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61"/>
  </p:notesMasterIdLst>
  <p:handoutMasterIdLst>
    <p:handoutMasterId r:id="rId62"/>
  </p:handoutMasterIdLst>
  <p:sldIdLst>
    <p:sldId id="322" r:id="rId6"/>
    <p:sldId id="370" r:id="rId7"/>
    <p:sldId id="371" r:id="rId8"/>
    <p:sldId id="335" r:id="rId9"/>
    <p:sldId id="336" r:id="rId10"/>
    <p:sldId id="337" r:id="rId11"/>
    <p:sldId id="338" r:id="rId12"/>
    <p:sldId id="339" r:id="rId13"/>
    <p:sldId id="373" r:id="rId14"/>
    <p:sldId id="374" r:id="rId15"/>
    <p:sldId id="375" r:id="rId16"/>
    <p:sldId id="340" r:id="rId17"/>
    <p:sldId id="341" r:id="rId18"/>
    <p:sldId id="342" r:id="rId19"/>
    <p:sldId id="343" r:id="rId20"/>
    <p:sldId id="344" r:id="rId21"/>
    <p:sldId id="345" r:id="rId22"/>
    <p:sldId id="346" r:id="rId23"/>
    <p:sldId id="347" r:id="rId24"/>
    <p:sldId id="348" r:id="rId25"/>
    <p:sldId id="349" r:id="rId26"/>
    <p:sldId id="350" r:id="rId27"/>
    <p:sldId id="376" r:id="rId28"/>
    <p:sldId id="351" r:id="rId29"/>
    <p:sldId id="352" r:id="rId30"/>
    <p:sldId id="377" r:id="rId31"/>
    <p:sldId id="379" r:id="rId32"/>
    <p:sldId id="385" r:id="rId33"/>
    <p:sldId id="391" r:id="rId34"/>
    <p:sldId id="386" r:id="rId35"/>
    <p:sldId id="378" r:id="rId36"/>
    <p:sldId id="354" r:id="rId37"/>
    <p:sldId id="357" r:id="rId38"/>
    <p:sldId id="355" r:id="rId39"/>
    <p:sldId id="380" r:id="rId40"/>
    <p:sldId id="392" r:id="rId41"/>
    <p:sldId id="393" r:id="rId42"/>
    <p:sldId id="381" r:id="rId43"/>
    <p:sldId id="382" r:id="rId44"/>
    <p:sldId id="358" r:id="rId45"/>
    <p:sldId id="383" r:id="rId46"/>
    <p:sldId id="359" r:id="rId47"/>
    <p:sldId id="360" r:id="rId48"/>
    <p:sldId id="361" r:id="rId49"/>
    <p:sldId id="363" r:id="rId50"/>
    <p:sldId id="384" r:id="rId51"/>
    <p:sldId id="362" r:id="rId52"/>
    <p:sldId id="331" r:id="rId53"/>
    <p:sldId id="332" r:id="rId54"/>
    <p:sldId id="387" r:id="rId55"/>
    <p:sldId id="388" r:id="rId56"/>
    <p:sldId id="389" r:id="rId57"/>
    <p:sldId id="390" r:id="rId58"/>
    <p:sldId id="271" r:id="rId59"/>
    <p:sldId id="319" r:id="rId60"/>
  </p:sldIdLst>
  <p:sldSz cx="12188825" cy="6858000"/>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C2F1"/>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057" autoAdjust="0"/>
    <p:restoredTop sz="96192"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908433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
        <p:nvSpPr>
          <p:cNvPr id="5" name="Header Placeholder 3"/>
          <p:cNvSpPr>
            <a:spLocks noGrp="1"/>
          </p:cNvSpPr>
          <p:nvPr>
            <p:ph type="hdr" sz="quarter"/>
          </p:nvPr>
        </p:nvSpPr>
        <p:spPr>
          <a:xfrm>
            <a:off x="0" y="0"/>
            <a:ext cx="3037840" cy="4648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970938" y="0"/>
            <a:ext cx="3037840" cy="464820"/>
          </a:xfrm>
        </p:spPr>
        <p:txBody>
          <a:bodyPr/>
          <a:lstStyle/>
          <a:p>
            <a:fld id="{81331B57-0BE5-4F82-AA58-76F53EFF3ADA}" type="datetime8">
              <a:rPr lang="en-US" smtClean="0"/>
              <a:pPr/>
              <a:t>5/19/2011 1:01 PM</a:t>
            </a:fld>
            <a:endParaRPr lang="en-US" dirty="0"/>
          </a:p>
        </p:txBody>
      </p:sp>
      <p:sp>
        <p:nvSpPr>
          <p:cNvPr id="7" name="Footer Placeholder 5"/>
          <p:cNvSpPr>
            <a:spLocks noGrp="1"/>
          </p:cNvSpPr>
          <p:nvPr>
            <p:ph type="ftr" sz="quarter" idx="4"/>
          </p:nvPr>
        </p:nvSpPr>
        <p:spPr>
          <a:xfrm>
            <a:off x="0" y="8829967"/>
            <a:ext cx="6309360" cy="4648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
        <p:nvSpPr>
          <p:cNvPr id="5" name="Header Placeholder 3"/>
          <p:cNvSpPr>
            <a:spLocks noGrp="1"/>
          </p:cNvSpPr>
          <p:nvPr>
            <p:ph type="hdr" sz="quarter"/>
          </p:nvPr>
        </p:nvSpPr>
        <p:spPr>
          <a:xfrm>
            <a:off x="0" y="0"/>
            <a:ext cx="3037840" cy="4648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970938" y="0"/>
            <a:ext cx="3037840" cy="464820"/>
          </a:xfrm>
        </p:spPr>
        <p:txBody>
          <a:bodyPr/>
          <a:lstStyle/>
          <a:p>
            <a:fld id="{81331B57-0BE5-4F82-AA58-76F53EFF3ADA}" type="datetime8">
              <a:rPr lang="en-US" smtClean="0"/>
              <a:pPr/>
              <a:t>5/19/2011 1:01 PM</a:t>
            </a:fld>
            <a:endParaRPr lang="en-US" dirty="0"/>
          </a:p>
        </p:txBody>
      </p:sp>
      <p:sp>
        <p:nvSpPr>
          <p:cNvPr id="7" name="Footer Placeholder 5"/>
          <p:cNvSpPr>
            <a:spLocks noGrp="1"/>
          </p:cNvSpPr>
          <p:nvPr>
            <p:ph type="ftr" sz="quarter" idx="4"/>
          </p:nvPr>
        </p:nvSpPr>
        <p:spPr>
          <a:xfrm>
            <a:off x="0" y="8829967"/>
            <a:ext cx="6309360" cy="4648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091" y="697230"/>
            <a:ext cx="6228221"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
        <p:nvSpPr>
          <p:cNvPr id="5" name="Header Placeholder 3"/>
          <p:cNvSpPr>
            <a:spLocks noGrp="1"/>
          </p:cNvSpPr>
          <p:nvPr>
            <p:ph type="hdr" sz="quarter"/>
          </p:nvPr>
        </p:nvSpPr>
        <p:spPr>
          <a:xfrm>
            <a:off x="0" y="0"/>
            <a:ext cx="3037840" cy="4648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970938" y="0"/>
            <a:ext cx="3037840" cy="464820"/>
          </a:xfrm>
        </p:spPr>
        <p:txBody>
          <a:bodyPr/>
          <a:lstStyle/>
          <a:p>
            <a:fld id="{81331B57-0BE5-4F82-AA58-76F53EFF3ADA}" type="datetime8">
              <a:rPr lang="en-US" smtClean="0"/>
              <a:pPr/>
              <a:t>5/19/2011 1:01 PM</a:t>
            </a:fld>
            <a:endParaRPr lang="en-US" dirty="0"/>
          </a:p>
        </p:txBody>
      </p:sp>
      <p:sp>
        <p:nvSpPr>
          <p:cNvPr id="7" name="Footer Placeholder 5"/>
          <p:cNvSpPr>
            <a:spLocks noGrp="1"/>
          </p:cNvSpPr>
          <p:nvPr>
            <p:ph type="ftr" sz="quarter" idx="4"/>
          </p:nvPr>
        </p:nvSpPr>
        <p:spPr>
          <a:xfrm>
            <a:off x="0" y="8829967"/>
            <a:ext cx="6309360" cy="46482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091" y="697230"/>
            <a:ext cx="6228221"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
        <p:nvSpPr>
          <p:cNvPr id="5" name="Header Placeholder 3"/>
          <p:cNvSpPr>
            <a:spLocks noGrp="1"/>
          </p:cNvSpPr>
          <p:nvPr>
            <p:ph type="hdr" sz="quarter"/>
          </p:nvPr>
        </p:nvSpPr>
        <p:spPr>
          <a:xfrm>
            <a:off x="0" y="0"/>
            <a:ext cx="303784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0938" y="0"/>
            <a:ext cx="3037840" cy="464820"/>
          </a:xfrm>
        </p:spPr>
        <p:txBody>
          <a:bodyPr/>
          <a:lstStyle/>
          <a:p>
            <a:fld id="{81331B57-0BE5-4F82-AA58-76F53EFF3ADA}" type="datetime8">
              <a:rPr lang="en-US" smtClean="0">
                <a:solidFill>
                  <a:prstClr val="black"/>
                </a:solidFill>
              </a:rPr>
              <a:pPr/>
              <a:t>5/19/2011 1:01 PM</a:t>
            </a:fld>
            <a:endParaRPr lang="en-US" dirty="0">
              <a:solidFill>
                <a:prstClr val="black"/>
              </a:solidFill>
            </a:endParaRPr>
          </a:p>
        </p:txBody>
      </p:sp>
      <p:sp>
        <p:nvSpPr>
          <p:cNvPr id="7" name="Footer Placeholder 5"/>
          <p:cNvSpPr>
            <a:spLocks noGrp="1"/>
          </p:cNvSpPr>
          <p:nvPr>
            <p:ph type="ftr" sz="quarter" idx="4"/>
          </p:nvPr>
        </p:nvSpPr>
        <p:spPr>
          <a:xfrm>
            <a:off x="0" y="8829967"/>
            <a:ext cx="630936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091" y="697230"/>
            <a:ext cx="6228221"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52</a:t>
            </a:fld>
            <a:endParaRPr lang="en-US" dirty="0">
              <a:solidFill>
                <a:prstClr val="black"/>
              </a:solidFill>
            </a:endParaRPr>
          </a:p>
        </p:txBody>
      </p:sp>
      <p:sp>
        <p:nvSpPr>
          <p:cNvPr id="5" name="Header Placeholder 3"/>
          <p:cNvSpPr>
            <a:spLocks noGrp="1"/>
          </p:cNvSpPr>
          <p:nvPr>
            <p:ph type="hdr" sz="quarter"/>
          </p:nvPr>
        </p:nvSpPr>
        <p:spPr>
          <a:xfrm>
            <a:off x="0" y="0"/>
            <a:ext cx="303784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0938" y="0"/>
            <a:ext cx="3037840" cy="464820"/>
          </a:xfrm>
        </p:spPr>
        <p:txBody>
          <a:bodyPr/>
          <a:lstStyle/>
          <a:p>
            <a:fld id="{81331B57-0BE5-4F82-AA58-76F53EFF3ADA}" type="datetime8">
              <a:rPr lang="en-US" smtClean="0">
                <a:solidFill>
                  <a:prstClr val="black"/>
                </a:solidFill>
              </a:rPr>
              <a:pPr/>
              <a:t>5/19/2011 1:01 PM</a:t>
            </a:fld>
            <a:endParaRPr lang="en-US" dirty="0">
              <a:solidFill>
                <a:prstClr val="black"/>
              </a:solidFill>
            </a:endParaRPr>
          </a:p>
        </p:txBody>
      </p:sp>
      <p:sp>
        <p:nvSpPr>
          <p:cNvPr id="7" name="Footer Placeholder 5"/>
          <p:cNvSpPr>
            <a:spLocks noGrp="1"/>
          </p:cNvSpPr>
          <p:nvPr>
            <p:ph type="ftr" sz="quarter" idx="4"/>
          </p:nvPr>
        </p:nvSpPr>
        <p:spPr>
          <a:xfrm>
            <a:off x="0" y="8829967"/>
            <a:ext cx="630936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53</a:t>
            </a:fld>
            <a:endParaRPr lang="en-US" dirty="0">
              <a:solidFill>
                <a:prstClr val="black"/>
              </a:solidFill>
            </a:endParaRPr>
          </a:p>
        </p:txBody>
      </p:sp>
      <p:sp>
        <p:nvSpPr>
          <p:cNvPr id="5" name="Header Placeholder 3"/>
          <p:cNvSpPr>
            <a:spLocks noGrp="1"/>
          </p:cNvSpPr>
          <p:nvPr>
            <p:ph type="hdr" sz="quarter"/>
          </p:nvPr>
        </p:nvSpPr>
        <p:spPr>
          <a:xfrm>
            <a:off x="0" y="0"/>
            <a:ext cx="303784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0938" y="0"/>
            <a:ext cx="3037840" cy="464820"/>
          </a:xfrm>
        </p:spPr>
        <p:txBody>
          <a:bodyPr/>
          <a:lstStyle/>
          <a:p>
            <a:fld id="{81331B57-0BE5-4F82-AA58-76F53EFF3ADA}" type="datetime8">
              <a:rPr lang="en-US" smtClean="0">
                <a:solidFill>
                  <a:prstClr val="black"/>
                </a:solidFill>
              </a:rPr>
              <a:pPr/>
              <a:t>5/19/2011 1:01 PM</a:t>
            </a:fld>
            <a:endParaRPr lang="en-US" dirty="0">
              <a:solidFill>
                <a:prstClr val="black"/>
              </a:solidFill>
            </a:endParaRPr>
          </a:p>
        </p:txBody>
      </p:sp>
      <p:sp>
        <p:nvSpPr>
          <p:cNvPr id="7" name="Footer Placeholder 5"/>
          <p:cNvSpPr>
            <a:spLocks noGrp="1"/>
          </p:cNvSpPr>
          <p:nvPr>
            <p:ph type="ftr" sz="quarter" idx="4"/>
          </p:nvPr>
        </p:nvSpPr>
        <p:spPr>
          <a:xfrm>
            <a:off x="0" y="8829967"/>
            <a:ext cx="630936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8574327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07085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02151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6154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303314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5794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3649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15559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9538193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84680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2439780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613256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18866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273454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872672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565175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24882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228193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83161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12571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0749938"/>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8860340"/>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1.xml"/><Relationship Id="rId7"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hyperlink" Target="http://technet.microsoft.com/en-us/library/ee461009.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technet.microsoft.com/en-us/library/dd353290(WS.10).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blogs.technet.com/b/askcore/archive/2009/04/27/recovering-a-deleted-cluster-name-object-cno-in-a-windows-server-2008-failover-cluster.aspx"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http://blogs.technet.com/b/askcore/archive/2011/05/18/recovering-a-deleted-cluster-name-object-cno-in-a-windows-server-2008-failover-cluster.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blogs.technet.com/b/askds/archive/2009/08/27/the-ad-recycle-bin-understanding-implementing-best-practices-and-troubleshooting.aspx"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gif"/></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upport.microsoft.com/default.aspx?scid=kb;EN-US;258750"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upport.microsoft.com/default.aspx?scid=kb;EN-US;943984"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technet.microsoft.com/en-us/library/cc732035(WS.10).asp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upport.microsoft.com/kb/914458"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hyperlink" Target="http://blogs.msdn.com/clustering/archive/2009/06/27/9806160.aspx" TargetMode="External"/><Relationship Id="rId4" Type="http://schemas.openxmlformats.org/officeDocument/2006/relationships/hyperlink" Target="http://blogs.technet.com/askcore/archive/2009/11/23/resource-hosting-subsystem-rhs-in-windows-server-2008-failover-clusters.asp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blogs.technet.com/b/askcore/archive/2009/06/12/why-is-my-2008-failover-clustering-node-blue-screening-with-a-stop-0x0000009e.aspx"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hyperlink" Target="http://www.microsoft.com/windowsserver2008/en/us/clustering-resources.aspx" TargetMode="External"/><Relationship Id="rId3" Type="http://schemas.openxmlformats.org/officeDocument/2006/relationships/image" Target="../media/image2.png"/><Relationship Id="rId7" Type="http://schemas.openxmlformats.org/officeDocument/2006/relationships/hyperlink" Target="http://www.microsoft.com/windowsserver2008/en/us/clustering-home.aspx"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hyperlink" Target="http://blogs.msdn.com/clustering/archive/2009/08/21/9878286.aspx" TargetMode="External"/><Relationship Id="rId5" Type="http://schemas.openxmlformats.org/officeDocument/2006/relationships/hyperlink" Target="http://forums.technet.microsoft.com/en-US/winserverClustering/threads/" TargetMode="External"/><Relationship Id="rId4" Type="http://schemas.openxmlformats.org/officeDocument/2006/relationships/hyperlink" Target="http://blogs.msdn.com/clustering/" TargetMode="External"/><Relationship Id="rId9" Type="http://schemas.openxmlformats.org/officeDocument/2006/relationships/hyperlink" Target="http://technet.microsoft.com/en-us/library/dd443539.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echnet.microsoft.com/en-us/library/cc732035(WS.10).aspx#BKMK_understanding_test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2.png"/><Relationship Id="rId5" Type="http://schemas.openxmlformats.org/officeDocument/2006/relationships/hyperlink" Target="http://www.microsoft.com/learning" TargetMode="External"/><Relationship Id="rId10" Type="http://schemas.openxmlformats.org/officeDocument/2006/relationships/image" Target="../media/image61.emf"/><Relationship Id="rId4" Type="http://schemas.openxmlformats.org/officeDocument/2006/relationships/image" Target="../media/image58.png"/><Relationship Id="rId9" Type="http://schemas.openxmlformats.org/officeDocument/2006/relationships/image" Target="../media/image60.png"/><Relationship Id="rId14" Type="http://schemas.microsoft.com/office/2007/relationships/hdphoto" Target="../media/hdphoto1.wdp"/></Relationships>
</file>

<file path=ppt/slides/_rels/slide5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20001"/>
            <a:ext cx="10242549" cy="1523497"/>
          </a:xfrm>
        </p:spPr>
        <p:txBody>
          <a:bodyPr/>
          <a:lstStyle/>
          <a:p>
            <a:r>
              <a:rPr lang="en-US" dirty="0" smtClean="0"/>
              <a:t>Failover Clustering: </a:t>
            </a:r>
            <a:br>
              <a:rPr lang="en-US" dirty="0" smtClean="0"/>
            </a:br>
            <a:r>
              <a:rPr lang="en-US" dirty="0" smtClean="0"/>
              <a:t>Pro Troubleshooting in Windows Server 2008 R2</a:t>
            </a:r>
            <a:endParaRPr lang="en-US" dirty="0"/>
          </a:p>
        </p:txBody>
      </p:sp>
      <p:sp>
        <p:nvSpPr>
          <p:cNvPr id="3" name="Subtitle 2"/>
          <p:cNvSpPr>
            <a:spLocks noGrp="1"/>
          </p:cNvSpPr>
          <p:nvPr>
            <p:ph type="subTitle" idx="1"/>
          </p:nvPr>
        </p:nvSpPr>
        <p:spPr/>
        <p:txBody>
          <a:bodyPr/>
          <a:lstStyle/>
          <a:p>
            <a:r>
              <a:rPr lang="en-US" smtClean="0"/>
              <a:t>John Marlin</a:t>
            </a:r>
          </a:p>
          <a:p>
            <a:r>
              <a:rPr lang="en-US" smtClean="0"/>
              <a:t>Senior Support Escalation Engineer</a:t>
            </a:r>
          </a:p>
          <a:p>
            <a:r>
              <a:rPr lang="en-US" smtClean="0"/>
              <a:t>Microsoft Corporation</a:t>
            </a:r>
            <a:endParaRPr lang="en-US" dirty="0"/>
          </a:p>
        </p:txBody>
      </p:sp>
      <p:sp>
        <p:nvSpPr>
          <p:cNvPr id="6" name="Text Placeholder 5"/>
          <p:cNvSpPr>
            <a:spLocks noGrp="1"/>
          </p:cNvSpPr>
          <p:nvPr>
            <p:ph type="body" sz="quarter" idx="10"/>
          </p:nvPr>
        </p:nvSpPr>
        <p:spPr/>
        <p:txBody>
          <a:bodyPr/>
          <a:lstStyle/>
          <a:p>
            <a:r>
              <a:rPr lang="en-US" dirty="0"/>
              <a:t>WSV309</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552" y="156175"/>
            <a:ext cx="9323388" cy="815375"/>
          </a:xfrm>
        </p:spPr>
        <p:txBody>
          <a:bodyPr/>
          <a:lstStyle/>
          <a:p>
            <a:r>
              <a:rPr sz="4400" dirty="0" smtClean="0">
                <a:solidFill>
                  <a:schemeClr val="accent1"/>
                </a:solidFill>
              </a:rPr>
              <a:t>Agenda</a:t>
            </a:r>
            <a:endParaRPr lang="en-US" sz="4400" dirty="0">
              <a:solidFill>
                <a:schemeClr val="accent1"/>
              </a:solidFill>
            </a:endParaRPr>
          </a:p>
        </p:txBody>
      </p:sp>
      <p:sp>
        <p:nvSpPr>
          <p:cNvPr id="13" name="Rounded Rectangle 12"/>
          <p:cNvSpPr/>
          <p:nvPr/>
        </p:nvSpPr>
        <p:spPr bwMode="auto">
          <a:xfrm>
            <a:off x="989011" y="224360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What, why, and where to look</a:t>
            </a:r>
          </a:p>
        </p:txBody>
      </p:sp>
      <p:sp>
        <p:nvSpPr>
          <p:cNvPr id="15" name="Rounded Rectangle 14"/>
          <p:cNvSpPr/>
          <p:nvPr/>
        </p:nvSpPr>
        <p:spPr bwMode="auto">
          <a:xfrm>
            <a:off x="989011" y="529922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Summary</a:t>
            </a:r>
          </a:p>
        </p:txBody>
      </p:sp>
      <p:sp>
        <p:nvSpPr>
          <p:cNvPr id="16" name="Rounded Rectangle 15"/>
          <p:cNvSpPr/>
          <p:nvPr/>
        </p:nvSpPr>
        <p:spPr bwMode="auto">
          <a:xfrm>
            <a:off x="989011" y="4505178"/>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Other Troubleshooting Items</a:t>
            </a:r>
          </a:p>
        </p:txBody>
      </p:sp>
      <p:sp>
        <p:nvSpPr>
          <p:cNvPr id="17" name="Rounded Rectangle 16"/>
          <p:cNvSpPr/>
          <p:nvPr/>
        </p:nvSpPr>
        <p:spPr bwMode="auto">
          <a:xfrm>
            <a:off x="989011" y="376186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2:  CSV Troubleshooting</a:t>
            </a:r>
          </a:p>
        </p:txBody>
      </p:sp>
      <p:sp>
        <p:nvSpPr>
          <p:cNvPr id="18" name="Rounded Rectangle 17"/>
          <p:cNvSpPr/>
          <p:nvPr/>
        </p:nvSpPr>
        <p:spPr bwMode="auto">
          <a:xfrm>
            <a:off x="989011" y="300748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1:  CNO / VCO Recovery</a:t>
            </a:r>
          </a:p>
        </p:txBody>
      </p:sp>
      <p:sp>
        <p:nvSpPr>
          <p:cNvPr id="19" name="Rounded Rectangle 18"/>
          <p:cNvSpPr/>
          <p:nvPr/>
        </p:nvSpPr>
        <p:spPr bwMode="auto">
          <a:xfrm>
            <a:off x="989011" y="1513053"/>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Cluster Validate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994" y="6219827"/>
            <a:ext cx="2256420" cy="542730"/>
          </a:xfrm>
          <a:prstGeom prst="rect">
            <a:avLst/>
          </a:prstGeom>
        </p:spPr>
      </p:pic>
    </p:spTree>
    <p:extLst>
      <p:ext uri="{BB962C8B-B14F-4D97-AF65-F5344CB8AC3E}">
        <p14:creationId xmlns:p14="http://schemas.microsoft.com/office/powerpoint/2010/main" val="39282003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err="1" smtClean="0">
                <a:solidFill>
                  <a:schemeClr val="accent1">
                    <a:alpha val="99000"/>
                  </a:schemeClr>
                </a:solidFill>
              </a:rPr>
              <a:t>Powershell</a:t>
            </a:r>
            <a:endParaRPr lang="en-US" dirty="0">
              <a:solidFill>
                <a:schemeClr val="accent1">
                  <a:alpha val="99000"/>
                </a:schemeClr>
              </a:solidFill>
            </a:endParaRPr>
          </a:p>
        </p:txBody>
      </p:sp>
      <p:sp>
        <p:nvSpPr>
          <p:cNvPr id="3" name="TextBox 2"/>
          <p:cNvSpPr txBox="1"/>
          <p:nvPr/>
        </p:nvSpPr>
        <p:spPr>
          <a:xfrm>
            <a:off x="617220" y="1200150"/>
            <a:ext cx="11290207" cy="5170646"/>
          </a:xfrm>
          <a:prstGeom prst="rect">
            <a:avLst/>
          </a:prstGeom>
          <a:noFill/>
        </p:spPr>
        <p:txBody>
          <a:bodyPr wrap="none" lIns="0" tIns="0" rIns="0" bIns="0" rtlCol="0">
            <a:spAutoFit/>
          </a:bodyPr>
          <a:lstStyle/>
          <a:p>
            <a:pPr marL="342900" indent="-342900">
              <a:buFont typeface="Arial" pitchFamily="34" charset="0"/>
              <a:buChar char="•"/>
            </a:pPr>
            <a:r>
              <a:rPr lang="en-US" sz="2400" dirty="0" smtClean="0">
                <a:gradFill>
                  <a:gsLst>
                    <a:gs pos="0">
                      <a:schemeClr val="tx1"/>
                    </a:gs>
                    <a:gs pos="86000">
                      <a:schemeClr val="tx1"/>
                    </a:gs>
                  </a:gsLst>
                  <a:lin ang="5400000" scaled="0"/>
                </a:gradFill>
              </a:rPr>
              <a:t>Get to know the </a:t>
            </a:r>
            <a:r>
              <a:rPr lang="en-US" sz="2400" dirty="0" err="1" smtClean="0">
                <a:gradFill>
                  <a:gsLst>
                    <a:gs pos="0">
                      <a:schemeClr val="tx1"/>
                    </a:gs>
                    <a:gs pos="86000">
                      <a:schemeClr val="tx1"/>
                    </a:gs>
                  </a:gsLst>
                  <a:lin ang="5400000" scaled="0"/>
                </a:gradFill>
              </a:rPr>
              <a:t>Powershell</a:t>
            </a:r>
            <a:r>
              <a:rPr lang="en-US" sz="2400" dirty="0" smtClean="0">
                <a:gradFill>
                  <a:gsLst>
                    <a:gs pos="0">
                      <a:schemeClr val="tx1"/>
                    </a:gs>
                    <a:gs pos="86000">
                      <a:schemeClr val="tx1"/>
                    </a:gs>
                  </a:gsLst>
                  <a:lin ang="5400000" scaled="0"/>
                </a:gradFill>
              </a:rPr>
              <a:t> </a:t>
            </a:r>
            <a:r>
              <a:rPr lang="en-US" sz="2400" dirty="0" err="1" smtClean="0">
                <a:gradFill>
                  <a:gsLst>
                    <a:gs pos="0">
                      <a:schemeClr val="tx1"/>
                    </a:gs>
                    <a:gs pos="86000">
                      <a:schemeClr val="tx1"/>
                    </a:gs>
                  </a:gsLst>
                  <a:lin ang="5400000" scaled="0"/>
                </a:gradFill>
              </a:rPr>
              <a:t>commandlets</a:t>
            </a:r>
            <a:r>
              <a:rPr lang="en-US" sz="2400" dirty="0" smtClean="0">
                <a:gradFill>
                  <a:gsLst>
                    <a:gs pos="0">
                      <a:schemeClr val="tx1"/>
                    </a:gs>
                    <a:gs pos="86000">
                      <a:schemeClr val="tx1"/>
                    </a:gs>
                  </a:gsLst>
                  <a:lin ang="5400000" scaled="0"/>
                </a:gradFill>
              </a:rPr>
              <a:t>.  </a:t>
            </a:r>
          </a:p>
          <a:p>
            <a:pPr marL="800082" lvl="1" indent="-342900">
              <a:buFont typeface="Courier New" pitchFamily="49" charset="0"/>
              <a:buChar char="o"/>
            </a:pPr>
            <a:r>
              <a:rPr lang="en-US" sz="2400" dirty="0" smtClean="0">
                <a:gradFill>
                  <a:gsLst>
                    <a:gs pos="0">
                      <a:schemeClr val="tx1"/>
                    </a:gs>
                    <a:gs pos="86000">
                      <a:schemeClr val="tx1"/>
                    </a:gs>
                  </a:gsLst>
                  <a:lin ang="5400000" scaled="0"/>
                </a:gradFill>
              </a:rPr>
              <a:t>Cluster.exe is no longer being updated.</a:t>
            </a:r>
          </a:p>
          <a:p>
            <a:endParaRPr lang="en-US" sz="2400" dirty="0" smtClean="0">
              <a:gradFill>
                <a:gsLst>
                  <a:gs pos="0">
                    <a:schemeClr val="tx1"/>
                  </a:gs>
                  <a:gs pos="86000">
                    <a:schemeClr val="tx1"/>
                  </a:gs>
                </a:gsLst>
                <a:lin ang="5400000" scaled="0"/>
              </a:gradFill>
            </a:endParaRPr>
          </a:p>
          <a:p>
            <a:pPr marL="342900" indent="-342900">
              <a:buFont typeface="Arial" pitchFamily="34" charset="0"/>
              <a:buChar char="•"/>
            </a:pPr>
            <a:r>
              <a:rPr lang="en-US" sz="2400" dirty="0" smtClean="0">
                <a:gradFill>
                  <a:gsLst>
                    <a:gs pos="0">
                      <a:schemeClr val="tx1"/>
                    </a:gs>
                    <a:gs pos="86000">
                      <a:schemeClr val="tx1"/>
                    </a:gs>
                  </a:gsLst>
                  <a:lin ang="5400000" scaled="0"/>
                </a:gradFill>
              </a:rPr>
              <a:t>All Cluster </a:t>
            </a:r>
            <a:r>
              <a:rPr lang="en-US" sz="2400" dirty="0" err="1" smtClean="0">
                <a:gradFill>
                  <a:gsLst>
                    <a:gs pos="0">
                      <a:schemeClr val="tx1"/>
                    </a:gs>
                    <a:gs pos="86000">
                      <a:schemeClr val="tx1"/>
                    </a:gs>
                  </a:gsLst>
                  <a:lin ang="5400000" scaled="0"/>
                </a:gradFill>
              </a:rPr>
              <a:t>commandlets</a:t>
            </a:r>
            <a:r>
              <a:rPr lang="en-US" sz="2400" dirty="0" smtClean="0">
                <a:gradFill>
                  <a:gsLst>
                    <a:gs pos="0">
                      <a:schemeClr val="tx1"/>
                    </a:gs>
                    <a:gs pos="86000">
                      <a:schemeClr val="tx1"/>
                    </a:gs>
                  </a:gsLst>
                  <a:lin ang="5400000" scaled="0"/>
                </a:gradFill>
              </a:rPr>
              <a:t> have help online</a:t>
            </a:r>
          </a:p>
          <a:p>
            <a:pPr marL="800082" lvl="1" indent="-342900">
              <a:buFont typeface="Courier New" pitchFamily="49" charset="0"/>
              <a:buChar char="o"/>
            </a:pPr>
            <a:r>
              <a:rPr lang="en-US" sz="2400" dirty="0">
                <a:gradFill>
                  <a:gsLst>
                    <a:gs pos="0">
                      <a:schemeClr val="tx1"/>
                    </a:gs>
                    <a:gs pos="86000">
                      <a:schemeClr val="tx1"/>
                    </a:gs>
                  </a:gsLst>
                  <a:lin ang="5400000" scaled="0"/>
                </a:gradFill>
                <a:hlinkClick r:id="rId4"/>
              </a:rPr>
              <a:t>http://</a:t>
            </a:r>
            <a:r>
              <a:rPr lang="en-US" sz="2400" dirty="0" smtClean="0">
                <a:gradFill>
                  <a:gsLst>
                    <a:gs pos="0">
                      <a:schemeClr val="tx1"/>
                    </a:gs>
                    <a:gs pos="86000">
                      <a:schemeClr val="tx1"/>
                    </a:gs>
                  </a:gsLst>
                  <a:lin ang="5400000" scaled="0"/>
                </a:gradFill>
                <a:hlinkClick r:id="rId4"/>
              </a:rPr>
              <a:t>technet.microsoft.com/en-us/library/ee461009.aspx</a:t>
            </a:r>
            <a:endParaRPr lang="en-US" sz="2400" dirty="0" smtClean="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a:p>
            <a:pPr marL="342900" indent="-342900">
              <a:buFont typeface="Arial" pitchFamily="34" charset="0"/>
              <a:buChar char="•"/>
            </a:pPr>
            <a:r>
              <a:rPr lang="en-US" sz="2400" dirty="0" smtClean="0">
                <a:gradFill>
                  <a:gsLst>
                    <a:gs pos="0">
                      <a:schemeClr val="tx1"/>
                    </a:gs>
                    <a:gs pos="86000">
                      <a:schemeClr val="tx1"/>
                    </a:gs>
                  </a:gsLst>
                  <a:lin ang="5400000" scaled="0"/>
                </a:gradFill>
              </a:rPr>
              <a:t>Can get examples of the </a:t>
            </a:r>
            <a:r>
              <a:rPr lang="en-US" sz="2400" dirty="0" err="1" smtClean="0">
                <a:gradFill>
                  <a:gsLst>
                    <a:gs pos="0">
                      <a:schemeClr val="tx1"/>
                    </a:gs>
                    <a:gs pos="86000">
                      <a:schemeClr val="tx1"/>
                    </a:gs>
                  </a:gsLst>
                  <a:lin ang="5400000" scaled="0"/>
                </a:gradFill>
              </a:rPr>
              <a:t>commandlets</a:t>
            </a:r>
            <a:r>
              <a:rPr lang="en-US" sz="2400" dirty="0" smtClean="0">
                <a:gradFill>
                  <a:gsLst>
                    <a:gs pos="0">
                      <a:schemeClr val="tx1"/>
                    </a:gs>
                    <a:gs pos="86000">
                      <a:schemeClr val="tx1"/>
                    </a:gs>
                  </a:gsLst>
                  <a:lin ang="5400000" scaled="0"/>
                </a:gradFill>
              </a:rPr>
              <a:t> </a:t>
            </a:r>
          </a:p>
          <a:p>
            <a:endParaRPr lang="en-US" sz="2400" dirty="0" smtClean="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a:p>
            <a:endParaRPr lang="en-US" sz="2400" dirty="0">
              <a:gradFill>
                <a:gsLst>
                  <a:gs pos="0">
                    <a:schemeClr val="tx1"/>
                  </a:gs>
                  <a:gs pos="86000">
                    <a:schemeClr val="tx1"/>
                  </a:gs>
                </a:gsLst>
                <a:lin ang="5400000" scaled="0"/>
              </a:gradFill>
            </a:endParaRPr>
          </a:p>
          <a:p>
            <a:pPr marL="342900" indent="-342900">
              <a:buFont typeface="Arial" pitchFamily="34" charset="0"/>
              <a:buChar char="•"/>
            </a:pPr>
            <a:r>
              <a:rPr lang="en-US" sz="2400" dirty="0" smtClean="0">
                <a:gradFill>
                  <a:gsLst>
                    <a:gs pos="0">
                      <a:schemeClr val="tx1"/>
                    </a:gs>
                    <a:gs pos="86000">
                      <a:schemeClr val="tx1"/>
                    </a:gs>
                  </a:gsLst>
                  <a:lin ang="5400000" scaled="0"/>
                </a:gradFill>
              </a:rPr>
              <a:t>Configure Read-Only access now.</a:t>
            </a:r>
          </a:p>
          <a:p>
            <a:pPr marL="800082" lvl="1" indent="-342900">
              <a:buFont typeface="Courier New" pitchFamily="49" charset="0"/>
              <a:buChar char="o"/>
            </a:pPr>
            <a:r>
              <a:rPr lang="en-US" sz="2400" dirty="0" smtClean="0">
                <a:gradFill>
                  <a:gsLst>
                    <a:gs pos="0">
                      <a:schemeClr val="tx1"/>
                    </a:gs>
                    <a:gs pos="86000">
                      <a:schemeClr val="tx1"/>
                    </a:gs>
                  </a:gsLst>
                  <a:lin ang="5400000" scaled="0"/>
                </a:gradFill>
              </a:rPr>
              <a:t>Enables users to view, but not modify, the state of the Cluster and Resources</a:t>
            </a: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1866434233"/>
              </p:ext>
            </p:extLst>
          </p:nvPr>
        </p:nvGraphicFramePr>
        <p:xfrm>
          <a:off x="1079500" y="3621088"/>
          <a:ext cx="2622550" cy="1947862"/>
        </p:xfrm>
        <a:graphic>
          <a:graphicData uri="http://schemas.openxmlformats.org/presentationml/2006/ole">
            <mc:AlternateContent xmlns:mc="http://schemas.openxmlformats.org/markup-compatibility/2006">
              <mc:Choice xmlns:v="urn:schemas-microsoft-com:vml" Requires="v">
                <p:oleObj spid="_x0000_s2198" name="Packager Shell Object" showAsIcon="1" r:id="rId5" imgW="991440" imgH="685800" progId="Package">
                  <p:embed/>
                </p:oleObj>
              </mc:Choice>
              <mc:Fallback>
                <p:oleObj name="Packager Shell Object" showAsIcon="1" r:id="rId5" imgW="991440" imgH="685800" progId="Package">
                  <p:embed/>
                  <p:pic>
                    <p:nvPicPr>
                      <p:cNvPr id="0" name=""/>
                      <p:cNvPicPr/>
                      <p:nvPr/>
                    </p:nvPicPr>
                    <p:blipFill>
                      <a:blip r:embed="rId6"/>
                      <a:stretch>
                        <a:fillRect/>
                      </a:stretch>
                    </p:blipFill>
                    <p:spPr>
                      <a:xfrm>
                        <a:off x="1079500" y="3621088"/>
                        <a:ext cx="2622550" cy="1947862"/>
                      </a:xfrm>
                      <a:prstGeom prst="rect">
                        <a:avLst/>
                      </a:prstGeom>
                      <a:ln w="57150">
                        <a:solidFill>
                          <a:schemeClr val="accent1"/>
                        </a:solidFill>
                      </a:ln>
                    </p:spPr>
                  </p:pic>
                </p:oleObj>
              </mc:Fallback>
            </mc:AlternateContent>
          </a:graphicData>
        </a:graphic>
      </p:graphicFrame>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327963671"/>
              </p:ext>
            </p:extLst>
          </p:nvPr>
        </p:nvGraphicFramePr>
        <p:xfrm>
          <a:off x="2762250" y="3629025"/>
          <a:ext cx="5230813" cy="1920875"/>
        </p:xfrm>
        <a:graphic>
          <a:graphicData uri="http://schemas.openxmlformats.org/presentationml/2006/ole">
            <mc:AlternateContent xmlns:mc="http://schemas.openxmlformats.org/markup-compatibility/2006">
              <mc:Choice xmlns:v="urn:schemas-microsoft-com:vml" Requires="v">
                <p:oleObj spid="_x0000_s2199" name="Packager Shell Object" showAsIcon="1" r:id="rId7" imgW="1843200" imgH="685800" progId="Package">
                  <p:embed/>
                </p:oleObj>
              </mc:Choice>
              <mc:Fallback>
                <p:oleObj name="Packager Shell Object" showAsIcon="1" r:id="rId7" imgW="1843200" imgH="685800" progId="Package">
                  <p:embed/>
                  <p:pic>
                    <p:nvPicPr>
                      <p:cNvPr id="0" name=""/>
                      <p:cNvPicPr/>
                      <p:nvPr/>
                    </p:nvPicPr>
                    <p:blipFill>
                      <a:blip r:embed="rId8"/>
                      <a:stretch>
                        <a:fillRect/>
                      </a:stretch>
                    </p:blipFill>
                    <p:spPr>
                      <a:xfrm>
                        <a:off x="2762250" y="3629025"/>
                        <a:ext cx="5230813" cy="1920875"/>
                      </a:xfrm>
                      <a:prstGeom prst="rect">
                        <a:avLst/>
                      </a:prstGeom>
                      <a:ln w="57150">
                        <a:solidFill>
                          <a:schemeClr val="accent1"/>
                        </a:solidFill>
                      </a:ln>
                    </p:spPr>
                  </p:pic>
                </p:oleObj>
              </mc:Fallback>
            </mc:AlternateContent>
          </a:graphicData>
        </a:graphic>
      </p:graphicFrame>
    </p:spTree>
    <p:extLst>
      <p:ext uri="{BB962C8B-B14F-4D97-AF65-F5344CB8AC3E}">
        <p14:creationId xmlns:p14="http://schemas.microsoft.com/office/powerpoint/2010/main" val="3109881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solidFill>
                  <a:schemeClr val="accent1"/>
                </a:solidFill>
              </a:rPr>
              <a:t>Where to find Cluster events</a:t>
            </a:r>
            <a:endParaRPr lang="en-US" dirty="0">
              <a:solidFill>
                <a:schemeClr val="accent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77" y="1137681"/>
            <a:ext cx="9735644" cy="547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Operational Channel</a:t>
            </a:r>
            <a:endParaRPr lang="en-US" dirty="0">
              <a:solidFill>
                <a:schemeClr val="accent1">
                  <a:alpha val="99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 y="900112"/>
            <a:ext cx="4846247" cy="330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859" y="1592578"/>
            <a:ext cx="6781864" cy="379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 y="4115753"/>
            <a:ext cx="48768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New Diagnostic Logging</a:t>
            </a:r>
            <a:endParaRPr lang="en-US" dirty="0">
              <a:solidFill>
                <a:schemeClr val="accent1">
                  <a:alpha val="99000"/>
                </a:schemeClr>
              </a:solidFill>
            </a:endParaRPr>
          </a:p>
        </p:txBody>
      </p:sp>
      <p:sp>
        <p:nvSpPr>
          <p:cNvPr id="3" name="TextBox 2"/>
          <p:cNvSpPr txBox="1"/>
          <p:nvPr/>
        </p:nvSpPr>
        <p:spPr>
          <a:xfrm>
            <a:off x="878774" y="1555669"/>
            <a:ext cx="65" cy="276999"/>
          </a:xfrm>
          <a:prstGeom prst="rect">
            <a:avLst/>
          </a:prstGeom>
          <a:noFill/>
        </p:spPr>
        <p:txBody>
          <a:bodyPr wrap="none" lIns="0" tIns="0" rIns="0" bIns="0" rtlCol="0">
            <a:spAutoFit/>
          </a:bodyPr>
          <a:lstStyle/>
          <a:p>
            <a:endParaRPr lang="en-US" dirty="0" err="1" smtClean="0">
              <a:gradFill>
                <a:gsLst>
                  <a:gs pos="0">
                    <a:schemeClr val="tx1"/>
                  </a:gs>
                  <a:gs pos="86000">
                    <a:schemeClr val="tx1"/>
                  </a:gs>
                </a:gsLst>
                <a:lin ang="5400000" scaled="0"/>
              </a:gradFill>
            </a:endParaRPr>
          </a:p>
        </p:txBody>
      </p:sp>
      <p:sp>
        <p:nvSpPr>
          <p:cNvPr id="4" name="Rectangle 3"/>
          <p:cNvSpPr/>
          <p:nvPr/>
        </p:nvSpPr>
        <p:spPr>
          <a:xfrm>
            <a:off x="461387" y="1344217"/>
            <a:ext cx="5985163" cy="4832092"/>
          </a:xfrm>
          <a:prstGeom prst="rect">
            <a:avLst/>
          </a:prstGeom>
        </p:spPr>
        <p:txBody>
          <a:bodyPr wrap="square">
            <a:spAutoFit/>
          </a:bodyPr>
          <a:lstStyle/>
          <a:p>
            <a:r>
              <a:rPr lang="en-US" sz="2800" dirty="0"/>
              <a:t>Capture snap-in pop-up’s</a:t>
            </a:r>
          </a:p>
          <a:p>
            <a:pPr marL="742932" lvl="1" indent="-285750">
              <a:buFont typeface="Courier New" pitchFamily="49" charset="0"/>
              <a:buChar char="o"/>
            </a:pPr>
            <a:r>
              <a:rPr lang="en-US" sz="2800" dirty="0"/>
              <a:t>Even before cluster </a:t>
            </a:r>
            <a:r>
              <a:rPr lang="en-US" sz="2800" dirty="0" smtClean="0"/>
              <a:t>creation</a:t>
            </a:r>
          </a:p>
          <a:p>
            <a:pPr lvl="1"/>
            <a:endParaRPr lang="en-US" sz="2800" dirty="0"/>
          </a:p>
          <a:p>
            <a:r>
              <a:rPr lang="en-US" sz="2800" dirty="0"/>
              <a:t>New debug logging channels</a:t>
            </a:r>
          </a:p>
          <a:p>
            <a:pPr marL="742932" lvl="1" indent="-285750">
              <a:buFont typeface="Courier New" pitchFamily="49" charset="0"/>
              <a:buChar char="o"/>
            </a:pPr>
            <a:r>
              <a:rPr lang="en-US" sz="2800" dirty="0"/>
              <a:t>Disabled by default</a:t>
            </a:r>
          </a:p>
          <a:p>
            <a:pPr marL="742932" lvl="1" indent="-285750">
              <a:buFont typeface="Courier New" pitchFamily="49" charset="0"/>
              <a:buChar char="o"/>
            </a:pPr>
            <a:r>
              <a:rPr lang="en-US" sz="2800" dirty="0"/>
              <a:t>Enabled for advanced </a:t>
            </a:r>
            <a:r>
              <a:rPr lang="en-US" sz="2800" dirty="0" smtClean="0"/>
              <a:t>troubleshooting</a:t>
            </a:r>
          </a:p>
          <a:p>
            <a:pPr lvl="1"/>
            <a:endParaRPr lang="en-US" sz="2800" dirty="0"/>
          </a:p>
          <a:p>
            <a:r>
              <a:rPr lang="en-US" sz="2800" dirty="0"/>
              <a:t>Cluster.log converted to an ETW channel, now appears in Event Viewer as well</a:t>
            </a:r>
          </a:p>
        </p:txBody>
      </p:sp>
      <p:pic>
        <p:nvPicPr>
          <p:cNvPr id="6" name="Picture 9" descr="C:\Users\eldenc.REDMOND\AppData\Local\Microsoft\Windows\Temporary Internet Files\Content.IE5\96AKCQFN\MCj04326170000[1].png"/>
          <p:cNvPicPr>
            <a:picLocks noChangeAspect="1" noChangeArrowheads="1"/>
          </p:cNvPicPr>
          <p:nvPr/>
        </p:nvPicPr>
        <p:blipFill>
          <a:blip r:embed="rId3"/>
          <a:srcRect/>
          <a:stretch>
            <a:fillRect/>
          </a:stretch>
        </p:blipFill>
        <p:spPr bwMode="auto">
          <a:xfrm>
            <a:off x="574039" y="6172676"/>
            <a:ext cx="609599" cy="609600"/>
          </a:xfrm>
          <a:prstGeom prst="rect">
            <a:avLst/>
          </a:prstGeom>
          <a:noFill/>
        </p:spPr>
      </p:pic>
      <p:sp>
        <p:nvSpPr>
          <p:cNvPr id="7" name="Rectangle 6"/>
          <p:cNvSpPr/>
          <p:nvPr/>
        </p:nvSpPr>
        <p:spPr>
          <a:xfrm>
            <a:off x="1070983" y="6172676"/>
            <a:ext cx="10997549" cy="523220"/>
          </a:xfrm>
          <a:prstGeom prst="rect">
            <a:avLst/>
          </a:prstGeom>
        </p:spPr>
        <p:txBody>
          <a:bodyPr wrap="square">
            <a:spAutoFit/>
          </a:bodyPr>
          <a:lstStyle/>
          <a:p>
            <a:r>
              <a:rPr lang="en-US" sz="2800" dirty="0">
                <a:solidFill>
                  <a:srgbClr val="FFFF00"/>
                </a:solidFill>
              </a:rPr>
              <a:t>Tip:  Be sure to click on View / Show Analytic and Debug Logs</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02" y="1832668"/>
            <a:ext cx="5296332" cy="334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a:solidFill>
                  <a:schemeClr val="accent1"/>
                </a:solidFill>
              </a:rPr>
              <a:t>Understanding Cluster Events</a:t>
            </a:r>
          </a:p>
        </p:txBody>
      </p:sp>
      <p:sp>
        <p:nvSpPr>
          <p:cNvPr id="3" name="TextBox 2"/>
          <p:cNvSpPr txBox="1"/>
          <p:nvPr/>
        </p:nvSpPr>
        <p:spPr>
          <a:xfrm>
            <a:off x="527364" y="2048958"/>
            <a:ext cx="4799016" cy="1477328"/>
          </a:xfrm>
          <a:prstGeom prst="rect">
            <a:avLst/>
          </a:prstGeom>
          <a:noFill/>
        </p:spPr>
        <p:txBody>
          <a:bodyPr wrap="square" lIns="0" tIns="0" rIns="0" bIns="0" rtlCol="0">
            <a:spAutoFit/>
          </a:bodyPr>
          <a:lstStyle/>
          <a:p>
            <a:r>
              <a:rPr lang="en-US" sz="2400" dirty="0"/>
              <a:t>Every </a:t>
            </a:r>
            <a:r>
              <a:rPr lang="en-US" sz="2400" dirty="0" smtClean="0"/>
              <a:t>Cluster </a:t>
            </a:r>
            <a:r>
              <a:rPr lang="en-US" sz="2400" dirty="0"/>
              <a:t>event edited with improved descriptive text and error </a:t>
            </a:r>
            <a:r>
              <a:rPr lang="en-US" sz="2400" dirty="0" smtClean="0"/>
              <a:t>codes</a:t>
            </a:r>
            <a:endParaRPr lang="en-US" sz="2400" dirty="0"/>
          </a:p>
          <a:p>
            <a:endParaRPr lang="en-US" sz="24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902" y="2048958"/>
            <a:ext cx="6343332" cy="463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0842" y="997666"/>
            <a:ext cx="9851076" cy="461665"/>
          </a:xfrm>
          <a:prstGeom prst="rect">
            <a:avLst/>
          </a:prstGeom>
        </p:spPr>
        <p:txBody>
          <a:bodyPr wrap="square">
            <a:spAutoFit/>
          </a:bodyPr>
          <a:lstStyle/>
          <a:p>
            <a:r>
              <a:rPr lang="en-US" sz="2400" dirty="0"/>
              <a:t>Online troubleshooting steps for all cluster events</a:t>
            </a:r>
            <a:r>
              <a:rPr lang="en-US" sz="2400" dirty="0" smtClean="0"/>
              <a:t>:</a:t>
            </a:r>
            <a:endParaRPr lang="en-US" sz="2400" dirty="0"/>
          </a:p>
        </p:txBody>
      </p:sp>
      <p:sp>
        <p:nvSpPr>
          <p:cNvPr id="6" name="Rectangle 5"/>
          <p:cNvSpPr/>
          <p:nvPr/>
        </p:nvSpPr>
        <p:spPr>
          <a:xfrm>
            <a:off x="527364" y="1444639"/>
            <a:ext cx="11708129" cy="461665"/>
          </a:xfrm>
          <a:prstGeom prst="rect">
            <a:avLst/>
          </a:prstGeom>
        </p:spPr>
        <p:txBody>
          <a:bodyPr wrap="square">
            <a:spAutoFit/>
          </a:bodyPr>
          <a:lstStyle/>
          <a:p>
            <a:pPr lvl="1"/>
            <a:r>
              <a:rPr lang="en-US" sz="2400" i="1" dirty="0">
                <a:hlinkClick r:id="rId4"/>
              </a:rPr>
              <a:t>http://technet.microsoft.com/en-us/library/dd353290(WS.10).aspx</a:t>
            </a:r>
            <a:endParaRPr lang="en-US" sz="2400" i="1" dirty="0"/>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a:solidFill>
                  <a:schemeClr val="accent1"/>
                </a:solidFill>
              </a:rPr>
              <a:t>Viewing Events Cluster Wide</a:t>
            </a:r>
          </a:p>
        </p:txBody>
      </p:sp>
      <p:sp>
        <p:nvSpPr>
          <p:cNvPr id="3" name="Rectangle 2"/>
          <p:cNvSpPr/>
          <p:nvPr/>
        </p:nvSpPr>
        <p:spPr>
          <a:xfrm>
            <a:off x="567690" y="1411516"/>
            <a:ext cx="10896600" cy="1200329"/>
          </a:xfrm>
          <a:prstGeom prst="rect">
            <a:avLst/>
          </a:prstGeom>
        </p:spPr>
        <p:txBody>
          <a:bodyPr wrap="square">
            <a:spAutoFit/>
          </a:bodyPr>
          <a:lstStyle/>
          <a:p>
            <a:pPr algn="ctr"/>
            <a:r>
              <a:rPr lang="en-US" sz="2400" dirty="0"/>
              <a:t>Failover Cluster Manager provides an aggregated view of cluster events from all nodes.  Click “Recent Cluster Events” to see all Error and Warnings </a:t>
            </a:r>
            <a:r>
              <a:rPr lang="en-US" sz="2400" dirty="0" smtClean="0"/>
              <a:t>Cluster </a:t>
            </a:r>
            <a:r>
              <a:rPr lang="en-US" sz="2400" dirty="0"/>
              <a:t>wide in the last 24 </a:t>
            </a:r>
            <a:r>
              <a:rPr lang="en-US" sz="2400" dirty="0" smtClean="0"/>
              <a:t>hours.</a:t>
            </a:r>
            <a:endParaRPr lang="en-US" sz="2400"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997" y="2827972"/>
            <a:ext cx="6458205" cy="104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057" y="4252913"/>
            <a:ext cx="8830963" cy="221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a:solidFill>
                  <a:schemeClr val="accent1"/>
                </a:solidFill>
              </a:rPr>
              <a:t>Built-in Event queries</a:t>
            </a:r>
          </a:p>
        </p:txBody>
      </p:sp>
      <p:sp>
        <p:nvSpPr>
          <p:cNvPr id="3" name="Rectangle 2"/>
          <p:cNvSpPr/>
          <p:nvPr/>
        </p:nvSpPr>
        <p:spPr>
          <a:xfrm>
            <a:off x="521970" y="1538360"/>
            <a:ext cx="7204709" cy="830997"/>
          </a:xfrm>
          <a:prstGeom prst="rect">
            <a:avLst/>
          </a:prstGeom>
        </p:spPr>
        <p:txBody>
          <a:bodyPr wrap="square">
            <a:spAutoFit/>
          </a:bodyPr>
          <a:lstStyle/>
          <a:p>
            <a:pPr lvl="0"/>
            <a:r>
              <a:rPr lang="en-US" sz="2400" dirty="0">
                <a:solidFill>
                  <a:srgbClr val="FFFFFF"/>
                </a:solidFill>
              </a:rPr>
              <a:t>On the right hand ‘Actions’ pane in Failover Cluster Management there are links to open filtered events</a:t>
            </a:r>
          </a:p>
        </p:txBody>
      </p:sp>
      <p:grpSp>
        <p:nvGrpSpPr>
          <p:cNvPr id="7" name="Group 6"/>
          <p:cNvGrpSpPr/>
          <p:nvPr/>
        </p:nvGrpSpPr>
        <p:grpSpPr>
          <a:xfrm>
            <a:off x="950015" y="2949855"/>
            <a:ext cx="1783080" cy="1115094"/>
            <a:chOff x="0" y="27"/>
            <a:chExt cx="1783080" cy="1115094"/>
          </a:xfrm>
          <a:scene3d>
            <a:camera prst="orthographicFront"/>
            <a:lightRig rig="flat" dir="t"/>
          </a:scene3d>
        </p:grpSpPr>
        <p:sp>
          <p:nvSpPr>
            <p:cNvPr id="8" name="Rounded Rectangle 7"/>
            <p:cNvSpPr/>
            <p:nvPr/>
          </p:nvSpPr>
          <p:spPr>
            <a:xfrm>
              <a:off x="0" y="27"/>
              <a:ext cx="1783080" cy="1115094"/>
            </a:xfrm>
            <a:prstGeom prst="roundRect">
              <a:avLst/>
            </a:prstGeom>
            <a:gradFill rotWithShape="1">
              <a:gsLst>
                <a:gs pos="0">
                  <a:srgbClr val="2DA33B">
                    <a:hueOff val="0"/>
                    <a:satOff val="0"/>
                    <a:lumOff val="0"/>
                    <a:alphaOff val="0"/>
                    <a:tint val="70000"/>
                    <a:satMod val="180000"/>
                  </a:srgbClr>
                </a:gs>
                <a:gs pos="62000">
                  <a:srgbClr val="2DA33B">
                    <a:hueOff val="0"/>
                    <a:satOff val="0"/>
                    <a:lumOff val="0"/>
                    <a:alphaOff val="0"/>
                    <a:tint val="30000"/>
                    <a:satMod val="180000"/>
                  </a:srgbClr>
                </a:gs>
                <a:gs pos="100000">
                  <a:srgbClr val="2DA33B">
                    <a:hueOff val="0"/>
                    <a:satOff val="0"/>
                    <a:lumOff val="0"/>
                    <a:alphaOff val="0"/>
                    <a:tint val="22000"/>
                    <a:satMod val="180000"/>
                  </a:srgbClr>
                </a:gs>
              </a:gsLst>
              <a:lin ang="16200000" scaled="0"/>
            </a:gradFill>
            <a:ln>
              <a:noFill/>
            </a:ln>
            <a:effectLst>
              <a:outerShdw blurRad="50800" dist="38100" dir="5400000" rotWithShape="0">
                <a:srgbClr val="000000">
                  <a:alpha val="43137"/>
                </a:srgbClr>
              </a:outerShdw>
            </a:effectLst>
            <a:sp3d prstMaterial="dkEdge">
              <a:bevelT w="8200" h="38100"/>
            </a:sp3d>
          </p:spPr>
        </p:sp>
        <p:sp>
          <p:nvSpPr>
            <p:cNvPr id="9" name="Rounded Rectangle 4"/>
            <p:cNvSpPr/>
            <p:nvPr/>
          </p:nvSpPr>
          <p:spPr>
            <a:xfrm>
              <a:off x="54434" y="54461"/>
              <a:ext cx="1674212" cy="1006226"/>
            </a:xfrm>
            <a:prstGeom prst="rect">
              <a:avLst/>
            </a:prstGeom>
            <a:noFill/>
            <a:ln>
              <a:noFill/>
            </a:ln>
            <a:effectLst/>
            <a:sp3d/>
          </p:spPr>
          <p:txBody>
            <a:bodyPr spcFirstLastPara="0" vert="horz" wrap="square" lIns="83820" tIns="41910" rIns="83820" bIns="4191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Segoe UI"/>
                  <a:ea typeface="+mn-ea"/>
                  <a:cs typeface="+mn-cs"/>
                </a:rPr>
                <a:t>Application Level</a:t>
              </a:r>
              <a:endParaRPr kumimoji="0" lang="en-US" sz="2200" b="0"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10" name="Group 9"/>
          <p:cNvGrpSpPr/>
          <p:nvPr/>
        </p:nvGrpSpPr>
        <p:grpSpPr>
          <a:xfrm>
            <a:off x="2733096" y="3074938"/>
            <a:ext cx="3169920" cy="892075"/>
            <a:chOff x="1783080" y="111538"/>
            <a:chExt cx="3169920" cy="892075"/>
          </a:xfrm>
        </p:grpSpPr>
        <p:sp>
          <p:nvSpPr>
            <p:cNvPr id="11" name="Round Same Side Corner Rectangle 10"/>
            <p:cNvSpPr/>
            <p:nvPr/>
          </p:nvSpPr>
          <p:spPr>
            <a:xfrm rot="5400000">
              <a:off x="2922002" y="-1027384"/>
              <a:ext cx="892075" cy="3169920"/>
            </a:xfrm>
            <a:prstGeom prst="round2SameRect">
              <a:avLst/>
            </a:prstGeom>
            <a:solidFill>
              <a:srgbClr val="2DA33B">
                <a:alpha val="90000"/>
                <a:tint val="40000"/>
                <a:hueOff val="0"/>
                <a:satOff val="0"/>
                <a:lumOff val="0"/>
                <a:alphaOff val="0"/>
              </a:srgbClr>
            </a:solidFill>
            <a:ln w="9525" cap="flat" cmpd="sng" algn="ctr">
              <a:solidFill>
                <a:srgbClr val="2DA33B">
                  <a:alpha val="90000"/>
                  <a:tint val="40000"/>
                  <a:hueOff val="0"/>
                  <a:satOff val="0"/>
                  <a:lumOff val="0"/>
                  <a:alphaOff val="0"/>
                  <a:shade val="80000"/>
                </a:srgbClr>
              </a:solidFill>
              <a:prstDash val="solid"/>
            </a:ln>
            <a:effectLst/>
          </p:spPr>
        </p:sp>
        <p:sp>
          <p:nvSpPr>
            <p:cNvPr id="12" name="Round Same Side Corner Rectangle 4"/>
            <p:cNvSpPr/>
            <p:nvPr/>
          </p:nvSpPr>
          <p:spPr>
            <a:xfrm>
              <a:off x="1783080" y="155086"/>
              <a:ext cx="3126372" cy="804979"/>
            </a:xfrm>
            <a:prstGeom prst="rect">
              <a:avLst/>
            </a:prstGeom>
            <a:noFill/>
            <a:ln>
              <a:noFill/>
            </a:ln>
            <a:effectLst/>
          </p:spPr>
          <p:txBody>
            <a:bodyPr spcFirstLastPara="0" vert="horz" wrap="square" lIns="72390" tIns="36195" rIns="72390" bIns="36195" numCol="1" spcCol="1270" anchor="ctr" anchorCtr="0">
              <a:noAutofi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smtClean="0">
                  <a:ln>
                    <a:noFill/>
                  </a:ln>
                  <a:solidFill>
                    <a:srgbClr val="000000">
                      <a:hueOff val="0"/>
                      <a:satOff val="0"/>
                      <a:lumOff val="0"/>
                      <a:alphaOff val="0"/>
                    </a:srgbClr>
                  </a:solidFill>
                  <a:effectLst/>
                  <a:uLnTx/>
                  <a:uFillTx/>
                  <a:latin typeface="Segoe UI"/>
                  <a:ea typeface="+mn-ea"/>
                  <a:cs typeface="+mn-cs"/>
                </a:rPr>
                <a:t>Events associated with all resources in the </a:t>
              </a:r>
              <a:r>
                <a:rPr kumimoji="0" lang="en-US" sz="1900" b="1" i="0" u="none" strike="noStrike" kern="1200" cap="none" spc="0" normalizeH="0" baseline="0" noProof="0" dirty="0" smtClean="0">
                  <a:ln>
                    <a:noFill/>
                  </a:ln>
                  <a:solidFill>
                    <a:srgbClr val="000000">
                      <a:hueOff val="0"/>
                      <a:satOff val="0"/>
                      <a:lumOff val="0"/>
                      <a:alphaOff val="0"/>
                    </a:srgbClr>
                  </a:solidFill>
                  <a:effectLst/>
                  <a:uLnTx/>
                  <a:uFillTx/>
                  <a:latin typeface="Segoe UI"/>
                  <a:ea typeface="+mn-ea"/>
                  <a:cs typeface="+mn-cs"/>
                </a:rPr>
                <a:t>group</a:t>
              </a:r>
              <a:endParaRPr kumimoji="0" lang="en-US" sz="1900" b="1" i="0" u="none" strike="noStrike" kern="1200" cap="none" spc="0" normalizeH="0" baseline="0" noProof="0" dirty="0">
                <a:ln>
                  <a:noFill/>
                </a:ln>
                <a:solidFill>
                  <a:srgbClr val="000000">
                    <a:hueOff val="0"/>
                    <a:satOff val="0"/>
                    <a:lumOff val="0"/>
                    <a:alphaOff val="0"/>
                  </a:srgbClr>
                </a:solidFill>
                <a:effectLst/>
                <a:uLnTx/>
                <a:uFillTx/>
                <a:latin typeface="Segoe UI"/>
                <a:ea typeface="+mn-ea"/>
                <a:cs typeface="+mn-cs"/>
              </a:endParaRPr>
            </a:p>
          </p:txBody>
        </p:sp>
      </p:grpSp>
      <p:grpSp>
        <p:nvGrpSpPr>
          <p:cNvPr id="13" name="Group 12"/>
          <p:cNvGrpSpPr/>
          <p:nvPr/>
        </p:nvGrpSpPr>
        <p:grpSpPr>
          <a:xfrm>
            <a:off x="950015" y="4464857"/>
            <a:ext cx="1783080" cy="1115094"/>
            <a:chOff x="0" y="1170877"/>
            <a:chExt cx="1783080" cy="1115094"/>
          </a:xfrm>
          <a:scene3d>
            <a:camera prst="orthographicFront"/>
            <a:lightRig rig="flat" dir="t"/>
          </a:scene3d>
        </p:grpSpPr>
        <p:sp>
          <p:nvSpPr>
            <p:cNvPr id="14" name="Rounded Rectangle 13"/>
            <p:cNvSpPr/>
            <p:nvPr/>
          </p:nvSpPr>
          <p:spPr>
            <a:xfrm>
              <a:off x="0" y="1170877"/>
              <a:ext cx="1783080" cy="1115094"/>
            </a:xfrm>
            <a:prstGeom prst="roundRect">
              <a:avLst/>
            </a:prstGeom>
            <a:gradFill rotWithShape="1">
              <a:gsLst>
                <a:gs pos="0">
                  <a:srgbClr val="2DA33B">
                    <a:hueOff val="0"/>
                    <a:satOff val="0"/>
                    <a:lumOff val="0"/>
                    <a:alphaOff val="0"/>
                    <a:tint val="70000"/>
                    <a:satMod val="180000"/>
                  </a:srgbClr>
                </a:gs>
                <a:gs pos="62000">
                  <a:srgbClr val="2DA33B">
                    <a:hueOff val="0"/>
                    <a:satOff val="0"/>
                    <a:lumOff val="0"/>
                    <a:alphaOff val="0"/>
                    <a:tint val="30000"/>
                    <a:satMod val="180000"/>
                  </a:srgbClr>
                </a:gs>
                <a:gs pos="100000">
                  <a:srgbClr val="2DA33B">
                    <a:hueOff val="0"/>
                    <a:satOff val="0"/>
                    <a:lumOff val="0"/>
                    <a:alphaOff val="0"/>
                    <a:tint val="22000"/>
                    <a:satMod val="180000"/>
                  </a:srgbClr>
                </a:gs>
              </a:gsLst>
              <a:lin ang="16200000" scaled="0"/>
            </a:gradFill>
            <a:ln>
              <a:noFill/>
            </a:ln>
            <a:effectLst>
              <a:outerShdw blurRad="50800" dist="38100" dir="5400000" rotWithShape="0">
                <a:srgbClr val="000000">
                  <a:alpha val="43137"/>
                </a:srgbClr>
              </a:outerShdw>
            </a:effectLst>
            <a:sp3d prstMaterial="dkEdge">
              <a:bevelT w="8200" h="38100"/>
            </a:sp3d>
          </p:spPr>
        </p:sp>
        <p:sp>
          <p:nvSpPr>
            <p:cNvPr id="15" name="Rounded Rectangle 4"/>
            <p:cNvSpPr/>
            <p:nvPr/>
          </p:nvSpPr>
          <p:spPr>
            <a:xfrm>
              <a:off x="54434" y="1225311"/>
              <a:ext cx="1674212" cy="1006226"/>
            </a:xfrm>
            <a:prstGeom prst="rect">
              <a:avLst/>
            </a:prstGeom>
            <a:noFill/>
            <a:ln>
              <a:noFill/>
            </a:ln>
            <a:effectLst/>
            <a:sp3d/>
          </p:spPr>
          <p:txBody>
            <a:bodyPr spcFirstLastPara="0" vert="horz" wrap="square" lIns="83820" tIns="41910" rIns="83820" bIns="4191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smtClean="0">
                  <a:ln>
                    <a:noFill/>
                  </a:ln>
                  <a:solidFill>
                    <a:srgbClr val="000000"/>
                  </a:solidFill>
                  <a:effectLst/>
                  <a:uLnTx/>
                  <a:uFillTx/>
                  <a:latin typeface="Segoe UI"/>
                  <a:ea typeface="+mn-ea"/>
                  <a:cs typeface="+mn-cs"/>
                </a:rPr>
                <a:t>Resource Level</a:t>
              </a:r>
              <a:endParaRPr kumimoji="0" lang="en-US" sz="22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6" name="Group 15"/>
          <p:cNvGrpSpPr/>
          <p:nvPr/>
        </p:nvGrpSpPr>
        <p:grpSpPr>
          <a:xfrm>
            <a:off x="2733096" y="4576366"/>
            <a:ext cx="3169920" cy="892075"/>
            <a:chOff x="1783080" y="1282386"/>
            <a:chExt cx="3169920" cy="892075"/>
          </a:xfrm>
        </p:grpSpPr>
        <p:sp>
          <p:nvSpPr>
            <p:cNvPr id="17" name="Round Same Side Corner Rectangle 16"/>
            <p:cNvSpPr/>
            <p:nvPr/>
          </p:nvSpPr>
          <p:spPr>
            <a:xfrm rot="5400000">
              <a:off x="2922002" y="143464"/>
              <a:ext cx="892075" cy="3169920"/>
            </a:xfrm>
            <a:prstGeom prst="round2SameRect">
              <a:avLst/>
            </a:prstGeom>
            <a:solidFill>
              <a:srgbClr val="2DA33B">
                <a:alpha val="90000"/>
                <a:tint val="40000"/>
                <a:hueOff val="0"/>
                <a:satOff val="0"/>
                <a:lumOff val="0"/>
                <a:alphaOff val="0"/>
              </a:srgbClr>
            </a:solidFill>
            <a:ln w="9525" cap="flat" cmpd="sng" algn="ctr">
              <a:solidFill>
                <a:srgbClr val="2DA33B">
                  <a:alpha val="90000"/>
                  <a:tint val="40000"/>
                  <a:hueOff val="0"/>
                  <a:satOff val="0"/>
                  <a:lumOff val="0"/>
                  <a:alphaOff val="0"/>
                  <a:shade val="80000"/>
                </a:srgbClr>
              </a:solidFill>
              <a:prstDash val="solid"/>
            </a:ln>
            <a:effectLst/>
          </p:spPr>
        </p:sp>
        <p:sp>
          <p:nvSpPr>
            <p:cNvPr id="18" name="Round Same Side Corner Rectangle 4"/>
            <p:cNvSpPr/>
            <p:nvPr/>
          </p:nvSpPr>
          <p:spPr>
            <a:xfrm>
              <a:off x="1783080" y="1325934"/>
              <a:ext cx="3126372" cy="804979"/>
            </a:xfrm>
            <a:prstGeom prst="rect">
              <a:avLst/>
            </a:prstGeom>
            <a:noFill/>
            <a:ln>
              <a:noFill/>
            </a:ln>
            <a:effectLst/>
          </p:spPr>
          <p:txBody>
            <a:bodyPr spcFirstLastPara="0" vert="horz" wrap="square" lIns="72390" tIns="36195" rIns="72390" bIns="36195" numCol="1" spcCol="1270" anchor="ctr" anchorCtr="0">
              <a:noAutofi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smtClean="0">
                  <a:ln>
                    <a:noFill/>
                  </a:ln>
                  <a:solidFill>
                    <a:srgbClr val="000000">
                      <a:hueOff val="0"/>
                      <a:satOff val="0"/>
                      <a:lumOff val="0"/>
                      <a:alphaOff val="0"/>
                    </a:srgbClr>
                  </a:solidFill>
                  <a:effectLst/>
                  <a:uLnTx/>
                  <a:uFillTx/>
                  <a:latin typeface="Segoe UI"/>
                  <a:ea typeface="+mn-ea"/>
                  <a:cs typeface="+mn-cs"/>
                </a:rPr>
                <a:t>Events related to that specific </a:t>
              </a:r>
              <a:r>
                <a:rPr kumimoji="0" lang="en-US" sz="1900" b="1" i="0" u="none" strike="noStrike" kern="1200" cap="none" spc="0" normalizeH="0" baseline="0" noProof="0" dirty="0" smtClean="0">
                  <a:ln>
                    <a:noFill/>
                  </a:ln>
                  <a:solidFill>
                    <a:srgbClr val="000000">
                      <a:hueOff val="0"/>
                      <a:satOff val="0"/>
                      <a:lumOff val="0"/>
                      <a:alphaOff val="0"/>
                    </a:srgbClr>
                  </a:solidFill>
                  <a:effectLst/>
                  <a:uLnTx/>
                  <a:uFillTx/>
                  <a:latin typeface="Segoe UI"/>
                  <a:ea typeface="+mn-ea"/>
                  <a:cs typeface="+mn-cs"/>
                </a:rPr>
                <a:t>resource</a:t>
              </a:r>
              <a:endParaRPr kumimoji="0" lang="en-US" sz="1900" b="1" i="0" u="none" strike="noStrike" kern="1200" cap="none" spc="0" normalizeH="0" baseline="0" noProof="0" dirty="0">
                <a:ln>
                  <a:noFill/>
                </a:ln>
                <a:solidFill>
                  <a:srgbClr val="000000">
                    <a:hueOff val="0"/>
                    <a:satOff val="0"/>
                    <a:lumOff val="0"/>
                    <a:alphaOff val="0"/>
                  </a:srgbClr>
                </a:solidFill>
                <a:effectLst/>
                <a:uLnTx/>
                <a:uFillTx/>
                <a:latin typeface="Segoe UI"/>
                <a:ea typeface="+mn-ea"/>
                <a:cs typeface="+mn-cs"/>
              </a:endParaRPr>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853" y="273857"/>
            <a:ext cx="2286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803" y="4464857"/>
            <a:ext cx="23050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V="1">
            <a:off x="6103620" y="2045970"/>
            <a:ext cx="2263140" cy="1461433"/>
          </a:xfrm>
          <a:prstGeom prst="straightConnector1">
            <a:avLst/>
          </a:prstGeom>
          <a:ln w="50800" cap="rnd">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03620" y="5022404"/>
            <a:ext cx="2263140" cy="292546"/>
          </a:xfrm>
          <a:prstGeom prst="straightConnector1">
            <a:avLst/>
          </a:prstGeom>
          <a:ln w="50800" cap="rnd">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4" y="228600"/>
            <a:ext cx="11149012" cy="664797"/>
          </a:xfrm>
        </p:spPr>
        <p:txBody>
          <a:bodyPr/>
          <a:lstStyle/>
          <a:p>
            <a:r>
              <a:rPr lang="en-US" sz="4800" spc="-150" dirty="0">
                <a:solidFill>
                  <a:schemeClr val="accent1"/>
                </a:solidFill>
              </a:rPr>
              <a:t>Troubleshooting Tips </a:t>
            </a:r>
            <a:endParaRPr lang="en-US" dirty="0">
              <a:solidFill>
                <a:schemeClr val="accent1"/>
              </a:solidFill>
            </a:endParaRPr>
          </a:p>
        </p:txBody>
      </p:sp>
      <p:sp>
        <p:nvSpPr>
          <p:cNvPr id="5" name="Text Placeholder 2"/>
          <p:cNvSpPr>
            <a:spLocks noGrp="1"/>
          </p:cNvSpPr>
          <p:nvPr>
            <p:ph type="body" sz="quarter" idx="10"/>
          </p:nvPr>
        </p:nvSpPr>
        <p:spPr>
          <a:xfrm>
            <a:off x="519114" y="1447800"/>
            <a:ext cx="11149012" cy="4690515"/>
          </a:xfrm>
        </p:spPr>
        <p:txBody>
          <a:bodyPr/>
          <a:lstStyle/>
          <a:p>
            <a:pPr lvl="0">
              <a:buSzTx/>
              <a:buFont typeface="Arial" pitchFamily="34" charset="0"/>
              <a:buChar char="•"/>
            </a:pPr>
            <a:r>
              <a:rPr lang="en-US" sz="2800" dirty="0">
                <a:gradFill>
                  <a:gsLst>
                    <a:gs pos="0">
                      <a:srgbClr val="FFFFFF"/>
                    </a:gs>
                    <a:gs pos="86000">
                      <a:srgbClr val="FFFFFF"/>
                    </a:gs>
                  </a:gsLst>
                  <a:lin ang="5400000" scaled="0"/>
                </a:gradFill>
              </a:rPr>
              <a:t>When you encounter a problem, </a:t>
            </a:r>
            <a:r>
              <a:rPr lang="en-US" sz="2800" i="1" dirty="0">
                <a:gradFill>
                  <a:gsLst>
                    <a:gs pos="0">
                      <a:srgbClr val="FFFFFF"/>
                    </a:gs>
                    <a:gs pos="86000">
                      <a:srgbClr val="FFFFFF"/>
                    </a:gs>
                  </a:gsLst>
                  <a:lin ang="5400000" scaled="0"/>
                </a:gradFill>
              </a:rPr>
              <a:t>always,</a:t>
            </a:r>
            <a:r>
              <a:rPr lang="en-US" sz="2800" dirty="0">
                <a:gradFill>
                  <a:gsLst>
                    <a:gs pos="0">
                      <a:srgbClr val="FFFFFF"/>
                    </a:gs>
                    <a:gs pos="86000">
                      <a:srgbClr val="FFFFFF"/>
                    </a:gs>
                  </a:gsLst>
                  <a:lin ang="5400000" scaled="0"/>
                </a:gradFill>
              </a:rPr>
              <a:t> </a:t>
            </a:r>
            <a:r>
              <a:rPr lang="en-US" sz="2800" i="1" dirty="0">
                <a:gradFill>
                  <a:gsLst>
                    <a:gs pos="0">
                      <a:srgbClr val="FFFFFF"/>
                    </a:gs>
                    <a:gs pos="86000">
                      <a:srgbClr val="FFFFFF"/>
                    </a:gs>
                  </a:gsLst>
                  <a:lin ang="5400000" scaled="0"/>
                </a:gradFill>
              </a:rPr>
              <a:t>always,</a:t>
            </a:r>
            <a:r>
              <a:rPr lang="en-US" sz="2800" dirty="0">
                <a:gradFill>
                  <a:gsLst>
                    <a:gs pos="0">
                      <a:srgbClr val="FFFFFF"/>
                    </a:gs>
                    <a:gs pos="86000">
                      <a:srgbClr val="FFFFFF"/>
                    </a:gs>
                  </a:gsLst>
                  <a:lin ang="5400000" scaled="0"/>
                </a:gradFill>
              </a:rPr>
              <a:t> </a:t>
            </a:r>
            <a:r>
              <a:rPr lang="en-US" sz="2800" i="1" dirty="0">
                <a:gradFill>
                  <a:gsLst>
                    <a:gs pos="0">
                      <a:srgbClr val="FFFFFF"/>
                    </a:gs>
                    <a:gs pos="86000">
                      <a:srgbClr val="FFFFFF"/>
                    </a:gs>
                  </a:gsLst>
                  <a:lin ang="5400000" scaled="0"/>
                </a:gradFill>
              </a:rPr>
              <a:t>always</a:t>
            </a:r>
            <a:r>
              <a:rPr lang="en-US" sz="2800" dirty="0">
                <a:gradFill>
                  <a:gsLst>
                    <a:gs pos="0">
                      <a:srgbClr val="FFFFFF"/>
                    </a:gs>
                    <a:gs pos="86000">
                      <a:srgbClr val="FFFFFF"/>
                    </a:gs>
                  </a:gsLst>
                  <a:lin ang="5400000" scaled="0"/>
                </a:gradFill>
              </a:rPr>
              <a:t> start with </a:t>
            </a:r>
            <a:r>
              <a:rPr lang="en-US" sz="2800" dirty="0" smtClean="0">
                <a:gradFill>
                  <a:gsLst>
                    <a:gs pos="0">
                      <a:srgbClr val="FFFFFF"/>
                    </a:gs>
                    <a:gs pos="86000">
                      <a:srgbClr val="FFFFFF"/>
                    </a:gs>
                  </a:gsLst>
                  <a:lin ang="5400000" scaled="0"/>
                </a:gradFill>
              </a:rPr>
              <a:t>Cluster </a:t>
            </a:r>
            <a:r>
              <a:rPr lang="en-US" sz="2800" dirty="0">
                <a:gradFill>
                  <a:gsLst>
                    <a:gs pos="0">
                      <a:srgbClr val="FFFFFF"/>
                    </a:gs>
                    <a:gs pos="86000">
                      <a:srgbClr val="FFFFFF"/>
                    </a:gs>
                  </a:gsLst>
                  <a:lin ang="5400000" scaled="0"/>
                </a:gradFill>
              </a:rPr>
              <a:t>Events</a:t>
            </a:r>
          </a:p>
          <a:p>
            <a:pPr marL="977900" lvl="1" indent="-514350">
              <a:buSzTx/>
              <a:buFont typeface="+mj-lt"/>
              <a:buAutoNum type="arabicPeriod"/>
            </a:pPr>
            <a:r>
              <a:rPr lang="en-US" sz="2400" dirty="0">
                <a:gradFill>
                  <a:gsLst>
                    <a:gs pos="0">
                      <a:srgbClr val="FFFFFF"/>
                    </a:gs>
                    <a:gs pos="86000">
                      <a:srgbClr val="FFFFFF"/>
                    </a:gs>
                  </a:gsLst>
                  <a:lin ang="5400000" scaled="0"/>
                </a:gradFill>
              </a:rPr>
              <a:t>Look at a </a:t>
            </a:r>
            <a:r>
              <a:rPr lang="en-US" sz="2400" dirty="0" smtClean="0">
                <a:gradFill>
                  <a:gsLst>
                    <a:gs pos="0">
                      <a:srgbClr val="FFFFFF"/>
                    </a:gs>
                    <a:gs pos="86000">
                      <a:srgbClr val="FFFFFF"/>
                    </a:gs>
                  </a:gsLst>
                  <a:lin ang="5400000" scaled="0"/>
                </a:gradFill>
              </a:rPr>
              <a:t>Cluster </a:t>
            </a:r>
            <a:r>
              <a:rPr lang="en-US" sz="2400" dirty="0">
                <a:gradFill>
                  <a:gsLst>
                    <a:gs pos="0">
                      <a:srgbClr val="FFFFFF"/>
                    </a:gs>
                    <a:gs pos="86000">
                      <a:srgbClr val="FFFFFF"/>
                    </a:gs>
                  </a:gsLst>
                  <a:lin ang="5400000" scaled="0"/>
                </a:gradFill>
              </a:rPr>
              <a:t>wide view of the </a:t>
            </a:r>
            <a:r>
              <a:rPr lang="en-US" sz="2400" dirty="0" smtClean="0">
                <a:gradFill>
                  <a:gsLst>
                    <a:gs pos="0">
                      <a:srgbClr val="FFFFFF"/>
                    </a:gs>
                    <a:gs pos="86000">
                      <a:srgbClr val="FFFFFF"/>
                    </a:gs>
                  </a:gsLst>
                  <a:lin ang="5400000" scaled="0"/>
                </a:gradFill>
              </a:rPr>
              <a:t>Cluster </a:t>
            </a:r>
            <a:r>
              <a:rPr lang="en-US" sz="2400" dirty="0">
                <a:gradFill>
                  <a:gsLst>
                    <a:gs pos="0">
                      <a:srgbClr val="FFFFFF"/>
                    </a:gs>
                    <a:gs pos="86000">
                      <a:srgbClr val="FFFFFF"/>
                    </a:gs>
                  </a:gsLst>
                  <a:lin ang="5400000" scaled="0"/>
                </a:gradFill>
              </a:rPr>
              <a:t>events</a:t>
            </a:r>
          </a:p>
          <a:p>
            <a:pPr marL="977900" lvl="1" indent="-514350">
              <a:buSzTx/>
              <a:buFont typeface="+mj-lt"/>
              <a:buAutoNum type="arabicPeriod"/>
            </a:pPr>
            <a:r>
              <a:rPr lang="en-US" sz="2400" dirty="0">
                <a:gradFill>
                  <a:gsLst>
                    <a:gs pos="0">
                      <a:srgbClr val="FFFFFF"/>
                    </a:gs>
                    <a:gs pos="86000">
                      <a:srgbClr val="FFFFFF"/>
                    </a:gs>
                  </a:gsLst>
                  <a:lin ang="5400000" scaled="0"/>
                </a:gradFill>
              </a:rPr>
              <a:t>Dig into all events in the System Event log</a:t>
            </a:r>
          </a:p>
          <a:p>
            <a:pPr marL="977900" lvl="1" indent="-514350">
              <a:buSzTx/>
              <a:buFont typeface="+mj-lt"/>
              <a:buAutoNum type="arabicPeriod"/>
            </a:pPr>
            <a:r>
              <a:rPr lang="en-US" sz="2400" dirty="0">
                <a:gradFill>
                  <a:gsLst>
                    <a:gs pos="0">
                      <a:srgbClr val="FFFFFF"/>
                    </a:gs>
                    <a:gs pos="86000">
                      <a:srgbClr val="FFFFFF"/>
                    </a:gs>
                  </a:gsLst>
                  <a:lin ang="5400000" scaled="0"/>
                </a:gradFill>
              </a:rPr>
              <a:t>Check the Application Event </a:t>
            </a:r>
            <a:r>
              <a:rPr lang="en-US" sz="2400" dirty="0" smtClean="0">
                <a:gradFill>
                  <a:gsLst>
                    <a:gs pos="0">
                      <a:srgbClr val="FFFFFF"/>
                    </a:gs>
                    <a:gs pos="86000">
                      <a:srgbClr val="FFFFFF"/>
                    </a:gs>
                  </a:gsLst>
                  <a:lin ang="5400000" scaled="0"/>
                </a:gradFill>
              </a:rPr>
              <a:t>log</a:t>
            </a:r>
          </a:p>
          <a:p>
            <a:pPr marL="977900" lvl="1" indent="-514350">
              <a:buSzTx/>
              <a:buFont typeface="+mj-lt"/>
              <a:buAutoNum type="arabicPeriod"/>
            </a:pPr>
            <a:endParaRPr lang="en-US" sz="2400" dirty="0">
              <a:gradFill>
                <a:gsLst>
                  <a:gs pos="0">
                    <a:srgbClr val="FFFFFF"/>
                  </a:gs>
                  <a:gs pos="86000">
                    <a:srgbClr val="FFFFFF"/>
                  </a:gs>
                </a:gsLst>
                <a:lin ang="5400000" scaled="0"/>
              </a:gradFill>
            </a:endParaRPr>
          </a:p>
          <a:p>
            <a:pPr lvl="0">
              <a:buSzTx/>
              <a:buFont typeface="Arial" pitchFamily="34" charset="0"/>
              <a:buChar char="•"/>
            </a:pPr>
            <a:r>
              <a:rPr lang="en-US" sz="2800" dirty="0">
                <a:gradFill>
                  <a:gsLst>
                    <a:gs pos="0">
                      <a:srgbClr val="FFFFFF"/>
                    </a:gs>
                    <a:gs pos="86000">
                      <a:srgbClr val="FFFFFF"/>
                    </a:gs>
                  </a:gsLst>
                  <a:lin ang="5400000" scaled="0"/>
                </a:gradFill>
              </a:rPr>
              <a:t>Don’t be distracted by symptoms - focus on root cause</a:t>
            </a:r>
          </a:p>
          <a:p>
            <a:pPr marL="917575" lvl="1" indent="-457200">
              <a:buSzTx/>
              <a:buFont typeface="+mj-lt"/>
              <a:buAutoNum type="arabicPeriod"/>
            </a:pPr>
            <a:r>
              <a:rPr lang="en-US" sz="2400" dirty="0">
                <a:gradFill>
                  <a:gsLst>
                    <a:gs pos="0">
                      <a:srgbClr val="FFFFFF"/>
                    </a:gs>
                    <a:gs pos="86000">
                      <a:srgbClr val="FFFFFF"/>
                    </a:gs>
                  </a:gsLst>
                  <a:lin ang="5400000" scaled="0"/>
                </a:gradFill>
              </a:rPr>
              <a:t>For example, if you see </a:t>
            </a:r>
            <a:r>
              <a:rPr lang="en-US" sz="2400" dirty="0" smtClean="0">
                <a:gradFill>
                  <a:gsLst>
                    <a:gs pos="0">
                      <a:srgbClr val="FFFFFF"/>
                    </a:gs>
                    <a:gs pos="86000">
                      <a:srgbClr val="FFFFFF"/>
                    </a:gs>
                  </a:gsLst>
                  <a:lin ang="5400000" scaled="0"/>
                </a:gradFill>
              </a:rPr>
              <a:t>Cluster </a:t>
            </a:r>
            <a:r>
              <a:rPr lang="en-US" sz="2400" dirty="0">
                <a:gradFill>
                  <a:gsLst>
                    <a:gs pos="0">
                      <a:srgbClr val="FFFFFF"/>
                    </a:gs>
                    <a:gs pos="86000">
                      <a:srgbClr val="FFFFFF"/>
                    </a:gs>
                  </a:gsLst>
                  <a:lin ang="5400000" scaled="0"/>
                </a:gradFill>
              </a:rPr>
              <a:t>IP Address failures, don’t waste lots of time looking at </a:t>
            </a:r>
            <a:r>
              <a:rPr lang="en-US" sz="2400" dirty="0" smtClean="0">
                <a:gradFill>
                  <a:gsLst>
                    <a:gs pos="0">
                      <a:srgbClr val="FFFFFF"/>
                    </a:gs>
                    <a:gs pos="86000">
                      <a:srgbClr val="FFFFFF"/>
                    </a:gs>
                  </a:gsLst>
                  <a:lin ang="5400000" scaled="0"/>
                </a:gradFill>
              </a:rPr>
              <a:t>Cluster </a:t>
            </a:r>
            <a:r>
              <a:rPr lang="en-US" sz="2400" dirty="0">
                <a:gradFill>
                  <a:gsLst>
                    <a:gs pos="0">
                      <a:srgbClr val="FFFFFF"/>
                    </a:gs>
                    <a:gs pos="86000">
                      <a:srgbClr val="FFFFFF"/>
                    </a:gs>
                  </a:gsLst>
                  <a:lin ang="5400000" scaled="0"/>
                </a:gradFill>
              </a:rPr>
              <a:t>events</a:t>
            </a:r>
          </a:p>
          <a:p>
            <a:pPr lvl="2">
              <a:buSzTx/>
              <a:buFont typeface="Courier New" pitchFamily="49" charset="0"/>
              <a:buChar char="o"/>
            </a:pPr>
            <a:r>
              <a:rPr lang="en-US" sz="2000" dirty="0">
                <a:gradFill>
                  <a:gsLst>
                    <a:gs pos="0">
                      <a:srgbClr val="FFFFFF"/>
                    </a:gs>
                    <a:gs pos="86000">
                      <a:srgbClr val="FFFFFF"/>
                    </a:gs>
                  </a:gsLst>
                  <a:lin ang="5400000" scaled="0"/>
                </a:gradFill>
              </a:rPr>
              <a:t>Instead look for other networking related errors</a:t>
            </a:r>
          </a:p>
          <a:p>
            <a:pPr marL="917575" lvl="1" indent="-457200">
              <a:buSzTx/>
              <a:buFont typeface="+mj-lt"/>
              <a:buAutoNum type="arabicPeriod"/>
            </a:pPr>
            <a:r>
              <a:rPr lang="en-US" sz="2400" dirty="0">
                <a:gradFill>
                  <a:gsLst>
                    <a:gs pos="0">
                      <a:srgbClr val="FFFFFF"/>
                    </a:gs>
                    <a:gs pos="86000">
                      <a:srgbClr val="FFFFFF"/>
                    </a:gs>
                  </a:gsLst>
                  <a:lin ang="5400000" scaled="0"/>
                </a:gradFill>
              </a:rPr>
              <a:t>There may be multiple retries after a failure, producing more events. Look for what caused the first </a:t>
            </a:r>
            <a:r>
              <a:rPr lang="en-US" sz="2400" dirty="0" smtClean="0">
                <a:gradFill>
                  <a:gsLst>
                    <a:gs pos="0">
                      <a:srgbClr val="FFFFFF"/>
                    </a:gs>
                    <a:gs pos="86000">
                      <a:srgbClr val="FFFFFF"/>
                    </a:gs>
                  </a:gsLst>
                  <a:lin ang="5400000" scaled="0"/>
                </a:gradFill>
              </a:rPr>
              <a:t>failure</a:t>
            </a:r>
            <a:endParaRPr lang="en-US" sz="2400" dirty="0">
              <a:gradFill>
                <a:gsLst>
                  <a:gs pos="0">
                    <a:srgbClr val="FFFFFF"/>
                  </a:gs>
                  <a:gs pos="86000">
                    <a:srgbClr val="FFFFFF"/>
                  </a:gs>
                </a:gsLst>
                <a:lin ang="5400000" scaled="0"/>
              </a:gradFill>
            </a:endParaRPr>
          </a:p>
        </p:txBody>
      </p:sp>
      <p:pic>
        <p:nvPicPr>
          <p:cNvPr id="6" name="Picture 9" descr="C:\Users\eldenc.REDMOND\AppData\Local\Microsoft\Windows\Temporary Internet Files\Content.IE5\96AKCQFN\MCj04326170000[1].png"/>
          <p:cNvPicPr>
            <a:picLocks noChangeAspect="1" noChangeArrowheads="1"/>
          </p:cNvPicPr>
          <p:nvPr/>
        </p:nvPicPr>
        <p:blipFill>
          <a:blip r:embed="rId3"/>
          <a:srcRect/>
          <a:stretch>
            <a:fillRect/>
          </a:stretch>
        </p:blipFill>
        <p:spPr bwMode="auto">
          <a:xfrm>
            <a:off x="10351470" y="175348"/>
            <a:ext cx="877310" cy="877310"/>
          </a:xfrm>
          <a:prstGeom prst="rect">
            <a:avLst/>
          </a:prstGeom>
          <a:noFill/>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a:solidFill>
                  <a:schemeClr val="accent1"/>
                </a:solidFill>
              </a:rPr>
              <a:t>Cluster Debug Logging</a:t>
            </a:r>
          </a:p>
        </p:txBody>
      </p:sp>
      <p:sp>
        <p:nvSpPr>
          <p:cNvPr id="3" name="Rectangle 2"/>
          <p:cNvSpPr/>
          <p:nvPr/>
        </p:nvSpPr>
        <p:spPr>
          <a:xfrm>
            <a:off x="434340" y="1261758"/>
            <a:ext cx="11144250" cy="2246769"/>
          </a:xfrm>
          <a:prstGeom prst="rect">
            <a:avLst/>
          </a:prstGeom>
        </p:spPr>
        <p:txBody>
          <a:bodyPr wrap="square">
            <a:spAutoFit/>
          </a:bodyPr>
          <a:lstStyle/>
          <a:p>
            <a:pPr lvl="1"/>
            <a:r>
              <a:rPr lang="en-US" sz="2400" dirty="0"/>
              <a:t>All </a:t>
            </a:r>
            <a:r>
              <a:rPr lang="en-US" sz="2400" dirty="0" smtClean="0"/>
              <a:t>Cluster </a:t>
            </a:r>
            <a:r>
              <a:rPr lang="en-US" sz="2400" dirty="0"/>
              <a:t>debug logging done to an event trace session: </a:t>
            </a:r>
            <a:endParaRPr lang="en-US" sz="2400" dirty="0" smtClean="0"/>
          </a:p>
          <a:p>
            <a:pPr lvl="1"/>
            <a:endParaRPr lang="en-US" sz="2400" dirty="0">
              <a:latin typeface="Courier New" pitchFamily="49" charset="0"/>
              <a:cs typeface="Courier New" pitchFamily="49" charset="0"/>
            </a:endParaRPr>
          </a:p>
          <a:p>
            <a:pPr lvl="2"/>
            <a:r>
              <a:rPr lang="en-US" sz="2400" dirty="0" smtClean="0">
                <a:cs typeface="Courier New" pitchFamily="49" charset="0"/>
              </a:rPr>
              <a:t>Microsoft-Windows-</a:t>
            </a:r>
            <a:r>
              <a:rPr lang="en-US" sz="2400" dirty="0" err="1" smtClean="0">
                <a:cs typeface="Courier New" pitchFamily="49" charset="0"/>
              </a:rPr>
              <a:t>FailoverClustering</a:t>
            </a:r>
            <a:endParaRPr lang="en-US" sz="2400" dirty="0" smtClean="0">
              <a:cs typeface="Courier New" pitchFamily="49" charset="0"/>
            </a:endParaRPr>
          </a:p>
          <a:p>
            <a:pPr lvl="1"/>
            <a:endParaRPr lang="en-US" sz="2000" dirty="0">
              <a:latin typeface="Courier New" pitchFamily="49" charset="0"/>
              <a:cs typeface="Courier New" pitchFamily="49" charset="0"/>
            </a:endParaRPr>
          </a:p>
          <a:p>
            <a:pPr lvl="1"/>
            <a:r>
              <a:rPr lang="en-US" sz="2400" dirty="0" smtClean="0">
                <a:cs typeface="Courier New" pitchFamily="49" charset="0"/>
              </a:rPr>
              <a:t>No longer is there a </a:t>
            </a:r>
            <a:r>
              <a:rPr lang="en-US" sz="2400" dirty="0" err="1" smtClean="0">
                <a:cs typeface="Courier New" pitchFamily="49" charset="0"/>
              </a:rPr>
              <a:t>Cluster.Log</a:t>
            </a:r>
            <a:r>
              <a:rPr lang="en-US" sz="2400" dirty="0" smtClean="0">
                <a:cs typeface="Courier New" pitchFamily="49" charset="0"/>
              </a:rPr>
              <a:t> file being written to.  Must manually generate to get a “snapshot in time”.</a:t>
            </a:r>
            <a:endParaRPr lang="en-US" sz="2400" dirty="0">
              <a:cs typeface="Courier New" pitchFamily="49" charset="0"/>
            </a:endParaRPr>
          </a:p>
        </p:txBody>
      </p:sp>
      <p:pic>
        <p:nvPicPr>
          <p:cNvPr id="4" name="Picture 2"/>
          <p:cNvPicPr>
            <a:picLocks noChangeAspect="1" noChangeArrowheads="1"/>
          </p:cNvPicPr>
          <p:nvPr/>
        </p:nvPicPr>
        <p:blipFill>
          <a:blip r:embed="rId3"/>
          <a:srcRect/>
          <a:stretch>
            <a:fillRect/>
          </a:stretch>
        </p:blipFill>
        <p:spPr bwMode="auto">
          <a:xfrm>
            <a:off x="2772832" y="3446972"/>
            <a:ext cx="6558705" cy="3411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552" y="156175"/>
            <a:ext cx="9323388" cy="815375"/>
          </a:xfrm>
        </p:spPr>
        <p:txBody>
          <a:bodyPr/>
          <a:lstStyle/>
          <a:p>
            <a:r>
              <a:rPr dirty="0" smtClean="0">
                <a:solidFill>
                  <a:schemeClr val="accent1"/>
                </a:solidFill>
              </a:rPr>
              <a:t>Agenda</a:t>
            </a:r>
            <a:endParaRPr lang="en-US" dirty="0">
              <a:solidFill>
                <a:schemeClr val="accent1"/>
              </a:solidFill>
            </a:endParaRPr>
          </a:p>
        </p:txBody>
      </p:sp>
      <p:sp>
        <p:nvSpPr>
          <p:cNvPr id="13" name="Rounded Rectangle 12"/>
          <p:cNvSpPr/>
          <p:nvPr/>
        </p:nvSpPr>
        <p:spPr bwMode="auto">
          <a:xfrm>
            <a:off x="989011" y="224360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What, why, and where to look</a:t>
            </a:r>
          </a:p>
        </p:txBody>
      </p:sp>
      <p:sp>
        <p:nvSpPr>
          <p:cNvPr id="15" name="Rounded Rectangle 14"/>
          <p:cNvSpPr/>
          <p:nvPr/>
        </p:nvSpPr>
        <p:spPr bwMode="auto">
          <a:xfrm>
            <a:off x="989011" y="529922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Summary</a:t>
            </a:r>
          </a:p>
        </p:txBody>
      </p:sp>
      <p:sp>
        <p:nvSpPr>
          <p:cNvPr id="16" name="Rounded Rectangle 15"/>
          <p:cNvSpPr/>
          <p:nvPr/>
        </p:nvSpPr>
        <p:spPr bwMode="auto">
          <a:xfrm>
            <a:off x="989011" y="4505178"/>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Other Troubleshooting Items</a:t>
            </a:r>
          </a:p>
        </p:txBody>
      </p:sp>
      <p:sp>
        <p:nvSpPr>
          <p:cNvPr id="17" name="Rounded Rectangle 16"/>
          <p:cNvSpPr/>
          <p:nvPr/>
        </p:nvSpPr>
        <p:spPr bwMode="auto">
          <a:xfrm>
            <a:off x="989011" y="376186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Scenario 2:  CSV Troubleshooting</a:t>
            </a:r>
          </a:p>
        </p:txBody>
      </p:sp>
      <p:sp>
        <p:nvSpPr>
          <p:cNvPr id="18" name="Rounded Rectangle 17"/>
          <p:cNvSpPr/>
          <p:nvPr/>
        </p:nvSpPr>
        <p:spPr bwMode="auto">
          <a:xfrm>
            <a:off x="989011" y="300748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Scenario 1:  CNO / VCO Recovery</a:t>
            </a:r>
          </a:p>
        </p:txBody>
      </p:sp>
      <p:sp>
        <p:nvSpPr>
          <p:cNvPr id="19" name="Rounded Rectangle 18"/>
          <p:cNvSpPr/>
          <p:nvPr/>
        </p:nvSpPr>
        <p:spPr bwMode="auto">
          <a:xfrm>
            <a:off x="989011" y="1513053"/>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Cluster Validate</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24" y="6264985"/>
            <a:ext cx="2256420" cy="542730"/>
          </a:xfrm>
          <a:prstGeom prst="rect">
            <a:avLst/>
          </a:prstGeom>
        </p:spPr>
      </p:pic>
    </p:spTree>
    <p:extLst>
      <p:ext uri="{BB962C8B-B14F-4D97-AF65-F5344CB8AC3E}">
        <p14:creationId xmlns:p14="http://schemas.microsoft.com/office/powerpoint/2010/main" val="42162559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a:solidFill>
                  <a:schemeClr val="accent1"/>
                </a:solidFill>
              </a:rPr>
              <a:t>Configuring </a:t>
            </a:r>
            <a:r>
              <a:rPr lang="en-US" dirty="0" smtClean="0">
                <a:solidFill>
                  <a:schemeClr val="accent1"/>
                </a:solidFill>
              </a:rPr>
              <a:t>Debug Logging</a:t>
            </a:r>
            <a:endParaRPr lang="en-US" dirty="0">
              <a:solidFill>
                <a:schemeClr val="accent1"/>
              </a:solidFill>
            </a:endParaRPr>
          </a:p>
        </p:txBody>
      </p:sp>
      <p:sp>
        <p:nvSpPr>
          <p:cNvPr id="3" name="Rectangle 2"/>
          <p:cNvSpPr/>
          <p:nvPr/>
        </p:nvSpPr>
        <p:spPr>
          <a:xfrm>
            <a:off x="548640" y="1205151"/>
            <a:ext cx="10789920" cy="3600986"/>
          </a:xfrm>
          <a:prstGeom prst="rect">
            <a:avLst/>
          </a:prstGeom>
        </p:spPr>
        <p:txBody>
          <a:bodyPr wrap="square">
            <a:spAutoFit/>
          </a:bodyPr>
          <a:lstStyle/>
          <a:p>
            <a:r>
              <a:rPr lang="en-US" sz="2400" dirty="0"/>
              <a:t>Logging enabled by default</a:t>
            </a:r>
          </a:p>
          <a:p>
            <a:pPr marL="285750" indent="-285750">
              <a:buFont typeface="Wingdings" pitchFamily="2" charset="2"/>
              <a:buChar char="§"/>
            </a:pPr>
            <a:endParaRPr lang="en-US" sz="2000" dirty="0"/>
          </a:p>
          <a:p>
            <a:r>
              <a:rPr lang="en-US" sz="2400" dirty="0"/>
              <a:t>Log files stored as .ETL in:</a:t>
            </a:r>
          </a:p>
          <a:p>
            <a:pPr lvl="1"/>
            <a:r>
              <a:rPr lang="en-US" sz="2400" dirty="0"/>
              <a:t>%</a:t>
            </a:r>
            <a:r>
              <a:rPr lang="en-US" sz="2400" dirty="0" err="1"/>
              <a:t>WinDir</a:t>
            </a:r>
            <a:r>
              <a:rPr lang="en-US" sz="2400" dirty="0"/>
              <a:t>%\System32\</a:t>
            </a:r>
            <a:r>
              <a:rPr lang="en-US" sz="2400" dirty="0" err="1"/>
              <a:t>winevt</a:t>
            </a:r>
            <a:r>
              <a:rPr lang="en-US" sz="2400" dirty="0"/>
              <a:t>\logs\Microsoft-Windows-</a:t>
            </a:r>
            <a:r>
              <a:rPr lang="en-US" sz="2400" dirty="0" err="1"/>
              <a:t>FailoverClustering</a:t>
            </a:r>
            <a:endParaRPr lang="en-US" sz="2400" dirty="0"/>
          </a:p>
          <a:p>
            <a:pPr marL="285750" indent="-285750">
              <a:buFont typeface="Wingdings" pitchFamily="2" charset="2"/>
              <a:buChar char="§"/>
            </a:pPr>
            <a:endParaRPr lang="en-US" sz="2000" dirty="0"/>
          </a:p>
          <a:p>
            <a:r>
              <a:rPr lang="en-US" sz="2400" dirty="0"/>
              <a:t>Default log size is 100 </a:t>
            </a:r>
            <a:r>
              <a:rPr lang="en-US" sz="2400" dirty="0" smtClean="0"/>
              <a:t>MB</a:t>
            </a:r>
          </a:p>
          <a:p>
            <a:pPr lvl="1"/>
            <a:r>
              <a:rPr lang="en-US" sz="2400" dirty="0">
                <a:latin typeface="Courier New" pitchFamily="49" charset="0"/>
                <a:cs typeface="Courier New" pitchFamily="49" charset="0"/>
              </a:rPr>
              <a:t>S</a:t>
            </a:r>
            <a:r>
              <a:rPr lang="en-US" sz="2400" dirty="0" smtClean="0">
                <a:latin typeface="Courier New" pitchFamily="49" charset="0"/>
                <a:cs typeface="Courier New" pitchFamily="49" charset="0"/>
              </a:rPr>
              <a:t>et-</a:t>
            </a:r>
            <a:r>
              <a:rPr lang="en-US" sz="2400" dirty="0" err="1" smtClean="0">
                <a:latin typeface="Courier New" pitchFamily="49" charset="0"/>
                <a:cs typeface="Courier New" pitchFamily="49" charset="0"/>
              </a:rPr>
              <a:t>Clusterlog</a:t>
            </a:r>
            <a:r>
              <a:rPr lang="en-US" sz="2400" dirty="0" smtClean="0">
                <a:latin typeface="Courier New" pitchFamily="49" charset="0"/>
                <a:cs typeface="Courier New" pitchFamily="49" charset="0"/>
              </a:rPr>
              <a:t> –Size 100</a:t>
            </a:r>
            <a:endParaRPr lang="en-US" sz="2400" dirty="0">
              <a:latin typeface="Courier New" pitchFamily="49" charset="0"/>
              <a:cs typeface="Courier New" pitchFamily="49" charset="0"/>
            </a:endParaRPr>
          </a:p>
          <a:p>
            <a:pPr marL="285750" indent="-285750">
              <a:buFont typeface="Wingdings" pitchFamily="2" charset="2"/>
              <a:buChar char="§"/>
            </a:pPr>
            <a:endParaRPr lang="en-US" sz="2000" dirty="0"/>
          </a:p>
          <a:p>
            <a:r>
              <a:rPr lang="en-US" sz="2400" dirty="0"/>
              <a:t>Default log level is </a:t>
            </a:r>
            <a:r>
              <a:rPr lang="en-US" sz="2400" dirty="0" smtClean="0"/>
              <a:t>3</a:t>
            </a:r>
          </a:p>
          <a:p>
            <a:pPr lvl="1"/>
            <a:r>
              <a:rPr lang="en-US" sz="2400" dirty="0">
                <a:latin typeface="Courier New" pitchFamily="49" charset="0"/>
                <a:cs typeface="Courier New" pitchFamily="49" charset="0"/>
              </a:rPr>
              <a:t>S</a:t>
            </a:r>
            <a:r>
              <a:rPr lang="en-US" sz="2400" dirty="0" smtClean="0">
                <a:latin typeface="Courier New" pitchFamily="49" charset="0"/>
                <a:cs typeface="Courier New" pitchFamily="49" charset="0"/>
              </a:rPr>
              <a:t>et-</a:t>
            </a:r>
            <a:r>
              <a:rPr lang="en-US" sz="2400" dirty="0" err="1" smtClean="0">
                <a:latin typeface="Courier New" pitchFamily="49" charset="0"/>
                <a:cs typeface="Courier New" pitchFamily="49" charset="0"/>
              </a:rPr>
              <a:t>Clusterlog</a:t>
            </a:r>
            <a:r>
              <a:rPr lang="en-US" sz="2400" dirty="0" smtClean="0">
                <a:latin typeface="Courier New" pitchFamily="49" charset="0"/>
                <a:cs typeface="Courier New" pitchFamily="49" charset="0"/>
              </a:rPr>
              <a:t> –Level 3</a:t>
            </a:r>
            <a:endParaRPr lang="en-US" sz="2400" dirty="0">
              <a:latin typeface="Courier New" pitchFamily="49" charset="0"/>
              <a:cs typeface="Courier New" pitchFamily="49"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941690831"/>
              </p:ext>
            </p:extLst>
          </p:nvPr>
        </p:nvGraphicFramePr>
        <p:xfrm>
          <a:off x="5767754" y="3087700"/>
          <a:ext cx="6267042" cy="3688080"/>
        </p:xfrm>
        <a:graphic>
          <a:graphicData uri="http://schemas.openxmlformats.org/drawingml/2006/table">
            <a:tbl>
              <a:tblPr firstRow="1" bandRow="1"/>
              <a:tblGrid>
                <a:gridCol w="1044507"/>
                <a:gridCol w="1044507"/>
                <a:gridCol w="1044507"/>
                <a:gridCol w="1044507"/>
                <a:gridCol w="1044507"/>
                <a:gridCol w="1044507"/>
              </a:tblGrid>
              <a:tr h="448722">
                <a:tc gridSpan="6">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pPr>
                      <a:r>
                        <a:rPr lang="en-US" sz="2800" kern="1200" dirty="0" smtClean="0">
                          <a:effectLst/>
                        </a:rPr>
                        <a:t>Cluster Output Levels</a:t>
                      </a:r>
                      <a:endParaRPr lang="en-US" sz="2800" kern="1200" dirty="0" smtClean="0">
                        <a:solidFill>
                          <a:srgbClr val="FFFFFF"/>
                        </a:solidFill>
                        <a:effectLst/>
                        <a:latin typeface="Calibri"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a:p>
                  </a:txBody>
                  <a:tcPr/>
                </a:tc>
                <a:tc hMerge="1">
                  <a:txBody>
                    <a:bodyPr/>
                    <a:lstStyle/>
                    <a:p>
                      <a:endParaRPr lang="en-US"/>
                    </a:p>
                  </a:txBody>
                  <a:tcPr/>
                </a:tc>
              </a:tr>
              <a:tr h="316745">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800" kern="1200" dirty="0" smtClean="0">
                          <a:effectLst/>
                        </a:rPr>
                        <a:t>Level</a:t>
                      </a:r>
                      <a:endParaRPr lang="en-US" sz="1800" kern="1200" dirty="0" smtClean="0">
                        <a:solidFill>
                          <a:srgbClr val="FFFFFF"/>
                        </a:solidFill>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7777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800" kern="1200" dirty="0" smtClean="0">
                          <a:effectLst/>
                        </a:rPr>
                        <a:t>Error</a:t>
                      </a:r>
                      <a:endParaRPr lang="en-US" sz="1800" kern="1200" dirty="0" smtClean="0">
                        <a:solidFill>
                          <a:srgbClr val="FFFFFF"/>
                        </a:solidFill>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7777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800" kern="1200" dirty="0" smtClean="0">
                          <a:effectLst/>
                        </a:rPr>
                        <a:t>Warning</a:t>
                      </a:r>
                      <a:endParaRPr lang="en-US" sz="1800" kern="1200" dirty="0" smtClean="0">
                        <a:solidFill>
                          <a:srgbClr val="FFFFFF"/>
                        </a:solidFill>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7777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800" kern="1200" dirty="0" smtClean="0">
                          <a:effectLst/>
                        </a:rPr>
                        <a:t>Info</a:t>
                      </a:r>
                      <a:endParaRPr lang="en-US" sz="1800" kern="1200" dirty="0" smtClean="0">
                        <a:solidFill>
                          <a:srgbClr val="FFFFFF"/>
                        </a:solidFill>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7777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800" kern="1200" dirty="0" smtClean="0">
                          <a:solidFill>
                            <a:srgbClr val="FFFFFF"/>
                          </a:solidFill>
                          <a:effectLst/>
                          <a:latin typeface="+mn-lt"/>
                          <a:ea typeface="+mn-ea"/>
                          <a:cs typeface="+mn-cs"/>
                        </a:rPr>
                        <a:t>Verbose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7777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800" kern="1200" dirty="0" smtClean="0">
                          <a:solidFill>
                            <a:srgbClr val="FFFFFF"/>
                          </a:solidFill>
                          <a:effectLst/>
                          <a:latin typeface="+mn-lt"/>
                          <a:ea typeface="+mn-ea"/>
                          <a:cs typeface="+mn-cs"/>
                        </a:rPr>
                        <a:t>Debug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77777"/>
                    </a:solidFill>
                  </a:tcPr>
                </a:tc>
              </a:tr>
              <a:tr h="501513">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600" kern="1200" dirty="0" smtClean="0">
                          <a:solidFill>
                            <a:schemeClr val="tx1"/>
                          </a:solidFill>
                          <a:effectLst/>
                          <a:latin typeface="+mn-lt"/>
                          <a:ea typeface="+mn-ea"/>
                          <a:cs typeface="+mn-cs"/>
                        </a:rPr>
                        <a:t>0 (disabled)</a:t>
                      </a:r>
                    </a:p>
                  </a:txBody>
                  <a:tcPr anchor="ctr">
                    <a:lnL w="12700" cmpd="sng">
                      <a:noFill/>
                    </a:lnL>
                    <a:lnR w="12700" cmpd="sng">
                      <a:noFill/>
                    </a:lnR>
                    <a:lnT w="12700" cmpd="sng">
                      <a:noFill/>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86E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mpd="sng">
                      <a:noFill/>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mpd="sng">
                      <a:noFill/>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mpd="sng">
                      <a:noFill/>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mpd="sng">
                      <a:noFill/>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mpd="sng">
                      <a:noFill/>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r>
              <a:tr h="343141">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600" kern="1200" dirty="0" smtClean="0">
                          <a:solidFill>
                            <a:schemeClr val="tx1"/>
                          </a:solidFill>
                          <a:effectLst/>
                          <a:latin typeface="+mn-lt"/>
                          <a:ea typeface="+mn-ea"/>
                          <a:cs typeface="+mn-cs"/>
                        </a:rPr>
                        <a:t>1</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86E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r>
              <a:tr h="343141">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600" kern="1200" dirty="0" smtClean="0">
                          <a:solidFill>
                            <a:schemeClr val="tx1"/>
                          </a:solidFill>
                          <a:effectLst/>
                          <a:latin typeface="+mn-lt"/>
                          <a:ea typeface="+mn-ea"/>
                          <a:cs typeface="+mn-cs"/>
                        </a:rPr>
                        <a:t>2</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86E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r>
              <a:tr h="343141">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600" kern="1200" dirty="0" smtClean="0">
                          <a:solidFill>
                            <a:schemeClr val="tx1"/>
                          </a:solidFill>
                          <a:effectLst/>
                          <a:latin typeface="+mn-lt"/>
                          <a:ea typeface="+mn-ea"/>
                          <a:cs typeface="+mn-cs"/>
                        </a:rPr>
                        <a:t>3</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86E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r>
              <a:tr h="343141">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600" kern="1200" dirty="0" smtClean="0">
                          <a:solidFill>
                            <a:schemeClr val="tx1"/>
                          </a:solidFill>
                          <a:effectLst/>
                          <a:latin typeface="+mn-lt"/>
                          <a:ea typeface="+mn-ea"/>
                          <a:cs typeface="+mn-cs"/>
                        </a:rPr>
                        <a:t>4</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86E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endParaRPr lang="en-US" sz="2000" kern="1200" dirty="0" smtClean="0">
                        <a:solidFill>
                          <a:schemeClr val="tx1"/>
                        </a:solidFill>
                        <a:effectLst/>
                        <a:latin typeface="Wingdings 2" pitchFamily="18" charset="2"/>
                        <a:ea typeface="+mn-ea"/>
                        <a:cs typeface="+mn-cs"/>
                      </a:endParaRP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r>
              <a:tr h="343141">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1600" kern="1200" dirty="0" smtClean="0">
                          <a:solidFill>
                            <a:schemeClr val="tx1"/>
                          </a:solidFill>
                          <a:effectLst/>
                          <a:latin typeface="+mn-lt"/>
                          <a:ea typeface="+mn-ea"/>
                          <a:cs typeface="+mn-cs"/>
                        </a:rPr>
                        <a:t>5</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86E7"/>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BDE3FF">
                        <a:lumMod val="75000"/>
                      </a:srgbClr>
                    </a:solid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algn="ctr" defTabSz="914099" rtl="0" eaLnBrk="1" fontAlgn="base" latinLnBrk="0" hangingPunct="1">
                        <a:spcBef>
                          <a:spcPct val="0"/>
                        </a:spcBef>
                        <a:spcAft>
                          <a:spcPct val="0"/>
                        </a:spcAft>
                        <a:defRPr/>
                      </a:pPr>
                      <a:r>
                        <a:rPr lang="en-US" sz="2000" kern="1200" dirty="0" smtClean="0">
                          <a:solidFill>
                            <a:schemeClr val="tx1"/>
                          </a:solidFill>
                          <a:effectLst/>
                          <a:latin typeface="Wingdings 2" pitchFamily="18" charset="2"/>
                          <a:ea typeface="+mn-ea"/>
                          <a:cs typeface="+mn-cs"/>
                        </a:rPr>
                        <a:t>P</a:t>
                      </a:r>
                    </a:p>
                  </a:txBody>
                  <a:tcPr anchor="ctr">
                    <a:lnL w="12700" cmpd="sng">
                      <a:noFill/>
                    </a:lnL>
                    <a:lnR w="12700" cmpd="sng">
                      <a:noFill/>
                    </a:lnR>
                    <a:lnT w="12700" cap="flat" cmpd="sng" algn="ctr">
                      <a:solidFill>
                        <a:srgbClr val="BDE3FF"/>
                      </a:solidFill>
                      <a:prstDash val="solid"/>
                      <a:round/>
                      <a:headEnd type="none" w="med" len="med"/>
                      <a:tailEnd type="none" w="med" len="med"/>
                    </a:lnT>
                    <a:lnB w="12700" cap="flat" cmpd="sng" algn="ctr">
                      <a:solidFill>
                        <a:srgbClr val="BDE3FF"/>
                      </a:solidFill>
                      <a:prstDash val="solid"/>
                      <a:round/>
                      <a:headEnd type="none" w="med" len="med"/>
                      <a:tailEnd type="none" w="med" len="med"/>
                    </a:lnB>
                    <a:lnTlToBr w="12700" cmpd="sng">
                      <a:noFill/>
                      <a:prstDash val="solid"/>
                    </a:lnTlToBr>
                    <a:lnBlToTr w="12700" cmpd="sng">
                      <a:noFill/>
                      <a:prstDash val="solid"/>
                    </a:lnBlToTr>
                    <a:solidFill>
                      <a:srgbClr val="2DA33B">
                        <a:lumMod val="75000"/>
                      </a:srgbClr>
                    </a:solidFill>
                  </a:tcPr>
                </a:tc>
              </a:tr>
            </a:tbl>
          </a:graphicData>
        </a:graphic>
      </p:graphicFrame>
      <p:sp>
        <p:nvSpPr>
          <p:cNvPr id="6" name="Line Callout 1 (Border and Accent Bar) 5"/>
          <p:cNvSpPr/>
          <p:nvPr/>
        </p:nvSpPr>
        <p:spPr bwMode="auto">
          <a:xfrm>
            <a:off x="886262" y="6304591"/>
            <a:ext cx="3513441" cy="454699"/>
          </a:xfrm>
          <a:prstGeom prst="accentBorderCallout1">
            <a:avLst>
              <a:gd name="adj1" fmla="val 52475"/>
              <a:gd name="adj2" fmla="val 101830"/>
              <a:gd name="adj3" fmla="val 57000"/>
              <a:gd name="adj4" fmla="val 145279"/>
            </a:avLst>
          </a:prstGeom>
          <a:ln>
            <a:headEnd type="none" w="med" len="med"/>
            <a:tailEnd type="oval"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dirty="0" smtClean="0">
                <a:solidFill>
                  <a:schemeClr val="bg1"/>
                </a:solidFill>
                <a:effectLst/>
              </a:rPr>
              <a:t>Can have performance impact</a:t>
            </a:r>
          </a:p>
        </p:txBody>
      </p:sp>
      <p:sp>
        <p:nvSpPr>
          <p:cNvPr id="7" name="Line Callout 1 (Border and Accent Bar) 6"/>
          <p:cNvSpPr/>
          <p:nvPr/>
        </p:nvSpPr>
        <p:spPr bwMode="auto">
          <a:xfrm>
            <a:off x="3375950" y="5569286"/>
            <a:ext cx="1023753" cy="331604"/>
          </a:xfrm>
          <a:prstGeom prst="accentBorderCallout1">
            <a:avLst>
              <a:gd name="adj1" fmla="val 52475"/>
              <a:gd name="adj2" fmla="val 105434"/>
              <a:gd name="adj3" fmla="val 65931"/>
              <a:gd name="adj4" fmla="val 256466"/>
            </a:avLst>
          </a:prstGeom>
          <a:ln>
            <a:headEnd type="none" w="med" len="med"/>
            <a:tailEnd type="oval"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dirty="0" smtClean="0">
                <a:solidFill>
                  <a:schemeClr val="bg1"/>
                </a:solidFill>
                <a:effectLst/>
              </a:rPr>
              <a:t>Default</a:t>
            </a:r>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How it works</a:t>
            </a:r>
            <a:endParaRPr lang="en-US" dirty="0">
              <a:solidFill>
                <a:schemeClr val="accent1">
                  <a:alpha val="99000"/>
                </a:schemeClr>
              </a:solidFill>
            </a:endParaRPr>
          </a:p>
        </p:txBody>
      </p:sp>
      <p:sp>
        <p:nvSpPr>
          <p:cNvPr id="3" name="Rectangle 2"/>
          <p:cNvSpPr/>
          <p:nvPr/>
        </p:nvSpPr>
        <p:spPr>
          <a:xfrm>
            <a:off x="510540" y="1074509"/>
            <a:ext cx="6092825" cy="5324535"/>
          </a:xfrm>
          <a:prstGeom prst="rect">
            <a:avLst/>
          </a:prstGeom>
        </p:spPr>
        <p:txBody>
          <a:bodyPr>
            <a:spAutoFit/>
          </a:bodyPr>
          <a:lstStyle/>
          <a:p>
            <a:pPr marL="342900" indent="-342900">
              <a:buFont typeface="Arial" pitchFamily="34" charset="0"/>
              <a:buChar char="•"/>
            </a:pPr>
            <a:r>
              <a:rPr lang="en-US" sz="2000" dirty="0"/>
              <a:t>An ETL file lasts for the uptime of a node</a:t>
            </a:r>
          </a:p>
          <a:p>
            <a:endParaRPr lang="en-US" sz="2000" dirty="0"/>
          </a:p>
          <a:p>
            <a:pPr marL="342900" indent="-342900">
              <a:buFont typeface="Arial" pitchFamily="34" charset="0"/>
              <a:buChar char="•"/>
            </a:pPr>
            <a:r>
              <a:rPr lang="en-US" sz="2000" dirty="0"/>
              <a:t>A new ETL file is used each time you restart the node  </a:t>
            </a:r>
          </a:p>
          <a:p>
            <a:pPr marL="800082" lvl="1" indent="-342900">
              <a:buFont typeface="Courier New" pitchFamily="49" charset="0"/>
              <a:buChar char="o"/>
            </a:pPr>
            <a:r>
              <a:rPr lang="en-US" sz="2000" dirty="0"/>
              <a:t>When you restart, you move on to the next file.  After you have restarted 3 times you return back to the first file.  </a:t>
            </a:r>
          </a:p>
          <a:p>
            <a:pPr lvl="1"/>
            <a:endParaRPr lang="en-US" sz="2000" dirty="0"/>
          </a:p>
          <a:p>
            <a:pPr marL="342900" indent="-342900">
              <a:buFont typeface="Arial" pitchFamily="34" charset="0"/>
              <a:buChar char="•"/>
            </a:pPr>
            <a:r>
              <a:rPr lang="en-US" sz="2000" dirty="0"/>
              <a:t>Each ETL has a log size of 100 MB and will wrap on themselves, but only within their own log</a:t>
            </a:r>
          </a:p>
          <a:p>
            <a:endParaRPr lang="en-US" sz="2000" dirty="0"/>
          </a:p>
          <a:p>
            <a:pPr marL="342900" indent="-342900">
              <a:buFont typeface="Arial" pitchFamily="34" charset="0"/>
              <a:buChar char="•"/>
            </a:pPr>
            <a:r>
              <a:rPr lang="en-US" sz="2000" dirty="0" err="1"/>
              <a:t>Cmdlet</a:t>
            </a:r>
            <a:r>
              <a:rPr lang="en-US" sz="2000" dirty="0"/>
              <a:t> will merge all the .ETL logging data into a single contiguous text </a:t>
            </a:r>
            <a:r>
              <a:rPr lang="en-US" sz="2000" dirty="0" smtClean="0"/>
              <a:t>file</a:t>
            </a:r>
          </a:p>
          <a:p>
            <a:pPr lvl="1"/>
            <a:r>
              <a:rPr lang="en-US" sz="2000" dirty="0" smtClean="0">
                <a:latin typeface="Courier New" pitchFamily="49" charset="0"/>
                <a:cs typeface="Courier New" pitchFamily="49" charset="0"/>
              </a:rPr>
              <a:t>Get-</a:t>
            </a:r>
            <a:r>
              <a:rPr lang="en-US" sz="2000" dirty="0" err="1" smtClean="0">
                <a:latin typeface="Courier New" pitchFamily="49" charset="0"/>
                <a:cs typeface="Courier New" pitchFamily="49" charset="0"/>
              </a:rPr>
              <a:t>ClusterLog</a:t>
            </a:r>
            <a:endParaRPr lang="en-US" sz="2000" dirty="0">
              <a:latin typeface="Courier New" pitchFamily="49" charset="0"/>
              <a:cs typeface="Courier New" pitchFamily="49" charset="0"/>
            </a:endParaRPr>
          </a:p>
          <a:p>
            <a:pPr marL="800082" lvl="1" indent="-342900">
              <a:buFont typeface="Courier New" pitchFamily="49" charset="0"/>
              <a:buChar char="o"/>
            </a:pPr>
            <a:r>
              <a:rPr lang="en-US" sz="2000" dirty="0" smtClean="0"/>
              <a:t>The output can be confusing </a:t>
            </a:r>
            <a:r>
              <a:rPr lang="en-US" sz="2000" dirty="0"/>
              <a:t>and a common question on where the data </a:t>
            </a:r>
            <a:r>
              <a:rPr lang="en-US" sz="2000" dirty="0" smtClean="0"/>
              <a:t>went</a:t>
            </a:r>
          </a:p>
          <a:p>
            <a:pPr marL="800082" lvl="1" indent="-342900">
              <a:buFont typeface="Courier New" pitchFamily="49" charset="0"/>
              <a:buChar char="o"/>
            </a:pPr>
            <a:endParaRPr lang="en-US" sz="2000" dirty="0"/>
          </a:p>
        </p:txBody>
      </p:sp>
      <p:sp>
        <p:nvSpPr>
          <p:cNvPr id="4" name="Rectangle 3"/>
          <p:cNvSpPr/>
          <p:nvPr/>
        </p:nvSpPr>
        <p:spPr>
          <a:xfrm>
            <a:off x="510540" y="6190596"/>
            <a:ext cx="10908030" cy="707886"/>
          </a:xfrm>
          <a:prstGeom prst="rect">
            <a:avLst/>
          </a:prstGeom>
        </p:spPr>
        <p:txBody>
          <a:bodyPr wrap="square">
            <a:spAutoFit/>
          </a:bodyPr>
          <a:lstStyle/>
          <a:p>
            <a:r>
              <a:rPr lang="en-US" sz="2000" dirty="0">
                <a:solidFill>
                  <a:srgbClr val="FFFF00"/>
                </a:solidFill>
              </a:rPr>
              <a:t>http://blogs.technet.com/b/askcore/archive/2010/04/13/understanding-the-cluster-debug-log-in-2008.aspx</a:t>
            </a:r>
          </a:p>
        </p:txBody>
      </p:sp>
      <p:grpSp>
        <p:nvGrpSpPr>
          <p:cNvPr id="13" name="Group 12"/>
          <p:cNvGrpSpPr/>
          <p:nvPr/>
        </p:nvGrpSpPr>
        <p:grpSpPr>
          <a:xfrm>
            <a:off x="6695896" y="1279370"/>
            <a:ext cx="5253046" cy="3868589"/>
            <a:chOff x="6695896" y="1279370"/>
            <a:chExt cx="5253046" cy="3868589"/>
          </a:xfrm>
        </p:grpSpPr>
        <p:sp>
          <p:nvSpPr>
            <p:cNvPr id="14" name="Freeform 13"/>
            <p:cNvSpPr/>
            <p:nvPr/>
          </p:nvSpPr>
          <p:spPr>
            <a:xfrm>
              <a:off x="8185397" y="1279370"/>
              <a:ext cx="1982609" cy="1288696"/>
            </a:xfrm>
            <a:custGeom>
              <a:avLst/>
              <a:gdLst>
                <a:gd name="connsiteX0" fmla="*/ 0 w 1982609"/>
                <a:gd name="connsiteY0" fmla="*/ 214787 h 1288696"/>
                <a:gd name="connsiteX1" fmla="*/ 214787 w 1982609"/>
                <a:gd name="connsiteY1" fmla="*/ 0 h 1288696"/>
                <a:gd name="connsiteX2" fmla="*/ 1767822 w 1982609"/>
                <a:gd name="connsiteY2" fmla="*/ 0 h 1288696"/>
                <a:gd name="connsiteX3" fmla="*/ 1982609 w 1982609"/>
                <a:gd name="connsiteY3" fmla="*/ 214787 h 1288696"/>
                <a:gd name="connsiteX4" fmla="*/ 1982609 w 1982609"/>
                <a:gd name="connsiteY4" fmla="*/ 1073909 h 1288696"/>
                <a:gd name="connsiteX5" fmla="*/ 1767822 w 1982609"/>
                <a:gd name="connsiteY5" fmla="*/ 1288696 h 1288696"/>
                <a:gd name="connsiteX6" fmla="*/ 214787 w 1982609"/>
                <a:gd name="connsiteY6" fmla="*/ 1288696 h 1288696"/>
                <a:gd name="connsiteX7" fmla="*/ 0 w 1982609"/>
                <a:gd name="connsiteY7" fmla="*/ 1073909 h 1288696"/>
                <a:gd name="connsiteX8" fmla="*/ 0 w 1982609"/>
                <a:gd name="connsiteY8" fmla="*/ 214787 h 128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609" h="1288696">
                  <a:moveTo>
                    <a:pt x="0" y="214787"/>
                  </a:moveTo>
                  <a:cubicBezTo>
                    <a:pt x="0" y="96163"/>
                    <a:pt x="96163" y="0"/>
                    <a:pt x="214787" y="0"/>
                  </a:cubicBezTo>
                  <a:lnTo>
                    <a:pt x="1767822" y="0"/>
                  </a:lnTo>
                  <a:cubicBezTo>
                    <a:pt x="1886446" y="0"/>
                    <a:pt x="1982609" y="96163"/>
                    <a:pt x="1982609" y="214787"/>
                  </a:cubicBezTo>
                  <a:lnTo>
                    <a:pt x="1982609" y="1073909"/>
                  </a:lnTo>
                  <a:cubicBezTo>
                    <a:pt x="1982609" y="1192533"/>
                    <a:pt x="1886446" y="1288696"/>
                    <a:pt x="1767822" y="1288696"/>
                  </a:cubicBezTo>
                  <a:lnTo>
                    <a:pt x="214787" y="1288696"/>
                  </a:lnTo>
                  <a:cubicBezTo>
                    <a:pt x="96163" y="1288696"/>
                    <a:pt x="0" y="1192533"/>
                    <a:pt x="0" y="1073909"/>
                  </a:cubicBezTo>
                  <a:lnTo>
                    <a:pt x="0" y="214787"/>
                  </a:lnTo>
                  <a:close/>
                </a:path>
              </a:pathLst>
            </a:custGeom>
            <a:solidFill>
              <a:schemeClr val="accent4">
                <a:lumMod val="75000"/>
              </a:schemeClr>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8639" tIns="188639" rIns="188639" bIns="188639" numCol="1" spcCol="1270" anchor="ctr" anchorCtr="0">
              <a:noAutofit/>
            </a:bodyPr>
            <a:lstStyle/>
            <a:p>
              <a:pPr lvl="0" algn="ctr" defTabSz="1466850">
                <a:lnSpc>
                  <a:spcPct val="90000"/>
                </a:lnSpc>
                <a:spcBef>
                  <a:spcPct val="0"/>
                </a:spcBef>
                <a:spcAft>
                  <a:spcPct val="35000"/>
                </a:spcAft>
              </a:pPr>
              <a:r>
                <a:rPr lang="en-US" sz="3300" kern="1200" dirty="0" smtClean="0"/>
                <a:t>ETL.001</a:t>
              </a:r>
              <a:endParaRPr lang="en-US" sz="3300" kern="1200" dirty="0"/>
            </a:p>
          </p:txBody>
        </p:sp>
        <p:sp>
          <p:nvSpPr>
            <p:cNvPr id="16" name="Freeform 15"/>
            <p:cNvSpPr/>
            <p:nvPr/>
          </p:nvSpPr>
          <p:spPr>
            <a:xfrm>
              <a:off x="9966333" y="3859263"/>
              <a:ext cx="1982609" cy="1288696"/>
            </a:xfrm>
            <a:custGeom>
              <a:avLst/>
              <a:gdLst>
                <a:gd name="connsiteX0" fmla="*/ 0 w 1982609"/>
                <a:gd name="connsiteY0" fmla="*/ 214787 h 1288696"/>
                <a:gd name="connsiteX1" fmla="*/ 214787 w 1982609"/>
                <a:gd name="connsiteY1" fmla="*/ 0 h 1288696"/>
                <a:gd name="connsiteX2" fmla="*/ 1767822 w 1982609"/>
                <a:gd name="connsiteY2" fmla="*/ 0 h 1288696"/>
                <a:gd name="connsiteX3" fmla="*/ 1982609 w 1982609"/>
                <a:gd name="connsiteY3" fmla="*/ 214787 h 1288696"/>
                <a:gd name="connsiteX4" fmla="*/ 1982609 w 1982609"/>
                <a:gd name="connsiteY4" fmla="*/ 1073909 h 1288696"/>
                <a:gd name="connsiteX5" fmla="*/ 1767822 w 1982609"/>
                <a:gd name="connsiteY5" fmla="*/ 1288696 h 1288696"/>
                <a:gd name="connsiteX6" fmla="*/ 214787 w 1982609"/>
                <a:gd name="connsiteY6" fmla="*/ 1288696 h 1288696"/>
                <a:gd name="connsiteX7" fmla="*/ 0 w 1982609"/>
                <a:gd name="connsiteY7" fmla="*/ 1073909 h 1288696"/>
                <a:gd name="connsiteX8" fmla="*/ 0 w 1982609"/>
                <a:gd name="connsiteY8" fmla="*/ 214787 h 128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609" h="1288696">
                  <a:moveTo>
                    <a:pt x="0" y="214787"/>
                  </a:moveTo>
                  <a:cubicBezTo>
                    <a:pt x="0" y="96163"/>
                    <a:pt x="96163" y="0"/>
                    <a:pt x="214787" y="0"/>
                  </a:cubicBezTo>
                  <a:lnTo>
                    <a:pt x="1767822" y="0"/>
                  </a:lnTo>
                  <a:cubicBezTo>
                    <a:pt x="1886446" y="0"/>
                    <a:pt x="1982609" y="96163"/>
                    <a:pt x="1982609" y="214787"/>
                  </a:cubicBezTo>
                  <a:lnTo>
                    <a:pt x="1982609" y="1073909"/>
                  </a:lnTo>
                  <a:cubicBezTo>
                    <a:pt x="1982609" y="1192533"/>
                    <a:pt x="1886446" y="1288696"/>
                    <a:pt x="1767822" y="1288696"/>
                  </a:cubicBezTo>
                  <a:lnTo>
                    <a:pt x="214787" y="1288696"/>
                  </a:lnTo>
                  <a:cubicBezTo>
                    <a:pt x="96163" y="1288696"/>
                    <a:pt x="0" y="1192533"/>
                    <a:pt x="0" y="1073909"/>
                  </a:cubicBezTo>
                  <a:lnTo>
                    <a:pt x="0" y="214787"/>
                  </a:lnTo>
                  <a:close/>
                </a:path>
              </a:pathLst>
            </a:custGeom>
            <a:solidFill>
              <a:schemeClr val="accent5"/>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8639" tIns="188639" rIns="188639" bIns="188639" numCol="1" spcCol="1270" anchor="ctr" anchorCtr="0">
              <a:noAutofit/>
            </a:bodyPr>
            <a:lstStyle/>
            <a:p>
              <a:pPr lvl="0" algn="ctr" defTabSz="1466850">
                <a:lnSpc>
                  <a:spcPct val="90000"/>
                </a:lnSpc>
                <a:spcBef>
                  <a:spcPct val="0"/>
                </a:spcBef>
                <a:spcAft>
                  <a:spcPct val="35000"/>
                </a:spcAft>
              </a:pPr>
              <a:r>
                <a:rPr lang="en-US" sz="3300" kern="1200" dirty="0" smtClean="0"/>
                <a:t>ETL.002</a:t>
              </a:r>
              <a:endParaRPr lang="en-US" sz="3300" kern="1200" dirty="0"/>
            </a:p>
          </p:txBody>
        </p:sp>
        <p:sp>
          <p:nvSpPr>
            <p:cNvPr id="18" name="Freeform 17"/>
            <p:cNvSpPr/>
            <p:nvPr/>
          </p:nvSpPr>
          <p:spPr>
            <a:xfrm>
              <a:off x="6695896" y="3859263"/>
              <a:ext cx="1982609" cy="1288696"/>
            </a:xfrm>
            <a:custGeom>
              <a:avLst/>
              <a:gdLst>
                <a:gd name="connsiteX0" fmla="*/ 0 w 1982609"/>
                <a:gd name="connsiteY0" fmla="*/ 214787 h 1288696"/>
                <a:gd name="connsiteX1" fmla="*/ 214787 w 1982609"/>
                <a:gd name="connsiteY1" fmla="*/ 0 h 1288696"/>
                <a:gd name="connsiteX2" fmla="*/ 1767822 w 1982609"/>
                <a:gd name="connsiteY2" fmla="*/ 0 h 1288696"/>
                <a:gd name="connsiteX3" fmla="*/ 1982609 w 1982609"/>
                <a:gd name="connsiteY3" fmla="*/ 214787 h 1288696"/>
                <a:gd name="connsiteX4" fmla="*/ 1982609 w 1982609"/>
                <a:gd name="connsiteY4" fmla="*/ 1073909 h 1288696"/>
                <a:gd name="connsiteX5" fmla="*/ 1767822 w 1982609"/>
                <a:gd name="connsiteY5" fmla="*/ 1288696 h 1288696"/>
                <a:gd name="connsiteX6" fmla="*/ 214787 w 1982609"/>
                <a:gd name="connsiteY6" fmla="*/ 1288696 h 1288696"/>
                <a:gd name="connsiteX7" fmla="*/ 0 w 1982609"/>
                <a:gd name="connsiteY7" fmla="*/ 1073909 h 1288696"/>
                <a:gd name="connsiteX8" fmla="*/ 0 w 1982609"/>
                <a:gd name="connsiteY8" fmla="*/ 214787 h 128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609" h="1288696">
                  <a:moveTo>
                    <a:pt x="0" y="214787"/>
                  </a:moveTo>
                  <a:cubicBezTo>
                    <a:pt x="0" y="96163"/>
                    <a:pt x="96163" y="0"/>
                    <a:pt x="214787" y="0"/>
                  </a:cubicBezTo>
                  <a:lnTo>
                    <a:pt x="1767822" y="0"/>
                  </a:lnTo>
                  <a:cubicBezTo>
                    <a:pt x="1886446" y="0"/>
                    <a:pt x="1982609" y="96163"/>
                    <a:pt x="1982609" y="214787"/>
                  </a:cubicBezTo>
                  <a:lnTo>
                    <a:pt x="1982609" y="1073909"/>
                  </a:lnTo>
                  <a:cubicBezTo>
                    <a:pt x="1982609" y="1192533"/>
                    <a:pt x="1886446" y="1288696"/>
                    <a:pt x="1767822" y="1288696"/>
                  </a:cubicBezTo>
                  <a:lnTo>
                    <a:pt x="214787" y="1288696"/>
                  </a:lnTo>
                  <a:cubicBezTo>
                    <a:pt x="96163" y="1288696"/>
                    <a:pt x="0" y="1192533"/>
                    <a:pt x="0" y="1073909"/>
                  </a:cubicBezTo>
                  <a:lnTo>
                    <a:pt x="0" y="214787"/>
                  </a:lnTo>
                  <a:close/>
                </a:path>
              </a:pathLst>
            </a:custGeom>
            <a:solidFill>
              <a:srgbClr val="00B050"/>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8639" tIns="188639" rIns="188639" bIns="188639" numCol="1" spcCol="1270" anchor="ctr" anchorCtr="0">
              <a:noAutofit/>
            </a:bodyPr>
            <a:lstStyle/>
            <a:p>
              <a:pPr lvl="0" algn="ctr" defTabSz="1466850">
                <a:lnSpc>
                  <a:spcPct val="90000"/>
                </a:lnSpc>
                <a:spcBef>
                  <a:spcPct val="0"/>
                </a:spcBef>
                <a:spcAft>
                  <a:spcPct val="35000"/>
                </a:spcAft>
              </a:pPr>
              <a:r>
                <a:rPr lang="en-US" sz="3300" kern="1200" dirty="0" smtClean="0"/>
                <a:t>ETL.003</a:t>
              </a:r>
              <a:endParaRPr lang="en-US" sz="3300" kern="1200" dirty="0"/>
            </a:p>
          </p:txBody>
        </p:sp>
      </p:grpSp>
      <p:sp>
        <p:nvSpPr>
          <p:cNvPr id="21" name="Right Arrow 20"/>
          <p:cNvSpPr/>
          <p:nvPr/>
        </p:nvSpPr>
        <p:spPr bwMode="auto">
          <a:xfrm rot="3309030">
            <a:off x="10012680" y="2983230"/>
            <a:ext cx="978408" cy="484632"/>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2" name="Right Arrow 21"/>
          <p:cNvSpPr/>
          <p:nvPr/>
        </p:nvSpPr>
        <p:spPr bwMode="auto">
          <a:xfrm rot="10800000">
            <a:off x="8849955" y="4261295"/>
            <a:ext cx="978408" cy="484632"/>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3" name="Up Arrow 22"/>
          <p:cNvSpPr/>
          <p:nvPr/>
        </p:nvSpPr>
        <p:spPr bwMode="auto">
          <a:xfrm rot="2284206">
            <a:off x="7692390" y="2725289"/>
            <a:ext cx="484632" cy="978408"/>
          </a:xfrm>
          <a:prstGeom prst="up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519" y="2357722"/>
            <a:ext cx="3603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0518783" y="2844546"/>
            <a:ext cx="990600" cy="381000"/>
          </a:xfrm>
          <a:prstGeom prst="rect">
            <a:avLst/>
          </a:prstGeom>
          <a:noFill/>
        </p:spPr>
        <p:txBody>
          <a:bodyPr wrap="square" rtlCol="0">
            <a:spAutoFit/>
          </a:bodyPr>
          <a:lstStyle/>
          <a:p>
            <a:r>
              <a:rPr lang="en-US" dirty="0" smtClean="0">
                <a:solidFill>
                  <a:schemeClr val="accent1"/>
                </a:solidFill>
              </a:rPr>
              <a:t>Reboot</a:t>
            </a:r>
            <a:endParaRPr lang="en-US" dirty="0">
              <a:solidFill>
                <a:schemeClr val="accent1"/>
              </a:solidFill>
            </a:endParaRPr>
          </a:p>
        </p:txBody>
      </p:sp>
      <p:sp>
        <p:nvSpPr>
          <p:cNvPr id="26" name="TextBox 25"/>
          <p:cNvSpPr txBox="1"/>
          <p:nvPr/>
        </p:nvSpPr>
        <p:spPr>
          <a:xfrm>
            <a:off x="8861582" y="4766959"/>
            <a:ext cx="990600" cy="381000"/>
          </a:xfrm>
          <a:prstGeom prst="rect">
            <a:avLst/>
          </a:prstGeom>
          <a:noFill/>
        </p:spPr>
        <p:txBody>
          <a:bodyPr wrap="square" rtlCol="0">
            <a:spAutoFit/>
          </a:bodyPr>
          <a:lstStyle/>
          <a:p>
            <a:r>
              <a:rPr lang="en-US" dirty="0" smtClean="0">
                <a:solidFill>
                  <a:schemeClr val="accent1"/>
                </a:solidFill>
              </a:rPr>
              <a:t>Reboot</a:t>
            </a:r>
            <a:endParaRPr lang="en-US" dirty="0">
              <a:solidFill>
                <a:schemeClr val="accent1"/>
              </a:solidFill>
            </a:endParaRPr>
          </a:p>
        </p:txBody>
      </p:sp>
      <p:sp>
        <p:nvSpPr>
          <p:cNvPr id="27" name="TextBox 26"/>
          <p:cNvSpPr txBox="1"/>
          <p:nvPr/>
        </p:nvSpPr>
        <p:spPr>
          <a:xfrm>
            <a:off x="6876635" y="2844546"/>
            <a:ext cx="990600" cy="381000"/>
          </a:xfrm>
          <a:prstGeom prst="rect">
            <a:avLst/>
          </a:prstGeom>
          <a:noFill/>
        </p:spPr>
        <p:txBody>
          <a:bodyPr wrap="square" rtlCol="0">
            <a:spAutoFit/>
          </a:bodyPr>
          <a:lstStyle/>
          <a:p>
            <a:r>
              <a:rPr lang="en-US" dirty="0" smtClean="0">
                <a:solidFill>
                  <a:schemeClr val="accent1"/>
                </a:solidFill>
              </a:rPr>
              <a:t>Reboot</a:t>
            </a:r>
            <a:endParaRPr lang="en-US" dirty="0">
              <a:solidFill>
                <a:schemeClr val="accent1"/>
              </a:solidFill>
            </a:endParaRPr>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59838E-6 7.03053E-7 L 0.15468 0.38113 " pathEditMode="relative" rAng="0" ptsTypes="AA">
                                      <p:cBhvr>
                                        <p:cTn id="40" dur="2000" fill="hold"/>
                                        <p:tgtEl>
                                          <p:spTgt spid="24"/>
                                        </p:tgtEl>
                                        <p:attrNameLst>
                                          <p:attrName>ppt_x</p:attrName>
                                          <p:attrName>ppt_y</p:attrName>
                                        </p:attrNameLst>
                                      </p:cBhvr>
                                      <p:rCtr x="7727" y="19056"/>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15468 0.38113 L -0.12809 0.37511 " pathEditMode="relative" rAng="0" ptsTypes="AA">
                                      <p:cBhvr>
                                        <p:cTn id="52" dur="2000" fill="hold"/>
                                        <p:tgtEl>
                                          <p:spTgt spid="24"/>
                                        </p:tgtEl>
                                        <p:attrNameLst>
                                          <p:attrName>ppt_x</p:attrName>
                                          <p:attrName>ppt_y</p:attrName>
                                        </p:attrNameLst>
                                      </p:cBhvr>
                                      <p:rCtr x="-14139" y="-301"/>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0.12809 0.37511 L 0.00131 -0.00208 " pathEditMode="relative" rAng="0" ptsTypes="AA">
                                      <p:cBhvr>
                                        <p:cTn id="64" dur="2000" fill="hold"/>
                                        <p:tgtEl>
                                          <p:spTgt spid="24"/>
                                        </p:tgtEl>
                                        <p:attrNameLst>
                                          <p:attrName>ppt_x</p:attrName>
                                          <p:attrName>ppt_y</p:attrName>
                                        </p:attrNameLst>
                                      </p:cBhvr>
                                      <p:rCtr x="6463" y="-18871"/>
                                    </p:animMotion>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 calcmode="lin" valueType="num">
                                      <p:cBhvr additive="base">
                                        <p:cTn id="6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additive="base">
                                        <p:cTn id="7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additive="base">
                                        <p:cTn id="7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additive="base">
                                        <p:cTn id="8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85" presetID="10" presetClass="entr" presetSubtype="0" fill="hold" nodeType="withEffect">
                                  <p:stCondLst>
                                    <p:cond delay="0"/>
                                  </p:stCondLst>
                                  <p:childTnLst>
                                    <p:set>
                                      <p:cBhvr>
                                        <p:cTn id="86" dur="1" fill="hold">
                                          <p:stCondLst>
                                            <p:cond delay="0"/>
                                          </p:stCondLst>
                                        </p:cTn>
                                        <p:tgtEl>
                                          <p:spTgt spid="4">
                                            <p:txEl>
                                              <p:pRg st="0" end="0"/>
                                            </p:txEl>
                                          </p:spTgt>
                                        </p:tgtEl>
                                        <p:attrNameLst>
                                          <p:attrName>style.visibility</p:attrName>
                                        </p:attrNameLst>
                                      </p:cBhvr>
                                      <p:to>
                                        <p:strVal val="visible"/>
                                      </p:to>
                                    </p:set>
                                    <p:animEffect transition="in" filter="fade">
                                      <p:cBhvr>
                                        <p:cTn id="8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solidFill>
                  <a:schemeClr val="accent1"/>
                </a:solidFill>
              </a:rPr>
              <a:t>Troubleshooting Tips</a:t>
            </a:r>
            <a:endParaRPr lang="en-US" dirty="0">
              <a:solidFill>
                <a:schemeClr val="accent1"/>
              </a:solidFill>
            </a:endParaRPr>
          </a:p>
        </p:txBody>
      </p:sp>
      <p:sp>
        <p:nvSpPr>
          <p:cNvPr id="4" name="Rectangle 3"/>
          <p:cNvSpPr/>
          <p:nvPr/>
        </p:nvSpPr>
        <p:spPr>
          <a:xfrm>
            <a:off x="475014" y="1317467"/>
            <a:ext cx="11234056" cy="4435060"/>
          </a:xfrm>
          <a:prstGeom prst="rect">
            <a:avLst/>
          </a:prstGeom>
        </p:spPr>
        <p:txBody>
          <a:bodyPr wrap="square">
            <a:spAutoFit/>
          </a:bodyPr>
          <a:lstStyle/>
          <a:p>
            <a:pPr marL="342900" indent="-342900">
              <a:lnSpc>
                <a:spcPct val="85000"/>
              </a:lnSpc>
              <a:buFont typeface="Arial" pitchFamily="34" charset="0"/>
              <a:buChar char="•"/>
            </a:pPr>
            <a:r>
              <a:rPr lang="en-US" sz="2400" dirty="0"/>
              <a:t>The cluster log is verbose and complex!</a:t>
            </a:r>
          </a:p>
          <a:p>
            <a:pPr marL="800082" lvl="1" indent="-342900">
              <a:lnSpc>
                <a:spcPct val="85000"/>
              </a:lnSpc>
              <a:buFont typeface="Courier New" pitchFamily="49" charset="0"/>
              <a:buChar char="o"/>
            </a:pPr>
            <a:r>
              <a:rPr lang="en-US" sz="2000" dirty="0"/>
              <a:t>It should be the last place you go, </a:t>
            </a:r>
            <a:r>
              <a:rPr lang="en-US" sz="2000" b="1" i="1" dirty="0">
                <a:solidFill>
                  <a:srgbClr val="FF0000"/>
                </a:solidFill>
              </a:rPr>
              <a:t>not</a:t>
            </a:r>
            <a:r>
              <a:rPr lang="en-US" sz="2000" dirty="0"/>
              <a:t> the </a:t>
            </a:r>
            <a:r>
              <a:rPr lang="en-US" sz="2000" dirty="0" smtClean="0"/>
              <a:t>first</a:t>
            </a:r>
          </a:p>
          <a:p>
            <a:pPr lvl="1">
              <a:lnSpc>
                <a:spcPct val="85000"/>
              </a:lnSpc>
            </a:pPr>
            <a:endParaRPr lang="en-US" sz="2400" dirty="0"/>
          </a:p>
          <a:p>
            <a:pPr marL="342900" indent="-342900">
              <a:lnSpc>
                <a:spcPct val="85000"/>
              </a:lnSpc>
              <a:buFont typeface="Arial" pitchFamily="34" charset="0"/>
              <a:buChar char="•"/>
            </a:pPr>
            <a:r>
              <a:rPr lang="en-US" sz="2400" dirty="0"/>
              <a:t>Make sure your cluster.log captures at least 72 hours of data</a:t>
            </a:r>
          </a:p>
          <a:p>
            <a:pPr marL="800082" lvl="1" indent="-342900">
              <a:lnSpc>
                <a:spcPct val="85000"/>
              </a:lnSpc>
              <a:buFont typeface="Courier New" pitchFamily="49" charset="0"/>
              <a:buChar char="o"/>
            </a:pPr>
            <a:r>
              <a:rPr lang="en-US" sz="2400" dirty="0"/>
              <a:t>Mileage will vary depending on how noisy apps </a:t>
            </a:r>
            <a:r>
              <a:rPr lang="en-US" sz="2400" dirty="0" smtClean="0"/>
              <a:t>are</a:t>
            </a:r>
          </a:p>
          <a:p>
            <a:pPr lvl="1">
              <a:lnSpc>
                <a:spcPct val="85000"/>
              </a:lnSpc>
            </a:pPr>
            <a:endParaRPr lang="en-US" sz="2400" dirty="0"/>
          </a:p>
          <a:p>
            <a:pPr marL="342900" indent="-342900">
              <a:lnSpc>
                <a:spcPct val="85000"/>
              </a:lnSpc>
              <a:buFont typeface="Arial" pitchFamily="34" charset="0"/>
              <a:buChar char="•"/>
            </a:pPr>
            <a:r>
              <a:rPr lang="en-US" sz="2400" dirty="0"/>
              <a:t>Cluster log timestamps are in GMT, while event log timestamps are in local </a:t>
            </a:r>
            <a:r>
              <a:rPr lang="en-US" sz="2400" dirty="0" smtClean="0"/>
              <a:t>time</a:t>
            </a:r>
          </a:p>
          <a:p>
            <a:pPr>
              <a:lnSpc>
                <a:spcPct val="85000"/>
              </a:lnSpc>
            </a:pPr>
            <a:endParaRPr lang="en-US" sz="2400" dirty="0"/>
          </a:p>
          <a:p>
            <a:pPr marL="342900" indent="-342900">
              <a:lnSpc>
                <a:spcPct val="85000"/>
              </a:lnSpc>
              <a:buFont typeface="Arial" pitchFamily="34" charset="0"/>
              <a:buChar char="•"/>
            </a:pPr>
            <a:r>
              <a:rPr lang="en-US" sz="2400" dirty="0"/>
              <a:t>Start at the bottom </a:t>
            </a:r>
            <a:r>
              <a:rPr lang="en-US" sz="2400" dirty="0" smtClean="0"/>
              <a:t>and </a:t>
            </a:r>
            <a:r>
              <a:rPr lang="en-US" sz="2400" dirty="0"/>
              <a:t>work your way </a:t>
            </a:r>
            <a:r>
              <a:rPr lang="en-US" sz="2400" dirty="0" smtClean="0"/>
              <a:t>upwards </a:t>
            </a:r>
            <a:r>
              <a:rPr lang="en-US" sz="2400" dirty="0"/>
              <a:t>searching </a:t>
            </a:r>
            <a:r>
              <a:rPr lang="en-US" sz="2400" dirty="0" smtClean="0"/>
              <a:t>for: </a:t>
            </a:r>
          </a:p>
          <a:p>
            <a:pPr marL="800082" lvl="1" indent="-342900">
              <a:lnSpc>
                <a:spcPct val="85000"/>
              </a:lnSpc>
              <a:buFont typeface="Courier New" pitchFamily="49" charset="0"/>
              <a:buChar char="o"/>
            </a:pPr>
            <a:r>
              <a:rPr lang="en-US" sz="2400" dirty="0" smtClean="0">
                <a:latin typeface="Courier New" pitchFamily="49" charset="0"/>
                <a:cs typeface="Courier New" pitchFamily="49" charset="0"/>
              </a:rPr>
              <a:t>[ERR]</a:t>
            </a:r>
          </a:p>
          <a:p>
            <a:pPr marL="800082" lvl="1" indent="-342900">
              <a:lnSpc>
                <a:spcPct val="85000"/>
              </a:lnSpc>
              <a:buFont typeface="Courier New" pitchFamily="49" charset="0"/>
              <a:buChar char="o"/>
            </a:pPr>
            <a:r>
              <a:rPr lang="en-US" sz="2400" dirty="0" smtClean="0">
                <a:latin typeface="Courier New" pitchFamily="49" charset="0"/>
                <a:cs typeface="Courier New" pitchFamily="49" charset="0"/>
              </a:rPr>
              <a:t>--&gt;failed</a:t>
            </a:r>
          </a:p>
          <a:p>
            <a:pPr>
              <a:lnSpc>
                <a:spcPct val="85000"/>
              </a:lnSpc>
            </a:pPr>
            <a:endParaRPr lang="en-US" sz="2400" dirty="0" smtClean="0"/>
          </a:p>
          <a:p>
            <a:pPr marL="342900" indent="-342900">
              <a:lnSpc>
                <a:spcPct val="85000"/>
              </a:lnSpc>
              <a:buFont typeface="Arial" pitchFamily="34" charset="0"/>
              <a:buChar char="•"/>
            </a:pPr>
            <a:r>
              <a:rPr lang="en-US" sz="2400" dirty="0" smtClean="0"/>
              <a:t>Use </a:t>
            </a:r>
            <a:r>
              <a:rPr lang="en-US" sz="2400" dirty="0">
                <a:latin typeface="Courier New" pitchFamily="49" charset="0"/>
                <a:cs typeface="Courier New" pitchFamily="49" charset="0"/>
              </a:rPr>
              <a:t>NET HELPMSG </a:t>
            </a:r>
            <a:r>
              <a:rPr lang="en-US" sz="2400" dirty="0"/>
              <a:t>to decipher error </a:t>
            </a:r>
            <a:r>
              <a:rPr lang="en-US" sz="2400" dirty="0" smtClean="0"/>
              <a:t>codes</a:t>
            </a:r>
          </a:p>
        </p:txBody>
      </p:sp>
      <p:pic>
        <p:nvPicPr>
          <p:cNvPr id="5" name="Picture 9" descr="C:\Users\eldenc.REDMOND\AppData\Local\Microsoft\Windows\Temporary Internet Files\Content.IE5\96AKCQFN\MCj04326170000[1].png"/>
          <p:cNvPicPr>
            <a:picLocks noChangeAspect="1" noChangeArrowheads="1"/>
          </p:cNvPicPr>
          <p:nvPr/>
        </p:nvPicPr>
        <p:blipFill>
          <a:blip r:embed="rId3"/>
          <a:srcRect/>
          <a:stretch>
            <a:fillRect/>
          </a:stretch>
        </p:blipFill>
        <p:spPr bwMode="auto">
          <a:xfrm>
            <a:off x="10351470" y="175348"/>
            <a:ext cx="877310" cy="877310"/>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557" y="5752527"/>
            <a:ext cx="9775223" cy="99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552" y="156175"/>
            <a:ext cx="9323388" cy="815375"/>
          </a:xfrm>
        </p:spPr>
        <p:txBody>
          <a:bodyPr/>
          <a:lstStyle/>
          <a:p>
            <a:r>
              <a:rPr sz="4400" dirty="0" smtClean="0">
                <a:solidFill>
                  <a:schemeClr val="accent1"/>
                </a:solidFill>
              </a:rPr>
              <a:t>Agenda</a:t>
            </a:r>
            <a:endParaRPr lang="en-US" sz="4400" dirty="0">
              <a:solidFill>
                <a:schemeClr val="accent1"/>
              </a:solidFill>
            </a:endParaRPr>
          </a:p>
        </p:txBody>
      </p:sp>
      <p:sp>
        <p:nvSpPr>
          <p:cNvPr id="13" name="Rounded Rectangle 12"/>
          <p:cNvSpPr/>
          <p:nvPr/>
        </p:nvSpPr>
        <p:spPr bwMode="auto">
          <a:xfrm>
            <a:off x="989011" y="224360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What, why, and where to look</a:t>
            </a:r>
          </a:p>
        </p:txBody>
      </p:sp>
      <p:sp>
        <p:nvSpPr>
          <p:cNvPr id="15" name="Rounded Rectangle 14"/>
          <p:cNvSpPr/>
          <p:nvPr/>
        </p:nvSpPr>
        <p:spPr bwMode="auto">
          <a:xfrm>
            <a:off x="989011" y="529922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Summary</a:t>
            </a:r>
          </a:p>
        </p:txBody>
      </p:sp>
      <p:sp>
        <p:nvSpPr>
          <p:cNvPr id="16" name="Rounded Rectangle 15"/>
          <p:cNvSpPr/>
          <p:nvPr/>
        </p:nvSpPr>
        <p:spPr bwMode="auto">
          <a:xfrm>
            <a:off x="989011" y="4505178"/>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Other Troubleshooting Items</a:t>
            </a:r>
          </a:p>
        </p:txBody>
      </p:sp>
      <p:sp>
        <p:nvSpPr>
          <p:cNvPr id="17" name="Rounded Rectangle 16"/>
          <p:cNvSpPr/>
          <p:nvPr/>
        </p:nvSpPr>
        <p:spPr bwMode="auto">
          <a:xfrm>
            <a:off x="989011" y="376186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2:  CSV Redirected Troubleshooting</a:t>
            </a:r>
          </a:p>
        </p:txBody>
      </p:sp>
      <p:sp>
        <p:nvSpPr>
          <p:cNvPr id="18" name="Rounded Rectangle 17"/>
          <p:cNvSpPr/>
          <p:nvPr/>
        </p:nvSpPr>
        <p:spPr bwMode="auto">
          <a:xfrm>
            <a:off x="989011" y="300748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Scenario 1:  CNO / VCO Recovery</a:t>
            </a:r>
          </a:p>
        </p:txBody>
      </p:sp>
      <p:sp>
        <p:nvSpPr>
          <p:cNvPr id="19" name="Rounded Rectangle 18"/>
          <p:cNvSpPr/>
          <p:nvPr/>
        </p:nvSpPr>
        <p:spPr bwMode="auto">
          <a:xfrm>
            <a:off x="989011" y="1513053"/>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2">
                    <a:lumMod val="50000"/>
                    <a:alpha val="99000"/>
                  </a:schemeClr>
                </a:solidFill>
              </a:rPr>
              <a:t>Cluster Validate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6" y="6264985"/>
            <a:ext cx="2256420" cy="542730"/>
          </a:xfrm>
          <a:prstGeom prst="rect">
            <a:avLst/>
          </a:prstGeom>
        </p:spPr>
      </p:pic>
    </p:spTree>
    <p:extLst>
      <p:ext uri="{BB962C8B-B14F-4D97-AF65-F5344CB8AC3E}">
        <p14:creationId xmlns:p14="http://schemas.microsoft.com/office/powerpoint/2010/main" val="2793341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922" y="534571"/>
            <a:ext cx="7845697" cy="610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What you need to know</a:t>
            </a:r>
            <a:endParaRPr lang="en-US" dirty="0">
              <a:solidFill>
                <a:schemeClr val="accent1">
                  <a:alpha val="99000"/>
                </a:schemeClr>
              </a:solidFill>
            </a:endParaRPr>
          </a:p>
        </p:txBody>
      </p:sp>
      <p:sp>
        <p:nvSpPr>
          <p:cNvPr id="3" name="TextBox 2"/>
          <p:cNvSpPr txBox="1"/>
          <p:nvPr/>
        </p:nvSpPr>
        <p:spPr>
          <a:xfrm>
            <a:off x="1167618" y="1179227"/>
            <a:ext cx="9509760" cy="2000548"/>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Two things you want to know before beginning</a:t>
            </a:r>
          </a:p>
          <a:p>
            <a:endParaRPr lang="en-US" sz="2800" dirty="0" smtClean="0">
              <a:gradFill>
                <a:gsLst>
                  <a:gs pos="0">
                    <a:schemeClr val="tx1"/>
                  </a:gs>
                  <a:gs pos="86000">
                    <a:schemeClr val="tx1"/>
                  </a:gs>
                </a:gsLst>
                <a:lin ang="5400000" scaled="0"/>
              </a:gradFill>
            </a:endParaRPr>
          </a:p>
          <a:p>
            <a:pPr marL="800082" lvl="1" indent="-342900">
              <a:buAutoNum type="arabicPeriod"/>
            </a:pPr>
            <a:r>
              <a:rPr lang="en-US" sz="2800" dirty="0" smtClean="0">
                <a:gradFill>
                  <a:gsLst>
                    <a:gs pos="0">
                      <a:schemeClr val="tx1"/>
                    </a:gs>
                    <a:gs pos="86000">
                      <a:schemeClr val="tx1"/>
                    </a:gs>
                  </a:gsLst>
                  <a:lin ang="5400000" scaled="0"/>
                </a:gradFill>
              </a:rPr>
              <a:t>What DC is the name created on?</a:t>
            </a:r>
          </a:p>
          <a:p>
            <a:pPr marL="800082" lvl="1" indent="-342900">
              <a:buAutoNum type="arabicPeriod"/>
            </a:pPr>
            <a:r>
              <a:rPr lang="en-US" sz="2800" dirty="0" smtClean="0">
                <a:gradFill>
                  <a:gsLst>
                    <a:gs pos="0">
                      <a:schemeClr val="tx1"/>
                    </a:gs>
                    <a:gs pos="86000">
                      <a:schemeClr val="tx1"/>
                    </a:gs>
                  </a:gsLst>
                  <a:lin ang="5400000" scaled="0"/>
                </a:gradFill>
              </a:rPr>
              <a:t>What is the </a:t>
            </a:r>
            <a:r>
              <a:rPr lang="en-US" sz="2800" dirty="0" err="1" smtClean="0">
                <a:gradFill>
                  <a:gsLst>
                    <a:gs pos="0">
                      <a:schemeClr val="tx1"/>
                    </a:gs>
                    <a:gs pos="86000">
                      <a:schemeClr val="tx1"/>
                    </a:gs>
                  </a:gsLst>
                  <a:lin ang="5400000" scaled="0"/>
                </a:gradFill>
              </a:rPr>
              <a:t>objectGUID</a:t>
            </a:r>
            <a:r>
              <a:rPr lang="en-US" sz="2800" dirty="0" smtClean="0">
                <a:gradFill>
                  <a:gsLst>
                    <a:gs pos="0">
                      <a:schemeClr val="tx1"/>
                    </a:gs>
                    <a:gs pos="86000">
                      <a:schemeClr val="tx1"/>
                    </a:gs>
                  </a:gsLst>
                  <a:lin ang="5400000" scaled="0"/>
                </a:gradFill>
              </a:rPr>
              <a:t>?</a:t>
            </a:r>
          </a:p>
          <a:p>
            <a:pPr marL="342900" indent="-342900">
              <a:buAutoNum type="arabicPeriod"/>
            </a:pPr>
            <a:endParaRPr lang="en-US" dirty="0" smtClean="0">
              <a:gradFill>
                <a:gsLst>
                  <a:gs pos="0">
                    <a:schemeClr val="tx1"/>
                  </a:gs>
                  <a:gs pos="86000">
                    <a:schemeClr val="tx1"/>
                  </a:gs>
                </a:gsLst>
                <a:lin ang="5400000" scaled="0"/>
              </a:gra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72" y="3299314"/>
            <a:ext cx="11342677" cy="355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864748" y="1277473"/>
            <a:ext cx="9323388" cy="1523494"/>
          </a:xfrm>
        </p:spPr>
        <p:txBody>
          <a:bodyPr/>
          <a:lstStyle/>
          <a:p>
            <a:r>
              <a:rPr lang="en-US" dirty="0" smtClean="0">
                <a:solidFill>
                  <a:schemeClr val="accent1"/>
                </a:solidFill>
              </a:rPr>
              <a:t>CNO / VCO Recovery</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6" y="6264985"/>
            <a:ext cx="2256420" cy="542730"/>
          </a:xfrm>
          <a:prstGeom prst="rect">
            <a:avLst/>
          </a:prstGeom>
        </p:spPr>
      </p:pic>
    </p:spTree>
    <p:extLst>
      <p:ext uri="{BB962C8B-B14F-4D97-AF65-F5344CB8AC3E}">
        <p14:creationId xmlns:p14="http://schemas.microsoft.com/office/powerpoint/2010/main" val="340789464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pc="-150" dirty="0">
                <a:solidFill>
                  <a:schemeClr val="accent1"/>
                </a:solidFill>
              </a:rPr>
              <a:t>Troubleshooting Tips </a:t>
            </a:r>
            <a:endParaRPr lang="en-US" sz="4000" dirty="0">
              <a:solidFill>
                <a:schemeClr val="accent1"/>
              </a:solidFill>
            </a:endParaRPr>
          </a:p>
        </p:txBody>
      </p:sp>
      <p:sp>
        <p:nvSpPr>
          <p:cNvPr id="5" name="Text Placeholder 2"/>
          <p:cNvSpPr>
            <a:spLocks noGrp="1"/>
          </p:cNvSpPr>
          <p:nvPr>
            <p:ph type="body" sz="quarter" idx="10"/>
          </p:nvPr>
        </p:nvSpPr>
        <p:spPr>
          <a:xfrm>
            <a:off x="741167" y="1544828"/>
            <a:ext cx="10709666" cy="775597"/>
          </a:xfrm>
        </p:spPr>
        <p:txBody>
          <a:bodyPr/>
          <a:lstStyle/>
          <a:p>
            <a:pPr marL="0" lvl="0" indent="0" algn="ctr">
              <a:spcAft>
                <a:spcPts val="1200"/>
              </a:spcAft>
              <a:buSzTx/>
              <a:buNone/>
            </a:pPr>
            <a:r>
              <a:rPr lang="en-US" sz="2800" dirty="0" smtClean="0">
                <a:gradFill>
                  <a:gsLst>
                    <a:gs pos="0">
                      <a:srgbClr val="FFFFFF"/>
                    </a:gs>
                    <a:gs pos="86000">
                      <a:srgbClr val="FFFFFF"/>
                    </a:gs>
                  </a:gsLst>
                  <a:lin ang="5400000" scaled="0"/>
                </a:gradFill>
              </a:rPr>
              <a:t>To prevent this from occurring, check “</a:t>
            </a:r>
            <a:r>
              <a:rPr lang="en-US" sz="2800" b="1" dirty="0" smtClean="0">
                <a:gradFill>
                  <a:gsLst>
                    <a:gs pos="0">
                      <a:srgbClr val="FFFFFF"/>
                    </a:gs>
                    <a:gs pos="86000">
                      <a:srgbClr val="FFFFFF"/>
                    </a:gs>
                  </a:gsLst>
                  <a:lin ang="5400000" scaled="0"/>
                </a:gradFill>
              </a:rPr>
              <a:t>Protect object from accidental deletion</a:t>
            </a:r>
            <a:r>
              <a:rPr lang="en-US" sz="2800" dirty="0" smtClean="0">
                <a:gradFill>
                  <a:gsLst>
                    <a:gs pos="0">
                      <a:srgbClr val="FFFFFF"/>
                    </a:gs>
                    <a:gs pos="86000">
                      <a:srgbClr val="FFFFFF"/>
                    </a:gs>
                  </a:gsLst>
                  <a:lin ang="5400000" scaled="0"/>
                </a:gradFill>
              </a:rPr>
              <a:t>” under the properties of the object</a:t>
            </a:r>
          </a:p>
        </p:txBody>
      </p:sp>
      <p:pic>
        <p:nvPicPr>
          <p:cNvPr id="6" name="Picture 9" descr="C:\Users\eldenc.REDMOND\AppData\Local\Microsoft\Windows\Temporary Internet Files\Content.IE5\96AKCQFN\MCj04326170000[1].png"/>
          <p:cNvPicPr>
            <a:picLocks noChangeAspect="1" noChangeArrowheads="1"/>
          </p:cNvPicPr>
          <p:nvPr/>
        </p:nvPicPr>
        <p:blipFill>
          <a:blip r:embed="rId3"/>
          <a:srcRect/>
          <a:stretch>
            <a:fillRect/>
          </a:stretch>
        </p:blipFill>
        <p:spPr bwMode="auto">
          <a:xfrm>
            <a:off x="10351470" y="175348"/>
            <a:ext cx="877310" cy="877310"/>
          </a:xfrm>
          <a:prstGeom prst="rect">
            <a:avLst/>
          </a:prstGeom>
          <a:noFill/>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380" y="2396490"/>
            <a:ext cx="5492603" cy="425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146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solidFill>
                  <a:schemeClr val="accent1"/>
                </a:solidFill>
              </a:rPr>
              <a:t>Troubleshooting Tips </a:t>
            </a:r>
            <a:endParaRPr lang="en-US" dirty="0">
              <a:solidFill>
                <a:schemeClr val="accent1"/>
              </a:solidFill>
            </a:endParaRPr>
          </a:p>
        </p:txBody>
      </p:sp>
      <p:sp>
        <p:nvSpPr>
          <p:cNvPr id="5" name="Text Placeholder 2"/>
          <p:cNvSpPr>
            <a:spLocks noGrp="1"/>
          </p:cNvSpPr>
          <p:nvPr>
            <p:ph type="body" sz="quarter" idx="10"/>
          </p:nvPr>
        </p:nvSpPr>
        <p:spPr>
          <a:xfrm>
            <a:off x="519112" y="2024742"/>
            <a:ext cx="11149013" cy="2252924"/>
          </a:xfrm>
        </p:spPr>
        <p:txBody>
          <a:bodyPr/>
          <a:lstStyle/>
          <a:p>
            <a:pPr marL="0" lvl="0" indent="0">
              <a:buNone/>
            </a:pPr>
            <a:r>
              <a:rPr lang="en-US" dirty="0" smtClean="0"/>
              <a:t>If you have to repair the object:</a:t>
            </a:r>
          </a:p>
          <a:p>
            <a:pPr lvl="1"/>
            <a:r>
              <a:rPr lang="en-US" dirty="0" err="1" smtClean="0"/>
              <a:t>CreatingDC</a:t>
            </a:r>
            <a:r>
              <a:rPr lang="en-US" dirty="0" smtClean="0"/>
              <a:t> is where you should be</a:t>
            </a:r>
          </a:p>
          <a:p>
            <a:pPr lvl="1"/>
            <a:r>
              <a:rPr lang="en-US" dirty="0" smtClean="0"/>
              <a:t>Decipher the GUID in case of multiple deleted objects with the same name</a:t>
            </a:r>
          </a:p>
          <a:p>
            <a:pPr lvl="1"/>
            <a:r>
              <a:rPr lang="en-US" dirty="0" smtClean="0"/>
              <a:t>Ensure Domain Replication takes place after restoring</a:t>
            </a:r>
          </a:p>
        </p:txBody>
      </p:sp>
      <p:pic>
        <p:nvPicPr>
          <p:cNvPr id="6" name="Picture 9" descr="C:\Users\eldenc.REDMOND\AppData\Local\Microsoft\Windows\Temporary Internet Files\Content.IE5\96AKCQFN\MCj04326170000[1].png"/>
          <p:cNvPicPr>
            <a:picLocks noChangeAspect="1" noChangeArrowheads="1"/>
          </p:cNvPicPr>
          <p:nvPr/>
        </p:nvPicPr>
        <p:blipFill>
          <a:blip r:embed="rId3"/>
          <a:srcRect/>
          <a:stretch>
            <a:fillRect/>
          </a:stretch>
        </p:blipFill>
        <p:spPr bwMode="auto">
          <a:xfrm>
            <a:off x="10351470" y="175348"/>
            <a:ext cx="877310" cy="877310"/>
          </a:xfrm>
          <a:prstGeom prst="rect">
            <a:avLst/>
          </a:prstGeom>
          <a:noFill/>
        </p:spPr>
      </p:pic>
    </p:spTree>
    <p:extLst>
      <p:ext uri="{BB962C8B-B14F-4D97-AF65-F5344CB8AC3E}">
        <p14:creationId xmlns:p14="http://schemas.microsoft.com/office/powerpoint/2010/main" val="2048019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solidFill>
                  <a:schemeClr val="accent1"/>
                </a:solidFill>
              </a:rPr>
              <a:t>Troubleshooting Tips </a:t>
            </a:r>
            <a:endParaRPr lang="en-US" dirty="0">
              <a:solidFill>
                <a:schemeClr val="accent1"/>
              </a:solidFill>
            </a:endParaRPr>
          </a:p>
        </p:txBody>
      </p:sp>
      <p:sp>
        <p:nvSpPr>
          <p:cNvPr id="5" name="Text Placeholder 2"/>
          <p:cNvSpPr>
            <a:spLocks noGrp="1"/>
          </p:cNvSpPr>
          <p:nvPr>
            <p:ph type="body" sz="quarter" idx="10"/>
          </p:nvPr>
        </p:nvSpPr>
        <p:spPr>
          <a:xfrm>
            <a:off x="519112" y="1447799"/>
            <a:ext cx="11149013" cy="5219891"/>
          </a:xfrm>
        </p:spPr>
        <p:txBody>
          <a:bodyPr/>
          <a:lstStyle/>
          <a:p>
            <a:pPr marL="0" lvl="0" indent="0">
              <a:buNone/>
            </a:pPr>
            <a:r>
              <a:rPr lang="en-US" dirty="0" smtClean="0"/>
              <a:t>If you do not have the AD Recycle Bin enabled:</a:t>
            </a:r>
            <a:endParaRPr lang="en-US" dirty="0"/>
          </a:p>
          <a:p>
            <a:pPr lvl="0">
              <a:buFont typeface="Wingdings" pitchFamily="2" charset="2"/>
              <a:buChar char="Ø"/>
            </a:pPr>
            <a:r>
              <a:rPr lang="en-US" sz="2800" dirty="0" smtClean="0"/>
              <a:t>Logged on user doing the repair needs “Reset Passwords” right</a:t>
            </a:r>
          </a:p>
          <a:p>
            <a:pPr>
              <a:buFont typeface="Wingdings" pitchFamily="2" charset="2"/>
              <a:buChar char="Ø"/>
            </a:pPr>
            <a:r>
              <a:rPr lang="en-US" sz="2800" dirty="0">
                <a:hlinkClick r:id="rId3"/>
              </a:rPr>
              <a:t>http://blogs.technet.com/b/askcore/archive/2009/04/27/recovering-a-deleted-cluster-name-object-cno-in-a-windows-server-2008-failover-cluster.aspx</a:t>
            </a:r>
            <a:endParaRPr lang="en-US" sz="2800" dirty="0"/>
          </a:p>
          <a:p>
            <a:pPr marL="0" lvl="0" indent="0">
              <a:buNone/>
            </a:pPr>
            <a:endParaRPr lang="en-US" dirty="0" smtClean="0"/>
          </a:p>
          <a:p>
            <a:pPr marL="0" lvl="0" indent="0">
              <a:buNone/>
            </a:pPr>
            <a:r>
              <a:rPr lang="en-US" dirty="0" smtClean="0"/>
              <a:t>If you do have the AD Recycle Bin enabled:</a:t>
            </a:r>
          </a:p>
          <a:p>
            <a:pPr>
              <a:buFont typeface="Wingdings" pitchFamily="2" charset="2"/>
              <a:buChar char="Ø"/>
            </a:pPr>
            <a:r>
              <a:rPr lang="en-US" sz="2800" dirty="0">
                <a:hlinkClick r:id="rId4"/>
              </a:rPr>
              <a:t>http://</a:t>
            </a:r>
            <a:r>
              <a:rPr lang="en-US" sz="2800" dirty="0" smtClean="0">
                <a:hlinkClick r:id="rId4"/>
              </a:rPr>
              <a:t>blogs.technet.com/b/askcore/archive/2011/05/18/recovering-a-deleted-cluster-name-object-cno-in-a-windows-server-2008-failover-cluster-part-2.aspx</a:t>
            </a:r>
            <a:endParaRPr lang="en-US" sz="2800" dirty="0"/>
          </a:p>
          <a:p>
            <a:pPr marL="0" lvl="0" indent="0">
              <a:buNone/>
            </a:pPr>
            <a:endParaRPr lang="en-US" dirty="0" smtClean="0"/>
          </a:p>
        </p:txBody>
      </p:sp>
      <p:pic>
        <p:nvPicPr>
          <p:cNvPr id="6" name="Picture 9" descr="C:\Users\eldenc.REDMOND\AppData\Local\Microsoft\Windows\Temporary Internet Files\Content.IE5\96AKCQFN\MCj04326170000[1].png"/>
          <p:cNvPicPr>
            <a:picLocks noChangeAspect="1" noChangeArrowheads="1"/>
          </p:cNvPicPr>
          <p:nvPr/>
        </p:nvPicPr>
        <p:blipFill>
          <a:blip r:embed="rId5"/>
          <a:srcRect/>
          <a:stretch>
            <a:fillRect/>
          </a:stretch>
        </p:blipFill>
        <p:spPr bwMode="auto">
          <a:xfrm>
            <a:off x="10351470" y="175348"/>
            <a:ext cx="877310" cy="877310"/>
          </a:xfrm>
          <a:prstGeom prst="rect">
            <a:avLst/>
          </a:prstGeom>
          <a:noFill/>
        </p:spPr>
      </p:pic>
      <p:sp>
        <p:nvSpPr>
          <p:cNvPr id="2" name="Rectangle 1"/>
          <p:cNvSpPr/>
          <p:nvPr/>
        </p:nvSpPr>
        <p:spPr>
          <a:xfrm>
            <a:off x="164123" y="5195058"/>
            <a:ext cx="11863754" cy="461665"/>
          </a:xfrm>
          <a:prstGeom prst="rect">
            <a:avLst/>
          </a:prstGeom>
        </p:spPr>
        <p:txBody>
          <a:bodyPr wrap="square">
            <a:spAutoFit/>
          </a:bodyPr>
          <a:lstStyle/>
          <a:p>
            <a:endParaRPr lang="en-US" sz="2400" dirty="0"/>
          </a:p>
        </p:txBody>
      </p:sp>
    </p:spTree>
    <p:extLst>
      <p:ext uri="{BB962C8B-B14F-4D97-AF65-F5344CB8AC3E}">
        <p14:creationId xmlns:p14="http://schemas.microsoft.com/office/powerpoint/2010/main" val="2996956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nodePh="1">
                                  <p:stCondLst>
                                    <p:cond delay="0"/>
                                  </p:stCondLst>
                                  <p:endCondLst>
                                    <p:cond evt="begin" delay="0">
                                      <p:tn val="35"/>
                                    </p:cond>
                                  </p:end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552" y="156175"/>
            <a:ext cx="9323388" cy="815375"/>
          </a:xfrm>
        </p:spPr>
        <p:txBody>
          <a:bodyPr/>
          <a:lstStyle/>
          <a:p>
            <a:r>
              <a:rPr dirty="0" smtClean="0">
                <a:solidFill>
                  <a:schemeClr val="accent1"/>
                </a:solidFill>
              </a:rPr>
              <a:t>Agenda</a:t>
            </a:r>
            <a:endParaRPr lang="en-US" dirty="0">
              <a:solidFill>
                <a:schemeClr val="accent1"/>
              </a:solidFill>
            </a:endParaRPr>
          </a:p>
        </p:txBody>
      </p:sp>
      <p:sp>
        <p:nvSpPr>
          <p:cNvPr id="13" name="Rounded Rectangle 12"/>
          <p:cNvSpPr/>
          <p:nvPr/>
        </p:nvSpPr>
        <p:spPr bwMode="auto">
          <a:xfrm>
            <a:off x="989011" y="224360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What, why, and where to look</a:t>
            </a:r>
          </a:p>
        </p:txBody>
      </p:sp>
      <p:sp>
        <p:nvSpPr>
          <p:cNvPr id="15" name="Rounded Rectangle 14"/>
          <p:cNvSpPr/>
          <p:nvPr/>
        </p:nvSpPr>
        <p:spPr bwMode="auto">
          <a:xfrm>
            <a:off x="989011" y="529922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Summary</a:t>
            </a:r>
          </a:p>
        </p:txBody>
      </p:sp>
      <p:sp>
        <p:nvSpPr>
          <p:cNvPr id="16" name="Rounded Rectangle 15"/>
          <p:cNvSpPr/>
          <p:nvPr/>
        </p:nvSpPr>
        <p:spPr bwMode="auto">
          <a:xfrm>
            <a:off x="989011" y="4505178"/>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Other Troubleshooting Items</a:t>
            </a:r>
          </a:p>
        </p:txBody>
      </p:sp>
      <p:sp>
        <p:nvSpPr>
          <p:cNvPr id="17" name="Rounded Rectangle 16"/>
          <p:cNvSpPr/>
          <p:nvPr/>
        </p:nvSpPr>
        <p:spPr bwMode="auto">
          <a:xfrm>
            <a:off x="989011" y="376186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2:  CSV Troubleshooting</a:t>
            </a:r>
          </a:p>
        </p:txBody>
      </p:sp>
      <p:sp>
        <p:nvSpPr>
          <p:cNvPr id="18" name="Rounded Rectangle 17"/>
          <p:cNvSpPr/>
          <p:nvPr/>
        </p:nvSpPr>
        <p:spPr bwMode="auto">
          <a:xfrm>
            <a:off x="989011" y="300748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1:  CNO / VCO Recovery</a:t>
            </a:r>
          </a:p>
        </p:txBody>
      </p:sp>
      <p:sp>
        <p:nvSpPr>
          <p:cNvPr id="19" name="Rounded Rectangle 18"/>
          <p:cNvSpPr/>
          <p:nvPr/>
        </p:nvSpPr>
        <p:spPr bwMode="auto">
          <a:xfrm>
            <a:off x="989011" y="1513053"/>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Cluster Validate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6" y="6264985"/>
            <a:ext cx="2256420" cy="542730"/>
          </a:xfrm>
          <a:prstGeom prst="rect">
            <a:avLst/>
          </a:prstGeom>
        </p:spPr>
      </p:pic>
    </p:spTree>
    <p:extLst>
      <p:ext uri="{BB962C8B-B14F-4D97-AF65-F5344CB8AC3E}">
        <p14:creationId xmlns:p14="http://schemas.microsoft.com/office/powerpoint/2010/main" val="5349466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solidFill>
                  <a:schemeClr val="accent1"/>
                </a:solidFill>
              </a:rPr>
              <a:t>Troubleshooting Tips </a:t>
            </a:r>
            <a:endParaRPr lang="en-US" dirty="0">
              <a:solidFill>
                <a:schemeClr val="accent1"/>
              </a:solidFill>
            </a:endParaRPr>
          </a:p>
        </p:txBody>
      </p:sp>
      <p:sp>
        <p:nvSpPr>
          <p:cNvPr id="3" name="Text Placeholder 2"/>
          <p:cNvSpPr>
            <a:spLocks noGrp="1"/>
          </p:cNvSpPr>
          <p:nvPr>
            <p:ph type="body" sz="quarter" idx="10"/>
          </p:nvPr>
        </p:nvSpPr>
        <p:spPr>
          <a:xfrm>
            <a:off x="347662" y="1847849"/>
            <a:ext cx="11149013" cy="3428631"/>
          </a:xfrm>
        </p:spPr>
        <p:txBody>
          <a:bodyPr/>
          <a:lstStyle/>
          <a:p>
            <a:pPr marL="395288" lvl="1" indent="0">
              <a:buNone/>
            </a:pPr>
            <a:r>
              <a:rPr lang="en-US" dirty="0" smtClean="0"/>
              <a:t>As discussed previously in the troubleshooting, take advantage of the AD Recycle bin.  It can save you.</a:t>
            </a:r>
          </a:p>
          <a:p>
            <a:pPr>
              <a:buFont typeface="Arial" pitchFamily="34" charset="0"/>
              <a:buChar char="•"/>
            </a:pPr>
            <a:endParaRPr lang="en-US" dirty="0"/>
          </a:p>
          <a:p>
            <a:pPr marL="395288" lvl="1" indent="0">
              <a:buNone/>
            </a:pPr>
            <a:r>
              <a:rPr lang="en-US" dirty="0"/>
              <a:t>The AD Recycle Bin: Understanding, Implementing, Best Practices, and Troubleshooting</a:t>
            </a:r>
          </a:p>
          <a:p>
            <a:pPr marL="395288" lvl="1" indent="0">
              <a:buNone/>
            </a:pPr>
            <a:r>
              <a:rPr lang="en-US" dirty="0">
                <a:solidFill>
                  <a:schemeClr val="accent1"/>
                </a:solidFill>
                <a:hlinkClick r:id="rId3"/>
              </a:rPr>
              <a:t>http://blogs.technet.com/b/askds/archive/2009/08/27/the-ad-recycle-bin-understanding-implementing-best-practices-and-troubleshooting.aspx</a:t>
            </a:r>
            <a:endParaRPr lang="en-US" dirty="0">
              <a:solidFill>
                <a:schemeClr val="accent1"/>
              </a:solidFill>
            </a:endParaRPr>
          </a:p>
        </p:txBody>
      </p:sp>
      <p:pic>
        <p:nvPicPr>
          <p:cNvPr id="5" name="Picture 9" descr="C:\Users\eldenc.REDMOND\AppData\Local\Microsoft\Windows\Temporary Internet Files\Content.IE5\96AKCQFN\MCj04326170000[1].png"/>
          <p:cNvPicPr>
            <a:picLocks noChangeAspect="1" noChangeArrowheads="1"/>
          </p:cNvPicPr>
          <p:nvPr/>
        </p:nvPicPr>
        <p:blipFill>
          <a:blip r:embed="rId4"/>
          <a:srcRect/>
          <a:stretch>
            <a:fillRect/>
          </a:stretch>
        </p:blipFill>
        <p:spPr bwMode="auto">
          <a:xfrm>
            <a:off x="10351470" y="175348"/>
            <a:ext cx="877310" cy="877310"/>
          </a:xfrm>
          <a:prstGeom prst="rect">
            <a:avLst/>
          </a:prstGeom>
          <a:noFill/>
        </p:spPr>
      </p:pic>
    </p:spTree>
    <p:extLst>
      <p:ext uri="{BB962C8B-B14F-4D97-AF65-F5344CB8AC3E}">
        <p14:creationId xmlns:p14="http://schemas.microsoft.com/office/powerpoint/2010/main" val="3254607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552" y="156175"/>
            <a:ext cx="9323388" cy="815375"/>
          </a:xfrm>
        </p:spPr>
        <p:txBody>
          <a:bodyPr/>
          <a:lstStyle/>
          <a:p>
            <a:r>
              <a:rPr sz="4400" dirty="0" smtClean="0">
                <a:solidFill>
                  <a:schemeClr val="accent1"/>
                </a:solidFill>
              </a:rPr>
              <a:t>Agenda</a:t>
            </a:r>
            <a:endParaRPr lang="en-US" sz="4400" dirty="0">
              <a:solidFill>
                <a:schemeClr val="accent1"/>
              </a:solidFill>
            </a:endParaRPr>
          </a:p>
        </p:txBody>
      </p:sp>
      <p:sp>
        <p:nvSpPr>
          <p:cNvPr id="13" name="Rounded Rectangle 12"/>
          <p:cNvSpPr/>
          <p:nvPr/>
        </p:nvSpPr>
        <p:spPr bwMode="auto">
          <a:xfrm>
            <a:off x="989011" y="224360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What, why, and where to look</a:t>
            </a:r>
          </a:p>
        </p:txBody>
      </p:sp>
      <p:sp>
        <p:nvSpPr>
          <p:cNvPr id="15" name="Rounded Rectangle 14"/>
          <p:cNvSpPr/>
          <p:nvPr/>
        </p:nvSpPr>
        <p:spPr bwMode="auto">
          <a:xfrm>
            <a:off x="989011" y="529922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Summary</a:t>
            </a:r>
          </a:p>
        </p:txBody>
      </p:sp>
      <p:sp>
        <p:nvSpPr>
          <p:cNvPr id="16" name="Rounded Rectangle 15"/>
          <p:cNvSpPr/>
          <p:nvPr/>
        </p:nvSpPr>
        <p:spPr bwMode="auto">
          <a:xfrm>
            <a:off x="989011" y="4505178"/>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Other Troubleshooting Items</a:t>
            </a:r>
          </a:p>
        </p:txBody>
      </p:sp>
      <p:sp>
        <p:nvSpPr>
          <p:cNvPr id="17" name="Rounded Rectangle 16"/>
          <p:cNvSpPr/>
          <p:nvPr/>
        </p:nvSpPr>
        <p:spPr bwMode="auto">
          <a:xfrm>
            <a:off x="989011" y="376186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Scenario 2:  CSV Troubleshooting</a:t>
            </a:r>
          </a:p>
        </p:txBody>
      </p:sp>
      <p:sp>
        <p:nvSpPr>
          <p:cNvPr id="18" name="Rounded Rectangle 17"/>
          <p:cNvSpPr/>
          <p:nvPr/>
        </p:nvSpPr>
        <p:spPr bwMode="auto">
          <a:xfrm>
            <a:off x="989011" y="300748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1:  CNO / VCO Recovery</a:t>
            </a:r>
          </a:p>
        </p:txBody>
      </p:sp>
      <p:sp>
        <p:nvSpPr>
          <p:cNvPr id="19" name="Rounded Rectangle 18"/>
          <p:cNvSpPr/>
          <p:nvPr/>
        </p:nvSpPr>
        <p:spPr bwMode="auto">
          <a:xfrm>
            <a:off x="989011" y="1513053"/>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Cluster Validate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6" y="6264985"/>
            <a:ext cx="2256420" cy="542730"/>
          </a:xfrm>
          <a:prstGeom prst="rect">
            <a:avLst/>
          </a:prstGeom>
        </p:spPr>
      </p:pic>
    </p:spTree>
    <p:extLst>
      <p:ext uri="{BB962C8B-B14F-4D97-AF65-F5344CB8AC3E}">
        <p14:creationId xmlns:p14="http://schemas.microsoft.com/office/powerpoint/2010/main" val="261430476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699" y="936171"/>
            <a:ext cx="9839986" cy="461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ne 5"/>
          <p:cNvSpPr>
            <a:spLocks noChangeShapeType="1"/>
          </p:cNvSpPr>
          <p:nvPr/>
        </p:nvSpPr>
        <p:spPr bwMode="auto">
          <a:xfrm>
            <a:off x="4889285" y="3626596"/>
            <a:ext cx="665071" cy="1079839"/>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60" name="Line 7"/>
          <p:cNvSpPr>
            <a:spLocks noChangeShapeType="1"/>
          </p:cNvSpPr>
          <p:nvPr/>
        </p:nvSpPr>
        <p:spPr bwMode="auto">
          <a:xfrm flipH="1">
            <a:off x="6002437" y="5057460"/>
            <a:ext cx="971" cy="46527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CSV in action </a:t>
            </a:r>
            <a:endParaRPr lang="en-US" dirty="0">
              <a:solidFill>
                <a:schemeClr val="accent1">
                  <a:alpha val="99000"/>
                </a:schemeClr>
              </a:solidFill>
            </a:endParaRPr>
          </a:p>
        </p:txBody>
      </p:sp>
      <p:pic>
        <p:nvPicPr>
          <p:cNvPr id="43" name="Rectangle 24598" descr="Server"/>
          <p:cNvPicPr>
            <a:picLocks noChangeAspect="1" noChangeArrowheads="1"/>
          </p:cNvPicPr>
          <p:nvPr/>
        </p:nvPicPr>
        <p:blipFill>
          <a:blip r:embed="rId3" cstate="print"/>
          <a:srcRect/>
          <a:stretch>
            <a:fillRect/>
          </a:stretch>
        </p:blipFill>
        <p:spPr bwMode="auto">
          <a:xfrm>
            <a:off x="6884253" y="1870295"/>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4" name="Rectangle 24598" descr="Server"/>
          <p:cNvPicPr>
            <a:picLocks noChangeAspect="1" noChangeArrowheads="1"/>
          </p:cNvPicPr>
          <p:nvPr/>
        </p:nvPicPr>
        <p:blipFill>
          <a:blip r:embed="rId3" cstate="print"/>
          <a:srcRect/>
          <a:stretch>
            <a:fillRect/>
          </a:stretch>
        </p:blipFill>
        <p:spPr bwMode="auto">
          <a:xfrm>
            <a:off x="4167116" y="1870295"/>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5" name="Left-Right Arrow 44"/>
          <p:cNvSpPr/>
          <p:nvPr/>
        </p:nvSpPr>
        <p:spPr bwMode="auto">
          <a:xfrm>
            <a:off x="5323901" y="2871557"/>
            <a:ext cx="1560352" cy="50334"/>
          </a:xfrm>
          <a:prstGeom prst="leftRightArrow">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solidFill>
              <a:srgbClr val="2DA33B">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47" name="Picture 3" descr="C:\Users\shonsh\Desktop\images\VM.png"/>
          <p:cNvPicPr>
            <a:picLocks noChangeAspect="1" noChangeArrowheads="1"/>
          </p:cNvPicPr>
          <p:nvPr/>
        </p:nvPicPr>
        <p:blipFill>
          <a:blip r:embed="rId4" cstate="print"/>
          <a:srcRect/>
          <a:stretch>
            <a:fillRect/>
          </a:stretch>
        </p:blipFill>
        <p:spPr bwMode="auto">
          <a:xfrm>
            <a:off x="7481185" y="2401849"/>
            <a:ext cx="464995" cy="753364"/>
          </a:xfrm>
          <a:prstGeom prst="rect">
            <a:avLst/>
          </a:prstGeom>
          <a:noFill/>
        </p:spPr>
      </p:pic>
      <p:pic>
        <p:nvPicPr>
          <p:cNvPr id="48" name="Picture 13" descr="D:\Pennie's documents\MS Image\NEWFeb15\Windows_Vista_Icons_ for_Marketing_use\Complete.png"/>
          <p:cNvPicPr>
            <a:picLocks noChangeAspect="1" noChangeArrowheads="1"/>
          </p:cNvPicPr>
          <p:nvPr/>
        </p:nvPicPr>
        <p:blipFill>
          <a:blip r:embed="rId5" cstate="print"/>
          <a:srcRect/>
          <a:stretch>
            <a:fillRect/>
          </a:stretch>
        </p:blipFill>
        <p:spPr bwMode="auto">
          <a:xfrm>
            <a:off x="7752334" y="2732125"/>
            <a:ext cx="412223" cy="412223"/>
          </a:xfrm>
          <a:prstGeom prst="rect">
            <a:avLst/>
          </a:prstGeom>
          <a:noFill/>
        </p:spPr>
      </p:pic>
      <p:sp>
        <p:nvSpPr>
          <p:cNvPr id="49" name="Line 6"/>
          <p:cNvSpPr>
            <a:spLocks noChangeShapeType="1"/>
          </p:cNvSpPr>
          <p:nvPr/>
        </p:nvSpPr>
        <p:spPr bwMode="auto">
          <a:xfrm flipH="1">
            <a:off x="6466920" y="3759227"/>
            <a:ext cx="735436" cy="9573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grpSp>
        <p:nvGrpSpPr>
          <p:cNvPr id="51" name="Group 57"/>
          <p:cNvGrpSpPr/>
          <p:nvPr/>
        </p:nvGrpSpPr>
        <p:grpSpPr>
          <a:xfrm>
            <a:off x="5221821" y="4451622"/>
            <a:ext cx="1612817" cy="910638"/>
            <a:chOff x="6296149" y="4859530"/>
            <a:chExt cx="1612817" cy="910638"/>
          </a:xfrm>
        </p:grpSpPr>
        <p:pic>
          <p:nvPicPr>
            <p:cNvPr id="52" name="Picture 10" descr="C:\Documents and Settings\Pennie\My Documents\ACERDATA (D)\Pennie's documents\MS Image\Shapes and Graphics\Internet Cloud\cloud 1.png"/>
            <p:cNvPicPr>
              <a:picLocks noChangeAspect="1" noChangeArrowheads="1"/>
            </p:cNvPicPr>
            <p:nvPr/>
          </p:nvPicPr>
          <p:blipFill>
            <a:blip r:embed="rId6" cstate="print"/>
            <a:srcRect/>
            <a:stretch>
              <a:fillRect/>
            </a:stretch>
          </p:blipFill>
          <p:spPr bwMode="auto">
            <a:xfrm>
              <a:off x="6296149" y="4859530"/>
              <a:ext cx="1612817" cy="910638"/>
            </a:xfrm>
            <a:prstGeom prst="rect">
              <a:avLst/>
            </a:prstGeom>
            <a:noFill/>
          </p:spPr>
        </p:pic>
        <p:sp>
          <p:nvSpPr>
            <p:cNvPr id="53" name="TextBox 52"/>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54" name="Rectangle 17"/>
          <p:cNvSpPr>
            <a:spLocks noChangeArrowheads="1"/>
          </p:cNvSpPr>
          <p:nvPr/>
        </p:nvSpPr>
        <p:spPr bwMode="auto">
          <a:xfrm>
            <a:off x="5122564" y="5447801"/>
            <a:ext cx="1761688" cy="1121909"/>
          </a:xfrm>
          <a:prstGeom prst="roundRect">
            <a:avLst/>
          </a:prstGeom>
          <a:gradFill>
            <a:gsLst>
              <a:gs pos="0">
                <a:schemeClr val="accent1"/>
              </a:gs>
              <a:gs pos="60000">
                <a:schemeClr val="accent1"/>
              </a:gs>
              <a:gs pos="100000">
                <a:schemeClr val="accent6"/>
              </a:gs>
            </a:gsLst>
          </a:gradFill>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pic>
        <p:nvPicPr>
          <p:cNvPr id="55" name="Picture 18" descr="Database blue"/>
          <p:cNvPicPr>
            <a:picLocks noChangeAspect="1" noChangeArrowheads="1"/>
          </p:cNvPicPr>
          <p:nvPr/>
        </p:nvPicPr>
        <p:blipFill>
          <a:blip r:embed="rId7" cstate="print"/>
          <a:srcRect/>
          <a:stretch>
            <a:fillRect/>
          </a:stretch>
        </p:blipFill>
        <p:spPr bwMode="auto">
          <a:xfrm>
            <a:off x="5633722" y="5522730"/>
            <a:ext cx="771787" cy="988767"/>
          </a:xfrm>
          <a:prstGeom prst="rect">
            <a:avLst/>
          </a:prstGeom>
          <a:noFill/>
        </p:spPr>
      </p:pic>
      <p:grpSp>
        <p:nvGrpSpPr>
          <p:cNvPr id="56" name="Group 50"/>
          <p:cNvGrpSpPr/>
          <p:nvPr/>
        </p:nvGrpSpPr>
        <p:grpSpPr>
          <a:xfrm>
            <a:off x="5789247" y="5880260"/>
            <a:ext cx="428322" cy="524416"/>
            <a:chOff x="1145861" y="6690311"/>
            <a:chExt cx="513986" cy="629299"/>
          </a:xfrm>
        </p:grpSpPr>
        <p:sp>
          <p:nvSpPr>
            <p:cNvPr id="57" name="Rounded Rectangle 5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8" name="Picture 4" descr="C:\Users\agoodman\Documents\Carmine\V1\Product Icons - PNG\Carmine117_VirtualMachine_32.png"/>
            <p:cNvPicPr>
              <a:picLocks noChangeAspect="1" noChangeArrowheads="1"/>
            </p:cNvPicPr>
            <p:nvPr/>
          </p:nvPicPr>
          <p:blipFill>
            <a:blip r:embed="rId8"/>
            <a:stretch>
              <a:fillRect/>
            </a:stretch>
          </p:blipFill>
          <p:spPr bwMode="auto">
            <a:xfrm>
              <a:off x="1261164" y="6690311"/>
              <a:ext cx="304800" cy="304800"/>
            </a:xfrm>
            <a:prstGeom prst="rect">
              <a:avLst/>
            </a:prstGeom>
            <a:ln>
              <a:headEnd type="none" w="med" len="med"/>
              <a:tailEnd type="none" w="med" len="med"/>
            </a:ln>
          </p:spPr>
        </p:pic>
        <p:sp>
          <p:nvSpPr>
            <p:cNvPr id="59" name="TextBox 58"/>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pic>
        <p:nvPicPr>
          <p:cNvPr id="65" name="Picture 7" descr="http://z.about.com/d/gocaribbean/1/0/N/0/-/-/heart_clipart.gif"/>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959292" y="2760700"/>
            <a:ext cx="358203" cy="322381"/>
          </a:xfrm>
          <a:prstGeom prst="rect">
            <a:avLst/>
          </a:prstGeom>
          <a:noFill/>
        </p:spPr>
      </p:pic>
      <p:pic>
        <p:nvPicPr>
          <p:cNvPr id="66" name="Picture 20" descr="D:\Pennie's documents\MS Image\NEWFeb15\Windows_Vista_Icons_ for_Marketing_use\Error.png"/>
          <p:cNvPicPr>
            <a:picLocks noChangeAspect="1" noChangeArrowheads="1"/>
          </p:cNvPicPr>
          <p:nvPr/>
        </p:nvPicPr>
        <p:blipFill>
          <a:blip r:embed="rId10" cstate="print"/>
          <a:srcRect/>
          <a:stretch>
            <a:fillRect/>
          </a:stretch>
        </p:blipFill>
        <p:spPr bwMode="auto">
          <a:xfrm>
            <a:off x="6670533" y="4024183"/>
            <a:ext cx="427439" cy="427439"/>
          </a:xfrm>
          <a:prstGeom prst="rect">
            <a:avLst/>
          </a:prstGeom>
          <a:noFill/>
        </p:spPr>
      </p:pic>
      <p:sp>
        <p:nvSpPr>
          <p:cNvPr id="67" name="Line Callout 1 (Border and Accent Bar) 66"/>
          <p:cNvSpPr/>
          <p:nvPr/>
        </p:nvSpPr>
        <p:spPr bwMode="auto">
          <a:xfrm>
            <a:off x="7714485" y="4749167"/>
            <a:ext cx="1472352" cy="686102"/>
          </a:xfrm>
          <a:prstGeom prst="accentBorderCallout1">
            <a:avLst>
              <a:gd name="adj1" fmla="val 18750"/>
              <a:gd name="adj2" fmla="val -6054"/>
              <a:gd name="adj3" fmla="val -52380"/>
              <a:gd name="adj4" fmla="val -40695"/>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SAN Connectivity Failure</a:t>
            </a:r>
          </a:p>
        </p:txBody>
      </p:sp>
      <p:sp>
        <p:nvSpPr>
          <p:cNvPr id="68" name="Line Callout 1 (Border and Accent Bar) 67"/>
          <p:cNvSpPr/>
          <p:nvPr/>
        </p:nvSpPr>
        <p:spPr bwMode="auto">
          <a:xfrm>
            <a:off x="4724983" y="541329"/>
            <a:ext cx="1277454" cy="779753"/>
          </a:xfrm>
          <a:prstGeom prst="accentBorderCallout1">
            <a:avLst>
              <a:gd name="adj1" fmla="val 77431"/>
              <a:gd name="adj2" fmla="val 105978"/>
              <a:gd name="adj3" fmla="val 303048"/>
              <a:gd name="adj4" fmla="val 145573"/>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I/O Redirected via network</a:t>
            </a:r>
          </a:p>
        </p:txBody>
      </p:sp>
      <p:cxnSp>
        <p:nvCxnSpPr>
          <p:cNvPr id="71" name="Straight Arrow Connector 70"/>
          <p:cNvCxnSpPr/>
          <p:nvPr/>
        </p:nvCxnSpPr>
        <p:spPr>
          <a:xfrm flipH="1">
            <a:off x="5708604" y="2601141"/>
            <a:ext cx="508965" cy="6256"/>
          </a:xfrm>
          <a:prstGeom prst="straightConnector1">
            <a:avLst/>
          </a:prstGeom>
          <a:ln w="50800" cap="rnd">
            <a:solidFill>
              <a:schemeClr val="accent4"/>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79314" y="2843547"/>
            <a:ext cx="0" cy="473590"/>
          </a:xfrm>
          <a:prstGeom prst="straightConnector1">
            <a:avLst/>
          </a:prstGeom>
          <a:ln w="50800" cap="rnd">
            <a:solidFill>
              <a:schemeClr val="accent4"/>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879314" y="3999575"/>
            <a:ext cx="243250" cy="452047"/>
          </a:xfrm>
          <a:prstGeom prst="straightConnector1">
            <a:avLst/>
          </a:prstGeom>
          <a:ln w="50800" cap="rnd">
            <a:solidFill>
              <a:schemeClr val="accent4"/>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554355" y="4871708"/>
            <a:ext cx="1" cy="441020"/>
          </a:xfrm>
          <a:prstGeom prst="straightConnector1">
            <a:avLst/>
          </a:prstGeom>
          <a:ln w="50800" cap="rnd">
            <a:solidFill>
              <a:schemeClr val="accent4"/>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2" name="Line Callout 1 (Border and Accent Bar) 81"/>
          <p:cNvSpPr/>
          <p:nvPr/>
        </p:nvSpPr>
        <p:spPr bwMode="auto">
          <a:xfrm>
            <a:off x="2243667" y="3080342"/>
            <a:ext cx="1271302" cy="632999"/>
          </a:xfrm>
          <a:prstGeom prst="accentBorderCallout1">
            <a:avLst>
              <a:gd name="adj1" fmla="val 27181"/>
              <a:gd name="adj2" fmla="val 107948"/>
              <a:gd name="adj3" fmla="val -58114"/>
              <a:gd name="adj4" fmla="val 167388"/>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Coordination Node</a:t>
            </a:r>
          </a:p>
        </p:txBody>
      </p:sp>
      <p:sp>
        <p:nvSpPr>
          <p:cNvPr id="46" name="Line Callout 1 (Border and Accent Bar) 45"/>
          <p:cNvSpPr/>
          <p:nvPr/>
        </p:nvSpPr>
        <p:spPr bwMode="auto">
          <a:xfrm>
            <a:off x="8450661" y="2188945"/>
            <a:ext cx="1332994" cy="650876"/>
          </a:xfrm>
          <a:prstGeom prst="accentBorderCallout1">
            <a:avLst>
              <a:gd name="adj1" fmla="val 18750"/>
              <a:gd name="adj2" fmla="val -6445"/>
              <a:gd name="adj3" fmla="val 70871"/>
              <a:gd name="adj4" fmla="val -44683"/>
            </a:avLst>
          </a:prstGeom>
          <a:no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tx1"/>
                </a:solidFill>
                <a:effectLst>
                  <a:outerShdw blurRad="38100" dist="38100" dir="2700000" algn="tl">
                    <a:srgbClr val="000000">
                      <a:alpha val="43137"/>
                    </a:srgbClr>
                  </a:outerShdw>
                </a:effectLst>
              </a:rPr>
              <a:t>VM running on Node 2</a:t>
            </a:r>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par>
                                <p:cTn id="27" presetID="10"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What you need to know</a:t>
            </a:r>
            <a:endParaRPr lang="en-US" dirty="0">
              <a:solidFill>
                <a:schemeClr val="accent1">
                  <a:alpha val="99000"/>
                </a:schemeClr>
              </a:solidFill>
            </a:endParaRPr>
          </a:p>
        </p:txBody>
      </p:sp>
      <p:sp>
        <p:nvSpPr>
          <p:cNvPr id="3" name="Rectangle 2"/>
          <p:cNvSpPr/>
          <p:nvPr/>
        </p:nvSpPr>
        <p:spPr>
          <a:xfrm>
            <a:off x="633046" y="1342798"/>
            <a:ext cx="10578905" cy="1938992"/>
          </a:xfrm>
          <a:prstGeom prst="rect">
            <a:avLst/>
          </a:prstGeom>
        </p:spPr>
        <p:txBody>
          <a:bodyPr wrap="square">
            <a:spAutoFit/>
          </a:bodyPr>
          <a:lstStyle/>
          <a:p>
            <a:r>
              <a:rPr lang="en-US" sz="2400" dirty="0"/>
              <a:t>Possible Causes:</a:t>
            </a:r>
          </a:p>
          <a:p>
            <a:pPr lvl="1"/>
            <a:endParaRPr lang="en-US" sz="2400" dirty="0"/>
          </a:p>
          <a:p>
            <a:pPr marL="285750" indent="-285750">
              <a:buFont typeface="Arial" pitchFamily="34" charset="0"/>
              <a:buChar char="•"/>
            </a:pPr>
            <a:r>
              <a:rPr lang="en-US" sz="2400" dirty="0"/>
              <a:t>One or more nodes </a:t>
            </a:r>
            <a:r>
              <a:rPr lang="en-US" sz="2400" dirty="0" smtClean="0"/>
              <a:t>have </a:t>
            </a:r>
            <a:r>
              <a:rPr lang="en-US" sz="2400" dirty="0"/>
              <a:t>lost </a:t>
            </a:r>
            <a:r>
              <a:rPr lang="en-US" sz="2400" dirty="0" smtClean="0"/>
              <a:t>direct connection </a:t>
            </a:r>
            <a:r>
              <a:rPr lang="en-US" sz="2400" dirty="0"/>
              <a:t>to the SAN/LUN</a:t>
            </a:r>
          </a:p>
          <a:p>
            <a:pPr marL="285750" indent="-285750">
              <a:buFont typeface="Arial" pitchFamily="34" charset="0"/>
              <a:buChar char="•"/>
            </a:pPr>
            <a:r>
              <a:rPr lang="en-US" sz="2400" dirty="0" smtClean="0"/>
              <a:t>CSV </a:t>
            </a:r>
            <a:r>
              <a:rPr lang="en-US" sz="2400" dirty="0"/>
              <a:t>aware backup is in progress</a:t>
            </a:r>
          </a:p>
          <a:p>
            <a:pPr marL="285750" indent="-285750">
              <a:buFont typeface="Arial" pitchFamily="34" charset="0"/>
              <a:buChar char="•"/>
            </a:pPr>
            <a:r>
              <a:rPr lang="en-US" sz="2400" dirty="0" smtClean="0"/>
              <a:t>Manually </a:t>
            </a:r>
            <a:r>
              <a:rPr lang="en-US" sz="2400" dirty="0"/>
              <a:t>put into “Redirected access”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618" y="3693087"/>
            <a:ext cx="8084858" cy="311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541192" y="1277473"/>
            <a:ext cx="9323388" cy="1523494"/>
          </a:xfrm>
        </p:spPr>
        <p:txBody>
          <a:bodyPr/>
          <a:lstStyle/>
          <a:p>
            <a:r>
              <a:rPr lang="en-US" dirty="0" smtClean="0">
                <a:solidFill>
                  <a:schemeClr val="accent1"/>
                </a:solidFill>
              </a:rPr>
              <a:t>Troubleshooting Redirected Access</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6" y="6264985"/>
            <a:ext cx="2256420" cy="542730"/>
          </a:xfrm>
          <a:prstGeom prst="rect">
            <a:avLst/>
          </a:prstGeom>
        </p:spPr>
      </p:pic>
    </p:spTree>
    <p:extLst>
      <p:ext uri="{BB962C8B-B14F-4D97-AF65-F5344CB8AC3E}">
        <p14:creationId xmlns:p14="http://schemas.microsoft.com/office/powerpoint/2010/main" val="217163053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25" y="1338943"/>
            <a:ext cx="1071242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10726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541192" y="1277473"/>
            <a:ext cx="9323388" cy="1523494"/>
          </a:xfrm>
        </p:spPr>
        <p:txBody>
          <a:bodyPr/>
          <a:lstStyle/>
          <a:p>
            <a:r>
              <a:rPr lang="en-US" dirty="0" smtClean="0">
                <a:solidFill>
                  <a:schemeClr val="accent1"/>
                </a:solidFill>
              </a:rPr>
              <a:t>Troubleshooting hanging CSV accessibility</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6" y="6264985"/>
            <a:ext cx="2256420" cy="542730"/>
          </a:xfrm>
          <a:prstGeom prst="rect">
            <a:avLst/>
          </a:prstGeom>
        </p:spPr>
      </p:pic>
    </p:spTree>
    <p:extLst>
      <p:ext uri="{BB962C8B-B14F-4D97-AF65-F5344CB8AC3E}">
        <p14:creationId xmlns:p14="http://schemas.microsoft.com/office/powerpoint/2010/main" val="116850940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pc="-150" dirty="0">
                <a:solidFill>
                  <a:schemeClr val="accent1"/>
                </a:solidFill>
              </a:rPr>
              <a:t>Troubleshooting Tips </a:t>
            </a:r>
            <a:endParaRPr lang="en-US" sz="4000" dirty="0">
              <a:solidFill>
                <a:schemeClr val="accent1"/>
              </a:solidFill>
            </a:endParaRPr>
          </a:p>
        </p:txBody>
      </p:sp>
      <p:sp>
        <p:nvSpPr>
          <p:cNvPr id="5" name="Text Placeholder 2"/>
          <p:cNvSpPr>
            <a:spLocks noGrp="1"/>
          </p:cNvSpPr>
          <p:nvPr>
            <p:ph type="body" sz="quarter" idx="10"/>
          </p:nvPr>
        </p:nvSpPr>
        <p:spPr>
          <a:xfrm>
            <a:off x="364370" y="1447800"/>
            <a:ext cx="11283680" cy="4964436"/>
          </a:xfrm>
        </p:spPr>
        <p:txBody>
          <a:bodyPr/>
          <a:lstStyle/>
          <a:p>
            <a:pPr>
              <a:spcAft>
                <a:spcPts val="600"/>
              </a:spcAft>
              <a:buFont typeface="Arial" pitchFamily="34" charset="0"/>
              <a:buChar char="•"/>
            </a:pPr>
            <a:r>
              <a:rPr lang="en-US" sz="2400" dirty="0"/>
              <a:t>Check </a:t>
            </a:r>
            <a:r>
              <a:rPr lang="en-US" sz="2400" dirty="0" smtClean="0"/>
              <a:t>System Event </a:t>
            </a:r>
            <a:r>
              <a:rPr lang="en-US" sz="2400" dirty="0"/>
              <a:t>log for network connectivity or AD access problems.</a:t>
            </a:r>
          </a:p>
          <a:p>
            <a:pPr>
              <a:spcAft>
                <a:spcPts val="600"/>
              </a:spcAft>
              <a:buFont typeface="Arial" pitchFamily="34" charset="0"/>
              <a:buChar char="•"/>
            </a:pPr>
            <a:r>
              <a:rPr lang="en-US" sz="2400" dirty="0" smtClean="0"/>
              <a:t>Verify </a:t>
            </a:r>
            <a:r>
              <a:rPr lang="en-US" sz="2400" dirty="0"/>
              <a:t>Server and Workstation Services are </a:t>
            </a:r>
            <a:r>
              <a:rPr lang="en-US" sz="2400" dirty="0" smtClean="0"/>
              <a:t>started.</a:t>
            </a:r>
            <a:endParaRPr lang="en-US" sz="2400" dirty="0"/>
          </a:p>
          <a:p>
            <a:pPr>
              <a:spcAft>
                <a:spcPts val="600"/>
              </a:spcAft>
              <a:buFont typeface="Arial" pitchFamily="34" charset="0"/>
              <a:buChar char="•"/>
            </a:pPr>
            <a:r>
              <a:rPr lang="en-US" sz="2400" dirty="0" smtClean="0"/>
              <a:t>Verify </a:t>
            </a:r>
            <a:r>
              <a:rPr lang="en-US" sz="2400" dirty="0"/>
              <a:t>all </a:t>
            </a:r>
            <a:r>
              <a:rPr lang="en-US" sz="2400" dirty="0" smtClean="0"/>
              <a:t>Cluster </a:t>
            </a:r>
            <a:r>
              <a:rPr lang="en-US" sz="2400" dirty="0"/>
              <a:t>networks are configured to support SMB.  </a:t>
            </a:r>
            <a:r>
              <a:rPr lang="en-US" sz="2400" dirty="0">
                <a:hlinkClick r:id="rId3"/>
              </a:rPr>
              <a:t>KB258750</a:t>
            </a:r>
            <a:r>
              <a:rPr lang="en-US" sz="2400" dirty="0"/>
              <a:t> </a:t>
            </a:r>
            <a:r>
              <a:rPr lang="en-US" sz="2400" dirty="0" smtClean="0"/>
              <a:t>breaks </a:t>
            </a:r>
            <a:r>
              <a:rPr lang="en-US" sz="2400" dirty="0"/>
              <a:t>CSV.</a:t>
            </a:r>
          </a:p>
          <a:p>
            <a:pPr>
              <a:spcAft>
                <a:spcPts val="600"/>
              </a:spcAft>
              <a:buFont typeface="Arial" pitchFamily="34" charset="0"/>
              <a:buChar char="•"/>
            </a:pPr>
            <a:r>
              <a:rPr lang="en-US" sz="2400" dirty="0" smtClean="0"/>
              <a:t>Perform </a:t>
            </a:r>
            <a:r>
              <a:rPr lang="en-US" sz="2400" dirty="0"/>
              <a:t>file copies from the </a:t>
            </a:r>
            <a:r>
              <a:rPr lang="en-US" sz="2400" dirty="0" smtClean="0"/>
              <a:t>coordinator.</a:t>
            </a:r>
          </a:p>
          <a:p>
            <a:pPr>
              <a:spcAft>
                <a:spcPts val="600"/>
              </a:spcAft>
              <a:buFont typeface="Arial" pitchFamily="34" charset="0"/>
              <a:buChar char="•"/>
            </a:pPr>
            <a:r>
              <a:rPr lang="en-US" sz="2400" dirty="0"/>
              <a:t>When troubleshooting a CSV “storage” problem, it could really be a </a:t>
            </a:r>
            <a:r>
              <a:rPr lang="en-US" sz="2400" b="1" dirty="0">
                <a:solidFill>
                  <a:schemeClr val="accent1"/>
                </a:solidFill>
              </a:rPr>
              <a:t>network</a:t>
            </a:r>
            <a:r>
              <a:rPr lang="en-US" sz="2400" dirty="0"/>
              <a:t> </a:t>
            </a:r>
            <a:r>
              <a:rPr lang="en-US" sz="2400" dirty="0" smtClean="0"/>
              <a:t>problem.</a:t>
            </a:r>
            <a:endParaRPr lang="en-US" sz="2400" dirty="0"/>
          </a:p>
          <a:p>
            <a:pPr marL="800082" lvl="1" indent="-342900">
              <a:buFont typeface="Courier New" pitchFamily="49" charset="0"/>
              <a:buChar char="o"/>
            </a:pPr>
            <a:r>
              <a:rPr lang="en-US" sz="2400" dirty="0"/>
              <a:t>Check network connectivity between nodes. Test using “Net Use” from non-owning node using owning node’s IP address</a:t>
            </a:r>
          </a:p>
          <a:p>
            <a:pPr marL="800082" lvl="1" indent="-342900">
              <a:buFont typeface="Courier New" pitchFamily="49" charset="0"/>
              <a:buChar char="o"/>
            </a:pPr>
            <a:r>
              <a:rPr lang="en-US" sz="2400" dirty="0"/>
              <a:t>Verify NTLM has not been disabled</a:t>
            </a:r>
          </a:p>
          <a:p>
            <a:pPr marL="800082" lvl="1" indent="-342900">
              <a:buFont typeface="Courier New" pitchFamily="49" charset="0"/>
              <a:buChar char="o"/>
            </a:pPr>
            <a:r>
              <a:rPr lang="en-US" sz="2400" dirty="0"/>
              <a:t>Ability to authenticate with a domain controller</a:t>
            </a:r>
          </a:p>
          <a:p>
            <a:pPr marL="800082" lvl="1" indent="-342900">
              <a:buFont typeface="Courier New" pitchFamily="49" charset="0"/>
              <a:buChar char="o"/>
            </a:pPr>
            <a:r>
              <a:rPr lang="en-US" sz="2400" i="1" dirty="0"/>
              <a:t>Don’t make assumptions, things are different</a:t>
            </a:r>
            <a:r>
              <a:rPr lang="en-US" sz="2400" i="1" dirty="0" smtClean="0"/>
              <a:t>!</a:t>
            </a:r>
            <a:endParaRPr lang="en-US" sz="2400" dirty="0"/>
          </a:p>
        </p:txBody>
      </p:sp>
      <p:pic>
        <p:nvPicPr>
          <p:cNvPr id="6" name="Picture 9" descr="C:\Users\eldenc.REDMOND\AppData\Local\Microsoft\Windows\Temporary Internet Files\Content.IE5\96AKCQFN\MCj04326170000[1].png"/>
          <p:cNvPicPr>
            <a:picLocks noChangeAspect="1" noChangeArrowheads="1"/>
          </p:cNvPicPr>
          <p:nvPr/>
        </p:nvPicPr>
        <p:blipFill>
          <a:blip r:embed="rId4"/>
          <a:srcRect/>
          <a:stretch>
            <a:fillRect/>
          </a:stretch>
        </p:blipFill>
        <p:spPr bwMode="auto">
          <a:xfrm>
            <a:off x="10351470" y="175348"/>
            <a:ext cx="877310" cy="877310"/>
          </a:xfrm>
          <a:prstGeom prst="rect">
            <a:avLst/>
          </a:prstGeom>
          <a:noFill/>
        </p:spPr>
      </p:pic>
    </p:spTree>
    <p:extLst>
      <p:ext uri="{BB962C8B-B14F-4D97-AF65-F5344CB8AC3E}">
        <p14:creationId xmlns:p14="http://schemas.microsoft.com/office/powerpoint/2010/main" val="23533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552" y="156175"/>
            <a:ext cx="9323388" cy="815375"/>
          </a:xfrm>
        </p:spPr>
        <p:txBody>
          <a:bodyPr/>
          <a:lstStyle/>
          <a:p>
            <a:r>
              <a:rPr sz="4400" dirty="0" smtClean="0">
                <a:solidFill>
                  <a:schemeClr val="accent1"/>
                </a:solidFill>
              </a:rPr>
              <a:t>Agenda</a:t>
            </a:r>
            <a:endParaRPr lang="en-US" sz="4400" dirty="0">
              <a:solidFill>
                <a:schemeClr val="accent1"/>
              </a:solidFill>
            </a:endParaRPr>
          </a:p>
        </p:txBody>
      </p:sp>
      <p:sp>
        <p:nvSpPr>
          <p:cNvPr id="13" name="Rounded Rectangle 12"/>
          <p:cNvSpPr/>
          <p:nvPr/>
        </p:nvSpPr>
        <p:spPr bwMode="auto">
          <a:xfrm>
            <a:off x="989011" y="224360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What, why, and where to look</a:t>
            </a:r>
          </a:p>
        </p:txBody>
      </p:sp>
      <p:sp>
        <p:nvSpPr>
          <p:cNvPr id="15" name="Rounded Rectangle 14"/>
          <p:cNvSpPr/>
          <p:nvPr/>
        </p:nvSpPr>
        <p:spPr bwMode="auto">
          <a:xfrm>
            <a:off x="989011" y="529922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Summary</a:t>
            </a:r>
          </a:p>
        </p:txBody>
      </p:sp>
      <p:sp>
        <p:nvSpPr>
          <p:cNvPr id="16" name="Rounded Rectangle 15"/>
          <p:cNvSpPr/>
          <p:nvPr/>
        </p:nvSpPr>
        <p:spPr bwMode="auto">
          <a:xfrm>
            <a:off x="989011" y="4505178"/>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9000"/>
                  </a:srgbClr>
                </a:solidFill>
              </a:rPr>
              <a:t>Other Troubleshooting Items</a:t>
            </a:r>
          </a:p>
        </p:txBody>
      </p:sp>
      <p:sp>
        <p:nvSpPr>
          <p:cNvPr id="17" name="Rounded Rectangle 16"/>
          <p:cNvSpPr/>
          <p:nvPr/>
        </p:nvSpPr>
        <p:spPr bwMode="auto">
          <a:xfrm>
            <a:off x="989011" y="376186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2:  CSV Troubleshooting</a:t>
            </a:r>
          </a:p>
        </p:txBody>
      </p:sp>
      <p:sp>
        <p:nvSpPr>
          <p:cNvPr id="18" name="Rounded Rectangle 17"/>
          <p:cNvSpPr/>
          <p:nvPr/>
        </p:nvSpPr>
        <p:spPr bwMode="auto">
          <a:xfrm>
            <a:off x="989011" y="300748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1:  CNO / VCO Recovery</a:t>
            </a:r>
          </a:p>
        </p:txBody>
      </p:sp>
      <p:sp>
        <p:nvSpPr>
          <p:cNvPr id="19" name="Rounded Rectangle 18"/>
          <p:cNvSpPr/>
          <p:nvPr/>
        </p:nvSpPr>
        <p:spPr bwMode="auto">
          <a:xfrm>
            <a:off x="989011" y="1513053"/>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Cluster Validate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6" y="6264985"/>
            <a:ext cx="2256420" cy="542730"/>
          </a:xfrm>
          <a:prstGeom prst="rect">
            <a:avLst/>
          </a:prstGeom>
        </p:spPr>
      </p:pic>
    </p:spTree>
    <p:extLst>
      <p:ext uri="{BB962C8B-B14F-4D97-AF65-F5344CB8AC3E}">
        <p14:creationId xmlns:p14="http://schemas.microsoft.com/office/powerpoint/2010/main" val="26953635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smtClean="0">
                <a:solidFill>
                  <a:schemeClr val="accent1">
                    <a:alpha val="99000"/>
                  </a:schemeClr>
                </a:solidFill>
              </a:rPr>
              <a:t>Cluster Validate</a:t>
            </a:r>
            <a:endParaRPr lang="en-US" dirty="0">
              <a:solidFill>
                <a:schemeClr val="accent1">
                  <a:alpha val="99000"/>
                </a:schemeClr>
              </a:solidFill>
            </a:endParaRPr>
          </a:p>
        </p:txBody>
      </p:sp>
      <p:sp>
        <p:nvSpPr>
          <p:cNvPr id="4" name="TextBox 3"/>
          <p:cNvSpPr txBox="1"/>
          <p:nvPr/>
        </p:nvSpPr>
        <p:spPr>
          <a:xfrm>
            <a:off x="994410" y="1531620"/>
            <a:ext cx="10435590" cy="4708981"/>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Support Policy:  </a:t>
            </a:r>
          </a:p>
          <a:p>
            <a:endParaRPr lang="en-US" sz="2400" dirty="0" smtClean="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KB943984</a:t>
            </a:r>
            <a:r>
              <a:rPr lang="en-US" sz="2400" dirty="0">
                <a:gradFill>
                  <a:gsLst>
                    <a:gs pos="0">
                      <a:schemeClr val="tx1"/>
                    </a:gs>
                    <a:gs pos="86000">
                      <a:schemeClr val="tx1"/>
                    </a:gs>
                  </a:gsLst>
                  <a:lin ang="5400000" scaled="0"/>
                </a:gradFill>
              </a:rPr>
              <a:t>	</a:t>
            </a:r>
            <a:endParaRPr lang="en-US" sz="2400" dirty="0" smtClean="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The </a:t>
            </a:r>
            <a:r>
              <a:rPr lang="en-US" sz="2400" dirty="0">
                <a:gradFill>
                  <a:gsLst>
                    <a:gs pos="0">
                      <a:schemeClr val="tx1"/>
                    </a:gs>
                    <a:gs pos="86000">
                      <a:schemeClr val="tx1"/>
                    </a:gs>
                  </a:gsLst>
                  <a:lin ang="5400000" scaled="0"/>
                </a:gradFill>
              </a:rPr>
              <a:t>Microsoft Support Policy for Windows Server 2008 or Windows </a:t>
            </a:r>
            <a:endParaRPr lang="en-US" sz="2400" dirty="0" smtClean="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Server </a:t>
            </a:r>
            <a:r>
              <a:rPr lang="en-US" sz="2400" dirty="0">
                <a:gradFill>
                  <a:gsLst>
                    <a:gs pos="0">
                      <a:schemeClr val="tx1"/>
                    </a:gs>
                    <a:gs pos="86000">
                      <a:schemeClr val="tx1"/>
                    </a:gs>
                  </a:gsLst>
                  <a:lin ang="5400000" scaled="0"/>
                </a:gradFill>
              </a:rPr>
              <a:t>2008 R2 Failover Clusters</a:t>
            </a:r>
          </a:p>
          <a:p>
            <a:r>
              <a:rPr lang="en-US" sz="2400" dirty="0">
                <a:gradFill>
                  <a:gsLst>
                    <a:gs pos="0">
                      <a:schemeClr val="tx1"/>
                    </a:gs>
                    <a:gs pos="86000">
                      <a:schemeClr val="tx1"/>
                    </a:gs>
                  </a:gsLst>
                  <a:lin ang="5400000" scaled="0"/>
                </a:gradFill>
                <a:hlinkClick r:id="rId3"/>
              </a:rPr>
              <a:t>http://</a:t>
            </a:r>
            <a:r>
              <a:rPr lang="en-US" sz="2400" dirty="0" smtClean="0">
                <a:gradFill>
                  <a:gsLst>
                    <a:gs pos="0">
                      <a:schemeClr val="tx1"/>
                    </a:gs>
                    <a:gs pos="86000">
                      <a:schemeClr val="tx1"/>
                    </a:gs>
                  </a:gsLst>
                  <a:lin ang="5400000" scaled="0"/>
                </a:gradFill>
                <a:hlinkClick r:id="rId3"/>
              </a:rPr>
              <a:t>support.microsoft.com/default.aspx?scid=kb;EN-US;943984</a:t>
            </a:r>
            <a:endParaRPr lang="en-US" sz="2400" dirty="0" smtClean="0">
              <a:gradFill>
                <a:gsLst>
                  <a:gs pos="0">
                    <a:schemeClr val="tx1"/>
                  </a:gs>
                  <a:gs pos="86000">
                    <a:schemeClr val="tx1"/>
                  </a:gs>
                </a:gsLst>
                <a:lin ang="5400000" scaled="0"/>
              </a:gradFill>
            </a:endParaRPr>
          </a:p>
          <a:p>
            <a:pPr marL="342900" indent="-342900">
              <a:buFont typeface="Arial" pitchFamily="34" charset="0"/>
              <a:buChar char="•"/>
            </a:pPr>
            <a:r>
              <a:rPr lang="en-US" sz="2400" dirty="0" smtClean="0">
                <a:gradFill>
                  <a:gsLst>
                    <a:gs pos="0">
                      <a:schemeClr val="tx1"/>
                    </a:gs>
                    <a:gs pos="86000">
                      <a:schemeClr val="tx1"/>
                    </a:gs>
                  </a:gsLst>
                  <a:lin ang="5400000" scaled="0"/>
                </a:gradFill>
              </a:rPr>
              <a:t>All </a:t>
            </a:r>
            <a:r>
              <a:rPr lang="en-US" sz="2400" dirty="0">
                <a:gradFill>
                  <a:gsLst>
                    <a:gs pos="0">
                      <a:schemeClr val="tx1"/>
                    </a:gs>
                    <a:gs pos="86000">
                      <a:schemeClr val="tx1"/>
                    </a:gs>
                  </a:gsLst>
                  <a:lin ang="5400000" scaled="0"/>
                </a:gradFill>
              </a:rPr>
              <a:t>hardware and software components must meet the qualifications to </a:t>
            </a:r>
            <a:r>
              <a:rPr lang="en-US" sz="2400" dirty="0" smtClean="0">
                <a:gradFill>
                  <a:gsLst>
                    <a:gs pos="0">
                      <a:schemeClr val="tx1"/>
                    </a:gs>
                    <a:gs pos="86000">
                      <a:schemeClr val="tx1"/>
                    </a:gs>
                  </a:gsLst>
                  <a:lin ang="5400000" scaled="0"/>
                </a:gradFill>
              </a:rPr>
              <a:t>receive </a:t>
            </a:r>
            <a:r>
              <a:rPr lang="en-US" sz="2400" dirty="0">
                <a:gradFill>
                  <a:gsLst>
                    <a:gs pos="0">
                      <a:schemeClr val="tx1"/>
                    </a:gs>
                    <a:gs pos="86000">
                      <a:schemeClr val="tx1"/>
                    </a:gs>
                  </a:gsLst>
                  <a:lin ang="5400000" scaled="0"/>
                </a:gradFill>
              </a:rPr>
              <a:t>a “Certified for Windows Server </a:t>
            </a:r>
            <a:r>
              <a:rPr lang="en-US" sz="2400" dirty="0" smtClean="0">
                <a:gradFill>
                  <a:gsLst>
                    <a:gs pos="0">
                      <a:schemeClr val="tx1"/>
                    </a:gs>
                    <a:gs pos="86000">
                      <a:schemeClr val="tx1"/>
                    </a:gs>
                  </a:gsLst>
                  <a:lin ang="5400000" scaled="0"/>
                </a:gradFill>
              </a:rPr>
              <a:t>2008 R2” </a:t>
            </a:r>
            <a:r>
              <a:rPr lang="en-US" sz="2400" dirty="0">
                <a:gradFill>
                  <a:gsLst>
                    <a:gs pos="0">
                      <a:schemeClr val="tx1"/>
                    </a:gs>
                    <a:gs pos="86000">
                      <a:schemeClr val="tx1"/>
                    </a:gs>
                  </a:gsLst>
                  <a:lin ang="5400000" scaled="0"/>
                </a:gradFill>
              </a:rPr>
              <a:t>logo.</a:t>
            </a:r>
          </a:p>
          <a:p>
            <a:pPr marL="342900" indent="-342900">
              <a:buFont typeface="Arial" pitchFamily="34" charset="0"/>
              <a:buChar char="•"/>
            </a:pPr>
            <a:r>
              <a:rPr lang="en-US" sz="2400" dirty="0" smtClean="0">
                <a:gradFill>
                  <a:gsLst>
                    <a:gs pos="0">
                      <a:schemeClr val="tx1"/>
                    </a:gs>
                    <a:gs pos="86000">
                      <a:schemeClr val="tx1"/>
                    </a:gs>
                  </a:gsLst>
                  <a:lin ang="5400000" scaled="0"/>
                </a:gradFill>
              </a:rPr>
              <a:t>The </a:t>
            </a:r>
            <a:r>
              <a:rPr lang="en-US" sz="2400" dirty="0">
                <a:gradFill>
                  <a:gsLst>
                    <a:gs pos="0">
                      <a:schemeClr val="tx1"/>
                    </a:gs>
                    <a:gs pos="86000">
                      <a:schemeClr val="tx1"/>
                    </a:gs>
                  </a:gsLst>
                  <a:lin ang="5400000" scaled="0"/>
                </a:gradFill>
              </a:rPr>
              <a:t>fully configured solution must pass the Validate test in the Failover </a:t>
            </a:r>
            <a:r>
              <a:rPr lang="en-US" sz="2400" dirty="0" smtClean="0">
                <a:gradFill>
                  <a:gsLst>
                    <a:gs pos="0">
                      <a:schemeClr val="tx1"/>
                    </a:gs>
                    <a:gs pos="86000">
                      <a:schemeClr val="tx1"/>
                    </a:gs>
                  </a:gsLst>
                  <a:lin ang="5400000" scaled="0"/>
                </a:gradFill>
              </a:rPr>
              <a:t>Clusters </a:t>
            </a:r>
            <a:r>
              <a:rPr lang="en-US" sz="2400" dirty="0">
                <a:gradFill>
                  <a:gsLst>
                    <a:gs pos="0">
                      <a:schemeClr val="tx1"/>
                    </a:gs>
                    <a:gs pos="86000">
                      <a:schemeClr val="tx1"/>
                    </a:gs>
                  </a:gsLst>
                  <a:lin ang="5400000" scaled="0"/>
                </a:gradFill>
              </a:rPr>
              <a:t>Management snap-in. </a:t>
            </a:r>
          </a:p>
          <a:p>
            <a:endParaRPr lang="en-US" dirty="0" smtClean="0">
              <a:gradFill>
                <a:gsLst>
                  <a:gs pos="0">
                    <a:schemeClr val="tx1"/>
                  </a:gs>
                  <a:gs pos="86000">
                    <a:schemeClr val="tx1"/>
                  </a:gs>
                </a:gsLst>
                <a:lin ang="5400000" scaled="0"/>
              </a:gradFill>
            </a:endParaRPr>
          </a:p>
          <a:p>
            <a:r>
              <a:rPr lang="en-US" sz="2400" dirty="0" err="1" smtClean="0">
                <a:gradFill>
                  <a:gsLst>
                    <a:gs pos="0">
                      <a:schemeClr val="tx1"/>
                    </a:gs>
                    <a:gs pos="86000">
                      <a:schemeClr val="tx1"/>
                    </a:gs>
                  </a:gsLst>
                  <a:lin ang="5400000" scaled="0"/>
                </a:gradFill>
              </a:rPr>
              <a:t>Technet</a:t>
            </a:r>
            <a:r>
              <a:rPr lang="en-US" sz="2400" dirty="0" smtClean="0">
                <a:gradFill>
                  <a:gsLst>
                    <a:gs pos="0">
                      <a:schemeClr val="tx1"/>
                    </a:gs>
                    <a:gs pos="86000">
                      <a:schemeClr val="tx1"/>
                    </a:gs>
                  </a:gsLst>
                  <a:lin ang="5400000" scaled="0"/>
                </a:gradFill>
              </a:rPr>
              <a:t>: </a:t>
            </a:r>
            <a:r>
              <a:rPr lang="en-US" sz="2400" i="1" dirty="0" smtClean="0">
                <a:gradFill>
                  <a:gsLst>
                    <a:gs pos="0">
                      <a:schemeClr val="tx1"/>
                    </a:gs>
                    <a:gs pos="86000">
                      <a:schemeClr val="tx1"/>
                    </a:gs>
                  </a:gsLst>
                  <a:lin ang="5400000" scaled="0"/>
                </a:gradFill>
              </a:rPr>
              <a:t>(more information)</a:t>
            </a:r>
          </a:p>
          <a:p>
            <a:r>
              <a:rPr lang="en-US" sz="2400" dirty="0">
                <a:gradFill>
                  <a:gsLst>
                    <a:gs pos="0">
                      <a:schemeClr val="tx1"/>
                    </a:gs>
                    <a:gs pos="86000">
                      <a:schemeClr val="tx1"/>
                    </a:gs>
                  </a:gsLst>
                  <a:lin ang="5400000" scaled="0"/>
                </a:gradFill>
                <a:hlinkClick r:id="rId4"/>
              </a:rPr>
              <a:t>http://technet.microsoft.com/en-us/library/cc732035(WS.10).aspx</a:t>
            </a:r>
            <a:endParaRPr lang="en-US" sz="2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920176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Troubleshooting RHS Terminations</a:t>
            </a:r>
            <a:endParaRPr lang="en-US" dirty="0">
              <a:solidFill>
                <a:schemeClr val="accent1">
                  <a:alpha val="99000"/>
                </a:schemeClr>
              </a:solidFill>
            </a:endParaRPr>
          </a:p>
        </p:txBody>
      </p:sp>
      <p:sp>
        <p:nvSpPr>
          <p:cNvPr id="3" name="Rectangle 2"/>
          <p:cNvSpPr/>
          <p:nvPr/>
        </p:nvSpPr>
        <p:spPr>
          <a:xfrm>
            <a:off x="407964" y="1406630"/>
            <a:ext cx="11000934" cy="5139869"/>
          </a:xfrm>
          <a:prstGeom prst="rect">
            <a:avLst/>
          </a:prstGeom>
        </p:spPr>
        <p:txBody>
          <a:bodyPr wrap="square">
            <a:spAutoFit/>
          </a:bodyPr>
          <a:lstStyle/>
          <a:p>
            <a:r>
              <a:rPr lang="en-US" sz="2400" dirty="0"/>
              <a:t>How clustering deals with unresponsive resources</a:t>
            </a:r>
          </a:p>
          <a:p>
            <a:pPr marL="800082" lvl="1" indent="-342900">
              <a:buFont typeface="+mj-lt"/>
              <a:buAutoNum type="arabicPeriod"/>
            </a:pPr>
            <a:r>
              <a:rPr lang="en-US" sz="2000" dirty="0"/>
              <a:t> RHS makes calls to resources (</a:t>
            </a:r>
            <a:r>
              <a:rPr lang="en-US" sz="2000" dirty="0" err="1"/>
              <a:t>IsAlive</a:t>
            </a:r>
            <a:r>
              <a:rPr lang="en-US" sz="2000" dirty="0"/>
              <a:t>, </a:t>
            </a:r>
            <a:r>
              <a:rPr lang="en-US" sz="2000" dirty="0" err="1"/>
              <a:t>LooksAlive</a:t>
            </a:r>
            <a:r>
              <a:rPr lang="en-US" sz="2000" dirty="0"/>
              <a:t>, Online, Offline, Terminate, etc…)</a:t>
            </a:r>
          </a:p>
          <a:p>
            <a:pPr marL="800082" lvl="1" indent="-342900">
              <a:buFont typeface="+mj-lt"/>
              <a:buAutoNum type="arabicPeriod"/>
            </a:pPr>
            <a:r>
              <a:rPr lang="en-US" sz="2000" dirty="0"/>
              <a:t> If that resource does not respond, Cluster health detection attempts to recover</a:t>
            </a:r>
          </a:p>
          <a:p>
            <a:pPr marL="800082" lvl="1" indent="-342900">
              <a:buFont typeface="+mj-lt"/>
              <a:buAutoNum type="arabicPeriod"/>
            </a:pPr>
            <a:r>
              <a:rPr lang="en-US" sz="2000" dirty="0"/>
              <a:t> The RHS process is restarted, so the resource can be restarted</a:t>
            </a:r>
          </a:p>
          <a:p>
            <a:pPr lvl="1"/>
            <a:endParaRPr lang="en-US" sz="2000" dirty="0"/>
          </a:p>
          <a:p>
            <a:r>
              <a:rPr lang="en-US" sz="2400" dirty="0"/>
              <a:t>Events Generated </a:t>
            </a:r>
          </a:p>
          <a:p>
            <a:endParaRPr lang="en-US" sz="2000" dirty="0"/>
          </a:p>
          <a:p>
            <a:pPr lvl="1"/>
            <a:r>
              <a:rPr lang="en-US" sz="2000" i="1" dirty="0"/>
              <a:t>Event 1230</a:t>
            </a:r>
          </a:p>
          <a:p>
            <a:pPr lvl="1"/>
            <a:r>
              <a:rPr lang="en-US" sz="2000" i="1" dirty="0"/>
              <a:t>Cluster resource 'Resource Name' (resource type '', DLL ‘xxx.dll') either crashed or deadlocked. The Resource Hosting Subsystem (RHS) process will now attempt to terminate, and the resource will be marked to run in a separate monitor.</a:t>
            </a:r>
          </a:p>
          <a:p>
            <a:pPr lvl="1"/>
            <a:endParaRPr lang="en-US" sz="2000" i="1" dirty="0"/>
          </a:p>
          <a:p>
            <a:pPr lvl="1"/>
            <a:r>
              <a:rPr lang="en-US" sz="2000" i="1" dirty="0"/>
              <a:t>Event 1146</a:t>
            </a:r>
          </a:p>
          <a:p>
            <a:pPr lvl="1"/>
            <a:r>
              <a:rPr lang="en-US" sz="2000" i="1" dirty="0"/>
              <a:t>The cluster resource host subsystem (RHS) stopped unexpectedly. An attempt will be made to restart it. This is usually due to a problem in a resource DLL. Please determine which resource DLL is causing the issue and report the problem to the resource vendor.</a:t>
            </a:r>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Troubleshooting RHS Terminations (</a:t>
            </a:r>
            <a:r>
              <a:rPr lang="en-US" dirty="0" err="1" smtClean="0">
                <a:solidFill>
                  <a:schemeClr val="accent1">
                    <a:alpha val="99000"/>
                  </a:schemeClr>
                </a:solidFill>
              </a:rPr>
              <a:t>cont</a:t>
            </a:r>
            <a:r>
              <a:rPr lang="en-US" dirty="0" smtClean="0">
                <a:solidFill>
                  <a:schemeClr val="accent1">
                    <a:alpha val="99000"/>
                  </a:schemeClr>
                </a:solidFill>
              </a:rPr>
              <a:t>)</a:t>
            </a:r>
            <a:endParaRPr lang="en-US" dirty="0">
              <a:solidFill>
                <a:schemeClr val="accent1">
                  <a:alpha val="99000"/>
                </a:schemeClr>
              </a:solidFill>
            </a:endParaRPr>
          </a:p>
        </p:txBody>
      </p:sp>
      <p:sp>
        <p:nvSpPr>
          <p:cNvPr id="3" name="Rectangle 2"/>
          <p:cNvSpPr/>
          <p:nvPr/>
        </p:nvSpPr>
        <p:spPr>
          <a:xfrm>
            <a:off x="407964" y="1406630"/>
            <a:ext cx="11000934" cy="4893647"/>
          </a:xfrm>
          <a:prstGeom prst="rect">
            <a:avLst/>
          </a:prstGeom>
        </p:spPr>
        <p:txBody>
          <a:bodyPr wrap="square">
            <a:spAutoFit/>
          </a:bodyPr>
          <a:lstStyle/>
          <a:p>
            <a:r>
              <a:rPr lang="en-US" sz="2400" dirty="0"/>
              <a:t>The problem is that the resource did not respond to a Cluster call within the timeout period.</a:t>
            </a:r>
          </a:p>
          <a:p>
            <a:endParaRPr lang="en-US" sz="2400" dirty="0"/>
          </a:p>
          <a:p>
            <a:r>
              <a:rPr lang="en-US" sz="2400" dirty="0"/>
              <a:t>What was the resource trying to do? </a:t>
            </a:r>
          </a:p>
          <a:p>
            <a:pPr marL="1257263" lvl="2" indent="-342900">
              <a:buFont typeface="Arial" pitchFamily="34" charset="0"/>
              <a:buChar char="•"/>
            </a:pPr>
            <a:r>
              <a:rPr lang="en-US" sz="2000" i="1" dirty="0">
                <a:hlinkClick r:id="rId3"/>
              </a:rPr>
              <a:t>http://support.microsoft.com/kb/914458</a:t>
            </a:r>
            <a:r>
              <a:rPr lang="en-US" sz="2000" i="1" dirty="0"/>
              <a:t> </a:t>
            </a:r>
          </a:p>
          <a:p>
            <a:pPr lvl="1"/>
            <a:endParaRPr lang="en-US" sz="2400" dirty="0"/>
          </a:p>
          <a:p>
            <a:r>
              <a:rPr lang="en-US" sz="2400" dirty="0"/>
              <a:t>Look for underlying core failures / events</a:t>
            </a:r>
          </a:p>
          <a:p>
            <a:pPr marL="1257263" lvl="2" indent="-342900">
              <a:buFont typeface="Arial" pitchFamily="34" charset="0"/>
              <a:buChar char="•"/>
            </a:pPr>
            <a:r>
              <a:rPr lang="en-US" sz="2000" dirty="0"/>
              <a:t>Physical Disk… look for storage issues</a:t>
            </a:r>
          </a:p>
          <a:p>
            <a:pPr marL="1257263" lvl="2" indent="-342900">
              <a:buFont typeface="Arial" pitchFamily="34" charset="0"/>
              <a:buChar char="•"/>
            </a:pPr>
            <a:r>
              <a:rPr lang="en-US" sz="2000" dirty="0"/>
              <a:t>Network Name… look for networking issues</a:t>
            </a:r>
          </a:p>
          <a:p>
            <a:endParaRPr lang="en-US" sz="2400" dirty="0"/>
          </a:p>
          <a:p>
            <a:r>
              <a:rPr lang="en-US" sz="2400" dirty="0"/>
              <a:t>See these blogs for more details:</a:t>
            </a:r>
          </a:p>
          <a:p>
            <a:pPr marL="1257263" lvl="2" indent="-342900">
              <a:buFont typeface="Arial" pitchFamily="34" charset="0"/>
              <a:buChar char="•"/>
            </a:pPr>
            <a:r>
              <a:rPr lang="en-US" sz="2000" i="1" dirty="0">
                <a:hlinkClick r:id="rId4"/>
              </a:rPr>
              <a:t>http://blogs.technet.com/askcore/archive/2009/11/23/resource-hosting-subsystem-rhs-in-windows-server-2008-failover-clusters.aspx</a:t>
            </a:r>
            <a:endParaRPr lang="en-US" sz="2000" i="1" dirty="0"/>
          </a:p>
          <a:p>
            <a:pPr marL="1257263" lvl="2" indent="-342900">
              <a:buFont typeface="Arial" pitchFamily="34" charset="0"/>
              <a:buChar char="•"/>
            </a:pPr>
            <a:r>
              <a:rPr lang="en-US" sz="2000" i="1" dirty="0">
                <a:hlinkClick r:id="rId5"/>
              </a:rPr>
              <a:t>http://blogs.msdn.com/clustering/archive/2009/06/27/9806160.aspx</a:t>
            </a:r>
            <a:r>
              <a:rPr lang="en-US" sz="2000" i="1" dirty="0"/>
              <a:t>  </a:t>
            </a:r>
          </a:p>
        </p:txBody>
      </p:sp>
    </p:spTree>
    <p:extLst>
      <p:ext uri="{BB962C8B-B14F-4D97-AF65-F5344CB8AC3E}">
        <p14:creationId xmlns:p14="http://schemas.microsoft.com/office/powerpoint/2010/main" val="915967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User Mode Problems Caught by Cluster</a:t>
            </a:r>
            <a:endParaRPr lang="en-US" dirty="0">
              <a:solidFill>
                <a:schemeClr val="accent1">
                  <a:alpha val="99000"/>
                </a:schemeClr>
              </a:solidFill>
            </a:endParaRPr>
          </a:p>
        </p:txBody>
      </p:sp>
      <p:sp>
        <p:nvSpPr>
          <p:cNvPr id="3" name="Rectangle 2"/>
          <p:cNvSpPr/>
          <p:nvPr/>
        </p:nvSpPr>
        <p:spPr>
          <a:xfrm>
            <a:off x="487680" y="1201339"/>
            <a:ext cx="11286978" cy="5386090"/>
          </a:xfrm>
          <a:prstGeom prst="rect">
            <a:avLst/>
          </a:prstGeom>
        </p:spPr>
        <p:txBody>
          <a:bodyPr wrap="square">
            <a:spAutoFit/>
          </a:bodyPr>
          <a:lstStyle/>
          <a:p>
            <a:r>
              <a:rPr lang="en-US" sz="2400" dirty="0"/>
              <a:t>Bugcheck: USER_MODE_HEALTH_MONITOR (9e)</a:t>
            </a:r>
          </a:p>
          <a:p>
            <a:pPr lvl="1"/>
            <a:r>
              <a:rPr lang="en-US" sz="2000" dirty="0" smtClean="0"/>
              <a:t>Clustering </a:t>
            </a:r>
            <a:r>
              <a:rPr lang="en-US" sz="2000" dirty="0"/>
              <a:t>conducts health monitoring from kernel mode to a user mode process to detect when user mode becomes unresponsive or hung.  To recover from this condition, clustering will bugcheck the box</a:t>
            </a:r>
            <a:r>
              <a:rPr lang="en-US" sz="2000" dirty="0" smtClean="0"/>
              <a:t>.  This </a:t>
            </a:r>
            <a:r>
              <a:rPr lang="en-US" sz="2000" dirty="0"/>
              <a:t>is configurable via the following </a:t>
            </a:r>
            <a:r>
              <a:rPr lang="en-US" sz="2000" dirty="0" smtClean="0"/>
              <a:t>property.</a:t>
            </a:r>
          </a:p>
          <a:p>
            <a:pPr lvl="1"/>
            <a:endParaRPr lang="en-US" sz="2000" dirty="0"/>
          </a:p>
          <a:p>
            <a:r>
              <a:rPr lang="en-US" sz="2000" dirty="0">
                <a:latin typeface="Courier New" pitchFamily="49" charset="0"/>
                <a:cs typeface="Courier New" pitchFamily="49" charset="0"/>
              </a:rPr>
              <a:t>PS C:\&gt; Get-Cluster | </a:t>
            </a:r>
            <a:r>
              <a:rPr lang="en-US" sz="2000" dirty="0" err="1">
                <a:latin typeface="Courier New" pitchFamily="49" charset="0"/>
                <a:cs typeface="Courier New" pitchFamily="49" charset="0"/>
              </a:rPr>
              <a:t>fl</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ClusSvcHangTimeout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HangRecoveryAction</a:t>
            </a:r>
            <a:endParaRPr lang="en-US" sz="2000" dirty="0">
              <a:latin typeface="Courier New" pitchFamily="49" charset="0"/>
              <a:cs typeface="Courier New" pitchFamily="49" charset="0"/>
            </a:endParaRPr>
          </a:p>
          <a:p>
            <a:r>
              <a:rPr lang="en-US" sz="2000" dirty="0" err="1" smtClean="0">
                <a:latin typeface="Courier New" pitchFamily="49" charset="0"/>
                <a:cs typeface="Courier New" pitchFamily="49" charset="0"/>
              </a:rPr>
              <a:t>ClusSvcHangTimeout</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60</a:t>
            </a:r>
          </a:p>
          <a:p>
            <a:r>
              <a:rPr lang="en-US" sz="2000" dirty="0" err="1">
                <a:latin typeface="Courier New" pitchFamily="49" charset="0"/>
                <a:cs typeface="Courier New" pitchFamily="49" charset="0"/>
              </a:rPr>
              <a:t>HangRecoveryAction</a:t>
            </a:r>
            <a:r>
              <a:rPr lang="en-US" sz="2000" dirty="0">
                <a:latin typeface="Courier New" pitchFamily="49" charset="0"/>
                <a:cs typeface="Courier New" pitchFamily="49" charset="0"/>
              </a:rPr>
              <a:t> : 3</a:t>
            </a:r>
            <a:endParaRPr lang="en-US" sz="2000" dirty="0" smtClean="0">
              <a:latin typeface="Courier New" pitchFamily="49" charset="0"/>
              <a:cs typeface="Courier New" pitchFamily="49" charset="0"/>
            </a:endParaRPr>
          </a:p>
          <a:p>
            <a:pPr lvl="1"/>
            <a:endParaRPr lang="en-US" sz="2000" dirty="0"/>
          </a:p>
          <a:p>
            <a:r>
              <a:rPr lang="en-US" sz="2000" b="1" i="1" dirty="0" err="1">
                <a:solidFill>
                  <a:srgbClr val="FFFF00"/>
                </a:solidFill>
              </a:rPr>
              <a:t>ClusSvcHangTimeout</a:t>
            </a:r>
            <a:r>
              <a:rPr lang="en-US" sz="2000" dirty="0"/>
              <a:t> </a:t>
            </a:r>
            <a:r>
              <a:rPr lang="en-US" sz="2000" dirty="0" smtClean="0"/>
              <a:t> = This </a:t>
            </a:r>
            <a:r>
              <a:rPr lang="en-US" sz="2000" dirty="0"/>
              <a:t>property controls how long we wait between heartbeats before determining that the Cluster Service has stopped responding.</a:t>
            </a:r>
          </a:p>
          <a:p>
            <a:r>
              <a:rPr lang="en-US" sz="2000" b="1" i="1" dirty="0" err="1" smtClean="0">
                <a:solidFill>
                  <a:srgbClr val="FFFF00"/>
                </a:solidFill>
              </a:rPr>
              <a:t>HangRecoveryAction</a:t>
            </a:r>
            <a:r>
              <a:rPr lang="en-US" sz="2000" dirty="0" smtClean="0"/>
              <a:t>  = This </a:t>
            </a:r>
            <a:r>
              <a:rPr lang="en-US" sz="2000" dirty="0"/>
              <a:t>property controls the action to take if the user-mode processes have stopped responding. </a:t>
            </a:r>
          </a:p>
          <a:p>
            <a:pPr lvl="1"/>
            <a:r>
              <a:rPr lang="en-US" sz="2000" dirty="0"/>
              <a:t>0 = Disables the heartbeat and monitoring mechanism.  </a:t>
            </a:r>
          </a:p>
          <a:p>
            <a:pPr lvl="1"/>
            <a:r>
              <a:rPr lang="en-US" sz="2000" dirty="0"/>
              <a:t>1 = Logs an </a:t>
            </a:r>
            <a:r>
              <a:rPr lang="en-US" sz="2000" dirty="0" smtClean="0"/>
              <a:t>Event ID: 4870 </a:t>
            </a:r>
            <a:r>
              <a:rPr lang="en-US" sz="2000" dirty="0"/>
              <a:t>in the </a:t>
            </a:r>
            <a:r>
              <a:rPr lang="en-US" sz="2000" dirty="0" smtClean="0"/>
              <a:t>System Event Log.  </a:t>
            </a:r>
            <a:endParaRPr lang="en-US" sz="2000" dirty="0"/>
          </a:p>
          <a:p>
            <a:pPr lvl="1"/>
            <a:r>
              <a:rPr lang="en-US" sz="2000" dirty="0"/>
              <a:t>2 = Terminates the Cluster Service. </a:t>
            </a:r>
          </a:p>
          <a:p>
            <a:pPr lvl="1"/>
            <a:r>
              <a:rPr lang="en-US" sz="2000" dirty="0"/>
              <a:t>3 = Causes a Stop error (Bugcheck) on the cluster node</a:t>
            </a:r>
            <a:r>
              <a:rPr lang="en-US" sz="2000" dirty="0" smtClean="0"/>
              <a:t>.</a:t>
            </a:r>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a:solidFill>
                  <a:schemeClr val="accent1">
                    <a:alpha val="99000"/>
                  </a:schemeClr>
                </a:solidFill>
              </a:rPr>
              <a:t>User Mode Problems Caught by </a:t>
            </a:r>
            <a:r>
              <a:rPr lang="en-US" dirty="0" smtClean="0">
                <a:solidFill>
                  <a:schemeClr val="accent1">
                    <a:alpha val="99000"/>
                  </a:schemeClr>
                </a:solidFill>
              </a:rPr>
              <a:t>Cluster  (</a:t>
            </a:r>
            <a:r>
              <a:rPr lang="en-US" dirty="0" err="1" smtClean="0">
                <a:solidFill>
                  <a:schemeClr val="accent1">
                    <a:alpha val="99000"/>
                  </a:schemeClr>
                </a:solidFill>
              </a:rPr>
              <a:t>cont</a:t>
            </a:r>
            <a:r>
              <a:rPr lang="en-US" dirty="0" smtClean="0">
                <a:solidFill>
                  <a:schemeClr val="accent1">
                    <a:alpha val="99000"/>
                  </a:schemeClr>
                </a:solidFill>
              </a:rPr>
              <a:t>)</a:t>
            </a:r>
            <a:endParaRPr lang="en-US" dirty="0">
              <a:solidFill>
                <a:schemeClr val="accent1">
                  <a:alpha val="99000"/>
                </a:schemeClr>
              </a:solidFill>
            </a:endParaRPr>
          </a:p>
        </p:txBody>
      </p:sp>
      <p:sp>
        <p:nvSpPr>
          <p:cNvPr id="3" name="Rectangle 2"/>
          <p:cNvSpPr/>
          <p:nvPr/>
        </p:nvSpPr>
        <p:spPr>
          <a:xfrm>
            <a:off x="618978" y="1837737"/>
            <a:ext cx="10635176" cy="3539430"/>
          </a:xfrm>
          <a:prstGeom prst="rect">
            <a:avLst/>
          </a:prstGeom>
        </p:spPr>
        <p:txBody>
          <a:bodyPr wrap="square">
            <a:spAutoFit/>
          </a:bodyPr>
          <a:lstStyle/>
          <a:p>
            <a:r>
              <a:rPr lang="en-US" sz="2800" dirty="0"/>
              <a:t>This is not a Cluster problem, Cluster is reporting a problem.</a:t>
            </a:r>
          </a:p>
          <a:p>
            <a:pPr lvl="1"/>
            <a:r>
              <a:rPr lang="en-US" sz="2400" dirty="0"/>
              <a:t>Check </a:t>
            </a:r>
            <a:r>
              <a:rPr lang="en-US" sz="2400" dirty="0" err="1"/>
              <a:t>memory.dmp</a:t>
            </a:r>
            <a:r>
              <a:rPr lang="en-US" sz="2400" dirty="0"/>
              <a:t> for evidence of what caused the hang, like locks, memory, handles, </a:t>
            </a:r>
            <a:r>
              <a:rPr lang="en-US" sz="2400" dirty="0" err="1"/>
              <a:t>etc</a:t>
            </a:r>
            <a:endParaRPr lang="en-US" sz="2400" dirty="0"/>
          </a:p>
          <a:p>
            <a:pPr lvl="2"/>
            <a:endParaRPr lang="en-US" sz="2400" dirty="0"/>
          </a:p>
          <a:p>
            <a:r>
              <a:rPr lang="en-US" sz="2800" dirty="0"/>
              <a:t>See this blog for more details:</a:t>
            </a:r>
          </a:p>
          <a:p>
            <a:pPr lvl="1"/>
            <a:r>
              <a:rPr lang="en-US" sz="2400" i="1" dirty="0"/>
              <a:t>Why is my 2008 Failover Clustering node blue screening with a Stop 0x0000009E?</a:t>
            </a:r>
          </a:p>
          <a:p>
            <a:pPr lvl="1"/>
            <a:r>
              <a:rPr lang="en-US" sz="2400" i="1" dirty="0">
                <a:hlinkClick r:id="rId3"/>
              </a:rPr>
              <a:t>http://blogs.technet.com/b/askcore/archive/2009/06/12/why-is-my-2008-failover-clustering-node-blue-screening-with-a-stop-0x0000009e.aspx</a:t>
            </a:r>
            <a:endParaRPr lang="en-US" sz="2400" i="1" dirty="0"/>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Check WMI</a:t>
            </a:r>
            <a:endParaRPr lang="en-US" dirty="0">
              <a:solidFill>
                <a:schemeClr val="accent1">
                  <a:alpha val="99000"/>
                </a:schemeClr>
              </a:solidFill>
            </a:endParaRPr>
          </a:p>
        </p:txBody>
      </p:sp>
      <p:sp>
        <p:nvSpPr>
          <p:cNvPr id="3" name="Rectangle 2"/>
          <p:cNvSpPr/>
          <p:nvPr/>
        </p:nvSpPr>
        <p:spPr>
          <a:xfrm>
            <a:off x="172467" y="978448"/>
            <a:ext cx="11391176" cy="5663089"/>
          </a:xfrm>
          <a:prstGeom prst="rect">
            <a:avLst/>
          </a:prstGeom>
        </p:spPr>
        <p:txBody>
          <a:bodyPr wrap="square">
            <a:spAutoFit/>
          </a:bodyPr>
          <a:lstStyle/>
          <a:p>
            <a:r>
              <a:rPr lang="en-US" sz="2400" dirty="0"/>
              <a:t>Very common error is due to WMI being offline</a:t>
            </a:r>
          </a:p>
          <a:p>
            <a:pPr lvl="1"/>
            <a:r>
              <a:rPr lang="en-US" dirty="0"/>
              <a:t>Create Cluster, Add Node, </a:t>
            </a:r>
            <a:r>
              <a:rPr lang="en-US" dirty="0" smtClean="0"/>
              <a:t>Migration</a:t>
            </a:r>
          </a:p>
          <a:p>
            <a:pPr lvl="1"/>
            <a:endParaRPr lang="en-US" sz="1400" dirty="0"/>
          </a:p>
          <a:p>
            <a:r>
              <a:rPr lang="en-US" sz="2400" dirty="0"/>
              <a:t>To test if WMI is </a:t>
            </a:r>
            <a:r>
              <a:rPr lang="en-US" sz="2400" dirty="0" smtClean="0"/>
              <a:t>online</a:t>
            </a:r>
          </a:p>
          <a:p>
            <a:endParaRPr lang="en-US" sz="2400" dirty="0"/>
          </a:p>
          <a:p>
            <a:pPr>
              <a:buFont typeface="+mj-lt"/>
              <a:buAutoNum type="arabicPeriod"/>
            </a:pPr>
            <a:r>
              <a:rPr lang="en-US" sz="2200" dirty="0" smtClean="0"/>
              <a:t> From </a:t>
            </a:r>
            <a:r>
              <a:rPr lang="en-US" sz="2200" dirty="0"/>
              <a:t>a remote server</a:t>
            </a:r>
          </a:p>
          <a:p>
            <a:pPr lvl="1"/>
            <a:r>
              <a:rPr lang="en-US" dirty="0">
                <a:latin typeface="Courier" pitchFamily="49" charset="0"/>
              </a:rPr>
              <a:t>PS &gt; get-</a:t>
            </a:r>
            <a:r>
              <a:rPr lang="en-US" dirty="0" err="1">
                <a:latin typeface="Courier" pitchFamily="49" charset="0"/>
              </a:rPr>
              <a:t>wmiobject</a:t>
            </a:r>
            <a:r>
              <a:rPr lang="en-US" dirty="0">
                <a:latin typeface="Courier" pitchFamily="49" charset="0"/>
              </a:rPr>
              <a:t> </a:t>
            </a:r>
            <a:r>
              <a:rPr lang="en-US" dirty="0" err="1">
                <a:latin typeface="Courier" pitchFamily="49" charset="0"/>
              </a:rPr>
              <a:t>mscluster_resourcegroup</a:t>
            </a:r>
            <a:r>
              <a:rPr lang="en-US" dirty="0">
                <a:latin typeface="Courier" pitchFamily="49" charset="0"/>
              </a:rPr>
              <a:t> -computer </a:t>
            </a:r>
            <a:r>
              <a:rPr lang="en-US" dirty="0" smtClean="0">
                <a:latin typeface="Courier" pitchFamily="49" charset="0"/>
              </a:rPr>
              <a:t>W2K8-R2-NODE1 </a:t>
            </a:r>
            <a:r>
              <a:rPr lang="en-US" dirty="0">
                <a:latin typeface="Courier" pitchFamily="49" charset="0"/>
              </a:rPr>
              <a:t>-namespace "ROOT\</a:t>
            </a:r>
            <a:r>
              <a:rPr lang="en-US" dirty="0" err="1">
                <a:latin typeface="Courier" pitchFamily="49" charset="0"/>
              </a:rPr>
              <a:t>MSCluster</a:t>
            </a:r>
            <a:r>
              <a:rPr lang="en-US" dirty="0">
                <a:latin typeface="Courier" pitchFamily="49" charset="0"/>
              </a:rPr>
              <a:t>“</a:t>
            </a:r>
          </a:p>
          <a:p>
            <a:pPr lvl="1"/>
            <a:r>
              <a:rPr lang="en-US" sz="2000" dirty="0"/>
              <a:t>If an error is returned, must </a:t>
            </a:r>
            <a:r>
              <a:rPr lang="en-US" sz="2000" dirty="0" smtClean="0"/>
              <a:t>re-enable </a:t>
            </a:r>
            <a:r>
              <a:rPr lang="en-US" sz="2000" dirty="0"/>
              <a:t>WMI by rebooting</a:t>
            </a:r>
          </a:p>
          <a:p>
            <a:pPr lvl="1"/>
            <a:r>
              <a:rPr lang="en-US" sz="2000" dirty="0"/>
              <a:t>If that doesn’t work try: </a:t>
            </a:r>
          </a:p>
          <a:p>
            <a:pPr lvl="2"/>
            <a:r>
              <a:rPr lang="en-US" sz="1600" dirty="0"/>
              <a:t>Stop WMI service to ensure </a:t>
            </a:r>
            <a:r>
              <a:rPr lang="en-US" sz="1600" dirty="0" smtClean="0"/>
              <a:t>that dependent </a:t>
            </a:r>
            <a:r>
              <a:rPr lang="en-US" sz="1600" dirty="0"/>
              <a:t>services are stopped</a:t>
            </a:r>
          </a:p>
          <a:p>
            <a:pPr lvl="2"/>
            <a:r>
              <a:rPr lang="en-US" sz="1600" dirty="0"/>
              <a:t>Start WMI service again</a:t>
            </a:r>
          </a:p>
          <a:p>
            <a:pPr lvl="2"/>
            <a:r>
              <a:rPr lang="en-US" dirty="0">
                <a:latin typeface="Courier" pitchFamily="49" charset="0"/>
              </a:rPr>
              <a:t>PS &gt; </a:t>
            </a:r>
            <a:r>
              <a:rPr lang="en-US" dirty="0" err="1">
                <a:latin typeface="Courier" pitchFamily="49" charset="0"/>
              </a:rPr>
              <a:t>winmgmt</a:t>
            </a:r>
            <a:r>
              <a:rPr lang="en-US" dirty="0">
                <a:latin typeface="Courier" pitchFamily="49" charset="0"/>
              </a:rPr>
              <a:t> /</a:t>
            </a:r>
            <a:r>
              <a:rPr lang="en-US" dirty="0" err="1">
                <a:latin typeface="Courier" pitchFamily="49" charset="0"/>
              </a:rPr>
              <a:t>salvagerepository</a:t>
            </a:r>
            <a:endParaRPr lang="en-US" dirty="0">
              <a:latin typeface="Courier" pitchFamily="49" charset="0"/>
            </a:endParaRPr>
          </a:p>
          <a:p>
            <a:pPr>
              <a:buNone/>
            </a:pPr>
            <a:endParaRPr lang="en-US" sz="2200" dirty="0" smtClean="0"/>
          </a:p>
          <a:p>
            <a:pPr>
              <a:buNone/>
            </a:pPr>
            <a:r>
              <a:rPr lang="en-US" sz="2200" dirty="0" smtClean="0"/>
              <a:t>2</a:t>
            </a:r>
            <a:r>
              <a:rPr lang="en-US" sz="2200" dirty="0"/>
              <a:t>. Directly on the node/machine</a:t>
            </a:r>
          </a:p>
          <a:p>
            <a:pPr lvl="1">
              <a:buFont typeface="Arial" pitchFamily="34" charset="0"/>
              <a:buChar char="•"/>
            </a:pPr>
            <a:r>
              <a:rPr lang="en-US" sz="1600" dirty="0">
                <a:latin typeface="Courier New" pitchFamily="49" charset="0"/>
                <a:cs typeface="Courier New" pitchFamily="49" charset="0"/>
              </a:rPr>
              <a:t>CMD &gt; </a:t>
            </a:r>
            <a:r>
              <a:rPr lang="en-US" sz="1600" dirty="0" err="1">
                <a:latin typeface="Courier New" pitchFamily="49" charset="0"/>
                <a:cs typeface="Courier New" pitchFamily="49" charset="0"/>
              </a:rPr>
              <a:t>Wbemtest</a:t>
            </a:r>
            <a:endParaRPr lang="en-US" sz="1600" dirty="0">
              <a:latin typeface="Courier New" pitchFamily="49" charset="0"/>
              <a:cs typeface="Courier New" pitchFamily="49" charset="0"/>
            </a:endParaRPr>
          </a:p>
          <a:p>
            <a:pPr lvl="1">
              <a:buFont typeface="Arial" pitchFamily="34" charset="0"/>
              <a:buChar char="•"/>
            </a:pPr>
            <a:r>
              <a:rPr lang="en-US" sz="1600" dirty="0"/>
              <a:t>Select: root\</a:t>
            </a:r>
            <a:r>
              <a:rPr lang="en-US" sz="1600" dirty="0" err="1"/>
              <a:t>mscluster</a:t>
            </a:r>
            <a:endParaRPr lang="en-US" sz="1600" dirty="0"/>
          </a:p>
          <a:p>
            <a:pPr lvl="1">
              <a:buFont typeface="Arial" pitchFamily="34" charset="0"/>
              <a:buChar char="•"/>
            </a:pPr>
            <a:r>
              <a:rPr lang="en-US" sz="1600" dirty="0"/>
              <a:t>Use authentication level: </a:t>
            </a:r>
            <a:r>
              <a:rPr lang="en-US" sz="1600" dirty="0" smtClean="0"/>
              <a:t>Packet </a:t>
            </a:r>
            <a:r>
              <a:rPr lang="en-US" sz="1600" dirty="0"/>
              <a:t>Privacy</a:t>
            </a:r>
          </a:p>
          <a:p>
            <a:pPr lvl="1">
              <a:buFont typeface="Arial" pitchFamily="34" charset="0"/>
              <a:buChar char="•"/>
            </a:pPr>
            <a:r>
              <a:rPr lang="en-US" sz="1600" dirty="0"/>
              <a:t>Select ‘query’ and type: </a:t>
            </a:r>
            <a:r>
              <a:rPr lang="en-US" dirty="0" smtClean="0">
                <a:latin typeface="Courier" pitchFamily="49" charset="0"/>
              </a:rPr>
              <a:t>SELECT </a:t>
            </a:r>
            <a:r>
              <a:rPr lang="en-US" dirty="0">
                <a:latin typeface="Courier" pitchFamily="49" charset="0"/>
              </a:rPr>
              <a:t>* from </a:t>
            </a:r>
            <a:r>
              <a:rPr lang="en-US" dirty="0" err="1">
                <a:latin typeface="Courier" pitchFamily="49" charset="0"/>
              </a:rPr>
              <a:t>MSCluster_Resource</a:t>
            </a:r>
            <a:endParaRPr lang="en-US" dirty="0">
              <a:latin typeface="Courier" pitchFamily="49"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471" y="3193366"/>
            <a:ext cx="4934609" cy="310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Performance Counters</a:t>
            </a:r>
            <a:endParaRPr lang="en-US" dirty="0">
              <a:solidFill>
                <a:schemeClr val="accent1">
                  <a:alpha val="99000"/>
                </a:schemeClr>
              </a:solidFill>
            </a:endParaRPr>
          </a:p>
        </p:txBody>
      </p:sp>
      <p:sp>
        <p:nvSpPr>
          <p:cNvPr id="3" name="Rectangle 2"/>
          <p:cNvSpPr/>
          <p:nvPr/>
        </p:nvSpPr>
        <p:spPr>
          <a:xfrm>
            <a:off x="506680" y="1427548"/>
            <a:ext cx="10846130" cy="1200329"/>
          </a:xfrm>
          <a:prstGeom prst="rect">
            <a:avLst/>
          </a:prstGeom>
        </p:spPr>
        <p:txBody>
          <a:bodyPr wrap="square">
            <a:spAutoFit/>
          </a:bodyPr>
          <a:lstStyle/>
          <a:p>
            <a:r>
              <a:rPr lang="en-US" sz="2400" dirty="0"/>
              <a:t>Some components in the </a:t>
            </a:r>
            <a:r>
              <a:rPr lang="en-US" sz="2400" dirty="0" smtClean="0"/>
              <a:t>Cluster </a:t>
            </a:r>
            <a:r>
              <a:rPr lang="en-US" sz="2400" dirty="0"/>
              <a:t>deal with lots of calls or traffic going through them and some buffer information in memory before it can get processed.  We have added performance counters to several such components. </a:t>
            </a:r>
          </a:p>
        </p:txBody>
      </p:sp>
      <p:sp>
        <p:nvSpPr>
          <p:cNvPr id="4" name="Rectangle 3"/>
          <p:cNvSpPr/>
          <p:nvPr/>
        </p:nvSpPr>
        <p:spPr>
          <a:xfrm>
            <a:off x="2727367" y="2856867"/>
            <a:ext cx="6092825" cy="3477875"/>
          </a:xfrm>
          <a:prstGeom prst="rect">
            <a:avLst/>
          </a:prstGeom>
        </p:spPr>
        <p:txBody>
          <a:bodyPr>
            <a:spAutoFit/>
          </a:bodyPr>
          <a:lstStyle/>
          <a:p>
            <a:pPr marL="342900" indent="-342900">
              <a:buFont typeface="Wingdings" pitchFamily="2" charset="2"/>
              <a:buChar char="Ø"/>
            </a:pPr>
            <a:r>
              <a:rPr lang="en-US" sz="2000" dirty="0"/>
              <a:t>Cluster API Calls</a:t>
            </a:r>
          </a:p>
          <a:p>
            <a:pPr marL="342900" indent="-342900">
              <a:buFont typeface="Wingdings" pitchFamily="2" charset="2"/>
              <a:buChar char="Ø"/>
            </a:pPr>
            <a:r>
              <a:rPr lang="en-US" sz="2000" dirty="0"/>
              <a:t>Cluster API Handles</a:t>
            </a:r>
          </a:p>
          <a:p>
            <a:pPr marL="342900" indent="-342900">
              <a:buFont typeface="Wingdings" pitchFamily="2" charset="2"/>
              <a:buChar char="Ø"/>
            </a:pPr>
            <a:r>
              <a:rPr lang="en-US" sz="2000" dirty="0"/>
              <a:t>Cluster Checkpoint Manager</a:t>
            </a:r>
          </a:p>
          <a:p>
            <a:pPr marL="342900" indent="-342900">
              <a:buFont typeface="Wingdings" pitchFamily="2" charset="2"/>
              <a:buChar char="Ø"/>
            </a:pPr>
            <a:r>
              <a:rPr lang="en-US" sz="2000" dirty="0"/>
              <a:t>Cluster Database</a:t>
            </a:r>
          </a:p>
          <a:p>
            <a:pPr marL="342900" indent="-342900">
              <a:buFont typeface="Wingdings" pitchFamily="2" charset="2"/>
              <a:buChar char="Ø"/>
            </a:pPr>
            <a:r>
              <a:rPr lang="en-US" sz="2000" dirty="0"/>
              <a:t>Cluster Global Update Manager Messages</a:t>
            </a:r>
          </a:p>
          <a:p>
            <a:pPr marL="342900" indent="-342900">
              <a:buFont typeface="Wingdings" pitchFamily="2" charset="2"/>
              <a:buChar char="Ø"/>
            </a:pPr>
            <a:r>
              <a:rPr lang="en-US" sz="2000" dirty="0"/>
              <a:t>Cluster Multicast Request-Response Messages</a:t>
            </a:r>
          </a:p>
          <a:p>
            <a:pPr marL="342900" indent="-342900">
              <a:buFont typeface="Wingdings" pitchFamily="2" charset="2"/>
              <a:buChar char="Ø"/>
            </a:pPr>
            <a:r>
              <a:rPr lang="en-US" sz="2000" dirty="0"/>
              <a:t>Cluster Network Messages</a:t>
            </a:r>
          </a:p>
          <a:p>
            <a:pPr marL="342900" indent="-342900">
              <a:buFont typeface="Wingdings" pitchFamily="2" charset="2"/>
              <a:buChar char="Ø"/>
            </a:pPr>
            <a:r>
              <a:rPr lang="en-US" sz="2000" dirty="0"/>
              <a:t>Cluster Network Reconnections</a:t>
            </a:r>
          </a:p>
          <a:p>
            <a:pPr marL="342900" indent="-342900">
              <a:buFont typeface="Wingdings" pitchFamily="2" charset="2"/>
              <a:buChar char="Ø"/>
            </a:pPr>
            <a:r>
              <a:rPr lang="en-US" sz="2000" dirty="0"/>
              <a:t>Cluster Resource Control Manager</a:t>
            </a:r>
          </a:p>
          <a:p>
            <a:pPr marL="342900" indent="-342900">
              <a:buFont typeface="Wingdings" pitchFamily="2" charset="2"/>
              <a:buChar char="Ø"/>
            </a:pPr>
            <a:r>
              <a:rPr lang="en-US" sz="2000" dirty="0"/>
              <a:t>Cluster Resources</a:t>
            </a:r>
          </a:p>
          <a:p>
            <a:pPr marL="342900" indent="-342900">
              <a:buFont typeface="Wingdings" pitchFamily="2" charset="2"/>
              <a:buChar char="Ø"/>
            </a:pPr>
            <a:r>
              <a:rPr lang="en-US" sz="2000" dirty="0"/>
              <a:t>Cluster Shared Volumes</a:t>
            </a:r>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552" y="156175"/>
            <a:ext cx="9323388" cy="815375"/>
          </a:xfrm>
        </p:spPr>
        <p:txBody>
          <a:bodyPr/>
          <a:lstStyle/>
          <a:p>
            <a:r>
              <a:rPr sz="4400" dirty="0" smtClean="0">
                <a:solidFill>
                  <a:schemeClr val="accent1"/>
                </a:solidFill>
              </a:rPr>
              <a:t>Agenda</a:t>
            </a:r>
            <a:endParaRPr lang="en-US" sz="4400" dirty="0">
              <a:solidFill>
                <a:schemeClr val="accent1"/>
              </a:solidFill>
            </a:endParaRPr>
          </a:p>
        </p:txBody>
      </p:sp>
      <p:sp>
        <p:nvSpPr>
          <p:cNvPr id="13" name="Rounded Rectangle 12"/>
          <p:cNvSpPr/>
          <p:nvPr/>
        </p:nvSpPr>
        <p:spPr bwMode="auto">
          <a:xfrm>
            <a:off x="989011" y="224360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What, why, and where to look</a:t>
            </a:r>
          </a:p>
        </p:txBody>
      </p:sp>
      <p:sp>
        <p:nvSpPr>
          <p:cNvPr id="15" name="Rounded Rectangle 14"/>
          <p:cNvSpPr/>
          <p:nvPr/>
        </p:nvSpPr>
        <p:spPr bwMode="auto">
          <a:xfrm>
            <a:off x="989011" y="5299227"/>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Summary</a:t>
            </a:r>
          </a:p>
        </p:txBody>
      </p:sp>
      <p:sp>
        <p:nvSpPr>
          <p:cNvPr id="16" name="Rounded Rectangle 15"/>
          <p:cNvSpPr/>
          <p:nvPr/>
        </p:nvSpPr>
        <p:spPr bwMode="auto">
          <a:xfrm>
            <a:off x="989011" y="4505178"/>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Other Troubleshooting Items</a:t>
            </a:r>
          </a:p>
        </p:txBody>
      </p:sp>
      <p:sp>
        <p:nvSpPr>
          <p:cNvPr id="17" name="Rounded Rectangle 16"/>
          <p:cNvSpPr/>
          <p:nvPr/>
        </p:nvSpPr>
        <p:spPr bwMode="auto">
          <a:xfrm>
            <a:off x="989011" y="376186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2:  CSV Troubleshooting</a:t>
            </a:r>
          </a:p>
        </p:txBody>
      </p:sp>
      <p:sp>
        <p:nvSpPr>
          <p:cNvPr id="18" name="Rounded Rectangle 17"/>
          <p:cNvSpPr/>
          <p:nvPr/>
        </p:nvSpPr>
        <p:spPr bwMode="auto">
          <a:xfrm>
            <a:off x="989011" y="3007485"/>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Scenario 1:  CNO / VCO Recovery</a:t>
            </a:r>
          </a:p>
        </p:txBody>
      </p:sp>
      <p:sp>
        <p:nvSpPr>
          <p:cNvPr id="19" name="Rounded Rectangle 18"/>
          <p:cNvSpPr/>
          <p:nvPr/>
        </p:nvSpPr>
        <p:spPr bwMode="auto">
          <a:xfrm>
            <a:off x="989011" y="1513053"/>
            <a:ext cx="8038176"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accent5">
                    <a:alpha val="99000"/>
                  </a:schemeClr>
                </a:solidFill>
              </a:rPr>
              <a:t>Cluster Validate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26" y="6264985"/>
            <a:ext cx="2256420" cy="542730"/>
          </a:xfrm>
          <a:prstGeom prst="rect">
            <a:avLst/>
          </a:prstGeom>
        </p:spPr>
      </p:pic>
    </p:spTree>
    <p:extLst>
      <p:ext uri="{BB962C8B-B14F-4D97-AF65-F5344CB8AC3E}">
        <p14:creationId xmlns:p14="http://schemas.microsoft.com/office/powerpoint/2010/main" val="226031970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979" y="1448972"/>
            <a:ext cx="10607040" cy="4647426"/>
          </a:xfrm>
          <a:prstGeom prst="rect">
            <a:avLst/>
          </a:prstGeom>
        </p:spPr>
        <p:txBody>
          <a:bodyPr wrap="square">
            <a:spAutoFit/>
          </a:bodyPr>
          <a:lstStyle/>
          <a:p>
            <a:r>
              <a:rPr lang="en-US" sz="2000" dirty="0" smtClean="0"/>
              <a:t>Validate, Validate, Validate.  Use it for troubleshooting.  Use it for best practices. Use it when changes are made to your system.</a:t>
            </a:r>
          </a:p>
          <a:p>
            <a:endParaRPr lang="en-US" sz="2000" dirty="0"/>
          </a:p>
          <a:p>
            <a:r>
              <a:rPr lang="en-US" sz="2000" dirty="0" smtClean="0"/>
              <a:t>Since we are reliant on active directory objects, protect yourself.  Enable the Recycle Bin in AD, protect the objects from accidental deletion.</a:t>
            </a:r>
          </a:p>
          <a:p>
            <a:endParaRPr lang="en-US" sz="2000" dirty="0"/>
          </a:p>
          <a:p>
            <a:r>
              <a:rPr lang="en-US" sz="2000" dirty="0" smtClean="0"/>
              <a:t>Everything is headed in the </a:t>
            </a:r>
            <a:r>
              <a:rPr lang="en-US" sz="2000" dirty="0" err="1" smtClean="0"/>
              <a:t>Powershell</a:t>
            </a:r>
            <a:r>
              <a:rPr lang="en-US" sz="2000" dirty="0" smtClean="0"/>
              <a:t> direction.  Invite her in and can be a good friend.</a:t>
            </a:r>
          </a:p>
          <a:p>
            <a:endParaRPr lang="en-US" sz="2000" dirty="0"/>
          </a:p>
          <a:p>
            <a:r>
              <a:rPr lang="en-US" sz="2000" dirty="0"/>
              <a:t>When troubleshooting, take a step back and look at everything that can be affected.  Then start narrowing your focus.</a:t>
            </a:r>
          </a:p>
          <a:p>
            <a:endParaRPr lang="en-US" sz="2000" dirty="0" smtClean="0"/>
          </a:p>
          <a:p>
            <a:r>
              <a:rPr lang="en-US" sz="2000" dirty="0"/>
              <a:t>Failover Cluster is designed to detect, recover from, and report problems.  The fact that the cluster is telling you there is/was a problem does not mean the cluster caused it.  Don’t shoot the messenger………</a:t>
            </a:r>
          </a:p>
          <a:p>
            <a:endParaRPr lang="en-US" dirty="0"/>
          </a:p>
        </p:txBody>
      </p:sp>
      <p:sp>
        <p:nvSpPr>
          <p:cNvPr id="4" name="Rectangle 3"/>
          <p:cNvSpPr/>
          <p:nvPr/>
        </p:nvSpPr>
        <p:spPr>
          <a:xfrm>
            <a:off x="827790" y="143693"/>
            <a:ext cx="2509020" cy="769441"/>
          </a:xfrm>
          <a:prstGeom prst="rect">
            <a:avLst/>
          </a:prstGeom>
        </p:spPr>
        <p:txBody>
          <a:bodyPr wrap="none">
            <a:spAutoFit/>
          </a:bodyPr>
          <a:lstStyle/>
          <a:p>
            <a:r>
              <a:rPr lang="en-US" sz="4400" spc="-100" dirty="0" smtClean="0">
                <a:ln w="3175">
                  <a:noFill/>
                </a:ln>
                <a:solidFill>
                  <a:srgbClr val="FFC425"/>
                </a:solidFill>
                <a:cs typeface="Arial" charset="0"/>
              </a:rPr>
              <a:t>Summary</a:t>
            </a:r>
            <a:endParaRPr lang="en-US" sz="1600" dirty="0"/>
          </a:p>
        </p:txBody>
      </p:sp>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3" name="Title 15"/>
          <p:cNvSpPr>
            <a:spLocks noGrp="1"/>
          </p:cNvSpPr>
          <p:nvPr>
            <p:ph type="title"/>
          </p:nvPr>
        </p:nvSpPr>
        <p:spPr/>
        <p:txBody>
          <a:bodyPr/>
          <a:lstStyle/>
          <a:p>
            <a:r>
              <a:rPr lang="en-US" dirty="0" smtClean="0">
                <a:solidFill>
                  <a:schemeClr val="accent1"/>
                </a:solidFill>
              </a:rPr>
              <a:t>Related Failover Cluster Content</a:t>
            </a:r>
            <a:endParaRPr lang="en-US" dirty="0">
              <a:solidFill>
                <a:schemeClr val="accent1"/>
              </a:solidFill>
            </a:endParaRPr>
          </a:p>
        </p:txBody>
      </p:sp>
      <p:sp>
        <p:nvSpPr>
          <p:cNvPr id="17" name="Rectangle 16"/>
          <p:cNvSpPr/>
          <p:nvPr/>
        </p:nvSpPr>
        <p:spPr bwMode="auto">
          <a:xfrm>
            <a:off x="507869" y="959236"/>
            <a:ext cx="8509382" cy="346248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VIR303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and Hyper-V: Multi-Site Disaster Recovery </a:t>
            </a:r>
            <a:endParaRPr lang="en-US" sz="1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VIR304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and Hyper-V: Planning Your Highly-Available Virtualization </a:t>
            </a:r>
            <a:r>
              <a:rPr lang="en-US" sz="1400" dirty="0" smtClean="0">
                <a:gradFill>
                  <a:gsLst>
                    <a:gs pos="0">
                      <a:schemeClr val="tx1"/>
                    </a:gs>
                    <a:gs pos="100000">
                      <a:schemeClr val="tx1"/>
                    </a:gs>
                  </a:gsLst>
                  <a:lin ang="5400000" scaled="0"/>
                </a:gradFill>
              </a:rPr>
              <a:t>Environment</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WSV203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101: Get Highly Available Now! </a:t>
            </a:r>
            <a:endParaRPr lang="en-US" sz="1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WSV308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in 2008 R2: What's New in the Top High-Availability </a:t>
            </a:r>
            <a:r>
              <a:rPr lang="en-US" sz="1400" dirty="0" smtClean="0">
                <a:gradFill>
                  <a:gsLst>
                    <a:gs pos="0">
                      <a:schemeClr val="tx1"/>
                    </a:gs>
                    <a:gs pos="100000">
                      <a:schemeClr val="tx1"/>
                    </a:gs>
                  </a:gsLst>
                  <a:lin ang="5400000" scaled="0"/>
                </a:gradFill>
              </a:rPr>
              <a:t>Solution</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WSV309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Pro Troubleshooting in Windows Server 2008 </a:t>
            </a:r>
            <a:r>
              <a:rPr lang="en-US" sz="1400" dirty="0" smtClean="0">
                <a:gradFill>
                  <a:gsLst>
                    <a:gs pos="0">
                      <a:schemeClr val="tx1"/>
                    </a:gs>
                    <a:gs pos="100000">
                      <a:schemeClr val="tx1"/>
                    </a:gs>
                  </a:gsLst>
                  <a:lin ang="5400000" scaled="0"/>
                </a:gradFill>
              </a:rPr>
              <a:t>R2</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SIM357 </a:t>
            </a:r>
            <a:r>
              <a:rPr lang="en-US" sz="1400" dirty="0"/>
              <a:t>– </a:t>
            </a:r>
            <a:r>
              <a:rPr lang="en-US" sz="1400" dirty="0" smtClean="0">
                <a:gradFill>
                  <a:gsLst>
                    <a:gs pos="0">
                      <a:schemeClr val="tx1"/>
                    </a:gs>
                    <a:gs pos="100000">
                      <a:schemeClr val="tx1"/>
                    </a:gs>
                  </a:gsLst>
                  <a:lin ang="5400000" scaled="0"/>
                </a:gradFill>
              </a:rPr>
              <a:t>Microsoft </a:t>
            </a:r>
            <a:r>
              <a:rPr lang="en-US" sz="1400" dirty="0">
                <a:gradFill>
                  <a:gsLst>
                    <a:gs pos="0">
                      <a:schemeClr val="tx1"/>
                    </a:gs>
                    <a:gs pos="100000">
                      <a:schemeClr val="tx1"/>
                    </a:gs>
                  </a:gsLst>
                  <a:lin ang="5400000" scaled="0"/>
                </a:gradFill>
              </a:rPr>
              <a:t>System Center Virtual Machine Manager 2012: Server Fabric Lifecycle, Part 3 - Cluster Creation, Update </a:t>
            </a:r>
            <a:r>
              <a:rPr lang="en-US" sz="1400" dirty="0" smtClean="0">
                <a:gradFill>
                  <a:gsLst>
                    <a:gs pos="0">
                      <a:schemeClr val="tx1"/>
                    </a:gs>
                    <a:gs pos="100000">
                      <a:schemeClr val="tx1"/>
                    </a:gs>
                  </a:gsLst>
                  <a:lin ang="5400000" scaled="0"/>
                </a:gradFill>
              </a:rPr>
              <a:t>Management</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DBI302 </a:t>
            </a:r>
            <a:r>
              <a:rPr lang="en-US" sz="1400" dirty="0"/>
              <a:t>– </a:t>
            </a:r>
            <a:r>
              <a:rPr lang="en-US" sz="1400" dirty="0" smtClean="0">
                <a:gradFill>
                  <a:gsLst>
                    <a:gs pos="0">
                      <a:schemeClr val="tx1"/>
                    </a:gs>
                    <a:gs pos="100000">
                      <a:schemeClr val="tx1"/>
                    </a:gs>
                  </a:gsLst>
                  <a:lin ang="5400000" scaled="0"/>
                </a:gradFill>
              </a:rPr>
              <a:t>Microsoft </a:t>
            </a:r>
            <a:r>
              <a:rPr lang="en-US" sz="1400" dirty="0">
                <a:gradFill>
                  <a:gsLst>
                    <a:gs pos="0">
                      <a:schemeClr val="tx1"/>
                    </a:gs>
                    <a:gs pos="100000">
                      <a:schemeClr val="tx1"/>
                    </a:gs>
                  </a:gsLst>
                  <a:lin ang="5400000" scaled="0"/>
                </a:gradFill>
              </a:rPr>
              <a:t>SQL Server Code-Name "Denali" </a:t>
            </a:r>
            <a:r>
              <a:rPr lang="en-US" sz="1400" dirty="0" err="1">
                <a:gradFill>
                  <a:gsLst>
                    <a:gs pos="0">
                      <a:schemeClr val="tx1"/>
                    </a:gs>
                    <a:gs pos="100000">
                      <a:schemeClr val="tx1"/>
                    </a:gs>
                  </a:gsLst>
                  <a:lin ang="5400000" scaled="0"/>
                </a:gradFill>
              </a:rPr>
              <a:t>AlwaysOn</a:t>
            </a:r>
            <a:r>
              <a:rPr lang="en-US" sz="1400" dirty="0">
                <a:gradFill>
                  <a:gsLst>
                    <a:gs pos="0">
                      <a:schemeClr val="tx1"/>
                    </a:gs>
                    <a:gs pos="100000">
                      <a:schemeClr val="tx1"/>
                    </a:gs>
                  </a:gsLst>
                  <a:lin ang="5400000" scaled="0"/>
                </a:gradFill>
              </a:rPr>
              <a:t> Series, Part 1: Introducing the Next Generation High Availability Solution   </a:t>
            </a:r>
            <a:endParaRPr lang="en-US" sz="1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DBI404 </a:t>
            </a:r>
            <a:r>
              <a:rPr lang="en-US" sz="1400" dirty="0"/>
              <a:t>– </a:t>
            </a:r>
            <a:r>
              <a:rPr lang="en-US" sz="1400" dirty="0" smtClean="0">
                <a:gradFill>
                  <a:gsLst>
                    <a:gs pos="0">
                      <a:schemeClr val="tx1"/>
                    </a:gs>
                    <a:gs pos="100000">
                      <a:schemeClr val="tx1"/>
                    </a:gs>
                  </a:gsLst>
                  <a:lin ang="5400000" scaled="0"/>
                </a:gradFill>
              </a:rPr>
              <a:t>Microsoft </a:t>
            </a:r>
            <a:r>
              <a:rPr lang="en-US" sz="1400" dirty="0">
                <a:gradFill>
                  <a:gsLst>
                    <a:gs pos="0">
                      <a:schemeClr val="tx1"/>
                    </a:gs>
                    <a:gs pos="100000">
                      <a:schemeClr val="tx1"/>
                    </a:gs>
                  </a:gsLst>
                  <a:lin ang="5400000" scaled="0"/>
                </a:gradFill>
              </a:rPr>
              <a:t>SQL Server Code-Name "Denali" </a:t>
            </a:r>
            <a:r>
              <a:rPr lang="en-US" sz="1400" dirty="0" err="1">
                <a:gradFill>
                  <a:gsLst>
                    <a:gs pos="0">
                      <a:schemeClr val="tx1"/>
                    </a:gs>
                    <a:gs pos="100000">
                      <a:schemeClr val="tx1"/>
                    </a:gs>
                  </a:gsLst>
                  <a:lin ang="5400000" scaled="0"/>
                </a:gradFill>
              </a:rPr>
              <a:t>AlwaysOn</a:t>
            </a:r>
            <a:r>
              <a:rPr lang="en-US" sz="1400" dirty="0">
                <a:gradFill>
                  <a:gsLst>
                    <a:gs pos="0">
                      <a:schemeClr val="tx1"/>
                    </a:gs>
                    <a:gs pos="100000">
                      <a:schemeClr val="tx1"/>
                    </a:gs>
                  </a:gsLst>
                  <a:lin ang="5400000" scaled="0"/>
                </a:gradFill>
              </a:rPr>
              <a:t> Series, Part 2: Building a Mission-Critical High Availability Solution Using </a:t>
            </a:r>
            <a:r>
              <a:rPr lang="en-US" sz="1400" dirty="0" err="1">
                <a:gradFill>
                  <a:gsLst>
                    <a:gs pos="0">
                      <a:schemeClr val="tx1"/>
                    </a:gs>
                    <a:gs pos="100000">
                      <a:schemeClr val="tx1"/>
                    </a:gs>
                  </a:gsLst>
                  <a:lin ang="5400000" scaled="0"/>
                </a:gradFill>
              </a:rPr>
              <a:t>AlwaysOn</a:t>
            </a:r>
            <a:r>
              <a:rPr lang="en-US" sz="1400" dirty="0">
                <a:gradFill>
                  <a:gsLst>
                    <a:gs pos="0">
                      <a:schemeClr val="tx1"/>
                    </a:gs>
                    <a:gs pos="100000">
                      <a:schemeClr val="tx1"/>
                    </a:gs>
                  </a:gsLst>
                  <a:lin ang="5400000" scaled="0"/>
                </a:gradFill>
              </a:rPr>
              <a:t> </a:t>
            </a:r>
            <a:endParaRPr lang="en-US" sz="1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EXL312 </a:t>
            </a:r>
            <a:r>
              <a:rPr lang="en-US" sz="1400" dirty="0"/>
              <a:t>– </a:t>
            </a:r>
            <a:r>
              <a:rPr lang="en-US" sz="1400" dirty="0" smtClean="0">
                <a:gradFill>
                  <a:gsLst>
                    <a:gs pos="0">
                      <a:schemeClr val="tx1"/>
                    </a:gs>
                    <a:gs pos="100000">
                      <a:schemeClr val="tx1"/>
                    </a:gs>
                  </a:gsLst>
                  <a:lin ang="5400000" scaled="0"/>
                </a:gradFill>
              </a:rPr>
              <a:t>Designing </a:t>
            </a:r>
            <a:r>
              <a:rPr lang="en-US" sz="1400" dirty="0">
                <a:gradFill>
                  <a:gsLst>
                    <a:gs pos="0">
                      <a:schemeClr val="tx1"/>
                    </a:gs>
                    <a:gs pos="100000">
                      <a:schemeClr val="tx1"/>
                    </a:gs>
                  </a:gsLst>
                  <a:lin ang="5400000" scaled="0"/>
                </a:gradFill>
              </a:rPr>
              <a:t>Microsoft Exchange 2010 Mailbox High Availability for Failure Domains   </a:t>
            </a:r>
          </a:p>
        </p:txBody>
      </p:sp>
      <p:sp>
        <p:nvSpPr>
          <p:cNvPr id="18" name="Rectangle 17"/>
          <p:cNvSpPr/>
          <p:nvPr/>
        </p:nvSpPr>
        <p:spPr bwMode="auto">
          <a:xfrm>
            <a:off x="507868" y="4480696"/>
            <a:ext cx="8509383" cy="122187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Interactive </a:t>
            </a:r>
            <a:r>
              <a:rPr lang="en-US" dirty="0" smtClean="0">
                <a:gradFill>
                  <a:gsLst>
                    <a:gs pos="0">
                      <a:schemeClr val="tx1"/>
                    </a:gs>
                    <a:gs pos="100000">
                      <a:schemeClr val="tx1"/>
                    </a:gs>
                  </a:gsLst>
                  <a:lin ang="5400000" scaled="0"/>
                </a:gradFill>
              </a:rPr>
              <a:t>Sessions</a:t>
            </a:r>
          </a:p>
          <a:p>
            <a:pPr marL="917557" lvl="1" indent="-460375">
              <a:lnSpc>
                <a:spcPct val="90000"/>
              </a:lnSpc>
              <a:spcBef>
                <a:spcPct val="20000"/>
              </a:spcBef>
              <a:buSzPct val="90000"/>
              <a:buBlip>
                <a:blip r:embed="rId3"/>
              </a:buBlip>
            </a:pPr>
            <a:r>
              <a:rPr lang="en-US" sz="1400" dirty="0" smtClean="0"/>
              <a:t>WSV373-INT –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Pro Workshop: Everything You Wanted to Know, But Were Afraid to Ask</a:t>
            </a:r>
            <a:r>
              <a:rPr lang="en-US" sz="1400" dirty="0" smtClean="0">
                <a:gradFill>
                  <a:gsLst>
                    <a:gs pos="0">
                      <a:schemeClr val="tx1"/>
                    </a:gs>
                    <a:gs pos="100000">
                      <a:schemeClr val="tx1"/>
                    </a:gs>
                  </a:gsLst>
                  <a:lin ang="5400000" scaled="0"/>
                </a:gradFill>
              </a:rPr>
              <a:t>!</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VIR471-INT </a:t>
            </a:r>
            <a:r>
              <a:rPr lang="en-US" sz="1400" dirty="0"/>
              <a:t>– </a:t>
            </a:r>
            <a:r>
              <a:rPr lang="en-US" sz="1400" dirty="0" smtClean="0">
                <a:gradFill>
                  <a:gsLst>
                    <a:gs pos="0">
                      <a:schemeClr val="tx1"/>
                    </a:gs>
                    <a:gs pos="100000">
                      <a:schemeClr val="tx1"/>
                    </a:gs>
                  </a:gsLst>
                  <a:lin ang="5400000" scaled="0"/>
                </a:gradFill>
              </a:rPr>
              <a:t>Virtualization </a:t>
            </a:r>
            <a:r>
              <a:rPr lang="en-US" sz="1400" dirty="0">
                <a:gradFill>
                  <a:gsLst>
                    <a:gs pos="0">
                      <a:schemeClr val="tx1"/>
                    </a:gs>
                    <a:gs pos="100000">
                      <a:schemeClr val="tx1"/>
                    </a:gs>
                  </a:gsLst>
                  <a:lin ang="5400000" scaled="0"/>
                </a:gradFill>
              </a:rPr>
              <a:t>FAQ, Tips and Tricks</a:t>
            </a:r>
          </a:p>
        </p:txBody>
      </p:sp>
      <p:sp>
        <p:nvSpPr>
          <p:cNvPr id="19" name="Rectangle 18"/>
          <p:cNvSpPr/>
          <p:nvPr/>
        </p:nvSpPr>
        <p:spPr bwMode="auto">
          <a:xfrm>
            <a:off x="507868" y="5766065"/>
            <a:ext cx="8509383" cy="1027974"/>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Hands-on </a:t>
            </a:r>
            <a:r>
              <a:rPr lang="en-US" dirty="0" smtClean="0">
                <a:gradFill>
                  <a:gsLst>
                    <a:gs pos="0">
                      <a:schemeClr val="tx1"/>
                    </a:gs>
                    <a:gs pos="100000">
                      <a:schemeClr val="tx1"/>
                    </a:gs>
                  </a:gsLst>
                  <a:lin ang="5400000" scaled="0"/>
                </a:gradFill>
              </a:rPr>
              <a:t>Labs</a:t>
            </a:r>
          </a:p>
          <a:p>
            <a:pPr marL="917557" lvl="1" indent="-460375">
              <a:lnSpc>
                <a:spcPct val="90000"/>
              </a:lnSpc>
              <a:spcBef>
                <a:spcPct val="20000"/>
              </a:spcBef>
              <a:buSzPct val="90000"/>
              <a:buBlip>
                <a:blip r:embed="rId3"/>
              </a:buBlip>
            </a:pPr>
            <a:r>
              <a:rPr lang="en-US" sz="1400" dirty="0" smtClean="0">
                <a:gradFill>
                  <a:gsLst>
                    <a:gs pos="0">
                      <a:schemeClr val="tx1"/>
                    </a:gs>
                    <a:gs pos="100000">
                      <a:schemeClr val="tx1"/>
                    </a:gs>
                  </a:gsLst>
                  <a:lin ang="5400000" scaled="0"/>
                </a:gradFill>
              </a:rPr>
              <a:t>WSV273-HOL </a:t>
            </a:r>
            <a:r>
              <a:rPr lang="en-US" sz="1400" dirty="0"/>
              <a:t>– </a:t>
            </a:r>
            <a:r>
              <a:rPr lang="en-US" sz="1400" dirty="0" smtClean="0">
                <a:gradFill>
                  <a:gsLst>
                    <a:gs pos="0">
                      <a:schemeClr val="tx1"/>
                    </a:gs>
                    <a:gs pos="100000">
                      <a:schemeClr val="tx1"/>
                    </a:gs>
                  </a:gsLst>
                  <a:lin ang="5400000" scaled="0"/>
                </a:gradFill>
              </a:rPr>
              <a:t>Failover </a:t>
            </a:r>
            <a:r>
              <a:rPr lang="en-US" sz="1400" dirty="0">
                <a:gradFill>
                  <a:gsLst>
                    <a:gs pos="0">
                      <a:schemeClr val="tx1"/>
                    </a:gs>
                    <a:gs pos="100000">
                      <a:schemeClr val="tx1"/>
                    </a:gs>
                  </a:gsLst>
                  <a:lin ang="5400000" scaled="0"/>
                </a:gradFill>
              </a:rPr>
              <a:t>Clustering Introduction with Windows Server 2008 </a:t>
            </a:r>
            <a:r>
              <a:rPr lang="en-US" sz="1400" dirty="0" smtClean="0">
                <a:gradFill>
                  <a:gsLst>
                    <a:gs pos="0">
                      <a:schemeClr val="tx1"/>
                    </a:gs>
                    <a:gs pos="100000">
                      <a:schemeClr val="tx1"/>
                    </a:gs>
                  </a:gsLst>
                  <a:lin ang="5400000" scaled="0"/>
                </a:gradFill>
              </a:rPr>
              <a:t>R2</a:t>
            </a:r>
          </a:p>
          <a:p>
            <a:pPr marL="917557" lvl="1" indent="-460375">
              <a:lnSpc>
                <a:spcPct val="90000"/>
              </a:lnSpc>
              <a:spcBef>
                <a:spcPct val="20000"/>
              </a:spcBef>
              <a:buSzPct val="90000"/>
              <a:buBlip>
                <a:blip r:embed="rId3"/>
              </a:buBlip>
            </a:pPr>
            <a:r>
              <a:rPr lang="en-US" sz="1400" dirty="0">
                <a:gradFill>
                  <a:gsLst>
                    <a:gs pos="0">
                      <a:schemeClr val="tx1"/>
                    </a:gs>
                    <a:gs pos="100000">
                      <a:schemeClr val="tx1"/>
                    </a:gs>
                  </a:gsLst>
                  <a:lin ang="5400000" scaled="0"/>
                </a:gradFill>
              </a:rPr>
              <a:t>DBI393-HOL </a:t>
            </a:r>
            <a:r>
              <a:rPr lang="en-US" sz="1400" dirty="0"/>
              <a:t>– </a:t>
            </a:r>
            <a:r>
              <a:rPr lang="en-US" sz="1400" dirty="0" smtClean="0">
                <a:gradFill>
                  <a:gsLst>
                    <a:gs pos="0">
                      <a:schemeClr val="tx1"/>
                    </a:gs>
                    <a:gs pos="100000">
                      <a:schemeClr val="tx1"/>
                    </a:gs>
                  </a:gsLst>
                  <a:lin ang="5400000" scaled="0"/>
                </a:gradFill>
              </a:rPr>
              <a:t>Microsoft </a:t>
            </a:r>
            <a:r>
              <a:rPr lang="en-US" sz="1400" dirty="0">
                <a:gradFill>
                  <a:gsLst>
                    <a:gs pos="0">
                      <a:schemeClr val="tx1"/>
                    </a:gs>
                    <a:gs pos="100000">
                      <a:schemeClr val="tx1"/>
                    </a:gs>
                  </a:gsLst>
                  <a:lin ang="5400000" scaled="0"/>
                </a:gradFill>
              </a:rPr>
              <a:t>SQL Server 2008 R2 - Implementing Clustering </a:t>
            </a:r>
          </a:p>
        </p:txBody>
      </p:sp>
      <p:sp>
        <p:nvSpPr>
          <p:cNvPr id="20" name="Rounded Rectangle 19"/>
          <p:cNvSpPr/>
          <p:nvPr/>
        </p:nvSpPr>
        <p:spPr bwMode="auto">
          <a:xfrm>
            <a:off x="9216428" y="734227"/>
            <a:ext cx="2861720" cy="5561470"/>
          </a:xfrm>
          <a:prstGeom prst="roundRect">
            <a:avLst/>
          </a:prstGeom>
          <a:ln>
            <a:headEnd type="none" w="med" len="med"/>
            <a:tailEnd type="none" w="med" len="med"/>
          </a:ln>
          <a:effectLst>
            <a:glow rad="228600">
              <a:schemeClr val="accent2">
                <a:satMod val="175000"/>
                <a:alpha val="40000"/>
              </a:schemeClr>
            </a:glow>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Visit the Cluster Team in the </a:t>
            </a: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TLC!</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defTabSz="914099"/>
            <a:endPar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defTabSz="914099"/>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defTabSz="914099"/>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 will be there every </a:t>
            </a: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hour it is open!</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9" name="Title 15"/>
          <p:cNvSpPr>
            <a:spLocks noGrp="1"/>
          </p:cNvSpPr>
          <p:nvPr>
            <p:ph type="title"/>
          </p:nvPr>
        </p:nvSpPr>
        <p:spPr/>
        <p:txBody>
          <a:bodyPr/>
          <a:lstStyle/>
          <a:p>
            <a:r>
              <a:rPr lang="en-US" dirty="0" smtClean="0">
                <a:solidFill>
                  <a:schemeClr val="accent1"/>
                </a:solidFill>
              </a:rPr>
              <a:t>Failover Cluster Resources</a:t>
            </a:r>
            <a:endParaRPr lang="en-US" dirty="0">
              <a:solidFill>
                <a:schemeClr val="accent1"/>
              </a:solidFill>
            </a:endParaRPr>
          </a:p>
        </p:txBody>
      </p:sp>
      <p:sp>
        <p:nvSpPr>
          <p:cNvPr id="10" name="Rectangle 9"/>
          <p:cNvSpPr/>
          <p:nvPr/>
        </p:nvSpPr>
        <p:spPr bwMode="auto">
          <a:xfrm>
            <a:off x="507868" y="1375674"/>
            <a:ext cx="11173090" cy="533684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Cluster </a:t>
            </a:r>
            <a:r>
              <a:rPr lang="en-US" sz="2400" dirty="0">
                <a:gradFill>
                  <a:gsLst>
                    <a:gs pos="0">
                      <a:schemeClr val="tx1"/>
                    </a:gs>
                    <a:gs pos="100000">
                      <a:schemeClr val="tx1"/>
                    </a:gs>
                  </a:gsLst>
                  <a:lin ang="5400000" scaled="0"/>
                </a:gradFill>
              </a:rPr>
              <a:t>Team Blog: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hlinkClick r:id="rId4"/>
              </a:rPr>
              <a:t>http</a:t>
            </a:r>
            <a:r>
              <a:rPr lang="en-US" sz="2000" dirty="0">
                <a:gradFill>
                  <a:gsLst>
                    <a:gs pos="0">
                      <a:schemeClr val="tx1"/>
                    </a:gs>
                    <a:gs pos="100000">
                      <a:schemeClr val="tx1"/>
                    </a:gs>
                  </a:gsLst>
                  <a:lin ang="5400000" scaled="0"/>
                </a:gradFill>
                <a:hlinkClick r:id="rId4"/>
              </a:rPr>
              <a:t>://blogs.msdn.com/clustering</a:t>
            </a:r>
            <a:r>
              <a:rPr lang="en-US" sz="2000" dirty="0" smtClean="0">
                <a:gradFill>
                  <a:gsLst>
                    <a:gs pos="0">
                      <a:schemeClr val="tx1"/>
                    </a:gs>
                    <a:gs pos="100000">
                      <a:schemeClr val="tx1"/>
                    </a:gs>
                  </a:gsLst>
                  <a:lin ang="5400000" scaled="0"/>
                </a:gradFill>
                <a:hlinkClick r:id="rId4"/>
              </a:rPr>
              <a:t>/</a:t>
            </a:r>
            <a:r>
              <a:rPr lang="en-US" sz="20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a:p>
            <a:pPr marL="460375"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Clustering Forum: </a:t>
            </a:r>
            <a:br>
              <a:rPr lang="en-US" sz="24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hlinkClick r:id="rId5"/>
              </a:rPr>
              <a:t>http://forums.technet.microsoft.com/en-US/winserverClustering/threads</a:t>
            </a:r>
            <a:r>
              <a:rPr lang="en-US" sz="2400" dirty="0">
                <a:gradFill>
                  <a:gsLst>
                    <a:gs pos="0">
                      <a:schemeClr val="tx1"/>
                    </a:gs>
                    <a:gs pos="100000">
                      <a:schemeClr val="tx1"/>
                    </a:gs>
                  </a:gsLst>
                  <a:lin ang="5400000" scaled="0"/>
                </a:gradFill>
                <a:hlinkClick r:id="rId5"/>
              </a:rPr>
              <a:t>/</a:t>
            </a:r>
            <a:r>
              <a:rPr lang="en-US" sz="2400" dirty="0">
                <a:gradFill>
                  <a:gsLst>
                    <a:gs pos="0">
                      <a:schemeClr val="tx1"/>
                    </a:gs>
                    <a:gs pos="100000">
                      <a:schemeClr val="tx1"/>
                    </a:gs>
                  </a:gsLst>
                  <a:lin ang="5400000" scaled="0"/>
                </a:gradFill>
              </a:rPr>
              <a:t> </a:t>
            </a:r>
          </a:p>
          <a:p>
            <a:pPr marL="460375" lvl="0" indent="-460375">
              <a:lnSpc>
                <a:spcPct val="90000"/>
              </a:lnSpc>
              <a:spcBef>
                <a:spcPct val="20000"/>
              </a:spcBef>
              <a:buSzPct val="90000"/>
              <a:buBlip>
                <a:blip r:embed="rId3"/>
              </a:buBlip>
            </a:pP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Cluster </a:t>
            </a:r>
            <a:r>
              <a:rPr lang="en-US" sz="2400" dirty="0">
                <a:gradFill>
                  <a:gsLst>
                    <a:gs pos="0">
                      <a:schemeClr val="tx1"/>
                    </a:gs>
                    <a:gs pos="100000">
                      <a:schemeClr val="tx1"/>
                    </a:gs>
                  </a:gsLst>
                  <a:lin ang="5400000" scaled="0"/>
                </a:gradFill>
              </a:rPr>
              <a:t>Resources: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hlinkClick r:id="rId6"/>
              </a:rPr>
              <a:t>http</a:t>
            </a:r>
            <a:r>
              <a:rPr lang="en-US" sz="2000" dirty="0">
                <a:gradFill>
                  <a:gsLst>
                    <a:gs pos="0">
                      <a:schemeClr val="tx1"/>
                    </a:gs>
                    <a:gs pos="100000">
                      <a:schemeClr val="tx1"/>
                    </a:gs>
                  </a:gsLst>
                  <a:lin ang="5400000" scaled="0"/>
                </a:gradFill>
                <a:hlinkClick r:id="rId6"/>
              </a:rPr>
              <a:t>://</a:t>
            </a:r>
            <a:r>
              <a:rPr lang="en-US" sz="2000" dirty="0" smtClean="0">
                <a:gradFill>
                  <a:gsLst>
                    <a:gs pos="0">
                      <a:schemeClr val="tx1"/>
                    </a:gs>
                    <a:gs pos="100000">
                      <a:schemeClr val="tx1"/>
                    </a:gs>
                  </a:gsLst>
                  <a:lin ang="5400000" scaled="0"/>
                </a:gradFill>
                <a:hlinkClick r:id="rId6"/>
              </a:rPr>
              <a:t>blogs.msdn.com/clustering/archive/2009/08/21/9878286.aspx</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Cluster Information Portal:  </a:t>
            </a:r>
            <a:br>
              <a:rPr lang="en-US" sz="24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hlinkClick r:id="rId7"/>
              </a:rPr>
              <a:t>http://</a:t>
            </a:r>
            <a:r>
              <a:rPr lang="en-US" sz="2000" dirty="0" smtClean="0">
                <a:gradFill>
                  <a:gsLst>
                    <a:gs pos="0">
                      <a:schemeClr val="tx1"/>
                    </a:gs>
                    <a:gs pos="100000">
                      <a:schemeClr val="tx1"/>
                    </a:gs>
                  </a:gsLst>
                  <a:lin ang="5400000" scaled="0"/>
                </a:gradFill>
                <a:hlinkClick r:id="rId7"/>
              </a:rPr>
              <a:t>www.microsoft.com/windowsserver2008/en/us/clustering-home.aspx</a:t>
            </a:r>
            <a:r>
              <a:rPr lang="en-US" sz="20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Clustering Technical Resources: </a:t>
            </a:r>
            <a:br>
              <a:rPr lang="en-US" sz="24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hlinkClick r:id="rId8"/>
              </a:rPr>
              <a:t>http://</a:t>
            </a:r>
            <a:r>
              <a:rPr lang="en-US" sz="2000" dirty="0" smtClean="0">
                <a:gradFill>
                  <a:gsLst>
                    <a:gs pos="0">
                      <a:schemeClr val="tx1"/>
                    </a:gs>
                    <a:gs pos="100000">
                      <a:schemeClr val="tx1"/>
                    </a:gs>
                  </a:gsLst>
                  <a:lin ang="5400000" scaled="0"/>
                </a:gradFill>
                <a:hlinkClick r:id="rId8"/>
              </a:rPr>
              <a:t>www.microsoft.com/windowsserver2008/en/us/clustering-resources.aspx</a:t>
            </a:r>
            <a:r>
              <a:rPr lang="en-US" sz="20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a:p>
            <a:pPr lvl="0">
              <a:lnSpc>
                <a:spcPct val="90000"/>
              </a:lnSpc>
              <a:spcBef>
                <a:spcPct val="20000"/>
              </a:spcBef>
              <a:buSzPct val="90000"/>
            </a:pP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Windows Server 2008 R2 </a:t>
            </a:r>
            <a:r>
              <a:rPr lang="en-US" sz="2400" dirty="0">
                <a:gradFill>
                  <a:gsLst>
                    <a:gs pos="0">
                      <a:schemeClr val="tx1"/>
                    </a:gs>
                    <a:gs pos="100000">
                      <a:schemeClr val="tx1"/>
                    </a:gs>
                  </a:gsLst>
                  <a:lin ang="5400000" scaled="0"/>
                </a:gradFill>
              </a:rPr>
              <a:t>Cluster Features: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hlinkClick r:id="rId9"/>
              </a:rPr>
              <a:t>http</a:t>
            </a:r>
            <a:r>
              <a:rPr lang="en-US" sz="2000" dirty="0">
                <a:gradFill>
                  <a:gsLst>
                    <a:gs pos="0">
                      <a:schemeClr val="tx1"/>
                    </a:gs>
                    <a:gs pos="100000">
                      <a:schemeClr val="tx1"/>
                    </a:gs>
                  </a:gsLst>
                  <a:lin ang="5400000" scaled="0"/>
                </a:gradFill>
                <a:hlinkClick r:id="rId9"/>
              </a:rPr>
              <a:t>://</a:t>
            </a:r>
            <a:r>
              <a:rPr lang="en-US" sz="2000" dirty="0" smtClean="0">
                <a:gradFill>
                  <a:gsLst>
                    <a:gs pos="0">
                      <a:schemeClr val="tx1"/>
                    </a:gs>
                    <a:gs pos="100000">
                      <a:schemeClr val="tx1"/>
                    </a:gs>
                  </a:gsLst>
                  <a:lin ang="5400000" scaled="0"/>
                </a:gradFill>
                <a:hlinkClick r:id="rId9"/>
              </a:rPr>
              <a:t>technet.microsoft.com/en-us/library/dd443539.aspx</a:t>
            </a:r>
            <a:r>
              <a:rPr lang="en-US" sz="20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smtClean="0">
                <a:solidFill>
                  <a:schemeClr val="accent1">
                    <a:alpha val="99000"/>
                  </a:schemeClr>
                </a:solidFill>
              </a:rPr>
              <a:t>Cluster Validate</a:t>
            </a:r>
            <a:endParaRPr lang="en-US" dirty="0">
              <a:solidFill>
                <a:schemeClr val="accent1">
                  <a:alpha val="99000"/>
                </a:schemeClr>
              </a:solidFill>
            </a:endParaRPr>
          </a:p>
        </p:txBody>
      </p:sp>
      <p:sp>
        <p:nvSpPr>
          <p:cNvPr id="4" name="Rectangle 3"/>
          <p:cNvSpPr/>
          <p:nvPr/>
        </p:nvSpPr>
        <p:spPr>
          <a:xfrm>
            <a:off x="537209" y="1468743"/>
            <a:ext cx="11238385" cy="5423023"/>
          </a:xfrm>
          <a:prstGeom prst="rect">
            <a:avLst/>
          </a:prstGeom>
        </p:spPr>
        <p:txBody>
          <a:bodyPr wrap="square">
            <a:spAutoFit/>
          </a:bodyPr>
          <a:lstStyle/>
          <a:p>
            <a:pPr marL="457200" lvl="0" indent="-457200">
              <a:lnSpc>
                <a:spcPct val="90000"/>
              </a:lnSpc>
              <a:spcBef>
                <a:spcPct val="20000"/>
              </a:spcBef>
              <a:buFont typeface="Arial" pitchFamily="34" charset="0"/>
              <a:buChar char="•"/>
            </a:pPr>
            <a:r>
              <a:rPr lang="en-US" sz="2800" dirty="0">
                <a:gradFill>
                  <a:gsLst>
                    <a:gs pos="0">
                      <a:srgbClr val="FFFFFF"/>
                    </a:gs>
                    <a:gs pos="86000">
                      <a:srgbClr val="FFFFFF"/>
                    </a:gs>
                  </a:gsLst>
                  <a:lin ang="5400000" scaled="0"/>
                </a:gradFill>
              </a:rPr>
              <a:t>Built into the </a:t>
            </a:r>
            <a:r>
              <a:rPr lang="en-US" sz="2800" dirty="0" smtClean="0">
                <a:gradFill>
                  <a:gsLst>
                    <a:gs pos="0">
                      <a:srgbClr val="FFFFFF"/>
                    </a:gs>
                    <a:gs pos="86000">
                      <a:srgbClr val="FFFFFF"/>
                    </a:gs>
                  </a:gsLst>
                  <a:lin ang="5400000" scaled="0"/>
                </a:gradFill>
              </a:rPr>
              <a:t>product</a:t>
            </a:r>
          </a:p>
          <a:p>
            <a:pPr marL="457200" lvl="0" indent="-457200">
              <a:lnSpc>
                <a:spcPct val="90000"/>
              </a:lnSpc>
              <a:spcBef>
                <a:spcPct val="20000"/>
              </a:spcBef>
              <a:buFont typeface="Arial" pitchFamily="34" charset="0"/>
              <a:buChar char="•"/>
            </a:pPr>
            <a:r>
              <a:rPr lang="en-US" sz="2800" dirty="0" smtClean="0">
                <a:gradFill>
                  <a:gsLst>
                    <a:gs pos="0">
                      <a:srgbClr val="FFFFFF"/>
                    </a:gs>
                    <a:gs pos="86000">
                      <a:srgbClr val="FFFFFF"/>
                    </a:gs>
                  </a:gsLst>
                  <a:lin ang="5400000" scaled="0"/>
                </a:gradFill>
              </a:rPr>
              <a:t>Can warn if best practices are not being met </a:t>
            </a:r>
          </a:p>
          <a:p>
            <a:pPr marL="457200" lvl="0" indent="-457200">
              <a:lnSpc>
                <a:spcPct val="90000"/>
              </a:lnSpc>
              <a:spcBef>
                <a:spcPct val="20000"/>
              </a:spcBef>
              <a:buFont typeface="Arial" pitchFamily="34" charset="0"/>
              <a:buChar char="•"/>
            </a:pPr>
            <a:r>
              <a:rPr lang="en-US" sz="2800" dirty="0" smtClean="0">
                <a:gradFill>
                  <a:gsLst>
                    <a:gs pos="0">
                      <a:srgbClr val="FFFFFF"/>
                    </a:gs>
                    <a:gs pos="86000">
                      <a:srgbClr val="FFFFFF"/>
                    </a:gs>
                  </a:gsLst>
                  <a:lin ang="5400000" scaled="0"/>
                </a:gradFill>
              </a:rPr>
              <a:t>Tests </a:t>
            </a:r>
            <a:r>
              <a:rPr lang="en-US" sz="2800" dirty="0">
                <a:gradFill>
                  <a:gsLst>
                    <a:gs pos="0">
                      <a:srgbClr val="FFFFFF"/>
                    </a:gs>
                    <a:gs pos="86000">
                      <a:srgbClr val="FFFFFF"/>
                    </a:gs>
                  </a:gsLst>
                  <a:lin ang="5400000" scaled="0"/>
                </a:gradFill>
              </a:rPr>
              <a:t>collection of servers and storage that is </a:t>
            </a:r>
            <a:endParaRPr lang="en-US" sz="2800" dirty="0" smtClean="0">
              <a:gradFill>
                <a:gsLst>
                  <a:gs pos="0">
                    <a:srgbClr val="FFFFFF"/>
                  </a:gs>
                  <a:gs pos="86000">
                    <a:srgbClr val="FFFFFF"/>
                  </a:gs>
                </a:gsLst>
                <a:lin ang="5400000" scaled="0"/>
              </a:gradFill>
            </a:endParaRPr>
          </a:p>
          <a:p>
            <a:pPr lvl="1">
              <a:lnSpc>
                <a:spcPct val="90000"/>
              </a:lnSpc>
              <a:spcBef>
                <a:spcPct val="20000"/>
              </a:spcBef>
            </a:pPr>
            <a:r>
              <a:rPr lang="en-US" sz="2800" dirty="0" smtClean="0">
                <a:gradFill>
                  <a:gsLst>
                    <a:gs pos="0">
                      <a:srgbClr val="FFFFFF"/>
                    </a:gs>
                    <a:gs pos="86000">
                      <a:srgbClr val="FFFFFF"/>
                    </a:gs>
                  </a:gsLst>
                  <a:lin ang="5400000" scaled="0"/>
                </a:gradFill>
              </a:rPr>
              <a:t>intended </a:t>
            </a:r>
            <a:r>
              <a:rPr lang="en-US" sz="2800" dirty="0">
                <a:gradFill>
                  <a:gsLst>
                    <a:gs pos="0">
                      <a:srgbClr val="FFFFFF"/>
                    </a:gs>
                    <a:gs pos="86000">
                      <a:srgbClr val="FFFFFF"/>
                    </a:gs>
                  </a:gsLst>
                  <a:lin ang="5400000" scaled="0"/>
                </a:gradFill>
              </a:rPr>
              <a:t>to be a </a:t>
            </a:r>
            <a:r>
              <a:rPr lang="en-US" sz="2800" dirty="0" smtClean="0">
                <a:gradFill>
                  <a:gsLst>
                    <a:gs pos="0">
                      <a:srgbClr val="FFFFFF"/>
                    </a:gs>
                    <a:gs pos="86000">
                      <a:srgbClr val="FFFFFF"/>
                    </a:gs>
                  </a:gsLst>
                  <a:lin ang="5400000" scaled="0"/>
                </a:gradFill>
              </a:rPr>
              <a:t>Cluster </a:t>
            </a:r>
            <a:endParaRPr lang="en-US" sz="2800" dirty="0">
              <a:gradFill>
                <a:gsLst>
                  <a:gs pos="0">
                    <a:srgbClr val="FFFFFF"/>
                  </a:gs>
                  <a:gs pos="86000">
                    <a:srgbClr val="FFFFFF"/>
                  </a:gs>
                </a:gsLst>
                <a:lin ang="5400000" scaled="0"/>
              </a:gradFill>
            </a:endParaRPr>
          </a:p>
          <a:p>
            <a:pPr marL="457200" lvl="0" indent="-457200">
              <a:lnSpc>
                <a:spcPct val="90000"/>
              </a:lnSpc>
              <a:spcBef>
                <a:spcPct val="20000"/>
              </a:spcBef>
              <a:buFont typeface="Arial" pitchFamily="34" charset="0"/>
              <a:buChar char="•"/>
            </a:pPr>
            <a:r>
              <a:rPr lang="en-US" sz="2800" dirty="0">
                <a:gradFill>
                  <a:gsLst>
                    <a:gs pos="0">
                      <a:srgbClr val="FFFFFF"/>
                    </a:gs>
                    <a:gs pos="86000">
                      <a:srgbClr val="FFFFFF"/>
                    </a:gs>
                  </a:gsLst>
                  <a:lin ang="5400000" scaled="0"/>
                </a:gradFill>
              </a:rPr>
              <a:t>Run validate each and every time you …</a:t>
            </a:r>
          </a:p>
          <a:p>
            <a:pPr marL="855663" lvl="1" indent="-395288">
              <a:lnSpc>
                <a:spcPct val="90000"/>
              </a:lnSpc>
              <a:spcBef>
                <a:spcPct val="20000"/>
              </a:spcBef>
              <a:buFont typeface="Courier New" pitchFamily="49" charset="0"/>
              <a:buChar char="o"/>
            </a:pPr>
            <a:r>
              <a:rPr lang="en-US" sz="2000" dirty="0">
                <a:gradFill>
                  <a:gsLst>
                    <a:gs pos="0">
                      <a:srgbClr val="FFFFFF"/>
                    </a:gs>
                    <a:gs pos="86000">
                      <a:srgbClr val="FFFFFF"/>
                    </a:gs>
                  </a:gsLst>
                  <a:lin ang="5400000" scaled="0"/>
                </a:gradFill>
              </a:rPr>
              <a:t>Create a new cluster </a:t>
            </a:r>
          </a:p>
          <a:p>
            <a:pPr marL="855663" lvl="1" indent="-395288">
              <a:lnSpc>
                <a:spcPct val="90000"/>
              </a:lnSpc>
              <a:spcBef>
                <a:spcPct val="20000"/>
              </a:spcBef>
              <a:buFont typeface="Courier New" pitchFamily="49" charset="0"/>
              <a:buChar char="o"/>
            </a:pPr>
            <a:r>
              <a:rPr lang="en-US" sz="2000" dirty="0">
                <a:gradFill>
                  <a:gsLst>
                    <a:gs pos="0">
                      <a:srgbClr val="FFFFFF"/>
                    </a:gs>
                    <a:gs pos="86000">
                      <a:srgbClr val="FFFFFF"/>
                    </a:gs>
                  </a:gsLst>
                  <a:lin ang="5400000" scaled="0"/>
                </a:gradFill>
              </a:rPr>
              <a:t>Add a node, disk, or network</a:t>
            </a:r>
          </a:p>
          <a:p>
            <a:pPr marL="855663" lvl="1" indent="-395288">
              <a:lnSpc>
                <a:spcPct val="90000"/>
              </a:lnSpc>
              <a:spcBef>
                <a:spcPct val="20000"/>
              </a:spcBef>
              <a:buFont typeface="Courier New" pitchFamily="49" charset="0"/>
              <a:buChar char="o"/>
            </a:pPr>
            <a:r>
              <a:rPr lang="en-US" sz="2000" dirty="0">
                <a:gradFill>
                  <a:gsLst>
                    <a:gs pos="0">
                      <a:srgbClr val="FFFFFF"/>
                    </a:gs>
                    <a:gs pos="86000">
                      <a:srgbClr val="FFFFFF"/>
                    </a:gs>
                  </a:gsLst>
                  <a:lin ang="5400000" scaled="0"/>
                </a:gradFill>
              </a:rPr>
              <a:t>Update system software (drivers, firmware, service packs, </a:t>
            </a:r>
            <a:endParaRPr lang="en-US" sz="2000" dirty="0" smtClean="0">
              <a:gradFill>
                <a:gsLst>
                  <a:gs pos="0">
                    <a:srgbClr val="FFFFFF"/>
                  </a:gs>
                  <a:gs pos="86000">
                    <a:srgbClr val="FFFFFF"/>
                  </a:gs>
                </a:gsLst>
                <a:lin ang="5400000" scaled="0"/>
              </a:gradFill>
            </a:endParaRPr>
          </a:p>
          <a:p>
            <a:pPr marL="917556" lvl="2">
              <a:lnSpc>
                <a:spcPct val="90000"/>
              </a:lnSpc>
              <a:spcBef>
                <a:spcPct val="20000"/>
              </a:spcBef>
            </a:pPr>
            <a:r>
              <a:rPr lang="en-US" sz="2000" dirty="0" smtClean="0">
                <a:gradFill>
                  <a:gsLst>
                    <a:gs pos="0">
                      <a:srgbClr val="FFFFFF"/>
                    </a:gs>
                    <a:gs pos="86000">
                      <a:srgbClr val="FFFFFF"/>
                    </a:gs>
                  </a:gsLst>
                  <a:lin ang="5400000" scaled="0"/>
                </a:gradFill>
              </a:rPr>
              <a:t>MPIO</a:t>
            </a:r>
            <a:r>
              <a:rPr lang="en-US" sz="2000" dirty="0">
                <a:gradFill>
                  <a:gsLst>
                    <a:gs pos="0">
                      <a:srgbClr val="FFFFFF"/>
                    </a:gs>
                    <a:gs pos="86000">
                      <a:srgbClr val="FFFFFF"/>
                    </a:gs>
                  </a:gsLst>
                  <a:lin ang="5400000" scaled="0"/>
                </a:gradFill>
              </a:rPr>
              <a:t>)</a:t>
            </a:r>
          </a:p>
          <a:p>
            <a:pPr marL="855663" lvl="1" indent="-395288">
              <a:lnSpc>
                <a:spcPct val="90000"/>
              </a:lnSpc>
              <a:spcBef>
                <a:spcPct val="20000"/>
              </a:spcBef>
              <a:buFont typeface="Courier New" pitchFamily="49" charset="0"/>
              <a:buChar char="o"/>
            </a:pPr>
            <a:r>
              <a:rPr lang="en-US" sz="2000" dirty="0">
                <a:gradFill>
                  <a:gsLst>
                    <a:gs pos="0">
                      <a:srgbClr val="FFFFFF"/>
                    </a:gs>
                    <a:gs pos="86000">
                      <a:srgbClr val="FFFFFF"/>
                    </a:gs>
                  </a:gsLst>
                  <a:lin ang="5400000" scaled="0"/>
                </a:gradFill>
              </a:rPr>
              <a:t>Configure hardware (HBA, MPIO, Network Adapter, </a:t>
            </a:r>
            <a:r>
              <a:rPr lang="en-US" sz="2000" dirty="0" err="1">
                <a:gradFill>
                  <a:gsLst>
                    <a:gs pos="0">
                      <a:srgbClr val="FFFFFF"/>
                    </a:gs>
                    <a:gs pos="86000">
                      <a:srgbClr val="FFFFFF"/>
                    </a:gs>
                  </a:gsLst>
                  <a:lin ang="5400000" scaled="0"/>
                </a:gradFill>
              </a:rPr>
              <a:t>etc</a:t>
            </a:r>
            <a:r>
              <a:rPr lang="en-US" sz="2000" dirty="0">
                <a:gradFill>
                  <a:gsLst>
                    <a:gs pos="0">
                      <a:srgbClr val="FFFFFF"/>
                    </a:gs>
                    <a:gs pos="86000">
                      <a:srgbClr val="FFFFFF"/>
                    </a:gs>
                  </a:gsLst>
                  <a:lin ang="5400000" scaled="0"/>
                </a:gradFill>
              </a:rPr>
              <a:t>)</a:t>
            </a:r>
          </a:p>
          <a:p>
            <a:pPr marL="855663" lvl="1" indent="-395288">
              <a:lnSpc>
                <a:spcPct val="90000"/>
              </a:lnSpc>
              <a:spcBef>
                <a:spcPct val="20000"/>
              </a:spcBef>
              <a:buFont typeface="Courier New" pitchFamily="49" charset="0"/>
              <a:buChar char="o"/>
            </a:pPr>
            <a:r>
              <a:rPr lang="en-US" sz="2000" dirty="0">
                <a:gradFill>
                  <a:gsLst>
                    <a:gs pos="0">
                      <a:srgbClr val="FFFFFF"/>
                    </a:gs>
                    <a:gs pos="86000">
                      <a:srgbClr val="FFFFFF"/>
                    </a:gs>
                  </a:gsLst>
                  <a:lin ang="5400000" scaled="0"/>
                </a:gradFill>
              </a:rPr>
              <a:t>Change any component in your solution</a:t>
            </a:r>
          </a:p>
          <a:p>
            <a:pPr marL="1258888" lvl="2" indent="-403225">
              <a:lnSpc>
                <a:spcPct val="90000"/>
              </a:lnSpc>
              <a:spcBef>
                <a:spcPct val="20000"/>
              </a:spcBef>
              <a:buFont typeface="Courier New" pitchFamily="49" charset="0"/>
              <a:buChar char="o"/>
            </a:pPr>
            <a:r>
              <a:rPr lang="en-US" sz="2000" dirty="0">
                <a:solidFill>
                  <a:srgbClr val="FFC000"/>
                </a:solidFill>
              </a:rPr>
              <a:t>It’s the very first thing you do</a:t>
            </a:r>
            <a:r>
              <a:rPr lang="en-US" sz="2000" dirty="0" smtClean="0">
                <a:solidFill>
                  <a:srgbClr val="FFC000"/>
                </a:solidFill>
              </a:rPr>
              <a:t>!</a:t>
            </a:r>
          </a:p>
          <a:p>
            <a:pPr marL="1258888" lvl="2" indent="-403225">
              <a:lnSpc>
                <a:spcPct val="90000"/>
              </a:lnSpc>
              <a:spcBef>
                <a:spcPct val="20000"/>
              </a:spcBef>
              <a:buFont typeface="Courier New" pitchFamily="49" charset="0"/>
              <a:buChar char="o"/>
            </a:pPr>
            <a:endParaRPr lang="en-US" sz="2000" dirty="0">
              <a:solidFill>
                <a:srgbClr val="FFC000"/>
              </a:solidFill>
            </a:endParaRPr>
          </a:p>
          <a:p>
            <a:pPr indent="-58700">
              <a:lnSpc>
                <a:spcPct val="90000"/>
              </a:lnSpc>
              <a:spcBef>
                <a:spcPct val="20000"/>
              </a:spcBef>
            </a:pPr>
            <a:r>
              <a:rPr lang="en-US" sz="2000" dirty="0" smtClean="0">
                <a:gradFill>
                  <a:gsLst>
                    <a:gs pos="0">
                      <a:srgbClr val="FFFFFF"/>
                    </a:gs>
                    <a:gs pos="86000">
                      <a:srgbClr val="FFFFFF"/>
                    </a:gs>
                  </a:gsLst>
                  <a:lin ang="5400000" scaled="0"/>
                </a:gradFill>
                <a:hlinkClick r:id="rId3"/>
              </a:rPr>
              <a:t>http</a:t>
            </a:r>
            <a:r>
              <a:rPr lang="en-US" sz="2000" dirty="0">
                <a:gradFill>
                  <a:gsLst>
                    <a:gs pos="0">
                      <a:srgbClr val="FFFFFF"/>
                    </a:gs>
                    <a:gs pos="86000">
                      <a:srgbClr val="FFFFFF"/>
                    </a:gs>
                  </a:gsLst>
                  <a:lin ang="5400000" scaled="0"/>
                </a:gradFill>
                <a:hlinkClick r:id="rId3"/>
              </a:rPr>
              <a:t>://</a:t>
            </a:r>
            <a:r>
              <a:rPr lang="en-US" sz="2000" dirty="0" smtClean="0">
                <a:gradFill>
                  <a:gsLst>
                    <a:gs pos="0">
                      <a:srgbClr val="FFFFFF"/>
                    </a:gs>
                    <a:gs pos="86000">
                      <a:srgbClr val="FFFFFF"/>
                    </a:gs>
                  </a:gsLst>
                  <a:lin ang="5400000" scaled="0"/>
                </a:gradFill>
                <a:hlinkClick r:id="rId3"/>
              </a:rPr>
              <a:t>technet.microsoft.com/en-us/library/cc732035(WS.10</a:t>
            </a:r>
            <a:r>
              <a:rPr lang="en-US" sz="2000" dirty="0">
                <a:gradFill>
                  <a:gsLst>
                    <a:gs pos="0">
                      <a:srgbClr val="FFFFFF"/>
                    </a:gs>
                    <a:gs pos="86000">
                      <a:srgbClr val="FFFFFF"/>
                    </a:gs>
                  </a:gsLst>
                  <a:lin ang="5400000" scaled="0"/>
                </a:gradFill>
                <a:hlinkClick r:id="rId3"/>
              </a:rPr>
              <a:t>).aspx#BKMK_understanding_tests</a:t>
            </a:r>
            <a:endParaRPr lang="en-US" sz="2000" dirty="0">
              <a:gradFill>
                <a:gsLst>
                  <a:gs pos="0">
                    <a:srgbClr val="FFFFFF"/>
                  </a:gs>
                  <a:gs pos="86000">
                    <a:srgbClr val="FFFFFF"/>
                  </a:gs>
                </a:gsLst>
                <a:lin ang="5400000" scaled="0"/>
              </a:gra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620" y="1958779"/>
            <a:ext cx="3385975" cy="357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44539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74112353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74467101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88539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52815233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smtClean="0">
                <a:solidFill>
                  <a:schemeClr val="accent1"/>
                </a:solidFill>
              </a:rPr>
              <a:t>New Validation Tests in R2</a:t>
            </a:r>
            <a:endParaRPr lang="en-US" dirty="0">
              <a:solidFill>
                <a:schemeClr val="accent1"/>
              </a:solidFill>
            </a:endParaRPr>
          </a:p>
        </p:txBody>
      </p:sp>
      <p:sp>
        <p:nvSpPr>
          <p:cNvPr id="3" name="Rectangle 2"/>
          <p:cNvSpPr/>
          <p:nvPr/>
        </p:nvSpPr>
        <p:spPr>
          <a:xfrm>
            <a:off x="520359" y="1449653"/>
            <a:ext cx="10938510" cy="5201424"/>
          </a:xfrm>
          <a:prstGeom prst="rect">
            <a:avLst/>
          </a:prstGeom>
        </p:spPr>
        <p:txBody>
          <a:bodyPr wrap="square">
            <a:spAutoFit/>
          </a:bodyPr>
          <a:lstStyle/>
          <a:p>
            <a:r>
              <a:rPr lang="en-US" sz="2400" dirty="0"/>
              <a:t>Cluster Configuration</a:t>
            </a:r>
          </a:p>
          <a:p>
            <a:pPr marL="742932" lvl="1" indent="-285750">
              <a:buFont typeface="Arial" pitchFamily="34" charset="0"/>
              <a:buChar char="•"/>
            </a:pPr>
            <a:r>
              <a:rPr lang="en-US" sz="2000" dirty="0"/>
              <a:t>List Information (Core Group, Networks, Resources, Storage, Services and Applications)</a:t>
            </a:r>
          </a:p>
          <a:p>
            <a:pPr marL="742932" lvl="1" indent="-285750">
              <a:buFont typeface="Arial" pitchFamily="34" charset="0"/>
              <a:buChar char="•"/>
            </a:pPr>
            <a:r>
              <a:rPr lang="en-US" sz="2000" dirty="0"/>
              <a:t>Validate Quorum Configuration</a:t>
            </a:r>
          </a:p>
          <a:p>
            <a:pPr marL="742932" lvl="1" indent="-285750">
              <a:buFont typeface="Arial" pitchFamily="34" charset="0"/>
              <a:buChar char="•"/>
            </a:pPr>
            <a:r>
              <a:rPr lang="en-US" sz="2000" dirty="0"/>
              <a:t>Validate Resource Status</a:t>
            </a:r>
          </a:p>
          <a:p>
            <a:pPr marL="742932" lvl="1" indent="-285750">
              <a:buFont typeface="Arial" pitchFamily="34" charset="0"/>
              <a:buChar char="•"/>
            </a:pPr>
            <a:r>
              <a:rPr lang="en-US" sz="2000" dirty="0"/>
              <a:t>Validate Service Principal Name</a:t>
            </a:r>
          </a:p>
          <a:p>
            <a:pPr marL="742932" lvl="1" indent="-285750">
              <a:buFont typeface="Arial" pitchFamily="34" charset="0"/>
              <a:buChar char="•"/>
            </a:pPr>
            <a:r>
              <a:rPr lang="en-US" sz="2000" dirty="0"/>
              <a:t>Validate Volume Consistency</a:t>
            </a:r>
          </a:p>
          <a:p>
            <a:endParaRPr lang="en-US" sz="2000" dirty="0" smtClean="0"/>
          </a:p>
          <a:p>
            <a:r>
              <a:rPr lang="en-US" sz="2400" dirty="0" smtClean="0"/>
              <a:t>Network</a:t>
            </a:r>
            <a:endParaRPr lang="en-US" sz="2400" dirty="0"/>
          </a:p>
          <a:p>
            <a:pPr marL="742932" lvl="1" indent="-285750">
              <a:buFont typeface="Arial" pitchFamily="34" charset="0"/>
              <a:buChar char="•"/>
            </a:pPr>
            <a:r>
              <a:rPr lang="en-US" sz="2000" dirty="0"/>
              <a:t>List Network Binding Order</a:t>
            </a:r>
          </a:p>
          <a:p>
            <a:pPr marL="742932" lvl="1" indent="-285750">
              <a:buFont typeface="Arial" pitchFamily="34" charset="0"/>
              <a:buChar char="•"/>
            </a:pPr>
            <a:r>
              <a:rPr lang="en-US" sz="2000" dirty="0"/>
              <a:t>Validate Multiple Subnet Properties</a:t>
            </a:r>
          </a:p>
          <a:p>
            <a:endParaRPr lang="en-US" sz="2000" dirty="0" smtClean="0"/>
          </a:p>
          <a:p>
            <a:r>
              <a:rPr lang="en-US" sz="2400" dirty="0" smtClean="0"/>
              <a:t>System </a:t>
            </a:r>
            <a:r>
              <a:rPr lang="en-US" sz="2400" dirty="0"/>
              <a:t>Configuration</a:t>
            </a:r>
          </a:p>
          <a:p>
            <a:pPr marL="742932" lvl="1" indent="-285750">
              <a:buFont typeface="Arial" pitchFamily="34" charset="0"/>
              <a:buChar char="•"/>
            </a:pPr>
            <a:r>
              <a:rPr lang="en-US" sz="2000" dirty="0"/>
              <a:t>Validate Cluster Service and Driver Settings</a:t>
            </a:r>
          </a:p>
          <a:p>
            <a:pPr marL="742932" lvl="1" indent="-285750">
              <a:buFont typeface="Arial" pitchFamily="34" charset="0"/>
              <a:buChar char="•"/>
            </a:pPr>
            <a:r>
              <a:rPr lang="en-US" sz="2000" dirty="0"/>
              <a:t>Validate Memory Dump Settings</a:t>
            </a:r>
          </a:p>
          <a:p>
            <a:pPr marL="742932" lvl="1" indent="-285750">
              <a:buFont typeface="Arial" pitchFamily="34" charset="0"/>
              <a:buChar char="•"/>
            </a:pPr>
            <a:r>
              <a:rPr lang="en-US" sz="2000" dirty="0"/>
              <a:t>Validate OS Installation Options</a:t>
            </a:r>
          </a:p>
          <a:p>
            <a:pPr marL="742932" lvl="1" indent="-285750">
              <a:buFont typeface="Arial" pitchFamily="34" charset="0"/>
              <a:buChar char="•"/>
            </a:pPr>
            <a:r>
              <a:rPr lang="en-US" sz="2000" dirty="0" smtClean="0"/>
              <a:t>Validate </a:t>
            </a:r>
            <a:r>
              <a:rPr lang="en-US" sz="2000" dirty="0"/>
              <a:t>System Driver Variable</a:t>
            </a: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597249384"/>
              </p:ext>
            </p:extLst>
          </p:nvPr>
        </p:nvGraphicFramePr>
        <p:xfrm>
          <a:off x="4598988" y="2825750"/>
          <a:ext cx="8378825" cy="1501775"/>
        </p:xfrm>
        <a:graphic>
          <a:graphicData uri="http://schemas.openxmlformats.org/presentationml/2006/ole">
            <mc:AlternateContent xmlns:mc="http://schemas.openxmlformats.org/markup-compatibility/2006">
              <mc:Choice xmlns:v="urn:schemas-microsoft-com:vml" Requires="v">
                <p:oleObj spid="_x0000_s1101" name="Packager Shell Object" showAsIcon="1" r:id="rId4" imgW="3711960" imgH="685800" progId="Package">
                  <p:embed/>
                </p:oleObj>
              </mc:Choice>
              <mc:Fallback>
                <p:oleObj name="Packager Shell Object" showAsIcon="1" r:id="rId4" imgW="3711960" imgH="685800" progId="Package">
                  <p:embed/>
                  <p:pic>
                    <p:nvPicPr>
                      <p:cNvPr id="0" name=""/>
                      <p:cNvPicPr/>
                      <p:nvPr/>
                    </p:nvPicPr>
                    <p:blipFill>
                      <a:blip r:embed="rId5"/>
                      <a:stretch>
                        <a:fillRect/>
                      </a:stretch>
                    </p:blipFill>
                    <p:spPr>
                      <a:xfrm>
                        <a:off x="4598988" y="2825750"/>
                        <a:ext cx="8378825" cy="1501775"/>
                      </a:xfrm>
                      <a:prstGeom prst="rect">
                        <a:avLst/>
                      </a:prstGeom>
                      <a:ln w="57150">
                        <a:solidFill>
                          <a:schemeClr val="accent1"/>
                        </a:solidFill>
                      </a:ln>
                    </p:spPr>
                  </p:pic>
                </p:oleObj>
              </mc:Fallback>
            </mc:AlternateContent>
          </a:graphicData>
        </a:graphic>
      </p:graphicFrame>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12518" y="228600"/>
            <a:ext cx="10955607" cy="609398"/>
          </a:xfrm>
        </p:spPr>
        <p:txBody>
          <a:bodyPr/>
          <a:lstStyle/>
          <a:p>
            <a:r>
              <a:rPr lang="en-US" dirty="0" smtClean="0">
                <a:solidFill>
                  <a:schemeClr val="accent1"/>
                </a:solidFill>
              </a:rPr>
              <a:t>Validate: Storage </a:t>
            </a:r>
            <a:endParaRPr lang="en-US" dirty="0">
              <a:solidFill>
                <a:schemeClr val="accent1"/>
              </a:solidFill>
            </a:endParaRPr>
          </a:p>
        </p:txBody>
      </p:sp>
      <p:sp>
        <p:nvSpPr>
          <p:cNvPr id="4" name="Rectangle 3"/>
          <p:cNvSpPr/>
          <p:nvPr/>
        </p:nvSpPr>
        <p:spPr>
          <a:xfrm>
            <a:off x="617517" y="1231144"/>
            <a:ext cx="10628414" cy="2160591"/>
          </a:xfrm>
          <a:prstGeom prst="rect">
            <a:avLst/>
          </a:prstGeom>
        </p:spPr>
        <p:txBody>
          <a:bodyPr wrap="square">
            <a:spAutoFit/>
          </a:bodyPr>
          <a:lstStyle/>
          <a:p>
            <a:pPr lvl="0">
              <a:lnSpc>
                <a:spcPct val="90000"/>
              </a:lnSpc>
              <a:spcBef>
                <a:spcPct val="20000"/>
              </a:spcBef>
              <a:buClr>
                <a:srgbClr val="FFFFFF"/>
              </a:buClr>
              <a:buSzPct val="120000"/>
            </a:pPr>
            <a:r>
              <a:rPr lang="en-US" sz="3200" dirty="0">
                <a:gradFill>
                  <a:gsLst>
                    <a:gs pos="0">
                      <a:srgbClr val="FFFFFF"/>
                    </a:gs>
                    <a:gs pos="86000">
                      <a:srgbClr val="FFFFFF"/>
                    </a:gs>
                  </a:gsLst>
                  <a:lin ang="5400000" scaled="0"/>
                </a:gradFill>
              </a:rPr>
              <a:t>Validate will </a:t>
            </a:r>
            <a:r>
              <a:rPr lang="en-US" sz="3200" dirty="0" smtClean="0">
                <a:gradFill>
                  <a:gsLst>
                    <a:gs pos="0">
                      <a:srgbClr val="FFFFFF"/>
                    </a:gs>
                    <a:gs pos="86000">
                      <a:srgbClr val="FFFFFF"/>
                    </a:gs>
                  </a:gsLst>
                  <a:lin ang="5400000" scaled="0"/>
                </a:gradFill>
              </a:rPr>
              <a:t>include:</a:t>
            </a:r>
          </a:p>
          <a:p>
            <a:pPr marL="803275" lvl="1" indent="-342900">
              <a:lnSpc>
                <a:spcPct val="90000"/>
              </a:lnSpc>
              <a:spcBef>
                <a:spcPct val="20000"/>
              </a:spcBef>
              <a:buSzPct val="90000"/>
              <a:buFont typeface="Courier New" pitchFamily="49" charset="0"/>
              <a:buChar char="o"/>
            </a:pPr>
            <a:r>
              <a:rPr lang="en-US" sz="2400" dirty="0" smtClean="0">
                <a:gradFill>
                  <a:gsLst>
                    <a:gs pos="0">
                      <a:srgbClr val="FFFFFF"/>
                    </a:gs>
                    <a:gs pos="86000">
                      <a:srgbClr val="FFFFFF"/>
                    </a:gs>
                  </a:gsLst>
                  <a:lin ang="5400000" scaled="0"/>
                </a:gradFill>
              </a:rPr>
              <a:t>Disks currently not in use</a:t>
            </a:r>
          </a:p>
          <a:p>
            <a:pPr marL="803275" lvl="1" indent="-342900">
              <a:lnSpc>
                <a:spcPct val="90000"/>
              </a:lnSpc>
              <a:spcBef>
                <a:spcPct val="20000"/>
              </a:spcBef>
              <a:buSzPct val="90000"/>
              <a:buFont typeface="Courier New" pitchFamily="49" charset="0"/>
              <a:buChar char="o"/>
            </a:pPr>
            <a:r>
              <a:rPr lang="en-US" sz="2400" dirty="0" smtClean="0">
                <a:gradFill>
                  <a:gsLst>
                    <a:gs pos="0">
                      <a:srgbClr val="FFFFFF"/>
                    </a:gs>
                    <a:gs pos="86000">
                      <a:srgbClr val="FFFFFF"/>
                    </a:gs>
                  </a:gsLst>
                  <a:lin ang="5400000" scaled="0"/>
                </a:gradFill>
              </a:rPr>
              <a:t>Disks in </a:t>
            </a:r>
            <a:r>
              <a:rPr lang="en-US" sz="2400" dirty="0">
                <a:gradFill>
                  <a:gsLst>
                    <a:gs pos="0">
                      <a:srgbClr val="FFFFFF"/>
                    </a:gs>
                    <a:gs pos="86000">
                      <a:srgbClr val="FFFFFF"/>
                    </a:gs>
                  </a:gsLst>
                  <a:lin ang="5400000" scaled="0"/>
                </a:gradFill>
              </a:rPr>
              <a:t>the “Available storage” group</a:t>
            </a:r>
          </a:p>
          <a:p>
            <a:pPr marL="803275" lvl="1" indent="-342900">
              <a:lnSpc>
                <a:spcPct val="90000"/>
              </a:lnSpc>
              <a:spcBef>
                <a:spcPct val="20000"/>
              </a:spcBef>
              <a:buSzPct val="90000"/>
              <a:buFont typeface="Courier New" pitchFamily="49" charset="0"/>
              <a:buChar char="o"/>
            </a:pPr>
            <a:r>
              <a:rPr lang="en-US" sz="2400" dirty="0">
                <a:gradFill>
                  <a:gsLst>
                    <a:gs pos="0">
                      <a:srgbClr val="FFFFFF"/>
                    </a:gs>
                    <a:gs pos="86000">
                      <a:srgbClr val="FFFFFF"/>
                    </a:gs>
                  </a:gsLst>
                  <a:lin ang="5400000" scaled="0"/>
                </a:gradFill>
              </a:rPr>
              <a:t>Disks </a:t>
            </a:r>
            <a:r>
              <a:rPr lang="en-US" sz="2400" dirty="0" smtClean="0">
                <a:gradFill>
                  <a:gsLst>
                    <a:gs pos="0">
                      <a:srgbClr val="FFFFFF"/>
                    </a:gs>
                    <a:gs pos="86000">
                      <a:srgbClr val="FFFFFF"/>
                    </a:gs>
                  </a:gsLst>
                  <a:lin ang="5400000" scaled="0"/>
                </a:gradFill>
              </a:rPr>
              <a:t>in </a:t>
            </a:r>
            <a:r>
              <a:rPr lang="en-US" sz="2400" dirty="0">
                <a:gradFill>
                  <a:gsLst>
                    <a:gs pos="0">
                      <a:srgbClr val="FFFFFF"/>
                    </a:gs>
                    <a:gs pos="86000">
                      <a:srgbClr val="FFFFFF"/>
                    </a:gs>
                  </a:gsLst>
                  <a:lin ang="5400000" scaled="0"/>
                </a:gradFill>
              </a:rPr>
              <a:t>groups that are offline</a:t>
            </a:r>
          </a:p>
          <a:p>
            <a:pPr marL="1198563" lvl="2" indent="-342900">
              <a:lnSpc>
                <a:spcPct val="90000"/>
              </a:lnSpc>
              <a:spcBef>
                <a:spcPct val="20000"/>
              </a:spcBef>
              <a:buSzPct val="90000"/>
              <a:buFont typeface="Arial" pitchFamily="34" charset="0"/>
              <a:buChar char="•"/>
            </a:pPr>
            <a:r>
              <a:rPr lang="en-US" sz="2400" dirty="0">
                <a:gradFill>
                  <a:gsLst>
                    <a:gs pos="0">
                      <a:srgbClr val="FFFFFF"/>
                    </a:gs>
                    <a:gs pos="86000">
                      <a:srgbClr val="FFFFFF"/>
                    </a:gs>
                  </a:gsLst>
                  <a:lin ang="5400000" scaled="0"/>
                </a:gradFill>
              </a:rPr>
              <a:t>Validate wizard gives the option to take groups offline </a:t>
            </a:r>
            <a:r>
              <a:rPr lang="en-US" sz="2400" dirty="0" smtClean="0">
                <a:gradFill>
                  <a:gsLst>
                    <a:gs pos="0">
                      <a:srgbClr val="FFFFFF"/>
                    </a:gs>
                    <a:gs pos="86000">
                      <a:srgbClr val="FFFFFF"/>
                    </a:gs>
                  </a:gsLst>
                  <a:lin ang="5400000" scaled="0"/>
                </a:gradFill>
              </a:rPr>
              <a:t>automatically</a:t>
            </a:r>
            <a:endParaRPr lang="en-US" sz="2400" dirty="0">
              <a:gradFill>
                <a:gsLst>
                  <a:gs pos="0">
                    <a:srgbClr val="FFFFFF"/>
                  </a:gs>
                  <a:gs pos="86000">
                    <a:srgbClr val="FFFFFF"/>
                  </a:gs>
                </a:gsLst>
                <a:lin ang="5400000" scaled="0"/>
              </a:gra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437" y="3527157"/>
            <a:ext cx="61245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Validate Tips</a:t>
            </a:r>
            <a:endParaRPr lang="en-US" dirty="0">
              <a:solidFill>
                <a:schemeClr val="accent1">
                  <a:alpha val="99000"/>
                </a:schemeClr>
              </a:solidFill>
            </a:endParaRPr>
          </a:p>
        </p:txBody>
      </p:sp>
      <p:pic>
        <p:nvPicPr>
          <p:cNvPr id="3" name="Picture 9" descr="C:\Users\eldenc.REDMOND\AppData\Local\Microsoft\Windows\Temporary Internet Files\Content.IE5\96AKCQFN\MCj04326170000[1].png"/>
          <p:cNvPicPr>
            <a:picLocks noChangeAspect="1" noChangeArrowheads="1"/>
          </p:cNvPicPr>
          <p:nvPr/>
        </p:nvPicPr>
        <p:blipFill>
          <a:blip r:embed="rId3"/>
          <a:srcRect/>
          <a:stretch>
            <a:fillRect/>
          </a:stretch>
        </p:blipFill>
        <p:spPr bwMode="auto">
          <a:xfrm>
            <a:off x="10351470" y="175348"/>
            <a:ext cx="877310" cy="877310"/>
          </a:xfrm>
          <a:prstGeom prst="rect">
            <a:avLst/>
          </a:prstGeom>
          <a:noFill/>
        </p:spPr>
      </p:pic>
      <p:sp>
        <p:nvSpPr>
          <p:cNvPr id="5" name="TextBox 4"/>
          <p:cNvSpPr txBox="1"/>
          <p:nvPr/>
        </p:nvSpPr>
        <p:spPr>
          <a:xfrm>
            <a:off x="571500" y="1405890"/>
            <a:ext cx="11098530" cy="3200876"/>
          </a:xfrm>
          <a:prstGeom prst="rect">
            <a:avLst/>
          </a:prstGeom>
          <a:noFill/>
        </p:spPr>
        <p:txBody>
          <a:bodyPr wrap="square" lIns="0" tIns="0" rIns="0" bIns="0" rtlCol="0">
            <a:spAutoFit/>
          </a:bodyPr>
          <a:lstStyle/>
          <a:p>
            <a:pPr marL="342900" indent="-342900">
              <a:spcAft>
                <a:spcPts val="600"/>
              </a:spcAft>
              <a:buFont typeface="Arial" pitchFamily="34" charset="0"/>
              <a:buChar char="•"/>
            </a:pPr>
            <a:r>
              <a:rPr lang="en-US" sz="2800" dirty="0" smtClean="0">
                <a:gradFill>
                  <a:gsLst>
                    <a:gs pos="0">
                      <a:schemeClr val="tx1"/>
                    </a:gs>
                    <a:gs pos="86000">
                      <a:schemeClr val="tx1"/>
                    </a:gs>
                  </a:gsLst>
                  <a:lin ang="5400000" scaled="0"/>
                </a:gradFill>
              </a:rPr>
              <a:t>Cluster Shared Volumes (CSV) must be brought offline manually to be tested</a:t>
            </a:r>
          </a:p>
          <a:p>
            <a:pPr marL="342900" indent="-342900">
              <a:spcAft>
                <a:spcPts val="600"/>
              </a:spcAft>
              <a:buFont typeface="Arial" pitchFamily="34" charset="0"/>
              <a:buChar char="•"/>
            </a:pPr>
            <a:r>
              <a:rPr lang="en-US" sz="2800" dirty="0" smtClean="0">
                <a:gradFill>
                  <a:gsLst>
                    <a:gs pos="0">
                      <a:schemeClr val="tx1"/>
                    </a:gs>
                    <a:gs pos="86000">
                      <a:schemeClr val="tx1"/>
                    </a:gs>
                  </a:gsLst>
                  <a:lin ang="5400000" scaled="0"/>
                </a:gradFill>
              </a:rPr>
              <a:t>Can be run anytime with no downtime, unless take groups offline. </a:t>
            </a:r>
          </a:p>
          <a:p>
            <a:pPr marL="342900" indent="-342900">
              <a:spcAft>
                <a:spcPts val="600"/>
              </a:spcAft>
              <a:buFont typeface="Arial" pitchFamily="34" charset="0"/>
              <a:buChar char="•"/>
            </a:pPr>
            <a:r>
              <a:rPr lang="en-US" sz="2800" dirty="0" smtClean="0">
                <a:gradFill>
                  <a:gsLst>
                    <a:gs pos="0">
                      <a:schemeClr val="tx1"/>
                    </a:gs>
                    <a:gs pos="86000">
                      <a:schemeClr val="tx1"/>
                    </a:gs>
                  </a:gsLst>
                  <a:lin ang="5400000" scaled="0"/>
                </a:gradFill>
              </a:rPr>
              <a:t>Reports are located in the %</a:t>
            </a:r>
            <a:r>
              <a:rPr lang="en-US" sz="2800" dirty="0" err="1" smtClean="0">
                <a:gradFill>
                  <a:gsLst>
                    <a:gs pos="0">
                      <a:schemeClr val="tx1"/>
                    </a:gs>
                    <a:gs pos="86000">
                      <a:schemeClr val="tx1"/>
                    </a:gs>
                  </a:gsLst>
                  <a:lin ang="5400000" scaled="0"/>
                </a:gradFill>
              </a:rPr>
              <a:t>WinDir</a:t>
            </a:r>
            <a:r>
              <a:rPr lang="en-US" sz="2800" dirty="0" smtClean="0">
                <a:gradFill>
                  <a:gsLst>
                    <a:gs pos="0">
                      <a:schemeClr val="tx1"/>
                    </a:gs>
                    <a:gs pos="86000">
                      <a:schemeClr val="tx1"/>
                    </a:gs>
                  </a:gsLst>
                  <a:lin ang="5400000" scaled="0"/>
                </a:gradFill>
              </a:rPr>
              <a:t>%\Cluster\Reports folder</a:t>
            </a:r>
          </a:p>
          <a:p>
            <a:pPr marL="342900" indent="-342900">
              <a:spcAft>
                <a:spcPts val="600"/>
              </a:spcAft>
              <a:buFont typeface="Arial" pitchFamily="34" charset="0"/>
              <a:buChar char="•"/>
            </a:pPr>
            <a:r>
              <a:rPr lang="en-US" sz="2800" dirty="0" smtClean="0">
                <a:gradFill>
                  <a:gsLst>
                    <a:gs pos="0">
                      <a:schemeClr val="tx1"/>
                    </a:gs>
                    <a:gs pos="86000">
                      <a:schemeClr val="tx1"/>
                    </a:gs>
                  </a:gsLst>
                  <a:lin ang="5400000" scaled="0"/>
                </a:gradFill>
              </a:rPr>
              <a:t>Can run as many times as wish – filenames are </a:t>
            </a:r>
            <a:r>
              <a:rPr lang="en-US" sz="2800" dirty="0">
                <a:gradFill>
                  <a:gsLst>
                    <a:gs pos="0">
                      <a:schemeClr val="tx1"/>
                    </a:gs>
                    <a:gs pos="86000">
                      <a:schemeClr val="tx1"/>
                    </a:gs>
                  </a:gsLst>
                  <a:lin ang="5400000" scaled="0"/>
                </a:gradFill>
              </a:rPr>
              <a:t>date/time </a:t>
            </a:r>
            <a:r>
              <a:rPr lang="en-US" sz="2800" dirty="0" smtClean="0">
                <a:gradFill>
                  <a:gsLst>
                    <a:gs pos="0">
                      <a:schemeClr val="tx1"/>
                    </a:gs>
                    <a:gs pos="86000">
                      <a:schemeClr val="tx1"/>
                    </a:gs>
                  </a:gsLst>
                  <a:lin ang="5400000" scaled="0"/>
                </a:gradFill>
              </a:rPr>
              <a:t>stamped</a:t>
            </a:r>
          </a:p>
          <a:p>
            <a:pPr marL="342900" indent="-342900">
              <a:buFont typeface="Arial" pitchFamily="34" charset="0"/>
              <a:buChar char="•"/>
            </a:pPr>
            <a:endParaRPr lang="en-US" sz="2400" dirty="0" smtClean="0">
              <a:gradFill>
                <a:gsLst>
                  <a:gs pos="0">
                    <a:schemeClr val="tx1"/>
                  </a:gs>
                  <a:gs pos="86000">
                    <a:schemeClr val="tx1"/>
                  </a:gs>
                </a:gsLst>
                <a:lin ang="5400000" scaled="0"/>
              </a:gradFill>
            </a:endParaRPr>
          </a:p>
          <a:p>
            <a:pPr marL="342900" indent="-342900">
              <a:buFont typeface="Arial" pitchFamily="34" charset="0"/>
              <a:buChar char="•"/>
            </a:pPr>
            <a:endParaRPr lang="en-US" sz="2400" dirty="0">
              <a:gradFill>
                <a:gsLst>
                  <a:gs pos="0">
                    <a:schemeClr val="tx1"/>
                  </a:gs>
                  <a:gs pos="86000">
                    <a:schemeClr val="tx1"/>
                  </a:gs>
                </a:gsLst>
                <a:lin ang="5400000" scaled="0"/>
              </a:gra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81" y="3887959"/>
            <a:ext cx="9955069" cy="278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solidFill>
                  <a:schemeClr val="accent1">
                    <a:alpha val="99000"/>
                  </a:schemeClr>
                </a:solidFill>
              </a:rPr>
              <a:t>Validate Tips</a:t>
            </a:r>
            <a:endParaRPr lang="en-US" dirty="0">
              <a:solidFill>
                <a:schemeClr val="accent1">
                  <a:alpha val="99000"/>
                </a:schemeClr>
              </a:solidFill>
            </a:endParaRPr>
          </a:p>
        </p:txBody>
      </p:sp>
      <p:pic>
        <p:nvPicPr>
          <p:cNvPr id="3" name="Picture 9" descr="C:\Users\eldenc.REDMOND\AppData\Local\Microsoft\Windows\Temporary Internet Files\Content.IE5\96AKCQFN\MCj04326170000[1].png"/>
          <p:cNvPicPr>
            <a:picLocks noChangeAspect="1" noChangeArrowheads="1"/>
          </p:cNvPicPr>
          <p:nvPr/>
        </p:nvPicPr>
        <p:blipFill>
          <a:blip r:embed="rId3"/>
          <a:srcRect/>
          <a:stretch>
            <a:fillRect/>
          </a:stretch>
        </p:blipFill>
        <p:spPr bwMode="auto">
          <a:xfrm>
            <a:off x="10351470" y="175348"/>
            <a:ext cx="877310" cy="877310"/>
          </a:xfrm>
          <a:prstGeom prst="rect">
            <a:avLst/>
          </a:prstGeom>
          <a:noFill/>
        </p:spPr>
      </p:pic>
      <p:sp>
        <p:nvSpPr>
          <p:cNvPr id="4" name="Rectangle 3"/>
          <p:cNvSpPr/>
          <p:nvPr/>
        </p:nvSpPr>
        <p:spPr>
          <a:xfrm>
            <a:off x="548640" y="1657350"/>
            <a:ext cx="11029950" cy="4708981"/>
          </a:xfrm>
          <a:prstGeom prst="rect">
            <a:avLst/>
          </a:prstGeom>
        </p:spPr>
        <p:txBody>
          <a:bodyPr wrap="square">
            <a:spAutoFit/>
          </a:bodyPr>
          <a:lstStyle/>
          <a:p>
            <a:pPr marL="342900" indent="-342900">
              <a:buFont typeface="Arial" pitchFamily="34" charset="0"/>
              <a:buChar char="•"/>
            </a:pPr>
            <a:r>
              <a:rPr lang="en-US" sz="2800" dirty="0">
                <a:gradFill>
                  <a:gsLst>
                    <a:gs pos="0">
                      <a:schemeClr val="tx1"/>
                    </a:gs>
                    <a:gs pos="86000">
                      <a:schemeClr val="tx1"/>
                    </a:gs>
                  </a:gsLst>
                  <a:lin ang="5400000" scaled="0"/>
                </a:gradFill>
              </a:rPr>
              <a:t>Running on Single node will not give you </a:t>
            </a:r>
            <a:r>
              <a:rPr lang="en-US" sz="2800" dirty="0" smtClean="0">
                <a:gradFill>
                  <a:gsLst>
                    <a:gs pos="0">
                      <a:schemeClr val="tx1"/>
                    </a:gs>
                    <a:gs pos="86000">
                      <a:schemeClr val="tx1"/>
                    </a:gs>
                  </a:gsLst>
                  <a:lin ang="5400000" scaled="0"/>
                </a:gradFill>
              </a:rPr>
              <a:t>much</a:t>
            </a:r>
          </a:p>
          <a:p>
            <a:pPr marL="342900" indent="-342900">
              <a:buFont typeface="Arial" pitchFamily="34" charset="0"/>
              <a:buChar char="•"/>
            </a:pPr>
            <a:r>
              <a:rPr lang="en-US" sz="2800" dirty="0" smtClean="0">
                <a:gradFill>
                  <a:gsLst>
                    <a:gs pos="0">
                      <a:schemeClr val="tx1"/>
                    </a:gs>
                    <a:gs pos="86000">
                      <a:schemeClr val="tx1"/>
                    </a:gs>
                  </a:gsLst>
                  <a:lin ang="5400000" scaled="0"/>
                </a:gradFill>
              </a:rPr>
              <a:t>Can see how groups/resources are configured in case needs to be recreated</a:t>
            </a:r>
            <a:endParaRPr lang="en-US" sz="2800" dirty="0">
              <a:gradFill>
                <a:gsLst>
                  <a:gs pos="0">
                    <a:schemeClr val="tx1"/>
                  </a:gs>
                  <a:gs pos="86000">
                    <a:schemeClr val="tx1"/>
                  </a:gs>
                </a:gsLst>
                <a:lin ang="5400000" scaled="0"/>
              </a:gradFill>
            </a:endParaRPr>
          </a:p>
          <a:p>
            <a:pPr marL="342900" indent="-342900">
              <a:buFont typeface="Arial" pitchFamily="34" charset="0"/>
              <a:buChar char="•"/>
            </a:pPr>
            <a:r>
              <a:rPr lang="en-US" sz="2800" dirty="0" smtClean="0">
                <a:gradFill>
                  <a:gsLst>
                    <a:gs pos="0">
                      <a:schemeClr val="tx1"/>
                    </a:gs>
                    <a:gs pos="86000">
                      <a:schemeClr val="tx1"/>
                    </a:gs>
                  </a:gsLst>
                  <a:lin ang="5400000" scaled="0"/>
                </a:gradFill>
              </a:rPr>
              <a:t>PowerShell </a:t>
            </a:r>
            <a:r>
              <a:rPr lang="en-US" sz="2800" dirty="0" err="1">
                <a:gradFill>
                  <a:gsLst>
                    <a:gs pos="0">
                      <a:schemeClr val="tx1"/>
                    </a:gs>
                    <a:gs pos="86000">
                      <a:schemeClr val="tx1"/>
                    </a:gs>
                  </a:gsLst>
                  <a:lin ang="5400000" scaled="0"/>
                </a:gradFill>
              </a:rPr>
              <a:t>Commandlet</a:t>
            </a:r>
            <a:r>
              <a:rPr lang="en-US" sz="2800" dirty="0">
                <a:gradFill>
                  <a:gsLst>
                    <a:gs pos="0">
                      <a:schemeClr val="tx1"/>
                    </a:gs>
                    <a:gs pos="86000">
                      <a:schemeClr val="tx1"/>
                    </a:gs>
                  </a:gsLst>
                  <a:lin ang="5400000" scaled="0"/>
                </a:gradFill>
              </a:rPr>
              <a:t> “</a:t>
            </a:r>
            <a:r>
              <a:rPr lang="en-US" sz="3200" dirty="0">
                <a:gradFill>
                  <a:gsLst>
                    <a:gs pos="0">
                      <a:schemeClr val="tx1"/>
                    </a:gs>
                    <a:gs pos="86000">
                      <a:schemeClr val="tx1"/>
                    </a:gs>
                  </a:gsLst>
                  <a:lin ang="5400000" scaled="0"/>
                </a:gradFill>
                <a:latin typeface="Courier New" pitchFamily="49" charset="0"/>
                <a:cs typeface="Courier New" pitchFamily="49" charset="0"/>
              </a:rPr>
              <a:t>Test-Cluster</a:t>
            </a:r>
            <a:r>
              <a:rPr lang="en-US" sz="2800" dirty="0">
                <a:gradFill>
                  <a:gsLst>
                    <a:gs pos="0">
                      <a:schemeClr val="tx1"/>
                    </a:gs>
                    <a:gs pos="86000">
                      <a:schemeClr val="tx1"/>
                    </a:gs>
                  </a:gsLst>
                  <a:lin ang="5400000" scaled="0"/>
                </a:gradFill>
              </a:rPr>
              <a:t>”</a:t>
            </a:r>
          </a:p>
          <a:p>
            <a:pPr marL="342900" indent="-342900">
              <a:buFont typeface="Arial" pitchFamily="34" charset="0"/>
              <a:buChar char="•"/>
            </a:pPr>
            <a:endParaRPr lang="en-US" sz="2400" dirty="0" smtClean="0">
              <a:gradFill>
                <a:gsLst>
                  <a:gs pos="0">
                    <a:schemeClr val="tx1"/>
                  </a:gs>
                  <a:gs pos="86000">
                    <a:schemeClr val="tx1"/>
                  </a:gs>
                </a:gsLst>
                <a:lin ang="5400000" scaled="0"/>
              </a:gradFill>
            </a:endParaRPr>
          </a:p>
          <a:p>
            <a:pPr marL="342900" indent="-342900">
              <a:buFont typeface="Arial" pitchFamily="34" charset="0"/>
              <a:buChar char="•"/>
            </a:pPr>
            <a:endParaRPr lang="en-US" sz="2400" dirty="0">
              <a:gradFill>
                <a:gsLst>
                  <a:gs pos="0">
                    <a:schemeClr val="tx1"/>
                  </a:gs>
                  <a:gs pos="86000">
                    <a:schemeClr val="tx1"/>
                  </a:gs>
                </a:gsLst>
                <a:lin ang="5400000" scaled="0"/>
              </a:gradFill>
            </a:endParaRPr>
          </a:p>
          <a:p>
            <a:pPr marL="342900" indent="-342900">
              <a:buFont typeface="Arial" pitchFamily="34" charset="0"/>
              <a:buChar char="•"/>
            </a:pPr>
            <a:endParaRPr lang="en-US" sz="2400" dirty="0" smtClean="0">
              <a:gradFill>
                <a:gsLst>
                  <a:gs pos="0">
                    <a:schemeClr val="tx1"/>
                  </a:gs>
                  <a:gs pos="86000">
                    <a:schemeClr val="tx1"/>
                  </a:gs>
                </a:gsLst>
                <a:lin ang="5400000" scaled="0"/>
              </a:gradFill>
            </a:endParaRPr>
          </a:p>
          <a:p>
            <a:pPr marL="342900" indent="-342900">
              <a:buFont typeface="Arial" pitchFamily="34" charset="0"/>
              <a:buChar char="•"/>
            </a:pPr>
            <a:endParaRPr lang="en-US" sz="2400" dirty="0">
              <a:gradFill>
                <a:gsLst>
                  <a:gs pos="0">
                    <a:schemeClr val="tx1"/>
                  </a:gs>
                  <a:gs pos="86000">
                    <a:schemeClr val="tx1"/>
                  </a:gs>
                </a:gsLst>
                <a:lin ang="5400000" scaled="0"/>
              </a:gradFill>
            </a:endParaRPr>
          </a:p>
          <a:p>
            <a:pPr marL="342900" indent="-342900">
              <a:buFont typeface="Arial" pitchFamily="34" charset="0"/>
              <a:buChar char="•"/>
            </a:pPr>
            <a:endParaRPr lang="en-US" sz="2400" dirty="0">
              <a:gradFill>
                <a:gsLst>
                  <a:gs pos="0">
                    <a:schemeClr val="tx1"/>
                  </a:gs>
                  <a:gs pos="86000">
                    <a:schemeClr val="tx1"/>
                  </a:gs>
                </a:gsLst>
                <a:lin ang="5400000" scaled="0"/>
              </a:gradFill>
            </a:endParaRPr>
          </a:p>
          <a:p>
            <a:pPr marL="342900" indent="-342900">
              <a:buFont typeface="Arial" pitchFamily="34" charset="0"/>
              <a:buChar char="•"/>
            </a:pPr>
            <a:endParaRPr lang="en-US" sz="2400" dirty="0" smtClean="0"/>
          </a:p>
          <a:p>
            <a:pPr marL="342900" indent="-342900">
              <a:buFont typeface="Arial" pitchFamily="34" charset="0"/>
              <a:buChar char="•"/>
            </a:pPr>
            <a:r>
              <a:rPr lang="en-US" sz="4000" dirty="0" smtClean="0">
                <a:solidFill>
                  <a:srgbClr val="FFFF00"/>
                </a:solidFill>
              </a:rPr>
              <a:t>Use </a:t>
            </a:r>
            <a:r>
              <a:rPr lang="en-US" sz="4000" dirty="0">
                <a:solidFill>
                  <a:srgbClr val="FFFF00"/>
                </a:solidFill>
              </a:rPr>
              <a:t>it as a troubleshooting tool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49" y="3619708"/>
            <a:ext cx="11894531" cy="151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221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additive="base">
                                        <p:cTn id="23" dur="500" fill="hold"/>
                                        <p:tgtEl>
                                          <p:spTgt spid="4098"/>
                                        </p:tgtEl>
                                        <p:attrNameLst>
                                          <p:attrName>ppt_x</p:attrName>
                                        </p:attrNameLst>
                                      </p:cBhvr>
                                      <p:tavLst>
                                        <p:tav tm="0">
                                          <p:val>
                                            <p:strVal val="#ppt_x"/>
                                          </p:val>
                                        </p:tav>
                                        <p:tav tm="100000">
                                          <p:val>
                                            <p:strVal val="#ppt_x"/>
                                          </p:val>
                                        </p:tav>
                                      </p:tavLst>
                                    </p:anim>
                                    <p:anim calcmode="lin" valueType="num">
                                      <p:cBhvr additive="base">
                                        <p:cTn id="2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circle(in)">
                                      <p:cBhvr>
                                        <p:cTn id="29"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8b529f77-48ab-4581-b468-93f09345b8aa"/>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2295e2e7-0eeb-498e-8716-217bb2ee6ee3"/>
    <ds:schemaRef ds:uri="http://purl.org/dc/te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4903</TotalTime>
  <Words>8118</Words>
  <Application>Microsoft Office PowerPoint</Application>
  <PresentationFormat>Custom</PresentationFormat>
  <Paragraphs>670</Paragraphs>
  <Slides>55</Slides>
  <Notes>55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TENA11_BreakoutSession_Template_16x9_Final_05132011</vt:lpstr>
      <vt:lpstr>White with Consolas font for code slides</vt:lpstr>
      <vt:lpstr>Packager Shell Object</vt:lpstr>
      <vt:lpstr>Failover Clustering:  Pro Troubleshooting in Windows Server 2008 R2</vt:lpstr>
      <vt:lpstr>Agenda</vt:lpstr>
      <vt:lpstr>Agenda</vt:lpstr>
      <vt:lpstr>Cluster Validate</vt:lpstr>
      <vt:lpstr>Cluster Validate</vt:lpstr>
      <vt:lpstr>New Validation Tests in R2</vt:lpstr>
      <vt:lpstr>Validate: Storage </vt:lpstr>
      <vt:lpstr>Validate Tips</vt:lpstr>
      <vt:lpstr>Validate Tips</vt:lpstr>
      <vt:lpstr>Agenda</vt:lpstr>
      <vt:lpstr>Powershell</vt:lpstr>
      <vt:lpstr>Where to find Cluster events</vt:lpstr>
      <vt:lpstr>Operational Channel</vt:lpstr>
      <vt:lpstr>New Diagnostic Logging</vt:lpstr>
      <vt:lpstr>Understanding Cluster Events</vt:lpstr>
      <vt:lpstr>Viewing Events Cluster Wide</vt:lpstr>
      <vt:lpstr>Built-in Event queries</vt:lpstr>
      <vt:lpstr>Troubleshooting Tips </vt:lpstr>
      <vt:lpstr>Cluster Debug Logging</vt:lpstr>
      <vt:lpstr>Configuring Debug Logging</vt:lpstr>
      <vt:lpstr>How it works</vt:lpstr>
      <vt:lpstr>Troubleshooting Tips</vt:lpstr>
      <vt:lpstr>Agenda</vt:lpstr>
      <vt:lpstr>PowerPoint Presentation</vt:lpstr>
      <vt:lpstr>What you need to know</vt:lpstr>
      <vt:lpstr>CNO / VCO Recovery</vt:lpstr>
      <vt:lpstr>Troubleshooting Tips </vt:lpstr>
      <vt:lpstr>Troubleshooting Tips </vt:lpstr>
      <vt:lpstr>Troubleshooting Tips </vt:lpstr>
      <vt:lpstr>Troubleshooting Tips </vt:lpstr>
      <vt:lpstr>Agenda</vt:lpstr>
      <vt:lpstr>PowerPoint Presentation</vt:lpstr>
      <vt:lpstr>CSV in action </vt:lpstr>
      <vt:lpstr>What you need to know</vt:lpstr>
      <vt:lpstr>Troubleshooting Redirected Access</vt:lpstr>
      <vt:lpstr>PowerPoint Presentation</vt:lpstr>
      <vt:lpstr>Troubleshooting hanging CSV accessibility</vt:lpstr>
      <vt:lpstr>Troubleshooting Tips </vt:lpstr>
      <vt:lpstr>Agenda</vt:lpstr>
      <vt:lpstr>Troubleshooting RHS Terminations</vt:lpstr>
      <vt:lpstr>Troubleshooting RHS Terminations (cont)</vt:lpstr>
      <vt:lpstr>User Mode Problems Caught by Cluster</vt:lpstr>
      <vt:lpstr>User Mode Problems Caught by Cluster  (cont)</vt:lpstr>
      <vt:lpstr>Check WMI</vt:lpstr>
      <vt:lpstr>Performance Counters</vt:lpstr>
      <vt:lpstr>Agenda</vt:lpstr>
      <vt:lpstr>PowerPoint Presentation</vt:lpstr>
      <vt:lpstr>Related Failover Cluster Content</vt:lpstr>
      <vt:lpstr>Failover Cluster Resources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WSV309: Failover Clustering: Pro Troubleshooting in Windows Server 2008 R2</dc:title>
  <dc:subject>Microsoft TechEd North America 2011</dc:subject>
  <dc:creator>John Marlin</dc:creator>
  <dc:description>Template Design: Jordan Cayabyab
Formatter: John Lee, Silver Fox Productions
Event Date: May 16-19, 2011
Event Location: Atlanta
Audience Type: Developers, IT Pros</dc:description>
  <cp:lastModifiedBy>Shows</cp:lastModifiedBy>
  <cp:revision>144</cp:revision>
  <cp:lastPrinted>2011-05-09T23:18:59Z</cp:lastPrinted>
  <dcterms:created xsi:type="dcterms:W3CDTF">2011-04-26T15:49:19Z</dcterms:created>
  <dcterms:modified xsi:type="dcterms:W3CDTF">2011-05-19T17:02:51Z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