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1"/>
    <p:sldMasterId id="2147483784" r:id="rId2"/>
  </p:sldMasterIdLst>
  <p:notesMasterIdLst>
    <p:notesMasterId r:id="rId60"/>
  </p:notesMasterIdLst>
  <p:handoutMasterIdLst>
    <p:handoutMasterId r:id="rId61"/>
  </p:handoutMasterIdLst>
  <p:sldIdLst>
    <p:sldId id="322" r:id="rId3"/>
    <p:sldId id="336" r:id="rId4"/>
    <p:sldId id="337" r:id="rId5"/>
    <p:sldId id="338" r:id="rId6"/>
    <p:sldId id="339" r:id="rId7"/>
    <p:sldId id="387" r:id="rId8"/>
    <p:sldId id="372" r:id="rId9"/>
    <p:sldId id="341" r:id="rId10"/>
    <p:sldId id="342" r:id="rId11"/>
    <p:sldId id="343" r:id="rId12"/>
    <p:sldId id="344" r:id="rId13"/>
    <p:sldId id="345" r:id="rId14"/>
    <p:sldId id="346" r:id="rId15"/>
    <p:sldId id="347" r:id="rId16"/>
    <p:sldId id="348" r:id="rId17"/>
    <p:sldId id="349" r:id="rId18"/>
    <p:sldId id="350" r:id="rId19"/>
    <p:sldId id="351" r:id="rId20"/>
    <p:sldId id="352" r:id="rId21"/>
    <p:sldId id="353" r:id="rId22"/>
    <p:sldId id="354" r:id="rId23"/>
    <p:sldId id="355" r:id="rId24"/>
    <p:sldId id="356" r:id="rId25"/>
    <p:sldId id="357" r:id="rId26"/>
    <p:sldId id="358" r:id="rId27"/>
    <p:sldId id="359" r:id="rId28"/>
    <p:sldId id="360" r:id="rId29"/>
    <p:sldId id="361" r:id="rId30"/>
    <p:sldId id="362" r:id="rId31"/>
    <p:sldId id="363" r:id="rId32"/>
    <p:sldId id="364" r:id="rId33"/>
    <p:sldId id="365" r:id="rId34"/>
    <p:sldId id="388" r:id="rId35"/>
    <p:sldId id="367" r:id="rId36"/>
    <p:sldId id="389" r:id="rId37"/>
    <p:sldId id="386" r:id="rId38"/>
    <p:sldId id="385" r:id="rId39"/>
    <p:sldId id="373" r:id="rId40"/>
    <p:sldId id="374" r:id="rId41"/>
    <p:sldId id="375" r:id="rId42"/>
    <p:sldId id="376" r:id="rId43"/>
    <p:sldId id="378" r:id="rId44"/>
    <p:sldId id="379" r:id="rId45"/>
    <p:sldId id="380" r:id="rId46"/>
    <p:sldId id="381" r:id="rId47"/>
    <p:sldId id="382" r:id="rId48"/>
    <p:sldId id="383" r:id="rId49"/>
    <p:sldId id="368" r:id="rId50"/>
    <p:sldId id="369" r:id="rId51"/>
    <p:sldId id="390" r:id="rId52"/>
    <p:sldId id="371" r:id="rId53"/>
    <p:sldId id="391" r:id="rId54"/>
    <p:sldId id="392" r:id="rId55"/>
    <p:sldId id="393" r:id="rId56"/>
    <p:sldId id="394" r:id="rId57"/>
    <p:sldId id="271" r:id="rId58"/>
    <p:sldId id="319" r:id="rId59"/>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775" autoAdjust="0"/>
    <p:restoredTop sz="96025"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3:50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C831F9-2B36-4334-AC86-C47A9423E5B9}" type="slidenum">
              <a:rPr lang="en-US" smtClean="0"/>
              <a:t>47</a:t>
            </a:fld>
            <a:endParaRPr lang="en-US"/>
          </a:p>
        </p:txBody>
      </p:sp>
    </p:spTree>
    <p:extLst>
      <p:ext uri="{BB962C8B-B14F-4D97-AF65-F5344CB8AC3E}">
        <p14:creationId xmlns:p14="http://schemas.microsoft.com/office/powerpoint/2010/main" val="255767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3:50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3:50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51</a:t>
            </a:fld>
            <a:endParaRPr lang="en-US" dirty="0"/>
          </a:p>
        </p:txBody>
      </p:sp>
    </p:spTree>
    <p:extLst>
      <p:ext uri="{BB962C8B-B14F-4D97-AF65-F5344CB8AC3E}">
        <p14:creationId xmlns:p14="http://schemas.microsoft.com/office/powerpoint/2010/main" val="3004209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53</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3:50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54</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3:50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55</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3:50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3:50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56</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57</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MIX 11</a:t>
            </a:r>
            <a:endParaRPr lang="en-US" dirty="0"/>
          </a:p>
        </p:txBody>
      </p:sp>
      <p:sp>
        <p:nvSpPr>
          <p:cNvPr id="5" name="Date Placeholder 4"/>
          <p:cNvSpPr>
            <a:spLocks noGrp="1"/>
          </p:cNvSpPr>
          <p:nvPr>
            <p:ph type="dt" idx="11"/>
          </p:nvPr>
        </p:nvSpPr>
        <p:spPr/>
        <p:txBody>
          <a:bodyPr/>
          <a:lstStyle/>
          <a:p>
            <a:fld id="{4E54B6C2-7C40-45D4-8F97-42629D33F6DF}" type="datetime1">
              <a:rPr lang="en-US" smtClean="0"/>
              <a:t>5/18/2011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3854897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857701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59C7F9-5AF0-4D8C-B79D-BA8F420B6C90}" type="slidenum">
              <a:rPr lang="en-US" smtClean="0"/>
              <a:t>11</a:t>
            </a:fld>
            <a:endParaRPr lang="en-US"/>
          </a:p>
        </p:txBody>
      </p:sp>
    </p:spTree>
    <p:extLst>
      <p:ext uri="{BB962C8B-B14F-4D97-AF65-F5344CB8AC3E}">
        <p14:creationId xmlns:p14="http://schemas.microsoft.com/office/powerpoint/2010/main" val="712296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59C7F9-5AF0-4D8C-B79D-BA8F420B6C90}" type="slidenum">
              <a:rPr lang="en-US" smtClean="0"/>
              <a:t>12</a:t>
            </a:fld>
            <a:endParaRPr lang="en-US"/>
          </a:p>
        </p:txBody>
      </p:sp>
    </p:spTree>
    <p:extLst>
      <p:ext uri="{BB962C8B-B14F-4D97-AF65-F5344CB8AC3E}">
        <p14:creationId xmlns:p14="http://schemas.microsoft.com/office/powerpoint/2010/main" val="712296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59C7F9-5AF0-4D8C-B79D-BA8F420B6C90}" type="slidenum">
              <a:rPr lang="en-US" smtClean="0"/>
              <a:t>16</a:t>
            </a:fld>
            <a:endParaRPr lang="en-US"/>
          </a:p>
        </p:txBody>
      </p:sp>
    </p:spTree>
    <p:extLst>
      <p:ext uri="{BB962C8B-B14F-4D97-AF65-F5344CB8AC3E}">
        <p14:creationId xmlns:p14="http://schemas.microsoft.com/office/powerpoint/2010/main" val="1268771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59C7F9-5AF0-4D8C-B79D-BA8F420B6C90}" type="slidenum">
              <a:rPr lang="en-US" smtClean="0"/>
              <a:t>29</a:t>
            </a:fld>
            <a:endParaRPr lang="en-US"/>
          </a:p>
        </p:txBody>
      </p:sp>
    </p:spTree>
    <p:extLst>
      <p:ext uri="{BB962C8B-B14F-4D97-AF65-F5344CB8AC3E}">
        <p14:creationId xmlns:p14="http://schemas.microsoft.com/office/powerpoint/2010/main" val="2526437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5638D10-3E34-4B12-927C-CDAB4E0AA2F2}" type="slidenum">
              <a:rPr lang="en-CA" smtClean="0"/>
              <a:t>30</a:t>
            </a:fld>
            <a:endParaRPr lang="en-CA"/>
          </a:p>
        </p:txBody>
      </p:sp>
    </p:spTree>
    <p:extLst>
      <p:ext uri="{BB962C8B-B14F-4D97-AF65-F5344CB8AC3E}">
        <p14:creationId xmlns:p14="http://schemas.microsoft.com/office/powerpoint/2010/main" val="2078048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3:50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01759003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9530365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700902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056659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418765896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976030"/>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704822"/>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79059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427916749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020829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27908969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20454825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944374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1480123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55849875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6471347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2382553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59255288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016293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708952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4522825"/>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65457"/>
      </p:ext>
    </p:extLst>
  </p:cSld>
  <p:clrMap bg1="dk1" tx1="lt1" bg2="dk2" tx2="lt2" accent1="accent1" accent2="accent2" accent3="accent3" accent4="accent4" accent5="accent5" accent6="accent6" hlink="hlink" folHlink="folHlink"/>
  <p:sldLayoutIdLst>
    <p:sldLayoutId id="2147483785"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4.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14.xml"/><Relationship Id="rId4" Type="http://schemas.microsoft.com/office/2007/relationships/hdphoto" Target="../media/hdphoto3.wdp"/></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hyperlink" Target="http://weblogs.asp.net/Scottgu/" TargetMode="External"/><Relationship Id="rId2" Type="http://schemas.openxmlformats.org/officeDocument/2006/relationships/hyperlink" Target="http://www.iis.net/" TargetMode="External"/><Relationship Id="rId1" Type="http://schemas.openxmlformats.org/officeDocument/2006/relationships/slideLayout" Target="../slideLayouts/slideLayout8.xml"/><Relationship Id="rId4" Type="http://schemas.openxmlformats.org/officeDocument/2006/relationships/hyperlink" Target="http://www.hanselman.com/" TargetMode="External"/></Relationships>
</file>

<file path=ppt/slides/_rels/slide53.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55.png"/><Relationship Id="rId5" Type="http://schemas.openxmlformats.org/officeDocument/2006/relationships/hyperlink" Target="http://www.microsoft.com/learning" TargetMode="External"/><Relationship Id="rId10" Type="http://schemas.openxmlformats.org/officeDocument/2006/relationships/image" Target="../media/image54.emf"/><Relationship Id="rId4" Type="http://schemas.openxmlformats.org/officeDocument/2006/relationships/image" Target="../media/image51.png"/><Relationship Id="rId9" Type="http://schemas.openxmlformats.org/officeDocument/2006/relationships/image" Target="../media/image53.png"/><Relationship Id="rId14" Type="http://schemas.microsoft.com/office/2007/relationships/hdphoto" Target="../media/hdphoto1.wdp"/></Relationships>
</file>

<file path=ppt/slides/_rels/slide54.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55.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err="1" smtClean="0"/>
              <a:t>NuGet</a:t>
            </a:r>
            <a:r>
              <a:rPr lang="en-US" sz="5400" dirty="0" smtClean="0"/>
              <a:t> for The Enterprise</a:t>
            </a:r>
            <a:br>
              <a:rPr lang="en-US" sz="5400" dirty="0" smtClean="0"/>
            </a:br>
            <a:r>
              <a:rPr lang="en-US" dirty="0" smtClean="0"/>
              <a:t>.NET Package Management </a:t>
            </a:r>
            <a:endParaRPr lang="en-US" dirty="0"/>
          </a:p>
        </p:txBody>
      </p:sp>
      <p:sp>
        <p:nvSpPr>
          <p:cNvPr id="3" name="Subtitle 2"/>
          <p:cNvSpPr>
            <a:spLocks noGrp="1"/>
          </p:cNvSpPr>
          <p:nvPr>
            <p:ph type="subTitle" idx="1"/>
          </p:nvPr>
        </p:nvSpPr>
        <p:spPr/>
        <p:txBody>
          <a:bodyPr/>
          <a:lstStyle/>
          <a:p>
            <a:r>
              <a:rPr lang="en-US" smtClean="0"/>
              <a:t>Scott Hanselman</a:t>
            </a:r>
          </a:p>
          <a:p>
            <a:r>
              <a:rPr lang="en-US" smtClean="0"/>
              <a:t>Principal Program Manager</a:t>
            </a:r>
          </a:p>
          <a:p>
            <a:r>
              <a:rPr lang="en-US" smtClean="0"/>
              <a:t>Microsoft</a:t>
            </a:r>
            <a:endParaRPr lang="en-US" dirty="0"/>
          </a:p>
        </p:txBody>
      </p:sp>
      <p:sp>
        <p:nvSpPr>
          <p:cNvPr id="7" name="Text Placeholder 6"/>
          <p:cNvSpPr>
            <a:spLocks noGrp="1"/>
          </p:cNvSpPr>
          <p:nvPr>
            <p:ph type="body" sz="quarter" idx="10"/>
          </p:nvPr>
        </p:nvSpPr>
        <p:spPr/>
        <p:txBody>
          <a:bodyPr/>
          <a:lstStyle/>
          <a:p>
            <a:r>
              <a:rPr lang="en-US" dirty="0" smtClean="0"/>
              <a:t>DEV338</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149013" cy="747897"/>
          </a:xfrm>
        </p:spPr>
        <p:txBody>
          <a:bodyPr/>
          <a:lstStyle/>
          <a:p>
            <a:r>
              <a:rPr lang="en-US" sz="5400" dirty="0" smtClean="0"/>
              <a:t>Adding a library to a project</a:t>
            </a:r>
            <a:endParaRPr lang="en-CA" sz="5400" dirty="0"/>
          </a:p>
        </p:txBody>
      </p:sp>
      <p:sp>
        <p:nvSpPr>
          <p:cNvPr id="5" name="Content Placeholder 4"/>
          <p:cNvSpPr>
            <a:spLocks noGrp="1"/>
          </p:cNvSpPr>
          <p:nvPr>
            <p:ph type="body" sz="quarter" idx="10"/>
          </p:nvPr>
        </p:nvSpPr>
        <p:spPr>
          <a:xfrm>
            <a:off x="519112" y="1447799"/>
            <a:ext cx="11149013" cy="3157788"/>
          </a:xfrm>
        </p:spPr>
        <p:txBody>
          <a:bodyPr/>
          <a:lstStyle/>
          <a:p>
            <a:r>
              <a:rPr lang="en-US" sz="5400" dirty="0" smtClean="0"/>
              <a:t>What is the experience to add an existing 3rd Party or open source library to a project today?</a:t>
            </a:r>
          </a:p>
          <a:p>
            <a:r>
              <a:rPr lang="en-US" sz="5400" dirty="0" smtClean="0"/>
              <a:t>Let’s take a look</a:t>
            </a:r>
            <a:endParaRPr lang="en-US" sz="5400" dirty="0"/>
          </a:p>
        </p:txBody>
      </p:sp>
    </p:spTree>
    <p:extLst>
      <p:ext uri="{BB962C8B-B14F-4D97-AF65-F5344CB8AC3E}">
        <p14:creationId xmlns:p14="http://schemas.microsoft.com/office/powerpoint/2010/main" val="3801494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42" y="984250"/>
            <a:ext cx="10398591" cy="488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ular Callout 6"/>
          <p:cNvSpPr/>
          <p:nvPr/>
        </p:nvSpPr>
        <p:spPr bwMode="auto">
          <a:xfrm>
            <a:off x="8532179" y="381000"/>
            <a:ext cx="3430060" cy="1905000"/>
          </a:xfrm>
          <a:prstGeom prst="wedgeRectCallout">
            <a:avLst>
              <a:gd name="adj1" fmla="val -60885"/>
              <a:gd name="adj2" fmla="val 75924"/>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21871" tIns="60935" rIns="121871" bIns="60935" numCol="1" rtlCol="0" anchor="ctr" anchorCtr="0" compatLnSpc="1">
            <a:prstTxWarp prst="textNoShape">
              <a:avLst/>
            </a:prstTxWarp>
          </a:bodyPr>
          <a:lstStyle/>
          <a:p>
            <a:pPr algn="ctr" defTabSz="1218352" fontAlgn="base">
              <a:spcBef>
                <a:spcPct val="0"/>
              </a:spcBef>
              <a:spcAft>
                <a:spcPct val="0"/>
              </a:spcAft>
            </a:pPr>
            <a:r>
              <a:rPr lang="en-US" sz="3200" b="1" dirty="0">
                <a:solidFill>
                  <a:schemeClr val="bg1"/>
                </a:solidFill>
                <a:effectLst>
                  <a:outerShdw blurRad="38100" dist="38100" dir="2700000" algn="tl">
                    <a:srgbClr val="000000">
                      <a:alpha val="43137"/>
                    </a:srgbClr>
                  </a:outerShdw>
                </a:effectLst>
                <a:latin typeface="Segoe UI Light" pitchFamily="34" charset="0"/>
              </a:rPr>
              <a:t>Like all good stories, it starts with a Google search</a:t>
            </a:r>
          </a:p>
        </p:txBody>
      </p:sp>
    </p:spTree>
    <p:extLst>
      <p:ext uri="{BB962C8B-B14F-4D97-AF65-F5344CB8AC3E}">
        <p14:creationId xmlns:p14="http://schemas.microsoft.com/office/powerpoint/2010/main" val="1817223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Images\Screenshots\Bing - Windows Internet Explor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69" y="609600"/>
            <a:ext cx="10809188" cy="5791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ular Callout 3"/>
          <p:cNvSpPr/>
          <p:nvPr/>
        </p:nvSpPr>
        <p:spPr bwMode="auto">
          <a:xfrm>
            <a:off x="8532179" y="381000"/>
            <a:ext cx="3430060" cy="1905000"/>
          </a:xfrm>
          <a:prstGeom prst="wedgeRectCallout">
            <a:avLst>
              <a:gd name="adj1" fmla="val -52755"/>
              <a:gd name="adj2" fmla="val 68195"/>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21871" tIns="60935" rIns="121871" bIns="60935" numCol="1" rtlCol="0" anchor="ctr" anchorCtr="0" compatLnSpc="1">
            <a:prstTxWarp prst="textNoShape">
              <a:avLst/>
            </a:prstTxWarp>
          </a:bodyPr>
          <a:lstStyle/>
          <a:p>
            <a:pPr algn="ctr" defTabSz="1218352" fontAlgn="base">
              <a:spcBef>
                <a:spcPct val="0"/>
              </a:spcBef>
              <a:spcAft>
                <a:spcPct val="0"/>
              </a:spcAft>
            </a:pPr>
            <a:r>
              <a:rPr lang="en-US" sz="3200" b="1" dirty="0">
                <a:solidFill>
                  <a:schemeClr val="bg1"/>
                </a:solidFill>
                <a:effectLst>
                  <a:outerShdw blurRad="38100" dist="38100" dir="2700000" algn="tl">
                    <a:srgbClr val="000000">
                      <a:alpha val="43137"/>
                    </a:srgbClr>
                  </a:outerShdw>
                </a:effectLst>
                <a:latin typeface="Segoe UI Light" pitchFamily="34" charset="0"/>
              </a:rPr>
              <a:t>Like all good stories, it starts with a Bing </a:t>
            </a:r>
            <a:br>
              <a:rPr lang="en-US" sz="3200" b="1" dirty="0">
                <a:solidFill>
                  <a:schemeClr val="bg1"/>
                </a:solidFill>
                <a:effectLst>
                  <a:outerShdw blurRad="38100" dist="38100" dir="2700000" algn="tl">
                    <a:srgbClr val="000000">
                      <a:alpha val="43137"/>
                    </a:srgbClr>
                  </a:outerShdw>
                </a:effectLst>
                <a:latin typeface="Segoe UI Light" pitchFamily="34" charset="0"/>
              </a:rPr>
            </a:br>
            <a:r>
              <a:rPr lang="en-US" sz="3200" b="1" dirty="0">
                <a:solidFill>
                  <a:schemeClr val="bg1"/>
                </a:solidFill>
                <a:effectLst>
                  <a:outerShdw blurRad="38100" dist="38100" dir="2700000" algn="tl">
                    <a:srgbClr val="000000">
                      <a:alpha val="43137"/>
                    </a:srgbClr>
                  </a:outerShdw>
                </a:effectLst>
                <a:latin typeface="Segoe UI Light" pitchFamily="34" charset="0"/>
              </a:rPr>
              <a:t>search</a:t>
            </a:r>
          </a:p>
        </p:txBody>
      </p:sp>
    </p:spTree>
    <p:extLst>
      <p:ext uri="{BB962C8B-B14F-4D97-AF65-F5344CB8AC3E}">
        <p14:creationId xmlns:p14="http://schemas.microsoft.com/office/powerpoint/2010/main" val="1446823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Images\Screenshots\elmah - Bing - Windows Internet Explor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179" y="76200"/>
            <a:ext cx="7744243" cy="67056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ular Callout 8"/>
          <p:cNvSpPr/>
          <p:nvPr/>
        </p:nvSpPr>
        <p:spPr bwMode="auto">
          <a:xfrm>
            <a:off x="6703856" y="1676400"/>
            <a:ext cx="3430060" cy="1905000"/>
          </a:xfrm>
          <a:prstGeom prst="wedgeRectCallout">
            <a:avLst>
              <a:gd name="adj1" fmla="val -71124"/>
              <a:gd name="adj2" fmla="val -37161"/>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21871" tIns="60935" rIns="121871" bIns="60935" numCol="1" rtlCol="0" anchor="ctr" anchorCtr="0" compatLnSpc="1">
            <a:prstTxWarp prst="textNoShape">
              <a:avLst/>
            </a:prstTxWarp>
          </a:bodyPr>
          <a:lstStyle/>
          <a:p>
            <a:pPr algn="ctr" defTabSz="1218352" fontAlgn="base">
              <a:spcBef>
                <a:spcPct val="0"/>
              </a:spcBef>
              <a:spcAft>
                <a:spcPct val="0"/>
              </a:spcAft>
            </a:pPr>
            <a:r>
              <a:rPr lang="en-US" sz="2900" b="1" dirty="0">
                <a:solidFill>
                  <a:schemeClr val="bg1"/>
                </a:solidFill>
                <a:effectLst>
                  <a:outerShdw blurRad="38100" dist="38100" dir="2700000" algn="tl">
                    <a:srgbClr val="000000">
                      <a:alpha val="43137"/>
                    </a:srgbClr>
                  </a:outerShdw>
                </a:effectLst>
                <a:latin typeface="Segoe UI Light" pitchFamily="34" charset="0"/>
              </a:rPr>
              <a:t>So far so good in this case.</a:t>
            </a:r>
          </a:p>
        </p:txBody>
      </p:sp>
    </p:spTree>
    <p:extLst>
      <p:ext uri="{BB962C8B-B14F-4D97-AF65-F5344CB8AC3E}">
        <p14:creationId xmlns:p14="http://schemas.microsoft.com/office/powerpoint/2010/main" val="1442198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Images\Screenshots\elmah - Project Hosting on Google Code - Windows Internet Explor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114" y="76199"/>
            <a:ext cx="7744243" cy="6705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ular Callout 6"/>
          <p:cNvSpPr/>
          <p:nvPr/>
        </p:nvSpPr>
        <p:spPr bwMode="auto">
          <a:xfrm>
            <a:off x="3961371" y="76200"/>
            <a:ext cx="3430060" cy="1905000"/>
          </a:xfrm>
          <a:prstGeom prst="wedgeRectCallout">
            <a:avLst>
              <a:gd name="adj1" fmla="val -65102"/>
              <a:gd name="adj2" fmla="val 39314"/>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21871" tIns="60935" rIns="121871" bIns="60935" numCol="1" rtlCol="0" anchor="ctr" anchorCtr="0" compatLnSpc="1">
            <a:prstTxWarp prst="textNoShape">
              <a:avLst/>
            </a:prstTxWarp>
          </a:bodyPr>
          <a:lstStyle/>
          <a:p>
            <a:pPr algn="ctr" defTabSz="1218352" fontAlgn="base">
              <a:spcBef>
                <a:spcPct val="0"/>
              </a:spcBef>
              <a:spcAft>
                <a:spcPct val="0"/>
              </a:spcAft>
            </a:pPr>
            <a:r>
              <a:rPr lang="en-US" sz="2900" b="1" dirty="0">
                <a:solidFill>
                  <a:schemeClr val="bg1"/>
                </a:solidFill>
                <a:effectLst>
                  <a:outerShdw blurRad="38100" dist="38100" dir="2700000" algn="tl">
                    <a:srgbClr val="000000">
                      <a:alpha val="43137"/>
                    </a:srgbClr>
                  </a:outerShdw>
                </a:effectLst>
                <a:latin typeface="Segoe UI Light" pitchFamily="34" charset="0"/>
              </a:rPr>
              <a:t>This looks right</a:t>
            </a:r>
          </a:p>
        </p:txBody>
      </p:sp>
    </p:spTree>
    <p:extLst>
      <p:ext uri="{BB962C8B-B14F-4D97-AF65-F5344CB8AC3E}">
        <p14:creationId xmlns:p14="http://schemas.microsoft.com/office/powerpoint/2010/main" val="3841270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Images\Screenshots\Downloads - elmah - Project Hosting on Google Code - Windows Internet Explor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421" y="73152"/>
            <a:ext cx="7744243"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257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mages\Screenshots\Downloads - elmah - Project Hosting on Google Code - Windows Internet Explorer - 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1114" y="73152"/>
            <a:ext cx="7744243" cy="6705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21597" y="-330200"/>
            <a:ext cx="2901981" cy="8330485"/>
          </a:xfrm>
          <a:prstGeom prst="rect">
            <a:avLst/>
          </a:prstGeom>
          <a:noFill/>
        </p:spPr>
        <p:txBody>
          <a:bodyPr wrap="square" lIns="121899" tIns="60949" rIns="121899" bIns="60949" rtlCol="0">
            <a:spAutoFit/>
          </a:bodyPr>
          <a:lstStyle/>
          <a:p>
            <a:r>
              <a:rPr lang="en-US" sz="53300" dirty="0">
                <a:solidFill>
                  <a:srgbClr val="C00000"/>
                </a:solidFill>
              </a:rPr>
              <a:t>?</a:t>
            </a:r>
          </a:p>
        </p:txBody>
      </p:sp>
      <p:sp>
        <p:nvSpPr>
          <p:cNvPr id="5" name="Rectangular Callout 4"/>
          <p:cNvSpPr/>
          <p:nvPr/>
        </p:nvSpPr>
        <p:spPr bwMode="auto">
          <a:xfrm>
            <a:off x="1902552" y="3404251"/>
            <a:ext cx="3430060" cy="1905000"/>
          </a:xfrm>
          <a:prstGeom prst="wedgeRectCallout">
            <a:avLst>
              <a:gd name="adj1" fmla="val -35890"/>
              <a:gd name="adj2" fmla="val -58314"/>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21871" tIns="60935" rIns="121871" bIns="60935" numCol="1" rtlCol="0" anchor="ctr" anchorCtr="0" compatLnSpc="1">
            <a:prstTxWarp prst="textNoShape">
              <a:avLst/>
            </a:prstTxWarp>
          </a:bodyPr>
          <a:lstStyle/>
          <a:p>
            <a:pPr algn="ctr" defTabSz="1218352" fontAlgn="base">
              <a:spcBef>
                <a:spcPct val="0"/>
              </a:spcBef>
              <a:spcAft>
                <a:spcPct val="0"/>
              </a:spcAft>
            </a:pPr>
            <a:r>
              <a:rPr lang="en-US" sz="2900" dirty="0">
                <a:solidFill>
                  <a:schemeClr val="bg1"/>
                </a:solidFill>
                <a:effectLst>
                  <a:outerShdw blurRad="38100" dist="38100" dir="2700000" algn="tl">
                    <a:srgbClr val="000000">
                      <a:alpha val="43137"/>
                    </a:srgbClr>
                  </a:outerShdw>
                </a:effectLst>
                <a:latin typeface="Segoe UI" pitchFamily="34" charset="0"/>
              </a:rPr>
              <a:t>Turns out, this is the right one.</a:t>
            </a:r>
          </a:p>
        </p:txBody>
      </p:sp>
    </p:spTree>
    <p:extLst>
      <p:ext uri="{BB962C8B-B14F-4D97-AF65-F5344CB8AC3E}">
        <p14:creationId xmlns:p14="http://schemas.microsoft.com/office/powerpoint/2010/main" val="572639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Images\Screenshots\ELMAH-1.1-bin.zip - elmah - ELMAH v1.1 Binaries - Project Hosting on Google Code - Windows Internet Explor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114" y="73152"/>
            <a:ext cx="7744243" cy="6705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ular Callout 3"/>
          <p:cNvSpPr/>
          <p:nvPr/>
        </p:nvSpPr>
        <p:spPr bwMode="auto">
          <a:xfrm>
            <a:off x="5281827" y="3276600"/>
            <a:ext cx="3430060" cy="1905000"/>
          </a:xfrm>
          <a:prstGeom prst="wedgeRectCallout">
            <a:avLst>
              <a:gd name="adj1" fmla="val -63295"/>
              <a:gd name="adj2" fmla="val -17636"/>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21871" tIns="60935" rIns="121871" bIns="60935" numCol="1" rtlCol="0" anchor="ctr" anchorCtr="0" compatLnSpc="1">
            <a:prstTxWarp prst="textNoShape">
              <a:avLst/>
            </a:prstTxWarp>
          </a:bodyPr>
          <a:lstStyle/>
          <a:p>
            <a:pPr algn="ctr" defTabSz="1218352" fontAlgn="base">
              <a:spcBef>
                <a:spcPct val="0"/>
              </a:spcBef>
              <a:spcAft>
                <a:spcPct val="0"/>
              </a:spcAft>
            </a:pPr>
            <a:r>
              <a:rPr lang="en-US" sz="2900" b="1" dirty="0">
                <a:solidFill>
                  <a:schemeClr val="bg1"/>
                </a:solidFill>
                <a:effectLst>
                  <a:outerShdw blurRad="38100" dist="38100" dir="2700000" algn="tl">
                    <a:srgbClr val="000000">
                      <a:alpha val="43137"/>
                    </a:srgbClr>
                  </a:outerShdw>
                </a:effectLst>
                <a:latin typeface="Segoe UI Light" pitchFamily="34" charset="0"/>
              </a:rPr>
              <a:t>Looks right to me, </a:t>
            </a:r>
            <a:br>
              <a:rPr lang="en-US" sz="2900" b="1" dirty="0">
                <a:solidFill>
                  <a:schemeClr val="bg1"/>
                </a:solidFill>
                <a:effectLst>
                  <a:outerShdw blurRad="38100" dist="38100" dir="2700000" algn="tl">
                    <a:srgbClr val="000000">
                      <a:alpha val="43137"/>
                    </a:srgbClr>
                  </a:outerShdw>
                </a:effectLst>
                <a:latin typeface="Segoe UI Light" pitchFamily="34" charset="0"/>
              </a:rPr>
            </a:br>
            <a:r>
              <a:rPr lang="en-US" sz="2900" b="1" dirty="0">
                <a:solidFill>
                  <a:schemeClr val="bg1"/>
                </a:solidFill>
                <a:effectLst>
                  <a:outerShdw blurRad="38100" dist="38100" dir="2700000" algn="tl">
                    <a:srgbClr val="000000">
                      <a:alpha val="43137"/>
                    </a:srgbClr>
                  </a:outerShdw>
                </a:effectLst>
                <a:latin typeface="Segoe UI Light" pitchFamily="34" charset="0"/>
              </a:rPr>
              <a:t>I guess.</a:t>
            </a:r>
          </a:p>
        </p:txBody>
      </p:sp>
    </p:spTree>
    <p:extLst>
      <p:ext uri="{BB962C8B-B14F-4D97-AF65-F5344CB8AC3E}">
        <p14:creationId xmlns:p14="http://schemas.microsoft.com/office/powerpoint/2010/main" val="2129395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mages\Screenshots\ELMAH-1.1-bin.zip - elmah - ELMAH v1.1 Binaries - Project Hosting on Google Code - Windows Internet Explorer-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114" y="73152"/>
            <a:ext cx="7744241" cy="6705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Images\Screenshots\File Downlo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0813" y="1411528"/>
            <a:ext cx="5664842" cy="3951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950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Images\Screenshots\Tem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883" y="76200"/>
            <a:ext cx="8824767"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991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0"/>
            <a:ext cx="12412000" cy="708337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lIns="93813" tIns="46906" rIns="93813" bIns="46906" rtlCol="0" anchor="ctr"/>
          <a:lstStyle/>
          <a:p>
            <a:pPr algn="ctr"/>
            <a:endParaRPr lang="en-US">
              <a:solidFill>
                <a:schemeClr val="tx1"/>
              </a:solidFill>
            </a:endParaRPr>
          </a:p>
        </p:txBody>
      </p:sp>
      <p:sp>
        <p:nvSpPr>
          <p:cNvPr id="11" name="Slide Number Placeholder 10"/>
          <p:cNvSpPr>
            <a:spLocks noGrp="1"/>
          </p:cNvSpPr>
          <p:nvPr>
            <p:ph type="sldNum" sz="quarter" idx="4294967295"/>
          </p:nvPr>
        </p:nvSpPr>
        <p:spPr>
          <a:xfrm>
            <a:off x="11539538" y="6373813"/>
            <a:ext cx="649287" cy="365125"/>
          </a:xfrm>
          <a:prstGeom prst="rect">
            <a:avLst/>
          </a:prstGeom>
        </p:spPr>
        <p:txBody>
          <a:bodyPr lIns="93813" tIns="46906" rIns="93813" bIns="46906"/>
          <a:lstStyle/>
          <a:p>
            <a:fld id="{E12D2A76-5301-6C47-8C1D-787442ADAD0B}" type="slidenum">
              <a:rPr lang="en-US" smtClean="0"/>
              <a:pPr/>
              <a:t>2</a:t>
            </a:fld>
            <a:endParaRPr lang="en-US" dirty="0"/>
          </a:p>
        </p:txBody>
      </p:sp>
      <p:pic>
        <p:nvPicPr>
          <p:cNvPr id="7" name="Picture 3" descr="C:\Users\scottha\Desktop\nug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7331" y="1905000"/>
            <a:ext cx="6550519" cy="2298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951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Images\Screenshots\Temp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882" y="76200"/>
            <a:ext cx="8824768" cy="6705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ular Callout 3"/>
          <p:cNvSpPr/>
          <p:nvPr/>
        </p:nvSpPr>
        <p:spPr bwMode="auto">
          <a:xfrm>
            <a:off x="1625177" y="4267200"/>
            <a:ext cx="3430060" cy="1905000"/>
          </a:xfrm>
          <a:prstGeom prst="wedgeRectCallout">
            <a:avLst>
              <a:gd name="adj1" fmla="val 81256"/>
              <a:gd name="adj2" fmla="val 36466"/>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21871" tIns="60935" rIns="121871" bIns="60935" numCol="1" rtlCol="0" anchor="ctr" anchorCtr="0" compatLnSpc="1">
            <a:prstTxWarp prst="textNoShape">
              <a:avLst/>
            </a:prstTxWarp>
          </a:bodyPr>
          <a:lstStyle/>
          <a:p>
            <a:pPr algn="ctr" defTabSz="1218352" fontAlgn="base">
              <a:spcBef>
                <a:spcPct val="0"/>
              </a:spcBef>
              <a:spcAft>
                <a:spcPct val="0"/>
              </a:spcAft>
            </a:pPr>
            <a:r>
              <a:rPr lang="en-US" sz="2900" b="1" dirty="0">
                <a:solidFill>
                  <a:schemeClr val="bg1"/>
                </a:solidFill>
                <a:effectLst>
                  <a:outerShdw blurRad="38100" dist="38100" dir="2700000" algn="tl">
                    <a:srgbClr val="000000">
                      <a:alpha val="43137"/>
                    </a:srgbClr>
                  </a:outerShdw>
                </a:effectLst>
                <a:latin typeface="Segoe UI Light" pitchFamily="34" charset="0"/>
              </a:rPr>
              <a:t>Before we extract it, we need to visit the Properties</a:t>
            </a:r>
          </a:p>
        </p:txBody>
      </p:sp>
    </p:spTree>
    <p:extLst>
      <p:ext uri="{BB962C8B-B14F-4D97-AF65-F5344CB8AC3E}">
        <p14:creationId xmlns:p14="http://schemas.microsoft.com/office/powerpoint/2010/main" val="4276746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mages\Screenshots\ELMAH-1.1-bin-x64.zip Properties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417" y="377952"/>
            <a:ext cx="4556881"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ular Callout 2"/>
          <p:cNvSpPr/>
          <p:nvPr/>
        </p:nvSpPr>
        <p:spPr bwMode="auto">
          <a:xfrm>
            <a:off x="8125884" y="3429000"/>
            <a:ext cx="3430060" cy="1905000"/>
          </a:xfrm>
          <a:prstGeom prst="wedgeRectCallout">
            <a:avLst>
              <a:gd name="adj1" fmla="val -70522"/>
              <a:gd name="adj2" fmla="val 28331"/>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21871" tIns="60935" rIns="121871" bIns="60935" numCol="1" rtlCol="0" anchor="ctr" anchorCtr="0" compatLnSpc="1">
            <a:prstTxWarp prst="textNoShape">
              <a:avLst/>
            </a:prstTxWarp>
          </a:bodyPr>
          <a:lstStyle/>
          <a:p>
            <a:pPr algn="ctr" defTabSz="1218352" fontAlgn="base">
              <a:spcBef>
                <a:spcPct val="0"/>
              </a:spcBef>
              <a:spcAft>
                <a:spcPct val="0"/>
              </a:spcAft>
            </a:pPr>
            <a:r>
              <a:rPr lang="en-US" sz="2900" b="1" dirty="0">
                <a:solidFill>
                  <a:schemeClr val="bg1"/>
                </a:solidFill>
                <a:effectLst>
                  <a:outerShdw blurRad="38100" dist="38100" dir="2700000" algn="tl">
                    <a:srgbClr val="000000">
                      <a:alpha val="43137"/>
                    </a:srgbClr>
                  </a:outerShdw>
                </a:effectLst>
                <a:latin typeface="Segoe UI Light" pitchFamily="34" charset="0"/>
              </a:rPr>
              <a:t>Don’t forget this!</a:t>
            </a:r>
          </a:p>
        </p:txBody>
      </p:sp>
      <p:pic>
        <p:nvPicPr>
          <p:cNvPr id="4" name="Picture 3" descr="D:\Images\Screenshots\ELMAH-1.1-bin-x64.zip Properties.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12469" y1="5850" x2="57213" y2="6216"/>
                        <a14:foregroundMark x1="56724" y1="5302" x2="87531" y2="4022"/>
                        <a14:foregroundMark x1="5623" y1="4570" x2="48655" y2="3473"/>
                        <a14:foregroundMark x1="92176" y1="3473" x2="92176" y2="6581"/>
                      </a14:backgroundRemoval>
                    </a14:imgEffect>
                  </a14:imgLayer>
                </a14:imgProps>
              </a:ext>
              <a:ext uri="{28A0092B-C50C-407E-A947-70E740481C1C}">
                <a14:useLocalDpi xmlns:a14="http://schemas.microsoft.com/office/drawing/2010/main" val="0"/>
              </a:ext>
            </a:extLst>
          </a:blip>
          <a:srcRect l="5471" t="65625" r="9826" b="15342"/>
          <a:stretch/>
        </p:blipFill>
        <p:spPr bwMode="auto">
          <a:xfrm>
            <a:off x="3499670" y="4381499"/>
            <a:ext cx="3859795" cy="1160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928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mages\Screenshots\ELMAH-1.1-bin-x64.zip Properties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417" y="377952"/>
            <a:ext cx="4556881"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040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Images\Screenshots\Temp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882" y="388513"/>
            <a:ext cx="8022516"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180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mages\Screenshots\li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883" y="390144"/>
            <a:ext cx="8022514" cy="6096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ular Callout 4"/>
          <p:cNvSpPr/>
          <p:nvPr/>
        </p:nvSpPr>
        <p:spPr bwMode="auto">
          <a:xfrm>
            <a:off x="7211723" y="762000"/>
            <a:ext cx="3430060" cy="1905000"/>
          </a:xfrm>
          <a:prstGeom prst="wedgeRectCallout">
            <a:avLst>
              <a:gd name="adj1" fmla="val -89194"/>
              <a:gd name="adj2" fmla="val 38093"/>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21871" tIns="60935" rIns="121871" bIns="60935" numCol="1" rtlCol="0" anchor="ctr" anchorCtr="0" compatLnSpc="1">
            <a:prstTxWarp prst="textNoShape">
              <a:avLst/>
            </a:prstTxWarp>
          </a:bodyPr>
          <a:lstStyle/>
          <a:p>
            <a:pPr algn="ctr" defTabSz="1218352" fontAlgn="base">
              <a:spcBef>
                <a:spcPct val="0"/>
              </a:spcBef>
              <a:spcAft>
                <a:spcPct val="0"/>
              </a:spcAft>
            </a:pPr>
            <a:r>
              <a:rPr lang="en-US" sz="2900" b="1" dirty="0">
                <a:solidFill>
                  <a:schemeClr val="bg1"/>
                </a:solidFill>
                <a:effectLst>
                  <a:outerShdw blurRad="38100" dist="38100" dir="2700000" algn="tl">
                    <a:srgbClr val="000000">
                      <a:alpha val="43137"/>
                    </a:srgbClr>
                  </a:outerShdw>
                </a:effectLst>
                <a:latin typeface="Segoe UI Light" pitchFamily="34" charset="0"/>
              </a:rPr>
              <a:t>Extract assemblies to a folder within the solution directory</a:t>
            </a:r>
          </a:p>
        </p:txBody>
      </p:sp>
    </p:spTree>
    <p:extLst>
      <p:ext uri="{BB962C8B-B14F-4D97-AF65-F5344CB8AC3E}">
        <p14:creationId xmlns:p14="http://schemas.microsoft.com/office/powerpoint/2010/main" val="1364260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mages\Screenshots\SampleMvcApplication - Microsoft Visual Studio (Administrat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218" y="121920"/>
            <a:ext cx="9390121"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606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mages\Screenshots\SampleMvcApplication - Microsoft Visual Studio (Administrator)-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218" y="121920"/>
            <a:ext cx="9390122"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63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mages\Screenshots\Add Refere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471" y="279401"/>
            <a:ext cx="7529139" cy="607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744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Images\Screenshots\SampleMvcApplication - Microsoft Visual Studio (Administrator)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177" y="63852"/>
            <a:ext cx="6982858" cy="67056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ular Callout 9"/>
          <p:cNvSpPr/>
          <p:nvPr/>
        </p:nvSpPr>
        <p:spPr bwMode="auto">
          <a:xfrm>
            <a:off x="7618018" y="3048000"/>
            <a:ext cx="3430060" cy="1905000"/>
          </a:xfrm>
          <a:prstGeom prst="wedgeRectCallout">
            <a:avLst>
              <a:gd name="adj1" fmla="val -66607"/>
              <a:gd name="adj2" fmla="val 18568"/>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21871" tIns="60935" rIns="121871" bIns="60935" numCol="1" rtlCol="0" anchor="ctr" anchorCtr="0" compatLnSpc="1">
            <a:prstTxWarp prst="textNoShape">
              <a:avLst/>
            </a:prstTxWarp>
          </a:bodyPr>
          <a:lstStyle/>
          <a:p>
            <a:pPr algn="ctr" defTabSz="1218352" fontAlgn="base">
              <a:spcBef>
                <a:spcPct val="0"/>
              </a:spcBef>
              <a:spcAft>
                <a:spcPct val="0"/>
              </a:spcAft>
            </a:pPr>
            <a:r>
              <a:rPr lang="en-US" sz="2900" b="1" dirty="0">
                <a:solidFill>
                  <a:schemeClr val="bg1"/>
                </a:solidFill>
                <a:effectLst>
                  <a:outerShdw blurRad="38100" dist="38100" dir="2700000" algn="tl">
                    <a:srgbClr val="000000">
                      <a:alpha val="43137"/>
                    </a:srgbClr>
                  </a:outerShdw>
                </a:effectLst>
                <a:latin typeface="Segoe UI Light" pitchFamily="34" charset="0"/>
              </a:rPr>
              <a:t>Need to add the correct configuration to </a:t>
            </a:r>
            <a:r>
              <a:rPr lang="en-US" sz="2900" b="1" dirty="0" err="1">
                <a:solidFill>
                  <a:schemeClr val="bg1"/>
                </a:solidFill>
                <a:effectLst>
                  <a:outerShdw blurRad="38100" dist="38100" dir="2700000" algn="tl">
                    <a:srgbClr val="000000">
                      <a:alpha val="43137"/>
                    </a:srgbClr>
                  </a:outerShdw>
                </a:effectLst>
                <a:latin typeface="Segoe UI Light" pitchFamily="34" charset="0"/>
              </a:rPr>
              <a:t>web.config</a:t>
            </a:r>
            <a:endParaRPr lang="en-US" sz="2900" b="1" dirty="0">
              <a:solidFill>
                <a:schemeClr val="bg1"/>
              </a:solidFill>
              <a:effectLst>
                <a:outerShdw blurRad="38100" dist="38100" dir="2700000" algn="tl">
                  <a:srgbClr val="000000">
                    <a:alpha val="43137"/>
                  </a:srgbClr>
                </a:outerShdw>
              </a:effectLst>
              <a:latin typeface="Segoe UI Light" pitchFamily="34" charset="0"/>
            </a:endParaRPr>
          </a:p>
        </p:txBody>
      </p:sp>
    </p:spTree>
    <p:extLst>
      <p:ext uri="{BB962C8B-B14F-4D97-AF65-F5344CB8AC3E}">
        <p14:creationId xmlns:p14="http://schemas.microsoft.com/office/powerpoint/2010/main" val="6522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Images\Screenshots\SampleMvcApplication - Microsoft Visual Studio (Administrator)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1114" y="85344"/>
            <a:ext cx="6982860" cy="6705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D:\Images\Screenshots\SampleMvcApplication - Microsoft Visual Studio (Administrat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1114" y="85344"/>
            <a:ext cx="6982860" cy="6705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Images\Screenshots\SampleMvcApplication - Microsoft Visual Studio (Administrator) - Copy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1114" y="85344"/>
            <a:ext cx="6982857"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354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2" y="0"/>
            <a:ext cx="12412000" cy="708337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lIns="93813" tIns="46906" rIns="93813" bIns="46906" rtlCol="0" anchor="ctr"/>
          <a:lstStyle/>
          <a:p>
            <a:pPr algn="ctr"/>
            <a:endParaRPr lang="en-US">
              <a:solidFill>
                <a:schemeClr val="bg1"/>
              </a:solidFill>
            </a:endParaRPr>
          </a:p>
        </p:txBody>
      </p:sp>
      <p:sp>
        <p:nvSpPr>
          <p:cNvPr id="2" name="TextBox 1"/>
          <p:cNvSpPr txBox="1"/>
          <p:nvPr/>
        </p:nvSpPr>
        <p:spPr>
          <a:xfrm>
            <a:off x="3467545" y="3420622"/>
            <a:ext cx="2573063" cy="1107969"/>
          </a:xfrm>
          <a:prstGeom prst="rect">
            <a:avLst/>
          </a:prstGeom>
          <a:noFill/>
        </p:spPr>
        <p:txBody>
          <a:bodyPr wrap="none" lIns="121875" tIns="60936" rIns="121875" bIns="60936" rtlCol="0">
            <a:spAutoFit/>
          </a:bodyPr>
          <a:lstStyle/>
          <a:p>
            <a:r>
              <a:rPr lang="en-US" sz="6400" dirty="0">
                <a:solidFill>
                  <a:schemeClr val="bg1"/>
                </a:solidFill>
                <a:latin typeface="Segoe Semibold" pitchFamily="34" charset="0"/>
              </a:rPr>
              <a:t>Castle</a:t>
            </a:r>
          </a:p>
        </p:txBody>
      </p:sp>
      <p:sp>
        <p:nvSpPr>
          <p:cNvPr id="3" name="TextBox 2"/>
          <p:cNvSpPr txBox="1"/>
          <p:nvPr/>
        </p:nvSpPr>
        <p:spPr>
          <a:xfrm rot="16200000">
            <a:off x="645482" y="3892966"/>
            <a:ext cx="4555179" cy="1107706"/>
          </a:xfrm>
          <a:prstGeom prst="rect">
            <a:avLst/>
          </a:prstGeom>
          <a:noFill/>
        </p:spPr>
        <p:txBody>
          <a:bodyPr wrap="none" lIns="121875" tIns="60936" rIns="121875" bIns="60936" rtlCol="0">
            <a:spAutoFit/>
          </a:bodyPr>
          <a:lstStyle/>
          <a:p>
            <a:r>
              <a:rPr lang="en-US" sz="6400" dirty="0" err="1">
                <a:solidFill>
                  <a:schemeClr val="bg1"/>
                </a:solidFill>
                <a:latin typeface="Segoe Semibold" pitchFamily="34" charset="0"/>
              </a:rPr>
              <a:t>NHibernate</a:t>
            </a:r>
            <a:endParaRPr lang="en-US" sz="6400" dirty="0">
              <a:solidFill>
                <a:schemeClr val="bg1"/>
              </a:solidFill>
              <a:latin typeface="Segoe Semibold" pitchFamily="34" charset="0"/>
            </a:endParaRPr>
          </a:p>
        </p:txBody>
      </p:sp>
      <p:sp>
        <p:nvSpPr>
          <p:cNvPr id="4" name="TextBox 3"/>
          <p:cNvSpPr txBox="1"/>
          <p:nvPr/>
        </p:nvSpPr>
        <p:spPr>
          <a:xfrm>
            <a:off x="6366185" y="4146118"/>
            <a:ext cx="2489729" cy="943821"/>
          </a:xfrm>
          <a:prstGeom prst="rect">
            <a:avLst/>
          </a:prstGeom>
          <a:noFill/>
        </p:spPr>
        <p:txBody>
          <a:bodyPr wrap="none" lIns="121875" tIns="60936" rIns="121875" bIns="60936" rtlCol="0">
            <a:spAutoFit/>
          </a:bodyPr>
          <a:lstStyle/>
          <a:p>
            <a:r>
              <a:rPr lang="en-US" sz="5300" dirty="0">
                <a:solidFill>
                  <a:schemeClr val="bg1"/>
                </a:solidFill>
                <a:latin typeface="Segoe Semibold" pitchFamily="34" charset="0"/>
              </a:rPr>
              <a:t>log4net</a:t>
            </a:r>
          </a:p>
        </p:txBody>
      </p:sp>
      <p:sp>
        <p:nvSpPr>
          <p:cNvPr id="5" name="TextBox 4"/>
          <p:cNvSpPr txBox="1"/>
          <p:nvPr/>
        </p:nvSpPr>
        <p:spPr>
          <a:xfrm>
            <a:off x="6594269" y="1627342"/>
            <a:ext cx="1955533" cy="943821"/>
          </a:xfrm>
          <a:prstGeom prst="rect">
            <a:avLst/>
          </a:prstGeom>
          <a:noFill/>
        </p:spPr>
        <p:txBody>
          <a:bodyPr wrap="none" lIns="121875" tIns="60936" rIns="121875" bIns="60936" rtlCol="0">
            <a:spAutoFit/>
          </a:bodyPr>
          <a:lstStyle/>
          <a:p>
            <a:r>
              <a:rPr lang="en-US" sz="5300" dirty="0" err="1">
                <a:solidFill>
                  <a:schemeClr val="bg1"/>
                </a:solidFill>
                <a:latin typeface="Segoe Semibold" pitchFamily="34" charset="0"/>
              </a:rPr>
              <a:t>NUnit</a:t>
            </a:r>
            <a:endParaRPr lang="en-US" sz="5300" dirty="0">
              <a:solidFill>
                <a:schemeClr val="bg1"/>
              </a:solidFill>
              <a:latin typeface="Segoe Semibold" pitchFamily="34" charset="0"/>
            </a:endParaRPr>
          </a:p>
        </p:txBody>
      </p:sp>
      <p:sp>
        <p:nvSpPr>
          <p:cNvPr id="6" name="TextBox 5"/>
          <p:cNvSpPr txBox="1"/>
          <p:nvPr/>
        </p:nvSpPr>
        <p:spPr>
          <a:xfrm rot="16200000">
            <a:off x="7866348" y="2201045"/>
            <a:ext cx="2184739" cy="943576"/>
          </a:xfrm>
          <a:prstGeom prst="rect">
            <a:avLst/>
          </a:prstGeom>
          <a:noFill/>
        </p:spPr>
        <p:txBody>
          <a:bodyPr wrap="none" lIns="121875" tIns="60936" rIns="121875" bIns="60936" rtlCol="0">
            <a:spAutoFit/>
          </a:bodyPr>
          <a:lstStyle/>
          <a:p>
            <a:r>
              <a:rPr lang="en-US" sz="5300" dirty="0" err="1">
                <a:solidFill>
                  <a:schemeClr val="bg1"/>
                </a:solidFill>
                <a:latin typeface="Segoe Semibold" pitchFamily="34" charset="0"/>
              </a:rPr>
              <a:t>Elmah</a:t>
            </a:r>
            <a:endParaRPr lang="en-US" sz="5300" dirty="0">
              <a:solidFill>
                <a:schemeClr val="bg1"/>
              </a:solidFill>
              <a:latin typeface="Segoe Semibold" pitchFamily="34" charset="0"/>
            </a:endParaRPr>
          </a:p>
        </p:txBody>
      </p:sp>
      <p:sp>
        <p:nvSpPr>
          <p:cNvPr id="7" name="TextBox 6"/>
          <p:cNvSpPr txBox="1"/>
          <p:nvPr/>
        </p:nvSpPr>
        <p:spPr>
          <a:xfrm rot="16200000">
            <a:off x="4876423" y="4236741"/>
            <a:ext cx="2336488" cy="943576"/>
          </a:xfrm>
          <a:prstGeom prst="rect">
            <a:avLst/>
          </a:prstGeom>
          <a:noFill/>
        </p:spPr>
        <p:txBody>
          <a:bodyPr wrap="none" lIns="121875" tIns="60936" rIns="121875" bIns="60936" rtlCol="0">
            <a:spAutoFit/>
          </a:bodyPr>
          <a:lstStyle/>
          <a:p>
            <a:r>
              <a:rPr lang="en-US" sz="5300" dirty="0" err="1">
                <a:solidFill>
                  <a:schemeClr val="bg1"/>
                </a:solidFill>
                <a:latin typeface="Segoe Semibold" pitchFamily="34" charset="0"/>
              </a:rPr>
              <a:t>Ninject</a:t>
            </a:r>
            <a:endParaRPr lang="en-US" sz="5300" dirty="0">
              <a:solidFill>
                <a:schemeClr val="bg1"/>
              </a:solidFill>
              <a:latin typeface="Segoe Semibold" pitchFamily="34" charset="0"/>
            </a:endParaRPr>
          </a:p>
        </p:txBody>
      </p:sp>
      <p:sp>
        <p:nvSpPr>
          <p:cNvPr id="8" name="TextBox 7"/>
          <p:cNvSpPr txBox="1"/>
          <p:nvPr/>
        </p:nvSpPr>
        <p:spPr>
          <a:xfrm>
            <a:off x="4492859" y="1091152"/>
            <a:ext cx="1652111" cy="943821"/>
          </a:xfrm>
          <a:prstGeom prst="rect">
            <a:avLst/>
          </a:prstGeom>
          <a:noFill/>
        </p:spPr>
        <p:txBody>
          <a:bodyPr wrap="none" lIns="121875" tIns="60936" rIns="121875" bIns="60936" rtlCol="0">
            <a:spAutoFit/>
          </a:bodyPr>
          <a:lstStyle/>
          <a:p>
            <a:r>
              <a:rPr lang="en-US" sz="5300" dirty="0" err="1">
                <a:solidFill>
                  <a:schemeClr val="bg1"/>
                </a:solidFill>
                <a:latin typeface="Segoe Semibold" pitchFamily="34" charset="0"/>
              </a:rPr>
              <a:t>Antlr</a:t>
            </a:r>
            <a:endParaRPr lang="en-US" sz="5300" dirty="0">
              <a:solidFill>
                <a:schemeClr val="bg1"/>
              </a:solidFill>
              <a:latin typeface="Segoe Semibold" pitchFamily="34" charset="0"/>
            </a:endParaRPr>
          </a:p>
        </p:txBody>
      </p:sp>
      <p:sp>
        <p:nvSpPr>
          <p:cNvPr id="9" name="TextBox 8"/>
          <p:cNvSpPr txBox="1"/>
          <p:nvPr/>
        </p:nvSpPr>
        <p:spPr>
          <a:xfrm>
            <a:off x="6366183" y="4857353"/>
            <a:ext cx="3470512" cy="697600"/>
          </a:xfrm>
          <a:prstGeom prst="rect">
            <a:avLst/>
          </a:prstGeom>
          <a:noFill/>
        </p:spPr>
        <p:txBody>
          <a:bodyPr wrap="none" lIns="121875" tIns="60936" rIns="121875" bIns="60936" rtlCol="0">
            <a:spAutoFit/>
          </a:bodyPr>
          <a:lstStyle/>
          <a:p>
            <a:r>
              <a:rPr lang="en-US" sz="3700" dirty="0" err="1">
                <a:solidFill>
                  <a:schemeClr val="bg1"/>
                </a:solidFill>
                <a:latin typeface="Segoe Semibold" pitchFamily="34" charset="0"/>
              </a:rPr>
              <a:t>Iesi</a:t>
            </a:r>
            <a:r>
              <a:rPr lang="en-US" sz="3700" dirty="0">
                <a:solidFill>
                  <a:schemeClr val="bg1"/>
                </a:solidFill>
                <a:latin typeface="Segoe Semibold" pitchFamily="34" charset="0"/>
              </a:rPr>
              <a:t> Collections</a:t>
            </a:r>
          </a:p>
        </p:txBody>
      </p:sp>
      <p:sp>
        <p:nvSpPr>
          <p:cNvPr id="10" name="TextBox 9"/>
          <p:cNvSpPr txBox="1"/>
          <p:nvPr/>
        </p:nvSpPr>
        <p:spPr>
          <a:xfrm>
            <a:off x="4694487" y="4371821"/>
            <a:ext cx="925804" cy="400061"/>
          </a:xfrm>
          <a:prstGeom prst="rect">
            <a:avLst/>
          </a:prstGeom>
          <a:noFill/>
        </p:spPr>
        <p:txBody>
          <a:bodyPr wrap="none" lIns="121875" tIns="60936" rIns="121875" bIns="60936" rtlCol="0">
            <a:spAutoFit/>
          </a:bodyPr>
          <a:lstStyle/>
          <a:p>
            <a:r>
              <a:rPr lang="en-US" dirty="0" err="1" smtClean="0">
                <a:solidFill>
                  <a:schemeClr val="bg1"/>
                </a:solidFill>
                <a:latin typeface="Segoe Semibold" pitchFamily="34" charset="0"/>
              </a:rPr>
              <a:t>jQuery</a:t>
            </a:r>
            <a:endParaRPr lang="en-US" dirty="0">
              <a:solidFill>
                <a:schemeClr val="bg1"/>
              </a:solidFill>
              <a:latin typeface="Segoe Semibold" pitchFamily="34" charset="0"/>
            </a:endParaRPr>
          </a:p>
        </p:txBody>
      </p:sp>
      <p:sp>
        <p:nvSpPr>
          <p:cNvPr id="11" name="TextBox 10"/>
          <p:cNvSpPr txBox="1"/>
          <p:nvPr/>
        </p:nvSpPr>
        <p:spPr>
          <a:xfrm rot="16200000">
            <a:off x="8498534" y="2571629"/>
            <a:ext cx="4285740" cy="779470"/>
          </a:xfrm>
          <a:prstGeom prst="rect">
            <a:avLst/>
          </a:prstGeom>
          <a:noFill/>
        </p:spPr>
        <p:txBody>
          <a:bodyPr wrap="none" lIns="121875" tIns="60936" rIns="121875" bIns="60936" rtlCol="0">
            <a:spAutoFit/>
          </a:bodyPr>
          <a:lstStyle/>
          <a:p>
            <a:r>
              <a:rPr lang="en-US" sz="4300" dirty="0" err="1">
                <a:solidFill>
                  <a:schemeClr val="bg1"/>
                </a:solidFill>
                <a:latin typeface="Segoe Semibold" pitchFamily="34" charset="0"/>
              </a:rPr>
              <a:t>Newtonsoft.Json</a:t>
            </a:r>
            <a:endParaRPr lang="en-US" sz="4300" dirty="0">
              <a:solidFill>
                <a:schemeClr val="bg1"/>
              </a:solidFill>
              <a:latin typeface="Segoe Semibold" pitchFamily="34" charset="0"/>
            </a:endParaRPr>
          </a:p>
        </p:txBody>
      </p:sp>
      <p:sp>
        <p:nvSpPr>
          <p:cNvPr id="12" name="TextBox 11"/>
          <p:cNvSpPr txBox="1"/>
          <p:nvPr/>
        </p:nvSpPr>
        <p:spPr>
          <a:xfrm rot="16200000">
            <a:off x="9220970" y="5619132"/>
            <a:ext cx="1180189" cy="697418"/>
          </a:xfrm>
          <a:prstGeom prst="rect">
            <a:avLst/>
          </a:prstGeom>
          <a:noFill/>
        </p:spPr>
        <p:txBody>
          <a:bodyPr wrap="none" lIns="121875" tIns="60936" rIns="121875" bIns="60936" rtlCol="0">
            <a:spAutoFit/>
          </a:bodyPr>
          <a:lstStyle/>
          <a:p>
            <a:r>
              <a:rPr lang="en-US" sz="3700" dirty="0" err="1">
                <a:solidFill>
                  <a:schemeClr val="bg1"/>
                </a:solidFill>
                <a:latin typeface="Segoe Semibold" pitchFamily="34" charset="0"/>
              </a:rPr>
              <a:t>Moq</a:t>
            </a:r>
            <a:endParaRPr lang="en-US" sz="3700" dirty="0">
              <a:solidFill>
                <a:schemeClr val="bg1"/>
              </a:solidFill>
              <a:latin typeface="Segoe Semibold" pitchFamily="34" charset="0"/>
            </a:endParaRPr>
          </a:p>
        </p:txBody>
      </p:sp>
      <p:sp>
        <p:nvSpPr>
          <p:cNvPr id="13" name="TextBox 12"/>
          <p:cNvSpPr txBox="1"/>
          <p:nvPr/>
        </p:nvSpPr>
        <p:spPr>
          <a:xfrm>
            <a:off x="6280061" y="3645773"/>
            <a:ext cx="4006843" cy="697600"/>
          </a:xfrm>
          <a:prstGeom prst="rect">
            <a:avLst/>
          </a:prstGeom>
          <a:noFill/>
        </p:spPr>
        <p:txBody>
          <a:bodyPr wrap="none" lIns="121875" tIns="60936" rIns="121875" bIns="60936" rtlCol="0">
            <a:spAutoFit/>
          </a:bodyPr>
          <a:lstStyle/>
          <a:p>
            <a:r>
              <a:rPr lang="en-US" sz="3700" dirty="0" err="1">
                <a:solidFill>
                  <a:schemeClr val="bg1"/>
                </a:solidFill>
                <a:latin typeface="Segoe Semibold" pitchFamily="34" charset="0"/>
              </a:rPr>
              <a:t>FluentNHibernate</a:t>
            </a:r>
            <a:endParaRPr lang="en-US" sz="3700" dirty="0">
              <a:solidFill>
                <a:schemeClr val="bg1"/>
              </a:solidFill>
              <a:latin typeface="Segoe Semibold" pitchFamily="34" charset="0"/>
            </a:endParaRPr>
          </a:p>
        </p:txBody>
      </p:sp>
      <p:sp>
        <p:nvSpPr>
          <p:cNvPr id="14" name="TextBox 13"/>
          <p:cNvSpPr txBox="1"/>
          <p:nvPr/>
        </p:nvSpPr>
        <p:spPr>
          <a:xfrm>
            <a:off x="1570598" y="1257961"/>
            <a:ext cx="2859393" cy="697600"/>
          </a:xfrm>
          <a:prstGeom prst="rect">
            <a:avLst/>
          </a:prstGeom>
          <a:noFill/>
        </p:spPr>
        <p:txBody>
          <a:bodyPr wrap="none" lIns="121875" tIns="60936" rIns="121875" bIns="60936" rtlCol="0">
            <a:spAutoFit/>
          </a:bodyPr>
          <a:lstStyle/>
          <a:p>
            <a:r>
              <a:rPr lang="en-US" sz="3700" dirty="0" err="1">
                <a:solidFill>
                  <a:schemeClr val="bg1"/>
                </a:solidFill>
                <a:latin typeface="Segoe Semibold" pitchFamily="34" charset="0"/>
              </a:rPr>
              <a:t>AutoMapper</a:t>
            </a:r>
            <a:endParaRPr lang="en-US" sz="3700" dirty="0">
              <a:solidFill>
                <a:schemeClr val="bg1"/>
              </a:solidFill>
              <a:latin typeface="Segoe Semibold" pitchFamily="34" charset="0"/>
            </a:endParaRPr>
          </a:p>
        </p:txBody>
      </p:sp>
      <p:sp>
        <p:nvSpPr>
          <p:cNvPr id="15" name="TextBox 14"/>
          <p:cNvSpPr txBox="1"/>
          <p:nvPr/>
        </p:nvSpPr>
        <p:spPr>
          <a:xfrm>
            <a:off x="3681604" y="1790756"/>
            <a:ext cx="3124353" cy="697600"/>
          </a:xfrm>
          <a:prstGeom prst="rect">
            <a:avLst/>
          </a:prstGeom>
          <a:noFill/>
        </p:spPr>
        <p:txBody>
          <a:bodyPr wrap="none" lIns="121875" tIns="60936" rIns="121875" bIns="60936" rtlCol="0">
            <a:spAutoFit/>
          </a:bodyPr>
          <a:lstStyle/>
          <a:p>
            <a:r>
              <a:rPr lang="en-US" sz="3700" dirty="0" err="1">
                <a:solidFill>
                  <a:schemeClr val="bg1"/>
                </a:solidFill>
                <a:latin typeface="Segoe Semibold" pitchFamily="34" charset="0"/>
              </a:rPr>
              <a:t>StructureMap</a:t>
            </a:r>
            <a:endParaRPr lang="en-US" sz="3700" dirty="0">
              <a:solidFill>
                <a:schemeClr val="bg1"/>
              </a:solidFill>
              <a:latin typeface="Segoe Semibold" pitchFamily="34" charset="0"/>
            </a:endParaRPr>
          </a:p>
        </p:txBody>
      </p:sp>
      <p:sp>
        <p:nvSpPr>
          <p:cNvPr id="16" name="TextBox 15"/>
          <p:cNvSpPr txBox="1"/>
          <p:nvPr/>
        </p:nvSpPr>
        <p:spPr>
          <a:xfrm>
            <a:off x="3317746" y="4232325"/>
            <a:ext cx="1393561" cy="697600"/>
          </a:xfrm>
          <a:prstGeom prst="rect">
            <a:avLst/>
          </a:prstGeom>
          <a:noFill/>
        </p:spPr>
        <p:txBody>
          <a:bodyPr wrap="none" lIns="121875" tIns="60936" rIns="121875" bIns="60936" rtlCol="0">
            <a:spAutoFit/>
          </a:bodyPr>
          <a:lstStyle/>
          <a:p>
            <a:r>
              <a:rPr lang="en-US" sz="3700" dirty="0" err="1">
                <a:solidFill>
                  <a:schemeClr val="bg1"/>
                </a:solidFill>
                <a:latin typeface="Segoe Semibold" pitchFamily="34" charset="0"/>
              </a:rPr>
              <a:t>NLog</a:t>
            </a:r>
            <a:endParaRPr lang="en-US" sz="3700" dirty="0">
              <a:solidFill>
                <a:schemeClr val="bg1"/>
              </a:solidFill>
              <a:latin typeface="Segoe Semibold" pitchFamily="34" charset="0"/>
            </a:endParaRPr>
          </a:p>
        </p:txBody>
      </p:sp>
      <p:sp>
        <p:nvSpPr>
          <p:cNvPr id="17" name="TextBox 16"/>
          <p:cNvSpPr txBox="1"/>
          <p:nvPr/>
        </p:nvSpPr>
        <p:spPr>
          <a:xfrm>
            <a:off x="4712388" y="349265"/>
            <a:ext cx="1419529" cy="538561"/>
          </a:xfrm>
          <a:prstGeom prst="rect">
            <a:avLst/>
          </a:prstGeom>
          <a:noFill/>
        </p:spPr>
        <p:txBody>
          <a:bodyPr wrap="none" lIns="121875" tIns="60936" rIns="121875" bIns="60936" rtlCol="0">
            <a:spAutoFit/>
          </a:bodyPr>
          <a:lstStyle/>
          <a:p>
            <a:r>
              <a:rPr lang="en-US" sz="2700" dirty="0" err="1">
                <a:solidFill>
                  <a:schemeClr val="bg1"/>
                </a:solidFill>
                <a:latin typeface="Segoe Semibold" pitchFamily="34" charset="0"/>
              </a:rPr>
              <a:t>Autofac</a:t>
            </a:r>
            <a:endParaRPr lang="en-US" sz="2700" dirty="0">
              <a:solidFill>
                <a:schemeClr val="bg1"/>
              </a:solidFill>
              <a:latin typeface="Segoe Semibold" pitchFamily="34" charset="0"/>
            </a:endParaRPr>
          </a:p>
        </p:txBody>
      </p:sp>
      <p:sp>
        <p:nvSpPr>
          <p:cNvPr id="18" name="TextBox 17"/>
          <p:cNvSpPr txBox="1"/>
          <p:nvPr/>
        </p:nvSpPr>
        <p:spPr>
          <a:xfrm>
            <a:off x="3212762" y="4980466"/>
            <a:ext cx="2573691" cy="538561"/>
          </a:xfrm>
          <a:prstGeom prst="rect">
            <a:avLst/>
          </a:prstGeom>
          <a:noFill/>
        </p:spPr>
        <p:txBody>
          <a:bodyPr wrap="none" lIns="121875" tIns="60936" rIns="121875" bIns="60936" rtlCol="0">
            <a:spAutoFit/>
          </a:bodyPr>
          <a:lstStyle/>
          <a:p>
            <a:r>
              <a:rPr lang="en-US" sz="2700" dirty="0">
                <a:solidFill>
                  <a:schemeClr val="bg1"/>
                </a:solidFill>
                <a:latin typeface="Segoe Semibold" pitchFamily="34" charset="0"/>
              </a:rPr>
              <a:t>Facebook SDK</a:t>
            </a:r>
          </a:p>
        </p:txBody>
      </p:sp>
      <p:sp>
        <p:nvSpPr>
          <p:cNvPr id="19" name="TextBox 18"/>
          <p:cNvSpPr txBox="1"/>
          <p:nvPr/>
        </p:nvSpPr>
        <p:spPr>
          <a:xfrm>
            <a:off x="9227848" y="4664351"/>
            <a:ext cx="528259" cy="400061"/>
          </a:xfrm>
          <a:prstGeom prst="rect">
            <a:avLst/>
          </a:prstGeom>
          <a:noFill/>
        </p:spPr>
        <p:txBody>
          <a:bodyPr wrap="none" lIns="121875" tIns="60936" rIns="121875" bIns="60936" rtlCol="0">
            <a:spAutoFit/>
          </a:bodyPr>
          <a:lstStyle/>
          <a:p>
            <a:r>
              <a:rPr lang="en-US" dirty="0" smtClean="0">
                <a:solidFill>
                  <a:schemeClr val="bg1"/>
                </a:solidFill>
                <a:latin typeface="Segoe Semibold" pitchFamily="34" charset="0"/>
              </a:rPr>
              <a:t>Rx</a:t>
            </a:r>
            <a:endParaRPr lang="en-US" dirty="0">
              <a:solidFill>
                <a:schemeClr val="bg1"/>
              </a:solidFill>
              <a:latin typeface="Segoe Semibold" pitchFamily="34" charset="0"/>
            </a:endParaRPr>
          </a:p>
        </p:txBody>
      </p:sp>
      <p:sp>
        <p:nvSpPr>
          <p:cNvPr id="20" name="TextBox 19"/>
          <p:cNvSpPr txBox="1"/>
          <p:nvPr/>
        </p:nvSpPr>
        <p:spPr>
          <a:xfrm>
            <a:off x="607459" y="2415217"/>
            <a:ext cx="2150498" cy="538561"/>
          </a:xfrm>
          <a:prstGeom prst="rect">
            <a:avLst/>
          </a:prstGeom>
          <a:noFill/>
        </p:spPr>
        <p:txBody>
          <a:bodyPr wrap="none" lIns="121875" tIns="60936" rIns="121875" bIns="60936" rtlCol="0">
            <a:spAutoFit/>
          </a:bodyPr>
          <a:lstStyle/>
          <a:p>
            <a:r>
              <a:rPr lang="en-US" sz="2700" dirty="0" err="1">
                <a:solidFill>
                  <a:schemeClr val="bg1"/>
                </a:solidFill>
                <a:latin typeface="Segoe Semibold" pitchFamily="34" charset="0"/>
              </a:rPr>
              <a:t>RhinoMocks</a:t>
            </a:r>
            <a:endParaRPr lang="en-US" sz="2700" dirty="0">
              <a:solidFill>
                <a:schemeClr val="bg1"/>
              </a:solidFill>
              <a:latin typeface="Segoe Semibold" pitchFamily="34" charset="0"/>
            </a:endParaRPr>
          </a:p>
        </p:txBody>
      </p:sp>
      <p:sp>
        <p:nvSpPr>
          <p:cNvPr id="21" name="TextBox 20"/>
          <p:cNvSpPr txBox="1"/>
          <p:nvPr/>
        </p:nvSpPr>
        <p:spPr>
          <a:xfrm>
            <a:off x="3681606" y="5489353"/>
            <a:ext cx="1996610" cy="538561"/>
          </a:xfrm>
          <a:prstGeom prst="rect">
            <a:avLst/>
          </a:prstGeom>
          <a:noFill/>
        </p:spPr>
        <p:txBody>
          <a:bodyPr wrap="none" lIns="121875" tIns="60936" rIns="121875" bIns="60936" rtlCol="0">
            <a:spAutoFit/>
          </a:bodyPr>
          <a:lstStyle/>
          <a:p>
            <a:r>
              <a:rPr lang="en-US" sz="2700" dirty="0" err="1">
                <a:solidFill>
                  <a:schemeClr val="bg1"/>
                </a:solidFill>
                <a:latin typeface="Segoe Semibold" pitchFamily="34" charset="0"/>
              </a:rPr>
              <a:t>MvcContrib</a:t>
            </a:r>
            <a:endParaRPr lang="en-US" sz="2700" dirty="0">
              <a:solidFill>
                <a:schemeClr val="bg1"/>
              </a:solidFill>
              <a:latin typeface="Segoe Semibold" pitchFamily="34" charset="0"/>
            </a:endParaRPr>
          </a:p>
        </p:txBody>
      </p:sp>
      <p:sp>
        <p:nvSpPr>
          <p:cNvPr id="22" name="TextBox 21"/>
          <p:cNvSpPr txBox="1"/>
          <p:nvPr/>
        </p:nvSpPr>
        <p:spPr>
          <a:xfrm>
            <a:off x="373703" y="1898569"/>
            <a:ext cx="2785287" cy="538561"/>
          </a:xfrm>
          <a:prstGeom prst="rect">
            <a:avLst/>
          </a:prstGeom>
          <a:noFill/>
        </p:spPr>
        <p:txBody>
          <a:bodyPr wrap="none" lIns="121875" tIns="60936" rIns="121875" bIns="60936" rtlCol="0">
            <a:spAutoFit/>
          </a:bodyPr>
          <a:lstStyle/>
          <a:p>
            <a:r>
              <a:rPr lang="en-US" sz="2700" dirty="0">
                <a:solidFill>
                  <a:schemeClr val="bg1"/>
                </a:solidFill>
                <a:latin typeface="Segoe Semibold" pitchFamily="34" charset="0"/>
              </a:rPr>
              <a:t>51Degrees.mobi</a:t>
            </a:r>
          </a:p>
        </p:txBody>
      </p:sp>
      <p:sp>
        <p:nvSpPr>
          <p:cNvPr id="23" name="TextBox 22"/>
          <p:cNvSpPr txBox="1"/>
          <p:nvPr/>
        </p:nvSpPr>
        <p:spPr>
          <a:xfrm rot="16200000">
            <a:off x="910470" y="4259338"/>
            <a:ext cx="2881467" cy="538561"/>
          </a:xfrm>
          <a:prstGeom prst="rect">
            <a:avLst/>
          </a:prstGeom>
          <a:noFill/>
        </p:spPr>
        <p:txBody>
          <a:bodyPr wrap="none" lIns="121875" tIns="60936" rIns="121875" bIns="60936" rtlCol="0">
            <a:spAutoFit/>
          </a:bodyPr>
          <a:lstStyle/>
          <a:p>
            <a:r>
              <a:rPr lang="en-US" sz="2700" dirty="0" err="1">
                <a:solidFill>
                  <a:schemeClr val="bg1"/>
                </a:solidFill>
                <a:latin typeface="Segoe Semibold" pitchFamily="34" charset="0"/>
              </a:rPr>
              <a:t>DotNetOpenAuth</a:t>
            </a:r>
            <a:endParaRPr lang="en-US" sz="2700" dirty="0">
              <a:solidFill>
                <a:schemeClr val="bg1"/>
              </a:solidFill>
              <a:latin typeface="Segoe Semibold" pitchFamily="34" charset="0"/>
            </a:endParaRPr>
          </a:p>
        </p:txBody>
      </p:sp>
      <p:sp>
        <p:nvSpPr>
          <p:cNvPr id="25" name="Rectangle 24"/>
          <p:cNvSpPr/>
          <p:nvPr/>
        </p:nvSpPr>
        <p:spPr>
          <a:xfrm rot="16200000">
            <a:off x="5250817" y="849707"/>
            <a:ext cx="2276643" cy="430748"/>
          </a:xfrm>
          <a:prstGeom prst="rect">
            <a:avLst/>
          </a:prstGeom>
        </p:spPr>
        <p:txBody>
          <a:bodyPr wrap="none" lIns="121875" tIns="60936" rIns="121875" bIns="60936">
            <a:spAutoFit/>
          </a:bodyPr>
          <a:lstStyle/>
          <a:p>
            <a:r>
              <a:rPr lang="en-US" sz="2000" dirty="0" err="1">
                <a:solidFill>
                  <a:schemeClr val="bg1"/>
                </a:solidFill>
                <a:latin typeface="Segoe Semibold" pitchFamily="34" charset="0"/>
              </a:rPr>
              <a:t>Common.Logging</a:t>
            </a:r>
            <a:endParaRPr lang="en-US" sz="2000" dirty="0">
              <a:solidFill>
                <a:schemeClr val="bg1"/>
              </a:solidFill>
              <a:latin typeface="Segoe Semibold" pitchFamily="34" charset="0"/>
            </a:endParaRPr>
          </a:p>
        </p:txBody>
      </p:sp>
      <p:sp>
        <p:nvSpPr>
          <p:cNvPr id="26" name="Rectangle 25"/>
          <p:cNvSpPr/>
          <p:nvPr/>
        </p:nvSpPr>
        <p:spPr>
          <a:xfrm>
            <a:off x="6574866" y="1358797"/>
            <a:ext cx="1361820" cy="400061"/>
          </a:xfrm>
          <a:prstGeom prst="rect">
            <a:avLst/>
          </a:prstGeom>
        </p:spPr>
        <p:txBody>
          <a:bodyPr wrap="none" lIns="121875" tIns="60936" rIns="121875" bIns="60936">
            <a:spAutoFit/>
          </a:bodyPr>
          <a:lstStyle/>
          <a:p>
            <a:r>
              <a:rPr lang="en-US" dirty="0" err="1">
                <a:solidFill>
                  <a:schemeClr val="bg1"/>
                </a:solidFill>
                <a:latin typeface="Segoe Semibold" pitchFamily="34" charset="0"/>
              </a:rPr>
              <a:t>MvvmLight</a:t>
            </a:r>
            <a:endParaRPr lang="en-US" dirty="0">
              <a:solidFill>
                <a:schemeClr val="bg1"/>
              </a:solidFill>
              <a:latin typeface="Segoe Semibold" pitchFamily="34" charset="0"/>
            </a:endParaRPr>
          </a:p>
        </p:txBody>
      </p:sp>
      <p:sp>
        <p:nvSpPr>
          <p:cNvPr id="27" name="Rectangle 26"/>
          <p:cNvSpPr/>
          <p:nvPr/>
        </p:nvSpPr>
        <p:spPr>
          <a:xfrm>
            <a:off x="9336124" y="3123573"/>
            <a:ext cx="1105340" cy="400061"/>
          </a:xfrm>
          <a:prstGeom prst="rect">
            <a:avLst/>
          </a:prstGeom>
        </p:spPr>
        <p:txBody>
          <a:bodyPr wrap="none" lIns="121875" tIns="60936" rIns="121875" bIns="60936">
            <a:spAutoFit/>
          </a:bodyPr>
          <a:lstStyle/>
          <a:p>
            <a:r>
              <a:rPr lang="en-US" dirty="0" err="1" smtClean="0">
                <a:solidFill>
                  <a:schemeClr val="bg1"/>
                </a:solidFill>
              </a:rPr>
              <a:t>BBCode</a:t>
            </a:r>
            <a:endParaRPr lang="en-US" dirty="0">
              <a:solidFill>
                <a:schemeClr val="bg1"/>
              </a:solidFill>
            </a:endParaRPr>
          </a:p>
        </p:txBody>
      </p:sp>
      <p:sp>
        <p:nvSpPr>
          <p:cNvPr id="28" name="Rectangle 27"/>
          <p:cNvSpPr/>
          <p:nvPr/>
        </p:nvSpPr>
        <p:spPr>
          <a:xfrm rot="16200000">
            <a:off x="8933432" y="2275258"/>
            <a:ext cx="1297700" cy="400061"/>
          </a:xfrm>
          <a:prstGeom prst="rect">
            <a:avLst/>
          </a:prstGeom>
        </p:spPr>
        <p:txBody>
          <a:bodyPr wrap="none" lIns="121875" tIns="60936" rIns="121875" bIns="60936">
            <a:spAutoFit/>
          </a:bodyPr>
          <a:lstStyle/>
          <a:p>
            <a:r>
              <a:rPr lang="en-US" dirty="0" err="1" smtClean="0">
                <a:solidFill>
                  <a:schemeClr val="bg1"/>
                </a:solidFill>
              </a:rPr>
              <a:t>MvcMailer</a:t>
            </a:r>
            <a:endParaRPr lang="en-US" dirty="0">
              <a:solidFill>
                <a:schemeClr val="bg1"/>
              </a:solidFill>
            </a:endParaRPr>
          </a:p>
        </p:txBody>
      </p:sp>
      <p:sp>
        <p:nvSpPr>
          <p:cNvPr id="29" name="Rectangle 28"/>
          <p:cNvSpPr/>
          <p:nvPr/>
        </p:nvSpPr>
        <p:spPr>
          <a:xfrm rot="16200000">
            <a:off x="10274680" y="5348685"/>
            <a:ext cx="733443" cy="400061"/>
          </a:xfrm>
          <a:prstGeom prst="rect">
            <a:avLst/>
          </a:prstGeom>
        </p:spPr>
        <p:txBody>
          <a:bodyPr wrap="none" lIns="121875" tIns="60936" rIns="121875" bIns="60936">
            <a:spAutoFit/>
          </a:bodyPr>
          <a:lstStyle/>
          <a:p>
            <a:r>
              <a:rPr lang="en-US" dirty="0" err="1">
                <a:solidFill>
                  <a:schemeClr val="bg1"/>
                </a:solidFill>
              </a:rPr>
              <a:t>xunit</a:t>
            </a:r>
            <a:endParaRPr lang="en-US" dirty="0">
              <a:solidFill>
                <a:schemeClr val="bg1"/>
              </a:solidFill>
            </a:endParaRPr>
          </a:p>
        </p:txBody>
      </p:sp>
      <p:sp>
        <p:nvSpPr>
          <p:cNvPr id="30" name="Rectangle 29"/>
          <p:cNvSpPr/>
          <p:nvPr/>
        </p:nvSpPr>
        <p:spPr>
          <a:xfrm rot="16200000">
            <a:off x="988958" y="3978446"/>
            <a:ext cx="1883310" cy="400061"/>
          </a:xfrm>
          <a:prstGeom prst="rect">
            <a:avLst/>
          </a:prstGeom>
        </p:spPr>
        <p:txBody>
          <a:bodyPr wrap="none" lIns="121875" tIns="60936" rIns="121875" bIns="60936">
            <a:spAutoFit/>
          </a:bodyPr>
          <a:lstStyle/>
          <a:p>
            <a:r>
              <a:rPr lang="en-US" dirty="0" err="1">
                <a:solidFill>
                  <a:schemeClr val="bg1"/>
                </a:solidFill>
              </a:rPr>
              <a:t>FluentValidation</a:t>
            </a:r>
            <a:endParaRPr lang="en-US" dirty="0">
              <a:solidFill>
                <a:schemeClr val="bg1"/>
              </a:solidFill>
            </a:endParaRPr>
          </a:p>
        </p:txBody>
      </p:sp>
      <p:sp>
        <p:nvSpPr>
          <p:cNvPr id="31" name="Rectangle 30"/>
          <p:cNvSpPr/>
          <p:nvPr/>
        </p:nvSpPr>
        <p:spPr>
          <a:xfrm rot="16200000">
            <a:off x="9403284" y="2248049"/>
            <a:ext cx="1284876" cy="400061"/>
          </a:xfrm>
          <a:prstGeom prst="rect">
            <a:avLst/>
          </a:prstGeom>
        </p:spPr>
        <p:txBody>
          <a:bodyPr wrap="none" lIns="121875" tIns="60936" rIns="121875" bIns="60936">
            <a:spAutoFit/>
          </a:bodyPr>
          <a:lstStyle/>
          <a:p>
            <a:r>
              <a:rPr lang="en-US" dirty="0" smtClean="0">
                <a:solidFill>
                  <a:schemeClr val="bg1"/>
                </a:solidFill>
              </a:rPr>
              <a:t>Hammock</a:t>
            </a:r>
            <a:endParaRPr lang="en-US" dirty="0">
              <a:solidFill>
                <a:schemeClr val="bg1"/>
              </a:solidFill>
            </a:endParaRPr>
          </a:p>
        </p:txBody>
      </p:sp>
      <p:sp>
        <p:nvSpPr>
          <p:cNvPr id="32" name="Rectangle 31"/>
          <p:cNvSpPr/>
          <p:nvPr/>
        </p:nvSpPr>
        <p:spPr>
          <a:xfrm>
            <a:off x="6416909" y="5450445"/>
            <a:ext cx="1490061" cy="400061"/>
          </a:xfrm>
          <a:prstGeom prst="rect">
            <a:avLst/>
          </a:prstGeom>
        </p:spPr>
        <p:txBody>
          <a:bodyPr wrap="none" lIns="121875" tIns="60936" rIns="121875" bIns="60936">
            <a:spAutoFit/>
          </a:bodyPr>
          <a:lstStyle/>
          <a:p>
            <a:r>
              <a:rPr lang="en-US" dirty="0" err="1">
                <a:solidFill>
                  <a:schemeClr val="bg1"/>
                </a:solidFill>
              </a:rPr>
              <a:t>SharpZipLib</a:t>
            </a:r>
            <a:endParaRPr lang="en-US" dirty="0">
              <a:solidFill>
                <a:schemeClr val="bg1"/>
              </a:solidFill>
            </a:endParaRPr>
          </a:p>
        </p:txBody>
      </p:sp>
      <p:sp>
        <p:nvSpPr>
          <p:cNvPr id="33" name="Rectangle 32"/>
          <p:cNvSpPr/>
          <p:nvPr/>
        </p:nvSpPr>
        <p:spPr>
          <a:xfrm>
            <a:off x="2623605" y="882745"/>
            <a:ext cx="1605477" cy="400061"/>
          </a:xfrm>
          <a:prstGeom prst="rect">
            <a:avLst/>
          </a:prstGeom>
        </p:spPr>
        <p:txBody>
          <a:bodyPr wrap="none" lIns="121875" tIns="60936" rIns="121875" bIns="60936">
            <a:spAutoFit/>
          </a:bodyPr>
          <a:lstStyle/>
          <a:p>
            <a:r>
              <a:rPr lang="en-US" dirty="0" err="1">
                <a:solidFill>
                  <a:schemeClr val="bg1"/>
                </a:solidFill>
              </a:rPr>
              <a:t>FluentHtml</a:t>
            </a:r>
            <a:r>
              <a:rPr lang="en-US" dirty="0">
                <a:solidFill>
                  <a:schemeClr val="bg1"/>
                </a:solidFill>
              </a:rPr>
              <a:t>-ci</a:t>
            </a:r>
          </a:p>
        </p:txBody>
      </p:sp>
      <p:sp>
        <p:nvSpPr>
          <p:cNvPr id="34" name="Rectangle 33"/>
          <p:cNvSpPr/>
          <p:nvPr/>
        </p:nvSpPr>
        <p:spPr>
          <a:xfrm>
            <a:off x="7238120" y="1011741"/>
            <a:ext cx="2605751" cy="400061"/>
          </a:xfrm>
          <a:prstGeom prst="rect">
            <a:avLst/>
          </a:prstGeom>
        </p:spPr>
        <p:txBody>
          <a:bodyPr wrap="none" lIns="121875" tIns="60936" rIns="121875" bIns="60936">
            <a:spAutoFit/>
          </a:bodyPr>
          <a:lstStyle/>
          <a:p>
            <a:r>
              <a:rPr lang="en-US" dirty="0" err="1">
                <a:solidFill>
                  <a:schemeClr val="bg1"/>
                </a:solidFill>
              </a:rPr>
              <a:t>Machine.Specifications</a:t>
            </a:r>
            <a:endParaRPr lang="en-US" dirty="0">
              <a:solidFill>
                <a:schemeClr val="bg1"/>
              </a:solidFill>
            </a:endParaRPr>
          </a:p>
        </p:txBody>
      </p:sp>
      <p:sp>
        <p:nvSpPr>
          <p:cNvPr id="35" name="Rectangle 34"/>
          <p:cNvSpPr/>
          <p:nvPr/>
        </p:nvSpPr>
        <p:spPr>
          <a:xfrm>
            <a:off x="3417384" y="5953472"/>
            <a:ext cx="1968781" cy="400061"/>
          </a:xfrm>
          <a:prstGeom prst="rect">
            <a:avLst/>
          </a:prstGeom>
        </p:spPr>
        <p:txBody>
          <a:bodyPr wrap="none" lIns="121875" tIns="60936" rIns="121875" bIns="60936">
            <a:spAutoFit/>
          </a:bodyPr>
          <a:lstStyle/>
          <a:p>
            <a:r>
              <a:rPr lang="en-US" dirty="0" err="1" smtClean="0">
                <a:solidFill>
                  <a:schemeClr val="bg1"/>
                </a:solidFill>
              </a:rPr>
              <a:t>jQuery.Validation</a:t>
            </a:r>
            <a:endParaRPr lang="en-US" dirty="0">
              <a:solidFill>
                <a:schemeClr val="bg1"/>
              </a:solidFill>
            </a:endParaRPr>
          </a:p>
        </p:txBody>
      </p:sp>
      <p:sp>
        <p:nvSpPr>
          <p:cNvPr id="36" name="Rectangle 35"/>
          <p:cNvSpPr/>
          <p:nvPr/>
        </p:nvSpPr>
        <p:spPr>
          <a:xfrm>
            <a:off x="8987064" y="4232325"/>
            <a:ext cx="865915" cy="400061"/>
          </a:xfrm>
          <a:prstGeom prst="rect">
            <a:avLst/>
          </a:prstGeom>
        </p:spPr>
        <p:txBody>
          <a:bodyPr wrap="none" lIns="121875" tIns="60936" rIns="121875" bIns="60936">
            <a:spAutoFit/>
          </a:bodyPr>
          <a:lstStyle/>
          <a:p>
            <a:r>
              <a:rPr lang="en-US" dirty="0" err="1">
                <a:solidFill>
                  <a:schemeClr val="bg1"/>
                </a:solidFill>
              </a:rPr>
              <a:t>WatiN</a:t>
            </a:r>
            <a:endParaRPr lang="en-US" dirty="0">
              <a:solidFill>
                <a:schemeClr val="bg1"/>
              </a:solidFill>
            </a:endParaRPr>
          </a:p>
        </p:txBody>
      </p:sp>
      <p:sp>
        <p:nvSpPr>
          <p:cNvPr id="37" name="Rectangle 36"/>
          <p:cNvSpPr/>
          <p:nvPr/>
        </p:nvSpPr>
        <p:spPr>
          <a:xfrm rot="16200000">
            <a:off x="9291840" y="5047174"/>
            <a:ext cx="1849133" cy="400061"/>
          </a:xfrm>
          <a:prstGeom prst="rect">
            <a:avLst/>
          </a:prstGeom>
        </p:spPr>
        <p:txBody>
          <a:bodyPr wrap="none" lIns="121875" tIns="60936" rIns="121875" bIns="60936">
            <a:spAutoFit/>
          </a:bodyPr>
          <a:lstStyle/>
          <a:p>
            <a:r>
              <a:rPr lang="en-US" dirty="0" err="1">
                <a:solidFill>
                  <a:schemeClr val="bg1"/>
                </a:solidFill>
              </a:rPr>
              <a:t>HtmlAgilityPack</a:t>
            </a:r>
            <a:endParaRPr lang="en-US" dirty="0">
              <a:solidFill>
                <a:schemeClr val="bg1"/>
              </a:solidFill>
            </a:endParaRPr>
          </a:p>
        </p:txBody>
      </p:sp>
      <p:sp>
        <p:nvSpPr>
          <p:cNvPr id="38" name="Rectangle 37"/>
          <p:cNvSpPr/>
          <p:nvPr/>
        </p:nvSpPr>
        <p:spPr>
          <a:xfrm>
            <a:off x="5743169" y="6022832"/>
            <a:ext cx="2156910" cy="400061"/>
          </a:xfrm>
          <a:prstGeom prst="rect">
            <a:avLst/>
          </a:prstGeom>
        </p:spPr>
        <p:txBody>
          <a:bodyPr wrap="none" lIns="121875" tIns="60936" rIns="121875" bIns="60936">
            <a:spAutoFit/>
          </a:bodyPr>
          <a:lstStyle/>
          <a:p>
            <a:r>
              <a:rPr lang="en-US" b="1" dirty="0" err="1">
                <a:solidFill>
                  <a:schemeClr val="bg1"/>
                </a:solidFill>
              </a:rPr>
              <a:t>Simple.Data.Core</a:t>
            </a:r>
            <a:endParaRPr lang="en-US" b="1" dirty="0">
              <a:solidFill>
                <a:schemeClr val="bg1"/>
              </a:solidFill>
            </a:endParaRPr>
          </a:p>
        </p:txBody>
      </p:sp>
      <p:sp>
        <p:nvSpPr>
          <p:cNvPr id="39" name="Rectangle 38"/>
          <p:cNvSpPr/>
          <p:nvPr/>
        </p:nvSpPr>
        <p:spPr>
          <a:xfrm>
            <a:off x="8294488" y="5557353"/>
            <a:ext cx="1143812" cy="400061"/>
          </a:xfrm>
          <a:prstGeom prst="rect">
            <a:avLst/>
          </a:prstGeom>
        </p:spPr>
        <p:txBody>
          <a:bodyPr wrap="none" lIns="121875" tIns="60936" rIns="121875" bIns="60936">
            <a:spAutoFit/>
          </a:bodyPr>
          <a:lstStyle/>
          <a:p>
            <a:r>
              <a:rPr lang="en-US" dirty="0" err="1">
                <a:solidFill>
                  <a:schemeClr val="bg1"/>
                </a:solidFill>
              </a:rPr>
              <a:t>CLEditor</a:t>
            </a:r>
            <a:endParaRPr lang="en-US" dirty="0">
              <a:solidFill>
                <a:schemeClr val="bg1"/>
              </a:solidFill>
            </a:endParaRPr>
          </a:p>
        </p:txBody>
      </p:sp>
      <p:sp>
        <p:nvSpPr>
          <p:cNvPr id="40" name="Rectangle 39"/>
          <p:cNvSpPr/>
          <p:nvPr/>
        </p:nvSpPr>
        <p:spPr>
          <a:xfrm>
            <a:off x="2089920" y="286357"/>
            <a:ext cx="2067142" cy="400061"/>
          </a:xfrm>
          <a:prstGeom prst="rect">
            <a:avLst/>
          </a:prstGeom>
        </p:spPr>
        <p:txBody>
          <a:bodyPr wrap="none" lIns="121875" tIns="60936" rIns="121875" bIns="60936">
            <a:spAutoFit/>
          </a:bodyPr>
          <a:lstStyle/>
          <a:p>
            <a:r>
              <a:rPr lang="en-US" dirty="0" err="1">
                <a:solidFill>
                  <a:schemeClr val="bg1"/>
                </a:solidFill>
              </a:rPr>
              <a:t>Simple.Data.Core</a:t>
            </a:r>
            <a:endParaRPr lang="en-US" dirty="0">
              <a:solidFill>
                <a:schemeClr val="bg1"/>
              </a:solidFill>
            </a:endParaRPr>
          </a:p>
        </p:txBody>
      </p:sp>
      <p:sp>
        <p:nvSpPr>
          <p:cNvPr id="41" name="Rectangle 40"/>
          <p:cNvSpPr/>
          <p:nvPr/>
        </p:nvSpPr>
        <p:spPr>
          <a:xfrm>
            <a:off x="6601354" y="519297"/>
            <a:ext cx="2370751" cy="400061"/>
          </a:xfrm>
          <a:prstGeom prst="rect">
            <a:avLst/>
          </a:prstGeom>
        </p:spPr>
        <p:txBody>
          <a:bodyPr wrap="none" lIns="121875" tIns="60936" rIns="121875" bIns="60936">
            <a:spAutoFit/>
          </a:bodyPr>
          <a:lstStyle/>
          <a:p>
            <a:r>
              <a:rPr lang="en-US" dirty="0" err="1" smtClean="0">
                <a:solidFill>
                  <a:schemeClr val="bg1"/>
                </a:solidFill>
              </a:rPr>
              <a:t>Altairis.Web.Security</a:t>
            </a:r>
            <a:endParaRPr lang="en-US" dirty="0">
              <a:solidFill>
                <a:schemeClr val="bg1"/>
              </a:solidFill>
            </a:endParaRPr>
          </a:p>
        </p:txBody>
      </p:sp>
      <p:sp>
        <p:nvSpPr>
          <p:cNvPr id="42" name="Rectangle 41"/>
          <p:cNvSpPr/>
          <p:nvPr/>
        </p:nvSpPr>
        <p:spPr>
          <a:xfrm>
            <a:off x="7008940" y="40136"/>
            <a:ext cx="2285215" cy="400061"/>
          </a:xfrm>
          <a:prstGeom prst="rect">
            <a:avLst/>
          </a:prstGeom>
        </p:spPr>
        <p:txBody>
          <a:bodyPr wrap="none" lIns="121875" tIns="60936" rIns="121875" bIns="60936">
            <a:spAutoFit/>
          </a:bodyPr>
          <a:lstStyle/>
          <a:p>
            <a:r>
              <a:rPr lang="en-US" dirty="0" err="1">
                <a:solidFill>
                  <a:schemeClr val="bg1"/>
                </a:solidFill>
              </a:rPr>
              <a:t>UrlShortener.Helper</a:t>
            </a:r>
            <a:endParaRPr lang="en-US" dirty="0">
              <a:solidFill>
                <a:schemeClr val="bg1"/>
              </a:solidFill>
            </a:endParaRPr>
          </a:p>
        </p:txBody>
      </p:sp>
      <p:sp>
        <p:nvSpPr>
          <p:cNvPr id="43" name="Rectangle 42"/>
          <p:cNvSpPr/>
          <p:nvPr/>
        </p:nvSpPr>
        <p:spPr>
          <a:xfrm rot="16200000">
            <a:off x="-433881" y="5512234"/>
            <a:ext cx="1336237" cy="400061"/>
          </a:xfrm>
          <a:prstGeom prst="rect">
            <a:avLst/>
          </a:prstGeom>
        </p:spPr>
        <p:txBody>
          <a:bodyPr wrap="none" lIns="121875" tIns="60936" rIns="121875" bIns="60936">
            <a:spAutoFit/>
          </a:bodyPr>
          <a:lstStyle/>
          <a:p>
            <a:r>
              <a:rPr lang="en-US" dirty="0" err="1" smtClean="0">
                <a:solidFill>
                  <a:schemeClr val="bg1"/>
                </a:solidFill>
              </a:rPr>
              <a:t>iTextSharp</a:t>
            </a:r>
            <a:endParaRPr lang="en-US" dirty="0">
              <a:solidFill>
                <a:schemeClr val="bg1"/>
              </a:solidFill>
            </a:endParaRPr>
          </a:p>
        </p:txBody>
      </p:sp>
      <p:sp>
        <p:nvSpPr>
          <p:cNvPr id="44" name="Rectangle 43"/>
          <p:cNvSpPr/>
          <p:nvPr/>
        </p:nvSpPr>
        <p:spPr>
          <a:xfrm>
            <a:off x="4546922" y="763137"/>
            <a:ext cx="1477237" cy="400061"/>
          </a:xfrm>
          <a:prstGeom prst="rect">
            <a:avLst/>
          </a:prstGeom>
        </p:spPr>
        <p:txBody>
          <a:bodyPr wrap="none" lIns="121875" tIns="60936" rIns="121875" bIns="60936">
            <a:spAutoFit/>
          </a:bodyPr>
          <a:lstStyle/>
          <a:p>
            <a:r>
              <a:rPr lang="en-US" dirty="0" err="1">
                <a:solidFill>
                  <a:schemeClr val="bg1"/>
                </a:solidFill>
              </a:rPr>
              <a:t>QuickGraph</a:t>
            </a:r>
            <a:endParaRPr lang="en-US" dirty="0">
              <a:solidFill>
                <a:schemeClr val="bg1"/>
              </a:solidFill>
            </a:endParaRPr>
          </a:p>
        </p:txBody>
      </p:sp>
      <p:sp>
        <p:nvSpPr>
          <p:cNvPr id="45" name="Rectangle 44"/>
          <p:cNvSpPr/>
          <p:nvPr/>
        </p:nvSpPr>
        <p:spPr>
          <a:xfrm>
            <a:off x="10887560" y="2586992"/>
            <a:ext cx="1284876" cy="400061"/>
          </a:xfrm>
          <a:prstGeom prst="rect">
            <a:avLst/>
          </a:prstGeom>
        </p:spPr>
        <p:txBody>
          <a:bodyPr wrap="none" lIns="121875" tIns="60936" rIns="121875" bIns="60936">
            <a:spAutoFit/>
          </a:bodyPr>
          <a:lstStyle/>
          <a:p>
            <a:r>
              <a:rPr lang="en-US" dirty="0" err="1" smtClean="0">
                <a:solidFill>
                  <a:schemeClr val="bg1"/>
                </a:solidFill>
              </a:rPr>
              <a:t>DotNetZip</a:t>
            </a:r>
            <a:endParaRPr lang="en-US" dirty="0">
              <a:solidFill>
                <a:schemeClr val="bg1"/>
              </a:solidFill>
            </a:endParaRPr>
          </a:p>
        </p:txBody>
      </p:sp>
      <p:sp>
        <p:nvSpPr>
          <p:cNvPr id="46" name="Rectangle 45"/>
          <p:cNvSpPr/>
          <p:nvPr/>
        </p:nvSpPr>
        <p:spPr>
          <a:xfrm>
            <a:off x="9792028" y="369784"/>
            <a:ext cx="1400292" cy="400061"/>
          </a:xfrm>
          <a:prstGeom prst="rect">
            <a:avLst/>
          </a:prstGeom>
        </p:spPr>
        <p:txBody>
          <a:bodyPr wrap="none" lIns="121875" tIns="60936" rIns="121875" bIns="60936">
            <a:spAutoFit/>
          </a:bodyPr>
          <a:lstStyle/>
          <a:p>
            <a:r>
              <a:rPr lang="en-US" dirty="0" err="1">
                <a:solidFill>
                  <a:schemeClr val="bg1"/>
                </a:solidFill>
              </a:rPr>
              <a:t>FakeItEasy</a:t>
            </a:r>
            <a:endParaRPr lang="en-US" dirty="0">
              <a:solidFill>
                <a:schemeClr val="bg1"/>
              </a:solidFill>
            </a:endParaRPr>
          </a:p>
        </p:txBody>
      </p:sp>
      <p:sp>
        <p:nvSpPr>
          <p:cNvPr id="47" name="Rectangle 46"/>
          <p:cNvSpPr/>
          <p:nvPr/>
        </p:nvSpPr>
        <p:spPr>
          <a:xfrm>
            <a:off x="2781597" y="-2381"/>
            <a:ext cx="2875055" cy="400061"/>
          </a:xfrm>
          <a:prstGeom prst="rect">
            <a:avLst/>
          </a:prstGeom>
        </p:spPr>
        <p:txBody>
          <a:bodyPr wrap="none" lIns="121875" tIns="60936" rIns="121875" bIns="60936">
            <a:spAutoFit/>
          </a:bodyPr>
          <a:lstStyle/>
          <a:p>
            <a:r>
              <a:rPr lang="en-US" dirty="0" err="1" smtClean="0">
                <a:solidFill>
                  <a:schemeClr val="bg1"/>
                </a:solidFill>
              </a:rPr>
              <a:t>PublishSettingsGenerator</a:t>
            </a:r>
            <a:endParaRPr lang="en-US" dirty="0">
              <a:solidFill>
                <a:schemeClr val="bg1"/>
              </a:solidFill>
            </a:endParaRPr>
          </a:p>
        </p:txBody>
      </p:sp>
      <p:sp>
        <p:nvSpPr>
          <p:cNvPr id="48" name="Rectangle 47"/>
          <p:cNvSpPr/>
          <p:nvPr/>
        </p:nvSpPr>
        <p:spPr>
          <a:xfrm rot="16200000">
            <a:off x="1501149" y="804046"/>
            <a:ext cx="848859" cy="400061"/>
          </a:xfrm>
          <a:prstGeom prst="rect">
            <a:avLst/>
          </a:prstGeom>
        </p:spPr>
        <p:txBody>
          <a:bodyPr wrap="none" lIns="121875" tIns="60936" rIns="121875" bIns="60936">
            <a:spAutoFit/>
          </a:bodyPr>
          <a:lstStyle/>
          <a:p>
            <a:r>
              <a:rPr lang="en-US" dirty="0" smtClean="0">
                <a:solidFill>
                  <a:schemeClr val="bg1"/>
                </a:solidFill>
              </a:rPr>
              <a:t>Spark</a:t>
            </a:r>
            <a:endParaRPr lang="en-US" dirty="0">
              <a:solidFill>
                <a:schemeClr val="bg1"/>
              </a:solidFill>
            </a:endParaRPr>
          </a:p>
        </p:txBody>
      </p:sp>
      <p:sp>
        <p:nvSpPr>
          <p:cNvPr id="49" name="Rectangle 48"/>
          <p:cNvSpPr/>
          <p:nvPr/>
        </p:nvSpPr>
        <p:spPr>
          <a:xfrm>
            <a:off x="121899" y="4036175"/>
            <a:ext cx="1438765" cy="400061"/>
          </a:xfrm>
          <a:prstGeom prst="rect">
            <a:avLst/>
          </a:prstGeom>
        </p:spPr>
        <p:txBody>
          <a:bodyPr wrap="none" lIns="121875" tIns="60936" rIns="121875" bIns="60936">
            <a:spAutoFit/>
          </a:bodyPr>
          <a:lstStyle/>
          <a:p>
            <a:r>
              <a:rPr lang="en-US" dirty="0" err="1">
                <a:solidFill>
                  <a:schemeClr val="bg1"/>
                </a:solidFill>
              </a:rPr>
              <a:t>NSubstitute</a:t>
            </a:r>
            <a:endParaRPr lang="en-US" dirty="0">
              <a:solidFill>
                <a:schemeClr val="bg1"/>
              </a:solidFill>
            </a:endParaRPr>
          </a:p>
        </p:txBody>
      </p:sp>
      <p:sp>
        <p:nvSpPr>
          <p:cNvPr id="50" name="Rectangle 49"/>
          <p:cNvSpPr/>
          <p:nvPr/>
        </p:nvSpPr>
        <p:spPr>
          <a:xfrm>
            <a:off x="8208005" y="6108265"/>
            <a:ext cx="1233580" cy="400061"/>
          </a:xfrm>
          <a:prstGeom prst="rect">
            <a:avLst/>
          </a:prstGeom>
        </p:spPr>
        <p:txBody>
          <a:bodyPr wrap="none" lIns="121875" tIns="60936" rIns="121875" bIns="60936">
            <a:spAutoFit/>
          </a:bodyPr>
          <a:lstStyle/>
          <a:p>
            <a:r>
              <a:rPr lang="en-US" dirty="0" err="1">
                <a:solidFill>
                  <a:schemeClr val="bg1"/>
                </a:solidFill>
              </a:rPr>
              <a:t>RavenDB</a:t>
            </a:r>
            <a:endParaRPr lang="en-US" dirty="0">
              <a:solidFill>
                <a:schemeClr val="bg1"/>
              </a:solidFill>
            </a:endParaRPr>
          </a:p>
        </p:txBody>
      </p:sp>
      <p:sp>
        <p:nvSpPr>
          <p:cNvPr id="51" name="Rectangle 50"/>
          <p:cNvSpPr/>
          <p:nvPr/>
        </p:nvSpPr>
        <p:spPr>
          <a:xfrm rot="16200000">
            <a:off x="10816724" y="3572557"/>
            <a:ext cx="1002748" cy="400061"/>
          </a:xfrm>
          <a:prstGeom prst="rect">
            <a:avLst/>
          </a:prstGeom>
        </p:spPr>
        <p:txBody>
          <a:bodyPr wrap="none" lIns="121875" tIns="60936" rIns="121875" bIns="60936">
            <a:spAutoFit/>
          </a:bodyPr>
          <a:lstStyle/>
          <a:p>
            <a:r>
              <a:rPr lang="en-US" dirty="0" err="1">
                <a:solidFill>
                  <a:schemeClr val="bg1"/>
                </a:solidFill>
              </a:rPr>
              <a:t>Lucene</a:t>
            </a:r>
            <a:endParaRPr lang="en-US" dirty="0">
              <a:solidFill>
                <a:schemeClr val="bg1"/>
              </a:solidFill>
            </a:endParaRPr>
          </a:p>
        </p:txBody>
      </p:sp>
      <p:sp>
        <p:nvSpPr>
          <p:cNvPr id="52" name="Rectangle 51"/>
          <p:cNvSpPr/>
          <p:nvPr/>
        </p:nvSpPr>
        <p:spPr>
          <a:xfrm>
            <a:off x="154083" y="4472445"/>
            <a:ext cx="1246404" cy="400061"/>
          </a:xfrm>
          <a:prstGeom prst="rect">
            <a:avLst/>
          </a:prstGeom>
        </p:spPr>
        <p:txBody>
          <a:bodyPr wrap="none" lIns="121875" tIns="60936" rIns="121875" bIns="60936">
            <a:spAutoFit/>
          </a:bodyPr>
          <a:lstStyle/>
          <a:p>
            <a:r>
              <a:rPr lang="en-US" dirty="0" err="1">
                <a:solidFill>
                  <a:schemeClr val="bg1"/>
                </a:solidFill>
              </a:rPr>
              <a:t>AutoPoco</a:t>
            </a:r>
            <a:endParaRPr lang="en-US" dirty="0">
              <a:solidFill>
                <a:schemeClr val="bg1"/>
              </a:solidFill>
            </a:endParaRPr>
          </a:p>
        </p:txBody>
      </p:sp>
      <p:sp>
        <p:nvSpPr>
          <p:cNvPr id="53" name="Rectangle 52"/>
          <p:cNvSpPr/>
          <p:nvPr/>
        </p:nvSpPr>
        <p:spPr>
          <a:xfrm>
            <a:off x="10518576" y="5862043"/>
            <a:ext cx="1336172" cy="400061"/>
          </a:xfrm>
          <a:prstGeom prst="rect">
            <a:avLst/>
          </a:prstGeom>
        </p:spPr>
        <p:txBody>
          <a:bodyPr wrap="none" lIns="121875" tIns="60936" rIns="121875" bIns="60936">
            <a:spAutoFit/>
          </a:bodyPr>
          <a:lstStyle/>
          <a:p>
            <a:r>
              <a:rPr lang="en-US" dirty="0" err="1">
                <a:solidFill>
                  <a:schemeClr val="bg1"/>
                </a:solidFill>
              </a:rPr>
              <a:t>RestSharp</a:t>
            </a:r>
            <a:endParaRPr lang="en-US" dirty="0">
              <a:solidFill>
                <a:schemeClr val="bg1"/>
              </a:solidFill>
            </a:endParaRPr>
          </a:p>
        </p:txBody>
      </p:sp>
      <p:sp>
        <p:nvSpPr>
          <p:cNvPr id="54" name="Rectangle 53"/>
          <p:cNvSpPr/>
          <p:nvPr/>
        </p:nvSpPr>
        <p:spPr>
          <a:xfrm>
            <a:off x="373700" y="1253200"/>
            <a:ext cx="964276" cy="400061"/>
          </a:xfrm>
          <a:prstGeom prst="rect">
            <a:avLst/>
          </a:prstGeom>
        </p:spPr>
        <p:txBody>
          <a:bodyPr wrap="none" lIns="121875" tIns="60936" rIns="121875" bIns="60936">
            <a:spAutoFit/>
          </a:bodyPr>
          <a:lstStyle/>
          <a:p>
            <a:r>
              <a:rPr lang="en-US" dirty="0">
                <a:solidFill>
                  <a:schemeClr val="bg1"/>
                </a:solidFill>
              </a:rPr>
              <a:t>Should</a:t>
            </a:r>
          </a:p>
        </p:txBody>
      </p:sp>
      <p:sp>
        <p:nvSpPr>
          <p:cNvPr id="55" name="Rectangle 54"/>
          <p:cNvSpPr/>
          <p:nvPr/>
        </p:nvSpPr>
        <p:spPr>
          <a:xfrm>
            <a:off x="10890617" y="40136"/>
            <a:ext cx="861683" cy="400061"/>
          </a:xfrm>
          <a:prstGeom prst="rect">
            <a:avLst/>
          </a:prstGeom>
        </p:spPr>
        <p:txBody>
          <a:bodyPr wrap="none" lIns="121875" tIns="60936" rIns="121875" bIns="60936">
            <a:spAutoFit/>
          </a:bodyPr>
          <a:lstStyle/>
          <a:p>
            <a:r>
              <a:rPr lang="en-US" dirty="0">
                <a:solidFill>
                  <a:schemeClr val="bg1"/>
                </a:solidFill>
              </a:rPr>
              <a:t>postal</a:t>
            </a:r>
          </a:p>
        </p:txBody>
      </p:sp>
      <p:sp>
        <p:nvSpPr>
          <p:cNvPr id="56" name="Rectangle 55"/>
          <p:cNvSpPr/>
          <p:nvPr/>
        </p:nvSpPr>
        <p:spPr>
          <a:xfrm>
            <a:off x="265926" y="103043"/>
            <a:ext cx="1477237" cy="400061"/>
          </a:xfrm>
          <a:prstGeom prst="rect">
            <a:avLst/>
          </a:prstGeom>
        </p:spPr>
        <p:txBody>
          <a:bodyPr wrap="none" lIns="121875" tIns="60936" rIns="121875" bIns="60936">
            <a:spAutoFit/>
          </a:bodyPr>
          <a:lstStyle/>
          <a:p>
            <a:r>
              <a:rPr lang="en-US" dirty="0" err="1">
                <a:solidFill>
                  <a:schemeClr val="bg1"/>
                </a:solidFill>
              </a:rPr>
              <a:t>nservicebus</a:t>
            </a:r>
            <a:endParaRPr lang="en-US" dirty="0">
              <a:solidFill>
                <a:schemeClr val="bg1"/>
              </a:solidFill>
            </a:endParaRPr>
          </a:p>
        </p:txBody>
      </p:sp>
      <p:sp>
        <p:nvSpPr>
          <p:cNvPr id="57" name="Rectangle 56"/>
          <p:cNvSpPr/>
          <p:nvPr/>
        </p:nvSpPr>
        <p:spPr>
          <a:xfrm rot="16200000">
            <a:off x="10316232" y="1705686"/>
            <a:ext cx="1927681" cy="430839"/>
          </a:xfrm>
          <a:prstGeom prst="rect">
            <a:avLst/>
          </a:prstGeom>
        </p:spPr>
        <p:txBody>
          <a:bodyPr wrap="none" lIns="121875" tIns="60936" rIns="121875" bIns="60936">
            <a:spAutoFit/>
          </a:bodyPr>
          <a:lstStyle/>
          <a:p>
            <a:r>
              <a:rPr lang="en-US" sz="2000" dirty="0" err="1">
                <a:solidFill>
                  <a:schemeClr val="bg1"/>
                </a:solidFill>
              </a:rPr>
              <a:t>reactiveui</a:t>
            </a:r>
            <a:r>
              <a:rPr lang="en-US" sz="2000" dirty="0">
                <a:solidFill>
                  <a:schemeClr val="bg1"/>
                </a:solidFill>
              </a:rPr>
              <a:t>-core</a:t>
            </a:r>
          </a:p>
        </p:txBody>
      </p:sp>
      <p:sp>
        <p:nvSpPr>
          <p:cNvPr id="58" name="Rectangle 57"/>
          <p:cNvSpPr/>
          <p:nvPr/>
        </p:nvSpPr>
        <p:spPr>
          <a:xfrm rot="16200000">
            <a:off x="1514923" y="5540674"/>
            <a:ext cx="903362" cy="430839"/>
          </a:xfrm>
          <a:prstGeom prst="rect">
            <a:avLst/>
          </a:prstGeom>
        </p:spPr>
        <p:txBody>
          <a:bodyPr wrap="none" lIns="121875" tIns="60936" rIns="121875" bIns="60936">
            <a:spAutoFit/>
          </a:bodyPr>
          <a:lstStyle/>
          <a:p>
            <a:r>
              <a:rPr lang="en-US" sz="2000" dirty="0">
                <a:solidFill>
                  <a:schemeClr val="bg1"/>
                </a:solidFill>
              </a:rPr>
              <a:t>linq.js</a:t>
            </a:r>
          </a:p>
        </p:txBody>
      </p:sp>
      <p:sp>
        <p:nvSpPr>
          <p:cNvPr id="59" name="Rectangle 58"/>
          <p:cNvSpPr/>
          <p:nvPr/>
        </p:nvSpPr>
        <p:spPr>
          <a:xfrm rot="16200000">
            <a:off x="892895" y="3314549"/>
            <a:ext cx="1355408" cy="430839"/>
          </a:xfrm>
          <a:prstGeom prst="rect">
            <a:avLst/>
          </a:prstGeom>
        </p:spPr>
        <p:txBody>
          <a:bodyPr wrap="none" lIns="121875" tIns="60936" rIns="121875" bIns="60936">
            <a:spAutoFit/>
          </a:bodyPr>
          <a:lstStyle/>
          <a:p>
            <a:r>
              <a:rPr lang="en-US" sz="2000" dirty="0" err="1">
                <a:solidFill>
                  <a:schemeClr val="bg1"/>
                </a:solidFill>
              </a:rPr>
              <a:t>fasterflect</a:t>
            </a:r>
            <a:endParaRPr lang="en-US" sz="2000" dirty="0">
              <a:solidFill>
                <a:schemeClr val="bg1"/>
              </a:solidFill>
            </a:endParaRPr>
          </a:p>
        </p:txBody>
      </p:sp>
      <p:sp>
        <p:nvSpPr>
          <p:cNvPr id="60" name="Rectangle 59"/>
          <p:cNvSpPr/>
          <p:nvPr/>
        </p:nvSpPr>
        <p:spPr>
          <a:xfrm>
            <a:off x="590415" y="5507081"/>
            <a:ext cx="1228772" cy="430839"/>
          </a:xfrm>
          <a:prstGeom prst="rect">
            <a:avLst/>
          </a:prstGeom>
        </p:spPr>
        <p:txBody>
          <a:bodyPr wrap="none" lIns="121875" tIns="60936" rIns="121875" bIns="60936">
            <a:spAutoFit/>
          </a:bodyPr>
          <a:lstStyle/>
          <a:p>
            <a:r>
              <a:rPr lang="en-US" sz="2000" dirty="0" err="1">
                <a:solidFill>
                  <a:schemeClr val="bg1"/>
                </a:solidFill>
              </a:rPr>
              <a:t>combres</a:t>
            </a:r>
            <a:endParaRPr lang="en-US" sz="2000" dirty="0">
              <a:solidFill>
                <a:schemeClr val="bg1"/>
              </a:solidFill>
            </a:endParaRPr>
          </a:p>
        </p:txBody>
      </p:sp>
      <p:sp>
        <p:nvSpPr>
          <p:cNvPr id="61" name="Rectangle 60"/>
          <p:cNvSpPr/>
          <p:nvPr/>
        </p:nvSpPr>
        <p:spPr>
          <a:xfrm>
            <a:off x="485897" y="4974553"/>
            <a:ext cx="1615351" cy="430839"/>
          </a:xfrm>
          <a:prstGeom prst="rect">
            <a:avLst/>
          </a:prstGeom>
        </p:spPr>
        <p:txBody>
          <a:bodyPr wrap="none" lIns="121875" tIns="60936" rIns="121875" bIns="60936">
            <a:spAutoFit/>
          </a:bodyPr>
          <a:lstStyle/>
          <a:p>
            <a:r>
              <a:rPr lang="en-US" sz="2000" dirty="0" err="1">
                <a:solidFill>
                  <a:schemeClr val="bg1"/>
                </a:solidFill>
              </a:rPr>
              <a:t>TweetSharp</a:t>
            </a:r>
            <a:endParaRPr lang="en-US" sz="2000" dirty="0">
              <a:solidFill>
                <a:schemeClr val="bg1"/>
              </a:solidFill>
            </a:endParaRPr>
          </a:p>
        </p:txBody>
      </p:sp>
      <p:sp>
        <p:nvSpPr>
          <p:cNvPr id="62" name="Rectangle 61"/>
          <p:cNvSpPr/>
          <p:nvPr/>
        </p:nvSpPr>
        <p:spPr>
          <a:xfrm>
            <a:off x="328612" y="6074202"/>
            <a:ext cx="2612163" cy="430839"/>
          </a:xfrm>
          <a:prstGeom prst="rect">
            <a:avLst/>
          </a:prstGeom>
        </p:spPr>
        <p:txBody>
          <a:bodyPr wrap="none" lIns="121875" tIns="60936" rIns="121875" bIns="60936">
            <a:spAutoFit/>
          </a:bodyPr>
          <a:lstStyle/>
          <a:p>
            <a:r>
              <a:rPr lang="en-US" sz="2000" dirty="0" err="1">
                <a:solidFill>
                  <a:schemeClr val="bg1"/>
                </a:solidFill>
              </a:rPr>
              <a:t>MvcSiteMapProvider</a:t>
            </a:r>
            <a:endParaRPr lang="en-US" sz="2000" dirty="0">
              <a:solidFill>
                <a:schemeClr val="bg1"/>
              </a:solidFill>
            </a:endParaRPr>
          </a:p>
        </p:txBody>
      </p:sp>
      <p:sp>
        <p:nvSpPr>
          <p:cNvPr id="63" name="Rectangle 62"/>
          <p:cNvSpPr/>
          <p:nvPr/>
        </p:nvSpPr>
        <p:spPr>
          <a:xfrm rot="16200000">
            <a:off x="-964256" y="2443018"/>
            <a:ext cx="2439038" cy="430839"/>
          </a:xfrm>
          <a:prstGeom prst="rect">
            <a:avLst/>
          </a:prstGeom>
        </p:spPr>
        <p:txBody>
          <a:bodyPr wrap="none" lIns="121875" tIns="60936" rIns="121875" bIns="60936">
            <a:spAutoFit/>
          </a:bodyPr>
          <a:lstStyle/>
          <a:p>
            <a:r>
              <a:rPr lang="en-US" sz="2000" dirty="0" err="1">
                <a:solidFill>
                  <a:schemeClr val="bg1"/>
                </a:solidFill>
              </a:rPr>
              <a:t>Adam.JSGenerator</a:t>
            </a:r>
            <a:endParaRPr lang="en-US" sz="2000" dirty="0">
              <a:solidFill>
                <a:schemeClr val="bg1"/>
              </a:solidFill>
            </a:endParaRPr>
          </a:p>
        </p:txBody>
      </p:sp>
      <p:sp>
        <p:nvSpPr>
          <p:cNvPr id="1024" name="Rectangle 1023"/>
          <p:cNvSpPr/>
          <p:nvPr/>
        </p:nvSpPr>
        <p:spPr>
          <a:xfrm rot="16200000">
            <a:off x="10754385" y="3808458"/>
            <a:ext cx="2156910" cy="430839"/>
          </a:xfrm>
          <a:prstGeom prst="rect">
            <a:avLst/>
          </a:prstGeom>
        </p:spPr>
        <p:txBody>
          <a:bodyPr wrap="none" lIns="121875" tIns="60936" rIns="121875" bIns="60936">
            <a:spAutoFit/>
          </a:bodyPr>
          <a:lstStyle/>
          <a:p>
            <a:r>
              <a:rPr lang="en-US" sz="2000" dirty="0" err="1">
                <a:solidFill>
                  <a:schemeClr val="bg1"/>
                </a:solidFill>
              </a:rPr>
              <a:t>FluentAssertions</a:t>
            </a:r>
            <a:endParaRPr lang="en-US" sz="2000" dirty="0">
              <a:solidFill>
                <a:schemeClr val="bg1"/>
              </a:solidFill>
            </a:endParaRPr>
          </a:p>
        </p:txBody>
      </p:sp>
      <p:sp>
        <p:nvSpPr>
          <p:cNvPr id="1025" name="Rectangle 1024"/>
          <p:cNvSpPr/>
          <p:nvPr/>
        </p:nvSpPr>
        <p:spPr>
          <a:xfrm>
            <a:off x="211324" y="718597"/>
            <a:ext cx="1712879" cy="430839"/>
          </a:xfrm>
          <a:prstGeom prst="rect">
            <a:avLst/>
          </a:prstGeom>
        </p:spPr>
        <p:txBody>
          <a:bodyPr wrap="none" lIns="121875" tIns="60936" rIns="121875" bIns="60936">
            <a:spAutoFit/>
          </a:bodyPr>
          <a:lstStyle/>
          <a:p>
            <a:r>
              <a:rPr lang="en-US" sz="2000" dirty="0" err="1">
                <a:solidFill>
                  <a:schemeClr val="bg1"/>
                </a:solidFill>
              </a:rPr>
              <a:t>Bootstrapper</a:t>
            </a:r>
            <a:endParaRPr lang="en-US" sz="2000" dirty="0">
              <a:solidFill>
                <a:schemeClr val="bg1"/>
              </a:solidFill>
            </a:endParaRPr>
          </a:p>
        </p:txBody>
      </p:sp>
      <p:sp>
        <p:nvSpPr>
          <p:cNvPr id="1028" name="Rectangle 1027"/>
          <p:cNvSpPr/>
          <p:nvPr/>
        </p:nvSpPr>
        <p:spPr>
          <a:xfrm>
            <a:off x="98399" y="3638666"/>
            <a:ext cx="1644398" cy="430839"/>
          </a:xfrm>
          <a:prstGeom prst="rect">
            <a:avLst/>
          </a:prstGeom>
        </p:spPr>
        <p:txBody>
          <a:bodyPr wrap="none" lIns="121875" tIns="60936" rIns="121875" bIns="60936">
            <a:spAutoFit/>
          </a:bodyPr>
          <a:lstStyle/>
          <a:p>
            <a:r>
              <a:rPr lang="en-US" sz="2000" dirty="0" err="1">
                <a:solidFill>
                  <a:schemeClr val="bg1"/>
                </a:solidFill>
              </a:rPr>
              <a:t>AzureToolkit</a:t>
            </a:r>
            <a:endParaRPr lang="en-US" sz="2000" dirty="0">
              <a:solidFill>
                <a:schemeClr val="bg1"/>
              </a:solidFill>
            </a:endParaRPr>
          </a:p>
        </p:txBody>
      </p:sp>
      <p:sp>
        <p:nvSpPr>
          <p:cNvPr id="1029" name="Rectangle 1028"/>
          <p:cNvSpPr/>
          <p:nvPr/>
        </p:nvSpPr>
        <p:spPr>
          <a:xfrm>
            <a:off x="3317745" y="6395523"/>
            <a:ext cx="3170008" cy="430839"/>
          </a:xfrm>
          <a:prstGeom prst="rect">
            <a:avLst/>
          </a:prstGeom>
        </p:spPr>
        <p:txBody>
          <a:bodyPr wrap="none" lIns="121875" tIns="60936" rIns="121875" bIns="60936">
            <a:spAutoFit/>
          </a:bodyPr>
          <a:lstStyle/>
          <a:p>
            <a:r>
              <a:rPr lang="en-US" sz="2000" dirty="0" err="1">
                <a:solidFill>
                  <a:schemeClr val="bg1"/>
                </a:solidFill>
              </a:rPr>
              <a:t>ErikEJ.SqlCeMembership</a:t>
            </a:r>
            <a:endParaRPr lang="en-US" sz="2000" dirty="0">
              <a:solidFill>
                <a:schemeClr val="bg1"/>
              </a:solidFill>
            </a:endParaRPr>
          </a:p>
        </p:txBody>
      </p:sp>
      <p:pic>
        <p:nvPicPr>
          <p:cNvPr id="1027" name="Picture 3" descr="C:\Users\scottha\Desktop\nug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7331" y="1905000"/>
            <a:ext cx="6550519" cy="2298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545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 fill="hold"/>
                                        <p:tgtEl>
                                          <p:spTgt spid="2"/>
                                        </p:tgtEl>
                                        <p:attrNameLst>
                                          <p:attrName>ppt_w</p:attrName>
                                        </p:attrNameLst>
                                      </p:cBhvr>
                                      <p:tavLst>
                                        <p:tav tm="0">
                                          <p:val>
                                            <p:fltVal val="0"/>
                                          </p:val>
                                        </p:tav>
                                        <p:tav tm="100000">
                                          <p:val>
                                            <p:strVal val="#ppt_w"/>
                                          </p:val>
                                        </p:tav>
                                      </p:tavLst>
                                    </p:anim>
                                    <p:anim calcmode="lin" valueType="num">
                                      <p:cBhvr>
                                        <p:cTn id="8" dur="100" fill="hold"/>
                                        <p:tgtEl>
                                          <p:spTgt spid="2"/>
                                        </p:tgtEl>
                                        <p:attrNameLst>
                                          <p:attrName>ppt_h</p:attrName>
                                        </p:attrNameLst>
                                      </p:cBhvr>
                                      <p:tavLst>
                                        <p:tav tm="0">
                                          <p:val>
                                            <p:fltVal val="0"/>
                                          </p:val>
                                        </p:tav>
                                        <p:tav tm="100000">
                                          <p:val>
                                            <p:strVal val="#ppt_h"/>
                                          </p:val>
                                        </p:tav>
                                      </p:tavLst>
                                    </p:anim>
                                    <p:animEffect transition="in" filter="fade">
                                      <p:cBhvr>
                                        <p:cTn id="9" dur="100"/>
                                        <p:tgtEl>
                                          <p:spTgt spid="2"/>
                                        </p:tgtEl>
                                      </p:cBhvr>
                                    </p:animEffect>
                                  </p:childTnLst>
                                </p:cTn>
                              </p:par>
                            </p:childTnLst>
                          </p:cTn>
                        </p:par>
                        <p:par>
                          <p:cTn id="10" fill="hold">
                            <p:stCondLst>
                              <p:cond delay="1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 fill="hold"/>
                                        <p:tgtEl>
                                          <p:spTgt spid="3"/>
                                        </p:tgtEl>
                                        <p:attrNameLst>
                                          <p:attrName>ppt_w</p:attrName>
                                        </p:attrNameLst>
                                      </p:cBhvr>
                                      <p:tavLst>
                                        <p:tav tm="0">
                                          <p:val>
                                            <p:fltVal val="0"/>
                                          </p:val>
                                        </p:tav>
                                        <p:tav tm="100000">
                                          <p:val>
                                            <p:strVal val="#ppt_w"/>
                                          </p:val>
                                        </p:tav>
                                      </p:tavLst>
                                    </p:anim>
                                    <p:anim calcmode="lin" valueType="num">
                                      <p:cBhvr>
                                        <p:cTn id="14" dur="100" fill="hold"/>
                                        <p:tgtEl>
                                          <p:spTgt spid="3"/>
                                        </p:tgtEl>
                                        <p:attrNameLst>
                                          <p:attrName>ppt_h</p:attrName>
                                        </p:attrNameLst>
                                      </p:cBhvr>
                                      <p:tavLst>
                                        <p:tav tm="0">
                                          <p:val>
                                            <p:fltVal val="0"/>
                                          </p:val>
                                        </p:tav>
                                        <p:tav tm="100000">
                                          <p:val>
                                            <p:strVal val="#ppt_h"/>
                                          </p:val>
                                        </p:tav>
                                      </p:tavLst>
                                    </p:anim>
                                    <p:animEffect transition="in" filter="fade">
                                      <p:cBhvr>
                                        <p:cTn id="15" dur="100"/>
                                        <p:tgtEl>
                                          <p:spTgt spid="3"/>
                                        </p:tgtEl>
                                      </p:cBhvr>
                                    </p:animEffect>
                                  </p:childTnLst>
                                </p:cTn>
                              </p:par>
                            </p:childTnLst>
                          </p:cTn>
                        </p:par>
                        <p:par>
                          <p:cTn id="16" fill="hold">
                            <p:stCondLst>
                              <p:cond delay="2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 fill="hold"/>
                                        <p:tgtEl>
                                          <p:spTgt spid="4"/>
                                        </p:tgtEl>
                                        <p:attrNameLst>
                                          <p:attrName>ppt_w</p:attrName>
                                        </p:attrNameLst>
                                      </p:cBhvr>
                                      <p:tavLst>
                                        <p:tav tm="0">
                                          <p:val>
                                            <p:fltVal val="0"/>
                                          </p:val>
                                        </p:tav>
                                        <p:tav tm="100000">
                                          <p:val>
                                            <p:strVal val="#ppt_w"/>
                                          </p:val>
                                        </p:tav>
                                      </p:tavLst>
                                    </p:anim>
                                    <p:anim calcmode="lin" valueType="num">
                                      <p:cBhvr>
                                        <p:cTn id="20" dur="100" fill="hold"/>
                                        <p:tgtEl>
                                          <p:spTgt spid="4"/>
                                        </p:tgtEl>
                                        <p:attrNameLst>
                                          <p:attrName>ppt_h</p:attrName>
                                        </p:attrNameLst>
                                      </p:cBhvr>
                                      <p:tavLst>
                                        <p:tav tm="0">
                                          <p:val>
                                            <p:fltVal val="0"/>
                                          </p:val>
                                        </p:tav>
                                        <p:tav tm="100000">
                                          <p:val>
                                            <p:strVal val="#ppt_h"/>
                                          </p:val>
                                        </p:tav>
                                      </p:tavLst>
                                    </p:anim>
                                    <p:animEffect transition="in" filter="fade">
                                      <p:cBhvr>
                                        <p:cTn id="21" dur="100"/>
                                        <p:tgtEl>
                                          <p:spTgt spid="4"/>
                                        </p:tgtEl>
                                      </p:cBhvr>
                                    </p:animEffect>
                                  </p:childTnLst>
                                </p:cTn>
                              </p:par>
                            </p:childTnLst>
                          </p:cTn>
                        </p:par>
                        <p:par>
                          <p:cTn id="22" fill="hold">
                            <p:stCondLst>
                              <p:cond delay="3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 fill="hold"/>
                                        <p:tgtEl>
                                          <p:spTgt spid="5"/>
                                        </p:tgtEl>
                                        <p:attrNameLst>
                                          <p:attrName>ppt_w</p:attrName>
                                        </p:attrNameLst>
                                      </p:cBhvr>
                                      <p:tavLst>
                                        <p:tav tm="0">
                                          <p:val>
                                            <p:fltVal val="0"/>
                                          </p:val>
                                        </p:tav>
                                        <p:tav tm="100000">
                                          <p:val>
                                            <p:strVal val="#ppt_w"/>
                                          </p:val>
                                        </p:tav>
                                      </p:tavLst>
                                    </p:anim>
                                    <p:anim calcmode="lin" valueType="num">
                                      <p:cBhvr>
                                        <p:cTn id="26" dur="100" fill="hold"/>
                                        <p:tgtEl>
                                          <p:spTgt spid="5"/>
                                        </p:tgtEl>
                                        <p:attrNameLst>
                                          <p:attrName>ppt_h</p:attrName>
                                        </p:attrNameLst>
                                      </p:cBhvr>
                                      <p:tavLst>
                                        <p:tav tm="0">
                                          <p:val>
                                            <p:fltVal val="0"/>
                                          </p:val>
                                        </p:tav>
                                        <p:tav tm="100000">
                                          <p:val>
                                            <p:strVal val="#ppt_h"/>
                                          </p:val>
                                        </p:tav>
                                      </p:tavLst>
                                    </p:anim>
                                    <p:animEffect transition="in" filter="fade">
                                      <p:cBhvr>
                                        <p:cTn id="27" dur="100"/>
                                        <p:tgtEl>
                                          <p:spTgt spid="5"/>
                                        </p:tgtEl>
                                      </p:cBhvr>
                                    </p:animEffect>
                                  </p:childTnLst>
                                </p:cTn>
                              </p:par>
                            </p:childTnLst>
                          </p:cTn>
                        </p:par>
                        <p:par>
                          <p:cTn id="28" fill="hold">
                            <p:stCondLst>
                              <p:cond delay="4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 fill="hold"/>
                                        <p:tgtEl>
                                          <p:spTgt spid="6"/>
                                        </p:tgtEl>
                                        <p:attrNameLst>
                                          <p:attrName>ppt_w</p:attrName>
                                        </p:attrNameLst>
                                      </p:cBhvr>
                                      <p:tavLst>
                                        <p:tav tm="0">
                                          <p:val>
                                            <p:fltVal val="0"/>
                                          </p:val>
                                        </p:tav>
                                        <p:tav tm="100000">
                                          <p:val>
                                            <p:strVal val="#ppt_w"/>
                                          </p:val>
                                        </p:tav>
                                      </p:tavLst>
                                    </p:anim>
                                    <p:anim calcmode="lin" valueType="num">
                                      <p:cBhvr>
                                        <p:cTn id="32" dur="100" fill="hold"/>
                                        <p:tgtEl>
                                          <p:spTgt spid="6"/>
                                        </p:tgtEl>
                                        <p:attrNameLst>
                                          <p:attrName>ppt_h</p:attrName>
                                        </p:attrNameLst>
                                      </p:cBhvr>
                                      <p:tavLst>
                                        <p:tav tm="0">
                                          <p:val>
                                            <p:fltVal val="0"/>
                                          </p:val>
                                        </p:tav>
                                        <p:tav tm="100000">
                                          <p:val>
                                            <p:strVal val="#ppt_h"/>
                                          </p:val>
                                        </p:tav>
                                      </p:tavLst>
                                    </p:anim>
                                    <p:animEffect transition="in" filter="fade">
                                      <p:cBhvr>
                                        <p:cTn id="33" dur="100"/>
                                        <p:tgtEl>
                                          <p:spTgt spid="6"/>
                                        </p:tgtEl>
                                      </p:cBhvr>
                                    </p:animEffect>
                                  </p:childTnLst>
                                </p:cTn>
                              </p:par>
                            </p:childTnLst>
                          </p:cTn>
                        </p:par>
                        <p:par>
                          <p:cTn id="34" fill="hold">
                            <p:stCondLst>
                              <p:cond delay="500"/>
                            </p:stCondLst>
                            <p:childTnLst>
                              <p:par>
                                <p:cTn id="35" presetID="53" presetClass="entr" presetSubtype="16"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 fill="hold"/>
                                        <p:tgtEl>
                                          <p:spTgt spid="7"/>
                                        </p:tgtEl>
                                        <p:attrNameLst>
                                          <p:attrName>ppt_w</p:attrName>
                                        </p:attrNameLst>
                                      </p:cBhvr>
                                      <p:tavLst>
                                        <p:tav tm="0">
                                          <p:val>
                                            <p:fltVal val="0"/>
                                          </p:val>
                                        </p:tav>
                                        <p:tav tm="100000">
                                          <p:val>
                                            <p:strVal val="#ppt_w"/>
                                          </p:val>
                                        </p:tav>
                                      </p:tavLst>
                                    </p:anim>
                                    <p:anim calcmode="lin" valueType="num">
                                      <p:cBhvr>
                                        <p:cTn id="38" dur="100" fill="hold"/>
                                        <p:tgtEl>
                                          <p:spTgt spid="7"/>
                                        </p:tgtEl>
                                        <p:attrNameLst>
                                          <p:attrName>ppt_h</p:attrName>
                                        </p:attrNameLst>
                                      </p:cBhvr>
                                      <p:tavLst>
                                        <p:tav tm="0">
                                          <p:val>
                                            <p:fltVal val="0"/>
                                          </p:val>
                                        </p:tav>
                                        <p:tav tm="100000">
                                          <p:val>
                                            <p:strVal val="#ppt_h"/>
                                          </p:val>
                                        </p:tav>
                                      </p:tavLst>
                                    </p:anim>
                                    <p:animEffect transition="in" filter="fade">
                                      <p:cBhvr>
                                        <p:cTn id="39" dur="100"/>
                                        <p:tgtEl>
                                          <p:spTgt spid="7"/>
                                        </p:tgtEl>
                                      </p:cBhvr>
                                    </p:animEffect>
                                  </p:childTnLst>
                                </p:cTn>
                              </p:par>
                            </p:childTnLst>
                          </p:cTn>
                        </p:par>
                        <p:par>
                          <p:cTn id="40" fill="hold">
                            <p:stCondLst>
                              <p:cond delay="600"/>
                            </p:stCondLst>
                            <p:childTnLst>
                              <p:par>
                                <p:cTn id="41" presetID="53" presetClass="entr" presetSubtype="16"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 fill="hold"/>
                                        <p:tgtEl>
                                          <p:spTgt spid="8"/>
                                        </p:tgtEl>
                                        <p:attrNameLst>
                                          <p:attrName>ppt_w</p:attrName>
                                        </p:attrNameLst>
                                      </p:cBhvr>
                                      <p:tavLst>
                                        <p:tav tm="0">
                                          <p:val>
                                            <p:fltVal val="0"/>
                                          </p:val>
                                        </p:tav>
                                        <p:tav tm="100000">
                                          <p:val>
                                            <p:strVal val="#ppt_w"/>
                                          </p:val>
                                        </p:tav>
                                      </p:tavLst>
                                    </p:anim>
                                    <p:anim calcmode="lin" valueType="num">
                                      <p:cBhvr>
                                        <p:cTn id="44" dur="100" fill="hold"/>
                                        <p:tgtEl>
                                          <p:spTgt spid="8"/>
                                        </p:tgtEl>
                                        <p:attrNameLst>
                                          <p:attrName>ppt_h</p:attrName>
                                        </p:attrNameLst>
                                      </p:cBhvr>
                                      <p:tavLst>
                                        <p:tav tm="0">
                                          <p:val>
                                            <p:fltVal val="0"/>
                                          </p:val>
                                        </p:tav>
                                        <p:tav tm="100000">
                                          <p:val>
                                            <p:strVal val="#ppt_h"/>
                                          </p:val>
                                        </p:tav>
                                      </p:tavLst>
                                    </p:anim>
                                    <p:animEffect transition="in" filter="fade">
                                      <p:cBhvr>
                                        <p:cTn id="45" dur="100"/>
                                        <p:tgtEl>
                                          <p:spTgt spid="8"/>
                                        </p:tgtEl>
                                      </p:cBhvr>
                                    </p:animEffect>
                                  </p:childTnLst>
                                </p:cTn>
                              </p:par>
                            </p:childTnLst>
                          </p:cTn>
                        </p:par>
                        <p:par>
                          <p:cTn id="46" fill="hold">
                            <p:stCondLst>
                              <p:cond delay="700"/>
                            </p:stCondLst>
                            <p:childTnLst>
                              <p:par>
                                <p:cTn id="47" presetID="53" presetClass="entr" presetSubtype="16"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 fill="hold"/>
                                        <p:tgtEl>
                                          <p:spTgt spid="9"/>
                                        </p:tgtEl>
                                        <p:attrNameLst>
                                          <p:attrName>ppt_w</p:attrName>
                                        </p:attrNameLst>
                                      </p:cBhvr>
                                      <p:tavLst>
                                        <p:tav tm="0">
                                          <p:val>
                                            <p:fltVal val="0"/>
                                          </p:val>
                                        </p:tav>
                                        <p:tav tm="100000">
                                          <p:val>
                                            <p:strVal val="#ppt_w"/>
                                          </p:val>
                                        </p:tav>
                                      </p:tavLst>
                                    </p:anim>
                                    <p:anim calcmode="lin" valueType="num">
                                      <p:cBhvr>
                                        <p:cTn id="50" dur="100" fill="hold"/>
                                        <p:tgtEl>
                                          <p:spTgt spid="9"/>
                                        </p:tgtEl>
                                        <p:attrNameLst>
                                          <p:attrName>ppt_h</p:attrName>
                                        </p:attrNameLst>
                                      </p:cBhvr>
                                      <p:tavLst>
                                        <p:tav tm="0">
                                          <p:val>
                                            <p:fltVal val="0"/>
                                          </p:val>
                                        </p:tav>
                                        <p:tav tm="100000">
                                          <p:val>
                                            <p:strVal val="#ppt_h"/>
                                          </p:val>
                                        </p:tav>
                                      </p:tavLst>
                                    </p:anim>
                                    <p:animEffect transition="in" filter="fade">
                                      <p:cBhvr>
                                        <p:cTn id="51" dur="100"/>
                                        <p:tgtEl>
                                          <p:spTgt spid="9"/>
                                        </p:tgtEl>
                                      </p:cBhvr>
                                    </p:animEffect>
                                  </p:childTnLst>
                                </p:cTn>
                              </p:par>
                            </p:childTnLst>
                          </p:cTn>
                        </p:par>
                        <p:par>
                          <p:cTn id="52" fill="hold">
                            <p:stCondLst>
                              <p:cond delay="80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 fill="hold"/>
                                        <p:tgtEl>
                                          <p:spTgt spid="10"/>
                                        </p:tgtEl>
                                        <p:attrNameLst>
                                          <p:attrName>ppt_w</p:attrName>
                                        </p:attrNameLst>
                                      </p:cBhvr>
                                      <p:tavLst>
                                        <p:tav tm="0">
                                          <p:val>
                                            <p:fltVal val="0"/>
                                          </p:val>
                                        </p:tav>
                                        <p:tav tm="100000">
                                          <p:val>
                                            <p:strVal val="#ppt_w"/>
                                          </p:val>
                                        </p:tav>
                                      </p:tavLst>
                                    </p:anim>
                                    <p:anim calcmode="lin" valueType="num">
                                      <p:cBhvr>
                                        <p:cTn id="56" dur="100" fill="hold"/>
                                        <p:tgtEl>
                                          <p:spTgt spid="10"/>
                                        </p:tgtEl>
                                        <p:attrNameLst>
                                          <p:attrName>ppt_h</p:attrName>
                                        </p:attrNameLst>
                                      </p:cBhvr>
                                      <p:tavLst>
                                        <p:tav tm="0">
                                          <p:val>
                                            <p:fltVal val="0"/>
                                          </p:val>
                                        </p:tav>
                                        <p:tav tm="100000">
                                          <p:val>
                                            <p:strVal val="#ppt_h"/>
                                          </p:val>
                                        </p:tav>
                                      </p:tavLst>
                                    </p:anim>
                                    <p:animEffect transition="in" filter="fade">
                                      <p:cBhvr>
                                        <p:cTn id="57" dur="100"/>
                                        <p:tgtEl>
                                          <p:spTgt spid="10"/>
                                        </p:tgtEl>
                                      </p:cBhvr>
                                    </p:animEffect>
                                  </p:childTnLst>
                                </p:cTn>
                              </p:par>
                            </p:childTnLst>
                          </p:cTn>
                        </p:par>
                        <p:par>
                          <p:cTn id="58" fill="hold">
                            <p:stCondLst>
                              <p:cond delay="900"/>
                            </p:stCondLst>
                            <p:childTnLst>
                              <p:par>
                                <p:cTn id="59" presetID="53" presetClass="entr" presetSubtype="16"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 fill="hold"/>
                                        <p:tgtEl>
                                          <p:spTgt spid="11"/>
                                        </p:tgtEl>
                                        <p:attrNameLst>
                                          <p:attrName>ppt_w</p:attrName>
                                        </p:attrNameLst>
                                      </p:cBhvr>
                                      <p:tavLst>
                                        <p:tav tm="0">
                                          <p:val>
                                            <p:fltVal val="0"/>
                                          </p:val>
                                        </p:tav>
                                        <p:tav tm="100000">
                                          <p:val>
                                            <p:strVal val="#ppt_w"/>
                                          </p:val>
                                        </p:tav>
                                      </p:tavLst>
                                    </p:anim>
                                    <p:anim calcmode="lin" valueType="num">
                                      <p:cBhvr>
                                        <p:cTn id="62" dur="100" fill="hold"/>
                                        <p:tgtEl>
                                          <p:spTgt spid="11"/>
                                        </p:tgtEl>
                                        <p:attrNameLst>
                                          <p:attrName>ppt_h</p:attrName>
                                        </p:attrNameLst>
                                      </p:cBhvr>
                                      <p:tavLst>
                                        <p:tav tm="0">
                                          <p:val>
                                            <p:fltVal val="0"/>
                                          </p:val>
                                        </p:tav>
                                        <p:tav tm="100000">
                                          <p:val>
                                            <p:strVal val="#ppt_h"/>
                                          </p:val>
                                        </p:tav>
                                      </p:tavLst>
                                    </p:anim>
                                    <p:animEffect transition="in" filter="fade">
                                      <p:cBhvr>
                                        <p:cTn id="63" dur="100"/>
                                        <p:tgtEl>
                                          <p:spTgt spid="11"/>
                                        </p:tgtEl>
                                      </p:cBhvr>
                                    </p:animEffect>
                                  </p:childTnLst>
                                </p:cTn>
                              </p:par>
                            </p:childTnLst>
                          </p:cTn>
                        </p:par>
                        <p:par>
                          <p:cTn id="64" fill="hold">
                            <p:stCondLst>
                              <p:cond delay="1000"/>
                            </p:stCondLst>
                            <p:childTnLst>
                              <p:par>
                                <p:cTn id="65" presetID="53" presetClass="entr" presetSubtype="16"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100" fill="hold"/>
                                        <p:tgtEl>
                                          <p:spTgt spid="12"/>
                                        </p:tgtEl>
                                        <p:attrNameLst>
                                          <p:attrName>ppt_w</p:attrName>
                                        </p:attrNameLst>
                                      </p:cBhvr>
                                      <p:tavLst>
                                        <p:tav tm="0">
                                          <p:val>
                                            <p:fltVal val="0"/>
                                          </p:val>
                                        </p:tav>
                                        <p:tav tm="100000">
                                          <p:val>
                                            <p:strVal val="#ppt_w"/>
                                          </p:val>
                                        </p:tav>
                                      </p:tavLst>
                                    </p:anim>
                                    <p:anim calcmode="lin" valueType="num">
                                      <p:cBhvr>
                                        <p:cTn id="68" dur="100" fill="hold"/>
                                        <p:tgtEl>
                                          <p:spTgt spid="12"/>
                                        </p:tgtEl>
                                        <p:attrNameLst>
                                          <p:attrName>ppt_h</p:attrName>
                                        </p:attrNameLst>
                                      </p:cBhvr>
                                      <p:tavLst>
                                        <p:tav tm="0">
                                          <p:val>
                                            <p:fltVal val="0"/>
                                          </p:val>
                                        </p:tav>
                                        <p:tav tm="100000">
                                          <p:val>
                                            <p:strVal val="#ppt_h"/>
                                          </p:val>
                                        </p:tav>
                                      </p:tavLst>
                                    </p:anim>
                                    <p:animEffect transition="in" filter="fade">
                                      <p:cBhvr>
                                        <p:cTn id="69" dur="100"/>
                                        <p:tgtEl>
                                          <p:spTgt spid="12"/>
                                        </p:tgtEl>
                                      </p:cBhvr>
                                    </p:animEffect>
                                  </p:childTnLst>
                                </p:cTn>
                              </p:par>
                            </p:childTnLst>
                          </p:cTn>
                        </p:par>
                        <p:par>
                          <p:cTn id="70" fill="hold">
                            <p:stCondLst>
                              <p:cond delay="11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100" fill="hold"/>
                                        <p:tgtEl>
                                          <p:spTgt spid="13"/>
                                        </p:tgtEl>
                                        <p:attrNameLst>
                                          <p:attrName>ppt_w</p:attrName>
                                        </p:attrNameLst>
                                      </p:cBhvr>
                                      <p:tavLst>
                                        <p:tav tm="0">
                                          <p:val>
                                            <p:fltVal val="0"/>
                                          </p:val>
                                        </p:tav>
                                        <p:tav tm="100000">
                                          <p:val>
                                            <p:strVal val="#ppt_w"/>
                                          </p:val>
                                        </p:tav>
                                      </p:tavLst>
                                    </p:anim>
                                    <p:anim calcmode="lin" valueType="num">
                                      <p:cBhvr>
                                        <p:cTn id="74" dur="100" fill="hold"/>
                                        <p:tgtEl>
                                          <p:spTgt spid="13"/>
                                        </p:tgtEl>
                                        <p:attrNameLst>
                                          <p:attrName>ppt_h</p:attrName>
                                        </p:attrNameLst>
                                      </p:cBhvr>
                                      <p:tavLst>
                                        <p:tav tm="0">
                                          <p:val>
                                            <p:fltVal val="0"/>
                                          </p:val>
                                        </p:tav>
                                        <p:tav tm="100000">
                                          <p:val>
                                            <p:strVal val="#ppt_h"/>
                                          </p:val>
                                        </p:tav>
                                      </p:tavLst>
                                    </p:anim>
                                    <p:animEffect transition="in" filter="fade">
                                      <p:cBhvr>
                                        <p:cTn id="75" dur="100"/>
                                        <p:tgtEl>
                                          <p:spTgt spid="13"/>
                                        </p:tgtEl>
                                      </p:cBhvr>
                                    </p:animEffect>
                                  </p:childTnLst>
                                </p:cTn>
                              </p:par>
                            </p:childTnLst>
                          </p:cTn>
                        </p:par>
                        <p:par>
                          <p:cTn id="76" fill="hold">
                            <p:stCondLst>
                              <p:cond delay="1200"/>
                            </p:stCondLst>
                            <p:childTnLst>
                              <p:par>
                                <p:cTn id="77" presetID="53" presetClass="entr" presetSubtype="16"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100" fill="hold"/>
                                        <p:tgtEl>
                                          <p:spTgt spid="14"/>
                                        </p:tgtEl>
                                        <p:attrNameLst>
                                          <p:attrName>ppt_w</p:attrName>
                                        </p:attrNameLst>
                                      </p:cBhvr>
                                      <p:tavLst>
                                        <p:tav tm="0">
                                          <p:val>
                                            <p:fltVal val="0"/>
                                          </p:val>
                                        </p:tav>
                                        <p:tav tm="100000">
                                          <p:val>
                                            <p:strVal val="#ppt_w"/>
                                          </p:val>
                                        </p:tav>
                                      </p:tavLst>
                                    </p:anim>
                                    <p:anim calcmode="lin" valueType="num">
                                      <p:cBhvr>
                                        <p:cTn id="80" dur="100" fill="hold"/>
                                        <p:tgtEl>
                                          <p:spTgt spid="14"/>
                                        </p:tgtEl>
                                        <p:attrNameLst>
                                          <p:attrName>ppt_h</p:attrName>
                                        </p:attrNameLst>
                                      </p:cBhvr>
                                      <p:tavLst>
                                        <p:tav tm="0">
                                          <p:val>
                                            <p:fltVal val="0"/>
                                          </p:val>
                                        </p:tav>
                                        <p:tav tm="100000">
                                          <p:val>
                                            <p:strVal val="#ppt_h"/>
                                          </p:val>
                                        </p:tav>
                                      </p:tavLst>
                                    </p:anim>
                                    <p:animEffect transition="in" filter="fade">
                                      <p:cBhvr>
                                        <p:cTn id="81" dur="100"/>
                                        <p:tgtEl>
                                          <p:spTgt spid="14"/>
                                        </p:tgtEl>
                                      </p:cBhvr>
                                    </p:animEffect>
                                  </p:childTnLst>
                                </p:cTn>
                              </p:par>
                            </p:childTnLst>
                          </p:cTn>
                        </p:par>
                        <p:par>
                          <p:cTn id="82" fill="hold">
                            <p:stCondLst>
                              <p:cond delay="1300"/>
                            </p:stCondLst>
                            <p:childTnLst>
                              <p:par>
                                <p:cTn id="83" presetID="53" presetClass="entr" presetSubtype="16"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100" fill="hold"/>
                                        <p:tgtEl>
                                          <p:spTgt spid="15"/>
                                        </p:tgtEl>
                                        <p:attrNameLst>
                                          <p:attrName>ppt_w</p:attrName>
                                        </p:attrNameLst>
                                      </p:cBhvr>
                                      <p:tavLst>
                                        <p:tav tm="0">
                                          <p:val>
                                            <p:fltVal val="0"/>
                                          </p:val>
                                        </p:tav>
                                        <p:tav tm="100000">
                                          <p:val>
                                            <p:strVal val="#ppt_w"/>
                                          </p:val>
                                        </p:tav>
                                      </p:tavLst>
                                    </p:anim>
                                    <p:anim calcmode="lin" valueType="num">
                                      <p:cBhvr>
                                        <p:cTn id="86" dur="100" fill="hold"/>
                                        <p:tgtEl>
                                          <p:spTgt spid="15"/>
                                        </p:tgtEl>
                                        <p:attrNameLst>
                                          <p:attrName>ppt_h</p:attrName>
                                        </p:attrNameLst>
                                      </p:cBhvr>
                                      <p:tavLst>
                                        <p:tav tm="0">
                                          <p:val>
                                            <p:fltVal val="0"/>
                                          </p:val>
                                        </p:tav>
                                        <p:tav tm="100000">
                                          <p:val>
                                            <p:strVal val="#ppt_h"/>
                                          </p:val>
                                        </p:tav>
                                      </p:tavLst>
                                    </p:anim>
                                    <p:animEffect transition="in" filter="fade">
                                      <p:cBhvr>
                                        <p:cTn id="87" dur="100"/>
                                        <p:tgtEl>
                                          <p:spTgt spid="15"/>
                                        </p:tgtEl>
                                      </p:cBhvr>
                                    </p:animEffect>
                                  </p:childTnLst>
                                </p:cTn>
                              </p:par>
                            </p:childTnLst>
                          </p:cTn>
                        </p:par>
                        <p:par>
                          <p:cTn id="88" fill="hold">
                            <p:stCondLst>
                              <p:cond delay="1400"/>
                            </p:stCondLst>
                            <p:childTnLst>
                              <p:par>
                                <p:cTn id="89" presetID="53" presetClass="entr" presetSubtype="16"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100" fill="hold"/>
                                        <p:tgtEl>
                                          <p:spTgt spid="16"/>
                                        </p:tgtEl>
                                        <p:attrNameLst>
                                          <p:attrName>ppt_w</p:attrName>
                                        </p:attrNameLst>
                                      </p:cBhvr>
                                      <p:tavLst>
                                        <p:tav tm="0">
                                          <p:val>
                                            <p:fltVal val="0"/>
                                          </p:val>
                                        </p:tav>
                                        <p:tav tm="100000">
                                          <p:val>
                                            <p:strVal val="#ppt_w"/>
                                          </p:val>
                                        </p:tav>
                                      </p:tavLst>
                                    </p:anim>
                                    <p:anim calcmode="lin" valueType="num">
                                      <p:cBhvr>
                                        <p:cTn id="92" dur="100" fill="hold"/>
                                        <p:tgtEl>
                                          <p:spTgt spid="16"/>
                                        </p:tgtEl>
                                        <p:attrNameLst>
                                          <p:attrName>ppt_h</p:attrName>
                                        </p:attrNameLst>
                                      </p:cBhvr>
                                      <p:tavLst>
                                        <p:tav tm="0">
                                          <p:val>
                                            <p:fltVal val="0"/>
                                          </p:val>
                                        </p:tav>
                                        <p:tav tm="100000">
                                          <p:val>
                                            <p:strVal val="#ppt_h"/>
                                          </p:val>
                                        </p:tav>
                                      </p:tavLst>
                                    </p:anim>
                                    <p:animEffect transition="in" filter="fade">
                                      <p:cBhvr>
                                        <p:cTn id="93" dur="100"/>
                                        <p:tgtEl>
                                          <p:spTgt spid="16"/>
                                        </p:tgtEl>
                                      </p:cBhvr>
                                    </p:animEffect>
                                  </p:childTnLst>
                                </p:cTn>
                              </p:par>
                            </p:childTnLst>
                          </p:cTn>
                        </p:par>
                        <p:par>
                          <p:cTn id="94" fill="hold">
                            <p:stCondLst>
                              <p:cond delay="1500"/>
                            </p:stCondLst>
                            <p:childTnLst>
                              <p:par>
                                <p:cTn id="95" presetID="53" presetClass="entr" presetSubtype="16"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p:cTn id="97" dur="100" fill="hold"/>
                                        <p:tgtEl>
                                          <p:spTgt spid="17"/>
                                        </p:tgtEl>
                                        <p:attrNameLst>
                                          <p:attrName>ppt_w</p:attrName>
                                        </p:attrNameLst>
                                      </p:cBhvr>
                                      <p:tavLst>
                                        <p:tav tm="0">
                                          <p:val>
                                            <p:fltVal val="0"/>
                                          </p:val>
                                        </p:tav>
                                        <p:tav tm="100000">
                                          <p:val>
                                            <p:strVal val="#ppt_w"/>
                                          </p:val>
                                        </p:tav>
                                      </p:tavLst>
                                    </p:anim>
                                    <p:anim calcmode="lin" valueType="num">
                                      <p:cBhvr>
                                        <p:cTn id="98" dur="100" fill="hold"/>
                                        <p:tgtEl>
                                          <p:spTgt spid="17"/>
                                        </p:tgtEl>
                                        <p:attrNameLst>
                                          <p:attrName>ppt_h</p:attrName>
                                        </p:attrNameLst>
                                      </p:cBhvr>
                                      <p:tavLst>
                                        <p:tav tm="0">
                                          <p:val>
                                            <p:fltVal val="0"/>
                                          </p:val>
                                        </p:tav>
                                        <p:tav tm="100000">
                                          <p:val>
                                            <p:strVal val="#ppt_h"/>
                                          </p:val>
                                        </p:tav>
                                      </p:tavLst>
                                    </p:anim>
                                    <p:animEffect transition="in" filter="fade">
                                      <p:cBhvr>
                                        <p:cTn id="99" dur="100"/>
                                        <p:tgtEl>
                                          <p:spTgt spid="17"/>
                                        </p:tgtEl>
                                      </p:cBhvr>
                                    </p:animEffect>
                                  </p:childTnLst>
                                </p:cTn>
                              </p:par>
                            </p:childTnLst>
                          </p:cTn>
                        </p:par>
                        <p:par>
                          <p:cTn id="100" fill="hold">
                            <p:stCondLst>
                              <p:cond delay="1600"/>
                            </p:stCondLst>
                            <p:childTnLst>
                              <p:par>
                                <p:cTn id="101" presetID="53" presetClass="entr" presetSubtype="16"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 fill="hold"/>
                                        <p:tgtEl>
                                          <p:spTgt spid="18"/>
                                        </p:tgtEl>
                                        <p:attrNameLst>
                                          <p:attrName>ppt_w</p:attrName>
                                        </p:attrNameLst>
                                      </p:cBhvr>
                                      <p:tavLst>
                                        <p:tav tm="0">
                                          <p:val>
                                            <p:fltVal val="0"/>
                                          </p:val>
                                        </p:tav>
                                        <p:tav tm="100000">
                                          <p:val>
                                            <p:strVal val="#ppt_w"/>
                                          </p:val>
                                        </p:tav>
                                      </p:tavLst>
                                    </p:anim>
                                    <p:anim calcmode="lin" valueType="num">
                                      <p:cBhvr>
                                        <p:cTn id="104" dur="100" fill="hold"/>
                                        <p:tgtEl>
                                          <p:spTgt spid="18"/>
                                        </p:tgtEl>
                                        <p:attrNameLst>
                                          <p:attrName>ppt_h</p:attrName>
                                        </p:attrNameLst>
                                      </p:cBhvr>
                                      <p:tavLst>
                                        <p:tav tm="0">
                                          <p:val>
                                            <p:fltVal val="0"/>
                                          </p:val>
                                        </p:tav>
                                        <p:tav tm="100000">
                                          <p:val>
                                            <p:strVal val="#ppt_h"/>
                                          </p:val>
                                        </p:tav>
                                      </p:tavLst>
                                    </p:anim>
                                    <p:animEffect transition="in" filter="fade">
                                      <p:cBhvr>
                                        <p:cTn id="105" dur="100"/>
                                        <p:tgtEl>
                                          <p:spTgt spid="18"/>
                                        </p:tgtEl>
                                      </p:cBhvr>
                                    </p:animEffect>
                                  </p:childTnLst>
                                </p:cTn>
                              </p:par>
                            </p:childTnLst>
                          </p:cTn>
                        </p:par>
                        <p:par>
                          <p:cTn id="106" fill="hold">
                            <p:stCondLst>
                              <p:cond delay="1700"/>
                            </p:stCondLst>
                            <p:childTnLst>
                              <p:par>
                                <p:cTn id="107" presetID="53" presetClass="entr" presetSubtype="16" fill="hold" grpId="0" nodeType="after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p:cTn id="109" dur="100" fill="hold"/>
                                        <p:tgtEl>
                                          <p:spTgt spid="19"/>
                                        </p:tgtEl>
                                        <p:attrNameLst>
                                          <p:attrName>ppt_w</p:attrName>
                                        </p:attrNameLst>
                                      </p:cBhvr>
                                      <p:tavLst>
                                        <p:tav tm="0">
                                          <p:val>
                                            <p:fltVal val="0"/>
                                          </p:val>
                                        </p:tav>
                                        <p:tav tm="100000">
                                          <p:val>
                                            <p:strVal val="#ppt_w"/>
                                          </p:val>
                                        </p:tav>
                                      </p:tavLst>
                                    </p:anim>
                                    <p:anim calcmode="lin" valueType="num">
                                      <p:cBhvr>
                                        <p:cTn id="110" dur="100" fill="hold"/>
                                        <p:tgtEl>
                                          <p:spTgt spid="19"/>
                                        </p:tgtEl>
                                        <p:attrNameLst>
                                          <p:attrName>ppt_h</p:attrName>
                                        </p:attrNameLst>
                                      </p:cBhvr>
                                      <p:tavLst>
                                        <p:tav tm="0">
                                          <p:val>
                                            <p:fltVal val="0"/>
                                          </p:val>
                                        </p:tav>
                                        <p:tav tm="100000">
                                          <p:val>
                                            <p:strVal val="#ppt_h"/>
                                          </p:val>
                                        </p:tav>
                                      </p:tavLst>
                                    </p:anim>
                                    <p:animEffect transition="in" filter="fade">
                                      <p:cBhvr>
                                        <p:cTn id="111" dur="100"/>
                                        <p:tgtEl>
                                          <p:spTgt spid="19"/>
                                        </p:tgtEl>
                                      </p:cBhvr>
                                    </p:animEffect>
                                  </p:childTnLst>
                                </p:cTn>
                              </p:par>
                            </p:childTnLst>
                          </p:cTn>
                        </p:par>
                        <p:par>
                          <p:cTn id="112" fill="hold">
                            <p:stCondLst>
                              <p:cond delay="1800"/>
                            </p:stCondLst>
                            <p:childTnLst>
                              <p:par>
                                <p:cTn id="113" presetID="53" presetClass="entr" presetSubtype="16" fill="hold" grpId="0" nodeType="after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p:cTn id="115" dur="100" fill="hold"/>
                                        <p:tgtEl>
                                          <p:spTgt spid="20"/>
                                        </p:tgtEl>
                                        <p:attrNameLst>
                                          <p:attrName>ppt_w</p:attrName>
                                        </p:attrNameLst>
                                      </p:cBhvr>
                                      <p:tavLst>
                                        <p:tav tm="0">
                                          <p:val>
                                            <p:fltVal val="0"/>
                                          </p:val>
                                        </p:tav>
                                        <p:tav tm="100000">
                                          <p:val>
                                            <p:strVal val="#ppt_w"/>
                                          </p:val>
                                        </p:tav>
                                      </p:tavLst>
                                    </p:anim>
                                    <p:anim calcmode="lin" valueType="num">
                                      <p:cBhvr>
                                        <p:cTn id="116" dur="100" fill="hold"/>
                                        <p:tgtEl>
                                          <p:spTgt spid="20"/>
                                        </p:tgtEl>
                                        <p:attrNameLst>
                                          <p:attrName>ppt_h</p:attrName>
                                        </p:attrNameLst>
                                      </p:cBhvr>
                                      <p:tavLst>
                                        <p:tav tm="0">
                                          <p:val>
                                            <p:fltVal val="0"/>
                                          </p:val>
                                        </p:tav>
                                        <p:tav tm="100000">
                                          <p:val>
                                            <p:strVal val="#ppt_h"/>
                                          </p:val>
                                        </p:tav>
                                      </p:tavLst>
                                    </p:anim>
                                    <p:animEffect transition="in" filter="fade">
                                      <p:cBhvr>
                                        <p:cTn id="117" dur="100"/>
                                        <p:tgtEl>
                                          <p:spTgt spid="20"/>
                                        </p:tgtEl>
                                      </p:cBhvr>
                                    </p:animEffect>
                                  </p:childTnLst>
                                </p:cTn>
                              </p:par>
                            </p:childTnLst>
                          </p:cTn>
                        </p:par>
                        <p:par>
                          <p:cTn id="118" fill="hold">
                            <p:stCondLst>
                              <p:cond delay="1900"/>
                            </p:stCondLst>
                            <p:childTnLst>
                              <p:par>
                                <p:cTn id="119" presetID="53" presetClass="entr" presetSubtype="16" fill="hold" grpId="0" nodeType="afterEffect">
                                  <p:stCondLst>
                                    <p:cond delay="0"/>
                                  </p:stCondLst>
                                  <p:childTnLst>
                                    <p:set>
                                      <p:cBhvr>
                                        <p:cTn id="120" dur="1" fill="hold">
                                          <p:stCondLst>
                                            <p:cond delay="0"/>
                                          </p:stCondLst>
                                        </p:cTn>
                                        <p:tgtEl>
                                          <p:spTgt spid="21"/>
                                        </p:tgtEl>
                                        <p:attrNameLst>
                                          <p:attrName>style.visibility</p:attrName>
                                        </p:attrNameLst>
                                      </p:cBhvr>
                                      <p:to>
                                        <p:strVal val="visible"/>
                                      </p:to>
                                    </p:set>
                                    <p:anim calcmode="lin" valueType="num">
                                      <p:cBhvr>
                                        <p:cTn id="121" dur="100" fill="hold"/>
                                        <p:tgtEl>
                                          <p:spTgt spid="21"/>
                                        </p:tgtEl>
                                        <p:attrNameLst>
                                          <p:attrName>ppt_w</p:attrName>
                                        </p:attrNameLst>
                                      </p:cBhvr>
                                      <p:tavLst>
                                        <p:tav tm="0">
                                          <p:val>
                                            <p:fltVal val="0"/>
                                          </p:val>
                                        </p:tav>
                                        <p:tav tm="100000">
                                          <p:val>
                                            <p:strVal val="#ppt_w"/>
                                          </p:val>
                                        </p:tav>
                                      </p:tavLst>
                                    </p:anim>
                                    <p:anim calcmode="lin" valueType="num">
                                      <p:cBhvr>
                                        <p:cTn id="122" dur="100" fill="hold"/>
                                        <p:tgtEl>
                                          <p:spTgt spid="21"/>
                                        </p:tgtEl>
                                        <p:attrNameLst>
                                          <p:attrName>ppt_h</p:attrName>
                                        </p:attrNameLst>
                                      </p:cBhvr>
                                      <p:tavLst>
                                        <p:tav tm="0">
                                          <p:val>
                                            <p:fltVal val="0"/>
                                          </p:val>
                                        </p:tav>
                                        <p:tav tm="100000">
                                          <p:val>
                                            <p:strVal val="#ppt_h"/>
                                          </p:val>
                                        </p:tav>
                                      </p:tavLst>
                                    </p:anim>
                                    <p:animEffect transition="in" filter="fade">
                                      <p:cBhvr>
                                        <p:cTn id="123" dur="100"/>
                                        <p:tgtEl>
                                          <p:spTgt spid="21"/>
                                        </p:tgtEl>
                                      </p:cBhvr>
                                    </p:animEffect>
                                  </p:childTnLst>
                                </p:cTn>
                              </p:par>
                            </p:childTnLst>
                          </p:cTn>
                        </p:par>
                        <p:par>
                          <p:cTn id="124" fill="hold">
                            <p:stCondLst>
                              <p:cond delay="2000"/>
                            </p:stCondLst>
                            <p:childTnLst>
                              <p:par>
                                <p:cTn id="125" presetID="53" presetClass="entr" presetSubtype="16" fill="hold" grpId="0" nodeType="afterEffect">
                                  <p:stCondLst>
                                    <p:cond delay="0"/>
                                  </p:stCondLst>
                                  <p:childTnLst>
                                    <p:set>
                                      <p:cBhvr>
                                        <p:cTn id="126" dur="1" fill="hold">
                                          <p:stCondLst>
                                            <p:cond delay="0"/>
                                          </p:stCondLst>
                                        </p:cTn>
                                        <p:tgtEl>
                                          <p:spTgt spid="22"/>
                                        </p:tgtEl>
                                        <p:attrNameLst>
                                          <p:attrName>style.visibility</p:attrName>
                                        </p:attrNameLst>
                                      </p:cBhvr>
                                      <p:to>
                                        <p:strVal val="visible"/>
                                      </p:to>
                                    </p:set>
                                    <p:anim calcmode="lin" valueType="num">
                                      <p:cBhvr>
                                        <p:cTn id="127" dur="100" fill="hold"/>
                                        <p:tgtEl>
                                          <p:spTgt spid="22"/>
                                        </p:tgtEl>
                                        <p:attrNameLst>
                                          <p:attrName>ppt_w</p:attrName>
                                        </p:attrNameLst>
                                      </p:cBhvr>
                                      <p:tavLst>
                                        <p:tav tm="0">
                                          <p:val>
                                            <p:fltVal val="0"/>
                                          </p:val>
                                        </p:tav>
                                        <p:tav tm="100000">
                                          <p:val>
                                            <p:strVal val="#ppt_w"/>
                                          </p:val>
                                        </p:tav>
                                      </p:tavLst>
                                    </p:anim>
                                    <p:anim calcmode="lin" valueType="num">
                                      <p:cBhvr>
                                        <p:cTn id="128" dur="100" fill="hold"/>
                                        <p:tgtEl>
                                          <p:spTgt spid="22"/>
                                        </p:tgtEl>
                                        <p:attrNameLst>
                                          <p:attrName>ppt_h</p:attrName>
                                        </p:attrNameLst>
                                      </p:cBhvr>
                                      <p:tavLst>
                                        <p:tav tm="0">
                                          <p:val>
                                            <p:fltVal val="0"/>
                                          </p:val>
                                        </p:tav>
                                        <p:tav tm="100000">
                                          <p:val>
                                            <p:strVal val="#ppt_h"/>
                                          </p:val>
                                        </p:tav>
                                      </p:tavLst>
                                    </p:anim>
                                    <p:animEffect transition="in" filter="fade">
                                      <p:cBhvr>
                                        <p:cTn id="129" dur="100"/>
                                        <p:tgtEl>
                                          <p:spTgt spid="22"/>
                                        </p:tgtEl>
                                      </p:cBhvr>
                                    </p:animEffect>
                                  </p:childTnLst>
                                </p:cTn>
                              </p:par>
                            </p:childTnLst>
                          </p:cTn>
                        </p:par>
                        <p:par>
                          <p:cTn id="130" fill="hold">
                            <p:stCondLst>
                              <p:cond delay="2100"/>
                            </p:stCondLst>
                            <p:childTnLst>
                              <p:par>
                                <p:cTn id="131" presetID="53" presetClass="entr" presetSubtype="16" fill="hold" grpId="0" nodeType="afterEffect">
                                  <p:stCondLst>
                                    <p:cond delay="0"/>
                                  </p:stCondLst>
                                  <p:childTnLst>
                                    <p:set>
                                      <p:cBhvr>
                                        <p:cTn id="132" dur="1" fill="hold">
                                          <p:stCondLst>
                                            <p:cond delay="0"/>
                                          </p:stCondLst>
                                        </p:cTn>
                                        <p:tgtEl>
                                          <p:spTgt spid="23"/>
                                        </p:tgtEl>
                                        <p:attrNameLst>
                                          <p:attrName>style.visibility</p:attrName>
                                        </p:attrNameLst>
                                      </p:cBhvr>
                                      <p:to>
                                        <p:strVal val="visible"/>
                                      </p:to>
                                    </p:set>
                                    <p:anim calcmode="lin" valueType="num">
                                      <p:cBhvr>
                                        <p:cTn id="133" dur="100" fill="hold"/>
                                        <p:tgtEl>
                                          <p:spTgt spid="23"/>
                                        </p:tgtEl>
                                        <p:attrNameLst>
                                          <p:attrName>ppt_w</p:attrName>
                                        </p:attrNameLst>
                                      </p:cBhvr>
                                      <p:tavLst>
                                        <p:tav tm="0">
                                          <p:val>
                                            <p:fltVal val="0"/>
                                          </p:val>
                                        </p:tav>
                                        <p:tav tm="100000">
                                          <p:val>
                                            <p:strVal val="#ppt_w"/>
                                          </p:val>
                                        </p:tav>
                                      </p:tavLst>
                                    </p:anim>
                                    <p:anim calcmode="lin" valueType="num">
                                      <p:cBhvr>
                                        <p:cTn id="134" dur="100" fill="hold"/>
                                        <p:tgtEl>
                                          <p:spTgt spid="23"/>
                                        </p:tgtEl>
                                        <p:attrNameLst>
                                          <p:attrName>ppt_h</p:attrName>
                                        </p:attrNameLst>
                                      </p:cBhvr>
                                      <p:tavLst>
                                        <p:tav tm="0">
                                          <p:val>
                                            <p:fltVal val="0"/>
                                          </p:val>
                                        </p:tav>
                                        <p:tav tm="100000">
                                          <p:val>
                                            <p:strVal val="#ppt_h"/>
                                          </p:val>
                                        </p:tav>
                                      </p:tavLst>
                                    </p:anim>
                                    <p:animEffect transition="in" filter="fade">
                                      <p:cBhvr>
                                        <p:cTn id="135" dur="100"/>
                                        <p:tgtEl>
                                          <p:spTgt spid="23"/>
                                        </p:tgtEl>
                                      </p:cBhvr>
                                    </p:animEffect>
                                  </p:childTnLst>
                                </p:cTn>
                              </p:par>
                            </p:childTnLst>
                          </p:cTn>
                        </p:par>
                        <p:par>
                          <p:cTn id="136" fill="hold">
                            <p:stCondLst>
                              <p:cond delay="2200"/>
                            </p:stCondLst>
                            <p:childTnLst>
                              <p:par>
                                <p:cTn id="137" presetID="53" presetClass="entr" presetSubtype="16" fill="hold" grpId="0" nodeType="afterEffect">
                                  <p:stCondLst>
                                    <p:cond delay="0"/>
                                  </p:stCondLst>
                                  <p:childTnLst>
                                    <p:set>
                                      <p:cBhvr>
                                        <p:cTn id="138" dur="1" fill="hold">
                                          <p:stCondLst>
                                            <p:cond delay="0"/>
                                          </p:stCondLst>
                                        </p:cTn>
                                        <p:tgtEl>
                                          <p:spTgt spid="25"/>
                                        </p:tgtEl>
                                        <p:attrNameLst>
                                          <p:attrName>style.visibility</p:attrName>
                                        </p:attrNameLst>
                                      </p:cBhvr>
                                      <p:to>
                                        <p:strVal val="visible"/>
                                      </p:to>
                                    </p:set>
                                    <p:anim calcmode="lin" valueType="num">
                                      <p:cBhvr>
                                        <p:cTn id="139" dur="100" fill="hold"/>
                                        <p:tgtEl>
                                          <p:spTgt spid="25"/>
                                        </p:tgtEl>
                                        <p:attrNameLst>
                                          <p:attrName>ppt_w</p:attrName>
                                        </p:attrNameLst>
                                      </p:cBhvr>
                                      <p:tavLst>
                                        <p:tav tm="0">
                                          <p:val>
                                            <p:fltVal val="0"/>
                                          </p:val>
                                        </p:tav>
                                        <p:tav tm="100000">
                                          <p:val>
                                            <p:strVal val="#ppt_w"/>
                                          </p:val>
                                        </p:tav>
                                      </p:tavLst>
                                    </p:anim>
                                    <p:anim calcmode="lin" valueType="num">
                                      <p:cBhvr>
                                        <p:cTn id="140" dur="100" fill="hold"/>
                                        <p:tgtEl>
                                          <p:spTgt spid="25"/>
                                        </p:tgtEl>
                                        <p:attrNameLst>
                                          <p:attrName>ppt_h</p:attrName>
                                        </p:attrNameLst>
                                      </p:cBhvr>
                                      <p:tavLst>
                                        <p:tav tm="0">
                                          <p:val>
                                            <p:fltVal val="0"/>
                                          </p:val>
                                        </p:tav>
                                        <p:tav tm="100000">
                                          <p:val>
                                            <p:strVal val="#ppt_h"/>
                                          </p:val>
                                        </p:tav>
                                      </p:tavLst>
                                    </p:anim>
                                    <p:animEffect transition="in" filter="fade">
                                      <p:cBhvr>
                                        <p:cTn id="141" dur="100"/>
                                        <p:tgtEl>
                                          <p:spTgt spid="25"/>
                                        </p:tgtEl>
                                      </p:cBhvr>
                                    </p:animEffect>
                                  </p:childTnLst>
                                </p:cTn>
                              </p:par>
                            </p:childTnLst>
                          </p:cTn>
                        </p:par>
                        <p:par>
                          <p:cTn id="142" fill="hold">
                            <p:stCondLst>
                              <p:cond delay="2300"/>
                            </p:stCondLst>
                            <p:childTnLst>
                              <p:par>
                                <p:cTn id="143" presetID="53" presetClass="entr" presetSubtype="16" fill="hold" grpId="0" nodeType="afterEffect">
                                  <p:stCondLst>
                                    <p:cond delay="0"/>
                                  </p:stCondLst>
                                  <p:childTnLst>
                                    <p:set>
                                      <p:cBhvr>
                                        <p:cTn id="144" dur="1" fill="hold">
                                          <p:stCondLst>
                                            <p:cond delay="0"/>
                                          </p:stCondLst>
                                        </p:cTn>
                                        <p:tgtEl>
                                          <p:spTgt spid="26"/>
                                        </p:tgtEl>
                                        <p:attrNameLst>
                                          <p:attrName>style.visibility</p:attrName>
                                        </p:attrNameLst>
                                      </p:cBhvr>
                                      <p:to>
                                        <p:strVal val="visible"/>
                                      </p:to>
                                    </p:set>
                                    <p:anim calcmode="lin" valueType="num">
                                      <p:cBhvr>
                                        <p:cTn id="145" dur="100" fill="hold"/>
                                        <p:tgtEl>
                                          <p:spTgt spid="26"/>
                                        </p:tgtEl>
                                        <p:attrNameLst>
                                          <p:attrName>ppt_w</p:attrName>
                                        </p:attrNameLst>
                                      </p:cBhvr>
                                      <p:tavLst>
                                        <p:tav tm="0">
                                          <p:val>
                                            <p:fltVal val="0"/>
                                          </p:val>
                                        </p:tav>
                                        <p:tav tm="100000">
                                          <p:val>
                                            <p:strVal val="#ppt_w"/>
                                          </p:val>
                                        </p:tav>
                                      </p:tavLst>
                                    </p:anim>
                                    <p:anim calcmode="lin" valueType="num">
                                      <p:cBhvr>
                                        <p:cTn id="146" dur="100" fill="hold"/>
                                        <p:tgtEl>
                                          <p:spTgt spid="26"/>
                                        </p:tgtEl>
                                        <p:attrNameLst>
                                          <p:attrName>ppt_h</p:attrName>
                                        </p:attrNameLst>
                                      </p:cBhvr>
                                      <p:tavLst>
                                        <p:tav tm="0">
                                          <p:val>
                                            <p:fltVal val="0"/>
                                          </p:val>
                                        </p:tav>
                                        <p:tav tm="100000">
                                          <p:val>
                                            <p:strVal val="#ppt_h"/>
                                          </p:val>
                                        </p:tav>
                                      </p:tavLst>
                                    </p:anim>
                                    <p:animEffect transition="in" filter="fade">
                                      <p:cBhvr>
                                        <p:cTn id="147" dur="100"/>
                                        <p:tgtEl>
                                          <p:spTgt spid="26"/>
                                        </p:tgtEl>
                                      </p:cBhvr>
                                    </p:animEffect>
                                  </p:childTnLst>
                                </p:cTn>
                              </p:par>
                            </p:childTnLst>
                          </p:cTn>
                        </p:par>
                        <p:par>
                          <p:cTn id="148" fill="hold">
                            <p:stCondLst>
                              <p:cond delay="2400"/>
                            </p:stCondLst>
                            <p:childTnLst>
                              <p:par>
                                <p:cTn id="149" presetID="53" presetClass="entr" presetSubtype="16" fill="hold" grpId="0" nodeType="afterEffect">
                                  <p:stCondLst>
                                    <p:cond delay="0"/>
                                  </p:stCondLst>
                                  <p:childTnLst>
                                    <p:set>
                                      <p:cBhvr>
                                        <p:cTn id="150" dur="1" fill="hold">
                                          <p:stCondLst>
                                            <p:cond delay="0"/>
                                          </p:stCondLst>
                                        </p:cTn>
                                        <p:tgtEl>
                                          <p:spTgt spid="27"/>
                                        </p:tgtEl>
                                        <p:attrNameLst>
                                          <p:attrName>style.visibility</p:attrName>
                                        </p:attrNameLst>
                                      </p:cBhvr>
                                      <p:to>
                                        <p:strVal val="visible"/>
                                      </p:to>
                                    </p:set>
                                    <p:anim calcmode="lin" valueType="num">
                                      <p:cBhvr>
                                        <p:cTn id="151" dur="100" fill="hold"/>
                                        <p:tgtEl>
                                          <p:spTgt spid="27"/>
                                        </p:tgtEl>
                                        <p:attrNameLst>
                                          <p:attrName>ppt_w</p:attrName>
                                        </p:attrNameLst>
                                      </p:cBhvr>
                                      <p:tavLst>
                                        <p:tav tm="0">
                                          <p:val>
                                            <p:fltVal val="0"/>
                                          </p:val>
                                        </p:tav>
                                        <p:tav tm="100000">
                                          <p:val>
                                            <p:strVal val="#ppt_w"/>
                                          </p:val>
                                        </p:tav>
                                      </p:tavLst>
                                    </p:anim>
                                    <p:anim calcmode="lin" valueType="num">
                                      <p:cBhvr>
                                        <p:cTn id="152" dur="100" fill="hold"/>
                                        <p:tgtEl>
                                          <p:spTgt spid="27"/>
                                        </p:tgtEl>
                                        <p:attrNameLst>
                                          <p:attrName>ppt_h</p:attrName>
                                        </p:attrNameLst>
                                      </p:cBhvr>
                                      <p:tavLst>
                                        <p:tav tm="0">
                                          <p:val>
                                            <p:fltVal val="0"/>
                                          </p:val>
                                        </p:tav>
                                        <p:tav tm="100000">
                                          <p:val>
                                            <p:strVal val="#ppt_h"/>
                                          </p:val>
                                        </p:tav>
                                      </p:tavLst>
                                    </p:anim>
                                    <p:animEffect transition="in" filter="fade">
                                      <p:cBhvr>
                                        <p:cTn id="153" dur="100"/>
                                        <p:tgtEl>
                                          <p:spTgt spid="27"/>
                                        </p:tgtEl>
                                      </p:cBhvr>
                                    </p:animEffect>
                                  </p:childTnLst>
                                </p:cTn>
                              </p:par>
                            </p:childTnLst>
                          </p:cTn>
                        </p:par>
                        <p:par>
                          <p:cTn id="154" fill="hold">
                            <p:stCondLst>
                              <p:cond delay="2500"/>
                            </p:stCondLst>
                            <p:childTnLst>
                              <p:par>
                                <p:cTn id="155" presetID="53" presetClass="entr" presetSubtype="16" fill="hold" grpId="0" nodeType="after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 fill="hold"/>
                                        <p:tgtEl>
                                          <p:spTgt spid="28"/>
                                        </p:tgtEl>
                                        <p:attrNameLst>
                                          <p:attrName>ppt_w</p:attrName>
                                        </p:attrNameLst>
                                      </p:cBhvr>
                                      <p:tavLst>
                                        <p:tav tm="0">
                                          <p:val>
                                            <p:fltVal val="0"/>
                                          </p:val>
                                        </p:tav>
                                        <p:tav tm="100000">
                                          <p:val>
                                            <p:strVal val="#ppt_w"/>
                                          </p:val>
                                        </p:tav>
                                      </p:tavLst>
                                    </p:anim>
                                    <p:anim calcmode="lin" valueType="num">
                                      <p:cBhvr>
                                        <p:cTn id="158" dur="100" fill="hold"/>
                                        <p:tgtEl>
                                          <p:spTgt spid="28"/>
                                        </p:tgtEl>
                                        <p:attrNameLst>
                                          <p:attrName>ppt_h</p:attrName>
                                        </p:attrNameLst>
                                      </p:cBhvr>
                                      <p:tavLst>
                                        <p:tav tm="0">
                                          <p:val>
                                            <p:fltVal val="0"/>
                                          </p:val>
                                        </p:tav>
                                        <p:tav tm="100000">
                                          <p:val>
                                            <p:strVal val="#ppt_h"/>
                                          </p:val>
                                        </p:tav>
                                      </p:tavLst>
                                    </p:anim>
                                    <p:animEffect transition="in" filter="fade">
                                      <p:cBhvr>
                                        <p:cTn id="159" dur="100"/>
                                        <p:tgtEl>
                                          <p:spTgt spid="28"/>
                                        </p:tgtEl>
                                      </p:cBhvr>
                                    </p:animEffect>
                                  </p:childTnLst>
                                </p:cTn>
                              </p:par>
                            </p:childTnLst>
                          </p:cTn>
                        </p:par>
                        <p:par>
                          <p:cTn id="160" fill="hold">
                            <p:stCondLst>
                              <p:cond delay="2600"/>
                            </p:stCondLst>
                            <p:childTnLst>
                              <p:par>
                                <p:cTn id="161" presetID="53" presetClass="entr" presetSubtype="16" fill="hold" grpId="0" nodeType="after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100" fill="hold"/>
                                        <p:tgtEl>
                                          <p:spTgt spid="29"/>
                                        </p:tgtEl>
                                        <p:attrNameLst>
                                          <p:attrName>ppt_w</p:attrName>
                                        </p:attrNameLst>
                                      </p:cBhvr>
                                      <p:tavLst>
                                        <p:tav tm="0">
                                          <p:val>
                                            <p:fltVal val="0"/>
                                          </p:val>
                                        </p:tav>
                                        <p:tav tm="100000">
                                          <p:val>
                                            <p:strVal val="#ppt_w"/>
                                          </p:val>
                                        </p:tav>
                                      </p:tavLst>
                                    </p:anim>
                                    <p:anim calcmode="lin" valueType="num">
                                      <p:cBhvr>
                                        <p:cTn id="164" dur="100" fill="hold"/>
                                        <p:tgtEl>
                                          <p:spTgt spid="29"/>
                                        </p:tgtEl>
                                        <p:attrNameLst>
                                          <p:attrName>ppt_h</p:attrName>
                                        </p:attrNameLst>
                                      </p:cBhvr>
                                      <p:tavLst>
                                        <p:tav tm="0">
                                          <p:val>
                                            <p:fltVal val="0"/>
                                          </p:val>
                                        </p:tav>
                                        <p:tav tm="100000">
                                          <p:val>
                                            <p:strVal val="#ppt_h"/>
                                          </p:val>
                                        </p:tav>
                                      </p:tavLst>
                                    </p:anim>
                                    <p:animEffect transition="in" filter="fade">
                                      <p:cBhvr>
                                        <p:cTn id="165" dur="100"/>
                                        <p:tgtEl>
                                          <p:spTgt spid="29"/>
                                        </p:tgtEl>
                                      </p:cBhvr>
                                    </p:animEffect>
                                  </p:childTnLst>
                                </p:cTn>
                              </p:par>
                            </p:childTnLst>
                          </p:cTn>
                        </p:par>
                        <p:par>
                          <p:cTn id="166" fill="hold">
                            <p:stCondLst>
                              <p:cond delay="2700"/>
                            </p:stCondLst>
                            <p:childTnLst>
                              <p:par>
                                <p:cTn id="167" presetID="53" presetClass="entr" presetSubtype="16" fill="hold" grpId="0" nodeType="afterEffect">
                                  <p:stCondLst>
                                    <p:cond delay="0"/>
                                  </p:stCondLst>
                                  <p:childTnLst>
                                    <p:set>
                                      <p:cBhvr>
                                        <p:cTn id="168" dur="1" fill="hold">
                                          <p:stCondLst>
                                            <p:cond delay="0"/>
                                          </p:stCondLst>
                                        </p:cTn>
                                        <p:tgtEl>
                                          <p:spTgt spid="30"/>
                                        </p:tgtEl>
                                        <p:attrNameLst>
                                          <p:attrName>style.visibility</p:attrName>
                                        </p:attrNameLst>
                                      </p:cBhvr>
                                      <p:to>
                                        <p:strVal val="visible"/>
                                      </p:to>
                                    </p:set>
                                    <p:anim calcmode="lin" valueType="num">
                                      <p:cBhvr>
                                        <p:cTn id="169" dur="100" fill="hold"/>
                                        <p:tgtEl>
                                          <p:spTgt spid="30"/>
                                        </p:tgtEl>
                                        <p:attrNameLst>
                                          <p:attrName>ppt_w</p:attrName>
                                        </p:attrNameLst>
                                      </p:cBhvr>
                                      <p:tavLst>
                                        <p:tav tm="0">
                                          <p:val>
                                            <p:fltVal val="0"/>
                                          </p:val>
                                        </p:tav>
                                        <p:tav tm="100000">
                                          <p:val>
                                            <p:strVal val="#ppt_w"/>
                                          </p:val>
                                        </p:tav>
                                      </p:tavLst>
                                    </p:anim>
                                    <p:anim calcmode="lin" valueType="num">
                                      <p:cBhvr>
                                        <p:cTn id="170" dur="100" fill="hold"/>
                                        <p:tgtEl>
                                          <p:spTgt spid="30"/>
                                        </p:tgtEl>
                                        <p:attrNameLst>
                                          <p:attrName>ppt_h</p:attrName>
                                        </p:attrNameLst>
                                      </p:cBhvr>
                                      <p:tavLst>
                                        <p:tav tm="0">
                                          <p:val>
                                            <p:fltVal val="0"/>
                                          </p:val>
                                        </p:tav>
                                        <p:tav tm="100000">
                                          <p:val>
                                            <p:strVal val="#ppt_h"/>
                                          </p:val>
                                        </p:tav>
                                      </p:tavLst>
                                    </p:anim>
                                    <p:animEffect transition="in" filter="fade">
                                      <p:cBhvr>
                                        <p:cTn id="171" dur="100"/>
                                        <p:tgtEl>
                                          <p:spTgt spid="30"/>
                                        </p:tgtEl>
                                      </p:cBhvr>
                                    </p:animEffect>
                                  </p:childTnLst>
                                </p:cTn>
                              </p:par>
                            </p:childTnLst>
                          </p:cTn>
                        </p:par>
                        <p:par>
                          <p:cTn id="172" fill="hold">
                            <p:stCondLst>
                              <p:cond delay="2800"/>
                            </p:stCondLst>
                            <p:childTnLst>
                              <p:par>
                                <p:cTn id="173" presetID="53" presetClass="entr" presetSubtype="16" fill="hold" grpId="0" nodeType="afterEffect">
                                  <p:stCondLst>
                                    <p:cond delay="0"/>
                                  </p:stCondLst>
                                  <p:childTnLst>
                                    <p:set>
                                      <p:cBhvr>
                                        <p:cTn id="174" dur="1" fill="hold">
                                          <p:stCondLst>
                                            <p:cond delay="0"/>
                                          </p:stCondLst>
                                        </p:cTn>
                                        <p:tgtEl>
                                          <p:spTgt spid="31"/>
                                        </p:tgtEl>
                                        <p:attrNameLst>
                                          <p:attrName>style.visibility</p:attrName>
                                        </p:attrNameLst>
                                      </p:cBhvr>
                                      <p:to>
                                        <p:strVal val="visible"/>
                                      </p:to>
                                    </p:set>
                                    <p:anim calcmode="lin" valueType="num">
                                      <p:cBhvr>
                                        <p:cTn id="175" dur="100" fill="hold"/>
                                        <p:tgtEl>
                                          <p:spTgt spid="31"/>
                                        </p:tgtEl>
                                        <p:attrNameLst>
                                          <p:attrName>ppt_w</p:attrName>
                                        </p:attrNameLst>
                                      </p:cBhvr>
                                      <p:tavLst>
                                        <p:tav tm="0">
                                          <p:val>
                                            <p:fltVal val="0"/>
                                          </p:val>
                                        </p:tav>
                                        <p:tav tm="100000">
                                          <p:val>
                                            <p:strVal val="#ppt_w"/>
                                          </p:val>
                                        </p:tav>
                                      </p:tavLst>
                                    </p:anim>
                                    <p:anim calcmode="lin" valueType="num">
                                      <p:cBhvr>
                                        <p:cTn id="176" dur="100" fill="hold"/>
                                        <p:tgtEl>
                                          <p:spTgt spid="31"/>
                                        </p:tgtEl>
                                        <p:attrNameLst>
                                          <p:attrName>ppt_h</p:attrName>
                                        </p:attrNameLst>
                                      </p:cBhvr>
                                      <p:tavLst>
                                        <p:tav tm="0">
                                          <p:val>
                                            <p:fltVal val="0"/>
                                          </p:val>
                                        </p:tav>
                                        <p:tav tm="100000">
                                          <p:val>
                                            <p:strVal val="#ppt_h"/>
                                          </p:val>
                                        </p:tav>
                                      </p:tavLst>
                                    </p:anim>
                                    <p:animEffect transition="in" filter="fade">
                                      <p:cBhvr>
                                        <p:cTn id="177" dur="100"/>
                                        <p:tgtEl>
                                          <p:spTgt spid="31"/>
                                        </p:tgtEl>
                                      </p:cBhvr>
                                    </p:animEffect>
                                  </p:childTnLst>
                                </p:cTn>
                              </p:par>
                            </p:childTnLst>
                          </p:cTn>
                        </p:par>
                        <p:par>
                          <p:cTn id="178" fill="hold">
                            <p:stCondLst>
                              <p:cond delay="2900"/>
                            </p:stCondLst>
                            <p:childTnLst>
                              <p:par>
                                <p:cTn id="179" presetID="53" presetClass="entr" presetSubtype="16" fill="hold" grpId="0" nodeType="afterEffect">
                                  <p:stCondLst>
                                    <p:cond delay="0"/>
                                  </p:stCondLst>
                                  <p:childTnLst>
                                    <p:set>
                                      <p:cBhvr>
                                        <p:cTn id="180" dur="1" fill="hold">
                                          <p:stCondLst>
                                            <p:cond delay="0"/>
                                          </p:stCondLst>
                                        </p:cTn>
                                        <p:tgtEl>
                                          <p:spTgt spid="32"/>
                                        </p:tgtEl>
                                        <p:attrNameLst>
                                          <p:attrName>style.visibility</p:attrName>
                                        </p:attrNameLst>
                                      </p:cBhvr>
                                      <p:to>
                                        <p:strVal val="visible"/>
                                      </p:to>
                                    </p:set>
                                    <p:anim calcmode="lin" valueType="num">
                                      <p:cBhvr>
                                        <p:cTn id="181" dur="100" fill="hold"/>
                                        <p:tgtEl>
                                          <p:spTgt spid="32"/>
                                        </p:tgtEl>
                                        <p:attrNameLst>
                                          <p:attrName>ppt_w</p:attrName>
                                        </p:attrNameLst>
                                      </p:cBhvr>
                                      <p:tavLst>
                                        <p:tav tm="0">
                                          <p:val>
                                            <p:fltVal val="0"/>
                                          </p:val>
                                        </p:tav>
                                        <p:tav tm="100000">
                                          <p:val>
                                            <p:strVal val="#ppt_w"/>
                                          </p:val>
                                        </p:tav>
                                      </p:tavLst>
                                    </p:anim>
                                    <p:anim calcmode="lin" valueType="num">
                                      <p:cBhvr>
                                        <p:cTn id="182" dur="100" fill="hold"/>
                                        <p:tgtEl>
                                          <p:spTgt spid="32"/>
                                        </p:tgtEl>
                                        <p:attrNameLst>
                                          <p:attrName>ppt_h</p:attrName>
                                        </p:attrNameLst>
                                      </p:cBhvr>
                                      <p:tavLst>
                                        <p:tav tm="0">
                                          <p:val>
                                            <p:fltVal val="0"/>
                                          </p:val>
                                        </p:tav>
                                        <p:tav tm="100000">
                                          <p:val>
                                            <p:strVal val="#ppt_h"/>
                                          </p:val>
                                        </p:tav>
                                      </p:tavLst>
                                    </p:anim>
                                    <p:animEffect transition="in" filter="fade">
                                      <p:cBhvr>
                                        <p:cTn id="183" dur="100"/>
                                        <p:tgtEl>
                                          <p:spTgt spid="32"/>
                                        </p:tgtEl>
                                      </p:cBhvr>
                                    </p:animEffect>
                                  </p:childTnLst>
                                </p:cTn>
                              </p:par>
                            </p:childTnLst>
                          </p:cTn>
                        </p:par>
                        <p:par>
                          <p:cTn id="184" fill="hold">
                            <p:stCondLst>
                              <p:cond delay="3000"/>
                            </p:stCondLst>
                            <p:childTnLst>
                              <p:par>
                                <p:cTn id="185" presetID="53" presetClass="entr" presetSubtype="16" fill="hold" grpId="0" nodeType="afterEffect">
                                  <p:stCondLst>
                                    <p:cond delay="0"/>
                                  </p:stCondLst>
                                  <p:childTnLst>
                                    <p:set>
                                      <p:cBhvr>
                                        <p:cTn id="186" dur="1" fill="hold">
                                          <p:stCondLst>
                                            <p:cond delay="0"/>
                                          </p:stCondLst>
                                        </p:cTn>
                                        <p:tgtEl>
                                          <p:spTgt spid="33"/>
                                        </p:tgtEl>
                                        <p:attrNameLst>
                                          <p:attrName>style.visibility</p:attrName>
                                        </p:attrNameLst>
                                      </p:cBhvr>
                                      <p:to>
                                        <p:strVal val="visible"/>
                                      </p:to>
                                    </p:set>
                                    <p:anim calcmode="lin" valueType="num">
                                      <p:cBhvr>
                                        <p:cTn id="187" dur="100" fill="hold"/>
                                        <p:tgtEl>
                                          <p:spTgt spid="33"/>
                                        </p:tgtEl>
                                        <p:attrNameLst>
                                          <p:attrName>ppt_w</p:attrName>
                                        </p:attrNameLst>
                                      </p:cBhvr>
                                      <p:tavLst>
                                        <p:tav tm="0">
                                          <p:val>
                                            <p:fltVal val="0"/>
                                          </p:val>
                                        </p:tav>
                                        <p:tav tm="100000">
                                          <p:val>
                                            <p:strVal val="#ppt_w"/>
                                          </p:val>
                                        </p:tav>
                                      </p:tavLst>
                                    </p:anim>
                                    <p:anim calcmode="lin" valueType="num">
                                      <p:cBhvr>
                                        <p:cTn id="188" dur="100" fill="hold"/>
                                        <p:tgtEl>
                                          <p:spTgt spid="33"/>
                                        </p:tgtEl>
                                        <p:attrNameLst>
                                          <p:attrName>ppt_h</p:attrName>
                                        </p:attrNameLst>
                                      </p:cBhvr>
                                      <p:tavLst>
                                        <p:tav tm="0">
                                          <p:val>
                                            <p:fltVal val="0"/>
                                          </p:val>
                                        </p:tav>
                                        <p:tav tm="100000">
                                          <p:val>
                                            <p:strVal val="#ppt_h"/>
                                          </p:val>
                                        </p:tav>
                                      </p:tavLst>
                                    </p:anim>
                                    <p:animEffect transition="in" filter="fade">
                                      <p:cBhvr>
                                        <p:cTn id="189" dur="100"/>
                                        <p:tgtEl>
                                          <p:spTgt spid="33"/>
                                        </p:tgtEl>
                                      </p:cBhvr>
                                    </p:animEffect>
                                  </p:childTnLst>
                                </p:cTn>
                              </p:par>
                            </p:childTnLst>
                          </p:cTn>
                        </p:par>
                        <p:par>
                          <p:cTn id="190" fill="hold">
                            <p:stCondLst>
                              <p:cond delay="3100"/>
                            </p:stCondLst>
                            <p:childTnLst>
                              <p:par>
                                <p:cTn id="191" presetID="53" presetClass="entr" presetSubtype="16" fill="hold" grpId="0" nodeType="afterEffect">
                                  <p:stCondLst>
                                    <p:cond delay="0"/>
                                  </p:stCondLst>
                                  <p:childTnLst>
                                    <p:set>
                                      <p:cBhvr>
                                        <p:cTn id="192" dur="1" fill="hold">
                                          <p:stCondLst>
                                            <p:cond delay="0"/>
                                          </p:stCondLst>
                                        </p:cTn>
                                        <p:tgtEl>
                                          <p:spTgt spid="34"/>
                                        </p:tgtEl>
                                        <p:attrNameLst>
                                          <p:attrName>style.visibility</p:attrName>
                                        </p:attrNameLst>
                                      </p:cBhvr>
                                      <p:to>
                                        <p:strVal val="visible"/>
                                      </p:to>
                                    </p:set>
                                    <p:anim calcmode="lin" valueType="num">
                                      <p:cBhvr>
                                        <p:cTn id="193" dur="100" fill="hold"/>
                                        <p:tgtEl>
                                          <p:spTgt spid="34"/>
                                        </p:tgtEl>
                                        <p:attrNameLst>
                                          <p:attrName>ppt_w</p:attrName>
                                        </p:attrNameLst>
                                      </p:cBhvr>
                                      <p:tavLst>
                                        <p:tav tm="0">
                                          <p:val>
                                            <p:fltVal val="0"/>
                                          </p:val>
                                        </p:tav>
                                        <p:tav tm="100000">
                                          <p:val>
                                            <p:strVal val="#ppt_w"/>
                                          </p:val>
                                        </p:tav>
                                      </p:tavLst>
                                    </p:anim>
                                    <p:anim calcmode="lin" valueType="num">
                                      <p:cBhvr>
                                        <p:cTn id="194" dur="100" fill="hold"/>
                                        <p:tgtEl>
                                          <p:spTgt spid="34"/>
                                        </p:tgtEl>
                                        <p:attrNameLst>
                                          <p:attrName>ppt_h</p:attrName>
                                        </p:attrNameLst>
                                      </p:cBhvr>
                                      <p:tavLst>
                                        <p:tav tm="0">
                                          <p:val>
                                            <p:fltVal val="0"/>
                                          </p:val>
                                        </p:tav>
                                        <p:tav tm="100000">
                                          <p:val>
                                            <p:strVal val="#ppt_h"/>
                                          </p:val>
                                        </p:tav>
                                      </p:tavLst>
                                    </p:anim>
                                    <p:animEffect transition="in" filter="fade">
                                      <p:cBhvr>
                                        <p:cTn id="195" dur="100"/>
                                        <p:tgtEl>
                                          <p:spTgt spid="34"/>
                                        </p:tgtEl>
                                      </p:cBhvr>
                                    </p:animEffect>
                                  </p:childTnLst>
                                </p:cTn>
                              </p:par>
                            </p:childTnLst>
                          </p:cTn>
                        </p:par>
                        <p:par>
                          <p:cTn id="196" fill="hold">
                            <p:stCondLst>
                              <p:cond delay="3200"/>
                            </p:stCondLst>
                            <p:childTnLst>
                              <p:par>
                                <p:cTn id="197" presetID="53" presetClass="entr" presetSubtype="16" fill="hold" grpId="0" nodeType="afterEffect">
                                  <p:stCondLst>
                                    <p:cond delay="0"/>
                                  </p:stCondLst>
                                  <p:childTnLst>
                                    <p:set>
                                      <p:cBhvr>
                                        <p:cTn id="198" dur="1" fill="hold">
                                          <p:stCondLst>
                                            <p:cond delay="0"/>
                                          </p:stCondLst>
                                        </p:cTn>
                                        <p:tgtEl>
                                          <p:spTgt spid="35"/>
                                        </p:tgtEl>
                                        <p:attrNameLst>
                                          <p:attrName>style.visibility</p:attrName>
                                        </p:attrNameLst>
                                      </p:cBhvr>
                                      <p:to>
                                        <p:strVal val="visible"/>
                                      </p:to>
                                    </p:set>
                                    <p:anim calcmode="lin" valueType="num">
                                      <p:cBhvr>
                                        <p:cTn id="199" dur="100" fill="hold"/>
                                        <p:tgtEl>
                                          <p:spTgt spid="35"/>
                                        </p:tgtEl>
                                        <p:attrNameLst>
                                          <p:attrName>ppt_w</p:attrName>
                                        </p:attrNameLst>
                                      </p:cBhvr>
                                      <p:tavLst>
                                        <p:tav tm="0">
                                          <p:val>
                                            <p:fltVal val="0"/>
                                          </p:val>
                                        </p:tav>
                                        <p:tav tm="100000">
                                          <p:val>
                                            <p:strVal val="#ppt_w"/>
                                          </p:val>
                                        </p:tav>
                                      </p:tavLst>
                                    </p:anim>
                                    <p:anim calcmode="lin" valueType="num">
                                      <p:cBhvr>
                                        <p:cTn id="200" dur="100" fill="hold"/>
                                        <p:tgtEl>
                                          <p:spTgt spid="35"/>
                                        </p:tgtEl>
                                        <p:attrNameLst>
                                          <p:attrName>ppt_h</p:attrName>
                                        </p:attrNameLst>
                                      </p:cBhvr>
                                      <p:tavLst>
                                        <p:tav tm="0">
                                          <p:val>
                                            <p:fltVal val="0"/>
                                          </p:val>
                                        </p:tav>
                                        <p:tav tm="100000">
                                          <p:val>
                                            <p:strVal val="#ppt_h"/>
                                          </p:val>
                                        </p:tav>
                                      </p:tavLst>
                                    </p:anim>
                                    <p:animEffect transition="in" filter="fade">
                                      <p:cBhvr>
                                        <p:cTn id="201" dur="100"/>
                                        <p:tgtEl>
                                          <p:spTgt spid="35"/>
                                        </p:tgtEl>
                                      </p:cBhvr>
                                    </p:animEffect>
                                  </p:childTnLst>
                                </p:cTn>
                              </p:par>
                            </p:childTnLst>
                          </p:cTn>
                        </p:par>
                        <p:par>
                          <p:cTn id="202" fill="hold">
                            <p:stCondLst>
                              <p:cond delay="3300"/>
                            </p:stCondLst>
                            <p:childTnLst>
                              <p:par>
                                <p:cTn id="203" presetID="53" presetClass="entr" presetSubtype="16" fill="hold" grpId="0" nodeType="afterEffect">
                                  <p:stCondLst>
                                    <p:cond delay="0"/>
                                  </p:stCondLst>
                                  <p:childTnLst>
                                    <p:set>
                                      <p:cBhvr>
                                        <p:cTn id="204" dur="1" fill="hold">
                                          <p:stCondLst>
                                            <p:cond delay="0"/>
                                          </p:stCondLst>
                                        </p:cTn>
                                        <p:tgtEl>
                                          <p:spTgt spid="36"/>
                                        </p:tgtEl>
                                        <p:attrNameLst>
                                          <p:attrName>style.visibility</p:attrName>
                                        </p:attrNameLst>
                                      </p:cBhvr>
                                      <p:to>
                                        <p:strVal val="visible"/>
                                      </p:to>
                                    </p:set>
                                    <p:anim calcmode="lin" valueType="num">
                                      <p:cBhvr>
                                        <p:cTn id="205" dur="100" fill="hold"/>
                                        <p:tgtEl>
                                          <p:spTgt spid="36"/>
                                        </p:tgtEl>
                                        <p:attrNameLst>
                                          <p:attrName>ppt_w</p:attrName>
                                        </p:attrNameLst>
                                      </p:cBhvr>
                                      <p:tavLst>
                                        <p:tav tm="0">
                                          <p:val>
                                            <p:fltVal val="0"/>
                                          </p:val>
                                        </p:tav>
                                        <p:tav tm="100000">
                                          <p:val>
                                            <p:strVal val="#ppt_w"/>
                                          </p:val>
                                        </p:tav>
                                      </p:tavLst>
                                    </p:anim>
                                    <p:anim calcmode="lin" valueType="num">
                                      <p:cBhvr>
                                        <p:cTn id="206" dur="100" fill="hold"/>
                                        <p:tgtEl>
                                          <p:spTgt spid="36"/>
                                        </p:tgtEl>
                                        <p:attrNameLst>
                                          <p:attrName>ppt_h</p:attrName>
                                        </p:attrNameLst>
                                      </p:cBhvr>
                                      <p:tavLst>
                                        <p:tav tm="0">
                                          <p:val>
                                            <p:fltVal val="0"/>
                                          </p:val>
                                        </p:tav>
                                        <p:tav tm="100000">
                                          <p:val>
                                            <p:strVal val="#ppt_h"/>
                                          </p:val>
                                        </p:tav>
                                      </p:tavLst>
                                    </p:anim>
                                    <p:animEffect transition="in" filter="fade">
                                      <p:cBhvr>
                                        <p:cTn id="207" dur="100"/>
                                        <p:tgtEl>
                                          <p:spTgt spid="36"/>
                                        </p:tgtEl>
                                      </p:cBhvr>
                                    </p:animEffect>
                                  </p:childTnLst>
                                </p:cTn>
                              </p:par>
                            </p:childTnLst>
                          </p:cTn>
                        </p:par>
                        <p:par>
                          <p:cTn id="208" fill="hold">
                            <p:stCondLst>
                              <p:cond delay="3400"/>
                            </p:stCondLst>
                            <p:childTnLst>
                              <p:par>
                                <p:cTn id="209" presetID="53" presetClass="entr" presetSubtype="16" fill="hold" grpId="0" nodeType="afterEffect">
                                  <p:stCondLst>
                                    <p:cond delay="0"/>
                                  </p:stCondLst>
                                  <p:childTnLst>
                                    <p:set>
                                      <p:cBhvr>
                                        <p:cTn id="210" dur="1" fill="hold">
                                          <p:stCondLst>
                                            <p:cond delay="0"/>
                                          </p:stCondLst>
                                        </p:cTn>
                                        <p:tgtEl>
                                          <p:spTgt spid="37"/>
                                        </p:tgtEl>
                                        <p:attrNameLst>
                                          <p:attrName>style.visibility</p:attrName>
                                        </p:attrNameLst>
                                      </p:cBhvr>
                                      <p:to>
                                        <p:strVal val="visible"/>
                                      </p:to>
                                    </p:set>
                                    <p:anim calcmode="lin" valueType="num">
                                      <p:cBhvr>
                                        <p:cTn id="211" dur="100" fill="hold"/>
                                        <p:tgtEl>
                                          <p:spTgt spid="37"/>
                                        </p:tgtEl>
                                        <p:attrNameLst>
                                          <p:attrName>ppt_w</p:attrName>
                                        </p:attrNameLst>
                                      </p:cBhvr>
                                      <p:tavLst>
                                        <p:tav tm="0">
                                          <p:val>
                                            <p:fltVal val="0"/>
                                          </p:val>
                                        </p:tav>
                                        <p:tav tm="100000">
                                          <p:val>
                                            <p:strVal val="#ppt_w"/>
                                          </p:val>
                                        </p:tav>
                                      </p:tavLst>
                                    </p:anim>
                                    <p:anim calcmode="lin" valueType="num">
                                      <p:cBhvr>
                                        <p:cTn id="212" dur="100" fill="hold"/>
                                        <p:tgtEl>
                                          <p:spTgt spid="37"/>
                                        </p:tgtEl>
                                        <p:attrNameLst>
                                          <p:attrName>ppt_h</p:attrName>
                                        </p:attrNameLst>
                                      </p:cBhvr>
                                      <p:tavLst>
                                        <p:tav tm="0">
                                          <p:val>
                                            <p:fltVal val="0"/>
                                          </p:val>
                                        </p:tav>
                                        <p:tav tm="100000">
                                          <p:val>
                                            <p:strVal val="#ppt_h"/>
                                          </p:val>
                                        </p:tav>
                                      </p:tavLst>
                                    </p:anim>
                                    <p:animEffect transition="in" filter="fade">
                                      <p:cBhvr>
                                        <p:cTn id="213" dur="100"/>
                                        <p:tgtEl>
                                          <p:spTgt spid="37"/>
                                        </p:tgtEl>
                                      </p:cBhvr>
                                    </p:animEffect>
                                  </p:childTnLst>
                                </p:cTn>
                              </p:par>
                            </p:childTnLst>
                          </p:cTn>
                        </p:par>
                        <p:par>
                          <p:cTn id="214" fill="hold">
                            <p:stCondLst>
                              <p:cond delay="3500"/>
                            </p:stCondLst>
                            <p:childTnLst>
                              <p:par>
                                <p:cTn id="215" presetID="53" presetClass="entr" presetSubtype="16" fill="hold" grpId="0" nodeType="afterEffect">
                                  <p:stCondLst>
                                    <p:cond delay="0"/>
                                  </p:stCondLst>
                                  <p:childTnLst>
                                    <p:set>
                                      <p:cBhvr>
                                        <p:cTn id="216" dur="1" fill="hold">
                                          <p:stCondLst>
                                            <p:cond delay="0"/>
                                          </p:stCondLst>
                                        </p:cTn>
                                        <p:tgtEl>
                                          <p:spTgt spid="38"/>
                                        </p:tgtEl>
                                        <p:attrNameLst>
                                          <p:attrName>style.visibility</p:attrName>
                                        </p:attrNameLst>
                                      </p:cBhvr>
                                      <p:to>
                                        <p:strVal val="visible"/>
                                      </p:to>
                                    </p:set>
                                    <p:anim calcmode="lin" valueType="num">
                                      <p:cBhvr>
                                        <p:cTn id="217" dur="100" fill="hold"/>
                                        <p:tgtEl>
                                          <p:spTgt spid="38"/>
                                        </p:tgtEl>
                                        <p:attrNameLst>
                                          <p:attrName>ppt_w</p:attrName>
                                        </p:attrNameLst>
                                      </p:cBhvr>
                                      <p:tavLst>
                                        <p:tav tm="0">
                                          <p:val>
                                            <p:fltVal val="0"/>
                                          </p:val>
                                        </p:tav>
                                        <p:tav tm="100000">
                                          <p:val>
                                            <p:strVal val="#ppt_w"/>
                                          </p:val>
                                        </p:tav>
                                      </p:tavLst>
                                    </p:anim>
                                    <p:anim calcmode="lin" valueType="num">
                                      <p:cBhvr>
                                        <p:cTn id="218" dur="100" fill="hold"/>
                                        <p:tgtEl>
                                          <p:spTgt spid="38"/>
                                        </p:tgtEl>
                                        <p:attrNameLst>
                                          <p:attrName>ppt_h</p:attrName>
                                        </p:attrNameLst>
                                      </p:cBhvr>
                                      <p:tavLst>
                                        <p:tav tm="0">
                                          <p:val>
                                            <p:fltVal val="0"/>
                                          </p:val>
                                        </p:tav>
                                        <p:tav tm="100000">
                                          <p:val>
                                            <p:strVal val="#ppt_h"/>
                                          </p:val>
                                        </p:tav>
                                      </p:tavLst>
                                    </p:anim>
                                    <p:animEffect transition="in" filter="fade">
                                      <p:cBhvr>
                                        <p:cTn id="219" dur="100"/>
                                        <p:tgtEl>
                                          <p:spTgt spid="38"/>
                                        </p:tgtEl>
                                      </p:cBhvr>
                                    </p:animEffect>
                                  </p:childTnLst>
                                </p:cTn>
                              </p:par>
                            </p:childTnLst>
                          </p:cTn>
                        </p:par>
                        <p:par>
                          <p:cTn id="220" fill="hold">
                            <p:stCondLst>
                              <p:cond delay="3600"/>
                            </p:stCondLst>
                            <p:childTnLst>
                              <p:par>
                                <p:cTn id="221" presetID="53" presetClass="entr" presetSubtype="16" fill="hold" grpId="0" nodeType="afterEffect">
                                  <p:stCondLst>
                                    <p:cond delay="0"/>
                                  </p:stCondLst>
                                  <p:childTnLst>
                                    <p:set>
                                      <p:cBhvr>
                                        <p:cTn id="222" dur="1" fill="hold">
                                          <p:stCondLst>
                                            <p:cond delay="0"/>
                                          </p:stCondLst>
                                        </p:cTn>
                                        <p:tgtEl>
                                          <p:spTgt spid="39"/>
                                        </p:tgtEl>
                                        <p:attrNameLst>
                                          <p:attrName>style.visibility</p:attrName>
                                        </p:attrNameLst>
                                      </p:cBhvr>
                                      <p:to>
                                        <p:strVal val="visible"/>
                                      </p:to>
                                    </p:set>
                                    <p:anim calcmode="lin" valueType="num">
                                      <p:cBhvr>
                                        <p:cTn id="223" dur="100" fill="hold"/>
                                        <p:tgtEl>
                                          <p:spTgt spid="39"/>
                                        </p:tgtEl>
                                        <p:attrNameLst>
                                          <p:attrName>ppt_w</p:attrName>
                                        </p:attrNameLst>
                                      </p:cBhvr>
                                      <p:tavLst>
                                        <p:tav tm="0">
                                          <p:val>
                                            <p:fltVal val="0"/>
                                          </p:val>
                                        </p:tav>
                                        <p:tav tm="100000">
                                          <p:val>
                                            <p:strVal val="#ppt_w"/>
                                          </p:val>
                                        </p:tav>
                                      </p:tavLst>
                                    </p:anim>
                                    <p:anim calcmode="lin" valueType="num">
                                      <p:cBhvr>
                                        <p:cTn id="224" dur="100" fill="hold"/>
                                        <p:tgtEl>
                                          <p:spTgt spid="39"/>
                                        </p:tgtEl>
                                        <p:attrNameLst>
                                          <p:attrName>ppt_h</p:attrName>
                                        </p:attrNameLst>
                                      </p:cBhvr>
                                      <p:tavLst>
                                        <p:tav tm="0">
                                          <p:val>
                                            <p:fltVal val="0"/>
                                          </p:val>
                                        </p:tav>
                                        <p:tav tm="100000">
                                          <p:val>
                                            <p:strVal val="#ppt_h"/>
                                          </p:val>
                                        </p:tav>
                                      </p:tavLst>
                                    </p:anim>
                                    <p:animEffect transition="in" filter="fade">
                                      <p:cBhvr>
                                        <p:cTn id="225" dur="100"/>
                                        <p:tgtEl>
                                          <p:spTgt spid="39"/>
                                        </p:tgtEl>
                                      </p:cBhvr>
                                    </p:animEffect>
                                  </p:childTnLst>
                                </p:cTn>
                              </p:par>
                            </p:childTnLst>
                          </p:cTn>
                        </p:par>
                        <p:par>
                          <p:cTn id="226" fill="hold">
                            <p:stCondLst>
                              <p:cond delay="3700"/>
                            </p:stCondLst>
                            <p:childTnLst>
                              <p:par>
                                <p:cTn id="227" presetID="53" presetClass="entr" presetSubtype="16" fill="hold" grpId="0" nodeType="afterEffect">
                                  <p:stCondLst>
                                    <p:cond delay="0"/>
                                  </p:stCondLst>
                                  <p:childTnLst>
                                    <p:set>
                                      <p:cBhvr>
                                        <p:cTn id="228" dur="1" fill="hold">
                                          <p:stCondLst>
                                            <p:cond delay="0"/>
                                          </p:stCondLst>
                                        </p:cTn>
                                        <p:tgtEl>
                                          <p:spTgt spid="40"/>
                                        </p:tgtEl>
                                        <p:attrNameLst>
                                          <p:attrName>style.visibility</p:attrName>
                                        </p:attrNameLst>
                                      </p:cBhvr>
                                      <p:to>
                                        <p:strVal val="visible"/>
                                      </p:to>
                                    </p:set>
                                    <p:anim calcmode="lin" valueType="num">
                                      <p:cBhvr>
                                        <p:cTn id="229" dur="100" fill="hold"/>
                                        <p:tgtEl>
                                          <p:spTgt spid="40"/>
                                        </p:tgtEl>
                                        <p:attrNameLst>
                                          <p:attrName>ppt_w</p:attrName>
                                        </p:attrNameLst>
                                      </p:cBhvr>
                                      <p:tavLst>
                                        <p:tav tm="0">
                                          <p:val>
                                            <p:fltVal val="0"/>
                                          </p:val>
                                        </p:tav>
                                        <p:tav tm="100000">
                                          <p:val>
                                            <p:strVal val="#ppt_w"/>
                                          </p:val>
                                        </p:tav>
                                      </p:tavLst>
                                    </p:anim>
                                    <p:anim calcmode="lin" valueType="num">
                                      <p:cBhvr>
                                        <p:cTn id="230" dur="100" fill="hold"/>
                                        <p:tgtEl>
                                          <p:spTgt spid="40"/>
                                        </p:tgtEl>
                                        <p:attrNameLst>
                                          <p:attrName>ppt_h</p:attrName>
                                        </p:attrNameLst>
                                      </p:cBhvr>
                                      <p:tavLst>
                                        <p:tav tm="0">
                                          <p:val>
                                            <p:fltVal val="0"/>
                                          </p:val>
                                        </p:tav>
                                        <p:tav tm="100000">
                                          <p:val>
                                            <p:strVal val="#ppt_h"/>
                                          </p:val>
                                        </p:tav>
                                      </p:tavLst>
                                    </p:anim>
                                    <p:animEffect transition="in" filter="fade">
                                      <p:cBhvr>
                                        <p:cTn id="231" dur="100"/>
                                        <p:tgtEl>
                                          <p:spTgt spid="40"/>
                                        </p:tgtEl>
                                      </p:cBhvr>
                                    </p:animEffect>
                                  </p:childTnLst>
                                </p:cTn>
                              </p:par>
                            </p:childTnLst>
                          </p:cTn>
                        </p:par>
                        <p:par>
                          <p:cTn id="232" fill="hold">
                            <p:stCondLst>
                              <p:cond delay="3800"/>
                            </p:stCondLst>
                            <p:childTnLst>
                              <p:par>
                                <p:cTn id="233" presetID="53" presetClass="entr" presetSubtype="16" fill="hold" grpId="0" nodeType="afterEffect">
                                  <p:stCondLst>
                                    <p:cond delay="0"/>
                                  </p:stCondLst>
                                  <p:childTnLst>
                                    <p:set>
                                      <p:cBhvr>
                                        <p:cTn id="234" dur="1" fill="hold">
                                          <p:stCondLst>
                                            <p:cond delay="0"/>
                                          </p:stCondLst>
                                        </p:cTn>
                                        <p:tgtEl>
                                          <p:spTgt spid="41"/>
                                        </p:tgtEl>
                                        <p:attrNameLst>
                                          <p:attrName>style.visibility</p:attrName>
                                        </p:attrNameLst>
                                      </p:cBhvr>
                                      <p:to>
                                        <p:strVal val="visible"/>
                                      </p:to>
                                    </p:set>
                                    <p:anim calcmode="lin" valueType="num">
                                      <p:cBhvr>
                                        <p:cTn id="235" dur="100" fill="hold"/>
                                        <p:tgtEl>
                                          <p:spTgt spid="41"/>
                                        </p:tgtEl>
                                        <p:attrNameLst>
                                          <p:attrName>ppt_w</p:attrName>
                                        </p:attrNameLst>
                                      </p:cBhvr>
                                      <p:tavLst>
                                        <p:tav tm="0">
                                          <p:val>
                                            <p:fltVal val="0"/>
                                          </p:val>
                                        </p:tav>
                                        <p:tav tm="100000">
                                          <p:val>
                                            <p:strVal val="#ppt_w"/>
                                          </p:val>
                                        </p:tav>
                                      </p:tavLst>
                                    </p:anim>
                                    <p:anim calcmode="lin" valueType="num">
                                      <p:cBhvr>
                                        <p:cTn id="236" dur="100" fill="hold"/>
                                        <p:tgtEl>
                                          <p:spTgt spid="41"/>
                                        </p:tgtEl>
                                        <p:attrNameLst>
                                          <p:attrName>ppt_h</p:attrName>
                                        </p:attrNameLst>
                                      </p:cBhvr>
                                      <p:tavLst>
                                        <p:tav tm="0">
                                          <p:val>
                                            <p:fltVal val="0"/>
                                          </p:val>
                                        </p:tav>
                                        <p:tav tm="100000">
                                          <p:val>
                                            <p:strVal val="#ppt_h"/>
                                          </p:val>
                                        </p:tav>
                                      </p:tavLst>
                                    </p:anim>
                                    <p:animEffect transition="in" filter="fade">
                                      <p:cBhvr>
                                        <p:cTn id="237" dur="100"/>
                                        <p:tgtEl>
                                          <p:spTgt spid="41"/>
                                        </p:tgtEl>
                                      </p:cBhvr>
                                    </p:animEffect>
                                  </p:childTnLst>
                                </p:cTn>
                              </p:par>
                            </p:childTnLst>
                          </p:cTn>
                        </p:par>
                        <p:par>
                          <p:cTn id="238" fill="hold">
                            <p:stCondLst>
                              <p:cond delay="3900"/>
                            </p:stCondLst>
                            <p:childTnLst>
                              <p:par>
                                <p:cTn id="239" presetID="53" presetClass="entr" presetSubtype="16" fill="hold" grpId="0" nodeType="afterEffect">
                                  <p:stCondLst>
                                    <p:cond delay="0"/>
                                  </p:stCondLst>
                                  <p:childTnLst>
                                    <p:set>
                                      <p:cBhvr>
                                        <p:cTn id="240" dur="1" fill="hold">
                                          <p:stCondLst>
                                            <p:cond delay="0"/>
                                          </p:stCondLst>
                                        </p:cTn>
                                        <p:tgtEl>
                                          <p:spTgt spid="42"/>
                                        </p:tgtEl>
                                        <p:attrNameLst>
                                          <p:attrName>style.visibility</p:attrName>
                                        </p:attrNameLst>
                                      </p:cBhvr>
                                      <p:to>
                                        <p:strVal val="visible"/>
                                      </p:to>
                                    </p:set>
                                    <p:anim calcmode="lin" valueType="num">
                                      <p:cBhvr>
                                        <p:cTn id="241" dur="100" fill="hold"/>
                                        <p:tgtEl>
                                          <p:spTgt spid="42"/>
                                        </p:tgtEl>
                                        <p:attrNameLst>
                                          <p:attrName>ppt_w</p:attrName>
                                        </p:attrNameLst>
                                      </p:cBhvr>
                                      <p:tavLst>
                                        <p:tav tm="0">
                                          <p:val>
                                            <p:fltVal val="0"/>
                                          </p:val>
                                        </p:tav>
                                        <p:tav tm="100000">
                                          <p:val>
                                            <p:strVal val="#ppt_w"/>
                                          </p:val>
                                        </p:tav>
                                      </p:tavLst>
                                    </p:anim>
                                    <p:anim calcmode="lin" valueType="num">
                                      <p:cBhvr>
                                        <p:cTn id="242" dur="100" fill="hold"/>
                                        <p:tgtEl>
                                          <p:spTgt spid="42"/>
                                        </p:tgtEl>
                                        <p:attrNameLst>
                                          <p:attrName>ppt_h</p:attrName>
                                        </p:attrNameLst>
                                      </p:cBhvr>
                                      <p:tavLst>
                                        <p:tav tm="0">
                                          <p:val>
                                            <p:fltVal val="0"/>
                                          </p:val>
                                        </p:tav>
                                        <p:tav tm="100000">
                                          <p:val>
                                            <p:strVal val="#ppt_h"/>
                                          </p:val>
                                        </p:tav>
                                      </p:tavLst>
                                    </p:anim>
                                    <p:animEffect transition="in" filter="fade">
                                      <p:cBhvr>
                                        <p:cTn id="243" dur="100"/>
                                        <p:tgtEl>
                                          <p:spTgt spid="42"/>
                                        </p:tgtEl>
                                      </p:cBhvr>
                                    </p:animEffect>
                                  </p:childTnLst>
                                </p:cTn>
                              </p:par>
                            </p:childTnLst>
                          </p:cTn>
                        </p:par>
                        <p:par>
                          <p:cTn id="244" fill="hold">
                            <p:stCondLst>
                              <p:cond delay="4000"/>
                            </p:stCondLst>
                            <p:childTnLst>
                              <p:par>
                                <p:cTn id="245" presetID="53" presetClass="entr" presetSubtype="16" fill="hold" grpId="0" nodeType="afterEffect">
                                  <p:stCondLst>
                                    <p:cond delay="0"/>
                                  </p:stCondLst>
                                  <p:childTnLst>
                                    <p:set>
                                      <p:cBhvr>
                                        <p:cTn id="246" dur="1" fill="hold">
                                          <p:stCondLst>
                                            <p:cond delay="0"/>
                                          </p:stCondLst>
                                        </p:cTn>
                                        <p:tgtEl>
                                          <p:spTgt spid="43"/>
                                        </p:tgtEl>
                                        <p:attrNameLst>
                                          <p:attrName>style.visibility</p:attrName>
                                        </p:attrNameLst>
                                      </p:cBhvr>
                                      <p:to>
                                        <p:strVal val="visible"/>
                                      </p:to>
                                    </p:set>
                                    <p:anim calcmode="lin" valueType="num">
                                      <p:cBhvr>
                                        <p:cTn id="247" dur="100" fill="hold"/>
                                        <p:tgtEl>
                                          <p:spTgt spid="43"/>
                                        </p:tgtEl>
                                        <p:attrNameLst>
                                          <p:attrName>ppt_w</p:attrName>
                                        </p:attrNameLst>
                                      </p:cBhvr>
                                      <p:tavLst>
                                        <p:tav tm="0">
                                          <p:val>
                                            <p:fltVal val="0"/>
                                          </p:val>
                                        </p:tav>
                                        <p:tav tm="100000">
                                          <p:val>
                                            <p:strVal val="#ppt_w"/>
                                          </p:val>
                                        </p:tav>
                                      </p:tavLst>
                                    </p:anim>
                                    <p:anim calcmode="lin" valueType="num">
                                      <p:cBhvr>
                                        <p:cTn id="248" dur="100" fill="hold"/>
                                        <p:tgtEl>
                                          <p:spTgt spid="43"/>
                                        </p:tgtEl>
                                        <p:attrNameLst>
                                          <p:attrName>ppt_h</p:attrName>
                                        </p:attrNameLst>
                                      </p:cBhvr>
                                      <p:tavLst>
                                        <p:tav tm="0">
                                          <p:val>
                                            <p:fltVal val="0"/>
                                          </p:val>
                                        </p:tav>
                                        <p:tav tm="100000">
                                          <p:val>
                                            <p:strVal val="#ppt_h"/>
                                          </p:val>
                                        </p:tav>
                                      </p:tavLst>
                                    </p:anim>
                                    <p:animEffect transition="in" filter="fade">
                                      <p:cBhvr>
                                        <p:cTn id="249" dur="100"/>
                                        <p:tgtEl>
                                          <p:spTgt spid="43"/>
                                        </p:tgtEl>
                                      </p:cBhvr>
                                    </p:animEffect>
                                  </p:childTnLst>
                                </p:cTn>
                              </p:par>
                            </p:childTnLst>
                          </p:cTn>
                        </p:par>
                        <p:par>
                          <p:cTn id="250" fill="hold">
                            <p:stCondLst>
                              <p:cond delay="4100"/>
                            </p:stCondLst>
                            <p:childTnLst>
                              <p:par>
                                <p:cTn id="251" presetID="53" presetClass="entr" presetSubtype="16" fill="hold" grpId="0" nodeType="afterEffect">
                                  <p:stCondLst>
                                    <p:cond delay="0"/>
                                  </p:stCondLst>
                                  <p:childTnLst>
                                    <p:set>
                                      <p:cBhvr>
                                        <p:cTn id="252" dur="1" fill="hold">
                                          <p:stCondLst>
                                            <p:cond delay="0"/>
                                          </p:stCondLst>
                                        </p:cTn>
                                        <p:tgtEl>
                                          <p:spTgt spid="44"/>
                                        </p:tgtEl>
                                        <p:attrNameLst>
                                          <p:attrName>style.visibility</p:attrName>
                                        </p:attrNameLst>
                                      </p:cBhvr>
                                      <p:to>
                                        <p:strVal val="visible"/>
                                      </p:to>
                                    </p:set>
                                    <p:anim calcmode="lin" valueType="num">
                                      <p:cBhvr>
                                        <p:cTn id="253" dur="100" fill="hold"/>
                                        <p:tgtEl>
                                          <p:spTgt spid="44"/>
                                        </p:tgtEl>
                                        <p:attrNameLst>
                                          <p:attrName>ppt_w</p:attrName>
                                        </p:attrNameLst>
                                      </p:cBhvr>
                                      <p:tavLst>
                                        <p:tav tm="0">
                                          <p:val>
                                            <p:fltVal val="0"/>
                                          </p:val>
                                        </p:tav>
                                        <p:tav tm="100000">
                                          <p:val>
                                            <p:strVal val="#ppt_w"/>
                                          </p:val>
                                        </p:tav>
                                      </p:tavLst>
                                    </p:anim>
                                    <p:anim calcmode="lin" valueType="num">
                                      <p:cBhvr>
                                        <p:cTn id="254" dur="100" fill="hold"/>
                                        <p:tgtEl>
                                          <p:spTgt spid="44"/>
                                        </p:tgtEl>
                                        <p:attrNameLst>
                                          <p:attrName>ppt_h</p:attrName>
                                        </p:attrNameLst>
                                      </p:cBhvr>
                                      <p:tavLst>
                                        <p:tav tm="0">
                                          <p:val>
                                            <p:fltVal val="0"/>
                                          </p:val>
                                        </p:tav>
                                        <p:tav tm="100000">
                                          <p:val>
                                            <p:strVal val="#ppt_h"/>
                                          </p:val>
                                        </p:tav>
                                      </p:tavLst>
                                    </p:anim>
                                    <p:animEffect transition="in" filter="fade">
                                      <p:cBhvr>
                                        <p:cTn id="255" dur="100"/>
                                        <p:tgtEl>
                                          <p:spTgt spid="44"/>
                                        </p:tgtEl>
                                      </p:cBhvr>
                                    </p:animEffect>
                                  </p:childTnLst>
                                </p:cTn>
                              </p:par>
                            </p:childTnLst>
                          </p:cTn>
                        </p:par>
                        <p:par>
                          <p:cTn id="256" fill="hold">
                            <p:stCondLst>
                              <p:cond delay="4200"/>
                            </p:stCondLst>
                            <p:childTnLst>
                              <p:par>
                                <p:cTn id="257" presetID="53" presetClass="entr" presetSubtype="16" fill="hold" grpId="0" nodeType="afterEffect">
                                  <p:stCondLst>
                                    <p:cond delay="0"/>
                                  </p:stCondLst>
                                  <p:childTnLst>
                                    <p:set>
                                      <p:cBhvr>
                                        <p:cTn id="258" dur="1" fill="hold">
                                          <p:stCondLst>
                                            <p:cond delay="0"/>
                                          </p:stCondLst>
                                        </p:cTn>
                                        <p:tgtEl>
                                          <p:spTgt spid="45"/>
                                        </p:tgtEl>
                                        <p:attrNameLst>
                                          <p:attrName>style.visibility</p:attrName>
                                        </p:attrNameLst>
                                      </p:cBhvr>
                                      <p:to>
                                        <p:strVal val="visible"/>
                                      </p:to>
                                    </p:set>
                                    <p:anim calcmode="lin" valueType="num">
                                      <p:cBhvr>
                                        <p:cTn id="259" dur="100" fill="hold"/>
                                        <p:tgtEl>
                                          <p:spTgt spid="45"/>
                                        </p:tgtEl>
                                        <p:attrNameLst>
                                          <p:attrName>ppt_w</p:attrName>
                                        </p:attrNameLst>
                                      </p:cBhvr>
                                      <p:tavLst>
                                        <p:tav tm="0">
                                          <p:val>
                                            <p:fltVal val="0"/>
                                          </p:val>
                                        </p:tav>
                                        <p:tav tm="100000">
                                          <p:val>
                                            <p:strVal val="#ppt_w"/>
                                          </p:val>
                                        </p:tav>
                                      </p:tavLst>
                                    </p:anim>
                                    <p:anim calcmode="lin" valueType="num">
                                      <p:cBhvr>
                                        <p:cTn id="260" dur="100" fill="hold"/>
                                        <p:tgtEl>
                                          <p:spTgt spid="45"/>
                                        </p:tgtEl>
                                        <p:attrNameLst>
                                          <p:attrName>ppt_h</p:attrName>
                                        </p:attrNameLst>
                                      </p:cBhvr>
                                      <p:tavLst>
                                        <p:tav tm="0">
                                          <p:val>
                                            <p:fltVal val="0"/>
                                          </p:val>
                                        </p:tav>
                                        <p:tav tm="100000">
                                          <p:val>
                                            <p:strVal val="#ppt_h"/>
                                          </p:val>
                                        </p:tav>
                                      </p:tavLst>
                                    </p:anim>
                                    <p:animEffect transition="in" filter="fade">
                                      <p:cBhvr>
                                        <p:cTn id="261" dur="100"/>
                                        <p:tgtEl>
                                          <p:spTgt spid="45"/>
                                        </p:tgtEl>
                                      </p:cBhvr>
                                    </p:animEffect>
                                  </p:childTnLst>
                                </p:cTn>
                              </p:par>
                            </p:childTnLst>
                          </p:cTn>
                        </p:par>
                        <p:par>
                          <p:cTn id="262" fill="hold">
                            <p:stCondLst>
                              <p:cond delay="4300"/>
                            </p:stCondLst>
                            <p:childTnLst>
                              <p:par>
                                <p:cTn id="263" presetID="53" presetClass="entr" presetSubtype="16" fill="hold" grpId="0" nodeType="afterEffect">
                                  <p:stCondLst>
                                    <p:cond delay="0"/>
                                  </p:stCondLst>
                                  <p:childTnLst>
                                    <p:set>
                                      <p:cBhvr>
                                        <p:cTn id="264" dur="1" fill="hold">
                                          <p:stCondLst>
                                            <p:cond delay="0"/>
                                          </p:stCondLst>
                                        </p:cTn>
                                        <p:tgtEl>
                                          <p:spTgt spid="46"/>
                                        </p:tgtEl>
                                        <p:attrNameLst>
                                          <p:attrName>style.visibility</p:attrName>
                                        </p:attrNameLst>
                                      </p:cBhvr>
                                      <p:to>
                                        <p:strVal val="visible"/>
                                      </p:to>
                                    </p:set>
                                    <p:anim calcmode="lin" valueType="num">
                                      <p:cBhvr>
                                        <p:cTn id="265" dur="100" fill="hold"/>
                                        <p:tgtEl>
                                          <p:spTgt spid="46"/>
                                        </p:tgtEl>
                                        <p:attrNameLst>
                                          <p:attrName>ppt_w</p:attrName>
                                        </p:attrNameLst>
                                      </p:cBhvr>
                                      <p:tavLst>
                                        <p:tav tm="0">
                                          <p:val>
                                            <p:fltVal val="0"/>
                                          </p:val>
                                        </p:tav>
                                        <p:tav tm="100000">
                                          <p:val>
                                            <p:strVal val="#ppt_w"/>
                                          </p:val>
                                        </p:tav>
                                      </p:tavLst>
                                    </p:anim>
                                    <p:anim calcmode="lin" valueType="num">
                                      <p:cBhvr>
                                        <p:cTn id="266" dur="100" fill="hold"/>
                                        <p:tgtEl>
                                          <p:spTgt spid="46"/>
                                        </p:tgtEl>
                                        <p:attrNameLst>
                                          <p:attrName>ppt_h</p:attrName>
                                        </p:attrNameLst>
                                      </p:cBhvr>
                                      <p:tavLst>
                                        <p:tav tm="0">
                                          <p:val>
                                            <p:fltVal val="0"/>
                                          </p:val>
                                        </p:tav>
                                        <p:tav tm="100000">
                                          <p:val>
                                            <p:strVal val="#ppt_h"/>
                                          </p:val>
                                        </p:tav>
                                      </p:tavLst>
                                    </p:anim>
                                    <p:animEffect transition="in" filter="fade">
                                      <p:cBhvr>
                                        <p:cTn id="267" dur="100"/>
                                        <p:tgtEl>
                                          <p:spTgt spid="46"/>
                                        </p:tgtEl>
                                      </p:cBhvr>
                                    </p:animEffect>
                                  </p:childTnLst>
                                </p:cTn>
                              </p:par>
                            </p:childTnLst>
                          </p:cTn>
                        </p:par>
                        <p:par>
                          <p:cTn id="268" fill="hold">
                            <p:stCondLst>
                              <p:cond delay="4400"/>
                            </p:stCondLst>
                            <p:childTnLst>
                              <p:par>
                                <p:cTn id="269" presetID="53" presetClass="entr" presetSubtype="16" fill="hold" grpId="0" nodeType="afterEffect">
                                  <p:stCondLst>
                                    <p:cond delay="0"/>
                                  </p:stCondLst>
                                  <p:childTnLst>
                                    <p:set>
                                      <p:cBhvr>
                                        <p:cTn id="270" dur="1" fill="hold">
                                          <p:stCondLst>
                                            <p:cond delay="0"/>
                                          </p:stCondLst>
                                        </p:cTn>
                                        <p:tgtEl>
                                          <p:spTgt spid="47"/>
                                        </p:tgtEl>
                                        <p:attrNameLst>
                                          <p:attrName>style.visibility</p:attrName>
                                        </p:attrNameLst>
                                      </p:cBhvr>
                                      <p:to>
                                        <p:strVal val="visible"/>
                                      </p:to>
                                    </p:set>
                                    <p:anim calcmode="lin" valueType="num">
                                      <p:cBhvr>
                                        <p:cTn id="271" dur="100" fill="hold"/>
                                        <p:tgtEl>
                                          <p:spTgt spid="47"/>
                                        </p:tgtEl>
                                        <p:attrNameLst>
                                          <p:attrName>ppt_w</p:attrName>
                                        </p:attrNameLst>
                                      </p:cBhvr>
                                      <p:tavLst>
                                        <p:tav tm="0">
                                          <p:val>
                                            <p:fltVal val="0"/>
                                          </p:val>
                                        </p:tav>
                                        <p:tav tm="100000">
                                          <p:val>
                                            <p:strVal val="#ppt_w"/>
                                          </p:val>
                                        </p:tav>
                                      </p:tavLst>
                                    </p:anim>
                                    <p:anim calcmode="lin" valueType="num">
                                      <p:cBhvr>
                                        <p:cTn id="272" dur="100" fill="hold"/>
                                        <p:tgtEl>
                                          <p:spTgt spid="47"/>
                                        </p:tgtEl>
                                        <p:attrNameLst>
                                          <p:attrName>ppt_h</p:attrName>
                                        </p:attrNameLst>
                                      </p:cBhvr>
                                      <p:tavLst>
                                        <p:tav tm="0">
                                          <p:val>
                                            <p:fltVal val="0"/>
                                          </p:val>
                                        </p:tav>
                                        <p:tav tm="100000">
                                          <p:val>
                                            <p:strVal val="#ppt_h"/>
                                          </p:val>
                                        </p:tav>
                                      </p:tavLst>
                                    </p:anim>
                                    <p:animEffect transition="in" filter="fade">
                                      <p:cBhvr>
                                        <p:cTn id="273" dur="100"/>
                                        <p:tgtEl>
                                          <p:spTgt spid="47"/>
                                        </p:tgtEl>
                                      </p:cBhvr>
                                    </p:animEffect>
                                  </p:childTnLst>
                                </p:cTn>
                              </p:par>
                            </p:childTnLst>
                          </p:cTn>
                        </p:par>
                        <p:par>
                          <p:cTn id="274" fill="hold">
                            <p:stCondLst>
                              <p:cond delay="4500"/>
                            </p:stCondLst>
                            <p:childTnLst>
                              <p:par>
                                <p:cTn id="275" presetID="53" presetClass="entr" presetSubtype="16" fill="hold" grpId="0" nodeType="afterEffect">
                                  <p:stCondLst>
                                    <p:cond delay="0"/>
                                  </p:stCondLst>
                                  <p:childTnLst>
                                    <p:set>
                                      <p:cBhvr>
                                        <p:cTn id="276" dur="1" fill="hold">
                                          <p:stCondLst>
                                            <p:cond delay="0"/>
                                          </p:stCondLst>
                                        </p:cTn>
                                        <p:tgtEl>
                                          <p:spTgt spid="48"/>
                                        </p:tgtEl>
                                        <p:attrNameLst>
                                          <p:attrName>style.visibility</p:attrName>
                                        </p:attrNameLst>
                                      </p:cBhvr>
                                      <p:to>
                                        <p:strVal val="visible"/>
                                      </p:to>
                                    </p:set>
                                    <p:anim calcmode="lin" valueType="num">
                                      <p:cBhvr>
                                        <p:cTn id="277" dur="100" fill="hold"/>
                                        <p:tgtEl>
                                          <p:spTgt spid="48"/>
                                        </p:tgtEl>
                                        <p:attrNameLst>
                                          <p:attrName>ppt_w</p:attrName>
                                        </p:attrNameLst>
                                      </p:cBhvr>
                                      <p:tavLst>
                                        <p:tav tm="0">
                                          <p:val>
                                            <p:fltVal val="0"/>
                                          </p:val>
                                        </p:tav>
                                        <p:tav tm="100000">
                                          <p:val>
                                            <p:strVal val="#ppt_w"/>
                                          </p:val>
                                        </p:tav>
                                      </p:tavLst>
                                    </p:anim>
                                    <p:anim calcmode="lin" valueType="num">
                                      <p:cBhvr>
                                        <p:cTn id="278" dur="100" fill="hold"/>
                                        <p:tgtEl>
                                          <p:spTgt spid="48"/>
                                        </p:tgtEl>
                                        <p:attrNameLst>
                                          <p:attrName>ppt_h</p:attrName>
                                        </p:attrNameLst>
                                      </p:cBhvr>
                                      <p:tavLst>
                                        <p:tav tm="0">
                                          <p:val>
                                            <p:fltVal val="0"/>
                                          </p:val>
                                        </p:tav>
                                        <p:tav tm="100000">
                                          <p:val>
                                            <p:strVal val="#ppt_h"/>
                                          </p:val>
                                        </p:tav>
                                      </p:tavLst>
                                    </p:anim>
                                    <p:animEffect transition="in" filter="fade">
                                      <p:cBhvr>
                                        <p:cTn id="279" dur="100"/>
                                        <p:tgtEl>
                                          <p:spTgt spid="48"/>
                                        </p:tgtEl>
                                      </p:cBhvr>
                                    </p:animEffect>
                                  </p:childTnLst>
                                </p:cTn>
                              </p:par>
                            </p:childTnLst>
                          </p:cTn>
                        </p:par>
                        <p:par>
                          <p:cTn id="280" fill="hold">
                            <p:stCondLst>
                              <p:cond delay="4600"/>
                            </p:stCondLst>
                            <p:childTnLst>
                              <p:par>
                                <p:cTn id="281" presetID="53" presetClass="entr" presetSubtype="16" fill="hold" grpId="0" nodeType="afterEffect">
                                  <p:stCondLst>
                                    <p:cond delay="0"/>
                                  </p:stCondLst>
                                  <p:childTnLst>
                                    <p:set>
                                      <p:cBhvr>
                                        <p:cTn id="282" dur="1" fill="hold">
                                          <p:stCondLst>
                                            <p:cond delay="0"/>
                                          </p:stCondLst>
                                        </p:cTn>
                                        <p:tgtEl>
                                          <p:spTgt spid="49"/>
                                        </p:tgtEl>
                                        <p:attrNameLst>
                                          <p:attrName>style.visibility</p:attrName>
                                        </p:attrNameLst>
                                      </p:cBhvr>
                                      <p:to>
                                        <p:strVal val="visible"/>
                                      </p:to>
                                    </p:set>
                                    <p:anim calcmode="lin" valueType="num">
                                      <p:cBhvr>
                                        <p:cTn id="283" dur="100" fill="hold"/>
                                        <p:tgtEl>
                                          <p:spTgt spid="49"/>
                                        </p:tgtEl>
                                        <p:attrNameLst>
                                          <p:attrName>ppt_w</p:attrName>
                                        </p:attrNameLst>
                                      </p:cBhvr>
                                      <p:tavLst>
                                        <p:tav tm="0">
                                          <p:val>
                                            <p:fltVal val="0"/>
                                          </p:val>
                                        </p:tav>
                                        <p:tav tm="100000">
                                          <p:val>
                                            <p:strVal val="#ppt_w"/>
                                          </p:val>
                                        </p:tav>
                                      </p:tavLst>
                                    </p:anim>
                                    <p:anim calcmode="lin" valueType="num">
                                      <p:cBhvr>
                                        <p:cTn id="284" dur="100" fill="hold"/>
                                        <p:tgtEl>
                                          <p:spTgt spid="49"/>
                                        </p:tgtEl>
                                        <p:attrNameLst>
                                          <p:attrName>ppt_h</p:attrName>
                                        </p:attrNameLst>
                                      </p:cBhvr>
                                      <p:tavLst>
                                        <p:tav tm="0">
                                          <p:val>
                                            <p:fltVal val="0"/>
                                          </p:val>
                                        </p:tav>
                                        <p:tav tm="100000">
                                          <p:val>
                                            <p:strVal val="#ppt_h"/>
                                          </p:val>
                                        </p:tav>
                                      </p:tavLst>
                                    </p:anim>
                                    <p:animEffect transition="in" filter="fade">
                                      <p:cBhvr>
                                        <p:cTn id="285" dur="100"/>
                                        <p:tgtEl>
                                          <p:spTgt spid="49"/>
                                        </p:tgtEl>
                                      </p:cBhvr>
                                    </p:animEffect>
                                  </p:childTnLst>
                                </p:cTn>
                              </p:par>
                            </p:childTnLst>
                          </p:cTn>
                        </p:par>
                        <p:par>
                          <p:cTn id="286" fill="hold">
                            <p:stCondLst>
                              <p:cond delay="4700"/>
                            </p:stCondLst>
                            <p:childTnLst>
                              <p:par>
                                <p:cTn id="287" presetID="53" presetClass="entr" presetSubtype="16" fill="hold" grpId="0" nodeType="afterEffect">
                                  <p:stCondLst>
                                    <p:cond delay="0"/>
                                  </p:stCondLst>
                                  <p:childTnLst>
                                    <p:set>
                                      <p:cBhvr>
                                        <p:cTn id="288" dur="1" fill="hold">
                                          <p:stCondLst>
                                            <p:cond delay="0"/>
                                          </p:stCondLst>
                                        </p:cTn>
                                        <p:tgtEl>
                                          <p:spTgt spid="50"/>
                                        </p:tgtEl>
                                        <p:attrNameLst>
                                          <p:attrName>style.visibility</p:attrName>
                                        </p:attrNameLst>
                                      </p:cBhvr>
                                      <p:to>
                                        <p:strVal val="visible"/>
                                      </p:to>
                                    </p:set>
                                    <p:anim calcmode="lin" valueType="num">
                                      <p:cBhvr>
                                        <p:cTn id="289" dur="100" fill="hold"/>
                                        <p:tgtEl>
                                          <p:spTgt spid="50"/>
                                        </p:tgtEl>
                                        <p:attrNameLst>
                                          <p:attrName>ppt_w</p:attrName>
                                        </p:attrNameLst>
                                      </p:cBhvr>
                                      <p:tavLst>
                                        <p:tav tm="0">
                                          <p:val>
                                            <p:fltVal val="0"/>
                                          </p:val>
                                        </p:tav>
                                        <p:tav tm="100000">
                                          <p:val>
                                            <p:strVal val="#ppt_w"/>
                                          </p:val>
                                        </p:tav>
                                      </p:tavLst>
                                    </p:anim>
                                    <p:anim calcmode="lin" valueType="num">
                                      <p:cBhvr>
                                        <p:cTn id="290" dur="100" fill="hold"/>
                                        <p:tgtEl>
                                          <p:spTgt spid="50"/>
                                        </p:tgtEl>
                                        <p:attrNameLst>
                                          <p:attrName>ppt_h</p:attrName>
                                        </p:attrNameLst>
                                      </p:cBhvr>
                                      <p:tavLst>
                                        <p:tav tm="0">
                                          <p:val>
                                            <p:fltVal val="0"/>
                                          </p:val>
                                        </p:tav>
                                        <p:tav tm="100000">
                                          <p:val>
                                            <p:strVal val="#ppt_h"/>
                                          </p:val>
                                        </p:tav>
                                      </p:tavLst>
                                    </p:anim>
                                    <p:animEffect transition="in" filter="fade">
                                      <p:cBhvr>
                                        <p:cTn id="291" dur="100"/>
                                        <p:tgtEl>
                                          <p:spTgt spid="50"/>
                                        </p:tgtEl>
                                      </p:cBhvr>
                                    </p:animEffect>
                                  </p:childTnLst>
                                </p:cTn>
                              </p:par>
                            </p:childTnLst>
                          </p:cTn>
                        </p:par>
                        <p:par>
                          <p:cTn id="292" fill="hold">
                            <p:stCondLst>
                              <p:cond delay="4800"/>
                            </p:stCondLst>
                            <p:childTnLst>
                              <p:par>
                                <p:cTn id="293" presetID="53" presetClass="entr" presetSubtype="16" fill="hold" grpId="0" nodeType="afterEffect">
                                  <p:stCondLst>
                                    <p:cond delay="0"/>
                                  </p:stCondLst>
                                  <p:childTnLst>
                                    <p:set>
                                      <p:cBhvr>
                                        <p:cTn id="294" dur="1" fill="hold">
                                          <p:stCondLst>
                                            <p:cond delay="0"/>
                                          </p:stCondLst>
                                        </p:cTn>
                                        <p:tgtEl>
                                          <p:spTgt spid="51"/>
                                        </p:tgtEl>
                                        <p:attrNameLst>
                                          <p:attrName>style.visibility</p:attrName>
                                        </p:attrNameLst>
                                      </p:cBhvr>
                                      <p:to>
                                        <p:strVal val="visible"/>
                                      </p:to>
                                    </p:set>
                                    <p:anim calcmode="lin" valueType="num">
                                      <p:cBhvr>
                                        <p:cTn id="295" dur="100" fill="hold"/>
                                        <p:tgtEl>
                                          <p:spTgt spid="51"/>
                                        </p:tgtEl>
                                        <p:attrNameLst>
                                          <p:attrName>ppt_w</p:attrName>
                                        </p:attrNameLst>
                                      </p:cBhvr>
                                      <p:tavLst>
                                        <p:tav tm="0">
                                          <p:val>
                                            <p:fltVal val="0"/>
                                          </p:val>
                                        </p:tav>
                                        <p:tav tm="100000">
                                          <p:val>
                                            <p:strVal val="#ppt_w"/>
                                          </p:val>
                                        </p:tav>
                                      </p:tavLst>
                                    </p:anim>
                                    <p:anim calcmode="lin" valueType="num">
                                      <p:cBhvr>
                                        <p:cTn id="296" dur="100" fill="hold"/>
                                        <p:tgtEl>
                                          <p:spTgt spid="51"/>
                                        </p:tgtEl>
                                        <p:attrNameLst>
                                          <p:attrName>ppt_h</p:attrName>
                                        </p:attrNameLst>
                                      </p:cBhvr>
                                      <p:tavLst>
                                        <p:tav tm="0">
                                          <p:val>
                                            <p:fltVal val="0"/>
                                          </p:val>
                                        </p:tav>
                                        <p:tav tm="100000">
                                          <p:val>
                                            <p:strVal val="#ppt_h"/>
                                          </p:val>
                                        </p:tav>
                                      </p:tavLst>
                                    </p:anim>
                                    <p:animEffect transition="in" filter="fade">
                                      <p:cBhvr>
                                        <p:cTn id="297" dur="100"/>
                                        <p:tgtEl>
                                          <p:spTgt spid="51"/>
                                        </p:tgtEl>
                                      </p:cBhvr>
                                    </p:animEffect>
                                  </p:childTnLst>
                                </p:cTn>
                              </p:par>
                            </p:childTnLst>
                          </p:cTn>
                        </p:par>
                        <p:par>
                          <p:cTn id="298" fill="hold">
                            <p:stCondLst>
                              <p:cond delay="4900"/>
                            </p:stCondLst>
                            <p:childTnLst>
                              <p:par>
                                <p:cTn id="299" presetID="53" presetClass="entr" presetSubtype="16" fill="hold" grpId="0" nodeType="afterEffect">
                                  <p:stCondLst>
                                    <p:cond delay="0"/>
                                  </p:stCondLst>
                                  <p:childTnLst>
                                    <p:set>
                                      <p:cBhvr>
                                        <p:cTn id="300" dur="1" fill="hold">
                                          <p:stCondLst>
                                            <p:cond delay="0"/>
                                          </p:stCondLst>
                                        </p:cTn>
                                        <p:tgtEl>
                                          <p:spTgt spid="52"/>
                                        </p:tgtEl>
                                        <p:attrNameLst>
                                          <p:attrName>style.visibility</p:attrName>
                                        </p:attrNameLst>
                                      </p:cBhvr>
                                      <p:to>
                                        <p:strVal val="visible"/>
                                      </p:to>
                                    </p:set>
                                    <p:anim calcmode="lin" valueType="num">
                                      <p:cBhvr>
                                        <p:cTn id="301" dur="100" fill="hold"/>
                                        <p:tgtEl>
                                          <p:spTgt spid="52"/>
                                        </p:tgtEl>
                                        <p:attrNameLst>
                                          <p:attrName>ppt_w</p:attrName>
                                        </p:attrNameLst>
                                      </p:cBhvr>
                                      <p:tavLst>
                                        <p:tav tm="0">
                                          <p:val>
                                            <p:fltVal val="0"/>
                                          </p:val>
                                        </p:tav>
                                        <p:tav tm="100000">
                                          <p:val>
                                            <p:strVal val="#ppt_w"/>
                                          </p:val>
                                        </p:tav>
                                      </p:tavLst>
                                    </p:anim>
                                    <p:anim calcmode="lin" valueType="num">
                                      <p:cBhvr>
                                        <p:cTn id="302" dur="100" fill="hold"/>
                                        <p:tgtEl>
                                          <p:spTgt spid="52"/>
                                        </p:tgtEl>
                                        <p:attrNameLst>
                                          <p:attrName>ppt_h</p:attrName>
                                        </p:attrNameLst>
                                      </p:cBhvr>
                                      <p:tavLst>
                                        <p:tav tm="0">
                                          <p:val>
                                            <p:fltVal val="0"/>
                                          </p:val>
                                        </p:tav>
                                        <p:tav tm="100000">
                                          <p:val>
                                            <p:strVal val="#ppt_h"/>
                                          </p:val>
                                        </p:tav>
                                      </p:tavLst>
                                    </p:anim>
                                    <p:animEffect transition="in" filter="fade">
                                      <p:cBhvr>
                                        <p:cTn id="303" dur="100"/>
                                        <p:tgtEl>
                                          <p:spTgt spid="52"/>
                                        </p:tgtEl>
                                      </p:cBhvr>
                                    </p:animEffect>
                                  </p:childTnLst>
                                </p:cTn>
                              </p:par>
                            </p:childTnLst>
                          </p:cTn>
                        </p:par>
                        <p:par>
                          <p:cTn id="304" fill="hold">
                            <p:stCondLst>
                              <p:cond delay="5000"/>
                            </p:stCondLst>
                            <p:childTnLst>
                              <p:par>
                                <p:cTn id="305" presetID="53" presetClass="entr" presetSubtype="16" fill="hold" grpId="0" nodeType="afterEffect">
                                  <p:stCondLst>
                                    <p:cond delay="0"/>
                                  </p:stCondLst>
                                  <p:childTnLst>
                                    <p:set>
                                      <p:cBhvr>
                                        <p:cTn id="306" dur="1" fill="hold">
                                          <p:stCondLst>
                                            <p:cond delay="0"/>
                                          </p:stCondLst>
                                        </p:cTn>
                                        <p:tgtEl>
                                          <p:spTgt spid="53"/>
                                        </p:tgtEl>
                                        <p:attrNameLst>
                                          <p:attrName>style.visibility</p:attrName>
                                        </p:attrNameLst>
                                      </p:cBhvr>
                                      <p:to>
                                        <p:strVal val="visible"/>
                                      </p:to>
                                    </p:set>
                                    <p:anim calcmode="lin" valueType="num">
                                      <p:cBhvr>
                                        <p:cTn id="307" dur="100" fill="hold"/>
                                        <p:tgtEl>
                                          <p:spTgt spid="53"/>
                                        </p:tgtEl>
                                        <p:attrNameLst>
                                          <p:attrName>ppt_w</p:attrName>
                                        </p:attrNameLst>
                                      </p:cBhvr>
                                      <p:tavLst>
                                        <p:tav tm="0">
                                          <p:val>
                                            <p:fltVal val="0"/>
                                          </p:val>
                                        </p:tav>
                                        <p:tav tm="100000">
                                          <p:val>
                                            <p:strVal val="#ppt_w"/>
                                          </p:val>
                                        </p:tav>
                                      </p:tavLst>
                                    </p:anim>
                                    <p:anim calcmode="lin" valueType="num">
                                      <p:cBhvr>
                                        <p:cTn id="308" dur="100" fill="hold"/>
                                        <p:tgtEl>
                                          <p:spTgt spid="53"/>
                                        </p:tgtEl>
                                        <p:attrNameLst>
                                          <p:attrName>ppt_h</p:attrName>
                                        </p:attrNameLst>
                                      </p:cBhvr>
                                      <p:tavLst>
                                        <p:tav tm="0">
                                          <p:val>
                                            <p:fltVal val="0"/>
                                          </p:val>
                                        </p:tav>
                                        <p:tav tm="100000">
                                          <p:val>
                                            <p:strVal val="#ppt_h"/>
                                          </p:val>
                                        </p:tav>
                                      </p:tavLst>
                                    </p:anim>
                                    <p:animEffect transition="in" filter="fade">
                                      <p:cBhvr>
                                        <p:cTn id="309" dur="100"/>
                                        <p:tgtEl>
                                          <p:spTgt spid="53"/>
                                        </p:tgtEl>
                                      </p:cBhvr>
                                    </p:animEffect>
                                  </p:childTnLst>
                                </p:cTn>
                              </p:par>
                            </p:childTnLst>
                          </p:cTn>
                        </p:par>
                        <p:par>
                          <p:cTn id="310" fill="hold">
                            <p:stCondLst>
                              <p:cond delay="5100"/>
                            </p:stCondLst>
                            <p:childTnLst>
                              <p:par>
                                <p:cTn id="311" presetID="53" presetClass="entr" presetSubtype="16" fill="hold" grpId="0" nodeType="afterEffect">
                                  <p:stCondLst>
                                    <p:cond delay="0"/>
                                  </p:stCondLst>
                                  <p:childTnLst>
                                    <p:set>
                                      <p:cBhvr>
                                        <p:cTn id="312" dur="1" fill="hold">
                                          <p:stCondLst>
                                            <p:cond delay="0"/>
                                          </p:stCondLst>
                                        </p:cTn>
                                        <p:tgtEl>
                                          <p:spTgt spid="54"/>
                                        </p:tgtEl>
                                        <p:attrNameLst>
                                          <p:attrName>style.visibility</p:attrName>
                                        </p:attrNameLst>
                                      </p:cBhvr>
                                      <p:to>
                                        <p:strVal val="visible"/>
                                      </p:to>
                                    </p:set>
                                    <p:anim calcmode="lin" valueType="num">
                                      <p:cBhvr>
                                        <p:cTn id="313" dur="100" fill="hold"/>
                                        <p:tgtEl>
                                          <p:spTgt spid="54"/>
                                        </p:tgtEl>
                                        <p:attrNameLst>
                                          <p:attrName>ppt_w</p:attrName>
                                        </p:attrNameLst>
                                      </p:cBhvr>
                                      <p:tavLst>
                                        <p:tav tm="0">
                                          <p:val>
                                            <p:fltVal val="0"/>
                                          </p:val>
                                        </p:tav>
                                        <p:tav tm="100000">
                                          <p:val>
                                            <p:strVal val="#ppt_w"/>
                                          </p:val>
                                        </p:tav>
                                      </p:tavLst>
                                    </p:anim>
                                    <p:anim calcmode="lin" valueType="num">
                                      <p:cBhvr>
                                        <p:cTn id="314" dur="100" fill="hold"/>
                                        <p:tgtEl>
                                          <p:spTgt spid="54"/>
                                        </p:tgtEl>
                                        <p:attrNameLst>
                                          <p:attrName>ppt_h</p:attrName>
                                        </p:attrNameLst>
                                      </p:cBhvr>
                                      <p:tavLst>
                                        <p:tav tm="0">
                                          <p:val>
                                            <p:fltVal val="0"/>
                                          </p:val>
                                        </p:tav>
                                        <p:tav tm="100000">
                                          <p:val>
                                            <p:strVal val="#ppt_h"/>
                                          </p:val>
                                        </p:tav>
                                      </p:tavLst>
                                    </p:anim>
                                    <p:animEffect transition="in" filter="fade">
                                      <p:cBhvr>
                                        <p:cTn id="315" dur="100"/>
                                        <p:tgtEl>
                                          <p:spTgt spid="54"/>
                                        </p:tgtEl>
                                      </p:cBhvr>
                                    </p:animEffect>
                                  </p:childTnLst>
                                </p:cTn>
                              </p:par>
                            </p:childTnLst>
                          </p:cTn>
                        </p:par>
                        <p:par>
                          <p:cTn id="316" fill="hold">
                            <p:stCondLst>
                              <p:cond delay="5200"/>
                            </p:stCondLst>
                            <p:childTnLst>
                              <p:par>
                                <p:cTn id="317" presetID="53" presetClass="entr" presetSubtype="16" fill="hold" grpId="0" nodeType="afterEffect">
                                  <p:stCondLst>
                                    <p:cond delay="0"/>
                                  </p:stCondLst>
                                  <p:childTnLst>
                                    <p:set>
                                      <p:cBhvr>
                                        <p:cTn id="318" dur="1" fill="hold">
                                          <p:stCondLst>
                                            <p:cond delay="0"/>
                                          </p:stCondLst>
                                        </p:cTn>
                                        <p:tgtEl>
                                          <p:spTgt spid="55"/>
                                        </p:tgtEl>
                                        <p:attrNameLst>
                                          <p:attrName>style.visibility</p:attrName>
                                        </p:attrNameLst>
                                      </p:cBhvr>
                                      <p:to>
                                        <p:strVal val="visible"/>
                                      </p:to>
                                    </p:set>
                                    <p:anim calcmode="lin" valueType="num">
                                      <p:cBhvr>
                                        <p:cTn id="319" dur="100" fill="hold"/>
                                        <p:tgtEl>
                                          <p:spTgt spid="55"/>
                                        </p:tgtEl>
                                        <p:attrNameLst>
                                          <p:attrName>ppt_w</p:attrName>
                                        </p:attrNameLst>
                                      </p:cBhvr>
                                      <p:tavLst>
                                        <p:tav tm="0">
                                          <p:val>
                                            <p:fltVal val="0"/>
                                          </p:val>
                                        </p:tav>
                                        <p:tav tm="100000">
                                          <p:val>
                                            <p:strVal val="#ppt_w"/>
                                          </p:val>
                                        </p:tav>
                                      </p:tavLst>
                                    </p:anim>
                                    <p:anim calcmode="lin" valueType="num">
                                      <p:cBhvr>
                                        <p:cTn id="320" dur="100" fill="hold"/>
                                        <p:tgtEl>
                                          <p:spTgt spid="55"/>
                                        </p:tgtEl>
                                        <p:attrNameLst>
                                          <p:attrName>ppt_h</p:attrName>
                                        </p:attrNameLst>
                                      </p:cBhvr>
                                      <p:tavLst>
                                        <p:tav tm="0">
                                          <p:val>
                                            <p:fltVal val="0"/>
                                          </p:val>
                                        </p:tav>
                                        <p:tav tm="100000">
                                          <p:val>
                                            <p:strVal val="#ppt_h"/>
                                          </p:val>
                                        </p:tav>
                                      </p:tavLst>
                                    </p:anim>
                                    <p:animEffect transition="in" filter="fade">
                                      <p:cBhvr>
                                        <p:cTn id="321" dur="100"/>
                                        <p:tgtEl>
                                          <p:spTgt spid="55"/>
                                        </p:tgtEl>
                                      </p:cBhvr>
                                    </p:animEffect>
                                  </p:childTnLst>
                                </p:cTn>
                              </p:par>
                            </p:childTnLst>
                          </p:cTn>
                        </p:par>
                        <p:par>
                          <p:cTn id="322" fill="hold">
                            <p:stCondLst>
                              <p:cond delay="5300"/>
                            </p:stCondLst>
                            <p:childTnLst>
                              <p:par>
                                <p:cTn id="323" presetID="53" presetClass="entr" presetSubtype="16" fill="hold" grpId="0" nodeType="afterEffect">
                                  <p:stCondLst>
                                    <p:cond delay="0"/>
                                  </p:stCondLst>
                                  <p:childTnLst>
                                    <p:set>
                                      <p:cBhvr>
                                        <p:cTn id="324" dur="1" fill="hold">
                                          <p:stCondLst>
                                            <p:cond delay="0"/>
                                          </p:stCondLst>
                                        </p:cTn>
                                        <p:tgtEl>
                                          <p:spTgt spid="56"/>
                                        </p:tgtEl>
                                        <p:attrNameLst>
                                          <p:attrName>style.visibility</p:attrName>
                                        </p:attrNameLst>
                                      </p:cBhvr>
                                      <p:to>
                                        <p:strVal val="visible"/>
                                      </p:to>
                                    </p:set>
                                    <p:anim calcmode="lin" valueType="num">
                                      <p:cBhvr>
                                        <p:cTn id="325" dur="100" fill="hold"/>
                                        <p:tgtEl>
                                          <p:spTgt spid="56"/>
                                        </p:tgtEl>
                                        <p:attrNameLst>
                                          <p:attrName>ppt_w</p:attrName>
                                        </p:attrNameLst>
                                      </p:cBhvr>
                                      <p:tavLst>
                                        <p:tav tm="0">
                                          <p:val>
                                            <p:fltVal val="0"/>
                                          </p:val>
                                        </p:tav>
                                        <p:tav tm="100000">
                                          <p:val>
                                            <p:strVal val="#ppt_w"/>
                                          </p:val>
                                        </p:tav>
                                      </p:tavLst>
                                    </p:anim>
                                    <p:anim calcmode="lin" valueType="num">
                                      <p:cBhvr>
                                        <p:cTn id="326" dur="100" fill="hold"/>
                                        <p:tgtEl>
                                          <p:spTgt spid="56"/>
                                        </p:tgtEl>
                                        <p:attrNameLst>
                                          <p:attrName>ppt_h</p:attrName>
                                        </p:attrNameLst>
                                      </p:cBhvr>
                                      <p:tavLst>
                                        <p:tav tm="0">
                                          <p:val>
                                            <p:fltVal val="0"/>
                                          </p:val>
                                        </p:tav>
                                        <p:tav tm="100000">
                                          <p:val>
                                            <p:strVal val="#ppt_h"/>
                                          </p:val>
                                        </p:tav>
                                      </p:tavLst>
                                    </p:anim>
                                    <p:animEffect transition="in" filter="fade">
                                      <p:cBhvr>
                                        <p:cTn id="327" dur="100"/>
                                        <p:tgtEl>
                                          <p:spTgt spid="56"/>
                                        </p:tgtEl>
                                      </p:cBhvr>
                                    </p:animEffect>
                                  </p:childTnLst>
                                </p:cTn>
                              </p:par>
                            </p:childTnLst>
                          </p:cTn>
                        </p:par>
                        <p:par>
                          <p:cTn id="328" fill="hold">
                            <p:stCondLst>
                              <p:cond delay="5400"/>
                            </p:stCondLst>
                            <p:childTnLst>
                              <p:par>
                                <p:cTn id="329" presetID="53" presetClass="entr" presetSubtype="16" fill="hold" grpId="0" nodeType="afterEffect">
                                  <p:stCondLst>
                                    <p:cond delay="0"/>
                                  </p:stCondLst>
                                  <p:childTnLst>
                                    <p:set>
                                      <p:cBhvr>
                                        <p:cTn id="330" dur="1" fill="hold">
                                          <p:stCondLst>
                                            <p:cond delay="0"/>
                                          </p:stCondLst>
                                        </p:cTn>
                                        <p:tgtEl>
                                          <p:spTgt spid="57"/>
                                        </p:tgtEl>
                                        <p:attrNameLst>
                                          <p:attrName>style.visibility</p:attrName>
                                        </p:attrNameLst>
                                      </p:cBhvr>
                                      <p:to>
                                        <p:strVal val="visible"/>
                                      </p:to>
                                    </p:set>
                                    <p:anim calcmode="lin" valueType="num">
                                      <p:cBhvr>
                                        <p:cTn id="331" dur="100" fill="hold"/>
                                        <p:tgtEl>
                                          <p:spTgt spid="57"/>
                                        </p:tgtEl>
                                        <p:attrNameLst>
                                          <p:attrName>ppt_w</p:attrName>
                                        </p:attrNameLst>
                                      </p:cBhvr>
                                      <p:tavLst>
                                        <p:tav tm="0">
                                          <p:val>
                                            <p:fltVal val="0"/>
                                          </p:val>
                                        </p:tav>
                                        <p:tav tm="100000">
                                          <p:val>
                                            <p:strVal val="#ppt_w"/>
                                          </p:val>
                                        </p:tav>
                                      </p:tavLst>
                                    </p:anim>
                                    <p:anim calcmode="lin" valueType="num">
                                      <p:cBhvr>
                                        <p:cTn id="332" dur="100" fill="hold"/>
                                        <p:tgtEl>
                                          <p:spTgt spid="57"/>
                                        </p:tgtEl>
                                        <p:attrNameLst>
                                          <p:attrName>ppt_h</p:attrName>
                                        </p:attrNameLst>
                                      </p:cBhvr>
                                      <p:tavLst>
                                        <p:tav tm="0">
                                          <p:val>
                                            <p:fltVal val="0"/>
                                          </p:val>
                                        </p:tav>
                                        <p:tav tm="100000">
                                          <p:val>
                                            <p:strVal val="#ppt_h"/>
                                          </p:val>
                                        </p:tav>
                                      </p:tavLst>
                                    </p:anim>
                                    <p:animEffect transition="in" filter="fade">
                                      <p:cBhvr>
                                        <p:cTn id="333" dur="100"/>
                                        <p:tgtEl>
                                          <p:spTgt spid="57"/>
                                        </p:tgtEl>
                                      </p:cBhvr>
                                    </p:animEffect>
                                  </p:childTnLst>
                                </p:cTn>
                              </p:par>
                            </p:childTnLst>
                          </p:cTn>
                        </p:par>
                        <p:par>
                          <p:cTn id="334" fill="hold">
                            <p:stCondLst>
                              <p:cond delay="5500"/>
                            </p:stCondLst>
                            <p:childTnLst>
                              <p:par>
                                <p:cTn id="335" presetID="53" presetClass="entr" presetSubtype="16" fill="hold" grpId="0" nodeType="afterEffect">
                                  <p:stCondLst>
                                    <p:cond delay="0"/>
                                  </p:stCondLst>
                                  <p:childTnLst>
                                    <p:set>
                                      <p:cBhvr>
                                        <p:cTn id="336" dur="1" fill="hold">
                                          <p:stCondLst>
                                            <p:cond delay="0"/>
                                          </p:stCondLst>
                                        </p:cTn>
                                        <p:tgtEl>
                                          <p:spTgt spid="58"/>
                                        </p:tgtEl>
                                        <p:attrNameLst>
                                          <p:attrName>style.visibility</p:attrName>
                                        </p:attrNameLst>
                                      </p:cBhvr>
                                      <p:to>
                                        <p:strVal val="visible"/>
                                      </p:to>
                                    </p:set>
                                    <p:anim calcmode="lin" valueType="num">
                                      <p:cBhvr>
                                        <p:cTn id="337" dur="100" fill="hold"/>
                                        <p:tgtEl>
                                          <p:spTgt spid="58"/>
                                        </p:tgtEl>
                                        <p:attrNameLst>
                                          <p:attrName>ppt_w</p:attrName>
                                        </p:attrNameLst>
                                      </p:cBhvr>
                                      <p:tavLst>
                                        <p:tav tm="0">
                                          <p:val>
                                            <p:fltVal val="0"/>
                                          </p:val>
                                        </p:tav>
                                        <p:tav tm="100000">
                                          <p:val>
                                            <p:strVal val="#ppt_w"/>
                                          </p:val>
                                        </p:tav>
                                      </p:tavLst>
                                    </p:anim>
                                    <p:anim calcmode="lin" valueType="num">
                                      <p:cBhvr>
                                        <p:cTn id="338" dur="100" fill="hold"/>
                                        <p:tgtEl>
                                          <p:spTgt spid="58"/>
                                        </p:tgtEl>
                                        <p:attrNameLst>
                                          <p:attrName>ppt_h</p:attrName>
                                        </p:attrNameLst>
                                      </p:cBhvr>
                                      <p:tavLst>
                                        <p:tav tm="0">
                                          <p:val>
                                            <p:fltVal val="0"/>
                                          </p:val>
                                        </p:tav>
                                        <p:tav tm="100000">
                                          <p:val>
                                            <p:strVal val="#ppt_h"/>
                                          </p:val>
                                        </p:tav>
                                      </p:tavLst>
                                    </p:anim>
                                    <p:animEffect transition="in" filter="fade">
                                      <p:cBhvr>
                                        <p:cTn id="339" dur="100"/>
                                        <p:tgtEl>
                                          <p:spTgt spid="58"/>
                                        </p:tgtEl>
                                      </p:cBhvr>
                                    </p:animEffect>
                                  </p:childTnLst>
                                </p:cTn>
                              </p:par>
                            </p:childTnLst>
                          </p:cTn>
                        </p:par>
                        <p:par>
                          <p:cTn id="340" fill="hold">
                            <p:stCondLst>
                              <p:cond delay="5600"/>
                            </p:stCondLst>
                            <p:childTnLst>
                              <p:par>
                                <p:cTn id="341" presetID="53" presetClass="entr" presetSubtype="16" fill="hold" grpId="0" nodeType="afterEffect">
                                  <p:stCondLst>
                                    <p:cond delay="0"/>
                                  </p:stCondLst>
                                  <p:childTnLst>
                                    <p:set>
                                      <p:cBhvr>
                                        <p:cTn id="342" dur="1" fill="hold">
                                          <p:stCondLst>
                                            <p:cond delay="0"/>
                                          </p:stCondLst>
                                        </p:cTn>
                                        <p:tgtEl>
                                          <p:spTgt spid="59"/>
                                        </p:tgtEl>
                                        <p:attrNameLst>
                                          <p:attrName>style.visibility</p:attrName>
                                        </p:attrNameLst>
                                      </p:cBhvr>
                                      <p:to>
                                        <p:strVal val="visible"/>
                                      </p:to>
                                    </p:set>
                                    <p:anim calcmode="lin" valueType="num">
                                      <p:cBhvr>
                                        <p:cTn id="343" dur="100" fill="hold"/>
                                        <p:tgtEl>
                                          <p:spTgt spid="59"/>
                                        </p:tgtEl>
                                        <p:attrNameLst>
                                          <p:attrName>ppt_w</p:attrName>
                                        </p:attrNameLst>
                                      </p:cBhvr>
                                      <p:tavLst>
                                        <p:tav tm="0">
                                          <p:val>
                                            <p:fltVal val="0"/>
                                          </p:val>
                                        </p:tav>
                                        <p:tav tm="100000">
                                          <p:val>
                                            <p:strVal val="#ppt_w"/>
                                          </p:val>
                                        </p:tav>
                                      </p:tavLst>
                                    </p:anim>
                                    <p:anim calcmode="lin" valueType="num">
                                      <p:cBhvr>
                                        <p:cTn id="344" dur="100" fill="hold"/>
                                        <p:tgtEl>
                                          <p:spTgt spid="59"/>
                                        </p:tgtEl>
                                        <p:attrNameLst>
                                          <p:attrName>ppt_h</p:attrName>
                                        </p:attrNameLst>
                                      </p:cBhvr>
                                      <p:tavLst>
                                        <p:tav tm="0">
                                          <p:val>
                                            <p:fltVal val="0"/>
                                          </p:val>
                                        </p:tav>
                                        <p:tav tm="100000">
                                          <p:val>
                                            <p:strVal val="#ppt_h"/>
                                          </p:val>
                                        </p:tav>
                                      </p:tavLst>
                                    </p:anim>
                                    <p:animEffect transition="in" filter="fade">
                                      <p:cBhvr>
                                        <p:cTn id="345" dur="100"/>
                                        <p:tgtEl>
                                          <p:spTgt spid="59"/>
                                        </p:tgtEl>
                                      </p:cBhvr>
                                    </p:animEffect>
                                  </p:childTnLst>
                                </p:cTn>
                              </p:par>
                            </p:childTnLst>
                          </p:cTn>
                        </p:par>
                        <p:par>
                          <p:cTn id="346" fill="hold">
                            <p:stCondLst>
                              <p:cond delay="5700"/>
                            </p:stCondLst>
                            <p:childTnLst>
                              <p:par>
                                <p:cTn id="347" presetID="53" presetClass="entr" presetSubtype="16" fill="hold" grpId="0" nodeType="afterEffect">
                                  <p:stCondLst>
                                    <p:cond delay="0"/>
                                  </p:stCondLst>
                                  <p:childTnLst>
                                    <p:set>
                                      <p:cBhvr>
                                        <p:cTn id="348" dur="1" fill="hold">
                                          <p:stCondLst>
                                            <p:cond delay="0"/>
                                          </p:stCondLst>
                                        </p:cTn>
                                        <p:tgtEl>
                                          <p:spTgt spid="60"/>
                                        </p:tgtEl>
                                        <p:attrNameLst>
                                          <p:attrName>style.visibility</p:attrName>
                                        </p:attrNameLst>
                                      </p:cBhvr>
                                      <p:to>
                                        <p:strVal val="visible"/>
                                      </p:to>
                                    </p:set>
                                    <p:anim calcmode="lin" valueType="num">
                                      <p:cBhvr>
                                        <p:cTn id="349" dur="100" fill="hold"/>
                                        <p:tgtEl>
                                          <p:spTgt spid="60"/>
                                        </p:tgtEl>
                                        <p:attrNameLst>
                                          <p:attrName>ppt_w</p:attrName>
                                        </p:attrNameLst>
                                      </p:cBhvr>
                                      <p:tavLst>
                                        <p:tav tm="0">
                                          <p:val>
                                            <p:fltVal val="0"/>
                                          </p:val>
                                        </p:tav>
                                        <p:tav tm="100000">
                                          <p:val>
                                            <p:strVal val="#ppt_w"/>
                                          </p:val>
                                        </p:tav>
                                      </p:tavLst>
                                    </p:anim>
                                    <p:anim calcmode="lin" valueType="num">
                                      <p:cBhvr>
                                        <p:cTn id="350" dur="100" fill="hold"/>
                                        <p:tgtEl>
                                          <p:spTgt spid="60"/>
                                        </p:tgtEl>
                                        <p:attrNameLst>
                                          <p:attrName>ppt_h</p:attrName>
                                        </p:attrNameLst>
                                      </p:cBhvr>
                                      <p:tavLst>
                                        <p:tav tm="0">
                                          <p:val>
                                            <p:fltVal val="0"/>
                                          </p:val>
                                        </p:tav>
                                        <p:tav tm="100000">
                                          <p:val>
                                            <p:strVal val="#ppt_h"/>
                                          </p:val>
                                        </p:tav>
                                      </p:tavLst>
                                    </p:anim>
                                    <p:animEffect transition="in" filter="fade">
                                      <p:cBhvr>
                                        <p:cTn id="351" dur="100"/>
                                        <p:tgtEl>
                                          <p:spTgt spid="60"/>
                                        </p:tgtEl>
                                      </p:cBhvr>
                                    </p:animEffect>
                                  </p:childTnLst>
                                </p:cTn>
                              </p:par>
                            </p:childTnLst>
                          </p:cTn>
                        </p:par>
                        <p:par>
                          <p:cTn id="352" fill="hold">
                            <p:stCondLst>
                              <p:cond delay="5800"/>
                            </p:stCondLst>
                            <p:childTnLst>
                              <p:par>
                                <p:cTn id="353" presetID="53" presetClass="entr" presetSubtype="16" fill="hold" grpId="0" nodeType="afterEffect">
                                  <p:stCondLst>
                                    <p:cond delay="0"/>
                                  </p:stCondLst>
                                  <p:childTnLst>
                                    <p:set>
                                      <p:cBhvr>
                                        <p:cTn id="354" dur="1" fill="hold">
                                          <p:stCondLst>
                                            <p:cond delay="0"/>
                                          </p:stCondLst>
                                        </p:cTn>
                                        <p:tgtEl>
                                          <p:spTgt spid="61"/>
                                        </p:tgtEl>
                                        <p:attrNameLst>
                                          <p:attrName>style.visibility</p:attrName>
                                        </p:attrNameLst>
                                      </p:cBhvr>
                                      <p:to>
                                        <p:strVal val="visible"/>
                                      </p:to>
                                    </p:set>
                                    <p:anim calcmode="lin" valueType="num">
                                      <p:cBhvr>
                                        <p:cTn id="355" dur="100" fill="hold"/>
                                        <p:tgtEl>
                                          <p:spTgt spid="61"/>
                                        </p:tgtEl>
                                        <p:attrNameLst>
                                          <p:attrName>ppt_w</p:attrName>
                                        </p:attrNameLst>
                                      </p:cBhvr>
                                      <p:tavLst>
                                        <p:tav tm="0">
                                          <p:val>
                                            <p:fltVal val="0"/>
                                          </p:val>
                                        </p:tav>
                                        <p:tav tm="100000">
                                          <p:val>
                                            <p:strVal val="#ppt_w"/>
                                          </p:val>
                                        </p:tav>
                                      </p:tavLst>
                                    </p:anim>
                                    <p:anim calcmode="lin" valueType="num">
                                      <p:cBhvr>
                                        <p:cTn id="356" dur="100" fill="hold"/>
                                        <p:tgtEl>
                                          <p:spTgt spid="61"/>
                                        </p:tgtEl>
                                        <p:attrNameLst>
                                          <p:attrName>ppt_h</p:attrName>
                                        </p:attrNameLst>
                                      </p:cBhvr>
                                      <p:tavLst>
                                        <p:tav tm="0">
                                          <p:val>
                                            <p:fltVal val="0"/>
                                          </p:val>
                                        </p:tav>
                                        <p:tav tm="100000">
                                          <p:val>
                                            <p:strVal val="#ppt_h"/>
                                          </p:val>
                                        </p:tav>
                                      </p:tavLst>
                                    </p:anim>
                                    <p:animEffect transition="in" filter="fade">
                                      <p:cBhvr>
                                        <p:cTn id="357" dur="100"/>
                                        <p:tgtEl>
                                          <p:spTgt spid="61"/>
                                        </p:tgtEl>
                                      </p:cBhvr>
                                    </p:animEffect>
                                  </p:childTnLst>
                                </p:cTn>
                              </p:par>
                            </p:childTnLst>
                          </p:cTn>
                        </p:par>
                        <p:par>
                          <p:cTn id="358" fill="hold">
                            <p:stCondLst>
                              <p:cond delay="5900"/>
                            </p:stCondLst>
                            <p:childTnLst>
                              <p:par>
                                <p:cTn id="359" presetID="53" presetClass="entr" presetSubtype="16" fill="hold" grpId="0" nodeType="afterEffect">
                                  <p:stCondLst>
                                    <p:cond delay="0"/>
                                  </p:stCondLst>
                                  <p:childTnLst>
                                    <p:set>
                                      <p:cBhvr>
                                        <p:cTn id="360" dur="1" fill="hold">
                                          <p:stCondLst>
                                            <p:cond delay="0"/>
                                          </p:stCondLst>
                                        </p:cTn>
                                        <p:tgtEl>
                                          <p:spTgt spid="62"/>
                                        </p:tgtEl>
                                        <p:attrNameLst>
                                          <p:attrName>style.visibility</p:attrName>
                                        </p:attrNameLst>
                                      </p:cBhvr>
                                      <p:to>
                                        <p:strVal val="visible"/>
                                      </p:to>
                                    </p:set>
                                    <p:anim calcmode="lin" valueType="num">
                                      <p:cBhvr>
                                        <p:cTn id="361" dur="100" fill="hold"/>
                                        <p:tgtEl>
                                          <p:spTgt spid="62"/>
                                        </p:tgtEl>
                                        <p:attrNameLst>
                                          <p:attrName>ppt_w</p:attrName>
                                        </p:attrNameLst>
                                      </p:cBhvr>
                                      <p:tavLst>
                                        <p:tav tm="0">
                                          <p:val>
                                            <p:fltVal val="0"/>
                                          </p:val>
                                        </p:tav>
                                        <p:tav tm="100000">
                                          <p:val>
                                            <p:strVal val="#ppt_w"/>
                                          </p:val>
                                        </p:tav>
                                      </p:tavLst>
                                    </p:anim>
                                    <p:anim calcmode="lin" valueType="num">
                                      <p:cBhvr>
                                        <p:cTn id="362" dur="100" fill="hold"/>
                                        <p:tgtEl>
                                          <p:spTgt spid="62"/>
                                        </p:tgtEl>
                                        <p:attrNameLst>
                                          <p:attrName>ppt_h</p:attrName>
                                        </p:attrNameLst>
                                      </p:cBhvr>
                                      <p:tavLst>
                                        <p:tav tm="0">
                                          <p:val>
                                            <p:fltVal val="0"/>
                                          </p:val>
                                        </p:tav>
                                        <p:tav tm="100000">
                                          <p:val>
                                            <p:strVal val="#ppt_h"/>
                                          </p:val>
                                        </p:tav>
                                      </p:tavLst>
                                    </p:anim>
                                    <p:animEffect transition="in" filter="fade">
                                      <p:cBhvr>
                                        <p:cTn id="363" dur="100"/>
                                        <p:tgtEl>
                                          <p:spTgt spid="62"/>
                                        </p:tgtEl>
                                      </p:cBhvr>
                                    </p:animEffect>
                                  </p:childTnLst>
                                </p:cTn>
                              </p:par>
                            </p:childTnLst>
                          </p:cTn>
                        </p:par>
                        <p:par>
                          <p:cTn id="364" fill="hold">
                            <p:stCondLst>
                              <p:cond delay="6000"/>
                            </p:stCondLst>
                            <p:childTnLst>
                              <p:par>
                                <p:cTn id="365" presetID="53" presetClass="entr" presetSubtype="16" fill="hold" grpId="0" nodeType="afterEffect">
                                  <p:stCondLst>
                                    <p:cond delay="0"/>
                                  </p:stCondLst>
                                  <p:childTnLst>
                                    <p:set>
                                      <p:cBhvr>
                                        <p:cTn id="366" dur="1" fill="hold">
                                          <p:stCondLst>
                                            <p:cond delay="0"/>
                                          </p:stCondLst>
                                        </p:cTn>
                                        <p:tgtEl>
                                          <p:spTgt spid="63"/>
                                        </p:tgtEl>
                                        <p:attrNameLst>
                                          <p:attrName>style.visibility</p:attrName>
                                        </p:attrNameLst>
                                      </p:cBhvr>
                                      <p:to>
                                        <p:strVal val="visible"/>
                                      </p:to>
                                    </p:set>
                                    <p:anim calcmode="lin" valueType="num">
                                      <p:cBhvr>
                                        <p:cTn id="367" dur="100" fill="hold"/>
                                        <p:tgtEl>
                                          <p:spTgt spid="63"/>
                                        </p:tgtEl>
                                        <p:attrNameLst>
                                          <p:attrName>ppt_w</p:attrName>
                                        </p:attrNameLst>
                                      </p:cBhvr>
                                      <p:tavLst>
                                        <p:tav tm="0">
                                          <p:val>
                                            <p:fltVal val="0"/>
                                          </p:val>
                                        </p:tav>
                                        <p:tav tm="100000">
                                          <p:val>
                                            <p:strVal val="#ppt_w"/>
                                          </p:val>
                                        </p:tav>
                                      </p:tavLst>
                                    </p:anim>
                                    <p:anim calcmode="lin" valueType="num">
                                      <p:cBhvr>
                                        <p:cTn id="368" dur="100" fill="hold"/>
                                        <p:tgtEl>
                                          <p:spTgt spid="63"/>
                                        </p:tgtEl>
                                        <p:attrNameLst>
                                          <p:attrName>ppt_h</p:attrName>
                                        </p:attrNameLst>
                                      </p:cBhvr>
                                      <p:tavLst>
                                        <p:tav tm="0">
                                          <p:val>
                                            <p:fltVal val="0"/>
                                          </p:val>
                                        </p:tav>
                                        <p:tav tm="100000">
                                          <p:val>
                                            <p:strVal val="#ppt_h"/>
                                          </p:val>
                                        </p:tav>
                                      </p:tavLst>
                                    </p:anim>
                                    <p:animEffect transition="in" filter="fade">
                                      <p:cBhvr>
                                        <p:cTn id="369" dur="100"/>
                                        <p:tgtEl>
                                          <p:spTgt spid="63"/>
                                        </p:tgtEl>
                                      </p:cBhvr>
                                    </p:animEffect>
                                  </p:childTnLst>
                                </p:cTn>
                              </p:par>
                            </p:childTnLst>
                          </p:cTn>
                        </p:par>
                        <p:par>
                          <p:cTn id="370" fill="hold">
                            <p:stCondLst>
                              <p:cond delay="6100"/>
                            </p:stCondLst>
                            <p:childTnLst>
                              <p:par>
                                <p:cTn id="371" presetID="53" presetClass="entr" presetSubtype="16" fill="hold" grpId="0" nodeType="afterEffect">
                                  <p:stCondLst>
                                    <p:cond delay="0"/>
                                  </p:stCondLst>
                                  <p:childTnLst>
                                    <p:set>
                                      <p:cBhvr>
                                        <p:cTn id="372" dur="1" fill="hold">
                                          <p:stCondLst>
                                            <p:cond delay="0"/>
                                          </p:stCondLst>
                                        </p:cTn>
                                        <p:tgtEl>
                                          <p:spTgt spid="1024"/>
                                        </p:tgtEl>
                                        <p:attrNameLst>
                                          <p:attrName>style.visibility</p:attrName>
                                        </p:attrNameLst>
                                      </p:cBhvr>
                                      <p:to>
                                        <p:strVal val="visible"/>
                                      </p:to>
                                    </p:set>
                                    <p:anim calcmode="lin" valueType="num">
                                      <p:cBhvr>
                                        <p:cTn id="373" dur="100" fill="hold"/>
                                        <p:tgtEl>
                                          <p:spTgt spid="1024"/>
                                        </p:tgtEl>
                                        <p:attrNameLst>
                                          <p:attrName>ppt_w</p:attrName>
                                        </p:attrNameLst>
                                      </p:cBhvr>
                                      <p:tavLst>
                                        <p:tav tm="0">
                                          <p:val>
                                            <p:fltVal val="0"/>
                                          </p:val>
                                        </p:tav>
                                        <p:tav tm="100000">
                                          <p:val>
                                            <p:strVal val="#ppt_w"/>
                                          </p:val>
                                        </p:tav>
                                      </p:tavLst>
                                    </p:anim>
                                    <p:anim calcmode="lin" valueType="num">
                                      <p:cBhvr>
                                        <p:cTn id="374" dur="100" fill="hold"/>
                                        <p:tgtEl>
                                          <p:spTgt spid="1024"/>
                                        </p:tgtEl>
                                        <p:attrNameLst>
                                          <p:attrName>ppt_h</p:attrName>
                                        </p:attrNameLst>
                                      </p:cBhvr>
                                      <p:tavLst>
                                        <p:tav tm="0">
                                          <p:val>
                                            <p:fltVal val="0"/>
                                          </p:val>
                                        </p:tav>
                                        <p:tav tm="100000">
                                          <p:val>
                                            <p:strVal val="#ppt_h"/>
                                          </p:val>
                                        </p:tav>
                                      </p:tavLst>
                                    </p:anim>
                                    <p:animEffect transition="in" filter="fade">
                                      <p:cBhvr>
                                        <p:cTn id="375" dur="100"/>
                                        <p:tgtEl>
                                          <p:spTgt spid="1024"/>
                                        </p:tgtEl>
                                      </p:cBhvr>
                                    </p:animEffect>
                                  </p:childTnLst>
                                </p:cTn>
                              </p:par>
                            </p:childTnLst>
                          </p:cTn>
                        </p:par>
                        <p:par>
                          <p:cTn id="376" fill="hold">
                            <p:stCondLst>
                              <p:cond delay="6200"/>
                            </p:stCondLst>
                            <p:childTnLst>
                              <p:par>
                                <p:cTn id="377" presetID="53" presetClass="entr" presetSubtype="16" fill="hold" grpId="0" nodeType="afterEffect">
                                  <p:stCondLst>
                                    <p:cond delay="0"/>
                                  </p:stCondLst>
                                  <p:childTnLst>
                                    <p:set>
                                      <p:cBhvr>
                                        <p:cTn id="378" dur="1" fill="hold">
                                          <p:stCondLst>
                                            <p:cond delay="0"/>
                                          </p:stCondLst>
                                        </p:cTn>
                                        <p:tgtEl>
                                          <p:spTgt spid="1025"/>
                                        </p:tgtEl>
                                        <p:attrNameLst>
                                          <p:attrName>style.visibility</p:attrName>
                                        </p:attrNameLst>
                                      </p:cBhvr>
                                      <p:to>
                                        <p:strVal val="visible"/>
                                      </p:to>
                                    </p:set>
                                    <p:anim calcmode="lin" valueType="num">
                                      <p:cBhvr>
                                        <p:cTn id="379" dur="100" fill="hold"/>
                                        <p:tgtEl>
                                          <p:spTgt spid="1025"/>
                                        </p:tgtEl>
                                        <p:attrNameLst>
                                          <p:attrName>ppt_w</p:attrName>
                                        </p:attrNameLst>
                                      </p:cBhvr>
                                      <p:tavLst>
                                        <p:tav tm="0">
                                          <p:val>
                                            <p:fltVal val="0"/>
                                          </p:val>
                                        </p:tav>
                                        <p:tav tm="100000">
                                          <p:val>
                                            <p:strVal val="#ppt_w"/>
                                          </p:val>
                                        </p:tav>
                                      </p:tavLst>
                                    </p:anim>
                                    <p:anim calcmode="lin" valueType="num">
                                      <p:cBhvr>
                                        <p:cTn id="380" dur="100" fill="hold"/>
                                        <p:tgtEl>
                                          <p:spTgt spid="1025"/>
                                        </p:tgtEl>
                                        <p:attrNameLst>
                                          <p:attrName>ppt_h</p:attrName>
                                        </p:attrNameLst>
                                      </p:cBhvr>
                                      <p:tavLst>
                                        <p:tav tm="0">
                                          <p:val>
                                            <p:fltVal val="0"/>
                                          </p:val>
                                        </p:tav>
                                        <p:tav tm="100000">
                                          <p:val>
                                            <p:strVal val="#ppt_h"/>
                                          </p:val>
                                        </p:tav>
                                      </p:tavLst>
                                    </p:anim>
                                    <p:animEffect transition="in" filter="fade">
                                      <p:cBhvr>
                                        <p:cTn id="381" dur="100"/>
                                        <p:tgtEl>
                                          <p:spTgt spid="1025"/>
                                        </p:tgtEl>
                                      </p:cBhvr>
                                    </p:animEffect>
                                  </p:childTnLst>
                                </p:cTn>
                              </p:par>
                            </p:childTnLst>
                          </p:cTn>
                        </p:par>
                        <p:par>
                          <p:cTn id="382" fill="hold">
                            <p:stCondLst>
                              <p:cond delay="6300"/>
                            </p:stCondLst>
                            <p:childTnLst>
                              <p:par>
                                <p:cTn id="383" presetID="53" presetClass="entr" presetSubtype="16" fill="hold" grpId="0" nodeType="afterEffect">
                                  <p:stCondLst>
                                    <p:cond delay="0"/>
                                  </p:stCondLst>
                                  <p:childTnLst>
                                    <p:set>
                                      <p:cBhvr>
                                        <p:cTn id="384" dur="1" fill="hold">
                                          <p:stCondLst>
                                            <p:cond delay="0"/>
                                          </p:stCondLst>
                                        </p:cTn>
                                        <p:tgtEl>
                                          <p:spTgt spid="1028"/>
                                        </p:tgtEl>
                                        <p:attrNameLst>
                                          <p:attrName>style.visibility</p:attrName>
                                        </p:attrNameLst>
                                      </p:cBhvr>
                                      <p:to>
                                        <p:strVal val="visible"/>
                                      </p:to>
                                    </p:set>
                                    <p:anim calcmode="lin" valueType="num">
                                      <p:cBhvr>
                                        <p:cTn id="385" dur="100" fill="hold"/>
                                        <p:tgtEl>
                                          <p:spTgt spid="1028"/>
                                        </p:tgtEl>
                                        <p:attrNameLst>
                                          <p:attrName>ppt_w</p:attrName>
                                        </p:attrNameLst>
                                      </p:cBhvr>
                                      <p:tavLst>
                                        <p:tav tm="0">
                                          <p:val>
                                            <p:fltVal val="0"/>
                                          </p:val>
                                        </p:tav>
                                        <p:tav tm="100000">
                                          <p:val>
                                            <p:strVal val="#ppt_w"/>
                                          </p:val>
                                        </p:tav>
                                      </p:tavLst>
                                    </p:anim>
                                    <p:anim calcmode="lin" valueType="num">
                                      <p:cBhvr>
                                        <p:cTn id="386" dur="100" fill="hold"/>
                                        <p:tgtEl>
                                          <p:spTgt spid="1028"/>
                                        </p:tgtEl>
                                        <p:attrNameLst>
                                          <p:attrName>ppt_h</p:attrName>
                                        </p:attrNameLst>
                                      </p:cBhvr>
                                      <p:tavLst>
                                        <p:tav tm="0">
                                          <p:val>
                                            <p:fltVal val="0"/>
                                          </p:val>
                                        </p:tav>
                                        <p:tav tm="100000">
                                          <p:val>
                                            <p:strVal val="#ppt_h"/>
                                          </p:val>
                                        </p:tav>
                                      </p:tavLst>
                                    </p:anim>
                                    <p:animEffect transition="in" filter="fade">
                                      <p:cBhvr>
                                        <p:cTn id="387" dur="100"/>
                                        <p:tgtEl>
                                          <p:spTgt spid="1028"/>
                                        </p:tgtEl>
                                      </p:cBhvr>
                                    </p:animEffect>
                                  </p:childTnLst>
                                </p:cTn>
                              </p:par>
                            </p:childTnLst>
                          </p:cTn>
                        </p:par>
                        <p:par>
                          <p:cTn id="388" fill="hold">
                            <p:stCondLst>
                              <p:cond delay="6400"/>
                            </p:stCondLst>
                            <p:childTnLst>
                              <p:par>
                                <p:cTn id="389" presetID="53" presetClass="entr" presetSubtype="16" fill="hold" grpId="0" nodeType="afterEffect">
                                  <p:stCondLst>
                                    <p:cond delay="0"/>
                                  </p:stCondLst>
                                  <p:childTnLst>
                                    <p:set>
                                      <p:cBhvr>
                                        <p:cTn id="390" dur="1" fill="hold">
                                          <p:stCondLst>
                                            <p:cond delay="0"/>
                                          </p:stCondLst>
                                        </p:cTn>
                                        <p:tgtEl>
                                          <p:spTgt spid="1029"/>
                                        </p:tgtEl>
                                        <p:attrNameLst>
                                          <p:attrName>style.visibility</p:attrName>
                                        </p:attrNameLst>
                                      </p:cBhvr>
                                      <p:to>
                                        <p:strVal val="visible"/>
                                      </p:to>
                                    </p:set>
                                    <p:anim calcmode="lin" valueType="num">
                                      <p:cBhvr>
                                        <p:cTn id="391" dur="100" fill="hold"/>
                                        <p:tgtEl>
                                          <p:spTgt spid="1029"/>
                                        </p:tgtEl>
                                        <p:attrNameLst>
                                          <p:attrName>ppt_w</p:attrName>
                                        </p:attrNameLst>
                                      </p:cBhvr>
                                      <p:tavLst>
                                        <p:tav tm="0">
                                          <p:val>
                                            <p:fltVal val="0"/>
                                          </p:val>
                                        </p:tav>
                                        <p:tav tm="100000">
                                          <p:val>
                                            <p:strVal val="#ppt_w"/>
                                          </p:val>
                                        </p:tav>
                                      </p:tavLst>
                                    </p:anim>
                                    <p:anim calcmode="lin" valueType="num">
                                      <p:cBhvr>
                                        <p:cTn id="392" dur="100" fill="hold"/>
                                        <p:tgtEl>
                                          <p:spTgt spid="1029"/>
                                        </p:tgtEl>
                                        <p:attrNameLst>
                                          <p:attrName>ppt_h</p:attrName>
                                        </p:attrNameLst>
                                      </p:cBhvr>
                                      <p:tavLst>
                                        <p:tav tm="0">
                                          <p:val>
                                            <p:fltVal val="0"/>
                                          </p:val>
                                        </p:tav>
                                        <p:tav tm="100000">
                                          <p:val>
                                            <p:strVal val="#ppt_h"/>
                                          </p:val>
                                        </p:tav>
                                      </p:tavLst>
                                    </p:anim>
                                    <p:animEffect transition="in" filter="fade">
                                      <p:cBhvr>
                                        <p:cTn id="393" dur="1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1024" grpId="0"/>
      <p:bldP spid="1025" grpId="0"/>
      <p:bldP spid="1028" grpId="0"/>
      <p:bldP spid="10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mages\Screenshots\Error log for  on PHILHA1 (Page #1) - Windows Internet Explor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309" y="131782"/>
            <a:ext cx="7618016" cy="65963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ular Callout 3"/>
          <p:cNvSpPr/>
          <p:nvPr/>
        </p:nvSpPr>
        <p:spPr bwMode="auto">
          <a:xfrm>
            <a:off x="8379983" y="2895600"/>
            <a:ext cx="3430060" cy="1905000"/>
          </a:xfrm>
          <a:prstGeom prst="wedgeRectCallout">
            <a:avLst>
              <a:gd name="adj1" fmla="val -75341"/>
              <a:gd name="adj2" fmla="val -43263"/>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21871" tIns="60935" rIns="121871" bIns="60935" numCol="1" rtlCol="0" anchor="ctr" anchorCtr="0" compatLnSpc="1">
            <a:prstTxWarp prst="textNoShape">
              <a:avLst/>
            </a:prstTxWarp>
          </a:bodyPr>
          <a:lstStyle/>
          <a:p>
            <a:pPr algn="ctr" defTabSz="1218352" fontAlgn="base">
              <a:spcBef>
                <a:spcPct val="0"/>
              </a:spcBef>
              <a:spcAft>
                <a:spcPct val="0"/>
              </a:spcAft>
            </a:pPr>
            <a:r>
              <a:rPr lang="en-US" sz="2900" b="1" dirty="0">
                <a:solidFill>
                  <a:schemeClr val="bg1"/>
                </a:solidFill>
                <a:effectLst>
                  <a:outerShdw blurRad="38100" dist="38100" dir="2700000" algn="tl">
                    <a:srgbClr val="000000">
                      <a:alpha val="43137"/>
                    </a:srgbClr>
                  </a:outerShdw>
                </a:effectLst>
                <a:latin typeface="Segoe UI Light" pitchFamily="34" charset="0"/>
              </a:rPr>
              <a:t>Finally! It works!</a:t>
            </a:r>
          </a:p>
        </p:txBody>
      </p:sp>
    </p:spTree>
    <p:extLst>
      <p:ext uri="{BB962C8B-B14F-4D97-AF65-F5344CB8AC3E}">
        <p14:creationId xmlns:p14="http://schemas.microsoft.com/office/powerpoint/2010/main" val="1887425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362200"/>
            <a:ext cx="12188825" cy="1025922"/>
          </a:xfrm>
        </p:spPr>
        <p:txBody>
          <a:bodyPr/>
          <a:lstStyle/>
          <a:p>
            <a:pPr algn="ctr">
              <a:lnSpc>
                <a:spcPts val="7999"/>
              </a:lnSpc>
            </a:pPr>
            <a:r>
              <a:rPr lang="en-US" sz="8000" spc="-400" dirty="0">
                <a:ln>
                  <a:noFill/>
                </a:ln>
                <a:solidFill>
                  <a:schemeClr val="tx1"/>
                </a:solidFill>
                <a:effectLst>
                  <a:outerShdw blurRad="38100" dist="38100" dir="2700000" algn="tl">
                    <a:srgbClr val="000000">
                      <a:alpha val="43137"/>
                    </a:srgbClr>
                  </a:outerShdw>
                </a:effectLst>
                <a:latin typeface="+mn-lt"/>
                <a:ea typeface="MS Gothic" pitchFamily="49" charset="-128"/>
                <a:cs typeface="Segoe UI" pitchFamily="34" charset="0"/>
              </a:rPr>
              <a:t>that‘s for a single assembly!</a:t>
            </a:r>
            <a:endParaRPr lang="en-CA" sz="8000" spc="-400" dirty="0">
              <a:ln>
                <a:noFill/>
              </a:ln>
              <a:solidFill>
                <a:schemeClr val="tx1"/>
              </a:solidFill>
              <a:effectLst>
                <a:outerShdw blurRad="38100" dist="38100" dir="2700000" algn="tl">
                  <a:srgbClr val="000000">
                    <a:alpha val="43137"/>
                  </a:srgbClr>
                </a:outerShdw>
              </a:effectLst>
              <a:latin typeface="+mn-lt"/>
              <a:ea typeface="MS Gothic" pitchFamily="49" charset="-128"/>
              <a:cs typeface="Segoe UI" pitchFamily="34" charset="0"/>
            </a:endParaRPr>
          </a:p>
        </p:txBody>
      </p:sp>
    </p:spTree>
    <p:extLst>
      <p:ext uri="{BB962C8B-B14F-4D97-AF65-F5344CB8AC3E}">
        <p14:creationId xmlns:p14="http://schemas.microsoft.com/office/powerpoint/2010/main" val="2594369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Happens When I’m Ready For Build V2?</a:t>
            </a:r>
            <a:endParaRPr lang="en-US" dirty="0"/>
          </a:p>
        </p:txBody>
      </p:sp>
      <p:pic>
        <p:nvPicPr>
          <p:cNvPr id="4" name="Picture 2" descr="D:\Pictures\screenshots\bin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475" y="1092201"/>
            <a:ext cx="8613159" cy="576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986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362200"/>
            <a:ext cx="12188825" cy="1025525"/>
          </a:xfrm>
        </p:spPr>
        <p:txBody>
          <a:bodyPr/>
          <a:lstStyle/>
          <a:p>
            <a:pPr algn="ctr">
              <a:lnSpc>
                <a:spcPts val="7999"/>
              </a:lnSpc>
            </a:pPr>
            <a:r>
              <a:rPr lang="en-US" sz="8000" spc="-400" dirty="0">
                <a:ln>
                  <a:noFill/>
                </a:ln>
                <a:solidFill>
                  <a:schemeClr val="tx1"/>
                </a:solidFill>
                <a:effectLst>
                  <a:outerShdw blurRad="38100" dist="38100" dir="2700000" algn="tl">
                    <a:srgbClr val="000000">
                      <a:alpha val="43137"/>
                    </a:srgbClr>
                  </a:outerShdw>
                </a:effectLst>
                <a:latin typeface="+mn-lt"/>
                <a:ea typeface="MS Gothic" pitchFamily="49" charset="-128"/>
                <a:cs typeface="Segoe UI" pitchFamily="34" charset="0"/>
              </a:rPr>
              <a:t>we can do much better!</a:t>
            </a:r>
            <a:endParaRPr lang="en-CA" sz="8000" spc="-400" dirty="0">
              <a:ln>
                <a:noFill/>
              </a:ln>
              <a:solidFill>
                <a:schemeClr val="tx1"/>
              </a:solidFill>
              <a:effectLst>
                <a:outerShdw blurRad="38100" dist="38100" dir="2700000" algn="tl">
                  <a:srgbClr val="000000">
                    <a:alpha val="43137"/>
                  </a:srgbClr>
                </a:outerShdw>
              </a:effectLst>
              <a:latin typeface="+mn-lt"/>
              <a:ea typeface="MS Gothic" pitchFamily="49" charset="-128"/>
              <a:cs typeface="Segoe UI" pitchFamily="34" charset="0"/>
            </a:endParaRPr>
          </a:p>
        </p:txBody>
      </p:sp>
    </p:spTree>
    <p:extLst>
      <p:ext uri="{BB962C8B-B14F-4D97-AF65-F5344CB8AC3E}">
        <p14:creationId xmlns:p14="http://schemas.microsoft.com/office/powerpoint/2010/main" val="1253722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Our NuGet Agenda</a:t>
            </a:r>
            <a:endParaRPr lang="en-US" dirty="0"/>
          </a:p>
        </p:txBody>
      </p:sp>
      <p:sp>
        <p:nvSpPr>
          <p:cNvPr id="3" name="Text Placeholder 2"/>
          <p:cNvSpPr>
            <a:spLocks noGrp="1"/>
          </p:cNvSpPr>
          <p:nvPr>
            <p:ph type="body" sz="quarter" idx="10"/>
          </p:nvPr>
        </p:nvSpPr>
        <p:spPr/>
        <p:txBody>
          <a:bodyPr/>
          <a:lstStyle/>
          <a:p>
            <a:r>
              <a:rPr lang="en-US" smtClean="0"/>
              <a:t>Basics: What it can do</a:t>
            </a:r>
          </a:p>
          <a:p>
            <a:r>
              <a:rPr lang="en-US" smtClean="0"/>
              <a:t>Making Packages &amp; Publishing</a:t>
            </a:r>
          </a:p>
          <a:p>
            <a:r>
              <a:rPr lang="en-US" smtClean="0"/>
              <a:t>Command-line vs. UI</a:t>
            </a:r>
          </a:p>
          <a:p>
            <a:r>
              <a:rPr lang="en-US" smtClean="0"/>
              <a:t>Examples from Simple to Advanced</a:t>
            </a:r>
          </a:p>
          <a:p>
            <a:pPr lvl="1"/>
            <a:r>
              <a:rPr lang="en-US" smtClean="0"/>
              <a:t>Conventions, Transforms and Preprocessing, PowerShell</a:t>
            </a:r>
          </a:p>
          <a:p>
            <a:r>
              <a:rPr lang="en-US" smtClean="0"/>
              <a:t>NuGet Servers of all Sizes</a:t>
            </a:r>
          </a:p>
          <a:p>
            <a:r>
              <a:rPr lang="en-US" smtClean="0"/>
              <a:t>NuGet and Source Control</a:t>
            </a:r>
          </a:p>
          <a:p>
            <a:r>
              <a:rPr lang="en-US" smtClean="0"/>
              <a:t>NuGet and Continuous Integration </a:t>
            </a:r>
          </a:p>
          <a:p>
            <a:r>
              <a:rPr lang="en-US" smtClean="0"/>
              <a:t>Extreme Examples</a:t>
            </a:r>
          </a:p>
          <a:p>
            <a:endParaRPr lang="en-US" dirty="0"/>
          </a:p>
        </p:txBody>
      </p:sp>
    </p:spTree>
    <p:extLst>
      <p:ext uri="{BB962C8B-B14F-4D97-AF65-F5344CB8AC3E}">
        <p14:creationId xmlns:p14="http://schemas.microsoft.com/office/powerpoint/2010/main" val="2979973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362200"/>
            <a:ext cx="12188825" cy="1025525"/>
          </a:xfrm>
        </p:spPr>
        <p:txBody>
          <a:bodyPr/>
          <a:lstStyle/>
          <a:p>
            <a:pPr algn="ctr">
              <a:lnSpc>
                <a:spcPts val="7999"/>
              </a:lnSpc>
            </a:pPr>
            <a:r>
              <a:rPr lang="en-US" sz="8000" spc="-400" dirty="0">
                <a:ln>
                  <a:noFill/>
                </a:ln>
                <a:solidFill>
                  <a:schemeClr val="tx1"/>
                </a:solidFill>
                <a:effectLst>
                  <a:outerShdw blurRad="38100" dist="38100" dir="2700000" algn="tl">
                    <a:srgbClr val="000000">
                      <a:alpha val="43137"/>
                    </a:srgbClr>
                  </a:outerShdw>
                </a:effectLst>
                <a:latin typeface="+mn-lt"/>
                <a:ea typeface="MS Gothic" pitchFamily="49" charset="-128"/>
                <a:cs typeface="Segoe UI" pitchFamily="34" charset="0"/>
              </a:rPr>
              <a:t>What about the Enterprise?</a:t>
            </a:r>
            <a:endParaRPr lang="en-CA" sz="8000" spc="-400" dirty="0">
              <a:ln>
                <a:noFill/>
              </a:ln>
              <a:solidFill>
                <a:schemeClr val="tx1"/>
              </a:solidFill>
              <a:effectLst>
                <a:outerShdw blurRad="38100" dist="38100" dir="2700000" algn="tl">
                  <a:srgbClr val="000000">
                    <a:alpha val="43137"/>
                  </a:srgbClr>
                </a:outerShdw>
              </a:effectLst>
              <a:latin typeface="+mn-lt"/>
              <a:ea typeface="MS Gothic" pitchFamily="49" charset="-128"/>
              <a:cs typeface="Segoe UI" pitchFamily="34" charset="0"/>
            </a:endParaRPr>
          </a:p>
        </p:txBody>
      </p:sp>
    </p:spTree>
    <p:extLst>
      <p:ext uri="{BB962C8B-B14F-4D97-AF65-F5344CB8AC3E}">
        <p14:creationId xmlns:p14="http://schemas.microsoft.com/office/powerpoint/2010/main" val="2027591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rm1.static.flickr.com/185/421936384_8c0f33ab7c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775" y="-83725"/>
            <a:ext cx="9753600" cy="6953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151107" y="6465927"/>
            <a:ext cx="3865161" cy="369332"/>
          </a:xfrm>
          <a:prstGeom prst="rect">
            <a:avLst/>
          </a:prstGeom>
        </p:spPr>
        <p:txBody>
          <a:bodyPr wrap="none">
            <a:spAutoFit/>
          </a:bodyPr>
          <a:lstStyle/>
          <a:p>
            <a:r>
              <a:rPr lang="en-US" dirty="0"/>
              <a:t>http</a:t>
            </a:r>
            <a:r>
              <a:rPr lang="en-US" dirty="0" smtClean="0"/>
              <a:t>://flic.kr/photos/kwl/3875936992</a:t>
            </a:r>
            <a:r>
              <a:rPr lang="en-US" dirty="0"/>
              <a:t>/</a:t>
            </a: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flipV="1">
            <a:off x="6978367" y="6540051"/>
            <a:ext cx="243021" cy="235949"/>
          </a:xfrm>
          <a:prstGeom prst="rect">
            <a:avLst/>
          </a:prstGeom>
        </p:spPr>
      </p:pic>
    </p:spTree>
    <p:extLst>
      <p:ext uri="{BB962C8B-B14F-4D97-AF65-F5344CB8AC3E}">
        <p14:creationId xmlns:p14="http://schemas.microsoft.com/office/powerpoint/2010/main" val="167867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362200"/>
            <a:ext cx="12188825" cy="1924050"/>
          </a:xfrm>
        </p:spPr>
        <p:txBody>
          <a:bodyPr>
            <a:noAutofit/>
          </a:bodyPr>
          <a:lstStyle/>
          <a:p>
            <a:pPr algn="ctr">
              <a:lnSpc>
                <a:spcPts val="7999"/>
              </a:lnSpc>
            </a:pPr>
            <a:r>
              <a:rPr lang="en-US" sz="8000" spc="-400" dirty="0">
                <a:ln>
                  <a:noFill/>
                </a:ln>
                <a:solidFill>
                  <a:schemeClr val="tx1"/>
                </a:solidFill>
                <a:effectLst>
                  <a:outerShdw blurRad="38100" dist="38100" dir="2700000" algn="tl">
                    <a:srgbClr val="000000">
                      <a:alpha val="43137"/>
                    </a:srgbClr>
                  </a:outerShdw>
                </a:effectLst>
                <a:latin typeface="+mn-lt"/>
                <a:ea typeface="MS Gothic" pitchFamily="49" charset="-128"/>
                <a:cs typeface="Segoe UI" pitchFamily="34" charset="0"/>
              </a:rPr>
              <a:t>What about </a:t>
            </a:r>
            <a:r>
              <a:rPr lang="en-US" sz="8000" spc="-400" dirty="0" smtClean="0">
                <a:ln>
                  <a:noFill/>
                </a:ln>
                <a:solidFill>
                  <a:schemeClr val="tx1"/>
                </a:solidFill>
                <a:effectLst>
                  <a:outerShdw blurRad="38100" dist="38100" dir="2700000" algn="tl">
                    <a:srgbClr val="000000">
                      <a:alpha val="43137"/>
                    </a:srgbClr>
                  </a:outerShdw>
                </a:effectLst>
                <a:latin typeface="+mn-lt"/>
                <a:ea typeface="MS Gothic" pitchFamily="49" charset="-128"/>
                <a:cs typeface="Segoe UI" pitchFamily="34" charset="0"/>
              </a:rPr>
              <a:t>big </a:t>
            </a:r>
            <a:br>
              <a:rPr lang="en-US" sz="8000" spc="-400" dirty="0" smtClean="0">
                <a:ln>
                  <a:noFill/>
                </a:ln>
                <a:solidFill>
                  <a:schemeClr val="tx1"/>
                </a:solidFill>
                <a:effectLst>
                  <a:outerShdw blurRad="38100" dist="38100" dir="2700000" algn="tl">
                    <a:srgbClr val="000000">
                      <a:alpha val="43137"/>
                    </a:srgbClr>
                  </a:outerShdw>
                </a:effectLst>
                <a:latin typeface="+mn-lt"/>
                <a:ea typeface="MS Gothic" pitchFamily="49" charset="-128"/>
                <a:cs typeface="Segoe UI" pitchFamily="34" charset="0"/>
              </a:rPr>
            </a:br>
            <a:r>
              <a:rPr lang="en-US" sz="8000" spc="-400" dirty="0" smtClean="0">
                <a:ln>
                  <a:noFill/>
                </a:ln>
                <a:solidFill>
                  <a:schemeClr val="tx1"/>
                </a:solidFill>
                <a:effectLst>
                  <a:outerShdw blurRad="38100" dist="38100" dir="2700000" algn="tl">
                    <a:srgbClr val="000000">
                      <a:alpha val="43137"/>
                    </a:srgbClr>
                  </a:outerShdw>
                </a:effectLst>
                <a:latin typeface="+mn-lt"/>
                <a:ea typeface="MS Gothic" pitchFamily="49" charset="-128"/>
                <a:cs typeface="Segoe UI" pitchFamily="34" charset="0"/>
              </a:rPr>
              <a:t>boring </a:t>
            </a:r>
            <a:r>
              <a:rPr lang="en-US" sz="8000" spc="-400" dirty="0">
                <a:ln>
                  <a:noFill/>
                </a:ln>
                <a:solidFill>
                  <a:schemeClr val="tx1"/>
                </a:solidFill>
                <a:effectLst>
                  <a:outerShdw blurRad="38100" dist="38100" dir="2700000" algn="tl">
                    <a:srgbClr val="000000">
                      <a:alpha val="43137"/>
                    </a:srgbClr>
                  </a:outerShdw>
                </a:effectLst>
                <a:latin typeface="+mn-lt"/>
                <a:ea typeface="MS Gothic" pitchFamily="49" charset="-128"/>
                <a:cs typeface="Segoe UI" pitchFamily="34" charset="0"/>
              </a:rPr>
              <a:t>companies?</a:t>
            </a:r>
            <a:endParaRPr lang="en-CA" sz="8000" spc="-400" dirty="0">
              <a:ln>
                <a:noFill/>
              </a:ln>
              <a:solidFill>
                <a:schemeClr val="tx1"/>
              </a:solidFill>
              <a:effectLst>
                <a:outerShdw blurRad="38100" dist="38100" dir="2700000" algn="tl">
                  <a:srgbClr val="000000">
                    <a:alpha val="43137"/>
                  </a:srgbClr>
                </a:outerShdw>
              </a:effectLst>
              <a:latin typeface="+mn-lt"/>
              <a:ea typeface="MS Gothic" pitchFamily="49" charset="-128"/>
              <a:cs typeface="Segoe UI" pitchFamily="34" charset="0"/>
            </a:endParaRPr>
          </a:p>
        </p:txBody>
      </p:sp>
    </p:spTree>
    <p:extLst>
      <p:ext uri="{BB962C8B-B14F-4D97-AF65-F5344CB8AC3E}">
        <p14:creationId xmlns:p14="http://schemas.microsoft.com/office/powerpoint/2010/main" val="476243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4797"/>
          </a:xfrm>
        </p:spPr>
        <p:txBody>
          <a:bodyPr/>
          <a:lstStyle/>
          <a:p>
            <a:r>
              <a:rPr lang="en-US" sz="4800" smtClean="0"/>
              <a:t>What problem are we trying to solve?</a:t>
            </a:r>
            <a:endParaRPr lang="en-US" sz="4800" dirty="0"/>
          </a:p>
        </p:txBody>
      </p:sp>
      <p:sp>
        <p:nvSpPr>
          <p:cNvPr id="3" name="Content Placeholder 2"/>
          <p:cNvSpPr>
            <a:spLocks noGrp="1"/>
          </p:cNvSpPr>
          <p:nvPr>
            <p:ph type="body" sz="quarter" idx="10"/>
          </p:nvPr>
        </p:nvSpPr>
        <p:spPr>
          <a:xfrm>
            <a:off x="519112" y="1447799"/>
            <a:ext cx="11149013" cy="4431983"/>
          </a:xfrm>
        </p:spPr>
        <p:txBody>
          <a:bodyPr/>
          <a:lstStyle/>
          <a:p>
            <a:r>
              <a:rPr lang="en-US" sz="3600" dirty="0" smtClean="0"/>
              <a:t>Sharing business level components among teams.</a:t>
            </a:r>
          </a:p>
          <a:p>
            <a:r>
              <a:rPr lang="en-US" sz="3600" dirty="0" smtClean="0"/>
              <a:t>Sharing best practices among teams.</a:t>
            </a:r>
          </a:p>
          <a:p>
            <a:r>
              <a:rPr lang="en-US" sz="3600" dirty="0" smtClean="0"/>
              <a:t>Build productivity helpers on top of existing Out of </a:t>
            </a:r>
            <a:br>
              <a:rPr lang="en-US" sz="3600" dirty="0" smtClean="0"/>
            </a:br>
            <a:r>
              <a:rPr lang="en-US" sz="3600" dirty="0" smtClean="0"/>
              <a:t>the Box, Open Source or 3rd party tools and libraries.</a:t>
            </a:r>
          </a:p>
          <a:p>
            <a:r>
              <a:rPr lang="en-US" sz="3600" dirty="0" smtClean="0"/>
              <a:t>Setup configuration that is specific to the </a:t>
            </a:r>
            <a:br>
              <a:rPr lang="en-US" sz="3600" dirty="0" smtClean="0"/>
            </a:br>
            <a:r>
              <a:rPr lang="en-US" sz="3600" dirty="0" smtClean="0"/>
              <a:t>enterprise environment.</a:t>
            </a:r>
          </a:p>
          <a:p>
            <a:endParaRPr lang="en-US" sz="3600" dirty="0"/>
          </a:p>
        </p:txBody>
      </p:sp>
    </p:spTree>
    <p:extLst>
      <p:ext uri="{BB962C8B-B14F-4D97-AF65-F5344CB8AC3E}">
        <p14:creationId xmlns:p14="http://schemas.microsoft.com/office/powerpoint/2010/main" val="162763715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4797"/>
          </a:xfrm>
        </p:spPr>
        <p:txBody>
          <a:bodyPr/>
          <a:lstStyle/>
          <a:p>
            <a:r>
              <a:rPr lang="en-US" sz="4800" smtClean="0"/>
              <a:t>How is this solved today</a:t>
            </a:r>
            <a:endParaRPr lang="en-US" sz="4800" dirty="0"/>
          </a:p>
        </p:txBody>
      </p:sp>
      <p:sp>
        <p:nvSpPr>
          <p:cNvPr id="3" name="Content Placeholder 2"/>
          <p:cNvSpPr>
            <a:spLocks noGrp="1"/>
          </p:cNvSpPr>
          <p:nvPr>
            <p:ph type="body" sz="quarter" idx="10"/>
          </p:nvPr>
        </p:nvSpPr>
        <p:spPr>
          <a:xfrm>
            <a:off x="519112" y="1447799"/>
            <a:ext cx="11149013" cy="3323987"/>
          </a:xfrm>
        </p:spPr>
        <p:txBody>
          <a:bodyPr/>
          <a:lstStyle/>
          <a:p>
            <a:r>
              <a:rPr lang="en-US" sz="3600" smtClean="0"/>
              <a:t>File shares with folders full of assemblies or downloaded 3rd party installers.</a:t>
            </a:r>
          </a:p>
          <a:p>
            <a:r>
              <a:rPr lang="en-US" sz="3600" smtClean="0"/>
              <a:t>Tribal knowledge</a:t>
            </a:r>
          </a:p>
          <a:p>
            <a:r>
              <a:rPr lang="en-US" sz="3600" smtClean="0"/>
              <a:t>Sparse documentation in wikis or email threads.</a:t>
            </a:r>
          </a:p>
          <a:p>
            <a:r>
              <a:rPr lang="en-US" sz="3600" smtClean="0"/>
              <a:t>Pulled from existing source code trees within the company.</a:t>
            </a:r>
            <a:endParaRPr lang="en-US" sz="3600" dirty="0"/>
          </a:p>
        </p:txBody>
      </p:sp>
    </p:spTree>
    <p:extLst>
      <p:ext uri="{BB962C8B-B14F-4D97-AF65-F5344CB8AC3E}">
        <p14:creationId xmlns:p14="http://schemas.microsoft.com/office/powerpoint/2010/main" val="184510906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608015" y="2362200"/>
            <a:ext cx="11031626" cy="1495795"/>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7200" dirty="0" smtClean="0">
                <a:solidFill>
                  <a:schemeClr val="tx1"/>
                </a:solidFill>
                <a:effectLst>
                  <a:outerShdw blurRad="38100" dist="38100" dir="2700000" algn="tl">
                    <a:srgbClr val="000000">
                      <a:alpha val="43137"/>
                    </a:srgbClr>
                  </a:outerShdw>
                </a:effectLst>
              </a:rPr>
              <a:t>What’s </a:t>
            </a:r>
            <a:r>
              <a:rPr lang="en-US" sz="7200" dirty="0">
                <a:solidFill>
                  <a:schemeClr val="tx1"/>
                </a:solidFill>
                <a:effectLst>
                  <a:outerShdw blurRad="38100" dist="38100" dir="2700000" algn="tl">
                    <a:srgbClr val="000000">
                      <a:alpha val="43137"/>
                    </a:srgbClr>
                  </a:outerShdw>
                </a:effectLst>
              </a:rPr>
              <a:t>my goal here?</a:t>
            </a:r>
          </a:p>
        </p:txBody>
      </p:sp>
    </p:spTree>
    <p:extLst>
      <p:ext uri="{BB962C8B-B14F-4D97-AF65-F5344CB8AC3E}">
        <p14:creationId xmlns:p14="http://schemas.microsoft.com/office/powerpoint/2010/main" val="3042907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4797"/>
          </a:xfrm>
        </p:spPr>
        <p:txBody>
          <a:bodyPr/>
          <a:lstStyle/>
          <a:p>
            <a:r>
              <a:rPr lang="en-US" sz="4800" smtClean="0"/>
              <a:t>How does NuGet help?</a:t>
            </a:r>
            <a:endParaRPr lang="en-US" sz="4800" dirty="0"/>
          </a:p>
        </p:txBody>
      </p:sp>
      <p:sp>
        <p:nvSpPr>
          <p:cNvPr id="3" name="Content Placeholder 2"/>
          <p:cNvSpPr>
            <a:spLocks noGrp="1"/>
          </p:cNvSpPr>
          <p:nvPr>
            <p:ph type="body" sz="quarter" idx="10"/>
          </p:nvPr>
        </p:nvSpPr>
        <p:spPr>
          <a:xfrm>
            <a:off x="519112" y="1447799"/>
            <a:ext cx="11149013" cy="2603790"/>
          </a:xfrm>
        </p:spPr>
        <p:txBody>
          <a:bodyPr/>
          <a:lstStyle/>
          <a:p>
            <a:r>
              <a:rPr lang="en-US" sz="3600" dirty="0" smtClean="0"/>
              <a:t>Provides a central location to store this knowledge, in the form of code, assemblies, configuration, and automation scripts.</a:t>
            </a:r>
          </a:p>
          <a:p>
            <a:r>
              <a:rPr lang="en-US" sz="3600" dirty="0" smtClean="0"/>
              <a:t>Provides concrete solutions rather than guidance, policies, or abstract standards. </a:t>
            </a:r>
            <a:endParaRPr lang="en-US" sz="3600" dirty="0"/>
          </a:p>
        </p:txBody>
      </p:sp>
    </p:spTree>
    <p:extLst>
      <p:ext uri="{BB962C8B-B14F-4D97-AF65-F5344CB8AC3E}">
        <p14:creationId xmlns:p14="http://schemas.microsoft.com/office/powerpoint/2010/main" val="86023158"/>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4797"/>
          </a:xfrm>
        </p:spPr>
        <p:txBody>
          <a:bodyPr/>
          <a:lstStyle/>
          <a:p>
            <a:r>
              <a:rPr lang="en-US" sz="4800" smtClean="0"/>
              <a:t>Using NuGet in the enterprise.</a:t>
            </a:r>
            <a:endParaRPr lang="en-US" sz="4800" dirty="0"/>
          </a:p>
        </p:txBody>
      </p:sp>
      <p:sp>
        <p:nvSpPr>
          <p:cNvPr id="3" name="Content Placeholder 2"/>
          <p:cNvSpPr>
            <a:spLocks noGrp="1"/>
          </p:cNvSpPr>
          <p:nvPr>
            <p:ph type="body" sz="quarter" idx="10"/>
          </p:nvPr>
        </p:nvSpPr>
        <p:spPr>
          <a:xfrm>
            <a:off x="519112" y="1447799"/>
            <a:ext cx="11149013" cy="4339650"/>
          </a:xfrm>
        </p:spPr>
        <p:txBody>
          <a:bodyPr/>
          <a:lstStyle/>
          <a:p>
            <a:r>
              <a:rPr lang="en-US" sz="3600" smtClean="0"/>
              <a:t>Setup a Company Repository.</a:t>
            </a:r>
          </a:p>
          <a:p>
            <a:pPr lvl="1"/>
            <a:r>
              <a:rPr lang="en-US" sz="3200" smtClean="0"/>
              <a:t>For a single location use a UNC share</a:t>
            </a:r>
          </a:p>
          <a:p>
            <a:pPr lvl="1"/>
            <a:r>
              <a:rPr lang="en-US" sz="3200" smtClean="0"/>
              <a:t>Distributed companies should use a http server.</a:t>
            </a:r>
          </a:p>
          <a:p>
            <a:r>
              <a:rPr lang="en-US" sz="3600" smtClean="0"/>
              <a:t>Start by manually packaging up existing company shared libraries and components and their configuration.</a:t>
            </a:r>
          </a:p>
          <a:p>
            <a:r>
              <a:rPr lang="en-US" sz="3600" smtClean="0"/>
              <a:t>Create meta packages to share better practices.</a:t>
            </a:r>
          </a:p>
          <a:p>
            <a:pPr lvl="1"/>
            <a:endParaRPr lang="en-US" sz="3200" dirty="0" smtClean="0"/>
          </a:p>
        </p:txBody>
      </p:sp>
    </p:spTree>
    <p:extLst>
      <p:ext uri="{BB962C8B-B14F-4D97-AF65-F5344CB8AC3E}">
        <p14:creationId xmlns:p14="http://schemas.microsoft.com/office/powerpoint/2010/main" val="2955515028"/>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4797"/>
          </a:xfrm>
        </p:spPr>
        <p:txBody>
          <a:bodyPr/>
          <a:lstStyle/>
          <a:p>
            <a:r>
              <a:rPr lang="en-US" sz="4800" smtClean="0"/>
              <a:t>Create a Meta package</a:t>
            </a:r>
            <a:endParaRPr lang="en-US" sz="4800" dirty="0"/>
          </a:p>
        </p:txBody>
      </p:sp>
      <p:sp>
        <p:nvSpPr>
          <p:cNvPr id="3" name="Content Placeholder 2"/>
          <p:cNvSpPr>
            <a:spLocks noGrp="1"/>
          </p:cNvSpPr>
          <p:nvPr>
            <p:ph type="body" sz="quarter" idx="10"/>
          </p:nvPr>
        </p:nvSpPr>
        <p:spPr>
          <a:xfrm>
            <a:off x="519112" y="1447799"/>
            <a:ext cx="11149013" cy="4684359"/>
          </a:xfrm>
        </p:spPr>
        <p:txBody>
          <a:bodyPr/>
          <a:lstStyle/>
          <a:p>
            <a:r>
              <a:rPr lang="en-US" sz="3600" smtClean="0"/>
              <a:t>Meta package is a package that does not contain assemblies or code.  It only combines a set of dependent packages.</a:t>
            </a:r>
          </a:p>
          <a:p>
            <a:endParaRPr lang="en-US" sz="3600" smtClean="0"/>
          </a:p>
          <a:p>
            <a:r>
              <a:rPr lang="en-US" sz="3600" smtClean="0"/>
              <a:t>Examples</a:t>
            </a:r>
          </a:p>
          <a:p>
            <a:pPr lvl="1"/>
            <a:r>
              <a:rPr lang="en-US" sz="3200" smtClean="0"/>
              <a:t>Testing package could have your unit test, assertion, and mocking framework</a:t>
            </a:r>
          </a:p>
          <a:p>
            <a:pPr lvl="1"/>
            <a:r>
              <a:rPr lang="en-US" sz="3200" smtClean="0"/>
              <a:t>Application – IoC, ORM, ect… The reference app that can install into a MVC 3 Empty template.</a:t>
            </a:r>
            <a:endParaRPr lang="en-US" sz="3200" dirty="0" smtClean="0"/>
          </a:p>
        </p:txBody>
      </p:sp>
    </p:spTree>
    <p:extLst>
      <p:ext uri="{BB962C8B-B14F-4D97-AF65-F5344CB8AC3E}">
        <p14:creationId xmlns:p14="http://schemas.microsoft.com/office/powerpoint/2010/main" val="200330794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4797"/>
          </a:xfrm>
        </p:spPr>
        <p:txBody>
          <a:bodyPr/>
          <a:lstStyle/>
          <a:p>
            <a:r>
              <a:rPr lang="en-US" sz="4800" smtClean="0"/>
              <a:t>Continuous Integration</a:t>
            </a:r>
            <a:endParaRPr lang="en-US" sz="4800" dirty="0"/>
          </a:p>
        </p:txBody>
      </p:sp>
      <p:sp>
        <p:nvSpPr>
          <p:cNvPr id="3" name="Content Placeholder 2"/>
          <p:cNvSpPr>
            <a:spLocks noGrp="1"/>
          </p:cNvSpPr>
          <p:nvPr>
            <p:ph type="body" sz="quarter" idx="10"/>
          </p:nvPr>
        </p:nvSpPr>
        <p:spPr>
          <a:xfrm>
            <a:off x="519112" y="1447799"/>
            <a:ext cx="11149013" cy="2714589"/>
          </a:xfrm>
        </p:spPr>
        <p:txBody>
          <a:bodyPr/>
          <a:lstStyle/>
          <a:p>
            <a:r>
              <a:rPr lang="en-US" sz="3600" smtClean="0"/>
              <a:t>Create a second Repository for CI builds.</a:t>
            </a:r>
          </a:p>
          <a:p>
            <a:r>
              <a:rPr lang="en-US" sz="3600" smtClean="0"/>
              <a:t>Automate the NuGet Package creation from your CI builds to publish to the CI Repository</a:t>
            </a:r>
          </a:p>
          <a:p>
            <a:r>
              <a:rPr lang="en-US" sz="3600" smtClean="0"/>
              <a:t>Automatically increment your version numbers in your assemblies and NuGets</a:t>
            </a:r>
            <a:endParaRPr lang="en-US" sz="3600" dirty="0" smtClean="0"/>
          </a:p>
        </p:txBody>
      </p:sp>
    </p:spTree>
    <p:extLst>
      <p:ext uri="{BB962C8B-B14F-4D97-AF65-F5344CB8AC3E}">
        <p14:creationId xmlns:p14="http://schemas.microsoft.com/office/powerpoint/2010/main" val="130318286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4797"/>
          </a:xfrm>
        </p:spPr>
        <p:txBody>
          <a:bodyPr/>
          <a:lstStyle/>
          <a:p>
            <a:r>
              <a:rPr lang="en-US" sz="4800" smtClean="0"/>
              <a:t>Define a Publishing process</a:t>
            </a:r>
            <a:endParaRPr lang="en-US" sz="4800" dirty="0"/>
          </a:p>
        </p:txBody>
      </p:sp>
      <p:sp>
        <p:nvSpPr>
          <p:cNvPr id="3" name="Content Placeholder 2"/>
          <p:cNvSpPr>
            <a:spLocks noGrp="1"/>
          </p:cNvSpPr>
          <p:nvPr>
            <p:ph type="body" sz="quarter" idx="10"/>
          </p:nvPr>
        </p:nvSpPr>
        <p:spPr>
          <a:xfrm>
            <a:off x="519112" y="1447799"/>
            <a:ext cx="11149013" cy="2714589"/>
          </a:xfrm>
        </p:spPr>
        <p:txBody>
          <a:bodyPr/>
          <a:lstStyle/>
          <a:p>
            <a:r>
              <a:rPr lang="en-US" sz="3600" smtClean="0"/>
              <a:t>Define a process for when your  Nuggets are published to the official company repository.</a:t>
            </a:r>
          </a:p>
          <a:p>
            <a:r>
              <a:rPr lang="en-US" sz="3600" smtClean="0"/>
              <a:t>After a development iteration all your release/acceptance tests pass.</a:t>
            </a:r>
          </a:p>
          <a:p>
            <a:r>
              <a:rPr lang="en-US" sz="3600" smtClean="0"/>
              <a:t>Publish your package to the Released feed.</a:t>
            </a:r>
            <a:endParaRPr lang="en-US" sz="3600" dirty="0"/>
          </a:p>
        </p:txBody>
      </p:sp>
    </p:spTree>
    <p:extLst>
      <p:ext uri="{BB962C8B-B14F-4D97-AF65-F5344CB8AC3E}">
        <p14:creationId xmlns:p14="http://schemas.microsoft.com/office/powerpoint/2010/main" val="230670876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4797"/>
          </a:xfrm>
        </p:spPr>
        <p:txBody>
          <a:bodyPr/>
          <a:lstStyle/>
          <a:p>
            <a:r>
              <a:rPr lang="en-US" sz="4800" smtClean="0"/>
              <a:t>Automation scripts</a:t>
            </a:r>
            <a:endParaRPr lang="en-US" sz="4800" dirty="0"/>
          </a:p>
        </p:txBody>
      </p:sp>
      <p:sp>
        <p:nvSpPr>
          <p:cNvPr id="3" name="Content Placeholder 2"/>
          <p:cNvSpPr>
            <a:spLocks noGrp="1"/>
          </p:cNvSpPr>
          <p:nvPr>
            <p:ph type="body" sz="quarter" idx="10"/>
          </p:nvPr>
        </p:nvSpPr>
        <p:spPr>
          <a:xfrm>
            <a:off x="519112" y="1447799"/>
            <a:ext cx="11149013" cy="3773341"/>
          </a:xfrm>
        </p:spPr>
        <p:txBody>
          <a:bodyPr/>
          <a:lstStyle/>
          <a:p>
            <a:r>
              <a:rPr lang="en-US" sz="3600" smtClean="0"/>
              <a:t>Automate solution to common errors.</a:t>
            </a:r>
          </a:p>
          <a:p>
            <a:pPr lvl="1"/>
            <a:r>
              <a:rPr lang="en-US" sz="3200" smtClean="0"/>
              <a:t>Configurations</a:t>
            </a:r>
          </a:p>
          <a:p>
            <a:pPr lvl="1"/>
            <a:r>
              <a:rPr lang="en-US" sz="3200" smtClean="0"/>
              <a:t>Install assemblies in the GAC</a:t>
            </a:r>
          </a:p>
          <a:p>
            <a:pPr lvl="1"/>
            <a:r>
              <a:rPr lang="en-US" sz="3200" smtClean="0"/>
              <a:t>Create Event Log Sources</a:t>
            </a:r>
          </a:p>
          <a:p>
            <a:pPr lvl="1"/>
            <a:r>
              <a:rPr lang="en-US" sz="3200" smtClean="0"/>
              <a:t>Ect.</a:t>
            </a:r>
          </a:p>
          <a:p>
            <a:r>
              <a:rPr lang="en-US" sz="3600" smtClean="0"/>
              <a:t>Use the Package Manager Console to interactivly  create a solution to a reproducible support problems.</a:t>
            </a:r>
            <a:endParaRPr lang="en-US" sz="3600" dirty="0"/>
          </a:p>
        </p:txBody>
      </p:sp>
    </p:spTree>
    <p:extLst>
      <p:ext uri="{BB962C8B-B14F-4D97-AF65-F5344CB8AC3E}">
        <p14:creationId xmlns:p14="http://schemas.microsoft.com/office/powerpoint/2010/main" val="201332168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sz="4800" dirty="0" smtClean="0"/>
              <a:t>Hacking </a:t>
            </a:r>
            <a:r>
              <a:rPr lang="en-US" sz="4800" dirty="0" err="1" smtClean="0"/>
              <a:t>NuGet</a:t>
            </a:r>
            <a:r>
              <a:rPr lang="en-US" sz="4800" dirty="0" smtClean="0"/>
              <a:t> </a:t>
            </a:r>
            <a:br>
              <a:rPr lang="en-US" sz="4800" dirty="0" smtClean="0"/>
            </a:br>
            <a:r>
              <a:rPr lang="en-US" sz="4000" dirty="0" smtClean="0">
                <a:solidFill>
                  <a:schemeClr val="accent1"/>
                </a:solidFill>
              </a:rPr>
              <a:t>“things the product team will tell you not to do”</a:t>
            </a:r>
            <a:endParaRPr lang="en-US" sz="4000" dirty="0">
              <a:solidFill>
                <a:schemeClr val="accent1"/>
              </a:solidFill>
            </a:endParaRPr>
          </a:p>
        </p:txBody>
      </p:sp>
      <p:sp>
        <p:nvSpPr>
          <p:cNvPr id="3" name="Content Placeholder 2"/>
          <p:cNvSpPr>
            <a:spLocks noGrp="1"/>
          </p:cNvSpPr>
          <p:nvPr>
            <p:ph type="body" sz="quarter" idx="10"/>
          </p:nvPr>
        </p:nvSpPr>
        <p:spPr>
          <a:xfrm>
            <a:off x="519906" y="1905000"/>
            <a:ext cx="11149013" cy="3933384"/>
          </a:xfrm>
        </p:spPr>
        <p:txBody>
          <a:bodyPr/>
          <a:lstStyle/>
          <a:p>
            <a:r>
              <a:rPr lang="en-US" sz="3600" dirty="0" smtClean="0"/>
              <a:t>Distribute additional Visual Studio Add-ins (VSIX).</a:t>
            </a:r>
          </a:p>
          <a:p>
            <a:r>
              <a:rPr lang="en-US" sz="3600" dirty="0" smtClean="0"/>
              <a:t>Distribute code templates.</a:t>
            </a:r>
          </a:p>
          <a:p>
            <a:r>
              <a:rPr lang="en-US" sz="3600" dirty="0" smtClean="0"/>
              <a:t>Add additional commands to the package console to carry out common developer tasks.</a:t>
            </a:r>
          </a:p>
          <a:p>
            <a:r>
              <a:rPr lang="en-US" sz="3600" dirty="0" smtClean="0"/>
              <a:t>Change base classes for files in your VS project. Add method overrides….. </a:t>
            </a:r>
            <a:r>
              <a:rPr lang="en-US" sz="3600" dirty="0" err="1" smtClean="0"/>
              <a:t>Ect</a:t>
            </a:r>
            <a:r>
              <a:rPr lang="en-US" sz="3600" dirty="0" smtClean="0"/>
              <a:t>. </a:t>
            </a:r>
          </a:p>
          <a:p>
            <a:r>
              <a:rPr lang="en-US" sz="3600" dirty="0" smtClean="0"/>
              <a:t>This can all be done in </a:t>
            </a:r>
            <a:r>
              <a:rPr lang="en-US" sz="3600" dirty="0" err="1" smtClean="0"/>
              <a:t>powershell</a:t>
            </a:r>
            <a:r>
              <a:rPr lang="en-US" sz="3600" dirty="0" smtClean="0"/>
              <a:t>.</a:t>
            </a:r>
          </a:p>
        </p:txBody>
      </p:sp>
    </p:spTree>
    <p:extLst>
      <p:ext uri="{BB962C8B-B14F-4D97-AF65-F5344CB8AC3E}">
        <p14:creationId xmlns:p14="http://schemas.microsoft.com/office/powerpoint/2010/main" val="2395064227"/>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Changing a global.asax base class demo</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59" t="9150" r="31889" b="47213"/>
          <a:stretch/>
        </p:blipFill>
        <p:spPr bwMode="auto">
          <a:xfrm>
            <a:off x="304721" y="1288800"/>
            <a:ext cx="11516076" cy="481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710334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endParaRPr lang="en-US"/>
          </a:p>
        </p:txBody>
      </p:sp>
      <p:sp>
        <p:nvSpPr>
          <p:cNvPr id="3" name="Title 2"/>
          <p:cNvSpPr>
            <a:spLocks noGrp="1"/>
          </p:cNvSpPr>
          <p:nvPr>
            <p:ph type="ctrTitle"/>
          </p:nvPr>
        </p:nvSpPr>
        <p:spPr/>
        <p:txBody>
          <a:bodyPr/>
          <a:lstStyle/>
          <a:p>
            <a:r>
              <a:rPr lang="en-US" sz="7200" dirty="0" smtClean="0"/>
              <a:t>PILE OF DEMOS!</a:t>
            </a:r>
            <a:endParaRPr lang="en-US" sz="7200" dirty="0"/>
          </a:p>
        </p:txBody>
      </p:sp>
      <p:sp>
        <p:nvSpPr>
          <p:cNvPr id="4" name="Text Placeholder 3"/>
          <p:cNvSpPr>
            <a:spLocks noGrp="1"/>
          </p:cNvSpPr>
          <p:nvPr>
            <p:ph type="subTitle" idx="1"/>
          </p:nvPr>
        </p:nvSpPr>
        <p:spPr/>
        <p:txBody>
          <a:bodyPr/>
          <a:lstStyle/>
          <a:p>
            <a:r>
              <a:rPr lang="en-US" smtClean="0"/>
              <a:t>NuGet</a:t>
            </a:r>
            <a:endParaRPr lang="en-US" dirty="0"/>
          </a:p>
        </p:txBody>
      </p:sp>
    </p:spTree>
    <p:extLst>
      <p:ext uri="{BB962C8B-B14F-4D97-AF65-F5344CB8AC3E}">
        <p14:creationId xmlns:p14="http://schemas.microsoft.com/office/powerpoint/2010/main" val="2819342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Development</a:t>
            </a:r>
            <a:endParaRPr lang="en-US" dirty="0"/>
          </a:p>
        </p:txBody>
      </p:sp>
      <p:sp>
        <p:nvSpPr>
          <p:cNvPr id="3" name="Text Placeholder 2"/>
          <p:cNvSpPr>
            <a:spLocks noGrp="1"/>
          </p:cNvSpPr>
          <p:nvPr>
            <p:ph type="body" sz="quarter" idx="10"/>
          </p:nvPr>
        </p:nvSpPr>
        <p:spPr>
          <a:xfrm>
            <a:off x="519112" y="1447799"/>
            <a:ext cx="11149013" cy="4616648"/>
          </a:xfrm>
        </p:spPr>
        <p:txBody>
          <a:bodyPr/>
          <a:lstStyle/>
          <a:p>
            <a:r>
              <a:rPr lang="en-US" sz="4000" dirty="0" err="1" smtClean="0"/>
              <a:t>NuGet</a:t>
            </a:r>
            <a:r>
              <a:rPr lang="en-US" sz="4000" dirty="0" smtClean="0"/>
              <a:t> is an </a:t>
            </a:r>
            <a:r>
              <a:rPr lang="en-US" sz="4000" dirty="0" err="1" smtClean="0"/>
              <a:t>OuterCurve</a:t>
            </a:r>
            <a:r>
              <a:rPr lang="en-US" sz="4000" dirty="0" smtClean="0"/>
              <a:t> Foundation Project</a:t>
            </a:r>
          </a:p>
          <a:p>
            <a:r>
              <a:rPr lang="en-US" sz="4000" dirty="0" smtClean="0"/>
              <a:t>Hosted on http://nuget.codeplex.com</a:t>
            </a:r>
          </a:p>
          <a:p>
            <a:r>
              <a:rPr lang="en-US" sz="4000" dirty="0" smtClean="0"/>
              <a:t>External contributions allowed</a:t>
            </a:r>
          </a:p>
          <a:p>
            <a:pPr lvl="1"/>
            <a:r>
              <a:rPr lang="en-US" sz="4000" dirty="0" smtClean="0"/>
              <a:t>Several external core contributors</a:t>
            </a:r>
          </a:p>
          <a:p>
            <a:r>
              <a:rPr lang="en-US" sz="4000" dirty="0" smtClean="0"/>
              <a:t>Monthly point release cadence</a:t>
            </a:r>
          </a:p>
          <a:p>
            <a:r>
              <a:rPr lang="en-US" sz="4000" dirty="0" smtClean="0"/>
              <a:t>Large uptake so far: http://stats.nuget.org </a:t>
            </a:r>
          </a:p>
          <a:p>
            <a:endParaRPr lang="en-US" sz="4000" dirty="0"/>
          </a:p>
        </p:txBody>
      </p:sp>
    </p:spTree>
    <p:extLst>
      <p:ext uri="{BB962C8B-B14F-4D97-AF65-F5344CB8AC3E}">
        <p14:creationId xmlns:p14="http://schemas.microsoft.com/office/powerpoint/2010/main" val="120301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hilha\Desktop\austin_powers_mike_myers_as_dr_ev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735" y="533481"/>
            <a:ext cx="9203288" cy="5791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320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362200"/>
            <a:ext cx="12188825" cy="1924050"/>
          </a:xfrm>
        </p:spPr>
        <p:txBody>
          <a:bodyPr>
            <a:noAutofit/>
          </a:bodyPr>
          <a:lstStyle/>
          <a:p>
            <a:pPr algn="ctr">
              <a:lnSpc>
                <a:spcPts val="7999"/>
              </a:lnSpc>
            </a:pPr>
            <a:r>
              <a:rPr lang="en-US" sz="8000" spc="-400" dirty="0">
                <a:ln>
                  <a:noFill/>
                </a:ln>
                <a:solidFill>
                  <a:schemeClr val="tx1"/>
                </a:solidFill>
                <a:effectLst>
                  <a:outerShdw blurRad="38100" dist="38100" dir="2700000" algn="tl">
                    <a:srgbClr val="000000">
                      <a:alpha val="43137"/>
                    </a:srgbClr>
                  </a:outerShdw>
                </a:effectLst>
                <a:latin typeface="+mn-lt"/>
                <a:ea typeface="MS Gothic" pitchFamily="49" charset="-128"/>
                <a:cs typeface="Segoe UI" pitchFamily="34" charset="0"/>
              </a:rPr>
              <a:t>help us spread the word!</a:t>
            </a:r>
            <a:endParaRPr lang="en-CA" sz="8000" spc="-400" dirty="0">
              <a:ln>
                <a:noFill/>
              </a:ln>
              <a:solidFill>
                <a:schemeClr val="tx1"/>
              </a:solidFill>
              <a:effectLst>
                <a:outerShdw blurRad="38100" dist="38100" dir="2700000" algn="tl">
                  <a:srgbClr val="000000">
                    <a:alpha val="43137"/>
                  </a:srgbClr>
                </a:outerShdw>
              </a:effectLst>
              <a:latin typeface="+mn-lt"/>
              <a:ea typeface="MS Gothic" pitchFamily="49" charset="-128"/>
              <a:cs typeface="Segoe UI" pitchFamily="34" charset="0"/>
            </a:endParaRPr>
          </a:p>
        </p:txBody>
      </p:sp>
    </p:spTree>
    <p:extLst>
      <p:ext uri="{BB962C8B-B14F-4D97-AF65-F5344CB8AC3E}">
        <p14:creationId xmlns:p14="http://schemas.microsoft.com/office/powerpoint/2010/main" val="74563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268" y="76200"/>
            <a:ext cx="9164290" cy="6858000"/>
          </a:xfrm>
          <a:prstGeom prst="rect">
            <a:avLst/>
          </a:prstGeom>
          <a:noFill/>
          <a:ln>
            <a:noFill/>
          </a:ln>
        </p:spPr>
      </p:pic>
      <p:sp>
        <p:nvSpPr>
          <p:cNvPr id="2" name="Title 1"/>
          <p:cNvSpPr>
            <a:spLocks noGrp="1"/>
          </p:cNvSpPr>
          <p:nvPr>
            <p:ph type="title" idx="4294967295"/>
          </p:nvPr>
        </p:nvSpPr>
        <p:spPr>
          <a:xfrm rot="-120000">
            <a:off x="2484439" y="2273301"/>
            <a:ext cx="7024687" cy="2805113"/>
          </a:xfrm>
        </p:spPr>
        <p:txBody>
          <a:bodyPr>
            <a:noAutofit/>
          </a:bodyPr>
          <a:lstStyle/>
          <a:p>
            <a:pPr algn="ctr"/>
            <a:r>
              <a:rPr lang="en-US" sz="3000" dirty="0" smtClean="0">
                <a:solidFill>
                  <a:schemeClr val="bg1"/>
                </a:solidFill>
                <a:effectLst>
                  <a:outerShdw blurRad="38100" dist="38100" dir="2700000" algn="tl">
                    <a:srgbClr val="000000">
                      <a:alpha val="43137"/>
                    </a:srgbClr>
                  </a:outerShdw>
                </a:effectLst>
              </a:rPr>
              <a:t>Be well,</a:t>
            </a:r>
            <a:br>
              <a:rPr lang="en-US" sz="3000" dirty="0" smtClean="0">
                <a:solidFill>
                  <a:schemeClr val="bg1"/>
                </a:solidFill>
                <a:effectLst>
                  <a:outerShdw blurRad="38100" dist="38100" dir="2700000" algn="tl">
                    <a:srgbClr val="000000">
                      <a:alpha val="43137"/>
                    </a:srgbClr>
                  </a:outerShdw>
                </a:effectLst>
              </a:rPr>
            </a:br>
            <a:r>
              <a:rPr lang="en-US" sz="3000" i="1" dirty="0" smtClean="0">
                <a:solidFill>
                  <a:schemeClr val="bg1"/>
                </a:solidFill>
                <a:effectLst>
                  <a:outerShdw blurRad="38100" dist="38100" dir="2700000" algn="tl">
                    <a:srgbClr val="000000">
                      <a:alpha val="43137"/>
                    </a:srgbClr>
                  </a:outerShdw>
                </a:effectLst>
              </a:rPr>
              <a:t>write good code,</a:t>
            </a:r>
            <a:r>
              <a:rPr lang="en-US" sz="3000" dirty="0" smtClean="0">
                <a:solidFill>
                  <a:schemeClr val="bg1"/>
                </a:solidFill>
                <a:effectLst>
                  <a:outerShdw blurRad="38100" dist="38100" dir="2700000" algn="tl">
                    <a:srgbClr val="000000">
                      <a:alpha val="43137"/>
                    </a:srgbClr>
                  </a:outerShdw>
                </a:effectLst>
              </a:rPr>
              <a:t/>
            </a:r>
            <a:br>
              <a:rPr lang="en-US" sz="3000" dirty="0" smtClean="0">
                <a:solidFill>
                  <a:schemeClr val="bg1"/>
                </a:solidFill>
                <a:effectLst>
                  <a:outerShdw blurRad="38100" dist="38100" dir="2700000" algn="tl">
                    <a:srgbClr val="000000">
                      <a:alpha val="43137"/>
                    </a:srgbClr>
                  </a:outerShdw>
                </a:effectLst>
              </a:rPr>
            </a:br>
            <a:r>
              <a:rPr lang="en-US" sz="3000" dirty="0" smtClean="0">
                <a:solidFill>
                  <a:schemeClr val="bg1"/>
                </a:solidFill>
                <a:effectLst>
                  <a:outerShdw blurRad="38100" dist="38100" dir="2700000" algn="tl">
                    <a:srgbClr val="000000">
                      <a:alpha val="43137"/>
                    </a:srgbClr>
                  </a:outerShdw>
                </a:effectLst>
              </a:rPr>
              <a:t>and stay in touch</a:t>
            </a:r>
            <a:br>
              <a:rPr lang="en-US" sz="3000" dirty="0" smtClean="0">
                <a:solidFill>
                  <a:schemeClr val="bg1"/>
                </a:solidFill>
                <a:effectLst>
                  <a:outerShdw blurRad="38100" dist="38100" dir="2700000" algn="tl">
                    <a:srgbClr val="000000">
                      <a:alpha val="43137"/>
                    </a:srgbClr>
                  </a:outerShdw>
                </a:effectLst>
              </a:rPr>
            </a:br>
            <a:r>
              <a:rPr lang="en-US" sz="3000" dirty="0" smtClean="0">
                <a:solidFill>
                  <a:schemeClr val="bg1"/>
                </a:solidFill>
                <a:effectLst>
                  <a:outerShdw blurRad="38100" dist="38100" dir="2700000" algn="tl">
                    <a:srgbClr val="000000">
                      <a:alpha val="43137"/>
                    </a:srgbClr>
                  </a:outerShdw>
                </a:effectLst>
              </a:rPr>
              <a:t/>
            </a:r>
            <a:br>
              <a:rPr lang="en-US" sz="3000" dirty="0" smtClean="0">
                <a:solidFill>
                  <a:schemeClr val="bg1"/>
                </a:solidFill>
                <a:effectLst>
                  <a:outerShdw blurRad="38100" dist="38100" dir="2700000" algn="tl">
                    <a:srgbClr val="000000">
                      <a:alpha val="43137"/>
                    </a:srgbClr>
                  </a:outerShdw>
                </a:effectLst>
              </a:rPr>
            </a:br>
            <a:r>
              <a:rPr lang="en-US" sz="3000" dirty="0" smtClean="0">
                <a:solidFill>
                  <a:schemeClr val="bg1"/>
                </a:solidFill>
                <a:effectLst>
                  <a:outerShdw blurRad="38100" dist="38100" dir="2700000" algn="tl">
                    <a:srgbClr val="000000">
                      <a:alpha val="43137"/>
                    </a:srgbClr>
                  </a:outerShdw>
                </a:effectLst>
              </a:rPr>
              <a:t>scottha@microsoft.com</a:t>
            </a:r>
            <a:br>
              <a:rPr lang="en-US" sz="3000" dirty="0" smtClean="0">
                <a:solidFill>
                  <a:schemeClr val="bg1"/>
                </a:solidFill>
                <a:effectLst>
                  <a:outerShdw blurRad="38100" dist="38100" dir="2700000" algn="tl">
                    <a:srgbClr val="000000">
                      <a:alpha val="43137"/>
                    </a:srgbClr>
                  </a:outerShdw>
                </a:effectLst>
              </a:rPr>
            </a:br>
            <a:r>
              <a:rPr lang="en-US" sz="3000" dirty="0" smtClean="0">
                <a:solidFill>
                  <a:schemeClr val="bg1"/>
                </a:solidFill>
                <a:effectLst>
                  <a:outerShdw blurRad="38100" dist="38100" dir="2700000" algn="tl">
                    <a:srgbClr val="000000">
                      <a:alpha val="43137"/>
                    </a:srgbClr>
                  </a:outerShdw>
                </a:effectLst>
              </a:rPr>
              <a:t>@</a:t>
            </a:r>
            <a:r>
              <a:rPr lang="en-US" sz="3000" dirty="0" err="1" smtClean="0">
                <a:solidFill>
                  <a:schemeClr val="bg1"/>
                </a:solidFill>
                <a:effectLst>
                  <a:outerShdw blurRad="38100" dist="38100" dir="2700000" algn="tl">
                    <a:srgbClr val="000000">
                      <a:alpha val="43137"/>
                    </a:srgbClr>
                  </a:outerShdw>
                </a:effectLst>
              </a:rPr>
              <a:t>shanselman</a:t>
            </a:r>
            <a:r>
              <a:rPr lang="en-US" sz="3000" dirty="0" smtClean="0">
                <a:solidFill>
                  <a:schemeClr val="bg1"/>
                </a:solidFill>
                <a:effectLst>
                  <a:outerShdw blurRad="38100" dist="38100" dir="2700000" algn="tl">
                    <a:srgbClr val="000000">
                      <a:alpha val="43137"/>
                    </a:srgbClr>
                  </a:outerShdw>
                </a:effectLst>
              </a:rPr>
              <a:t> </a:t>
            </a:r>
            <a:br>
              <a:rPr lang="en-US" sz="3000" dirty="0" smtClean="0">
                <a:solidFill>
                  <a:schemeClr val="bg1"/>
                </a:solidFill>
                <a:effectLst>
                  <a:outerShdw blurRad="38100" dist="38100" dir="2700000" algn="tl">
                    <a:srgbClr val="000000">
                      <a:alpha val="43137"/>
                    </a:srgbClr>
                  </a:outerShdw>
                </a:effectLst>
              </a:rPr>
            </a:br>
            <a:r>
              <a:rPr lang="en-US" sz="3000" dirty="0" smtClean="0">
                <a:solidFill>
                  <a:schemeClr val="bg1"/>
                </a:solidFill>
                <a:effectLst>
                  <a:outerShdw blurRad="38100" dist="38100" dir="2700000" algn="tl">
                    <a:srgbClr val="000000">
                      <a:alpha val="43137"/>
                    </a:srgbClr>
                  </a:outerShdw>
                </a:effectLst>
              </a:rPr>
              <a:t>http://hanselman.com</a:t>
            </a:r>
            <a:endParaRPr lang="en-US" sz="3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0691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Web Track Resources</a:t>
            </a:r>
            <a:endParaRPr lang="en-US" dirty="0"/>
          </a:p>
        </p:txBody>
      </p:sp>
      <p:sp>
        <p:nvSpPr>
          <p:cNvPr id="3" name="Content Placeholder 2"/>
          <p:cNvSpPr>
            <a:spLocks noGrp="1"/>
          </p:cNvSpPr>
          <p:nvPr>
            <p:ph type="body" sz="quarter" idx="10"/>
          </p:nvPr>
        </p:nvSpPr>
        <p:spPr>
          <a:xfrm>
            <a:off x="519112" y="1447799"/>
            <a:ext cx="11149013" cy="3545586"/>
          </a:xfrm>
        </p:spPr>
        <p:txBody>
          <a:bodyPr/>
          <a:lstStyle/>
          <a:p>
            <a:r>
              <a:rPr lang="en-US" sz="3600" dirty="0" smtClean="0">
                <a:hlinkClick r:id="rId2"/>
              </a:rPr>
              <a:t>http://www.asp.net/</a:t>
            </a:r>
          </a:p>
          <a:p>
            <a:r>
              <a:rPr lang="en-US" sz="3600" dirty="0" smtClean="0">
                <a:hlinkClick r:id="rId2"/>
              </a:rPr>
              <a:t>http://www.silverlight.net/</a:t>
            </a:r>
          </a:p>
          <a:p>
            <a:r>
              <a:rPr lang="en-US" sz="3600" dirty="0" smtClean="0">
                <a:hlinkClick r:id="rId2"/>
              </a:rPr>
              <a:t>http://www.microsoft.com/web/gallery/</a:t>
            </a:r>
          </a:p>
          <a:p>
            <a:r>
              <a:rPr lang="en-US" sz="3600" dirty="0" smtClean="0">
                <a:hlinkClick r:id="rId2"/>
              </a:rPr>
              <a:t>http://www.iis.net/</a:t>
            </a:r>
            <a:r>
              <a:rPr lang="en-US" sz="3600" dirty="0" smtClean="0"/>
              <a:t>	</a:t>
            </a:r>
          </a:p>
          <a:p>
            <a:r>
              <a:rPr lang="en-US" sz="3600" dirty="0" smtClean="0">
                <a:hlinkClick r:id="rId3"/>
              </a:rPr>
              <a:t>http://weblogs.asp.net/Scottgu/</a:t>
            </a:r>
            <a:r>
              <a:rPr lang="en-US" sz="3600" dirty="0" smtClean="0"/>
              <a:t>	</a:t>
            </a:r>
          </a:p>
          <a:p>
            <a:r>
              <a:rPr lang="en-US" sz="3600" dirty="0" smtClean="0">
                <a:hlinkClick r:id="rId4"/>
              </a:rPr>
              <a:t>http://www.hanselman.com</a:t>
            </a:r>
            <a:endParaRPr lang="en-US" sz="3600" dirty="0"/>
          </a:p>
        </p:txBody>
      </p:sp>
    </p:spTree>
    <p:extLst>
      <p:ext uri="{BB962C8B-B14F-4D97-AF65-F5344CB8AC3E}">
        <p14:creationId xmlns:p14="http://schemas.microsoft.com/office/powerpoint/2010/main" val="220099489"/>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463990892"/>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742611"/>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29" r="629"/>
          <a:stretch>
            <a:fillRect/>
          </a:stretch>
        </p:blipFill>
        <p:spPr>
          <a:xfrm>
            <a:off x="6051550" y="1941513"/>
            <a:ext cx="4114800" cy="4167187"/>
          </a:xfrm>
        </p:spPr>
      </p:pic>
    </p:spTree>
    <p:extLst>
      <p:ext uri="{BB962C8B-B14F-4D97-AF65-F5344CB8AC3E}">
        <p14:creationId xmlns:p14="http://schemas.microsoft.com/office/powerpoint/2010/main" val="3576570065"/>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608015" y="2362200"/>
            <a:ext cx="11031626" cy="1495795"/>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7200" dirty="0">
                <a:solidFill>
                  <a:schemeClr val="tx1"/>
                </a:solidFill>
                <a:effectLst>
                  <a:outerShdw blurRad="38100" dist="38100" dir="2700000" algn="tl">
                    <a:srgbClr val="000000">
                      <a:alpha val="43137"/>
                    </a:srgbClr>
                  </a:outerShdw>
                </a:effectLst>
              </a:rPr>
              <a:t>Make using OSS as easy </a:t>
            </a:r>
            <a:br>
              <a:rPr lang="en-US" sz="7200" dirty="0">
                <a:solidFill>
                  <a:schemeClr val="tx1"/>
                </a:solidFill>
                <a:effectLst>
                  <a:outerShdw blurRad="38100" dist="38100" dir="2700000" algn="tl">
                    <a:srgbClr val="000000">
                      <a:alpha val="43137"/>
                    </a:srgbClr>
                  </a:outerShdw>
                </a:effectLst>
              </a:rPr>
            </a:br>
            <a:r>
              <a:rPr lang="en-US" sz="7200" dirty="0">
                <a:solidFill>
                  <a:schemeClr val="tx1"/>
                </a:solidFill>
                <a:effectLst>
                  <a:outerShdw blurRad="38100" dist="38100" dir="2700000" algn="tl">
                    <a:srgbClr val="000000">
                      <a:alpha val="43137"/>
                    </a:srgbClr>
                  </a:outerShdw>
                </a:effectLst>
              </a:rPr>
              <a:t>as “Add Reference”</a:t>
            </a:r>
          </a:p>
        </p:txBody>
      </p:sp>
    </p:spTree>
    <p:extLst>
      <p:ext uri="{BB962C8B-B14F-4D97-AF65-F5344CB8AC3E}">
        <p14:creationId xmlns:p14="http://schemas.microsoft.com/office/powerpoint/2010/main" val="1715144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362200"/>
            <a:ext cx="12188825" cy="1495425"/>
          </a:xfrm>
        </p:spPr>
        <p:txBody>
          <a:bodyPr>
            <a:noAutofit/>
          </a:bodyPr>
          <a:lstStyle/>
          <a:p>
            <a:pPr algn="ctr"/>
            <a:r>
              <a:rPr lang="en-US" sz="7200" dirty="0">
                <a:solidFill>
                  <a:schemeClr val="tx1"/>
                </a:solidFill>
                <a:effectLst>
                  <a:outerShdw blurRad="38100" dist="38100" dir="2700000" algn="tl">
                    <a:srgbClr val="000000">
                      <a:alpha val="43137"/>
                    </a:srgbClr>
                  </a:outerShdw>
                </a:effectLst>
              </a:rPr>
              <a:t>Make using </a:t>
            </a:r>
            <a:r>
              <a:rPr lang="en-US" sz="7200" dirty="0" smtClean="0">
                <a:solidFill>
                  <a:schemeClr val="tx1"/>
                </a:solidFill>
                <a:effectLst>
                  <a:outerShdw blurRad="38100" dist="38100" dir="2700000" algn="tl">
                    <a:srgbClr val="000000">
                      <a:alpha val="43137"/>
                    </a:srgbClr>
                  </a:outerShdw>
                </a:effectLst>
              </a:rPr>
              <a:t>software as </a:t>
            </a:r>
            <a:br>
              <a:rPr lang="en-US" sz="7200" dirty="0" smtClean="0">
                <a:solidFill>
                  <a:schemeClr val="tx1"/>
                </a:solidFill>
                <a:effectLst>
                  <a:outerShdw blurRad="38100" dist="38100" dir="2700000" algn="tl">
                    <a:srgbClr val="000000">
                      <a:alpha val="43137"/>
                    </a:srgbClr>
                  </a:outerShdw>
                </a:effectLst>
              </a:rPr>
            </a:br>
            <a:r>
              <a:rPr lang="en-US" sz="7200" dirty="0" smtClean="0">
                <a:solidFill>
                  <a:schemeClr val="tx1"/>
                </a:solidFill>
                <a:effectLst>
                  <a:outerShdw blurRad="38100" dist="38100" dir="2700000" algn="tl">
                    <a:srgbClr val="000000">
                      <a:alpha val="43137"/>
                    </a:srgbClr>
                  </a:outerShdw>
                </a:effectLst>
              </a:rPr>
              <a:t>easy as </a:t>
            </a:r>
            <a:r>
              <a:rPr lang="en-US" sz="7200" dirty="0">
                <a:solidFill>
                  <a:schemeClr val="tx1"/>
                </a:solidFill>
                <a:effectLst>
                  <a:outerShdw blurRad="38100" dist="38100" dir="2700000" algn="tl">
                    <a:srgbClr val="000000">
                      <a:alpha val="43137"/>
                    </a:srgbClr>
                  </a:outerShdw>
                </a:effectLst>
              </a:rPr>
              <a:t>“Add Reference”</a:t>
            </a:r>
            <a:endParaRPr lang="en-CA" sz="72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8621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2362200"/>
            <a:ext cx="12188825" cy="1495425"/>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7200" dirty="0" smtClean="0">
                <a:solidFill>
                  <a:schemeClr val="tx1"/>
                </a:solidFill>
                <a:effectLst>
                  <a:outerShdw blurRad="38100" dist="38100" dir="2700000" algn="tl">
                    <a:srgbClr val="000000">
                      <a:alpha val="43137"/>
                    </a:srgbClr>
                  </a:outerShdw>
                </a:effectLst>
              </a:rPr>
              <a:t>How </a:t>
            </a:r>
            <a:r>
              <a:rPr lang="en-US" sz="7200" dirty="0">
                <a:solidFill>
                  <a:schemeClr val="tx1"/>
                </a:solidFill>
                <a:effectLst>
                  <a:outerShdw blurRad="38100" dist="38100" dir="2700000" algn="tl">
                    <a:srgbClr val="000000">
                      <a:alpha val="43137"/>
                    </a:srgbClr>
                  </a:outerShdw>
                </a:effectLst>
              </a:rPr>
              <a:t>do we do that?</a:t>
            </a:r>
          </a:p>
        </p:txBody>
      </p:sp>
    </p:spTree>
    <p:extLst>
      <p:ext uri="{BB962C8B-B14F-4D97-AF65-F5344CB8AC3E}">
        <p14:creationId xmlns:p14="http://schemas.microsoft.com/office/powerpoint/2010/main" val="3559313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hilha\Desktop\ecosyste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4555" r="-1" b="8900"/>
          <a:stretch/>
        </p:blipFill>
        <p:spPr bwMode="auto">
          <a:xfrm>
            <a:off x="0" y="-342899"/>
            <a:ext cx="12188825" cy="7200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5" y="70055"/>
            <a:ext cx="12614276" cy="32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37102" y="336883"/>
            <a:ext cx="11294310" cy="2400657"/>
          </a:xfrm>
          <a:prstGeom prst="rect">
            <a:avLst/>
          </a:prstGeom>
          <a:noFill/>
        </p:spPr>
        <p:txBody>
          <a:bodyPr wrap="none" lIns="0" tIns="0" rIns="0" bIns="0" rtlCol="0">
            <a:spAutoFit/>
          </a:bodyPr>
          <a:lstStyle/>
          <a:p>
            <a:pPr algn="ctr"/>
            <a:r>
              <a:rPr lang="en-US" sz="7800" dirty="0" smtClean="0">
                <a:gradFill>
                  <a:gsLst>
                    <a:gs pos="0">
                      <a:schemeClr val="tx1"/>
                    </a:gs>
                    <a:gs pos="86000">
                      <a:schemeClr val="tx1"/>
                    </a:gs>
                  </a:gsLst>
                  <a:lin ang="5400000" scaled="0"/>
                </a:gradFill>
                <a:latin typeface="Segoe UI Light" pitchFamily="34" charset="0"/>
              </a:rPr>
              <a:t>BUILD UP THE DEVELOPER</a:t>
            </a:r>
            <a:br>
              <a:rPr lang="en-US" sz="7800" dirty="0" smtClean="0">
                <a:gradFill>
                  <a:gsLst>
                    <a:gs pos="0">
                      <a:schemeClr val="tx1"/>
                    </a:gs>
                    <a:gs pos="86000">
                      <a:schemeClr val="tx1"/>
                    </a:gs>
                  </a:gsLst>
                  <a:lin ang="5400000" scaled="0"/>
                </a:gradFill>
                <a:latin typeface="Segoe UI Light" pitchFamily="34" charset="0"/>
              </a:rPr>
            </a:br>
            <a:r>
              <a:rPr lang="en-US" sz="7800" dirty="0" smtClean="0">
                <a:gradFill>
                  <a:gsLst>
                    <a:gs pos="0">
                      <a:schemeClr val="tx1"/>
                    </a:gs>
                    <a:gs pos="86000">
                      <a:schemeClr val="tx1"/>
                    </a:gs>
                  </a:gsLst>
                  <a:lin ang="5400000" scaled="0"/>
                </a:gradFill>
                <a:latin typeface="Segoe UI Light" pitchFamily="34" charset="0"/>
              </a:rPr>
              <a:t>ECOSYSTEM</a:t>
            </a:r>
          </a:p>
        </p:txBody>
      </p:sp>
    </p:spTree>
    <p:extLst>
      <p:ext uri="{BB962C8B-B14F-4D97-AF65-F5344CB8AC3E}">
        <p14:creationId xmlns:p14="http://schemas.microsoft.com/office/powerpoint/2010/main" val="1723341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TENA11_BreakoutSession_Template_16x9_Final</Template>
  <TotalTime>82</TotalTime>
  <Words>1805</Words>
  <Application>Microsoft Office PowerPoint</Application>
  <PresentationFormat>Custom</PresentationFormat>
  <Paragraphs>236</Paragraphs>
  <Slides>57</Slides>
  <Notes>18</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TENA11_BreakoutSession_Template_16x9_Final_05132011</vt:lpstr>
      <vt:lpstr>1_White with Consolas font for code slides</vt:lpstr>
      <vt:lpstr>NuGet for The Enterprise .NET Package Management </vt:lpstr>
      <vt:lpstr>PowerPoint Presentation</vt:lpstr>
      <vt:lpstr>PowerPoint Presentation</vt:lpstr>
      <vt:lpstr>PowerPoint Presentation</vt:lpstr>
      <vt:lpstr>PowerPoint Presentation</vt:lpstr>
      <vt:lpstr>PowerPoint Presentation</vt:lpstr>
      <vt:lpstr>Make using software as  easy as “Add Reference”</vt:lpstr>
      <vt:lpstr>PowerPoint Presentation</vt:lpstr>
      <vt:lpstr>PowerPoint Presentation</vt:lpstr>
      <vt:lpstr>Adding a library to a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that‘s for a single assembly!</vt:lpstr>
      <vt:lpstr>What Happens When I’m Ready For Build V2?</vt:lpstr>
      <vt:lpstr>we can do much better!</vt:lpstr>
      <vt:lpstr>Our NuGet Agenda</vt:lpstr>
      <vt:lpstr>What about the Enterprise?</vt:lpstr>
      <vt:lpstr>PowerPoint Presentation</vt:lpstr>
      <vt:lpstr>What about big  boring companies?</vt:lpstr>
      <vt:lpstr>What problem are we trying to solve?</vt:lpstr>
      <vt:lpstr>How is this solved today</vt:lpstr>
      <vt:lpstr>How does NuGet help?</vt:lpstr>
      <vt:lpstr>Using NuGet in the enterprise.</vt:lpstr>
      <vt:lpstr>Create a Meta package</vt:lpstr>
      <vt:lpstr>Continuous Integration</vt:lpstr>
      <vt:lpstr>Define a Publishing process</vt:lpstr>
      <vt:lpstr>Automation scripts</vt:lpstr>
      <vt:lpstr>Hacking NuGet  “things the product team will tell you not to do”</vt:lpstr>
      <vt:lpstr>Changing a global.asax base class demo</vt:lpstr>
      <vt:lpstr>PILE OF DEMOS!</vt:lpstr>
      <vt:lpstr>Development</vt:lpstr>
      <vt:lpstr>help us spread the word!</vt:lpstr>
      <vt:lpstr>Be well, write good code, and stay in touch  scottha@microsoft.com @shanselman  http://hanselman.com</vt:lpstr>
      <vt:lpstr>Web 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DEV338: NuGet for The Enterprise.NET Package Management</dc:title>
  <dc:subject>Microsoft TechEd North America 2011</dc:subject>
  <dc:creator>Scott Hanselman</dc:creator>
  <dc:description>Template: Jordan Cayabyab
Formatting: Brianna Hartmann, Silver Fox Productions, Inc.
Event Date: May 16-19, 2011
Event Location: Atlanta
Audience Type:</dc:description>
  <cp:lastModifiedBy>Shows</cp:lastModifiedBy>
  <cp:revision>29</cp:revision>
  <cp:lastPrinted>2010-05-11T05:02:34Z</cp:lastPrinted>
  <dcterms:created xsi:type="dcterms:W3CDTF">2011-05-11T21:49:09Z</dcterms:created>
  <dcterms:modified xsi:type="dcterms:W3CDTF">2011-05-18T19:51:20Z</dcterms:modified>
</cp:coreProperties>
</file>