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61" r:id="rId5"/>
    <p:sldMasterId id="2147483764" r:id="rId6"/>
  </p:sldMasterIdLst>
  <p:notesMasterIdLst>
    <p:notesMasterId r:id="rId27"/>
  </p:notesMasterIdLst>
  <p:handoutMasterIdLst>
    <p:handoutMasterId r:id="rId28"/>
  </p:handoutMasterIdLst>
  <p:sldIdLst>
    <p:sldId id="322" r:id="rId7"/>
    <p:sldId id="338" r:id="rId8"/>
    <p:sldId id="339" r:id="rId9"/>
    <p:sldId id="340" r:id="rId10"/>
    <p:sldId id="336" r:id="rId11"/>
    <p:sldId id="341" r:id="rId12"/>
    <p:sldId id="266" r:id="rId13"/>
    <p:sldId id="346" r:id="rId14"/>
    <p:sldId id="348" r:id="rId15"/>
    <p:sldId id="347" r:id="rId16"/>
    <p:sldId id="337" r:id="rId17"/>
    <p:sldId id="342" r:id="rId18"/>
    <p:sldId id="349" r:id="rId19"/>
    <p:sldId id="331" r:id="rId20"/>
    <p:sldId id="350" r:id="rId21"/>
    <p:sldId id="351" r:id="rId22"/>
    <p:sldId id="352" r:id="rId23"/>
    <p:sldId id="353" r:id="rId24"/>
    <p:sldId id="271" r:id="rId25"/>
    <p:sldId id="319" r:id="rId26"/>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98523" autoAdjust="0"/>
  </p:normalViewPr>
  <p:slideViewPr>
    <p:cSldViewPr snapToGrid="0">
      <p:cViewPr varScale="1">
        <p:scale>
          <a:sx n="106" d="100"/>
          <a:sy n="106" d="100"/>
        </p:scale>
        <p:origin x="-810"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50" d="100"/>
        <a:sy n="5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notesMaster" Target="notesMasters/notesMaster1.xml"/><Relationship Id="rId3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5/19/2011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5/19/2011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12</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
        <p:nvSpPr>
          <p:cNvPr id="5" name="Header Placeholder 3"/>
          <p:cNvSpPr>
            <a:spLocks noGrp="1"/>
          </p:cNvSpPr>
          <p:nvPr>
            <p:ph type="hdr" sz="quarter"/>
          </p:nvPr>
        </p:nvSpPr>
        <p:spPr>
          <a:xfrm>
            <a:off x="0" y="0"/>
            <a:ext cx="2971800" cy="45720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pPr/>
              <a:t>5/19/2011 12:57 PM</a:t>
            </a:fld>
            <a:endParaRPr lang="en-US" dirty="0"/>
          </a:p>
        </p:txBody>
      </p:sp>
      <p:sp>
        <p:nvSpPr>
          <p:cNvPr id="7" name="Footer Placeholder 5"/>
          <p:cNvSpPr>
            <a:spLocks noGrp="1"/>
          </p:cNvSpPr>
          <p:nvPr>
            <p:ph type="ftr" sz="quarter" idx="4"/>
          </p:nvPr>
        </p:nvSpPr>
        <p:spPr>
          <a:xfrm>
            <a:off x="0" y="8685213"/>
            <a:ext cx="6172200" cy="457200"/>
          </a:xfrm>
        </p:spPr>
        <p:txBody>
          <a:bodyPr/>
          <a:lstStyle/>
          <a:p>
            <a:r>
              <a:rPr lang="en-US" dirty="0" smtClean="0"/>
              <a:t>© 2010 Microsoft Corporation. All rights reserved. Microsoft, Windows, Windows Vista and other product names are or may be registered trademarks and/or trademarks in the U.S. and/or other countries.</a:t>
            </a:r>
          </a:p>
          <a:p>
            <a:r>
              <a:rPr lang="en-US" dirty="0"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br>
            <a:r>
              <a:rPr lang="en-US" dirty="0" smtClean="0"/>
              <a:t>MICROSOFT MAKES NO WARRANTIES, EXPRESS, IMPLIED OR STATUTORY, AS TO THE INFORMATION IN THIS PRESENTATION.</a:t>
            </a:r>
          </a:p>
          <a:p>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12:57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17</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12:57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18</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5/19/2011 12:57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19</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20</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3565603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21681573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5689427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16880734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27323890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5/19/2011 12:57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69458299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857574037"/>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24838131"/>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046319593"/>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330386243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4878637"/>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37065473"/>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130067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168563251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87236133"/>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4236618611"/>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49463285"/>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8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559200177"/>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3568294147"/>
      </p:ext>
    </p:extLst>
  </p:cSld>
  <p:clrMapOvr>
    <a:masterClrMapping/>
  </p:clrMapOvr>
  <p:transition>
    <p:fade/>
  </p:transition>
  <p:timing>
    <p:tnLst>
      <p:par>
        <p:cTn id="1" dur="indefinite" restart="never" nodeType="tmRoot"/>
      </p:par>
    </p:tn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4024345937"/>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256396065"/>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428220940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057372401"/>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9806288"/>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383218570"/>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53429013"/>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76424150"/>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912487939"/>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5797649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08609623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223788797"/>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1773919011"/>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838886"/>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7438247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906243670"/>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011326186"/>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0775787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557361740"/>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29617524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62381563"/>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441868469"/>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615037758"/>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63271493"/>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083339477"/>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jpe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theme" Target="../theme/theme2.xml"/><Relationship Id="rId1"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9.xml"/><Relationship Id="rId13" Type="http://schemas.openxmlformats.org/officeDocument/2006/relationships/slideLayout" Target="../slideLayouts/slideLayout34.xml"/><Relationship Id="rId18" Type="http://schemas.openxmlformats.org/officeDocument/2006/relationships/slideLayout" Target="../slideLayouts/slideLayout39.xml"/><Relationship Id="rId3" Type="http://schemas.openxmlformats.org/officeDocument/2006/relationships/slideLayout" Target="../slideLayouts/slideLayout24.xml"/><Relationship Id="rId21" Type="http://schemas.openxmlformats.org/officeDocument/2006/relationships/image" Target="../media/image1.jpeg"/><Relationship Id="rId7" Type="http://schemas.openxmlformats.org/officeDocument/2006/relationships/slideLayout" Target="../slideLayouts/slideLayout28.xml"/><Relationship Id="rId12" Type="http://schemas.openxmlformats.org/officeDocument/2006/relationships/slideLayout" Target="../slideLayouts/slideLayout33.xml"/><Relationship Id="rId17" Type="http://schemas.openxmlformats.org/officeDocument/2006/relationships/slideLayout" Target="../slideLayouts/slideLayout38.xml"/><Relationship Id="rId2" Type="http://schemas.openxmlformats.org/officeDocument/2006/relationships/slideLayout" Target="../slideLayouts/slideLayout23.xml"/><Relationship Id="rId16" Type="http://schemas.openxmlformats.org/officeDocument/2006/relationships/slideLayout" Target="../slideLayouts/slideLayout37.xml"/><Relationship Id="rId20" Type="http://schemas.openxmlformats.org/officeDocument/2006/relationships/theme" Target="../theme/theme3.xml"/><Relationship Id="rId1" Type="http://schemas.openxmlformats.org/officeDocument/2006/relationships/slideLayout" Target="../slideLayouts/slideLayout22.xml"/><Relationship Id="rId6" Type="http://schemas.openxmlformats.org/officeDocument/2006/relationships/slideLayout" Target="../slideLayouts/slideLayout27.xml"/><Relationship Id="rId11" Type="http://schemas.openxmlformats.org/officeDocument/2006/relationships/slideLayout" Target="../slideLayouts/slideLayout32.xml"/><Relationship Id="rId5" Type="http://schemas.openxmlformats.org/officeDocument/2006/relationships/slideLayout" Target="../slideLayouts/slideLayout26.xml"/><Relationship Id="rId15" Type="http://schemas.openxmlformats.org/officeDocument/2006/relationships/slideLayout" Target="../slideLayouts/slideLayout36.xml"/><Relationship Id="rId10" Type="http://schemas.openxmlformats.org/officeDocument/2006/relationships/slideLayout" Target="../slideLayouts/slideLayout31.xml"/><Relationship Id="rId19" Type="http://schemas.openxmlformats.org/officeDocument/2006/relationships/slideLayout" Target="../slideLayouts/slideLayout40.xml"/><Relationship Id="rId4" Type="http://schemas.openxmlformats.org/officeDocument/2006/relationships/slideLayout" Target="../slideLayouts/slideLayout25.xml"/><Relationship Id="rId9" Type="http://schemas.openxmlformats.org/officeDocument/2006/relationships/slideLayout" Target="../slideLayouts/slideLayout30.xml"/><Relationship Id="rId14" Type="http://schemas.openxmlformats.org/officeDocument/2006/relationships/slideLayout" Target="../slideLayouts/slideLayout35.xml"/><Relationship Id="rId22"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72719506"/>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 id="2147483763"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541666157"/>
      </p:ext>
    </p:extLst>
  </p:cSld>
  <p:clrMap bg1="dk1" tx1="lt1" bg2="dk2" tx2="lt2" accent1="accent1" accent2="accent2" accent3="accent3" accent4="accent4" accent5="accent5" accent6="accent6" hlink="hlink" folHlink="folHlink"/>
  <p:sldLayoutIdLst>
    <p:sldLayoutId id="2147483762"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565801487"/>
      </p:ext>
    </p:extLst>
  </p:cSld>
  <p:clrMap bg1="dk1" tx1="lt1" bg2="dk2" tx2="lt2" accent1="accent1" accent2="accent2" accent3="accent3" accent4="accent4" accent5="accent5" accent6="accent6" hlink="hlink" folHlink="folHlink"/>
  <p:sldLayoutIdLst>
    <p:sldLayoutId id="2147483765" r:id="rId1"/>
    <p:sldLayoutId id="2147483766" r:id="rId2"/>
    <p:sldLayoutId id="2147483767" r:id="rId3"/>
    <p:sldLayoutId id="2147483768" r:id="rId4"/>
    <p:sldLayoutId id="2147483769" r:id="rId5"/>
    <p:sldLayoutId id="2147483770" r:id="rId6"/>
    <p:sldLayoutId id="2147483771" r:id="rId7"/>
    <p:sldLayoutId id="2147483772" r:id="rId8"/>
    <p:sldLayoutId id="2147483773" r:id="rId9"/>
    <p:sldLayoutId id="2147483774" r:id="rId10"/>
    <p:sldLayoutId id="2147483775" r:id="rId11"/>
    <p:sldLayoutId id="2147483776" r:id="rId12"/>
    <p:sldLayoutId id="2147483777" r:id="rId13"/>
    <p:sldLayoutId id="2147483778" r:id="rId14"/>
    <p:sldLayoutId id="2147483779" r:id="rId15"/>
    <p:sldLayoutId id="2147483780" r:id="rId16"/>
    <p:sldLayoutId id="2147483781" r:id="rId17"/>
    <p:sldLayoutId id="2147483782" r:id="rId18"/>
    <p:sldLayoutId id="2147483783"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visualstudiogallery.msdn.microsoft.com/fa85b17d-3df2-49b1-bee6-71527ffef441?SRC=Home" TargetMode="External"/><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8" Type="http://schemas.openxmlformats.org/officeDocument/2006/relationships/hyperlink" Target="http://visualstudiogallery.msdn.microsoft.com/fa85b17d-3df2-49b1-bee6-71527ffef441?SRC=Home" TargetMode="External"/><Relationship Id="rId3" Type="http://schemas.openxmlformats.org/officeDocument/2006/relationships/image" Target="../media/image2.png"/><Relationship Id="rId7" Type="http://schemas.openxmlformats.org/officeDocument/2006/relationships/hyperlink" Target="http://visualstudiogallery.msdn.microsoft.com/20cd93a2-c435-4d00-a797-499f16402378?SRC=Home" TargetMode="External"/><Relationship Id="rId2" Type="http://schemas.openxmlformats.org/officeDocument/2006/relationships/notesSlide" Target="../notesSlides/notesSlide13.xml"/><Relationship Id="rId1" Type="http://schemas.openxmlformats.org/officeDocument/2006/relationships/slideLayout" Target="../slideLayouts/slideLayout13.xml"/><Relationship Id="rId6" Type="http://schemas.openxmlformats.org/officeDocument/2006/relationships/hyperlink" Target="http://visualstudiogallery.msdn.microsoft.com/d0d33361-18e2-46c0-8ff2-4adea1e34fef?SRC=Home" TargetMode="External"/><Relationship Id="rId5" Type="http://schemas.openxmlformats.org/officeDocument/2006/relationships/hyperlink" Target="http://visualstudiogallery.msdn.microsoft.com/" TargetMode="External"/><Relationship Id="rId4" Type="http://schemas.openxmlformats.org/officeDocument/2006/relationships/hyperlink" Target="http://blogs.msdn.com/b/visualstudio/" TargetMode="External"/></Relationships>
</file>

<file path=ppt/slides/_rels/slide15.xml.rels><?xml version="1.0" encoding="UTF-8" standalone="yes"?>
<Relationships xmlns="http://schemas.openxmlformats.org/package/2006/relationships"><Relationship Id="rId8" Type="http://schemas.openxmlformats.org/officeDocument/2006/relationships/hyperlink" Target="http://www.facebook.com/visualstudio" TargetMode="External"/><Relationship Id="rId3" Type="http://schemas.openxmlformats.org/officeDocument/2006/relationships/hyperlink" Target="http://www.microsoft.com/visualstudio/en-us/lightswitch" TargetMode="External"/><Relationship Id="rId7" Type="http://schemas.openxmlformats.org/officeDocument/2006/relationships/hyperlink" Target="http://www.microsoft.com/sqlserver/en/us/default.aspx" TargetMode="External"/><Relationship Id="rId2" Type="http://schemas.openxmlformats.org/officeDocument/2006/relationships/hyperlink" Target="http://www.microsoft.com/visualstudio" TargetMode="External"/><Relationship Id="rId1" Type="http://schemas.openxmlformats.org/officeDocument/2006/relationships/slideLayout" Target="../slideLayouts/slideLayout30.xml"/><Relationship Id="rId6" Type="http://schemas.openxmlformats.org/officeDocument/2006/relationships/hyperlink" Target="http://blogs.msdn.com/b/bharry/" TargetMode="External"/><Relationship Id="rId5" Type="http://schemas.openxmlformats.org/officeDocument/2006/relationships/hyperlink" Target="http://blogs.msdn.com/b/somasegar/" TargetMode="External"/><Relationship Id="rId4" Type="http://schemas.openxmlformats.org/officeDocument/2006/relationships/hyperlink" Target="http://www.microsoft.com/expression/" TargetMode="External"/></Relationships>
</file>

<file path=ppt/slides/_rels/slide16.xml.rels><?xml version="1.0" encoding="UTF-8" standalone="yes"?>
<Relationships xmlns="http://schemas.openxmlformats.org/package/2006/relationships"><Relationship Id="rId8" Type="http://schemas.openxmlformats.org/officeDocument/2006/relationships/image" Target="../media/image32.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4.xml"/><Relationship Id="rId1" Type="http://schemas.openxmlformats.org/officeDocument/2006/relationships/slideLayout" Target="../slideLayouts/slideLayout34.xml"/><Relationship Id="rId6" Type="http://schemas.openxmlformats.org/officeDocument/2006/relationships/hyperlink" Target="http://microsoft.com/technet" TargetMode="External"/><Relationship Id="rId11" Type="http://schemas.openxmlformats.org/officeDocument/2006/relationships/image" Target="../media/image35.png"/><Relationship Id="rId5" Type="http://schemas.openxmlformats.org/officeDocument/2006/relationships/hyperlink" Target="http://www.microsoft.com/learning" TargetMode="External"/><Relationship Id="rId10" Type="http://schemas.openxmlformats.org/officeDocument/2006/relationships/image" Target="../media/image34.emf"/><Relationship Id="rId4" Type="http://schemas.openxmlformats.org/officeDocument/2006/relationships/image" Target="../media/image31.png"/><Relationship Id="rId9" Type="http://schemas.openxmlformats.org/officeDocument/2006/relationships/image" Target="../media/image33.png"/><Relationship Id="rId14" Type="http://schemas.microsoft.com/office/2007/relationships/hdphoto" Target="../media/hdphoto1.wdp"/></Relationships>
</file>

<file path=ppt/slides/_rels/slide17.xml.rels><?xml version="1.0" encoding="UTF-8" standalone="yes"?>
<Relationships xmlns="http://schemas.openxmlformats.org/package/2006/relationships"><Relationship Id="rId8" Type="http://schemas.openxmlformats.org/officeDocument/2006/relationships/image" Target="../media/image41.png"/><Relationship Id="rId13" Type="http://schemas.openxmlformats.org/officeDocument/2006/relationships/image" Target="../media/image46.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15.xml"/><Relationship Id="rId1" Type="http://schemas.openxmlformats.org/officeDocument/2006/relationships/slideLayout" Target="../slideLayouts/slideLayout35.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 Id="rId14" Type="http://schemas.openxmlformats.org/officeDocument/2006/relationships/image" Target="../media/image47.png"/></Relationships>
</file>

<file path=ppt/slides/_rels/slide18.xml.rels><?xml version="1.0" encoding="UTF-8" standalone="yes"?>
<Relationships xmlns="http://schemas.openxmlformats.org/package/2006/relationships"><Relationship Id="rId3" Type="http://schemas.openxmlformats.org/officeDocument/2006/relationships/image" Target="../media/image48.jpg"/><Relationship Id="rId2" Type="http://schemas.openxmlformats.org/officeDocument/2006/relationships/notesSlide" Target="../notesSlides/notesSlide16.xml"/><Relationship Id="rId1" Type="http://schemas.openxmlformats.org/officeDocument/2006/relationships/slideLayout" Target="../slideLayouts/slideLayout38.xml"/></Relationships>
</file>

<file path=ppt/slides/_rels/slide1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xml"/><Relationship Id="rId1" Type="http://schemas.openxmlformats.org/officeDocument/2006/relationships/slideLayout" Target="../slideLayouts/slideLayout8.xml"/><Relationship Id="rId4" Type="http://schemas.openxmlformats.org/officeDocument/2006/relationships/hyperlink" Target="http://www.flickr.com/photos/handforged/510227143/"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8.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6.xml"/><Relationship Id="rId1" Type="http://schemas.openxmlformats.org/officeDocument/2006/relationships/slideLayout" Target="../slideLayouts/slideLayout8.xml"/><Relationship Id="rId6" Type="http://schemas.openxmlformats.org/officeDocument/2006/relationships/image" Target="../media/image30.png"/><Relationship Id="rId5" Type="http://schemas.openxmlformats.org/officeDocument/2006/relationships/hyperlink" Target="http://www.flickr.com/photos/sepblog/3941048713/" TargetMode="External"/><Relationship Id="rId4" Type="http://schemas.openxmlformats.org/officeDocument/2006/relationships/hyperlink" Target="http://www.flickr.com/photos/peterhess/2976755407/"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Visual Studio IDE Futures</a:t>
            </a:r>
            <a:endParaRPr lang="en-US" dirty="0"/>
          </a:p>
        </p:txBody>
      </p:sp>
      <p:sp>
        <p:nvSpPr>
          <p:cNvPr id="3" name="Subtitle 2"/>
          <p:cNvSpPr>
            <a:spLocks noGrp="1"/>
          </p:cNvSpPr>
          <p:nvPr>
            <p:ph type="subTitle" idx="1"/>
          </p:nvPr>
        </p:nvSpPr>
        <p:spPr/>
        <p:txBody>
          <a:bodyPr/>
          <a:lstStyle/>
          <a:p>
            <a:r>
              <a:rPr lang="en-US" smtClean="0"/>
              <a:t>Weston Hutchins</a:t>
            </a:r>
          </a:p>
          <a:p>
            <a:r>
              <a:rPr lang="en-US" smtClean="0"/>
              <a:t>Program Manager, Visual Studio IDE Platform</a:t>
            </a:r>
          </a:p>
          <a:p>
            <a:r>
              <a:rPr lang="en-US" smtClean="0"/>
              <a:t>Microsoft Corporation</a:t>
            </a:r>
            <a:endParaRPr lang="en-US" dirty="0"/>
          </a:p>
        </p:txBody>
      </p:sp>
      <p:sp>
        <p:nvSpPr>
          <p:cNvPr id="4" name="Text Placeholder 3"/>
          <p:cNvSpPr>
            <a:spLocks noGrp="1"/>
          </p:cNvSpPr>
          <p:nvPr>
            <p:ph type="body" sz="quarter" idx="10"/>
          </p:nvPr>
        </p:nvSpPr>
        <p:spPr/>
        <p:txBody>
          <a:bodyPr/>
          <a:lstStyle/>
          <a:p>
            <a:r>
              <a:rPr lang="en-US" smtClean="0"/>
              <a:t>DEV326</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1107996"/>
          </a:xfrm>
        </p:spPr>
        <p:txBody>
          <a:bodyPr/>
          <a:lstStyle/>
          <a:p>
            <a:r>
              <a:rPr lang="en-US" dirty="0" smtClean="0"/>
              <a:t>Simple</a:t>
            </a:r>
            <a:br>
              <a:rPr lang="en-US" dirty="0" smtClean="0"/>
            </a:br>
            <a:r>
              <a:rPr lang="en-US" sz="3600" dirty="0" smtClean="0">
                <a:solidFill>
                  <a:schemeClr val="accent1">
                    <a:alpha val="99000"/>
                  </a:schemeClr>
                </a:solidFill>
              </a:rPr>
              <a:t>Search/Find</a:t>
            </a:r>
            <a:endParaRPr lang="en-US" sz="3600" dirty="0">
              <a:solidFill>
                <a:schemeClr val="accent1">
                  <a:alpha val="99000"/>
                </a:schemeClr>
              </a:solidFill>
            </a:endParaRPr>
          </a:p>
        </p:txBody>
      </p:sp>
      <p:sp>
        <p:nvSpPr>
          <p:cNvPr id="3" name="Text Placeholder 2"/>
          <p:cNvSpPr>
            <a:spLocks noGrp="1"/>
          </p:cNvSpPr>
          <p:nvPr>
            <p:ph type="body" sz="quarter" idx="10"/>
          </p:nvPr>
        </p:nvSpPr>
        <p:spPr>
          <a:xfrm>
            <a:off x="507867" y="1905000"/>
            <a:ext cx="11350303" cy="5053691"/>
          </a:xfrm>
        </p:spPr>
        <p:txBody>
          <a:bodyPr/>
          <a:lstStyle/>
          <a:p>
            <a:r>
              <a:rPr lang="en-US" dirty="0"/>
              <a:t>Streamlined Quick Find/Replace </a:t>
            </a:r>
            <a:endParaRPr lang="en-US" dirty="0" smtClean="0"/>
          </a:p>
          <a:p>
            <a:r>
              <a:rPr lang="en-US" dirty="0" smtClean="0"/>
              <a:t>Search </a:t>
            </a:r>
            <a:r>
              <a:rPr lang="en-US" dirty="0"/>
              <a:t>in Solution Explorer, Toolbox, </a:t>
            </a:r>
            <a:r>
              <a:rPr lang="en-US" dirty="0" smtClean="0"/>
              <a:t>Error List, Team Explorer and more…</a:t>
            </a:r>
            <a:endParaRPr lang="en-US" dirty="0"/>
          </a:p>
          <a:p>
            <a:r>
              <a:rPr lang="en-US" dirty="0"/>
              <a:t>Reusable search </a:t>
            </a:r>
            <a:r>
              <a:rPr lang="en-US" dirty="0" smtClean="0"/>
              <a:t>control</a:t>
            </a:r>
          </a:p>
          <a:p>
            <a:r>
              <a:rPr lang="en-US" dirty="0" smtClean="0"/>
              <a:t>Scope </a:t>
            </a:r>
            <a:r>
              <a:rPr lang="en-US" dirty="0"/>
              <a:t>Error List to “Open </a:t>
            </a:r>
            <a:r>
              <a:rPr lang="en-US" dirty="0" smtClean="0"/>
              <a:t>Documents</a:t>
            </a:r>
            <a:r>
              <a:rPr lang="en-US" dirty="0"/>
              <a:t>”, “Current Project”, or “Current </a:t>
            </a:r>
            <a:r>
              <a:rPr lang="en-US" dirty="0" smtClean="0"/>
              <a:t>Document”</a:t>
            </a:r>
            <a:endParaRPr lang="en-US" dirty="0"/>
          </a:p>
          <a:p>
            <a:r>
              <a:rPr lang="en-US" dirty="0" smtClean="0"/>
              <a:t>IDE </a:t>
            </a:r>
            <a:r>
              <a:rPr lang="en-US" dirty="0"/>
              <a:t>Search (searches menus, </a:t>
            </a:r>
            <a:r>
              <a:rPr lang="en-US" dirty="0" smtClean="0"/>
              <a:t>open documents, options, …)</a:t>
            </a:r>
          </a:p>
          <a:p>
            <a:r>
              <a:rPr lang="en-US" dirty="0" smtClean="0"/>
              <a:t>New Add Reference Dialog</a:t>
            </a:r>
            <a:endParaRPr lang="en-US" dirty="0"/>
          </a:p>
          <a:p>
            <a:endParaRPr lang="en-US" dirty="0"/>
          </a:p>
          <a:p>
            <a:pPr lvl="1"/>
            <a:endParaRPr lang="en-US"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782962872"/>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Performance – Four Key Areas of Investment</a:t>
            </a:r>
            <a:endParaRPr lang="en-US" dirty="0"/>
          </a:p>
        </p:txBody>
      </p:sp>
      <p:sp>
        <p:nvSpPr>
          <p:cNvPr id="4" name="Content Placeholder 3"/>
          <p:cNvSpPr>
            <a:spLocks noGrp="1"/>
          </p:cNvSpPr>
          <p:nvPr>
            <p:ph idx="1"/>
          </p:nvPr>
        </p:nvSpPr>
        <p:spPr>
          <a:xfrm>
            <a:off x="519112" y="1447799"/>
            <a:ext cx="11149013" cy="3151632"/>
          </a:xfrm>
        </p:spPr>
        <p:txBody>
          <a:bodyPr/>
          <a:lstStyle/>
          <a:p>
            <a:pPr marL="514350" indent="-514350">
              <a:buFont typeface="+mj-lt"/>
              <a:buAutoNum type="arabicPeriod"/>
            </a:pPr>
            <a:r>
              <a:rPr lang="en-US" dirty="0"/>
              <a:t>Overall Responsiveness </a:t>
            </a:r>
          </a:p>
          <a:p>
            <a:pPr marL="514350" indent="-514350">
              <a:buFont typeface="+mj-lt"/>
              <a:buAutoNum type="arabicPeriod"/>
            </a:pPr>
            <a:r>
              <a:rPr lang="en-US" dirty="0"/>
              <a:t>Long Running Operations</a:t>
            </a:r>
          </a:p>
          <a:p>
            <a:pPr marL="514350" indent="-514350">
              <a:buFont typeface="+mj-lt"/>
              <a:buAutoNum type="arabicPeriod"/>
            </a:pPr>
            <a:r>
              <a:rPr lang="en-US" dirty="0"/>
              <a:t>Memory Utilization</a:t>
            </a:r>
          </a:p>
          <a:p>
            <a:pPr marL="514350" indent="-514350">
              <a:buFont typeface="+mj-lt"/>
              <a:buAutoNum type="arabicPeriod"/>
            </a:pPr>
            <a:r>
              <a:rPr lang="en-US" dirty="0"/>
              <a:t>Better Feedback/Telemetry</a:t>
            </a:r>
          </a:p>
          <a:p>
            <a:pPr marL="514350" indent="-514350">
              <a:buFont typeface="+mj-lt"/>
              <a:buAutoNum type="arabicPeriod"/>
            </a:pPr>
            <a:endParaRPr lang="en-US" dirty="0"/>
          </a:p>
          <a:p>
            <a:pPr marL="514350" indent="-514350">
              <a:buFont typeface="+mj-lt"/>
              <a:buAutoNum type="arabicPeriod"/>
            </a:pPr>
            <a:endParaRPr lang="en-US" dirty="0"/>
          </a:p>
        </p:txBody>
      </p:sp>
    </p:spTree>
    <p:extLst>
      <p:ext uri="{BB962C8B-B14F-4D97-AF65-F5344CB8AC3E}">
        <p14:creationId xmlns:p14="http://schemas.microsoft.com/office/powerpoint/2010/main" val="3563576464"/>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Visual Studio </a:t>
            </a:r>
            <a:r>
              <a:rPr lang="en-US" dirty="0" err="1" smtClean="0"/>
              <a:t>vNext</a:t>
            </a:r>
            <a:r>
              <a:rPr lang="en-US" dirty="0"/>
              <a:t> </a:t>
            </a:r>
            <a:r>
              <a:rPr lang="en-US" dirty="0" smtClean="0"/>
              <a:t>- Performance</a:t>
            </a:r>
            <a:endParaRPr lang="en-US" dirty="0"/>
          </a:p>
        </p:txBody>
      </p:sp>
    </p:spTree>
    <p:extLst>
      <p:ext uri="{BB962C8B-B14F-4D97-AF65-F5344CB8AC3E}">
        <p14:creationId xmlns:p14="http://schemas.microsoft.com/office/powerpoint/2010/main" val="1767857107"/>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609398"/>
          </a:xfrm>
        </p:spPr>
        <p:txBody>
          <a:bodyPr/>
          <a:lstStyle/>
          <a:p>
            <a:r>
              <a:rPr lang="en-US" dirty="0" smtClean="0"/>
              <a:t>Performance</a:t>
            </a:r>
            <a:endParaRPr lang="en-US" sz="3600" dirty="0">
              <a:solidFill>
                <a:schemeClr val="accent1">
                  <a:alpha val="99000"/>
                </a:schemeClr>
              </a:solidFill>
            </a:endParaRPr>
          </a:p>
        </p:txBody>
      </p:sp>
      <p:sp>
        <p:nvSpPr>
          <p:cNvPr id="3" name="Text Placeholder 2"/>
          <p:cNvSpPr>
            <a:spLocks noGrp="1"/>
          </p:cNvSpPr>
          <p:nvPr>
            <p:ph type="body" sz="quarter" idx="10"/>
          </p:nvPr>
        </p:nvSpPr>
        <p:spPr>
          <a:xfrm>
            <a:off x="519113" y="1447800"/>
            <a:ext cx="11339057" cy="4672048"/>
          </a:xfrm>
        </p:spPr>
        <p:txBody>
          <a:bodyPr/>
          <a:lstStyle/>
          <a:p>
            <a:r>
              <a:rPr lang="en-US" dirty="0" smtClean="0"/>
              <a:t>Responsiveness/Long Running Operations</a:t>
            </a:r>
          </a:p>
          <a:p>
            <a:pPr lvl="1"/>
            <a:r>
              <a:rPr lang="en-US" dirty="0" smtClean="0"/>
              <a:t>Background build (VB, C#, C++)</a:t>
            </a:r>
          </a:p>
          <a:p>
            <a:pPr lvl="1"/>
            <a:r>
              <a:rPr lang="en-US" dirty="0" smtClean="0"/>
              <a:t>Parallel Multi-</a:t>
            </a:r>
            <a:r>
              <a:rPr lang="en-US" dirty="0" err="1" smtClean="0"/>
              <a:t>proc</a:t>
            </a:r>
            <a:r>
              <a:rPr lang="en-US" dirty="0" smtClean="0"/>
              <a:t> build</a:t>
            </a:r>
            <a:br>
              <a:rPr lang="en-US" dirty="0" smtClean="0"/>
            </a:br>
            <a:endParaRPr lang="en-US" dirty="0" smtClean="0"/>
          </a:p>
          <a:p>
            <a:r>
              <a:rPr lang="en-US" dirty="0" smtClean="0"/>
              <a:t>Memory Utilization</a:t>
            </a:r>
          </a:p>
          <a:p>
            <a:pPr lvl="1"/>
            <a:r>
              <a:rPr lang="en-US" dirty="0"/>
              <a:t>Out-of-</a:t>
            </a:r>
            <a:r>
              <a:rPr lang="en-US" dirty="0" err="1"/>
              <a:t>proc</a:t>
            </a:r>
            <a:r>
              <a:rPr lang="en-US" dirty="0"/>
              <a:t> (C#, C++)</a:t>
            </a:r>
            <a:endParaRPr lang="en-US" dirty="0" smtClean="0"/>
          </a:p>
          <a:p>
            <a:pPr lvl="1"/>
            <a:r>
              <a:rPr lang="en-US" dirty="0" smtClean="0"/>
              <a:t>Reduction in virtual memory usage throughout the product</a:t>
            </a:r>
            <a:br>
              <a:rPr lang="en-US" dirty="0" smtClean="0"/>
            </a:br>
            <a:endParaRPr lang="en-US" dirty="0" smtClean="0"/>
          </a:p>
          <a:p>
            <a:r>
              <a:rPr lang="en-US" dirty="0" smtClean="0"/>
              <a:t>Better Feedback/Telemetry</a:t>
            </a:r>
          </a:p>
          <a:p>
            <a:pPr lvl="1"/>
            <a:r>
              <a:rPr lang="en-US" dirty="0" smtClean="0">
                <a:hlinkClick r:id="rId3"/>
              </a:rPr>
              <a:t>Visual Studio </a:t>
            </a:r>
            <a:r>
              <a:rPr lang="en-US" dirty="0" err="1" smtClean="0">
                <a:hlinkClick r:id="rId3"/>
              </a:rPr>
              <a:t>PerfWatson</a:t>
            </a:r>
            <a:endParaRPr lang="en-US" dirty="0" smtClean="0"/>
          </a:p>
        </p:txBody>
      </p:sp>
    </p:spTree>
    <p:extLst>
      <p:ext uri="{BB962C8B-B14F-4D97-AF65-F5344CB8AC3E}">
        <p14:creationId xmlns:p14="http://schemas.microsoft.com/office/powerpoint/2010/main" val="1399300604"/>
      </p:ext>
    </p:extLst>
  </p:cSld>
  <p:clrMapOvr>
    <a:masterClrMapping/>
  </p:clrMapOvr>
  <p:transition>
    <p:fad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5"/>
          <p:cNvSpPr>
            <a:spLocks noGrp="1"/>
          </p:cNvSpPr>
          <p:nvPr>
            <p:ph type="title"/>
          </p:nvPr>
        </p:nvSpPr>
        <p:spPr/>
        <p:txBody>
          <a:bodyPr/>
          <a:lstStyle/>
          <a:p>
            <a:r>
              <a:rPr lang="en-US" smtClean="0"/>
              <a:t>Related Content</a:t>
            </a:r>
            <a:endParaRPr lang="en-US" dirty="0"/>
          </a:p>
        </p:txBody>
      </p:sp>
      <p:sp>
        <p:nvSpPr>
          <p:cNvPr id="8" name="Rectangle 7"/>
          <p:cNvSpPr/>
          <p:nvPr/>
        </p:nvSpPr>
        <p:spPr bwMode="auto">
          <a:xfrm>
            <a:off x="-3063244" y="1"/>
            <a:ext cx="2854754" cy="3600986"/>
          </a:xfrm>
          <a:prstGeom prst="rect">
            <a:avLst/>
          </a:prstGeom>
          <a:solidFill>
            <a:schemeClr val="accent3"/>
          </a:solidFill>
          <a:ln>
            <a:solidFill>
              <a:schemeClr val="tx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defTabSz="914099" fontAlgn="base">
              <a:spcBef>
                <a:spcPct val="0"/>
              </a:spcBef>
              <a:spcAft>
                <a:spcPct val="0"/>
              </a:spcAft>
            </a:pPr>
            <a:r>
              <a:rPr lang="en-US" dirty="0" smtClean="0">
                <a:solidFill>
                  <a:schemeClr val="tx1">
                    <a:alpha val="99000"/>
                  </a:schemeClr>
                </a:solidFill>
              </a:rPr>
              <a:t>Required Slide</a:t>
            </a:r>
          </a:p>
          <a:p>
            <a:pPr defTabSz="914099" fontAlgn="base">
              <a:spcBef>
                <a:spcPct val="0"/>
              </a:spcBef>
              <a:spcAft>
                <a:spcPct val="0"/>
              </a:spcAft>
            </a:pPr>
            <a:endParaRPr lang="en-US" dirty="0" smtClean="0">
              <a:solidFill>
                <a:schemeClr val="tx1">
                  <a:alpha val="99000"/>
                </a:schemeClr>
              </a:solidFill>
            </a:endParaRPr>
          </a:p>
          <a:p>
            <a:pPr defTabSz="914099" fontAlgn="base">
              <a:spcBef>
                <a:spcPct val="0"/>
              </a:spcBef>
              <a:spcAft>
                <a:spcPct val="0"/>
              </a:spcAft>
            </a:pPr>
            <a:r>
              <a:rPr lang="en-US" b="1" dirty="0">
                <a:solidFill>
                  <a:schemeClr val="tx1">
                    <a:alpha val="99000"/>
                  </a:schemeClr>
                </a:solidFill>
              </a:rPr>
              <a:t>Speakers, </a:t>
            </a:r>
            <a:r>
              <a:rPr lang="en-US" dirty="0">
                <a:solidFill>
                  <a:schemeClr val="tx1">
                    <a:alpha val="99000"/>
                  </a:schemeClr>
                </a:solidFill>
              </a:rPr>
              <a:t>please list the Breakout Sessions, Interactive Discussions, Labs, Demo Stations and Certification Exam that relate to your session. Also indicate when they can find you staffing in the TLC</a:t>
            </a:r>
            <a:r>
              <a:rPr lang="en-US" dirty="0" smtClean="0">
                <a:solidFill>
                  <a:schemeClr val="tx1">
                    <a:alpha val="99000"/>
                  </a:schemeClr>
                </a:solidFill>
              </a:rPr>
              <a:t>.</a:t>
            </a:r>
          </a:p>
          <a:p>
            <a:pPr defTabSz="914099" fontAlgn="base">
              <a:spcBef>
                <a:spcPct val="0"/>
              </a:spcBef>
              <a:spcAft>
                <a:spcPct val="0"/>
              </a:spcAft>
            </a:pPr>
            <a:endParaRPr lang="en-US" dirty="0" smtClean="0">
              <a:gradFill>
                <a:gsLst>
                  <a:gs pos="0">
                    <a:srgbClr val="FFFFFF"/>
                  </a:gs>
                  <a:gs pos="100000">
                    <a:srgbClr val="FFFFFF"/>
                  </a:gs>
                </a:gsLst>
                <a:lin ang="5400000" scaled="0"/>
              </a:gradFill>
            </a:endParaRPr>
          </a:p>
        </p:txBody>
      </p:sp>
      <p:sp>
        <p:nvSpPr>
          <p:cNvPr id="12" name="Rectangle 11"/>
          <p:cNvSpPr/>
          <p:nvPr/>
        </p:nvSpPr>
        <p:spPr bwMode="auto">
          <a:xfrm>
            <a:off x="522515" y="5209151"/>
            <a:ext cx="11173090" cy="609398"/>
          </a:xfrm>
          <a:prstGeom prst="rect">
            <a:avLst/>
          </a:prstGeom>
          <a:noFill/>
          <a:ln w="38100">
            <a:solidFill>
              <a:schemeClr val="accent1"/>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spAutoFit/>
          </a:bodyPr>
          <a:lstStyle/>
          <a:p>
            <a:pPr marL="460375" lvl="0" indent="-460375">
              <a:lnSpc>
                <a:spcPct val="90000"/>
              </a:lnSpc>
              <a:spcBef>
                <a:spcPct val="20000"/>
              </a:spcBef>
              <a:buSzPct val="90000"/>
              <a:buBlip>
                <a:blip r:embed="rId3"/>
              </a:buBlip>
            </a:pPr>
            <a:r>
              <a:rPr lang="en-US" sz="2400" dirty="0" smtClean="0">
                <a:gradFill>
                  <a:gsLst>
                    <a:gs pos="0">
                      <a:schemeClr val="tx1"/>
                    </a:gs>
                    <a:gs pos="100000">
                      <a:schemeClr val="tx1"/>
                    </a:gs>
                  </a:gsLst>
                  <a:lin ang="5400000" scaled="0"/>
                </a:gradFill>
              </a:rPr>
              <a:t>Find Me Later at the “Visual Studio 2010” booth in the TLC-DEV area </a:t>
            </a:r>
            <a:endParaRPr lang="en-US" sz="2400" dirty="0">
              <a:gradFill>
                <a:gsLst>
                  <a:gs pos="0">
                    <a:schemeClr val="tx1"/>
                  </a:gs>
                  <a:gs pos="100000">
                    <a:schemeClr val="tx1"/>
                  </a:gs>
                </a:gsLst>
                <a:lin ang="5400000" scaled="0"/>
              </a:gradFill>
            </a:endParaRPr>
          </a:p>
        </p:txBody>
      </p:sp>
      <p:sp>
        <p:nvSpPr>
          <p:cNvPr id="13" name="Text Placeholder 2"/>
          <p:cNvSpPr txBox="1">
            <a:spLocks/>
          </p:cNvSpPr>
          <p:nvPr/>
        </p:nvSpPr>
        <p:spPr>
          <a:xfrm>
            <a:off x="522514" y="1375228"/>
            <a:ext cx="5399315" cy="3028521"/>
          </a:xfrm>
          <a:prstGeom prst="rect">
            <a:avLst/>
          </a:prstGeom>
        </p:spPr>
        <p:txBody>
          <a:bodyPr vert="horz" wrap="square" lIns="0" tIns="0" rIns="0" bIns="0" rtlCol="0">
            <a:spAutoFit/>
          </a:bodyPr>
          <a:lstStyle>
            <a:lvl1pPr marL="460375" indent="-460375" algn="l" defTabSz="914363" rtl="0" eaLnBrk="1" latinLnBrk="0" hangingPunct="1">
              <a:lnSpc>
                <a:spcPct val="90000"/>
              </a:lnSpc>
              <a:spcBef>
                <a:spcPct val="20000"/>
              </a:spcBef>
              <a:buSzPct val="90000"/>
              <a:buFontTx/>
              <a:buBlip>
                <a:blip r:embed="rId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3600" dirty="0" smtClean="0">
                <a:hlinkClick r:id="rId4"/>
              </a:rPr>
              <a:t>Visual Studio Team Blog</a:t>
            </a:r>
            <a:r>
              <a:rPr lang="en-US" sz="3600" dirty="0" smtClean="0"/>
              <a:t/>
            </a:r>
            <a:br>
              <a:rPr lang="en-US" sz="3600" dirty="0" smtClean="0"/>
            </a:br>
            <a:endParaRPr lang="en-US" sz="3600" dirty="0" smtClean="0"/>
          </a:p>
          <a:p>
            <a:r>
              <a:rPr lang="en-US" sz="3600" dirty="0" smtClean="0">
                <a:hlinkClick r:id="rId5"/>
              </a:rPr>
              <a:t>Visual Studio Gallery</a:t>
            </a:r>
            <a:endParaRPr lang="en-US" sz="3600" dirty="0" smtClean="0"/>
          </a:p>
          <a:p>
            <a:pPr lvl="1"/>
            <a:r>
              <a:rPr lang="en-US" dirty="0" smtClean="0">
                <a:hlinkClick r:id="rId6"/>
              </a:rPr>
              <a:t>Productivity Power Tools</a:t>
            </a:r>
            <a:endParaRPr lang="en-US" dirty="0" smtClean="0"/>
          </a:p>
          <a:p>
            <a:pPr lvl="1"/>
            <a:r>
              <a:rPr lang="en-US" dirty="0" smtClean="0">
                <a:hlinkClick r:id="rId7"/>
              </a:rPr>
              <a:t>Color Theme Editor</a:t>
            </a:r>
            <a:endParaRPr lang="en-US" dirty="0" smtClean="0"/>
          </a:p>
          <a:p>
            <a:pPr lvl="1"/>
            <a:r>
              <a:rPr lang="en-US" dirty="0" smtClean="0">
                <a:hlinkClick r:id="rId8"/>
              </a:rPr>
              <a:t>Visual Studio </a:t>
            </a:r>
            <a:r>
              <a:rPr lang="en-US" dirty="0" err="1" smtClean="0">
                <a:hlinkClick r:id="rId8"/>
              </a:rPr>
              <a:t>PerfWatson</a:t>
            </a:r>
            <a:endParaRPr lang="en-US" dirty="0" smtClean="0"/>
          </a:p>
        </p:txBody>
      </p:sp>
    </p:spTree>
    <p:extLst>
      <p:ext uri="{BB962C8B-B14F-4D97-AF65-F5344CB8AC3E}">
        <p14:creationId xmlns:p14="http://schemas.microsoft.com/office/powerpoint/2010/main" val="3672254333"/>
      </p:ext>
    </p:extLst>
  </p:cSld>
  <p:clrMapOvr>
    <a:masterClrMapping/>
  </p:clrMapOvr>
  <p:transition>
    <p:fad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DEV Track Resources</a:t>
            </a:r>
            <a:endParaRPr lang="en-US" dirty="0"/>
          </a:p>
        </p:txBody>
      </p:sp>
      <p:sp>
        <p:nvSpPr>
          <p:cNvPr id="5" name="Content Placeholder 4"/>
          <p:cNvSpPr>
            <a:spLocks noGrp="1"/>
          </p:cNvSpPr>
          <p:nvPr>
            <p:ph type="body" sz="quarter" idx="10"/>
          </p:nvPr>
        </p:nvSpPr>
        <p:spPr/>
        <p:txBody>
          <a:bodyPr/>
          <a:lstStyle/>
          <a:p>
            <a:r>
              <a:rPr lang="en-US" smtClean="0">
                <a:hlinkClick r:id="rId2"/>
              </a:rPr>
              <a:t>http://www.microsoft.com/visualstudio</a:t>
            </a:r>
            <a:r>
              <a:rPr lang="en-US" smtClean="0"/>
              <a:t> </a:t>
            </a:r>
          </a:p>
          <a:p>
            <a:r>
              <a:rPr lang="en-US" smtClean="0">
                <a:hlinkClick r:id="rId3"/>
              </a:rPr>
              <a:t>http://www.microsoft.com/visualstudio/en-us/lightswitch</a:t>
            </a:r>
            <a:r>
              <a:rPr lang="en-US" smtClean="0"/>
              <a:t> </a:t>
            </a:r>
          </a:p>
          <a:p>
            <a:r>
              <a:rPr lang="en-US" smtClean="0">
                <a:hlinkClick r:id="rId4"/>
              </a:rPr>
              <a:t>http://www.microsoft.com/expression/</a:t>
            </a:r>
            <a:endParaRPr lang="en-US" smtClean="0"/>
          </a:p>
          <a:p>
            <a:r>
              <a:rPr lang="en-US" smtClean="0">
                <a:hlinkClick r:id="rId5"/>
              </a:rPr>
              <a:t>http://blogs.msdn.com/b/somasegar/</a:t>
            </a:r>
            <a:endParaRPr lang="en-US" smtClean="0"/>
          </a:p>
          <a:p>
            <a:r>
              <a:rPr lang="en-US" smtClean="0">
                <a:hlinkClick r:id="rId6"/>
              </a:rPr>
              <a:t>http://blogs.msdn.com/b/bharry/</a:t>
            </a:r>
            <a:endParaRPr lang="en-US" smtClean="0"/>
          </a:p>
          <a:p>
            <a:r>
              <a:rPr lang="en-US" smtClean="0">
                <a:hlinkClick r:id="rId7"/>
              </a:rPr>
              <a:t>http://www.microsoft.com/sqlserver/en/us/default.aspx</a:t>
            </a:r>
            <a:endParaRPr lang="en-US" smtClean="0"/>
          </a:p>
          <a:p>
            <a:r>
              <a:rPr lang="en-US" smtClean="0">
                <a:hlinkClick r:id="rId8"/>
              </a:rPr>
              <a:t>http://www.facebook.com/visualstudio</a:t>
            </a:r>
            <a:r>
              <a:rPr lang="en-US" smtClean="0"/>
              <a:t> </a:t>
            </a:r>
          </a:p>
          <a:p>
            <a:endParaRPr lang="en-US" dirty="0"/>
          </a:p>
        </p:txBody>
      </p:sp>
    </p:spTree>
    <p:extLst>
      <p:ext uri="{BB962C8B-B14F-4D97-AF65-F5344CB8AC3E}">
        <p14:creationId xmlns:p14="http://schemas.microsoft.com/office/powerpoint/2010/main" val="3941861451"/>
      </p:ext>
    </p:extLst>
  </p:cSld>
  <p:clrMapOvr>
    <a:masterClrMapping/>
  </p:clrMapOvr>
  <p:transition>
    <p:fad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2014227267"/>
      </p:ext>
    </p:extLst>
  </p:cSld>
  <p:clrMapOvr>
    <a:masterClrMapping/>
  </p:clrMapOvr>
  <p:transition>
    <p:fad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21949405"/>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1624018451"/>
      </p:ext>
    </p:extLst>
  </p:cSld>
  <p:clrMapOvr>
    <a:masterClrMapping/>
  </p:clrMapOvr>
  <p:transition>
    <p:fad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09952" y="1"/>
            <a:ext cx="10368920" cy="6857999"/>
          </a:xfrm>
          <a:prstGeom prst="rect">
            <a:avLst/>
          </a:prstGeom>
        </p:spPr>
      </p:pic>
      <p:sp>
        <p:nvSpPr>
          <p:cNvPr id="2" name="TextBox 1"/>
          <p:cNvSpPr txBox="1"/>
          <p:nvPr/>
        </p:nvSpPr>
        <p:spPr>
          <a:xfrm>
            <a:off x="982522" y="6616057"/>
            <a:ext cx="3095399" cy="246221"/>
          </a:xfrm>
          <a:prstGeom prst="rect">
            <a:avLst/>
          </a:prstGeom>
          <a:noFill/>
        </p:spPr>
        <p:txBody>
          <a:bodyPr wrap="none" lIns="0" tIns="0" rIns="0" bIns="0" rtlCol="0">
            <a:spAutoFit/>
          </a:bodyPr>
          <a:lstStyle/>
          <a:p>
            <a:r>
              <a:rPr lang="en-US" sz="800" dirty="0" smtClean="0">
                <a:gradFill>
                  <a:gsLst>
                    <a:gs pos="0">
                      <a:schemeClr val="tx1"/>
                    </a:gs>
                    <a:gs pos="86000">
                      <a:schemeClr val="tx1"/>
                    </a:gs>
                  </a:gsLst>
                  <a:lin ang="5400000" scaled="0"/>
                </a:gradFill>
              </a:rPr>
              <a:t>Image source: </a:t>
            </a:r>
            <a:r>
              <a:rPr lang="en-US" sz="800" dirty="0">
                <a:hlinkClick r:id="rId4"/>
              </a:rPr>
              <a:t>http://www.flickr.com/photos/handforged/510227143/</a:t>
            </a:r>
            <a:endParaRPr lang="en-US" sz="800" dirty="0"/>
          </a:p>
          <a:p>
            <a:endParaRPr lang="en-US" sz="800" dirty="0" err="1" smtClean="0">
              <a:gradFill>
                <a:gsLst>
                  <a:gs pos="0">
                    <a:schemeClr val="tx1"/>
                  </a:gs>
                  <a:gs pos="86000">
                    <a:schemeClr val="tx1"/>
                  </a:gs>
                </a:gsLst>
                <a:lin ang="5400000" scaled="0"/>
              </a:gradFill>
            </a:endParaRPr>
          </a:p>
        </p:txBody>
      </p:sp>
    </p:spTree>
    <p:extLst>
      <p:ext uri="{BB962C8B-B14F-4D97-AF65-F5344CB8AC3E}">
        <p14:creationId xmlns:p14="http://schemas.microsoft.com/office/powerpoint/2010/main" val="3222288427"/>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50758" y="-3898"/>
            <a:ext cx="10087308" cy="68657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4524483"/>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49365" y="3069549"/>
            <a:ext cx="2581275" cy="676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9" name="Picture 7"/>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7274" y="4079646"/>
            <a:ext cx="3914775" cy="2238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0" name="Picture 8"/>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7970" y="116341"/>
            <a:ext cx="3914775" cy="2152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1" name="Picture 9"/>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054393" y="116341"/>
            <a:ext cx="3914775" cy="2619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82" name="Picture 1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992484" y="3995279"/>
            <a:ext cx="3719491" cy="28104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6"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367994" y="2935290"/>
            <a:ext cx="2876550" cy="847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ight Arrow 1"/>
          <p:cNvSpPr/>
          <p:nvPr/>
        </p:nvSpPr>
        <p:spPr bwMode="auto">
          <a:xfrm>
            <a:off x="5384800" y="986972"/>
            <a:ext cx="798286" cy="482598"/>
          </a:xfrm>
          <a:prstGeom prst="right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3" name="U-Turn Arrow 2"/>
          <p:cNvSpPr/>
          <p:nvPr/>
        </p:nvSpPr>
        <p:spPr bwMode="auto">
          <a:xfrm rot="5400000">
            <a:off x="10734591" y="2328265"/>
            <a:ext cx="1837588" cy="838655"/>
          </a:xfrm>
          <a:prstGeom prst="uturn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0" name="Right Arrow 9"/>
          <p:cNvSpPr/>
          <p:nvPr/>
        </p:nvSpPr>
        <p:spPr bwMode="auto">
          <a:xfrm flipH="1">
            <a:off x="7438573" y="3180901"/>
            <a:ext cx="798286" cy="482598"/>
          </a:xfrm>
          <a:prstGeom prst="right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4" name="Bent Arrow 3"/>
          <p:cNvSpPr/>
          <p:nvPr/>
        </p:nvSpPr>
        <p:spPr bwMode="auto">
          <a:xfrm rot="16200000" flipH="1">
            <a:off x="2980687" y="2795574"/>
            <a:ext cx="770555" cy="1541214"/>
          </a:xfrm>
          <a:prstGeom prst="bent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2" name="Right Arrow 11"/>
          <p:cNvSpPr/>
          <p:nvPr/>
        </p:nvSpPr>
        <p:spPr bwMode="auto">
          <a:xfrm>
            <a:off x="4712957" y="4957534"/>
            <a:ext cx="798286" cy="482598"/>
          </a:xfrm>
          <a:prstGeom prst="right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Tree>
    <p:extLst>
      <p:ext uri="{BB962C8B-B14F-4D97-AF65-F5344CB8AC3E}">
        <p14:creationId xmlns:p14="http://schemas.microsoft.com/office/powerpoint/2010/main" val="2213768359"/>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nodeType="withEffect">
                                  <p:stCondLst>
                                    <p:cond delay="0"/>
                                  </p:stCondLst>
                                  <p:childTnLst>
                                    <p:set>
                                      <p:cBhvr>
                                        <p:cTn id="9" dur="1" fill="hold">
                                          <p:stCondLst>
                                            <p:cond delay="0"/>
                                          </p:stCondLst>
                                        </p:cTn>
                                        <p:tgtEl>
                                          <p:spTgt spid="3081"/>
                                        </p:tgtEl>
                                        <p:attrNameLst>
                                          <p:attrName>style.visibility</p:attrName>
                                        </p:attrNameLst>
                                      </p:cBhvr>
                                      <p:to>
                                        <p:strVal val="visible"/>
                                      </p:to>
                                    </p:set>
                                    <p:animEffect transition="in" filter="fade">
                                      <p:cBhvr>
                                        <p:cTn id="10" dur="500"/>
                                        <p:tgtEl>
                                          <p:spTgt spid="308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
                                        </p:tgtEl>
                                        <p:attrNameLst>
                                          <p:attrName>style.visibility</p:attrName>
                                        </p:attrNameLst>
                                      </p:cBhvr>
                                      <p:to>
                                        <p:strVal val="visible"/>
                                      </p:to>
                                    </p:set>
                                    <p:animEffect transition="in" filter="fade">
                                      <p:cBhvr>
                                        <p:cTn id="15" dur="500"/>
                                        <p:tgtEl>
                                          <p:spTgt spid="3"/>
                                        </p:tgtEl>
                                      </p:cBhvr>
                                    </p:animEffect>
                                  </p:childTnLst>
                                </p:cTn>
                              </p:par>
                              <p:par>
                                <p:cTn id="16" presetID="10" presetClass="entr" presetSubtype="0" fill="hold" nodeType="withEffect">
                                  <p:stCondLst>
                                    <p:cond delay="0"/>
                                  </p:stCondLst>
                                  <p:childTnLst>
                                    <p:set>
                                      <p:cBhvr>
                                        <p:cTn id="17" dur="1" fill="hold">
                                          <p:stCondLst>
                                            <p:cond delay="0"/>
                                          </p:stCondLst>
                                        </p:cTn>
                                        <p:tgtEl>
                                          <p:spTgt spid="3075"/>
                                        </p:tgtEl>
                                        <p:attrNameLst>
                                          <p:attrName>style.visibility</p:attrName>
                                        </p:attrNameLst>
                                      </p:cBhvr>
                                      <p:to>
                                        <p:strVal val="visible"/>
                                      </p:to>
                                    </p:set>
                                    <p:animEffect transition="in" filter="fade">
                                      <p:cBhvr>
                                        <p:cTn id="18" dur="500"/>
                                        <p:tgtEl>
                                          <p:spTgt spid="3075"/>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026"/>
                                        </p:tgtEl>
                                        <p:attrNameLst>
                                          <p:attrName>style.visibility</p:attrName>
                                        </p:attrNameLst>
                                      </p:cBhvr>
                                      <p:to>
                                        <p:strVal val="visible"/>
                                      </p:to>
                                    </p:set>
                                    <p:animEffect transition="in" filter="fade">
                                      <p:cBhvr>
                                        <p:cTn id="23" dur="500"/>
                                        <p:tgtEl>
                                          <p:spTgt spid="1026"/>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fade">
                                      <p:cBhvr>
                                        <p:cTn id="26" dur="500"/>
                                        <p:tgtEl>
                                          <p:spTgt spid="10"/>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4"/>
                                        </p:tgtEl>
                                        <p:attrNameLst>
                                          <p:attrName>style.visibility</p:attrName>
                                        </p:attrNameLst>
                                      </p:cBhvr>
                                      <p:to>
                                        <p:strVal val="visible"/>
                                      </p:to>
                                    </p:set>
                                    <p:animEffect transition="in" filter="fade">
                                      <p:cBhvr>
                                        <p:cTn id="31" dur="500"/>
                                        <p:tgtEl>
                                          <p:spTgt spid="4"/>
                                        </p:tgtEl>
                                      </p:cBhvr>
                                    </p:animEffect>
                                  </p:childTnLst>
                                </p:cTn>
                              </p:par>
                              <p:par>
                                <p:cTn id="32" presetID="10" presetClass="entr" presetSubtype="0" fill="hold" nodeType="withEffect">
                                  <p:stCondLst>
                                    <p:cond delay="0"/>
                                  </p:stCondLst>
                                  <p:childTnLst>
                                    <p:set>
                                      <p:cBhvr>
                                        <p:cTn id="33" dur="1" fill="hold">
                                          <p:stCondLst>
                                            <p:cond delay="0"/>
                                          </p:stCondLst>
                                        </p:cTn>
                                        <p:tgtEl>
                                          <p:spTgt spid="3079"/>
                                        </p:tgtEl>
                                        <p:attrNameLst>
                                          <p:attrName>style.visibility</p:attrName>
                                        </p:attrNameLst>
                                      </p:cBhvr>
                                      <p:to>
                                        <p:strVal val="visible"/>
                                      </p:to>
                                    </p:set>
                                    <p:animEffect transition="in" filter="fade">
                                      <p:cBhvr>
                                        <p:cTn id="34" dur="500"/>
                                        <p:tgtEl>
                                          <p:spTgt spid="3079"/>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fade">
                                      <p:cBhvr>
                                        <p:cTn id="39" dur="500"/>
                                        <p:tgtEl>
                                          <p:spTgt spid="12"/>
                                        </p:tgtEl>
                                      </p:cBhvr>
                                    </p:animEffect>
                                  </p:childTnLst>
                                </p:cTn>
                              </p:par>
                              <p:par>
                                <p:cTn id="40" presetID="10" presetClass="entr" presetSubtype="0" fill="hold" nodeType="withEffect">
                                  <p:stCondLst>
                                    <p:cond delay="0"/>
                                  </p:stCondLst>
                                  <p:childTnLst>
                                    <p:set>
                                      <p:cBhvr>
                                        <p:cTn id="41" dur="1" fill="hold">
                                          <p:stCondLst>
                                            <p:cond delay="0"/>
                                          </p:stCondLst>
                                        </p:cTn>
                                        <p:tgtEl>
                                          <p:spTgt spid="3082"/>
                                        </p:tgtEl>
                                        <p:attrNameLst>
                                          <p:attrName>style.visibility</p:attrName>
                                        </p:attrNameLst>
                                      </p:cBhvr>
                                      <p:to>
                                        <p:strVal val="visible"/>
                                      </p:to>
                                    </p:set>
                                    <p:animEffect transition="in" filter="fade">
                                      <p:cBhvr>
                                        <p:cTn id="42" dur="500"/>
                                        <p:tgtEl>
                                          <p:spTgt spid="30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10" grpId="0" animBg="1"/>
      <p:bldP spid="4" grpId="0" animBg="1"/>
      <p:bldP spid="1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2094933" y="2431804"/>
            <a:ext cx="7998958" cy="1994392"/>
          </a:xfrm>
        </p:spPr>
        <p:txBody>
          <a:bodyPr/>
          <a:lstStyle/>
          <a:p>
            <a:pPr marL="0" indent="0" algn="ctr">
              <a:buNone/>
            </a:pPr>
            <a:r>
              <a:rPr lang="en-US" sz="7200" dirty="0" smtClean="0"/>
              <a:t>Simpler + Faster = More Productive</a:t>
            </a:r>
            <a:endParaRPr lang="en-US" sz="7200" dirty="0"/>
          </a:p>
        </p:txBody>
      </p:sp>
    </p:spTree>
    <p:extLst>
      <p:ext uri="{BB962C8B-B14F-4D97-AF65-F5344CB8AC3E}">
        <p14:creationId xmlns:p14="http://schemas.microsoft.com/office/powerpoint/2010/main" val="98968329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descr="http://www.php-tutorial.org/images/frustrated-programme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365" y="1773465"/>
            <a:ext cx="4971578" cy="3311071"/>
          </a:xfrm>
          <a:prstGeom prst="rect">
            <a:avLst/>
          </a:prstGeom>
          <a:noFill/>
          <a:extLst>
            <a:ext uri="{909E8E84-426E-40DD-AFC4-6F175D3DCCD1}">
              <a14:hiddenFill xmlns:a14="http://schemas.microsoft.com/office/drawing/2010/main">
                <a:solidFill>
                  <a:srgbClr val="FFFFFF"/>
                </a:solidFill>
              </a14:hiddenFill>
            </a:ext>
          </a:extLst>
        </p:spPr>
      </p:pic>
      <p:sp>
        <p:nvSpPr>
          <p:cNvPr id="7" name="Right Arrow 6"/>
          <p:cNvSpPr/>
          <p:nvPr/>
        </p:nvSpPr>
        <p:spPr bwMode="auto">
          <a:xfrm>
            <a:off x="5896168" y="3106057"/>
            <a:ext cx="1350772" cy="678075"/>
          </a:xfrm>
          <a:prstGeom prst="rightArrow">
            <a:avLst/>
          </a:prstGeom>
          <a:solidFill>
            <a:schemeClr val="accent1">
              <a:lumMod val="60000"/>
              <a:lumOff val="40000"/>
            </a:schemeClr>
          </a:soli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extBox 1"/>
          <p:cNvSpPr txBox="1"/>
          <p:nvPr/>
        </p:nvSpPr>
        <p:spPr>
          <a:xfrm>
            <a:off x="304365" y="6604000"/>
            <a:ext cx="5810886" cy="246221"/>
          </a:xfrm>
          <a:prstGeom prst="rect">
            <a:avLst/>
          </a:prstGeom>
          <a:noFill/>
        </p:spPr>
        <p:txBody>
          <a:bodyPr wrap="none" lIns="0" tIns="0" rIns="0" bIns="0" rtlCol="0">
            <a:spAutoFit/>
          </a:bodyPr>
          <a:lstStyle/>
          <a:p>
            <a:r>
              <a:rPr lang="en-US" sz="800" dirty="0" smtClean="0">
                <a:gradFill>
                  <a:gsLst>
                    <a:gs pos="0">
                      <a:schemeClr val="tx1"/>
                    </a:gs>
                    <a:gs pos="86000">
                      <a:schemeClr val="tx1"/>
                    </a:gs>
                  </a:gsLst>
                  <a:lin ang="5400000" scaled="0"/>
                </a:gradFill>
              </a:rPr>
              <a:t>Images sources: </a:t>
            </a:r>
            <a:r>
              <a:rPr lang="en-US" sz="800" dirty="0">
                <a:hlinkClick r:id="rId4"/>
              </a:rPr>
              <a:t>http://</a:t>
            </a:r>
            <a:r>
              <a:rPr lang="en-US" sz="800" dirty="0" smtClean="0">
                <a:hlinkClick r:id="rId4"/>
              </a:rPr>
              <a:t>www.flickr.com/photos/peterhess/2976755407/</a:t>
            </a:r>
            <a:r>
              <a:rPr lang="en-US" sz="800" dirty="0"/>
              <a:t> </a:t>
            </a:r>
            <a:r>
              <a:rPr lang="en-US" sz="800" dirty="0" smtClean="0"/>
              <a:t>          </a:t>
            </a:r>
            <a:r>
              <a:rPr lang="en-US" sz="800" dirty="0" smtClean="0">
                <a:hlinkClick r:id="rId5"/>
              </a:rPr>
              <a:t>http</a:t>
            </a:r>
            <a:r>
              <a:rPr lang="en-US" sz="800" dirty="0">
                <a:hlinkClick r:id="rId5"/>
              </a:rPr>
              <a:t>://www.flickr.com/photos/sepblog/3941048713/</a:t>
            </a:r>
            <a:r>
              <a:rPr lang="en-US" sz="800" dirty="0" smtClean="0"/>
              <a:t/>
            </a:r>
            <a:br>
              <a:rPr lang="en-US" sz="800" dirty="0" smtClean="0"/>
            </a:br>
            <a:endParaRPr lang="en-US" sz="800" dirty="0" smtClean="0">
              <a:gradFill>
                <a:gsLst>
                  <a:gs pos="0">
                    <a:schemeClr val="tx1"/>
                  </a:gs>
                  <a:gs pos="86000">
                    <a:schemeClr val="tx1"/>
                  </a:gs>
                </a:gsLst>
                <a:lin ang="5400000" scaled="0"/>
              </a:gradFill>
            </a:endParaRPr>
          </a:p>
        </p:txBody>
      </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730604" y="1773465"/>
            <a:ext cx="3567407" cy="33110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9701580"/>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2050"/>
                                        </p:tgtEl>
                                        <p:attrNameLst>
                                          <p:attrName>style.visibility</p:attrName>
                                        </p:attrNameLst>
                                      </p:cBhvr>
                                      <p:to>
                                        <p:strVal val="visible"/>
                                      </p:to>
                                    </p:set>
                                    <p:animEffect transition="in" filter="fade">
                                      <p:cBhvr>
                                        <p:cTn id="10" dur="500"/>
                                        <p:tgtEl>
                                          <p:spTgt spid="20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p:cNvSpPr>
            <a:spLocks noGrp="1"/>
          </p:cNvSpPr>
          <p:nvPr>
            <p:ph type="body" sz="quarter" idx="10"/>
          </p:nvPr>
        </p:nvSpPr>
        <p:spPr/>
        <p:txBody>
          <a:bodyPr/>
          <a:lstStyle/>
          <a:p>
            <a:r>
              <a:rPr lang="en-US" smtClean="0"/>
              <a:t>demo</a:t>
            </a:r>
            <a:endParaRPr lang="en-US" dirty="0"/>
          </a:p>
        </p:txBody>
      </p:sp>
      <p:sp>
        <p:nvSpPr>
          <p:cNvPr id="2" name="Title 1"/>
          <p:cNvSpPr>
            <a:spLocks noGrp="1"/>
          </p:cNvSpPr>
          <p:nvPr>
            <p:ph type="ctrTitle"/>
          </p:nvPr>
        </p:nvSpPr>
        <p:spPr/>
        <p:txBody>
          <a:bodyPr/>
          <a:lstStyle/>
          <a:p>
            <a:r>
              <a:rPr lang="en-US" dirty="0" smtClean="0"/>
              <a:t>Visual Studio </a:t>
            </a:r>
            <a:r>
              <a:rPr lang="en-US" dirty="0" err="1" smtClean="0"/>
              <a:t>vNext</a:t>
            </a:r>
            <a:r>
              <a:rPr lang="en-US" dirty="0"/>
              <a:t> </a:t>
            </a:r>
            <a:r>
              <a:rPr lang="en-US" dirty="0" smtClean="0"/>
              <a:t>- Simpler</a:t>
            </a:r>
            <a:endParaRPr lang="en-US" dirty="0"/>
          </a:p>
        </p:txBody>
      </p:sp>
    </p:spTree>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1107996"/>
          </a:xfrm>
        </p:spPr>
        <p:txBody>
          <a:bodyPr/>
          <a:lstStyle/>
          <a:p>
            <a:r>
              <a:rPr lang="en-US" dirty="0" smtClean="0"/>
              <a:t>Simple</a:t>
            </a:r>
            <a:br>
              <a:rPr lang="en-US" dirty="0" smtClean="0"/>
            </a:br>
            <a:r>
              <a:rPr lang="en-US" sz="3600" dirty="0" smtClean="0">
                <a:solidFill>
                  <a:schemeClr val="accent1">
                    <a:alpha val="99000"/>
                  </a:schemeClr>
                </a:solidFill>
              </a:rPr>
              <a:t>Code Experience/Understanding</a:t>
            </a:r>
            <a:endParaRPr lang="en-US" sz="3600" dirty="0">
              <a:solidFill>
                <a:schemeClr val="accent1">
                  <a:alpha val="99000"/>
                </a:schemeClr>
              </a:solidFill>
            </a:endParaRPr>
          </a:p>
        </p:txBody>
      </p:sp>
      <p:sp>
        <p:nvSpPr>
          <p:cNvPr id="3" name="Text Placeholder 2"/>
          <p:cNvSpPr>
            <a:spLocks noGrp="1"/>
          </p:cNvSpPr>
          <p:nvPr>
            <p:ph type="body" sz="quarter" idx="10"/>
          </p:nvPr>
        </p:nvSpPr>
        <p:spPr>
          <a:xfrm>
            <a:off x="507867" y="1905000"/>
            <a:ext cx="11680957" cy="4108334"/>
          </a:xfrm>
        </p:spPr>
        <p:txBody>
          <a:bodyPr/>
          <a:lstStyle/>
          <a:p>
            <a:r>
              <a:rPr lang="en-US" sz="2800" dirty="0" smtClean="0"/>
              <a:t>Improved Solution Explorer</a:t>
            </a:r>
          </a:p>
          <a:p>
            <a:pPr lvl="1"/>
            <a:r>
              <a:rPr lang="en-US" sz="2400" dirty="0" smtClean="0"/>
              <a:t>Search </a:t>
            </a:r>
          </a:p>
          <a:p>
            <a:pPr lvl="1"/>
            <a:r>
              <a:rPr lang="en-US" sz="2400" dirty="0" smtClean="0"/>
              <a:t>Smart Rename </a:t>
            </a:r>
          </a:p>
          <a:p>
            <a:pPr lvl="1"/>
            <a:r>
              <a:rPr lang="en-US" sz="2400" dirty="0" smtClean="0"/>
              <a:t>Collapse All</a:t>
            </a:r>
          </a:p>
          <a:p>
            <a:pPr lvl="1"/>
            <a:r>
              <a:rPr lang="en-US" sz="2400" dirty="0" smtClean="0"/>
              <a:t>Multiple Instances</a:t>
            </a:r>
          </a:p>
          <a:p>
            <a:pPr lvl="1"/>
            <a:r>
              <a:rPr lang="en-US" sz="2400" dirty="0" smtClean="0"/>
              <a:t>Integration of Class View/Object Browser/Find References</a:t>
            </a:r>
          </a:p>
          <a:p>
            <a:pPr lvl="2"/>
            <a:r>
              <a:rPr lang="en-US" sz="2000" dirty="0" smtClean="0"/>
              <a:t>View types and members in a file (C#/VB/C++)</a:t>
            </a:r>
          </a:p>
          <a:p>
            <a:pPr lvl="2"/>
            <a:r>
              <a:rPr lang="en-US" sz="2000" dirty="0" smtClean="0"/>
              <a:t>Explore code relationships (calls, called by, used by, base/derived types, …)</a:t>
            </a:r>
            <a:br>
              <a:rPr lang="en-US" sz="2000" dirty="0" smtClean="0"/>
            </a:br>
            <a:endParaRPr lang="en-US" sz="2000" dirty="0" smtClean="0"/>
          </a:p>
          <a:p>
            <a:r>
              <a:rPr lang="en-US" sz="2800" dirty="0" smtClean="0"/>
              <a:t>VB Call Hierarchy</a:t>
            </a:r>
            <a:endParaRPr lang="en-US" sz="2800" dirty="0"/>
          </a:p>
          <a:p>
            <a:pPr lvl="1"/>
            <a:endParaRPr lang="en-US" sz="2400" dirty="0" smtClean="0">
              <a:gradFill>
                <a:gsLst>
                  <a:gs pos="0">
                    <a:schemeClr val="tx1"/>
                  </a:gs>
                  <a:gs pos="100000">
                    <a:schemeClr val="tx1"/>
                  </a:gs>
                </a:gsLst>
                <a:lin ang="5400000" scaled="0"/>
              </a:gradFill>
            </a:endParaRPr>
          </a:p>
        </p:txBody>
      </p:sp>
    </p:spTree>
    <p:extLst>
      <p:ext uri="{BB962C8B-B14F-4D97-AF65-F5344CB8AC3E}">
        <p14:creationId xmlns:p14="http://schemas.microsoft.com/office/powerpoint/2010/main" val="1882544396"/>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7868" y="230189"/>
            <a:ext cx="11173090" cy="1107996"/>
          </a:xfrm>
        </p:spPr>
        <p:txBody>
          <a:bodyPr/>
          <a:lstStyle/>
          <a:p>
            <a:r>
              <a:rPr lang="en-US" dirty="0" smtClean="0"/>
              <a:t>Simple</a:t>
            </a:r>
            <a:br>
              <a:rPr lang="en-US" dirty="0" smtClean="0"/>
            </a:br>
            <a:r>
              <a:rPr lang="en-US" sz="3600" dirty="0" smtClean="0">
                <a:solidFill>
                  <a:schemeClr val="accent1">
                    <a:alpha val="99000"/>
                  </a:schemeClr>
                </a:solidFill>
              </a:rPr>
              <a:t>Window Management</a:t>
            </a:r>
            <a:endParaRPr lang="en-US" sz="3600" dirty="0">
              <a:solidFill>
                <a:schemeClr val="accent1">
                  <a:alpha val="99000"/>
                </a:schemeClr>
              </a:solidFill>
            </a:endParaRPr>
          </a:p>
        </p:txBody>
      </p:sp>
      <p:sp>
        <p:nvSpPr>
          <p:cNvPr id="3" name="Text Placeholder 2"/>
          <p:cNvSpPr>
            <a:spLocks noGrp="1"/>
          </p:cNvSpPr>
          <p:nvPr>
            <p:ph type="body" sz="quarter" idx="10"/>
          </p:nvPr>
        </p:nvSpPr>
        <p:spPr>
          <a:xfrm>
            <a:off x="507868" y="1905000"/>
            <a:ext cx="11173090" cy="4161139"/>
          </a:xfrm>
        </p:spPr>
        <p:txBody>
          <a:bodyPr/>
          <a:lstStyle/>
          <a:p>
            <a:r>
              <a:rPr lang="en-US" dirty="0" smtClean="0"/>
              <a:t>Streamlined toolbars</a:t>
            </a:r>
          </a:p>
          <a:p>
            <a:r>
              <a:rPr lang="en-US" dirty="0" smtClean="0"/>
              <a:t>Floating Tab Wells</a:t>
            </a:r>
          </a:p>
          <a:p>
            <a:pPr lvl="1"/>
            <a:r>
              <a:rPr lang="en-US" sz="2400" dirty="0" smtClean="0"/>
              <a:t>Aero-peak taskbar preview support</a:t>
            </a:r>
          </a:p>
          <a:p>
            <a:pPr lvl="1"/>
            <a:r>
              <a:rPr lang="en-US" sz="2400" dirty="0" smtClean="0"/>
              <a:t>Minimize to taskbar </a:t>
            </a:r>
          </a:p>
          <a:p>
            <a:r>
              <a:rPr lang="en-US" dirty="0" smtClean="0"/>
              <a:t>Preview Tab</a:t>
            </a:r>
          </a:p>
          <a:p>
            <a:pPr lvl="1"/>
            <a:r>
              <a:rPr lang="en-US" sz="2400" dirty="0" smtClean="0"/>
              <a:t>Single-click preview in Solution Explorer, Find in Files, Find Symbol Results, and more…</a:t>
            </a:r>
          </a:p>
          <a:p>
            <a:r>
              <a:rPr lang="en-US" dirty="0" smtClean="0"/>
              <a:t>Pinned Tabs</a:t>
            </a:r>
          </a:p>
          <a:p>
            <a:r>
              <a:rPr lang="en-US" dirty="0" smtClean="0"/>
              <a:t>Simplified Navigate Back/Forward</a:t>
            </a:r>
          </a:p>
        </p:txBody>
      </p:sp>
    </p:spTree>
    <p:extLst>
      <p:ext uri="{BB962C8B-B14F-4D97-AF65-F5344CB8AC3E}">
        <p14:creationId xmlns:p14="http://schemas.microsoft.com/office/powerpoint/2010/main" val="38362579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1_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NA11_BreakoutSession_Template_16x9_Final (2)">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2295e2e7-0eeb-498e-8716-217bb2ee6ee3"/>
    <ds:schemaRef ds:uri="http://purl.org/dc/terms/"/>
    <ds:schemaRef ds:uri="http://schemas.microsoft.com/office/infopath/2007/PartnerControls"/>
    <ds:schemaRef ds:uri="http://schemas.openxmlformats.org/package/2006/metadata/core-properties"/>
    <ds:schemaRef ds:uri="http://schemas.microsoft.com/office/2006/documentManagement/types"/>
    <ds:schemaRef ds:uri="http://purl.org/dc/dcmitype/"/>
    <ds:schemaRef ds:uri="http://schemas.microsoft.com/office/2006/metadata/properties"/>
    <ds:schemaRef ds:uri="8b529f77-48ab-4581-b468-93f09345b8aa"/>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7286</TotalTime>
  <Words>1676</Words>
  <Application>Microsoft Office PowerPoint</Application>
  <PresentationFormat>Custom</PresentationFormat>
  <Paragraphs>143</Paragraphs>
  <Slides>20</Slides>
  <Notes>18</Notes>
  <HiddenSlides>0</HiddenSlides>
  <MMClips>0</MMClips>
  <ScaleCrop>false</ScaleCrop>
  <HeadingPairs>
    <vt:vector size="4" baseType="variant">
      <vt:variant>
        <vt:lpstr>Theme</vt:lpstr>
      </vt:variant>
      <vt:variant>
        <vt:i4>3</vt:i4>
      </vt:variant>
      <vt:variant>
        <vt:lpstr>Slide Titles</vt:lpstr>
      </vt:variant>
      <vt:variant>
        <vt:i4>20</vt:i4>
      </vt:variant>
    </vt:vector>
  </HeadingPairs>
  <TitlesOfParts>
    <vt:vector size="23" baseType="lpstr">
      <vt:lpstr>TENA11_BreakoutSession_Template_16x9_Final_05132011</vt:lpstr>
      <vt:lpstr>1_White with Consolas font for code slides</vt:lpstr>
      <vt:lpstr>TENA11_BreakoutSession_Template_16x9_Final (2)</vt:lpstr>
      <vt:lpstr>Microsoft Visual Studio IDE Futures</vt:lpstr>
      <vt:lpstr>PowerPoint Presentation</vt:lpstr>
      <vt:lpstr>PowerPoint Presentation</vt:lpstr>
      <vt:lpstr>PowerPoint Presentation</vt:lpstr>
      <vt:lpstr>PowerPoint Presentation</vt:lpstr>
      <vt:lpstr>PowerPoint Presentation</vt:lpstr>
      <vt:lpstr>Visual Studio vNext - Simpler</vt:lpstr>
      <vt:lpstr>Simple Code Experience/Understanding</vt:lpstr>
      <vt:lpstr>Simple Window Management</vt:lpstr>
      <vt:lpstr>Simple Search/Find</vt:lpstr>
      <vt:lpstr>Performance – Four Key Areas of Investment</vt:lpstr>
      <vt:lpstr>Visual Studio vNext - Performance</vt:lpstr>
      <vt:lpstr>Performance</vt:lpstr>
      <vt:lpstr>Related Content</vt:lpstr>
      <vt:lpstr>DEV 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DEV326: Microsoft Visual Studio IDE Futures</dc:title>
  <dc:subject>Microsoft TechEd North America 2011</dc:subject>
  <dc:creator>Weston Hutchins</dc:creator>
  <dc:description>Template Design: Jordan Cayabyab
Formatter: Dana Kim-Wincapaw, Silver Fox Productions, Inc. 
Event Date: May 16-19, 2011
Event Location: Atlanta
Audience Type: Developers, IT Pros</dc:description>
  <cp:lastModifiedBy>Shows</cp:lastModifiedBy>
  <cp:revision>44</cp:revision>
  <cp:lastPrinted>2010-05-11T05:02:34Z</cp:lastPrinted>
  <dcterms:created xsi:type="dcterms:W3CDTF">2011-04-21T21:11:12Z</dcterms:created>
  <dcterms:modified xsi:type="dcterms:W3CDTF">2011-05-19T16:58:09Z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