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27"/>
  </p:notesMasterIdLst>
  <p:handoutMasterIdLst>
    <p:handoutMasterId r:id="rId28"/>
  </p:handoutMasterIdLst>
  <p:sldIdLst>
    <p:sldId id="322" r:id="rId7"/>
    <p:sldId id="338" r:id="rId8"/>
    <p:sldId id="339" r:id="rId9"/>
    <p:sldId id="340" r:id="rId10"/>
    <p:sldId id="336" r:id="rId11"/>
    <p:sldId id="341" r:id="rId12"/>
    <p:sldId id="266" r:id="rId13"/>
    <p:sldId id="346" r:id="rId14"/>
    <p:sldId id="348" r:id="rId15"/>
    <p:sldId id="347" r:id="rId16"/>
    <p:sldId id="337" r:id="rId17"/>
    <p:sldId id="342" r:id="rId18"/>
    <p:sldId id="349" r:id="rId19"/>
    <p:sldId id="331" r:id="rId20"/>
    <p:sldId id="350" r:id="rId21"/>
    <p:sldId id="351" r:id="rId22"/>
    <p:sldId id="352" r:id="rId23"/>
    <p:sldId id="353" r:id="rId24"/>
    <p:sldId id="271" r:id="rId25"/>
    <p:sldId id="319" r:id="rId2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852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12:57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56560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16815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56894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68807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73238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9458299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75740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48381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3195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038624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786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654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006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856325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723613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36618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946328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92001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56829414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43459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5639606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822094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573724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98062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832185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34290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64241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24879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797649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609623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37887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7391901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88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38247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24367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0113261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7578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5736174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61752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623815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418684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150377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32714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33394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271950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1666157"/>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5801487"/>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visualstudiogallery.msdn.microsoft.com/fa85b17d-3df2-49b1-bee6-71527ffef441?SRC=Hom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http://visualstudiogallery.msdn.microsoft.com/fa85b17d-3df2-49b1-bee6-71527ffef441?SRC=Home" TargetMode="External"/><Relationship Id="rId3" Type="http://schemas.openxmlformats.org/officeDocument/2006/relationships/image" Target="../media/image2.png"/><Relationship Id="rId7" Type="http://schemas.openxmlformats.org/officeDocument/2006/relationships/hyperlink" Target="http://visualstudiogallery.msdn.microsoft.com/20cd93a2-c435-4d00-a797-499f16402378?SRC=Hom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visualstudiogallery.msdn.microsoft.com/d0d33361-18e2-46c0-8ff2-4adea1e34fef?SRC=Home" TargetMode="External"/><Relationship Id="rId5" Type="http://schemas.openxmlformats.org/officeDocument/2006/relationships/hyperlink" Target="http://visualstudiogallery.msdn.microsoft.com/" TargetMode="External"/><Relationship Id="rId4" Type="http://schemas.openxmlformats.org/officeDocument/2006/relationships/hyperlink" Target="http://blogs.msdn.com/b/visualstudio/"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30.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35.png"/><Relationship Id="rId5" Type="http://schemas.openxmlformats.org/officeDocument/2006/relationships/hyperlink" Target="http://www.microsoft.com/learning" TargetMode="External"/><Relationship Id="rId10" Type="http://schemas.openxmlformats.org/officeDocument/2006/relationships/image" Target="../media/image34.emf"/><Relationship Id="rId4" Type="http://schemas.openxmlformats.org/officeDocument/2006/relationships/image" Target="../media/image31.png"/><Relationship Id="rId9" Type="http://schemas.openxmlformats.org/officeDocument/2006/relationships/image" Target="../media/image33.png"/><Relationship Id="rId1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flickr.com/photos/handforged/51022714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hyperlink" Target="http://www.flickr.com/photos/sepblog/3941048713/" TargetMode="External"/><Relationship Id="rId4" Type="http://schemas.openxmlformats.org/officeDocument/2006/relationships/hyperlink" Target="http://www.flickr.com/photos/peterhess/297675540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Visual Studio IDE Futures</a:t>
            </a:r>
            <a:endParaRPr lang="en-US" dirty="0"/>
          </a:p>
        </p:txBody>
      </p:sp>
      <p:sp>
        <p:nvSpPr>
          <p:cNvPr id="3" name="Subtitle 2"/>
          <p:cNvSpPr>
            <a:spLocks noGrp="1"/>
          </p:cNvSpPr>
          <p:nvPr>
            <p:ph type="subTitle" idx="1"/>
          </p:nvPr>
        </p:nvSpPr>
        <p:spPr/>
        <p:txBody>
          <a:bodyPr/>
          <a:lstStyle/>
          <a:p>
            <a:r>
              <a:rPr lang="en-US" smtClean="0"/>
              <a:t>Weston Hutchins</a:t>
            </a:r>
          </a:p>
          <a:p>
            <a:r>
              <a:rPr lang="en-US" smtClean="0"/>
              <a:t>Program Manager, Visual Studio IDE Platform</a:t>
            </a:r>
          </a:p>
          <a:p>
            <a:r>
              <a:rPr lang="en-US" smtClean="0"/>
              <a:t>Microsoft Corporation</a:t>
            </a:r>
            <a:endParaRPr lang="en-US" dirty="0"/>
          </a:p>
        </p:txBody>
      </p:sp>
      <p:sp>
        <p:nvSpPr>
          <p:cNvPr id="4" name="Text Placeholder 3"/>
          <p:cNvSpPr>
            <a:spLocks noGrp="1"/>
          </p:cNvSpPr>
          <p:nvPr>
            <p:ph type="body" sz="quarter" idx="10"/>
          </p:nvPr>
        </p:nvSpPr>
        <p:spPr/>
        <p:txBody>
          <a:bodyPr/>
          <a:lstStyle/>
          <a:p>
            <a:r>
              <a:rPr lang="en-US" smtClean="0"/>
              <a:t>DEV326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Simple</a:t>
            </a:r>
            <a:br>
              <a:rPr lang="en-US" dirty="0" smtClean="0"/>
            </a:br>
            <a:r>
              <a:rPr lang="en-US" sz="3600" dirty="0" smtClean="0">
                <a:solidFill>
                  <a:schemeClr val="accent1">
                    <a:alpha val="99000"/>
                  </a:schemeClr>
                </a:solidFill>
              </a:rPr>
              <a:t>Search/Find</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7" y="1905000"/>
            <a:ext cx="11350303" cy="5053691"/>
          </a:xfrm>
        </p:spPr>
        <p:txBody>
          <a:bodyPr/>
          <a:lstStyle/>
          <a:p>
            <a:r>
              <a:rPr lang="en-US" dirty="0"/>
              <a:t>Streamlined Quick Find/Replace </a:t>
            </a:r>
            <a:endParaRPr lang="en-US" dirty="0" smtClean="0"/>
          </a:p>
          <a:p>
            <a:r>
              <a:rPr lang="en-US" dirty="0" smtClean="0"/>
              <a:t>Search </a:t>
            </a:r>
            <a:r>
              <a:rPr lang="en-US" dirty="0"/>
              <a:t>in Solution Explorer, Toolbox, </a:t>
            </a:r>
            <a:r>
              <a:rPr lang="en-US" dirty="0" smtClean="0"/>
              <a:t>Error List, Team Explorer and more…</a:t>
            </a:r>
            <a:endParaRPr lang="en-US" dirty="0"/>
          </a:p>
          <a:p>
            <a:r>
              <a:rPr lang="en-US" dirty="0"/>
              <a:t>Reusable search </a:t>
            </a:r>
            <a:r>
              <a:rPr lang="en-US" dirty="0" smtClean="0"/>
              <a:t>control</a:t>
            </a:r>
          </a:p>
          <a:p>
            <a:r>
              <a:rPr lang="en-US" dirty="0" smtClean="0"/>
              <a:t>Scope </a:t>
            </a:r>
            <a:r>
              <a:rPr lang="en-US" dirty="0"/>
              <a:t>Error List to “Open </a:t>
            </a:r>
            <a:r>
              <a:rPr lang="en-US" dirty="0" smtClean="0"/>
              <a:t>Documents</a:t>
            </a:r>
            <a:r>
              <a:rPr lang="en-US" dirty="0"/>
              <a:t>”, “Current Project”, or “Current </a:t>
            </a:r>
            <a:r>
              <a:rPr lang="en-US" dirty="0" smtClean="0"/>
              <a:t>Document”</a:t>
            </a:r>
            <a:endParaRPr lang="en-US" dirty="0"/>
          </a:p>
          <a:p>
            <a:r>
              <a:rPr lang="en-US" dirty="0" smtClean="0"/>
              <a:t>IDE </a:t>
            </a:r>
            <a:r>
              <a:rPr lang="en-US" dirty="0"/>
              <a:t>Search (searches menus, </a:t>
            </a:r>
            <a:r>
              <a:rPr lang="en-US" dirty="0" smtClean="0"/>
              <a:t>open documents, options, …)</a:t>
            </a:r>
          </a:p>
          <a:p>
            <a:r>
              <a:rPr lang="en-US" dirty="0" smtClean="0"/>
              <a:t>New Add Reference Dialog</a:t>
            </a:r>
            <a:endParaRPr lang="en-US" dirty="0"/>
          </a:p>
          <a:p>
            <a:endParaRPr lang="en-US" dirty="0"/>
          </a:p>
          <a:p>
            <a:pPr lvl="1"/>
            <a:endParaRPr lang="en-US"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829628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 Four Key Areas of Investment</a:t>
            </a:r>
            <a:endParaRPr lang="en-US" dirty="0"/>
          </a:p>
        </p:txBody>
      </p:sp>
      <p:sp>
        <p:nvSpPr>
          <p:cNvPr id="4" name="Content Placeholder 3"/>
          <p:cNvSpPr>
            <a:spLocks noGrp="1"/>
          </p:cNvSpPr>
          <p:nvPr>
            <p:ph idx="1"/>
          </p:nvPr>
        </p:nvSpPr>
        <p:spPr>
          <a:xfrm>
            <a:off x="519112" y="1447799"/>
            <a:ext cx="11149013" cy="3151632"/>
          </a:xfrm>
        </p:spPr>
        <p:txBody>
          <a:bodyPr/>
          <a:lstStyle/>
          <a:p>
            <a:pPr marL="514350" indent="-514350">
              <a:buFont typeface="+mj-lt"/>
              <a:buAutoNum type="arabicPeriod"/>
            </a:pPr>
            <a:r>
              <a:rPr lang="en-US" dirty="0"/>
              <a:t>Overall Responsiveness </a:t>
            </a:r>
          </a:p>
          <a:p>
            <a:pPr marL="514350" indent="-514350">
              <a:buFont typeface="+mj-lt"/>
              <a:buAutoNum type="arabicPeriod"/>
            </a:pPr>
            <a:r>
              <a:rPr lang="en-US" dirty="0"/>
              <a:t>Long Running Operations</a:t>
            </a:r>
          </a:p>
          <a:p>
            <a:pPr marL="514350" indent="-514350">
              <a:buFont typeface="+mj-lt"/>
              <a:buAutoNum type="arabicPeriod"/>
            </a:pPr>
            <a:r>
              <a:rPr lang="en-US" dirty="0"/>
              <a:t>Memory Utilization</a:t>
            </a:r>
          </a:p>
          <a:p>
            <a:pPr marL="514350" indent="-514350">
              <a:buFont typeface="+mj-lt"/>
              <a:buAutoNum type="arabicPeriod"/>
            </a:pPr>
            <a:r>
              <a:rPr lang="en-US" dirty="0"/>
              <a:t>Better Feedback/Telemetry</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5635764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Visual Studio </a:t>
            </a:r>
            <a:r>
              <a:rPr lang="en-US" dirty="0" err="1" smtClean="0"/>
              <a:t>vNext</a:t>
            </a:r>
            <a:r>
              <a:rPr lang="en-US" dirty="0"/>
              <a:t> </a:t>
            </a:r>
            <a:r>
              <a:rPr lang="en-US" dirty="0" smtClean="0"/>
              <a:t>- Performance</a:t>
            </a:r>
            <a:endParaRPr lang="en-US" dirty="0"/>
          </a:p>
        </p:txBody>
      </p:sp>
    </p:spTree>
    <p:extLst>
      <p:ext uri="{BB962C8B-B14F-4D97-AF65-F5344CB8AC3E}">
        <p14:creationId xmlns:p14="http://schemas.microsoft.com/office/powerpoint/2010/main" val="17678571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Performance</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19113" y="1447800"/>
            <a:ext cx="11339057" cy="4672048"/>
          </a:xfrm>
        </p:spPr>
        <p:txBody>
          <a:bodyPr/>
          <a:lstStyle/>
          <a:p>
            <a:r>
              <a:rPr lang="en-US" dirty="0" smtClean="0"/>
              <a:t>Responsiveness/Long Running Operations</a:t>
            </a:r>
          </a:p>
          <a:p>
            <a:pPr lvl="1"/>
            <a:r>
              <a:rPr lang="en-US" dirty="0" smtClean="0"/>
              <a:t>Background build (VB, C#, C++)</a:t>
            </a:r>
          </a:p>
          <a:p>
            <a:pPr lvl="1"/>
            <a:r>
              <a:rPr lang="en-US" dirty="0" smtClean="0"/>
              <a:t>Parallel Multi-</a:t>
            </a:r>
            <a:r>
              <a:rPr lang="en-US" dirty="0" err="1" smtClean="0"/>
              <a:t>proc</a:t>
            </a:r>
            <a:r>
              <a:rPr lang="en-US" dirty="0" smtClean="0"/>
              <a:t> build</a:t>
            </a:r>
            <a:br>
              <a:rPr lang="en-US" dirty="0" smtClean="0"/>
            </a:br>
            <a:endParaRPr lang="en-US" dirty="0" smtClean="0"/>
          </a:p>
          <a:p>
            <a:r>
              <a:rPr lang="en-US" dirty="0" smtClean="0"/>
              <a:t>Memory Utilization</a:t>
            </a:r>
          </a:p>
          <a:p>
            <a:pPr lvl="1"/>
            <a:r>
              <a:rPr lang="en-US" dirty="0"/>
              <a:t>Out-of-</a:t>
            </a:r>
            <a:r>
              <a:rPr lang="en-US" dirty="0" err="1"/>
              <a:t>proc</a:t>
            </a:r>
            <a:r>
              <a:rPr lang="en-US" dirty="0"/>
              <a:t> (C#, C++)</a:t>
            </a:r>
            <a:endParaRPr lang="en-US" dirty="0" smtClean="0"/>
          </a:p>
          <a:p>
            <a:pPr lvl="1"/>
            <a:r>
              <a:rPr lang="en-US" dirty="0" smtClean="0"/>
              <a:t>Reduction in virtual memory usage throughout the product</a:t>
            </a:r>
            <a:br>
              <a:rPr lang="en-US" dirty="0" smtClean="0"/>
            </a:br>
            <a:endParaRPr lang="en-US" dirty="0" smtClean="0"/>
          </a:p>
          <a:p>
            <a:r>
              <a:rPr lang="en-US" dirty="0" smtClean="0"/>
              <a:t>Better Feedback/Telemetry</a:t>
            </a:r>
          </a:p>
          <a:p>
            <a:pPr lvl="1"/>
            <a:r>
              <a:rPr lang="en-US" dirty="0" smtClean="0">
                <a:hlinkClick r:id="rId3"/>
              </a:rPr>
              <a:t>Visual Studio </a:t>
            </a:r>
            <a:r>
              <a:rPr lang="en-US" dirty="0" err="1" smtClean="0">
                <a:hlinkClick r:id="rId3"/>
              </a:rPr>
              <a:t>PerfWatson</a:t>
            </a:r>
            <a:endParaRPr lang="en-US" dirty="0" smtClean="0"/>
          </a:p>
        </p:txBody>
      </p:sp>
    </p:spTree>
    <p:extLst>
      <p:ext uri="{BB962C8B-B14F-4D97-AF65-F5344CB8AC3E}">
        <p14:creationId xmlns:p14="http://schemas.microsoft.com/office/powerpoint/2010/main" val="13993006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2" name="Rectangle 11"/>
          <p:cNvSpPr/>
          <p:nvPr/>
        </p:nvSpPr>
        <p:spPr bwMode="auto">
          <a:xfrm>
            <a:off x="522515" y="520915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Find Me Later at the “Visual Studio 2010” booth in the TLC-DEV area </a:t>
            </a:r>
            <a:endParaRPr lang="en-US" sz="2400" dirty="0">
              <a:gradFill>
                <a:gsLst>
                  <a:gs pos="0">
                    <a:schemeClr val="tx1"/>
                  </a:gs>
                  <a:gs pos="100000">
                    <a:schemeClr val="tx1"/>
                  </a:gs>
                </a:gsLst>
                <a:lin ang="5400000" scaled="0"/>
              </a:gradFill>
            </a:endParaRPr>
          </a:p>
        </p:txBody>
      </p:sp>
      <p:sp>
        <p:nvSpPr>
          <p:cNvPr id="13" name="Text Placeholder 2"/>
          <p:cNvSpPr txBox="1">
            <a:spLocks/>
          </p:cNvSpPr>
          <p:nvPr/>
        </p:nvSpPr>
        <p:spPr>
          <a:xfrm>
            <a:off x="522514" y="1375228"/>
            <a:ext cx="5399315" cy="302852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hlinkClick r:id="rId4"/>
              </a:rPr>
              <a:t>Visual Studio Team Blog</a:t>
            </a:r>
            <a:r>
              <a:rPr lang="en-US" sz="3600" dirty="0" smtClean="0"/>
              <a:t/>
            </a:r>
            <a:br>
              <a:rPr lang="en-US" sz="3600" dirty="0" smtClean="0"/>
            </a:br>
            <a:endParaRPr lang="en-US" sz="3600" dirty="0" smtClean="0"/>
          </a:p>
          <a:p>
            <a:r>
              <a:rPr lang="en-US" sz="3600" dirty="0" smtClean="0">
                <a:hlinkClick r:id="rId5"/>
              </a:rPr>
              <a:t>Visual Studio Gallery</a:t>
            </a:r>
            <a:endParaRPr lang="en-US" sz="3600" dirty="0" smtClean="0"/>
          </a:p>
          <a:p>
            <a:pPr lvl="1"/>
            <a:r>
              <a:rPr lang="en-US" dirty="0" smtClean="0">
                <a:hlinkClick r:id="rId6"/>
              </a:rPr>
              <a:t>Productivity Power Tools</a:t>
            </a:r>
            <a:endParaRPr lang="en-US" dirty="0" smtClean="0"/>
          </a:p>
          <a:p>
            <a:pPr lvl="1"/>
            <a:r>
              <a:rPr lang="en-US" dirty="0" smtClean="0">
                <a:hlinkClick r:id="rId7"/>
              </a:rPr>
              <a:t>Color Theme Editor</a:t>
            </a:r>
            <a:endParaRPr lang="en-US" dirty="0" smtClean="0"/>
          </a:p>
          <a:p>
            <a:pPr lvl="1"/>
            <a:r>
              <a:rPr lang="en-US" dirty="0" smtClean="0">
                <a:hlinkClick r:id="rId8"/>
              </a:rPr>
              <a:t>Visual Studio </a:t>
            </a:r>
            <a:r>
              <a:rPr lang="en-US" dirty="0" err="1" smtClean="0">
                <a:hlinkClick r:id="rId8"/>
              </a:rPr>
              <a:t>PerfWatson</a:t>
            </a:r>
            <a:endParaRPr lang="en-US" dirty="0" smtClean="0"/>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9418614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01422726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9494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240184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52" y="1"/>
            <a:ext cx="10368920" cy="6857999"/>
          </a:xfrm>
          <a:prstGeom prst="rect">
            <a:avLst/>
          </a:prstGeom>
        </p:spPr>
      </p:pic>
      <p:sp>
        <p:nvSpPr>
          <p:cNvPr id="2" name="TextBox 1"/>
          <p:cNvSpPr txBox="1"/>
          <p:nvPr/>
        </p:nvSpPr>
        <p:spPr>
          <a:xfrm>
            <a:off x="982522" y="6616057"/>
            <a:ext cx="3095399" cy="246221"/>
          </a:xfrm>
          <a:prstGeom prst="rect">
            <a:avLst/>
          </a:prstGeom>
          <a:noFill/>
        </p:spPr>
        <p:txBody>
          <a:bodyPr wrap="none" lIns="0" tIns="0" rIns="0" bIns="0" rtlCol="0">
            <a:spAutoFit/>
          </a:bodyPr>
          <a:lstStyle/>
          <a:p>
            <a:r>
              <a:rPr lang="en-US" sz="800" dirty="0" smtClean="0">
                <a:gradFill>
                  <a:gsLst>
                    <a:gs pos="0">
                      <a:schemeClr val="tx1"/>
                    </a:gs>
                    <a:gs pos="86000">
                      <a:schemeClr val="tx1"/>
                    </a:gs>
                  </a:gsLst>
                  <a:lin ang="5400000" scaled="0"/>
                </a:gradFill>
              </a:rPr>
              <a:t>Image source: </a:t>
            </a:r>
            <a:r>
              <a:rPr lang="en-US" sz="800" dirty="0">
                <a:hlinkClick r:id="rId4"/>
              </a:rPr>
              <a:t>http://www.flickr.com/photos/handforged/510227143/</a:t>
            </a:r>
            <a:endParaRPr lang="en-US" sz="800" dirty="0"/>
          </a:p>
          <a:p>
            <a:endParaRPr lang="en-US" sz="800" dirty="0" err="1"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222884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58" y="-3898"/>
            <a:ext cx="10087308" cy="686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5244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365" y="3069549"/>
            <a:ext cx="2581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74" y="4079646"/>
            <a:ext cx="39147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70" y="116341"/>
            <a:ext cx="39147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393" y="116341"/>
            <a:ext cx="39147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484" y="3995279"/>
            <a:ext cx="3719491" cy="281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7994" y="2935290"/>
            <a:ext cx="2876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5384800" y="986972"/>
            <a:ext cx="798286" cy="482598"/>
          </a:xfrm>
          <a:prstGeom prst="right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 name="U-Turn Arrow 2"/>
          <p:cNvSpPr/>
          <p:nvPr/>
        </p:nvSpPr>
        <p:spPr bwMode="auto">
          <a:xfrm rot="5400000">
            <a:off x="10734591" y="2328265"/>
            <a:ext cx="1837588" cy="838655"/>
          </a:xfrm>
          <a:prstGeom prst="uturn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0" name="Right Arrow 9"/>
          <p:cNvSpPr/>
          <p:nvPr/>
        </p:nvSpPr>
        <p:spPr bwMode="auto">
          <a:xfrm flipH="1">
            <a:off x="7438573" y="3180901"/>
            <a:ext cx="798286" cy="482598"/>
          </a:xfrm>
          <a:prstGeom prst="right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 name="Bent Arrow 3"/>
          <p:cNvSpPr/>
          <p:nvPr/>
        </p:nvSpPr>
        <p:spPr bwMode="auto">
          <a:xfrm rot="16200000" flipH="1">
            <a:off x="2980687" y="2795574"/>
            <a:ext cx="770555" cy="1541214"/>
          </a:xfrm>
          <a:prstGeom prst="bent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 name="Right Arrow 11"/>
          <p:cNvSpPr/>
          <p:nvPr/>
        </p:nvSpPr>
        <p:spPr bwMode="auto">
          <a:xfrm>
            <a:off x="4712957" y="4957534"/>
            <a:ext cx="798286" cy="482598"/>
          </a:xfrm>
          <a:prstGeom prst="right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213768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500"/>
                                        <p:tgtEl>
                                          <p:spTgt spid="30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fade">
                                      <p:cBhvr>
                                        <p:cTn id="34" dur="500"/>
                                        <p:tgtEl>
                                          <p:spTgt spid="30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3082"/>
                                        </p:tgtEl>
                                        <p:attrNameLst>
                                          <p:attrName>style.visibility</p:attrName>
                                        </p:attrNameLst>
                                      </p:cBhvr>
                                      <p:to>
                                        <p:strVal val="visible"/>
                                      </p:to>
                                    </p:set>
                                    <p:animEffect transition="in" filter="fade">
                                      <p:cBhvr>
                                        <p:cTn id="42"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94933" y="2431804"/>
            <a:ext cx="7998958" cy="1994392"/>
          </a:xfrm>
        </p:spPr>
        <p:txBody>
          <a:bodyPr/>
          <a:lstStyle/>
          <a:p>
            <a:pPr marL="0" indent="0" algn="ctr">
              <a:buNone/>
            </a:pPr>
            <a:r>
              <a:rPr lang="en-US" sz="7200" dirty="0" smtClean="0"/>
              <a:t>Simpler + Faster = More Productive</a:t>
            </a:r>
            <a:endParaRPr lang="en-US" sz="7200" dirty="0"/>
          </a:p>
        </p:txBody>
      </p:sp>
    </p:spTree>
    <p:extLst>
      <p:ext uri="{BB962C8B-B14F-4D97-AF65-F5344CB8AC3E}">
        <p14:creationId xmlns:p14="http://schemas.microsoft.com/office/powerpoint/2010/main" val="98968329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hp-tutorial.org/images/frustrated-program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5" y="1773465"/>
            <a:ext cx="4971578" cy="331107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bwMode="auto">
          <a:xfrm>
            <a:off x="5896168" y="3106057"/>
            <a:ext cx="1350772" cy="678075"/>
          </a:xfrm>
          <a:prstGeom prst="rightArrow">
            <a:avLst/>
          </a:prstGeom>
          <a:solidFill>
            <a:schemeClr val="accent1">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extBox 1"/>
          <p:cNvSpPr txBox="1"/>
          <p:nvPr/>
        </p:nvSpPr>
        <p:spPr>
          <a:xfrm>
            <a:off x="304365" y="6604000"/>
            <a:ext cx="5810886" cy="246221"/>
          </a:xfrm>
          <a:prstGeom prst="rect">
            <a:avLst/>
          </a:prstGeom>
          <a:noFill/>
        </p:spPr>
        <p:txBody>
          <a:bodyPr wrap="none" lIns="0" tIns="0" rIns="0" bIns="0" rtlCol="0">
            <a:spAutoFit/>
          </a:bodyPr>
          <a:lstStyle/>
          <a:p>
            <a:r>
              <a:rPr lang="en-US" sz="800" dirty="0" smtClean="0">
                <a:gradFill>
                  <a:gsLst>
                    <a:gs pos="0">
                      <a:schemeClr val="tx1"/>
                    </a:gs>
                    <a:gs pos="86000">
                      <a:schemeClr val="tx1"/>
                    </a:gs>
                  </a:gsLst>
                  <a:lin ang="5400000" scaled="0"/>
                </a:gradFill>
              </a:rPr>
              <a:t>Images sources: </a:t>
            </a:r>
            <a:r>
              <a:rPr lang="en-US" sz="800" dirty="0">
                <a:hlinkClick r:id="rId4"/>
              </a:rPr>
              <a:t>http://</a:t>
            </a:r>
            <a:r>
              <a:rPr lang="en-US" sz="800" dirty="0" smtClean="0">
                <a:hlinkClick r:id="rId4"/>
              </a:rPr>
              <a:t>www.flickr.com/photos/peterhess/2976755407/</a:t>
            </a:r>
            <a:r>
              <a:rPr lang="en-US" sz="800" dirty="0"/>
              <a:t> </a:t>
            </a:r>
            <a:r>
              <a:rPr lang="en-US" sz="800" dirty="0" smtClean="0"/>
              <a:t>          </a:t>
            </a:r>
            <a:r>
              <a:rPr lang="en-US" sz="800" dirty="0" smtClean="0">
                <a:hlinkClick r:id="rId5"/>
              </a:rPr>
              <a:t>http</a:t>
            </a:r>
            <a:r>
              <a:rPr lang="en-US" sz="800" dirty="0">
                <a:hlinkClick r:id="rId5"/>
              </a:rPr>
              <a:t>://www.flickr.com/photos/sepblog/3941048713/</a:t>
            </a:r>
            <a:r>
              <a:rPr lang="en-US" sz="800" dirty="0" smtClean="0"/>
              <a:t/>
            </a:r>
            <a:br>
              <a:rPr lang="en-US" sz="800" dirty="0" smtClean="0"/>
            </a:br>
            <a:endParaRPr lang="en-US" sz="800" dirty="0" smtClean="0">
              <a:gradFill>
                <a:gsLst>
                  <a:gs pos="0">
                    <a:schemeClr val="tx1"/>
                  </a:gs>
                  <a:gs pos="86000">
                    <a:schemeClr val="tx1"/>
                  </a:gs>
                </a:gsLst>
                <a:lin ang="5400000" scaled="0"/>
              </a:gradFill>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0604" y="1773465"/>
            <a:ext cx="3567407" cy="331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701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Visual Studio </a:t>
            </a:r>
            <a:r>
              <a:rPr lang="en-US" dirty="0" err="1" smtClean="0"/>
              <a:t>vNext</a:t>
            </a:r>
            <a:r>
              <a:rPr lang="en-US" dirty="0"/>
              <a:t> </a:t>
            </a:r>
            <a:r>
              <a:rPr lang="en-US" dirty="0" smtClean="0"/>
              <a:t>- Simpler</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Simple</a:t>
            </a:r>
            <a:br>
              <a:rPr lang="en-US" dirty="0" smtClean="0"/>
            </a:br>
            <a:r>
              <a:rPr lang="en-US" sz="3600" dirty="0" smtClean="0">
                <a:solidFill>
                  <a:schemeClr val="accent1">
                    <a:alpha val="99000"/>
                  </a:schemeClr>
                </a:solidFill>
              </a:rPr>
              <a:t>Code Experience/Understanding</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7" y="1905000"/>
            <a:ext cx="11680957" cy="4108334"/>
          </a:xfrm>
        </p:spPr>
        <p:txBody>
          <a:bodyPr/>
          <a:lstStyle/>
          <a:p>
            <a:r>
              <a:rPr lang="en-US" sz="2800" dirty="0" smtClean="0"/>
              <a:t>Improved Solution Explorer</a:t>
            </a:r>
          </a:p>
          <a:p>
            <a:pPr lvl="1"/>
            <a:r>
              <a:rPr lang="en-US" sz="2400" dirty="0" smtClean="0"/>
              <a:t>Search </a:t>
            </a:r>
          </a:p>
          <a:p>
            <a:pPr lvl="1"/>
            <a:r>
              <a:rPr lang="en-US" sz="2400" dirty="0" smtClean="0"/>
              <a:t>Smart Rename </a:t>
            </a:r>
          </a:p>
          <a:p>
            <a:pPr lvl="1"/>
            <a:r>
              <a:rPr lang="en-US" sz="2400" dirty="0" smtClean="0"/>
              <a:t>Collapse All</a:t>
            </a:r>
          </a:p>
          <a:p>
            <a:pPr lvl="1"/>
            <a:r>
              <a:rPr lang="en-US" sz="2400" dirty="0" smtClean="0"/>
              <a:t>Multiple Instances</a:t>
            </a:r>
          </a:p>
          <a:p>
            <a:pPr lvl="1"/>
            <a:r>
              <a:rPr lang="en-US" sz="2400" dirty="0" smtClean="0"/>
              <a:t>Integration of Class View/Object Browser/Find References</a:t>
            </a:r>
          </a:p>
          <a:p>
            <a:pPr lvl="2"/>
            <a:r>
              <a:rPr lang="en-US" sz="2000" dirty="0" smtClean="0"/>
              <a:t>View types and members in a file (C#/VB/C++)</a:t>
            </a:r>
          </a:p>
          <a:p>
            <a:pPr lvl="2"/>
            <a:r>
              <a:rPr lang="en-US" sz="2000" dirty="0" smtClean="0"/>
              <a:t>Explore code relationships (calls, called by, used by, base/derived types, …)</a:t>
            </a:r>
            <a:br>
              <a:rPr lang="en-US" sz="2000" dirty="0" smtClean="0"/>
            </a:br>
            <a:endParaRPr lang="en-US" sz="2000" dirty="0" smtClean="0"/>
          </a:p>
          <a:p>
            <a:r>
              <a:rPr lang="en-US" sz="2800" dirty="0" smtClean="0"/>
              <a:t>VB Call Hierarchy</a:t>
            </a:r>
            <a:endParaRPr lang="en-US" sz="2800" dirty="0"/>
          </a:p>
          <a:p>
            <a:pPr lvl="1"/>
            <a:endParaRPr lang="en-US" sz="24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825443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Simple</a:t>
            </a:r>
            <a:br>
              <a:rPr lang="en-US" dirty="0" smtClean="0"/>
            </a:br>
            <a:r>
              <a:rPr lang="en-US" sz="3600" dirty="0" smtClean="0">
                <a:solidFill>
                  <a:schemeClr val="accent1">
                    <a:alpha val="99000"/>
                  </a:schemeClr>
                </a:solidFill>
              </a:rPr>
              <a:t>Window Management</a:t>
            </a:r>
            <a:endParaRPr lang="en-US" sz="3600" dirty="0">
              <a:solidFill>
                <a:schemeClr val="accent1">
                  <a:alpha val="99000"/>
                </a:schemeClr>
              </a:solidFill>
            </a:endParaRPr>
          </a:p>
        </p:txBody>
      </p:sp>
      <p:sp>
        <p:nvSpPr>
          <p:cNvPr id="3" name="Text Placeholder 2"/>
          <p:cNvSpPr>
            <a:spLocks noGrp="1"/>
          </p:cNvSpPr>
          <p:nvPr>
            <p:ph type="body" sz="quarter" idx="10"/>
          </p:nvPr>
        </p:nvSpPr>
        <p:spPr>
          <a:xfrm>
            <a:off x="507868" y="1905000"/>
            <a:ext cx="11173090" cy="4161139"/>
          </a:xfrm>
        </p:spPr>
        <p:txBody>
          <a:bodyPr/>
          <a:lstStyle/>
          <a:p>
            <a:r>
              <a:rPr lang="en-US" dirty="0" smtClean="0"/>
              <a:t>Streamlined toolbars</a:t>
            </a:r>
          </a:p>
          <a:p>
            <a:r>
              <a:rPr lang="en-US" dirty="0" smtClean="0"/>
              <a:t>Floating Tab Wells</a:t>
            </a:r>
          </a:p>
          <a:p>
            <a:pPr lvl="1"/>
            <a:r>
              <a:rPr lang="en-US" sz="2400" dirty="0" smtClean="0"/>
              <a:t>Aero-peak taskbar preview support</a:t>
            </a:r>
          </a:p>
          <a:p>
            <a:pPr lvl="1"/>
            <a:r>
              <a:rPr lang="en-US" sz="2400" dirty="0" smtClean="0"/>
              <a:t>Minimize to taskbar </a:t>
            </a:r>
          </a:p>
          <a:p>
            <a:r>
              <a:rPr lang="en-US" dirty="0" smtClean="0"/>
              <a:t>Preview Tab</a:t>
            </a:r>
          </a:p>
          <a:p>
            <a:pPr lvl="1"/>
            <a:r>
              <a:rPr lang="en-US" sz="2400" dirty="0" smtClean="0"/>
              <a:t>Single-click preview in Solution Explorer, Find in Files, Find Symbol Results, and more…</a:t>
            </a:r>
          </a:p>
          <a:p>
            <a:r>
              <a:rPr lang="en-US" dirty="0" smtClean="0"/>
              <a:t>Pinned Tabs</a:t>
            </a:r>
          </a:p>
          <a:p>
            <a:r>
              <a:rPr lang="en-US" dirty="0" smtClean="0"/>
              <a:t>Simplified Navigate Back/Forward</a:t>
            </a:r>
          </a:p>
        </p:txBody>
      </p:sp>
    </p:spTree>
    <p:extLst>
      <p:ext uri="{BB962C8B-B14F-4D97-AF65-F5344CB8AC3E}">
        <p14:creationId xmlns:p14="http://schemas.microsoft.com/office/powerpoint/2010/main" val="3836257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2295e2e7-0eeb-498e-8716-217bb2ee6ee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8b529f77-48ab-4581-b468-93f09345b8a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7286</TotalTime>
  <Words>1676</Words>
  <Application>Microsoft Office PowerPoint</Application>
  <PresentationFormat>Custom</PresentationFormat>
  <Paragraphs>143</Paragraphs>
  <Slides>20</Slides>
  <Notes>18</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TENA11_BreakoutSession_Template_16x9_Final_05132011</vt:lpstr>
      <vt:lpstr>1_White with Consolas font for code slides</vt:lpstr>
      <vt:lpstr>TENA11_BreakoutSession_Template_16x9_Final (2)</vt:lpstr>
      <vt:lpstr>Microsoft Visual Studio IDE Futures</vt:lpstr>
      <vt:lpstr>PowerPoint Presentation</vt:lpstr>
      <vt:lpstr>PowerPoint Presentation</vt:lpstr>
      <vt:lpstr>PowerPoint Presentation</vt:lpstr>
      <vt:lpstr>PowerPoint Presentation</vt:lpstr>
      <vt:lpstr>PowerPoint Presentation</vt:lpstr>
      <vt:lpstr>Visual Studio vNext - Simpler</vt:lpstr>
      <vt:lpstr>Simple Code Experience/Understanding</vt:lpstr>
      <vt:lpstr>Simple Window Management</vt:lpstr>
      <vt:lpstr>Simple Search/Find</vt:lpstr>
      <vt:lpstr>Performance – Four Key Areas of Investment</vt:lpstr>
      <vt:lpstr>Visual Studio vNext - Performance</vt:lpstr>
      <vt:lpstr>Performance</vt:lpstr>
      <vt:lpstr>Related Content</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DEV326: Microsoft Visual Studio IDE Futures</dc:title>
  <dc:subject>Microsoft TechEd North America 2011</dc:subject>
  <dc:creator>Weston Hutchins</dc:creator>
  <dc:description>Template Design: Jordan Cayabyab
Formatter: Dana Kim-Wincapaw, Silver Fox Productions, Inc. 
Event Date: May 16-19, 2011
Event Location: Atlanta
Audience Type: Developers, IT Pros</dc:description>
  <cp:lastModifiedBy>Shows</cp:lastModifiedBy>
  <cp:revision>44</cp:revision>
  <cp:lastPrinted>2010-05-11T05:02:34Z</cp:lastPrinted>
  <dcterms:created xsi:type="dcterms:W3CDTF">2011-04-21T21:11:12Z</dcterms:created>
  <dcterms:modified xsi:type="dcterms:W3CDTF">2011-05-19T16:58:09Z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