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Lst>
  <p:notesMasterIdLst>
    <p:notesMasterId r:id="rId53"/>
  </p:notesMasterIdLst>
  <p:handoutMasterIdLst>
    <p:handoutMasterId r:id="rId54"/>
  </p:handoutMasterIdLst>
  <p:sldIdLst>
    <p:sldId id="319" r:id="rId6"/>
    <p:sldId id="322" r:id="rId7"/>
    <p:sldId id="336" r:id="rId8"/>
    <p:sldId id="337" r:id="rId9"/>
    <p:sldId id="338" r:id="rId10"/>
    <p:sldId id="339" r:id="rId11"/>
    <p:sldId id="340" r:id="rId12"/>
    <p:sldId id="341" r:id="rId13"/>
    <p:sldId id="342" r:id="rId14"/>
    <p:sldId id="343"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81" r:id="rId35"/>
    <p:sldId id="382" r:id="rId36"/>
    <p:sldId id="377" r:id="rId37"/>
    <p:sldId id="366" r:id="rId38"/>
    <p:sldId id="378" r:id="rId39"/>
    <p:sldId id="368" r:id="rId40"/>
    <p:sldId id="369" r:id="rId41"/>
    <p:sldId id="370" r:id="rId42"/>
    <p:sldId id="380" r:id="rId43"/>
    <p:sldId id="372" r:id="rId44"/>
    <p:sldId id="373" r:id="rId45"/>
    <p:sldId id="332" r:id="rId46"/>
    <p:sldId id="384" r:id="rId47"/>
    <p:sldId id="385" r:id="rId48"/>
    <p:sldId id="386" r:id="rId49"/>
    <p:sldId id="387" r:id="rId50"/>
    <p:sldId id="388" r:id="rId51"/>
    <p:sldId id="271" r:id="rId5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 Hejlsberg" initials="a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FF"/>
    <a:srgbClr val="0000FF"/>
    <a:srgbClr val="03C2F1"/>
    <a:srgbClr val="000000"/>
    <a:srgbClr val="429A16"/>
    <a:srgbClr val="F8F57B"/>
    <a:srgbClr val="59D01E"/>
    <a:srgbClr val="ACE58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1" autoAdjust="0"/>
    <p:restoredTop sz="91223" autoAdjust="0"/>
  </p:normalViewPr>
  <p:slideViewPr>
    <p:cSldViewPr snapToGrid="0">
      <p:cViewPr varScale="1">
        <p:scale>
          <a:sx n="58" d="100"/>
          <a:sy n="58" d="100"/>
        </p:scale>
        <p:origin x="-1032" y="-78"/>
      </p:cViewPr>
      <p:guideLst>
        <p:guide orient="horz" pos="144"/>
        <p:guide orient="horz" pos="1200"/>
        <p:guide orient="horz" pos="2546"/>
        <p:guide orient="horz" pos="4176"/>
        <p:guide orient="horz" pos="1488"/>
        <p:guide orient="horz" pos="912"/>
        <p:guide orient="horz" pos="1618"/>
        <p:guide pos="3839"/>
        <p:guide pos="327"/>
        <p:guide pos="1190"/>
        <p:guide pos="7372"/>
        <p:guide pos="7063"/>
        <p:guide pos="611"/>
      </p:guideLst>
    </p:cSldViewPr>
  </p:slideViewPr>
  <p:outlineViewPr>
    <p:cViewPr>
      <p:scale>
        <a:sx n="33" d="100"/>
        <a:sy n="33" d="100"/>
      </p:scale>
      <p:origin x="0" y="519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0-26T09:54:16.636" idx="1">
    <p:pos x="-471" y="294"/>
    <p:text>No exception stuff with old style code
Use undo to get back
Start async by adding Task&lt;Movie[]&gt;
await yields control to UI thread while waiting
No extra threads!!!
type exception handling code, don't paste
Task.Run when you have something that actually takes a lot of time
Mention VB!!!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0-26T09:54:45.583" idx="2">
    <p:pos x="10" y="10"/>
    <p:text>For those of you who already use asynchrony to scale your web servers, this will help make it much easier.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2:41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2:41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2:41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2:41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2:41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140451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5959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80874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75430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6368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832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3921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01426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8049233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5135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499836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4595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507869" y="1447630"/>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507869" y="2380495"/>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507869" y="3313361"/>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4" name="Content Placeholder 10"/>
          <p:cNvSpPr>
            <a:spLocks noGrp="1"/>
          </p:cNvSpPr>
          <p:nvPr>
            <p:ph sz="quarter" idx="13" hasCustomPrompt="1"/>
          </p:nvPr>
        </p:nvSpPr>
        <p:spPr>
          <a:xfrm>
            <a:off x="507869" y="4246227"/>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388103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12863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554480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572853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552776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0224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67028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32121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52162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047252"/>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5"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496441"/>
      </p:ext>
    </p:extLst>
  </p:cSld>
  <p:clrMap bg1="dk1" tx1="lt1" bg2="dk2" tx2="lt2" accent1="accent1" accent2="accent2" accent3="accent3" accent4="accent4" accent5="accent5" accent6="accent6" hlink="hlink" folHlink="folHlink"/>
  <p:sldLayoutIdLst>
    <p:sldLayoutId id="214748376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msdn.com/vstudio/async"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8.png"/><Relationship Id="rId5" Type="http://schemas.openxmlformats.org/officeDocument/2006/relationships/hyperlink" Target="http://www.microsoft.com/learning" TargetMode="External"/><Relationship Id="rId10" Type="http://schemas.openxmlformats.org/officeDocument/2006/relationships/image" Target="../media/image37.emf"/><Relationship Id="rId4" Type="http://schemas.openxmlformats.org/officeDocument/2006/relationships/image" Target="../media/image34.png"/><Relationship Id="rId9" Type="http://schemas.openxmlformats.org/officeDocument/2006/relationships/image" Target="../media/image36.png"/><Relationship Id="rId1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Asynchronous Responsive UI</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9080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t1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"www.acme.com/rss"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t2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"www.xyznews.com/rss"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DownloadFeedAsync</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09" name="TextBox 108"/>
          <p:cNvSpPr txBox="1"/>
          <p:nvPr/>
        </p:nvSpPr>
        <p:spPr>
          <a:xfrm>
            <a:off x="1903412" y="5562600"/>
            <a:ext cx="1363387" cy="369332"/>
          </a:xfrm>
          <a:prstGeom prst="rect">
            <a:avLst/>
          </a:prstGeom>
          <a:noFill/>
        </p:spPr>
        <p:txBody>
          <a:bodyPr wrap="none" lIns="0" tIns="0" rIns="0" bIns="0" rtlCol="0">
            <a:spAutoFit/>
          </a:bodyPr>
          <a:lstStyle/>
          <a:p>
            <a:r>
              <a:rPr lang="en-US" sz="2400" dirty="0" smtClean="0">
                <a:gradFill>
                  <a:gsLst>
                    <a:gs pos="0">
                      <a:schemeClr val="tx1"/>
                    </a:gs>
                    <a:gs pos="100000">
                      <a:schemeClr val="tx1"/>
                    </a:gs>
                  </a:gsLst>
                  <a:lin ang="5400000" scaled="0"/>
                </a:gradFill>
              </a:rPr>
              <a:t>UI Thread</a:t>
            </a:r>
          </a:p>
        </p:txBody>
      </p:sp>
      <p:sp>
        <p:nvSpPr>
          <p:cNvPr id="110" name="TextBox 109"/>
          <p:cNvSpPr txBox="1"/>
          <p:nvPr/>
        </p:nvSpPr>
        <p:spPr>
          <a:xfrm>
            <a:off x="1979612" y="4038600"/>
            <a:ext cx="1295400" cy="738664"/>
          </a:xfrm>
          <a:prstGeom prst="rect">
            <a:avLst/>
          </a:prstGeom>
          <a:noFill/>
        </p:spPr>
        <p:txBody>
          <a:bodyPr wrap="square" lIns="0" tIns="0" rIns="0" bIns="0" rtlCol="0">
            <a:spAutoFit/>
          </a:bodyPr>
          <a:lstStyle/>
          <a:p>
            <a:pPr algn="ctr"/>
            <a:r>
              <a:rPr lang="en-US" sz="2400" dirty="0" smtClean="0">
                <a:gradFill>
                  <a:gsLst>
                    <a:gs pos="0">
                      <a:schemeClr val="tx1"/>
                    </a:gs>
                    <a:gs pos="100000">
                      <a:schemeClr val="tx1"/>
                    </a:gs>
                  </a:gsLst>
                  <a:lin ang="5400000" scaled="0"/>
                </a:gradFill>
              </a:rPr>
              <a:t>Message Pump</a:t>
            </a: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Tree>
    <p:extLst>
      <p:ext uri="{BB962C8B-B14F-4D97-AF65-F5344CB8AC3E}">
        <p14:creationId xmlns:p14="http://schemas.microsoft.com/office/powerpoint/2010/main" val="12806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500"/>
                                        <p:tgtEl>
                                          <p:spTgt spid="1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500"/>
                                        <p:tgtEl>
                                          <p:spTgt spid="1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500"/>
                                        <p:tgtEl>
                                          <p:spTgt spid="1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10"/>
                                        </p:tgtEl>
                                      </p:cBhvr>
                                    </p:animEffect>
                                    <p:set>
                                      <p:cBhvr>
                                        <p:cTn id="38" dur="1" fill="hold">
                                          <p:stCondLst>
                                            <p:cond delay="499"/>
                                          </p:stCondLst>
                                        </p:cTn>
                                        <p:tgtEl>
                                          <p:spTgt spid="1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9"/>
                                        </p:tgtEl>
                                      </p:cBhvr>
                                    </p:animEffect>
                                    <p:set>
                                      <p:cBhvr>
                                        <p:cTn id="41"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0" grpId="0"/>
      <p:bldP spid="110" grpId="1"/>
      <p:bldP spid="111" grpId="0" animBg="1"/>
      <p:bldP spid="112" grpId="0" animBg="1"/>
      <p:bldP spid="113" grpId="0" animBg="1"/>
      <p:bldP spid="114" grpId="0" animBg="1"/>
      <p:bldP spid="115" grpId="0" animBg="1"/>
      <p:bldP spid="116" grpId="0" animBg="1"/>
      <p:bldP spid="1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t1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"www.acme.com/rss"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t2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"www.xyznews.com/rss"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DownloadFeedAsync</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03213" y="5067697"/>
            <a:ext cx="228799"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38375287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t1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t2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"www.xyznews.com/rss"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DownloadFeedAsync</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457399"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2364123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t1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t2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"www.xyznews.com/rss"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685999"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1722027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solidFill>
                  <a:srgbClr val="0000FF"/>
                </a:solidFill>
                <a:effectLst/>
                <a:latin typeface="Consolas"/>
                <a:ea typeface="Calibri"/>
                <a:cs typeface="Times New Roman"/>
              </a:rPr>
              <a:t>var</a:t>
            </a:r>
            <a:r>
              <a:rPr lang="en-US" sz="1600" dirty="0" smtClean="0">
                <a:effectLst/>
                <a:latin typeface="Consolas"/>
                <a:ea typeface="Calibri"/>
                <a:cs typeface="Times New Roman"/>
              </a:rPr>
              <a:t> t2 = </a:t>
            </a:r>
            <a:r>
              <a:rPr lang="en-US" sz="1600" dirty="0" err="1" smtClean="0">
                <a:effectLst/>
                <a:latin typeface="Consolas"/>
                <a:ea typeface="Calibri"/>
                <a:cs typeface="Times New Roman"/>
              </a:rPr>
              <a:t>ProcessFeedAsync</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"www.xyznews.com/rss"</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838399"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Tree>
    <p:extLst>
      <p:ext uri="{BB962C8B-B14F-4D97-AF65-F5344CB8AC3E}">
        <p14:creationId xmlns:p14="http://schemas.microsoft.com/office/powerpoint/2010/main" val="23750443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effectLst/>
                <a:latin typeface="Consolas"/>
                <a:ea typeface="Calibri"/>
                <a:cs typeface="Times New Roman"/>
              </a:rPr>
              <a:t>.WhenAll</a:t>
            </a:r>
            <a:r>
              <a:rPr lang="en-US" sz="1600" dirty="0" smtClean="0">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447999"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Tree>
    <p:extLst>
      <p:ext uri="{BB962C8B-B14F-4D97-AF65-F5344CB8AC3E}">
        <p14:creationId xmlns:p14="http://schemas.microsoft.com/office/powerpoint/2010/main" val="32283952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3636452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text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effectLst/>
                <a:latin typeface="Consolas"/>
                <a:ea typeface="Calibri"/>
                <a:cs typeface="Times New Roman"/>
              </a:rPr>
              <a:t> doc = </a:t>
            </a:r>
            <a:r>
              <a:rPr lang="en-US" sz="1600" dirty="0" err="1" smtClean="0">
                <a:effectLst/>
                <a:latin typeface="Consolas"/>
                <a:ea typeface="Calibri"/>
                <a:cs typeface="Times New Roman"/>
              </a:rPr>
              <a:t>ParseFeedIntoDoc</a:t>
            </a:r>
            <a:r>
              <a:rPr lang="en-US" sz="1600" dirty="0" smtClean="0">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latin typeface="Consolas"/>
                <a:ea typeface="Calibri"/>
                <a:cs typeface="Times New Roman"/>
              </a:rPr>
              <a:t>SaveDocAsync</a:t>
            </a:r>
            <a:r>
              <a:rPr lang="en-US" sz="1600" dirty="0" smtClean="0">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15022253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a:solidFill>
                  <a:srgbClr val="0000FF"/>
                </a:solidFill>
                <a:latin typeface="Consolas"/>
                <a:ea typeface="Calibri"/>
                <a:cs typeface="Times New Roman"/>
              </a:rPr>
              <a:t>async</a:t>
            </a:r>
            <a:r>
              <a:rPr lang="en-US" sz="1600">
                <a:latin typeface="Consolas"/>
                <a:ea typeface="Calibri"/>
                <a:cs typeface="Times New Roman"/>
              </a:rPr>
              <a:t> </a:t>
            </a:r>
            <a:r>
              <a:rPr lang="en-US" sz="1600">
                <a:solidFill>
                  <a:srgbClr val="2B91AF"/>
                </a:solidFill>
                <a:latin typeface="Consolas"/>
                <a:ea typeface="Calibri"/>
                <a:cs typeface="Times New Roman"/>
              </a:rPr>
              <a:t>Task</a:t>
            </a:r>
            <a:r>
              <a:rPr lang="en-US" sz="1600">
                <a:solidFill>
                  <a:srgbClr val="0000FF"/>
                </a:solidFill>
                <a:latin typeface="Consolas"/>
                <a:ea typeface="Calibri"/>
                <a:cs typeface="Times New Roman"/>
              </a:rPr>
              <a:t> </a:t>
            </a:r>
            <a:r>
              <a:rPr lang="en-US" sz="1600">
                <a:latin typeface="Consolas"/>
                <a:ea typeface="Calibri"/>
                <a:cs typeface="Times New Roman"/>
              </a:rPr>
              <a:t>ProcessFeedAsync(</a:t>
            </a:r>
            <a:r>
              <a:rPr lang="en-US" sz="1600">
                <a:solidFill>
                  <a:srgbClr val="0000FF"/>
                </a:solidFill>
                <a:latin typeface="Consolas"/>
                <a:ea typeface="Calibri"/>
                <a:cs typeface="Times New Roman"/>
              </a:rPr>
              <a:t>string</a:t>
            </a:r>
            <a:r>
              <a:rPr lang="en-US" sz="1600">
                <a:latin typeface="Consolas"/>
                <a:ea typeface="Calibri"/>
                <a:cs typeface="Times New Roman"/>
              </a:rPr>
              <a:t> url) {</a:t>
            </a:r>
          </a:p>
          <a:p>
            <a:r>
              <a:rPr lang="en-US" sz="1600">
                <a:latin typeface="Consolas"/>
                <a:ea typeface="Calibri"/>
                <a:cs typeface="Times New Roman"/>
              </a:rPr>
              <a:t>    </a:t>
            </a:r>
            <a:r>
              <a:rPr lang="en-US" sz="1600">
                <a:effectLst>
                  <a:glow rad="228600">
                    <a:schemeClr val="accent3">
                      <a:satMod val="175000"/>
                      <a:alpha val="40000"/>
                    </a:schemeClr>
                  </a:glow>
                </a:effectLst>
                <a:latin typeface="Consolas"/>
                <a:ea typeface="Calibri"/>
                <a:cs typeface="Times New Roman"/>
              </a:rPr>
              <a:t>var text</a:t>
            </a:r>
            <a:r>
              <a:rPr lang="en-US" sz="1600">
                <a:latin typeface="Consolas"/>
                <a:ea typeface="Calibri"/>
                <a:cs typeface="Times New Roman"/>
              </a:rPr>
              <a:t> = </a:t>
            </a:r>
            <a:r>
              <a:rPr lang="en-US" sz="1600">
                <a:solidFill>
                  <a:srgbClr val="0000FF"/>
                </a:solidFill>
                <a:latin typeface="Consolas"/>
                <a:ea typeface="Calibri"/>
                <a:cs typeface="Times New Roman"/>
              </a:rPr>
              <a:t>await</a:t>
            </a:r>
            <a:r>
              <a:rPr lang="en-US" sz="1600">
                <a:latin typeface="Consolas"/>
                <a:ea typeface="Calibri"/>
                <a:cs typeface="Times New Roman"/>
              </a:rPr>
              <a:t> </a:t>
            </a:r>
            <a:r>
              <a:rPr lang="en-US" sz="1600">
                <a:effectLst>
                  <a:glow rad="228600">
                    <a:schemeClr val="accent2">
                      <a:satMod val="175000"/>
                      <a:alpha val="40000"/>
                    </a:schemeClr>
                  </a:glow>
                </a:effectLst>
                <a:latin typeface="Consolas"/>
                <a:ea typeface="Calibri"/>
                <a:cs typeface="Times New Roman"/>
              </a:rPr>
              <a:t>DownloadFeedAsync(url);</a:t>
            </a:r>
          </a:p>
          <a:p>
            <a:r>
              <a:rPr lang="en-US" sz="1600">
                <a:latin typeface="Consolas"/>
                <a:ea typeface="Calibri"/>
                <a:cs typeface="Times New Roman"/>
              </a:rPr>
              <a:t>    </a:t>
            </a:r>
            <a:r>
              <a:rPr lang="en-US" sz="1600">
                <a:effectLst>
                  <a:glow rad="228600">
                    <a:schemeClr val="accent3">
                      <a:satMod val="175000"/>
                      <a:alpha val="40000"/>
                    </a:schemeClr>
                  </a:glow>
                </a:effectLst>
                <a:latin typeface="Consolas"/>
                <a:ea typeface="Calibri"/>
                <a:cs typeface="Times New Roman"/>
              </a:rPr>
              <a:t>var doc = ParseFeedIntoDoc(text);</a:t>
            </a:r>
          </a:p>
          <a:p>
            <a:r>
              <a:rPr lang="en-US" sz="1600">
                <a:latin typeface="Consolas"/>
                <a:ea typeface="Calibri"/>
                <a:cs typeface="Times New Roman"/>
              </a:rPr>
              <a:t>    </a:t>
            </a:r>
            <a:r>
              <a:rPr lang="en-US" sz="1600">
                <a:solidFill>
                  <a:srgbClr val="0000FF"/>
                </a:solidFill>
                <a:latin typeface="Consolas"/>
                <a:ea typeface="Calibri"/>
                <a:cs typeface="Times New Roman"/>
              </a:rPr>
              <a:t>await</a:t>
            </a:r>
            <a:r>
              <a:rPr lang="en-US" sz="1600">
                <a:latin typeface="Consolas"/>
                <a:ea typeface="Calibri"/>
                <a:cs typeface="Times New Roman"/>
              </a:rPr>
              <a:t> </a:t>
            </a:r>
            <a:r>
              <a:rPr lang="en-US" sz="1600">
                <a:effectLst>
                  <a:glow rad="228600">
                    <a:schemeClr val="accent3">
                      <a:satMod val="175000"/>
                      <a:alpha val="40000"/>
                    </a:schemeClr>
                  </a:glow>
                </a:effectLst>
                <a:latin typeface="Consolas"/>
                <a:ea typeface="Calibri"/>
                <a:cs typeface="Times New Roman"/>
              </a:rPr>
              <a:t>SaveDocAsync(doc);</a:t>
            </a:r>
          </a:p>
          <a:p>
            <a:r>
              <a:rPr lang="en-US" sz="160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4282039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 and Visual Basic Future: </a:t>
            </a:r>
            <a:r>
              <a:rPr lang="en-US" dirty="0" smtClean="0"/>
              <a:t/>
            </a:r>
            <a:br>
              <a:rPr lang="en-US" dirty="0" smtClean="0"/>
            </a:br>
            <a:r>
              <a:rPr lang="en-US" dirty="0" err="1" smtClean="0"/>
              <a:t>Async</a:t>
            </a:r>
            <a:r>
              <a:rPr lang="en-US" dirty="0" smtClean="0"/>
              <a:t> </a:t>
            </a:r>
            <a:r>
              <a:rPr lang="en-US" dirty="0"/>
              <a:t>Made Simple</a:t>
            </a:r>
          </a:p>
        </p:txBody>
      </p:sp>
      <p:sp>
        <p:nvSpPr>
          <p:cNvPr id="3" name="Subtitle 2"/>
          <p:cNvSpPr>
            <a:spLocks noGrp="1"/>
          </p:cNvSpPr>
          <p:nvPr>
            <p:ph type="subTitle" idx="1"/>
          </p:nvPr>
        </p:nvSpPr>
        <p:spPr/>
        <p:txBody>
          <a:bodyPr/>
          <a:lstStyle/>
          <a:p>
            <a:r>
              <a:rPr lang="en-US" smtClean="0"/>
              <a:t>Alex Turner</a:t>
            </a:r>
          </a:p>
          <a:p>
            <a:r>
              <a:rPr lang="en-US" smtClean="0"/>
              <a:t>Program Manager</a:t>
            </a:r>
          </a:p>
          <a:p>
            <a:r>
              <a:rPr lang="en-US" smtClean="0"/>
              <a:t>VB/C# Compilers</a:t>
            </a:r>
          </a:p>
          <a:p>
            <a:r>
              <a:rPr lang="en-US" smtClean="0"/>
              <a:t>Microsoft</a:t>
            </a:r>
            <a:endParaRPr lang="en-US" dirty="0"/>
          </a:p>
        </p:txBody>
      </p:sp>
      <p:sp>
        <p:nvSpPr>
          <p:cNvPr id="4" name="Text Placeholder 3"/>
          <p:cNvSpPr>
            <a:spLocks noGrp="1"/>
          </p:cNvSpPr>
          <p:nvPr>
            <p:ph type="body" sz="quarter" idx="10"/>
          </p:nvPr>
        </p:nvSpPr>
        <p:spPr/>
        <p:txBody>
          <a:bodyPr/>
          <a:lstStyle/>
          <a:p>
            <a:r>
              <a:rPr lang="en-US" dirty="0" smtClean="0"/>
              <a:t>DEV324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solidFill>
                  <a:srgbClr val="2B91AF"/>
                </a:solidFill>
                <a:latin typeface="Consolas"/>
                <a:ea typeface="Calibri"/>
                <a:cs typeface="Times New Roman"/>
              </a:rPr>
              <a:t>ProcessLog</a:t>
            </a:r>
            <a:r>
              <a:rPr lang="en-US" sz="1600" dirty="0" err="1" smtClean="0">
                <a:effectLst/>
                <a:latin typeface="Consolas"/>
                <a:ea typeface="Calibri"/>
                <a:cs typeface="Times New Roman"/>
              </a:rPr>
              <a:t>.WriteEntry</a:t>
            </a:r>
            <a:r>
              <a:rPr lang="en-US" sz="1600" dirty="0" smtClean="0">
                <a:effectLst/>
                <a:latin typeface="Consolas"/>
                <a:ea typeface="Calibri"/>
                <a:cs typeface="Times New Roman"/>
              </a:rPr>
              <a:t>(</a:t>
            </a:r>
            <a:r>
              <a:rPr lang="en-US" sz="1600" dirty="0" err="1" smtClean="0">
                <a:effectLst/>
                <a:latin typeface="Consolas"/>
                <a:ea typeface="Calibri"/>
                <a:cs typeface="Times New Roman"/>
              </a:rPr>
              <a:t>url</a:t>
            </a:r>
            <a:r>
              <a:rPr lang="en-US" sz="1600" dirty="0" smtClean="0">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Tree>
    <p:extLst>
      <p:ext uri="{BB962C8B-B14F-4D97-AF65-F5344CB8AC3E}">
        <p14:creationId xmlns:p14="http://schemas.microsoft.com/office/powerpoint/2010/main" val="40609619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493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817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613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702225" y="5069285"/>
            <a:ext cx="1296988"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9" name="Rectangle 28"/>
          <p:cNvSpPr/>
          <p:nvPr/>
        </p:nvSpPr>
        <p:spPr bwMode="auto">
          <a:xfrm>
            <a:off x="9141419" y="5068491"/>
            <a:ext cx="533400"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30" name="Curved Connector 173"/>
          <p:cNvCxnSpPr>
            <a:endCxn id="28" idx="2"/>
          </p:cNvCxnSpPr>
          <p:nvPr/>
        </p:nvCxnSpPr>
        <p:spPr>
          <a:xfrm rot="5400000" flipH="1" flipV="1">
            <a:off x="4570213" y="3201591"/>
            <a:ext cx="608806" cy="4952206"/>
          </a:xfrm>
          <a:prstGeom prst="curvedConnector3">
            <a:avLst>
              <a:gd name="adj1" fmla="val -37549"/>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5420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cxnSp>
        <p:nvCxnSpPr>
          <p:cNvPr id="32" name="Curved Connector 18"/>
          <p:cNvCxnSpPr>
            <a:stCxn id="31" idx="3"/>
            <a:endCxn id="29" idx="2"/>
          </p:cNvCxnSpPr>
          <p:nvPr/>
        </p:nvCxnSpPr>
        <p:spPr>
          <a:xfrm flipV="1">
            <a:off x="7923013" y="5372497"/>
            <a:ext cx="1485106"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809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702225" y="5069285"/>
            <a:ext cx="1296988"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9" name="Rectangle 28"/>
          <p:cNvSpPr/>
          <p:nvPr/>
        </p:nvSpPr>
        <p:spPr bwMode="auto">
          <a:xfrm>
            <a:off x="9141419" y="5068491"/>
            <a:ext cx="533400"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30" name="Curved Connector 173"/>
          <p:cNvCxnSpPr>
            <a:endCxn id="28" idx="2"/>
          </p:cNvCxnSpPr>
          <p:nvPr/>
        </p:nvCxnSpPr>
        <p:spPr>
          <a:xfrm rot="5400000" flipH="1" flipV="1">
            <a:off x="4570213" y="3201591"/>
            <a:ext cx="608806" cy="4952206"/>
          </a:xfrm>
          <a:prstGeom prst="curvedConnector3">
            <a:avLst>
              <a:gd name="adj1" fmla="val -37549"/>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5420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cxnSp>
        <p:nvCxnSpPr>
          <p:cNvPr id="32" name="Curved Connector 18"/>
          <p:cNvCxnSpPr>
            <a:stCxn id="31" idx="3"/>
            <a:endCxn id="29" idx="2"/>
          </p:cNvCxnSpPr>
          <p:nvPr/>
        </p:nvCxnSpPr>
        <p:spPr>
          <a:xfrm flipV="1">
            <a:off x="7923013" y="5372497"/>
            <a:ext cx="1485106"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430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latin typeface="Consolas"/>
                <a:ea typeface="Calibri"/>
                <a:cs typeface="Times New Roman"/>
              </a:rPr>
              <a:t>DisplayMessage</a:t>
            </a:r>
            <a:r>
              <a:rPr lang="en-US" sz="1600" dirty="0" smtClean="0">
                <a:effectLst/>
                <a:latin typeface="Consolas"/>
                <a:ea typeface="Calibri"/>
                <a:cs typeface="Times New Roman"/>
              </a:rPr>
              <a:t>(</a:t>
            </a:r>
            <a:r>
              <a:rPr lang="en-US" sz="1600" dirty="0" smtClean="0">
                <a:solidFill>
                  <a:srgbClr val="A31515"/>
                </a:solidFill>
                <a:latin typeface="Consolas"/>
                <a:ea typeface="Calibri"/>
                <a:cs typeface="Times New Roman"/>
              </a:rPr>
              <a:t>"Done"</a:t>
            </a:r>
            <a:r>
              <a:rPr lang="en-US" sz="1600" dirty="0" smtClean="0">
                <a:effectLst/>
                <a:latin typeface="Consolas"/>
                <a:ea typeface="Calibri"/>
                <a:cs typeface="Times New Roman"/>
              </a:rPr>
              <a:t>);</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a:solidFill>
                  <a:srgbClr val="0000FF"/>
                </a:solidFill>
                <a:latin typeface="Consolas"/>
                <a:ea typeface="Calibri"/>
                <a:cs typeface="Times New Roman"/>
              </a:rPr>
              <a:t>async</a:t>
            </a:r>
            <a:r>
              <a:rPr lang="en-US" sz="1600" dirty="0">
                <a:latin typeface="Consolas"/>
                <a:ea typeface="Calibri"/>
                <a:cs typeface="Times New Roman"/>
              </a:rPr>
              <a:t> </a:t>
            </a:r>
            <a:r>
              <a:rPr lang="en-US" sz="1600" dirty="0">
                <a:solidFill>
                  <a:srgbClr val="2B91AF"/>
                </a:solidFill>
                <a:latin typeface="Consolas"/>
                <a:ea typeface="Calibri"/>
                <a:cs typeface="Times New Roman"/>
              </a:rPr>
              <a:t>Task</a:t>
            </a:r>
            <a:r>
              <a:rPr lang="en-US" sz="1600" dirty="0">
                <a:solidFill>
                  <a:srgbClr val="0000FF"/>
                </a:solidFill>
                <a:latin typeface="Consolas"/>
                <a:ea typeface="Calibri"/>
                <a:cs typeface="Times New Roman"/>
              </a:rPr>
              <a:t> </a:t>
            </a:r>
            <a:r>
              <a:rPr lang="en-US" sz="1600" dirty="0" err="1">
                <a:latin typeface="Consolas"/>
                <a:ea typeface="Calibri"/>
                <a:cs typeface="Times New Roman"/>
              </a:rPr>
              <a:t>ProcessFeedAsync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text</a:t>
            </a:r>
            <a:r>
              <a:rPr lang="en-US" sz="1600" dirty="0">
                <a:latin typeface="Consolas"/>
                <a:ea typeface="Calibri"/>
                <a:cs typeface="Times New Roman"/>
              </a:rPr>
              <a:t>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2">
                      <a:satMod val="175000"/>
                      <a:alpha val="40000"/>
                    </a:schemeClr>
                  </a:glow>
                </a:effectLst>
                <a:latin typeface="Consolas"/>
                <a:ea typeface="Calibri"/>
                <a:cs typeface="Times New Roman"/>
              </a:rPr>
              <a:t>DownloadFeedAsync</a:t>
            </a:r>
            <a:r>
              <a:rPr lang="en-US" sz="1600" dirty="0">
                <a:effectLst>
                  <a:glow rad="228600">
                    <a:schemeClr val="accent2">
                      <a:satMod val="175000"/>
                      <a:alpha val="40000"/>
                    </a:schemeClr>
                  </a:glow>
                </a:effectLst>
                <a:latin typeface="Consolas"/>
                <a:ea typeface="Calibri"/>
                <a:cs typeface="Times New Roman"/>
              </a:rPr>
              <a:t>(</a:t>
            </a:r>
            <a:r>
              <a:rPr lang="en-US" sz="1600" dirty="0" err="1">
                <a:effectLst>
                  <a:glow rad="228600">
                    <a:schemeClr val="accent2">
                      <a:satMod val="175000"/>
                      <a:alpha val="40000"/>
                    </a:schemeClr>
                  </a:glow>
                </a:effectLst>
                <a:latin typeface="Consolas"/>
                <a:ea typeface="Calibri"/>
                <a:cs typeface="Times New Roman"/>
              </a:rPr>
              <a:t>url</a:t>
            </a:r>
            <a:r>
              <a:rPr lang="en-US" sz="1600" dirty="0">
                <a:effectLst>
                  <a:glow rad="228600">
                    <a:schemeClr val="accent2">
                      <a:satMod val="175000"/>
                      <a:alpha val="40000"/>
                    </a:schemeClr>
                  </a:glow>
                </a:effectLst>
                <a:latin typeface="Consolas"/>
                <a:ea typeface="Calibri"/>
                <a:cs typeface="Times New Roman"/>
              </a:rPr>
              <a:t>);</a:t>
            </a:r>
          </a:p>
          <a:p>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var</a:t>
            </a:r>
            <a:r>
              <a:rPr lang="en-US" sz="1600" dirty="0">
                <a:effectLst>
                  <a:glow rad="228600">
                    <a:schemeClr val="accent3">
                      <a:satMod val="175000"/>
                      <a:alpha val="40000"/>
                    </a:schemeClr>
                  </a:glow>
                </a:effectLst>
                <a:latin typeface="Consolas"/>
                <a:ea typeface="Calibri"/>
                <a:cs typeface="Times New Roman"/>
              </a:rPr>
              <a:t> doc = </a:t>
            </a:r>
            <a:r>
              <a:rPr lang="en-US" sz="1600" dirty="0" err="1">
                <a:effectLst>
                  <a:glow rad="228600">
                    <a:schemeClr val="accent3">
                      <a:satMod val="175000"/>
                      <a:alpha val="40000"/>
                    </a:schemeClr>
                  </a:glow>
                </a:effectLst>
                <a:latin typeface="Consolas"/>
                <a:ea typeface="Calibri"/>
                <a:cs typeface="Times New Roman"/>
              </a:rPr>
              <a:t>ParseFeedIntoDoc</a:t>
            </a:r>
            <a:r>
              <a:rPr lang="en-US" sz="1600" dirty="0">
                <a:effectLst>
                  <a:glow rad="228600">
                    <a:schemeClr val="accent3">
                      <a:satMod val="175000"/>
                      <a:alpha val="40000"/>
                    </a:schemeClr>
                  </a:glow>
                </a:effectLst>
                <a:latin typeface="Consolas"/>
                <a:ea typeface="Calibri"/>
                <a:cs typeface="Times New Roman"/>
              </a:rPr>
              <a:t>(text);</a:t>
            </a:r>
          </a:p>
          <a:p>
            <a:r>
              <a:rPr lang="en-US" sz="1600" dirty="0">
                <a:latin typeface="Consolas"/>
                <a:ea typeface="Calibri"/>
                <a:cs typeface="Times New Roman"/>
              </a:rPr>
              <a:t>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effectLst>
                  <a:glow rad="228600">
                    <a:schemeClr val="accent3">
                      <a:satMod val="175000"/>
                      <a:alpha val="40000"/>
                    </a:schemeClr>
                  </a:glow>
                </a:effectLst>
                <a:latin typeface="Consolas"/>
                <a:ea typeface="Calibri"/>
                <a:cs typeface="Times New Roman"/>
              </a:rPr>
              <a:t>SaveDocAsync</a:t>
            </a:r>
            <a:r>
              <a:rPr lang="en-US" sz="1600" dirty="0">
                <a:effectLst>
                  <a:glow rad="228600">
                    <a:schemeClr val="accent3">
                      <a:satMod val="175000"/>
                      <a:alpha val="40000"/>
                    </a:schemeClr>
                  </a:glow>
                </a:effectLst>
                <a:latin typeface="Consolas"/>
                <a:ea typeface="Calibri"/>
                <a:cs typeface="Times New Roman"/>
              </a:rPr>
              <a:t>(doc);</a:t>
            </a:r>
          </a:p>
          <a:p>
            <a:r>
              <a:rPr lang="en-US" sz="1600" dirty="0">
                <a:latin typeface="Consolas"/>
                <a:ea typeface="Calibri"/>
                <a:cs typeface="Times New Roman"/>
              </a:rPr>
              <a:t>    </a:t>
            </a:r>
            <a:r>
              <a:rPr lang="en-US" sz="1600" dirty="0" err="1">
                <a:effectLst>
                  <a:glow rad="228600">
                    <a:schemeClr val="accent1">
                      <a:satMod val="175000"/>
                      <a:alpha val="40000"/>
                    </a:schemeClr>
                  </a:glow>
                </a:effectLst>
                <a:latin typeface="Consolas"/>
                <a:ea typeface="Calibri"/>
                <a:cs typeface="Times New Roman"/>
              </a:rPr>
              <a:t>ProcessLog.WriteEntry</a:t>
            </a:r>
            <a:r>
              <a:rPr lang="en-US" sz="1600" dirty="0">
                <a:effectLst>
                  <a:glow rad="228600">
                    <a:schemeClr val="accent1">
                      <a:satMod val="175000"/>
                      <a:alpha val="40000"/>
                    </a:schemeClr>
                  </a:glow>
                </a:effectLst>
                <a:latin typeface="Consolas"/>
                <a:ea typeface="Calibri"/>
                <a:cs typeface="Times New Roman"/>
              </a:rPr>
              <a:t>(</a:t>
            </a:r>
            <a:r>
              <a:rPr lang="en-US" sz="1600" dirty="0" err="1">
                <a:effectLst>
                  <a:glow rad="228600">
                    <a:schemeClr val="accent1">
                      <a:satMod val="175000"/>
                      <a:alpha val="40000"/>
                    </a:schemeClr>
                  </a:glow>
                </a:effectLst>
                <a:latin typeface="Consolas"/>
                <a:ea typeface="Calibri"/>
                <a:cs typeface="Times New Roman"/>
              </a:rPr>
              <a:t>url</a:t>
            </a:r>
            <a:r>
              <a:rPr lang="en-US" sz="1600" dirty="0">
                <a:effectLst>
                  <a:glow rad="228600">
                    <a:schemeClr val="accent1">
                      <a:satMod val="175000"/>
                      <a:alpha val="40000"/>
                    </a:schemeClr>
                  </a:glow>
                </a:effectLst>
                <a:latin typeface="Consolas"/>
                <a:ea typeface="Calibri"/>
                <a:cs typeface="Times New Roman"/>
              </a:rPr>
              <a:t>);</a:t>
            </a:r>
          </a:p>
          <a:p>
            <a:r>
              <a:rPr lang="en-US" sz="1600" dirty="0">
                <a:latin typeface="Consolas"/>
                <a:ea typeface="Calibri"/>
                <a:cs typeface="Times New Roman"/>
              </a:rPr>
              <a:t>}</a:t>
            </a:r>
            <a:endParaRPr lang="en-US" sz="1400" dirty="0">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702225" y="5069285"/>
            <a:ext cx="1296988"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9" name="Rectangle 28"/>
          <p:cNvSpPr/>
          <p:nvPr/>
        </p:nvSpPr>
        <p:spPr bwMode="auto">
          <a:xfrm>
            <a:off x="9141419" y="5068491"/>
            <a:ext cx="533400"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30" name="Curved Connector 173"/>
          <p:cNvCxnSpPr>
            <a:endCxn id="28" idx="2"/>
          </p:cNvCxnSpPr>
          <p:nvPr/>
        </p:nvCxnSpPr>
        <p:spPr>
          <a:xfrm rot="5400000" flipH="1" flipV="1">
            <a:off x="4570213" y="3201591"/>
            <a:ext cx="608806" cy="4952206"/>
          </a:xfrm>
          <a:prstGeom prst="curvedConnector3">
            <a:avLst>
              <a:gd name="adj1" fmla="val -37549"/>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5420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cxnSp>
        <p:nvCxnSpPr>
          <p:cNvPr id="32" name="Curved Connector 18"/>
          <p:cNvCxnSpPr>
            <a:stCxn id="31" idx="3"/>
            <a:endCxn id="29" idx="2"/>
          </p:cNvCxnSpPr>
          <p:nvPr/>
        </p:nvCxnSpPr>
        <p:spPr>
          <a:xfrm flipV="1">
            <a:off x="7923013" y="5372497"/>
            <a:ext cx="1485106"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6215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Control Flow</a:t>
            </a:r>
            <a:endParaRPr lang="en-US" dirty="0"/>
          </a:p>
        </p:txBody>
      </p:sp>
      <p:sp>
        <p:nvSpPr>
          <p:cNvPr id="3" name="Rectangle 2"/>
          <p:cNvSpPr/>
          <p:nvPr/>
        </p:nvSpPr>
        <p:spPr>
          <a:xfrm>
            <a:off x="684212" y="1447800"/>
            <a:ext cx="67818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0000FF"/>
                </a:solidFill>
                <a:latin typeface="Consolas"/>
                <a:ea typeface="Calibri"/>
                <a:cs typeface="Times New Roman"/>
              </a:rPr>
              <a:t> void</a:t>
            </a:r>
            <a:r>
              <a:rPr lang="en-US" sz="1600" dirty="0" smtClean="0">
                <a:latin typeface="Consolas"/>
                <a:ea typeface="Calibri"/>
                <a:cs typeface="Times New Roman"/>
              </a:rPr>
              <a:t> </a:t>
            </a:r>
            <a:r>
              <a:rPr lang="en-US" sz="1600" dirty="0" err="1" smtClean="0">
                <a:latin typeface="Consolas"/>
                <a:ea typeface="Calibri"/>
                <a:cs typeface="Times New Roman"/>
              </a:rPr>
              <a:t>DoWorkAsync</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 t1 = ProcessFeedAsync</a:t>
            </a:r>
            <a:r>
              <a:rPr lang="en-US" sz="1600" dirty="0" smtClean="0">
                <a:effectLst>
                  <a:glow rad="228600">
                    <a:schemeClr val="accent2">
                      <a:satMod val="175000"/>
                      <a:alpha val="40000"/>
                    </a:schemeClr>
                  </a:glow>
                </a:effectLst>
                <a:latin typeface="Consolas"/>
                <a:ea typeface="Calibri"/>
                <a:cs typeface="Times New Roman"/>
              </a:rPr>
              <a:t>("www.acme.com/rss");</a:t>
            </a:r>
          </a:p>
          <a:p>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var</a:t>
            </a:r>
            <a:r>
              <a:rPr lang="en-US" sz="1600" dirty="0" smtClean="0">
                <a:effectLst>
                  <a:glow rad="228600">
                    <a:schemeClr val="accent2">
                      <a:satMod val="175000"/>
                      <a:alpha val="40000"/>
                    </a:schemeClr>
                  </a:glow>
                </a:effectLst>
                <a:latin typeface="Consolas"/>
                <a:ea typeface="Calibri"/>
                <a:cs typeface="Times New Roman"/>
              </a:rPr>
              <a:t> t2 = </a:t>
            </a:r>
            <a:r>
              <a:rPr lang="en-US" sz="1600" dirty="0" err="1" smtClean="0">
                <a:effectLst>
                  <a:glow rad="228600">
                    <a:schemeClr val="accent2">
                      <a:satMod val="175000"/>
                      <a:alpha val="40000"/>
                    </a:schemeClr>
                  </a:glow>
                </a:effectLst>
                <a:latin typeface="Consolas"/>
                <a:ea typeface="Calibri"/>
                <a:cs typeface="Times New Roman"/>
              </a:rPr>
              <a:t>ProcessFeedAsync</a:t>
            </a:r>
            <a:r>
              <a:rPr lang="en-US" sz="1600" dirty="0" smtClean="0">
                <a:effectLst>
                  <a:glow rad="228600">
                    <a:schemeClr val="accent2">
                      <a:satMod val="175000"/>
                      <a:alpha val="40000"/>
                    </a:schemeClr>
                  </a:glow>
                </a:effectLst>
                <a:latin typeface="Consolas"/>
                <a:ea typeface="Calibri"/>
                <a:cs typeface="Times New Roman"/>
              </a:rPr>
              <a:t>("www.xyznews.com/rss");</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Task.WhenAll</a:t>
            </a:r>
            <a:r>
              <a:rPr lang="en-US" sz="1600" dirty="0" smtClean="0">
                <a:effectLst>
                  <a:glow rad="228600">
                    <a:schemeClr val="accent2">
                      <a:satMod val="175000"/>
                      <a:alpha val="40000"/>
                    </a:schemeClr>
                  </a:glow>
                </a:effectLst>
                <a:latin typeface="Consolas"/>
                <a:ea typeface="Calibri"/>
                <a:cs typeface="Times New Roman"/>
              </a:rPr>
              <a:t>(t1, t2);</a:t>
            </a:r>
          </a:p>
          <a:p>
            <a:r>
              <a:rPr lang="en-US" sz="1600" dirty="0" smtClean="0">
                <a:effectLst/>
                <a:latin typeface="Consolas"/>
                <a:ea typeface="Calibri"/>
                <a:cs typeface="Times New Roman"/>
              </a:rPr>
              <a:t>    </a:t>
            </a:r>
            <a:r>
              <a:rPr lang="en-US" sz="1600" dirty="0" err="1" smtClean="0">
                <a:effectLst>
                  <a:glow rad="228600">
                    <a:schemeClr val="accent6">
                      <a:satMod val="175000"/>
                      <a:alpha val="40000"/>
                    </a:schemeClr>
                  </a:glow>
                </a:effectLst>
                <a:latin typeface="Consolas"/>
                <a:ea typeface="Calibri"/>
                <a:cs typeface="Times New Roman"/>
              </a:rPr>
              <a:t>DisplayMessage</a:t>
            </a:r>
            <a:r>
              <a:rPr lang="en-US" sz="1600" dirty="0" smtClean="0">
                <a:effectLst>
                  <a:glow rad="228600">
                    <a:schemeClr val="accent6">
                      <a:satMod val="175000"/>
                      <a:alpha val="40000"/>
                    </a:schemeClr>
                  </a:glow>
                </a:effectLst>
                <a:latin typeface="Consolas"/>
                <a:ea typeface="Calibri"/>
                <a:cs typeface="Times New Roman"/>
              </a:rPr>
              <a:t>("Done");</a:t>
            </a:r>
          </a:p>
          <a:p>
            <a:r>
              <a:rPr lang="en-US" sz="1600" dirty="0" smtClean="0">
                <a:latin typeface="Consolas"/>
                <a:ea typeface="Calibri"/>
                <a:cs typeface="Times New Roman"/>
              </a:rPr>
              <a:t>}</a:t>
            </a:r>
            <a:endParaRPr lang="en-US" sz="1400" dirty="0">
              <a:latin typeface="Calibri"/>
              <a:ea typeface="Calibri"/>
              <a:cs typeface="Times New Roman"/>
            </a:endParaRPr>
          </a:p>
        </p:txBody>
      </p:sp>
      <p:sp>
        <p:nvSpPr>
          <p:cNvPr id="4" name="Rectangle 3"/>
          <p:cNvSpPr/>
          <p:nvPr/>
        </p:nvSpPr>
        <p:spPr>
          <a:xfrm>
            <a:off x="4875212" y="2590800"/>
            <a:ext cx="5562600" cy="166199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solidFill>
                  <a:srgbClr val="0000FF"/>
                </a:solidFill>
                <a:latin typeface="Consolas"/>
                <a:ea typeface="Calibri"/>
                <a:cs typeface="Times New Roman"/>
              </a:rPr>
              <a:t> </a:t>
            </a:r>
            <a:r>
              <a:rPr lang="en-US" sz="1600" dirty="0" err="1" smtClean="0">
                <a:latin typeface="Consolas"/>
                <a:ea typeface="Calibri"/>
                <a:cs typeface="Times New Roman"/>
              </a:rPr>
              <a:t>ProcessFeedAsync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p>
          <a:p>
            <a:r>
              <a:rPr lang="en-US" sz="1600" dirty="0" smtClean="0">
                <a:effectLst/>
                <a:latin typeface="Consolas"/>
                <a:ea typeface="Calibri"/>
                <a:cs typeface="Times New Roman"/>
              </a:rPr>
              <a:t>    </a:t>
            </a:r>
            <a:r>
              <a:rPr lang="en-US" sz="1600" dirty="0" err="1" smtClean="0">
                <a:effectLst>
                  <a:glow rad="228600">
                    <a:schemeClr val="accent3">
                      <a:satMod val="175000"/>
                      <a:alpha val="40000"/>
                    </a:schemeClr>
                  </a:glow>
                </a:effectLst>
                <a:latin typeface="Consolas"/>
                <a:ea typeface="Calibri"/>
                <a:cs typeface="Times New Roman"/>
              </a:rPr>
              <a:t>var</a:t>
            </a:r>
            <a:r>
              <a:rPr lang="en-US" sz="1600" dirty="0" smtClean="0">
                <a:effectLst>
                  <a:glow rad="228600">
                    <a:schemeClr val="accent3">
                      <a:satMod val="175000"/>
                      <a:alpha val="40000"/>
                    </a:schemeClr>
                  </a:glow>
                </a:effectLst>
                <a:latin typeface="Consolas"/>
                <a:ea typeface="Calibri"/>
                <a:cs typeface="Times New Roman"/>
              </a:rPr>
              <a:t> text</a:t>
            </a:r>
            <a:r>
              <a:rPr lang="en-US" sz="1600" dirty="0" smtClean="0">
                <a:effectLst/>
                <a:latin typeface="Consolas"/>
                <a:ea typeface="Calibri"/>
                <a:cs typeface="Times New Roman"/>
              </a:rPr>
              <a:t> =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2">
                      <a:satMod val="175000"/>
                      <a:alpha val="40000"/>
                    </a:schemeClr>
                  </a:glow>
                </a:effectLst>
                <a:latin typeface="Consolas"/>
                <a:ea typeface="Calibri"/>
                <a:cs typeface="Times New Roman"/>
              </a:rPr>
              <a:t>DownloadFeedAsync</a:t>
            </a:r>
            <a:r>
              <a:rPr lang="en-US" sz="1600" dirty="0" smtClean="0">
                <a:effectLst>
                  <a:glow rad="228600">
                    <a:schemeClr val="accent2">
                      <a:satMod val="175000"/>
                      <a:alpha val="40000"/>
                    </a:schemeClr>
                  </a:glow>
                </a:effectLst>
                <a:latin typeface="Consolas"/>
                <a:ea typeface="Calibri"/>
                <a:cs typeface="Times New Roman"/>
              </a:rPr>
              <a:t>(</a:t>
            </a:r>
            <a:r>
              <a:rPr lang="en-US" sz="1600" dirty="0" err="1" smtClean="0">
                <a:effectLst>
                  <a:glow rad="228600">
                    <a:schemeClr val="accent2">
                      <a:satMod val="175000"/>
                      <a:alpha val="40000"/>
                    </a:schemeClr>
                  </a:glow>
                </a:effectLst>
                <a:latin typeface="Consolas"/>
                <a:ea typeface="Calibri"/>
                <a:cs typeface="Times New Roman"/>
              </a:rPr>
              <a:t>url</a:t>
            </a:r>
            <a:r>
              <a:rPr lang="en-US" sz="1600" dirty="0" smtClean="0">
                <a:effectLst>
                  <a:glow rad="228600">
                    <a:schemeClr val="accent2">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    </a:t>
            </a:r>
            <a:r>
              <a:rPr lang="en-US" sz="1600" dirty="0" err="1" smtClean="0">
                <a:effectLst>
                  <a:glow rad="228600">
                    <a:schemeClr val="accent3">
                      <a:satMod val="175000"/>
                      <a:alpha val="40000"/>
                    </a:schemeClr>
                  </a:glow>
                </a:effectLst>
                <a:latin typeface="Consolas"/>
                <a:ea typeface="Calibri"/>
                <a:cs typeface="Times New Roman"/>
              </a:rPr>
              <a:t>var</a:t>
            </a:r>
            <a:r>
              <a:rPr lang="en-US" sz="1600" dirty="0" smtClean="0">
                <a:effectLst>
                  <a:glow rad="228600">
                    <a:schemeClr val="accent3">
                      <a:satMod val="175000"/>
                      <a:alpha val="40000"/>
                    </a:schemeClr>
                  </a:glow>
                </a:effectLst>
                <a:latin typeface="Consolas"/>
                <a:ea typeface="Calibri"/>
                <a:cs typeface="Times New Roman"/>
              </a:rPr>
              <a:t> doc = </a:t>
            </a:r>
            <a:r>
              <a:rPr lang="en-US" sz="1600" dirty="0" err="1" smtClean="0">
                <a:effectLst>
                  <a:glow rad="228600">
                    <a:schemeClr val="accent3">
                      <a:satMod val="175000"/>
                      <a:alpha val="40000"/>
                    </a:schemeClr>
                  </a:glow>
                </a:effectLst>
                <a:latin typeface="Consolas"/>
                <a:ea typeface="Calibri"/>
                <a:cs typeface="Times New Roman"/>
              </a:rPr>
              <a:t>ParseFeedIntoDoc</a:t>
            </a:r>
            <a:r>
              <a:rPr lang="en-US" sz="1600" dirty="0" smtClean="0">
                <a:effectLst>
                  <a:glow rad="228600">
                    <a:schemeClr val="accent3">
                      <a:satMod val="175000"/>
                      <a:alpha val="40000"/>
                    </a:schemeClr>
                  </a:glow>
                </a:effectLst>
                <a:latin typeface="Consolas"/>
                <a:ea typeface="Calibri"/>
                <a:cs typeface="Times New Roman"/>
              </a:rPr>
              <a:t>(text);</a:t>
            </a:r>
          </a:p>
          <a:p>
            <a:r>
              <a:rPr lang="en-US" sz="1600" dirty="0" smtClean="0">
                <a:effectLst/>
                <a:latin typeface="Consolas"/>
                <a:ea typeface="Calibri"/>
                <a:cs typeface="Times New Roman"/>
              </a:rPr>
              <a:t>    </a:t>
            </a:r>
            <a:r>
              <a:rPr lang="en-US" sz="1600" dirty="0" smtClean="0">
                <a:solidFill>
                  <a:srgbClr val="0000FF"/>
                </a:solidFill>
                <a:effectLst/>
                <a:latin typeface="Consolas"/>
                <a:ea typeface="Calibri"/>
                <a:cs typeface="Times New Roman"/>
              </a:rPr>
              <a:t>await</a:t>
            </a:r>
            <a:r>
              <a:rPr lang="en-US" sz="1600" dirty="0" smtClean="0">
                <a:effectLst/>
                <a:latin typeface="Consolas"/>
                <a:ea typeface="Calibri"/>
                <a:cs typeface="Times New Roman"/>
              </a:rPr>
              <a:t> </a:t>
            </a:r>
            <a:r>
              <a:rPr lang="en-US" sz="1600" dirty="0" err="1" smtClean="0">
                <a:effectLst>
                  <a:glow rad="228600">
                    <a:schemeClr val="accent3">
                      <a:satMod val="175000"/>
                      <a:alpha val="40000"/>
                    </a:schemeClr>
                  </a:glow>
                </a:effectLst>
                <a:latin typeface="Consolas"/>
                <a:ea typeface="Calibri"/>
                <a:cs typeface="Times New Roman"/>
              </a:rPr>
              <a:t>SaveDocAsync</a:t>
            </a:r>
            <a:r>
              <a:rPr lang="en-US" sz="1600" dirty="0" smtClean="0">
                <a:effectLst>
                  <a:glow rad="228600">
                    <a:schemeClr val="accent3">
                      <a:satMod val="175000"/>
                      <a:alpha val="40000"/>
                    </a:schemeClr>
                  </a:glow>
                </a:effectLst>
                <a:latin typeface="Consolas"/>
                <a:ea typeface="Calibri"/>
                <a:cs typeface="Times New Roman"/>
              </a:rPr>
              <a:t>(doc);</a:t>
            </a:r>
          </a:p>
          <a:p>
            <a:r>
              <a:rPr lang="en-US" sz="1600" dirty="0" smtClean="0">
                <a:effectLst/>
                <a:latin typeface="Consolas"/>
                <a:ea typeface="Calibri"/>
                <a:cs typeface="Times New Roman"/>
              </a:rPr>
              <a:t>    </a:t>
            </a:r>
            <a:r>
              <a:rPr lang="en-US" sz="1600" dirty="0" err="1" smtClean="0">
                <a:effectLst>
                  <a:glow rad="228600">
                    <a:schemeClr val="accent1">
                      <a:satMod val="175000"/>
                      <a:alpha val="40000"/>
                    </a:schemeClr>
                  </a:glow>
                </a:effectLst>
                <a:latin typeface="Consolas"/>
                <a:ea typeface="Calibri"/>
                <a:cs typeface="Times New Roman"/>
              </a:rPr>
              <a:t>ProcessLog.WriteEntry</a:t>
            </a:r>
            <a:r>
              <a:rPr lang="en-US" sz="1600" dirty="0" smtClean="0">
                <a:effectLst>
                  <a:glow rad="228600">
                    <a:schemeClr val="accent1">
                      <a:satMod val="175000"/>
                      <a:alpha val="40000"/>
                    </a:schemeClr>
                  </a:glow>
                </a:effectLst>
                <a:latin typeface="Consolas"/>
                <a:ea typeface="Calibri"/>
                <a:cs typeface="Times New Roman"/>
              </a:rPr>
              <a:t>(</a:t>
            </a:r>
            <a:r>
              <a:rPr lang="en-US" sz="1600" dirty="0" err="1" smtClean="0">
                <a:effectLst>
                  <a:glow rad="228600">
                    <a:schemeClr val="accent1">
                      <a:satMod val="175000"/>
                      <a:alpha val="40000"/>
                    </a:schemeClr>
                  </a:glow>
                </a:effectLst>
                <a:latin typeface="Consolas"/>
                <a:ea typeface="Calibri"/>
                <a:cs typeface="Times New Roman"/>
              </a:rPr>
              <a:t>url</a:t>
            </a:r>
            <a:r>
              <a:rPr lang="en-US" sz="1600" dirty="0" smtClean="0">
                <a:effectLst>
                  <a:glow rad="228600">
                    <a:schemeClr val="accent1">
                      <a:satMod val="175000"/>
                      <a:alpha val="40000"/>
                    </a:schemeClr>
                  </a:glow>
                </a:effectLst>
                <a:latin typeface="Consolas"/>
                <a:ea typeface="Calibri"/>
                <a:cs typeface="Times New Roman"/>
              </a:rPr>
              <a:t>);</a:t>
            </a:r>
          </a:p>
          <a:p>
            <a:r>
              <a:rPr lang="en-US" sz="1600" dirty="0" smtClean="0">
                <a:effectLst/>
                <a:latin typeface="Consolas"/>
                <a:ea typeface="Calibri"/>
                <a:cs typeface="Times New Roman"/>
              </a:rPr>
              <a:t>}</a:t>
            </a:r>
            <a:endParaRPr lang="en-US" sz="1400" dirty="0">
              <a:effectLst/>
              <a:latin typeface="Calibri"/>
              <a:ea typeface="Calibri"/>
              <a:cs typeface="Times New Roman"/>
            </a:endParaRPr>
          </a:p>
        </p:txBody>
      </p:sp>
      <p:sp>
        <p:nvSpPr>
          <p:cNvPr id="111" name="Rectangle 110"/>
          <p:cNvSpPr/>
          <p:nvPr/>
        </p:nvSpPr>
        <p:spPr bwMode="auto">
          <a:xfrm>
            <a:off x="1674613" y="5067697"/>
            <a:ext cx="9372600" cy="304006"/>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2" name="Rectangle 111"/>
          <p:cNvSpPr/>
          <p:nvPr/>
        </p:nvSpPr>
        <p:spPr bwMode="auto">
          <a:xfrm>
            <a:off x="1217612" y="35052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3" name="Rectangle 112"/>
          <p:cNvSpPr/>
          <p:nvPr/>
        </p:nvSpPr>
        <p:spPr bwMode="auto">
          <a:xfrm>
            <a:off x="1065212" y="36576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4" name="Rectangle 113"/>
          <p:cNvSpPr/>
          <p:nvPr/>
        </p:nvSpPr>
        <p:spPr bwMode="auto">
          <a:xfrm>
            <a:off x="912812" y="38100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5" name="Rectangle 114"/>
          <p:cNvSpPr/>
          <p:nvPr/>
        </p:nvSpPr>
        <p:spPr bwMode="auto">
          <a:xfrm>
            <a:off x="760412" y="39624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6" name="Rectangle 115"/>
          <p:cNvSpPr/>
          <p:nvPr/>
        </p:nvSpPr>
        <p:spPr bwMode="auto">
          <a:xfrm>
            <a:off x="608012" y="4114800"/>
            <a:ext cx="762000" cy="381000"/>
          </a:xfrm>
          <a:prstGeom prst="rect">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7" name="Circular Arrow 116"/>
          <p:cNvSpPr/>
          <p:nvPr/>
        </p:nvSpPr>
        <p:spPr bwMode="auto">
          <a:xfrm rot="16526294" flipH="1">
            <a:off x="832637" y="3806027"/>
            <a:ext cx="1600200" cy="1600200"/>
          </a:xfrm>
          <a:prstGeom prst="circularArrow">
            <a:avLst>
              <a:gd name="adj1" fmla="val 12500"/>
              <a:gd name="adj2" fmla="val 1142319"/>
              <a:gd name="adj3" fmla="val 20457681"/>
              <a:gd name="adj4" fmla="val 15440675"/>
              <a:gd name="adj5" fmla="val 12500"/>
            </a:avLst>
          </a:prstGeom>
          <a:gradFill>
            <a:gsLst>
              <a:gs pos="0">
                <a:srgbClr val="016179"/>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19794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7" name="Rectangle 16"/>
          <p:cNvSpPr/>
          <p:nvPr/>
        </p:nvSpPr>
        <p:spPr bwMode="auto">
          <a:xfrm>
            <a:off x="1903213" y="5067697"/>
            <a:ext cx="1752600" cy="304006"/>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15" name="Rectangle 14"/>
          <p:cNvSpPr/>
          <p:nvPr/>
        </p:nvSpPr>
        <p:spPr bwMode="auto">
          <a:xfrm>
            <a:off x="22080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6" name="TextBox 15"/>
          <p:cNvSpPr txBox="1"/>
          <p:nvPr/>
        </p:nvSpPr>
        <p:spPr>
          <a:xfrm flipH="1">
            <a:off x="19794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t1</a:t>
            </a:r>
          </a:p>
        </p:txBody>
      </p:sp>
      <p:sp>
        <p:nvSpPr>
          <p:cNvPr id="18" name="Rectangle 17"/>
          <p:cNvSpPr/>
          <p:nvPr/>
        </p:nvSpPr>
        <p:spPr bwMode="auto">
          <a:xfrm>
            <a:off x="25890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19" name="Rectangle 18"/>
          <p:cNvSpPr/>
          <p:nvPr/>
        </p:nvSpPr>
        <p:spPr bwMode="auto">
          <a:xfrm>
            <a:off x="2817613" y="5601097"/>
            <a:ext cx="381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0" name="TextBox 19"/>
          <p:cNvSpPr txBox="1"/>
          <p:nvPr/>
        </p:nvSpPr>
        <p:spPr>
          <a:xfrm flipH="1">
            <a:off x="2589013" y="4000897"/>
            <a:ext cx="457200" cy="369332"/>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latin typeface="Consolas" pitchFamily="49" charset="0"/>
                <a:cs typeface="Consolas" pitchFamily="49" charset="0"/>
              </a:rPr>
              <a:t>t2</a:t>
            </a:r>
          </a:p>
        </p:txBody>
      </p:sp>
      <p:sp>
        <p:nvSpPr>
          <p:cNvPr id="21" name="Rectangle 20"/>
          <p:cNvSpPr/>
          <p:nvPr/>
        </p:nvSpPr>
        <p:spPr bwMode="auto">
          <a:xfrm>
            <a:off x="3198613" y="4458097"/>
            <a:ext cx="381199" cy="3802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sym typeface="Wingdings"/>
              </a:rPr>
              <a:t></a:t>
            </a:r>
            <a:endParaRPr lang="en-US" sz="2200" dirty="0" smtClean="0">
              <a:solidFill>
                <a:schemeClr val="bg1"/>
              </a:solidFill>
            </a:endParaRPr>
          </a:p>
        </p:txBody>
      </p:sp>
      <p:sp>
        <p:nvSpPr>
          <p:cNvPr id="22" name="Rectangle 21"/>
          <p:cNvSpPr/>
          <p:nvPr/>
        </p:nvSpPr>
        <p:spPr bwMode="auto">
          <a:xfrm>
            <a:off x="4341613" y="5069285"/>
            <a:ext cx="838200"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3" name="Curved Connector 173"/>
          <p:cNvCxnSpPr>
            <a:endCxn id="22" idx="2"/>
          </p:cNvCxnSpPr>
          <p:nvPr/>
        </p:nvCxnSpPr>
        <p:spPr>
          <a:xfrm flipV="1">
            <a:off x="3198613" y="5373291"/>
            <a:ext cx="1562100" cy="418306"/>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7226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sp>
        <p:nvSpPr>
          <p:cNvPr id="25" name="Rectangle 24"/>
          <p:cNvSpPr/>
          <p:nvPr/>
        </p:nvSpPr>
        <p:spPr bwMode="auto">
          <a:xfrm>
            <a:off x="6017219" y="5068491"/>
            <a:ext cx="534194"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26" name="Curved Connector 18"/>
          <p:cNvCxnSpPr>
            <a:endCxn id="25" idx="2"/>
          </p:cNvCxnSpPr>
          <p:nvPr/>
        </p:nvCxnSpPr>
        <p:spPr>
          <a:xfrm flipV="1">
            <a:off x="5103613" y="5372497"/>
            <a:ext cx="1180703"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702225" y="5069285"/>
            <a:ext cx="1296988" cy="30400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29" name="Rectangle 28"/>
          <p:cNvSpPr/>
          <p:nvPr/>
        </p:nvSpPr>
        <p:spPr bwMode="auto">
          <a:xfrm>
            <a:off x="9141419" y="5068491"/>
            <a:ext cx="533400" cy="304006"/>
          </a:xfrm>
          <a:prstGeom prst="rect">
            <a:avLst/>
          </a:prstGeom>
          <a:gradFill>
            <a:gsLst>
              <a:gs pos="0">
                <a:srgbClr val="D69C00"/>
              </a:gs>
              <a:gs pos="80000">
                <a:schemeClr val="accent1">
                  <a:shade val="93000"/>
                  <a:satMod val="130000"/>
                </a:schemeClr>
              </a:gs>
              <a:gs pos="100000">
                <a:srgbClr val="FFD000"/>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cxnSp>
        <p:nvCxnSpPr>
          <p:cNvPr id="30" name="Curved Connector 173"/>
          <p:cNvCxnSpPr>
            <a:endCxn id="28" idx="2"/>
          </p:cNvCxnSpPr>
          <p:nvPr/>
        </p:nvCxnSpPr>
        <p:spPr>
          <a:xfrm rot="5400000" flipH="1" flipV="1">
            <a:off x="4570213" y="3201591"/>
            <a:ext cx="608806" cy="4952206"/>
          </a:xfrm>
          <a:prstGeom prst="curvedConnector3">
            <a:avLst>
              <a:gd name="adj1" fmla="val -37549"/>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542013" y="5601097"/>
            <a:ext cx="381000" cy="381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sym typeface="Wingdings"/>
              </a:rPr>
              <a:t></a:t>
            </a:r>
            <a:endParaRPr lang="en-US" sz="2200" dirty="0">
              <a:solidFill>
                <a:schemeClr val="bg1"/>
              </a:solidFill>
            </a:endParaRPr>
          </a:p>
        </p:txBody>
      </p:sp>
      <p:cxnSp>
        <p:nvCxnSpPr>
          <p:cNvPr id="32" name="Curved Connector 18"/>
          <p:cNvCxnSpPr>
            <a:stCxn id="31" idx="3"/>
            <a:endCxn id="29" idx="2"/>
          </p:cNvCxnSpPr>
          <p:nvPr/>
        </p:nvCxnSpPr>
        <p:spPr>
          <a:xfrm flipV="1">
            <a:off x="7923013" y="5372497"/>
            <a:ext cx="1485106" cy="419100"/>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76"/>
          <p:cNvCxnSpPr/>
          <p:nvPr/>
        </p:nvCxnSpPr>
        <p:spPr>
          <a:xfrm>
            <a:off x="3579812" y="4648200"/>
            <a:ext cx="6590704" cy="420291"/>
          </a:xfrm>
          <a:prstGeom prst="curvedConnector2">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9751019" y="5068491"/>
            <a:ext cx="838994" cy="304006"/>
          </a:xfrm>
          <a:prstGeom prst="rect">
            <a:avLst/>
          </a:prstGeom>
          <a:gradFill>
            <a:gsLst>
              <a:gs pos="0">
                <a:srgbClr val="565656"/>
              </a:gs>
              <a:gs pos="80000">
                <a:srgbClr val="737373"/>
              </a:gs>
              <a:gs pos="100000">
                <a:schemeClr val="accent6">
                  <a:shade val="94000"/>
                  <a:satMod val="13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996230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Does it Work?</a:t>
            </a:r>
            <a:endParaRPr lang="en-US" dirty="0"/>
          </a:p>
        </p:txBody>
      </p:sp>
      <p:sp>
        <p:nvSpPr>
          <p:cNvPr id="5" name="Rectangle 4"/>
          <p:cNvSpPr/>
          <p:nvPr/>
        </p:nvSpPr>
        <p:spPr>
          <a:xfrm>
            <a:off x="519113" y="1905000"/>
            <a:ext cx="6172200" cy="1908215"/>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async</a:t>
            </a:r>
            <a:r>
              <a:rPr lang="en-US" sz="1600" dirty="0" smtClean="0">
                <a:solidFill>
                  <a:srgbClr val="2B91AF"/>
                </a:solidFill>
                <a:latin typeface="Consolas"/>
                <a:ea typeface="Calibri"/>
                <a:cs typeface="Times New Roman"/>
              </a:rPr>
              <a:t> Task</a:t>
            </a:r>
            <a:r>
              <a:rPr lang="en-US" sz="1600" dirty="0" smtClean="0">
                <a:latin typeface="Consolas"/>
                <a:ea typeface="Calibri"/>
                <a:cs typeface="Times New Roman"/>
              </a:rPr>
              <a:t>&lt;</a:t>
            </a:r>
            <a:r>
              <a:rPr lang="en-US" sz="1600" dirty="0" err="1" smtClean="0">
                <a:solidFill>
                  <a:srgbClr val="2B91AF"/>
                </a:solidFill>
                <a:latin typeface="Consolas"/>
                <a:ea typeface="Calibri"/>
                <a:cs typeface="Times New Roman"/>
              </a:rPr>
              <a:t>XElement</a:t>
            </a:r>
            <a:r>
              <a:rPr lang="en-US" sz="1600" dirty="0" smtClean="0">
                <a:latin typeface="Consolas"/>
                <a:ea typeface="Calibri"/>
                <a:cs typeface="Times New Roman"/>
              </a:rPr>
              <a:t>&gt; </a:t>
            </a:r>
            <a:r>
              <a:rPr lang="en-US" sz="1600" dirty="0" err="1" smtClean="0">
                <a:latin typeface="Consolas"/>
                <a:ea typeface="Calibri"/>
                <a:cs typeface="Times New Roman"/>
              </a:rPr>
              <a:t>GetRssAsync</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url</a:t>
            </a:r>
            <a:r>
              <a:rPr lang="en-US" sz="1600" dirty="0" smtClean="0">
                <a:latin typeface="Consolas"/>
                <a:ea typeface="Calibri"/>
                <a:cs typeface="Times New Roman"/>
              </a:rPr>
              <a:t>) {</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client = </a:t>
            </a:r>
            <a:r>
              <a:rPr lang="en-US" sz="1600" dirty="0" smtClean="0">
                <a:solidFill>
                  <a:srgbClr val="0000FF"/>
                </a:solidFill>
                <a:latin typeface="Consolas"/>
                <a:ea typeface="Calibri"/>
                <a:cs typeface="Times New Roman"/>
              </a:rPr>
              <a:t>new</a:t>
            </a:r>
            <a:r>
              <a:rPr lang="en-US" sz="1600" dirty="0" smtClean="0">
                <a:latin typeface="Consolas"/>
                <a:ea typeface="Calibri"/>
                <a:cs typeface="Times New Roman"/>
              </a:rPr>
              <a:t> </a:t>
            </a:r>
            <a:r>
              <a:rPr lang="en-US" sz="1600" dirty="0" err="1" smtClean="0">
                <a:solidFill>
                  <a:srgbClr val="2B91AF"/>
                </a:solidFill>
                <a:latin typeface="Consolas"/>
                <a:ea typeface="Calibri"/>
                <a:cs typeface="Times New Roman"/>
              </a:rPr>
              <a:t>WebClient</a:t>
            </a:r>
            <a:r>
              <a:rPr lang="en-US" sz="1600" dirty="0" smtClean="0">
                <a:latin typeface="Consolas"/>
                <a:ea typeface="Calibri"/>
                <a:cs typeface="Times New Roman"/>
              </a:rPr>
              <a:t>();</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task = </a:t>
            </a:r>
            <a:r>
              <a:rPr lang="en-US" sz="1600" dirty="0" err="1" smtClean="0">
                <a:latin typeface="Consolas"/>
                <a:ea typeface="Calibri"/>
                <a:cs typeface="Times New Roman"/>
              </a:rPr>
              <a:t>client.DownloadStringTaskAsync</a:t>
            </a:r>
            <a:r>
              <a:rPr lang="en-US" sz="1600" dirty="0" smtClean="0">
                <a:latin typeface="Consolas"/>
                <a:ea typeface="Calibri"/>
                <a:cs typeface="Times New Roman"/>
              </a:rPr>
              <a:t>(</a:t>
            </a:r>
            <a:r>
              <a:rPr lang="en-US" sz="1600" dirty="0" err="1" smtClean="0">
                <a:latin typeface="Consolas"/>
                <a:ea typeface="Calibri"/>
                <a:cs typeface="Times New Roman"/>
              </a:rPr>
              <a:t>url</a:t>
            </a:r>
            <a:r>
              <a:rPr lang="en-US" sz="1600" dirty="0" smtClean="0">
                <a:latin typeface="Consolas"/>
                <a:ea typeface="Calibri"/>
                <a:cs typeface="Times New Roman"/>
              </a:rPr>
              <a:t>);</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text = </a:t>
            </a:r>
            <a:r>
              <a:rPr lang="en-US" sz="1600" dirty="0" smtClean="0">
                <a:solidFill>
                  <a:srgbClr val="0000FF"/>
                </a:solidFill>
                <a:latin typeface="Consolas"/>
                <a:ea typeface="Calibri"/>
                <a:cs typeface="Times New Roman"/>
              </a:rPr>
              <a:t>await</a:t>
            </a:r>
            <a:r>
              <a:rPr lang="en-US" sz="1600" dirty="0" smtClean="0">
                <a:latin typeface="Consolas"/>
                <a:ea typeface="Calibri"/>
                <a:cs typeface="Times New Roman"/>
              </a:rPr>
              <a:t> task;</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xml = </a:t>
            </a:r>
            <a:r>
              <a:rPr lang="en-US" sz="1600" dirty="0" err="1" smtClean="0">
                <a:solidFill>
                  <a:srgbClr val="2B91AF"/>
                </a:solidFill>
                <a:latin typeface="Consolas"/>
                <a:ea typeface="Calibri"/>
                <a:cs typeface="Times New Roman"/>
              </a:rPr>
              <a:t>XElement</a:t>
            </a:r>
            <a:r>
              <a:rPr lang="en-US" sz="1600" dirty="0" err="1" smtClean="0">
                <a:latin typeface="Consolas"/>
                <a:ea typeface="Calibri"/>
                <a:cs typeface="Times New Roman"/>
              </a:rPr>
              <a:t>.Parse</a:t>
            </a:r>
            <a:r>
              <a:rPr lang="en-US" sz="1600" dirty="0" smtClean="0">
                <a:latin typeface="Consolas"/>
                <a:ea typeface="Calibri"/>
                <a:cs typeface="Times New Roman"/>
              </a:rPr>
              <a:t>(text);</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0000FF"/>
                </a:solidFill>
                <a:latin typeface="Consolas"/>
                <a:ea typeface="Calibri"/>
                <a:cs typeface="Times New Roman"/>
              </a:rPr>
              <a:t>return</a:t>
            </a:r>
            <a:r>
              <a:rPr lang="en-US" sz="1600" dirty="0" smtClean="0">
                <a:latin typeface="Consolas"/>
                <a:ea typeface="Calibri"/>
                <a:cs typeface="Times New Roman"/>
              </a:rPr>
              <a:t> xml;</a:t>
            </a:r>
            <a:endParaRPr lang="en-US" sz="1400" dirty="0" smtClean="0">
              <a:latin typeface="Calibri"/>
              <a:ea typeface="Calibri"/>
              <a:cs typeface="Times New Roman"/>
            </a:endParaRPr>
          </a:p>
          <a:p>
            <a:r>
              <a:rPr lang="en-US" sz="1600" dirty="0" smtClean="0">
                <a:latin typeface="Consolas"/>
                <a:ea typeface="Calibri"/>
                <a:cs typeface="Times New Roman"/>
              </a:rPr>
              <a:t>}</a:t>
            </a:r>
            <a:endParaRPr lang="en-US" sz="1400" dirty="0">
              <a:latin typeface="Calibri"/>
              <a:ea typeface="Calibri"/>
              <a:cs typeface="Times New Roman"/>
            </a:endParaRPr>
          </a:p>
        </p:txBody>
      </p:sp>
    </p:spTree>
    <p:extLst>
      <p:ext uri="{BB962C8B-B14F-4D97-AF65-F5344CB8AC3E}">
        <p14:creationId xmlns:p14="http://schemas.microsoft.com/office/powerpoint/2010/main" val="38473136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113" y="1905000"/>
            <a:ext cx="6172200" cy="1908215"/>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chemeClr val="tx1">
                    <a:lumMod val="50000"/>
                  </a:schemeClr>
                </a:solidFill>
                <a:latin typeface="Consolas"/>
                <a:ea typeface="Calibri"/>
                <a:cs typeface="Times New Roman"/>
              </a:rPr>
              <a:t>async</a:t>
            </a:r>
            <a:r>
              <a:rPr lang="en-US" sz="1600" dirty="0" smtClean="0">
                <a:solidFill>
                  <a:schemeClr val="tx1">
                    <a:lumMod val="50000"/>
                  </a:schemeClr>
                </a:solidFill>
                <a:latin typeface="Consolas"/>
                <a:ea typeface="Calibri"/>
                <a:cs typeface="Times New Roman"/>
              </a:rPr>
              <a:t> Task&lt;</a:t>
            </a:r>
            <a:r>
              <a:rPr lang="en-US" sz="1600" dirty="0" err="1" smtClean="0">
                <a:solidFill>
                  <a:schemeClr val="tx1">
                    <a:lumMod val="50000"/>
                  </a:schemeClr>
                </a:solidFill>
                <a:latin typeface="Consolas"/>
                <a:ea typeface="Calibri"/>
                <a:cs typeface="Times New Roman"/>
              </a:rPr>
              <a:t>XElement</a:t>
            </a:r>
            <a:r>
              <a:rPr lang="en-US" sz="1600" dirty="0" smtClean="0">
                <a:solidFill>
                  <a:schemeClr val="tx1">
                    <a:lumMod val="50000"/>
                  </a:schemeClr>
                </a:solidFill>
                <a:latin typeface="Consolas"/>
                <a:ea typeface="Calibri"/>
                <a:cs typeface="Times New Roman"/>
              </a:rPr>
              <a:t>&gt; </a:t>
            </a:r>
            <a:r>
              <a:rPr lang="en-US" sz="1600" dirty="0" err="1" smtClean="0">
                <a:solidFill>
                  <a:schemeClr val="tx1">
                    <a:lumMod val="50000"/>
                  </a:schemeClr>
                </a:solidFill>
                <a:latin typeface="Consolas"/>
                <a:ea typeface="Calibri"/>
                <a:cs typeface="Times New Roman"/>
              </a:rPr>
              <a:t>GetRssAsync</a:t>
            </a:r>
            <a:r>
              <a:rPr lang="en-US" sz="1600" dirty="0" smtClean="0">
                <a:solidFill>
                  <a:schemeClr val="tx1">
                    <a:lumMod val="50000"/>
                  </a:schemeClr>
                </a:solidFill>
                <a:latin typeface="Consolas"/>
                <a:ea typeface="Calibri"/>
                <a:cs typeface="Times New Roman"/>
              </a:rPr>
              <a:t>(string </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 {</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client = new </a:t>
            </a:r>
            <a:r>
              <a:rPr lang="en-US" sz="1600" dirty="0" err="1" smtClean="0">
                <a:solidFill>
                  <a:schemeClr val="tx1">
                    <a:lumMod val="50000"/>
                  </a:schemeClr>
                </a:solidFill>
                <a:latin typeface="Consolas"/>
                <a:ea typeface="Calibri"/>
                <a:cs typeface="Times New Roman"/>
              </a:rPr>
              <a:t>WebClient</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task = </a:t>
            </a:r>
            <a:r>
              <a:rPr lang="en-US" sz="1600" dirty="0" err="1" smtClean="0">
                <a:solidFill>
                  <a:schemeClr val="tx1">
                    <a:lumMod val="50000"/>
                  </a:schemeClr>
                </a:solidFill>
                <a:latin typeface="Consolas"/>
                <a:ea typeface="Calibri"/>
                <a:cs typeface="Times New Roman"/>
              </a:rPr>
              <a:t>client.DownloadStringTaskAsync</a:t>
            </a:r>
            <a:r>
              <a:rPr lang="en-US" sz="1600" dirty="0" smtClean="0">
                <a:solidFill>
                  <a:schemeClr val="tx1">
                    <a:lumMod val="50000"/>
                  </a:schemeClr>
                </a:solidFill>
                <a:latin typeface="Consolas"/>
                <a:ea typeface="Calibri"/>
                <a:cs typeface="Times New Roman"/>
              </a:rPr>
              <a:t>(</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text = await task;</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xml = </a:t>
            </a:r>
            <a:r>
              <a:rPr lang="en-US" sz="1600" dirty="0" err="1" smtClean="0">
                <a:solidFill>
                  <a:schemeClr val="tx1">
                    <a:lumMod val="50000"/>
                  </a:schemeClr>
                </a:solidFill>
                <a:latin typeface="Consolas"/>
                <a:ea typeface="Calibri"/>
                <a:cs typeface="Times New Roman"/>
              </a:rPr>
              <a:t>XElement.Parse</a:t>
            </a:r>
            <a:r>
              <a:rPr lang="en-US" sz="1600" dirty="0" smtClean="0">
                <a:solidFill>
                  <a:schemeClr val="tx1">
                    <a:lumMod val="50000"/>
                  </a:schemeClr>
                </a:solidFill>
                <a:latin typeface="Consolas"/>
                <a:ea typeface="Calibri"/>
                <a:cs typeface="Times New Roman"/>
              </a:rPr>
              <a:t>(text);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return xml;</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a:t>
            </a:r>
            <a:endParaRPr lang="en-US" sz="1400" dirty="0">
              <a:solidFill>
                <a:schemeClr val="tx1">
                  <a:lumMod val="50000"/>
                </a:schemeClr>
              </a:solidFill>
              <a:latin typeface="Calibri"/>
              <a:ea typeface="Calibri"/>
              <a:cs typeface="Times New Roman"/>
            </a:endParaRPr>
          </a:p>
        </p:txBody>
      </p:sp>
      <p:sp>
        <p:nvSpPr>
          <p:cNvPr id="4" name="Title 3"/>
          <p:cNvSpPr>
            <a:spLocks noGrp="1"/>
          </p:cNvSpPr>
          <p:nvPr>
            <p:ph type="title"/>
          </p:nvPr>
        </p:nvSpPr>
        <p:spPr/>
        <p:txBody>
          <a:bodyPr/>
          <a:lstStyle/>
          <a:p>
            <a:r>
              <a:rPr lang="en-US" dirty="0" smtClean="0"/>
              <a:t>How Does it Work?</a:t>
            </a:r>
            <a:endParaRPr lang="en-US" dirty="0"/>
          </a:p>
        </p:txBody>
      </p:sp>
      <p:sp>
        <p:nvSpPr>
          <p:cNvPr id="6" name="Rectangle 5"/>
          <p:cNvSpPr/>
          <p:nvPr/>
        </p:nvSpPr>
        <p:spPr>
          <a:xfrm>
            <a:off x="3897313" y="3326195"/>
            <a:ext cx="7315200" cy="2646878"/>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smtClean="0">
                <a:solidFill>
                  <a:srgbClr val="2B91AF"/>
                </a:solidFill>
                <a:latin typeface="Consolas"/>
                <a:ea typeface="Calibri"/>
                <a:cs typeface="Times New Roman"/>
              </a:rPr>
              <a:t>Task</a:t>
            </a:r>
            <a:r>
              <a:rPr lang="en-US" sz="1600" dirty="0" smtClean="0">
                <a:latin typeface="Consolas"/>
                <a:ea typeface="Calibri"/>
                <a:cs typeface="Times New Roman"/>
              </a:rPr>
              <a:t>&lt;</a:t>
            </a:r>
            <a:r>
              <a:rPr lang="en-US" sz="1600" dirty="0" err="1" smtClean="0">
                <a:solidFill>
                  <a:srgbClr val="2B91AF"/>
                </a:solidFill>
                <a:latin typeface="Consolas"/>
                <a:ea typeface="Calibri"/>
                <a:cs typeface="Times New Roman"/>
              </a:rPr>
              <a:t>XElement</a:t>
            </a:r>
            <a:r>
              <a:rPr lang="en-US" sz="1600" dirty="0">
                <a:latin typeface="Consolas"/>
                <a:ea typeface="Calibri"/>
                <a:cs typeface="Times New Roman"/>
              </a:rPr>
              <a:t>&gt; </a:t>
            </a:r>
            <a:r>
              <a:rPr lang="en-US" sz="1600" dirty="0" err="1">
                <a:latin typeface="Consolas"/>
                <a:ea typeface="Calibri"/>
                <a:cs typeface="Times New Roman"/>
              </a:rPr>
              <a:t>GetRssAsync</a:t>
            </a:r>
            <a:r>
              <a:rPr lang="en-US" sz="1600" dirty="0">
                <a:latin typeface="Consolas"/>
                <a:ea typeface="Calibri"/>
                <a:cs typeface="Times New Roman"/>
              </a:rPr>
              <a:t>(</a:t>
            </a:r>
            <a:r>
              <a:rPr lang="en-US" sz="1600" dirty="0">
                <a:solidFill>
                  <a:srgbClr val="0000FF"/>
                </a:solidFill>
                <a:latin typeface="Consolas"/>
                <a:ea typeface="Calibri"/>
                <a:cs typeface="Times New Roman"/>
              </a:rPr>
              <a:t>string</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endParaRPr lang="en-US" sz="1600" dirty="0">
              <a:latin typeface="Calibri"/>
              <a:ea typeface="Calibri"/>
              <a:cs typeface="Times New Roman"/>
            </a:endParaRPr>
          </a:p>
          <a:p>
            <a:r>
              <a:rPr lang="en-US" sz="1600" dirty="0">
                <a:latin typeface="Consolas"/>
                <a:ea typeface="Calibri"/>
                <a:cs typeface="Times New Roman"/>
              </a:rPr>
              <a:t>    </a:t>
            </a:r>
            <a:r>
              <a:rPr lang="en-US" sz="1600" dirty="0" err="1">
                <a:solidFill>
                  <a:srgbClr val="0000FF"/>
                </a:solidFill>
                <a:latin typeface="Consolas"/>
                <a:ea typeface="Calibri"/>
                <a:cs typeface="Times New Roman"/>
              </a:rPr>
              <a:t>var</a:t>
            </a:r>
            <a:r>
              <a:rPr lang="en-US" sz="1600" dirty="0">
                <a:latin typeface="Consolas"/>
                <a:ea typeface="Calibri"/>
                <a:cs typeface="Times New Roman"/>
              </a:rPr>
              <a:t> client = </a:t>
            </a:r>
            <a:r>
              <a:rPr lang="en-US" sz="1600" dirty="0">
                <a:solidFill>
                  <a:srgbClr val="0000FF"/>
                </a:solidFill>
                <a:latin typeface="Consolas"/>
                <a:ea typeface="Calibri"/>
                <a:cs typeface="Times New Roman"/>
              </a:rPr>
              <a:t>new</a:t>
            </a:r>
            <a:r>
              <a:rPr lang="en-US" sz="1600" dirty="0">
                <a:latin typeface="Consolas"/>
                <a:ea typeface="Calibri"/>
                <a:cs typeface="Times New Roman"/>
              </a:rPr>
              <a:t> </a:t>
            </a:r>
            <a:r>
              <a:rPr lang="en-US" sz="1600" dirty="0" err="1">
                <a:solidFill>
                  <a:srgbClr val="2B91AF"/>
                </a:solidFill>
                <a:latin typeface="Consolas"/>
                <a:ea typeface="Calibri"/>
                <a:cs typeface="Times New Roman"/>
              </a:rPr>
              <a:t>WebClient</a:t>
            </a:r>
            <a:r>
              <a:rPr lang="en-US" sz="1600" dirty="0">
                <a:latin typeface="Consolas"/>
                <a:ea typeface="Calibri"/>
                <a:cs typeface="Times New Roman"/>
              </a:rPr>
              <a:t>();</a:t>
            </a:r>
            <a:endParaRPr lang="en-US" sz="1600" dirty="0">
              <a:latin typeface="Calibri"/>
              <a:ea typeface="Calibri"/>
              <a:cs typeface="Times New Roman"/>
            </a:endParaRPr>
          </a:p>
          <a:p>
            <a:r>
              <a:rPr lang="en-US" sz="1600" dirty="0">
                <a:latin typeface="Consolas"/>
                <a:ea typeface="Calibri"/>
                <a:cs typeface="Times New Roman"/>
              </a:rPr>
              <a:t>    </a:t>
            </a:r>
            <a:r>
              <a:rPr lang="en-US" sz="1600" dirty="0" err="1">
                <a:solidFill>
                  <a:srgbClr val="0000FF"/>
                </a:solidFill>
                <a:latin typeface="Consolas"/>
                <a:ea typeface="Calibri"/>
                <a:cs typeface="Times New Roman"/>
              </a:rPr>
              <a:t>var</a:t>
            </a:r>
            <a:r>
              <a:rPr lang="en-US" sz="1600" dirty="0">
                <a:latin typeface="Consolas"/>
                <a:ea typeface="Calibri"/>
                <a:cs typeface="Times New Roman"/>
              </a:rPr>
              <a:t> task = </a:t>
            </a:r>
            <a:r>
              <a:rPr lang="en-US" sz="1600" dirty="0" err="1">
                <a:latin typeface="Consolas"/>
                <a:ea typeface="Calibri"/>
                <a:cs typeface="Times New Roman"/>
              </a:rPr>
              <a:t>client.DownloadStringTaskAsync</a:t>
            </a:r>
            <a:r>
              <a:rPr lang="en-US" sz="1600" dirty="0">
                <a:latin typeface="Consolas"/>
                <a:ea typeface="Calibri"/>
                <a:cs typeface="Times New Roman"/>
              </a:rPr>
              <a:t>(</a:t>
            </a:r>
            <a:r>
              <a:rPr lang="en-US" sz="1600" dirty="0" err="1">
                <a:latin typeface="Consolas"/>
                <a:ea typeface="Calibri"/>
                <a:cs typeface="Times New Roman"/>
              </a:rPr>
              <a:t>url</a:t>
            </a:r>
            <a:r>
              <a:rPr lang="en-US" sz="1600" dirty="0" smtClean="0">
                <a:latin typeface="Consolas"/>
                <a:ea typeface="Calibri"/>
                <a:cs typeface="Times New Roman"/>
              </a:rPr>
              <a:t>);</a:t>
            </a:r>
          </a:p>
          <a:p>
            <a:r>
              <a:rPr lang="en-US" sz="1600" dirty="0" smtClean="0">
                <a:latin typeface="Consolas"/>
                <a:ea typeface="Calibri"/>
                <a:cs typeface="Times New Roman"/>
              </a:rPr>
              <a:t>    </a:t>
            </a:r>
            <a:r>
              <a:rPr lang="en-US" sz="1600" dirty="0" smtClean="0">
                <a:solidFill>
                  <a:srgbClr val="0000FF"/>
                </a:solidFill>
                <a:latin typeface="Consolas"/>
                <a:ea typeface="Calibri"/>
                <a:cs typeface="Times New Roman"/>
              </a:rPr>
              <a:t>return</a:t>
            </a:r>
            <a:r>
              <a:rPr lang="en-US" sz="1600" dirty="0" smtClean="0">
                <a:latin typeface="Consolas"/>
                <a:ea typeface="Calibri"/>
                <a:cs typeface="Times New Roman"/>
              </a:rPr>
              <a:t> </a:t>
            </a:r>
            <a:r>
              <a:rPr lang="en-US" sz="1600" dirty="0" err="1" smtClean="0">
                <a:latin typeface="Consolas"/>
                <a:ea typeface="Calibri"/>
                <a:cs typeface="Times New Roman"/>
              </a:rPr>
              <a:t>task.ContinueWith</a:t>
            </a:r>
            <a:r>
              <a:rPr lang="en-US" sz="1600" dirty="0" smtClean="0">
                <a:latin typeface="Consolas"/>
                <a:ea typeface="Calibri"/>
                <a:cs typeface="Times New Roman"/>
              </a:rPr>
              <a:t>(</a:t>
            </a:r>
            <a:r>
              <a:rPr lang="en-US" sz="1600" dirty="0" smtClean="0">
                <a:solidFill>
                  <a:srgbClr val="0000FF"/>
                </a:solidFill>
                <a:latin typeface="Consolas"/>
                <a:ea typeface="Calibri"/>
                <a:cs typeface="Times New Roman"/>
              </a:rPr>
              <a:t>delegate</a:t>
            </a:r>
            <a:endParaRPr lang="en-US" sz="1600" dirty="0">
              <a:solidFill>
                <a:srgbClr val="0000FF"/>
              </a:solidFill>
              <a:latin typeface="Consolas"/>
              <a:ea typeface="Calibri"/>
              <a:cs typeface="Times New Roman"/>
            </a:endParaRPr>
          </a:p>
          <a:p>
            <a:r>
              <a:rPr lang="en-US" sz="1600" dirty="0" smtClean="0">
                <a:latin typeface="Consolas"/>
                <a:ea typeface="Calibri"/>
                <a:cs typeface="Times New Roman"/>
              </a:rPr>
              <a:t>    {</a:t>
            </a:r>
            <a:endParaRPr lang="en-US" sz="1600" dirty="0">
              <a:latin typeface="Calibri"/>
              <a:ea typeface="Calibri"/>
              <a:cs typeface="Times New Roman"/>
            </a:endParaRPr>
          </a:p>
          <a:p>
            <a:r>
              <a:rPr lang="en-US" sz="1600" dirty="0" smtClean="0">
                <a:latin typeface="Consolas"/>
                <a:ea typeface="Calibri"/>
                <a:cs typeface="Times New Roman"/>
              </a:rPr>
              <a:t>        </a:t>
            </a:r>
            <a:r>
              <a:rPr lang="en-US" sz="1600" dirty="0" err="1">
                <a:solidFill>
                  <a:srgbClr val="0000FF"/>
                </a:solidFill>
                <a:latin typeface="Consolas"/>
                <a:ea typeface="Calibri"/>
                <a:cs typeface="Times New Roman"/>
              </a:rPr>
              <a:t>var</a:t>
            </a:r>
            <a:r>
              <a:rPr lang="en-US" sz="1600" dirty="0">
                <a:latin typeface="Consolas"/>
                <a:ea typeface="Calibri"/>
                <a:cs typeface="Times New Roman"/>
              </a:rPr>
              <a:t> text = </a:t>
            </a:r>
            <a:r>
              <a:rPr lang="en-US" sz="1600" dirty="0" err="1" smtClean="0">
                <a:latin typeface="Consolas"/>
                <a:ea typeface="Calibri"/>
                <a:cs typeface="Times New Roman"/>
              </a:rPr>
              <a:t>task.Result</a:t>
            </a:r>
            <a:r>
              <a:rPr lang="en-US" sz="1600" dirty="0" smtClean="0">
                <a:latin typeface="Consolas"/>
                <a:ea typeface="Calibri"/>
                <a:cs typeface="Times New Roman"/>
              </a:rPr>
              <a:t>;</a:t>
            </a:r>
            <a:endParaRPr lang="en-US" sz="1600" dirty="0">
              <a:latin typeface="Calibri"/>
              <a:ea typeface="Calibri"/>
              <a:cs typeface="Times New Roman"/>
            </a:endParaRPr>
          </a:p>
          <a:p>
            <a:r>
              <a:rPr lang="en-US" sz="1600" dirty="0" smtClean="0">
                <a:latin typeface="Consolas"/>
                <a:ea typeface="Calibri"/>
                <a:cs typeface="Times New Roman"/>
              </a:rPr>
              <a:t>        </a:t>
            </a:r>
            <a:r>
              <a:rPr lang="en-US" sz="1600" dirty="0" err="1">
                <a:solidFill>
                  <a:srgbClr val="0000FF"/>
                </a:solidFill>
                <a:latin typeface="Consolas"/>
                <a:ea typeface="Calibri"/>
                <a:cs typeface="Times New Roman"/>
              </a:rPr>
              <a:t>var</a:t>
            </a:r>
            <a:r>
              <a:rPr lang="en-US" sz="1600" dirty="0">
                <a:latin typeface="Consolas"/>
                <a:ea typeface="Calibri"/>
                <a:cs typeface="Times New Roman"/>
              </a:rPr>
              <a:t> xml = </a:t>
            </a:r>
            <a:r>
              <a:rPr lang="en-US" sz="1600" dirty="0" err="1">
                <a:solidFill>
                  <a:srgbClr val="2B91AF"/>
                </a:solidFill>
                <a:latin typeface="Consolas"/>
                <a:ea typeface="Calibri"/>
                <a:cs typeface="Times New Roman"/>
              </a:rPr>
              <a:t>XElement</a:t>
            </a:r>
            <a:r>
              <a:rPr lang="en-US" sz="1600" dirty="0" err="1">
                <a:latin typeface="Consolas"/>
                <a:ea typeface="Calibri"/>
                <a:cs typeface="Times New Roman"/>
              </a:rPr>
              <a:t>.Parse</a:t>
            </a:r>
            <a:r>
              <a:rPr lang="en-US" sz="1600" dirty="0">
                <a:latin typeface="Consolas"/>
                <a:ea typeface="Calibri"/>
                <a:cs typeface="Times New Roman"/>
              </a:rPr>
              <a:t>(text);</a:t>
            </a:r>
            <a:endParaRPr lang="en-US" sz="1600" dirty="0">
              <a:latin typeface="Calibri"/>
              <a:ea typeface="Calibri"/>
              <a:cs typeface="Times New Roman"/>
            </a:endParaRPr>
          </a:p>
          <a:p>
            <a:r>
              <a:rPr lang="en-US" sz="1600" dirty="0" smtClean="0">
                <a:latin typeface="Consolas"/>
                <a:ea typeface="Calibri"/>
                <a:cs typeface="Times New Roman"/>
              </a:rPr>
              <a:t>        </a:t>
            </a:r>
            <a:r>
              <a:rPr lang="en-US" sz="1600" dirty="0">
                <a:solidFill>
                  <a:srgbClr val="0000FF"/>
                </a:solidFill>
                <a:latin typeface="Consolas"/>
                <a:ea typeface="Calibri"/>
                <a:cs typeface="Times New Roman"/>
              </a:rPr>
              <a:t>return</a:t>
            </a:r>
            <a:r>
              <a:rPr lang="en-US" sz="1600" dirty="0">
                <a:latin typeface="Consolas"/>
                <a:ea typeface="Calibri"/>
                <a:cs typeface="Times New Roman"/>
              </a:rPr>
              <a:t> xml;</a:t>
            </a:r>
            <a:endParaRPr lang="en-US" sz="1600" dirty="0">
              <a:latin typeface="Calibri"/>
              <a:ea typeface="Calibri"/>
              <a:cs typeface="Times New Roman"/>
            </a:endParaRPr>
          </a:p>
          <a:p>
            <a:r>
              <a:rPr lang="en-US" sz="1600" dirty="0" smtClean="0">
                <a:latin typeface="Consolas"/>
                <a:ea typeface="Calibri"/>
                <a:cs typeface="Times New Roman"/>
              </a:rPr>
              <a:t>    });</a:t>
            </a:r>
          </a:p>
          <a:p>
            <a:r>
              <a:rPr lang="en-US" sz="1600" dirty="0" smtClean="0">
                <a:latin typeface="Consolas"/>
                <a:ea typeface="Calibri"/>
                <a:cs typeface="Times New Roman"/>
              </a:rPr>
              <a:t>}</a:t>
            </a:r>
            <a:endParaRPr lang="en-US" sz="1600" dirty="0">
              <a:latin typeface="Calibri"/>
              <a:ea typeface="Calibri"/>
              <a:cs typeface="Times New Roman"/>
            </a:endParaRPr>
          </a:p>
        </p:txBody>
      </p:sp>
    </p:spTree>
    <p:extLst>
      <p:ext uri="{BB962C8B-B14F-4D97-AF65-F5344CB8AC3E}">
        <p14:creationId xmlns:p14="http://schemas.microsoft.com/office/powerpoint/2010/main" val="38386598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 and VB Evolution</a:t>
            </a:r>
            <a:endParaRPr lang="en-US" dirty="0"/>
          </a:p>
        </p:txBody>
      </p:sp>
      <p:sp>
        <p:nvSpPr>
          <p:cNvPr id="33" name="Text Box 15"/>
          <p:cNvSpPr txBox="1">
            <a:spLocks noChangeArrowheads="1"/>
          </p:cNvSpPr>
          <p:nvPr/>
        </p:nvSpPr>
        <p:spPr bwMode="auto">
          <a:xfrm>
            <a:off x="826250" y="54864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1.0 + VB 7.0</a:t>
            </a:r>
            <a:endParaRPr lang="en-US" sz="2200" dirty="0">
              <a:effectLst/>
              <a:ea typeface="Segoe UI" pitchFamily="34" charset="0"/>
              <a:cs typeface="Segoe UI" pitchFamily="34" charset="0"/>
            </a:endParaRPr>
          </a:p>
        </p:txBody>
      </p:sp>
      <p:sp>
        <p:nvSpPr>
          <p:cNvPr id="36" name="Text Box 18"/>
          <p:cNvSpPr txBox="1">
            <a:spLocks noChangeArrowheads="1"/>
          </p:cNvSpPr>
          <p:nvPr/>
        </p:nvSpPr>
        <p:spPr bwMode="auto">
          <a:xfrm>
            <a:off x="3884612" y="5791200"/>
            <a:ext cx="5044407"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Managed Code</a:t>
            </a:r>
          </a:p>
        </p:txBody>
      </p:sp>
      <p:cxnSp>
        <p:nvCxnSpPr>
          <p:cNvPr id="23" name="Straight Arrow Connector 22"/>
          <p:cNvCxnSpPr>
            <a:stCxn id="21" idx="0"/>
          </p:cNvCxnSpPr>
          <p:nvPr/>
        </p:nvCxnSpPr>
        <p:spPr>
          <a:xfrm rot="5400000" flipH="1" flipV="1">
            <a:off x="3362056" y="5288750"/>
            <a:ext cx="643479" cy="406670"/>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21" name="Oval 20"/>
          <p:cNvSpPr/>
          <p:nvPr/>
        </p:nvSpPr>
        <p:spPr bwMode="auto">
          <a:xfrm rot="1921981">
            <a:off x="3132214" y="5778717"/>
            <a:ext cx="451897" cy="46114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Text Box 16"/>
          <p:cNvSpPr txBox="1">
            <a:spLocks noChangeArrowheads="1"/>
          </p:cNvSpPr>
          <p:nvPr/>
        </p:nvSpPr>
        <p:spPr bwMode="auto">
          <a:xfrm>
            <a:off x="1435850" y="44196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2.0 + </a:t>
            </a:r>
            <a:r>
              <a:rPr lang="en-US" sz="2200" dirty="0" smtClean="0">
                <a:ea typeface="Segoe UI" pitchFamily="34" charset="0"/>
                <a:cs typeface="Segoe UI" pitchFamily="34" charset="0"/>
              </a:rPr>
              <a:t>VB 8.0</a:t>
            </a:r>
            <a:endParaRPr lang="en-US" sz="2200" dirty="0">
              <a:effectLst/>
              <a:ea typeface="Segoe UI" pitchFamily="34" charset="0"/>
              <a:cs typeface="Segoe UI" pitchFamily="34" charset="0"/>
            </a:endParaRPr>
          </a:p>
        </p:txBody>
      </p:sp>
      <p:sp>
        <p:nvSpPr>
          <p:cNvPr id="37" name="Text Box 19"/>
          <p:cNvSpPr txBox="1">
            <a:spLocks noChangeArrowheads="1"/>
          </p:cNvSpPr>
          <p:nvPr/>
        </p:nvSpPr>
        <p:spPr bwMode="auto">
          <a:xfrm>
            <a:off x="4494212" y="4800600"/>
            <a:ext cx="4700089"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Generics</a:t>
            </a:r>
          </a:p>
        </p:txBody>
      </p:sp>
      <p:cxnSp>
        <p:nvCxnSpPr>
          <p:cNvPr id="46" name="Straight Arrow Connector 45"/>
          <p:cNvCxnSpPr>
            <a:stCxn id="47" idx="0"/>
          </p:cNvCxnSpPr>
          <p:nvPr/>
        </p:nvCxnSpPr>
        <p:spPr>
          <a:xfrm rot="7321981" flipH="1" flipV="1">
            <a:off x="3950045" y="4458551"/>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7" name="Oval 46"/>
          <p:cNvSpPr/>
          <p:nvPr/>
        </p:nvSpPr>
        <p:spPr bwMode="auto">
          <a:xfrm rot="1921981">
            <a:off x="3779530" y="4746856"/>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5" name="Text Box 17"/>
          <p:cNvSpPr txBox="1">
            <a:spLocks noChangeArrowheads="1"/>
          </p:cNvSpPr>
          <p:nvPr/>
        </p:nvSpPr>
        <p:spPr bwMode="auto">
          <a:xfrm>
            <a:off x="2121650" y="33528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3.0 + </a:t>
            </a:r>
            <a:r>
              <a:rPr lang="en-US" sz="2200" dirty="0" smtClean="0">
                <a:ea typeface="Segoe UI" pitchFamily="34" charset="0"/>
                <a:cs typeface="Segoe UI" pitchFamily="34" charset="0"/>
              </a:rPr>
              <a:t>VB 9.0</a:t>
            </a:r>
            <a:endParaRPr lang="en-US" sz="2200" dirty="0">
              <a:effectLst/>
              <a:ea typeface="Segoe UI" pitchFamily="34" charset="0"/>
              <a:cs typeface="Segoe UI" pitchFamily="34" charset="0"/>
            </a:endParaRPr>
          </a:p>
        </p:txBody>
      </p:sp>
      <p:sp>
        <p:nvSpPr>
          <p:cNvPr id="38" name="Text Box 20"/>
          <p:cNvSpPr txBox="1">
            <a:spLocks noChangeArrowheads="1"/>
          </p:cNvSpPr>
          <p:nvPr/>
        </p:nvSpPr>
        <p:spPr bwMode="auto">
          <a:xfrm>
            <a:off x="5103812" y="3733800"/>
            <a:ext cx="4273760"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Language Integrated Query</a:t>
            </a:r>
            <a:endParaRPr lang="en-US" sz="2200" dirty="0">
              <a:effectLst/>
              <a:ea typeface="Segoe UI" pitchFamily="34" charset="0"/>
              <a:cs typeface="Segoe UI" pitchFamily="34" charset="0"/>
            </a:endParaRPr>
          </a:p>
        </p:txBody>
      </p:sp>
      <p:cxnSp>
        <p:nvCxnSpPr>
          <p:cNvPr id="48" name="Straight Arrow Connector 47"/>
          <p:cNvCxnSpPr>
            <a:stCxn id="49" idx="0"/>
          </p:cNvCxnSpPr>
          <p:nvPr/>
        </p:nvCxnSpPr>
        <p:spPr>
          <a:xfrm rot="7321981" flipH="1" flipV="1">
            <a:off x="4596719" y="3424984"/>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9" name="Oval 48"/>
          <p:cNvSpPr/>
          <p:nvPr/>
        </p:nvSpPr>
        <p:spPr bwMode="auto">
          <a:xfrm rot="1921981">
            <a:off x="4426203" y="3713288"/>
            <a:ext cx="45720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1" name="Text Box 17"/>
          <p:cNvSpPr txBox="1">
            <a:spLocks noChangeArrowheads="1"/>
          </p:cNvSpPr>
          <p:nvPr/>
        </p:nvSpPr>
        <p:spPr bwMode="auto">
          <a:xfrm>
            <a:off x="2654250" y="2362200"/>
            <a:ext cx="2334850"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4.0 + </a:t>
            </a:r>
            <a:r>
              <a:rPr lang="en-US" sz="2200" dirty="0" smtClean="0">
                <a:ea typeface="Segoe UI" pitchFamily="34" charset="0"/>
                <a:cs typeface="Segoe UI" pitchFamily="34" charset="0"/>
              </a:rPr>
              <a:t>VB 10.0</a:t>
            </a:r>
            <a:endParaRPr lang="en-US" sz="2200" dirty="0">
              <a:effectLst/>
              <a:ea typeface="Segoe UI" pitchFamily="34" charset="0"/>
              <a:cs typeface="Segoe UI" pitchFamily="34" charset="0"/>
            </a:endParaRPr>
          </a:p>
        </p:txBody>
      </p:sp>
      <p:sp>
        <p:nvSpPr>
          <p:cNvPr id="42" name="Text Box 20"/>
          <p:cNvSpPr txBox="1">
            <a:spLocks noChangeArrowheads="1"/>
          </p:cNvSpPr>
          <p:nvPr/>
        </p:nvSpPr>
        <p:spPr bwMode="auto">
          <a:xfrm>
            <a:off x="5789612" y="2667000"/>
            <a:ext cx="3704715"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Dynamic </a:t>
            </a:r>
            <a:r>
              <a:rPr lang="en-US" sz="2200" dirty="0" smtClean="0">
                <a:ea typeface="Segoe UI" pitchFamily="34" charset="0"/>
                <a:cs typeface="Segoe UI" pitchFamily="34" charset="0"/>
              </a:rPr>
              <a:t>+ Language Parity</a:t>
            </a:r>
            <a:endParaRPr lang="en-US" sz="2200" dirty="0">
              <a:effectLst/>
              <a:ea typeface="Segoe UI" pitchFamily="34" charset="0"/>
              <a:cs typeface="Segoe UI" pitchFamily="34" charset="0"/>
            </a:endParaRPr>
          </a:p>
        </p:txBody>
      </p:sp>
      <p:cxnSp>
        <p:nvCxnSpPr>
          <p:cNvPr id="50" name="Straight Arrow Connector 49"/>
          <p:cNvCxnSpPr>
            <a:stCxn id="51" idx="0"/>
          </p:cNvCxnSpPr>
          <p:nvPr/>
        </p:nvCxnSpPr>
        <p:spPr>
          <a:xfrm rot="7321981" flipH="1" flipV="1">
            <a:off x="5243392" y="2391416"/>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51" name="Oval 50"/>
          <p:cNvSpPr/>
          <p:nvPr/>
        </p:nvSpPr>
        <p:spPr bwMode="auto">
          <a:xfrm rot="1921981">
            <a:off x="5072876" y="2679721"/>
            <a:ext cx="457200" cy="4572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4817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113" y="1905000"/>
            <a:ext cx="6172200" cy="1908215"/>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chemeClr val="tx1">
                    <a:lumMod val="50000"/>
                  </a:schemeClr>
                </a:solidFill>
                <a:latin typeface="Consolas"/>
                <a:ea typeface="Calibri"/>
                <a:cs typeface="Times New Roman"/>
              </a:rPr>
              <a:t>async</a:t>
            </a:r>
            <a:r>
              <a:rPr lang="en-US" sz="1600" dirty="0" smtClean="0">
                <a:solidFill>
                  <a:schemeClr val="tx1">
                    <a:lumMod val="50000"/>
                  </a:schemeClr>
                </a:solidFill>
                <a:latin typeface="Consolas"/>
                <a:ea typeface="Calibri"/>
                <a:cs typeface="Times New Roman"/>
              </a:rPr>
              <a:t> Task&lt;</a:t>
            </a:r>
            <a:r>
              <a:rPr lang="en-US" sz="1600" dirty="0" err="1" smtClean="0">
                <a:solidFill>
                  <a:schemeClr val="tx1">
                    <a:lumMod val="50000"/>
                  </a:schemeClr>
                </a:solidFill>
                <a:latin typeface="Consolas"/>
                <a:ea typeface="Calibri"/>
                <a:cs typeface="Times New Roman"/>
              </a:rPr>
              <a:t>XElement</a:t>
            </a:r>
            <a:r>
              <a:rPr lang="en-US" sz="1600" dirty="0" smtClean="0">
                <a:solidFill>
                  <a:schemeClr val="tx1">
                    <a:lumMod val="50000"/>
                  </a:schemeClr>
                </a:solidFill>
                <a:latin typeface="Consolas"/>
                <a:ea typeface="Calibri"/>
                <a:cs typeface="Times New Roman"/>
              </a:rPr>
              <a:t>&gt; </a:t>
            </a:r>
            <a:r>
              <a:rPr lang="en-US" sz="1600" dirty="0" err="1" smtClean="0">
                <a:solidFill>
                  <a:schemeClr val="tx1">
                    <a:lumMod val="50000"/>
                  </a:schemeClr>
                </a:solidFill>
                <a:latin typeface="Consolas"/>
                <a:ea typeface="Calibri"/>
                <a:cs typeface="Times New Roman"/>
              </a:rPr>
              <a:t>GetRssAsync</a:t>
            </a:r>
            <a:r>
              <a:rPr lang="en-US" sz="1600" dirty="0" smtClean="0">
                <a:solidFill>
                  <a:schemeClr val="tx1">
                    <a:lumMod val="50000"/>
                  </a:schemeClr>
                </a:solidFill>
                <a:latin typeface="Consolas"/>
                <a:ea typeface="Calibri"/>
                <a:cs typeface="Times New Roman"/>
              </a:rPr>
              <a:t>(string </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 {</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client = new </a:t>
            </a:r>
            <a:r>
              <a:rPr lang="en-US" sz="1600" dirty="0" err="1" smtClean="0">
                <a:solidFill>
                  <a:schemeClr val="tx1">
                    <a:lumMod val="50000"/>
                  </a:schemeClr>
                </a:solidFill>
                <a:latin typeface="Consolas"/>
                <a:ea typeface="Calibri"/>
                <a:cs typeface="Times New Roman"/>
              </a:rPr>
              <a:t>WebClient</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task = </a:t>
            </a:r>
            <a:r>
              <a:rPr lang="en-US" sz="1600" dirty="0" err="1" smtClean="0">
                <a:solidFill>
                  <a:schemeClr val="tx1">
                    <a:lumMod val="50000"/>
                  </a:schemeClr>
                </a:solidFill>
                <a:latin typeface="Consolas"/>
                <a:ea typeface="Calibri"/>
                <a:cs typeface="Times New Roman"/>
              </a:rPr>
              <a:t>client.DownloadStringTaskAsync</a:t>
            </a:r>
            <a:r>
              <a:rPr lang="en-US" sz="1600" dirty="0" smtClean="0">
                <a:solidFill>
                  <a:schemeClr val="tx1">
                    <a:lumMod val="50000"/>
                  </a:schemeClr>
                </a:solidFill>
                <a:latin typeface="Consolas"/>
                <a:ea typeface="Calibri"/>
                <a:cs typeface="Times New Roman"/>
              </a:rPr>
              <a:t>(</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text = await task;</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xml = </a:t>
            </a:r>
            <a:r>
              <a:rPr lang="en-US" sz="1600" dirty="0" err="1" smtClean="0">
                <a:solidFill>
                  <a:schemeClr val="tx1">
                    <a:lumMod val="50000"/>
                  </a:schemeClr>
                </a:solidFill>
                <a:latin typeface="Consolas"/>
                <a:ea typeface="Calibri"/>
                <a:cs typeface="Times New Roman"/>
              </a:rPr>
              <a:t>XElement.Parse</a:t>
            </a:r>
            <a:r>
              <a:rPr lang="en-US" sz="1600" dirty="0" smtClean="0">
                <a:solidFill>
                  <a:schemeClr val="tx1">
                    <a:lumMod val="50000"/>
                  </a:schemeClr>
                </a:solidFill>
                <a:latin typeface="Consolas"/>
                <a:ea typeface="Calibri"/>
                <a:cs typeface="Times New Roman"/>
              </a:rPr>
              <a:t>(text);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return xml;</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a:t>
            </a:r>
            <a:endParaRPr lang="en-US" sz="1400" dirty="0">
              <a:solidFill>
                <a:schemeClr val="tx1">
                  <a:lumMod val="50000"/>
                </a:schemeClr>
              </a:solidFill>
              <a:latin typeface="Calibri"/>
              <a:ea typeface="Calibri"/>
              <a:cs typeface="Times New Roman"/>
            </a:endParaRPr>
          </a:p>
        </p:txBody>
      </p:sp>
      <p:sp>
        <p:nvSpPr>
          <p:cNvPr id="4" name="Title 3"/>
          <p:cNvSpPr>
            <a:spLocks noGrp="1"/>
          </p:cNvSpPr>
          <p:nvPr>
            <p:ph type="title"/>
          </p:nvPr>
        </p:nvSpPr>
        <p:spPr/>
        <p:txBody>
          <a:bodyPr/>
          <a:lstStyle/>
          <a:p>
            <a:r>
              <a:rPr lang="en-US" dirty="0" smtClean="0"/>
              <a:t>How Does it Work?</a:t>
            </a:r>
            <a:endParaRPr lang="en-US" dirty="0"/>
          </a:p>
        </p:txBody>
      </p:sp>
      <p:sp>
        <p:nvSpPr>
          <p:cNvPr id="6" name="Rectangle 5"/>
          <p:cNvSpPr/>
          <p:nvPr/>
        </p:nvSpPr>
        <p:spPr>
          <a:xfrm>
            <a:off x="3897313" y="1447799"/>
            <a:ext cx="7315200" cy="4524315"/>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200" dirty="0" smtClean="0">
                <a:solidFill>
                  <a:srgbClr val="2B91AF"/>
                </a:solidFill>
                <a:effectLst/>
                <a:latin typeface="Consolas"/>
                <a:ea typeface="Calibri"/>
                <a:cs typeface="Times New Roman"/>
              </a:rPr>
              <a:t>Task</a:t>
            </a:r>
            <a:r>
              <a:rPr lang="en-US" sz="1200" dirty="0" smtClean="0">
                <a:effectLst/>
                <a:latin typeface="Consolas"/>
                <a:ea typeface="Calibri"/>
                <a:cs typeface="Times New Roman"/>
              </a:rPr>
              <a:t>&lt;</a:t>
            </a:r>
            <a:r>
              <a:rPr lang="en-US" sz="1200" dirty="0" err="1" smtClean="0">
                <a:solidFill>
                  <a:srgbClr val="2B91AF"/>
                </a:solidFill>
                <a:effectLst/>
                <a:latin typeface="Consolas"/>
                <a:ea typeface="Calibri"/>
                <a:cs typeface="Times New Roman"/>
              </a:rPr>
              <a:t>XElement</a:t>
            </a:r>
            <a:r>
              <a:rPr lang="en-US" sz="1200" dirty="0" smtClean="0">
                <a:effectLst/>
                <a:latin typeface="Consolas"/>
                <a:ea typeface="Calibri"/>
                <a:cs typeface="Times New Roman"/>
              </a:rPr>
              <a:t>&gt; </a:t>
            </a:r>
            <a:r>
              <a:rPr lang="en-US" sz="1200" dirty="0" err="1" smtClean="0">
                <a:effectLst/>
                <a:latin typeface="Consolas"/>
                <a:ea typeface="Calibri"/>
                <a:cs typeface="Times New Roman"/>
              </a:rPr>
              <a:t>GetRssAsync</a:t>
            </a:r>
            <a:r>
              <a:rPr lang="en-US" sz="1200" dirty="0" smtClean="0">
                <a:effectLst/>
                <a:latin typeface="Consolas"/>
                <a:ea typeface="Calibri"/>
                <a:cs typeface="Times New Roman"/>
              </a:rPr>
              <a:t>(</a:t>
            </a:r>
            <a:r>
              <a:rPr lang="en-US" sz="1200" dirty="0" smtClean="0">
                <a:solidFill>
                  <a:srgbClr val="0000FF"/>
                </a:solidFill>
                <a:effectLst/>
                <a:latin typeface="Consolas"/>
                <a:ea typeface="Calibri"/>
                <a:cs typeface="Times New Roman"/>
              </a:rPr>
              <a:t>string</a:t>
            </a:r>
            <a:r>
              <a:rPr lang="en-US" sz="1200" dirty="0" smtClean="0">
                <a:effectLst/>
                <a:latin typeface="Consolas"/>
                <a:ea typeface="Calibri"/>
                <a:cs typeface="Times New Roman"/>
              </a:rPr>
              <a:t> </a:t>
            </a:r>
            <a:r>
              <a:rPr lang="en-US" sz="1200" dirty="0" err="1" smtClean="0">
                <a:effectLst/>
                <a:latin typeface="Consolas"/>
                <a:ea typeface="Calibri"/>
                <a:cs typeface="Times New Roman"/>
              </a:rPr>
              <a:t>url</a:t>
            </a:r>
            <a:r>
              <a:rPr lang="en-US" sz="1200" dirty="0" smtClean="0">
                <a:effectLst/>
                <a:latin typeface="Consolas"/>
                <a:ea typeface="Calibri"/>
                <a:cs typeface="Times New Roman"/>
              </a:rPr>
              <a:t>)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$builder = </a:t>
            </a:r>
            <a:r>
              <a:rPr lang="en-US" sz="1200" dirty="0" err="1">
                <a:solidFill>
                  <a:srgbClr val="2B91AF"/>
                </a:solidFill>
                <a:effectLst/>
                <a:latin typeface="Consolas"/>
                <a:ea typeface="Calibri"/>
                <a:cs typeface="Times New Roman"/>
              </a:rPr>
              <a:t>AsyncTaskMethodBuilder</a:t>
            </a:r>
            <a:r>
              <a:rPr lang="en-US" sz="1200" dirty="0" smtClean="0">
                <a:effectLst/>
                <a:latin typeface="Consolas"/>
                <a:ea typeface="Calibri"/>
                <a:cs typeface="Times New Roman"/>
              </a:rPr>
              <a:t>&lt;</a:t>
            </a:r>
            <a:r>
              <a:rPr lang="en-US" sz="1200" dirty="0" err="1" smtClean="0">
                <a:solidFill>
                  <a:srgbClr val="2B91AF"/>
                </a:solidFill>
                <a:effectLst/>
                <a:latin typeface="Consolas"/>
                <a:ea typeface="Calibri"/>
                <a:cs typeface="Times New Roman"/>
              </a:rPr>
              <a:t>XElement</a:t>
            </a:r>
            <a:r>
              <a:rPr lang="en-US" sz="1200" dirty="0" smtClean="0">
                <a:effectLst/>
                <a:latin typeface="Consolas"/>
                <a:ea typeface="Calibri"/>
                <a:cs typeface="Times New Roman"/>
              </a:rPr>
              <a:t>&gt;.Create();</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$state = 0;</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a:solidFill>
                  <a:srgbClr val="2B91AF"/>
                </a:solidFill>
                <a:effectLst/>
                <a:latin typeface="Consolas"/>
                <a:ea typeface="Calibri"/>
                <a:cs typeface="Times New Roman"/>
              </a:rPr>
              <a:t>TaskAwaiter</a:t>
            </a:r>
            <a:r>
              <a:rPr lang="en-US" sz="1200" dirty="0" smtClean="0">
                <a:effectLst/>
                <a:latin typeface="Consolas"/>
                <a:ea typeface="Calibri"/>
                <a:cs typeface="Times New Roman"/>
              </a:rPr>
              <a:t>&lt;</a:t>
            </a:r>
            <a:r>
              <a:rPr lang="en-US" sz="1200" dirty="0" smtClean="0">
                <a:solidFill>
                  <a:srgbClr val="0000FF"/>
                </a:solidFill>
                <a:effectLst/>
                <a:latin typeface="Consolas"/>
                <a:ea typeface="Calibri"/>
                <a:cs typeface="Times New Roman"/>
              </a:rPr>
              <a:t>string</a:t>
            </a:r>
            <a:r>
              <a:rPr lang="en-US" sz="1200" dirty="0" smtClean="0">
                <a:effectLst/>
                <a:latin typeface="Consolas"/>
                <a:ea typeface="Calibri"/>
                <a:cs typeface="Times New Roman"/>
              </a:rPr>
              <a:t>&gt; $a1;</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2B91AF"/>
                </a:solidFill>
                <a:effectLst/>
                <a:latin typeface="Consolas"/>
                <a:ea typeface="Calibri"/>
                <a:cs typeface="Times New Roman"/>
              </a:rPr>
              <a:t>Action</a:t>
            </a:r>
            <a:r>
              <a:rPr lang="en-US" sz="1200" dirty="0" smtClean="0">
                <a:effectLst/>
                <a:latin typeface="Consolas"/>
                <a:ea typeface="Calibri"/>
                <a:cs typeface="Times New Roman"/>
              </a:rPr>
              <a:t> $resume = </a:t>
            </a:r>
            <a:r>
              <a:rPr lang="en-US" sz="1200" dirty="0" smtClean="0">
                <a:solidFill>
                  <a:srgbClr val="0000FF"/>
                </a:solidFill>
                <a:effectLst/>
                <a:latin typeface="Consolas"/>
                <a:ea typeface="Calibri"/>
                <a:cs typeface="Times New Roman"/>
              </a:rPr>
              <a:t>delegate</a:t>
            </a:r>
            <a:r>
              <a:rPr lang="en-US" sz="1200" dirty="0" smtClean="0">
                <a:effectLst/>
                <a:latin typeface="Consolas"/>
                <a:ea typeface="Calibri"/>
                <a:cs typeface="Times New Roman"/>
              </a:rPr>
              <a:t>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0000FF"/>
                </a:solidFill>
                <a:effectLst/>
                <a:latin typeface="Consolas"/>
                <a:ea typeface="Calibri"/>
                <a:cs typeface="Times New Roman"/>
              </a:rPr>
              <a:t>try</a:t>
            </a:r>
            <a:r>
              <a:rPr lang="en-US" sz="1200" dirty="0" smtClean="0">
                <a:effectLst/>
                <a:latin typeface="Consolas"/>
                <a:ea typeface="Calibri"/>
                <a:cs typeface="Times New Roman"/>
              </a:rPr>
              <a:t>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0000FF"/>
                </a:solidFill>
                <a:effectLst/>
                <a:latin typeface="Consolas"/>
                <a:ea typeface="Calibri"/>
                <a:cs typeface="Times New Roman"/>
              </a:rPr>
              <a:t>if</a:t>
            </a:r>
            <a:r>
              <a:rPr lang="en-US" sz="1200" dirty="0" smtClean="0">
                <a:effectLst/>
                <a:latin typeface="Consolas"/>
                <a:ea typeface="Calibri"/>
                <a:cs typeface="Times New Roman"/>
              </a:rPr>
              <a:t> ($state == 1) </a:t>
            </a:r>
            <a:r>
              <a:rPr lang="en-US" sz="1200" dirty="0" err="1" smtClean="0">
                <a:solidFill>
                  <a:srgbClr val="0000FF"/>
                </a:solidFill>
                <a:effectLst/>
                <a:latin typeface="Consolas"/>
                <a:ea typeface="Calibri"/>
                <a:cs typeface="Times New Roman"/>
              </a:rPr>
              <a:t>goto</a:t>
            </a:r>
            <a:r>
              <a:rPr lang="en-US" sz="1200" dirty="0" smtClean="0">
                <a:effectLst/>
                <a:latin typeface="Consolas"/>
                <a:ea typeface="Calibri"/>
                <a:cs typeface="Times New Roman"/>
              </a:rPr>
              <a:t> L1;</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client = </a:t>
            </a:r>
            <a:r>
              <a:rPr lang="en-US" sz="1200" dirty="0" smtClean="0">
                <a:solidFill>
                  <a:srgbClr val="0000FF"/>
                </a:solidFill>
                <a:effectLst/>
                <a:latin typeface="Consolas"/>
                <a:ea typeface="Calibri"/>
                <a:cs typeface="Times New Roman"/>
              </a:rPr>
              <a:t>new</a:t>
            </a:r>
            <a:r>
              <a:rPr lang="en-US" sz="1200" dirty="0" smtClean="0">
                <a:effectLst/>
                <a:latin typeface="Consolas"/>
                <a:ea typeface="Calibri"/>
                <a:cs typeface="Times New Roman"/>
              </a:rPr>
              <a:t> </a:t>
            </a:r>
            <a:r>
              <a:rPr lang="en-US" sz="1200" dirty="0" err="1" smtClean="0">
                <a:solidFill>
                  <a:srgbClr val="2B91AF"/>
                </a:solidFill>
                <a:effectLst/>
                <a:latin typeface="Consolas"/>
                <a:ea typeface="Calibri"/>
                <a:cs typeface="Times New Roman"/>
              </a:rPr>
              <a:t>WebClient</a:t>
            </a:r>
            <a:r>
              <a:rPr lang="en-US" sz="1200" dirty="0" smtClean="0">
                <a:effectLst/>
                <a:latin typeface="Consolas"/>
                <a:ea typeface="Calibri"/>
                <a:cs typeface="Times New Roman"/>
              </a:rPr>
              <a: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task = </a:t>
            </a:r>
            <a:r>
              <a:rPr lang="en-US" sz="1200" dirty="0" err="1" smtClean="0">
                <a:effectLst/>
                <a:latin typeface="Consolas"/>
                <a:ea typeface="Calibri"/>
                <a:cs typeface="Times New Roman"/>
              </a:rPr>
              <a:t>client.DownloadStringTaskAsync</a:t>
            </a:r>
            <a:r>
              <a:rPr lang="en-US" sz="1200" dirty="0" smtClean="0">
                <a:effectLst/>
                <a:latin typeface="Consolas"/>
                <a:ea typeface="Calibri"/>
                <a:cs typeface="Times New Roman"/>
              </a:rPr>
              <a:t>(</a:t>
            </a:r>
            <a:r>
              <a:rPr lang="en-US" sz="1200" dirty="0" err="1" smtClean="0">
                <a:effectLst/>
                <a:latin typeface="Consolas"/>
                <a:ea typeface="Calibri"/>
                <a:cs typeface="Times New Roman"/>
              </a:rPr>
              <a:t>url</a:t>
            </a:r>
            <a:r>
              <a:rPr lang="en-US" sz="1200" dirty="0" smtClean="0">
                <a:effectLst/>
                <a:latin typeface="Consolas"/>
                <a:ea typeface="Calibri"/>
                <a:cs typeface="Times New Roman"/>
              </a:rPr>
              <a: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$a1 = </a:t>
            </a:r>
            <a:r>
              <a:rPr lang="en-US" sz="1200" dirty="0" err="1" smtClean="0">
                <a:effectLst/>
                <a:latin typeface="Consolas"/>
                <a:ea typeface="Calibri"/>
                <a:cs typeface="Times New Roman"/>
              </a:rPr>
              <a:t>task.GetAwaiter</a:t>
            </a:r>
            <a:r>
              <a:rPr lang="en-US" sz="1200" dirty="0" smtClean="0">
                <a:effectLst/>
                <a:latin typeface="Consolas"/>
                <a:ea typeface="Calibri"/>
                <a:cs typeface="Times New Roman"/>
              </a:rPr>
              <a: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0000FF"/>
                </a:solidFill>
                <a:effectLst/>
                <a:latin typeface="Consolas"/>
                <a:ea typeface="Calibri"/>
                <a:cs typeface="Times New Roman"/>
              </a:rPr>
              <a:t>if</a:t>
            </a:r>
            <a:r>
              <a:rPr lang="en-US" sz="1200" dirty="0" smtClean="0">
                <a:effectLst/>
                <a:latin typeface="Consolas"/>
                <a:ea typeface="Calibri"/>
                <a:cs typeface="Times New Roman"/>
              </a:rPr>
              <a:t> ($a1.IsCompleted) </a:t>
            </a:r>
            <a:r>
              <a:rPr lang="en-US" sz="1200" dirty="0" err="1">
                <a:solidFill>
                  <a:srgbClr val="0000FF"/>
                </a:solidFill>
                <a:effectLst/>
                <a:latin typeface="Consolas"/>
                <a:ea typeface="Calibri"/>
                <a:cs typeface="Times New Roman"/>
              </a:rPr>
              <a:t>goto</a:t>
            </a:r>
            <a:r>
              <a:rPr lang="en-US" sz="1200" dirty="0" smtClean="0">
                <a:effectLst/>
                <a:latin typeface="Consolas"/>
                <a:ea typeface="Calibri"/>
                <a:cs typeface="Times New Roman"/>
              </a:rPr>
              <a:t> L1;</a:t>
            </a:r>
          </a:p>
          <a:p>
            <a:r>
              <a:rPr lang="en-US" sz="1200" dirty="0" smtClean="0">
                <a:effectLst/>
                <a:latin typeface="Consolas"/>
                <a:ea typeface="Calibri"/>
                <a:cs typeface="Times New Roman"/>
              </a:rPr>
              <a:t>            $</a:t>
            </a:r>
            <a:r>
              <a:rPr lang="en-US" sz="1200" dirty="0">
                <a:effectLst/>
                <a:latin typeface="Consolas"/>
                <a:ea typeface="Calibri"/>
                <a:cs typeface="Times New Roman"/>
              </a:rPr>
              <a:t>state = 1;</a:t>
            </a:r>
            <a:r>
              <a:rPr lang="en-US" sz="1200" dirty="0" smtClean="0">
                <a:effectLst/>
                <a:latin typeface="Consolas"/>
                <a:ea typeface="Calibri"/>
                <a:cs typeface="Times New Roman"/>
              </a:rPr>
              <a:t>            </a:t>
            </a:r>
          </a:p>
          <a:p>
            <a:r>
              <a:rPr lang="en-US" sz="1200" dirty="0" smtClean="0">
                <a:effectLst/>
                <a:latin typeface="Consolas"/>
                <a:ea typeface="Calibri"/>
                <a:cs typeface="Times New Roman"/>
              </a:rPr>
              <a:t>            $a1.OnCompleted($resume);</a:t>
            </a:r>
          </a:p>
          <a:p>
            <a:r>
              <a:rPr lang="en-US" sz="1200" dirty="0" smtClean="0">
                <a:solidFill>
                  <a:srgbClr val="0000FF"/>
                </a:solidFill>
                <a:effectLst/>
                <a:latin typeface="Consolas"/>
                <a:ea typeface="Calibri"/>
                <a:cs typeface="Times New Roman"/>
              </a:rPr>
              <a:t>            return</a:t>
            </a:r>
            <a:r>
              <a:rPr lang="en-US" sz="1200" dirty="0" smtClean="0">
                <a:effectLst/>
                <a:latin typeface="Consolas"/>
                <a:ea typeface="Calibri"/>
                <a:cs typeface="Times New Roman"/>
              </a:rPr>
              <a: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L1: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text = $a1.GetResult();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solidFill>
                  <a:srgbClr val="0000FF"/>
                </a:solidFill>
                <a:effectLst/>
                <a:latin typeface="Consolas"/>
                <a:ea typeface="Calibri"/>
                <a:cs typeface="Times New Roman"/>
              </a:rPr>
              <a:t>var</a:t>
            </a:r>
            <a:r>
              <a:rPr lang="en-US" sz="1200" dirty="0" smtClean="0">
                <a:effectLst/>
                <a:latin typeface="Consolas"/>
                <a:ea typeface="Calibri"/>
                <a:cs typeface="Times New Roman"/>
              </a:rPr>
              <a:t> xml = </a:t>
            </a:r>
            <a:r>
              <a:rPr lang="en-US" sz="1200" dirty="0" err="1" smtClean="0">
                <a:solidFill>
                  <a:srgbClr val="2B91AF"/>
                </a:solidFill>
                <a:effectLst/>
                <a:latin typeface="Consolas"/>
                <a:ea typeface="Calibri"/>
                <a:cs typeface="Times New Roman"/>
              </a:rPr>
              <a:t>XElement</a:t>
            </a:r>
            <a:r>
              <a:rPr lang="en-US" sz="1200" dirty="0" err="1" smtClean="0">
                <a:effectLst/>
                <a:latin typeface="Consolas"/>
                <a:ea typeface="Calibri"/>
                <a:cs typeface="Times New Roman"/>
              </a:rPr>
              <a:t>.Parse</a:t>
            </a:r>
            <a:r>
              <a:rPr lang="en-US" sz="1200" dirty="0" smtClean="0">
                <a:effectLst/>
                <a:latin typeface="Consolas"/>
                <a:ea typeface="Calibri"/>
                <a:cs typeface="Times New Roman"/>
              </a:rPr>
              <a:t>(text);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err="1" smtClean="0">
                <a:effectLst/>
                <a:latin typeface="Consolas"/>
                <a:ea typeface="Calibri"/>
                <a:cs typeface="Times New Roman"/>
              </a:rPr>
              <a:t>builder.SetResult</a:t>
            </a:r>
            <a:r>
              <a:rPr lang="en-US" sz="1200" dirty="0" smtClean="0">
                <a:effectLst/>
                <a:latin typeface="Consolas"/>
                <a:ea typeface="Calibri"/>
                <a:cs typeface="Times New Roman"/>
              </a:rPr>
              <a:t>(xml);</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0000FF"/>
                </a:solidFill>
                <a:effectLst/>
                <a:latin typeface="Consolas"/>
                <a:ea typeface="Calibri"/>
                <a:cs typeface="Times New Roman"/>
              </a:rPr>
              <a:t>catch</a:t>
            </a:r>
            <a:r>
              <a:rPr lang="en-US" sz="1200" dirty="0" smtClean="0">
                <a:effectLst/>
                <a:latin typeface="Consolas"/>
                <a:ea typeface="Calibri"/>
                <a:cs typeface="Times New Roman"/>
              </a:rPr>
              <a:t> (</a:t>
            </a:r>
            <a:r>
              <a:rPr lang="en-US" sz="1200" dirty="0" smtClean="0">
                <a:solidFill>
                  <a:srgbClr val="2B91AF"/>
                </a:solidFill>
                <a:effectLst/>
                <a:latin typeface="Consolas"/>
                <a:ea typeface="Calibri"/>
                <a:cs typeface="Times New Roman"/>
              </a:rPr>
              <a:t>Exception</a:t>
            </a:r>
            <a:r>
              <a:rPr lang="en-US" sz="1200" dirty="0" smtClean="0">
                <a:effectLst/>
                <a:latin typeface="Consolas"/>
                <a:ea typeface="Calibri"/>
                <a:cs typeface="Times New Roman"/>
              </a:rPr>
              <a:t> $ex) { $</a:t>
            </a:r>
            <a:r>
              <a:rPr lang="en-US" sz="1200" dirty="0" err="1" smtClean="0">
                <a:effectLst/>
                <a:latin typeface="Consolas"/>
                <a:ea typeface="Calibri"/>
                <a:cs typeface="Times New Roman"/>
              </a:rPr>
              <a:t>builder.SetException</a:t>
            </a:r>
            <a:r>
              <a:rPr lang="en-US" sz="1200" dirty="0" smtClean="0">
                <a:effectLst/>
                <a:latin typeface="Consolas"/>
                <a:ea typeface="Calibri"/>
                <a:cs typeface="Times New Roman"/>
              </a:rPr>
              <a:t>($ex);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$resume();</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    </a:t>
            </a:r>
            <a:r>
              <a:rPr lang="en-US" sz="1200" dirty="0" smtClean="0">
                <a:solidFill>
                  <a:srgbClr val="0000FF"/>
                </a:solidFill>
                <a:effectLst/>
                <a:latin typeface="Consolas"/>
                <a:ea typeface="Calibri"/>
                <a:cs typeface="Times New Roman"/>
              </a:rPr>
              <a:t>return</a:t>
            </a:r>
            <a:r>
              <a:rPr lang="en-US" sz="1200" dirty="0" smtClean="0">
                <a:effectLst/>
                <a:latin typeface="Consolas"/>
                <a:ea typeface="Calibri"/>
                <a:cs typeface="Times New Roman"/>
              </a:rPr>
              <a:t> $</a:t>
            </a:r>
            <a:r>
              <a:rPr lang="en-US" sz="1200" dirty="0" err="1" smtClean="0">
                <a:effectLst/>
                <a:latin typeface="Consolas"/>
                <a:ea typeface="Calibri"/>
                <a:cs typeface="Times New Roman"/>
              </a:rPr>
              <a:t>builder.Task</a:t>
            </a:r>
            <a:r>
              <a:rPr lang="en-US" sz="1200" dirty="0" smtClean="0">
                <a:effectLst/>
                <a:latin typeface="Consolas"/>
                <a:ea typeface="Calibri"/>
                <a:cs typeface="Times New Roman"/>
              </a:rPr>
              <a:t>;</a:t>
            </a:r>
            <a:endParaRPr lang="en-US" sz="1100" dirty="0" smtClean="0">
              <a:effectLst/>
              <a:latin typeface="Calibri"/>
              <a:ea typeface="Calibri"/>
              <a:cs typeface="Times New Roman"/>
            </a:endParaRPr>
          </a:p>
          <a:p>
            <a:r>
              <a:rPr lang="en-US" sz="1200" dirty="0" smtClean="0">
                <a:effectLst/>
                <a:latin typeface="Consolas"/>
                <a:ea typeface="Calibri"/>
                <a:cs typeface="Times New Roman"/>
              </a:rPr>
              <a:t>}</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9492588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113" y="1905000"/>
            <a:ext cx="6172200" cy="1908215"/>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chemeClr val="tx1">
                    <a:lumMod val="50000"/>
                  </a:schemeClr>
                </a:solidFill>
                <a:latin typeface="Consolas"/>
                <a:ea typeface="Calibri"/>
                <a:cs typeface="Times New Roman"/>
              </a:rPr>
              <a:t>async</a:t>
            </a:r>
            <a:r>
              <a:rPr lang="en-US" sz="1600" dirty="0" smtClean="0">
                <a:solidFill>
                  <a:schemeClr val="tx1">
                    <a:lumMod val="50000"/>
                  </a:schemeClr>
                </a:solidFill>
                <a:latin typeface="Consolas"/>
                <a:ea typeface="Calibri"/>
                <a:cs typeface="Times New Roman"/>
              </a:rPr>
              <a:t> Task&lt;</a:t>
            </a:r>
            <a:r>
              <a:rPr lang="en-US" sz="1600" dirty="0" err="1" smtClean="0">
                <a:solidFill>
                  <a:schemeClr val="tx1">
                    <a:lumMod val="50000"/>
                  </a:schemeClr>
                </a:solidFill>
                <a:latin typeface="Consolas"/>
                <a:ea typeface="Calibri"/>
                <a:cs typeface="Times New Roman"/>
              </a:rPr>
              <a:t>XElement</a:t>
            </a:r>
            <a:r>
              <a:rPr lang="en-US" sz="1600" dirty="0" smtClean="0">
                <a:solidFill>
                  <a:schemeClr val="tx1">
                    <a:lumMod val="50000"/>
                  </a:schemeClr>
                </a:solidFill>
                <a:latin typeface="Consolas"/>
                <a:ea typeface="Calibri"/>
                <a:cs typeface="Times New Roman"/>
              </a:rPr>
              <a:t>&gt; </a:t>
            </a:r>
            <a:r>
              <a:rPr lang="en-US" sz="1600" dirty="0" err="1" smtClean="0">
                <a:solidFill>
                  <a:schemeClr val="tx1">
                    <a:lumMod val="50000"/>
                  </a:schemeClr>
                </a:solidFill>
                <a:latin typeface="Consolas"/>
                <a:ea typeface="Calibri"/>
                <a:cs typeface="Times New Roman"/>
              </a:rPr>
              <a:t>GetRssAsync</a:t>
            </a:r>
            <a:r>
              <a:rPr lang="en-US" sz="1600" dirty="0" smtClean="0">
                <a:solidFill>
                  <a:schemeClr val="tx1">
                    <a:lumMod val="50000"/>
                  </a:schemeClr>
                </a:solidFill>
                <a:latin typeface="Consolas"/>
                <a:ea typeface="Calibri"/>
                <a:cs typeface="Times New Roman"/>
              </a:rPr>
              <a:t>(string </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 {</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client = new </a:t>
            </a:r>
            <a:r>
              <a:rPr lang="en-US" sz="1600" dirty="0" err="1" smtClean="0">
                <a:solidFill>
                  <a:schemeClr val="tx1">
                    <a:lumMod val="50000"/>
                  </a:schemeClr>
                </a:solidFill>
                <a:latin typeface="Consolas"/>
                <a:ea typeface="Calibri"/>
                <a:cs typeface="Times New Roman"/>
              </a:rPr>
              <a:t>WebClient</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task = </a:t>
            </a:r>
            <a:r>
              <a:rPr lang="en-US" sz="1600" dirty="0" err="1" smtClean="0">
                <a:solidFill>
                  <a:schemeClr val="tx1">
                    <a:lumMod val="50000"/>
                  </a:schemeClr>
                </a:solidFill>
                <a:latin typeface="Consolas"/>
                <a:ea typeface="Calibri"/>
                <a:cs typeface="Times New Roman"/>
              </a:rPr>
              <a:t>client.DownloadStringTaskAsync</a:t>
            </a:r>
            <a:r>
              <a:rPr lang="en-US" sz="1600" dirty="0" smtClean="0">
                <a:solidFill>
                  <a:schemeClr val="tx1">
                    <a:lumMod val="50000"/>
                  </a:schemeClr>
                </a:solidFill>
                <a:latin typeface="Consolas"/>
                <a:ea typeface="Calibri"/>
                <a:cs typeface="Times New Roman"/>
              </a:rPr>
              <a:t>(</a:t>
            </a:r>
            <a:r>
              <a:rPr lang="en-US" sz="1600" dirty="0" err="1" smtClean="0">
                <a:solidFill>
                  <a:schemeClr val="tx1">
                    <a:lumMod val="50000"/>
                  </a:schemeClr>
                </a:solidFill>
                <a:latin typeface="Consolas"/>
                <a:ea typeface="Calibri"/>
                <a:cs typeface="Times New Roman"/>
              </a:rPr>
              <a:t>url</a:t>
            </a:r>
            <a:r>
              <a:rPr lang="en-US" sz="1600" dirty="0" smtClean="0">
                <a:solidFill>
                  <a:schemeClr val="tx1">
                    <a:lumMod val="50000"/>
                  </a:schemeClr>
                </a:solidFill>
                <a:latin typeface="Consolas"/>
                <a:ea typeface="Calibri"/>
                <a:cs typeface="Times New Roman"/>
              </a:rPr>
              <a: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text = await task;</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a:t>
            </a:r>
            <a:r>
              <a:rPr lang="en-US" sz="1600" dirty="0" err="1" smtClean="0">
                <a:solidFill>
                  <a:schemeClr val="tx1">
                    <a:lumMod val="50000"/>
                  </a:schemeClr>
                </a:solidFill>
                <a:latin typeface="Consolas"/>
                <a:ea typeface="Calibri"/>
                <a:cs typeface="Times New Roman"/>
              </a:rPr>
              <a:t>var</a:t>
            </a:r>
            <a:r>
              <a:rPr lang="en-US" sz="1600" dirty="0" smtClean="0">
                <a:solidFill>
                  <a:schemeClr val="tx1">
                    <a:lumMod val="50000"/>
                  </a:schemeClr>
                </a:solidFill>
                <a:latin typeface="Consolas"/>
                <a:ea typeface="Calibri"/>
                <a:cs typeface="Times New Roman"/>
              </a:rPr>
              <a:t> xml = </a:t>
            </a:r>
            <a:r>
              <a:rPr lang="en-US" sz="1600" dirty="0" err="1" smtClean="0">
                <a:solidFill>
                  <a:schemeClr val="tx1">
                    <a:lumMod val="50000"/>
                  </a:schemeClr>
                </a:solidFill>
                <a:latin typeface="Consolas"/>
                <a:ea typeface="Calibri"/>
                <a:cs typeface="Times New Roman"/>
              </a:rPr>
              <a:t>XElement.Parse</a:t>
            </a:r>
            <a:r>
              <a:rPr lang="en-US" sz="1600" dirty="0" smtClean="0">
                <a:solidFill>
                  <a:schemeClr val="tx1">
                    <a:lumMod val="50000"/>
                  </a:schemeClr>
                </a:solidFill>
                <a:latin typeface="Consolas"/>
                <a:ea typeface="Calibri"/>
                <a:cs typeface="Times New Roman"/>
              </a:rPr>
              <a:t>(text);</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    return xml;</a:t>
            </a:r>
            <a:endParaRPr lang="en-US" sz="1400" dirty="0" smtClean="0">
              <a:solidFill>
                <a:schemeClr val="tx1">
                  <a:lumMod val="50000"/>
                </a:schemeClr>
              </a:solidFill>
              <a:latin typeface="Calibri"/>
              <a:ea typeface="Calibri"/>
              <a:cs typeface="Times New Roman"/>
            </a:endParaRPr>
          </a:p>
          <a:p>
            <a:r>
              <a:rPr lang="en-US" sz="1600" dirty="0" smtClean="0">
                <a:solidFill>
                  <a:schemeClr val="tx1">
                    <a:lumMod val="50000"/>
                  </a:schemeClr>
                </a:solidFill>
                <a:latin typeface="Consolas"/>
                <a:ea typeface="Calibri"/>
                <a:cs typeface="Times New Roman"/>
              </a:rPr>
              <a:t>}</a:t>
            </a:r>
            <a:endParaRPr lang="en-US" sz="1400" dirty="0">
              <a:solidFill>
                <a:schemeClr val="tx1">
                  <a:lumMod val="50000"/>
                </a:schemeClr>
              </a:solidFill>
              <a:latin typeface="Calibri"/>
              <a:ea typeface="Calibri"/>
              <a:cs typeface="Times New Roman"/>
            </a:endParaRPr>
          </a:p>
        </p:txBody>
      </p:sp>
      <p:sp>
        <p:nvSpPr>
          <p:cNvPr id="4" name="Title 3"/>
          <p:cNvSpPr>
            <a:spLocks noGrp="1"/>
          </p:cNvSpPr>
          <p:nvPr>
            <p:ph type="title"/>
          </p:nvPr>
        </p:nvSpPr>
        <p:spPr/>
        <p:txBody>
          <a:bodyPr/>
          <a:lstStyle/>
          <a:p>
            <a:r>
              <a:rPr lang="en-US" dirty="0" smtClean="0"/>
              <a:t>How Does it Work?</a:t>
            </a:r>
            <a:endParaRPr lang="en-US" dirty="0"/>
          </a:p>
        </p:txBody>
      </p:sp>
      <p:sp>
        <p:nvSpPr>
          <p:cNvPr id="6" name="Rectangle 5"/>
          <p:cNvSpPr/>
          <p:nvPr/>
        </p:nvSpPr>
        <p:spPr>
          <a:xfrm>
            <a:off x="3897313" y="1447799"/>
            <a:ext cx="7315200" cy="4524315"/>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200" dirty="0" smtClean="0">
                <a:solidFill>
                  <a:srgbClr val="2B91AF"/>
                </a:solidFill>
                <a:latin typeface="Consolas"/>
                <a:ea typeface="Calibri"/>
                <a:cs typeface="Times New Roman"/>
              </a:rPr>
              <a:t>Task</a:t>
            </a:r>
            <a:r>
              <a:rPr lang="en-US" sz="1200" dirty="0" smtClean="0">
                <a:latin typeface="Consolas"/>
                <a:ea typeface="Calibri"/>
                <a:cs typeface="Times New Roman"/>
              </a:rPr>
              <a:t>&lt;</a:t>
            </a:r>
            <a:r>
              <a:rPr lang="en-US" sz="1200" dirty="0" err="1" smtClean="0">
                <a:solidFill>
                  <a:srgbClr val="2B91AF"/>
                </a:solidFill>
                <a:latin typeface="Consolas"/>
                <a:ea typeface="Calibri"/>
                <a:cs typeface="Times New Roman"/>
              </a:rPr>
              <a:t>XElement</a:t>
            </a:r>
            <a:r>
              <a:rPr lang="en-US" sz="1200" dirty="0" smtClean="0">
                <a:latin typeface="Consolas"/>
                <a:ea typeface="Calibri"/>
                <a:cs typeface="Times New Roman"/>
              </a:rPr>
              <a:t>&gt; </a:t>
            </a:r>
            <a:r>
              <a:rPr lang="en-US" sz="1200" dirty="0" err="1" smtClean="0">
                <a:latin typeface="Consolas"/>
                <a:ea typeface="Calibri"/>
                <a:cs typeface="Times New Roman"/>
              </a:rPr>
              <a:t>GetRssAsync</a:t>
            </a:r>
            <a:r>
              <a:rPr lang="en-US" sz="1200" dirty="0" smtClean="0">
                <a:latin typeface="Consolas"/>
                <a:ea typeface="Calibri"/>
                <a:cs typeface="Times New Roman"/>
              </a:rPr>
              <a:t>(</a:t>
            </a:r>
            <a:r>
              <a:rPr lang="en-US" sz="1200" dirty="0" smtClean="0">
                <a:solidFill>
                  <a:srgbClr val="0000FF"/>
                </a:solidFill>
                <a:latin typeface="Consolas"/>
                <a:ea typeface="Calibri"/>
                <a:cs typeface="Times New Roman"/>
              </a:rPr>
              <a:t>string</a:t>
            </a:r>
            <a:r>
              <a:rPr lang="en-US" sz="1200" dirty="0" smtClean="0">
                <a:latin typeface="Consolas"/>
                <a:ea typeface="Calibri"/>
                <a:cs typeface="Times New Roman"/>
              </a:rPr>
              <a:t> </a:t>
            </a:r>
            <a:r>
              <a:rPr lang="en-US" sz="1200" dirty="0" err="1" smtClean="0">
                <a:latin typeface="Consolas"/>
                <a:ea typeface="Calibri"/>
                <a:cs typeface="Times New Roman"/>
              </a:rPr>
              <a:t>url</a:t>
            </a:r>
            <a:r>
              <a:rPr lang="en-US" sz="1200" dirty="0" smtClean="0">
                <a:latin typeface="Consolas"/>
                <a:ea typeface="Calibri"/>
                <a:cs typeface="Times New Roman"/>
              </a:rPr>
              <a:t>) {</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err="1" smtClean="0">
                <a:solidFill>
                  <a:srgbClr val="0000FF"/>
                </a:solidFill>
                <a:latin typeface="Consolas"/>
                <a:ea typeface="Calibri"/>
                <a:cs typeface="Times New Roman"/>
              </a:rPr>
              <a:t>var</a:t>
            </a:r>
            <a:r>
              <a:rPr lang="en-US" sz="1200" dirty="0" smtClean="0">
                <a:latin typeface="Consolas"/>
                <a:ea typeface="Calibri"/>
                <a:cs typeface="Times New Roman"/>
              </a:rPr>
              <a:t> $builder = </a:t>
            </a:r>
            <a:r>
              <a:rPr lang="en-US" sz="1200" dirty="0" err="1">
                <a:solidFill>
                  <a:srgbClr val="2B91AF"/>
                </a:solidFill>
                <a:latin typeface="Consolas"/>
                <a:ea typeface="Calibri"/>
                <a:cs typeface="Times New Roman"/>
              </a:rPr>
              <a:t>AsyncTaskMethodBuilder</a:t>
            </a:r>
            <a:r>
              <a:rPr lang="en-US" sz="1200" dirty="0" smtClean="0">
                <a:latin typeface="Consolas"/>
                <a:ea typeface="Calibri"/>
                <a:cs typeface="Times New Roman"/>
              </a:rPr>
              <a:t>&lt;</a:t>
            </a:r>
            <a:r>
              <a:rPr lang="en-US" sz="1200" dirty="0" err="1" smtClean="0">
                <a:solidFill>
                  <a:srgbClr val="2B91AF"/>
                </a:solidFill>
                <a:latin typeface="Consolas"/>
                <a:ea typeface="Calibri"/>
                <a:cs typeface="Times New Roman"/>
              </a:rPr>
              <a:t>XElement</a:t>
            </a:r>
            <a:r>
              <a:rPr lang="en-US" sz="1200" dirty="0" smtClean="0">
                <a:latin typeface="Consolas"/>
                <a:ea typeface="Calibri"/>
                <a:cs typeface="Times New Roman"/>
              </a:rPr>
              <a:t>&gt;.Create();</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err="1" smtClean="0">
                <a:solidFill>
                  <a:srgbClr val="0000FF"/>
                </a:solidFill>
                <a:latin typeface="Consolas"/>
                <a:ea typeface="Calibri"/>
                <a:cs typeface="Times New Roman"/>
              </a:rPr>
              <a:t>var</a:t>
            </a:r>
            <a:r>
              <a:rPr lang="en-US" sz="1200" dirty="0" smtClean="0">
                <a:latin typeface="Consolas"/>
                <a:ea typeface="Calibri"/>
                <a:cs typeface="Times New Roman"/>
              </a:rPr>
              <a:t> $state = 0;</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err="1">
                <a:solidFill>
                  <a:srgbClr val="2B91AF"/>
                </a:solidFill>
                <a:latin typeface="Consolas"/>
                <a:ea typeface="Calibri"/>
                <a:cs typeface="Times New Roman"/>
              </a:rPr>
              <a:t>TaskAwaiter</a:t>
            </a:r>
            <a:r>
              <a:rPr lang="en-US" sz="1200" dirty="0" smtClean="0">
                <a:latin typeface="Consolas"/>
                <a:ea typeface="Calibri"/>
                <a:cs typeface="Times New Roman"/>
              </a:rPr>
              <a:t>&lt;</a:t>
            </a:r>
            <a:r>
              <a:rPr lang="en-US" sz="1200" dirty="0" smtClean="0">
                <a:solidFill>
                  <a:srgbClr val="0000FF"/>
                </a:solidFill>
                <a:latin typeface="Consolas"/>
                <a:ea typeface="Calibri"/>
                <a:cs typeface="Times New Roman"/>
              </a:rPr>
              <a:t>string</a:t>
            </a:r>
            <a:r>
              <a:rPr lang="en-US" sz="1200" dirty="0" smtClean="0">
                <a:latin typeface="Consolas"/>
                <a:ea typeface="Calibri"/>
                <a:cs typeface="Times New Roman"/>
              </a:rPr>
              <a:t>&gt; $a1;</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2B91AF"/>
                </a:solidFill>
                <a:latin typeface="Consolas"/>
                <a:ea typeface="Calibri"/>
                <a:cs typeface="Times New Roman"/>
              </a:rPr>
              <a:t>Action</a:t>
            </a:r>
            <a:r>
              <a:rPr lang="en-US" sz="1200" dirty="0" smtClean="0">
                <a:latin typeface="Consolas"/>
                <a:ea typeface="Calibri"/>
                <a:cs typeface="Times New Roman"/>
              </a:rPr>
              <a:t> $resume = </a:t>
            </a:r>
            <a:r>
              <a:rPr lang="en-US" sz="1200" dirty="0" smtClean="0">
                <a:solidFill>
                  <a:srgbClr val="0000FF"/>
                </a:solidFill>
                <a:latin typeface="Consolas"/>
                <a:ea typeface="Calibri"/>
                <a:cs typeface="Times New Roman"/>
              </a:rPr>
              <a:t>delegate</a:t>
            </a:r>
            <a:r>
              <a:rPr lang="en-US" sz="1200" dirty="0" smtClean="0">
                <a:latin typeface="Consolas"/>
                <a:ea typeface="Calibri"/>
                <a:cs typeface="Times New Roman"/>
              </a:rPr>
              <a:t> {</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0000FF"/>
                </a:solidFill>
                <a:latin typeface="Consolas"/>
                <a:ea typeface="Calibri"/>
                <a:cs typeface="Times New Roman"/>
              </a:rPr>
              <a:t>try</a:t>
            </a:r>
            <a:r>
              <a:rPr lang="en-US" sz="1200" dirty="0" smtClean="0">
                <a:latin typeface="Consolas"/>
                <a:ea typeface="Calibri"/>
                <a:cs typeface="Times New Roman"/>
              </a:rPr>
              <a:t> {</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0000FF"/>
                </a:solidFill>
                <a:latin typeface="Consolas"/>
                <a:ea typeface="Calibri"/>
                <a:cs typeface="Times New Roman"/>
              </a:rPr>
              <a:t>if</a:t>
            </a:r>
            <a:r>
              <a:rPr lang="en-US" sz="1200" dirty="0" smtClean="0">
                <a:latin typeface="Consolas"/>
                <a:ea typeface="Calibri"/>
                <a:cs typeface="Times New Roman"/>
              </a:rPr>
              <a:t> ($state == 1) </a:t>
            </a:r>
            <a:r>
              <a:rPr lang="en-US" sz="1200" dirty="0" err="1" smtClean="0">
                <a:solidFill>
                  <a:srgbClr val="0000FF"/>
                </a:solidFill>
                <a:latin typeface="Consolas"/>
                <a:ea typeface="Calibri"/>
                <a:cs typeface="Times New Roman"/>
              </a:rPr>
              <a:t>goto</a:t>
            </a:r>
            <a:r>
              <a:rPr lang="en-US" sz="1200" dirty="0" smtClean="0">
                <a:latin typeface="Consolas"/>
                <a:ea typeface="Calibri"/>
                <a:cs typeface="Times New Roman"/>
              </a:rPr>
              <a:t> L1;</a:t>
            </a:r>
            <a:endParaRPr lang="en-US" sz="1100" dirty="0" smtClean="0">
              <a:latin typeface="Calibri"/>
              <a:ea typeface="Calibri"/>
              <a:cs typeface="Times New Roman"/>
            </a:endParaRPr>
          </a:p>
          <a:p>
            <a:r>
              <a:rPr lang="en-US" sz="1200" dirty="0" smtClean="0">
                <a:effectLst>
                  <a:glow rad="228600">
                    <a:schemeClr val="accent4">
                      <a:satMod val="175000"/>
                      <a:alpha val="40000"/>
                    </a:schemeClr>
                  </a:glow>
                </a:effectLst>
                <a:latin typeface="Consolas"/>
                <a:ea typeface="Calibri"/>
                <a:cs typeface="Times New Roman"/>
              </a:rPr>
              <a:t>            </a:t>
            </a:r>
            <a:r>
              <a:rPr lang="en-US" sz="1200" dirty="0" err="1" smtClean="0">
                <a:solidFill>
                  <a:srgbClr val="0000FF"/>
                </a:solidFill>
                <a:effectLst>
                  <a:glow rad="228600">
                    <a:schemeClr val="accent4">
                      <a:satMod val="175000"/>
                      <a:alpha val="40000"/>
                    </a:schemeClr>
                  </a:glow>
                </a:effectLst>
                <a:latin typeface="Consolas"/>
                <a:ea typeface="Calibri"/>
                <a:cs typeface="Times New Roman"/>
              </a:rPr>
              <a:t>var</a:t>
            </a:r>
            <a:r>
              <a:rPr lang="en-US" sz="1200" dirty="0" smtClean="0">
                <a:effectLst>
                  <a:glow rad="228600">
                    <a:schemeClr val="accent4">
                      <a:satMod val="175000"/>
                      <a:alpha val="40000"/>
                    </a:schemeClr>
                  </a:glow>
                </a:effectLst>
                <a:latin typeface="Consolas"/>
                <a:ea typeface="Calibri"/>
                <a:cs typeface="Times New Roman"/>
              </a:rPr>
              <a:t> client = </a:t>
            </a:r>
            <a:r>
              <a:rPr lang="en-US" sz="1200" dirty="0" smtClean="0">
                <a:solidFill>
                  <a:srgbClr val="0000FF"/>
                </a:solidFill>
                <a:effectLst>
                  <a:glow rad="228600">
                    <a:schemeClr val="accent4">
                      <a:satMod val="175000"/>
                      <a:alpha val="40000"/>
                    </a:schemeClr>
                  </a:glow>
                </a:effectLst>
                <a:latin typeface="Consolas"/>
                <a:ea typeface="Calibri"/>
                <a:cs typeface="Times New Roman"/>
              </a:rPr>
              <a:t>new</a:t>
            </a:r>
            <a:r>
              <a:rPr lang="en-US" sz="1200" dirty="0" smtClean="0">
                <a:effectLst>
                  <a:glow rad="228600">
                    <a:schemeClr val="accent4">
                      <a:satMod val="175000"/>
                      <a:alpha val="40000"/>
                    </a:schemeClr>
                  </a:glow>
                </a:effectLst>
                <a:latin typeface="Consolas"/>
                <a:ea typeface="Calibri"/>
                <a:cs typeface="Times New Roman"/>
              </a:rPr>
              <a:t> </a:t>
            </a:r>
            <a:r>
              <a:rPr lang="en-US" sz="1200" dirty="0" err="1" smtClean="0">
                <a:solidFill>
                  <a:srgbClr val="2B91AF"/>
                </a:solidFill>
                <a:effectLst>
                  <a:glow rad="228600">
                    <a:schemeClr val="accent4">
                      <a:satMod val="175000"/>
                      <a:alpha val="40000"/>
                    </a:schemeClr>
                  </a:glow>
                </a:effectLst>
                <a:latin typeface="Consolas"/>
                <a:ea typeface="Calibri"/>
                <a:cs typeface="Times New Roman"/>
              </a:rPr>
              <a:t>WebClient</a:t>
            </a:r>
            <a:r>
              <a:rPr lang="en-US" sz="1200" dirty="0" smtClean="0">
                <a:effectLst>
                  <a:glow rad="228600">
                    <a:schemeClr val="accent4">
                      <a:satMod val="175000"/>
                      <a:alpha val="40000"/>
                    </a:schemeClr>
                  </a:glow>
                </a:effectLst>
                <a:latin typeface="Consolas"/>
                <a:ea typeface="Calibri"/>
                <a:cs typeface="Times New Roman"/>
              </a:rPr>
              <a:t>();</a:t>
            </a:r>
            <a:endParaRPr lang="en-US" sz="1100" dirty="0" smtClean="0">
              <a:effectLst>
                <a:glow rad="228600">
                  <a:schemeClr val="accent4">
                    <a:satMod val="175000"/>
                    <a:alpha val="40000"/>
                  </a:schemeClr>
                </a:glow>
              </a:effectLst>
              <a:latin typeface="Calibri"/>
              <a:ea typeface="Calibri"/>
              <a:cs typeface="Times New Roman"/>
            </a:endParaRPr>
          </a:p>
          <a:p>
            <a:r>
              <a:rPr lang="en-US" sz="1200" dirty="0" smtClean="0">
                <a:effectLst>
                  <a:glow rad="228600">
                    <a:schemeClr val="accent4">
                      <a:satMod val="175000"/>
                      <a:alpha val="40000"/>
                    </a:schemeClr>
                  </a:glow>
                </a:effectLst>
                <a:latin typeface="Consolas"/>
                <a:ea typeface="Calibri"/>
                <a:cs typeface="Times New Roman"/>
              </a:rPr>
              <a:t>            </a:t>
            </a:r>
            <a:r>
              <a:rPr lang="en-US" sz="1200" dirty="0" err="1" smtClean="0">
                <a:solidFill>
                  <a:srgbClr val="0000FF"/>
                </a:solidFill>
                <a:effectLst>
                  <a:glow rad="228600">
                    <a:schemeClr val="accent4">
                      <a:satMod val="175000"/>
                      <a:alpha val="40000"/>
                    </a:schemeClr>
                  </a:glow>
                </a:effectLst>
                <a:latin typeface="Consolas"/>
                <a:ea typeface="Calibri"/>
                <a:cs typeface="Times New Roman"/>
              </a:rPr>
              <a:t>var</a:t>
            </a:r>
            <a:r>
              <a:rPr lang="en-US" sz="1200" dirty="0" smtClean="0">
                <a:effectLst>
                  <a:glow rad="228600">
                    <a:schemeClr val="accent4">
                      <a:satMod val="175000"/>
                      <a:alpha val="40000"/>
                    </a:schemeClr>
                  </a:glow>
                </a:effectLst>
                <a:latin typeface="Consolas"/>
                <a:ea typeface="Calibri"/>
                <a:cs typeface="Times New Roman"/>
              </a:rPr>
              <a:t> task = </a:t>
            </a:r>
            <a:r>
              <a:rPr lang="en-US" sz="1200" dirty="0" err="1" smtClean="0">
                <a:effectLst>
                  <a:glow rad="228600">
                    <a:schemeClr val="accent4">
                      <a:satMod val="175000"/>
                      <a:alpha val="40000"/>
                    </a:schemeClr>
                  </a:glow>
                </a:effectLst>
                <a:latin typeface="Consolas"/>
                <a:ea typeface="Calibri"/>
                <a:cs typeface="Times New Roman"/>
              </a:rPr>
              <a:t>client.DownloadStringTaskAsync</a:t>
            </a:r>
            <a:r>
              <a:rPr lang="en-US" sz="1200" dirty="0" smtClean="0">
                <a:effectLst>
                  <a:glow rad="228600">
                    <a:schemeClr val="accent4">
                      <a:satMod val="175000"/>
                      <a:alpha val="40000"/>
                    </a:schemeClr>
                  </a:glow>
                </a:effectLst>
                <a:latin typeface="Consolas"/>
                <a:ea typeface="Calibri"/>
                <a:cs typeface="Times New Roman"/>
              </a:rPr>
              <a:t>(</a:t>
            </a:r>
            <a:r>
              <a:rPr lang="en-US" sz="1200" dirty="0" err="1" smtClean="0">
                <a:effectLst>
                  <a:glow rad="228600">
                    <a:schemeClr val="accent4">
                      <a:satMod val="175000"/>
                      <a:alpha val="40000"/>
                    </a:schemeClr>
                  </a:glow>
                </a:effectLst>
                <a:latin typeface="Consolas"/>
                <a:ea typeface="Calibri"/>
                <a:cs typeface="Times New Roman"/>
              </a:rPr>
              <a:t>url</a:t>
            </a:r>
            <a:r>
              <a:rPr lang="en-US" sz="1200" dirty="0" smtClean="0">
                <a:effectLst>
                  <a:glow rad="228600">
                    <a:schemeClr val="accent4">
                      <a:satMod val="175000"/>
                      <a:alpha val="40000"/>
                    </a:schemeClr>
                  </a:glow>
                </a:effectLst>
                <a:latin typeface="Consolas"/>
                <a:ea typeface="Calibri"/>
                <a:cs typeface="Times New Roman"/>
              </a:rPr>
              <a:t>);</a:t>
            </a:r>
            <a:endParaRPr lang="en-US" sz="1100" dirty="0" smtClean="0">
              <a:effectLst>
                <a:glow rad="228600">
                  <a:schemeClr val="accent4">
                    <a:satMod val="175000"/>
                    <a:alpha val="40000"/>
                  </a:schemeClr>
                </a:glow>
              </a:effectLst>
              <a:latin typeface="Calibri"/>
              <a:ea typeface="Calibri"/>
              <a:cs typeface="Times New Roman"/>
            </a:endParaRPr>
          </a:p>
          <a:p>
            <a:r>
              <a:rPr lang="en-US" sz="1200" dirty="0" smtClean="0">
                <a:latin typeface="Consolas"/>
                <a:ea typeface="Calibri"/>
                <a:cs typeface="Times New Roman"/>
              </a:rPr>
              <a:t>            $a1 = </a:t>
            </a:r>
            <a:r>
              <a:rPr lang="en-US" sz="1200" dirty="0" err="1" smtClean="0">
                <a:latin typeface="Consolas"/>
                <a:ea typeface="Calibri"/>
                <a:cs typeface="Times New Roman"/>
              </a:rPr>
              <a:t>task.GetAwaiter</a:t>
            </a:r>
            <a:r>
              <a:rPr lang="en-US" sz="1200" dirty="0" smtClean="0">
                <a:latin typeface="Consolas"/>
                <a:ea typeface="Calibri"/>
                <a:cs typeface="Times New Roman"/>
              </a:rPr>
              <a:t>();</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0000FF"/>
                </a:solidFill>
                <a:latin typeface="Consolas"/>
                <a:ea typeface="Calibri"/>
                <a:cs typeface="Times New Roman"/>
              </a:rPr>
              <a:t>if</a:t>
            </a:r>
            <a:r>
              <a:rPr lang="en-US" sz="1200" dirty="0" smtClean="0">
                <a:latin typeface="Consolas"/>
                <a:ea typeface="Calibri"/>
                <a:cs typeface="Times New Roman"/>
              </a:rPr>
              <a:t> ($a1.IsCompleted) </a:t>
            </a:r>
            <a:r>
              <a:rPr lang="en-US" sz="1200" dirty="0" err="1">
                <a:solidFill>
                  <a:srgbClr val="0000FF"/>
                </a:solidFill>
                <a:latin typeface="Consolas"/>
                <a:ea typeface="Calibri"/>
                <a:cs typeface="Times New Roman"/>
              </a:rPr>
              <a:t>goto</a:t>
            </a:r>
            <a:r>
              <a:rPr lang="en-US" sz="1200" dirty="0" smtClean="0">
                <a:latin typeface="Consolas"/>
                <a:ea typeface="Calibri"/>
                <a:cs typeface="Times New Roman"/>
              </a:rPr>
              <a:t> L1;</a:t>
            </a:r>
          </a:p>
          <a:p>
            <a:r>
              <a:rPr lang="en-US" sz="1200" dirty="0" smtClean="0">
                <a:latin typeface="Consolas"/>
                <a:ea typeface="Calibri"/>
                <a:cs typeface="Times New Roman"/>
              </a:rPr>
              <a:t>            $</a:t>
            </a:r>
            <a:r>
              <a:rPr lang="en-US" sz="1200" dirty="0">
                <a:latin typeface="Consolas"/>
                <a:ea typeface="Calibri"/>
                <a:cs typeface="Times New Roman"/>
              </a:rPr>
              <a:t>state = 1;</a:t>
            </a:r>
            <a:r>
              <a:rPr lang="en-US" sz="1200" dirty="0" smtClean="0">
                <a:latin typeface="Consolas"/>
                <a:ea typeface="Calibri"/>
                <a:cs typeface="Times New Roman"/>
              </a:rPr>
              <a:t>            </a:t>
            </a:r>
          </a:p>
          <a:p>
            <a:r>
              <a:rPr lang="en-US" sz="1200" dirty="0" smtClean="0">
                <a:latin typeface="Consolas"/>
                <a:ea typeface="Calibri"/>
                <a:cs typeface="Times New Roman"/>
              </a:rPr>
              <a:t>            $a1.OnCompleted($resume);</a:t>
            </a:r>
          </a:p>
          <a:p>
            <a:r>
              <a:rPr lang="en-US" sz="1200" dirty="0" smtClean="0">
                <a:solidFill>
                  <a:srgbClr val="0000FF"/>
                </a:solidFill>
                <a:latin typeface="Consolas"/>
                <a:ea typeface="Calibri"/>
                <a:cs typeface="Times New Roman"/>
              </a:rPr>
              <a:t>            return</a:t>
            </a:r>
            <a:r>
              <a:rPr lang="en-US" sz="1200" dirty="0" smtClean="0">
                <a:latin typeface="Consolas"/>
                <a:ea typeface="Calibri"/>
                <a:cs typeface="Times New Roman"/>
              </a:rPr>
              <a:t>;</a:t>
            </a:r>
            <a:endParaRPr lang="en-US" sz="1100" dirty="0" smtClean="0">
              <a:latin typeface="Calibri"/>
              <a:ea typeface="Calibri"/>
              <a:cs typeface="Times New Roman"/>
            </a:endParaRPr>
          </a:p>
          <a:p>
            <a:r>
              <a:rPr lang="en-US" sz="1200" dirty="0" smtClean="0">
                <a:latin typeface="Consolas"/>
                <a:ea typeface="Calibri"/>
                <a:cs typeface="Times New Roman"/>
              </a:rPr>
              <a:t>        L1: </a:t>
            </a:r>
            <a:r>
              <a:rPr lang="en-US" sz="1200" dirty="0" err="1" smtClean="0">
                <a:solidFill>
                  <a:srgbClr val="0000FF"/>
                </a:solidFill>
                <a:effectLst>
                  <a:glow rad="228600">
                    <a:schemeClr val="accent4">
                      <a:satMod val="175000"/>
                      <a:alpha val="40000"/>
                    </a:schemeClr>
                  </a:glow>
                </a:effectLst>
                <a:latin typeface="Consolas"/>
                <a:ea typeface="Calibri"/>
                <a:cs typeface="Times New Roman"/>
              </a:rPr>
              <a:t>var</a:t>
            </a:r>
            <a:r>
              <a:rPr lang="en-US" sz="1200" dirty="0" smtClean="0">
                <a:effectLst>
                  <a:glow rad="228600">
                    <a:schemeClr val="accent4">
                      <a:satMod val="175000"/>
                      <a:alpha val="40000"/>
                    </a:schemeClr>
                  </a:glow>
                </a:effectLst>
                <a:latin typeface="Consolas"/>
                <a:ea typeface="Calibri"/>
                <a:cs typeface="Times New Roman"/>
              </a:rPr>
              <a:t> text = </a:t>
            </a:r>
            <a:r>
              <a:rPr lang="en-US" sz="1200" dirty="0" smtClean="0">
                <a:effectLst/>
                <a:latin typeface="Consolas"/>
                <a:ea typeface="Calibri"/>
                <a:cs typeface="Times New Roman"/>
              </a:rPr>
              <a:t>$a1.GetResult();</a:t>
            </a:r>
            <a:endParaRPr lang="en-US" sz="1100" dirty="0" smtClean="0">
              <a:effectLst/>
              <a:latin typeface="Calibri"/>
              <a:ea typeface="Calibri"/>
              <a:cs typeface="Times New Roman"/>
            </a:endParaRPr>
          </a:p>
          <a:p>
            <a:r>
              <a:rPr lang="en-US" sz="1200" dirty="0" smtClean="0">
                <a:effectLst>
                  <a:glow rad="228600">
                    <a:schemeClr val="accent4">
                      <a:satMod val="175000"/>
                      <a:alpha val="40000"/>
                    </a:schemeClr>
                  </a:glow>
                </a:effectLst>
                <a:latin typeface="Consolas"/>
                <a:ea typeface="Calibri"/>
                <a:cs typeface="Times New Roman"/>
              </a:rPr>
              <a:t>            </a:t>
            </a:r>
            <a:r>
              <a:rPr lang="en-US" sz="1200" dirty="0" err="1" smtClean="0">
                <a:solidFill>
                  <a:srgbClr val="0000FF"/>
                </a:solidFill>
                <a:effectLst>
                  <a:glow rad="228600">
                    <a:schemeClr val="accent4">
                      <a:satMod val="175000"/>
                      <a:alpha val="40000"/>
                    </a:schemeClr>
                  </a:glow>
                </a:effectLst>
                <a:latin typeface="Consolas"/>
                <a:ea typeface="Calibri"/>
                <a:cs typeface="Times New Roman"/>
              </a:rPr>
              <a:t>var</a:t>
            </a:r>
            <a:r>
              <a:rPr lang="en-US" sz="1200" dirty="0" smtClean="0">
                <a:effectLst>
                  <a:glow rad="228600">
                    <a:schemeClr val="accent4">
                      <a:satMod val="175000"/>
                      <a:alpha val="40000"/>
                    </a:schemeClr>
                  </a:glow>
                </a:effectLst>
                <a:latin typeface="Consolas"/>
                <a:ea typeface="Calibri"/>
                <a:cs typeface="Times New Roman"/>
              </a:rPr>
              <a:t> xml = </a:t>
            </a:r>
            <a:r>
              <a:rPr lang="en-US" sz="1200" dirty="0" err="1" smtClean="0">
                <a:solidFill>
                  <a:srgbClr val="2B91AF"/>
                </a:solidFill>
                <a:effectLst>
                  <a:glow rad="228600">
                    <a:schemeClr val="accent4">
                      <a:satMod val="175000"/>
                      <a:alpha val="40000"/>
                    </a:schemeClr>
                  </a:glow>
                </a:effectLst>
                <a:latin typeface="Consolas"/>
                <a:ea typeface="Calibri"/>
                <a:cs typeface="Times New Roman"/>
              </a:rPr>
              <a:t>XElement</a:t>
            </a:r>
            <a:r>
              <a:rPr lang="en-US" sz="1200" dirty="0" err="1" smtClean="0">
                <a:effectLst>
                  <a:glow rad="228600">
                    <a:schemeClr val="accent4">
                      <a:satMod val="175000"/>
                      <a:alpha val="40000"/>
                    </a:schemeClr>
                  </a:glow>
                </a:effectLst>
                <a:latin typeface="Consolas"/>
                <a:ea typeface="Calibri"/>
                <a:cs typeface="Times New Roman"/>
              </a:rPr>
              <a:t>.Parse</a:t>
            </a:r>
            <a:r>
              <a:rPr lang="en-US" sz="1200" dirty="0" smtClean="0">
                <a:effectLst>
                  <a:glow rad="228600">
                    <a:schemeClr val="accent4">
                      <a:satMod val="175000"/>
                      <a:alpha val="40000"/>
                    </a:schemeClr>
                  </a:glow>
                </a:effectLst>
                <a:latin typeface="Consolas"/>
                <a:ea typeface="Calibri"/>
                <a:cs typeface="Times New Roman"/>
              </a:rPr>
              <a:t>(text);</a:t>
            </a:r>
            <a:endParaRPr lang="en-US" sz="1100" dirty="0" smtClean="0">
              <a:effectLst>
                <a:glow rad="228600">
                  <a:schemeClr val="accent4">
                    <a:satMod val="175000"/>
                    <a:alpha val="40000"/>
                  </a:schemeClr>
                </a:glow>
              </a:effectLst>
              <a:latin typeface="Calibri"/>
              <a:ea typeface="Calibri"/>
              <a:cs typeface="Times New Roman"/>
            </a:endParaRPr>
          </a:p>
          <a:p>
            <a:r>
              <a:rPr lang="en-US" sz="1200" dirty="0" smtClean="0">
                <a:latin typeface="Consolas"/>
                <a:ea typeface="Calibri"/>
                <a:cs typeface="Times New Roman"/>
              </a:rPr>
              <a:t>            $</a:t>
            </a:r>
            <a:r>
              <a:rPr lang="en-US" sz="1200" dirty="0" err="1" smtClean="0">
                <a:latin typeface="Consolas"/>
                <a:ea typeface="Calibri"/>
                <a:cs typeface="Times New Roman"/>
              </a:rPr>
              <a:t>builder.SetResult</a:t>
            </a:r>
            <a:r>
              <a:rPr lang="en-US" sz="1200" dirty="0" smtClean="0">
                <a:latin typeface="Consolas"/>
                <a:ea typeface="Calibri"/>
                <a:cs typeface="Times New Roman"/>
              </a:rPr>
              <a:t>(</a:t>
            </a:r>
            <a:r>
              <a:rPr lang="en-US" sz="1200" dirty="0" smtClean="0">
                <a:effectLst>
                  <a:glow rad="228600">
                    <a:schemeClr val="accent4">
                      <a:satMod val="175000"/>
                      <a:alpha val="40000"/>
                    </a:schemeClr>
                  </a:glow>
                </a:effectLst>
                <a:latin typeface="Consolas"/>
                <a:ea typeface="Calibri"/>
                <a:cs typeface="Times New Roman"/>
              </a:rPr>
              <a:t>xml</a:t>
            </a:r>
            <a:r>
              <a:rPr lang="en-US" sz="1200" dirty="0" smtClean="0">
                <a:latin typeface="Consolas"/>
                <a:ea typeface="Calibri"/>
                <a:cs typeface="Times New Roman"/>
              </a:rPr>
              <a:t>);</a:t>
            </a:r>
            <a:endParaRPr lang="en-US" sz="1100" dirty="0" smtClean="0">
              <a:latin typeface="Calibri"/>
              <a:ea typeface="Calibri"/>
              <a:cs typeface="Times New Roman"/>
            </a:endParaRPr>
          </a:p>
          <a:p>
            <a:r>
              <a:rPr lang="en-US" sz="1200" dirty="0" smtClean="0">
                <a:latin typeface="Consolas"/>
                <a:ea typeface="Calibri"/>
                <a:cs typeface="Times New Roman"/>
              </a:rPr>
              <a:t>        }</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0000FF"/>
                </a:solidFill>
                <a:latin typeface="Consolas"/>
                <a:ea typeface="Calibri"/>
                <a:cs typeface="Times New Roman"/>
              </a:rPr>
              <a:t>catch</a:t>
            </a:r>
            <a:r>
              <a:rPr lang="en-US" sz="1200" dirty="0" smtClean="0">
                <a:latin typeface="Consolas"/>
                <a:ea typeface="Calibri"/>
                <a:cs typeface="Times New Roman"/>
              </a:rPr>
              <a:t> (</a:t>
            </a:r>
            <a:r>
              <a:rPr lang="en-US" sz="1200" dirty="0" smtClean="0">
                <a:solidFill>
                  <a:srgbClr val="2B91AF"/>
                </a:solidFill>
                <a:latin typeface="Consolas"/>
                <a:ea typeface="Calibri"/>
                <a:cs typeface="Times New Roman"/>
              </a:rPr>
              <a:t>Exception</a:t>
            </a:r>
            <a:r>
              <a:rPr lang="en-US" sz="1200" dirty="0" smtClean="0">
                <a:latin typeface="Consolas"/>
                <a:ea typeface="Calibri"/>
                <a:cs typeface="Times New Roman"/>
              </a:rPr>
              <a:t> $ex) { $</a:t>
            </a:r>
            <a:r>
              <a:rPr lang="en-US" sz="1200" dirty="0" err="1" smtClean="0">
                <a:latin typeface="Consolas"/>
                <a:ea typeface="Calibri"/>
                <a:cs typeface="Times New Roman"/>
              </a:rPr>
              <a:t>builder.SetException</a:t>
            </a:r>
            <a:r>
              <a:rPr lang="en-US" sz="1200" dirty="0" smtClean="0">
                <a:latin typeface="Consolas"/>
                <a:ea typeface="Calibri"/>
                <a:cs typeface="Times New Roman"/>
              </a:rPr>
              <a:t>($ex); }</a:t>
            </a:r>
            <a:endParaRPr lang="en-US" sz="1100" dirty="0" smtClean="0">
              <a:latin typeface="Calibri"/>
              <a:ea typeface="Calibri"/>
              <a:cs typeface="Times New Roman"/>
            </a:endParaRPr>
          </a:p>
          <a:p>
            <a:r>
              <a:rPr lang="en-US" sz="1200" dirty="0" smtClean="0">
                <a:latin typeface="Consolas"/>
                <a:ea typeface="Calibri"/>
                <a:cs typeface="Times New Roman"/>
              </a:rPr>
              <a:t>    };</a:t>
            </a:r>
            <a:endParaRPr lang="en-US" sz="1100" dirty="0" smtClean="0">
              <a:latin typeface="Calibri"/>
              <a:ea typeface="Calibri"/>
              <a:cs typeface="Times New Roman"/>
            </a:endParaRPr>
          </a:p>
          <a:p>
            <a:r>
              <a:rPr lang="en-US" sz="1200" dirty="0" smtClean="0">
                <a:latin typeface="Consolas"/>
                <a:ea typeface="Calibri"/>
                <a:cs typeface="Times New Roman"/>
              </a:rPr>
              <a:t>    $resume();</a:t>
            </a:r>
            <a:endParaRPr lang="en-US" sz="1100" dirty="0" smtClean="0">
              <a:latin typeface="Calibri"/>
              <a:ea typeface="Calibri"/>
              <a:cs typeface="Times New Roman"/>
            </a:endParaRPr>
          </a:p>
          <a:p>
            <a:r>
              <a:rPr lang="en-US" sz="1200" dirty="0" smtClean="0">
                <a:latin typeface="Consolas"/>
                <a:ea typeface="Calibri"/>
                <a:cs typeface="Times New Roman"/>
              </a:rPr>
              <a:t>    </a:t>
            </a:r>
            <a:r>
              <a:rPr lang="en-US" sz="1200" dirty="0" smtClean="0">
                <a:solidFill>
                  <a:srgbClr val="0000FF"/>
                </a:solidFill>
                <a:latin typeface="Consolas"/>
                <a:ea typeface="Calibri"/>
                <a:cs typeface="Times New Roman"/>
              </a:rPr>
              <a:t>return</a:t>
            </a:r>
            <a:r>
              <a:rPr lang="en-US" sz="1200" dirty="0" smtClean="0">
                <a:latin typeface="Consolas"/>
                <a:ea typeface="Calibri"/>
                <a:cs typeface="Times New Roman"/>
              </a:rPr>
              <a:t> $</a:t>
            </a:r>
            <a:r>
              <a:rPr lang="en-US" sz="1200" dirty="0" err="1" smtClean="0">
                <a:latin typeface="Consolas"/>
                <a:ea typeface="Calibri"/>
                <a:cs typeface="Times New Roman"/>
              </a:rPr>
              <a:t>builder.Task</a:t>
            </a:r>
            <a:r>
              <a:rPr lang="en-US" sz="1200" dirty="0" smtClean="0">
                <a:latin typeface="Consolas"/>
                <a:ea typeface="Calibri"/>
                <a:cs typeface="Times New Roman"/>
              </a:rPr>
              <a:t>;</a:t>
            </a:r>
            <a:endParaRPr lang="en-US" sz="1100" dirty="0" smtClean="0">
              <a:latin typeface="Calibri"/>
              <a:ea typeface="Calibri"/>
              <a:cs typeface="Times New Roman"/>
            </a:endParaRPr>
          </a:p>
          <a:p>
            <a:r>
              <a:rPr lang="en-US" sz="1200" dirty="0" smtClean="0">
                <a:latin typeface="Consolas"/>
                <a:ea typeface="Calibri"/>
                <a:cs typeface="Times New Roman"/>
              </a:rPr>
              <a:t>}</a:t>
            </a:r>
            <a:endParaRPr lang="en-US" sz="1100" dirty="0">
              <a:latin typeface="Calibri"/>
              <a:ea typeface="Calibri"/>
              <a:cs typeface="Times New Roman"/>
            </a:endParaRPr>
          </a:p>
        </p:txBody>
      </p:sp>
    </p:spTree>
    <p:extLst>
      <p:ext uri="{BB962C8B-B14F-4D97-AF65-F5344CB8AC3E}">
        <p14:creationId xmlns:p14="http://schemas.microsoft.com/office/powerpoint/2010/main" val="41188124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throughout the .NET Framework</a:t>
            </a:r>
            <a:endParaRPr lang="en-US" dirty="0"/>
          </a:p>
        </p:txBody>
      </p:sp>
      <p:pic>
        <p:nvPicPr>
          <p:cNvPr id="57" name="Picture 10" descr="\\Tkzaw-pro-15\mydocs3\alexturn\My Documents\My Pictures\Async Logos\VisualCSharp_v_rgb_r.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6340" y="1304503"/>
            <a:ext cx="1911325" cy="102917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 descr="\\Tkzaw-pro-15\mydocs3\alexturn\My Documents\My Pictures\Async Logos\VisualBasic_v_rgb_r.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66875" y="1306347"/>
            <a:ext cx="2352400" cy="103617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Tkzaw-pro-15\mydocs3\alexturn\My Documents\My Pictures\Async Logos\VS2010-FSharp_v_rgb_r.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28485" y="1304503"/>
            <a:ext cx="1911325" cy="102917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8849019" y="1834395"/>
            <a:ext cx="1893467" cy="615553"/>
          </a:xfrm>
          <a:prstGeom prst="rect">
            <a:avLst/>
          </a:prstGeom>
          <a:noFill/>
        </p:spPr>
        <p:txBody>
          <a:bodyPr wrap="none" lIns="0" tIns="0" rIns="0" bIns="0" rtlCol="0">
            <a:spAutoFit/>
          </a:bodyPr>
          <a:lstStyle/>
          <a:p>
            <a:r>
              <a:rPr lang="en-US" sz="400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Others…</a:t>
            </a:r>
          </a:p>
        </p:txBody>
      </p:sp>
      <p:pic>
        <p:nvPicPr>
          <p:cNvPr id="1026" name="Picture 2" descr="\\Tkzaw-pro-15\mydocs3\alexturn\My Documents\My Pictures\Async Logos\WP-grn_h2_rgb_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510" y="4955882"/>
            <a:ext cx="3077021" cy="10803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Tkzaw-pro-15\mydocs3\alexturn\My Documents\My Pictures\Async Logos\Silverlight_v_rgb_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364" y="4537660"/>
            <a:ext cx="2196502" cy="191676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831732" y="4966741"/>
            <a:ext cx="2325988" cy="1181862"/>
          </a:xfrm>
          <a:prstGeom prst="rect">
            <a:avLst/>
          </a:prstGeom>
          <a:noFill/>
        </p:spPr>
        <p:txBody>
          <a:bodyPr wrap="square" lIns="0" tIns="0" rIns="0" bIns="0" rtlCol="0">
            <a:spAutoFit/>
          </a:bodyPr>
          <a:lstStyle/>
          <a:p>
            <a:pPr>
              <a:lnSpc>
                <a:spcPct val="80000"/>
              </a:lnSpc>
            </a:pPr>
            <a:r>
              <a:rPr lang="en-US" sz="3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Windows</a:t>
            </a:r>
          </a:p>
          <a:p>
            <a:pPr>
              <a:lnSpc>
                <a:spcPct val="80000"/>
              </a:lnSpc>
            </a:pPr>
            <a:r>
              <a:rPr lang="en-US" sz="3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Presentation</a:t>
            </a:r>
          </a:p>
          <a:p>
            <a:pPr>
              <a:lnSpc>
                <a:spcPct val="80000"/>
              </a:lnSpc>
            </a:pPr>
            <a:r>
              <a:rPr lang="en-US" sz="3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Foundation</a:t>
            </a:r>
          </a:p>
        </p:txBody>
      </p:sp>
      <p:sp>
        <p:nvSpPr>
          <p:cNvPr id="69" name="TextBox 68"/>
          <p:cNvSpPr txBox="1"/>
          <p:nvPr/>
        </p:nvSpPr>
        <p:spPr>
          <a:xfrm>
            <a:off x="9798174" y="5319607"/>
            <a:ext cx="1558918" cy="393954"/>
          </a:xfrm>
          <a:prstGeom prst="rect">
            <a:avLst/>
          </a:prstGeom>
          <a:noFill/>
        </p:spPr>
        <p:txBody>
          <a:bodyPr wrap="square" lIns="0" tIns="0" rIns="0" bIns="0" rtlCol="0">
            <a:spAutoFit/>
          </a:bodyPr>
          <a:lstStyle/>
          <a:p>
            <a:pPr>
              <a:lnSpc>
                <a:spcPct val="80000"/>
              </a:lnSpc>
            </a:pPr>
            <a:r>
              <a:rPr lang="en-US" sz="3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ASP.NET</a:t>
            </a:r>
          </a:p>
        </p:txBody>
      </p:sp>
      <p:grpSp>
        <p:nvGrpSpPr>
          <p:cNvPr id="4" name="Group 3"/>
          <p:cNvGrpSpPr/>
          <p:nvPr/>
        </p:nvGrpSpPr>
        <p:grpSpPr>
          <a:xfrm>
            <a:off x="558655" y="2712683"/>
            <a:ext cx="11071516" cy="1600200"/>
            <a:chOff x="558655" y="2712683"/>
            <a:chExt cx="11071516" cy="1600200"/>
          </a:xfrm>
        </p:grpSpPr>
        <p:sp>
          <p:nvSpPr>
            <p:cNvPr id="18" name="Rounded Rectangle 17"/>
            <p:cNvSpPr/>
            <p:nvPr/>
          </p:nvSpPr>
          <p:spPr bwMode="auto">
            <a:xfrm>
              <a:off x="558655" y="2712683"/>
              <a:ext cx="11071516" cy="1600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800" dirty="0" smtClean="0">
                <a:solidFill>
                  <a:srgbClr val="FFFFFF"/>
                </a:solidFill>
              </a:endParaRPr>
            </a:p>
          </p:txBody>
        </p:sp>
        <p:pic>
          <p:nvPicPr>
            <p:cNvPr id="74" name="Picture 8" descr="\\Tkzaw-pro-15\mydocs3\alexturn\My Documents\My Pictures\Async Logos\NET-Frmwrk_v_rgb_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209" y="2924165"/>
              <a:ext cx="1039893" cy="117723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126645" y="2995719"/>
              <a:ext cx="1231020" cy="1034129"/>
            </a:xfrm>
            <a:prstGeom prst="rect">
              <a:avLst/>
            </a:prstGeom>
            <a:noFill/>
          </p:spPr>
          <p:txBody>
            <a:bodyPr wrap="square" lIns="0" tIns="0" rIns="0" bIns="0" rtlCol="0">
              <a:spAutoFit/>
            </a:bodyPr>
            <a:lstStyle/>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Task</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Parallel</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Library</a:t>
              </a:r>
            </a:p>
          </p:txBody>
        </p:sp>
      </p:grpSp>
      <p:grpSp>
        <p:nvGrpSpPr>
          <p:cNvPr id="3" name="Group 2"/>
          <p:cNvGrpSpPr/>
          <p:nvPr/>
        </p:nvGrpSpPr>
        <p:grpSpPr>
          <a:xfrm>
            <a:off x="3613363" y="2712683"/>
            <a:ext cx="8016807" cy="1600200"/>
            <a:chOff x="3613363" y="2712683"/>
            <a:chExt cx="8016807" cy="1600200"/>
          </a:xfrm>
        </p:grpSpPr>
        <p:sp>
          <p:nvSpPr>
            <p:cNvPr id="78" name="Rounded Rectangle 77"/>
            <p:cNvSpPr/>
            <p:nvPr/>
          </p:nvSpPr>
          <p:spPr bwMode="auto">
            <a:xfrm>
              <a:off x="3613363" y="2712683"/>
              <a:ext cx="8016807" cy="1600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800" dirty="0" smtClean="0">
                <a:solidFill>
                  <a:srgbClr val="FFFFFF"/>
                </a:solidFill>
              </a:endParaRPr>
            </a:p>
          </p:txBody>
        </p:sp>
        <p:sp>
          <p:nvSpPr>
            <p:cNvPr id="71" name="TextBox 70"/>
            <p:cNvSpPr txBox="1"/>
            <p:nvPr/>
          </p:nvSpPr>
          <p:spPr>
            <a:xfrm>
              <a:off x="5242392" y="2995719"/>
              <a:ext cx="2657667" cy="1034129"/>
            </a:xfrm>
            <a:prstGeom prst="rect">
              <a:avLst/>
            </a:prstGeom>
            <a:noFill/>
          </p:spPr>
          <p:txBody>
            <a:bodyPr wrap="square" lIns="0" tIns="0" rIns="0" bIns="0" rtlCol="0">
              <a:spAutoFit/>
            </a:bodyPr>
            <a:lstStyle/>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Windows</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Communication</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Foundation</a:t>
              </a:r>
            </a:p>
          </p:txBody>
        </p:sp>
        <p:sp>
          <p:nvSpPr>
            <p:cNvPr id="72" name="TextBox 71"/>
            <p:cNvSpPr txBox="1"/>
            <p:nvPr/>
          </p:nvSpPr>
          <p:spPr>
            <a:xfrm>
              <a:off x="8062916" y="2995719"/>
              <a:ext cx="1817563" cy="1034129"/>
            </a:xfrm>
            <a:prstGeom prst="rect">
              <a:avLst/>
            </a:prstGeom>
            <a:noFill/>
          </p:spPr>
          <p:txBody>
            <a:bodyPr wrap="square" lIns="0" tIns="0" rIns="0" bIns="0" rtlCol="0">
              <a:spAutoFit/>
            </a:bodyPr>
            <a:lstStyle/>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Reactive</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Extensions</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(Rx)</a:t>
              </a:r>
            </a:p>
          </p:txBody>
        </p:sp>
        <p:sp>
          <p:nvSpPr>
            <p:cNvPr id="80" name="TextBox 79"/>
            <p:cNvSpPr txBox="1"/>
            <p:nvPr/>
          </p:nvSpPr>
          <p:spPr>
            <a:xfrm>
              <a:off x="3848515" y="2995719"/>
              <a:ext cx="1231020" cy="1034129"/>
            </a:xfrm>
            <a:prstGeom prst="rect">
              <a:avLst/>
            </a:prstGeom>
            <a:noFill/>
          </p:spPr>
          <p:txBody>
            <a:bodyPr wrap="square" lIns="0" tIns="0" rIns="0" bIns="0" rtlCol="0">
              <a:spAutoFit/>
            </a:bodyPr>
            <a:lstStyle/>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Base</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Class</a:t>
              </a:r>
            </a:p>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Library</a:t>
              </a:r>
            </a:p>
          </p:txBody>
        </p:sp>
        <p:sp>
          <p:nvSpPr>
            <p:cNvPr id="24" name="TextBox 23"/>
            <p:cNvSpPr txBox="1"/>
            <p:nvPr/>
          </p:nvSpPr>
          <p:spPr>
            <a:xfrm>
              <a:off x="10043335" y="3340428"/>
              <a:ext cx="1440079" cy="344710"/>
            </a:xfrm>
            <a:prstGeom prst="rect">
              <a:avLst/>
            </a:prstGeom>
            <a:noFill/>
          </p:spPr>
          <p:txBody>
            <a:bodyPr wrap="square" lIns="0" tIns="0" rIns="0" bIns="0" rtlCol="0">
              <a:spAutoFit/>
            </a:bodyPr>
            <a:lstStyle/>
            <a:p>
              <a:pPr>
                <a:lnSpc>
                  <a:spcPct val="80000"/>
                </a:lnSpc>
              </a:pPr>
              <a:r>
                <a:rPr lang="en-US" sz="28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Others…</a:t>
              </a:r>
            </a:p>
          </p:txBody>
        </p:sp>
      </p:grpSp>
    </p:spTree>
    <p:extLst>
      <p:ext uri="{BB962C8B-B14F-4D97-AF65-F5344CB8AC3E}">
        <p14:creationId xmlns:p14="http://schemas.microsoft.com/office/powerpoint/2010/main" val="2562665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nodeType="withEffect">
                                  <p:stCondLst>
                                    <p:cond delay="10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nodeType="withEffect">
                                  <p:stCondLst>
                                    <p:cond delay="20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nodeType="withEffect">
                                  <p:stCondLst>
                                    <p:cond delay="1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20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8" grpId="0"/>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WCF – Client/Server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675050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Avoiding New </a:t>
            </a:r>
            <a:r>
              <a:rPr lang="en-US" dirty="0"/>
              <a:t>T</a:t>
            </a:r>
            <a:r>
              <a:rPr lang="en-US" dirty="0" smtClean="0"/>
              <a:t>hreads</a:t>
            </a:r>
            <a:endParaRPr lang="en-US" dirty="0"/>
          </a:p>
        </p:txBody>
      </p:sp>
      <p:sp>
        <p:nvSpPr>
          <p:cNvPr id="3" name="Text Placeholder 2"/>
          <p:cNvSpPr>
            <a:spLocks noGrp="1"/>
          </p:cNvSpPr>
          <p:nvPr>
            <p:ph type="body" sz="quarter" idx="10"/>
          </p:nvPr>
        </p:nvSpPr>
        <p:spPr>
          <a:xfrm>
            <a:off x="519112" y="1447799"/>
            <a:ext cx="11149013" cy="443198"/>
          </a:xfrm>
        </p:spPr>
        <p:txBody>
          <a:bodyPr/>
          <a:lstStyle/>
          <a:p>
            <a:r>
              <a:rPr lang="en-US" dirty="0" smtClean="0"/>
              <a:t>Synchronous logic blocks waiting for network requests:</a:t>
            </a:r>
          </a:p>
        </p:txBody>
      </p:sp>
      <p:sp>
        <p:nvSpPr>
          <p:cNvPr id="4" name="Rectangle 3"/>
          <p:cNvSpPr/>
          <p:nvPr/>
        </p:nvSpPr>
        <p:spPr>
          <a:xfrm>
            <a:off x="519113" y="2076852"/>
            <a:ext cx="11073363" cy="430887"/>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a:solidFill>
                  <a:srgbClr val="0000FF"/>
                </a:solidFill>
                <a:latin typeface="Consolas"/>
                <a:ea typeface="Calibri"/>
                <a:cs typeface="Times New Roman"/>
              </a:rPr>
              <a:t>var</a:t>
            </a:r>
            <a:r>
              <a:rPr lang="en-US" sz="1600" dirty="0">
                <a:latin typeface="Consolas"/>
                <a:ea typeface="Calibri"/>
                <a:cs typeface="Times New Roman"/>
              </a:rPr>
              <a:t> feeds = (</a:t>
            </a:r>
            <a:r>
              <a:rPr lang="en-US" sz="1600" dirty="0">
                <a:solidFill>
                  <a:srgbClr val="0000FF"/>
                </a:solidFill>
                <a:latin typeface="Consolas"/>
                <a:ea typeface="Calibri"/>
                <a:cs typeface="Times New Roman"/>
              </a:rPr>
              <a:t>from</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r>
              <a:rPr lang="en-US" sz="1600" dirty="0">
                <a:solidFill>
                  <a:srgbClr val="0000FF"/>
                </a:solidFill>
                <a:latin typeface="Consolas"/>
                <a:ea typeface="Calibri"/>
                <a:cs typeface="Times New Roman"/>
              </a:rPr>
              <a:t>in</a:t>
            </a:r>
            <a:r>
              <a:rPr lang="en-US" sz="1600" dirty="0">
                <a:latin typeface="Consolas"/>
                <a:ea typeface="Calibri"/>
                <a:cs typeface="Times New Roman"/>
              </a:rPr>
              <a:t> </a:t>
            </a:r>
            <a:r>
              <a:rPr lang="en-US" sz="1600" dirty="0" err="1">
                <a:latin typeface="Consolas"/>
                <a:ea typeface="Calibri"/>
                <a:cs typeface="Times New Roman"/>
              </a:rPr>
              <a:t>urls</a:t>
            </a:r>
            <a:r>
              <a:rPr lang="en-US" sz="1600" dirty="0">
                <a:latin typeface="Consolas"/>
                <a:ea typeface="Calibri"/>
                <a:cs typeface="Times New Roman"/>
              </a:rPr>
              <a:t> </a:t>
            </a:r>
            <a:r>
              <a:rPr lang="en-US" sz="1600" dirty="0">
                <a:solidFill>
                  <a:srgbClr val="0000FF"/>
                </a:solidFill>
                <a:latin typeface="Consolas"/>
                <a:ea typeface="Calibri"/>
                <a:cs typeface="Times New Roman"/>
              </a:rPr>
              <a:t>select</a:t>
            </a:r>
            <a:r>
              <a:rPr lang="en-US" sz="1600" dirty="0">
                <a:latin typeface="Consolas"/>
                <a:ea typeface="Calibri"/>
                <a:cs typeface="Times New Roman"/>
              </a:rPr>
              <a:t> </a:t>
            </a:r>
            <a:r>
              <a:rPr lang="en-US" sz="1600" dirty="0" err="1">
                <a:latin typeface="Consolas"/>
                <a:ea typeface="Calibri"/>
                <a:cs typeface="Times New Roman"/>
              </a:rPr>
              <a:t>client.DownloadFeed</a:t>
            </a:r>
            <a:r>
              <a:rPr lang="en-US" sz="1600" dirty="0">
                <a:latin typeface="Consolas"/>
                <a:ea typeface="Calibri"/>
                <a:cs typeface="Times New Roman"/>
              </a:rPr>
              <a:t>(</a:t>
            </a:r>
            <a:r>
              <a:rPr lang="en-US" sz="1600" dirty="0" err="1">
                <a:latin typeface="Consolas"/>
                <a:ea typeface="Calibri"/>
                <a:cs typeface="Times New Roman"/>
              </a:rPr>
              <a:t>url</a:t>
            </a:r>
            <a:r>
              <a:rPr lang="en-US" sz="1600" dirty="0">
                <a:latin typeface="Consolas"/>
                <a:ea typeface="Calibri"/>
                <a:cs typeface="Times New Roman"/>
              </a:rPr>
              <a:t>)).</a:t>
            </a:r>
            <a:r>
              <a:rPr lang="en-US" sz="1600" dirty="0" err="1">
                <a:latin typeface="Consolas"/>
                <a:ea typeface="Calibri"/>
                <a:cs typeface="Times New Roman"/>
              </a:rPr>
              <a:t>ToArray</a:t>
            </a:r>
            <a:r>
              <a:rPr lang="en-US" sz="1600" dirty="0">
                <a:latin typeface="Consolas"/>
                <a:ea typeface="Calibri"/>
                <a:cs typeface="Times New Roman"/>
              </a:rPr>
              <a:t>();</a:t>
            </a:r>
            <a:endParaRPr lang="en-US" sz="1400" dirty="0">
              <a:latin typeface="Calibri"/>
              <a:ea typeface="Calibri"/>
              <a:cs typeface="Times New Roman"/>
            </a:endParaRPr>
          </a:p>
        </p:txBody>
      </p:sp>
      <p:sp>
        <p:nvSpPr>
          <p:cNvPr id="6" name="Rectangle 5"/>
          <p:cNvSpPr/>
          <p:nvPr/>
        </p:nvSpPr>
        <p:spPr>
          <a:xfrm>
            <a:off x="519114" y="4603813"/>
            <a:ext cx="11149012" cy="430887"/>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a:solidFill>
                  <a:srgbClr val="0000FF"/>
                </a:solidFill>
                <a:latin typeface="Consolas"/>
                <a:ea typeface="Calibri"/>
                <a:cs typeface="Times New Roman"/>
              </a:rPr>
              <a:t>var</a:t>
            </a:r>
            <a:r>
              <a:rPr lang="en-US" sz="1600" dirty="0">
                <a:latin typeface="Consolas"/>
                <a:ea typeface="Calibri"/>
                <a:cs typeface="Times New Roman"/>
              </a:rPr>
              <a:t> feeds = </a:t>
            </a:r>
            <a:r>
              <a:rPr lang="en-US" sz="1600" dirty="0">
                <a:solidFill>
                  <a:srgbClr val="0000FF"/>
                </a:solidFill>
                <a:latin typeface="Consolas"/>
                <a:ea typeface="Calibri"/>
                <a:cs typeface="Times New Roman"/>
              </a:rPr>
              <a:t>await</a:t>
            </a:r>
            <a:r>
              <a:rPr lang="en-US" sz="1600" dirty="0">
                <a:latin typeface="Consolas"/>
                <a:ea typeface="Calibri"/>
                <a:cs typeface="Times New Roman"/>
              </a:rPr>
              <a:t> </a:t>
            </a:r>
            <a:r>
              <a:rPr lang="en-US" sz="1600" dirty="0" err="1">
                <a:solidFill>
                  <a:srgbClr val="2B91AF"/>
                </a:solidFill>
                <a:latin typeface="Consolas"/>
                <a:ea typeface="Calibri"/>
                <a:cs typeface="Times New Roman"/>
              </a:rPr>
              <a:t>TaskEx</a:t>
            </a:r>
            <a:r>
              <a:rPr lang="en-US" sz="1600" dirty="0" err="1">
                <a:latin typeface="Consolas"/>
                <a:ea typeface="Calibri"/>
                <a:cs typeface="Times New Roman"/>
              </a:rPr>
              <a:t>.WhenAll</a:t>
            </a:r>
            <a:r>
              <a:rPr lang="en-US" sz="1600" dirty="0">
                <a:latin typeface="Consolas"/>
                <a:ea typeface="Calibri"/>
                <a:cs typeface="Times New Roman"/>
              </a:rPr>
              <a:t>(</a:t>
            </a:r>
            <a:r>
              <a:rPr lang="en-US" sz="1600" dirty="0">
                <a:solidFill>
                  <a:srgbClr val="0000FF"/>
                </a:solidFill>
                <a:latin typeface="Consolas"/>
                <a:ea typeface="Calibri"/>
                <a:cs typeface="Times New Roman"/>
              </a:rPr>
              <a:t>from</a:t>
            </a:r>
            <a:r>
              <a:rPr lang="en-US" sz="1600" dirty="0">
                <a:latin typeface="Consolas"/>
                <a:ea typeface="Calibri"/>
                <a:cs typeface="Times New Roman"/>
              </a:rPr>
              <a:t> </a:t>
            </a:r>
            <a:r>
              <a:rPr lang="en-US" sz="1600" dirty="0" err="1">
                <a:latin typeface="Consolas"/>
                <a:ea typeface="Calibri"/>
                <a:cs typeface="Times New Roman"/>
              </a:rPr>
              <a:t>url</a:t>
            </a:r>
            <a:r>
              <a:rPr lang="en-US" sz="1600" dirty="0">
                <a:latin typeface="Consolas"/>
                <a:ea typeface="Calibri"/>
                <a:cs typeface="Times New Roman"/>
              </a:rPr>
              <a:t> </a:t>
            </a:r>
            <a:r>
              <a:rPr lang="en-US" sz="1600" dirty="0">
                <a:solidFill>
                  <a:srgbClr val="0000FF"/>
                </a:solidFill>
                <a:latin typeface="Consolas"/>
                <a:ea typeface="Calibri"/>
                <a:cs typeface="Times New Roman"/>
              </a:rPr>
              <a:t>in</a:t>
            </a:r>
            <a:r>
              <a:rPr lang="en-US" sz="1600" dirty="0">
                <a:latin typeface="Consolas"/>
                <a:ea typeface="Calibri"/>
                <a:cs typeface="Times New Roman"/>
              </a:rPr>
              <a:t> </a:t>
            </a:r>
            <a:r>
              <a:rPr lang="en-US" sz="1600" dirty="0" err="1">
                <a:latin typeface="Consolas"/>
                <a:ea typeface="Calibri"/>
                <a:cs typeface="Times New Roman"/>
              </a:rPr>
              <a:t>urls</a:t>
            </a:r>
            <a:r>
              <a:rPr lang="en-US" sz="1600" dirty="0">
                <a:latin typeface="Consolas"/>
                <a:ea typeface="Calibri"/>
                <a:cs typeface="Times New Roman"/>
              </a:rPr>
              <a:t> </a:t>
            </a:r>
            <a:r>
              <a:rPr lang="en-US" sz="1600" dirty="0">
                <a:solidFill>
                  <a:srgbClr val="0000FF"/>
                </a:solidFill>
                <a:latin typeface="Consolas"/>
                <a:ea typeface="Calibri"/>
                <a:cs typeface="Times New Roman"/>
              </a:rPr>
              <a:t>select</a:t>
            </a:r>
            <a:r>
              <a:rPr lang="en-US" sz="1600" dirty="0">
                <a:latin typeface="Consolas"/>
                <a:ea typeface="Calibri"/>
                <a:cs typeface="Times New Roman"/>
              </a:rPr>
              <a:t> </a:t>
            </a:r>
            <a:r>
              <a:rPr lang="en-US" sz="1600" dirty="0" err="1">
                <a:latin typeface="Consolas"/>
                <a:ea typeface="Calibri"/>
                <a:cs typeface="Times New Roman"/>
              </a:rPr>
              <a:t>client.DownloadFeedAsync</a:t>
            </a:r>
            <a:r>
              <a:rPr lang="en-US" sz="1600" dirty="0">
                <a:latin typeface="Consolas"/>
                <a:ea typeface="Calibri"/>
                <a:cs typeface="Times New Roman"/>
              </a:rPr>
              <a:t>(</a:t>
            </a:r>
            <a:r>
              <a:rPr lang="en-US" sz="1600" dirty="0" err="1">
                <a:latin typeface="Consolas"/>
                <a:ea typeface="Calibri"/>
                <a:cs typeface="Times New Roman"/>
              </a:rPr>
              <a:t>url</a:t>
            </a:r>
            <a:r>
              <a:rPr lang="en-US" sz="1600" dirty="0">
                <a:latin typeface="Consolas"/>
                <a:ea typeface="Calibri"/>
                <a:cs typeface="Times New Roman"/>
              </a:rPr>
              <a:t>));</a:t>
            </a:r>
            <a:endParaRPr lang="en-US" sz="1400" dirty="0">
              <a:latin typeface="Calibri"/>
              <a:ea typeface="Calibri"/>
              <a:cs typeface="Times New Roman"/>
            </a:endParaRPr>
          </a:p>
        </p:txBody>
      </p:sp>
      <p:sp>
        <p:nvSpPr>
          <p:cNvPr id="7" name="Text Placeholder 2"/>
          <p:cNvSpPr txBox="1">
            <a:spLocks/>
          </p:cNvSpPr>
          <p:nvPr/>
        </p:nvSpPr>
        <p:spPr>
          <a:xfrm>
            <a:off x="516012" y="2669913"/>
            <a:ext cx="11149013" cy="9171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could spin up background threads while you wait…</a:t>
            </a:r>
          </a:p>
          <a:p>
            <a:pPr lvl="1"/>
            <a:r>
              <a:rPr lang="en-US" dirty="0" smtClean="0"/>
              <a:t>However, we’d rather have those threads handle other requests!</a:t>
            </a:r>
          </a:p>
        </p:txBody>
      </p:sp>
      <p:sp>
        <p:nvSpPr>
          <p:cNvPr id="8" name="Text Placeholder 2"/>
          <p:cNvSpPr txBox="1">
            <a:spLocks/>
          </p:cNvSpPr>
          <p:nvPr/>
        </p:nvSpPr>
        <p:spPr>
          <a:xfrm>
            <a:off x="517382" y="3970137"/>
            <a:ext cx="11149013"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With </a:t>
            </a:r>
            <a:r>
              <a:rPr lang="en-US" dirty="0" err="1" smtClean="0"/>
              <a:t>async</a:t>
            </a:r>
            <a:r>
              <a:rPr lang="en-US" dirty="0" smtClean="0"/>
              <a:t>, it’s easy to make requests in parallel:</a:t>
            </a:r>
          </a:p>
        </p:txBody>
      </p:sp>
      <p:sp>
        <p:nvSpPr>
          <p:cNvPr id="9" name="Text Placeholder 2"/>
          <p:cNvSpPr txBox="1">
            <a:spLocks/>
          </p:cNvSpPr>
          <p:nvPr/>
        </p:nvSpPr>
        <p:spPr>
          <a:xfrm>
            <a:off x="519906" y="5212148"/>
            <a:ext cx="11149013"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solidFill>
              </a:rPr>
              <a:t>No new threads!</a:t>
            </a:r>
          </a:p>
        </p:txBody>
      </p:sp>
    </p:spTree>
    <p:extLst>
      <p:ext uri="{BB962C8B-B14F-4D97-AF65-F5344CB8AC3E}">
        <p14:creationId xmlns:p14="http://schemas.microsoft.com/office/powerpoint/2010/main" val="1899610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uiExpand="1" build="p"/>
      <p:bldP spid="8" grpId="0" build="p"/>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Unifying Asynchrony</a:t>
            </a:r>
            <a:endParaRPr lang="en-US" dirty="0"/>
          </a:p>
        </p:txBody>
      </p:sp>
      <p:sp>
        <p:nvSpPr>
          <p:cNvPr id="4" name="Text Placeholder 3"/>
          <p:cNvSpPr>
            <a:spLocks noGrp="1"/>
          </p:cNvSpPr>
          <p:nvPr>
            <p:ph type="body" sz="quarter" idx="10"/>
          </p:nvPr>
        </p:nvSpPr>
        <p:spPr>
          <a:xfrm>
            <a:off x="519906" y="4041775"/>
            <a:ext cx="11149013" cy="2339102"/>
          </a:xfrm>
        </p:spPr>
        <p:txBody>
          <a:bodyPr/>
          <a:lstStyle/>
          <a:p>
            <a:r>
              <a:rPr lang="en-US" dirty="0" smtClean="0"/>
              <a:t>An asynchronous scenario</a:t>
            </a:r>
          </a:p>
          <a:p>
            <a:pPr lvl="1"/>
            <a:r>
              <a:rPr lang="en-US" dirty="0" smtClean="0"/>
              <a:t>Scrape YouTube for video links</a:t>
            </a:r>
          </a:p>
          <a:p>
            <a:pPr lvl="1"/>
            <a:r>
              <a:rPr lang="en-US" dirty="0" smtClean="0"/>
              <a:t>Download two or more videos concurrently</a:t>
            </a:r>
          </a:p>
          <a:p>
            <a:pPr lvl="1"/>
            <a:r>
              <a:rPr lang="en-US" dirty="0" smtClean="0"/>
              <a:t>Create a </a:t>
            </a:r>
            <a:r>
              <a:rPr lang="en-US" dirty="0" err="1" smtClean="0"/>
              <a:t>mashup</a:t>
            </a:r>
            <a:r>
              <a:rPr lang="en-US" dirty="0" smtClean="0"/>
              <a:t> from downloaded videos</a:t>
            </a:r>
          </a:p>
          <a:p>
            <a:pPr lvl="1"/>
            <a:r>
              <a:rPr lang="en-US" dirty="0" smtClean="0"/>
              <a:t>Save the resulting video</a:t>
            </a:r>
            <a:endParaRPr lang="en-US" dirty="0"/>
          </a:p>
        </p:txBody>
      </p:sp>
      <p:cxnSp>
        <p:nvCxnSpPr>
          <p:cNvPr id="14" name="Straight Connector 13"/>
          <p:cNvCxnSpPr>
            <a:stCxn id="20" idx="0"/>
            <a:endCxn id="18" idx="2"/>
          </p:cNvCxnSpPr>
          <p:nvPr/>
        </p:nvCxnSpPr>
        <p:spPr>
          <a:xfrm rot="5400000" flipH="1" flipV="1">
            <a:off x="5370513" y="2171700"/>
            <a:ext cx="4572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1" idx="0"/>
            <a:endCxn id="18" idx="2"/>
          </p:cNvCxnSpPr>
          <p:nvPr/>
        </p:nvCxnSpPr>
        <p:spPr>
          <a:xfrm rot="16200000" flipV="1">
            <a:off x="6323013" y="2209800"/>
            <a:ext cx="45720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9" idx="0"/>
            <a:endCxn id="18" idx="2"/>
          </p:cNvCxnSpPr>
          <p:nvPr/>
        </p:nvCxnSpPr>
        <p:spPr>
          <a:xfrm rot="5400000" flipH="1" flipV="1">
            <a:off x="4418013" y="1219200"/>
            <a:ext cx="45720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8" idx="2"/>
            <a:endCxn id="22" idx="0"/>
          </p:cNvCxnSpPr>
          <p:nvPr/>
        </p:nvCxnSpPr>
        <p:spPr>
          <a:xfrm rot="16200000" flipH="1">
            <a:off x="7275513" y="1257300"/>
            <a:ext cx="457200" cy="2819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5218113" y="19050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Task</a:t>
            </a:r>
          </a:p>
        </p:txBody>
      </p:sp>
      <p:sp>
        <p:nvSpPr>
          <p:cNvPr id="19" name="Rectangle 18"/>
          <p:cNvSpPr/>
          <p:nvPr/>
        </p:nvSpPr>
        <p:spPr bwMode="auto">
          <a:xfrm>
            <a:off x="2322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CPU</a:t>
            </a:r>
          </a:p>
        </p:txBody>
      </p:sp>
      <p:sp>
        <p:nvSpPr>
          <p:cNvPr id="20" name="Rectangle 19"/>
          <p:cNvSpPr/>
          <p:nvPr/>
        </p:nvSpPr>
        <p:spPr bwMode="auto">
          <a:xfrm>
            <a:off x="4227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Network</a:t>
            </a:r>
          </a:p>
        </p:txBody>
      </p:sp>
      <p:sp>
        <p:nvSpPr>
          <p:cNvPr id="21" name="Rectangle 20"/>
          <p:cNvSpPr/>
          <p:nvPr/>
        </p:nvSpPr>
        <p:spPr bwMode="auto">
          <a:xfrm>
            <a:off x="6132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I/O</a:t>
            </a:r>
          </a:p>
        </p:txBody>
      </p:sp>
      <p:sp>
        <p:nvSpPr>
          <p:cNvPr id="22" name="Rectangle 21"/>
          <p:cNvSpPr/>
          <p:nvPr/>
        </p:nvSpPr>
        <p:spPr bwMode="auto">
          <a:xfrm>
            <a:off x="8037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Composite</a:t>
            </a:r>
          </a:p>
        </p:txBody>
      </p:sp>
      <p:sp>
        <p:nvSpPr>
          <p:cNvPr id="23" name="Rounded Rectangular Callout 22"/>
          <p:cNvSpPr/>
          <p:nvPr/>
        </p:nvSpPr>
        <p:spPr bwMode="auto">
          <a:xfrm>
            <a:off x="9332913" y="1447800"/>
            <a:ext cx="2057400" cy="914400"/>
          </a:xfrm>
          <a:prstGeom prst="wedgeRoundRectCallout">
            <a:avLst>
              <a:gd name="adj1" fmla="val -47379"/>
              <a:gd name="adj2" fmla="val 98013"/>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Asynchronous methods</a:t>
            </a:r>
          </a:p>
        </p:txBody>
      </p:sp>
    </p:spTree>
    <p:extLst>
      <p:ext uri="{BB962C8B-B14F-4D97-AF65-F5344CB8AC3E}">
        <p14:creationId xmlns:p14="http://schemas.microsoft.com/office/powerpoint/2010/main" val="3482050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500"/>
                                        <p:tgtEl>
                                          <p:spTgt spid="4">
                                            <p:txEl>
                                              <p:pRg st="3" end="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8" grpId="0" animBg="1"/>
      <p:bldP spid="19" grpId="0" animBg="1"/>
      <p:bldP spid="20" grpId="0" animBg="1"/>
      <p:bldP spid="21" grpId="0" animBg="1"/>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Unifying Asynchrony</a:t>
            </a:r>
            <a:endParaRPr lang="en-US" dirty="0"/>
          </a:p>
        </p:txBody>
      </p:sp>
      <p:sp>
        <p:nvSpPr>
          <p:cNvPr id="3" name="Rectangle 2"/>
          <p:cNvSpPr/>
          <p:nvPr/>
        </p:nvSpPr>
        <p:spPr>
          <a:xfrm>
            <a:off x="1331913" y="3736300"/>
            <a:ext cx="9525000" cy="2893100"/>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smtClean="0">
                <a:solidFill>
                  <a:srgbClr val="0000FF"/>
                </a:solidFill>
                <a:latin typeface="Consolas"/>
                <a:ea typeface="Calibri"/>
                <a:cs typeface="Times New Roman"/>
              </a:rPr>
              <a:t>try</a:t>
            </a:r>
            <a:r>
              <a:rPr lang="en-US" sz="1600" dirty="0" smtClean="0">
                <a:latin typeface="Consolas"/>
                <a:ea typeface="Calibri"/>
                <a:cs typeface="Times New Roman"/>
              </a:rPr>
              <a:t> {</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0000FF"/>
                </a:solidFill>
                <a:latin typeface="Consolas"/>
                <a:ea typeface="Calibri"/>
                <a:cs typeface="Times New Roman"/>
              </a:rPr>
              <a:t>string</a:t>
            </a:r>
            <a:r>
              <a:rPr lang="en-US" sz="1600" dirty="0" smtClean="0">
                <a:latin typeface="Consolas"/>
                <a:ea typeface="Calibri"/>
                <a:cs typeface="Times New Roman"/>
              </a:rPr>
              <a:t>[] </a:t>
            </a:r>
            <a:r>
              <a:rPr lang="en-US" sz="1600" dirty="0" err="1" smtClean="0">
                <a:latin typeface="Consolas"/>
                <a:ea typeface="Calibri"/>
                <a:cs typeface="Times New Roman"/>
              </a:rPr>
              <a:t>videoUrls</a:t>
            </a:r>
            <a:r>
              <a:rPr lang="en-US" sz="1600" dirty="0" smtClean="0">
                <a:latin typeface="Consolas"/>
                <a:ea typeface="Calibri"/>
                <a:cs typeface="Times New Roman"/>
              </a:rPr>
              <a:t> = </a:t>
            </a:r>
            <a:r>
              <a:rPr lang="en-US" sz="1600" dirty="0" smtClean="0">
                <a:solidFill>
                  <a:srgbClr val="0000FF"/>
                </a:solidFill>
                <a:latin typeface="Consolas"/>
                <a:ea typeface="Calibri"/>
                <a:cs typeface="Times New Roman"/>
              </a:rPr>
              <a:t>await</a:t>
            </a:r>
            <a:r>
              <a:rPr lang="en-US" sz="1600" dirty="0" smtClean="0">
                <a:latin typeface="Consolas"/>
                <a:ea typeface="Calibri"/>
                <a:cs typeface="Times New Roman"/>
              </a:rPr>
              <a:t> </a:t>
            </a:r>
            <a:r>
              <a:rPr lang="en-US" sz="1600" dirty="0" err="1" smtClean="0">
                <a:latin typeface="Consolas"/>
                <a:ea typeface="Calibri"/>
                <a:cs typeface="Times New Roman"/>
              </a:rPr>
              <a:t>ScrapeYoutubeAsync</a:t>
            </a:r>
            <a:r>
              <a:rPr lang="en-US" sz="1600" dirty="0" smtClean="0">
                <a:latin typeface="Consolas"/>
                <a:ea typeface="Calibri"/>
                <a:cs typeface="Times New Roman"/>
              </a:rPr>
              <a:t>(</a:t>
            </a:r>
            <a:r>
              <a:rPr lang="en-US" sz="1600" dirty="0" err="1" smtClean="0">
                <a:latin typeface="Consolas"/>
                <a:ea typeface="Calibri"/>
                <a:cs typeface="Times New Roman"/>
              </a:rPr>
              <a:t>url</a:t>
            </a:r>
            <a:r>
              <a:rPr lang="en-US" sz="1600" dirty="0" smtClean="0">
                <a:latin typeface="Consolas"/>
                <a:ea typeface="Calibri"/>
                <a:cs typeface="Times New Roman"/>
              </a:rPr>
              <a:t>);   </a:t>
            </a:r>
            <a:r>
              <a:rPr lang="en-US" sz="1600" dirty="0" smtClean="0">
                <a:solidFill>
                  <a:srgbClr val="008000"/>
                </a:solidFill>
                <a:latin typeface="Consolas"/>
                <a:ea typeface="Calibri"/>
                <a:cs typeface="Times New Roman"/>
              </a:rPr>
              <a:t>// Network-bound</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latin typeface="Consolas"/>
                <a:ea typeface="Calibri"/>
                <a:cs typeface="Times New Roman"/>
              </a:rPr>
              <a:t>&lt;</a:t>
            </a:r>
            <a:r>
              <a:rPr lang="en-US" sz="1600" dirty="0" smtClean="0">
                <a:solidFill>
                  <a:srgbClr val="2B91AF"/>
                </a:solidFill>
                <a:latin typeface="Consolas"/>
                <a:ea typeface="Calibri"/>
                <a:cs typeface="Times New Roman"/>
              </a:rPr>
              <a:t>Video</a:t>
            </a:r>
            <a:r>
              <a:rPr lang="en-US" sz="1600" dirty="0" smtClean="0">
                <a:latin typeface="Consolas"/>
                <a:ea typeface="Calibri"/>
                <a:cs typeface="Times New Roman"/>
              </a:rPr>
              <a:t>&gt; t1 = </a:t>
            </a:r>
            <a:r>
              <a:rPr lang="en-US" sz="1600" dirty="0" err="1" smtClean="0">
                <a:latin typeface="Consolas"/>
                <a:ea typeface="Calibri"/>
                <a:cs typeface="Times New Roman"/>
              </a:rPr>
              <a:t>DownloadVideoAsync</a:t>
            </a:r>
            <a:r>
              <a:rPr lang="en-US" sz="1600" dirty="0" smtClean="0">
                <a:latin typeface="Consolas"/>
                <a:ea typeface="Calibri"/>
                <a:cs typeface="Times New Roman"/>
              </a:rPr>
              <a:t>(</a:t>
            </a:r>
            <a:r>
              <a:rPr lang="en-US" sz="1600" dirty="0" err="1" smtClean="0">
                <a:latin typeface="Consolas"/>
                <a:ea typeface="Calibri"/>
                <a:cs typeface="Times New Roman"/>
              </a:rPr>
              <a:t>videoUrls</a:t>
            </a:r>
            <a:r>
              <a:rPr lang="en-US" sz="1600" dirty="0" smtClean="0">
                <a:latin typeface="Consolas"/>
                <a:ea typeface="Calibri"/>
                <a:cs typeface="Times New Roman"/>
              </a:rPr>
              <a:t>[0]);</a:t>
            </a:r>
            <a:r>
              <a:rPr lang="en-US" sz="1600" dirty="0" smtClean="0">
                <a:solidFill>
                  <a:srgbClr val="000000"/>
                </a:solidFill>
                <a:latin typeface="Consolas"/>
                <a:ea typeface="Calibri"/>
                <a:cs typeface="Times New Roman"/>
              </a:rPr>
              <a:t>    </a:t>
            </a:r>
            <a:r>
              <a:rPr lang="en-US" sz="1600" dirty="0" smtClean="0">
                <a:solidFill>
                  <a:srgbClr val="008000"/>
                </a:solidFill>
                <a:latin typeface="Consolas"/>
                <a:ea typeface="Calibri"/>
                <a:cs typeface="Times New Roman"/>
              </a:rPr>
              <a:t>// Start two downloads</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Task</a:t>
            </a:r>
            <a:r>
              <a:rPr lang="en-US" sz="1600" dirty="0" smtClean="0">
                <a:latin typeface="Consolas"/>
                <a:ea typeface="Calibri"/>
                <a:cs typeface="Times New Roman"/>
              </a:rPr>
              <a:t>&lt;</a:t>
            </a:r>
            <a:r>
              <a:rPr lang="en-US" sz="1600" dirty="0" smtClean="0">
                <a:solidFill>
                  <a:srgbClr val="2B91AF"/>
                </a:solidFill>
                <a:latin typeface="Consolas"/>
                <a:ea typeface="Calibri"/>
                <a:cs typeface="Times New Roman"/>
              </a:rPr>
              <a:t>Video</a:t>
            </a:r>
            <a:r>
              <a:rPr lang="en-US" sz="1600" dirty="0" smtClean="0">
                <a:latin typeface="Consolas"/>
                <a:ea typeface="Calibri"/>
                <a:cs typeface="Times New Roman"/>
              </a:rPr>
              <a:t>&gt; t2 = </a:t>
            </a:r>
            <a:r>
              <a:rPr lang="en-US" sz="1600" dirty="0" err="1" smtClean="0">
                <a:latin typeface="Consolas"/>
                <a:ea typeface="Calibri"/>
                <a:cs typeface="Times New Roman"/>
              </a:rPr>
              <a:t>DownloadVideoAsync</a:t>
            </a:r>
            <a:r>
              <a:rPr lang="en-US" sz="1600" dirty="0" smtClean="0">
                <a:latin typeface="Consolas"/>
                <a:ea typeface="Calibri"/>
                <a:cs typeface="Times New Roman"/>
              </a:rPr>
              <a:t>(</a:t>
            </a:r>
            <a:r>
              <a:rPr lang="en-US" sz="1600" dirty="0" err="1" smtClean="0">
                <a:latin typeface="Consolas"/>
                <a:ea typeface="Calibri"/>
                <a:cs typeface="Times New Roman"/>
              </a:rPr>
              <a:t>videoUrls</a:t>
            </a:r>
            <a:r>
              <a:rPr lang="en-US" sz="1600" dirty="0" smtClean="0">
                <a:latin typeface="Consolas"/>
                <a:ea typeface="Calibri"/>
                <a:cs typeface="Times New Roman"/>
              </a:rPr>
              <a:t>[1]);</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Video</a:t>
            </a:r>
            <a:r>
              <a:rPr lang="en-US" sz="1600" dirty="0" smtClean="0">
                <a:latin typeface="Consolas"/>
                <a:ea typeface="Calibri"/>
                <a:cs typeface="Times New Roman"/>
              </a:rPr>
              <a:t>[] </a:t>
            </a:r>
            <a:r>
              <a:rPr lang="en-US" sz="1600" dirty="0" err="1" smtClean="0">
                <a:latin typeface="Consolas"/>
                <a:ea typeface="Calibri"/>
                <a:cs typeface="Times New Roman"/>
              </a:rPr>
              <a:t>vids</a:t>
            </a:r>
            <a:r>
              <a:rPr lang="en-US" sz="1600" dirty="0" smtClean="0">
                <a:latin typeface="Consolas"/>
                <a:ea typeface="Calibri"/>
                <a:cs typeface="Times New Roman"/>
              </a:rPr>
              <a:t> = </a:t>
            </a:r>
            <a:r>
              <a:rPr lang="en-US" sz="1600" dirty="0" smtClean="0">
                <a:solidFill>
                  <a:srgbClr val="0000FF"/>
                </a:solidFill>
                <a:latin typeface="Consolas"/>
                <a:ea typeface="Calibri"/>
                <a:cs typeface="Times New Roman"/>
              </a:rPr>
              <a:t>await</a:t>
            </a:r>
            <a:r>
              <a:rPr lang="en-US" sz="1600" dirty="0" smtClean="0">
                <a:latin typeface="Consolas"/>
                <a:ea typeface="Calibri"/>
                <a:cs typeface="Times New Roman"/>
              </a:rPr>
              <a:t> </a:t>
            </a:r>
            <a:r>
              <a:rPr lang="en-US" sz="1600" dirty="0" err="1" smtClean="0">
                <a:solidFill>
                  <a:srgbClr val="2B91AF"/>
                </a:solidFill>
                <a:latin typeface="Consolas"/>
                <a:ea typeface="Calibri"/>
                <a:cs typeface="Times New Roman"/>
              </a:rPr>
              <a:t>Task</a:t>
            </a:r>
            <a:r>
              <a:rPr lang="en-US" sz="1600" dirty="0" err="1" smtClean="0">
                <a:latin typeface="Consolas"/>
                <a:ea typeface="Calibri"/>
                <a:cs typeface="Times New Roman"/>
              </a:rPr>
              <a:t>.WhenAll</a:t>
            </a:r>
            <a:r>
              <a:rPr lang="en-US" sz="1600" dirty="0" smtClean="0">
                <a:latin typeface="Consolas"/>
                <a:ea typeface="Calibri"/>
                <a:cs typeface="Times New Roman"/>
              </a:rPr>
              <a:t>(t1, t2);            </a:t>
            </a:r>
            <a:r>
              <a:rPr lang="en-US" sz="1600" dirty="0" smtClean="0">
                <a:solidFill>
                  <a:srgbClr val="008000"/>
                </a:solidFill>
                <a:latin typeface="Consolas"/>
                <a:ea typeface="Calibri"/>
                <a:cs typeface="Times New Roman"/>
              </a:rPr>
              <a:t>// Wait for both</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2B91AF"/>
                </a:solidFill>
                <a:latin typeface="Consolas"/>
                <a:ea typeface="Calibri"/>
                <a:cs typeface="Times New Roman"/>
              </a:rPr>
              <a:t>Video</a:t>
            </a:r>
            <a:r>
              <a:rPr lang="en-US" sz="1600" dirty="0" smtClean="0">
                <a:latin typeface="Consolas"/>
                <a:ea typeface="Calibri"/>
                <a:cs typeface="Times New Roman"/>
              </a:rPr>
              <a:t> v = </a:t>
            </a:r>
            <a:r>
              <a:rPr lang="en-US" sz="1600" dirty="0" smtClean="0">
                <a:solidFill>
                  <a:srgbClr val="0000FF"/>
                </a:solidFill>
                <a:latin typeface="Consolas"/>
                <a:ea typeface="Calibri"/>
                <a:cs typeface="Times New Roman"/>
              </a:rPr>
              <a:t>await</a:t>
            </a:r>
            <a:r>
              <a:rPr lang="en-US" sz="1600" dirty="0" smtClean="0">
                <a:latin typeface="Consolas"/>
                <a:ea typeface="Calibri"/>
                <a:cs typeface="Times New Roman"/>
              </a:rPr>
              <a:t> </a:t>
            </a:r>
            <a:r>
              <a:rPr lang="en-US" sz="1600" dirty="0" err="1" smtClean="0">
                <a:latin typeface="Consolas"/>
                <a:ea typeface="Calibri"/>
                <a:cs typeface="Times New Roman"/>
              </a:rPr>
              <a:t>MashupVideosAsync</a:t>
            </a:r>
            <a:r>
              <a:rPr lang="en-US" sz="1600" dirty="0" smtClean="0">
                <a:latin typeface="Consolas"/>
                <a:ea typeface="Calibri"/>
                <a:cs typeface="Times New Roman"/>
              </a:rPr>
              <a:t>(</a:t>
            </a:r>
            <a:r>
              <a:rPr lang="en-US" sz="1600" dirty="0" err="1" smtClean="0">
                <a:latin typeface="Consolas"/>
                <a:ea typeface="Calibri"/>
                <a:cs typeface="Times New Roman"/>
              </a:rPr>
              <a:t>vids</a:t>
            </a:r>
            <a:r>
              <a:rPr lang="en-US" sz="1600" dirty="0" smtClean="0">
                <a:latin typeface="Consolas"/>
                <a:ea typeface="Calibri"/>
                <a:cs typeface="Times New Roman"/>
              </a:rPr>
              <a:t>[0], </a:t>
            </a:r>
            <a:r>
              <a:rPr lang="en-US" sz="1600" dirty="0" err="1" smtClean="0">
                <a:latin typeface="Consolas"/>
                <a:ea typeface="Calibri"/>
                <a:cs typeface="Times New Roman"/>
              </a:rPr>
              <a:t>vids</a:t>
            </a:r>
            <a:r>
              <a:rPr lang="en-US" sz="1600" dirty="0" smtClean="0">
                <a:latin typeface="Consolas"/>
                <a:ea typeface="Calibri"/>
                <a:cs typeface="Times New Roman"/>
              </a:rPr>
              <a:t>[1]);  </a:t>
            </a:r>
            <a:r>
              <a:rPr lang="en-US" sz="1600" dirty="0" smtClean="0">
                <a:solidFill>
                  <a:srgbClr val="008000"/>
                </a:solidFill>
                <a:latin typeface="Consolas"/>
                <a:ea typeface="Calibri"/>
                <a:cs typeface="Times New Roman"/>
              </a:rPr>
              <a:t>// CPU-bound</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smtClean="0">
                <a:solidFill>
                  <a:srgbClr val="0000FF"/>
                </a:solidFill>
                <a:latin typeface="Consolas"/>
                <a:ea typeface="Calibri"/>
                <a:cs typeface="Times New Roman"/>
              </a:rPr>
              <a:t>await</a:t>
            </a:r>
            <a:r>
              <a:rPr lang="en-US" sz="1600" dirty="0" smtClean="0">
                <a:latin typeface="Consolas"/>
                <a:ea typeface="Calibri"/>
                <a:cs typeface="Times New Roman"/>
              </a:rPr>
              <a:t> </a:t>
            </a:r>
            <a:r>
              <a:rPr lang="en-US" sz="1600" dirty="0" err="1" smtClean="0">
                <a:latin typeface="Consolas"/>
                <a:ea typeface="Calibri"/>
                <a:cs typeface="Times New Roman"/>
              </a:rPr>
              <a:t>v.SaveAsync</a:t>
            </a:r>
            <a:r>
              <a:rPr lang="en-US" sz="1600" dirty="0" smtClean="0">
                <a:latin typeface="Consolas"/>
                <a:ea typeface="Calibri"/>
                <a:cs typeface="Times New Roman"/>
              </a:rPr>
              <a:t>(</a:t>
            </a:r>
            <a:r>
              <a:rPr lang="en-US" sz="1600" dirty="0" err="1" smtClean="0">
                <a:latin typeface="Consolas"/>
                <a:ea typeface="Calibri"/>
                <a:cs typeface="Times New Roman"/>
              </a:rPr>
              <a:t>textbox.Text</a:t>
            </a:r>
            <a:r>
              <a:rPr lang="en-US" sz="1600" dirty="0" smtClean="0">
                <a:latin typeface="Consolas"/>
                <a:ea typeface="Calibri"/>
                <a:cs typeface="Times New Roman"/>
              </a:rPr>
              <a:t>);                      </a:t>
            </a:r>
            <a:r>
              <a:rPr lang="en-US" sz="1600" dirty="0" smtClean="0">
                <a:solidFill>
                  <a:srgbClr val="008000"/>
                </a:solidFill>
                <a:latin typeface="Consolas"/>
                <a:ea typeface="Calibri"/>
                <a:cs typeface="Times New Roman"/>
              </a:rPr>
              <a:t>// IO-bound</a:t>
            </a:r>
            <a:endParaRPr lang="en-US" sz="1400" dirty="0" smtClean="0">
              <a:latin typeface="Calibri"/>
              <a:ea typeface="Calibri"/>
              <a:cs typeface="Times New Roman"/>
            </a:endParaRPr>
          </a:p>
          <a:p>
            <a:r>
              <a:rPr lang="en-US" sz="1600" dirty="0" smtClean="0">
                <a:latin typeface="Consolas"/>
                <a:ea typeface="Calibri"/>
                <a:cs typeface="Times New Roman"/>
              </a:rPr>
              <a:t>}</a:t>
            </a:r>
            <a:endParaRPr lang="en-US" sz="1400" dirty="0" smtClean="0">
              <a:latin typeface="Calibri"/>
              <a:ea typeface="Calibri"/>
              <a:cs typeface="Times New Roman"/>
            </a:endParaRPr>
          </a:p>
          <a:p>
            <a:r>
              <a:rPr lang="en-US" sz="1600" dirty="0" smtClean="0">
                <a:solidFill>
                  <a:srgbClr val="0000FF"/>
                </a:solidFill>
                <a:latin typeface="Consolas"/>
                <a:ea typeface="Calibri"/>
                <a:cs typeface="Times New Roman"/>
              </a:rPr>
              <a:t>catch</a:t>
            </a:r>
            <a:r>
              <a:rPr lang="en-US" sz="1600" dirty="0" smtClean="0">
                <a:latin typeface="Consolas"/>
                <a:ea typeface="Calibri"/>
                <a:cs typeface="Times New Roman"/>
              </a:rPr>
              <a:t> (</a:t>
            </a:r>
            <a:r>
              <a:rPr lang="en-US" sz="1600" dirty="0" err="1" smtClean="0">
                <a:solidFill>
                  <a:srgbClr val="2B91AF"/>
                </a:solidFill>
                <a:latin typeface="Consolas"/>
                <a:ea typeface="Calibri"/>
                <a:cs typeface="Times New Roman"/>
              </a:rPr>
              <a:t>WebException</a:t>
            </a:r>
            <a:r>
              <a:rPr lang="en-US" sz="1600" dirty="0" smtClean="0">
                <a:latin typeface="Consolas"/>
                <a:ea typeface="Calibri"/>
                <a:cs typeface="Times New Roman"/>
              </a:rPr>
              <a:t> ex) {</a:t>
            </a:r>
            <a:endParaRPr lang="en-US" sz="1400" dirty="0" smtClean="0">
              <a:latin typeface="Calibri"/>
              <a:ea typeface="Calibri"/>
              <a:cs typeface="Times New Roman"/>
            </a:endParaRPr>
          </a:p>
          <a:p>
            <a:r>
              <a:rPr lang="en-US" sz="1600" dirty="0" smtClean="0">
                <a:latin typeface="Consolas"/>
                <a:ea typeface="Calibri"/>
                <a:cs typeface="Times New Roman"/>
              </a:rPr>
              <a:t>    </a:t>
            </a:r>
            <a:r>
              <a:rPr lang="en-US" sz="1600" dirty="0" err="1" smtClean="0">
                <a:latin typeface="Consolas"/>
                <a:ea typeface="Calibri"/>
                <a:cs typeface="Times New Roman"/>
              </a:rPr>
              <a:t>ReportError</a:t>
            </a:r>
            <a:r>
              <a:rPr lang="en-US" sz="1600" dirty="0" smtClean="0">
                <a:latin typeface="Consolas"/>
                <a:ea typeface="Calibri"/>
                <a:cs typeface="Times New Roman"/>
              </a:rPr>
              <a:t>(ex);</a:t>
            </a:r>
            <a:endParaRPr lang="en-US" sz="1400" dirty="0" smtClean="0">
              <a:latin typeface="Calibri"/>
              <a:ea typeface="Calibri"/>
              <a:cs typeface="Times New Roman"/>
            </a:endParaRPr>
          </a:p>
          <a:p>
            <a:r>
              <a:rPr lang="en-US" sz="1600" dirty="0" smtClean="0">
                <a:latin typeface="Consolas"/>
                <a:ea typeface="Calibri"/>
                <a:cs typeface="Times New Roman"/>
              </a:rPr>
              <a:t>}</a:t>
            </a:r>
            <a:endParaRPr lang="en-US" sz="1400" dirty="0" smtClean="0">
              <a:latin typeface="Calibri"/>
              <a:ea typeface="Calibri"/>
              <a:cs typeface="Times New Roman"/>
            </a:endParaRPr>
          </a:p>
        </p:txBody>
      </p:sp>
      <p:cxnSp>
        <p:nvCxnSpPr>
          <p:cNvPr id="5" name="Straight Connector 4"/>
          <p:cNvCxnSpPr>
            <a:stCxn id="11" idx="0"/>
            <a:endCxn id="9" idx="2"/>
          </p:cNvCxnSpPr>
          <p:nvPr/>
        </p:nvCxnSpPr>
        <p:spPr>
          <a:xfrm rot="5400000" flipH="1" flipV="1">
            <a:off x="5370513" y="2171700"/>
            <a:ext cx="4572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2" idx="0"/>
            <a:endCxn id="9" idx="2"/>
          </p:cNvCxnSpPr>
          <p:nvPr/>
        </p:nvCxnSpPr>
        <p:spPr>
          <a:xfrm rot="16200000" flipV="1">
            <a:off x="6323013" y="2209800"/>
            <a:ext cx="45720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 idx="0"/>
            <a:endCxn id="9" idx="2"/>
          </p:cNvCxnSpPr>
          <p:nvPr/>
        </p:nvCxnSpPr>
        <p:spPr>
          <a:xfrm rot="5400000" flipH="1" flipV="1">
            <a:off x="4418013" y="1219200"/>
            <a:ext cx="45720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 idx="2"/>
            <a:endCxn id="13" idx="0"/>
          </p:cNvCxnSpPr>
          <p:nvPr/>
        </p:nvCxnSpPr>
        <p:spPr>
          <a:xfrm rot="16200000" flipH="1">
            <a:off x="7275513" y="1257300"/>
            <a:ext cx="457200" cy="2819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5218113" y="1905000"/>
            <a:ext cx="1752600" cy="5334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latin typeface="Arial" pitchFamily="34" charset="0"/>
              </a:rPr>
              <a:t>Task</a:t>
            </a:r>
          </a:p>
        </p:txBody>
      </p:sp>
      <p:sp>
        <p:nvSpPr>
          <p:cNvPr id="10" name="Rectangle 9"/>
          <p:cNvSpPr/>
          <p:nvPr/>
        </p:nvSpPr>
        <p:spPr bwMode="auto">
          <a:xfrm>
            <a:off x="2322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CPU</a:t>
            </a:r>
          </a:p>
        </p:txBody>
      </p:sp>
      <p:sp>
        <p:nvSpPr>
          <p:cNvPr id="11" name="Rectangle 10"/>
          <p:cNvSpPr/>
          <p:nvPr/>
        </p:nvSpPr>
        <p:spPr bwMode="auto">
          <a:xfrm>
            <a:off x="4227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Network</a:t>
            </a:r>
          </a:p>
        </p:txBody>
      </p:sp>
      <p:sp>
        <p:nvSpPr>
          <p:cNvPr id="12" name="Rectangle 11"/>
          <p:cNvSpPr/>
          <p:nvPr/>
        </p:nvSpPr>
        <p:spPr bwMode="auto">
          <a:xfrm>
            <a:off x="6132513" y="2895600"/>
            <a:ext cx="1752600" cy="5334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latin typeface="Arial" pitchFamily="34" charset="0"/>
              </a:rPr>
              <a:t>I/O</a:t>
            </a:r>
          </a:p>
        </p:txBody>
      </p:sp>
      <p:sp>
        <p:nvSpPr>
          <p:cNvPr id="13" name="Rectangle 12"/>
          <p:cNvSpPr/>
          <p:nvPr/>
        </p:nvSpPr>
        <p:spPr bwMode="auto">
          <a:xfrm>
            <a:off x="8037513" y="2895600"/>
            <a:ext cx="1752600" cy="533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Composite</a:t>
            </a:r>
          </a:p>
        </p:txBody>
      </p:sp>
    </p:spTree>
    <p:extLst>
      <p:ext uri="{BB962C8B-B14F-4D97-AF65-F5344CB8AC3E}">
        <p14:creationId xmlns:p14="http://schemas.microsoft.com/office/powerpoint/2010/main" val="32506476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Asynchronous Methods</a:t>
            </a:r>
            <a:endParaRPr lang="en-US" dirty="0"/>
          </a:p>
        </p:txBody>
      </p:sp>
      <p:sp>
        <p:nvSpPr>
          <p:cNvPr id="6" name="Text Placeholder 5"/>
          <p:cNvSpPr>
            <a:spLocks noGrp="1"/>
          </p:cNvSpPr>
          <p:nvPr>
            <p:ph type="body" sz="quarter" idx="10"/>
          </p:nvPr>
        </p:nvSpPr>
        <p:spPr/>
        <p:txBody>
          <a:bodyPr/>
          <a:lstStyle/>
          <a:p>
            <a:r>
              <a:rPr lang="en-US" smtClean="0"/>
              <a:t>As simple as synchronous code</a:t>
            </a:r>
          </a:p>
          <a:p>
            <a:endParaRPr lang="en-US" smtClean="0"/>
          </a:p>
          <a:p>
            <a:r>
              <a:rPr lang="en-US" smtClean="0"/>
              <a:t>Unifies computational, network and I/O asynchrony</a:t>
            </a:r>
          </a:p>
          <a:p>
            <a:endParaRPr lang="en-US" smtClean="0"/>
          </a:p>
          <a:p>
            <a:r>
              <a:rPr lang="en-US" smtClean="0"/>
              <a:t>More scalable servers</a:t>
            </a:r>
          </a:p>
          <a:p>
            <a:endParaRPr lang="en-US" smtClean="0"/>
          </a:p>
          <a:p>
            <a:r>
              <a:rPr lang="en-US" smtClean="0"/>
              <a:t>More responsive UI</a:t>
            </a:r>
            <a:endParaRPr lang="en-US" dirty="0"/>
          </a:p>
        </p:txBody>
      </p:sp>
      <p:sp>
        <p:nvSpPr>
          <p:cNvPr id="8" name="32-Point Star 7"/>
          <p:cNvSpPr/>
          <p:nvPr/>
        </p:nvSpPr>
        <p:spPr bwMode="auto">
          <a:xfrm rot="20989458">
            <a:off x="6600046" y="3341143"/>
            <a:ext cx="4418687" cy="2667000"/>
          </a:xfrm>
          <a:prstGeom prst="star32">
            <a:avLst>
              <a:gd name="adj" fmla="val 39124"/>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Download</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Visual Studio </a:t>
            </a:r>
            <a:r>
              <a:rPr lang="en-US" sz="2200" dirty="0" err="1" smtClean="0">
                <a:gradFill>
                  <a:gsLst>
                    <a:gs pos="0">
                      <a:srgbClr val="FFFFFF"/>
                    </a:gs>
                    <a:gs pos="100000">
                      <a:srgbClr val="FFFFFF"/>
                    </a:gs>
                  </a:gsLst>
                  <a:lin ang="5400000" scaled="0"/>
                </a:gradFill>
              </a:rPr>
              <a:t>Async</a:t>
            </a:r>
            <a:r>
              <a:rPr lang="en-US" sz="2200" dirty="0" smtClean="0">
                <a:gradFill>
                  <a:gsLst>
                    <a:gs pos="0">
                      <a:srgbClr val="FFFFFF"/>
                    </a:gs>
                    <a:gs pos="100000">
                      <a:srgbClr val="FFFFFF"/>
                    </a:gs>
                  </a:gsLst>
                  <a:lin ang="5400000" scaled="0"/>
                </a:gradFill>
              </a:rPr>
              <a:t> CTP</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today!</a:t>
            </a:r>
          </a:p>
        </p:txBody>
      </p:sp>
    </p:spTree>
    <p:extLst>
      <p:ext uri="{BB962C8B-B14F-4D97-AF65-F5344CB8AC3E}">
        <p14:creationId xmlns:p14="http://schemas.microsoft.com/office/powerpoint/2010/main" val="368645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and VB Evolution</a:t>
            </a:r>
            <a:endParaRPr lang="en-US" dirty="0"/>
          </a:p>
        </p:txBody>
      </p:sp>
      <p:sp>
        <p:nvSpPr>
          <p:cNvPr id="36" name="Text Box 18"/>
          <p:cNvSpPr txBox="1">
            <a:spLocks noChangeArrowheads="1"/>
          </p:cNvSpPr>
          <p:nvPr/>
        </p:nvSpPr>
        <p:spPr bwMode="auto">
          <a:xfrm>
            <a:off x="3809126" y="5903598"/>
            <a:ext cx="5044407"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Managed Code</a:t>
            </a:r>
          </a:p>
        </p:txBody>
      </p:sp>
      <p:sp>
        <p:nvSpPr>
          <p:cNvPr id="37" name="Text Box 19"/>
          <p:cNvSpPr txBox="1">
            <a:spLocks noChangeArrowheads="1"/>
          </p:cNvSpPr>
          <p:nvPr/>
        </p:nvSpPr>
        <p:spPr bwMode="auto">
          <a:xfrm>
            <a:off x="4420287" y="5034754"/>
            <a:ext cx="4700089"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Generics</a:t>
            </a:r>
          </a:p>
        </p:txBody>
      </p:sp>
      <p:sp>
        <p:nvSpPr>
          <p:cNvPr id="38" name="Text Box 20"/>
          <p:cNvSpPr txBox="1">
            <a:spLocks noChangeArrowheads="1"/>
          </p:cNvSpPr>
          <p:nvPr/>
        </p:nvSpPr>
        <p:spPr bwMode="auto">
          <a:xfrm>
            <a:off x="4989826" y="4092261"/>
            <a:ext cx="4273760"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Language Integrated Query</a:t>
            </a:r>
            <a:endParaRPr lang="en-US" sz="2200" dirty="0">
              <a:effectLst/>
              <a:ea typeface="Segoe UI" pitchFamily="34" charset="0"/>
              <a:cs typeface="Segoe UI" pitchFamily="34" charset="0"/>
            </a:endParaRPr>
          </a:p>
        </p:txBody>
      </p:sp>
      <p:sp>
        <p:nvSpPr>
          <p:cNvPr id="42" name="Text Box 20"/>
          <p:cNvSpPr txBox="1">
            <a:spLocks noChangeArrowheads="1"/>
          </p:cNvSpPr>
          <p:nvPr/>
        </p:nvSpPr>
        <p:spPr bwMode="auto">
          <a:xfrm>
            <a:off x="5593512" y="3122144"/>
            <a:ext cx="3704715"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Dynamic + Language Parity</a:t>
            </a:r>
            <a:endParaRPr lang="en-US" sz="2200" dirty="0">
              <a:effectLst/>
              <a:ea typeface="Segoe UI" pitchFamily="34" charset="0"/>
              <a:cs typeface="Segoe UI" pitchFamily="34" charset="0"/>
            </a:endParaRPr>
          </a:p>
        </p:txBody>
      </p:sp>
      <p:cxnSp>
        <p:nvCxnSpPr>
          <p:cNvPr id="52" name="Straight Arrow Connector 51"/>
          <p:cNvCxnSpPr/>
          <p:nvPr/>
        </p:nvCxnSpPr>
        <p:spPr>
          <a:xfrm flipV="1">
            <a:off x="5856454" y="1587464"/>
            <a:ext cx="344801" cy="549107"/>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53" name="Oval 52"/>
          <p:cNvSpPr/>
          <p:nvPr/>
        </p:nvSpPr>
        <p:spPr bwMode="auto">
          <a:xfrm rot="1921981">
            <a:off x="5499374" y="2102284"/>
            <a:ext cx="457200" cy="4572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 Box 17"/>
          <p:cNvSpPr txBox="1">
            <a:spLocks noChangeArrowheads="1"/>
          </p:cNvSpPr>
          <p:nvPr/>
        </p:nvSpPr>
        <p:spPr bwMode="auto">
          <a:xfrm>
            <a:off x="3382240" y="1723716"/>
            <a:ext cx="2092669"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a:t>
            </a:r>
            <a:r>
              <a:rPr lang="en-US" sz="2200" dirty="0" smtClean="0">
                <a:ea typeface="Segoe UI" pitchFamily="34" charset="0"/>
                <a:cs typeface="Segoe UI" pitchFamily="34" charset="0"/>
              </a:rPr>
              <a:t> VB </a:t>
            </a:r>
            <a:r>
              <a:rPr lang="en-US" sz="2200" dirty="0" err="1" smtClean="0">
                <a:ea typeface="Segoe UI" pitchFamily="34" charset="0"/>
                <a:cs typeface="Segoe UI" pitchFamily="34" charset="0"/>
              </a:rPr>
              <a:t>v.Next</a:t>
            </a:r>
            <a:endParaRPr lang="en-US" sz="2200" dirty="0">
              <a:effectLst/>
              <a:ea typeface="Segoe UI" pitchFamily="34" charset="0"/>
              <a:cs typeface="Segoe UI" pitchFamily="34" charset="0"/>
            </a:endParaRPr>
          </a:p>
        </p:txBody>
      </p:sp>
      <p:sp>
        <p:nvSpPr>
          <p:cNvPr id="24" name="Text Box 20"/>
          <p:cNvSpPr txBox="1">
            <a:spLocks noChangeArrowheads="1"/>
          </p:cNvSpPr>
          <p:nvPr/>
        </p:nvSpPr>
        <p:spPr bwMode="auto">
          <a:xfrm>
            <a:off x="6285226" y="2138279"/>
            <a:ext cx="3704715"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Asynchronous Programming</a:t>
            </a:r>
            <a:endParaRPr lang="en-US" sz="2200" dirty="0">
              <a:effectLst/>
              <a:ea typeface="Segoe UI" pitchFamily="34" charset="0"/>
              <a:cs typeface="Segoe UI" pitchFamily="34" charset="0"/>
            </a:endParaRPr>
          </a:p>
        </p:txBody>
      </p:sp>
      <p:sp>
        <p:nvSpPr>
          <p:cNvPr id="29" name="Text Box 15"/>
          <p:cNvSpPr txBox="1">
            <a:spLocks noChangeArrowheads="1"/>
          </p:cNvSpPr>
          <p:nvPr/>
        </p:nvSpPr>
        <p:spPr bwMode="auto">
          <a:xfrm>
            <a:off x="712264" y="5723923"/>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1.0 + VB 7.0</a:t>
            </a:r>
            <a:endParaRPr lang="en-US" sz="2200" dirty="0">
              <a:effectLst/>
              <a:ea typeface="Segoe UI" pitchFamily="34" charset="0"/>
              <a:cs typeface="Segoe UI" pitchFamily="34" charset="0"/>
            </a:endParaRPr>
          </a:p>
        </p:txBody>
      </p:sp>
      <p:sp>
        <p:nvSpPr>
          <p:cNvPr id="30" name="Text Box 16"/>
          <p:cNvSpPr txBox="1">
            <a:spLocks noChangeArrowheads="1"/>
          </p:cNvSpPr>
          <p:nvPr/>
        </p:nvSpPr>
        <p:spPr bwMode="auto">
          <a:xfrm>
            <a:off x="1350739" y="4657123"/>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2.0 + </a:t>
            </a:r>
            <a:r>
              <a:rPr lang="en-US" sz="2200" dirty="0" smtClean="0">
                <a:ea typeface="Segoe UI" pitchFamily="34" charset="0"/>
                <a:cs typeface="Segoe UI" pitchFamily="34" charset="0"/>
              </a:rPr>
              <a:t>VB 8.0</a:t>
            </a:r>
            <a:endParaRPr lang="en-US" sz="2200" dirty="0">
              <a:effectLst/>
              <a:ea typeface="Segoe UI" pitchFamily="34" charset="0"/>
              <a:cs typeface="Segoe UI" pitchFamily="34" charset="0"/>
            </a:endParaRPr>
          </a:p>
        </p:txBody>
      </p:sp>
      <p:sp>
        <p:nvSpPr>
          <p:cNvPr id="31" name="Text Box 17"/>
          <p:cNvSpPr txBox="1">
            <a:spLocks noChangeArrowheads="1"/>
          </p:cNvSpPr>
          <p:nvPr/>
        </p:nvSpPr>
        <p:spPr bwMode="auto">
          <a:xfrm>
            <a:off x="2007663" y="36651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3.0 + </a:t>
            </a:r>
            <a:r>
              <a:rPr lang="en-US" sz="2200" dirty="0" smtClean="0">
                <a:ea typeface="Segoe UI" pitchFamily="34" charset="0"/>
                <a:cs typeface="Segoe UI" pitchFamily="34" charset="0"/>
              </a:rPr>
              <a:t>VB 9.0</a:t>
            </a:r>
            <a:endParaRPr lang="en-US" sz="2200" dirty="0">
              <a:effectLst/>
              <a:ea typeface="Segoe UI" pitchFamily="34" charset="0"/>
              <a:cs typeface="Segoe UI" pitchFamily="34" charset="0"/>
            </a:endParaRPr>
          </a:p>
        </p:txBody>
      </p:sp>
      <p:sp>
        <p:nvSpPr>
          <p:cNvPr id="32" name="Text Box 17"/>
          <p:cNvSpPr txBox="1">
            <a:spLocks noChangeArrowheads="1"/>
          </p:cNvSpPr>
          <p:nvPr/>
        </p:nvSpPr>
        <p:spPr bwMode="auto">
          <a:xfrm>
            <a:off x="2540264" y="2694983"/>
            <a:ext cx="2334850"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4.0 + </a:t>
            </a:r>
            <a:r>
              <a:rPr lang="en-US" sz="2200" dirty="0" smtClean="0">
                <a:ea typeface="Segoe UI" pitchFamily="34" charset="0"/>
                <a:cs typeface="Segoe UI" pitchFamily="34" charset="0"/>
              </a:rPr>
              <a:t>VB 10.0</a:t>
            </a:r>
            <a:endParaRPr lang="en-US" sz="2200" dirty="0">
              <a:effectLst/>
              <a:ea typeface="Segoe UI" pitchFamily="34" charset="0"/>
              <a:cs typeface="Segoe UI" pitchFamily="34" charset="0"/>
            </a:endParaRPr>
          </a:p>
        </p:txBody>
      </p:sp>
      <p:grpSp>
        <p:nvGrpSpPr>
          <p:cNvPr id="7" name="Group 6"/>
          <p:cNvGrpSpPr/>
          <p:nvPr/>
        </p:nvGrpSpPr>
        <p:grpSpPr>
          <a:xfrm>
            <a:off x="6098474" y="493803"/>
            <a:ext cx="552309" cy="1125711"/>
            <a:chOff x="6152271" y="384744"/>
            <a:chExt cx="552309" cy="1125711"/>
          </a:xfrm>
        </p:grpSpPr>
        <p:cxnSp>
          <p:nvCxnSpPr>
            <p:cNvPr id="25" name="Straight Arrow Connector 24"/>
            <p:cNvCxnSpPr>
              <a:stCxn id="26" idx="0"/>
            </p:cNvCxnSpPr>
            <p:nvPr/>
          </p:nvCxnSpPr>
          <p:spPr>
            <a:xfrm rot="7321981" flipH="1" flipV="1">
              <a:off x="6322786" y="764950"/>
              <a:ext cx="762000" cy="1588"/>
            </a:xfrm>
            <a:prstGeom prst="straightConnector1">
              <a:avLst/>
            </a:prstGeom>
            <a:ln w="25400">
              <a:solidFill>
                <a:srgbClr val="FFFFFF"/>
              </a:solidFill>
              <a:prstDash val="sysDot"/>
              <a:tailEnd type="triangle" w="lg" len="lg"/>
            </a:ln>
          </p:spPr>
          <p:style>
            <a:lnRef idx="3">
              <a:schemeClr val="accent3"/>
            </a:lnRef>
            <a:fillRef idx="0">
              <a:schemeClr val="accent3"/>
            </a:fillRef>
            <a:effectRef idx="2">
              <a:schemeClr val="accent3"/>
            </a:effectRef>
            <a:fontRef idx="minor">
              <a:schemeClr val="tx1"/>
            </a:fontRef>
          </p:style>
        </p:cxnSp>
        <p:sp>
          <p:nvSpPr>
            <p:cNvPr id="26" name="Oval 25"/>
            <p:cNvSpPr/>
            <p:nvPr/>
          </p:nvSpPr>
          <p:spPr bwMode="auto">
            <a:xfrm rot="1921981">
              <a:off x="6152271" y="1053255"/>
              <a:ext cx="457200" cy="457200"/>
            </a:xfrm>
            <a:prstGeom prst="ellipse">
              <a:avLst/>
            </a:prstGeom>
            <a:noFill/>
            <a:ln w="25400">
              <a:solidFill>
                <a:srgbClr val="FFFFFF"/>
              </a:solidFill>
              <a:prstDash val="sysDot"/>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cxnSp>
        <p:nvCxnSpPr>
          <p:cNvPr id="33" name="Straight Arrow Connector 32"/>
          <p:cNvCxnSpPr/>
          <p:nvPr/>
        </p:nvCxnSpPr>
        <p:spPr>
          <a:xfrm flipV="1">
            <a:off x="5248711" y="2536381"/>
            <a:ext cx="344801" cy="549107"/>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51" name="Oval 50"/>
          <p:cNvSpPr/>
          <p:nvPr/>
        </p:nvSpPr>
        <p:spPr bwMode="auto">
          <a:xfrm rot="1921981">
            <a:off x="4905093" y="3026303"/>
            <a:ext cx="457200" cy="4572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4" name="Straight Arrow Connector 33"/>
          <p:cNvCxnSpPr/>
          <p:nvPr/>
        </p:nvCxnSpPr>
        <p:spPr>
          <a:xfrm flipV="1">
            <a:off x="4659408" y="3460890"/>
            <a:ext cx="344801" cy="549107"/>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9" name="Oval 48"/>
          <p:cNvSpPr/>
          <p:nvPr/>
        </p:nvSpPr>
        <p:spPr bwMode="auto">
          <a:xfrm rot="1921981">
            <a:off x="4312217" y="3950811"/>
            <a:ext cx="45720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5" name="Straight Arrow Connector 34"/>
          <p:cNvCxnSpPr/>
          <p:nvPr/>
        </p:nvCxnSpPr>
        <p:spPr>
          <a:xfrm flipV="1">
            <a:off x="4083773" y="4382569"/>
            <a:ext cx="344801" cy="549107"/>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7" name="Oval 46"/>
          <p:cNvSpPr/>
          <p:nvPr/>
        </p:nvSpPr>
        <p:spPr bwMode="auto">
          <a:xfrm rot="1921981">
            <a:off x="3731778" y="488885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9" name="Straight Arrow Connector 38"/>
          <p:cNvCxnSpPr/>
          <p:nvPr/>
        </p:nvCxnSpPr>
        <p:spPr>
          <a:xfrm flipV="1">
            <a:off x="3472931" y="5315107"/>
            <a:ext cx="344801" cy="549107"/>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21" name="Oval 20"/>
          <p:cNvSpPr/>
          <p:nvPr/>
        </p:nvSpPr>
        <p:spPr bwMode="auto">
          <a:xfrm rot="1921981">
            <a:off x="3150438" y="5808663"/>
            <a:ext cx="451897" cy="46114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24123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4977104" y="1701800"/>
            <a:ext cx="2234618" cy="2142067"/>
            <a:chOff x="6781800" y="1828800"/>
            <a:chExt cx="1828800" cy="1752600"/>
          </a:xfrm>
        </p:grpSpPr>
        <p:cxnSp>
          <p:nvCxnSpPr>
            <p:cNvPr id="136" name="Straight Connector 135"/>
            <p:cNvCxnSpPr>
              <a:stCxn id="144" idx="0"/>
              <a:endCxn id="142" idx="3"/>
            </p:cNvCxnSpPr>
            <p:nvPr/>
          </p:nvCxnSpPr>
          <p:spPr>
            <a:xfrm rot="5400000" flipH="1" flipV="1">
              <a:off x="7140522" y="2073140"/>
              <a:ext cx="197038" cy="228683"/>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7" name="Straight Connector 136"/>
            <p:cNvCxnSpPr>
              <a:stCxn id="142" idx="5"/>
              <a:endCxn id="145" idx="0"/>
            </p:cNvCxnSpPr>
            <p:nvPr/>
          </p:nvCxnSpPr>
          <p:spPr>
            <a:xfrm rot="16200000" flipH="1">
              <a:off x="7931015" y="2063615"/>
              <a:ext cx="197038" cy="247733"/>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8" name="Straight Connector 137"/>
            <p:cNvCxnSpPr>
              <a:stCxn id="142" idx="4"/>
              <a:endCxn id="143" idx="0"/>
            </p:cNvCxnSpPr>
            <p:nvPr/>
          </p:nvCxnSpPr>
          <p:spPr>
            <a:xfrm rot="16200000" flipH="1">
              <a:off x="7472362" y="2290762"/>
              <a:ext cx="457200" cy="142875"/>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9" name="Straight Connector 138"/>
            <p:cNvCxnSpPr>
              <a:stCxn id="143" idx="3"/>
              <a:endCxn id="146" idx="0"/>
            </p:cNvCxnSpPr>
            <p:nvPr/>
          </p:nvCxnSpPr>
          <p:spPr>
            <a:xfrm flipH="1">
              <a:off x="7200900" y="2850963"/>
              <a:ext cx="302092" cy="197038"/>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40" name="Straight Connector 139"/>
            <p:cNvCxnSpPr>
              <a:stCxn id="143" idx="4"/>
              <a:endCxn id="147" idx="0"/>
            </p:cNvCxnSpPr>
            <p:nvPr/>
          </p:nvCxnSpPr>
          <p:spPr>
            <a:xfrm rot="16200000" flipH="1">
              <a:off x="7562850" y="3105150"/>
              <a:ext cx="457200" cy="38100"/>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41" name="Straight Connector 140"/>
            <p:cNvCxnSpPr>
              <a:stCxn id="143" idx="5"/>
              <a:endCxn id="148" idx="0"/>
            </p:cNvCxnSpPr>
            <p:nvPr/>
          </p:nvCxnSpPr>
          <p:spPr>
            <a:xfrm rot="16200000" flipH="1">
              <a:off x="8075286" y="2817485"/>
              <a:ext cx="197037" cy="263992"/>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sp>
          <p:nvSpPr>
            <p:cNvPr id="142" name="Oval 141"/>
            <p:cNvSpPr/>
            <p:nvPr/>
          </p:nvSpPr>
          <p:spPr>
            <a:xfrm>
              <a:off x="7239000" y="1828800"/>
              <a:ext cx="78105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00" dirty="0" smtClean="0">
                  <a:latin typeface="+mj-lt"/>
                  <a:ea typeface="Segoe UI" pitchFamily="34" charset="0"/>
                  <a:cs typeface="Consolas" pitchFamily="49" charset="0"/>
                </a:rPr>
                <a:t>Class</a:t>
              </a:r>
              <a:endParaRPr lang="en-US" sz="1300" dirty="0">
                <a:latin typeface="+mj-lt"/>
                <a:ea typeface="Segoe UI" pitchFamily="34" charset="0"/>
                <a:cs typeface="Consolas" pitchFamily="49" charset="0"/>
              </a:endParaRPr>
            </a:p>
          </p:txBody>
        </p:sp>
        <p:sp>
          <p:nvSpPr>
            <p:cNvPr id="143" name="Oval 142"/>
            <p:cNvSpPr/>
            <p:nvPr/>
          </p:nvSpPr>
          <p:spPr>
            <a:xfrm>
              <a:off x="7391400" y="2590800"/>
              <a:ext cx="7620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00" dirty="0" smtClean="0">
                  <a:latin typeface="+mj-lt"/>
                  <a:ea typeface="Segoe UI" pitchFamily="34" charset="0"/>
                  <a:cs typeface="Consolas" pitchFamily="49" charset="0"/>
                </a:rPr>
                <a:t>Field</a:t>
              </a:r>
              <a:endParaRPr lang="en-US" sz="1300" dirty="0">
                <a:latin typeface="+mj-lt"/>
                <a:ea typeface="Segoe UI" pitchFamily="34" charset="0"/>
                <a:cs typeface="Consolas" pitchFamily="49" charset="0"/>
              </a:endParaRPr>
            </a:p>
          </p:txBody>
        </p:sp>
        <p:sp>
          <p:nvSpPr>
            <p:cNvPr id="144" name="Rounded Rectangle 143"/>
            <p:cNvSpPr/>
            <p:nvPr/>
          </p:nvSpPr>
          <p:spPr>
            <a:xfrm>
              <a:off x="6781800" y="2286000"/>
              <a:ext cx="685800" cy="228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solidFill>
                  <a:latin typeface="Consolas" pitchFamily="49" charset="0"/>
                  <a:cs typeface="Consolas" pitchFamily="49" charset="0"/>
                </a:rPr>
                <a:t>public</a:t>
              </a:r>
            </a:p>
          </p:txBody>
        </p:sp>
        <p:sp>
          <p:nvSpPr>
            <p:cNvPr id="145" name="Rounded Rectangle 144"/>
            <p:cNvSpPr/>
            <p:nvPr/>
          </p:nvSpPr>
          <p:spPr>
            <a:xfrm>
              <a:off x="7848600" y="2286000"/>
              <a:ext cx="609600" cy="228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err="1">
                  <a:solidFill>
                    <a:schemeClr val="lt1"/>
                  </a:solidFill>
                  <a:latin typeface="Consolas" pitchFamily="49" charset="0"/>
                  <a:ea typeface="Segoe UI" pitchFamily="34" charset="0"/>
                  <a:cs typeface="Consolas" pitchFamily="49" charset="0"/>
                </a:rPr>
                <a:t>Foo</a:t>
              </a:r>
              <a:endParaRPr lang="en-US" sz="1200" dirty="0">
                <a:solidFill>
                  <a:schemeClr val="lt1"/>
                </a:solidFill>
                <a:latin typeface="Consolas" pitchFamily="49" charset="0"/>
                <a:ea typeface="Segoe UI" pitchFamily="34" charset="0"/>
                <a:cs typeface="Consolas" pitchFamily="49" charset="0"/>
              </a:endParaRPr>
            </a:p>
          </p:txBody>
        </p:sp>
        <p:sp>
          <p:nvSpPr>
            <p:cNvPr id="146" name="Rounded Rectangle 145"/>
            <p:cNvSpPr/>
            <p:nvPr/>
          </p:nvSpPr>
          <p:spPr>
            <a:xfrm>
              <a:off x="6858000" y="3048000"/>
              <a:ext cx="685800" cy="228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solidFill>
                  <a:latin typeface="Consolas" pitchFamily="49" charset="0"/>
                  <a:cs typeface="Consolas" pitchFamily="49" charset="0"/>
                </a:rPr>
                <a:t>private</a:t>
              </a:r>
            </a:p>
          </p:txBody>
        </p:sp>
        <p:sp>
          <p:nvSpPr>
            <p:cNvPr id="147" name="Rounded Rectangle 146"/>
            <p:cNvSpPr/>
            <p:nvPr/>
          </p:nvSpPr>
          <p:spPr>
            <a:xfrm>
              <a:off x="7467600" y="3352800"/>
              <a:ext cx="685800" cy="228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solidFill>
                    <a:schemeClr val="lt1"/>
                  </a:solidFill>
                  <a:latin typeface="Consolas" pitchFamily="49" charset="0"/>
                  <a:ea typeface="Segoe UI" pitchFamily="34" charset="0"/>
                  <a:cs typeface="Consolas" pitchFamily="49" charset="0"/>
                </a:rPr>
                <a:t>string</a:t>
              </a:r>
            </a:p>
          </p:txBody>
        </p:sp>
        <p:sp>
          <p:nvSpPr>
            <p:cNvPr id="148" name="Rounded Rectangle 147"/>
            <p:cNvSpPr/>
            <p:nvPr/>
          </p:nvSpPr>
          <p:spPr>
            <a:xfrm>
              <a:off x="8001000" y="3048000"/>
              <a:ext cx="609600" cy="228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solidFill>
                    <a:schemeClr val="lt1"/>
                  </a:solidFill>
                  <a:latin typeface="Consolas" pitchFamily="49" charset="0"/>
                  <a:ea typeface="Segoe UI" pitchFamily="34" charset="0"/>
                  <a:cs typeface="Consolas" pitchFamily="49" charset="0"/>
                </a:rPr>
                <a:t>X</a:t>
              </a:r>
            </a:p>
          </p:txBody>
        </p:sp>
      </p:grpSp>
      <p:sp>
        <p:nvSpPr>
          <p:cNvPr id="2" name="Title 1"/>
          <p:cNvSpPr>
            <a:spLocks noGrp="1"/>
          </p:cNvSpPr>
          <p:nvPr>
            <p:ph type="title"/>
          </p:nvPr>
        </p:nvSpPr>
        <p:spPr/>
        <p:txBody>
          <a:bodyPr/>
          <a:lstStyle/>
          <a:p>
            <a:r>
              <a:rPr lang="en-US" dirty="0" smtClean="0"/>
              <a:t>Compiler as a Service</a:t>
            </a:r>
            <a:endParaRPr lang="en-US" dirty="0"/>
          </a:p>
        </p:txBody>
      </p:sp>
      <p:sp>
        <p:nvSpPr>
          <p:cNvPr id="123" name="Rectangle 122"/>
          <p:cNvSpPr/>
          <p:nvPr/>
        </p:nvSpPr>
        <p:spPr>
          <a:xfrm>
            <a:off x="4672383" y="4058920"/>
            <a:ext cx="2844059" cy="2194560"/>
          </a:xfrm>
          <a:prstGeom prst="rect">
            <a:avLst/>
          </a:prstGeom>
          <a:ln/>
          <a:effectLst>
            <a:glow rad="228600">
              <a:schemeClr val="accent1">
                <a:lumMod val="20000"/>
                <a:lumOff val="80000"/>
                <a:alpha val="40000"/>
              </a:schemeClr>
            </a:glow>
            <a:outerShdw blurRad="39000" dist="25400" dir="5400000" rotWithShape="0">
              <a:srgbClr val="000000">
                <a:alpha val="38000"/>
              </a:srgbClr>
            </a:outerShdw>
          </a:effectLst>
        </p:spPr>
        <p:style>
          <a:lnRef idx="1">
            <a:schemeClr val="dk1"/>
          </a:lnRef>
          <a:fillRef idx="3">
            <a:schemeClr val="dk1"/>
          </a:fillRef>
          <a:effectRef idx="2">
            <a:schemeClr val="dk1"/>
          </a:effectRef>
          <a:fontRef idx="minor">
            <a:schemeClr val="lt1"/>
          </a:fontRef>
        </p:style>
        <p:txBody>
          <a:bodyPr lIns="97519" tIns="48759" rIns="97519" bIns="48759" rtlCol="0" anchor="b" anchorCtr="0"/>
          <a:lstStyle/>
          <a:p>
            <a:pPr algn="ctr"/>
            <a:r>
              <a:rPr lang="en-US" sz="2700" dirty="0" smtClean="0">
                <a:ea typeface="Segoe UI" pitchFamily="34" charset="0"/>
                <a:cs typeface="Segoe UI" pitchFamily="34" charset="0"/>
              </a:rPr>
              <a:t>Compiler</a:t>
            </a:r>
          </a:p>
          <a:p>
            <a:pPr algn="ctr"/>
            <a:endParaRPr lang="en-US" sz="2700" dirty="0">
              <a:ea typeface="Segoe UI" pitchFamily="34" charset="0"/>
              <a:cs typeface="Segoe UI" pitchFamily="34" charset="0"/>
            </a:endParaRPr>
          </a:p>
          <a:p>
            <a:pPr algn="ctr"/>
            <a:endParaRPr lang="en-US" sz="2700" dirty="0" smtClean="0">
              <a:ea typeface="Segoe UI" pitchFamily="34" charset="0"/>
              <a:cs typeface="Segoe UI" pitchFamily="34" charset="0"/>
            </a:endParaRPr>
          </a:p>
        </p:txBody>
      </p:sp>
      <p:sp>
        <p:nvSpPr>
          <p:cNvPr id="124" name="Right Arrow 123"/>
          <p:cNvSpPr/>
          <p:nvPr/>
        </p:nvSpPr>
        <p:spPr>
          <a:xfrm>
            <a:off x="3859794" y="4953000"/>
            <a:ext cx="650071" cy="406400"/>
          </a:xfrm>
          <a:prstGeom prst="rightArrow">
            <a:avLst/>
          </a:prstGeom>
          <a:ln/>
        </p:spPr>
        <p:style>
          <a:lnRef idx="1">
            <a:schemeClr val="accent4"/>
          </a:lnRef>
          <a:fillRef idx="3">
            <a:schemeClr val="accent4"/>
          </a:fillRef>
          <a:effectRef idx="2">
            <a:schemeClr val="accent4"/>
          </a:effectRef>
          <a:fontRef idx="minor">
            <a:schemeClr val="lt1"/>
          </a:fontRef>
        </p:style>
        <p:txBody>
          <a:bodyPr lIns="97519" tIns="48759" rIns="97519" bIns="48759" rtlCol="0" anchor="ctr"/>
          <a:lstStyle/>
          <a:p>
            <a:pPr algn="ctr"/>
            <a:endParaRPr lang="en-US">
              <a:ea typeface="Segoe UI" pitchFamily="34" charset="0"/>
              <a:cs typeface="Segoe UI" pitchFamily="34" charset="0"/>
            </a:endParaRPr>
          </a:p>
        </p:txBody>
      </p:sp>
      <p:sp>
        <p:nvSpPr>
          <p:cNvPr id="125" name="Rectangle 124"/>
          <p:cNvSpPr/>
          <p:nvPr/>
        </p:nvSpPr>
        <p:spPr>
          <a:xfrm>
            <a:off x="4672383" y="4221480"/>
            <a:ext cx="2844059" cy="2032000"/>
          </a:xfrm>
          <a:prstGeom prst="rect">
            <a:avLst/>
          </a:prstGeom>
          <a:ln/>
          <a:effectLst>
            <a:glow rad="228600">
              <a:schemeClr val="accent1">
                <a:lumMod val="20000"/>
                <a:lumOff val="80000"/>
                <a:alpha val="40000"/>
              </a:schemeClr>
            </a:glow>
            <a:outerShdw blurRad="39000" dist="25400" dir="5400000" rotWithShape="0">
              <a:srgbClr val="000000">
                <a:alpha val="38000"/>
              </a:srgbClr>
            </a:outerShdw>
          </a:effectLst>
        </p:spPr>
        <p:style>
          <a:lnRef idx="1">
            <a:schemeClr val="dk1"/>
          </a:lnRef>
          <a:fillRef idx="3">
            <a:schemeClr val="dk1"/>
          </a:fillRef>
          <a:effectRef idx="2">
            <a:schemeClr val="dk1"/>
          </a:effectRef>
          <a:fontRef idx="minor">
            <a:schemeClr val="lt1"/>
          </a:fontRef>
        </p:style>
        <p:txBody>
          <a:bodyPr lIns="97519" tIns="48759" rIns="97519" bIns="48759" rtlCol="0" anchor="b" anchorCtr="0"/>
          <a:lstStyle/>
          <a:p>
            <a:pPr algn="ctr"/>
            <a:r>
              <a:rPr lang="en-US" sz="2700" dirty="0" smtClean="0">
                <a:ea typeface="Segoe UI" pitchFamily="34" charset="0"/>
                <a:cs typeface="Segoe UI" pitchFamily="34" charset="0"/>
              </a:rPr>
              <a:t>Compiler</a:t>
            </a:r>
          </a:p>
          <a:p>
            <a:pPr algn="ctr"/>
            <a:endParaRPr lang="en-US" sz="2700" dirty="0" smtClean="0">
              <a:ea typeface="Segoe UI" pitchFamily="34" charset="0"/>
              <a:cs typeface="Segoe UI" pitchFamily="34" charset="0"/>
            </a:endParaRPr>
          </a:p>
          <a:p>
            <a:pPr algn="ctr"/>
            <a:endParaRPr lang="en-US" sz="2700" dirty="0">
              <a:ea typeface="Segoe UI" pitchFamily="34" charset="0"/>
              <a:cs typeface="Segoe UI" pitchFamily="34" charset="0"/>
            </a:endParaRPr>
          </a:p>
        </p:txBody>
      </p:sp>
      <p:sp>
        <p:nvSpPr>
          <p:cNvPr id="126" name="Folded Corner 125"/>
          <p:cNvSpPr/>
          <p:nvPr/>
        </p:nvSpPr>
        <p:spPr>
          <a:xfrm>
            <a:off x="2072100" y="4871720"/>
            <a:ext cx="1625177" cy="1056640"/>
          </a:xfrm>
          <a:prstGeom prst="foldedCorner">
            <a:avLst/>
          </a:prstGeom>
          <a:ln/>
        </p:spPr>
        <p:style>
          <a:lnRef idx="1">
            <a:schemeClr val="accent4"/>
          </a:lnRef>
          <a:fillRef idx="3">
            <a:schemeClr val="accent4"/>
          </a:fillRef>
          <a:effectRef idx="2">
            <a:schemeClr val="accent4"/>
          </a:effectRef>
          <a:fontRef idx="minor">
            <a:schemeClr val="lt1"/>
          </a:fontRef>
        </p:style>
        <p:txBody>
          <a:bodyPr lIns="97519" tIns="48759" rIns="97519" bIns="48759" rtlCol="0" anchor="ctr"/>
          <a:lstStyle/>
          <a:p>
            <a:pPr algn="ctr"/>
            <a:r>
              <a:rPr lang="en-US" dirty="0" smtClean="0">
                <a:ea typeface="Segoe UI" pitchFamily="34" charset="0"/>
                <a:cs typeface="Segoe UI" pitchFamily="34" charset="0"/>
              </a:rPr>
              <a:t>Source code</a:t>
            </a:r>
            <a:endParaRPr lang="en-US" dirty="0">
              <a:ea typeface="Segoe UI" pitchFamily="34" charset="0"/>
              <a:cs typeface="Segoe UI" pitchFamily="34" charset="0"/>
            </a:endParaRPr>
          </a:p>
        </p:txBody>
      </p:sp>
      <p:sp>
        <p:nvSpPr>
          <p:cNvPr id="127" name="Folded Corner 126"/>
          <p:cNvSpPr/>
          <p:nvPr/>
        </p:nvSpPr>
        <p:spPr>
          <a:xfrm>
            <a:off x="1990841" y="4627880"/>
            <a:ext cx="1625177" cy="1056640"/>
          </a:xfrm>
          <a:prstGeom prst="foldedCorner">
            <a:avLst/>
          </a:prstGeom>
          <a:ln/>
        </p:spPr>
        <p:style>
          <a:lnRef idx="1">
            <a:schemeClr val="accent4"/>
          </a:lnRef>
          <a:fillRef idx="3">
            <a:schemeClr val="accent4"/>
          </a:fillRef>
          <a:effectRef idx="2">
            <a:schemeClr val="accent4"/>
          </a:effectRef>
          <a:fontRef idx="minor">
            <a:schemeClr val="lt1"/>
          </a:fontRef>
        </p:style>
        <p:txBody>
          <a:bodyPr lIns="97519" tIns="48759" rIns="97519" bIns="48759" rtlCol="0" anchor="ctr"/>
          <a:lstStyle/>
          <a:p>
            <a:pPr algn="ctr"/>
            <a:r>
              <a:rPr lang="en-US" dirty="0" smtClean="0">
                <a:ea typeface="Segoe UI" pitchFamily="34" charset="0"/>
                <a:cs typeface="Segoe UI" pitchFamily="34" charset="0"/>
              </a:rPr>
              <a:t>Source code</a:t>
            </a:r>
            <a:endParaRPr lang="en-US" dirty="0">
              <a:ea typeface="Segoe UI" pitchFamily="34" charset="0"/>
              <a:cs typeface="Segoe UI" pitchFamily="34" charset="0"/>
            </a:endParaRPr>
          </a:p>
        </p:txBody>
      </p:sp>
      <p:sp>
        <p:nvSpPr>
          <p:cNvPr id="128" name="Folded Corner 127"/>
          <p:cNvSpPr/>
          <p:nvPr/>
        </p:nvSpPr>
        <p:spPr>
          <a:xfrm>
            <a:off x="1909582" y="4384040"/>
            <a:ext cx="1625177" cy="1056640"/>
          </a:xfrm>
          <a:prstGeom prst="foldedCorner">
            <a:avLst/>
          </a:prstGeom>
          <a:ln/>
        </p:spPr>
        <p:style>
          <a:lnRef idx="1">
            <a:schemeClr val="accent4"/>
          </a:lnRef>
          <a:fillRef idx="3">
            <a:schemeClr val="accent4"/>
          </a:fillRef>
          <a:effectRef idx="2">
            <a:schemeClr val="accent4"/>
          </a:effectRef>
          <a:fontRef idx="minor">
            <a:schemeClr val="lt1"/>
          </a:fontRef>
        </p:style>
        <p:txBody>
          <a:bodyPr lIns="97519" tIns="48759" rIns="97519" bIns="48759" rtlCol="0" anchor="ctr"/>
          <a:lstStyle/>
          <a:p>
            <a:pPr algn="ctr"/>
            <a:r>
              <a:rPr lang="en-US" sz="1900" dirty="0" smtClean="0">
                <a:ea typeface="Segoe UI" pitchFamily="34" charset="0"/>
                <a:cs typeface="Segoe UI" pitchFamily="34" charset="0"/>
              </a:rPr>
              <a:t>Source</a:t>
            </a:r>
            <a:br>
              <a:rPr lang="en-US" sz="1900" dirty="0" smtClean="0">
                <a:ea typeface="Segoe UI" pitchFamily="34" charset="0"/>
                <a:cs typeface="Segoe UI" pitchFamily="34" charset="0"/>
              </a:rPr>
            </a:br>
            <a:r>
              <a:rPr lang="en-US" sz="1900" dirty="0" smtClean="0">
                <a:ea typeface="Segoe UI" pitchFamily="34" charset="0"/>
                <a:cs typeface="Segoe UI" pitchFamily="34" charset="0"/>
              </a:rPr>
              <a:t>File</a:t>
            </a:r>
            <a:endParaRPr lang="en-US" sz="1900" dirty="0">
              <a:ea typeface="Segoe UI" pitchFamily="34" charset="0"/>
              <a:cs typeface="Segoe UI" pitchFamily="34" charset="0"/>
            </a:endParaRPr>
          </a:p>
        </p:txBody>
      </p:sp>
      <p:sp>
        <p:nvSpPr>
          <p:cNvPr id="129" name="Folded Corner 128"/>
          <p:cNvSpPr/>
          <p:nvPr/>
        </p:nvSpPr>
        <p:spPr>
          <a:xfrm>
            <a:off x="8572807" y="4871720"/>
            <a:ext cx="1625177" cy="1056640"/>
          </a:xfrm>
          <a:prstGeom prst="foldedCorner">
            <a:avLst/>
          </a:prstGeom>
          <a:ln/>
        </p:spPr>
        <p:style>
          <a:lnRef idx="1">
            <a:schemeClr val="accent3"/>
          </a:lnRef>
          <a:fillRef idx="3">
            <a:schemeClr val="accent3"/>
          </a:fillRef>
          <a:effectRef idx="2">
            <a:schemeClr val="accent3"/>
          </a:effectRef>
          <a:fontRef idx="minor">
            <a:schemeClr val="lt1"/>
          </a:fontRef>
        </p:style>
        <p:txBody>
          <a:bodyPr lIns="97519" tIns="48759" rIns="97519" bIns="48759" rtlCol="0" anchor="ctr"/>
          <a:lstStyle/>
          <a:p>
            <a:pPr algn="ctr"/>
            <a:r>
              <a:rPr lang="en-US" dirty="0" smtClean="0">
                <a:ea typeface="Segoe UI" pitchFamily="34" charset="0"/>
                <a:cs typeface="Segoe UI" pitchFamily="34" charset="0"/>
              </a:rPr>
              <a:t>Source code</a:t>
            </a:r>
            <a:endParaRPr lang="en-US" dirty="0">
              <a:ea typeface="Segoe UI" pitchFamily="34" charset="0"/>
              <a:cs typeface="Segoe UI" pitchFamily="34" charset="0"/>
            </a:endParaRPr>
          </a:p>
        </p:txBody>
      </p:sp>
      <p:sp>
        <p:nvSpPr>
          <p:cNvPr id="130" name="Folded Corner 129"/>
          <p:cNvSpPr/>
          <p:nvPr/>
        </p:nvSpPr>
        <p:spPr>
          <a:xfrm>
            <a:off x="8491548" y="4627880"/>
            <a:ext cx="1625177" cy="1056640"/>
          </a:xfrm>
          <a:prstGeom prst="foldedCorner">
            <a:avLst/>
          </a:prstGeom>
          <a:ln/>
        </p:spPr>
        <p:style>
          <a:lnRef idx="1">
            <a:schemeClr val="accent3"/>
          </a:lnRef>
          <a:fillRef idx="3">
            <a:schemeClr val="accent3"/>
          </a:fillRef>
          <a:effectRef idx="2">
            <a:schemeClr val="accent3"/>
          </a:effectRef>
          <a:fontRef idx="minor">
            <a:schemeClr val="lt1"/>
          </a:fontRef>
        </p:style>
        <p:txBody>
          <a:bodyPr lIns="97519" tIns="48759" rIns="97519" bIns="48759" rtlCol="0" anchor="ctr"/>
          <a:lstStyle/>
          <a:p>
            <a:pPr algn="ctr"/>
            <a:r>
              <a:rPr lang="en-US" dirty="0" smtClean="0">
                <a:ea typeface="Segoe UI" pitchFamily="34" charset="0"/>
                <a:cs typeface="Segoe UI" pitchFamily="34" charset="0"/>
              </a:rPr>
              <a:t>Source code</a:t>
            </a:r>
            <a:endParaRPr lang="en-US" dirty="0">
              <a:ea typeface="Segoe UI" pitchFamily="34" charset="0"/>
              <a:cs typeface="Segoe UI" pitchFamily="34" charset="0"/>
            </a:endParaRPr>
          </a:p>
        </p:txBody>
      </p:sp>
      <p:sp>
        <p:nvSpPr>
          <p:cNvPr id="131" name="Folded Corner 130"/>
          <p:cNvSpPr/>
          <p:nvPr/>
        </p:nvSpPr>
        <p:spPr>
          <a:xfrm>
            <a:off x="8410289" y="4384040"/>
            <a:ext cx="1625177" cy="1056640"/>
          </a:xfrm>
          <a:prstGeom prst="foldedCorner">
            <a:avLst/>
          </a:prstGeom>
          <a:ln/>
        </p:spPr>
        <p:style>
          <a:lnRef idx="1">
            <a:schemeClr val="accent3"/>
          </a:lnRef>
          <a:fillRef idx="3">
            <a:schemeClr val="accent3"/>
          </a:fillRef>
          <a:effectRef idx="2">
            <a:schemeClr val="accent3"/>
          </a:effectRef>
          <a:fontRef idx="minor">
            <a:schemeClr val="lt1"/>
          </a:fontRef>
        </p:style>
        <p:txBody>
          <a:bodyPr lIns="97519" tIns="48759" rIns="97519" bIns="48759" rtlCol="0" anchor="ctr"/>
          <a:lstStyle/>
          <a:p>
            <a:pPr algn="ctr"/>
            <a:r>
              <a:rPr lang="en-US" sz="1900" dirty="0" smtClean="0">
                <a:ea typeface="Segoe UI" pitchFamily="34" charset="0"/>
                <a:cs typeface="Segoe UI" pitchFamily="34" charset="0"/>
              </a:rPr>
              <a:t>.NET Assembly</a:t>
            </a:r>
            <a:endParaRPr lang="en-US" sz="1900" dirty="0">
              <a:ea typeface="Segoe UI" pitchFamily="34" charset="0"/>
              <a:cs typeface="Segoe UI" pitchFamily="34" charset="0"/>
            </a:endParaRPr>
          </a:p>
        </p:txBody>
      </p:sp>
      <p:sp>
        <p:nvSpPr>
          <p:cNvPr id="132" name="Right Arrow 131"/>
          <p:cNvSpPr/>
          <p:nvPr/>
        </p:nvSpPr>
        <p:spPr>
          <a:xfrm>
            <a:off x="7678960" y="4953000"/>
            <a:ext cx="650071" cy="406400"/>
          </a:xfrm>
          <a:prstGeom prst="rightArrow">
            <a:avLst/>
          </a:prstGeom>
          <a:ln/>
        </p:spPr>
        <p:style>
          <a:lnRef idx="1">
            <a:schemeClr val="accent3"/>
          </a:lnRef>
          <a:fillRef idx="3">
            <a:schemeClr val="accent3"/>
          </a:fillRef>
          <a:effectRef idx="2">
            <a:schemeClr val="accent3"/>
          </a:effectRef>
          <a:fontRef idx="minor">
            <a:schemeClr val="lt1"/>
          </a:fontRef>
        </p:style>
        <p:txBody>
          <a:bodyPr lIns="97519" tIns="48759" rIns="97519" bIns="48759" rtlCol="0" anchor="ctr"/>
          <a:lstStyle/>
          <a:p>
            <a:pPr algn="ctr"/>
            <a:endParaRPr lang="en-US" sz="2700" dirty="0">
              <a:ea typeface="Segoe UI" pitchFamily="34" charset="0"/>
              <a:cs typeface="Segoe UI" pitchFamily="34" charset="0"/>
            </a:endParaRPr>
          </a:p>
        </p:txBody>
      </p:sp>
      <p:sp>
        <p:nvSpPr>
          <p:cNvPr id="133" name="Rectangle 132"/>
          <p:cNvSpPr/>
          <p:nvPr/>
        </p:nvSpPr>
        <p:spPr>
          <a:xfrm>
            <a:off x="4672383" y="4058920"/>
            <a:ext cx="1462659" cy="162560"/>
          </a:xfrm>
          <a:prstGeom prst="rect">
            <a:avLst/>
          </a:prstGeom>
          <a:ln/>
          <a:effectLst>
            <a:glow rad="228600">
              <a:schemeClr val="accent1">
                <a:lumMod val="20000"/>
                <a:lumOff val="80000"/>
                <a:alpha val="40000"/>
              </a:schemeClr>
            </a:glow>
          </a:effectLst>
        </p:spPr>
        <p:style>
          <a:lnRef idx="1">
            <a:schemeClr val="dk1"/>
          </a:lnRef>
          <a:fillRef idx="3">
            <a:schemeClr val="dk1"/>
          </a:fillRef>
          <a:effectRef idx="2">
            <a:schemeClr val="dk1"/>
          </a:effectRef>
          <a:fontRef idx="minor">
            <a:schemeClr val="lt1"/>
          </a:fontRef>
        </p:style>
        <p:txBody>
          <a:bodyPr lIns="97519" tIns="48759" rIns="97519" bIns="48759" rtlCol="0" anchor="ctr"/>
          <a:lstStyle/>
          <a:p>
            <a:pPr algn="ctr"/>
            <a:endParaRPr lang="en-US" sz="2700" dirty="0">
              <a:ea typeface="Segoe UI" pitchFamily="34" charset="0"/>
              <a:cs typeface="Segoe UI" pitchFamily="34" charset="0"/>
            </a:endParaRPr>
          </a:p>
        </p:txBody>
      </p:sp>
      <p:sp>
        <p:nvSpPr>
          <p:cNvPr id="134" name="Rectangle 133"/>
          <p:cNvSpPr/>
          <p:nvPr/>
        </p:nvSpPr>
        <p:spPr>
          <a:xfrm flipH="1">
            <a:off x="6053783" y="4058920"/>
            <a:ext cx="1462659" cy="162560"/>
          </a:xfrm>
          <a:prstGeom prst="rect">
            <a:avLst/>
          </a:prstGeom>
          <a:ln/>
          <a:effectLst>
            <a:glow rad="228600">
              <a:schemeClr val="accent1">
                <a:lumMod val="20000"/>
                <a:lumOff val="80000"/>
                <a:alpha val="40000"/>
              </a:schemeClr>
            </a:glow>
          </a:effectLst>
        </p:spPr>
        <p:style>
          <a:lnRef idx="1">
            <a:schemeClr val="dk1"/>
          </a:lnRef>
          <a:fillRef idx="3">
            <a:schemeClr val="dk1"/>
          </a:fillRef>
          <a:effectRef idx="2">
            <a:schemeClr val="dk1"/>
          </a:effectRef>
          <a:fontRef idx="minor">
            <a:schemeClr val="lt1"/>
          </a:fontRef>
        </p:style>
        <p:txBody>
          <a:bodyPr lIns="97519" tIns="48759" rIns="97519" bIns="48759" rtlCol="0" anchor="ctr"/>
          <a:lstStyle/>
          <a:p>
            <a:pPr algn="ctr"/>
            <a:endParaRPr lang="en-US" sz="2700" dirty="0">
              <a:ea typeface="Segoe UI" pitchFamily="34" charset="0"/>
              <a:cs typeface="Segoe UI" pitchFamily="34" charset="0"/>
            </a:endParaRPr>
          </a:p>
        </p:txBody>
      </p:sp>
      <p:sp>
        <p:nvSpPr>
          <p:cNvPr id="149" name="TextBox 148"/>
          <p:cNvSpPr txBox="1"/>
          <p:nvPr/>
        </p:nvSpPr>
        <p:spPr>
          <a:xfrm>
            <a:off x="1726751" y="1783081"/>
            <a:ext cx="2800219" cy="467802"/>
          </a:xfrm>
          <a:prstGeom prst="rect">
            <a:avLst/>
          </a:prstGeom>
          <a:noFill/>
        </p:spPr>
        <p:txBody>
          <a:bodyPr wrap="none" lIns="97519" tIns="48759" rIns="97519" bIns="48759" rtlCol="0">
            <a:spAutoFit/>
          </a:bodyPr>
          <a:lstStyle/>
          <a:p>
            <a:r>
              <a:rPr lang="en-US" sz="2400" dirty="0" smtClean="0">
                <a:ea typeface="Segoe UI" pitchFamily="34" charset="0"/>
                <a:cs typeface="Segoe UI" pitchFamily="34" charset="0"/>
              </a:rPr>
              <a:t>Meta-programming</a:t>
            </a:r>
            <a:endParaRPr lang="en-US" sz="2400" dirty="0">
              <a:ea typeface="Segoe UI" pitchFamily="34" charset="0"/>
              <a:cs typeface="Segoe UI" pitchFamily="34" charset="0"/>
            </a:endParaRPr>
          </a:p>
        </p:txBody>
      </p:sp>
      <p:sp>
        <p:nvSpPr>
          <p:cNvPr id="150" name="TextBox 149"/>
          <p:cNvSpPr txBox="1"/>
          <p:nvPr/>
        </p:nvSpPr>
        <p:spPr>
          <a:xfrm>
            <a:off x="7367362" y="1783081"/>
            <a:ext cx="3143262" cy="467802"/>
          </a:xfrm>
          <a:prstGeom prst="rect">
            <a:avLst/>
          </a:prstGeom>
          <a:noFill/>
        </p:spPr>
        <p:txBody>
          <a:bodyPr wrap="none" lIns="97519" tIns="48759" rIns="97519" bIns="48759" rtlCol="0">
            <a:spAutoFit/>
          </a:bodyPr>
          <a:lstStyle/>
          <a:p>
            <a:pPr algn="ctr"/>
            <a:r>
              <a:rPr lang="en-US" sz="2400" dirty="0" smtClean="0">
                <a:ea typeface="Segoe UI" pitchFamily="34" charset="0"/>
                <a:cs typeface="Segoe UI" pitchFamily="34" charset="0"/>
              </a:rPr>
              <a:t>Read-</a:t>
            </a:r>
            <a:r>
              <a:rPr lang="en-US" sz="2400" dirty="0" err="1" smtClean="0">
                <a:ea typeface="Segoe UI" pitchFamily="34" charset="0"/>
                <a:cs typeface="Segoe UI" pitchFamily="34" charset="0"/>
              </a:rPr>
              <a:t>Eval</a:t>
            </a:r>
            <a:r>
              <a:rPr lang="en-US" sz="2400" dirty="0" smtClean="0">
                <a:ea typeface="Segoe UI" pitchFamily="34" charset="0"/>
                <a:cs typeface="Segoe UI" pitchFamily="34" charset="0"/>
              </a:rPr>
              <a:t>-Print Loop</a:t>
            </a:r>
            <a:endParaRPr lang="en-US" sz="2400" dirty="0">
              <a:ea typeface="Segoe UI" pitchFamily="34" charset="0"/>
              <a:cs typeface="Segoe UI" pitchFamily="34" charset="0"/>
            </a:endParaRPr>
          </a:p>
        </p:txBody>
      </p:sp>
      <p:sp>
        <p:nvSpPr>
          <p:cNvPr id="151" name="TextBox 150"/>
          <p:cNvSpPr txBox="1"/>
          <p:nvPr/>
        </p:nvSpPr>
        <p:spPr>
          <a:xfrm>
            <a:off x="2216410" y="2514600"/>
            <a:ext cx="2011542" cy="837134"/>
          </a:xfrm>
          <a:prstGeom prst="rect">
            <a:avLst/>
          </a:prstGeom>
          <a:noFill/>
        </p:spPr>
        <p:txBody>
          <a:bodyPr wrap="none" lIns="97519" tIns="48759" rIns="97519" bIns="48759" rtlCol="0">
            <a:spAutoFit/>
          </a:bodyPr>
          <a:lstStyle/>
          <a:p>
            <a:pPr algn="ctr"/>
            <a:r>
              <a:rPr lang="en-US" sz="2400" dirty="0" smtClean="0">
                <a:ea typeface="Segoe UI" pitchFamily="34" charset="0"/>
                <a:cs typeface="Segoe UI" pitchFamily="34" charset="0"/>
              </a:rPr>
              <a:t>Language</a:t>
            </a:r>
          </a:p>
          <a:p>
            <a:pPr algn="ctr"/>
            <a:r>
              <a:rPr lang="en-US" sz="2400" dirty="0" smtClean="0">
                <a:ea typeface="Segoe UI" pitchFamily="34" charset="0"/>
                <a:cs typeface="Segoe UI" pitchFamily="34" charset="0"/>
              </a:rPr>
              <a:t>Object Model</a:t>
            </a:r>
            <a:endParaRPr lang="en-US" sz="2400" dirty="0">
              <a:ea typeface="Segoe UI" pitchFamily="34" charset="0"/>
              <a:cs typeface="Segoe UI" pitchFamily="34" charset="0"/>
            </a:endParaRPr>
          </a:p>
        </p:txBody>
      </p:sp>
      <p:sp>
        <p:nvSpPr>
          <p:cNvPr id="152" name="TextBox 151"/>
          <p:cNvSpPr txBox="1"/>
          <p:nvPr/>
        </p:nvSpPr>
        <p:spPr>
          <a:xfrm>
            <a:off x="7620449" y="2514600"/>
            <a:ext cx="2429733" cy="467802"/>
          </a:xfrm>
          <a:prstGeom prst="rect">
            <a:avLst/>
          </a:prstGeom>
          <a:noFill/>
        </p:spPr>
        <p:txBody>
          <a:bodyPr wrap="none" lIns="97519" tIns="48759" rIns="97519" bIns="48759" rtlCol="0">
            <a:spAutoFit/>
          </a:bodyPr>
          <a:lstStyle/>
          <a:p>
            <a:pPr algn="ctr"/>
            <a:r>
              <a:rPr lang="en-US" sz="2400" dirty="0" smtClean="0">
                <a:ea typeface="Segoe UI" pitchFamily="34" charset="0"/>
                <a:cs typeface="Segoe UI" pitchFamily="34" charset="0"/>
              </a:rPr>
              <a:t>DSL Embedding</a:t>
            </a:r>
            <a:endParaRPr lang="en-US" sz="2400" dirty="0">
              <a:ea typeface="Segoe UI" pitchFamily="34" charset="0"/>
              <a:cs typeface="Segoe UI" pitchFamily="34" charset="0"/>
            </a:endParaRPr>
          </a:p>
        </p:txBody>
      </p:sp>
    </p:spTree>
    <p:extLst>
      <p:ext uri="{BB962C8B-B14F-4D97-AF65-F5344CB8AC3E}">
        <p14:creationId xmlns:p14="http://schemas.microsoft.com/office/powerpoint/2010/main" val="2300453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par>
                          <p:cTn id="13" fill="hold">
                            <p:stCondLst>
                              <p:cond delay="0"/>
                            </p:stCondLst>
                            <p:childTnLst>
                              <p:par>
                                <p:cTn id="14" presetID="35" presetClass="path" presetSubtype="0" accel="50000" decel="50000" fill="hold" grpId="0" nodeType="afterEffect">
                                  <p:stCondLst>
                                    <p:cond delay="0"/>
                                  </p:stCondLst>
                                  <p:childTnLst>
                                    <p:animMotion origin="layout" path="M 5.55112E-17 1.11111E-6 L -0.13333 1.11111E-6 " pathEditMode="relative" rAng="0" ptsTypes="AA">
                                      <p:cBhvr>
                                        <p:cTn id="15" dur="500" fill="hold"/>
                                        <p:tgtEl>
                                          <p:spTgt spid="133"/>
                                        </p:tgtEl>
                                        <p:attrNameLst>
                                          <p:attrName>ppt_x</p:attrName>
                                          <p:attrName>ppt_y</p:attrName>
                                        </p:attrNameLst>
                                      </p:cBhvr>
                                      <p:rCtr x="-67" y="0"/>
                                    </p:animMotion>
                                  </p:childTnLst>
                                </p:cTn>
                              </p:par>
                              <p:par>
                                <p:cTn id="16" presetID="63" presetClass="path" presetSubtype="0" accel="50000" decel="50000" fill="hold" grpId="0" nodeType="withEffect">
                                  <p:stCondLst>
                                    <p:cond delay="0"/>
                                  </p:stCondLst>
                                  <p:childTnLst>
                                    <p:animMotion origin="layout" path="M 3.33333E-6 1.11111E-6 L 0.13333 1.11111E-6 " pathEditMode="relative" rAng="0" ptsTypes="AA">
                                      <p:cBhvr>
                                        <p:cTn id="17" dur="500" fill="hold"/>
                                        <p:tgtEl>
                                          <p:spTgt spid="134"/>
                                        </p:tgtEl>
                                        <p:attrNameLst>
                                          <p:attrName>ppt_x</p:attrName>
                                          <p:attrName>ppt_y</p:attrName>
                                        </p:attrNameLst>
                                      </p:cBhvr>
                                      <p:rCtr x="67" y="0"/>
                                    </p:animMotion>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500"/>
                                        <p:tgtEl>
                                          <p:spTgt spid="15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500"/>
                                        <p:tgtEl>
                                          <p:spTgt spid="152"/>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5" grpId="0" animBg="1"/>
      <p:bldP spid="133" grpId="0" animBg="1"/>
      <p:bldP spid="133" grpId="1" animBg="1"/>
      <p:bldP spid="134" grpId="0" animBg="1"/>
      <p:bldP spid="134" grpId="1" animBg="1"/>
      <p:bldP spid="149" grpId="0"/>
      <p:bldP spid="150" grpId="0"/>
      <p:bldP spid="151" grpId="0"/>
      <p:bldP spid="1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Trends</a:t>
            </a:r>
            <a:endParaRPr lang="en-US" dirty="0"/>
          </a:p>
        </p:txBody>
      </p:sp>
      <p:sp>
        <p:nvSpPr>
          <p:cNvPr id="5" name="Freeform 4"/>
          <p:cNvSpPr/>
          <p:nvPr/>
        </p:nvSpPr>
        <p:spPr>
          <a:xfrm>
            <a:off x="4708925" y="1505036"/>
            <a:ext cx="2747356" cy="2747356"/>
          </a:xfrm>
          <a:custGeom>
            <a:avLst/>
            <a:gdLst>
              <a:gd name="connsiteX0" fmla="*/ 0 w 2747356"/>
              <a:gd name="connsiteY0" fmla="*/ 1373678 h 2747356"/>
              <a:gd name="connsiteX1" fmla="*/ 1373678 w 2747356"/>
              <a:gd name="connsiteY1" fmla="*/ 0 h 2747356"/>
              <a:gd name="connsiteX2" fmla="*/ 2747356 w 2747356"/>
              <a:gd name="connsiteY2" fmla="*/ 1373678 h 2747356"/>
              <a:gd name="connsiteX3" fmla="*/ 1373678 w 2747356"/>
              <a:gd name="connsiteY3" fmla="*/ 2747356 h 2747356"/>
              <a:gd name="connsiteX4" fmla="*/ 0 w 2747356"/>
              <a:gd name="connsiteY4" fmla="*/ 1373678 h 274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356" h="2747356">
                <a:moveTo>
                  <a:pt x="0" y="1373678"/>
                </a:moveTo>
                <a:cubicBezTo>
                  <a:pt x="0" y="615017"/>
                  <a:pt x="615017" y="0"/>
                  <a:pt x="1373678" y="0"/>
                </a:cubicBezTo>
                <a:cubicBezTo>
                  <a:pt x="2132339" y="0"/>
                  <a:pt x="2747356" y="615017"/>
                  <a:pt x="2747356" y="1373678"/>
                </a:cubicBezTo>
                <a:cubicBezTo>
                  <a:pt x="2747356" y="2132339"/>
                  <a:pt x="2132339" y="2747356"/>
                  <a:pt x="1373678" y="2747356"/>
                </a:cubicBezTo>
                <a:cubicBezTo>
                  <a:pt x="615017" y="2747356"/>
                  <a:pt x="0" y="2132339"/>
                  <a:pt x="0" y="1373678"/>
                </a:cubicBezTo>
                <a:close/>
              </a:path>
            </a:pathLst>
          </a:custGeom>
          <a:solidFill>
            <a:schemeClr val="accent3">
              <a:alpha val="48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Declarative</a:t>
            </a:r>
          </a:p>
        </p:txBody>
      </p:sp>
      <p:sp>
        <p:nvSpPr>
          <p:cNvPr id="6" name="Freeform 5"/>
          <p:cNvSpPr/>
          <p:nvPr/>
        </p:nvSpPr>
        <p:spPr>
          <a:xfrm>
            <a:off x="5700263" y="3222134"/>
            <a:ext cx="2747356" cy="2747356"/>
          </a:xfrm>
          <a:custGeom>
            <a:avLst/>
            <a:gdLst>
              <a:gd name="connsiteX0" fmla="*/ 0 w 2747356"/>
              <a:gd name="connsiteY0" fmla="*/ 1373678 h 2747356"/>
              <a:gd name="connsiteX1" fmla="*/ 1373678 w 2747356"/>
              <a:gd name="connsiteY1" fmla="*/ 0 h 2747356"/>
              <a:gd name="connsiteX2" fmla="*/ 2747356 w 2747356"/>
              <a:gd name="connsiteY2" fmla="*/ 1373678 h 2747356"/>
              <a:gd name="connsiteX3" fmla="*/ 1373678 w 2747356"/>
              <a:gd name="connsiteY3" fmla="*/ 2747356 h 2747356"/>
              <a:gd name="connsiteX4" fmla="*/ 0 w 2747356"/>
              <a:gd name="connsiteY4" fmla="*/ 1373678 h 274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356" h="2747356">
                <a:moveTo>
                  <a:pt x="0" y="1373678"/>
                </a:moveTo>
                <a:cubicBezTo>
                  <a:pt x="0" y="615017"/>
                  <a:pt x="615017" y="0"/>
                  <a:pt x="1373678" y="0"/>
                </a:cubicBezTo>
                <a:cubicBezTo>
                  <a:pt x="2132339" y="0"/>
                  <a:pt x="2747356" y="615017"/>
                  <a:pt x="2747356" y="1373678"/>
                </a:cubicBezTo>
                <a:cubicBezTo>
                  <a:pt x="2747356" y="2132339"/>
                  <a:pt x="2132339" y="2747356"/>
                  <a:pt x="1373678" y="2747356"/>
                </a:cubicBezTo>
                <a:cubicBezTo>
                  <a:pt x="615017" y="2747356"/>
                  <a:pt x="0" y="2132339"/>
                  <a:pt x="0" y="1373678"/>
                </a:cubicBezTo>
                <a:close/>
              </a:path>
            </a:pathLst>
          </a:custGeom>
          <a:solidFill>
            <a:schemeClr val="accent3">
              <a:hueOff val="-8965490"/>
              <a:satOff val="4854"/>
              <a:lumOff val="3922"/>
              <a:alpha val="31000"/>
            </a:schemeClr>
          </a:soli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    Concurrent</a:t>
            </a:r>
            <a:endParaRPr lang="en-US" sz="2200" dirty="0">
              <a:solidFill>
                <a:schemeClr val="tx1">
                  <a:alpha val="99000"/>
                </a:schemeClr>
              </a:solidFill>
            </a:endParaRPr>
          </a:p>
        </p:txBody>
      </p:sp>
      <p:sp>
        <p:nvSpPr>
          <p:cNvPr id="7" name="Freeform 6"/>
          <p:cNvSpPr/>
          <p:nvPr/>
        </p:nvSpPr>
        <p:spPr>
          <a:xfrm>
            <a:off x="3717588" y="3222134"/>
            <a:ext cx="2747356" cy="2747356"/>
          </a:xfrm>
          <a:custGeom>
            <a:avLst/>
            <a:gdLst>
              <a:gd name="connsiteX0" fmla="*/ 0 w 2747356"/>
              <a:gd name="connsiteY0" fmla="*/ 1373678 h 2747356"/>
              <a:gd name="connsiteX1" fmla="*/ 1373678 w 2747356"/>
              <a:gd name="connsiteY1" fmla="*/ 0 h 2747356"/>
              <a:gd name="connsiteX2" fmla="*/ 2747356 w 2747356"/>
              <a:gd name="connsiteY2" fmla="*/ 1373678 h 2747356"/>
              <a:gd name="connsiteX3" fmla="*/ 1373678 w 2747356"/>
              <a:gd name="connsiteY3" fmla="*/ 2747356 h 2747356"/>
              <a:gd name="connsiteX4" fmla="*/ 0 w 2747356"/>
              <a:gd name="connsiteY4" fmla="*/ 1373678 h 274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356" h="2747356">
                <a:moveTo>
                  <a:pt x="0" y="1373678"/>
                </a:moveTo>
                <a:cubicBezTo>
                  <a:pt x="0" y="615017"/>
                  <a:pt x="615017" y="0"/>
                  <a:pt x="1373678" y="0"/>
                </a:cubicBezTo>
                <a:cubicBezTo>
                  <a:pt x="2132339" y="0"/>
                  <a:pt x="2747356" y="615017"/>
                  <a:pt x="2747356" y="1373678"/>
                </a:cubicBezTo>
                <a:cubicBezTo>
                  <a:pt x="2747356" y="2132339"/>
                  <a:pt x="2132339" y="2747356"/>
                  <a:pt x="1373678" y="2747356"/>
                </a:cubicBezTo>
                <a:cubicBezTo>
                  <a:pt x="615017" y="2747356"/>
                  <a:pt x="0" y="2132339"/>
                  <a:pt x="0" y="1373678"/>
                </a:cubicBezTo>
                <a:close/>
              </a:path>
            </a:pathLst>
          </a:custGeom>
          <a:solidFill>
            <a:schemeClr val="accent3">
              <a:hueOff val="-17930980"/>
              <a:satOff val="9708"/>
              <a:lumOff val="7844"/>
              <a:alpha val="4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Dynamic</a:t>
            </a:r>
          </a:p>
        </p:txBody>
      </p:sp>
    </p:spTree>
    <p:extLst>
      <p:ext uri="{BB962C8B-B14F-4D97-AF65-F5344CB8AC3E}">
        <p14:creationId xmlns:p14="http://schemas.microsoft.com/office/powerpoint/2010/main" val="306383725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Compiler as a Service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91782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471930"/>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Visual Studio Async CTP – </a:t>
            </a:r>
            <a:r>
              <a:rPr lang="en-US" sz="2400" dirty="0" smtClean="0">
                <a:gradFill>
                  <a:gsLst>
                    <a:gs pos="0">
                      <a:schemeClr val="tx1"/>
                    </a:gs>
                    <a:gs pos="100000">
                      <a:schemeClr val="tx1"/>
                    </a:gs>
                  </a:gsLst>
                  <a:lin ang="5400000" scaled="0"/>
                </a:gradFill>
                <a:hlinkClick r:id="rId4"/>
              </a:rPr>
              <a:t>http://msdn.com/vstudio/async</a:t>
            </a:r>
            <a:endParaRPr lang="en-US" sz="2400" dirty="0">
              <a:gradFill>
                <a:gsLst>
                  <a:gs pos="0">
                    <a:schemeClr val="tx1"/>
                  </a:gs>
                  <a:gs pos="100000">
                    <a:schemeClr val="tx1"/>
                  </a:gs>
                </a:gsLst>
                <a:lin ang="5400000" scaled="0"/>
              </a:gra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964" y="2346672"/>
            <a:ext cx="4752898" cy="428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519113" y="1198821"/>
            <a:ext cx="10861730" cy="930674"/>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DEV328: How We Do Language Design at Microsoft</a:t>
            </a:r>
          </a:p>
          <a:p>
            <a:pPr lvl="1">
              <a:spcBef>
                <a:spcPts val="0"/>
              </a:spcBef>
              <a:spcAft>
                <a:spcPts val="1428"/>
              </a:spcAft>
            </a:pPr>
            <a:r>
              <a:rPr lang="en-US" sz="2400" dirty="0" smtClean="0">
                <a:solidFill>
                  <a:schemeClr val="accent1"/>
                </a:solidFill>
                <a:latin typeface="Segoe UI Light" pitchFamily="34" charset="0"/>
              </a:rPr>
              <a:t>May 16 </a:t>
            </a:r>
            <a:r>
              <a:rPr lang="en-US" sz="2400" dirty="0">
                <a:solidFill>
                  <a:schemeClr val="accent1"/>
                </a:solidFill>
                <a:latin typeface="Segoe UI Light" pitchFamily="34" charset="0"/>
              </a:rPr>
              <a:t>at </a:t>
            </a:r>
            <a:r>
              <a:rPr lang="en-US" sz="2400" dirty="0" smtClean="0">
                <a:solidFill>
                  <a:schemeClr val="accent1"/>
                </a:solidFill>
                <a:latin typeface="Segoe UI Light" pitchFamily="34" charset="0"/>
              </a:rPr>
              <a:t>1:15-2:30 PM, by Lisa, Don, Alex and Lucian</a:t>
            </a:r>
            <a:endParaRPr lang="en-US" sz="2400" dirty="0">
              <a:latin typeface="Segoe UI Light" pitchFamily="34" charset="0"/>
            </a:endParaRPr>
          </a:p>
        </p:txBody>
      </p:sp>
      <p:sp>
        <p:nvSpPr>
          <p:cNvPr id="19" name="Content Placeholder 18"/>
          <p:cNvSpPr>
            <a:spLocks noGrp="1"/>
          </p:cNvSpPr>
          <p:nvPr>
            <p:ph sz="quarter" idx="11"/>
          </p:nvPr>
        </p:nvSpPr>
        <p:spPr>
          <a:xfrm>
            <a:off x="519113" y="2235930"/>
            <a:ext cx="10861730" cy="933719"/>
          </a:xfrm>
          <a:ln w="12700"/>
        </p:spPr>
        <p:txBody>
          <a:bodyPr/>
          <a:lstStyle/>
          <a:p>
            <a:pPr marL="430797" defTabSz="1088288" fontAlgn="auto">
              <a:spcBef>
                <a:spcPct val="20000"/>
              </a:spcBef>
              <a:spcAft>
                <a:spcPts val="0"/>
              </a:spcAft>
              <a:buBlip>
                <a:blip r:embed="rId3"/>
              </a:buBlip>
            </a:pPr>
            <a:r>
              <a:rPr lang="en-US" sz="2900" dirty="0">
                <a:solidFill>
                  <a:srgbClr val="FFFFFF"/>
                </a:solidFill>
                <a:latin typeface="Segoe UI Light" pitchFamily="34" charset="0"/>
              </a:rPr>
              <a:t>DEV372-INT: Meet the Microsoft Visual Studio Professional Team</a:t>
            </a:r>
          </a:p>
          <a:p>
            <a:pPr lvl="1">
              <a:spcBef>
                <a:spcPts val="0"/>
              </a:spcBef>
              <a:spcAft>
                <a:spcPts val="1428"/>
              </a:spcAft>
            </a:pPr>
            <a:r>
              <a:rPr lang="en-US" sz="2400" dirty="0" smtClean="0">
                <a:solidFill>
                  <a:schemeClr val="accent1"/>
                </a:solidFill>
                <a:latin typeface="Segoe UI Light" pitchFamily="34" charset="0"/>
              </a:rPr>
              <a:t>May </a:t>
            </a:r>
            <a:r>
              <a:rPr lang="en-US" sz="2400" dirty="0">
                <a:solidFill>
                  <a:schemeClr val="accent1"/>
                </a:solidFill>
                <a:latin typeface="Segoe UI Light" pitchFamily="34" charset="0"/>
              </a:rPr>
              <a:t>17 at 3:15-4:30 PM, by All</a:t>
            </a:r>
            <a:endParaRPr lang="en-US" sz="2400" dirty="0">
              <a:latin typeface="Segoe UI Light" pitchFamily="34" charset="0"/>
            </a:endParaRPr>
          </a:p>
        </p:txBody>
      </p:sp>
      <p:sp>
        <p:nvSpPr>
          <p:cNvPr id="23" name="Content Placeholder 22"/>
          <p:cNvSpPr>
            <a:spLocks noGrp="1"/>
          </p:cNvSpPr>
          <p:nvPr>
            <p:ph sz="quarter" idx="12"/>
          </p:nvPr>
        </p:nvSpPr>
        <p:spPr>
          <a:xfrm>
            <a:off x="519830" y="3261113"/>
            <a:ext cx="10856727" cy="933719"/>
          </a:xfrm>
          <a:ln w="12700"/>
        </p:spPr>
        <p:txBody>
          <a:bodyPr/>
          <a:lstStyle/>
          <a:p>
            <a:pPr marL="430797" defTabSz="1088288" fontAlgn="auto">
              <a:spcBef>
                <a:spcPct val="20000"/>
              </a:spcBef>
              <a:spcAft>
                <a:spcPts val="0"/>
              </a:spcAft>
              <a:buBlip>
                <a:blip r:embed="rId3"/>
              </a:buBlip>
            </a:pPr>
            <a:r>
              <a:rPr lang="en-US" sz="2900" dirty="0">
                <a:solidFill>
                  <a:srgbClr val="FFFFFF"/>
                </a:solidFill>
                <a:latin typeface="Segoe UI Light" pitchFamily="34" charset="0"/>
              </a:rPr>
              <a:t>DEV317: Using Visual Basic to Build Windows Phone 7 Apps</a:t>
            </a:r>
          </a:p>
          <a:p>
            <a:pPr lvl="1">
              <a:spcBef>
                <a:spcPts val="0"/>
              </a:spcBef>
              <a:spcAft>
                <a:spcPts val="1428"/>
              </a:spcAft>
            </a:pPr>
            <a:r>
              <a:rPr lang="en-US" sz="2400" dirty="0" smtClean="0">
                <a:solidFill>
                  <a:schemeClr val="accent1"/>
                </a:solidFill>
                <a:latin typeface="Segoe UI Light" pitchFamily="34" charset="0"/>
              </a:rPr>
              <a:t>May </a:t>
            </a:r>
            <a:r>
              <a:rPr lang="en-US" sz="2400" dirty="0">
                <a:solidFill>
                  <a:schemeClr val="accent1"/>
                </a:solidFill>
                <a:latin typeface="Segoe UI Light" pitchFamily="34" charset="0"/>
              </a:rPr>
              <a:t>18, 8:30-9:45 AM, by Lucian Wischik</a:t>
            </a:r>
          </a:p>
        </p:txBody>
      </p:sp>
      <p:sp>
        <p:nvSpPr>
          <p:cNvPr id="24" name="Content Placeholder 23"/>
          <p:cNvSpPr>
            <a:spLocks noGrp="1"/>
          </p:cNvSpPr>
          <p:nvPr>
            <p:ph sz="quarter" idx="13"/>
          </p:nvPr>
        </p:nvSpPr>
        <p:spPr>
          <a:xfrm>
            <a:off x="519113" y="4283397"/>
            <a:ext cx="10861730" cy="933719"/>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DEV323: A </a:t>
            </a:r>
            <a:r>
              <a:rPr lang="en-US" sz="2900" dirty="0">
                <a:solidFill>
                  <a:srgbClr val="FFFFFF"/>
                </a:solidFill>
                <a:latin typeface="Segoe UI Light" pitchFamily="34" charset="0"/>
              </a:rPr>
              <a:t>Taste of F#: Today and Future</a:t>
            </a:r>
          </a:p>
          <a:p>
            <a:pPr lvl="1">
              <a:spcBef>
                <a:spcPts val="0"/>
              </a:spcBef>
            </a:pPr>
            <a:r>
              <a:rPr lang="en-US" sz="2400" dirty="0">
                <a:solidFill>
                  <a:schemeClr val="accent1"/>
                </a:solidFill>
                <a:latin typeface="Segoe UI Light" pitchFamily="34" charset="0"/>
              </a:rPr>
              <a:t>May 18, </a:t>
            </a:r>
            <a:r>
              <a:rPr lang="en-US" sz="2400" dirty="0" smtClean="0">
                <a:solidFill>
                  <a:schemeClr val="accent1"/>
                </a:solidFill>
                <a:latin typeface="Segoe UI Light" pitchFamily="34" charset="0"/>
              </a:rPr>
              <a:t>5:00-6:15, by Don </a:t>
            </a:r>
            <a:r>
              <a:rPr lang="en-US" sz="2400" dirty="0" err="1" smtClean="0">
                <a:solidFill>
                  <a:schemeClr val="accent1"/>
                </a:solidFill>
                <a:latin typeface="Segoe UI Light" pitchFamily="34" charset="0"/>
              </a:rPr>
              <a:t>Syme</a:t>
            </a:r>
            <a:endParaRPr lang="en-US" sz="2400" dirty="0">
              <a:solidFill>
                <a:schemeClr val="accent1"/>
              </a:solidFill>
              <a:latin typeface="Segoe UI Light" pitchFamily="34" charset="0"/>
            </a:endParaRPr>
          </a:p>
        </p:txBody>
      </p:sp>
      <p:sp>
        <p:nvSpPr>
          <p:cNvPr id="13" name="Title 12"/>
          <p:cNvSpPr>
            <a:spLocks noGrp="1"/>
          </p:cNvSpPr>
          <p:nvPr>
            <p:ph type="title"/>
          </p:nvPr>
        </p:nvSpPr>
        <p:spPr/>
        <p:txBody>
          <a:bodyPr/>
          <a:lstStyle/>
          <a:p>
            <a:r>
              <a:rPr lang="en-US" dirty="0"/>
              <a:t>Related Sessions</a:t>
            </a:r>
          </a:p>
        </p:txBody>
      </p:sp>
      <p:pic>
        <p:nvPicPr>
          <p:cNvPr id="8" name="Picture 7" descr="Connect icon.png"/>
          <p:cNvPicPr>
            <a:picLocks noChangeAspect="1"/>
          </p:cNvPicPr>
          <p:nvPr/>
        </p:nvPicPr>
        <p:blipFill>
          <a:blip r:embed="rId4"/>
          <a:stretch>
            <a:fillRect/>
          </a:stretch>
        </p:blipFill>
        <p:spPr>
          <a:xfrm>
            <a:off x="11233510" y="2276649"/>
            <a:ext cx="839781" cy="840000"/>
          </a:xfrm>
          <a:prstGeom prst="rect">
            <a:avLst/>
          </a:prstGeom>
          <a:noFill/>
          <a:ln>
            <a:noFill/>
          </a:ln>
        </p:spPr>
      </p:pic>
      <p:pic>
        <p:nvPicPr>
          <p:cNvPr id="10" name="Picture 9" descr="Evolve icon.png"/>
          <p:cNvPicPr>
            <a:picLocks noChangeAspect="1"/>
          </p:cNvPicPr>
          <p:nvPr/>
        </p:nvPicPr>
        <p:blipFill>
          <a:blip r:embed="rId5"/>
          <a:stretch>
            <a:fillRect/>
          </a:stretch>
        </p:blipFill>
        <p:spPr>
          <a:xfrm>
            <a:off x="11254707" y="4327360"/>
            <a:ext cx="839781" cy="840000"/>
          </a:xfrm>
          <a:prstGeom prst="rect">
            <a:avLst/>
          </a:prstGeom>
          <a:noFill/>
          <a:ln>
            <a:noFill/>
          </a:ln>
        </p:spPr>
      </p:pic>
      <p:pic>
        <p:nvPicPr>
          <p:cNvPr id="11" name="Picture 10" descr="Explore icon.png"/>
          <p:cNvPicPr>
            <a:picLocks noChangeAspect="1"/>
          </p:cNvPicPr>
          <p:nvPr/>
        </p:nvPicPr>
        <p:blipFill>
          <a:blip r:embed="rId6"/>
          <a:stretch>
            <a:fillRect/>
          </a:stretch>
        </p:blipFill>
        <p:spPr>
          <a:xfrm>
            <a:off x="11253657" y="3294647"/>
            <a:ext cx="839781" cy="840000"/>
          </a:xfrm>
          <a:prstGeom prst="rect">
            <a:avLst/>
          </a:prstGeom>
          <a:noFill/>
          <a:ln>
            <a:noFill/>
          </a:ln>
        </p:spPr>
      </p:pic>
      <p:pic>
        <p:nvPicPr>
          <p:cNvPr id="12" name="Picture 11" descr="Learn icon.png"/>
          <p:cNvPicPr>
            <a:picLocks noChangeAspect="1"/>
          </p:cNvPicPr>
          <p:nvPr/>
        </p:nvPicPr>
        <p:blipFill>
          <a:blip r:embed="rId7"/>
          <a:stretch>
            <a:fillRect/>
          </a:stretch>
        </p:blipFill>
        <p:spPr>
          <a:xfrm>
            <a:off x="11254707" y="1240203"/>
            <a:ext cx="839781" cy="840000"/>
          </a:xfrm>
          <a:prstGeom prst="rect">
            <a:avLst/>
          </a:prstGeom>
          <a:noFill/>
          <a:ln>
            <a:noFill/>
          </a:ln>
        </p:spPr>
      </p:pic>
      <p:sp>
        <p:nvSpPr>
          <p:cNvPr id="14" name="Content Placeholder 8"/>
          <p:cNvSpPr txBox="1">
            <a:spLocks/>
          </p:cNvSpPr>
          <p:nvPr/>
        </p:nvSpPr>
        <p:spPr>
          <a:xfrm>
            <a:off x="516769" y="5301998"/>
            <a:ext cx="10861730" cy="933719"/>
          </a:xfrm>
          <a:prstGeom prst="roundRect">
            <a:avLst/>
          </a:prstGeom>
          <a:solidFill>
            <a:srgbClr val="000000">
              <a:alpha val="25098"/>
            </a:srgbClr>
          </a:solidFill>
          <a:ln w="12700">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txBody>
          <a:bodyPr vert="horz" wrap="square" lIns="85696" tIns="54414" rIns="85696" bIns="54414" numCol="1" rtlCol="0" anchor="ctr" anchorCtr="0" compatLnSpc="1">
            <a:spAutoFit/>
          </a:bodyPr>
          <a:lstStyle>
            <a:lvl1pPr marL="0" indent="-718125" algn="l" defTabSz="1813664" rtl="0" eaLnBrk="1" fontAlgn="base" latinLnBrk="0" hangingPunct="1">
              <a:lnSpc>
                <a:spcPct val="90000"/>
              </a:lnSpc>
              <a:spcBef>
                <a:spcPct val="0"/>
              </a:spcBef>
              <a:spcAft>
                <a:spcPct val="0"/>
              </a:spcAft>
              <a:buSzPct val="100000"/>
              <a:buFont typeface="Arial" pitchFamily="34" charset="0"/>
              <a:buNone/>
              <a:defRPr lang="en-US" sz="4000" b="0" kern="1200" cap="none" spc="0">
                <a:ln>
                  <a:noFill/>
                </a:ln>
                <a:solidFill>
                  <a:schemeClr val="tx1"/>
                </a:solidFill>
                <a:effectLst/>
                <a:latin typeface="Calibri" pitchFamily="34" charset="0"/>
                <a:ea typeface="+mn-ea"/>
                <a:cs typeface="+mn-cs"/>
              </a:defRPr>
            </a:lvl1pPr>
            <a:lvl2pPr marL="1603185" indent="-683479"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2pPr>
            <a:lvl3pPr marL="2318159" indent="-68662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3pPr>
            <a:lvl4pPr marL="3007939" indent="-68977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4pPr>
            <a:lvl5pPr marL="3675670" indent="-645686"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5pPr>
            <a:lvl6pPr marL="4988883"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6pPr>
            <a:lvl7pPr marL="589595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7pPr>
            <a:lvl8pPr marL="6803021"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8pPr>
            <a:lvl9pPr marL="771009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9pPr>
          </a:lstStyle>
          <a:p>
            <a:pPr marL="430797" indent="-460375" defTabSz="1088288" fontAlgn="auto">
              <a:spcBef>
                <a:spcPct val="20000"/>
              </a:spcBef>
              <a:spcAft>
                <a:spcPts val="0"/>
              </a:spcAft>
              <a:buSzPct val="90000"/>
              <a:buBlip>
                <a:blip r:embed="rId3"/>
              </a:buBlip>
            </a:pPr>
            <a:r>
              <a:rPr lang="en-US" sz="2900" dirty="0">
                <a:solidFill>
                  <a:srgbClr val="FFFFFF"/>
                </a:solidFill>
                <a:latin typeface="Segoe UI Light" pitchFamily="34" charset="0"/>
              </a:rPr>
              <a:t>DEV318 - Upgrading Your C# Programming Skills</a:t>
            </a:r>
          </a:p>
          <a:p>
            <a:pPr marL="855663" lvl="1" indent="-395288" defTabSz="914363">
              <a:spcBef>
                <a:spcPts val="0"/>
              </a:spcBef>
              <a:buSzPct val="90000"/>
              <a:buBlip>
                <a:blip r:embed="rId8"/>
              </a:buBlip>
            </a:pPr>
            <a:r>
              <a:rPr lang="en-US" sz="2400" dirty="0">
                <a:solidFill>
                  <a:schemeClr val="accent1"/>
                </a:solidFill>
                <a:latin typeface="Segoe UI Light" pitchFamily="34" charset="0"/>
              </a:rPr>
              <a:t>May 19, 2:45-4:00PM, by Mark Michaelis</a:t>
            </a:r>
          </a:p>
        </p:txBody>
      </p:sp>
      <p:pic>
        <p:nvPicPr>
          <p:cNvPr id="15" name="Picture 14" descr="Learn icon.png"/>
          <p:cNvPicPr>
            <a:picLocks noChangeAspect="1"/>
          </p:cNvPicPr>
          <p:nvPr/>
        </p:nvPicPr>
        <p:blipFill>
          <a:blip r:embed="rId7"/>
          <a:stretch>
            <a:fillRect/>
          </a:stretch>
        </p:blipFill>
        <p:spPr>
          <a:xfrm>
            <a:off x="11252363" y="5344902"/>
            <a:ext cx="839781" cy="840000"/>
          </a:xfrm>
          <a:prstGeom prst="rect">
            <a:avLst/>
          </a:prstGeom>
          <a:noFill/>
          <a:ln>
            <a:noFill/>
          </a:ln>
        </p:spPr>
      </p:pic>
      <p:sp>
        <p:nvSpPr>
          <p:cNvPr id="17" name="Line 1"/>
          <p:cNvSpPr>
            <a:spLocks noChangeShapeType="1"/>
          </p:cNvSpPr>
          <p:nvPr/>
        </p:nvSpPr>
        <p:spPr bwMode="auto">
          <a:xfrm>
            <a:off x="2" y="6442710"/>
            <a:ext cx="12188825" cy="0"/>
          </a:xfrm>
          <a:prstGeom prst="line">
            <a:avLst/>
          </a:prstGeom>
          <a:noFill/>
          <a:ln w="34925" cap="flat">
            <a:solidFill>
              <a:srgbClr val="8CC6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Content Placeholder 18"/>
          <p:cNvSpPr txBox="1">
            <a:spLocks/>
          </p:cNvSpPr>
          <p:nvPr/>
        </p:nvSpPr>
        <p:spPr>
          <a:xfrm>
            <a:off x="7932144" y="298172"/>
            <a:ext cx="3291989" cy="519988"/>
          </a:xfrm>
          <a:prstGeom prst="roundRect">
            <a:avLst/>
          </a:prstGeom>
          <a:solidFill>
            <a:srgbClr val="000000">
              <a:alpha val="25098"/>
            </a:srgbClr>
          </a:solidFill>
          <a:ln w="12700">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txBody>
          <a:bodyPr vert="horz" wrap="square" lIns="85696" tIns="54414" rIns="85696" bIns="54414" numCol="1" rtlCol="0" anchor="ctr" anchorCtr="0" compatLnSpc="1">
            <a:spAutoFit/>
          </a:bodyPr>
          <a:lstStyle>
            <a:lvl1pPr marL="0" indent="-718125" algn="l" defTabSz="1813664" rtl="0" eaLnBrk="1" fontAlgn="base" latinLnBrk="0" hangingPunct="1">
              <a:lnSpc>
                <a:spcPct val="90000"/>
              </a:lnSpc>
              <a:spcBef>
                <a:spcPct val="0"/>
              </a:spcBef>
              <a:spcAft>
                <a:spcPct val="0"/>
              </a:spcAft>
              <a:buSzPct val="100000"/>
              <a:buFont typeface="Arial" pitchFamily="34" charset="0"/>
              <a:buNone/>
              <a:defRPr lang="en-US" sz="4000" b="0" kern="1200" cap="none" spc="0">
                <a:ln>
                  <a:noFill/>
                </a:ln>
                <a:solidFill>
                  <a:schemeClr val="tx1"/>
                </a:solidFill>
                <a:effectLst/>
                <a:latin typeface="Calibri" pitchFamily="34" charset="0"/>
                <a:ea typeface="+mn-ea"/>
                <a:cs typeface="+mn-cs"/>
              </a:defRPr>
            </a:lvl1pPr>
            <a:lvl2pPr marL="1603185" indent="-683479"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2pPr>
            <a:lvl3pPr marL="2318159" indent="-68662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3pPr>
            <a:lvl4pPr marL="3007939" indent="-68977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4pPr>
            <a:lvl5pPr marL="3675670" indent="-645686"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5pPr>
            <a:lvl6pPr marL="4988883"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6pPr>
            <a:lvl7pPr marL="589595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7pPr>
            <a:lvl8pPr marL="6803021"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8pPr>
            <a:lvl9pPr marL="771009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9pPr>
          </a:lstStyle>
          <a:p>
            <a:pPr>
              <a:spcAft>
                <a:spcPts val="720"/>
              </a:spcAft>
            </a:pPr>
            <a:r>
              <a:rPr lang="en-US" sz="2600" dirty="0">
                <a:solidFill>
                  <a:srgbClr val="FFFF00"/>
                </a:solidFill>
                <a:latin typeface="Segoe UI Light" pitchFamily="34" charset="0"/>
              </a:rPr>
              <a:t> </a:t>
            </a:r>
            <a:r>
              <a:rPr lang="en-US" sz="2600" dirty="0" smtClean="0">
                <a:solidFill>
                  <a:srgbClr val="FFFF00"/>
                </a:solidFill>
                <a:latin typeface="Segoe UI Light" pitchFamily="34" charset="0"/>
              </a:rPr>
              <a:t>VS Languages Booth </a:t>
            </a:r>
            <a:endParaRPr lang="en-US" sz="2600" dirty="0">
              <a:solidFill>
                <a:srgbClr val="FFFF00"/>
              </a:solidFill>
              <a:latin typeface="Segoe UI Light" pitchFamily="34" charset="0"/>
            </a:endParaRPr>
          </a:p>
        </p:txBody>
      </p:sp>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6595" y="64770"/>
            <a:ext cx="859884" cy="9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355763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bg/>
                                          </p:spTgt>
                                        </p:tgtEl>
                                        <p:attrNameLst>
                                          <p:attrName>style.visibility</p:attrName>
                                        </p:attrNameLst>
                                      </p:cBhvr>
                                      <p:to>
                                        <p:strVal val="visible"/>
                                      </p:to>
                                    </p:set>
                                    <p:animEffect transition="in" filter="fade">
                                      <p:cBhvr>
                                        <p:cTn id="20" dur="500"/>
                                        <p:tgtEl>
                                          <p:spTgt spid="19">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Effect transition="in" filter="fade">
                                      <p:cBhvr>
                                        <p:cTn id="26" dur="500"/>
                                        <p:tgtEl>
                                          <p:spTgt spid="19">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bg/>
                                          </p:spTgt>
                                        </p:tgtEl>
                                        <p:attrNameLst>
                                          <p:attrName>style.visibility</p:attrName>
                                        </p:attrNameLst>
                                      </p:cBhvr>
                                      <p:to>
                                        <p:strVal val="visible"/>
                                      </p:to>
                                    </p:set>
                                    <p:animEffect transition="in" filter="fade">
                                      <p:cBhvr>
                                        <p:cTn id="33" dur="500"/>
                                        <p:tgtEl>
                                          <p:spTgt spid="23">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500"/>
                                        <p:tgtEl>
                                          <p:spTgt spid="2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Effect transition="in" filter="fade">
                                      <p:cBhvr>
                                        <p:cTn id="39" dur="500"/>
                                        <p:tgtEl>
                                          <p:spTgt spid="2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4">
                                            <p:bg/>
                                          </p:spTgt>
                                        </p:tgtEl>
                                        <p:attrNameLst>
                                          <p:attrName>style.visibility</p:attrName>
                                        </p:attrNameLst>
                                      </p:cBhvr>
                                      <p:to>
                                        <p:strVal val="visible"/>
                                      </p:to>
                                    </p:set>
                                    <p:animEffect transition="in" filter="fade">
                                      <p:cBhvr>
                                        <p:cTn id="46" dur="500"/>
                                        <p:tgtEl>
                                          <p:spTgt spid="24">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fade">
                                      <p:cBhvr>
                                        <p:cTn id="52" dur="500"/>
                                        <p:tgtEl>
                                          <p:spTgt spid="24">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9" grpId="0" build="p" animBg="1"/>
      <p:bldP spid="23" grpId="0" build="p" animBg="1"/>
      <p:bldP spid="24" grpId="0" build="p"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4924124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8949906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5403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383082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Trends</a:t>
            </a:r>
            <a:endParaRPr lang="en-US" dirty="0"/>
          </a:p>
        </p:txBody>
      </p:sp>
      <p:sp>
        <p:nvSpPr>
          <p:cNvPr id="3" name="Content Placeholder 2"/>
          <p:cNvSpPr>
            <a:spLocks noGrp="1"/>
          </p:cNvSpPr>
          <p:nvPr>
            <p:ph idx="1"/>
          </p:nvPr>
        </p:nvSpPr>
        <p:spPr>
          <a:xfrm>
            <a:off x="519112" y="1447799"/>
            <a:ext cx="11149013" cy="3828740"/>
          </a:xfrm>
        </p:spPr>
        <p:txBody>
          <a:bodyPr/>
          <a:lstStyle/>
          <a:p>
            <a:r>
              <a:rPr lang="en-US" dirty="0" smtClean="0"/>
              <a:t>Increasingly connected applications</a:t>
            </a:r>
          </a:p>
          <a:p>
            <a:pPr lvl="1"/>
            <a:r>
              <a:rPr lang="en-US" dirty="0" smtClean="0"/>
              <a:t>More latency</a:t>
            </a:r>
          </a:p>
          <a:p>
            <a:pPr lvl="1"/>
            <a:r>
              <a:rPr lang="en-US" dirty="0" smtClean="0"/>
              <a:t>More UI responsiveness problems</a:t>
            </a:r>
          </a:p>
          <a:p>
            <a:pPr lvl="1"/>
            <a:r>
              <a:rPr lang="en-US" dirty="0" smtClean="0"/>
              <a:t>More scalability issues</a:t>
            </a:r>
          </a:p>
          <a:p>
            <a:pPr lvl="1"/>
            <a:endParaRPr lang="en-US" dirty="0" smtClean="0"/>
          </a:p>
          <a:p>
            <a:r>
              <a:rPr lang="en-US" dirty="0" smtClean="0">
                <a:sym typeface="Wingdings" pitchFamily="2" charset="2"/>
              </a:rPr>
              <a:t>Asynchronous programming</a:t>
            </a:r>
            <a:endParaRPr lang="en-US" dirty="0" smtClean="0"/>
          </a:p>
          <a:p>
            <a:pPr lvl="1"/>
            <a:r>
              <a:rPr lang="en-US" dirty="0" smtClean="0"/>
              <a:t>Becoming the norm in responsive, scalable apps</a:t>
            </a:r>
          </a:p>
          <a:p>
            <a:pPr lvl="1"/>
            <a:r>
              <a:rPr lang="en-US" dirty="0" err="1" smtClean="0"/>
              <a:t>Async</a:t>
            </a:r>
            <a:r>
              <a:rPr lang="en-US" dirty="0" smtClean="0"/>
              <a:t>-only APIs, e.g., JavaScript and Silverlight</a:t>
            </a:r>
          </a:p>
        </p:txBody>
      </p:sp>
    </p:spTree>
    <p:extLst>
      <p:ext uri="{BB962C8B-B14F-4D97-AF65-F5344CB8AC3E}">
        <p14:creationId xmlns:p14="http://schemas.microsoft.com/office/powerpoint/2010/main" val="3794372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and VB Evolution</a:t>
            </a:r>
            <a:endParaRPr lang="en-US" dirty="0"/>
          </a:p>
        </p:txBody>
      </p:sp>
      <p:sp>
        <p:nvSpPr>
          <p:cNvPr id="36" name="Text Box 18"/>
          <p:cNvSpPr txBox="1">
            <a:spLocks noChangeArrowheads="1"/>
          </p:cNvSpPr>
          <p:nvPr/>
        </p:nvSpPr>
        <p:spPr bwMode="auto">
          <a:xfrm>
            <a:off x="3884612" y="5791200"/>
            <a:ext cx="5044407"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Managed Code</a:t>
            </a:r>
          </a:p>
        </p:txBody>
      </p:sp>
      <p:sp>
        <p:nvSpPr>
          <p:cNvPr id="37" name="Text Box 19"/>
          <p:cNvSpPr txBox="1">
            <a:spLocks noChangeArrowheads="1"/>
          </p:cNvSpPr>
          <p:nvPr/>
        </p:nvSpPr>
        <p:spPr bwMode="auto">
          <a:xfrm>
            <a:off x="4494212" y="4800600"/>
            <a:ext cx="4700089" cy="427161"/>
          </a:xfrm>
          <a:prstGeom prst="rect">
            <a:avLst/>
          </a:prstGeom>
          <a:noFill/>
          <a:ln w="19050" algn="ctr">
            <a:noFill/>
            <a:miter lim="800000"/>
            <a:headEnd/>
            <a:tailEnd/>
          </a:ln>
          <a:effectLst/>
        </p:spPr>
        <p:txBody>
          <a:bodyPr lIns="87747" tIns="43875" rIns="87747" bIns="43875">
            <a:spAutoFit/>
          </a:bodyPr>
          <a:lstStyle/>
          <a:p>
            <a:pPr algn="l"/>
            <a:r>
              <a:rPr lang="en-US" sz="2200" dirty="0">
                <a:effectLst/>
                <a:ea typeface="Segoe UI" pitchFamily="34" charset="0"/>
                <a:cs typeface="Segoe UI" pitchFamily="34" charset="0"/>
              </a:rPr>
              <a:t>Generics</a:t>
            </a:r>
          </a:p>
        </p:txBody>
      </p:sp>
      <p:sp>
        <p:nvSpPr>
          <p:cNvPr id="38" name="Text Box 20"/>
          <p:cNvSpPr txBox="1">
            <a:spLocks noChangeArrowheads="1"/>
          </p:cNvSpPr>
          <p:nvPr/>
        </p:nvSpPr>
        <p:spPr bwMode="auto">
          <a:xfrm>
            <a:off x="5103812" y="3733800"/>
            <a:ext cx="4273760"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Language Integrated Query</a:t>
            </a:r>
            <a:endParaRPr lang="en-US" sz="2200" dirty="0">
              <a:effectLst/>
              <a:ea typeface="Segoe UI" pitchFamily="34" charset="0"/>
              <a:cs typeface="Segoe UI" pitchFamily="34" charset="0"/>
            </a:endParaRPr>
          </a:p>
        </p:txBody>
      </p:sp>
      <p:sp>
        <p:nvSpPr>
          <p:cNvPr id="42" name="Text Box 20"/>
          <p:cNvSpPr txBox="1">
            <a:spLocks noChangeArrowheads="1"/>
          </p:cNvSpPr>
          <p:nvPr/>
        </p:nvSpPr>
        <p:spPr bwMode="auto">
          <a:xfrm>
            <a:off x="5789612" y="2667000"/>
            <a:ext cx="3704715"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Dynamic + Language Parity</a:t>
            </a:r>
            <a:endParaRPr lang="en-US" sz="2200" dirty="0">
              <a:effectLst/>
              <a:ea typeface="Segoe UI" pitchFamily="34" charset="0"/>
              <a:cs typeface="Segoe UI" pitchFamily="34" charset="0"/>
            </a:endParaRPr>
          </a:p>
        </p:txBody>
      </p:sp>
      <p:cxnSp>
        <p:nvCxnSpPr>
          <p:cNvPr id="23" name="Straight Arrow Connector 22"/>
          <p:cNvCxnSpPr>
            <a:stCxn id="21" idx="0"/>
          </p:cNvCxnSpPr>
          <p:nvPr/>
        </p:nvCxnSpPr>
        <p:spPr>
          <a:xfrm rot="5400000" flipH="1" flipV="1">
            <a:off x="3362056" y="5288750"/>
            <a:ext cx="643479" cy="406670"/>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21" name="Oval 20"/>
          <p:cNvSpPr/>
          <p:nvPr/>
        </p:nvSpPr>
        <p:spPr bwMode="auto">
          <a:xfrm rot="1921981">
            <a:off x="3132214" y="5778717"/>
            <a:ext cx="451897" cy="46114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6" name="Straight Arrow Connector 45"/>
          <p:cNvCxnSpPr>
            <a:stCxn id="47" idx="0"/>
          </p:cNvCxnSpPr>
          <p:nvPr/>
        </p:nvCxnSpPr>
        <p:spPr>
          <a:xfrm rot="7321981" flipH="1" flipV="1">
            <a:off x="3950045" y="4458551"/>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7" name="Oval 46"/>
          <p:cNvSpPr/>
          <p:nvPr/>
        </p:nvSpPr>
        <p:spPr bwMode="auto">
          <a:xfrm rot="1921981">
            <a:off x="3779530" y="4746856"/>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8" name="Straight Arrow Connector 47"/>
          <p:cNvCxnSpPr>
            <a:stCxn id="49" idx="0"/>
          </p:cNvCxnSpPr>
          <p:nvPr/>
        </p:nvCxnSpPr>
        <p:spPr>
          <a:xfrm rot="7321981" flipH="1" flipV="1">
            <a:off x="4596719" y="3424984"/>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49" name="Oval 48"/>
          <p:cNvSpPr/>
          <p:nvPr/>
        </p:nvSpPr>
        <p:spPr bwMode="auto">
          <a:xfrm rot="1921981">
            <a:off x="4426203" y="3713288"/>
            <a:ext cx="457200" cy="457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50" name="Straight Arrow Connector 49"/>
          <p:cNvCxnSpPr>
            <a:stCxn id="51" idx="0"/>
          </p:cNvCxnSpPr>
          <p:nvPr/>
        </p:nvCxnSpPr>
        <p:spPr>
          <a:xfrm rot="7321981" flipH="1" flipV="1">
            <a:off x="5243392" y="2391416"/>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51" name="Oval 50"/>
          <p:cNvSpPr/>
          <p:nvPr/>
        </p:nvSpPr>
        <p:spPr bwMode="auto">
          <a:xfrm rot="1921981">
            <a:off x="5072876" y="2679721"/>
            <a:ext cx="457200" cy="4572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52" name="Straight Arrow Connector 51"/>
          <p:cNvCxnSpPr>
            <a:stCxn id="53" idx="0"/>
          </p:cNvCxnSpPr>
          <p:nvPr/>
        </p:nvCxnSpPr>
        <p:spPr>
          <a:xfrm rot="7321981" flipH="1" flipV="1">
            <a:off x="5890065" y="1357848"/>
            <a:ext cx="762000" cy="1588"/>
          </a:xfrm>
          <a:prstGeom prst="straightConnector1">
            <a:avLst/>
          </a:prstGeom>
          <a:ln w="2540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sp>
        <p:nvSpPr>
          <p:cNvPr id="53" name="Oval 52"/>
          <p:cNvSpPr/>
          <p:nvPr/>
        </p:nvSpPr>
        <p:spPr bwMode="auto">
          <a:xfrm rot="1921981">
            <a:off x="5719550" y="1646153"/>
            <a:ext cx="457200" cy="4572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 Box 17"/>
          <p:cNvSpPr txBox="1">
            <a:spLocks noChangeArrowheads="1"/>
          </p:cNvSpPr>
          <p:nvPr/>
        </p:nvSpPr>
        <p:spPr bwMode="auto">
          <a:xfrm>
            <a:off x="3496227" y="1371600"/>
            <a:ext cx="2092669"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a:t>
            </a:r>
            <a:r>
              <a:rPr lang="en-US" sz="2200" dirty="0" smtClean="0">
                <a:ea typeface="Segoe UI" pitchFamily="34" charset="0"/>
                <a:cs typeface="Segoe UI" pitchFamily="34" charset="0"/>
              </a:rPr>
              <a:t> VB </a:t>
            </a:r>
            <a:r>
              <a:rPr lang="en-US" sz="2200" dirty="0" err="1" smtClean="0">
                <a:ea typeface="Segoe UI" pitchFamily="34" charset="0"/>
                <a:cs typeface="Segoe UI" pitchFamily="34" charset="0"/>
              </a:rPr>
              <a:t>v.Next</a:t>
            </a:r>
            <a:endParaRPr lang="en-US" sz="2200" dirty="0">
              <a:effectLst/>
              <a:ea typeface="Segoe UI" pitchFamily="34" charset="0"/>
              <a:cs typeface="Segoe UI" pitchFamily="34" charset="0"/>
            </a:endParaRPr>
          </a:p>
        </p:txBody>
      </p:sp>
      <p:sp>
        <p:nvSpPr>
          <p:cNvPr id="24" name="Text Box 20"/>
          <p:cNvSpPr txBox="1">
            <a:spLocks noChangeArrowheads="1"/>
          </p:cNvSpPr>
          <p:nvPr/>
        </p:nvSpPr>
        <p:spPr bwMode="auto">
          <a:xfrm>
            <a:off x="6399212" y="1676400"/>
            <a:ext cx="3704715" cy="427161"/>
          </a:xfrm>
          <a:prstGeom prst="rect">
            <a:avLst/>
          </a:prstGeom>
          <a:noFill/>
          <a:ln w="19050" algn="ctr">
            <a:noFill/>
            <a:miter lim="800000"/>
            <a:headEnd/>
            <a:tailEnd/>
          </a:ln>
          <a:effectLst/>
        </p:spPr>
        <p:txBody>
          <a:bodyPr wrap="square" lIns="87747" tIns="43875" rIns="87747" bIns="43875">
            <a:spAutoFit/>
          </a:bodyPr>
          <a:lstStyle/>
          <a:p>
            <a:r>
              <a:rPr lang="en-US" sz="2200" dirty="0" smtClean="0">
                <a:effectLst/>
                <a:ea typeface="Segoe UI" pitchFamily="34" charset="0"/>
                <a:cs typeface="Segoe UI" pitchFamily="34" charset="0"/>
              </a:rPr>
              <a:t>Asynchronous Programming</a:t>
            </a:r>
            <a:endParaRPr lang="en-US" sz="2200" dirty="0">
              <a:effectLst/>
              <a:ea typeface="Segoe UI" pitchFamily="34" charset="0"/>
              <a:cs typeface="Segoe UI" pitchFamily="34" charset="0"/>
            </a:endParaRPr>
          </a:p>
        </p:txBody>
      </p:sp>
      <p:sp>
        <p:nvSpPr>
          <p:cNvPr id="29" name="Text Box 15"/>
          <p:cNvSpPr txBox="1">
            <a:spLocks noChangeArrowheads="1"/>
          </p:cNvSpPr>
          <p:nvPr/>
        </p:nvSpPr>
        <p:spPr bwMode="auto">
          <a:xfrm>
            <a:off x="826250" y="54864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1.0 + VB 7.0</a:t>
            </a:r>
            <a:endParaRPr lang="en-US" sz="2200" dirty="0">
              <a:effectLst/>
              <a:ea typeface="Segoe UI" pitchFamily="34" charset="0"/>
              <a:cs typeface="Segoe UI" pitchFamily="34" charset="0"/>
            </a:endParaRPr>
          </a:p>
        </p:txBody>
      </p:sp>
      <p:sp>
        <p:nvSpPr>
          <p:cNvPr id="30" name="Text Box 16"/>
          <p:cNvSpPr txBox="1">
            <a:spLocks noChangeArrowheads="1"/>
          </p:cNvSpPr>
          <p:nvPr/>
        </p:nvSpPr>
        <p:spPr bwMode="auto">
          <a:xfrm>
            <a:off x="1435850" y="44196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2.0 + </a:t>
            </a:r>
            <a:r>
              <a:rPr lang="en-US" sz="2200" dirty="0" smtClean="0">
                <a:ea typeface="Segoe UI" pitchFamily="34" charset="0"/>
                <a:cs typeface="Segoe UI" pitchFamily="34" charset="0"/>
              </a:rPr>
              <a:t>VB 8.0</a:t>
            </a:r>
            <a:endParaRPr lang="en-US" sz="2200" dirty="0">
              <a:effectLst/>
              <a:ea typeface="Segoe UI" pitchFamily="34" charset="0"/>
              <a:cs typeface="Segoe UI" pitchFamily="34" charset="0"/>
            </a:endParaRPr>
          </a:p>
        </p:txBody>
      </p:sp>
      <p:sp>
        <p:nvSpPr>
          <p:cNvPr id="31" name="Text Box 17"/>
          <p:cNvSpPr txBox="1">
            <a:spLocks noChangeArrowheads="1"/>
          </p:cNvSpPr>
          <p:nvPr/>
        </p:nvSpPr>
        <p:spPr bwMode="auto">
          <a:xfrm>
            <a:off x="2121650" y="3352800"/>
            <a:ext cx="2177755"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3.0 + </a:t>
            </a:r>
            <a:r>
              <a:rPr lang="en-US" sz="2200" dirty="0" smtClean="0">
                <a:ea typeface="Segoe UI" pitchFamily="34" charset="0"/>
                <a:cs typeface="Segoe UI" pitchFamily="34" charset="0"/>
              </a:rPr>
              <a:t>VB 9.0</a:t>
            </a:r>
            <a:endParaRPr lang="en-US" sz="2200" dirty="0">
              <a:effectLst/>
              <a:ea typeface="Segoe UI" pitchFamily="34" charset="0"/>
              <a:cs typeface="Segoe UI" pitchFamily="34" charset="0"/>
            </a:endParaRPr>
          </a:p>
        </p:txBody>
      </p:sp>
      <p:sp>
        <p:nvSpPr>
          <p:cNvPr id="32" name="Text Box 17"/>
          <p:cNvSpPr txBox="1">
            <a:spLocks noChangeArrowheads="1"/>
          </p:cNvSpPr>
          <p:nvPr/>
        </p:nvSpPr>
        <p:spPr bwMode="auto">
          <a:xfrm>
            <a:off x="2654250" y="2362200"/>
            <a:ext cx="2334850" cy="427161"/>
          </a:xfrm>
          <a:prstGeom prst="rect">
            <a:avLst/>
          </a:prstGeom>
          <a:noFill/>
          <a:ln w="19050" algn="ctr">
            <a:noFill/>
            <a:miter lim="800000"/>
            <a:headEnd/>
            <a:tailEnd/>
          </a:ln>
          <a:effectLst/>
        </p:spPr>
        <p:txBody>
          <a:bodyPr wrap="none" lIns="87747" tIns="43875" rIns="87747" bIns="43875">
            <a:spAutoFit/>
          </a:bodyPr>
          <a:lstStyle/>
          <a:p>
            <a:pPr algn="r"/>
            <a:r>
              <a:rPr lang="en-US" sz="2200" dirty="0">
                <a:effectLst/>
                <a:ea typeface="Segoe UI" pitchFamily="34" charset="0"/>
                <a:cs typeface="Segoe UI" pitchFamily="34" charset="0"/>
              </a:rPr>
              <a:t>C# </a:t>
            </a:r>
            <a:r>
              <a:rPr lang="en-US" sz="2200" dirty="0" smtClean="0">
                <a:effectLst/>
                <a:ea typeface="Segoe UI" pitchFamily="34" charset="0"/>
                <a:cs typeface="Segoe UI" pitchFamily="34" charset="0"/>
              </a:rPr>
              <a:t>4.0 + </a:t>
            </a:r>
            <a:r>
              <a:rPr lang="en-US" sz="2200" dirty="0" smtClean="0">
                <a:ea typeface="Segoe UI" pitchFamily="34" charset="0"/>
                <a:cs typeface="Segoe UI" pitchFamily="34" charset="0"/>
              </a:rPr>
              <a:t>VB 10.0</a:t>
            </a:r>
            <a:endParaRPr lang="en-US" sz="2200" dirty="0">
              <a:effectLst/>
              <a:ea typeface="Segoe UI" pitchFamily="34" charset="0"/>
              <a:cs typeface="Segoe UI" pitchFamily="34" charset="0"/>
            </a:endParaRPr>
          </a:p>
        </p:txBody>
      </p:sp>
    </p:spTree>
    <p:extLst>
      <p:ext uri="{BB962C8B-B14F-4D97-AF65-F5344CB8AC3E}">
        <p14:creationId xmlns:p14="http://schemas.microsoft.com/office/powerpoint/2010/main" val="3087163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Asynchrony in a Nutshell</a:t>
            </a:r>
            <a:endParaRPr lang="en-US" dirty="0"/>
          </a:p>
        </p:txBody>
      </p:sp>
      <p:sp>
        <p:nvSpPr>
          <p:cNvPr id="3" name="Content Placeholder 2"/>
          <p:cNvSpPr>
            <a:spLocks noGrp="1"/>
          </p:cNvSpPr>
          <p:nvPr>
            <p:ph idx="1"/>
          </p:nvPr>
        </p:nvSpPr>
        <p:spPr/>
        <p:txBody>
          <a:bodyPr/>
          <a:lstStyle/>
          <a:p>
            <a:r>
              <a:rPr lang="it-IT" smtClean="0"/>
              <a:t>Synchronous </a:t>
            </a:r>
            <a:r>
              <a:rPr lang="it-IT" smtClean="0">
                <a:sym typeface="Wingdings" pitchFamily="2" charset="2"/>
              </a:rPr>
              <a:t> Wait for result before returning</a:t>
            </a:r>
            <a:endParaRPr lang="it-IT" smtClean="0"/>
          </a:p>
          <a:p>
            <a:pPr lvl="1"/>
            <a:r>
              <a:rPr lang="it-IT" smtClean="0"/>
              <a:t>string DownloadString(...);</a:t>
            </a:r>
          </a:p>
          <a:p>
            <a:pPr lvl="1"/>
            <a:endParaRPr lang="it-IT" smtClean="0"/>
          </a:p>
          <a:p>
            <a:r>
              <a:rPr lang="it-IT" smtClean="0"/>
              <a:t>Asynchronous </a:t>
            </a:r>
            <a:r>
              <a:rPr lang="it-IT" smtClean="0">
                <a:sym typeface="Wingdings" pitchFamily="2" charset="2"/>
              </a:rPr>
              <a:t> </a:t>
            </a:r>
            <a:r>
              <a:rPr lang="it-IT" smtClean="0"/>
              <a:t>Return now, call back with result</a:t>
            </a:r>
          </a:p>
          <a:p>
            <a:pPr lvl="1"/>
            <a:r>
              <a:rPr lang="it-IT" smtClean="0"/>
              <a:t>void DownloadStringAsync(..., Action&lt;string&gt; callback);</a:t>
            </a:r>
          </a:p>
          <a:p>
            <a:pPr lvl="1"/>
            <a:endParaRPr lang="it-IT" smtClean="0"/>
          </a:p>
          <a:p>
            <a:r>
              <a:rPr lang="it-IT" smtClean="0"/>
              <a:t>Asynchrony benefits</a:t>
            </a:r>
          </a:p>
          <a:p>
            <a:pPr lvl="1"/>
            <a:r>
              <a:rPr lang="it-IT" smtClean="0"/>
              <a:t>UI responsiveness: Frees UI thread for interaction</a:t>
            </a:r>
          </a:p>
          <a:p>
            <a:pPr lvl="1"/>
            <a:r>
              <a:rPr lang="it-IT" smtClean="0"/>
              <a:t>Server scalability: Thread can be reused for other requests</a:t>
            </a:r>
            <a:endParaRPr lang="it-IT" dirty="0" smtClean="0"/>
          </a:p>
        </p:txBody>
      </p:sp>
      <p:pic>
        <p:nvPicPr>
          <p:cNvPr id="1066" name="Picture 42" descr="C:\Users\andersh.000\AppData\Local\Microsoft\Windows\Temporary Internet Files\Content.IE5\K26BKTSV\MC900435238[1].png"/>
          <p:cNvPicPr>
            <a:picLocks noChangeAspect="1" noChangeArrowheads="1"/>
          </p:cNvPicPr>
          <p:nvPr/>
        </p:nvPicPr>
        <p:blipFill>
          <a:blip r:embed="rId2"/>
          <a:srcRect/>
          <a:stretch>
            <a:fillRect/>
          </a:stretch>
        </p:blipFill>
        <p:spPr bwMode="auto">
          <a:xfrm flipH="1">
            <a:off x="10514012" y="1295400"/>
            <a:ext cx="2100879" cy="2971800"/>
          </a:xfrm>
          <a:prstGeom prst="rect">
            <a:avLst/>
          </a:prstGeom>
          <a:noFill/>
        </p:spPr>
      </p:pic>
    </p:spTree>
    <p:extLst>
      <p:ext uri="{BB962C8B-B14F-4D97-AF65-F5344CB8AC3E}">
        <p14:creationId xmlns:p14="http://schemas.microsoft.com/office/powerpoint/2010/main" val="2455789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versus Asynchronous</a:t>
            </a:r>
            <a:endParaRPr lang="en-US" dirty="0"/>
          </a:p>
        </p:txBody>
      </p:sp>
      <p:sp>
        <p:nvSpPr>
          <p:cNvPr id="11" name="Rectangle 10"/>
          <p:cNvSpPr/>
          <p:nvPr/>
        </p:nvSpPr>
        <p:spPr bwMode="auto">
          <a:xfrm>
            <a:off x="1446212" y="5087075"/>
            <a:ext cx="9982200" cy="228600"/>
          </a:xfrm>
          <a:prstGeom prst="rect">
            <a:avLst/>
          </a:prstGeom>
          <a:solidFill>
            <a:schemeClr val="bg2">
              <a:lumMod val="75000"/>
              <a:lumOff val="25000"/>
            </a:schemeClr>
          </a:solidFill>
          <a:ln>
            <a:solidFill>
              <a:schemeClr val="tx1">
                <a:lumMod val="50000"/>
              </a:schemeClr>
            </a:solidFill>
            <a:headEnd type="none" w="med" len="med"/>
            <a:tailEnd type="none" w="med" len="med"/>
          </a:ln>
        </p:spPr>
        <p:style>
          <a:lnRef idx="1">
            <a:schemeClr val="accent2"/>
          </a:lnRef>
          <a:fillRef idx="1003">
            <a:schemeClr val="dk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Rectangle 48"/>
          <p:cNvSpPr/>
          <p:nvPr/>
        </p:nvSpPr>
        <p:spPr bwMode="auto">
          <a:xfrm>
            <a:off x="1446212" y="2343875"/>
            <a:ext cx="9982200" cy="228600"/>
          </a:xfrm>
          <a:prstGeom prst="rect">
            <a:avLst/>
          </a:prstGeom>
          <a:solidFill>
            <a:schemeClr val="bg2">
              <a:lumMod val="75000"/>
              <a:lumOff val="25000"/>
            </a:schemeClr>
          </a:solidFill>
          <a:ln>
            <a:solidFill>
              <a:schemeClr val="tx1">
                <a:lumMod val="50000"/>
              </a:schemeClr>
            </a:solidFill>
            <a:headEnd type="none" w="med" len="med"/>
            <a:tailEnd type="none" w="med" len="med"/>
          </a:ln>
        </p:spPr>
        <p:style>
          <a:lnRef idx="1">
            <a:schemeClr val="accent2"/>
          </a:lnRef>
          <a:fillRef idx="1003">
            <a:schemeClr val="dk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8" name="TextBox 27"/>
          <p:cNvSpPr txBox="1"/>
          <p:nvPr/>
        </p:nvSpPr>
        <p:spPr>
          <a:xfrm>
            <a:off x="608012" y="2343875"/>
            <a:ext cx="649217"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Thread</a:t>
            </a:r>
          </a:p>
        </p:txBody>
      </p:sp>
      <p:sp>
        <p:nvSpPr>
          <p:cNvPr id="37" name="Rectangle 36"/>
          <p:cNvSpPr/>
          <p:nvPr/>
        </p:nvSpPr>
        <p:spPr>
          <a:xfrm>
            <a:off x="608012" y="1429475"/>
            <a:ext cx="4114800" cy="677108"/>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data = </a:t>
            </a:r>
            <a:r>
              <a:rPr lang="en-US" sz="1600" dirty="0" err="1" smtClean="0">
                <a:latin typeface="Consolas"/>
                <a:ea typeface="Calibri"/>
                <a:cs typeface="Times New Roman"/>
              </a:rPr>
              <a:t>DownloadData</a:t>
            </a:r>
            <a:r>
              <a:rPr lang="en-US" sz="1600" dirty="0" smtClean="0">
                <a:latin typeface="Consolas"/>
                <a:ea typeface="Calibri"/>
                <a:cs typeface="Times New Roman"/>
              </a:rPr>
              <a:t>(...);</a:t>
            </a:r>
          </a:p>
          <a:p>
            <a:r>
              <a:rPr lang="en-US" sz="1600" dirty="0" err="1" smtClean="0">
                <a:latin typeface="Consolas"/>
                <a:ea typeface="Calibri"/>
                <a:cs typeface="Times New Roman"/>
              </a:rPr>
              <a:t>ProcessData</a:t>
            </a:r>
            <a:r>
              <a:rPr lang="en-US" sz="1600" dirty="0" smtClean="0">
                <a:latin typeface="Consolas"/>
                <a:ea typeface="Calibri"/>
                <a:cs typeface="Times New Roman"/>
              </a:rPr>
              <a:t>(data);</a:t>
            </a:r>
          </a:p>
        </p:txBody>
      </p:sp>
      <p:sp>
        <p:nvSpPr>
          <p:cNvPr id="38" name="Rectangle 37"/>
          <p:cNvSpPr/>
          <p:nvPr/>
        </p:nvSpPr>
        <p:spPr>
          <a:xfrm>
            <a:off x="608012" y="3944075"/>
            <a:ext cx="4114800" cy="923330"/>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latin typeface="Consolas"/>
                <a:ea typeface="Calibri"/>
                <a:cs typeface="Times New Roman"/>
              </a:rPr>
              <a:t>DownloadDataAsync</a:t>
            </a:r>
            <a:r>
              <a:rPr lang="en-US" sz="1600" dirty="0" smtClean="0">
                <a:latin typeface="Consolas"/>
                <a:ea typeface="Calibri"/>
                <a:cs typeface="Times New Roman"/>
              </a:rPr>
              <a:t>(... , data =&gt; {</a:t>
            </a:r>
          </a:p>
          <a:p>
            <a:r>
              <a:rPr lang="en-US" sz="1600" dirty="0" smtClean="0">
                <a:latin typeface="Consolas"/>
                <a:ea typeface="Calibri"/>
                <a:cs typeface="Times New Roman"/>
              </a:rPr>
              <a:t>    </a:t>
            </a:r>
            <a:r>
              <a:rPr lang="en-US" sz="1600" dirty="0" err="1" smtClean="0">
                <a:latin typeface="Consolas"/>
                <a:ea typeface="Calibri"/>
                <a:cs typeface="Times New Roman"/>
              </a:rPr>
              <a:t>ProcessData</a:t>
            </a:r>
            <a:r>
              <a:rPr lang="en-US" sz="1600" dirty="0" smtClean="0">
                <a:latin typeface="Consolas"/>
                <a:ea typeface="Calibri"/>
                <a:cs typeface="Times New Roman"/>
              </a:rPr>
              <a:t>(data);</a:t>
            </a:r>
          </a:p>
          <a:p>
            <a:r>
              <a:rPr lang="en-US" sz="1600" dirty="0" smtClean="0">
                <a:latin typeface="Consolas"/>
                <a:ea typeface="Calibri"/>
                <a:cs typeface="Times New Roman"/>
              </a:rPr>
              <a:t>});</a:t>
            </a:r>
          </a:p>
        </p:txBody>
      </p:sp>
      <p:sp>
        <p:nvSpPr>
          <p:cNvPr id="58" name="TextBox 57"/>
          <p:cNvSpPr txBox="1"/>
          <p:nvPr/>
        </p:nvSpPr>
        <p:spPr>
          <a:xfrm>
            <a:off x="608012" y="5087075"/>
            <a:ext cx="649217"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Thread</a:t>
            </a:r>
          </a:p>
        </p:txBody>
      </p:sp>
      <p:grpSp>
        <p:nvGrpSpPr>
          <p:cNvPr id="29" name="Group 28"/>
          <p:cNvGrpSpPr/>
          <p:nvPr/>
        </p:nvGrpSpPr>
        <p:grpSpPr>
          <a:xfrm>
            <a:off x="1522412" y="5087075"/>
            <a:ext cx="5562600" cy="914400"/>
            <a:chOff x="1522412" y="5029200"/>
            <a:chExt cx="5562600" cy="914400"/>
          </a:xfrm>
        </p:grpSpPr>
        <p:sp>
          <p:nvSpPr>
            <p:cNvPr id="13" name="Rectangle 12"/>
            <p:cNvSpPr/>
            <p:nvPr/>
          </p:nvSpPr>
          <p:spPr bwMode="auto">
            <a:xfrm>
              <a:off x="1598612" y="5029200"/>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3" name="Rounded Rectangular Callout 62"/>
            <p:cNvSpPr/>
            <p:nvPr/>
          </p:nvSpPr>
          <p:spPr bwMode="auto">
            <a:xfrm>
              <a:off x="1522412" y="5562600"/>
              <a:ext cx="2133600" cy="381000"/>
            </a:xfrm>
            <a:prstGeom prst="wedgeRoundRectCallout">
              <a:avLst>
                <a:gd name="adj1" fmla="val -4104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DownloadDataAsync</a:t>
              </a:r>
              <a:endParaRPr lang="en-US" sz="1600" dirty="0" smtClean="0">
                <a:gradFill>
                  <a:gsLst>
                    <a:gs pos="0">
                      <a:srgbClr val="FFFFFF"/>
                    </a:gs>
                    <a:gs pos="100000">
                      <a:srgbClr val="FFFFFF"/>
                    </a:gs>
                  </a:gsLst>
                  <a:lin ang="5400000" scaled="0"/>
                </a:gradFill>
              </a:endParaRPr>
            </a:p>
          </p:txBody>
        </p:sp>
        <p:sp>
          <p:nvSpPr>
            <p:cNvPr id="67" name="Rounded Rectangular Callout 66"/>
            <p:cNvSpPr/>
            <p:nvPr/>
          </p:nvSpPr>
          <p:spPr bwMode="auto">
            <a:xfrm>
              <a:off x="5637212" y="5562600"/>
              <a:ext cx="1447800" cy="381000"/>
            </a:xfrm>
            <a:prstGeom prst="wedgeRoundRectCallout">
              <a:avLst>
                <a:gd name="adj1" fmla="val -3985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ProcessData</a:t>
              </a:r>
              <a:endParaRPr lang="en-US" sz="1600" dirty="0" smtClean="0">
                <a:gradFill>
                  <a:gsLst>
                    <a:gs pos="0">
                      <a:srgbClr val="FFFFFF"/>
                    </a:gs>
                    <a:gs pos="100000">
                      <a:srgbClr val="FFFFFF"/>
                    </a:gs>
                  </a:gsLst>
                  <a:lin ang="5400000" scaled="0"/>
                </a:gradFill>
              </a:endParaRPr>
            </a:p>
          </p:txBody>
        </p:sp>
        <p:sp>
          <p:nvSpPr>
            <p:cNvPr id="111" name="Rectangle 110"/>
            <p:cNvSpPr/>
            <p:nvPr/>
          </p:nvSpPr>
          <p:spPr bwMode="auto">
            <a:xfrm>
              <a:off x="5713412" y="5029200"/>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7" name="Group 26"/>
          <p:cNvGrpSpPr/>
          <p:nvPr/>
        </p:nvGrpSpPr>
        <p:grpSpPr>
          <a:xfrm>
            <a:off x="1522412" y="2267675"/>
            <a:ext cx="5562600" cy="990600"/>
            <a:chOff x="1522412" y="2209800"/>
            <a:chExt cx="5562600" cy="990600"/>
          </a:xfrm>
        </p:grpSpPr>
        <p:sp>
          <p:nvSpPr>
            <p:cNvPr id="54" name="Rectangle 53"/>
            <p:cNvSpPr/>
            <p:nvPr/>
          </p:nvSpPr>
          <p:spPr bwMode="auto">
            <a:xfrm>
              <a:off x="1979612" y="2286000"/>
              <a:ext cx="3733800" cy="2286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36" name="Octagon 35"/>
            <p:cNvSpPr/>
            <p:nvPr/>
          </p:nvSpPr>
          <p:spPr bwMode="auto">
            <a:xfrm>
              <a:off x="3427412" y="2209800"/>
              <a:ext cx="381000" cy="381000"/>
            </a:xfrm>
            <a:prstGeom prst="octagon">
              <a:avLst/>
            </a:prstGeom>
            <a:solidFill>
              <a:srgbClr val="FF0000"/>
            </a:solidFill>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STOP</a:t>
              </a:r>
            </a:p>
          </p:txBody>
        </p:sp>
        <p:sp>
          <p:nvSpPr>
            <p:cNvPr id="56" name="Rounded Rectangular Callout 55"/>
            <p:cNvSpPr/>
            <p:nvPr/>
          </p:nvSpPr>
          <p:spPr bwMode="auto">
            <a:xfrm>
              <a:off x="5637212" y="2819400"/>
              <a:ext cx="1447800" cy="381000"/>
            </a:xfrm>
            <a:prstGeom prst="wedgeRoundRectCallout">
              <a:avLst>
                <a:gd name="adj1" fmla="val -3985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ProcessData</a:t>
              </a:r>
              <a:endParaRPr lang="en-US" sz="1600" dirty="0" smtClean="0">
                <a:gradFill>
                  <a:gsLst>
                    <a:gs pos="0">
                      <a:srgbClr val="FFFFFF"/>
                    </a:gs>
                    <a:gs pos="100000">
                      <a:srgbClr val="FFFFFF"/>
                    </a:gs>
                  </a:gsLst>
                  <a:lin ang="5400000" scaled="0"/>
                </a:gradFill>
              </a:endParaRPr>
            </a:p>
          </p:txBody>
        </p:sp>
        <p:sp>
          <p:nvSpPr>
            <p:cNvPr id="59" name="Rounded Rectangular Callout 58"/>
            <p:cNvSpPr/>
            <p:nvPr/>
          </p:nvSpPr>
          <p:spPr bwMode="auto">
            <a:xfrm>
              <a:off x="1522412" y="2819400"/>
              <a:ext cx="1600200" cy="381000"/>
            </a:xfrm>
            <a:prstGeom prst="wedgeRoundRectCallout">
              <a:avLst>
                <a:gd name="adj1" fmla="val -41019"/>
                <a:gd name="adj2" fmla="val -121425"/>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DownloadData</a:t>
              </a:r>
              <a:endParaRPr lang="en-US" sz="1600" dirty="0" smtClean="0">
                <a:gradFill>
                  <a:gsLst>
                    <a:gs pos="0">
                      <a:srgbClr val="FFFFFF"/>
                    </a:gs>
                    <a:gs pos="100000">
                      <a:srgbClr val="FFFFFF"/>
                    </a:gs>
                  </a:gsLst>
                  <a:lin ang="5400000" scaled="0"/>
                </a:gradFill>
              </a:endParaRPr>
            </a:p>
          </p:txBody>
        </p:sp>
        <p:sp>
          <p:nvSpPr>
            <p:cNvPr id="53" name="Rectangle 52"/>
            <p:cNvSpPr/>
            <p:nvPr/>
          </p:nvSpPr>
          <p:spPr bwMode="auto">
            <a:xfrm>
              <a:off x="5713412" y="2286000"/>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1" name="Rectangle 50"/>
            <p:cNvSpPr/>
            <p:nvPr/>
          </p:nvSpPr>
          <p:spPr bwMode="auto">
            <a:xfrm>
              <a:off x="1598612" y="2286000"/>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30" name="Rectangle 29"/>
          <p:cNvSpPr/>
          <p:nvPr/>
        </p:nvSpPr>
        <p:spPr bwMode="auto">
          <a:xfrm>
            <a:off x="2132012" y="50870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Rectangle 30"/>
          <p:cNvSpPr/>
          <p:nvPr/>
        </p:nvSpPr>
        <p:spPr bwMode="auto">
          <a:xfrm>
            <a:off x="2436812" y="5087075"/>
            <a:ext cx="4572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Rectangle 31"/>
          <p:cNvSpPr/>
          <p:nvPr/>
        </p:nvSpPr>
        <p:spPr bwMode="auto">
          <a:xfrm>
            <a:off x="3198812" y="50870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Rectangle 32"/>
          <p:cNvSpPr/>
          <p:nvPr/>
        </p:nvSpPr>
        <p:spPr bwMode="auto">
          <a:xfrm>
            <a:off x="3503612" y="50870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ectangle 33"/>
          <p:cNvSpPr/>
          <p:nvPr/>
        </p:nvSpPr>
        <p:spPr bwMode="auto">
          <a:xfrm>
            <a:off x="3960812" y="5087075"/>
            <a:ext cx="609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5" name="Rectangle 34"/>
          <p:cNvSpPr/>
          <p:nvPr/>
        </p:nvSpPr>
        <p:spPr bwMode="auto">
          <a:xfrm>
            <a:off x="5180012" y="5087075"/>
            <a:ext cx="3810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Rectangle 45"/>
          <p:cNvSpPr/>
          <p:nvPr/>
        </p:nvSpPr>
        <p:spPr bwMode="auto">
          <a:xfrm>
            <a:off x="8349554" y="2343875"/>
            <a:ext cx="3810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8" name="Rectangle 47"/>
          <p:cNvSpPr/>
          <p:nvPr/>
        </p:nvSpPr>
        <p:spPr bwMode="auto">
          <a:xfrm>
            <a:off x="7694234" y="2343875"/>
            <a:ext cx="609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2" name="Rectangle 41"/>
          <p:cNvSpPr/>
          <p:nvPr/>
        </p:nvSpPr>
        <p:spPr bwMode="auto">
          <a:xfrm>
            <a:off x="7419914" y="23438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1" name="Rectangle 40"/>
          <p:cNvSpPr/>
          <p:nvPr/>
        </p:nvSpPr>
        <p:spPr bwMode="auto">
          <a:xfrm>
            <a:off x="7145594" y="23438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0" name="Rectangle 39"/>
          <p:cNvSpPr/>
          <p:nvPr/>
        </p:nvSpPr>
        <p:spPr bwMode="auto">
          <a:xfrm>
            <a:off x="6642674" y="2343875"/>
            <a:ext cx="4572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9" name="Rectangle 38"/>
          <p:cNvSpPr/>
          <p:nvPr/>
        </p:nvSpPr>
        <p:spPr bwMode="auto">
          <a:xfrm>
            <a:off x="6368354" y="2343875"/>
            <a:ext cx="2286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7818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1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9" grpId="0" animBg="1"/>
      <p:bldP spid="28" grpId="0"/>
      <p:bldP spid="37" grpId="0" animBg="1"/>
      <p:bldP spid="38" grpId="0" animBg="1"/>
      <p:bldP spid="58" grpId="0"/>
      <p:bldP spid="30" grpId="0" animBg="1"/>
      <p:bldP spid="31" grpId="0" animBg="1"/>
      <p:bldP spid="32" grpId="0" animBg="1"/>
      <p:bldP spid="33" grpId="0" animBg="1"/>
      <p:bldP spid="34" grpId="0" animBg="1"/>
      <p:bldP spid="35" grpId="0" animBg="1"/>
      <p:bldP spid="46" grpId="0" animBg="1"/>
      <p:bldP spid="48" grpId="0" animBg="1"/>
      <p:bldP spid="42" grpId="0" animBg="1"/>
      <p:bldP spid="41" grpId="0" animBg="1"/>
      <p:bldP spid="40"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versus Asynchronous</a:t>
            </a:r>
            <a:endParaRPr lang="en-US" dirty="0"/>
          </a:p>
        </p:txBody>
      </p:sp>
      <p:sp>
        <p:nvSpPr>
          <p:cNvPr id="11" name="Rectangle 10"/>
          <p:cNvSpPr/>
          <p:nvPr/>
        </p:nvSpPr>
        <p:spPr bwMode="auto">
          <a:xfrm>
            <a:off x="1446212" y="5087075"/>
            <a:ext cx="9982200" cy="228600"/>
          </a:xfrm>
          <a:prstGeom prst="rect">
            <a:avLst/>
          </a:prstGeom>
          <a:solidFill>
            <a:schemeClr val="bg2">
              <a:lumMod val="75000"/>
              <a:lumOff val="25000"/>
            </a:schemeClr>
          </a:solidFill>
          <a:ln>
            <a:solidFill>
              <a:schemeClr val="tx1">
                <a:lumMod val="50000"/>
              </a:schemeClr>
            </a:solidFill>
            <a:headEnd type="none" w="med" len="med"/>
            <a:tailEnd type="none" w="med" len="med"/>
          </a:ln>
        </p:spPr>
        <p:style>
          <a:lnRef idx="1">
            <a:schemeClr val="accent2"/>
          </a:lnRef>
          <a:fillRef idx="1003">
            <a:schemeClr val="dk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Rectangle 48"/>
          <p:cNvSpPr/>
          <p:nvPr/>
        </p:nvSpPr>
        <p:spPr bwMode="auto">
          <a:xfrm>
            <a:off x="1446212" y="2343875"/>
            <a:ext cx="9982200" cy="228600"/>
          </a:xfrm>
          <a:prstGeom prst="rect">
            <a:avLst/>
          </a:prstGeom>
          <a:solidFill>
            <a:schemeClr val="bg2">
              <a:lumMod val="75000"/>
              <a:lumOff val="25000"/>
            </a:schemeClr>
          </a:solidFill>
          <a:ln>
            <a:solidFill>
              <a:schemeClr val="tx1">
                <a:lumMod val="50000"/>
              </a:schemeClr>
            </a:solidFill>
            <a:headEnd type="none" w="med" len="med"/>
            <a:tailEnd type="none" w="med" len="med"/>
          </a:ln>
        </p:spPr>
        <p:style>
          <a:lnRef idx="1">
            <a:schemeClr val="accent2"/>
          </a:lnRef>
          <a:fillRef idx="1003">
            <a:schemeClr val="dk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8" name="TextBox 27"/>
          <p:cNvSpPr txBox="1"/>
          <p:nvPr/>
        </p:nvSpPr>
        <p:spPr>
          <a:xfrm>
            <a:off x="608012" y="2343875"/>
            <a:ext cx="649217"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Thread</a:t>
            </a:r>
          </a:p>
        </p:txBody>
      </p:sp>
      <p:sp>
        <p:nvSpPr>
          <p:cNvPr id="37" name="Rectangle 36"/>
          <p:cNvSpPr/>
          <p:nvPr/>
        </p:nvSpPr>
        <p:spPr>
          <a:xfrm>
            <a:off x="608012" y="1429475"/>
            <a:ext cx="4114800" cy="677108"/>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solidFill>
                  <a:srgbClr val="0000FF"/>
                </a:solidFill>
                <a:latin typeface="Consolas"/>
                <a:ea typeface="Calibri"/>
                <a:cs typeface="Times New Roman"/>
              </a:rPr>
              <a:t>var</a:t>
            </a:r>
            <a:r>
              <a:rPr lang="en-US" sz="1600" dirty="0" smtClean="0">
                <a:latin typeface="Consolas"/>
                <a:ea typeface="Calibri"/>
                <a:cs typeface="Times New Roman"/>
              </a:rPr>
              <a:t> data = </a:t>
            </a:r>
            <a:r>
              <a:rPr lang="en-US" sz="1600" dirty="0" err="1" smtClean="0">
                <a:latin typeface="Consolas"/>
                <a:ea typeface="Calibri"/>
                <a:cs typeface="Times New Roman"/>
              </a:rPr>
              <a:t>DownloadData</a:t>
            </a:r>
            <a:r>
              <a:rPr lang="en-US" sz="1600" dirty="0" smtClean="0">
                <a:latin typeface="Consolas"/>
                <a:ea typeface="Calibri"/>
                <a:cs typeface="Times New Roman"/>
              </a:rPr>
              <a:t>(...);</a:t>
            </a:r>
          </a:p>
          <a:p>
            <a:r>
              <a:rPr lang="en-US" sz="1600" dirty="0" err="1" smtClean="0">
                <a:latin typeface="Consolas"/>
                <a:ea typeface="Calibri"/>
                <a:cs typeface="Times New Roman"/>
              </a:rPr>
              <a:t>ProcessData</a:t>
            </a:r>
            <a:r>
              <a:rPr lang="en-US" sz="1600" dirty="0" smtClean="0">
                <a:latin typeface="Consolas"/>
                <a:ea typeface="Calibri"/>
                <a:cs typeface="Times New Roman"/>
              </a:rPr>
              <a:t>(data);</a:t>
            </a:r>
          </a:p>
        </p:txBody>
      </p:sp>
      <p:sp>
        <p:nvSpPr>
          <p:cNvPr id="38" name="Rectangle 37"/>
          <p:cNvSpPr/>
          <p:nvPr/>
        </p:nvSpPr>
        <p:spPr>
          <a:xfrm>
            <a:off x="608012" y="3944075"/>
            <a:ext cx="4114800" cy="923330"/>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600" dirty="0" err="1" smtClean="0">
                <a:latin typeface="Consolas"/>
                <a:ea typeface="Calibri"/>
                <a:cs typeface="Times New Roman"/>
              </a:rPr>
              <a:t>DownloadDataAsync</a:t>
            </a:r>
            <a:r>
              <a:rPr lang="en-US" sz="1600" dirty="0" smtClean="0">
                <a:latin typeface="Consolas"/>
                <a:ea typeface="Calibri"/>
                <a:cs typeface="Times New Roman"/>
              </a:rPr>
              <a:t>(... , data =&gt; {</a:t>
            </a:r>
          </a:p>
          <a:p>
            <a:r>
              <a:rPr lang="en-US" sz="1600" dirty="0" smtClean="0">
                <a:latin typeface="Consolas"/>
                <a:ea typeface="Calibri"/>
                <a:cs typeface="Times New Roman"/>
              </a:rPr>
              <a:t>    </a:t>
            </a:r>
            <a:r>
              <a:rPr lang="en-US" sz="1600" dirty="0" err="1" smtClean="0">
                <a:latin typeface="Consolas"/>
                <a:ea typeface="Calibri"/>
                <a:cs typeface="Times New Roman"/>
              </a:rPr>
              <a:t>ProcessData</a:t>
            </a:r>
            <a:r>
              <a:rPr lang="en-US" sz="1600" dirty="0" smtClean="0">
                <a:latin typeface="Consolas"/>
                <a:ea typeface="Calibri"/>
                <a:cs typeface="Times New Roman"/>
              </a:rPr>
              <a:t>(data);</a:t>
            </a:r>
          </a:p>
          <a:p>
            <a:r>
              <a:rPr lang="en-US" sz="1600" dirty="0" smtClean="0">
                <a:latin typeface="Consolas"/>
                <a:ea typeface="Calibri"/>
                <a:cs typeface="Times New Roman"/>
              </a:rPr>
              <a:t>});</a:t>
            </a:r>
          </a:p>
        </p:txBody>
      </p:sp>
      <p:sp>
        <p:nvSpPr>
          <p:cNvPr id="58" name="TextBox 57"/>
          <p:cNvSpPr txBox="1"/>
          <p:nvPr/>
        </p:nvSpPr>
        <p:spPr>
          <a:xfrm>
            <a:off x="608012" y="5087075"/>
            <a:ext cx="649217"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Thread</a:t>
            </a:r>
          </a:p>
        </p:txBody>
      </p:sp>
      <p:grpSp>
        <p:nvGrpSpPr>
          <p:cNvPr id="3" name="Group 28"/>
          <p:cNvGrpSpPr/>
          <p:nvPr/>
        </p:nvGrpSpPr>
        <p:grpSpPr>
          <a:xfrm>
            <a:off x="1522412" y="5087075"/>
            <a:ext cx="5562600" cy="914400"/>
            <a:chOff x="1522412" y="5029200"/>
            <a:chExt cx="5562600" cy="914400"/>
          </a:xfrm>
        </p:grpSpPr>
        <p:sp>
          <p:nvSpPr>
            <p:cNvPr id="13" name="Rectangle 12"/>
            <p:cNvSpPr/>
            <p:nvPr/>
          </p:nvSpPr>
          <p:spPr bwMode="auto">
            <a:xfrm>
              <a:off x="1598612" y="5029200"/>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3" name="Rounded Rectangular Callout 62"/>
            <p:cNvSpPr/>
            <p:nvPr/>
          </p:nvSpPr>
          <p:spPr bwMode="auto">
            <a:xfrm>
              <a:off x="1522412" y="5562600"/>
              <a:ext cx="2133600" cy="381000"/>
            </a:xfrm>
            <a:prstGeom prst="wedgeRoundRectCallout">
              <a:avLst>
                <a:gd name="adj1" fmla="val -4104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DownloadDataAsync</a:t>
              </a:r>
              <a:endParaRPr lang="en-US" sz="1600" dirty="0" smtClean="0">
                <a:gradFill>
                  <a:gsLst>
                    <a:gs pos="0">
                      <a:srgbClr val="FFFFFF"/>
                    </a:gs>
                    <a:gs pos="100000">
                      <a:srgbClr val="FFFFFF"/>
                    </a:gs>
                  </a:gsLst>
                  <a:lin ang="5400000" scaled="0"/>
                </a:gradFill>
              </a:endParaRPr>
            </a:p>
          </p:txBody>
        </p:sp>
        <p:sp>
          <p:nvSpPr>
            <p:cNvPr id="67" name="Rounded Rectangular Callout 66"/>
            <p:cNvSpPr/>
            <p:nvPr/>
          </p:nvSpPr>
          <p:spPr bwMode="auto">
            <a:xfrm>
              <a:off x="5637212" y="5562600"/>
              <a:ext cx="1447800" cy="381000"/>
            </a:xfrm>
            <a:prstGeom prst="wedgeRoundRectCallout">
              <a:avLst>
                <a:gd name="adj1" fmla="val -3985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ProcessData</a:t>
              </a:r>
              <a:endParaRPr lang="en-US" sz="1600" dirty="0" smtClean="0">
                <a:gradFill>
                  <a:gsLst>
                    <a:gs pos="0">
                      <a:srgbClr val="FFFFFF"/>
                    </a:gs>
                    <a:gs pos="100000">
                      <a:srgbClr val="FFFFFF"/>
                    </a:gs>
                  </a:gsLst>
                  <a:lin ang="5400000" scaled="0"/>
                </a:gradFill>
              </a:endParaRPr>
            </a:p>
          </p:txBody>
        </p:sp>
        <p:sp>
          <p:nvSpPr>
            <p:cNvPr id="111" name="Rectangle 110"/>
            <p:cNvSpPr/>
            <p:nvPr/>
          </p:nvSpPr>
          <p:spPr bwMode="auto">
            <a:xfrm>
              <a:off x="5713412" y="5029200"/>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 name="Group 26"/>
          <p:cNvGrpSpPr/>
          <p:nvPr/>
        </p:nvGrpSpPr>
        <p:grpSpPr>
          <a:xfrm>
            <a:off x="1522412" y="2267675"/>
            <a:ext cx="5562600" cy="990600"/>
            <a:chOff x="1522412" y="2209800"/>
            <a:chExt cx="5562600" cy="990600"/>
          </a:xfrm>
        </p:grpSpPr>
        <p:sp>
          <p:nvSpPr>
            <p:cNvPr id="54" name="Rectangle 53"/>
            <p:cNvSpPr/>
            <p:nvPr/>
          </p:nvSpPr>
          <p:spPr bwMode="auto">
            <a:xfrm>
              <a:off x="1979612" y="2286000"/>
              <a:ext cx="3733800" cy="2286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36" name="Octagon 35"/>
            <p:cNvSpPr/>
            <p:nvPr/>
          </p:nvSpPr>
          <p:spPr bwMode="auto">
            <a:xfrm>
              <a:off x="3427412" y="2209800"/>
              <a:ext cx="381000" cy="381000"/>
            </a:xfrm>
            <a:prstGeom prst="octagon">
              <a:avLst/>
            </a:prstGeom>
            <a:solidFill>
              <a:srgbClr val="FF0000"/>
            </a:solidFill>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STOP</a:t>
              </a:r>
            </a:p>
          </p:txBody>
        </p:sp>
        <p:sp>
          <p:nvSpPr>
            <p:cNvPr id="56" name="Rounded Rectangular Callout 55"/>
            <p:cNvSpPr/>
            <p:nvPr/>
          </p:nvSpPr>
          <p:spPr bwMode="auto">
            <a:xfrm>
              <a:off x="5637212" y="2819400"/>
              <a:ext cx="1447800" cy="381000"/>
            </a:xfrm>
            <a:prstGeom prst="wedgeRoundRectCallout">
              <a:avLst>
                <a:gd name="adj1" fmla="val -39859"/>
                <a:gd name="adj2" fmla="val -11469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ProcessData</a:t>
              </a:r>
              <a:endParaRPr lang="en-US" sz="1600" dirty="0" smtClean="0">
                <a:gradFill>
                  <a:gsLst>
                    <a:gs pos="0">
                      <a:srgbClr val="FFFFFF"/>
                    </a:gs>
                    <a:gs pos="100000">
                      <a:srgbClr val="FFFFFF"/>
                    </a:gs>
                  </a:gsLst>
                  <a:lin ang="5400000" scaled="0"/>
                </a:gradFill>
              </a:endParaRPr>
            </a:p>
          </p:txBody>
        </p:sp>
        <p:sp>
          <p:nvSpPr>
            <p:cNvPr id="59" name="Rounded Rectangular Callout 58"/>
            <p:cNvSpPr/>
            <p:nvPr/>
          </p:nvSpPr>
          <p:spPr bwMode="auto">
            <a:xfrm>
              <a:off x="1522412" y="2819400"/>
              <a:ext cx="1600200" cy="381000"/>
            </a:xfrm>
            <a:prstGeom prst="wedgeRoundRectCallout">
              <a:avLst>
                <a:gd name="adj1" fmla="val -41019"/>
                <a:gd name="adj2" fmla="val -121425"/>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DownloadData</a:t>
              </a:r>
              <a:endParaRPr lang="en-US" sz="1600" dirty="0" smtClean="0">
                <a:gradFill>
                  <a:gsLst>
                    <a:gs pos="0">
                      <a:srgbClr val="FFFFFF"/>
                    </a:gs>
                    <a:gs pos="100000">
                      <a:srgbClr val="FFFFFF"/>
                    </a:gs>
                  </a:gsLst>
                  <a:lin ang="5400000" scaled="0"/>
                </a:gradFill>
              </a:endParaRPr>
            </a:p>
          </p:txBody>
        </p:sp>
        <p:sp>
          <p:nvSpPr>
            <p:cNvPr id="51" name="Rectangle 50"/>
            <p:cNvSpPr/>
            <p:nvPr/>
          </p:nvSpPr>
          <p:spPr bwMode="auto">
            <a:xfrm>
              <a:off x="1598612" y="2286000"/>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Rectangle 52"/>
            <p:cNvSpPr/>
            <p:nvPr/>
          </p:nvSpPr>
          <p:spPr bwMode="auto">
            <a:xfrm>
              <a:off x="5713412" y="2286000"/>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44" name="Rectangle 43"/>
          <p:cNvSpPr/>
          <p:nvPr/>
        </p:nvSpPr>
        <p:spPr bwMode="auto">
          <a:xfrm>
            <a:off x="6741797" y="2343875"/>
            <a:ext cx="3733800" cy="228600"/>
          </a:xfrm>
          <a:prstGeom prst="rect">
            <a:avLst/>
          </a:prstGeom>
          <a:gradFill>
            <a:gsLst>
              <a:gs pos="0">
                <a:srgbClr val="C6341C"/>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47" name="Octagon 46"/>
          <p:cNvSpPr/>
          <p:nvPr/>
        </p:nvSpPr>
        <p:spPr bwMode="auto">
          <a:xfrm>
            <a:off x="8189597" y="2267675"/>
            <a:ext cx="381000" cy="381000"/>
          </a:xfrm>
          <a:prstGeom prst="octagon">
            <a:avLst/>
          </a:prstGeom>
          <a:solidFill>
            <a:srgbClr val="FF0000"/>
          </a:solidFill>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STOP</a:t>
            </a:r>
          </a:p>
        </p:txBody>
      </p:sp>
      <p:sp>
        <p:nvSpPr>
          <p:cNvPr id="50" name="Rectangle 49"/>
          <p:cNvSpPr/>
          <p:nvPr/>
        </p:nvSpPr>
        <p:spPr bwMode="auto">
          <a:xfrm>
            <a:off x="2017397" y="5087075"/>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7" name="Rectangle 56"/>
          <p:cNvSpPr/>
          <p:nvPr/>
        </p:nvSpPr>
        <p:spPr bwMode="auto">
          <a:xfrm>
            <a:off x="6627812" y="5087075"/>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3" name="Rectangle 42"/>
          <p:cNvSpPr/>
          <p:nvPr/>
        </p:nvSpPr>
        <p:spPr bwMode="auto">
          <a:xfrm>
            <a:off x="10475597" y="2343875"/>
            <a:ext cx="609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Rectangle 44"/>
          <p:cNvSpPr/>
          <p:nvPr/>
        </p:nvSpPr>
        <p:spPr bwMode="auto">
          <a:xfrm>
            <a:off x="6360797" y="2343875"/>
            <a:ext cx="3810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38726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0" grpId="0" animBg="1"/>
      <p:bldP spid="57" grpId="0" animBg="1"/>
      <p:bldP spid="43" grpId="0" animBg="1"/>
      <p:bldP spid="45" grpId="0" animBg="1"/>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DEV324</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8b529f77-48ab-4581-b468-93f09345b8aa"/>
    <ds:schemaRef ds:uri="2295e2e7-0eeb-498e-8716-217bb2ee6ee3"/>
    <ds:schemaRef ds:uri="http://purl.org/dc/dcmitype/"/>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1666</TotalTime>
  <Words>3518</Words>
  <Application>Microsoft Office PowerPoint</Application>
  <PresentationFormat>Custom</PresentationFormat>
  <Paragraphs>636</Paragraphs>
  <Slides>47</Slides>
  <Notes>11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TENA11_BreakoutSession_Template_16x9_Final_05132011</vt:lpstr>
      <vt:lpstr>1_White with Consolas font for code slides</vt:lpstr>
      <vt:lpstr>PowerPoint Presentation</vt:lpstr>
      <vt:lpstr>C# and Visual Basic Future:  Async Made Simple</vt:lpstr>
      <vt:lpstr>C# and VB Evolution</vt:lpstr>
      <vt:lpstr>Trends</vt:lpstr>
      <vt:lpstr>Trends</vt:lpstr>
      <vt:lpstr>C# and VB Evolution</vt:lpstr>
      <vt:lpstr>Asynchrony in a Nutshell</vt:lpstr>
      <vt:lpstr>Synchronous versus Asynchronous</vt:lpstr>
      <vt:lpstr>Synchronous versus Asynchronous</vt:lpstr>
      <vt:lpstr>Asynchronous Responsive UI</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Asynchronous Control Flow</vt:lpstr>
      <vt:lpstr>How Does it Work?</vt:lpstr>
      <vt:lpstr>How Does it Work?</vt:lpstr>
      <vt:lpstr>How Does it Work?</vt:lpstr>
      <vt:lpstr>How Does it Work?</vt:lpstr>
      <vt:lpstr>Support throughout the .NET Framework</vt:lpstr>
      <vt:lpstr>WCF – Client/Server</vt:lpstr>
      <vt:lpstr>Scalability: Avoiding New Threads</vt:lpstr>
      <vt:lpstr>Unifying Asynchrony</vt:lpstr>
      <vt:lpstr>Unifying Asynchrony</vt:lpstr>
      <vt:lpstr>Asynchronous Methods</vt:lpstr>
      <vt:lpstr>C# and VB Evolution</vt:lpstr>
      <vt:lpstr>Compiler as a Service</vt:lpstr>
      <vt:lpstr>Compiler as a Service</vt:lpstr>
      <vt:lpstr>Track Resources</vt:lpstr>
      <vt:lpstr>Related Sessions</vt:lpstr>
      <vt:lpstr>DEV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DEV324: C# and Visual Basic Future: Async Made Simple</dc:title>
  <dc:subject>Microsoft TechEd North America 2011</dc:subject>
  <dc:creator>Alex Turner</dc:creator>
  <dc:description>Template Design: Jordan Cayabyab
Formatter: Sylvia Tedjo, Silver Fox Productions, Inc.
Event Date: May 16-19, 2011
Event Location: Atlanta
Audience Type: Developers, IT Pros</dc:description>
  <cp:lastModifiedBy>Shows</cp:lastModifiedBy>
  <cp:revision>44</cp:revision>
  <cp:lastPrinted>2010-05-11T05:02:34Z</cp:lastPrinted>
  <dcterms:created xsi:type="dcterms:W3CDTF">2011-05-05T18:01:33Z</dcterms:created>
  <dcterms:modified xsi:type="dcterms:W3CDTF">2011-05-18T20:36:18Z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