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71"/>
  </p:notesMasterIdLst>
  <p:handoutMasterIdLst>
    <p:handoutMasterId r:id="rId72"/>
  </p:handoutMasterIdLst>
  <p:sldIdLst>
    <p:sldId id="319" r:id="rId6"/>
    <p:sldId id="391" r:id="rId7"/>
    <p:sldId id="400" r:id="rId8"/>
    <p:sldId id="401" r:id="rId9"/>
    <p:sldId id="402" r:id="rId10"/>
    <p:sldId id="403" r:id="rId11"/>
    <p:sldId id="404" r:id="rId12"/>
    <p:sldId id="405" r:id="rId13"/>
    <p:sldId id="406" r:id="rId14"/>
    <p:sldId id="407" r:id="rId15"/>
    <p:sldId id="408" r:id="rId16"/>
    <p:sldId id="409" r:id="rId17"/>
    <p:sldId id="410" r:id="rId18"/>
    <p:sldId id="341" r:id="rId19"/>
    <p:sldId id="411" r:id="rId20"/>
    <p:sldId id="347" r:id="rId21"/>
    <p:sldId id="348" r:id="rId22"/>
    <p:sldId id="412" r:id="rId23"/>
    <p:sldId id="350" r:id="rId24"/>
    <p:sldId id="351" r:id="rId25"/>
    <p:sldId id="353" r:id="rId26"/>
    <p:sldId id="413" r:id="rId27"/>
    <p:sldId id="414" r:id="rId28"/>
    <p:sldId id="415" r:id="rId29"/>
    <p:sldId id="416" r:id="rId30"/>
    <p:sldId id="360" r:id="rId31"/>
    <p:sldId id="361" r:id="rId32"/>
    <p:sldId id="362" r:id="rId33"/>
    <p:sldId id="363" r:id="rId34"/>
    <p:sldId id="364" r:id="rId35"/>
    <p:sldId id="366" r:id="rId36"/>
    <p:sldId id="367" r:id="rId37"/>
    <p:sldId id="368" r:id="rId38"/>
    <p:sldId id="373" r:id="rId39"/>
    <p:sldId id="374" r:id="rId40"/>
    <p:sldId id="375" r:id="rId41"/>
    <p:sldId id="377" r:id="rId42"/>
    <p:sldId id="378" r:id="rId43"/>
    <p:sldId id="427" r:id="rId44"/>
    <p:sldId id="383" r:id="rId45"/>
    <p:sldId id="384" r:id="rId46"/>
    <p:sldId id="418" r:id="rId47"/>
    <p:sldId id="420" r:id="rId48"/>
    <p:sldId id="419" r:id="rId49"/>
    <p:sldId id="385" r:id="rId50"/>
    <p:sldId id="386" r:id="rId51"/>
    <p:sldId id="421" r:id="rId52"/>
    <p:sldId id="422" r:id="rId53"/>
    <p:sldId id="423" r:id="rId54"/>
    <p:sldId id="424" r:id="rId55"/>
    <p:sldId id="425" r:id="rId56"/>
    <p:sldId id="387" r:id="rId57"/>
    <p:sldId id="426" r:id="rId58"/>
    <p:sldId id="389" r:id="rId59"/>
    <p:sldId id="390" r:id="rId60"/>
    <p:sldId id="392" r:id="rId61"/>
    <p:sldId id="393" r:id="rId62"/>
    <p:sldId id="394" r:id="rId63"/>
    <p:sldId id="395" r:id="rId64"/>
    <p:sldId id="396" r:id="rId65"/>
    <p:sldId id="397" r:id="rId66"/>
    <p:sldId id="398" r:id="rId67"/>
    <p:sldId id="336" r:id="rId68"/>
    <p:sldId id="337" r:id="rId69"/>
    <p:sldId id="338" r:id="rId7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29A16"/>
    <a:srgbClr val="03C2F1"/>
    <a:srgbClr val="ACE58F"/>
    <a:srgbClr val="59D01E"/>
    <a:srgbClr val="000000"/>
    <a:srgbClr val="F8F57B"/>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80" autoAdjust="0"/>
    <p:restoredTop sz="79568" autoAdjust="0"/>
  </p:normalViewPr>
  <p:slideViewPr>
    <p:cSldViewPr snapToGrid="0">
      <p:cViewPr>
        <p:scale>
          <a:sx n="94" d="100"/>
          <a:sy n="94" d="100"/>
        </p:scale>
        <p:origin x="-72" y="-7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70" d="100"/>
        <a:sy n="70" d="100"/>
      </p:scale>
      <p:origin x="0" y="138"/>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3_5" csCatId="accent3" phldr="1"/>
      <dgm:spPr/>
      <dgm:t>
        <a:bodyPr/>
        <a:lstStyle/>
        <a:p>
          <a:endParaRPr lang="en-GB"/>
        </a:p>
      </dgm:t>
    </dgm:pt>
    <dgm:pt modelId="{D8059176-ACF7-486F-9A68-525D2BC3FADC}">
      <dgm:prSet custT="1"/>
      <dgm:spPr>
        <a:solidFill>
          <a:srgbClr val="00B050"/>
        </a:solidFill>
      </dgm:spPr>
      <dgm:t>
        <a:bodyPr/>
        <a:lstStyle/>
        <a:p>
          <a:pPr rtl="0"/>
          <a:r>
            <a:rPr lang="en-GB" sz="3200" dirty="0" smtClean="0"/>
            <a:t>F# async + immutable</a:t>
          </a:r>
          <a:endParaRPr lang="en-GB" sz="3200"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a:solidFill>
          <a:srgbClr val="00B0F0"/>
        </a:solidFill>
      </dgm:spPr>
      <dgm:t>
        <a:bodyPr/>
        <a:lstStyle/>
        <a:p>
          <a:endParaRPr lang="en-GB"/>
        </a:p>
      </dgm:t>
    </dgm:pt>
    <dgm:pt modelId="{B8E33EC4-2EFA-4BD4-8CBD-36C1F055A483}">
      <dgm:prSet custT="1"/>
      <dgm:spPr>
        <a:solidFill>
          <a:srgbClr val="00B050"/>
        </a:solidFill>
      </dgm:spPr>
      <dgm:t>
        <a:bodyPr/>
        <a:lstStyle/>
        <a:p>
          <a:pPr rtl="0"/>
          <a:r>
            <a:rPr lang="en-GB" sz="3200" dirty="0" smtClean="0"/>
            <a:t>Parallel</a:t>
          </a:r>
          <a:endParaRPr lang="en-GB" sz="3200"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a:solidFill>
          <a:srgbClr val="00B0F0"/>
        </a:solidFill>
      </dgm:spPr>
      <dgm:t>
        <a:bodyPr/>
        <a:lstStyle/>
        <a:p>
          <a:endParaRPr lang="en-GB"/>
        </a:p>
      </dgm:t>
    </dgm:pt>
    <dgm:pt modelId="{141FA1FE-9859-40E8-B9F3-868239BA63F6}">
      <dgm:prSet custT="1"/>
      <dgm:spPr>
        <a:solidFill>
          <a:srgbClr val="00B050"/>
        </a:solidFill>
      </dgm:spPr>
      <dgm:t>
        <a:bodyPr/>
        <a:lstStyle/>
        <a:p>
          <a:pPr rtl="0"/>
          <a:r>
            <a:rPr lang="en-GB" sz="3200" dirty="0" smtClean="0"/>
            <a:t>Server</a:t>
          </a:r>
          <a:endParaRPr lang="en-GB" sz="3200" dirty="0"/>
        </a:p>
      </dgm:t>
    </dgm:pt>
    <dgm:pt modelId="{01116C18-383F-45A7-B69E-594CB9A286D3}" type="parTrans" cxnId="{C55B575B-09A0-401F-9982-C564BD154EC4}">
      <dgm:prSet/>
      <dgm:spPr/>
      <dgm:t>
        <a:bodyPr/>
        <a:lstStyle/>
        <a:p>
          <a:endParaRPr lang="en-GB"/>
        </a:p>
      </dgm:t>
    </dgm:pt>
    <dgm:pt modelId="{93F0D563-2A9F-46FB-A963-EFDE7A526731}" type="sibTrans" cxnId="{C55B575B-09A0-401F-9982-C564BD154EC4}">
      <dgm:prSet/>
      <dgm:spPr>
        <a:solidFill>
          <a:srgbClr val="00B0F0"/>
        </a:solidFill>
      </dgm:spPr>
      <dgm:t>
        <a:bodyPr/>
        <a:lstStyle/>
        <a:p>
          <a:endParaRPr lang="en-GB"/>
        </a:p>
      </dgm:t>
    </dgm:pt>
    <dgm:pt modelId="{F47D1EAE-2B3B-4DCD-B084-FE7211F0CA2F}">
      <dgm:prSet/>
      <dgm:spPr>
        <a:solidFill>
          <a:srgbClr val="00B050"/>
        </a:solidFill>
      </dgm:spPr>
      <dgm:t>
        <a:bodyPr/>
        <a:lstStyle/>
        <a:p>
          <a:pPr rtl="0"/>
          <a:r>
            <a:rPr lang="en-GB" dirty="0" smtClean="0"/>
            <a:t>Agents</a:t>
          </a:r>
          <a:endParaRPr lang="en-GB" dirty="0"/>
        </a:p>
      </dgm:t>
    </dgm:pt>
    <dgm:pt modelId="{E849E0AE-9FFD-4C65-B331-554BF92B0BC2}" type="parTrans" cxnId="{87B4CA5D-8D4C-448E-9C82-B16A11FBC8A5}">
      <dgm:prSet/>
      <dgm:spPr/>
      <dgm:t>
        <a:bodyPr/>
        <a:lstStyle/>
        <a:p>
          <a:endParaRPr lang="en-GB"/>
        </a:p>
      </dgm:t>
    </dgm:pt>
    <dgm:pt modelId="{27BA3C9B-03A3-4B62-B581-F259959650DE}" type="sibTrans" cxnId="{87B4CA5D-8D4C-448E-9C82-B16A11FBC8A5}">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custScaleX="161653">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0317"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EB78F523-8279-4B44-A492-35587600BEEE}" type="presOf" srcId="{F47D1EAE-2B3B-4DCD-B084-FE7211F0CA2F}" destId="{FA332C85-6D89-4F14-8668-01CDD4F1EC5E}" srcOrd="0" destOrd="0" presId="urn:microsoft.com/office/officeart/2005/8/layout/process1"/>
    <dgm:cxn modelId="{D09B2657-95C1-4A35-A03A-1127DDB5E90B}" type="presOf" srcId="{8646B798-76B5-4119-8E51-D0312466090F}" destId="{2E32B71F-E584-41FC-943D-AB77CE5D2E23}" srcOrd="0" destOrd="0" presId="urn:microsoft.com/office/officeart/2005/8/layout/process1"/>
    <dgm:cxn modelId="{9BF4E571-FF77-4446-AF4A-12C565E64AE7}" type="presOf" srcId="{73138345-E58C-4152-BEB4-54D1BFE572B9}" destId="{67C52102-9AC9-4B16-85A7-65A6EB4FB437}" srcOrd="1" destOrd="0" presId="urn:microsoft.com/office/officeart/2005/8/layout/process1"/>
    <dgm:cxn modelId="{C74BFCBE-2B7E-4CC0-8C2D-14D7BA1D8AD4}" type="presOf" srcId="{9B193C47-7400-4DD4-9359-558A64BC170A}" destId="{2D1F42B0-8635-4E88-8B87-EECA87E2CA97}" srcOrd="0" destOrd="0" presId="urn:microsoft.com/office/officeart/2005/8/layout/process1"/>
    <dgm:cxn modelId="{BB47BF44-51F3-42CF-8230-1FAE99C02CAA}" type="presOf" srcId="{B8E33EC4-2EFA-4BD4-8CBD-36C1F055A483}" destId="{A7576EB5-77C0-4967-A421-CE4132E51FA1}" srcOrd="0" destOrd="0" presId="urn:microsoft.com/office/officeart/2005/8/layout/process1"/>
    <dgm:cxn modelId="{660CB8DD-677F-4387-B24D-092B7C79A6AF}" type="presOf" srcId="{141FA1FE-9859-40E8-B9F3-868239BA63F6}" destId="{EE2E5D40-36D7-4CBF-95BC-A19B96D9D7EE}" srcOrd="0" destOrd="0" presId="urn:microsoft.com/office/officeart/2005/8/layout/process1"/>
    <dgm:cxn modelId="{C55B575B-09A0-401F-9982-C564BD154EC4}" srcId="{9B193C47-7400-4DD4-9359-558A64BC170A}" destId="{141FA1FE-9859-40E8-B9F3-868239BA63F6}" srcOrd="2" destOrd="0" parTransId="{01116C18-383F-45A7-B69E-594CB9A286D3}" sibTransId="{93F0D563-2A9F-46FB-A963-EFDE7A526731}"/>
    <dgm:cxn modelId="{4E9B79D1-76F3-41BF-99FD-F2D2C8319C64}" type="presOf" srcId="{D8059176-ACF7-486F-9A68-525D2BC3FADC}" destId="{9A1BFA8D-3F24-4EAD-8E72-D9F1E57F82DD}" srcOrd="0" destOrd="0" presId="urn:microsoft.com/office/officeart/2005/8/layout/process1"/>
    <dgm:cxn modelId="{C0F81959-44EE-44AD-A837-F1B52681B1DF}" type="presOf" srcId="{8646B798-76B5-4119-8E51-D0312466090F}" destId="{01ECC769-E5B2-4E48-B9BE-1914ACD6365D}" srcOrd="1" destOrd="0" presId="urn:microsoft.com/office/officeart/2005/8/layout/process1"/>
    <dgm:cxn modelId="{4A65C091-A734-4445-B4B5-E9E119BCDCBF}" type="presOf" srcId="{93F0D563-2A9F-46FB-A963-EFDE7A526731}" destId="{0FF6796D-3D69-467F-A047-299B93D5B69A}" srcOrd="1" destOrd="0" presId="urn:microsoft.com/office/officeart/2005/8/layout/process1"/>
    <dgm:cxn modelId="{87B4CA5D-8D4C-448E-9C82-B16A11FBC8A5}" srcId="{9B193C47-7400-4DD4-9359-558A64BC170A}" destId="{F47D1EAE-2B3B-4DCD-B084-FE7211F0CA2F}" srcOrd="3" destOrd="0" parTransId="{E849E0AE-9FFD-4C65-B331-554BF92B0BC2}" sibTransId="{27BA3C9B-03A3-4B62-B581-F259959650DE}"/>
    <dgm:cxn modelId="{19D0EE08-19EA-4B7A-8951-9B2F96597A31}" srcId="{9B193C47-7400-4DD4-9359-558A64BC170A}" destId="{D8059176-ACF7-486F-9A68-525D2BC3FADC}" srcOrd="0" destOrd="0" parTransId="{CB1FFEBE-7DD0-4D5D-95EB-30F953435118}" sibTransId="{8646B798-76B5-4119-8E51-D0312466090F}"/>
    <dgm:cxn modelId="{199349EA-2180-4B2F-83BE-FC5BC926FB4D}" type="presOf" srcId="{93F0D563-2A9F-46FB-A963-EFDE7A526731}" destId="{0A60A79A-6FA3-454B-A50B-7152EAF4185A}" srcOrd="0" destOrd="0" presId="urn:microsoft.com/office/officeart/2005/8/layout/process1"/>
    <dgm:cxn modelId="{DE7E92C2-C94E-43F7-A108-0A4581394F66}" srcId="{9B193C47-7400-4DD4-9359-558A64BC170A}" destId="{B8E33EC4-2EFA-4BD4-8CBD-36C1F055A483}" srcOrd="1" destOrd="0" parTransId="{DB4B4BB2-C8B0-40EF-9CC5-658F48C4C517}" sibTransId="{73138345-E58C-4152-BEB4-54D1BFE572B9}"/>
    <dgm:cxn modelId="{D95BFB0F-D0AE-4424-B407-76FC479DFC70}" type="presOf" srcId="{73138345-E58C-4152-BEB4-54D1BFE572B9}" destId="{CF940D06-359E-4251-A747-14B95905EF32}" srcOrd="0" destOrd="0" presId="urn:microsoft.com/office/officeart/2005/8/layout/process1"/>
    <dgm:cxn modelId="{5306DBB7-CCD7-4BB3-A956-53A8A9D69580}" type="presParOf" srcId="{2D1F42B0-8635-4E88-8B87-EECA87E2CA97}" destId="{9A1BFA8D-3F24-4EAD-8E72-D9F1E57F82DD}" srcOrd="0" destOrd="0" presId="urn:microsoft.com/office/officeart/2005/8/layout/process1"/>
    <dgm:cxn modelId="{DF212870-0A66-442F-A6B1-DF07471EB278}" type="presParOf" srcId="{2D1F42B0-8635-4E88-8B87-EECA87E2CA97}" destId="{2E32B71F-E584-41FC-943D-AB77CE5D2E23}" srcOrd="1" destOrd="0" presId="urn:microsoft.com/office/officeart/2005/8/layout/process1"/>
    <dgm:cxn modelId="{0D149162-113C-4309-B25E-F92890A73027}" type="presParOf" srcId="{2E32B71F-E584-41FC-943D-AB77CE5D2E23}" destId="{01ECC769-E5B2-4E48-B9BE-1914ACD6365D}" srcOrd="0" destOrd="0" presId="urn:microsoft.com/office/officeart/2005/8/layout/process1"/>
    <dgm:cxn modelId="{04890651-3444-40CD-B3B1-56C4A7534781}" type="presParOf" srcId="{2D1F42B0-8635-4E88-8B87-EECA87E2CA97}" destId="{A7576EB5-77C0-4967-A421-CE4132E51FA1}" srcOrd="2" destOrd="0" presId="urn:microsoft.com/office/officeart/2005/8/layout/process1"/>
    <dgm:cxn modelId="{1AD78808-18BA-47D4-BEC5-F5992CA12735}" type="presParOf" srcId="{2D1F42B0-8635-4E88-8B87-EECA87E2CA97}" destId="{CF940D06-359E-4251-A747-14B95905EF32}" srcOrd="3" destOrd="0" presId="urn:microsoft.com/office/officeart/2005/8/layout/process1"/>
    <dgm:cxn modelId="{92562B85-267F-411F-AC13-33B8DC795BC2}" type="presParOf" srcId="{CF940D06-359E-4251-A747-14B95905EF32}" destId="{67C52102-9AC9-4B16-85A7-65A6EB4FB437}" srcOrd="0" destOrd="0" presId="urn:microsoft.com/office/officeart/2005/8/layout/process1"/>
    <dgm:cxn modelId="{81982AAD-6A10-4DCB-9520-DBC679A61340}" type="presParOf" srcId="{2D1F42B0-8635-4E88-8B87-EECA87E2CA97}" destId="{EE2E5D40-36D7-4CBF-95BC-A19B96D9D7EE}" srcOrd="4" destOrd="0" presId="urn:microsoft.com/office/officeart/2005/8/layout/process1"/>
    <dgm:cxn modelId="{6B50FAB2-CDA2-44ED-A6B7-D17670067992}" type="presParOf" srcId="{2D1F42B0-8635-4E88-8B87-EECA87E2CA97}" destId="{0A60A79A-6FA3-454B-A50B-7152EAF4185A}" srcOrd="5" destOrd="0" presId="urn:microsoft.com/office/officeart/2005/8/layout/process1"/>
    <dgm:cxn modelId="{1B65CB43-2243-4C81-AECA-249B63E07C50}" type="presParOf" srcId="{0A60A79A-6FA3-454B-A50B-7152EAF4185A}" destId="{0FF6796D-3D69-467F-A047-299B93D5B69A}" srcOrd="0" destOrd="0" presId="urn:microsoft.com/office/officeart/2005/8/layout/process1"/>
    <dgm:cxn modelId="{F12D3BB5-04D8-4345-A1B2-B03962F52476}" type="presParOf" srcId="{2D1F42B0-8635-4E88-8B87-EECA87E2CA97}" destId="{FA332C85-6D89-4F14-8668-01CDD4F1EC5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C8D0D8-057C-43D5-BEEF-0A0CE6367C30}" type="doc">
      <dgm:prSet loTypeId="urn:microsoft.com/office/officeart/2005/8/layout/radial5" loCatId="cycle" qsTypeId="urn:microsoft.com/office/officeart/2005/8/quickstyle/3d1" qsCatId="3D" csTypeId="urn:microsoft.com/office/officeart/2005/8/colors/accent2_5" csCatId="accent2" phldr="1"/>
      <dgm:spPr/>
      <dgm:t>
        <a:bodyPr/>
        <a:lstStyle/>
        <a:p>
          <a:endParaRPr lang="en-GB"/>
        </a:p>
      </dgm:t>
    </dgm:pt>
    <dgm:pt modelId="{863F0600-52CD-411E-92B9-82A2709808D8}">
      <dgm:prSet phldrT="[Text]"/>
      <dgm:spPr>
        <a:solidFill>
          <a:srgbClr val="7030A0"/>
        </a:solidFill>
      </dgm:spPr>
      <dgm:t>
        <a:bodyPr/>
        <a:lstStyle/>
        <a:p>
          <a:r>
            <a:rPr lang="en-GB" b="1" dirty="0" smtClean="0"/>
            <a:t>F#</a:t>
          </a:r>
          <a:endParaRPr lang="en-GB" b="1" dirty="0"/>
        </a:p>
      </dgm:t>
    </dgm:pt>
    <dgm:pt modelId="{4E58C7FF-183F-4C07-8A63-47158D30503B}" type="parTrans" cxnId="{F699CF9E-5C59-4C46-9BFE-FF922A958024}">
      <dgm:prSet/>
      <dgm:spPr/>
      <dgm:t>
        <a:bodyPr/>
        <a:lstStyle/>
        <a:p>
          <a:endParaRPr lang="en-GB" b="1"/>
        </a:p>
      </dgm:t>
    </dgm:pt>
    <dgm:pt modelId="{FE12EABF-884E-4AA4-898E-31D35452CEC6}" type="sibTrans" cxnId="{F699CF9E-5C59-4C46-9BFE-FF922A958024}">
      <dgm:prSet/>
      <dgm:spPr/>
      <dgm:t>
        <a:bodyPr/>
        <a:lstStyle/>
        <a:p>
          <a:endParaRPr lang="en-GB" b="1"/>
        </a:p>
      </dgm:t>
    </dgm:pt>
    <dgm:pt modelId="{A7DCD15B-882F-4A83-BDBB-41C14360122B}">
      <dgm:prSet phldrT="[Text]"/>
      <dgm:spPr>
        <a:solidFill>
          <a:srgbClr val="00B050"/>
        </a:solidFill>
      </dgm:spPr>
      <dgm:t>
        <a:bodyPr/>
        <a:lstStyle/>
        <a:p>
          <a:r>
            <a:rPr lang="en-GB" b="1" dirty="0" smtClean="0"/>
            <a:t>Web Data</a:t>
          </a:r>
          <a:endParaRPr lang="en-GB" b="1" dirty="0"/>
        </a:p>
      </dgm:t>
    </dgm:pt>
    <dgm:pt modelId="{547CDFB9-6769-4285-BB39-87B74C8EE3CD}" type="parTrans" cxnId="{2AFB3FEF-88E9-456C-98C4-059559F13318}">
      <dgm:prSet/>
      <dgm:spPr>
        <a:solidFill>
          <a:srgbClr val="7030A0"/>
        </a:solidFill>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F5DD6D44-8C3C-4852-BF15-B8A44100BA2B}" type="sibTrans" cxnId="{2AFB3FEF-88E9-456C-98C4-059559F13318}">
      <dgm:prSet/>
      <dgm:spPr/>
      <dgm:t>
        <a:bodyPr/>
        <a:lstStyle/>
        <a:p>
          <a:endParaRPr lang="en-GB" b="1"/>
        </a:p>
      </dgm:t>
    </dgm:pt>
    <dgm:pt modelId="{B223E1E6-80DF-4E21-9C42-94658530527B}">
      <dgm:prSet phldrT="[Text]"/>
      <dgm:spPr>
        <a:solidFill>
          <a:srgbClr val="00B050"/>
        </a:solidFill>
      </dgm:spPr>
      <dgm:t>
        <a:bodyPr/>
        <a:lstStyle/>
        <a:p>
          <a:r>
            <a:rPr lang="en-GB" b="1" dirty="0" smtClean="0"/>
            <a:t>Cloud Data</a:t>
          </a:r>
          <a:endParaRPr lang="en-GB" b="1" dirty="0"/>
        </a:p>
      </dgm:t>
    </dgm:pt>
    <dgm:pt modelId="{EBAB8C5C-71E0-4E4C-9202-D16CFCD2ABDA}" type="parTrans" cxnId="{E8C8F0C6-B0BB-43EB-92A2-C001A70AD9E3}">
      <dgm:prSet/>
      <dgm:spPr>
        <a:solidFill>
          <a:srgbClr val="7030A0"/>
        </a:solidFill>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E32DACBD-2538-43C8-8098-E4DD521A61DD}" type="sibTrans" cxnId="{E8C8F0C6-B0BB-43EB-92A2-C001A70AD9E3}">
      <dgm:prSet/>
      <dgm:spPr/>
      <dgm:t>
        <a:bodyPr/>
        <a:lstStyle/>
        <a:p>
          <a:endParaRPr lang="en-GB" b="1"/>
        </a:p>
      </dgm:t>
    </dgm:pt>
    <dgm:pt modelId="{AF055713-79D0-4C91-9300-B8FC8177966A}">
      <dgm:prSet phldrT="[Text]"/>
      <dgm:spPr>
        <a:solidFill>
          <a:srgbClr val="00B050"/>
        </a:solidFill>
      </dgm:spPr>
      <dgm:t>
        <a:bodyPr/>
        <a:lstStyle/>
        <a:p>
          <a:r>
            <a:rPr lang="en-GB" b="1" dirty="0" smtClean="0"/>
            <a:t>Enterprise</a:t>
          </a:r>
        </a:p>
        <a:p>
          <a:r>
            <a:rPr lang="en-GB" b="1" dirty="0" smtClean="0"/>
            <a:t>Data</a:t>
          </a:r>
          <a:endParaRPr lang="en-GB" b="1" dirty="0"/>
        </a:p>
      </dgm:t>
    </dgm:pt>
    <dgm:pt modelId="{148F34E8-44B1-461B-B746-0D0B851857A6}" type="parTrans" cxnId="{81DC956B-EF16-4A72-83EC-AE4F940B06A9}">
      <dgm:prSet/>
      <dgm:spPr>
        <a:solidFill>
          <a:srgbClr val="7030A0"/>
        </a:solidFill>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571E6194-33B9-46A5-AB1D-93D2C786337B}" type="sibTrans" cxnId="{81DC956B-EF16-4A72-83EC-AE4F940B06A9}">
      <dgm:prSet/>
      <dgm:spPr/>
      <dgm:t>
        <a:bodyPr/>
        <a:lstStyle/>
        <a:p>
          <a:endParaRPr lang="en-GB" b="1"/>
        </a:p>
      </dgm:t>
    </dgm:pt>
    <dgm:pt modelId="{32F358CA-D03E-4FFE-88D7-7010F9B0866E}">
      <dgm:prSet phldrT="[Text]"/>
      <dgm:spPr>
        <a:solidFill>
          <a:srgbClr val="00B050"/>
        </a:solidFill>
      </dgm:spPr>
      <dgm:t>
        <a:bodyPr/>
        <a:lstStyle/>
        <a:p>
          <a:r>
            <a:rPr lang="en-GB" b="1" dirty="0" smtClean="0"/>
            <a:t>Local Data</a:t>
          </a:r>
          <a:endParaRPr lang="en-GB" b="1" dirty="0"/>
        </a:p>
      </dgm:t>
    </dgm:pt>
    <dgm:pt modelId="{CA29449B-02E2-47CE-8DCF-57D240F1FBE0}" type="parTrans" cxnId="{6B21E1B6-6839-4C9F-A84B-3710DE63D77A}">
      <dgm:prSet/>
      <dgm:spPr>
        <a:solidFill>
          <a:srgbClr val="7030A0"/>
        </a:solidFill>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A13C5491-8174-4C09-A189-C08891BCE525}" type="sibTrans" cxnId="{6B21E1B6-6839-4C9F-A84B-3710DE63D77A}">
      <dgm:prSet/>
      <dgm:spPr/>
      <dgm:t>
        <a:bodyPr/>
        <a:lstStyle/>
        <a:p>
          <a:endParaRPr lang="en-GB" b="1"/>
        </a:p>
      </dgm:t>
    </dgm:pt>
    <dgm:pt modelId="{F400E7C3-C232-4717-81C4-643BB03BE117}">
      <dgm:prSet phldrT="[Text]"/>
      <dgm:spPr>
        <a:solidFill>
          <a:srgbClr val="00B050"/>
        </a:solidFill>
      </dgm:spPr>
      <dgm:t>
        <a:bodyPr/>
        <a:lstStyle/>
        <a:p>
          <a:r>
            <a:rPr lang="en-GB" b="1" dirty="0" smtClean="0"/>
            <a:t>Web Services</a:t>
          </a:r>
          <a:endParaRPr lang="en-GB" b="1" dirty="0"/>
        </a:p>
      </dgm:t>
    </dgm:pt>
    <dgm:pt modelId="{BFFA4F88-FF19-4042-8B86-81353493F9C8}" type="parTrans" cxnId="{1B34DDED-6962-42A1-B01F-643C5EE5EE38}">
      <dgm:prSet/>
      <dgm:spPr>
        <a:solidFill>
          <a:srgbClr val="7030A0"/>
        </a:solidFill>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17080207-7D07-44FE-9860-A9F7FEA11A93}" type="sibTrans" cxnId="{1B34DDED-6962-42A1-B01F-643C5EE5EE38}">
      <dgm:prSet/>
      <dgm:spPr/>
      <dgm:t>
        <a:bodyPr/>
        <a:lstStyle/>
        <a:p>
          <a:endParaRPr lang="en-GB" b="1"/>
        </a:p>
      </dgm:t>
    </dgm:pt>
    <dgm:pt modelId="{5CCB6E23-09B1-46B7-94EE-0A3136538FCB}">
      <dgm:prSet phldrT="[Text]"/>
      <dgm:spPr>
        <a:solidFill>
          <a:srgbClr val="00B050"/>
        </a:solidFill>
      </dgm:spPr>
      <dgm:t>
        <a:bodyPr/>
        <a:lstStyle/>
        <a:p>
          <a:r>
            <a:rPr lang="en-GB" b="1" dirty="0" smtClean="0"/>
            <a:t>Your Data</a:t>
          </a:r>
          <a:endParaRPr lang="en-GB" b="1" dirty="0"/>
        </a:p>
      </dgm:t>
    </dgm:pt>
    <dgm:pt modelId="{BFF538B8-254D-45C3-A8C5-6210F4076BBB}" type="parTrans" cxnId="{7428E5ED-55A0-4AEA-A392-BDA6BC865D73}">
      <dgm:prSet/>
      <dgm:spPr>
        <a:solidFill>
          <a:srgbClr val="7030A0"/>
        </a:solidFill>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D54E8E1B-34E4-4988-B85D-88877D212AF1}" type="sibTrans" cxnId="{7428E5ED-55A0-4AEA-A392-BDA6BC865D73}">
      <dgm:prSet/>
      <dgm:spPr/>
      <dgm:t>
        <a:bodyPr/>
        <a:lstStyle/>
        <a:p>
          <a:endParaRPr lang="en-GB" b="1"/>
        </a:p>
      </dgm:t>
    </dgm:pt>
    <dgm:pt modelId="{761686BC-8533-4C00-8394-E9FC686FAFE4}" type="pres">
      <dgm:prSet presAssocID="{15C8D0D8-057C-43D5-BEEF-0A0CE6367C30}" presName="Name0" presStyleCnt="0">
        <dgm:presLayoutVars>
          <dgm:chMax val="1"/>
          <dgm:dir/>
          <dgm:animLvl val="ctr"/>
          <dgm:resizeHandles val="exact"/>
        </dgm:presLayoutVars>
      </dgm:prSet>
      <dgm:spPr/>
      <dgm:t>
        <a:bodyPr/>
        <a:lstStyle/>
        <a:p>
          <a:endParaRPr lang="en-GB"/>
        </a:p>
      </dgm:t>
    </dgm:pt>
    <dgm:pt modelId="{51B8C795-42D2-49C5-899D-3626F0278F39}" type="pres">
      <dgm:prSet presAssocID="{863F0600-52CD-411E-92B9-82A2709808D8}" presName="centerShape" presStyleLbl="node0" presStyleIdx="0" presStyleCnt="1"/>
      <dgm:spPr/>
      <dgm:t>
        <a:bodyPr/>
        <a:lstStyle/>
        <a:p>
          <a:endParaRPr lang="en-GB"/>
        </a:p>
      </dgm:t>
    </dgm:pt>
    <dgm:pt modelId="{0F813361-7A3B-427B-80E0-3995A0A90304}" type="pres">
      <dgm:prSet presAssocID="{547CDFB9-6769-4285-BB39-87B74C8EE3CD}" presName="parTrans" presStyleLbl="sibTrans2D1" presStyleIdx="0" presStyleCnt="6"/>
      <dgm:spPr/>
      <dgm:t>
        <a:bodyPr/>
        <a:lstStyle/>
        <a:p>
          <a:endParaRPr lang="en-GB"/>
        </a:p>
      </dgm:t>
    </dgm:pt>
    <dgm:pt modelId="{8A2D473B-37A6-4AD0-A15F-6E64B921165F}" type="pres">
      <dgm:prSet presAssocID="{547CDFB9-6769-4285-BB39-87B74C8EE3CD}" presName="connectorText" presStyleLbl="sibTrans2D1" presStyleIdx="0" presStyleCnt="6"/>
      <dgm:spPr/>
      <dgm:t>
        <a:bodyPr/>
        <a:lstStyle/>
        <a:p>
          <a:endParaRPr lang="en-GB"/>
        </a:p>
      </dgm:t>
    </dgm:pt>
    <dgm:pt modelId="{DCFDEC40-DBEE-4114-BDBF-97731B0E8F13}" type="pres">
      <dgm:prSet presAssocID="{A7DCD15B-882F-4A83-BDBB-41C14360122B}" presName="node" presStyleLbl="node1" presStyleIdx="0" presStyleCnt="6">
        <dgm:presLayoutVars>
          <dgm:bulletEnabled val="1"/>
        </dgm:presLayoutVars>
      </dgm:prSet>
      <dgm:spPr/>
      <dgm:t>
        <a:bodyPr/>
        <a:lstStyle/>
        <a:p>
          <a:endParaRPr lang="en-GB"/>
        </a:p>
      </dgm:t>
    </dgm:pt>
    <dgm:pt modelId="{302B4E84-6D60-4A3C-93B8-B4171848525E}" type="pres">
      <dgm:prSet presAssocID="{EBAB8C5C-71E0-4E4C-9202-D16CFCD2ABDA}" presName="parTrans" presStyleLbl="sibTrans2D1" presStyleIdx="1" presStyleCnt="6"/>
      <dgm:spPr/>
      <dgm:t>
        <a:bodyPr/>
        <a:lstStyle/>
        <a:p>
          <a:endParaRPr lang="en-GB"/>
        </a:p>
      </dgm:t>
    </dgm:pt>
    <dgm:pt modelId="{9A020815-33E0-45CD-9330-E950520C248C}" type="pres">
      <dgm:prSet presAssocID="{EBAB8C5C-71E0-4E4C-9202-D16CFCD2ABDA}" presName="connectorText" presStyleLbl="sibTrans2D1" presStyleIdx="1" presStyleCnt="6"/>
      <dgm:spPr/>
      <dgm:t>
        <a:bodyPr/>
        <a:lstStyle/>
        <a:p>
          <a:endParaRPr lang="en-GB"/>
        </a:p>
      </dgm:t>
    </dgm:pt>
    <dgm:pt modelId="{2BB494E8-4A25-4682-9898-E3176745D5B0}" type="pres">
      <dgm:prSet presAssocID="{B223E1E6-80DF-4E21-9C42-94658530527B}" presName="node" presStyleLbl="node1" presStyleIdx="1" presStyleCnt="6">
        <dgm:presLayoutVars>
          <dgm:bulletEnabled val="1"/>
        </dgm:presLayoutVars>
      </dgm:prSet>
      <dgm:spPr/>
      <dgm:t>
        <a:bodyPr/>
        <a:lstStyle/>
        <a:p>
          <a:endParaRPr lang="en-GB"/>
        </a:p>
      </dgm:t>
    </dgm:pt>
    <dgm:pt modelId="{0ED9D778-3FCC-4C1F-8636-524F2E23F669}" type="pres">
      <dgm:prSet presAssocID="{148F34E8-44B1-461B-B746-0D0B851857A6}" presName="parTrans" presStyleLbl="sibTrans2D1" presStyleIdx="2" presStyleCnt="6"/>
      <dgm:spPr/>
      <dgm:t>
        <a:bodyPr/>
        <a:lstStyle/>
        <a:p>
          <a:endParaRPr lang="en-GB"/>
        </a:p>
      </dgm:t>
    </dgm:pt>
    <dgm:pt modelId="{5EF316A8-D9A0-481A-A2C8-11F166F69407}" type="pres">
      <dgm:prSet presAssocID="{148F34E8-44B1-461B-B746-0D0B851857A6}" presName="connectorText" presStyleLbl="sibTrans2D1" presStyleIdx="2" presStyleCnt="6"/>
      <dgm:spPr/>
      <dgm:t>
        <a:bodyPr/>
        <a:lstStyle/>
        <a:p>
          <a:endParaRPr lang="en-GB"/>
        </a:p>
      </dgm:t>
    </dgm:pt>
    <dgm:pt modelId="{84869D28-DE02-45BA-A323-025CC90CF11E}" type="pres">
      <dgm:prSet presAssocID="{AF055713-79D0-4C91-9300-B8FC8177966A}" presName="node" presStyleLbl="node1" presStyleIdx="2" presStyleCnt="6">
        <dgm:presLayoutVars>
          <dgm:bulletEnabled val="1"/>
        </dgm:presLayoutVars>
      </dgm:prSet>
      <dgm:spPr/>
      <dgm:t>
        <a:bodyPr/>
        <a:lstStyle/>
        <a:p>
          <a:endParaRPr lang="en-GB"/>
        </a:p>
      </dgm:t>
    </dgm:pt>
    <dgm:pt modelId="{31E55C57-A669-4AFB-BBB1-A81BF2849301}" type="pres">
      <dgm:prSet presAssocID="{CA29449B-02E2-47CE-8DCF-57D240F1FBE0}" presName="parTrans" presStyleLbl="sibTrans2D1" presStyleIdx="3" presStyleCnt="6"/>
      <dgm:spPr/>
      <dgm:t>
        <a:bodyPr/>
        <a:lstStyle/>
        <a:p>
          <a:endParaRPr lang="en-GB"/>
        </a:p>
      </dgm:t>
    </dgm:pt>
    <dgm:pt modelId="{C93EBC42-BC6A-465F-95D3-4FFE0798C6EF}" type="pres">
      <dgm:prSet presAssocID="{CA29449B-02E2-47CE-8DCF-57D240F1FBE0}" presName="connectorText" presStyleLbl="sibTrans2D1" presStyleIdx="3" presStyleCnt="6"/>
      <dgm:spPr/>
      <dgm:t>
        <a:bodyPr/>
        <a:lstStyle/>
        <a:p>
          <a:endParaRPr lang="en-GB"/>
        </a:p>
      </dgm:t>
    </dgm:pt>
    <dgm:pt modelId="{0B78AF1F-0C88-4E88-82DC-6C3437F0506F}" type="pres">
      <dgm:prSet presAssocID="{32F358CA-D03E-4FFE-88D7-7010F9B0866E}" presName="node" presStyleLbl="node1" presStyleIdx="3" presStyleCnt="6">
        <dgm:presLayoutVars>
          <dgm:bulletEnabled val="1"/>
        </dgm:presLayoutVars>
      </dgm:prSet>
      <dgm:spPr/>
      <dgm:t>
        <a:bodyPr/>
        <a:lstStyle/>
        <a:p>
          <a:endParaRPr lang="en-GB"/>
        </a:p>
      </dgm:t>
    </dgm:pt>
    <dgm:pt modelId="{D63A542E-2527-425D-A5AF-ACDD14193090}" type="pres">
      <dgm:prSet presAssocID="{BFFA4F88-FF19-4042-8B86-81353493F9C8}" presName="parTrans" presStyleLbl="sibTrans2D1" presStyleIdx="4" presStyleCnt="6"/>
      <dgm:spPr/>
      <dgm:t>
        <a:bodyPr/>
        <a:lstStyle/>
        <a:p>
          <a:endParaRPr lang="en-GB"/>
        </a:p>
      </dgm:t>
    </dgm:pt>
    <dgm:pt modelId="{F613E8C4-E936-443D-BEBD-FD135E79029E}" type="pres">
      <dgm:prSet presAssocID="{BFFA4F88-FF19-4042-8B86-81353493F9C8}" presName="connectorText" presStyleLbl="sibTrans2D1" presStyleIdx="4" presStyleCnt="6"/>
      <dgm:spPr/>
      <dgm:t>
        <a:bodyPr/>
        <a:lstStyle/>
        <a:p>
          <a:endParaRPr lang="en-GB"/>
        </a:p>
      </dgm:t>
    </dgm:pt>
    <dgm:pt modelId="{50495704-726C-41CF-B091-44D913359F11}" type="pres">
      <dgm:prSet presAssocID="{F400E7C3-C232-4717-81C4-643BB03BE117}" presName="node" presStyleLbl="node1" presStyleIdx="4" presStyleCnt="6">
        <dgm:presLayoutVars>
          <dgm:bulletEnabled val="1"/>
        </dgm:presLayoutVars>
      </dgm:prSet>
      <dgm:spPr/>
      <dgm:t>
        <a:bodyPr/>
        <a:lstStyle/>
        <a:p>
          <a:endParaRPr lang="en-GB"/>
        </a:p>
      </dgm:t>
    </dgm:pt>
    <dgm:pt modelId="{FD717D3F-6D51-4556-A651-5BCA588C5F56}" type="pres">
      <dgm:prSet presAssocID="{BFF538B8-254D-45C3-A8C5-6210F4076BBB}" presName="parTrans" presStyleLbl="sibTrans2D1" presStyleIdx="5" presStyleCnt="6"/>
      <dgm:spPr/>
      <dgm:t>
        <a:bodyPr/>
        <a:lstStyle/>
        <a:p>
          <a:endParaRPr lang="en-GB"/>
        </a:p>
      </dgm:t>
    </dgm:pt>
    <dgm:pt modelId="{9240B272-E402-430B-8A0B-E3324577A8D7}" type="pres">
      <dgm:prSet presAssocID="{BFF538B8-254D-45C3-A8C5-6210F4076BBB}" presName="connectorText" presStyleLbl="sibTrans2D1" presStyleIdx="5" presStyleCnt="6"/>
      <dgm:spPr/>
      <dgm:t>
        <a:bodyPr/>
        <a:lstStyle/>
        <a:p>
          <a:endParaRPr lang="en-GB"/>
        </a:p>
      </dgm:t>
    </dgm:pt>
    <dgm:pt modelId="{16FD8B25-21C1-4C8D-A798-197C88BC8F69}" type="pres">
      <dgm:prSet presAssocID="{5CCB6E23-09B1-46B7-94EE-0A3136538FCB}" presName="node" presStyleLbl="node1" presStyleIdx="5" presStyleCnt="6">
        <dgm:presLayoutVars>
          <dgm:bulletEnabled val="1"/>
        </dgm:presLayoutVars>
      </dgm:prSet>
      <dgm:spPr/>
      <dgm:t>
        <a:bodyPr/>
        <a:lstStyle/>
        <a:p>
          <a:endParaRPr lang="en-GB"/>
        </a:p>
      </dgm:t>
    </dgm:pt>
  </dgm:ptLst>
  <dgm:cxnLst>
    <dgm:cxn modelId="{A7CCE42E-8DE0-40A7-B510-735FCC86570D}" type="presOf" srcId="{CA29449B-02E2-47CE-8DCF-57D240F1FBE0}" destId="{31E55C57-A669-4AFB-BBB1-A81BF2849301}" srcOrd="0" destOrd="0" presId="urn:microsoft.com/office/officeart/2005/8/layout/radial5"/>
    <dgm:cxn modelId="{E8C8F0C6-B0BB-43EB-92A2-C001A70AD9E3}" srcId="{863F0600-52CD-411E-92B9-82A2709808D8}" destId="{B223E1E6-80DF-4E21-9C42-94658530527B}" srcOrd="1" destOrd="0" parTransId="{EBAB8C5C-71E0-4E4C-9202-D16CFCD2ABDA}" sibTransId="{E32DACBD-2538-43C8-8098-E4DD521A61DD}"/>
    <dgm:cxn modelId="{F2F6C1BE-A0CB-4D4A-88BA-09511B41A914}" type="presOf" srcId="{BFFA4F88-FF19-4042-8B86-81353493F9C8}" destId="{F613E8C4-E936-443D-BEBD-FD135E79029E}" srcOrd="1" destOrd="0" presId="urn:microsoft.com/office/officeart/2005/8/layout/radial5"/>
    <dgm:cxn modelId="{F531EF09-9094-4670-BB74-295822F9F263}" type="presOf" srcId="{148F34E8-44B1-461B-B746-0D0B851857A6}" destId="{0ED9D778-3FCC-4C1F-8636-524F2E23F669}" srcOrd="0" destOrd="0" presId="urn:microsoft.com/office/officeart/2005/8/layout/radial5"/>
    <dgm:cxn modelId="{DEC23825-4277-4686-8EAC-734EE669D169}" type="presOf" srcId="{547CDFB9-6769-4285-BB39-87B74C8EE3CD}" destId="{0F813361-7A3B-427B-80E0-3995A0A90304}" srcOrd="0" destOrd="0" presId="urn:microsoft.com/office/officeart/2005/8/layout/radial5"/>
    <dgm:cxn modelId="{1AF2D5D1-9FDF-4711-A928-AAACE11B43A0}" type="presOf" srcId="{CA29449B-02E2-47CE-8DCF-57D240F1FBE0}" destId="{C93EBC42-BC6A-465F-95D3-4FFE0798C6EF}" srcOrd="1" destOrd="0" presId="urn:microsoft.com/office/officeart/2005/8/layout/radial5"/>
    <dgm:cxn modelId="{8CE5C5AA-98D9-48E3-B169-B2A958E2F266}" type="presOf" srcId="{148F34E8-44B1-461B-B746-0D0B851857A6}" destId="{5EF316A8-D9A0-481A-A2C8-11F166F69407}" srcOrd="1" destOrd="0" presId="urn:microsoft.com/office/officeart/2005/8/layout/radial5"/>
    <dgm:cxn modelId="{FAE1AD3C-3016-44CD-A7AD-E6BCD77C2C8E}" type="presOf" srcId="{A7DCD15B-882F-4A83-BDBB-41C14360122B}" destId="{DCFDEC40-DBEE-4114-BDBF-97731B0E8F13}" srcOrd="0" destOrd="0" presId="urn:microsoft.com/office/officeart/2005/8/layout/radial5"/>
    <dgm:cxn modelId="{6B21E1B6-6839-4C9F-A84B-3710DE63D77A}" srcId="{863F0600-52CD-411E-92B9-82A2709808D8}" destId="{32F358CA-D03E-4FFE-88D7-7010F9B0866E}" srcOrd="3" destOrd="0" parTransId="{CA29449B-02E2-47CE-8DCF-57D240F1FBE0}" sibTransId="{A13C5491-8174-4C09-A189-C08891BCE525}"/>
    <dgm:cxn modelId="{7428E5ED-55A0-4AEA-A392-BDA6BC865D73}" srcId="{863F0600-52CD-411E-92B9-82A2709808D8}" destId="{5CCB6E23-09B1-46B7-94EE-0A3136538FCB}" srcOrd="5" destOrd="0" parTransId="{BFF538B8-254D-45C3-A8C5-6210F4076BBB}" sibTransId="{D54E8E1B-34E4-4988-B85D-88877D212AF1}"/>
    <dgm:cxn modelId="{F699CF9E-5C59-4C46-9BFE-FF922A958024}" srcId="{15C8D0D8-057C-43D5-BEEF-0A0CE6367C30}" destId="{863F0600-52CD-411E-92B9-82A2709808D8}" srcOrd="0" destOrd="0" parTransId="{4E58C7FF-183F-4C07-8A63-47158D30503B}" sibTransId="{FE12EABF-884E-4AA4-898E-31D35452CEC6}"/>
    <dgm:cxn modelId="{CBA62ED7-1816-4376-8F58-4D6A9D082266}" type="presOf" srcId="{EBAB8C5C-71E0-4E4C-9202-D16CFCD2ABDA}" destId="{9A020815-33E0-45CD-9330-E950520C248C}" srcOrd="1" destOrd="0" presId="urn:microsoft.com/office/officeart/2005/8/layout/radial5"/>
    <dgm:cxn modelId="{286AC98C-E9E7-43E4-B269-CE44F43919BC}" type="presOf" srcId="{32F358CA-D03E-4FFE-88D7-7010F9B0866E}" destId="{0B78AF1F-0C88-4E88-82DC-6C3437F0506F}" srcOrd="0" destOrd="0" presId="urn:microsoft.com/office/officeart/2005/8/layout/radial5"/>
    <dgm:cxn modelId="{020F6777-8820-41E7-9B06-F56B7298632A}" type="presOf" srcId="{15C8D0D8-057C-43D5-BEEF-0A0CE6367C30}" destId="{761686BC-8533-4C00-8394-E9FC686FAFE4}" srcOrd="0" destOrd="0" presId="urn:microsoft.com/office/officeart/2005/8/layout/radial5"/>
    <dgm:cxn modelId="{10120F73-E1E0-4852-8EEE-E6B10E6986E5}" type="presOf" srcId="{863F0600-52CD-411E-92B9-82A2709808D8}" destId="{51B8C795-42D2-49C5-899D-3626F0278F39}" srcOrd="0" destOrd="0" presId="urn:microsoft.com/office/officeart/2005/8/layout/radial5"/>
    <dgm:cxn modelId="{00C78D63-5C56-4586-9B9B-34A7E0C15B22}" type="presOf" srcId="{BFF538B8-254D-45C3-A8C5-6210F4076BBB}" destId="{9240B272-E402-430B-8A0B-E3324577A8D7}" srcOrd="1" destOrd="0" presId="urn:microsoft.com/office/officeart/2005/8/layout/radial5"/>
    <dgm:cxn modelId="{D24BC7FC-16FD-49C4-93E4-C914283AF6AB}" type="presOf" srcId="{EBAB8C5C-71E0-4E4C-9202-D16CFCD2ABDA}" destId="{302B4E84-6D60-4A3C-93B8-B4171848525E}" srcOrd="0" destOrd="0" presId="urn:microsoft.com/office/officeart/2005/8/layout/radial5"/>
    <dgm:cxn modelId="{81DC956B-EF16-4A72-83EC-AE4F940B06A9}" srcId="{863F0600-52CD-411E-92B9-82A2709808D8}" destId="{AF055713-79D0-4C91-9300-B8FC8177966A}" srcOrd="2" destOrd="0" parTransId="{148F34E8-44B1-461B-B746-0D0B851857A6}" sibTransId="{571E6194-33B9-46A5-AB1D-93D2C786337B}"/>
    <dgm:cxn modelId="{2AFB3FEF-88E9-456C-98C4-059559F13318}" srcId="{863F0600-52CD-411E-92B9-82A2709808D8}" destId="{A7DCD15B-882F-4A83-BDBB-41C14360122B}" srcOrd="0" destOrd="0" parTransId="{547CDFB9-6769-4285-BB39-87B74C8EE3CD}" sibTransId="{F5DD6D44-8C3C-4852-BF15-B8A44100BA2B}"/>
    <dgm:cxn modelId="{5F837856-E485-4800-8C10-AC401D8C50DD}" type="presOf" srcId="{547CDFB9-6769-4285-BB39-87B74C8EE3CD}" destId="{8A2D473B-37A6-4AD0-A15F-6E64B921165F}" srcOrd="1" destOrd="0" presId="urn:microsoft.com/office/officeart/2005/8/layout/radial5"/>
    <dgm:cxn modelId="{B9E7194C-2F58-43B7-91A3-6E28EFCE4A6E}" type="presOf" srcId="{AF055713-79D0-4C91-9300-B8FC8177966A}" destId="{84869D28-DE02-45BA-A323-025CC90CF11E}" srcOrd="0" destOrd="0" presId="urn:microsoft.com/office/officeart/2005/8/layout/radial5"/>
    <dgm:cxn modelId="{5A4AE754-2CBC-4C8B-B69C-D42F9CA7C9DD}" type="presOf" srcId="{BFF538B8-254D-45C3-A8C5-6210F4076BBB}" destId="{FD717D3F-6D51-4556-A651-5BCA588C5F56}" srcOrd="0" destOrd="0" presId="urn:microsoft.com/office/officeart/2005/8/layout/radial5"/>
    <dgm:cxn modelId="{1F074051-FE22-480A-9A87-3E8494884EC0}" type="presOf" srcId="{B223E1E6-80DF-4E21-9C42-94658530527B}" destId="{2BB494E8-4A25-4682-9898-E3176745D5B0}" srcOrd="0" destOrd="0" presId="urn:microsoft.com/office/officeart/2005/8/layout/radial5"/>
    <dgm:cxn modelId="{3298F027-F50F-430A-A121-E34C7E99A0C1}" type="presOf" srcId="{F400E7C3-C232-4717-81C4-643BB03BE117}" destId="{50495704-726C-41CF-B091-44D913359F11}" srcOrd="0" destOrd="0" presId="urn:microsoft.com/office/officeart/2005/8/layout/radial5"/>
    <dgm:cxn modelId="{F23CE2B7-2ABC-4F65-B228-73C8E9C01FF4}" type="presOf" srcId="{5CCB6E23-09B1-46B7-94EE-0A3136538FCB}" destId="{16FD8B25-21C1-4C8D-A798-197C88BC8F69}" srcOrd="0" destOrd="0" presId="urn:microsoft.com/office/officeart/2005/8/layout/radial5"/>
    <dgm:cxn modelId="{1B34DDED-6962-42A1-B01F-643C5EE5EE38}" srcId="{863F0600-52CD-411E-92B9-82A2709808D8}" destId="{F400E7C3-C232-4717-81C4-643BB03BE117}" srcOrd="4" destOrd="0" parTransId="{BFFA4F88-FF19-4042-8B86-81353493F9C8}" sibTransId="{17080207-7D07-44FE-9860-A9F7FEA11A93}"/>
    <dgm:cxn modelId="{697A391F-135C-4DA9-AD38-1CBDD82BD1CE}" type="presOf" srcId="{BFFA4F88-FF19-4042-8B86-81353493F9C8}" destId="{D63A542E-2527-425D-A5AF-ACDD14193090}" srcOrd="0" destOrd="0" presId="urn:microsoft.com/office/officeart/2005/8/layout/radial5"/>
    <dgm:cxn modelId="{C09CB295-AB64-412A-9E3A-94B01633A4AD}" type="presParOf" srcId="{761686BC-8533-4C00-8394-E9FC686FAFE4}" destId="{51B8C795-42D2-49C5-899D-3626F0278F39}" srcOrd="0" destOrd="0" presId="urn:microsoft.com/office/officeart/2005/8/layout/radial5"/>
    <dgm:cxn modelId="{D43E9564-CC64-4DDB-B52A-C9E70F681A7B}" type="presParOf" srcId="{761686BC-8533-4C00-8394-E9FC686FAFE4}" destId="{0F813361-7A3B-427B-80E0-3995A0A90304}" srcOrd="1" destOrd="0" presId="urn:microsoft.com/office/officeart/2005/8/layout/radial5"/>
    <dgm:cxn modelId="{3B6A4AE9-601A-4F8D-94CF-0AA63BB93BBA}" type="presParOf" srcId="{0F813361-7A3B-427B-80E0-3995A0A90304}" destId="{8A2D473B-37A6-4AD0-A15F-6E64B921165F}" srcOrd="0" destOrd="0" presId="urn:microsoft.com/office/officeart/2005/8/layout/radial5"/>
    <dgm:cxn modelId="{D572C7FF-7A46-4850-B632-41B1934317E7}" type="presParOf" srcId="{761686BC-8533-4C00-8394-E9FC686FAFE4}" destId="{DCFDEC40-DBEE-4114-BDBF-97731B0E8F13}" srcOrd="2" destOrd="0" presId="urn:microsoft.com/office/officeart/2005/8/layout/radial5"/>
    <dgm:cxn modelId="{45975EF3-EF93-41CC-A1F4-73FB71AA159B}" type="presParOf" srcId="{761686BC-8533-4C00-8394-E9FC686FAFE4}" destId="{302B4E84-6D60-4A3C-93B8-B4171848525E}" srcOrd="3" destOrd="0" presId="urn:microsoft.com/office/officeart/2005/8/layout/radial5"/>
    <dgm:cxn modelId="{7FA1975F-1AC5-4D9A-9AFD-BD78F7CC90E6}" type="presParOf" srcId="{302B4E84-6D60-4A3C-93B8-B4171848525E}" destId="{9A020815-33E0-45CD-9330-E950520C248C}" srcOrd="0" destOrd="0" presId="urn:microsoft.com/office/officeart/2005/8/layout/radial5"/>
    <dgm:cxn modelId="{858252DF-6691-4B26-8872-0B582BF80E08}" type="presParOf" srcId="{761686BC-8533-4C00-8394-E9FC686FAFE4}" destId="{2BB494E8-4A25-4682-9898-E3176745D5B0}" srcOrd="4" destOrd="0" presId="urn:microsoft.com/office/officeart/2005/8/layout/radial5"/>
    <dgm:cxn modelId="{4F4291D6-C07C-4998-936F-C4E941A33A84}" type="presParOf" srcId="{761686BC-8533-4C00-8394-E9FC686FAFE4}" destId="{0ED9D778-3FCC-4C1F-8636-524F2E23F669}" srcOrd="5" destOrd="0" presId="urn:microsoft.com/office/officeart/2005/8/layout/radial5"/>
    <dgm:cxn modelId="{0399065B-4B8D-4576-B5C1-8A44FD27D7F7}" type="presParOf" srcId="{0ED9D778-3FCC-4C1F-8636-524F2E23F669}" destId="{5EF316A8-D9A0-481A-A2C8-11F166F69407}" srcOrd="0" destOrd="0" presId="urn:microsoft.com/office/officeart/2005/8/layout/radial5"/>
    <dgm:cxn modelId="{08A10550-3056-448A-AE9C-48AF4D92439B}" type="presParOf" srcId="{761686BC-8533-4C00-8394-E9FC686FAFE4}" destId="{84869D28-DE02-45BA-A323-025CC90CF11E}" srcOrd="6" destOrd="0" presId="urn:microsoft.com/office/officeart/2005/8/layout/radial5"/>
    <dgm:cxn modelId="{E317731B-1BEC-4EAD-90C2-AF5EFD24C5AC}" type="presParOf" srcId="{761686BC-8533-4C00-8394-E9FC686FAFE4}" destId="{31E55C57-A669-4AFB-BBB1-A81BF2849301}" srcOrd="7" destOrd="0" presId="urn:microsoft.com/office/officeart/2005/8/layout/radial5"/>
    <dgm:cxn modelId="{043D6D71-37AF-492C-90DB-513D798D1945}" type="presParOf" srcId="{31E55C57-A669-4AFB-BBB1-A81BF2849301}" destId="{C93EBC42-BC6A-465F-95D3-4FFE0798C6EF}" srcOrd="0" destOrd="0" presId="urn:microsoft.com/office/officeart/2005/8/layout/radial5"/>
    <dgm:cxn modelId="{6BEF52B7-19C5-4F7B-A99E-AA901C3537E8}" type="presParOf" srcId="{761686BC-8533-4C00-8394-E9FC686FAFE4}" destId="{0B78AF1F-0C88-4E88-82DC-6C3437F0506F}" srcOrd="8" destOrd="0" presId="urn:microsoft.com/office/officeart/2005/8/layout/radial5"/>
    <dgm:cxn modelId="{6C398DF0-D254-4BD9-860F-BE33AC444BE4}" type="presParOf" srcId="{761686BC-8533-4C00-8394-E9FC686FAFE4}" destId="{D63A542E-2527-425D-A5AF-ACDD14193090}" srcOrd="9" destOrd="0" presId="urn:microsoft.com/office/officeart/2005/8/layout/radial5"/>
    <dgm:cxn modelId="{8F3161D5-F54A-47E9-A900-1698556F907C}" type="presParOf" srcId="{D63A542E-2527-425D-A5AF-ACDD14193090}" destId="{F613E8C4-E936-443D-BEBD-FD135E79029E}" srcOrd="0" destOrd="0" presId="urn:microsoft.com/office/officeart/2005/8/layout/radial5"/>
    <dgm:cxn modelId="{836D3126-9E8F-4D85-92BD-3FDF7B0EC6EC}" type="presParOf" srcId="{761686BC-8533-4C00-8394-E9FC686FAFE4}" destId="{50495704-726C-41CF-B091-44D913359F11}" srcOrd="10" destOrd="0" presId="urn:microsoft.com/office/officeart/2005/8/layout/radial5"/>
    <dgm:cxn modelId="{00AF5C49-E11C-47D2-AF06-A0C51A16505A}" type="presParOf" srcId="{761686BC-8533-4C00-8394-E9FC686FAFE4}" destId="{FD717D3F-6D51-4556-A651-5BCA588C5F56}" srcOrd="11" destOrd="0" presId="urn:microsoft.com/office/officeart/2005/8/layout/radial5"/>
    <dgm:cxn modelId="{B6D9CCD9-1412-4476-B663-B9AD4CFB368D}" type="presParOf" srcId="{FD717D3F-6D51-4556-A651-5BCA588C5F56}" destId="{9240B272-E402-430B-8A0B-E3324577A8D7}" srcOrd="0" destOrd="0" presId="urn:microsoft.com/office/officeart/2005/8/layout/radial5"/>
    <dgm:cxn modelId="{3E686800-EC17-459E-8E39-4B514C0E31F4}" type="presParOf" srcId="{761686BC-8533-4C00-8394-E9FC686FAFE4}" destId="{16FD8B25-21C1-4C8D-A798-197C88BC8F69}"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290243-9586-4FD8-9268-FFC159A9536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6B25E8E-3AD5-476E-AE79-19EE4887E230}">
      <dgm:prSet custT="1"/>
      <dgm:spPr/>
      <dgm:t>
        <a:bodyPr/>
        <a:lstStyle/>
        <a:p>
          <a:pPr rtl="0"/>
          <a:r>
            <a:rPr lang="en-US" sz="5400" b="1" dirty="0" smtClean="0"/>
            <a:t>F#</a:t>
          </a:r>
          <a:endParaRPr lang="en-US" sz="2500" b="1" dirty="0"/>
        </a:p>
      </dgm:t>
    </dgm:pt>
    <dgm:pt modelId="{F2965A2F-5969-4BEE-816D-3851E58EC2F4}" type="parTrans" cxnId="{5878124E-315D-420E-A1E9-A7CC79A6320B}">
      <dgm:prSet/>
      <dgm:spPr/>
      <dgm:t>
        <a:bodyPr/>
        <a:lstStyle/>
        <a:p>
          <a:endParaRPr lang="en-US" b="1"/>
        </a:p>
      </dgm:t>
    </dgm:pt>
    <dgm:pt modelId="{4495C953-E758-40B5-96E6-91E656D25076}" type="sibTrans" cxnId="{5878124E-315D-420E-A1E9-A7CC79A6320B}">
      <dgm:prSet/>
      <dgm:spPr/>
      <dgm:t>
        <a:bodyPr/>
        <a:lstStyle/>
        <a:p>
          <a:endParaRPr lang="en-US" b="1"/>
        </a:p>
      </dgm:t>
    </dgm:pt>
    <dgm:pt modelId="{B6DA48CD-B6A1-40DF-B1B2-298D0352C4AA}">
      <dgm:prSet/>
      <dgm:spPr/>
      <dgm:t>
        <a:bodyPr/>
        <a:lstStyle/>
        <a:p>
          <a:pPr rtl="0"/>
          <a:r>
            <a:rPr lang="en-US" b="1" dirty="0" smtClean="0">
              <a:solidFill>
                <a:schemeClr val="bg1"/>
              </a:solidFill>
            </a:rPr>
            <a:t>Ready for supported use in VS2010</a:t>
          </a:r>
          <a:endParaRPr lang="en-US" b="1" dirty="0">
            <a:solidFill>
              <a:schemeClr val="bg1"/>
            </a:solidFill>
          </a:endParaRPr>
        </a:p>
      </dgm:t>
    </dgm:pt>
    <dgm:pt modelId="{1E1D15BA-B465-4B32-88A9-5EC3A54AFD7E}" type="parTrans" cxnId="{0A4FF1E7-E933-4C60-BCA1-B3784330DCD2}">
      <dgm:prSet/>
      <dgm:spPr/>
      <dgm:t>
        <a:bodyPr/>
        <a:lstStyle/>
        <a:p>
          <a:endParaRPr lang="en-US" b="1"/>
        </a:p>
      </dgm:t>
    </dgm:pt>
    <dgm:pt modelId="{AB616020-4390-47C6-943E-87A53E0DC69B}" type="sibTrans" cxnId="{0A4FF1E7-E933-4C60-BCA1-B3784330DCD2}">
      <dgm:prSet/>
      <dgm:spPr/>
      <dgm:t>
        <a:bodyPr/>
        <a:lstStyle/>
        <a:p>
          <a:endParaRPr lang="en-US" b="1"/>
        </a:p>
      </dgm:t>
    </dgm:pt>
    <dgm:pt modelId="{8379D34F-D2EB-44C7-A6BA-B404EF2D892C}">
      <dgm:prSet/>
      <dgm:spPr/>
      <dgm:t>
        <a:bodyPr/>
        <a:lstStyle/>
        <a:p>
          <a:pPr rtl="0"/>
          <a:r>
            <a:rPr lang="en-US" b="1" dirty="0" smtClean="0">
              <a:solidFill>
                <a:schemeClr val="bg1"/>
              </a:solidFill>
            </a:rPr>
            <a:t>F# greatly simplifies parallelism </a:t>
          </a:r>
          <a:endParaRPr lang="en-US" b="1" dirty="0">
            <a:solidFill>
              <a:schemeClr val="bg1"/>
            </a:solidFill>
          </a:endParaRPr>
        </a:p>
      </dgm:t>
    </dgm:pt>
    <dgm:pt modelId="{784C2F39-8EE2-4C1A-8502-BA28A769CF6F}" type="parTrans" cxnId="{48DCABCC-9DD7-488F-8A2E-2A88D8BE32F0}">
      <dgm:prSet/>
      <dgm:spPr/>
      <dgm:t>
        <a:bodyPr/>
        <a:lstStyle/>
        <a:p>
          <a:endParaRPr lang="en-US" b="1"/>
        </a:p>
      </dgm:t>
    </dgm:pt>
    <dgm:pt modelId="{565F2C0E-B1E4-41FA-8DCE-D03CDE3DB36D}" type="sibTrans" cxnId="{48DCABCC-9DD7-488F-8A2E-2A88D8BE32F0}">
      <dgm:prSet/>
      <dgm:spPr/>
      <dgm:t>
        <a:bodyPr/>
        <a:lstStyle/>
        <a:p>
          <a:endParaRPr lang="en-US" b="1"/>
        </a:p>
      </dgm:t>
    </dgm:pt>
    <dgm:pt modelId="{7D6988BB-C65B-4E09-813B-7747FFB5A8A2}">
      <dgm:prSet/>
      <dgm:spPr/>
      <dgm:t>
        <a:bodyPr/>
        <a:lstStyle/>
        <a:p>
          <a:pPr rtl="0"/>
          <a:r>
            <a:rPr lang="en-US" b="1" dirty="0" smtClean="0">
              <a:solidFill>
                <a:schemeClr val="bg1"/>
              </a:solidFill>
            </a:rPr>
            <a:t>An amazing data-rich future ahead</a:t>
          </a:r>
          <a:endParaRPr lang="en-US" b="1" dirty="0">
            <a:solidFill>
              <a:schemeClr val="bg1"/>
            </a:solidFill>
          </a:endParaRPr>
        </a:p>
      </dgm:t>
    </dgm:pt>
    <dgm:pt modelId="{71D039FD-D047-44D4-9296-81F6D5279051}" type="parTrans" cxnId="{E2016309-E145-43C6-8FC9-F006FC5FC1F1}">
      <dgm:prSet/>
      <dgm:spPr/>
      <dgm:t>
        <a:bodyPr/>
        <a:lstStyle/>
        <a:p>
          <a:endParaRPr lang="en-US" b="1"/>
        </a:p>
      </dgm:t>
    </dgm:pt>
    <dgm:pt modelId="{97966A1B-3566-43CC-877A-F65EBB3C1A0D}" type="sibTrans" cxnId="{E2016309-E145-43C6-8FC9-F006FC5FC1F1}">
      <dgm:prSet/>
      <dgm:spPr/>
      <dgm:t>
        <a:bodyPr/>
        <a:lstStyle/>
        <a:p>
          <a:endParaRPr lang="en-US" b="1"/>
        </a:p>
      </dgm:t>
    </dgm:pt>
    <dgm:pt modelId="{0027F459-B446-46B1-8201-A37991051222}">
      <dgm:prSet/>
      <dgm:spPr/>
      <dgm:t>
        <a:bodyPr/>
        <a:lstStyle/>
        <a:p>
          <a:pPr rtl="0"/>
          <a:r>
            <a:rPr lang="en-US" b="1" dirty="0" smtClean="0">
              <a:solidFill>
                <a:schemeClr val="bg1"/>
              </a:solidFill>
            </a:rPr>
            <a:t>Simple, expressive, productive addition to .NET</a:t>
          </a:r>
          <a:endParaRPr lang="en-US" b="1" dirty="0">
            <a:solidFill>
              <a:schemeClr val="bg1"/>
            </a:solidFill>
          </a:endParaRPr>
        </a:p>
      </dgm:t>
    </dgm:pt>
    <dgm:pt modelId="{7FF8C639-B210-4124-A577-D463CD290EA6}" type="parTrans" cxnId="{EC78E062-EA3B-43A4-A0B5-9B30C61EC779}">
      <dgm:prSet/>
      <dgm:spPr/>
      <dgm:t>
        <a:bodyPr/>
        <a:lstStyle/>
        <a:p>
          <a:endParaRPr lang="en-GB" b="1"/>
        </a:p>
      </dgm:t>
    </dgm:pt>
    <dgm:pt modelId="{401F4873-09FD-4618-AC1C-F6AC07B1AE63}" type="sibTrans" cxnId="{EC78E062-EA3B-43A4-A0B5-9B30C61EC779}">
      <dgm:prSet/>
      <dgm:spPr/>
      <dgm:t>
        <a:bodyPr/>
        <a:lstStyle/>
        <a:p>
          <a:endParaRPr lang="en-GB" b="1"/>
        </a:p>
      </dgm:t>
    </dgm:pt>
    <dgm:pt modelId="{A2BDDE09-967E-4575-B702-D3388ABBADC8}" type="pres">
      <dgm:prSet presAssocID="{9F290243-9586-4FD8-9268-FFC159A95363}" presName="diagram" presStyleCnt="0">
        <dgm:presLayoutVars>
          <dgm:chMax val="1"/>
          <dgm:dir/>
          <dgm:animLvl val="ctr"/>
          <dgm:resizeHandles val="exact"/>
        </dgm:presLayoutVars>
      </dgm:prSet>
      <dgm:spPr/>
      <dgm:t>
        <a:bodyPr/>
        <a:lstStyle/>
        <a:p>
          <a:endParaRPr lang="en-GB"/>
        </a:p>
      </dgm:t>
    </dgm:pt>
    <dgm:pt modelId="{C75D8A5F-F48F-4013-9E99-B76AF4C4D7AF}" type="pres">
      <dgm:prSet presAssocID="{9F290243-9586-4FD8-9268-FFC159A95363}" presName="matrix" presStyleCnt="0"/>
      <dgm:spPr/>
    </dgm:pt>
    <dgm:pt modelId="{504ADB60-2DEB-48D0-8123-CA7933E4971B}" type="pres">
      <dgm:prSet presAssocID="{9F290243-9586-4FD8-9268-FFC159A95363}" presName="tile1" presStyleLbl="node1" presStyleIdx="0" presStyleCnt="4"/>
      <dgm:spPr/>
      <dgm:t>
        <a:bodyPr/>
        <a:lstStyle/>
        <a:p>
          <a:endParaRPr lang="en-GB"/>
        </a:p>
      </dgm:t>
    </dgm:pt>
    <dgm:pt modelId="{3BF692F9-897A-4426-BC45-0235699D63BA}" type="pres">
      <dgm:prSet presAssocID="{9F290243-9586-4FD8-9268-FFC159A95363}" presName="tile1text" presStyleLbl="node1" presStyleIdx="0" presStyleCnt="4">
        <dgm:presLayoutVars>
          <dgm:chMax val="0"/>
          <dgm:chPref val="0"/>
          <dgm:bulletEnabled val="1"/>
        </dgm:presLayoutVars>
      </dgm:prSet>
      <dgm:spPr/>
      <dgm:t>
        <a:bodyPr/>
        <a:lstStyle/>
        <a:p>
          <a:endParaRPr lang="en-GB"/>
        </a:p>
      </dgm:t>
    </dgm:pt>
    <dgm:pt modelId="{51DBD211-C134-41AD-AD57-176244304372}" type="pres">
      <dgm:prSet presAssocID="{9F290243-9586-4FD8-9268-FFC159A95363}" presName="tile2" presStyleLbl="node1" presStyleIdx="1" presStyleCnt="4"/>
      <dgm:spPr/>
      <dgm:t>
        <a:bodyPr/>
        <a:lstStyle/>
        <a:p>
          <a:endParaRPr lang="en-GB"/>
        </a:p>
      </dgm:t>
    </dgm:pt>
    <dgm:pt modelId="{31D08910-A6AB-452C-B3EB-93BCBD6544C8}" type="pres">
      <dgm:prSet presAssocID="{9F290243-9586-4FD8-9268-FFC159A95363}" presName="tile2text" presStyleLbl="node1" presStyleIdx="1" presStyleCnt="4">
        <dgm:presLayoutVars>
          <dgm:chMax val="0"/>
          <dgm:chPref val="0"/>
          <dgm:bulletEnabled val="1"/>
        </dgm:presLayoutVars>
      </dgm:prSet>
      <dgm:spPr/>
      <dgm:t>
        <a:bodyPr/>
        <a:lstStyle/>
        <a:p>
          <a:endParaRPr lang="en-GB"/>
        </a:p>
      </dgm:t>
    </dgm:pt>
    <dgm:pt modelId="{6341D0F4-C184-47C1-B6FD-93C52A30A16E}" type="pres">
      <dgm:prSet presAssocID="{9F290243-9586-4FD8-9268-FFC159A95363}" presName="tile3" presStyleLbl="node1" presStyleIdx="2" presStyleCnt="4"/>
      <dgm:spPr/>
      <dgm:t>
        <a:bodyPr/>
        <a:lstStyle/>
        <a:p>
          <a:endParaRPr lang="en-GB"/>
        </a:p>
      </dgm:t>
    </dgm:pt>
    <dgm:pt modelId="{BE121AA7-A037-43CD-8CC7-33C1B387C247}" type="pres">
      <dgm:prSet presAssocID="{9F290243-9586-4FD8-9268-FFC159A95363}" presName="tile3text" presStyleLbl="node1" presStyleIdx="2" presStyleCnt="4">
        <dgm:presLayoutVars>
          <dgm:chMax val="0"/>
          <dgm:chPref val="0"/>
          <dgm:bulletEnabled val="1"/>
        </dgm:presLayoutVars>
      </dgm:prSet>
      <dgm:spPr/>
      <dgm:t>
        <a:bodyPr/>
        <a:lstStyle/>
        <a:p>
          <a:endParaRPr lang="en-GB"/>
        </a:p>
      </dgm:t>
    </dgm:pt>
    <dgm:pt modelId="{06F7728C-5299-4235-8017-DBD5BC2DB36C}" type="pres">
      <dgm:prSet presAssocID="{9F290243-9586-4FD8-9268-FFC159A95363}" presName="tile4" presStyleLbl="node1" presStyleIdx="3" presStyleCnt="4"/>
      <dgm:spPr/>
      <dgm:t>
        <a:bodyPr/>
        <a:lstStyle/>
        <a:p>
          <a:endParaRPr lang="en-GB"/>
        </a:p>
      </dgm:t>
    </dgm:pt>
    <dgm:pt modelId="{ECFA074D-691D-42C6-A6A7-C04D755BBC44}" type="pres">
      <dgm:prSet presAssocID="{9F290243-9586-4FD8-9268-FFC159A95363}" presName="tile4text" presStyleLbl="node1" presStyleIdx="3" presStyleCnt="4">
        <dgm:presLayoutVars>
          <dgm:chMax val="0"/>
          <dgm:chPref val="0"/>
          <dgm:bulletEnabled val="1"/>
        </dgm:presLayoutVars>
      </dgm:prSet>
      <dgm:spPr/>
      <dgm:t>
        <a:bodyPr/>
        <a:lstStyle/>
        <a:p>
          <a:endParaRPr lang="en-GB"/>
        </a:p>
      </dgm:t>
    </dgm:pt>
    <dgm:pt modelId="{62CD59B7-0D31-4CEC-A61C-C239FA1C3946}" type="pres">
      <dgm:prSet presAssocID="{9F290243-9586-4FD8-9268-FFC159A95363}" presName="centerTile" presStyleLbl="fgShp" presStyleIdx="0" presStyleCnt="1">
        <dgm:presLayoutVars>
          <dgm:chMax val="0"/>
          <dgm:chPref val="0"/>
        </dgm:presLayoutVars>
      </dgm:prSet>
      <dgm:spPr/>
      <dgm:t>
        <a:bodyPr/>
        <a:lstStyle/>
        <a:p>
          <a:endParaRPr lang="en-US"/>
        </a:p>
      </dgm:t>
    </dgm:pt>
  </dgm:ptLst>
  <dgm:cxnLst>
    <dgm:cxn modelId="{3A98A93E-0A16-48F1-915C-F02A57AA001F}" type="presOf" srcId="{B6DA48CD-B6A1-40DF-B1B2-298D0352C4AA}" destId="{31D08910-A6AB-452C-B3EB-93BCBD6544C8}" srcOrd="1" destOrd="0" presId="urn:microsoft.com/office/officeart/2005/8/layout/matrix1"/>
    <dgm:cxn modelId="{6C332776-AD90-4176-8AD9-2B9B8DBCE47E}" type="presOf" srcId="{7D6988BB-C65B-4E09-813B-7747FFB5A8A2}" destId="{ECFA074D-691D-42C6-A6A7-C04D755BBC44}" srcOrd="1" destOrd="0" presId="urn:microsoft.com/office/officeart/2005/8/layout/matrix1"/>
    <dgm:cxn modelId="{4D647E26-395C-4015-A172-95DC9605696D}" type="presOf" srcId="{8379D34F-D2EB-44C7-A6BA-B404EF2D892C}" destId="{6341D0F4-C184-47C1-B6FD-93C52A30A16E}" srcOrd="0" destOrd="0" presId="urn:microsoft.com/office/officeart/2005/8/layout/matrix1"/>
    <dgm:cxn modelId="{D893D79B-C0AC-4BFC-8680-83B57CC5D0E8}" type="presOf" srcId="{9F290243-9586-4FD8-9268-FFC159A95363}" destId="{A2BDDE09-967E-4575-B702-D3388ABBADC8}" srcOrd="0" destOrd="0" presId="urn:microsoft.com/office/officeart/2005/8/layout/matrix1"/>
    <dgm:cxn modelId="{EC78E062-EA3B-43A4-A0B5-9B30C61EC779}" srcId="{A6B25E8E-3AD5-476E-AE79-19EE4887E230}" destId="{0027F459-B446-46B1-8201-A37991051222}" srcOrd="0" destOrd="0" parTransId="{7FF8C639-B210-4124-A577-D463CD290EA6}" sibTransId="{401F4873-09FD-4618-AC1C-F6AC07B1AE63}"/>
    <dgm:cxn modelId="{0DF45C8E-F3C5-495A-AFE7-03192A698F40}" type="presOf" srcId="{0027F459-B446-46B1-8201-A37991051222}" destId="{3BF692F9-897A-4426-BC45-0235699D63BA}" srcOrd="1" destOrd="0" presId="urn:microsoft.com/office/officeart/2005/8/layout/matrix1"/>
    <dgm:cxn modelId="{5396A910-AD0E-4147-BD67-B8B42B66BD7C}" type="presOf" srcId="{0027F459-B446-46B1-8201-A37991051222}" destId="{504ADB60-2DEB-48D0-8123-CA7933E4971B}" srcOrd="0" destOrd="0" presId="urn:microsoft.com/office/officeart/2005/8/layout/matrix1"/>
    <dgm:cxn modelId="{EB4D0380-3222-43DF-BAC2-F75EC69CE28C}" type="presOf" srcId="{A6B25E8E-3AD5-476E-AE79-19EE4887E230}" destId="{62CD59B7-0D31-4CEC-A61C-C239FA1C3946}" srcOrd="0" destOrd="0" presId="urn:microsoft.com/office/officeart/2005/8/layout/matrix1"/>
    <dgm:cxn modelId="{C6B0726F-83C6-4ABA-BA7E-E439F239C506}" type="presOf" srcId="{8379D34F-D2EB-44C7-A6BA-B404EF2D892C}" destId="{BE121AA7-A037-43CD-8CC7-33C1B387C247}" srcOrd="1" destOrd="0" presId="urn:microsoft.com/office/officeart/2005/8/layout/matrix1"/>
    <dgm:cxn modelId="{E2016309-E145-43C6-8FC9-F006FC5FC1F1}" srcId="{A6B25E8E-3AD5-476E-AE79-19EE4887E230}" destId="{7D6988BB-C65B-4E09-813B-7747FFB5A8A2}" srcOrd="3" destOrd="0" parTransId="{71D039FD-D047-44D4-9296-81F6D5279051}" sibTransId="{97966A1B-3566-43CC-877A-F65EBB3C1A0D}"/>
    <dgm:cxn modelId="{5878124E-315D-420E-A1E9-A7CC79A6320B}" srcId="{9F290243-9586-4FD8-9268-FFC159A95363}" destId="{A6B25E8E-3AD5-476E-AE79-19EE4887E230}" srcOrd="0" destOrd="0" parTransId="{F2965A2F-5969-4BEE-816D-3851E58EC2F4}" sibTransId="{4495C953-E758-40B5-96E6-91E656D25076}"/>
    <dgm:cxn modelId="{0A4FF1E7-E933-4C60-BCA1-B3784330DCD2}" srcId="{A6B25E8E-3AD5-476E-AE79-19EE4887E230}" destId="{B6DA48CD-B6A1-40DF-B1B2-298D0352C4AA}" srcOrd="1" destOrd="0" parTransId="{1E1D15BA-B465-4B32-88A9-5EC3A54AFD7E}" sibTransId="{AB616020-4390-47C6-943E-87A53E0DC69B}"/>
    <dgm:cxn modelId="{48DCABCC-9DD7-488F-8A2E-2A88D8BE32F0}" srcId="{A6B25E8E-3AD5-476E-AE79-19EE4887E230}" destId="{8379D34F-D2EB-44C7-A6BA-B404EF2D892C}" srcOrd="2" destOrd="0" parTransId="{784C2F39-8EE2-4C1A-8502-BA28A769CF6F}" sibTransId="{565F2C0E-B1E4-41FA-8DCE-D03CDE3DB36D}"/>
    <dgm:cxn modelId="{5A29EB32-CE77-47D2-8A6D-E5FA4B89915C}" type="presOf" srcId="{7D6988BB-C65B-4E09-813B-7747FFB5A8A2}" destId="{06F7728C-5299-4235-8017-DBD5BC2DB36C}" srcOrd="0" destOrd="0" presId="urn:microsoft.com/office/officeart/2005/8/layout/matrix1"/>
    <dgm:cxn modelId="{BEFCCA82-CEE0-419E-8DF2-0D33F91E4636}" type="presOf" srcId="{B6DA48CD-B6A1-40DF-B1B2-298D0352C4AA}" destId="{51DBD211-C134-41AD-AD57-176244304372}" srcOrd="0" destOrd="0" presId="urn:microsoft.com/office/officeart/2005/8/layout/matrix1"/>
    <dgm:cxn modelId="{DFFE0909-BF5C-42F5-A738-EA4FF98D0CC2}" type="presParOf" srcId="{A2BDDE09-967E-4575-B702-D3388ABBADC8}" destId="{C75D8A5F-F48F-4013-9E99-B76AF4C4D7AF}" srcOrd="0" destOrd="0" presId="urn:microsoft.com/office/officeart/2005/8/layout/matrix1"/>
    <dgm:cxn modelId="{3A11CC63-EE67-457B-A4D5-B2B55D2F097A}" type="presParOf" srcId="{C75D8A5F-F48F-4013-9E99-B76AF4C4D7AF}" destId="{504ADB60-2DEB-48D0-8123-CA7933E4971B}" srcOrd="0" destOrd="0" presId="urn:microsoft.com/office/officeart/2005/8/layout/matrix1"/>
    <dgm:cxn modelId="{63A11B39-0280-42BD-B18E-97BD254835A1}" type="presParOf" srcId="{C75D8A5F-F48F-4013-9E99-B76AF4C4D7AF}" destId="{3BF692F9-897A-4426-BC45-0235699D63BA}" srcOrd="1" destOrd="0" presId="urn:microsoft.com/office/officeart/2005/8/layout/matrix1"/>
    <dgm:cxn modelId="{020B5586-EF03-4220-B753-D915FFA6DB1D}" type="presParOf" srcId="{C75D8A5F-F48F-4013-9E99-B76AF4C4D7AF}" destId="{51DBD211-C134-41AD-AD57-176244304372}" srcOrd="2" destOrd="0" presId="urn:microsoft.com/office/officeart/2005/8/layout/matrix1"/>
    <dgm:cxn modelId="{CD7D94AD-B38C-4B09-B4FB-B7F5EBB5EC31}" type="presParOf" srcId="{C75D8A5F-F48F-4013-9E99-B76AF4C4D7AF}" destId="{31D08910-A6AB-452C-B3EB-93BCBD6544C8}" srcOrd="3" destOrd="0" presId="urn:microsoft.com/office/officeart/2005/8/layout/matrix1"/>
    <dgm:cxn modelId="{C7E6EFA7-86DE-4B4B-917C-870A4E2AD4ED}" type="presParOf" srcId="{C75D8A5F-F48F-4013-9E99-B76AF4C4D7AF}" destId="{6341D0F4-C184-47C1-B6FD-93C52A30A16E}" srcOrd="4" destOrd="0" presId="urn:microsoft.com/office/officeart/2005/8/layout/matrix1"/>
    <dgm:cxn modelId="{CECE4C85-AC65-4845-991E-7D7AC302831E}" type="presParOf" srcId="{C75D8A5F-F48F-4013-9E99-B76AF4C4D7AF}" destId="{BE121AA7-A037-43CD-8CC7-33C1B387C247}" srcOrd="5" destOrd="0" presId="urn:microsoft.com/office/officeart/2005/8/layout/matrix1"/>
    <dgm:cxn modelId="{887210E9-5BA2-474E-9595-5851627438D0}" type="presParOf" srcId="{C75D8A5F-F48F-4013-9E99-B76AF4C4D7AF}" destId="{06F7728C-5299-4235-8017-DBD5BC2DB36C}" srcOrd="6" destOrd="0" presId="urn:microsoft.com/office/officeart/2005/8/layout/matrix1"/>
    <dgm:cxn modelId="{9BC8D33A-3425-4393-8C68-7762C4B5506C}" type="presParOf" srcId="{C75D8A5F-F48F-4013-9E99-B76AF4C4D7AF}" destId="{ECFA074D-691D-42C6-A6A7-C04D755BBC44}" srcOrd="7" destOrd="0" presId="urn:microsoft.com/office/officeart/2005/8/layout/matrix1"/>
    <dgm:cxn modelId="{DF445E46-3C13-4D7F-9F65-5D3F764D5A8F}" type="presParOf" srcId="{A2BDDE09-967E-4575-B702-D3388ABBADC8}" destId="{62CD59B7-0D31-4CEC-A61C-C239FA1C3946}"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GB"/>
        </a:p>
      </dgm:t>
    </dgm:pt>
    <dgm:pt modelId="{96723B55-FF55-47FD-B449-4AA8FA2BAB31}">
      <dgm:prSet/>
      <dgm:spPr/>
      <dgm:t>
        <a:bodyPr/>
        <a:lstStyle/>
        <a:p>
          <a:pPr rtl="0"/>
          <a:r>
            <a:rPr lang="en-GB" dirty="0" smtClean="0">
              <a:solidFill>
                <a:schemeClr val="bg1">
                  <a:lumMod val="85000"/>
                  <a:lumOff val="15000"/>
                </a:schemeClr>
              </a:solidFill>
            </a:rPr>
            <a:t>F# </a:t>
          </a:r>
          <a:br>
            <a:rPr lang="en-GB" dirty="0" smtClean="0">
              <a:solidFill>
                <a:schemeClr val="bg1">
                  <a:lumMod val="85000"/>
                  <a:lumOff val="15000"/>
                </a:schemeClr>
              </a:solidFill>
            </a:rPr>
          </a:br>
          <a:r>
            <a:rPr lang="en-GB" dirty="0" smtClean="0">
              <a:solidFill>
                <a:schemeClr val="bg1">
                  <a:lumMod val="85000"/>
                  <a:lumOff val="15000"/>
                </a:schemeClr>
              </a:solidFill>
            </a:rPr>
            <a:t>Today?</a:t>
          </a:r>
          <a:endParaRPr lang="en-GB" dirty="0">
            <a:solidFill>
              <a:schemeClr val="bg1">
                <a:lumMod val="85000"/>
                <a:lumOff val="15000"/>
              </a:schemeClr>
            </a:solidFill>
          </a:endParaRPr>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1DBC060E-790A-4CDD-8E2E-45F579CE0C62}">
      <dgm:prSet/>
      <dgm:spPr/>
      <dgm:t>
        <a:bodyPr/>
        <a:lstStyle/>
        <a:p>
          <a:pPr rtl="0"/>
          <a:r>
            <a:rPr lang="en-GB" dirty="0" smtClean="0">
              <a:solidFill>
                <a:schemeClr val="bg1">
                  <a:lumMod val="85000"/>
                  <a:lumOff val="15000"/>
                </a:schemeClr>
              </a:solidFill>
            </a:rPr>
            <a:t>F# Advanced?</a:t>
          </a:r>
          <a:endParaRPr lang="en-GB" dirty="0">
            <a:solidFill>
              <a:schemeClr val="bg1">
                <a:lumMod val="85000"/>
                <a:lumOff val="15000"/>
              </a:schemeClr>
            </a:solidFill>
          </a:endParaRPr>
        </a:p>
      </dgm:t>
    </dgm:pt>
    <dgm:pt modelId="{6CD5EC2B-98D5-4A28-9628-DCA8D26275CE}" type="parTrans" cxnId="{6A041C25-66DF-4A0C-AA34-DEB2711DE254}">
      <dgm:prSet/>
      <dgm:spPr/>
      <dgm:t>
        <a:bodyPr/>
        <a:lstStyle/>
        <a:p>
          <a:endParaRPr lang="en-GB">
            <a:solidFill>
              <a:schemeClr val="bg1"/>
            </a:solidFill>
          </a:endParaRPr>
        </a:p>
      </dgm:t>
    </dgm:pt>
    <dgm:pt modelId="{445975CB-D497-44FB-8442-A695F9EAD0C5}" type="sibTrans" cxnId="{6A041C25-66DF-4A0C-AA34-DEB2711DE254}">
      <dgm:prSet/>
      <dgm:spPr/>
      <dgm:t>
        <a:bodyPr/>
        <a:lstStyle/>
        <a:p>
          <a:endParaRPr lang="en-GB">
            <a:solidFill>
              <a:schemeClr val="bg1"/>
            </a:solidFill>
          </a:endParaRPr>
        </a:p>
      </dgm:t>
    </dgm:pt>
    <dgm:pt modelId="{8A139703-F290-4B8B-BD3D-DB10C1F5669C}">
      <dgm:prSet/>
      <dgm:spPr/>
      <dgm:t>
        <a:bodyPr/>
        <a:lstStyle/>
        <a:p>
          <a:pPr rtl="0"/>
          <a:r>
            <a:rPr lang="en-GB" dirty="0" smtClean="0">
              <a:solidFill>
                <a:schemeClr val="bg1">
                  <a:lumMod val="85000"/>
                  <a:lumOff val="15000"/>
                </a:schemeClr>
              </a:solidFill>
            </a:rPr>
            <a:t>F# Tomorrow?</a:t>
          </a:r>
          <a:endParaRPr lang="en-GB" dirty="0">
            <a:solidFill>
              <a:schemeClr val="bg1">
                <a:lumMod val="85000"/>
                <a:lumOff val="15000"/>
              </a:schemeClr>
            </a:solidFill>
          </a:endParaRPr>
        </a:p>
      </dgm:t>
    </dgm:pt>
    <dgm:pt modelId="{DAD979BF-8FAF-4D8E-BC38-F0E15C6E4A90}" type="parTrans" cxnId="{C1C21024-1C14-4128-B8BA-4A262FF2D6E2}">
      <dgm:prSet/>
      <dgm:spPr/>
      <dgm:t>
        <a:bodyPr/>
        <a:lstStyle/>
        <a:p>
          <a:endParaRPr lang="en-GB">
            <a:solidFill>
              <a:schemeClr val="bg1"/>
            </a:solidFill>
          </a:endParaRPr>
        </a:p>
      </dgm:t>
    </dgm:pt>
    <dgm:pt modelId="{8757BD28-D72B-4045-B4AB-0BBE76E54482}" type="sibTrans" cxnId="{C1C21024-1C14-4128-B8BA-4A262FF2D6E2}">
      <dgm:prSet/>
      <dgm:spPr/>
      <dgm:t>
        <a:bodyPr/>
        <a:lstStyle/>
        <a:p>
          <a:endParaRPr lang="en-GB">
            <a:solidFill>
              <a:schemeClr val="bg1"/>
            </a:solidFill>
          </a:endParaRPr>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3">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pt>
    <dgm:pt modelId="{EAC128E0-B124-45FB-8D3C-3545493916D3}" type="pres">
      <dgm:prSet presAssocID="{1DBC060E-790A-4CDD-8E2E-45F579CE0C62}" presName="node" presStyleLbl="node1" presStyleIdx="1" presStyleCnt="3">
        <dgm:presLayoutVars>
          <dgm:bulletEnabled val="1"/>
        </dgm:presLayoutVars>
      </dgm:prSet>
      <dgm:spPr/>
      <dgm:t>
        <a:bodyPr/>
        <a:lstStyle/>
        <a:p>
          <a:endParaRPr lang="en-GB"/>
        </a:p>
      </dgm:t>
    </dgm:pt>
    <dgm:pt modelId="{85462E2A-53BA-4EE3-BE53-7BEFD6DD9817}" type="pres">
      <dgm:prSet presAssocID="{445975CB-D497-44FB-8442-A695F9EAD0C5}" presName="sibTrans" presStyleCnt="0"/>
      <dgm:spPr/>
    </dgm:pt>
    <dgm:pt modelId="{8D6C514E-5F0B-4031-86ED-B4F24281469C}" type="pres">
      <dgm:prSet presAssocID="{8A139703-F290-4B8B-BD3D-DB10C1F5669C}" presName="node" presStyleLbl="node1" presStyleIdx="2" presStyleCnt="3">
        <dgm:presLayoutVars>
          <dgm:bulletEnabled val="1"/>
        </dgm:presLayoutVars>
      </dgm:prSet>
      <dgm:spPr/>
      <dgm:t>
        <a:bodyPr/>
        <a:lstStyle/>
        <a:p>
          <a:endParaRPr lang="en-GB"/>
        </a:p>
      </dgm:t>
    </dgm:pt>
  </dgm:ptLst>
  <dgm:cxnLst>
    <dgm:cxn modelId="{6A041C25-66DF-4A0C-AA34-DEB2711DE254}" srcId="{1B53CFCF-4F60-4381-849F-791013009488}" destId="{1DBC060E-790A-4CDD-8E2E-45F579CE0C62}" srcOrd="1" destOrd="0" parTransId="{6CD5EC2B-98D5-4A28-9628-DCA8D26275CE}" sibTransId="{445975CB-D497-44FB-8442-A695F9EAD0C5}"/>
    <dgm:cxn modelId="{9235C175-C298-4F6D-956E-F9BA973130EE}" type="presOf" srcId="{8A139703-F290-4B8B-BD3D-DB10C1F5669C}" destId="{8D6C514E-5F0B-4031-86ED-B4F24281469C}" srcOrd="0" destOrd="0" presId="urn:microsoft.com/office/officeart/2005/8/layout/default"/>
    <dgm:cxn modelId="{8F272F22-71A7-4303-9F73-E3FF21DA1A33}" srcId="{1B53CFCF-4F60-4381-849F-791013009488}" destId="{96723B55-FF55-47FD-B449-4AA8FA2BAB31}" srcOrd="0" destOrd="0" parTransId="{D593ADA1-9F70-486D-A61E-448F67C7754A}" sibTransId="{F56B31CB-81EA-4F83-B8B6-072177CC32AC}"/>
    <dgm:cxn modelId="{F99357CB-0346-4389-BEFD-A063590E6795}" type="presOf" srcId="{1B53CFCF-4F60-4381-849F-791013009488}" destId="{8B52217E-9618-4D72-9320-CE2C0A858468}" srcOrd="0" destOrd="0" presId="urn:microsoft.com/office/officeart/2005/8/layout/default"/>
    <dgm:cxn modelId="{81B08945-DD11-4DB6-A981-AC50F301CA4E}" type="presOf" srcId="{1DBC060E-790A-4CDD-8E2E-45F579CE0C62}" destId="{EAC128E0-B124-45FB-8D3C-3545493916D3}" srcOrd="0" destOrd="0" presId="urn:microsoft.com/office/officeart/2005/8/layout/default"/>
    <dgm:cxn modelId="{C1C21024-1C14-4128-B8BA-4A262FF2D6E2}" srcId="{1B53CFCF-4F60-4381-849F-791013009488}" destId="{8A139703-F290-4B8B-BD3D-DB10C1F5669C}" srcOrd="2" destOrd="0" parTransId="{DAD979BF-8FAF-4D8E-BC38-F0E15C6E4A90}" sibTransId="{8757BD28-D72B-4045-B4AB-0BBE76E54482}"/>
    <dgm:cxn modelId="{D04BA4AE-6623-4AE8-9905-8ABB96138930}" type="presOf" srcId="{96723B55-FF55-47FD-B449-4AA8FA2BAB31}" destId="{56BFC3DA-A95C-4316-B5C1-1D964B4B0F23}" srcOrd="0" destOrd="0" presId="urn:microsoft.com/office/officeart/2005/8/layout/default"/>
    <dgm:cxn modelId="{366FB0BE-1F78-4543-8FD0-6D489C9D6582}" type="presParOf" srcId="{8B52217E-9618-4D72-9320-CE2C0A858468}" destId="{56BFC3DA-A95C-4316-B5C1-1D964B4B0F23}" srcOrd="0" destOrd="0" presId="urn:microsoft.com/office/officeart/2005/8/layout/default"/>
    <dgm:cxn modelId="{E00ACBF8-A6B4-4850-A05B-233ACAD5172D}" type="presParOf" srcId="{8B52217E-9618-4D72-9320-CE2C0A858468}" destId="{3427721A-487C-4186-8C98-4EAC2E7A1907}" srcOrd="1" destOrd="0" presId="urn:microsoft.com/office/officeart/2005/8/layout/default"/>
    <dgm:cxn modelId="{80F0B242-EACC-4B10-8688-04A8DF79E927}" type="presParOf" srcId="{8B52217E-9618-4D72-9320-CE2C0A858468}" destId="{EAC128E0-B124-45FB-8D3C-3545493916D3}" srcOrd="2" destOrd="0" presId="urn:microsoft.com/office/officeart/2005/8/layout/default"/>
    <dgm:cxn modelId="{3E7B2765-A0C6-497E-8C87-6A9E3BD5D5F7}" type="presParOf" srcId="{8B52217E-9618-4D72-9320-CE2C0A858468}" destId="{85462E2A-53BA-4EE3-BE53-7BEFD6DD9817}" srcOrd="3" destOrd="0" presId="urn:microsoft.com/office/officeart/2005/8/layout/default"/>
    <dgm:cxn modelId="{038DA357-E093-4446-9640-2D15BD8B2204}" type="presParOf" srcId="{8B52217E-9618-4D72-9320-CE2C0A858468}" destId="{8D6C514E-5F0B-4031-86ED-B4F24281469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GB"/>
        </a:p>
      </dgm:t>
    </dgm:pt>
    <dgm:pt modelId="{96723B55-FF55-47FD-B449-4AA8FA2BAB31}">
      <dgm:prSet/>
      <dgm:spPr/>
      <dgm:t>
        <a:bodyPr/>
        <a:lstStyle/>
        <a:p>
          <a:pPr rtl="0"/>
          <a:r>
            <a:rPr lang="en-GB" dirty="0" smtClean="0">
              <a:solidFill>
                <a:schemeClr val="bg1">
                  <a:lumMod val="85000"/>
                  <a:lumOff val="15000"/>
                </a:schemeClr>
              </a:solidFill>
            </a:rPr>
            <a:t>F# </a:t>
          </a:r>
          <a:br>
            <a:rPr lang="en-GB" dirty="0" smtClean="0">
              <a:solidFill>
                <a:schemeClr val="bg1">
                  <a:lumMod val="85000"/>
                  <a:lumOff val="15000"/>
                </a:schemeClr>
              </a:solidFill>
            </a:rPr>
          </a:br>
          <a:r>
            <a:rPr lang="en-GB" dirty="0" smtClean="0">
              <a:solidFill>
                <a:schemeClr val="bg1">
                  <a:lumMod val="85000"/>
                  <a:lumOff val="15000"/>
                </a:schemeClr>
              </a:solidFill>
            </a:rPr>
            <a:t>Today!</a:t>
          </a:r>
          <a:endParaRPr lang="en-GB" dirty="0">
            <a:solidFill>
              <a:schemeClr val="bg1">
                <a:lumMod val="85000"/>
                <a:lumOff val="15000"/>
              </a:schemeClr>
            </a:solidFill>
          </a:endParaRPr>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1DBC060E-790A-4CDD-8E2E-45F579CE0C62}">
      <dgm:prSet/>
      <dgm:spPr>
        <a:solidFill>
          <a:schemeClr val="tx1">
            <a:lumMod val="50000"/>
          </a:schemeClr>
        </a:solidFill>
      </dgm:spPr>
      <dgm:t>
        <a:bodyPr/>
        <a:lstStyle/>
        <a:p>
          <a:pPr rtl="0"/>
          <a:r>
            <a:rPr lang="en-GB" dirty="0" smtClean="0">
              <a:solidFill>
                <a:schemeClr val="bg1">
                  <a:lumMod val="85000"/>
                  <a:lumOff val="15000"/>
                </a:schemeClr>
              </a:solidFill>
            </a:rPr>
            <a:t>F# Advanced?</a:t>
          </a:r>
          <a:endParaRPr lang="en-GB" dirty="0">
            <a:solidFill>
              <a:schemeClr val="bg1">
                <a:lumMod val="85000"/>
                <a:lumOff val="15000"/>
              </a:schemeClr>
            </a:solidFill>
          </a:endParaRPr>
        </a:p>
      </dgm:t>
    </dgm:pt>
    <dgm:pt modelId="{6CD5EC2B-98D5-4A28-9628-DCA8D26275CE}" type="parTrans" cxnId="{6A041C25-66DF-4A0C-AA34-DEB2711DE254}">
      <dgm:prSet/>
      <dgm:spPr/>
      <dgm:t>
        <a:bodyPr/>
        <a:lstStyle/>
        <a:p>
          <a:endParaRPr lang="en-GB">
            <a:solidFill>
              <a:schemeClr val="bg1"/>
            </a:solidFill>
          </a:endParaRPr>
        </a:p>
      </dgm:t>
    </dgm:pt>
    <dgm:pt modelId="{445975CB-D497-44FB-8442-A695F9EAD0C5}" type="sibTrans" cxnId="{6A041C25-66DF-4A0C-AA34-DEB2711DE254}">
      <dgm:prSet/>
      <dgm:spPr/>
      <dgm:t>
        <a:bodyPr/>
        <a:lstStyle/>
        <a:p>
          <a:endParaRPr lang="en-GB">
            <a:solidFill>
              <a:schemeClr val="bg1"/>
            </a:solidFill>
          </a:endParaRPr>
        </a:p>
      </dgm:t>
    </dgm:pt>
    <dgm:pt modelId="{8A139703-F290-4B8B-BD3D-DB10C1F5669C}">
      <dgm:prSet/>
      <dgm:spPr>
        <a:solidFill>
          <a:schemeClr val="accent1"/>
        </a:solidFill>
      </dgm:spPr>
      <dgm:t>
        <a:bodyPr/>
        <a:lstStyle/>
        <a:p>
          <a:pPr rtl="0"/>
          <a:r>
            <a:rPr lang="en-GB" dirty="0" smtClean="0">
              <a:solidFill>
                <a:schemeClr val="bg1">
                  <a:lumMod val="85000"/>
                  <a:lumOff val="15000"/>
                </a:schemeClr>
              </a:solidFill>
            </a:rPr>
            <a:t>F# Tomorrow!</a:t>
          </a:r>
          <a:endParaRPr lang="en-GB" dirty="0">
            <a:solidFill>
              <a:schemeClr val="bg1">
                <a:lumMod val="85000"/>
                <a:lumOff val="15000"/>
              </a:schemeClr>
            </a:solidFill>
          </a:endParaRPr>
        </a:p>
      </dgm:t>
    </dgm:pt>
    <dgm:pt modelId="{DAD979BF-8FAF-4D8E-BC38-F0E15C6E4A90}" type="parTrans" cxnId="{C1C21024-1C14-4128-B8BA-4A262FF2D6E2}">
      <dgm:prSet/>
      <dgm:spPr/>
      <dgm:t>
        <a:bodyPr/>
        <a:lstStyle/>
        <a:p>
          <a:endParaRPr lang="en-GB">
            <a:solidFill>
              <a:schemeClr val="bg1"/>
            </a:solidFill>
          </a:endParaRPr>
        </a:p>
      </dgm:t>
    </dgm:pt>
    <dgm:pt modelId="{8757BD28-D72B-4045-B4AB-0BBE76E54482}" type="sibTrans" cxnId="{C1C21024-1C14-4128-B8BA-4A262FF2D6E2}">
      <dgm:prSet/>
      <dgm:spPr/>
      <dgm:t>
        <a:bodyPr/>
        <a:lstStyle/>
        <a:p>
          <a:endParaRPr lang="en-GB">
            <a:solidFill>
              <a:schemeClr val="bg1"/>
            </a:solidFill>
          </a:endParaRPr>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3">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pt>
    <dgm:pt modelId="{EAC128E0-B124-45FB-8D3C-3545493916D3}" type="pres">
      <dgm:prSet presAssocID="{1DBC060E-790A-4CDD-8E2E-45F579CE0C62}" presName="node" presStyleLbl="node1" presStyleIdx="1" presStyleCnt="3">
        <dgm:presLayoutVars>
          <dgm:bulletEnabled val="1"/>
        </dgm:presLayoutVars>
      </dgm:prSet>
      <dgm:spPr/>
      <dgm:t>
        <a:bodyPr/>
        <a:lstStyle/>
        <a:p>
          <a:endParaRPr lang="en-GB"/>
        </a:p>
      </dgm:t>
    </dgm:pt>
    <dgm:pt modelId="{85462E2A-53BA-4EE3-BE53-7BEFD6DD9817}" type="pres">
      <dgm:prSet presAssocID="{445975CB-D497-44FB-8442-A695F9EAD0C5}" presName="sibTrans" presStyleCnt="0"/>
      <dgm:spPr/>
    </dgm:pt>
    <dgm:pt modelId="{8D6C514E-5F0B-4031-86ED-B4F24281469C}" type="pres">
      <dgm:prSet presAssocID="{8A139703-F290-4B8B-BD3D-DB10C1F5669C}" presName="node" presStyleLbl="node1" presStyleIdx="2" presStyleCnt="3">
        <dgm:presLayoutVars>
          <dgm:bulletEnabled val="1"/>
        </dgm:presLayoutVars>
      </dgm:prSet>
      <dgm:spPr/>
      <dgm:t>
        <a:bodyPr/>
        <a:lstStyle/>
        <a:p>
          <a:endParaRPr lang="en-GB"/>
        </a:p>
      </dgm:t>
    </dgm:pt>
  </dgm:ptLst>
  <dgm:cxnLst>
    <dgm:cxn modelId="{6A041C25-66DF-4A0C-AA34-DEB2711DE254}" srcId="{1B53CFCF-4F60-4381-849F-791013009488}" destId="{1DBC060E-790A-4CDD-8E2E-45F579CE0C62}" srcOrd="1" destOrd="0" parTransId="{6CD5EC2B-98D5-4A28-9628-DCA8D26275CE}" sibTransId="{445975CB-D497-44FB-8442-A695F9EAD0C5}"/>
    <dgm:cxn modelId="{A24D42DA-3CA3-4419-BB73-0F9A54258FB3}" type="presOf" srcId="{1DBC060E-790A-4CDD-8E2E-45F579CE0C62}" destId="{EAC128E0-B124-45FB-8D3C-3545493916D3}" srcOrd="0" destOrd="0" presId="urn:microsoft.com/office/officeart/2005/8/layout/default"/>
    <dgm:cxn modelId="{8F272F22-71A7-4303-9F73-E3FF21DA1A33}" srcId="{1B53CFCF-4F60-4381-849F-791013009488}" destId="{96723B55-FF55-47FD-B449-4AA8FA2BAB31}" srcOrd="0" destOrd="0" parTransId="{D593ADA1-9F70-486D-A61E-448F67C7754A}" sibTransId="{F56B31CB-81EA-4F83-B8B6-072177CC32AC}"/>
    <dgm:cxn modelId="{89D812B2-F2A7-438C-AC43-A608CBD5F437}" type="presOf" srcId="{96723B55-FF55-47FD-B449-4AA8FA2BAB31}" destId="{56BFC3DA-A95C-4316-B5C1-1D964B4B0F23}" srcOrd="0" destOrd="0" presId="urn:microsoft.com/office/officeart/2005/8/layout/default"/>
    <dgm:cxn modelId="{C1C21024-1C14-4128-B8BA-4A262FF2D6E2}" srcId="{1B53CFCF-4F60-4381-849F-791013009488}" destId="{8A139703-F290-4B8B-BD3D-DB10C1F5669C}" srcOrd="2" destOrd="0" parTransId="{DAD979BF-8FAF-4D8E-BC38-F0E15C6E4A90}" sibTransId="{8757BD28-D72B-4045-B4AB-0BBE76E54482}"/>
    <dgm:cxn modelId="{6ACD82D9-4E39-494C-B85E-BCD3C4860365}" type="presOf" srcId="{1B53CFCF-4F60-4381-849F-791013009488}" destId="{8B52217E-9618-4D72-9320-CE2C0A858468}" srcOrd="0" destOrd="0" presId="urn:microsoft.com/office/officeart/2005/8/layout/default"/>
    <dgm:cxn modelId="{DABDE0D2-F9B9-4E02-80A0-5F7B27E26532}" type="presOf" srcId="{8A139703-F290-4B8B-BD3D-DB10C1F5669C}" destId="{8D6C514E-5F0B-4031-86ED-B4F24281469C}" srcOrd="0" destOrd="0" presId="urn:microsoft.com/office/officeart/2005/8/layout/default"/>
    <dgm:cxn modelId="{B55C67F2-D3D4-4563-B5F0-49FE11C7EFCF}" type="presParOf" srcId="{8B52217E-9618-4D72-9320-CE2C0A858468}" destId="{56BFC3DA-A95C-4316-B5C1-1D964B4B0F23}" srcOrd="0" destOrd="0" presId="urn:microsoft.com/office/officeart/2005/8/layout/default"/>
    <dgm:cxn modelId="{C05230D9-57F7-4716-955B-2FA38913093C}" type="presParOf" srcId="{8B52217E-9618-4D72-9320-CE2C0A858468}" destId="{3427721A-487C-4186-8C98-4EAC2E7A1907}" srcOrd="1" destOrd="0" presId="urn:microsoft.com/office/officeart/2005/8/layout/default"/>
    <dgm:cxn modelId="{72468C5D-3FFA-4138-AE3E-518704528039}" type="presParOf" srcId="{8B52217E-9618-4D72-9320-CE2C0A858468}" destId="{EAC128E0-B124-45FB-8D3C-3545493916D3}" srcOrd="2" destOrd="0" presId="urn:microsoft.com/office/officeart/2005/8/layout/default"/>
    <dgm:cxn modelId="{A233CD62-E3D7-40DB-80D6-C1D73328B69E}" type="presParOf" srcId="{8B52217E-9618-4D72-9320-CE2C0A858468}" destId="{85462E2A-53BA-4EE3-BE53-7BEFD6DD9817}" srcOrd="3" destOrd="0" presId="urn:microsoft.com/office/officeart/2005/8/layout/default"/>
    <dgm:cxn modelId="{8D3BAC48-6881-458C-A531-AF76C7E11466}" type="presParOf" srcId="{8B52217E-9618-4D72-9320-CE2C0A858468}" destId="{8D6C514E-5F0B-4031-86ED-B4F24281469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GB"/>
        </a:p>
      </dgm:t>
    </dgm:pt>
    <dgm:pt modelId="{96723B55-FF55-47FD-B449-4AA8FA2BAB31}">
      <dgm:prSet/>
      <dgm:spPr/>
      <dgm:t>
        <a:bodyPr/>
        <a:lstStyle/>
        <a:p>
          <a:pPr rtl="0"/>
          <a:r>
            <a:rPr lang="en-GB" dirty="0" smtClean="0">
              <a:solidFill>
                <a:schemeClr val="bg1">
                  <a:lumMod val="85000"/>
                  <a:lumOff val="15000"/>
                </a:schemeClr>
              </a:solidFill>
            </a:rPr>
            <a:t>F# </a:t>
          </a:r>
          <a:br>
            <a:rPr lang="en-GB" dirty="0" smtClean="0">
              <a:solidFill>
                <a:schemeClr val="bg1">
                  <a:lumMod val="85000"/>
                  <a:lumOff val="15000"/>
                </a:schemeClr>
              </a:solidFill>
            </a:rPr>
          </a:br>
          <a:r>
            <a:rPr lang="en-GB" dirty="0" smtClean="0">
              <a:solidFill>
                <a:schemeClr val="bg1">
                  <a:lumMod val="85000"/>
                  <a:lumOff val="15000"/>
                </a:schemeClr>
              </a:solidFill>
            </a:rPr>
            <a:t>Today!</a:t>
          </a:r>
          <a:endParaRPr lang="en-GB" dirty="0">
            <a:solidFill>
              <a:schemeClr val="bg1">
                <a:lumMod val="85000"/>
                <a:lumOff val="15000"/>
              </a:schemeClr>
            </a:solidFill>
          </a:endParaRPr>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1">
        <dgm:presLayoutVars>
          <dgm:bulletEnabled val="1"/>
        </dgm:presLayoutVars>
      </dgm:prSet>
      <dgm:spPr/>
      <dgm:t>
        <a:bodyPr/>
        <a:lstStyle/>
        <a:p>
          <a:endParaRPr lang="en-GB"/>
        </a:p>
      </dgm:t>
    </dgm:pt>
  </dgm:ptLst>
  <dgm:cxnLst>
    <dgm:cxn modelId="{8F272F22-71A7-4303-9F73-E3FF21DA1A33}" srcId="{1B53CFCF-4F60-4381-849F-791013009488}" destId="{96723B55-FF55-47FD-B449-4AA8FA2BAB31}" srcOrd="0" destOrd="0" parTransId="{D593ADA1-9F70-486D-A61E-448F67C7754A}" sibTransId="{F56B31CB-81EA-4F83-B8B6-072177CC32AC}"/>
    <dgm:cxn modelId="{5ABA74E0-FEA7-40EA-9E7D-CC39E232DDC2}" type="presOf" srcId="{96723B55-FF55-47FD-B449-4AA8FA2BAB31}" destId="{56BFC3DA-A95C-4316-B5C1-1D964B4B0F23}" srcOrd="0" destOrd="0" presId="urn:microsoft.com/office/officeart/2005/8/layout/default"/>
    <dgm:cxn modelId="{8BF8B03F-D2B1-4FDA-BB4B-32A65EB47BB1}" type="presOf" srcId="{1B53CFCF-4F60-4381-849F-791013009488}" destId="{8B52217E-9618-4D72-9320-CE2C0A858468}" srcOrd="0" destOrd="0" presId="urn:microsoft.com/office/officeart/2005/8/layout/default"/>
    <dgm:cxn modelId="{70E6F1DF-1406-414C-A474-B925768336E2}" type="presParOf" srcId="{8B52217E-9618-4D72-9320-CE2C0A858468}" destId="{56BFC3DA-A95C-4316-B5C1-1D964B4B0F23}"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BFA8D-3F24-4EAD-8E72-D9F1E57F82DD}">
      <dsp:nvSpPr>
        <dsp:cNvPr id="0" name=""/>
        <dsp:cNvSpPr/>
      </dsp:nvSpPr>
      <dsp:spPr>
        <a:xfrm>
          <a:off x="7500" y="2056426"/>
          <a:ext cx="3303965" cy="122751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F# async + immutable</a:t>
          </a:r>
          <a:endParaRPr lang="en-GB" sz="3200" kern="1200" dirty="0"/>
        </a:p>
      </dsp:txBody>
      <dsp:txXfrm>
        <a:off x="43453" y="2092379"/>
        <a:ext cx="3232059" cy="1155610"/>
      </dsp:txXfrm>
    </dsp:sp>
    <dsp:sp modelId="{2E32B71F-E584-41FC-943D-AB77CE5D2E23}">
      <dsp:nvSpPr>
        <dsp:cNvPr id="0" name=""/>
        <dsp:cNvSpPr/>
      </dsp:nvSpPr>
      <dsp:spPr>
        <a:xfrm rot="19770147">
          <a:off x="2997669" y="1369994"/>
          <a:ext cx="878035" cy="506877"/>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3008188" y="1509955"/>
        <a:ext cx="725972" cy="304127"/>
      </dsp:txXfrm>
    </dsp:sp>
    <dsp:sp modelId="{A7576EB5-77C0-4967-A421-CE4132E51FA1}">
      <dsp:nvSpPr>
        <dsp:cNvPr id="0" name=""/>
        <dsp:cNvSpPr/>
      </dsp:nvSpPr>
      <dsp:spPr>
        <a:xfrm>
          <a:off x="4129010" y="0"/>
          <a:ext cx="2043862" cy="122751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Parallel</a:t>
          </a:r>
          <a:endParaRPr lang="en-GB" sz="3200" kern="1200" dirty="0"/>
        </a:p>
      </dsp:txBody>
      <dsp:txXfrm>
        <a:off x="4164963" y="35953"/>
        <a:ext cx="1971956" cy="1155610"/>
      </dsp:txXfrm>
    </dsp:sp>
    <dsp:sp modelId="{CF940D06-359E-4251-A747-14B95905EF32}">
      <dsp:nvSpPr>
        <dsp:cNvPr id="0" name=""/>
        <dsp:cNvSpPr/>
      </dsp:nvSpPr>
      <dsp:spPr>
        <a:xfrm rot="21461872">
          <a:off x="4109974" y="2457655"/>
          <a:ext cx="882453" cy="506877"/>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4110035" y="2562084"/>
        <a:ext cx="730390" cy="304127"/>
      </dsp:txXfrm>
    </dsp:sp>
    <dsp:sp modelId="{EE2E5D40-36D7-4CBF-95BC-A19B96D9D7EE}">
      <dsp:nvSpPr>
        <dsp:cNvPr id="0" name=""/>
        <dsp:cNvSpPr/>
      </dsp:nvSpPr>
      <dsp:spPr>
        <a:xfrm>
          <a:off x="5660187" y="1933576"/>
          <a:ext cx="2043862" cy="122751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Server</a:t>
          </a:r>
          <a:endParaRPr lang="en-GB" sz="3200" kern="1200" dirty="0"/>
        </a:p>
      </dsp:txBody>
      <dsp:txXfrm>
        <a:off x="5696140" y="1969529"/>
        <a:ext cx="1971956" cy="1155610"/>
      </dsp:txXfrm>
    </dsp:sp>
    <dsp:sp modelId="{0A60A79A-6FA3-454B-A50B-7152EAF4185A}">
      <dsp:nvSpPr>
        <dsp:cNvPr id="0" name=""/>
        <dsp:cNvSpPr/>
      </dsp:nvSpPr>
      <dsp:spPr>
        <a:xfrm rot="2130509">
          <a:off x="4077673" y="3597251"/>
          <a:ext cx="858470" cy="506877"/>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rot="10800000">
        <a:off x="4091813" y="3654465"/>
        <a:ext cx="706407" cy="304127"/>
      </dsp:txXfrm>
    </dsp:sp>
    <dsp:sp modelId="{FA332C85-6D89-4F14-8668-01CDD4F1EC5E}">
      <dsp:nvSpPr>
        <dsp:cNvPr id="0" name=""/>
        <dsp:cNvSpPr/>
      </dsp:nvSpPr>
      <dsp:spPr>
        <a:xfrm>
          <a:off x="4936104" y="4112852"/>
          <a:ext cx="2043862" cy="122751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GB" sz="4100" kern="1200" dirty="0" smtClean="0"/>
            <a:t>Agents</a:t>
          </a:r>
          <a:endParaRPr lang="en-GB" sz="4100" kern="1200" dirty="0"/>
        </a:p>
      </dsp:txBody>
      <dsp:txXfrm>
        <a:off x="4972057" y="4148805"/>
        <a:ext cx="1971956" cy="1155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8C795-42D2-49C5-899D-3626F0278F39}">
      <dsp:nvSpPr>
        <dsp:cNvPr id="0" name=""/>
        <dsp:cNvSpPr/>
      </dsp:nvSpPr>
      <dsp:spPr>
        <a:xfrm>
          <a:off x="3969884" y="2149727"/>
          <a:ext cx="1533372" cy="1533372"/>
        </a:xfrm>
        <a:prstGeom prst="ellips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GB" sz="6200" b="1" kern="1200" dirty="0" smtClean="0"/>
            <a:t>F#</a:t>
          </a:r>
          <a:endParaRPr lang="en-GB" sz="6200" b="1" kern="1200" dirty="0"/>
        </a:p>
      </dsp:txBody>
      <dsp:txXfrm>
        <a:off x="4194441" y="2374284"/>
        <a:ext cx="1084258" cy="1084258"/>
      </dsp:txXfrm>
    </dsp:sp>
    <dsp:sp modelId="{0F813361-7A3B-427B-80E0-3995A0A90304}">
      <dsp:nvSpPr>
        <dsp:cNvPr id="0" name=""/>
        <dsp:cNvSpPr/>
      </dsp:nvSpPr>
      <dsp:spPr>
        <a:xfrm rot="16200000">
          <a:off x="4574588" y="1592595"/>
          <a:ext cx="323965" cy="521346"/>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b="1" kern="1200"/>
        </a:p>
      </dsp:txBody>
      <dsp:txXfrm>
        <a:off x="4623183" y="1745459"/>
        <a:ext cx="226776" cy="312808"/>
      </dsp:txXfrm>
    </dsp:sp>
    <dsp:sp modelId="{DCFDEC40-DBEE-4114-BDBF-97731B0E8F13}">
      <dsp:nvSpPr>
        <dsp:cNvPr id="0" name=""/>
        <dsp:cNvSpPr/>
      </dsp:nvSpPr>
      <dsp:spPr>
        <a:xfrm>
          <a:off x="3969884" y="5100"/>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Web Data</a:t>
          </a:r>
          <a:endParaRPr lang="en-GB" sz="1600" b="1" kern="1200" dirty="0"/>
        </a:p>
      </dsp:txBody>
      <dsp:txXfrm>
        <a:off x="4194441" y="229657"/>
        <a:ext cx="1084258" cy="1084258"/>
      </dsp:txXfrm>
    </dsp:sp>
    <dsp:sp modelId="{302B4E84-6D60-4A3C-93B8-B4171848525E}">
      <dsp:nvSpPr>
        <dsp:cNvPr id="0" name=""/>
        <dsp:cNvSpPr/>
      </dsp:nvSpPr>
      <dsp:spPr>
        <a:xfrm rot="19800000">
          <a:off x="5495298" y="2124168"/>
          <a:ext cx="323965" cy="521346"/>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b="1" kern="1200"/>
        </a:p>
      </dsp:txBody>
      <dsp:txXfrm>
        <a:off x="5501808" y="2252734"/>
        <a:ext cx="226776" cy="312808"/>
      </dsp:txXfrm>
    </dsp:sp>
    <dsp:sp modelId="{2BB494E8-4A25-4682-9898-E3176745D5B0}">
      <dsp:nvSpPr>
        <dsp:cNvPr id="0" name=""/>
        <dsp:cNvSpPr/>
      </dsp:nvSpPr>
      <dsp:spPr>
        <a:xfrm>
          <a:off x="5827186" y="1077413"/>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Cloud Data</a:t>
          </a:r>
          <a:endParaRPr lang="en-GB" sz="1600" b="1" kern="1200" dirty="0"/>
        </a:p>
      </dsp:txBody>
      <dsp:txXfrm>
        <a:off x="6051743" y="1301970"/>
        <a:ext cx="1084258" cy="1084258"/>
      </dsp:txXfrm>
    </dsp:sp>
    <dsp:sp modelId="{0ED9D778-3FCC-4C1F-8636-524F2E23F669}">
      <dsp:nvSpPr>
        <dsp:cNvPr id="0" name=""/>
        <dsp:cNvSpPr/>
      </dsp:nvSpPr>
      <dsp:spPr>
        <a:xfrm rot="1800000">
          <a:off x="5495298" y="3187313"/>
          <a:ext cx="323965" cy="521346"/>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b="1" kern="1200"/>
        </a:p>
      </dsp:txBody>
      <dsp:txXfrm>
        <a:off x="5501808" y="3267285"/>
        <a:ext cx="226776" cy="312808"/>
      </dsp:txXfrm>
    </dsp:sp>
    <dsp:sp modelId="{84869D28-DE02-45BA-A323-025CC90CF11E}">
      <dsp:nvSpPr>
        <dsp:cNvPr id="0" name=""/>
        <dsp:cNvSpPr/>
      </dsp:nvSpPr>
      <dsp:spPr>
        <a:xfrm>
          <a:off x="5827186" y="3222041"/>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Enterprise</a:t>
          </a:r>
        </a:p>
        <a:p>
          <a:pPr lvl="0" algn="ctr" defTabSz="711200">
            <a:lnSpc>
              <a:spcPct val="90000"/>
            </a:lnSpc>
            <a:spcBef>
              <a:spcPct val="0"/>
            </a:spcBef>
            <a:spcAft>
              <a:spcPct val="35000"/>
            </a:spcAft>
          </a:pPr>
          <a:r>
            <a:rPr lang="en-GB" sz="1600" b="1" kern="1200" dirty="0" smtClean="0"/>
            <a:t>Data</a:t>
          </a:r>
          <a:endParaRPr lang="en-GB" sz="1600" b="1" kern="1200" dirty="0"/>
        </a:p>
      </dsp:txBody>
      <dsp:txXfrm>
        <a:off x="6051743" y="3446598"/>
        <a:ext cx="1084258" cy="1084258"/>
      </dsp:txXfrm>
    </dsp:sp>
    <dsp:sp modelId="{31E55C57-A669-4AFB-BBB1-A81BF2849301}">
      <dsp:nvSpPr>
        <dsp:cNvPr id="0" name=""/>
        <dsp:cNvSpPr/>
      </dsp:nvSpPr>
      <dsp:spPr>
        <a:xfrm rot="5400000">
          <a:off x="4574588" y="3718885"/>
          <a:ext cx="323965" cy="521346"/>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b="1" kern="1200"/>
        </a:p>
      </dsp:txBody>
      <dsp:txXfrm>
        <a:off x="4623183" y="3774560"/>
        <a:ext cx="226776" cy="312808"/>
      </dsp:txXfrm>
    </dsp:sp>
    <dsp:sp modelId="{0B78AF1F-0C88-4E88-82DC-6C3437F0506F}">
      <dsp:nvSpPr>
        <dsp:cNvPr id="0" name=""/>
        <dsp:cNvSpPr/>
      </dsp:nvSpPr>
      <dsp:spPr>
        <a:xfrm>
          <a:off x="3969884" y="4294355"/>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Local Data</a:t>
          </a:r>
          <a:endParaRPr lang="en-GB" sz="1600" b="1" kern="1200" dirty="0"/>
        </a:p>
      </dsp:txBody>
      <dsp:txXfrm>
        <a:off x="4194441" y="4518912"/>
        <a:ext cx="1084258" cy="1084258"/>
      </dsp:txXfrm>
    </dsp:sp>
    <dsp:sp modelId="{D63A542E-2527-425D-A5AF-ACDD14193090}">
      <dsp:nvSpPr>
        <dsp:cNvPr id="0" name=""/>
        <dsp:cNvSpPr/>
      </dsp:nvSpPr>
      <dsp:spPr>
        <a:xfrm rot="9000000">
          <a:off x="3653877" y="3187313"/>
          <a:ext cx="323965" cy="521346"/>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b="1" kern="1200"/>
        </a:p>
      </dsp:txBody>
      <dsp:txXfrm rot="10800000">
        <a:off x="3744556" y="3267285"/>
        <a:ext cx="226776" cy="312808"/>
      </dsp:txXfrm>
    </dsp:sp>
    <dsp:sp modelId="{50495704-726C-41CF-B091-44D913359F11}">
      <dsp:nvSpPr>
        <dsp:cNvPr id="0" name=""/>
        <dsp:cNvSpPr/>
      </dsp:nvSpPr>
      <dsp:spPr>
        <a:xfrm>
          <a:off x="2112582" y="3222041"/>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Web Services</a:t>
          </a:r>
          <a:endParaRPr lang="en-GB" sz="1600" b="1" kern="1200" dirty="0"/>
        </a:p>
      </dsp:txBody>
      <dsp:txXfrm>
        <a:off x="2337139" y="3446598"/>
        <a:ext cx="1084258" cy="1084258"/>
      </dsp:txXfrm>
    </dsp:sp>
    <dsp:sp modelId="{FD717D3F-6D51-4556-A651-5BCA588C5F56}">
      <dsp:nvSpPr>
        <dsp:cNvPr id="0" name=""/>
        <dsp:cNvSpPr/>
      </dsp:nvSpPr>
      <dsp:spPr>
        <a:xfrm rot="12600000">
          <a:off x="3653877" y="2124168"/>
          <a:ext cx="323965" cy="521346"/>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b="1" kern="1200"/>
        </a:p>
      </dsp:txBody>
      <dsp:txXfrm rot="10800000">
        <a:off x="3744556" y="2252734"/>
        <a:ext cx="226776" cy="312808"/>
      </dsp:txXfrm>
    </dsp:sp>
    <dsp:sp modelId="{16FD8B25-21C1-4C8D-A798-197C88BC8F69}">
      <dsp:nvSpPr>
        <dsp:cNvPr id="0" name=""/>
        <dsp:cNvSpPr/>
      </dsp:nvSpPr>
      <dsp:spPr>
        <a:xfrm>
          <a:off x="2112582" y="1077413"/>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Your Data</a:t>
          </a:r>
          <a:endParaRPr lang="en-GB" sz="1600" b="1" kern="1200" dirty="0"/>
        </a:p>
      </dsp:txBody>
      <dsp:txXfrm>
        <a:off x="2337139" y="1301970"/>
        <a:ext cx="1084258" cy="10842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ADB60-2DEB-48D0-8123-CA7933E4971B}">
      <dsp:nvSpPr>
        <dsp:cNvPr id="0" name=""/>
        <dsp:cNvSpPr/>
      </dsp:nvSpPr>
      <dsp:spPr>
        <a:xfrm rot="16200000">
          <a:off x="1808387" y="-1808387"/>
          <a:ext cx="1969770" cy="558654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bg1"/>
              </a:solidFill>
            </a:rPr>
            <a:t>Simple, expressive, productive addition to .NET</a:t>
          </a:r>
          <a:endParaRPr lang="en-US" sz="3100" b="1" kern="1200" dirty="0">
            <a:solidFill>
              <a:schemeClr val="bg1"/>
            </a:solidFill>
          </a:endParaRPr>
        </a:p>
      </dsp:txBody>
      <dsp:txXfrm rot="5400000">
        <a:off x="0" y="0"/>
        <a:ext cx="5586544" cy="1477327"/>
      </dsp:txXfrm>
    </dsp:sp>
    <dsp:sp modelId="{51DBD211-C134-41AD-AD57-176244304372}">
      <dsp:nvSpPr>
        <dsp:cNvPr id="0" name=""/>
        <dsp:cNvSpPr/>
      </dsp:nvSpPr>
      <dsp:spPr>
        <a:xfrm>
          <a:off x="5586544" y="0"/>
          <a:ext cx="5586544" cy="196977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bg1"/>
              </a:solidFill>
            </a:rPr>
            <a:t>Ready for supported use in VS2010</a:t>
          </a:r>
          <a:endParaRPr lang="en-US" sz="3100" b="1" kern="1200" dirty="0">
            <a:solidFill>
              <a:schemeClr val="bg1"/>
            </a:solidFill>
          </a:endParaRPr>
        </a:p>
      </dsp:txBody>
      <dsp:txXfrm>
        <a:off x="5586544" y="0"/>
        <a:ext cx="5586544" cy="1477327"/>
      </dsp:txXfrm>
    </dsp:sp>
    <dsp:sp modelId="{6341D0F4-C184-47C1-B6FD-93C52A30A16E}">
      <dsp:nvSpPr>
        <dsp:cNvPr id="0" name=""/>
        <dsp:cNvSpPr/>
      </dsp:nvSpPr>
      <dsp:spPr>
        <a:xfrm rot="10800000">
          <a:off x="0" y="1969770"/>
          <a:ext cx="5586544" cy="196977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bg1"/>
              </a:solidFill>
            </a:rPr>
            <a:t>F# greatly simplifies parallelism </a:t>
          </a:r>
          <a:endParaRPr lang="en-US" sz="3100" b="1" kern="1200" dirty="0">
            <a:solidFill>
              <a:schemeClr val="bg1"/>
            </a:solidFill>
          </a:endParaRPr>
        </a:p>
      </dsp:txBody>
      <dsp:txXfrm rot="10800000">
        <a:off x="0" y="2462212"/>
        <a:ext cx="5586544" cy="1477327"/>
      </dsp:txXfrm>
    </dsp:sp>
    <dsp:sp modelId="{06F7728C-5299-4235-8017-DBD5BC2DB36C}">
      <dsp:nvSpPr>
        <dsp:cNvPr id="0" name=""/>
        <dsp:cNvSpPr/>
      </dsp:nvSpPr>
      <dsp:spPr>
        <a:xfrm rot="5400000">
          <a:off x="7394932" y="161382"/>
          <a:ext cx="1969770" cy="558654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bg1"/>
              </a:solidFill>
            </a:rPr>
            <a:t>An amazing data-rich future ahead</a:t>
          </a:r>
          <a:endParaRPr lang="en-US" sz="3100" b="1" kern="1200" dirty="0">
            <a:solidFill>
              <a:schemeClr val="bg1"/>
            </a:solidFill>
          </a:endParaRPr>
        </a:p>
      </dsp:txBody>
      <dsp:txXfrm rot="-5400000">
        <a:off x="5586545" y="2462211"/>
        <a:ext cx="5586544" cy="1477327"/>
      </dsp:txXfrm>
    </dsp:sp>
    <dsp:sp modelId="{62CD59B7-0D31-4CEC-A61C-C239FA1C3946}">
      <dsp:nvSpPr>
        <dsp:cNvPr id="0" name=""/>
        <dsp:cNvSpPr/>
      </dsp:nvSpPr>
      <dsp:spPr>
        <a:xfrm>
          <a:off x="3910581" y="1477327"/>
          <a:ext cx="3351927" cy="984885"/>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n-US" sz="5400" b="1" kern="1200" dirty="0" smtClean="0"/>
            <a:t>F#</a:t>
          </a:r>
          <a:endParaRPr lang="en-US" sz="2500" b="1" kern="1200" dirty="0"/>
        </a:p>
      </dsp:txBody>
      <dsp:txXfrm>
        <a:off x="3958659" y="1525405"/>
        <a:ext cx="3255771" cy="8887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0" y="589113"/>
          <a:ext cx="3491590" cy="20949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en-GB" sz="4900" kern="1200" dirty="0" smtClean="0">
              <a:solidFill>
                <a:schemeClr val="bg1">
                  <a:lumMod val="85000"/>
                  <a:lumOff val="15000"/>
                </a:schemeClr>
              </a:solidFill>
            </a:rPr>
            <a:t>F# </a:t>
          </a:r>
          <a:br>
            <a:rPr lang="en-GB" sz="4900" kern="1200" dirty="0" smtClean="0">
              <a:solidFill>
                <a:schemeClr val="bg1">
                  <a:lumMod val="85000"/>
                  <a:lumOff val="15000"/>
                </a:schemeClr>
              </a:solidFill>
            </a:rPr>
          </a:br>
          <a:r>
            <a:rPr lang="en-GB" sz="4900" kern="1200" dirty="0" smtClean="0">
              <a:solidFill>
                <a:schemeClr val="bg1">
                  <a:lumMod val="85000"/>
                  <a:lumOff val="15000"/>
                </a:schemeClr>
              </a:solidFill>
            </a:rPr>
            <a:t>Today?</a:t>
          </a:r>
          <a:endParaRPr lang="en-GB" sz="4900" kern="1200" dirty="0">
            <a:solidFill>
              <a:schemeClr val="bg1">
                <a:lumMod val="85000"/>
                <a:lumOff val="15000"/>
              </a:schemeClr>
            </a:solidFill>
          </a:endParaRPr>
        </a:p>
      </dsp:txBody>
      <dsp:txXfrm>
        <a:off x="0" y="589113"/>
        <a:ext cx="3491590" cy="2094954"/>
      </dsp:txXfrm>
    </dsp:sp>
    <dsp:sp modelId="{EAC128E0-B124-45FB-8D3C-3545493916D3}">
      <dsp:nvSpPr>
        <dsp:cNvPr id="0" name=""/>
        <dsp:cNvSpPr/>
      </dsp:nvSpPr>
      <dsp:spPr>
        <a:xfrm>
          <a:off x="3840749" y="589113"/>
          <a:ext cx="3491590" cy="20949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en-GB" sz="4900" kern="1200" dirty="0" smtClean="0">
              <a:solidFill>
                <a:schemeClr val="bg1">
                  <a:lumMod val="85000"/>
                  <a:lumOff val="15000"/>
                </a:schemeClr>
              </a:solidFill>
            </a:rPr>
            <a:t>F# Advanced?</a:t>
          </a:r>
          <a:endParaRPr lang="en-GB" sz="4900" kern="1200" dirty="0">
            <a:solidFill>
              <a:schemeClr val="bg1">
                <a:lumMod val="85000"/>
                <a:lumOff val="15000"/>
              </a:schemeClr>
            </a:solidFill>
          </a:endParaRPr>
        </a:p>
      </dsp:txBody>
      <dsp:txXfrm>
        <a:off x="3840749" y="589113"/>
        <a:ext cx="3491590" cy="2094954"/>
      </dsp:txXfrm>
    </dsp:sp>
    <dsp:sp modelId="{8D6C514E-5F0B-4031-86ED-B4F24281469C}">
      <dsp:nvSpPr>
        <dsp:cNvPr id="0" name=""/>
        <dsp:cNvSpPr/>
      </dsp:nvSpPr>
      <dsp:spPr>
        <a:xfrm>
          <a:off x="7681499" y="589113"/>
          <a:ext cx="3491590" cy="20949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en-GB" sz="4900" kern="1200" dirty="0" smtClean="0">
              <a:solidFill>
                <a:schemeClr val="bg1">
                  <a:lumMod val="85000"/>
                  <a:lumOff val="15000"/>
                </a:schemeClr>
              </a:solidFill>
            </a:rPr>
            <a:t>F# Tomorrow?</a:t>
          </a:r>
          <a:endParaRPr lang="en-GB" sz="4900" kern="1200" dirty="0">
            <a:solidFill>
              <a:schemeClr val="bg1">
                <a:lumMod val="85000"/>
                <a:lumOff val="15000"/>
              </a:schemeClr>
            </a:solidFill>
          </a:endParaRPr>
        </a:p>
      </dsp:txBody>
      <dsp:txXfrm>
        <a:off x="7681499" y="589113"/>
        <a:ext cx="3491590" cy="20949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0" y="589113"/>
          <a:ext cx="3491590" cy="20949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en-GB" sz="4900" kern="1200" dirty="0" smtClean="0">
              <a:solidFill>
                <a:schemeClr val="bg1">
                  <a:lumMod val="85000"/>
                  <a:lumOff val="15000"/>
                </a:schemeClr>
              </a:solidFill>
            </a:rPr>
            <a:t>F# </a:t>
          </a:r>
          <a:br>
            <a:rPr lang="en-GB" sz="4900" kern="1200" dirty="0" smtClean="0">
              <a:solidFill>
                <a:schemeClr val="bg1">
                  <a:lumMod val="85000"/>
                  <a:lumOff val="15000"/>
                </a:schemeClr>
              </a:solidFill>
            </a:rPr>
          </a:br>
          <a:r>
            <a:rPr lang="en-GB" sz="4900" kern="1200" dirty="0" smtClean="0">
              <a:solidFill>
                <a:schemeClr val="bg1">
                  <a:lumMod val="85000"/>
                  <a:lumOff val="15000"/>
                </a:schemeClr>
              </a:solidFill>
            </a:rPr>
            <a:t>Today!</a:t>
          </a:r>
          <a:endParaRPr lang="en-GB" sz="4900" kern="1200" dirty="0">
            <a:solidFill>
              <a:schemeClr val="bg1">
                <a:lumMod val="85000"/>
                <a:lumOff val="15000"/>
              </a:schemeClr>
            </a:solidFill>
          </a:endParaRPr>
        </a:p>
      </dsp:txBody>
      <dsp:txXfrm>
        <a:off x="0" y="589113"/>
        <a:ext cx="3491590" cy="2094954"/>
      </dsp:txXfrm>
    </dsp:sp>
    <dsp:sp modelId="{EAC128E0-B124-45FB-8D3C-3545493916D3}">
      <dsp:nvSpPr>
        <dsp:cNvPr id="0" name=""/>
        <dsp:cNvSpPr/>
      </dsp:nvSpPr>
      <dsp:spPr>
        <a:xfrm>
          <a:off x="3840749" y="589113"/>
          <a:ext cx="3491590" cy="2094954"/>
        </a:xfrm>
        <a:prstGeom prst="rect">
          <a:avLst/>
        </a:prstGeom>
        <a:solidFill>
          <a:schemeClr val="tx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en-GB" sz="4900" kern="1200" dirty="0" smtClean="0">
              <a:solidFill>
                <a:schemeClr val="bg1">
                  <a:lumMod val="85000"/>
                  <a:lumOff val="15000"/>
                </a:schemeClr>
              </a:solidFill>
            </a:rPr>
            <a:t>F# Advanced?</a:t>
          </a:r>
          <a:endParaRPr lang="en-GB" sz="4900" kern="1200" dirty="0">
            <a:solidFill>
              <a:schemeClr val="bg1">
                <a:lumMod val="85000"/>
                <a:lumOff val="15000"/>
              </a:schemeClr>
            </a:solidFill>
          </a:endParaRPr>
        </a:p>
      </dsp:txBody>
      <dsp:txXfrm>
        <a:off x="3840749" y="589113"/>
        <a:ext cx="3491590" cy="2094954"/>
      </dsp:txXfrm>
    </dsp:sp>
    <dsp:sp modelId="{8D6C514E-5F0B-4031-86ED-B4F24281469C}">
      <dsp:nvSpPr>
        <dsp:cNvPr id="0" name=""/>
        <dsp:cNvSpPr/>
      </dsp:nvSpPr>
      <dsp:spPr>
        <a:xfrm>
          <a:off x="7681499" y="589113"/>
          <a:ext cx="3491590" cy="20949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en-GB" sz="4900" kern="1200" dirty="0" smtClean="0">
              <a:solidFill>
                <a:schemeClr val="bg1">
                  <a:lumMod val="85000"/>
                  <a:lumOff val="15000"/>
                </a:schemeClr>
              </a:solidFill>
            </a:rPr>
            <a:t>F# Tomorrow!</a:t>
          </a:r>
          <a:endParaRPr lang="en-GB" sz="4900" kern="1200" dirty="0">
            <a:solidFill>
              <a:schemeClr val="bg1">
                <a:lumMod val="85000"/>
                <a:lumOff val="15000"/>
              </a:schemeClr>
            </a:solidFill>
          </a:endParaRPr>
        </a:p>
      </dsp:txBody>
      <dsp:txXfrm>
        <a:off x="7681499" y="589113"/>
        <a:ext cx="3491590" cy="20949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2861467" y="1544"/>
          <a:ext cx="5450154" cy="327009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GB" sz="6500" kern="1200" dirty="0" smtClean="0">
              <a:solidFill>
                <a:schemeClr val="bg1">
                  <a:lumMod val="85000"/>
                  <a:lumOff val="15000"/>
                </a:schemeClr>
              </a:solidFill>
            </a:rPr>
            <a:t>F# </a:t>
          </a:r>
          <a:br>
            <a:rPr lang="en-GB" sz="6500" kern="1200" dirty="0" smtClean="0">
              <a:solidFill>
                <a:schemeClr val="bg1">
                  <a:lumMod val="85000"/>
                  <a:lumOff val="15000"/>
                </a:schemeClr>
              </a:solidFill>
            </a:rPr>
          </a:br>
          <a:r>
            <a:rPr lang="en-GB" sz="6500" kern="1200" dirty="0" smtClean="0">
              <a:solidFill>
                <a:schemeClr val="bg1">
                  <a:lumMod val="85000"/>
                  <a:lumOff val="15000"/>
                </a:schemeClr>
              </a:solidFill>
            </a:rPr>
            <a:t>Today!</a:t>
          </a:r>
          <a:endParaRPr lang="en-GB" sz="6500" kern="1200" dirty="0">
            <a:solidFill>
              <a:schemeClr val="bg1">
                <a:lumMod val="85000"/>
                <a:lumOff val="15000"/>
              </a:schemeClr>
            </a:solidFill>
          </a:endParaRPr>
        </a:p>
      </dsp:txBody>
      <dsp:txXfrm>
        <a:off x="2861467" y="1544"/>
        <a:ext cx="5450154" cy="32700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9:31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9:31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9:31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9:31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12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14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9:28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22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9:28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9:28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000548"/>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49721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812589" y="6248207"/>
            <a:ext cx="7226228"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711015"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8125883" y="6248401"/>
            <a:ext cx="3555074" cy="365125"/>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347788609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91616" y="3253805"/>
            <a:ext cx="11173090" cy="6093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0920716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12188825"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861343" y="1304545"/>
            <a:ext cx="10779795" cy="1434239"/>
          </a:xfrm>
        </p:spPr>
        <p:txBody>
          <a:bodyPr/>
          <a:lstStyle>
            <a:lvl1pPr marL="0" indent="0">
              <a:lnSpc>
                <a:spcPct val="80000"/>
              </a:lnSpc>
              <a:buFontTx/>
              <a:buNone/>
              <a:defRPr sz="2400" b="0">
                <a:solidFill>
                  <a:srgbClr val="000000"/>
                </a:solidFill>
                <a:latin typeface="Consolas" pitchFamily="49" charset="0"/>
                <a:cs typeface="Courier New" pitchFamily="49" charset="0"/>
              </a:defRPr>
            </a:lvl1pPr>
            <a:lvl2pPr marL="457200" indent="6350">
              <a:lnSpc>
                <a:spcPct val="80000"/>
              </a:lnSpc>
              <a:buFontTx/>
              <a:buNone/>
              <a:defRPr sz="2000" b="0">
                <a:solidFill>
                  <a:srgbClr val="000000"/>
                </a:solidFill>
                <a:latin typeface="Consolas" pitchFamily="49" charset="0"/>
                <a:cs typeface="Courier New" pitchFamily="49" charset="0"/>
              </a:defRPr>
            </a:lvl2pPr>
            <a:lvl3pPr marL="796925" indent="0">
              <a:lnSpc>
                <a:spcPct val="80000"/>
              </a:lnSpc>
              <a:buFontTx/>
              <a:buNone/>
              <a:defRPr sz="1800" b="0">
                <a:solidFill>
                  <a:srgbClr val="000000"/>
                </a:solidFill>
                <a:latin typeface="Consolas" pitchFamily="49" charset="0"/>
                <a:cs typeface="Courier New" pitchFamily="49" charset="0"/>
              </a:defRPr>
            </a:lvl3pPr>
            <a:lvl4pPr marL="1147763" indent="20638">
              <a:lnSpc>
                <a:spcPct val="80000"/>
              </a:lnSpc>
              <a:buFontTx/>
              <a:buNone/>
              <a:defRPr sz="1800" b="0">
                <a:solidFill>
                  <a:srgbClr val="000000"/>
                </a:solidFill>
                <a:latin typeface="Consolas" pitchFamily="49" charset="0"/>
                <a:cs typeface="Courier New" pitchFamily="49" charset="0"/>
              </a:defRPr>
            </a:lvl4pPr>
            <a:lvl5pPr marL="1489075" indent="0">
              <a:lnSpc>
                <a:spcPct val="80000"/>
              </a:lnSpc>
              <a:buFontTx/>
              <a:buNone/>
              <a:defRPr sz="18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785716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56626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46988880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4163062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513722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theme" Target="../theme/theme2.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 id="2147483742" r:id="rId20"/>
    <p:sldLayoutId id="2147483743" r:id="rId21"/>
    <p:sldLayoutId id="2147483744" r:id="rId22"/>
    <p:sldLayoutId id="2147483746" r:id="rId23"/>
    <p:sldLayoutId id="2147483747" r:id="rId24"/>
    <p:sldLayoutId id="2147483748" r:id="rId25"/>
    <p:sldLayoutId id="2147483749" r:id="rId2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g"/><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jp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jp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hyperlink" Target="https://datamarket.azure.com/" TargetMode="External"/><Relationship Id="rId2" Type="http://schemas.openxmlformats.org/officeDocument/2006/relationships/image" Target="../media/image24.jpg"/><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4.jp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fsharp.net/" TargetMode="External"/><Relationship Id="rId7" Type="http://schemas.openxmlformats.org/officeDocument/2006/relationships/image" Target="../media/image34.gif"/><Relationship Id="rId2" Type="http://schemas.openxmlformats.org/officeDocument/2006/relationships/image" Target="../media/image24.jpg"/><Relationship Id="rId1" Type="http://schemas.openxmlformats.org/officeDocument/2006/relationships/slideLayout" Target="../slideLayouts/slideLayout13.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36.jpeg"/></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www.fsharp.net/" TargetMode="Externa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hyperlink" Target="http://www.tryfsharp.or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microsoft.com/expression/"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8.xml"/><Relationship Id="rId6" Type="http://schemas.openxmlformats.org/officeDocument/2006/relationships/hyperlink" Target="http://www.facebook.com/visualstudio" TargetMode="External"/><Relationship Id="rId5" Type="http://schemas.openxmlformats.org/officeDocument/2006/relationships/hyperlink" Target="http://www.microsoft.com/sqlserver/en/us/default.aspx" TargetMode="External"/><Relationship Id="rId4" Type="http://schemas.openxmlformats.org/officeDocument/2006/relationships/hyperlink" Target="http://blogs.msdn.com/b/somasegar/"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1.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1.png"/><Relationship Id="rId5" Type="http://schemas.openxmlformats.org/officeDocument/2006/relationships/hyperlink" Target="http://www.microsoft.com/learning" TargetMode="External"/><Relationship Id="rId10" Type="http://schemas.openxmlformats.org/officeDocument/2006/relationships/image" Target="../media/image40.emf"/><Relationship Id="rId4" Type="http://schemas.openxmlformats.org/officeDocument/2006/relationships/image" Target="../media/image37.png"/><Relationship Id="rId9" Type="http://schemas.openxmlformats.org/officeDocument/2006/relationships/image" Target="../media/image39.png"/><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4.jpg"/><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4.jpg"/><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4.jpg"/><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521" y="2327374"/>
            <a:ext cx="11173090" cy="2243691"/>
          </a:xfrm>
        </p:spPr>
        <p:txBody>
          <a:bodyPr/>
          <a:lstStyle/>
          <a:p>
            <a:pPr algn="ctr"/>
            <a:r>
              <a:rPr lang="en-GB" sz="5400" dirty="0" smtClean="0"/>
              <a:t/>
            </a:r>
            <a:br>
              <a:rPr lang="en-GB" sz="5400" dirty="0" smtClean="0"/>
            </a:br>
            <a:r>
              <a:rPr lang="en-GB" sz="5400" dirty="0" smtClean="0"/>
              <a:t>The magic we’re adding to F# is called </a:t>
            </a:r>
            <a:r>
              <a:rPr lang="en-GB" sz="5400" b="1" dirty="0" smtClean="0">
                <a:solidFill>
                  <a:srgbClr val="FFFF00"/>
                </a:solidFill>
              </a:rPr>
              <a:t>Type Providers</a:t>
            </a:r>
            <a:endParaRPr lang="en-GB" sz="5400" b="1" dirty="0">
              <a:solidFill>
                <a:srgbClr val="FFFF00"/>
              </a:solidFill>
            </a:endParaRPr>
          </a:p>
        </p:txBody>
      </p:sp>
    </p:spTree>
    <p:extLst>
      <p:ext uri="{BB962C8B-B14F-4D97-AF65-F5344CB8AC3E}">
        <p14:creationId xmlns:p14="http://schemas.microsoft.com/office/powerpoint/2010/main" val="8897878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521" y="2327374"/>
            <a:ext cx="11173090" cy="4487382"/>
          </a:xfrm>
        </p:spPr>
        <p:txBody>
          <a:bodyPr/>
          <a:lstStyle/>
          <a:p>
            <a:r>
              <a:rPr lang="en-GB" sz="5400" b="1" dirty="0" smtClean="0">
                <a:solidFill>
                  <a:srgbClr val="FFFF00"/>
                </a:solidFill>
              </a:rPr>
              <a:t>Type Providers </a:t>
            </a:r>
            <a:r>
              <a:rPr lang="en-GB" sz="5400" dirty="0" smtClean="0">
                <a:solidFill>
                  <a:schemeClr val="tx1"/>
                </a:solidFill>
              </a:rPr>
              <a:t>+</a:t>
            </a:r>
            <a:r>
              <a:rPr lang="en-GB" sz="5400" b="1" dirty="0" smtClean="0">
                <a:solidFill>
                  <a:srgbClr val="FFFF00"/>
                </a:solidFill>
              </a:rPr>
              <a:t> LINQ</a:t>
            </a:r>
            <a:br>
              <a:rPr lang="en-GB" sz="5400" b="1" dirty="0" smtClean="0">
                <a:solidFill>
                  <a:srgbClr val="FFFF00"/>
                </a:solidFill>
              </a:rPr>
            </a:br>
            <a:r>
              <a:rPr lang="en-GB" sz="5400" dirty="0" smtClean="0"/>
              <a:t>= </a:t>
            </a:r>
            <a:br>
              <a:rPr lang="en-GB" sz="5400" dirty="0" smtClean="0"/>
            </a:br>
            <a:r>
              <a:rPr lang="en-GB" sz="5400" b="1" dirty="0" smtClean="0">
                <a:solidFill>
                  <a:srgbClr val="FFFF00"/>
                </a:solidFill>
              </a:rPr>
              <a:t>Language Integrated Data and Services</a:t>
            </a:r>
            <a:br>
              <a:rPr lang="en-GB" sz="5400" b="1" dirty="0" smtClean="0">
                <a:solidFill>
                  <a:srgbClr val="FFFF00"/>
                </a:solidFill>
              </a:rPr>
            </a:br>
            <a:r>
              <a:rPr lang="en-GB" sz="5400" dirty="0" smtClean="0"/>
              <a:t/>
            </a:r>
            <a:br>
              <a:rPr lang="en-GB" sz="5400" dirty="0" smtClean="0"/>
            </a:br>
            <a:endParaRPr lang="en-GB" sz="5400" b="1" dirty="0">
              <a:solidFill>
                <a:srgbClr val="FFFF00"/>
              </a:solidFill>
            </a:endParaRPr>
          </a:p>
        </p:txBody>
      </p:sp>
    </p:spTree>
    <p:extLst>
      <p:ext uri="{BB962C8B-B14F-4D97-AF65-F5344CB8AC3E}">
        <p14:creationId xmlns:p14="http://schemas.microsoft.com/office/powerpoint/2010/main" val="21829018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455521" y="2327374"/>
            <a:ext cx="11173090" cy="1994392"/>
          </a:xfrm>
        </p:spPr>
        <p:txBody>
          <a:bodyPr/>
          <a:lstStyle/>
          <a:p>
            <a:pPr eaLnBrk="1" hangingPunct="1">
              <a:defRPr/>
            </a:pPr>
            <a:r>
              <a:rPr lang="en-US" sz="4800" dirty="0" smtClean="0"/>
              <a:t>But first…</a:t>
            </a:r>
            <a:br>
              <a:rPr lang="en-US" sz="4800" dirty="0" smtClean="0"/>
            </a:br>
            <a:r>
              <a:rPr lang="en-US" sz="4800" dirty="0"/>
              <a:t/>
            </a:r>
            <a:br>
              <a:rPr lang="en-US" sz="4800" dirty="0"/>
            </a:br>
            <a:r>
              <a:rPr lang="en-US" sz="4800" dirty="0" smtClean="0"/>
              <a:t>What is F# and why should I care?</a:t>
            </a:r>
            <a:endParaRPr sz="4800" dirty="0" smtClean="0"/>
          </a:p>
        </p:txBody>
      </p:sp>
      <p:sp>
        <p:nvSpPr>
          <p:cNvPr id="5" name="Text Placeholder 2"/>
          <p:cNvSpPr txBox="1">
            <a:spLocks/>
          </p:cNvSpPr>
          <p:nvPr/>
        </p:nvSpPr>
        <p:spPr>
          <a:xfrm>
            <a:off x="843478" y="1503555"/>
            <a:ext cx="1072870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6857583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609398"/>
          </a:xfrm>
        </p:spPr>
        <p:txBody>
          <a:bodyPr/>
          <a:lstStyle/>
          <a:p>
            <a:r>
              <a:rPr lang="en-GB" sz="4400" dirty="0" smtClean="0"/>
              <a:t>F# 2.0</a:t>
            </a:r>
            <a:r>
              <a:rPr lang="en-GB" dirty="0"/>
              <a:t> </a:t>
            </a:r>
            <a:r>
              <a:rPr lang="en-GB" dirty="0" smtClean="0"/>
              <a:t>ships with</a:t>
            </a:r>
            <a:r>
              <a:rPr lang="en-GB" sz="4400" dirty="0" smtClean="0"/>
              <a:t> Visual Studio 2010</a:t>
            </a:r>
            <a:endParaRPr lang="en-GB" sz="4400" dirty="0"/>
          </a:p>
        </p:txBody>
      </p:sp>
      <p:pic>
        <p:nvPicPr>
          <p:cNvPr id="4" name="Content Placeholder 3" descr="Vis_F_blue_Hires.jpg"/>
          <p:cNvPicPr>
            <a:picLocks noGrp="1" noChangeAspect="1"/>
          </p:cNvPicPr>
          <p:nvPr>
            <p:ph idx="1"/>
          </p:nvPr>
        </p:nvPicPr>
        <p:blipFill>
          <a:blip r:embed="rId3"/>
          <a:stretch>
            <a:fillRect/>
          </a:stretch>
        </p:blipFill>
        <p:spPr>
          <a:xfrm>
            <a:off x="1598612" y="1143000"/>
            <a:ext cx="8775790" cy="5074276"/>
          </a:xfrm>
        </p:spPr>
      </p:pic>
    </p:spTree>
    <p:extLst>
      <p:ext uri="{BB962C8B-B14F-4D97-AF65-F5344CB8AC3E}">
        <p14:creationId xmlns:p14="http://schemas.microsoft.com/office/powerpoint/2010/main" val="35405933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507868" y="230188"/>
            <a:ext cx="11173090" cy="1107996"/>
          </a:xfrm>
        </p:spPr>
        <p:txBody>
          <a:bodyPr/>
          <a:lstStyle/>
          <a:p>
            <a:pPr eaLnBrk="1" hangingPunct="1">
              <a:defRPr/>
            </a:pPr>
            <a:r>
              <a:rPr lang="en-US" sz="8000" b="1" dirty="0" smtClean="0"/>
              <a:t>F# is…</a:t>
            </a:r>
            <a:endParaRPr sz="8000" b="1" dirty="0" smtClean="0"/>
          </a:p>
        </p:txBody>
      </p:sp>
      <p:sp>
        <p:nvSpPr>
          <p:cNvPr id="6147" name="Text Placeholder 2"/>
          <p:cNvSpPr>
            <a:spLocks noGrp="1"/>
          </p:cNvSpPr>
          <p:nvPr>
            <p:ph type="body" idx="1"/>
          </p:nvPr>
        </p:nvSpPr>
        <p:spPr>
          <a:xfrm>
            <a:off x="843477" y="2217597"/>
            <a:ext cx="10728705" cy="1428083"/>
          </a:xfrm>
        </p:spPr>
        <p:txBody>
          <a:bodyPr anchor="ctr">
            <a:noAutofit/>
          </a:bodyPr>
          <a:lstStyle/>
          <a:p>
            <a:pPr lvl="0" algn="ctr">
              <a:lnSpc>
                <a:spcPct val="150000"/>
              </a:lnSpc>
              <a:buNone/>
              <a:defRPr/>
            </a:pPr>
            <a:endParaRPr lang="en-GB" sz="3600" dirty="0" smtClean="0"/>
          </a:p>
          <a:p>
            <a:pPr lvl="0" algn="ctr">
              <a:lnSpc>
                <a:spcPct val="150000"/>
              </a:lnSpc>
              <a:buNone/>
              <a:defRPr/>
            </a:pPr>
            <a:endParaRPr lang="en-GB" sz="3600" dirty="0"/>
          </a:p>
          <a:p>
            <a:pPr lvl="0" algn="ctr">
              <a:lnSpc>
                <a:spcPct val="150000"/>
              </a:lnSpc>
              <a:buNone/>
              <a:defRPr/>
            </a:pPr>
            <a:r>
              <a:rPr lang="en-GB" sz="3600" dirty="0" smtClean="0"/>
              <a:t>...a </a:t>
            </a:r>
            <a:r>
              <a:rPr lang="en-GB" sz="3600" b="1" dirty="0" smtClean="0">
                <a:solidFill>
                  <a:srgbClr val="FFFF00"/>
                </a:solidFill>
              </a:rPr>
              <a:t>productive</a:t>
            </a:r>
            <a:r>
              <a:rPr lang="en-GB" sz="3600" dirty="0" smtClean="0"/>
              <a:t>, </a:t>
            </a:r>
            <a:r>
              <a:rPr lang="en-GB" sz="3600" b="1" dirty="0" smtClean="0">
                <a:solidFill>
                  <a:srgbClr val="FFFF00"/>
                </a:solidFill>
              </a:rPr>
              <a:t>supported</a:t>
            </a:r>
            <a:r>
              <a:rPr lang="en-GB" sz="3600" dirty="0" smtClean="0"/>
              <a:t>, </a:t>
            </a:r>
            <a:r>
              <a:rPr lang="en-GB" sz="3600" b="1" dirty="0" smtClean="0">
                <a:solidFill>
                  <a:srgbClr val="FFFF00"/>
                </a:solidFill>
              </a:rPr>
              <a:t>interoperable</a:t>
            </a:r>
            <a:r>
              <a:rPr lang="en-GB" sz="3600" dirty="0" smtClean="0"/>
              <a:t>, </a:t>
            </a:r>
            <a:r>
              <a:rPr lang="en-GB" sz="3600" b="1" dirty="0" smtClean="0">
                <a:solidFill>
                  <a:srgbClr val="FFFF00"/>
                </a:solidFill>
              </a:rPr>
              <a:t>functional</a:t>
            </a:r>
            <a:r>
              <a:rPr lang="en-GB" sz="3600" dirty="0" smtClean="0"/>
              <a:t> </a:t>
            </a:r>
            <a:r>
              <a:rPr lang="en-GB" sz="3600" b="1" dirty="0" smtClean="0">
                <a:solidFill>
                  <a:srgbClr val="FFFF00"/>
                </a:solidFill>
              </a:rPr>
              <a:t>programming language </a:t>
            </a:r>
            <a:r>
              <a:rPr lang="en-GB" sz="3600" dirty="0" smtClean="0"/>
              <a:t>that allows you to write </a:t>
            </a:r>
            <a:r>
              <a:rPr lang="en-GB" sz="3600" b="1" dirty="0" smtClean="0">
                <a:solidFill>
                  <a:srgbClr val="FFFF00"/>
                </a:solidFill>
              </a:rPr>
              <a:t>simple code</a:t>
            </a:r>
            <a:r>
              <a:rPr lang="en-GB" sz="3600" b="1" dirty="0" smtClean="0"/>
              <a:t> </a:t>
            </a:r>
            <a:r>
              <a:rPr lang="en-GB" sz="3600" dirty="0" smtClean="0"/>
              <a:t>to solve </a:t>
            </a:r>
            <a:r>
              <a:rPr lang="en-GB" sz="3600" b="1" dirty="0" smtClean="0">
                <a:solidFill>
                  <a:srgbClr val="FFFF00"/>
                </a:solidFill>
              </a:rPr>
              <a:t>complex problems</a:t>
            </a:r>
            <a:r>
              <a:rPr lang="en-GB" sz="3600" dirty="0" smtClean="0"/>
              <a:t>. </a:t>
            </a:r>
          </a:p>
          <a:p>
            <a:pPr algn="ctr">
              <a:lnSpc>
                <a:spcPct val="150000"/>
              </a:lnSpc>
              <a:buFontTx/>
              <a:buNone/>
              <a:defRPr/>
            </a:pPr>
            <a:endParaRPr lang="en-US" sz="3600" dirty="0" smtClean="0"/>
          </a:p>
        </p:txBody>
      </p:sp>
      <p:sp>
        <p:nvSpPr>
          <p:cNvPr id="5" name="Text Placeholder 2"/>
          <p:cNvSpPr txBox="1">
            <a:spLocks/>
          </p:cNvSpPr>
          <p:nvPr/>
        </p:nvSpPr>
        <p:spPr>
          <a:xfrm>
            <a:off x="843478" y="1503555"/>
            <a:ext cx="1072870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2355795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22031" y="2973389"/>
            <a:ext cx="11173090" cy="664797"/>
          </a:xfrm>
        </p:spPr>
        <p:txBody>
          <a:bodyPr>
            <a:normAutofit/>
          </a:bodyPr>
          <a:lstStyle/>
          <a:p>
            <a:pPr algn="ctr"/>
            <a:r>
              <a:rPr lang="en-GB" b="1" dirty="0" smtClean="0"/>
              <a:t>Simple Code, Strongly Typed</a:t>
            </a:r>
            <a:endParaRPr lang="en-GB" b="1" dirty="0"/>
          </a:p>
        </p:txBody>
      </p:sp>
    </p:spTree>
    <p:extLst>
      <p:ext uri="{BB962C8B-B14F-4D97-AF65-F5344CB8AC3E}">
        <p14:creationId xmlns:p14="http://schemas.microsoft.com/office/powerpoint/2010/main" val="33371979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25026" y="2105312"/>
            <a:ext cx="7482063" cy="3857652"/>
          </a:xfrm>
        </p:spPr>
        <p:txBody>
          <a:bodyPr>
            <a:normAutofit/>
          </a:bodyPr>
          <a:lstStyle/>
          <a:p>
            <a:pPr>
              <a:buNone/>
            </a:pPr>
            <a:r>
              <a:rPr lang="en-US" sz="1800" b="1" dirty="0" smtClean="0">
                <a:solidFill>
                  <a:srgbClr val="FFFF00"/>
                </a:solidFill>
                <a:latin typeface="Consolas" pitchFamily="49" charset="0"/>
              </a:rPr>
              <a:t> </a:t>
            </a:r>
            <a:endParaRPr lang="en-GB" sz="1800" b="1" dirty="0" smtClean="0">
              <a:solidFill>
                <a:srgbClr val="FFFF00"/>
              </a:solidFill>
              <a:latin typeface="Consolas" pitchFamily="49" charset="0"/>
            </a:endParaRPr>
          </a:p>
          <a:p>
            <a:pPr>
              <a:buNone/>
            </a:pPr>
            <a:r>
              <a:rPr lang="en-US" sz="1800" b="1" dirty="0" smtClean="0">
                <a:solidFill>
                  <a:srgbClr val="FFFF00"/>
                </a:solidFill>
                <a:latin typeface="Consolas" pitchFamily="49" charset="0"/>
              </a:rPr>
              <a:t>type Command = Command of (Rover -&gt; unit)</a:t>
            </a:r>
          </a:p>
          <a:p>
            <a:pPr>
              <a:buNone/>
            </a:pPr>
            <a:endParaRPr lang="en-US" sz="1800" b="1" dirty="0" smtClean="0">
              <a:solidFill>
                <a:srgbClr val="FFFF00"/>
              </a:solidFill>
              <a:latin typeface="Consolas" pitchFamily="49" charset="0"/>
            </a:endParaRPr>
          </a:p>
          <a:p>
            <a:pPr>
              <a:buNone/>
            </a:pPr>
            <a:r>
              <a:rPr lang="en-US" sz="1800" b="1" dirty="0" smtClean="0">
                <a:solidFill>
                  <a:srgbClr val="FFFF00"/>
                </a:solidFill>
                <a:latin typeface="Consolas" pitchFamily="49" charset="0"/>
              </a:rPr>
              <a:t>let </a:t>
            </a:r>
            <a:r>
              <a:rPr lang="en-US" sz="1800" b="1" dirty="0" err="1" smtClean="0">
                <a:solidFill>
                  <a:srgbClr val="FFFF00"/>
                </a:solidFill>
                <a:latin typeface="Consolas" pitchFamily="49" charset="0"/>
              </a:rPr>
              <a:t>BreakCommand</a:t>
            </a:r>
            <a:r>
              <a:rPr lang="en-US" sz="1800" b="1" dirty="0" smtClean="0">
                <a:solidFill>
                  <a:srgbClr val="FFFF00"/>
                </a:solidFill>
                <a:latin typeface="Consolas" pitchFamily="49" charset="0"/>
              </a:rPr>
              <a:t> = </a:t>
            </a:r>
          </a:p>
          <a:p>
            <a:pPr>
              <a:buNone/>
            </a:pPr>
            <a:r>
              <a:rPr lang="en-US" sz="1800" b="1" dirty="0" smtClean="0">
                <a:solidFill>
                  <a:srgbClr val="FFFF00"/>
                </a:solidFill>
                <a:latin typeface="Consolas" pitchFamily="49" charset="0"/>
              </a:rPr>
              <a:t>  Command(fun rover -&gt; </a:t>
            </a:r>
            <a:r>
              <a:rPr lang="en-US" sz="1800" b="1" dirty="0" err="1" smtClean="0">
                <a:solidFill>
                  <a:srgbClr val="FFFF00"/>
                </a:solidFill>
                <a:latin typeface="Consolas" pitchFamily="49" charset="0"/>
              </a:rPr>
              <a:t>rover.Accelerate</a:t>
            </a:r>
            <a:r>
              <a:rPr lang="en-US" sz="1800" b="1" dirty="0" smtClean="0">
                <a:solidFill>
                  <a:srgbClr val="FFFF00"/>
                </a:solidFill>
                <a:latin typeface="Consolas" pitchFamily="49" charset="0"/>
              </a:rPr>
              <a:t>(-1.0))</a:t>
            </a:r>
            <a:endParaRPr lang="en-GB"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r>
              <a:rPr lang="en-US" sz="1800" b="1" dirty="0" smtClean="0">
                <a:solidFill>
                  <a:srgbClr val="FFFF00"/>
                </a:solidFill>
                <a:latin typeface="Consolas" pitchFamily="49" charset="0"/>
              </a:rPr>
              <a:t>let </a:t>
            </a:r>
            <a:r>
              <a:rPr lang="en-US" sz="1800" b="1" dirty="0" err="1" smtClean="0">
                <a:solidFill>
                  <a:srgbClr val="FFFF00"/>
                </a:solidFill>
                <a:latin typeface="Consolas" pitchFamily="49" charset="0"/>
              </a:rPr>
              <a:t>TurnLeftCommand</a:t>
            </a:r>
            <a:r>
              <a:rPr lang="en-US" sz="1800" b="1" dirty="0" smtClean="0">
                <a:solidFill>
                  <a:srgbClr val="FFFF00"/>
                </a:solidFill>
                <a:latin typeface="Consolas" pitchFamily="49" charset="0"/>
              </a:rPr>
              <a:t>  = </a:t>
            </a:r>
          </a:p>
          <a:p>
            <a:pPr>
              <a:buNone/>
            </a:pPr>
            <a:r>
              <a:rPr lang="en-US" sz="1800" b="1" dirty="0" smtClean="0">
                <a:solidFill>
                  <a:srgbClr val="FFFF00"/>
                </a:solidFill>
                <a:latin typeface="Consolas" pitchFamily="49" charset="0"/>
              </a:rPr>
              <a:t>  Command(fun rover -&gt; </a:t>
            </a:r>
            <a:r>
              <a:rPr lang="en-US" sz="1800" b="1" dirty="0" err="1" smtClean="0">
                <a:solidFill>
                  <a:srgbClr val="FFFF00"/>
                </a:solidFill>
                <a:latin typeface="Consolas" pitchFamily="49" charset="0"/>
              </a:rPr>
              <a:t>rover.Rotate</a:t>
            </a:r>
            <a:r>
              <a:rPr lang="en-US" sz="1800" b="1" dirty="0" smtClean="0">
                <a:solidFill>
                  <a:srgbClr val="FFFF00"/>
                </a:solidFill>
                <a:latin typeface="Consolas" pitchFamily="49" charset="0"/>
              </a:rPr>
              <a:t>(-5.0&lt;</a:t>
            </a:r>
            <a:r>
              <a:rPr lang="en-US" sz="1800" b="1" dirty="0" err="1" smtClean="0">
                <a:solidFill>
                  <a:srgbClr val="FFFF00"/>
                </a:solidFill>
                <a:latin typeface="Consolas" pitchFamily="49" charset="0"/>
              </a:rPr>
              <a:t>degs</a:t>
            </a:r>
            <a:r>
              <a:rPr lang="en-US" sz="1800" b="1" dirty="0" smtClean="0">
                <a:solidFill>
                  <a:srgbClr val="FFFF00"/>
                </a:solidFill>
                <a:latin typeface="Consolas" pitchFamily="49" charset="0"/>
              </a:rPr>
              <a:t>&gt;))</a:t>
            </a:r>
            <a:endParaRPr lang="en-GB" sz="1800" b="1" dirty="0" smtClean="0">
              <a:solidFill>
                <a:srgbClr val="FFFF00"/>
              </a:solidFill>
              <a:latin typeface="Consolas" pitchFamily="49" charset="0"/>
            </a:endParaRPr>
          </a:p>
          <a:p>
            <a:pPr>
              <a:buNone/>
            </a:pPr>
            <a:r>
              <a:rPr lang="en-US" sz="1800" b="1" dirty="0" smtClean="0">
                <a:solidFill>
                  <a:srgbClr val="FFFF00"/>
                </a:solidFill>
                <a:latin typeface="Consolas" pitchFamily="49" charset="0"/>
              </a:rPr>
              <a:t> </a:t>
            </a:r>
            <a:endParaRPr lang="en-GB" sz="1800" b="1" dirty="0">
              <a:solidFill>
                <a:srgbClr val="FFFF00"/>
              </a:solidFill>
              <a:latin typeface="Consolas" pitchFamily="49" charset="0"/>
            </a:endParaRPr>
          </a:p>
        </p:txBody>
      </p:sp>
      <p:sp>
        <p:nvSpPr>
          <p:cNvPr id="7" name="Content Placeholder 6"/>
          <p:cNvSpPr>
            <a:spLocks noGrp="1"/>
          </p:cNvSpPr>
          <p:nvPr>
            <p:ph sz="quarter" idx="4"/>
          </p:nvPr>
        </p:nvSpPr>
        <p:spPr>
          <a:xfrm>
            <a:off x="6352044" y="655986"/>
            <a:ext cx="9427360" cy="5500726"/>
          </a:xfrm>
        </p:spPr>
        <p:txBody>
          <a:bodyPr>
            <a:noAutofit/>
          </a:bodyPr>
          <a:lstStyle/>
          <a:p>
            <a:pPr>
              <a:spcBef>
                <a:spcPts val="0"/>
              </a:spcBef>
              <a:buNone/>
            </a:pPr>
            <a:r>
              <a:rPr lang="en-US" sz="1600" b="1" smtClean="0">
                <a:solidFill>
                  <a:schemeClr val="accent4">
                    <a:lumMod val="40000"/>
                    <a:lumOff val="60000"/>
                  </a:schemeClr>
                </a:solidFill>
                <a:latin typeface="Consolas" pitchFamily="49" charset="0"/>
              </a:rPr>
              <a:t>   abstract class Command</a:t>
            </a:r>
            <a:r>
              <a:rPr lang="en-GB" sz="1600" b="1" smtClean="0">
                <a:solidFill>
                  <a:schemeClr val="accent4">
                    <a:lumMod val="40000"/>
                    <a:lumOff val="60000"/>
                  </a:schemeClr>
                </a:solidFill>
                <a:latin typeface="Consolas" pitchFamily="49" charset="0"/>
              </a:rPr>
              <a:t> </a:t>
            </a:r>
            <a:r>
              <a:rPr lang="en-US" sz="1600" b="1" smtClean="0">
                <a:solidFill>
                  <a:schemeClr val="accent4">
                    <a:lumMod val="40000"/>
                    <a:lumOff val="60000"/>
                  </a:schemeClr>
                </a:solidFill>
                <a:latin typeface="Consolas" pitchFamily="49" charset="0"/>
              </a:rPr>
              <a:t>{</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virtual void Execute();</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abstract class RoverCommand : Command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protected Rover Rover { get; private set;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RoverCommand(MarsRover rover)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this.Rover = rover;</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class BreakCommand : RoverCommand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BreakCommand(Rover rover)</a:t>
            </a:r>
          </a:p>
          <a:p>
            <a:pPr>
              <a:spcBef>
                <a:spcPts val="0"/>
              </a:spcBef>
              <a:buNone/>
            </a:pPr>
            <a:r>
              <a:rPr lang="en-US" sz="1600" b="1" smtClean="0">
                <a:solidFill>
                  <a:schemeClr val="accent4">
                    <a:lumMod val="40000"/>
                    <a:lumOff val="60000"/>
                  </a:schemeClr>
                </a:solidFill>
                <a:latin typeface="Consolas" pitchFamily="49" charset="0"/>
              </a:rPr>
              <a:t>            : base(rover)  {  }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override void Execute()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Rover.Rotate(-5.0);</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p>
          <a:p>
            <a:pPr>
              <a:spcBef>
                <a:spcPts val="0"/>
              </a:spcBef>
              <a:buNone/>
            </a:pPr>
            <a:r>
              <a:rPr lang="en-US" sz="1600" b="1" smtClean="0">
                <a:solidFill>
                  <a:schemeClr val="accent4">
                    <a:lumMod val="40000"/>
                    <a:lumOff val="60000"/>
                  </a:schemeClr>
                </a:solidFill>
                <a:latin typeface="Consolas" pitchFamily="49" charset="0"/>
              </a:rPr>
              <a:t>  class TurnLeftCommand : RoverCommand</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TurnLeftCommand(Rover rover)</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 base(rover)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override void Execute()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Rover.Rotate(-5.0);</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endParaRPr lang="en-GB" sz="1600" b="1" dirty="0">
              <a:solidFill>
                <a:schemeClr val="accent4">
                  <a:lumMod val="40000"/>
                  <a:lumOff val="60000"/>
                </a:schemeClr>
              </a:solidFill>
              <a:latin typeface="Consolas" pitchFamily="49" charset="0"/>
            </a:endParaRPr>
          </a:p>
        </p:txBody>
      </p:sp>
      <p:sp>
        <p:nvSpPr>
          <p:cNvPr id="10" name="Title 7"/>
          <p:cNvSpPr>
            <a:spLocks noGrp="1"/>
          </p:cNvSpPr>
          <p:nvPr>
            <p:ph type="title"/>
          </p:nvPr>
        </p:nvSpPr>
        <p:spPr>
          <a:xfrm>
            <a:off x="190409" y="142852"/>
            <a:ext cx="11173090" cy="609398"/>
          </a:xfrm>
        </p:spPr>
        <p:txBody>
          <a:bodyPr/>
          <a:lstStyle/>
          <a:p>
            <a:r>
              <a:rPr lang="en-GB" smtClean="0"/>
              <a:t>Simplicity: Functions as Values</a:t>
            </a:r>
            <a:endParaRPr lang="en-GB" dirty="0"/>
          </a:p>
        </p:txBody>
      </p:sp>
      <p:sp>
        <p:nvSpPr>
          <p:cNvPr id="11" name="Rounded Rectangular Callout 10"/>
          <p:cNvSpPr/>
          <p:nvPr/>
        </p:nvSpPr>
        <p:spPr bwMode="auto">
          <a:xfrm>
            <a:off x="1197007" y="1533808"/>
            <a:ext cx="561435" cy="510774"/>
          </a:xfrm>
          <a:prstGeom prst="wedgeRoundRectCallout">
            <a:avLst>
              <a:gd name="adj1" fmla="val -7024"/>
              <a:gd name="adj2" fmla="val -505"/>
              <a:gd name="adj3" fmla="val 16667"/>
            </a:avLst>
          </a:prstGeom>
          <a:solidFill>
            <a:srgbClr val="00B050"/>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9" name="Rounded Rectangular Callout 8"/>
          <p:cNvSpPr/>
          <p:nvPr/>
        </p:nvSpPr>
        <p:spPr bwMode="auto">
          <a:xfrm>
            <a:off x="11127904" y="928670"/>
            <a:ext cx="693501"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OO</a:t>
            </a:r>
          </a:p>
        </p:txBody>
      </p:sp>
    </p:spTree>
    <p:extLst>
      <p:ext uri="{BB962C8B-B14F-4D97-AF65-F5344CB8AC3E}">
        <p14:creationId xmlns:p14="http://schemas.microsoft.com/office/powerpoint/2010/main" val="23694558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46680" y="1075200"/>
            <a:ext cx="9008328" cy="5429287"/>
          </a:xfrm>
        </p:spPr>
        <p:txBody>
          <a:bodyPr>
            <a:normAutofit/>
          </a:bodyPr>
          <a:lstStyle/>
          <a:p>
            <a:pPr>
              <a:buNone/>
            </a:pPr>
            <a:r>
              <a:rPr lang="en-US" sz="1800" b="1" dirty="0" smtClean="0">
                <a:solidFill>
                  <a:srgbClr val="FFFF00"/>
                </a:solidFill>
                <a:latin typeface="Consolas" pitchFamily="49" charset="0"/>
              </a:rPr>
              <a:t>let swap (x, y) = (y, x)</a:t>
            </a: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r>
              <a:rPr lang="en-US" sz="1800" b="1" dirty="0" smtClean="0">
                <a:solidFill>
                  <a:srgbClr val="FFFF00"/>
                </a:solidFill>
                <a:latin typeface="Consolas" pitchFamily="49" charset="0"/>
              </a:rPr>
              <a:t>let rotations (x, y, z) = </a:t>
            </a:r>
          </a:p>
          <a:p>
            <a:pPr>
              <a:buNone/>
            </a:pPr>
            <a:r>
              <a:rPr lang="en-US" sz="1800" b="1" dirty="0" smtClean="0">
                <a:solidFill>
                  <a:srgbClr val="FFFF00"/>
                </a:solidFill>
                <a:latin typeface="Consolas" pitchFamily="49" charset="0"/>
              </a:rPr>
              <a:t>    [ (x, y, z);</a:t>
            </a:r>
          </a:p>
          <a:p>
            <a:pPr>
              <a:buNone/>
            </a:pPr>
            <a:r>
              <a:rPr lang="en-US" sz="1800" b="1" dirty="0" smtClean="0">
                <a:solidFill>
                  <a:srgbClr val="FFFF00"/>
                </a:solidFill>
                <a:latin typeface="Consolas" pitchFamily="49" charset="0"/>
              </a:rPr>
              <a:t>      (z, x, y);</a:t>
            </a:r>
          </a:p>
          <a:p>
            <a:pPr>
              <a:buNone/>
            </a:pPr>
            <a:r>
              <a:rPr lang="en-US" sz="1800" b="1" dirty="0" smtClean="0">
                <a:solidFill>
                  <a:srgbClr val="FFFF00"/>
                </a:solidFill>
                <a:latin typeface="Consolas" pitchFamily="49" charset="0"/>
              </a:rPr>
              <a:t>      (y, z, x) ]</a:t>
            </a:r>
          </a:p>
          <a:p>
            <a:pPr>
              <a:buNone/>
            </a:pPr>
            <a:endParaRPr lang="en-US" sz="1800" b="1" dirty="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r>
              <a:rPr lang="en-US" sz="1800" b="1" dirty="0" smtClean="0">
                <a:solidFill>
                  <a:srgbClr val="FFFF00"/>
                </a:solidFill>
                <a:latin typeface="Consolas" pitchFamily="49" charset="0"/>
              </a:rPr>
              <a:t>let reduce f (x, y, z) = </a:t>
            </a:r>
          </a:p>
          <a:p>
            <a:pPr>
              <a:buNone/>
            </a:pPr>
            <a:r>
              <a:rPr lang="en-US" sz="1800" b="1" dirty="0" smtClean="0">
                <a:solidFill>
                  <a:srgbClr val="FFFF00"/>
                </a:solidFill>
                <a:latin typeface="Consolas" pitchFamily="49" charset="0"/>
              </a:rPr>
              <a:t>    f x + f y + f z</a:t>
            </a: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p:txBody>
      </p:sp>
      <p:sp>
        <p:nvSpPr>
          <p:cNvPr id="7" name="Content Placeholder 6"/>
          <p:cNvSpPr>
            <a:spLocks noGrp="1"/>
          </p:cNvSpPr>
          <p:nvPr>
            <p:ph sz="quarter" idx="4"/>
          </p:nvPr>
        </p:nvSpPr>
        <p:spPr>
          <a:xfrm>
            <a:off x="4951702" y="1142985"/>
            <a:ext cx="7675209" cy="5054617"/>
          </a:xfrm>
        </p:spPr>
        <p:txBody>
          <a:bodyPr>
            <a:noAutofit/>
          </a:bodyPr>
          <a:lstStyle/>
          <a:p>
            <a:pPr>
              <a:buNone/>
            </a:pP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&lt;U,T&gt; Swap&lt;T,U&gt;(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&lt;T,U&gt; t)</a:t>
            </a:r>
          </a:p>
          <a:p>
            <a:pPr>
              <a:buNone/>
            </a:pPr>
            <a:r>
              <a:rPr lang="en-GB" sz="1600" dirty="0" smtClean="0">
                <a:solidFill>
                  <a:schemeClr val="accent4">
                    <a:lumMod val="40000"/>
                    <a:lumOff val="60000"/>
                  </a:schemeClr>
                </a:solidFill>
                <a:latin typeface="Consolas" pitchFamily="49" charset="0"/>
              </a:rPr>
              <a:t>{</a:t>
            </a:r>
          </a:p>
          <a:p>
            <a:pPr>
              <a:buNone/>
            </a:pPr>
            <a:r>
              <a:rPr lang="en-GB" sz="1600" dirty="0" smtClean="0">
                <a:solidFill>
                  <a:schemeClr val="accent4">
                    <a:lumMod val="40000"/>
                    <a:lumOff val="60000"/>
                  </a:schemeClr>
                </a:solidFill>
                <a:latin typeface="Consolas" pitchFamily="49" charset="0"/>
              </a:rPr>
              <a:t>    return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&lt;U,T&gt;(t.Item2, t.Item1)</a:t>
            </a:r>
          </a:p>
          <a:p>
            <a:pPr>
              <a:buNone/>
            </a:pPr>
            <a:r>
              <a:rPr lang="en-GB" sz="1600" dirty="0" smtClean="0">
                <a:solidFill>
                  <a:schemeClr val="accent4">
                    <a:lumMod val="40000"/>
                    <a:lumOff val="60000"/>
                  </a:schemeClr>
                </a:solidFill>
                <a:latin typeface="Consolas" pitchFamily="49" charset="0"/>
              </a:rPr>
              <a:t>}</a:t>
            </a:r>
          </a:p>
          <a:p>
            <a:pPr>
              <a:buNone/>
            </a:pPr>
            <a:endParaRPr lang="en-GB" sz="1600" dirty="0" smtClean="0">
              <a:solidFill>
                <a:schemeClr val="accent4">
                  <a:lumMod val="40000"/>
                  <a:lumOff val="60000"/>
                </a:schemeClr>
              </a:solidFill>
              <a:latin typeface="Consolas" pitchFamily="49" charset="0"/>
            </a:endParaRPr>
          </a:p>
          <a:p>
            <a:pPr>
              <a:buNone/>
            </a:pPr>
            <a:r>
              <a:rPr lang="en-GB" sz="1600" dirty="0" err="1" smtClean="0">
                <a:solidFill>
                  <a:schemeClr val="accent4">
                    <a:lumMod val="40000"/>
                    <a:lumOff val="60000"/>
                  </a:schemeClr>
                </a:solidFill>
                <a:latin typeface="Consolas" pitchFamily="49" charset="0"/>
              </a:rPr>
              <a:t>ReadOnlyCollection</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&lt;T,T,T&gt;&gt; Rotations&lt;T&gt;(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 t) </a:t>
            </a:r>
          </a:p>
          <a:p>
            <a:pPr>
              <a:buNone/>
            </a:pPr>
            <a:r>
              <a:rPr lang="en-GB" sz="1600" dirty="0" smtClean="0">
                <a:solidFill>
                  <a:schemeClr val="accent4">
                    <a:lumMod val="40000"/>
                    <a:lumOff val="60000"/>
                  </a:schemeClr>
                </a:solidFill>
                <a:latin typeface="Consolas" pitchFamily="49" charset="0"/>
              </a:rPr>
              <a:t>{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ReadOnlyCollection</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int</a:t>
            </a:r>
            <a:r>
              <a:rPr lang="en-GB" sz="1600" dirty="0" smtClean="0">
                <a:solidFill>
                  <a:schemeClr val="accent4">
                    <a:lumMod val="40000"/>
                    <a:lumOff val="60000"/>
                  </a:schemeClr>
                </a:solidFill>
                <a:latin typeface="Consolas" pitchFamily="49" charset="0"/>
              </a:rPr>
              <a:t>&gt;</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a:t>
            </a:r>
          </a:p>
          <a:p>
            <a:pPr>
              <a:buNone/>
            </a:pPr>
            <a:r>
              <a:rPr lang="en-GB" sz="1600" dirty="0" smtClean="0">
                <a:solidFill>
                  <a:schemeClr val="accent4">
                    <a:lumMod val="40000"/>
                    <a:lumOff val="60000"/>
                  </a:schemeClr>
                </a:solidFill>
                <a:latin typeface="Consolas" pitchFamily="49" charset="0"/>
              </a:rPr>
              <a:t>     {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&lt;T,T,T&gt;(t.Item1,t.Item2,t.Item3);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&lt;T,T,T&gt;(t.Item3,t.Item1,t.Item2);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&lt;T,T,T&gt;(t.Item2,t.Item3,t.Item1); });</a:t>
            </a:r>
          </a:p>
          <a:p>
            <a:pPr>
              <a:buNone/>
            </a:pPr>
            <a:r>
              <a:rPr lang="en-GB" sz="1600" dirty="0" smtClean="0">
                <a:solidFill>
                  <a:schemeClr val="accent4">
                    <a:lumMod val="40000"/>
                    <a:lumOff val="60000"/>
                  </a:schemeClr>
                </a:solidFill>
                <a:latin typeface="Consolas" pitchFamily="49" charset="0"/>
              </a:rPr>
              <a:t>}</a:t>
            </a:r>
            <a:endParaRPr lang="en-GB" sz="1600" dirty="0">
              <a:solidFill>
                <a:schemeClr val="accent4">
                  <a:lumMod val="40000"/>
                  <a:lumOff val="60000"/>
                </a:schemeClr>
              </a:solidFill>
              <a:latin typeface="Consolas" pitchFamily="49" charset="0"/>
            </a:endParaRPr>
          </a:p>
          <a:p>
            <a:pPr>
              <a:buNone/>
            </a:pPr>
            <a:endParaRPr lang="en-GB" sz="1600" dirty="0" smtClean="0">
              <a:solidFill>
                <a:schemeClr val="accent4">
                  <a:lumMod val="40000"/>
                  <a:lumOff val="60000"/>
                </a:schemeClr>
              </a:solidFill>
              <a:latin typeface="Consolas" pitchFamily="49" charset="0"/>
            </a:endParaRPr>
          </a:p>
          <a:p>
            <a:pPr>
              <a:buNone/>
            </a:pPr>
            <a:r>
              <a:rPr lang="en-GB" sz="1600" dirty="0" err="1" smtClean="0">
                <a:solidFill>
                  <a:schemeClr val="accent4">
                    <a:lumMod val="40000"/>
                    <a:lumOff val="60000"/>
                  </a:schemeClr>
                </a:solidFill>
                <a:latin typeface="Consolas" pitchFamily="49" charset="0"/>
              </a:rPr>
              <a:t>int</a:t>
            </a:r>
            <a:r>
              <a:rPr lang="en-GB" sz="1600" dirty="0" smtClean="0">
                <a:solidFill>
                  <a:schemeClr val="accent4">
                    <a:lumMod val="40000"/>
                    <a:lumOff val="60000"/>
                  </a:schemeClr>
                </a:solidFill>
                <a:latin typeface="Consolas" pitchFamily="49" charset="0"/>
              </a:rPr>
              <a:t> Reduce&lt;T&gt;(</a:t>
            </a:r>
            <a:r>
              <a:rPr lang="en-GB" sz="1600" dirty="0" err="1" smtClean="0">
                <a:solidFill>
                  <a:schemeClr val="accent4">
                    <a:lumMod val="40000"/>
                    <a:lumOff val="60000"/>
                  </a:schemeClr>
                </a:solidFill>
                <a:latin typeface="Consolas" pitchFamily="49" charset="0"/>
              </a:rPr>
              <a:t>Func</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T,int</a:t>
            </a:r>
            <a:r>
              <a:rPr lang="en-GB" sz="1600" dirty="0" smtClean="0">
                <a:solidFill>
                  <a:schemeClr val="accent4">
                    <a:lumMod val="40000"/>
                    <a:lumOff val="60000"/>
                  </a:schemeClr>
                </a:solidFill>
                <a:latin typeface="Consolas" pitchFamily="49" charset="0"/>
              </a:rPr>
              <a:t>&gt; </a:t>
            </a:r>
            <a:r>
              <a:rPr lang="en-GB" sz="1600" dirty="0" err="1" smtClean="0">
                <a:solidFill>
                  <a:schemeClr val="accent4">
                    <a:lumMod val="40000"/>
                    <a:lumOff val="60000"/>
                  </a:schemeClr>
                </a:solidFill>
                <a:latin typeface="Consolas" pitchFamily="49" charset="0"/>
              </a:rPr>
              <a:t>f,Tuple</a:t>
            </a:r>
            <a:r>
              <a:rPr lang="en-GB" sz="1600" dirty="0" smtClean="0">
                <a:solidFill>
                  <a:schemeClr val="accent4">
                    <a:lumMod val="40000"/>
                    <a:lumOff val="60000"/>
                  </a:schemeClr>
                </a:solidFill>
                <a:latin typeface="Consolas" pitchFamily="49" charset="0"/>
              </a:rPr>
              <a:t>&lt;T,T,T&gt; t) </a:t>
            </a:r>
          </a:p>
          <a:p>
            <a:pPr>
              <a:buNone/>
            </a:pPr>
            <a:r>
              <a:rPr lang="en-GB" sz="1600" dirty="0" smtClean="0">
                <a:solidFill>
                  <a:schemeClr val="accent4">
                    <a:lumMod val="40000"/>
                    <a:lumOff val="60000"/>
                  </a:schemeClr>
                </a:solidFill>
                <a:latin typeface="Consolas" pitchFamily="49" charset="0"/>
              </a:rPr>
              <a:t>{ </a:t>
            </a:r>
          </a:p>
          <a:p>
            <a:pPr>
              <a:buNone/>
            </a:pPr>
            <a:r>
              <a:rPr lang="en-GB" sz="1600" dirty="0" smtClean="0">
                <a:solidFill>
                  <a:schemeClr val="accent4">
                    <a:lumMod val="40000"/>
                    <a:lumOff val="60000"/>
                  </a:schemeClr>
                </a:solidFill>
                <a:latin typeface="Consolas" pitchFamily="49" charset="0"/>
              </a:rPr>
              <a:t>    return f(t.Item1) + f(t.Item2) + f (t.Item3); </a:t>
            </a:r>
          </a:p>
          <a:p>
            <a:pPr>
              <a:buNone/>
            </a:pPr>
            <a:r>
              <a:rPr lang="en-GB" sz="1600" dirty="0" smtClean="0">
                <a:solidFill>
                  <a:schemeClr val="accent4">
                    <a:lumMod val="40000"/>
                    <a:lumOff val="60000"/>
                  </a:schemeClr>
                </a:solidFill>
                <a:latin typeface="Consolas" pitchFamily="49" charset="0"/>
              </a:rPr>
              <a:t>}</a:t>
            </a:r>
          </a:p>
          <a:p>
            <a:pPr>
              <a:buNone/>
            </a:pPr>
            <a:endParaRPr lang="en-GB" sz="1600" dirty="0" smtClean="0">
              <a:solidFill>
                <a:schemeClr val="accent4">
                  <a:lumMod val="40000"/>
                  <a:lumOff val="60000"/>
                </a:schemeClr>
              </a:solidFill>
              <a:latin typeface="Consolas" pitchFamily="49" charset="0"/>
            </a:endParaRPr>
          </a:p>
          <a:p>
            <a:pPr>
              <a:buNone/>
            </a:pPr>
            <a:endParaRPr lang="en-GB" sz="1600" dirty="0" smtClean="0">
              <a:solidFill>
                <a:schemeClr val="accent4">
                  <a:lumMod val="40000"/>
                  <a:lumOff val="60000"/>
                </a:schemeClr>
              </a:solidFill>
              <a:latin typeface="Consolas" pitchFamily="49" charset="0"/>
            </a:endParaRPr>
          </a:p>
        </p:txBody>
      </p:sp>
      <p:sp>
        <p:nvSpPr>
          <p:cNvPr id="8" name="Rounded Rectangular Callout 7"/>
          <p:cNvSpPr/>
          <p:nvPr/>
        </p:nvSpPr>
        <p:spPr bwMode="auto">
          <a:xfrm>
            <a:off x="1444981" y="1651387"/>
            <a:ext cx="561435" cy="510774"/>
          </a:xfrm>
          <a:prstGeom prst="wedgeRoundRectCallout">
            <a:avLst>
              <a:gd name="adj1" fmla="val -14548"/>
              <a:gd name="adj2" fmla="val -506"/>
              <a:gd name="adj3" fmla="val 16667"/>
            </a:avLst>
          </a:prstGeom>
          <a:solidFill>
            <a:srgbClr val="00B050"/>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14" name="Title 7"/>
          <p:cNvSpPr>
            <a:spLocks noGrp="1"/>
          </p:cNvSpPr>
          <p:nvPr>
            <p:ph type="title"/>
          </p:nvPr>
        </p:nvSpPr>
        <p:spPr>
          <a:xfrm>
            <a:off x="190409" y="142852"/>
            <a:ext cx="11173090" cy="609398"/>
          </a:xfrm>
        </p:spPr>
        <p:txBody>
          <a:bodyPr/>
          <a:lstStyle/>
          <a:p>
            <a:r>
              <a:rPr lang="en-GB" dirty="0" smtClean="0"/>
              <a:t>Simplicity: Functional Data</a:t>
            </a:r>
            <a:endParaRPr lang="en-GB" dirty="0"/>
          </a:p>
        </p:txBody>
      </p:sp>
      <p:sp>
        <p:nvSpPr>
          <p:cNvPr id="11" name="Rounded Rectangular Callout 10"/>
          <p:cNvSpPr/>
          <p:nvPr/>
        </p:nvSpPr>
        <p:spPr bwMode="auto">
          <a:xfrm>
            <a:off x="11172154" y="928670"/>
            <a:ext cx="604997"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C#</a:t>
            </a:r>
          </a:p>
        </p:txBody>
      </p:sp>
    </p:spTree>
    <p:extLst>
      <p:ext uri="{BB962C8B-B14F-4D97-AF65-F5344CB8AC3E}">
        <p14:creationId xmlns:p14="http://schemas.microsoft.com/office/powerpoint/2010/main" val="22197284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Big Trends</a:t>
            </a:r>
            <a:endParaRPr lang="en-GB" dirty="0"/>
          </a:p>
        </p:txBody>
      </p:sp>
      <p:sp>
        <p:nvSpPr>
          <p:cNvPr id="3" name="Content Placeholder 2"/>
          <p:cNvSpPr>
            <a:spLocks noGrp="1"/>
          </p:cNvSpPr>
          <p:nvPr>
            <p:ph idx="1"/>
          </p:nvPr>
        </p:nvSpPr>
        <p:spPr>
          <a:xfrm>
            <a:off x="519112" y="1447799"/>
            <a:ext cx="11149013" cy="443198"/>
          </a:xfrm>
        </p:spPr>
        <p:txBody>
          <a:bodyPr/>
          <a:lstStyle/>
          <a:p>
            <a:endParaRPr lang="en-GB" dirty="0"/>
          </a:p>
        </p:txBody>
      </p:sp>
      <p:cxnSp>
        <p:nvCxnSpPr>
          <p:cNvPr id="5" name="Straight Arrow Connector 4"/>
          <p:cNvCxnSpPr/>
          <p:nvPr/>
        </p:nvCxnSpPr>
        <p:spPr>
          <a:xfrm flipV="1">
            <a:off x="459571" y="2643182"/>
            <a:ext cx="4094669" cy="27860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411273" y="2714620"/>
            <a:ext cx="4094669" cy="27860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30884" y="1643051"/>
            <a:ext cx="3562898" cy="830997"/>
          </a:xfrm>
          <a:prstGeom prst="rect">
            <a:avLst/>
          </a:prstGeom>
          <a:noFill/>
        </p:spPr>
        <p:txBody>
          <a:bodyPr wrap="none" rtlCol="0">
            <a:spAutoFit/>
          </a:bodyPr>
          <a:lstStyle/>
          <a:p>
            <a:r>
              <a:rPr lang="en-GB" sz="4800" b="1" dirty="0" smtClean="0"/>
              <a:t>THE CLOUD</a:t>
            </a:r>
            <a:endParaRPr lang="en-GB" sz="4800" b="1" dirty="0"/>
          </a:p>
        </p:txBody>
      </p:sp>
      <p:sp>
        <p:nvSpPr>
          <p:cNvPr id="8" name="TextBox 7"/>
          <p:cNvSpPr txBox="1"/>
          <p:nvPr/>
        </p:nvSpPr>
        <p:spPr>
          <a:xfrm>
            <a:off x="7125339" y="1643051"/>
            <a:ext cx="3623108" cy="830997"/>
          </a:xfrm>
          <a:prstGeom prst="rect">
            <a:avLst/>
          </a:prstGeom>
          <a:noFill/>
        </p:spPr>
        <p:txBody>
          <a:bodyPr wrap="none" rtlCol="0">
            <a:spAutoFit/>
          </a:bodyPr>
          <a:lstStyle/>
          <a:p>
            <a:r>
              <a:rPr lang="en-GB" sz="4800" b="1" dirty="0" smtClean="0"/>
              <a:t>MULTICORE</a:t>
            </a:r>
            <a:endParaRPr lang="en-GB" sz="4800" b="1" dirty="0"/>
          </a:p>
        </p:txBody>
      </p:sp>
    </p:spTree>
    <p:extLst>
      <p:ext uri="{BB962C8B-B14F-4D97-AF65-F5344CB8AC3E}">
        <p14:creationId xmlns:p14="http://schemas.microsoft.com/office/powerpoint/2010/main" val="4768816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112598" y="2401749"/>
            <a:ext cx="11173090" cy="1661993"/>
          </a:xfrm>
        </p:spPr>
        <p:txBody>
          <a:bodyPr/>
          <a:lstStyle/>
          <a:p>
            <a:pPr algn="l"/>
            <a:r>
              <a:rPr lang="en-GB" sz="2400" dirty="0" err="1" smtClean="0">
                <a:latin typeface="Consolas" pitchFamily="49" charset="0"/>
                <a:cs typeface="Consolas" pitchFamily="49" charset="0"/>
              </a:rPr>
              <a:t>Async.Parallel</a:t>
            </a:r>
            <a:r>
              <a:rPr lang="en-GB" sz="2400" dirty="0" smtClean="0">
                <a:latin typeface="Consolas" pitchFamily="49" charset="0"/>
                <a:cs typeface="Consolas" pitchFamily="49" charset="0"/>
              </a:rPr>
              <a:t> [ </a:t>
            </a:r>
            <a:r>
              <a:rPr lang="en-GB" sz="2400" dirty="0" err="1" smtClean="0">
                <a:latin typeface="Consolas" pitchFamily="49" charset="0"/>
                <a:cs typeface="Consolas" pitchFamily="49" charset="0"/>
              </a:rPr>
              <a:t>httpAsync</a:t>
            </a:r>
            <a:r>
              <a:rPr lang="en-GB" sz="2400" dirty="0" smtClean="0">
                <a:latin typeface="Consolas" pitchFamily="49" charset="0"/>
                <a:cs typeface="Consolas" pitchFamily="49" charset="0"/>
              </a:rPr>
              <a:t> "www.google.com";</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a:t>
            </a:r>
            <a:r>
              <a:rPr lang="en-GB" sz="2400" dirty="0" err="1" smtClean="0">
                <a:latin typeface="Consolas" pitchFamily="49" charset="0"/>
                <a:cs typeface="Consolas" pitchFamily="49" charset="0"/>
              </a:rPr>
              <a:t>httpAsync</a:t>
            </a:r>
            <a:r>
              <a:rPr lang="en-GB" sz="2400" dirty="0" smtClean="0">
                <a:latin typeface="Consolas" pitchFamily="49" charset="0"/>
                <a:cs typeface="Consolas" pitchFamily="49" charset="0"/>
              </a:rPr>
              <a:t> "www.bing.com";</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a:t>
            </a:r>
            <a:r>
              <a:rPr lang="en-GB" sz="2400" dirty="0" err="1" smtClean="0">
                <a:latin typeface="Consolas" pitchFamily="49" charset="0"/>
                <a:cs typeface="Consolas" pitchFamily="49" charset="0"/>
              </a:rPr>
              <a:t>httpAsync</a:t>
            </a:r>
            <a:r>
              <a:rPr lang="en-GB" sz="2400" dirty="0" smtClean="0">
                <a:latin typeface="Consolas" pitchFamily="49" charset="0"/>
                <a:cs typeface="Consolas" pitchFamily="49" charset="0"/>
              </a:rPr>
              <a:t> "www.yahoo.com"; ]</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a:r>
            <a:br>
              <a:rPr lang="en-GB" sz="2400" dirty="0" smtClean="0">
                <a:latin typeface="Consolas" pitchFamily="49" charset="0"/>
                <a:cs typeface="Consolas" pitchFamily="49" charset="0"/>
              </a:rPr>
            </a:br>
            <a:endParaRPr lang="en-GB" sz="2400" dirty="0">
              <a:latin typeface="Consolas" pitchFamily="49" charset="0"/>
              <a:cs typeface="Consolas" pitchFamily="49" charset="0"/>
            </a:endParaRPr>
          </a:p>
        </p:txBody>
      </p:sp>
      <p:sp>
        <p:nvSpPr>
          <p:cNvPr id="3" name="Text Placeholder 5"/>
          <p:cNvSpPr txBox="1">
            <a:spLocks/>
          </p:cNvSpPr>
          <p:nvPr/>
        </p:nvSpPr>
        <p:spPr>
          <a:xfrm>
            <a:off x="2798340" y="586862"/>
            <a:ext cx="5387630"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7" name="Title 5"/>
          <p:cNvSpPr txBox="1">
            <a:spLocks/>
          </p:cNvSpPr>
          <p:nvPr/>
        </p:nvSpPr>
        <p:spPr>
          <a:xfrm>
            <a:off x="1994480" y="4078359"/>
            <a:ext cx="1117309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
            </a:r>
            <a:b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b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|&gt; Async.RunSynchronously</a:t>
            </a:r>
            <a:endParaRPr kumimoji="0" lang="en-GB" sz="2400" b="0" i="0" u="none" strike="noStrike" kern="1200" cap="none" spc="-150" normalizeH="0" baseline="0" noProof="0" dirty="0">
              <a:ln w="3175">
                <a:noFill/>
              </a:ln>
              <a:solidFill>
                <a:srgbClr val="CCFFCC"/>
              </a:solidFill>
              <a:effectLst/>
              <a:uLnTx/>
              <a:uFillTx/>
              <a:latin typeface="Consolas" pitchFamily="49" charset="0"/>
              <a:ea typeface="+mn-ea"/>
              <a:cs typeface="Consolas" pitchFamily="49" charset="0"/>
            </a:endParaRPr>
          </a:p>
        </p:txBody>
      </p:sp>
      <p:sp>
        <p:nvSpPr>
          <p:cNvPr id="8" name="Title 7"/>
          <p:cNvSpPr txBox="1">
            <a:spLocks/>
          </p:cNvSpPr>
          <p:nvPr/>
        </p:nvSpPr>
        <p:spPr>
          <a:xfrm>
            <a:off x="609441" y="274638"/>
            <a:ext cx="1096994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2"/>
                </a:solidFill>
                <a:latin typeface="+mj-lt"/>
                <a:ea typeface="+mj-ea"/>
                <a:cs typeface="+mj-cs"/>
              </a:defRPr>
            </a:lvl1pPr>
          </a:lstStyle>
          <a:p>
            <a:r>
              <a:rPr lang="en-GB" dirty="0" smtClean="0">
                <a:solidFill>
                  <a:schemeClr val="tx1"/>
                </a:solidFill>
              </a:rPr>
              <a:t>Parallel I/O</a:t>
            </a:r>
            <a:endParaRPr lang="en-GB" dirty="0">
              <a:solidFill>
                <a:schemeClr val="tx1"/>
              </a:solidFill>
            </a:endParaRPr>
          </a:p>
        </p:txBody>
      </p:sp>
    </p:spTree>
    <p:extLst>
      <p:ext uri="{BB962C8B-B14F-4D97-AF65-F5344CB8AC3E}">
        <p14:creationId xmlns:p14="http://schemas.microsoft.com/office/powerpoint/2010/main" val="40954591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62978" y="2590592"/>
            <a:ext cx="10242549" cy="1523497"/>
          </a:xfrm>
        </p:spPr>
        <p:txBody>
          <a:bodyPr/>
          <a:lstStyle/>
          <a:p>
            <a:r>
              <a:rPr lang="en-US" dirty="0"/>
              <a:t>A Taste of F</a:t>
            </a:r>
            <a:r>
              <a:rPr lang="en-US" dirty="0" smtClean="0"/>
              <a:t>#: </a:t>
            </a:r>
            <a:r>
              <a:rPr lang="en-US" dirty="0"/>
              <a:t/>
            </a:r>
            <a:br>
              <a:rPr lang="en-US" dirty="0"/>
            </a:br>
            <a:r>
              <a:rPr lang="en-US" dirty="0"/>
              <a:t>Today and </a:t>
            </a:r>
            <a:r>
              <a:rPr lang="en-US" dirty="0" smtClean="0"/>
              <a:t>Future</a:t>
            </a:r>
            <a:endParaRPr lang="en-US" dirty="0"/>
          </a:p>
        </p:txBody>
      </p:sp>
      <p:sp>
        <p:nvSpPr>
          <p:cNvPr id="6" name="Subtitle 5"/>
          <p:cNvSpPr>
            <a:spLocks noGrp="1"/>
          </p:cNvSpPr>
          <p:nvPr>
            <p:ph type="subTitle" idx="1"/>
          </p:nvPr>
        </p:nvSpPr>
        <p:spPr/>
        <p:txBody>
          <a:bodyPr/>
          <a:lstStyle/>
          <a:p>
            <a:r>
              <a:rPr lang="en-US" dirty="0"/>
              <a:t>Don </a:t>
            </a:r>
            <a:r>
              <a:rPr lang="en-US" dirty="0" err="1"/>
              <a:t>Syme</a:t>
            </a:r>
            <a:endParaRPr lang="en-US" dirty="0"/>
          </a:p>
          <a:p>
            <a:r>
              <a:rPr lang="en-US" dirty="0"/>
              <a:t>Principal Researcher</a:t>
            </a:r>
          </a:p>
          <a:p>
            <a:r>
              <a:rPr lang="en-US" dirty="0"/>
              <a:t>Microsoft </a:t>
            </a:r>
            <a:r>
              <a:rPr lang="en-US" dirty="0" smtClean="0"/>
              <a:t>Research</a:t>
            </a:r>
            <a:endParaRPr lang="en-US" dirty="0"/>
          </a:p>
        </p:txBody>
      </p:sp>
      <p:sp>
        <p:nvSpPr>
          <p:cNvPr id="7" name="Text Placeholder 6"/>
          <p:cNvSpPr>
            <a:spLocks noGrp="1"/>
          </p:cNvSpPr>
          <p:nvPr>
            <p:ph type="body" sz="quarter" idx="10"/>
          </p:nvPr>
        </p:nvSpPr>
        <p:spPr/>
        <p:txBody>
          <a:bodyPr/>
          <a:lstStyle/>
          <a:p>
            <a:r>
              <a:rPr lang="en-US" dirty="0" smtClean="0"/>
              <a:t>DEV323</a:t>
            </a:r>
            <a:endParaRPr lang="en-US" dirty="0"/>
          </a:p>
        </p:txBody>
      </p:sp>
      <p:sp>
        <p:nvSpPr>
          <p:cNvPr id="8" name="Title 1"/>
          <p:cNvSpPr txBox="1">
            <a:spLocks/>
          </p:cNvSpPr>
          <p:nvPr/>
        </p:nvSpPr>
        <p:spPr>
          <a:xfrm>
            <a:off x="3814764" y="2881127"/>
            <a:ext cx="10242549" cy="1523497"/>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8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9" name="Subtitle 2"/>
          <p:cNvSpPr txBox="1">
            <a:spLocks/>
          </p:cNvSpPr>
          <p:nvPr/>
        </p:nvSpPr>
        <p:spPr>
          <a:xfrm>
            <a:off x="3814764" y="5319527"/>
            <a:ext cx="10242550"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25378172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218980" y="2287449"/>
            <a:ext cx="11173090" cy="1661993"/>
          </a:xfrm>
        </p:spPr>
        <p:txBody>
          <a:bodyPr/>
          <a:lstStyle/>
          <a:p>
            <a:pPr algn="l"/>
            <a:r>
              <a:rPr lang="en-GB" sz="2400" dirty="0" smtClean="0">
                <a:latin typeface="Consolas" pitchFamily="49" charset="0"/>
                <a:cs typeface="Consolas" pitchFamily="49" charset="0"/>
              </a:rPr>
              <a:t/>
            </a:r>
            <a:br>
              <a:rPr lang="en-GB" sz="2400" dirty="0" smtClean="0">
                <a:latin typeface="Consolas" pitchFamily="49" charset="0"/>
                <a:cs typeface="Consolas" pitchFamily="49" charset="0"/>
              </a:rPr>
            </a:br>
            <a:r>
              <a:rPr lang="en-GB" sz="2400" dirty="0">
                <a:latin typeface="Consolas" pitchFamily="49" charset="0"/>
                <a:cs typeface="Consolas" pitchFamily="49" charset="0"/>
              </a:rPr>
              <a:t/>
            </a:r>
            <a:br>
              <a:rPr lang="en-GB" sz="2400" dirty="0">
                <a:latin typeface="Consolas" pitchFamily="49" charset="0"/>
                <a:cs typeface="Consolas" pitchFamily="49" charset="0"/>
              </a:rPr>
            </a:br>
            <a:r>
              <a:rPr lang="en-GB" sz="2400" dirty="0" err="1" smtClean="0">
                <a:latin typeface="Consolas" pitchFamily="49" charset="0"/>
                <a:cs typeface="Consolas" pitchFamily="49" charset="0"/>
              </a:rPr>
              <a:t>Async.Parallel</a:t>
            </a:r>
            <a:r>
              <a:rPr lang="en-GB" sz="2400" dirty="0" smtClean="0">
                <a:latin typeface="Consolas" pitchFamily="49" charset="0"/>
                <a:cs typeface="Consolas" pitchFamily="49" charset="0"/>
              </a:rPr>
              <a:t> </a:t>
            </a:r>
            <a:r>
              <a:rPr lang="en-GB" sz="2400" dirty="0" smtClean="0">
                <a:latin typeface="Consolas" pitchFamily="49" charset="0"/>
                <a:cs typeface="Consolas" pitchFamily="49" charset="0"/>
              </a:rPr>
              <a:t>[ for i in 0 .. 200 -&gt; </a:t>
            </a:r>
            <a:r>
              <a:rPr lang="en-GB" sz="2400" dirty="0" err="1" smtClean="0">
                <a:latin typeface="Consolas" pitchFamily="49" charset="0"/>
                <a:cs typeface="Consolas" pitchFamily="49" charset="0"/>
              </a:rPr>
              <a:t>computeTask</a:t>
            </a:r>
            <a:r>
              <a:rPr lang="en-GB" sz="2400" dirty="0" smtClean="0">
                <a:latin typeface="Consolas" pitchFamily="49" charset="0"/>
                <a:cs typeface="Consolas" pitchFamily="49" charset="0"/>
              </a:rPr>
              <a:t> i ]</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a:r>
            <a:br>
              <a:rPr lang="en-GB" sz="2400" dirty="0" smtClean="0">
                <a:latin typeface="Consolas" pitchFamily="49" charset="0"/>
                <a:cs typeface="Consolas" pitchFamily="49" charset="0"/>
              </a:rPr>
            </a:br>
            <a:endParaRPr lang="en-GB" sz="2400" dirty="0">
              <a:latin typeface="Consolas" pitchFamily="49" charset="0"/>
              <a:cs typeface="Consolas" pitchFamily="49" charset="0"/>
            </a:endParaRPr>
          </a:p>
        </p:txBody>
      </p:sp>
      <p:sp>
        <p:nvSpPr>
          <p:cNvPr id="3" name="Text Placeholder 5"/>
          <p:cNvSpPr txBox="1">
            <a:spLocks/>
          </p:cNvSpPr>
          <p:nvPr/>
        </p:nvSpPr>
        <p:spPr>
          <a:xfrm>
            <a:off x="2798340" y="586862"/>
            <a:ext cx="5387630"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Title 5"/>
          <p:cNvSpPr txBox="1">
            <a:spLocks/>
          </p:cNvSpPr>
          <p:nvPr/>
        </p:nvSpPr>
        <p:spPr>
          <a:xfrm>
            <a:off x="1233285" y="3444403"/>
            <a:ext cx="1117309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
            </a:r>
            <a:b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b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|&gt; Async.RunSynchronously</a:t>
            </a:r>
            <a:endParaRPr kumimoji="0" lang="en-GB" sz="2400" b="0" i="0" u="none" strike="noStrike" kern="1200" cap="none" spc="-150" normalizeH="0" baseline="0" noProof="0" dirty="0">
              <a:ln w="3175">
                <a:noFill/>
              </a:ln>
              <a:solidFill>
                <a:srgbClr val="CCFFCC"/>
              </a:solidFill>
              <a:effectLst/>
              <a:uLnTx/>
              <a:uFillTx/>
              <a:latin typeface="Consolas" pitchFamily="49" charset="0"/>
              <a:ea typeface="+mn-ea"/>
              <a:cs typeface="Consolas" pitchFamily="49" charset="0"/>
            </a:endParaRPr>
          </a:p>
        </p:txBody>
      </p:sp>
      <p:sp>
        <p:nvSpPr>
          <p:cNvPr id="5" name="Title 7"/>
          <p:cNvSpPr txBox="1">
            <a:spLocks/>
          </p:cNvSpPr>
          <p:nvPr/>
        </p:nvSpPr>
        <p:spPr>
          <a:xfrm>
            <a:off x="609441" y="274638"/>
            <a:ext cx="1096994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2"/>
                </a:solidFill>
                <a:latin typeface="+mj-lt"/>
                <a:ea typeface="+mj-ea"/>
                <a:cs typeface="+mj-cs"/>
              </a:defRPr>
            </a:lvl1pPr>
          </a:lstStyle>
          <a:p>
            <a:r>
              <a:rPr lang="en-GB" dirty="0" smtClean="0">
                <a:solidFill>
                  <a:schemeClr val="tx1"/>
                </a:solidFill>
              </a:rPr>
              <a:t>Parallel CPU</a:t>
            </a:r>
            <a:endParaRPr lang="en-GB" dirty="0">
              <a:solidFill>
                <a:schemeClr val="tx1"/>
              </a:solidFill>
            </a:endParaRPr>
          </a:p>
        </p:txBody>
      </p:sp>
    </p:spTree>
    <p:extLst>
      <p:ext uri="{BB962C8B-B14F-4D97-AF65-F5344CB8AC3E}">
        <p14:creationId xmlns:p14="http://schemas.microsoft.com/office/powerpoint/2010/main" val="2766761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
        <p:nvSpPr>
          <p:cNvPr id="4" name="Text Placeholder 3"/>
          <p:cNvSpPr>
            <a:spLocks noGrp="1"/>
          </p:cNvSpPr>
          <p:nvPr>
            <p:ph type="body" sz="quarter" idx="10"/>
          </p:nvPr>
        </p:nvSpPr>
        <p:spPr/>
        <p:txBody>
          <a:bodyPr/>
          <a:lstStyle/>
          <a:p>
            <a:endParaRPr lang="en-US" sz="7200"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40568393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455521" y="2327374"/>
            <a:ext cx="11173090" cy="1329595"/>
          </a:xfrm>
        </p:spPr>
        <p:txBody>
          <a:bodyPr/>
          <a:lstStyle/>
          <a:p>
            <a:pPr eaLnBrk="1" hangingPunct="1">
              <a:defRPr/>
            </a:pPr>
            <a:r>
              <a:rPr lang="en-US" sz="4800" dirty="0" smtClean="0"/>
              <a:t>F# can be used for everything,</a:t>
            </a:r>
            <a:br>
              <a:rPr lang="en-US" sz="4800" dirty="0" smtClean="0"/>
            </a:br>
            <a:r>
              <a:rPr lang="en-US" sz="4800" dirty="0" smtClean="0"/>
              <a:t>but </a:t>
            </a:r>
            <a:r>
              <a:rPr lang="en-US" sz="4800" b="1" dirty="0" smtClean="0">
                <a:solidFill>
                  <a:srgbClr val="FFFF00"/>
                </a:solidFill>
              </a:rPr>
              <a:t>excels</a:t>
            </a:r>
            <a:r>
              <a:rPr lang="en-US" sz="4800" dirty="0" smtClean="0"/>
              <a:t> at </a:t>
            </a:r>
            <a:r>
              <a:rPr lang="en-US" sz="4800" b="1" dirty="0" smtClean="0">
                <a:solidFill>
                  <a:srgbClr val="FFFF00"/>
                </a:solidFill>
              </a:rPr>
              <a:t>analytical engines</a:t>
            </a:r>
            <a:endParaRPr sz="4800" b="1" dirty="0" smtClean="0">
              <a:solidFill>
                <a:srgbClr val="FFFF00"/>
              </a:solidFill>
            </a:endParaRPr>
          </a:p>
        </p:txBody>
      </p:sp>
      <p:sp>
        <p:nvSpPr>
          <p:cNvPr id="5" name="Text Placeholder 2"/>
          <p:cNvSpPr txBox="1">
            <a:spLocks/>
          </p:cNvSpPr>
          <p:nvPr/>
        </p:nvSpPr>
        <p:spPr>
          <a:xfrm>
            <a:off x="843478" y="1503555"/>
            <a:ext cx="1072870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1545110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 (Power </a:t>
            </a:r>
            <a:r>
              <a:rPr lang="en-US" b="1" dirty="0"/>
              <a:t>C</a:t>
            </a:r>
            <a:r>
              <a:rPr lang="en-US" b="1" dirty="0" smtClean="0"/>
              <a:t>ompany)</a:t>
            </a:r>
            <a:endParaRPr lang="en-US" b="1" dirty="0"/>
          </a:p>
        </p:txBody>
      </p:sp>
      <p:sp>
        <p:nvSpPr>
          <p:cNvPr id="4" name="Content Placeholder 3"/>
          <p:cNvSpPr>
            <a:spLocks noGrp="1"/>
          </p:cNvSpPr>
          <p:nvPr>
            <p:ph idx="1"/>
          </p:nvPr>
        </p:nvSpPr>
        <p:spPr>
          <a:xfrm>
            <a:off x="519112" y="1447799"/>
            <a:ext cx="11149013" cy="4395049"/>
          </a:xfrm>
        </p:spPr>
        <p:txBody>
          <a:bodyPr/>
          <a:lstStyle/>
          <a:p>
            <a:pPr marL="177800" indent="-177800">
              <a:buNone/>
            </a:pPr>
            <a:r>
              <a:rPr lang="en-GB" sz="2800" b="1" dirty="0" smtClean="0">
                <a:latin typeface="+mj-lt"/>
              </a:rPr>
              <a:t>I have written </a:t>
            </a:r>
            <a:r>
              <a:rPr lang="en-GB" sz="2800" b="1" dirty="0" smtClean="0">
                <a:solidFill>
                  <a:srgbClr val="FFFF00"/>
                </a:solidFill>
                <a:latin typeface="+mj-lt"/>
              </a:rPr>
              <a:t>an application to balance the national power generation schedule</a:t>
            </a:r>
            <a:r>
              <a:rPr lang="en-GB" sz="2800" b="1" dirty="0" smtClean="0">
                <a:solidFill>
                  <a:schemeClr val="bg2">
                    <a:lumMod val="50000"/>
                  </a:schemeClr>
                </a:solidFill>
                <a:latin typeface="+mj-lt"/>
              </a:rPr>
              <a:t> </a:t>
            </a:r>
            <a:r>
              <a:rPr lang="en-GB" sz="2800" b="1" dirty="0" smtClean="0">
                <a:latin typeface="+mj-lt"/>
              </a:rPr>
              <a:t>… for an energy company. </a:t>
            </a:r>
          </a:p>
          <a:p>
            <a:pPr marL="177800" indent="-177800">
              <a:buNone/>
            </a:pPr>
            <a:endParaRPr lang="en-GB" sz="2800" b="1" dirty="0">
              <a:latin typeface="+mj-lt"/>
            </a:endParaRPr>
          </a:p>
          <a:p>
            <a:pPr marL="177800" indent="-177800">
              <a:buNone/>
            </a:pPr>
            <a:r>
              <a:rPr lang="en-GB" sz="2800" b="1" dirty="0" smtClean="0">
                <a:latin typeface="+mj-lt"/>
              </a:rPr>
              <a:t>...</a:t>
            </a:r>
            <a:r>
              <a:rPr lang="en-GB" sz="2800" b="1" dirty="0" smtClean="0">
                <a:solidFill>
                  <a:srgbClr val="FFFF00"/>
                </a:solidFill>
                <a:latin typeface="+mj-lt"/>
              </a:rPr>
              <a:t>the calculation engine was written in F#</a:t>
            </a:r>
            <a:r>
              <a:rPr lang="en-GB" sz="2800" b="1" dirty="0" smtClean="0">
                <a:latin typeface="+mj-lt"/>
              </a:rPr>
              <a:t>. </a:t>
            </a:r>
          </a:p>
          <a:p>
            <a:pPr marL="177800" indent="-177800">
              <a:buNone/>
            </a:pPr>
            <a:endParaRPr lang="en-GB" sz="2800" b="1" dirty="0" smtClean="0">
              <a:latin typeface="+mj-lt"/>
            </a:endParaRPr>
          </a:p>
          <a:p>
            <a:pPr marL="177800" indent="-177800">
              <a:buNone/>
            </a:pPr>
            <a:r>
              <a:rPr lang="en-GB" sz="2800" b="1" dirty="0" smtClean="0">
                <a:latin typeface="+mj-lt"/>
              </a:rPr>
              <a:t>The use of F# to </a:t>
            </a:r>
            <a:r>
              <a:rPr lang="en-GB" sz="2800" b="1" dirty="0" smtClean="0">
                <a:solidFill>
                  <a:srgbClr val="FFFF00"/>
                </a:solidFill>
                <a:latin typeface="+mj-lt"/>
              </a:rPr>
              <a:t>address the complexity at the heart of this application </a:t>
            </a:r>
            <a:r>
              <a:rPr lang="en-GB" sz="2800" b="1" dirty="0" smtClean="0">
                <a:latin typeface="+mj-lt"/>
              </a:rPr>
              <a:t>clearly demonstrates a sweet spot for the language … </a:t>
            </a:r>
            <a:r>
              <a:rPr lang="en-GB" sz="2800" b="1" dirty="0" smtClean="0">
                <a:solidFill>
                  <a:srgbClr val="FFFF00"/>
                </a:solidFill>
                <a:latin typeface="+mj-lt"/>
              </a:rPr>
              <a:t>algorithmic analysis of large data sets</a:t>
            </a:r>
            <a:r>
              <a:rPr lang="en-GB" sz="2800" b="1" dirty="0" smtClean="0">
                <a:latin typeface="+mj-lt"/>
              </a:rPr>
              <a:t>. </a:t>
            </a:r>
          </a:p>
          <a:p>
            <a:pPr marL="177800" indent="-177800">
              <a:buNone/>
            </a:pPr>
            <a:endParaRPr lang="en-GB" sz="2800" b="1" dirty="0" smtClean="0">
              <a:latin typeface="+mj-lt"/>
            </a:endParaRPr>
          </a:p>
          <a:p>
            <a:pPr marL="177800" indent="-177800" algn="r">
              <a:buNone/>
            </a:pPr>
            <a:r>
              <a:rPr lang="en-GB" sz="2800" b="1" dirty="0" smtClean="0">
                <a:latin typeface="+mj-lt"/>
              </a:rPr>
              <a:t>Simon Cousins (Eon </a:t>
            </a:r>
            <a:r>
              <a:rPr lang="en-GB" sz="2800" b="1" dirty="0" err="1" smtClean="0">
                <a:latin typeface="+mj-lt"/>
              </a:rPr>
              <a:t>Powergen</a:t>
            </a:r>
            <a:r>
              <a:rPr lang="en-GB" sz="2800" b="1" dirty="0" smtClean="0">
                <a:latin typeface="+mj-lt"/>
              </a:rPr>
              <a:t>)</a:t>
            </a:r>
            <a:endParaRPr lang="en-GB" sz="2800" b="1" dirty="0">
              <a:latin typeface="+mj-lt"/>
            </a:endParaRPr>
          </a:p>
        </p:txBody>
      </p:sp>
    </p:spTree>
    <p:extLst>
      <p:ext uri="{BB962C8B-B14F-4D97-AF65-F5344CB8AC3E}">
        <p14:creationId xmlns:p14="http://schemas.microsoft.com/office/powerpoint/2010/main" val="23358229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Examples #2/#</a:t>
            </a:r>
            <a:r>
              <a:rPr lang="en-GB" b="1" dirty="0"/>
              <a:t>3</a:t>
            </a:r>
            <a:r>
              <a:rPr lang="en-GB" b="1" dirty="0" smtClean="0"/>
              <a:t>: Finance companies</a:t>
            </a:r>
            <a:endParaRPr lang="en-GB" b="1" dirty="0"/>
          </a:p>
        </p:txBody>
      </p:sp>
      <p:sp>
        <p:nvSpPr>
          <p:cNvPr id="3" name="Content Placeholder 2"/>
          <p:cNvSpPr>
            <a:spLocks noGrp="1"/>
          </p:cNvSpPr>
          <p:nvPr>
            <p:ph idx="1"/>
          </p:nvPr>
        </p:nvSpPr>
        <p:spPr>
          <a:xfrm>
            <a:off x="519112" y="1447799"/>
            <a:ext cx="11149013" cy="443198"/>
          </a:xfrm>
        </p:spPr>
        <p:txBody>
          <a:bodyPr/>
          <a:lstStyle/>
          <a:p>
            <a:endParaRPr lang="en-GB"/>
          </a:p>
        </p:txBody>
      </p:sp>
      <p:pic>
        <p:nvPicPr>
          <p:cNvPr id="2050" name="Picture 2"/>
          <p:cNvPicPr>
            <a:picLocks noChangeAspect="1" noChangeArrowheads="1"/>
          </p:cNvPicPr>
          <p:nvPr/>
        </p:nvPicPr>
        <p:blipFill>
          <a:blip r:embed="rId3"/>
          <a:srcRect l="21115" t="25457" r="19231" b="5263"/>
          <a:stretch>
            <a:fillRect/>
          </a:stretch>
        </p:blipFill>
        <p:spPr bwMode="auto">
          <a:xfrm>
            <a:off x="369451" y="1228558"/>
            <a:ext cx="6085594" cy="3928658"/>
          </a:xfrm>
          <a:prstGeom prst="rect">
            <a:avLst/>
          </a:prstGeom>
          <a:noFill/>
          <a:ln w="9525">
            <a:solidFill>
              <a:schemeClr val="bg1"/>
            </a:solidFill>
            <a:miter lim="800000"/>
            <a:headEnd/>
            <a:tailEnd/>
          </a:ln>
        </p:spPr>
      </p:pic>
      <p:pic>
        <p:nvPicPr>
          <p:cNvPr id="5" name="Picture 2"/>
          <p:cNvPicPr>
            <a:picLocks noChangeAspect="1" noChangeArrowheads="1"/>
          </p:cNvPicPr>
          <p:nvPr/>
        </p:nvPicPr>
        <p:blipFill>
          <a:blip r:embed="rId4"/>
          <a:srcRect l="21692" t="33814" r="18885" b="2834"/>
          <a:stretch>
            <a:fillRect/>
          </a:stretch>
        </p:blipFill>
        <p:spPr bwMode="auto">
          <a:xfrm>
            <a:off x="4778628" y="2316480"/>
            <a:ext cx="6650891" cy="406132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9666927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#4: Biotech</a:t>
            </a:r>
            <a:endParaRPr lang="en-GB" b="1" dirty="0"/>
          </a:p>
        </p:txBody>
      </p:sp>
      <p:sp>
        <p:nvSpPr>
          <p:cNvPr id="6" name="Content Placeholder 3"/>
          <p:cNvSpPr>
            <a:spLocks noGrp="1"/>
          </p:cNvSpPr>
          <p:nvPr>
            <p:ph idx="1"/>
          </p:nvPr>
        </p:nvSpPr>
        <p:spPr>
          <a:xfrm>
            <a:off x="519112" y="1447799"/>
            <a:ext cx="11149013" cy="3533275"/>
          </a:xfrm>
        </p:spPr>
        <p:txBody>
          <a:bodyPr/>
          <a:lstStyle/>
          <a:p>
            <a:pPr marL="177800" indent="-177800">
              <a:buNone/>
            </a:pPr>
            <a:r>
              <a:rPr lang="en-US" sz="2800" b="1" dirty="0" smtClean="0">
                <a:latin typeface="+mj-lt"/>
              </a:rPr>
              <a:t>...F# rocks - building algorithms for DNA processing </a:t>
            </a:r>
          </a:p>
          <a:p>
            <a:pPr marL="177800" indent="-177800">
              <a:buNone/>
            </a:pPr>
            <a:r>
              <a:rPr lang="en-US" sz="2800" b="1" dirty="0">
                <a:latin typeface="+mj-lt"/>
              </a:rPr>
              <a:t> </a:t>
            </a:r>
            <a:r>
              <a:rPr lang="en-US" sz="2800" b="1" dirty="0" smtClean="0">
                <a:latin typeface="+mj-lt"/>
              </a:rPr>
              <a:t> and </a:t>
            </a:r>
            <a:r>
              <a:rPr lang="en-US" sz="2800" b="1" dirty="0" smtClean="0">
                <a:solidFill>
                  <a:srgbClr val="FFFF00"/>
                </a:solidFill>
                <a:latin typeface="+mj-lt"/>
              </a:rPr>
              <a:t>it's like a drug</a:t>
            </a:r>
            <a:r>
              <a:rPr lang="en-US" sz="2800" b="1" dirty="0" smtClean="0">
                <a:latin typeface="+mj-lt"/>
              </a:rPr>
              <a:t>. 12-15 at </a:t>
            </a:r>
            <a:r>
              <a:rPr lang="en-US" sz="2800" b="1" dirty="0" err="1" smtClean="0">
                <a:latin typeface="+mj-lt"/>
              </a:rPr>
              <a:t>Amyris</a:t>
            </a:r>
            <a:r>
              <a:rPr lang="en-US" sz="2800" b="1" dirty="0" smtClean="0">
                <a:latin typeface="+mj-lt"/>
              </a:rPr>
              <a:t> use F#...</a:t>
            </a:r>
          </a:p>
          <a:p>
            <a:pPr marL="177800" indent="-177800">
              <a:buNone/>
            </a:pPr>
            <a:endParaRPr lang="en-US" sz="2800" b="1" dirty="0" smtClean="0">
              <a:latin typeface="+mj-lt"/>
            </a:endParaRPr>
          </a:p>
          <a:p>
            <a:pPr marL="177800" indent="-177800">
              <a:buNone/>
            </a:pPr>
            <a:r>
              <a:rPr lang="en-US" sz="2800" b="1" dirty="0" smtClean="0">
                <a:latin typeface="+mj-lt"/>
              </a:rPr>
              <a:t>F# has been phenomenally useful.  I would be writing a lot of this in Python otherwise and </a:t>
            </a:r>
            <a:r>
              <a:rPr lang="en-US" sz="2800" b="1" dirty="0" smtClean="0">
                <a:solidFill>
                  <a:srgbClr val="FFFF00"/>
                </a:solidFill>
                <a:latin typeface="+mj-lt"/>
              </a:rPr>
              <a:t>F# is more robust, 20x - 100x faster to run and faster to develop</a:t>
            </a:r>
            <a:r>
              <a:rPr lang="en-US" sz="2800" b="1" dirty="0" smtClean="0">
                <a:latin typeface="+mj-lt"/>
              </a:rPr>
              <a:t>. </a:t>
            </a:r>
          </a:p>
          <a:p>
            <a:pPr marL="177800" indent="-177800">
              <a:buNone/>
            </a:pPr>
            <a:endParaRPr lang="en-US" sz="2800" b="1" dirty="0" smtClean="0">
              <a:latin typeface="+mj-lt"/>
            </a:endParaRPr>
          </a:p>
          <a:p>
            <a:pPr marL="177800" indent="-177800" algn="r">
              <a:buNone/>
            </a:pPr>
            <a:r>
              <a:rPr lang="en-US" sz="2800" b="1" dirty="0" smtClean="0">
                <a:latin typeface="+mj-lt"/>
              </a:rPr>
              <a:t>Darren Platt, </a:t>
            </a:r>
            <a:r>
              <a:rPr lang="en-US" sz="2800" b="1" dirty="0" err="1" smtClean="0">
                <a:latin typeface="+mj-lt"/>
              </a:rPr>
              <a:t>Amyris</a:t>
            </a:r>
            <a:r>
              <a:rPr lang="en-US" sz="2800" b="1" dirty="0" smtClean="0">
                <a:latin typeface="+mj-lt"/>
              </a:rPr>
              <a:t> </a:t>
            </a:r>
            <a:r>
              <a:rPr lang="en-US" sz="2800" b="1" dirty="0" err="1" smtClean="0">
                <a:latin typeface="+mj-lt"/>
              </a:rPr>
              <a:t>BioTechnologies</a:t>
            </a:r>
            <a:endParaRPr lang="en-GB" sz="2800" b="1" dirty="0">
              <a:latin typeface="+mj-lt"/>
            </a:endParaRPr>
          </a:p>
        </p:txBody>
      </p:sp>
    </p:spTree>
    <p:extLst>
      <p:ext uri="{BB962C8B-B14F-4D97-AF65-F5344CB8AC3E}">
        <p14:creationId xmlns:p14="http://schemas.microsoft.com/office/powerpoint/2010/main" val="13551342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Some </a:t>
            </a:r>
            <a:r>
              <a:rPr lang="en-US" b="1" dirty="0"/>
              <a:t>Basics</a:t>
            </a:r>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0"/>
          </p:nvPr>
        </p:nvSpPr>
        <p:spPr/>
        <p:txBody>
          <a:bodyPr/>
          <a:lstStyle/>
          <a:p>
            <a:r>
              <a:rPr lang="en-US" sz="8800" dirty="0" smtClean="0"/>
              <a:t>topic</a:t>
            </a:r>
            <a:endParaRPr lang="en-US" sz="8800" dirty="0"/>
          </a:p>
        </p:txBody>
      </p:sp>
    </p:spTree>
    <p:extLst>
      <p:ext uri="{BB962C8B-B14F-4D97-AF65-F5344CB8AC3E}">
        <p14:creationId xmlns:p14="http://schemas.microsoft.com/office/powerpoint/2010/main" val="22450473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Fundamentals - Whitespace Matters</a:t>
            </a:r>
            <a:endParaRPr lang="en-GB" dirty="0"/>
          </a:p>
        </p:txBody>
      </p:sp>
      <p:sp>
        <p:nvSpPr>
          <p:cNvPr id="8" name="Text Placeholder 7"/>
          <p:cNvSpPr>
            <a:spLocks noGrp="1"/>
          </p:cNvSpPr>
          <p:nvPr>
            <p:ph type="body" sz="quarter" idx="10"/>
          </p:nvPr>
        </p:nvSpPr>
        <p:spPr>
          <a:xfrm>
            <a:off x="861343" y="1304545"/>
            <a:ext cx="10779795" cy="2769989"/>
          </a:xfrm>
        </p:spPr>
        <p:txBody>
          <a:bodyPr/>
          <a:lstStyle/>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rgbClr val="00B050"/>
                </a:solidFill>
                <a:cs typeface="Consolas" pitchFamily="49" charset="0"/>
              </a:rPr>
              <a:t>let</a:t>
            </a:r>
            <a:r>
              <a:rPr lang="en-GB" sz="2000" b="1" dirty="0" smtClean="0">
                <a:solidFill>
                  <a:srgbClr val="FFFFFF"/>
                </a:solidFill>
                <a:cs typeface="Consolas" pitchFamily="49" charset="0"/>
              </a:rPr>
              <a:t> </a:t>
            </a:r>
            <a:r>
              <a:rPr lang="en-GB" sz="2000" b="1" dirty="0" smtClean="0">
                <a:cs typeface="Consolas" pitchFamily="49" charset="0"/>
              </a:rPr>
              <a:t>computeDerivative f x = </a:t>
            </a:r>
          </a:p>
          <a:p>
            <a:pPr lvl="0">
              <a:lnSpc>
                <a:spcPct val="100000"/>
              </a:lnSpc>
              <a:spcBef>
                <a:spcPts val="0"/>
              </a:spcBef>
            </a:pPr>
            <a:r>
              <a:rPr lang="en-GB" sz="2000" b="1" dirty="0" smtClean="0">
                <a:solidFill>
                  <a:srgbClr val="FFFFFF"/>
                </a:solidFill>
                <a:cs typeface="Consolas" pitchFamily="49" charset="0"/>
              </a:rPr>
              <a:t>    </a:t>
            </a:r>
            <a:r>
              <a:rPr lang="en-GB" sz="2000" b="1" dirty="0" smtClean="0">
                <a:solidFill>
                  <a:srgbClr val="00B050"/>
                </a:solidFill>
                <a:cs typeface="Consolas" pitchFamily="49" charset="0"/>
              </a:rPr>
              <a:t>let</a:t>
            </a:r>
            <a:r>
              <a:rPr lang="en-GB" sz="2000" b="1" dirty="0" smtClean="0">
                <a:solidFill>
                  <a:srgbClr val="0033CC"/>
                </a:solidFill>
                <a:cs typeface="Consolas" pitchFamily="49" charset="0"/>
              </a:rPr>
              <a:t> </a:t>
            </a:r>
            <a:r>
              <a:rPr lang="en-GB" sz="2000" b="1" dirty="0" smtClean="0">
                <a:cs typeface="Consolas" pitchFamily="49" charset="0"/>
              </a:rPr>
              <a:t>p1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chemeClr val="accent2"/>
                </a:solidFill>
                <a:cs typeface="Consolas" pitchFamily="49" charset="0"/>
              </a:rPr>
              <a:t>  </a:t>
            </a:r>
            <a:r>
              <a:rPr lang="en-GB" sz="2000" b="1" dirty="0" smtClean="0">
                <a:solidFill>
                  <a:srgbClr val="00B050"/>
                </a:solidFill>
                <a:cs typeface="Consolas" pitchFamily="49" charset="0"/>
              </a:rPr>
              <a:t>let</a:t>
            </a:r>
            <a:r>
              <a:rPr lang="en-GB" sz="2000" b="1" dirty="0" smtClean="0">
                <a:solidFill>
                  <a:srgbClr val="0033CC"/>
                </a:solidFill>
                <a:cs typeface="Consolas" pitchFamily="49" charset="0"/>
              </a:rPr>
              <a:t> </a:t>
            </a:r>
            <a:r>
              <a:rPr lang="en-GB" sz="2000" b="1" dirty="0" smtClean="0">
                <a:cs typeface="Consolas" pitchFamily="49" charset="0"/>
              </a:rPr>
              <a:t>p2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cs typeface="Consolas" pitchFamily="49" charset="0"/>
              </a:rPr>
              <a:t>       (p2 – p1) / 0.1</a:t>
            </a:r>
          </a:p>
          <a:p>
            <a:pPr lvl="0">
              <a:lnSpc>
                <a:spcPct val="100000"/>
              </a:lnSpc>
              <a:spcBef>
                <a:spcPts val="0"/>
              </a:spcBef>
            </a:pPr>
            <a:endParaRPr lang="en-GB" sz="2000" b="1" dirty="0" smtClean="0">
              <a:solidFill>
                <a:srgbClr val="FFFFFF"/>
              </a:solidFill>
              <a:cs typeface="Consolas" pitchFamily="49" charset="0"/>
            </a:endParaRPr>
          </a:p>
          <a:p>
            <a:endParaRPr lang="en-GB" sz="2000" dirty="0"/>
          </a:p>
        </p:txBody>
      </p:sp>
      <p:cxnSp>
        <p:nvCxnSpPr>
          <p:cNvPr id="7" name="Straight Connector 6"/>
          <p:cNvCxnSpPr/>
          <p:nvPr/>
        </p:nvCxnSpPr>
        <p:spPr>
          <a:xfrm rot="5400000">
            <a:off x="334298" y="3119406"/>
            <a:ext cx="2500330"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 name="AutoShape 8"/>
          <p:cNvSpPr>
            <a:spLocks noChangeArrowheads="1"/>
          </p:cNvSpPr>
          <p:nvPr/>
        </p:nvSpPr>
        <p:spPr bwMode="auto">
          <a:xfrm>
            <a:off x="818988" y="5960898"/>
            <a:ext cx="4720588" cy="584775"/>
          </a:xfrm>
          <a:prstGeom prst="wedgeRectCallout">
            <a:avLst>
              <a:gd name="adj1" fmla="val -25245"/>
              <a:gd name="adj2" fmla="val -367216"/>
            </a:avLst>
          </a:prstGeom>
          <a:solidFill>
            <a:srgbClr val="FF0000"/>
          </a:solidFill>
          <a:ln w="15875">
            <a:solidFill>
              <a:schemeClr val="tx1"/>
            </a:solidFill>
            <a:miter lim="800000"/>
            <a:headEnd/>
            <a:tailEnd/>
          </a:ln>
          <a:effectLst/>
        </p:spPr>
        <p:txBody>
          <a:bodyPr wrap="none" anchor="ctr" anchorCtr="1">
            <a:spAutoFit/>
          </a:bodyPr>
          <a:lstStyle/>
          <a:p>
            <a:pPr algn="ctr"/>
            <a:r>
              <a:rPr lang="en-GB" sz="3200" dirty="0" smtClean="0">
                <a:latin typeface="+mn-lt"/>
              </a:rPr>
              <a:t>Offside (bad indentation)</a:t>
            </a:r>
            <a:endParaRPr lang="en-GB" sz="3200" dirty="0">
              <a:latin typeface="+mn-lt"/>
            </a:endParaRPr>
          </a:p>
        </p:txBody>
      </p:sp>
    </p:spTree>
    <p:extLst>
      <p:ext uri="{BB962C8B-B14F-4D97-AF65-F5344CB8AC3E}">
        <p14:creationId xmlns:p14="http://schemas.microsoft.com/office/powerpoint/2010/main" val="15777353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Fundamentals - Whitespace Matters</a:t>
            </a:r>
            <a:endParaRPr lang="en-GB" dirty="0"/>
          </a:p>
        </p:txBody>
      </p:sp>
      <p:sp>
        <p:nvSpPr>
          <p:cNvPr id="8" name="Text Placeholder 7"/>
          <p:cNvSpPr>
            <a:spLocks noGrp="1"/>
          </p:cNvSpPr>
          <p:nvPr>
            <p:ph type="body" sz="quarter" idx="10"/>
          </p:nvPr>
        </p:nvSpPr>
        <p:spPr>
          <a:xfrm>
            <a:off x="861343" y="1304545"/>
            <a:ext cx="10779795" cy="2462213"/>
          </a:xfrm>
        </p:spPr>
        <p:txBody>
          <a:bodyPr/>
          <a:lstStyle/>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rgbClr val="00B050"/>
                </a:solidFill>
                <a:cs typeface="Consolas" pitchFamily="49" charset="0"/>
              </a:rPr>
              <a:t>let</a:t>
            </a:r>
            <a:r>
              <a:rPr lang="en-GB" sz="2000" b="1" dirty="0" smtClean="0">
                <a:solidFill>
                  <a:schemeClr val="tx1"/>
                </a:solidFill>
                <a:cs typeface="Consolas" pitchFamily="49" charset="0"/>
              </a:rPr>
              <a:t> </a:t>
            </a:r>
            <a:r>
              <a:rPr lang="en-GB" sz="2000" b="1" dirty="0" smtClean="0">
                <a:solidFill>
                  <a:schemeClr val="bg1"/>
                </a:solidFill>
                <a:cs typeface="Consolas" pitchFamily="49" charset="0"/>
              </a:rPr>
              <a:t>computeDerivative f x = </a:t>
            </a:r>
          </a:p>
          <a:p>
            <a:pPr>
              <a:lnSpc>
                <a:spcPct val="100000"/>
              </a:lnSpc>
              <a:spcBef>
                <a:spcPts val="0"/>
              </a:spcBef>
            </a:pPr>
            <a:r>
              <a:rPr lang="en-GB" sz="2000" b="1" dirty="0" smtClean="0">
                <a:solidFill>
                  <a:schemeClr val="tx1"/>
                </a:solidFill>
                <a:cs typeface="Consolas" pitchFamily="49" charset="0"/>
              </a:rPr>
              <a:t>    </a:t>
            </a:r>
            <a:r>
              <a:rPr lang="en-GB" sz="2000" b="1" dirty="0" smtClean="0">
                <a:solidFill>
                  <a:srgbClr val="00B050"/>
                </a:solidFill>
                <a:cs typeface="Consolas" pitchFamily="49" charset="0"/>
              </a:rPr>
              <a:t>let</a:t>
            </a:r>
            <a:r>
              <a:rPr lang="en-GB" sz="2000" b="1" dirty="0" smtClean="0">
                <a:solidFill>
                  <a:srgbClr val="0033CC"/>
                </a:solidFill>
                <a:cs typeface="Consolas" pitchFamily="49" charset="0"/>
              </a:rPr>
              <a:t> </a:t>
            </a:r>
            <a:r>
              <a:rPr lang="en-GB" sz="2000" b="1" dirty="0" smtClean="0">
                <a:solidFill>
                  <a:schemeClr val="bg1"/>
                </a:solidFill>
                <a:cs typeface="Consolas" pitchFamily="49" charset="0"/>
              </a:rPr>
              <a:t>p1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tx1"/>
                </a:solidFill>
                <a:cs typeface="Consolas" pitchFamily="49" charset="0"/>
              </a:rPr>
              <a:t>    </a:t>
            </a:r>
            <a:r>
              <a:rPr lang="en-GB" sz="2000" b="1" dirty="0" smtClean="0">
                <a:solidFill>
                  <a:srgbClr val="00B050"/>
                </a:solidFill>
                <a:cs typeface="Consolas" pitchFamily="49" charset="0"/>
              </a:rPr>
              <a:t>let</a:t>
            </a:r>
            <a:r>
              <a:rPr lang="en-GB" sz="2000" b="1" dirty="0" smtClean="0">
                <a:solidFill>
                  <a:srgbClr val="0033CC"/>
                </a:solidFill>
                <a:cs typeface="Consolas" pitchFamily="49" charset="0"/>
              </a:rPr>
              <a:t> </a:t>
            </a:r>
            <a:r>
              <a:rPr lang="en-GB" sz="2000" b="1" dirty="0" smtClean="0">
                <a:solidFill>
                  <a:schemeClr val="bg1"/>
                </a:solidFill>
                <a:cs typeface="Consolas" pitchFamily="49" charset="0"/>
              </a:rPr>
              <a:t>p2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bg1"/>
                </a:solidFill>
                <a:cs typeface="Consolas" pitchFamily="49" charset="0"/>
              </a:rPr>
              <a:t>    (p2 – p1) / 0.1</a:t>
            </a:r>
          </a:p>
          <a:p>
            <a:pPr>
              <a:lnSpc>
                <a:spcPct val="100000"/>
              </a:lnSpc>
              <a:spcBef>
                <a:spcPts val="0"/>
              </a:spcBef>
            </a:pPr>
            <a:endParaRPr lang="en-GB" sz="2000" b="1" dirty="0" smtClean="0">
              <a:solidFill>
                <a:schemeClr val="tx1"/>
              </a:solidFill>
              <a:cs typeface="Consolas" pitchFamily="49" charset="0"/>
            </a:endParaRPr>
          </a:p>
        </p:txBody>
      </p:sp>
    </p:spTree>
    <p:extLst>
      <p:ext uri="{BB962C8B-B14F-4D97-AF65-F5344CB8AC3E}">
        <p14:creationId xmlns:p14="http://schemas.microsoft.com/office/powerpoint/2010/main" val="36517179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First F# Application</a:t>
            </a:r>
            <a:endParaRPr lang="en-GB" dirty="0"/>
          </a:p>
        </p:txBody>
      </p:sp>
      <p:sp>
        <p:nvSpPr>
          <p:cNvPr id="7" name="Text Placeholder 6"/>
          <p:cNvSpPr>
            <a:spLocks noGrp="1"/>
          </p:cNvSpPr>
          <p:nvPr>
            <p:ph type="body" sz="quarter" idx="10"/>
          </p:nvPr>
        </p:nvSpPr>
        <p:spPr>
          <a:xfrm>
            <a:off x="861343" y="1304545"/>
            <a:ext cx="10779795" cy="1477328"/>
          </a:xfrm>
        </p:spPr>
        <p:txBody>
          <a:bodyPr/>
          <a:lstStyle/>
          <a:p>
            <a:endParaRPr lang="en-GB" sz="2000" b="1" dirty="0" smtClean="0"/>
          </a:p>
          <a:p>
            <a:endParaRPr lang="en-GB" sz="2000" b="1" dirty="0" smtClean="0"/>
          </a:p>
          <a:p>
            <a:r>
              <a:rPr lang="en-GB" sz="2000" b="1" dirty="0" smtClean="0"/>
              <a:t>printfn "Hello World"</a:t>
            </a:r>
          </a:p>
          <a:p>
            <a:endParaRPr lang="en-GB" sz="2000" b="1" dirty="0" smtClean="0"/>
          </a:p>
          <a:p>
            <a:endParaRPr lang="en-GB" sz="2000" b="1" dirty="0"/>
          </a:p>
        </p:txBody>
      </p:sp>
      <p:sp>
        <p:nvSpPr>
          <p:cNvPr id="6" name="Folded Corner 924687"/>
          <p:cNvSpPr>
            <a:spLocks noChangeArrowheads="1"/>
          </p:cNvSpPr>
          <p:nvPr/>
        </p:nvSpPr>
        <p:spPr bwMode="auto">
          <a:xfrm>
            <a:off x="5903961" y="3643314"/>
            <a:ext cx="5904003" cy="2571768"/>
          </a:xfrm>
          <a:prstGeom prst="foldedCorner">
            <a:avLst>
              <a:gd name="adj" fmla="val 12866"/>
            </a:avLst>
          </a:prstGeom>
          <a:solidFill>
            <a:srgbClr val="FFC000"/>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a:bodyPr>
          <a:lstStyle/>
          <a:p>
            <a:endParaRPr lang="en-GB" sz="2000" b="1" dirty="0" smtClean="0">
              <a:solidFill>
                <a:schemeClr val="bg1"/>
              </a:solidFill>
              <a:latin typeface="Consolas" pitchFamily="49" charset="0"/>
              <a:cs typeface="Consolas" pitchFamily="49" charset="0"/>
            </a:endParaRPr>
          </a:p>
          <a:p>
            <a:r>
              <a:rPr lang="en-GB" sz="2000" b="1" dirty="0" smtClean="0">
                <a:solidFill>
                  <a:schemeClr val="bg1"/>
                </a:solidFill>
                <a:latin typeface="Consolas" pitchFamily="49" charset="0"/>
                <a:cs typeface="Consolas" pitchFamily="49" charset="0"/>
              </a:rPr>
              <a:t>C:\test&gt; </a:t>
            </a:r>
            <a:r>
              <a:rPr lang="en-GB" sz="2000" b="1" dirty="0" err="1" smtClean="0">
                <a:solidFill>
                  <a:schemeClr val="bg1"/>
                </a:solidFill>
                <a:latin typeface="Consolas" pitchFamily="49" charset="0"/>
                <a:cs typeface="Consolas" pitchFamily="49" charset="0"/>
              </a:rPr>
              <a:t>fsc</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test.fs</a:t>
            </a:r>
            <a:endParaRPr lang="en-GB" sz="2000" b="1" dirty="0" smtClean="0">
              <a:solidFill>
                <a:schemeClr val="bg1"/>
              </a:solidFill>
              <a:latin typeface="Consolas" pitchFamily="49" charset="0"/>
              <a:cs typeface="Consolas" pitchFamily="49" charset="0"/>
            </a:endParaRPr>
          </a:p>
          <a:p>
            <a:endParaRPr lang="en-GB" sz="2000" b="1" dirty="0" smtClean="0">
              <a:solidFill>
                <a:schemeClr val="bg1"/>
              </a:solidFill>
              <a:latin typeface="Consolas" pitchFamily="49" charset="0"/>
              <a:cs typeface="Consolas" pitchFamily="49" charset="0"/>
            </a:endParaRPr>
          </a:p>
          <a:p>
            <a:r>
              <a:rPr lang="en-GB" sz="2000" b="1" dirty="0" smtClean="0">
                <a:solidFill>
                  <a:schemeClr val="bg1"/>
                </a:solidFill>
                <a:latin typeface="Consolas" pitchFamily="49" charset="0"/>
                <a:cs typeface="Consolas" pitchFamily="49" charset="0"/>
              </a:rPr>
              <a:t>C:\test&gt; test.exe</a:t>
            </a:r>
          </a:p>
          <a:p>
            <a:r>
              <a:rPr lang="en-GB" sz="2000" b="1" dirty="0" smtClean="0">
                <a:solidFill>
                  <a:schemeClr val="bg1"/>
                </a:solidFill>
                <a:latin typeface="Consolas" pitchFamily="49" charset="0"/>
                <a:cs typeface="Consolas" pitchFamily="49" charset="0"/>
              </a:rPr>
              <a:t>Hello World</a:t>
            </a:r>
          </a:p>
          <a:p>
            <a:r>
              <a:rPr lang="en-GB" sz="2000" b="1" dirty="0" smtClean="0">
                <a:solidFill>
                  <a:schemeClr val="bg1"/>
                </a:solidFill>
                <a:latin typeface="Consolas" pitchFamily="49" charset="0"/>
                <a:cs typeface="Consolas" pitchFamily="49" charset="0"/>
              </a:rPr>
              <a:t>C:\test&gt;</a:t>
            </a:r>
          </a:p>
          <a:p>
            <a:endParaRPr lang="en-GB" sz="2000" b="1" dirty="0" smtClean="0">
              <a:solidFill>
                <a:schemeClr val="bg1"/>
              </a:solidFill>
              <a:latin typeface="Consolas" pitchFamily="49" charset="0"/>
              <a:cs typeface="Consolas" pitchFamily="49" charset="0"/>
            </a:endParaRPr>
          </a:p>
        </p:txBody>
      </p:sp>
    </p:spTree>
    <p:extLst>
      <p:ext uri="{BB962C8B-B14F-4D97-AF65-F5344CB8AC3E}">
        <p14:creationId xmlns:p14="http://schemas.microsoft.com/office/powerpoint/2010/main" val="10914367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5400" dirty="0" smtClean="0"/>
              <a:t>Today’s talk is very simple</a:t>
            </a:r>
            <a:endParaRPr lang="en-GB" sz="5400" dirty="0"/>
          </a:p>
        </p:txBody>
      </p:sp>
    </p:spTree>
    <p:extLst>
      <p:ext uri="{BB962C8B-B14F-4D97-AF65-F5344CB8AC3E}">
        <p14:creationId xmlns:p14="http://schemas.microsoft.com/office/powerpoint/2010/main" val="4020298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Second F# Application</a:t>
            </a:r>
            <a:endParaRPr lang="en-GB" dirty="0"/>
          </a:p>
        </p:txBody>
      </p:sp>
      <p:sp>
        <p:nvSpPr>
          <p:cNvPr id="6" name="Text Placeholder 5"/>
          <p:cNvSpPr>
            <a:spLocks noGrp="1"/>
          </p:cNvSpPr>
          <p:nvPr>
            <p:ph type="body" sz="quarter" idx="10"/>
          </p:nvPr>
        </p:nvSpPr>
        <p:spPr>
          <a:xfrm>
            <a:off x="861343" y="1304545"/>
            <a:ext cx="10779795" cy="2708434"/>
          </a:xfrm>
        </p:spPr>
        <p:txBody>
          <a:bodyPr/>
          <a:lstStyle/>
          <a:p>
            <a:endParaRPr lang="en-GB" sz="2000" b="1" dirty="0" smtClean="0"/>
          </a:p>
          <a:p>
            <a:r>
              <a:rPr lang="en-GB" sz="2000" b="1" dirty="0" smtClean="0">
                <a:solidFill>
                  <a:srgbClr val="00B050"/>
                </a:solidFill>
              </a:rPr>
              <a:t>open</a:t>
            </a:r>
            <a:r>
              <a:rPr lang="en-GB" sz="2000" b="1" dirty="0" smtClean="0"/>
              <a:t> System.Windows.Form</a:t>
            </a:r>
          </a:p>
          <a:p>
            <a:endParaRPr lang="en-GB" sz="2000" b="1" dirty="0" smtClean="0"/>
          </a:p>
          <a:p>
            <a:r>
              <a:rPr lang="en-GB" sz="2000" b="1" dirty="0" smtClean="0">
                <a:solidFill>
                  <a:srgbClr val="00B050"/>
                </a:solidFill>
              </a:rPr>
              <a:t>let</a:t>
            </a:r>
            <a:r>
              <a:rPr lang="en-GB" sz="2000" b="1" dirty="0" smtClean="0"/>
              <a:t> form = new Form (Visible=true)</a:t>
            </a:r>
          </a:p>
          <a:p>
            <a:endParaRPr lang="en-GB" sz="2000" b="1" dirty="0" smtClean="0"/>
          </a:p>
          <a:p>
            <a:r>
              <a:rPr lang="en-GB" sz="2000" b="1" dirty="0" err="1" smtClean="0"/>
              <a:t>form.Click.Add</a:t>
            </a:r>
            <a:r>
              <a:rPr lang="en-GB" sz="2000" b="1" dirty="0" smtClean="0"/>
              <a:t> (fun _ -&gt; printfn "click")</a:t>
            </a:r>
          </a:p>
          <a:p>
            <a:endParaRPr lang="en-GB" sz="2000" b="1" dirty="0" smtClean="0"/>
          </a:p>
          <a:p>
            <a:r>
              <a:rPr lang="en-GB" sz="2000" b="1" dirty="0" smtClean="0"/>
              <a:t>Application.Run form</a:t>
            </a:r>
          </a:p>
          <a:p>
            <a:endParaRPr lang="en-GB" sz="2000" b="1" dirty="0"/>
          </a:p>
        </p:txBody>
      </p:sp>
    </p:spTree>
    <p:extLst>
      <p:ext uri="{BB962C8B-B14F-4D97-AF65-F5344CB8AC3E}">
        <p14:creationId xmlns:p14="http://schemas.microsoft.com/office/powerpoint/2010/main" val="7426703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Pipelines</a:t>
            </a:r>
            <a:endParaRPr lang="en-GB" dirty="0"/>
          </a:p>
        </p:txBody>
      </p:sp>
      <p:sp>
        <p:nvSpPr>
          <p:cNvPr id="6" name="Text Placeholder 5"/>
          <p:cNvSpPr>
            <a:spLocks noGrp="1"/>
          </p:cNvSpPr>
          <p:nvPr>
            <p:ph type="body" sz="quarter" idx="10"/>
          </p:nvPr>
        </p:nvSpPr>
        <p:spPr>
          <a:xfrm>
            <a:off x="861343" y="1304545"/>
            <a:ext cx="10779795" cy="3026470"/>
          </a:xfrm>
        </p:spPr>
        <p:txBody>
          <a:bodyPr/>
          <a:lstStyle/>
          <a:p>
            <a:pPr lvl="0" defTabSz="914400" fontAlgn="base">
              <a:lnSpc>
                <a:spcPct val="100000"/>
              </a:lnSpc>
              <a:spcBef>
                <a:spcPct val="0"/>
              </a:spcBef>
              <a:spcAft>
                <a:spcPts val="1000"/>
              </a:spcAft>
            </a:pPr>
            <a:endParaRPr lang="en-GB" sz="3600" b="1" i="1" dirty="0" smtClean="0">
              <a:solidFill>
                <a:schemeClr val="bg1"/>
              </a:solidFill>
              <a:cs typeface="Consolas" pitchFamily="49" charset="0"/>
            </a:endParaRPr>
          </a:p>
          <a:p>
            <a:pPr lvl="0" defTabSz="914400" fontAlgn="base">
              <a:lnSpc>
                <a:spcPct val="100000"/>
              </a:lnSpc>
              <a:spcBef>
                <a:spcPct val="0"/>
              </a:spcBef>
              <a:spcAft>
                <a:spcPts val="1000"/>
              </a:spcAft>
            </a:pPr>
            <a:endParaRPr lang="en-GB" sz="3600" b="1" i="1" dirty="0" smtClean="0">
              <a:solidFill>
                <a:schemeClr val="bg1"/>
              </a:solidFill>
              <a:cs typeface="Consolas" pitchFamily="49" charset="0"/>
            </a:endParaRPr>
          </a:p>
          <a:p>
            <a:pPr lvl="0" algn="ctr" defTabSz="914400" fontAlgn="base">
              <a:lnSpc>
                <a:spcPct val="100000"/>
              </a:lnSpc>
              <a:spcBef>
                <a:spcPct val="0"/>
              </a:spcBef>
              <a:spcAft>
                <a:spcPct val="0"/>
              </a:spcAft>
            </a:pPr>
            <a:endParaRPr lang="en-GB" sz="3600" b="1" i="1" dirty="0">
              <a:solidFill>
                <a:schemeClr val="bg1"/>
              </a:solidFill>
              <a:cs typeface="Consolas" pitchFamily="49" charset="0"/>
            </a:endParaRPr>
          </a:p>
          <a:p>
            <a:pPr lvl="0" algn="ctr" defTabSz="914400" fontAlgn="base">
              <a:lnSpc>
                <a:spcPct val="100000"/>
              </a:lnSpc>
              <a:spcBef>
                <a:spcPct val="0"/>
              </a:spcBef>
              <a:spcAft>
                <a:spcPct val="0"/>
              </a:spcAft>
            </a:pPr>
            <a:r>
              <a:rPr lang="en-US" sz="3600" b="1" dirty="0" smtClean="0">
                <a:solidFill>
                  <a:schemeClr val="bg1"/>
                </a:solidFill>
                <a:cs typeface="Consolas" pitchFamily="49" charset="0"/>
              </a:rPr>
              <a:t>x |&gt; f</a:t>
            </a:r>
          </a:p>
          <a:p>
            <a:pPr lvl="0" defTabSz="914400" fontAlgn="base">
              <a:lnSpc>
                <a:spcPct val="100000"/>
              </a:lnSpc>
              <a:spcBef>
                <a:spcPct val="0"/>
              </a:spcBef>
              <a:spcAft>
                <a:spcPct val="0"/>
              </a:spcAft>
            </a:pPr>
            <a:endParaRPr lang="en-US" sz="3600" b="1" dirty="0" smtClean="0">
              <a:solidFill>
                <a:schemeClr val="bg1"/>
              </a:solidFill>
              <a:cs typeface="Consolas" pitchFamily="49" charset="0"/>
            </a:endParaRPr>
          </a:p>
        </p:txBody>
      </p:sp>
      <p:sp>
        <p:nvSpPr>
          <p:cNvPr id="5" name="AutoShape 5"/>
          <p:cNvSpPr>
            <a:spLocks noChangeArrowheads="1"/>
          </p:cNvSpPr>
          <p:nvPr/>
        </p:nvSpPr>
        <p:spPr bwMode="auto">
          <a:xfrm>
            <a:off x="930023" y="1630922"/>
            <a:ext cx="4878259" cy="646331"/>
          </a:xfrm>
          <a:prstGeom prst="wedgeRectCallout">
            <a:avLst>
              <a:gd name="adj1" fmla="val 53278"/>
              <a:gd name="adj2" fmla="val 139738"/>
            </a:avLst>
          </a:prstGeom>
          <a:solidFill>
            <a:srgbClr val="00B050"/>
          </a:solidFill>
          <a:ln w="15875">
            <a:solidFill>
              <a:schemeClr val="tx1"/>
            </a:solidFill>
            <a:miter lim="800000"/>
            <a:headEnd/>
            <a:tailEnd/>
          </a:ln>
          <a:effectLst/>
        </p:spPr>
        <p:txBody>
          <a:bodyPr wrap="none" anchor="ctr" anchorCtr="1">
            <a:spAutoFit/>
          </a:bodyPr>
          <a:lstStyle/>
          <a:p>
            <a:pPr algn="ctr"/>
            <a:r>
              <a:rPr lang="en-GB" sz="3600" b="1" dirty="0" smtClean="0"/>
              <a:t>The pipeline operator</a:t>
            </a:r>
            <a:endParaRPr lang="en-GB" sz="3600" b="1" dirty="0"/>
          </a:p>
        </p:txBody>
      </p:sp>
    </p:spTree>
    <p:extLst>
      <p:ext uri="{BB962C8B-B14F-4D97-AF65-F5344CB8AC3E}">
        <p14:creationId xmlns:p14="http://schemas.microsoft.com/office/powerpoint/2010/main" val="3966868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Pipelines</a:t>
            </a:r>
            <a:endParaRPr lang="en-GB" dirty="0"/>
          </a:p>
        </p:txBody>
      </p:sp>
      <p:sp>
        <p:nvSpPr>
          <p:cNvPr id="6" name="Text Placeholder 5"/>
          <p:cNvSpPr>
            <a:spLocks noGrp="1"/>
          </p:cNvSpPr>
          <p:nvPr>
            <p:ph type="body" sz="quarter" idx="10"/>
          </p:nvPr>
        </p:nvSpPr>
        <p:spPr>
          <a:xfrm>
            <a:off x="861343" y="1304545"/>
            <a:ext cx="10779795" cy="4262705"/>
          </a:xfrm>
        </p:spPr>
        <p:txBody>
          <a:bodyPr/>
          <a:lstStyle/>
          <a:p>
            <a:pPr lvl="0" defTabSz="914400" fontAlgn="base">
              <a:lnSpc>
                <a:spcPct val="100000"/>
              </a:lnSpc>
              <a:spcBef>
                <a:spcPct val="0"/>
              </a:spcBef>
              <a:spcAft>
                <a:spcPts val="1000"/>
              </a:spcAft>
            </a:pPr>
            <a:endParaRPr lang="en-GB" sz="3600" b="1" i="1" dirty="0" smtClean="0">
              <a:solidFill>
                <a:schemeClr val="bg1"/>
              </a:solidFill>
              <a:cs typeface="Consolas" pitchFamily="49" charset="0"/>
            </a:endParaRPr>
          </a:p>
          <a:p>
            <a:pPr lvl="0" defTabSz="914400" fontAlgn="base">
              <a:lnSpc>
                <a:spcPct val="100000"/>
              </a:lnSpc>
              <a:spcBef>
                <a:spcPct val="0"/>
              </a:spcBef>
              <a:spcAft>
                <a:spcPts val="1000"/>
              </a:spcAft>
            </a:pPr>
            <a:endParaRPr lang="en-GB" sz="3600" b="1" i="1" dirty="0" smtClean="0">
              <a:solidFill>
                <a:schemeClr val="bg1"/>
              </a:solidFill>
              <a:cs typeface="Consolas" pitchFamily="49" charset="0"/>
            </a:endParaRPr>
          </a:p>
          <a:p>
            <a:pPr lvl="0" defTabSz="914400" fontAlgn="base">
              <a:lnSpc>
                <a:spcPct val="100000"/>
              </a:lnSpc>
              <a:spcBef>
                <a:spcPct val="0"/>
              </a:spcBef>
              <a:spcAft>
                <a:spcPts val="1000"/>
              </a:spcAft>
            </a:pPr>
            <a:endParaRPr lang="en-GB" sz="3600" b="1" i="1" dirty="0" smtClean="0">
              <a:solidFill>
                <a:schemeClr val="bg1"/>
              </a:solidFill>
              <a:cs typeface="Consolas" pitchFamily="49" charset="0"/>
            </a:endParaRPr>
          </a:p>
          <a:p>
            <a:pPr lvl="0" defTabSz="914400" fontAlgn="base">
              <a:lnSpc>
                <a:spcPct val="100000"/>
              </a:lnSpc>
              <a:spcBef>
                <a:spcPct val="0"/>
              </a:spcBef>
              <a:spcAft>
                <a:spcPct val="0"/>
              </a:spcAft>
            </a:pPr>
            <a:r>
              <a:rPr lang="en-US" sz="3600" b="1" dirty="0" smtClean="0">
                <a:solidFill>
                  <a:schemeClr val="bg1"/>
                </a:solidFill>
                <a:cs typeface="Consolas" pitchFamily="49" charset="0"/>
              </a:rPr>
              <a:t>                  x |&gt; f1</a:t>
            </a:r>
          </a:p>
          <a:p>
            <a:pPr lvl="0" defTabSz="914400" fontAlgn="base">
              <a:lnSpc>
                <a:spcPct val="100000"/>
              </a:lnSpc>
              <a:spcBef>
                <a:spcPct val="0"/>
              </a:spcBef>
              <a:spcAft>
                <a:spcPct val="0"/>
              </a:spcAft>
            </a:pPr>
            <a:r>
              <a:rPr lang="en-US" sz="3600" b="1" dirty="0" smtClean="0">
                <a:solidFill>
                  <a:schemeClr val="bg1"/>
                </a:solidFill>
                <a:cs typeface="Consolas" pitchFamily="49" charset="0"/>
              </a:rPr>
              <a:t>                    |&gt; f2</a:t>
            </a:r>
          </a:p>
          <a:p>
            <a:pPr lvl="0" defTabSz="914400" fontAlgn="base">
              <a:lnSpc>
                <a:spcPct val="100000"/>
              </a:lnSpc>
              <a:spcBef>
                <a:spcPct val="0"/>
              </a:spcBef>
              <a:spcAft>
                <a:spcPct val="0"/>
              </a:spcAft>
            </a:pPr>
            <a:r>
              <a:rPr lang="en-US" sz="3600" b="1" dirty="0" smtClean="0">
                <a:solidFill>
                  <a:schemeClr val="bg1"/>
                </a:solidFill>
                <a:cs typeface="Consolas" pitchFamily="49" charset="0"/>
              </a:rPr>
              <a:t>                    |&gt; f3</a:t>
            </a:r>
          </a:p>
          <a:p>
            <a:pPr lvl="0" defTabSz="914400" fontAlgn="base">
              <a:lnSpc>
                <a:spcPct val="100000"/>
              </a:lnSpc>
              <a:spcBef>
                <a:spcPct val="0"/>
              </a:spcBef>
              <a:spcAft>
                <a:spcPct val="0"/>
              </a:spcAft>
            </a:pPr>
            <a:endParaRPr lang="en-US" sz="3600" b="1" dirty="0" smtClean="0">
              <a:solidFill>
                <a:schemeClr val="bg1"/>
              </a:solidFill>
              <a:cs typeface="Consolas" pitchFamily="49" charset="0"/>
            </a:endParaRPr>
          </a:p>
        </p:txBody>
      </p:sp>
      <p:sp>
        <p:nvSpPr>
          <p:cNvPr id="8" name="AutoShape 5"/>
          <p:cNvSpPr>
            <a:spLocks noChangeArrowheads="1"/>
          </p:cNvSpPr>
          <p:nvPr/>
        </p:nvSpPr>
        <p:spPr bwMode="auto">
          <a:xfrm>
            <a:off x="1160854" y="1353925"/>
            <a:ext cx="4416594" cy="1200329"/>
          </a:xfrm>
          <a:prstGeom prst="wedgeRectCallout">
            <a:avLst>
              <a:gd name="adj1" fmla="val 46481"/>
              <a:gd name="adj2" fmla="val 88444"/>
            </a:avLst>
          </a:prstGeom>
          <a:solidFill>
            <a:srgbClr val="00B050"/>
          </a:solidFill>
          <a:ln w="15875">
            <a:solidFill>
              <a:schemeClr val="tx1"/>
            </a:solidFill>
            <a:miter lim="800000"/>
            <a:headEnd/>
            <a:tailEnd/>
          </a:ln>
          <a:effectLst/>
        </p:spPr>
        <p:txBody>
          <a:bodyPr wrap="none" anchor="ctr" anchorCtr="1">
            <a:spAutoFit/>
          </a:bodyPr>
          <a:lstStyle/>
          <a:p>
            <a:pPr algn="ctr"/>
            <a:r>
              <a:rPr lang="en-GB" sz="3600" b="1" dirty="0" smtClean="0"/>
              <a:t>Successive stages </a:t>
            </a:r>
          </a:p>
          <a:p>
            <a:pPr algn="ctr"/>
            <a:r>
              <a:rPr lang="en-GB" sz="3600" b="1" dirty="0" smtClean="0"/>
              <a:t>in a pipeline</a:t>
            </a:r>
          </a:p>
        </p:txBody>
      </p:sp>
    </p:spTree>
    <p:extLst>
      <p:ext uri="{BB962C8B-B14F-4D97-AF65-F5344CB8AC3E}">
        <p14:creationId xmlns:p14="http://schemas.microsoft.com/office/powerpoint/2010/main" val="25225164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F# - Objects + Functional</a:t>
            </a:r>
          </a:p>
        </p:txBody>
      </p:sp>
      <p:sp>
        <p:nvSpPr>
          <p:cNvPr id="3" name="Content Placeholder 2"/>
          <p:cNvSpPr>
            <a:spLocks noGrp="1"/>
          </p:cNvSpPr>
          <p:nvPr>
            <p:ph type="body" sz="quarter" idx="10"/>
          </p:nvPr>
        </p:nvSpPr>
        <p:spPr>
          <a:xfrm>
            <a:off x="861343" y="1304545"/>
            <a:ext cx="10779795" cy="4395049"/>
          </a:xfrm>
        </p:spPr>
        <p:txBody>
          <a:bodyPr/>
          <a:lstStyle/>
          <a:p>
            <a:pPr marL="0" indent="0" defTabSz="914363" eaLnBrk="1" fontAlgn="auto" hangingPunct="1">
              <a:lnSpc>
                <a:spcPct val="90000"/>
              </a:lnSpc>
              <a:spcAft>
                <a:spcPts val="0"/>
              </a:spcAft>
              <a:buClrTx/>
              <a:buFontTx/>
              <a:buNone/>
              <a:defRPr/>
            </a:pPr>
            <a:r>
              <a:rPr lang="en-US" b="1" kern="1200" dirty="0" smtClean="0">
                <a:solidFill>
                  <a:srgbClr val="0070C0"/>
                </a:solidFill>
                <a:latin typeface="Consolas" pitchFamily="49" charset="0"/>
                <a:cs typeface="Consolas" pitchFamily="49" charset="0"/>
              </a:rPr>
              <a:t>type</a:t>
            </a:r>
            <a:r>
              <a:rPr lang="en-US" b="1" kern="1200" dirty="0" smtClean="0">
                <a:latin typeface="Consolas" pitchFamily="49" charset="0"/>
                <a:cs typeface="Consolas" pitchFamily="49" charset="0"/>
              </a:rPr>
              <a:t> Vector2D (</a:t>
            </a:r>
            <a:r>
              <a:rPr lang="en-US" b="1" kern="1200" dirty="0" err="1" smtClean="0">
                <a:latin typeface="Consolas" pitchFamily="49" charset="0"/>
                <a:cs typeface="Consolas" pitchFamily="49" charset="0"/>
              </a:rPr>
              <a:t>dx:double</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dy:double</a:t>
            </a:r>
            <a:r>
              <a:rPr lang="en-US" b="1" kern="1200" dirty="0" smtClean="0">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endParaRPr lang="en-US" b="1" kern="1200" dirty="0" smtClean="0">
              <a:latin typeface="Consolas" pitchFamily="49" charset="0"/>
              <a:cs typeface="Consolas" pitchFamily="49" charset="0"/>
            </a:endParaRPr>
          </a:p>
          <a:p>
            <a:pPr>
              <a:lnSpc>
                <a:spcPct val="90000"/>
              </a:lnSpc>
              <a:defRPr/>
            </a:pPr>
            <a:r>
              <a:rPr lang="en-US" b="1" dirty="0" smtClean="0">
                <a:solidFill>
                  <a:schemeClr val="accent2">
                    <a:lumMod val="40000"/>
                    <a:lumOff val="60000"/>
                  </a:schemeClr>
                </a:solidFill>
                <a:cs typeface="Consolas" pitchFamily="49" charset="0"/>
              </a:rPr>
              <a:t>   </a:t>
            </a:r>
            <a:r>
              <a:rPr lang="en-US" b="1" dirty="0" smtClean="0">
                <a:solidFill>
                  <a:srgbClr val="0070C0"/>
                </a:solidFill>
                <a:cs typeface="Consolas" pitchFamily="49" charset="0"/>
              </a:rPr>
              <a:t>let</a:t>
            </a:r>
            <a:r>
              <a:rPr lang="en-US" b="1" dirty="0" smtClean="0">
                <a:cs typeface="Consolas" pitchFamily="49" charset="0"/>
              </a:rPr>
              <a:t> d2 = dx*</a:t>
            </a:r>
            <a:r>
              <a:rPr lang="en-US" b="1" dirty="0" err="1" smtClean="0">
                <a:cs typeface="Consolas" pitchFamily="49" charset="0"/>
              </a:rPr>
              <a:t>dx+dy</a:t>
            </a:r>
            <a:r>
              <a:rPr lang="en-US" b="1" dirty="0" smtClean="0">
                <a:cs typeface="Consolas" pitchFamily="49" charset="0"/>
              </a:rPr>
              <a:t>*dy</a:t>
            </a:r>
          </a:p>
          <a:p>
            <a:pPr marL="0" indent="0" defTabSz="914363" eaLnBrk="1" fontAlgn="auto" hangingPunct="1">
              <a:lnSpc>
                <a:spcPct val="90000"/>
              </a:lnSpc>
              <a:spcAft>
                <a:spcPts val="0"/>
              </a:spcAft>
              <a:buClrTx/>
              <a:buFontTx/>
              <a:buNone/>
              <a:defRPr/>
            </a:pPr>
            <a:endParaRPr lang="en-US" b="1" kern="1200" dirty="0" smtClean="0">
              <a:solidFill>
                <a:schemeClr val="accent2">
                  <a:lumMod val="40000"/>
                  <a:lumOff val="60000"/>
                </a:schemeClr>
              </a:solidFill>
              <a:latin typeface="Consolas" pitchFamily="49" charset="0"/>
              <a:cs typeface="Consolas" pitchFamily="49" charset="0"/>
            </a:endParaRP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rgbClr val="0070C0"/>
                </a:solidFill>
                <a:latin typeface="Consolas" pitchFamily="49" charset="0"/>
                <a:cs typeface="Consolas" pitchFamily="49" charset="0"/>
              </a:rPr>
              <a:t>member</a:t>
            </a:r>
            <a:r>
              <a:rPr lang="en-US" b="1" kern="1200" dirty="0" smtClean="0">
                <a:latin typeface="Consolas" pitchFamily="49" charset="0"/>
                <a:cs typeface="Consolas" pitchFamily="49" charset="0"/>
              </a:rPr>
              <a:t> v.DX = dx</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rgbClr val="0070C0"/>
                </a:solidFill>
                <a:latin typeface="Consolas" pitchFamily="49" charset="0"/>
                <a:cs typeface="Consolas" pitchFamily="49" charset="0"/>
              </a:rPr>
              <a:t>member</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v.DY</a:t>
            </a:r>
            <a:r>
              <a:rPr lang="en-US" b="1" kern="1200" dirty="0" smtClean="0">
                <a:latin typeface="Consolas" pitchFamily="49" charset="0"/>
                <a:cs typeface="Consolas" pitchFamily="49" charset="0"/>
              </a:rPr>
              <a:t> = </a:t>
            </a:r>
            <a:r>
              <a:rPr lang="en-US" b="1" kern="1200" dirty="0" err="1" smtClean="0">
                <a:latin typeface="Consolas" pitchFamily="49" charset="0"/>
                <a:cs typeface="Consolas" pitchFamily="49" charset="0"/>
              </a:rPr>
              <a:t>dy</a:t>
            </a:r>
            <a:endParaRPr lang="en-US" b="1" kern="1200" dirty="0" smtClean="0">
              <a:latin typeface="Consolas" pitchFamily="49" charset="0"/>
              <a:cs typeface="Consolas" pitchFamily="49" charset="0"/>
            </a:endParaRP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rgbClr val="0070C0"/>
                </a:solidFill>
                <a:latin typeface="Consolas" pitchFamily="49" charset="0"/>
                <a:cs typeface="Consolas" pitchFamily="49" charset="0"/>
              </a:rPr>
              <a:t>member</a:t>
            </a:r>
            <a:r>
              <a:rPr lang="en-US" b="1" kern="1200" dirty="0" smtClean="0">
                <a:latin typeface="Consolas" pitchFamily="49" charset="0"/>
                <a:cs typeface="Consolas" pitchFamily="49" charset="0"/>
              </a:rPr>
              <a:t> v.Length = sqrt d2</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rgbClr val="0070C0"/>
                </a:solidFill>
                <a:latin typeface="Consolas" pitchFamily="49" charset="0"/>
                <a:cs typeface="Consolas" pitchFamily="49" charset="0"/>
              </a:rPr>
              <a:t>member</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v.Scale</a:t>
            </a:r>
            <a:r>
              <a:rPr lang="en-US" b="1" kern="1200" dirty="0" smtClean="0">
                <a:latin typeface="Consolas" pitchFamily="49" charset="0"/>
                <a:cs typeface="Consolas" pitchFamily="49" charset="0"/>
              </a:rPr>
              <a:t>(k) = Vector2D (dx*</a:t>
            </a:r>
            <a:r>
              <a:rPr lang="en-US" b="1" kern="1200" dirty="0" err="1" smtClean="0">
                <a:latin typeface="Consolas" pitchFamily="49" charset="0"/>
                <a:cs typeface="Consolas" pitchFamily="49" charset="0"/>
              </a:rPr>
              <a:t>k,dy</a:t>
            </a:r>
            <a:r>
              <a:rPr lang="en-US" b="1" kern="1200" dirty="0" smtClean="0">
                <a:latin typeface="Consolas" pitchFamily="49" charset="0"/>
                <a:cs typeface="Consolas" pitchFamily="49" charset="0"/>
              </a:rPr>
              <a:t>*k)</a:t>
            </a:r>
            <a:endParaRPr lang="en-US" b="1" kern="1200" dirty="0" smtClean="0">
              <a:solidFill>
                <a:schemeClr val="accent2">
                  <a:lumMod val="40000"/>
                  <a:lumOff val="60000"/>
                </a:schemeClr>
              </a:solidFill>
              <a:latin typeface="Consolas" pitchFamily="49" charset="0"/>
              <a:cs typeface="Consolas" pitchFamily="49" charset="0"/>
            </a:endParaRPr>
          </a:p>
        </p:txBody>
      </p:sp>
      <p:sp>
        <p:nvSpPr>
          <p:cNvPr id="4" name="Rectangular Callout 3"/>
          <p:cNvSpPr/>
          <p:nvPr/>
        </p:nvSpPr>
        <p:spPr>
          <a:xfrm>
            <a:off x="8372792" y="1702004"/>
            <a:ext cx="2962862" cy="954107"/>
          </a:xfrm>
          <a:prstGeom prst="wedgeRectCallout">
            <a:avLst>
              <a:gd name="adj1" fmla="val -85989"/>
              <a:gd name="adj2" fmla="val -49005"/>
            </a:avLst>
          </a:prstGeom>
          <a:solidFill>
            <a:srgbClr val="00B050"/>
          </a:soli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Inputs to object </a:t>
            </a:r>
          </a:p>
          <a:p>
            <a:pPr algn="ctr"/>
            <a:r>
              <a:rPr lang="en-GB" sz="2800" b="1" dirty="0" smtClean="0">
                <a:solidFill>
                  <a:schemeClr val="tx1"/>
                </a:solidFill>
              </a:rPr>
              <a:t>construction</a:t>
            </a:r>
            <a:endParaRPr lang="en-GB" sz="2800" b="1" dirty="0">
              <a:solidFill>
                <a:schemeClr val="tx1"/>
              </a:solidFill>
            </a:endParaRPr>
          </a:p>
        </p:txBody>
      </p:sp>
      <p:sp>
        <p:nvSpPr>
          <p:cNvPr id="5" name="Rectangular Callout 4"/>
          <p:cNvSpPr/>
          <p:nvPr/>
        </p:nvSpPr>
        <p:spPr>
          <a:xfrm>
            <a:off x="8002774" y="3660584"/>
            <a:ext cx="3572003" cy="523220"/>
          </a:xfrm>
          <a:prstGeom prst="wedgeRectCallout">
            <a:avLst>
              <a:gd name="adj1" fmla="val -99841"/>
              <a:gd name="adj2" fmla="val -48388"/>
            </a:avLst>
          </a:prstGeom>
          <a:solidFill>
            <a:srgbClr val="00B050"/>
          </a:soli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Exported properties</a:t>
            </a:r>
            <a:endParaRPr lang="en-GB" sz="2800" b="1" dirty="0">
              <a:solidFill>
                <a:schemeClr val="tx1"/>
              </a:solidFill>
            </a:endParaRPr>
          </a:p>
        </p:txBody>
      </p:sp>
      <p:sp>
        <p:nvSpPr>
          <p:cNvPr id="6" name="Rectangular Callout 5"/>
          <p:cNvSpPr/>
          <p:nvPr/>
        </p:nvSpPr>
        <p:spPr>
          <a:xfrm>
            <a:off x="8278648" y="4390673"/>
            <a:ext cx="3144707" cy="523220"/>
          </a:xfrm>
          <a:prstGeom prst="wedgeRectCallout">
            <a:avLst>
              <a:gd name="adj1" fmla="val -77128"/>
              <a:gd name="adj2" fmla="val 111073"/>
            </a:avLst>
          </a:prstGeom>
          <a:solidFill>
            <a:srgbClr val="00B050"/>
          </a:soli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Exported method</a:t>
            </a:r>
            <a:endParaRPr lang="en-GB" sz="2800" b="1" dirty="0">
              <a:solidFill>
                <a:schemeClr val="tx1"/>
              </a:solidFill>
            </a:endParaRPr>
          </a:p>
        </p:txBody>
      </p:sp>
      <p:sp>
        <p:nvSpPr>
          <p:cNvPr id="7" name="Rectangular Callout 6"/>
          <p:cNvSpPr/>
          <p:nvPr/>
        </p:nvSpPr>
        <p:spPr>
          <a:xfrm>
            <a:off x="8374039" y="2782674"/>
            <a:ext cx="2858090" cy="523220"/>
          </a:xfrm>
          <a:prstGeom prst="wedgeRectCallout">
            <a:avLst>
              <a:gd name="adj1" fmla="val -109282"/>
              <a:gd name="adj2" fmla="val -97617"/>
            </a:avLst>
          </a:prstGeom>
          <a:solidFill>
            <a:srgbClr val="00B050"/>
          </a:soli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Object internals</a:t>
            </a:r>
            <a:endParaRPr lang="en-GB" sz="2800" b="1" dirty="0">
              <a:solidFill>
                <a:schemeClr val="tx1"/>
              </a:solidFill>
            </a:endParaRPr>
          </a:p>
        </p:txBody>
      </p:sp>
    </p:spTree>
    <p:extLst>
      <p:ext uri="{BB962C8B-B14F-4D97-AF65-F5344CB8AC3E}">
        <p14:creationId xmlns:p14="http://schemas.microsoft.com/office/powerpoint/2010/main" val="4119381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4" name="Rectangle 3"/>
          <p:cNvSpPr/>
          <p:nvPr/>
        </p:nvSpPr>
        <p:spPr>
          <a:xfrm>
            <a:off x="761764" y="1472576"/>
            <a:ext cx="11032212" cy="1550031"/>
          </a:xfrm>
          <a:prstGeom prst="rect">
            <a:avLst/>
          </a:prstGeom>
          <a:solidFill>
            <a:srgbClr val="FFFFFF"/>
          </a:soli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GB" sz="2400" b="1" dirty="0" smtClean="0">
              <a:solidFill>
                <a:schemeClr val="bg1"/>
              </a:solidFill>
              <a:latin typeface="Consolas" pitchFamily="49" charset="0"/>
              <a:cs typeface="Consolas" pitchFamily="49" charset="0"/>
            </a:endParaRPr>
          </a:p>
          <a:p>
            <a:r>
              <a:rPr lang="en-GB" sz="2400" b="1" dirty="0" smtClean="0">
                <a:solidFill>
                  <a:schemeClr val="bg1"/>
                </a:solidFill>
                <a:latin typeface="Consolas" pitchFamily="49" charset="0"/>
                <a:cs typeface="Consolas" pitchFamily="49" charset="0"/>
              </a:rPr>
              <a:t>async { </a:t>
            </a:r>
            <a:r>
              <a:rPr lang="en-GB" sz="2400" b="1" dirty="0" smtClean="0">
                <a:solidFill>
                  <a:srgbClr val="00B050"/>
                </a:solidFill>
                <a:latin typeface="Consolas" pitchFamily="49" charset="0"/>
                <a:cs typeface="Consolas" pitchFamily="49" charset="0"/>
              </a:rPr>
              <a:t>let!</a:t>
            </a:r>
            <a:r>
              <a:rPr lang="en-GB" sz="2400" b="1" dirty="0" smtClean="0">
                <a:solidFill>
                  <a:schemeClr val="bg1"/>
                </a:solidFill>
                <a:latin typeface="Consolas" pitchFamily="49" charset="0"/>
                <a:cs typeface="Consolas" pitchFamily="49" charset="0"/>
              </a:rPr>
              <a:t> res = &lt;async-event&gt;</a:t>
            </a:r>
          </a:p>
          <a:p>
            <a:r>
              <a:rPr lang="en-GB" sz="2400" b="1" dirty="0" smtClean="0">
                <a:solidFill>
                  <a:schemeClr val="bg1"/>
                </a:solidFill>
                <a:latin typeface="Consolas" pitchFamily="49" charset="0"/>
                <a:cs typeface="Consolas" pitchFamily="49" charset="0"/>
              </a:rPr>
              <a:t>        ...  }</a:t>
            </a:r>
          </a:p>
          <a:p>
            <a:r>
              <a:rPr lang="en-GB" sz="2400" b="1" dirty="0" smtClean="0">
                <a:solidFill>
                  <a:schemeClr val="bg1"/>
                </a:solidFill>
                <a:latin typeface="Consolas" pitchFamily="49" charset="0"/>
                <a:cs typeface="Consolas" pitchFamily="49" charset="0"/>
              </a:rPr>
              <a:t> </a:t>
            </a:r>
          </a:p>
        </p:txBody>
      </p:sp>
      <p:sp>
        <p:nvSpPr>
          <p:cNvPr id="5" name="Rectangular Callout 4"/>
          <p:cNvSpPr/>
          <p:nvPr/>
        </p:nvSpPr>
        <p:spPr>
          <a:xfrm>
            <a:off x="5200002" y="505450"/>
            <a:ext cx="3538340" cy="954107"/>
          </a:xfrm>
          <a:prstGeom prst="wedgeRectCallout">
            <a:avLst>
              <a:gd name="adj1" fmla="val -115267"/>
              <a:gd name="adj2" fmla="val 90001"/>
            </a:avLst>
          </a:prstGeom>
          <a:solidFill>
            <a:srgbClr val="00B050"/>
          </a:solidFill>
          <a:ln w="15875">
            <a:solidFill>
              <a:schemeClr val="tx1"/>
            </a:solidFill>
            <a:miter lim="800000"/>
            <a:headEnd/>
            <a:tailEnd/>
          </a:ln>
          <a:effectLst/>
        </p:spPr>
        <p:txBody>
          <a:bodyPr wrap="none" anchor="ctr" anchorCtr="1">
            <a:spAutoFit/>
          </a:bodyPr>
          <a:lstStyle/>
          <a:p>
            <a:pPr algn="ctr"/>
            <a:r>
              <a:rPr lang="en-GB" sz="2800" b="1" dirty="0" smtClean="0"/>
              <a:t>C# is joining us too!</a:t>
            </a:r>
          </a:p>
          <a:p>
            <a:pPr algn="ctr"/>
            <a:r>
              <a:rPr lang="en-GB" sz="2800" b="1" dirty="0" smtClean="0">
                <a:solidFill>
                  <a:schemeClr val="tx1"/>
                </a:solidFill>
              </a:rPr>
              <a:t>let! </a:t>
            </a:r>
            <a:r>
              <a:rPr lang="en-GB" sz="2800" b="1" dirty="0" smtClean="0">
                <a:solidFill>
                  <a:schemeClr val="tx1"/>
                </a:solidFill>
                <a:sym typeface="Symbol"/>
              </a:rPr>
              <a:t> await</a:t>
            </a:r>
            <a:endParaRPr lang="en-GB" sz="2800" b="1" dirty="0" smtClean="0">
              <a:solidFill>
                <a:schemeClr val="tx1"/>
              </a:solidFill>
            </a:endParaRPr>
          </a:p>
        </p:txBody>
      </p:sp>
      <p:sp>
        <p:nvSpPr>
          <p:cNvPr id="7" name="Rectangular Callout 6"/>
          <p:cNvSpPr/>
          <p:nvPr/>
        </p:nvSpPr>
        <p:spPr>
          <a:xfrm>
            <a:off x="4699299" y="3475634"/>
            <a:ext cx="4146455" cy="2246769"/>
          </a:xfrm>
          <a:prstGeom prst="wedgeRectCallout">
            <a:avLst>
              <a:gd name="adj1" fmla="val -49236"/>
              <a:gd name="adj2" fmla="val -91131"/>
            </a:avLst>
          </a:prstGeom>
          <a:solidFill>
            <a:srgbClr val="00B050"/>
          </a:solidFill>
          <a:ln w="15875">
            <a:solidFill>
              <a:schemeClr val="tx1"/>
            </a:solidFill>
            <a:miter lim="800000"/>
            <a:headEnd/>
            <a:tailEnd/>
          </a:ln>
          <a:effectLst/>
        </p:spPr>
        <p:txBody>
          <a:bodyPr wrap="none" anchor="ctr" anchorCtr="1">
            <a:spAutoFit/>
          </a:bodyPr>
          <a:lstStyle/>
          <a:p>
            <a:pPr algn="ctr"/>
            <a:r>
              <a:rPr lang="en-GB" sz="2000" b="1" dirty="0" smtClean="0">
                <a:solidFill>
                  <a:schemeClr val="tx1"/>
                </a:solidFill>
              </a:rPr>
              <a:t>React to a GUI Event</a:t>
            </a:r>
          </a:p>
          <a:p>
            <a:pPr algn="ctr"/>
            <a:r>
              <a:rPr lang="en-GB" sz="2000" b="1" dirty="0" smtClean="0">
                <a:solidFill>
                  <a:schemeClr val="tx1"/>
                </a:solidFill>
              </a:rPr>
              <a:t>React to a Timer Callback</a:t>
            </a:r>
          </a:p>
          <a:p>
            <a:pPr algn="ctr"/>
            <a:r>
              <a:rPr lang="en-GB" sz="2000" b="1" dirty="0" smtClean="0">
                <a:solidFill>
                  <a:schemeClr val="tx1"/>
                </a:solidFill>
              </a:rPr>
              <a:t>React to a Query Response</a:t>
            </a:r>
          </a:p>
          <a:p>
            <a:pPr algn="ctr"/>
            <a:r>
              <a:rPr lang="en-GB" sz="2000" b="1" dirty="0" smtClean="0">
                <a:solidFill>
                  <a:schemeClr val="tx1"/>
                </a:solidFill>
              </a:rPr>
              <a:t>React to a HTTP Response</a:t>
            </a:r>
          </a:p>
          <a:p>
            <a:pPr algn="ctr"/>
            <a:r>
              <a:rPr lang="en-GB" sz="2000" b="1" dirty="0" smtClean="0">
                <a:solidFill>
                  <a:schemeClr val="tx1"/>
                </a:solidFill>
              </a:rPr>
              <a:t>React to a Web Service Response</a:t>
            </a:r>
          </a:p>
          <a:p>
            <a:pPr algn="ctr"/>
            <a:r>
              <a:rPr lang="en-GB" sz="2000" b="1" dirty="0" smtClean="0">
                <a:solidFill>
                  <a:schemeClr val="tx1"/>
                </a:solidFill>
              </a:rPr>
              <a:t>React to a Disk I/O Completion</a:t>
            </a:r>
          </a:p>
          <a:p>
            <a:pPr algn="ctr"/>
            <a:r>
              <a:rPr lang="en-GB" sz="2000" b="1" dirty="0" smtClean="0"/>
              <a:t>Agent r</a:t>
            </a:r>
            <a:r>
              <a:rPr lang="en-GB" sz="2000" b="1" dirty="0" smtClean="0">
                <a:solidFill>
                  <a:schemeClr val="tx1"/>
                </a:solidFill>
              </a:rPr>
              <a:t>eacts to Message</a:t>
            </a:r>
          </a:p>
        </p:txBody>
      </p:sp>
      <p:sp>
        <p:nvSpPr>
          <p:cNvPr id="8" name="Content Placeholder 7"/>
          <p:cNvSpPr>
            <a:spLocks noGrp="1"/>
          </p:cNvSpPr>
          <p:nvPr>
            <p:ph idx="1"/>
          </p:nvPr>
        </p:nvSpPr>
        <p:spPr>
          <a:xfrm>
            <a:off x="519112" y="1447799"/>
            <a:ext cx="11149013" cy="443198"/>
          </a:xfrm>
        </p:spPr>
        <p:txBody>
          <a:bodyPr/>
          <a:lstStyle/>
          <a:p>
            <a:endParaRPr lang="en-GB"/>
          </a:p>
        </p:txBody>
      </p:sp>
    </p:spTree>
    <p:extLst>
      <p:ext uri="{BB962C8B-B14F-4D97-AF65-F5344CB8AC3E}">
        <p14:creationId xmlns:p14="http://schemas.microsoft.com/office/powerpoint/2010/main" val="37663893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2295441"/>
              </p:ext>
            </p:extLst>
          </p:nvPr>
        </p:nvGraphicFramePr>
        <p:xfrm>
          <a:off x="285635" y="785795"/>
          <a:ext cx="11903190" cy="5340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74478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a:srcRect t="36979" r="67254" b="23855"/>
          <a:stretch>
            <a:fillRect/>
          </a:stretch>
        </p:blipFill>
        <p:spPr bwMode="auto">
          <a:xfrm>
            <a:off x="2456121" y="1311967"/>
            <a:ext cx="7248988" cy="4597758"/>
          </a:xfrm>
          <a:prstGeom prst="rect">
            <a:avLst/>
          </a:prstGeom>
          <a:noFill/>
          <a:ln w="9525">
            <a:noFill/>
            <a:miter lim="800000"/>
            <a:headEnd/>
            <a:tailEnd/>
          </a:ln>
        </p:spPr>
      </p:pic>
      <p:sp>
        <p:nvSpPr>
          <p:cNvPr id="8" name="Rectangular Callout 7"/>
          <p:cNvSpPr/>
          <p:nvPr/>
        </p:nvSpPr>
        <p:spPr>
          <a:xfrm>
            <a:off x="10161256" y="3863339"/>
            <a:ext cx="1272464" cy="523220"/>
          </a:xfrm>
          <a:prstGeom prst="wedgeRectCallout">
            <a:avLst>
              <a:gd name="adj1" fmla="val -155316"/>
              <a:gd name="adj2" fmla="val 155183"/>
            </a:avLst>
          </a:prstGeom>
          <a:solidFill>
            <a:srgbClr val="00B050"/>
          </a:solidFill>
          <a:ln w="15875">
            <a:solidFill>
              <a:schemeClr val="tx1"/>
            </a:solidFill>
            <a:miter lim="800000"/>
            <a:headEnd/>
            <a:tailEnd/>
          </a:ln>
          <a:effectLst/>
        </p:spPr>
        <p:txBody>
          <a:bodyPr wrap="none" anchor="ctr" anchorCtr="1">
            <a:spAutoFit/>
          </a:bodyPr>
          <a:lstStyle/>
          <a:p>
            <a:pPr algn="ctr"/>
            <a:r>
              <a:rPr lang="en-GB" sz="2800" b="1" dirty="0" smtClean="0"/>
              <a:t>Await</a:t>
            </a:r>
            <a:r>
              <a:rPr lang="en-GB" sz="2800" b="1" dirty="0" smtClean="0">
                <a:solidFill>
                  <a:schemeClr val="tx1"/>
                </a:solidFill>
              </a:rPr>
              <a:t>!</a:t>
            </a:r>
          </a:p>
        </p:txBody>
      </p:sp>
      <p:sp>
        <p:nvSpPr>
          <p:cNvPr id="9" name="Rectangular Callout 8"/>
          <p:cNvSpPr/>
          <p:nvPr/>
        </p:nvSpPr>
        <p:spPr>
          <a:xfrm>
            <a:off x="9986720" y="3307400"/>
            <a:ext cx="1272464" cy="523220"/>
          </a:xfrm>
          <a:prstGeom prst="wedgeRectCallout">
            <a:avLst>
              <a:gd name="adj1" fmla="val -155316"/>
              <a:gd name="adj2" fmla="val 155183"/>
            </a:avLst>
          </a:prstGeom>
          <a:solidFill>
            <a:srgbClr val="00B050"/>
          </a:solidFill>
          <a:ln w="15875">
            <a:solidFill>
              <a:schemeClr val="tx1"/>
            </a:solidFill>
            <a:miter lim="800000"/>
            <a:headEnd/>
            <a:tailEnd/>
          </a:ln>
          <a:effectLst/>
        </p:spPr>
        <p:txBody>
          <a:bodyPr wrap="none" anchor="ctr" anchorCtr="1">
            <a:spAutoFit/>
          </a:bodyPr>
          <a:lstStyle/>
          <a:p>
            <a:pPr algn="ctr"/>
            <a:r>
              <a:rPr lang="en-GB" sz="2800" b="1" dirty="0" smtClean="0"/>
              <a:t>Await</a:t>
            </a:r>
            <a:r>
              <a:rPr lang="en-GB" sz="2800" b="1" dirty="0" smtClean="0">
                <a:solidFill>
                  <a:schemeClr val="tx1"/>
                </a:solidFill>
              </a:rPr>
              <a:t>!</a:t>
            </a:r>
          </a:p>
        </p:txBody>
      </p:sp>
      <p:sp>
        <p:nvSpPr>
          <p:cNvPr id="10" name="Rectangular Callout 9"/>
          <p:cNvSpPr/>
          <p:nvPr/>
        </p:nvSpPr>
        <p:spPr>
          <a:xfrm>
            <a:off x="9297165" y="2120397"/>
            <a:ext cx="1272464" cy="523220"/>
          </a:xfrm>
          <a:prstGeom prst="wedgeRectCallout">
            <a:avLst>
              <a:gd name="adj1" fmla="val -155316"/>
              <a:gd name="adj2" fmla="val 155183"/>
            </a:avLst>
          </a:prstGeom>
          <a:solidFill>
            <a:srgbClr val="00B050"/>
          </a:solidFill>
          <a:ln w="15875">
            <a:solidFill>
              <a:schemeClr val="tx1"/>
            </a:solidFill>
            <a:miter lim="800000"/>
            <a:headEnd/>
            <a:tailEnd/>
          </a:ln>
          <a:effectLst/>
        </p:spPr>
        <p:txBody>
          <a:bodyPr wrap="none" anchor="ctr" anchorCtr="1">
            <a:spAutoFit/>
          </a:bodyPr>
          <a:lstStyle/>
          <a:p>
            <a:pPr algn="ctr"/>
            <a:r>
              <a:rPr lang="en-GB" sz="2800" b="1" dirty="0" smtClean="0"/>
              <a:t>Await</a:t>
            </a:r>
            <a:r>
              <a:rPr lang="en-GB" sz="2800" b="1" dirty="0" smtClean="0">
                <a:solidFill>
                  <a:schemeClr val="tx1"/>
                </a:solidFill>
              </a:rPr>
              <a:t>!</a:t>
            </a:r>
          </a:p>
        </p:txBody>
      </p:sp>
      <p:sp>
        <p:nvSpPr>
          <p:cNvPr id="11" name="Title 10"/>
          <p:cNvSpPr>
            <a:spLocks noGrp="1"/>
          </p:cNvSpPr>
          <p:nvPr>
            <p:ph type="title"/>
          </p:nvPr>
        </p:nvSpPr>
        <p:spPr>
          <a:xfrm>
            <a:off x="507868" y="230188"/>
            <a:ext cx="11173090" cy="1107996"/>
          </a:xfrm>
        </p:spPr>
        <p:txBody>
          <a:bodyPr/>
          <a:lstStyle/>
          <a:p>
            <a:r>
              <a:rPr lang="en-GB" sz="4000" dirty="0" smtClean="0"/>
              <a:t>F# example: Serving 50,000+ simultaneous TCP connections with ~10 threads</a:t>
            </a:r>
            <a:endParaRPr lang="en-GB" sz="4000" dirty="0"/>
          </a:p>
        </p:txBody>
      </p:sp>
      <p:pic>
        <p:nvPicPr>
          <p:cNvPr id="116740" name="Picture 4"/>
          <p:cNvPicPr>
            <a:picLocks noChangeAspect="1" noChangeArrowheads="1"/>
          </p:cNvPicPr>
          <p:nvPr/>
        </p:nvPicPr>
        <p:blipFill>
          <a:blip r:embed="rId4"/>
          <a:srcRect l="2430" t="53245" r="22211" b="36509"/>
          <a:stretch>
            <a:fillRect/>
          </a:stretch>
        </p:blipFill>
        <p:spPr bwMode="auto">
          <a:xfrm>
            <a:off x="786809" y="5670624"/>
            <a:ext cx="10624341" cy="889201"/>
          </a:xfrm>
          <a:prstGeom prst="rect">
            <a:avLst/>
          </a:prstGeom>
          <a:noFill/>
          <a:ln w="9525">
            <a:noFill/>
            <a:miter lim="800000"/>
            <a:headEnd/>
            <a:tailEnd/>
          </a:ln>
        </p:spPr>
      </p:pic>
    </p:spTree>
    <p:extLst>
      <p:ext uri="{BB962C8B-B14F-4D97-AF65-F5344CB8AC3E}">
        <p14:creationId xmlns:p14="http://schemas.microsoft.com/office/powerpoint/2010/main" val="8263567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endParaRPr lang="en-GB"/>
          </a:p>
        </p:txBody>
      </p:sp>
      <p:sp>
        <p:nvSpPr>
          <p:cNvPr id="2" name="Title 1"/>
          <p:cNvSpPr>
            <a:spLocks noGrp="1"/>
          </p:cNvSpPr>
          <p:nvPr>
            <p:ph type="ctrTitle"/>
          </p:nvPr>
        </p:nvSpPr>
        <p:spPr/>
        <p:txBody>
          <a:bodyPr/>
          <a:lstStyle/>
          <a:p>
            <a:r>
              <a:rPr lang="en-US" sz="6600" b="1" dirty="0" smtClean="0"/>
              <a:t>F</a:t>
            </a:r>
            <a:r>
              <a:rPr lang="en-US" sz="6600" b="1" dirty="0" smtClean="0"/>
              <a:t># </a:t>
            </a:r>
            <a:r>
              <a:rPr lang="en-US" sz="6600" b="1" dirty="0" smtClean="0"/>
              <a:t>Futures: Information Rich Programming</a:t>
            </a:r>
            <a:r>
              <a:rPr lang="en-US" sz="6600" b="1" dirty="0" smtClean="0"/>
              <a:t/>
            </a:r>
            <a:br>
              <a:rPr lang="en-US" sz="6600" b="1" dirty="0" smtClean="0"/>
            </a:br>
            <a:r>
              <a:rPr lang="en-US" dirty="0" smtClean="0"/>
              <a:t/>
            </a:r>
            <a:br>
              <a:rPr lang="en-US" dirty="0" smtClean="0"/>
            </a:br>
            <a:r>
              <a:rPr lang="en-US" dirty="0" smtClean="0"/>
              <a:t/>
            </a:r>
            <a:br>
              <a:rPr lang="en-US" dirty="0" smtClean="0"/>
            </a:br>
            <a:r>
              <a:rPr lang="en-US" sz="3600" dirty="0"/>
              <a:t/>
            </a:r>
            <a:br>
              <a:rPr lang="en-US" sz="3600" dirty="0"/>
            </a:br>
            <a:endParaRPr lang="en-US" dirty="0"/>
          </a:p>
        </p:txBody>
      </p:sp>
      <p:sp>
        <p:nvSpPr>
          <p:cNvPr id="6" name="Subtitle 5"/>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004051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616" y="3253804"/>
            <a:ext cx="11173090" cy="747897"/>
          </a:xfrm>
        </p:spPr>
        <p:txBody>
          <a:bodyPr/>
          <a:lstStyle/>
          <a:p>
            <a:pPr algn="ctr"/>
            <a:r>
              <a:rPr lang="en-GB" sz="5400" dirty="0" smtClean="0"/>
              <a:t>Caveat: No CTP today</a:t>
            </a:r>
            <a:endParaRPr lang="en-GB" sz="5400" dirty="0"/>
          </a:p>
        </p:txBody>
      </p:sp>
    </p:spTree>
    <p:extLst>
      <p:ext uri="{BB962C8B-B14F-4D97-AF65-F5344CB8AC3E}">
        <p14:creationId xmlns:p14="http://schemas.microsoft.com/office/powerpoint/2010/main" val="31619042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776" y="1557084"/>
            <a:ext cx="11173090" cy="3462486"/>
          </a:xfrm>
        </p:spPr>
        <p:txBody>
          <a:bodyPr/>
          <a:lstStyle/>
          <a:p>
            <a:pPr algn="ctr"/>
            <a:r>
              <a:rPr lang="en-GB" sz="5400" dirty="0" smtClean="0"/>
              <a:t>A Coding Challenge</a:t>
            </a:r>
            <a:br>
              <a:rPr lang="en-GB" sz="5400" dirty="0" smtClean="0"/>
            </a:br>
            <a:r>
              <a:rPr lang="en-GB" sz="5400" dirty="0"/>
              <a:t/>
            </a:r>
            <a:br>
              <a:rPr lang="en-GB" sz="5400" dirty="0"/>
            </a:br>
            <a:r>
              <a:rPr lang="en-GB" dirty="0" smtClean="0"/>
              <a:t>Task: A Chemical Elements Class Library</a:t>
            </a:r>
            <a:br>
              <a:rPr lang="en-GB" dirty="0" smtClean="0"/>
            </a:br>
            <a:r>
              <a:rPr lang="en-GB" dirty="0" smtClean="0"/>
              <a:t>Time Allowed: 30 Seconds</a:t>
            </a:r>
            <a:r>
              <a:rPr lang="en-GB" sz="5400" dirty="0" smtClean="0"/>
              <a:t/>
            </a:r>
            <a:br>
              <a:rPr lang="en-GB" sz="5400" dirty="0" smtClean="0"/>
            </a:br>
            <a:endParaRPr lang="en-GB" sz="5400" dirty="0"/>
          </a:p>
        </p:txBody>
      </p:sp>
    </p:spTree>
    <p:extLst>
      <p:ext uri="{BB962C8B-B14F-4D97-AF65-F5344CB8AC3E}">
        <p14:creationId xmlns:p14="http://schemas.microsoft.com/office/powerpoint/2010/main" val="2097865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5400" dirty="0" smtClean="0"/>
              <a:t>Proposition 1</a:t>
            </a:r>
            <a:br>
              <a:rPr lang="en-GB" sz="5400" dirty="0" smtClean="0"/>
            </a:br>
            <a:r>
              <a:rPr lang="en-GB" sz="5400" dirty="0" smtClean="0"/>
              <a:t>The world is information-rich</a:t>
            </a:r>
            <a:endParaRPr lang="en-GB" sz="5400" dirty="0"/>
          </a:p>
        </p:txBody>
      </p:sp>
    </p:spTree>
    <p:extLst>
      <p:ext uri="{BB962C8B-B14F-4D97-AF65-F5344CB8AC3E}">
        <p14:creationId xmlns:p14="http://schemas.microsoft.com/office/powerpoint/2010/main" val="26157096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chemeClr val="tx1"/>
                </a:solidFill>
              </a:rPr>
              <a:t>Language Integrated Web Data</a:t>
            </a:r>
          </a:p>
        </p:txBody>
      </p:sp>
      <p:sp>
        <p:nvSpPr>
          <p:cNvPr id="5" name="Subtitle 4"/>
          <p:cNvSpPr>
            <a:spLocks noGrp="1"/>
          </p:cNvSpPr>
          <p:nvPr>
            <p:ph type="subTitle" idx="1"/>
          </p:nvPr>
        </p:nvSpPr>
        <p:spPr/>
        <p:txBody>
          <a:bodyPr/>
          <a:lstStyle/>
          <a:p>
            <a:r>
              <a:rPr lang="en-GB" dirty="0"/>
              <a:t/>
            </a:r>
            <a:br>
              <a:rPr lang="en-GB" dirty="0"/>
            </a:br>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39958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Magic: Type Providers</a:t>
            </a:r>
          </a:p>
        </p:txBody>
      </p:sp>
      <p:graphicFrame>
        <p:nvGraphicFramePr>
          <p:cNvPr id="3" name="Diagram 2"/>
          <p:cNvGraphicFramePr/>
          <p:nvPr>
            <p:extLst>
              <p:ext uri="{D42A27DB-BD31-4B8C-83A1-F6EECF244321}">
                <p14:modId xmlns:p14="http://schemas.microsoft.com/office/powerpoint/2010/main" val="1717851024"/>
              </p:ext>
            </p:extLst>
          </p:nvPr>
        </p:nvGraphicFramePr>
        <p:xfrm>
          <a:off x="1293813" y="762000"/>
          <a:ext cx="9473142" cy="5832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62651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9424" y="1510349"/>
            <a:ext cx="11173090" cy="4210383"/>
          </a:xfrm>
        </p:spPr>
        <p:txBody>
          <a:bodyPr/>
          <a:lstStyle/>
          <a:p>
            <a:pPr algn="ctr"/>
            <a:r>
              <a:rPr lang="en-GB" b="1" dirty="0" smtClean="0"/>
              <a:t>A Type Provider is….</a:t>
            </a:r>
            <a:br>
              <a:rPr lang="en-GB" b="1" dirty="0" smtClean="0"/>
            </a:br>
            <a:r>
              <a:rPr lang="en-GB" b="1" dirty="0"/>
              <a:t/>
            </a:r>
            <a:br>
              <a:rPr lang="en-GB" b="1" dirty="0"/>
            </a:br>
            <a:r>
              <a:rPr lang="en-GB" sz="3600" dirty="0" smtClean="0"/>
              <a:t>A design-time component that provides a computed space of types and methods…</a:t>
            </a:r>
            <a:br>
              <a:rPr lang="en-GB" sz="3600" dirty="0" smtClean="0"/>
            </a:br>
            <a:r>
              <a:rPr lang="en-GB" sz="3600" dirty="0"/>
              <a:t/>
            </a:r>
            <a:br>
              <a:rPr lang="en-GB" sz="3600" dirty="0"/>
            </a:br>
            <a:r>
              <a:rPr lang="en-GB" sz="3600" dirty="0" smtClean="0"/>
              <a:t>A compiler/IDE extension…</a:t>
            </a:r>
            <a:br>
              <a:rPr lang="en-GB" sz="3600" dirty="0" smtClean="0"/>
            </a:br>
            <a:r>
              <a:rPr lang="en-GB" sz="3600" dirty="0"/>
              <a:t/>
            </a:r>
            <a:br>
              <a:rPr lang="en-GB" sz="3600" dirty="0"/>
            </a:br>
            <a:r>
              <a:rPr lang="en-GB" sz="3600" dirty="0" smtClean="0"/>
              <a:t>An adaptor between data/services and .NET languages…</a:t>
            </a:r>
            <a:endParaRPr lang="en-GB" sz="2800" dirty="0"/>
          </a:p>
        </p:txBody>
      </p:sp>
    </p:spTree>
    <p:extLst>
      <p:ext uri="{BB962C8B-B14F-4D97-AF65-F5344CB8AC3E}">
        <p14:creationId xmlns:p14="http://schemas.microsoft.com/office/powerpoint/2010/main" val="41169546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endParaRPr lang="en-GB" dirty="0"/>
          </a:p>
        </p:txBody>
      </p:sp>
      <p:sp>
        <p:nvSpPr>
          <p:cNvPr id="4" name="Folded Corner 3"/>
          <p:cNvSpPr/>
          <p:nvPr/>
        </p:nvSpPr>
        <p:spPr bwMode="auto">
          <a:xfrm>
            <a:off x="311871" y="77667"/>
            <a:ext cx="8895704" cy="6122547"/>
          </a:xfrm>
          <a:prstGeom prst="foldedCorner">
            <a:avLst>
              <a:gd name="adj" fmla="val 8481"/>
            </a:avLst>
          </a:prstGeom>
          <a:solidFill>
            <a:srgbClr val="F6AE1E"/>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Freebase.fsx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Example of reading from freebase.com in F#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by Jomo Fisher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#r "</a:t>
            </a:r>
            <a:r>
              <a:rPr lang="en-GB" sz="1000" dirty="0" err="1" smtClean="0">
                <a:solidFill>
                  <a:schemeClr val="bg1"/>
                </a:solidFill>
                <a:latin typeface="Consolas" pitchFamily="49" charset="0"/>
                <a:cs typeface="Consolas" pitchFamily="49" charset="0"/>
              </a:rPr>
              <a:t>System.Runtime.Serialization</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#r "</a:t>
            </a:r>
            <a:r>
              <a:rPr lang="en-GB" sz="1000" dirty="0" err="1" smtClean="0">
                <a:solidFill>
                  <a:schemeClr val="bg1"/>
                </a:solidFill>
                <a:latin typeface="Consolas" pitchFamily="49" charset="0"/>
                <a:cs typeface="Consolas" pitchFamily="49" charset="0"/>
              </a:rPr>
              <a:t>System.ServiceModel.Web</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#r "</a:t>
            </a:r>
            <a:r>
              <a:rPr lang="en-GB" sz="1000" dirty="0" err="1" smtClean="0">
                <a:solidFill>
                  <a:schemeClr val="bg1"/>
                </a:solidFill>
                <a:latin typeface="Consolas" pitchFamily="49" charset="0"/>
                <a:cs typeface="Consolas" pitchFamily="49" charset="0"/>
              </a:rPr>
              <a:t>System.Web</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#r "</a:t>
            </a:r>
            <a:r>
              <a:rPr lang="en-GB" sz="1000" dirty="0" err="1" smtClean="0">
                <a:solidFill>
                  <a:schemeClr val="bg1"/>
                </a:solidFill>
                <a:latin typeface="Consolas" pitchFamily="49" charset="0"/>
                <a:cs typeface="Consolas" pitchFamily="49" charset="0"/>
              </a:rPr>
              <a:t>System.Xml</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System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System.IO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a:t>
            </a:r>
            <a:r>
              <a:rPr lang="en-GB" sz="1000" dirty="0" err="1" smtClean="0">
                <a:solidFill>
                  <a:schemeClr val="bg1"/>
                </a:solidFill>
                <a:latin typeface="Consolas" pitchFamily="49" charset="0"/>
                <a:cs typeface="Consolas" pitchFamily="49" charset="0"/>
              </a:rPr>
              <a:t>System.Net</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a:t>
            </a:r>
            <a:r>
              <a:rPr lang="en-GB" sz="1000" dirty="0" err="1" smtClean="0">
                <a:solidFill>
                  <a:schemeClr val="bg1"/>
                </a:solidFill>
                <a:latin typeface="Consolas" pitchFamily="49" charset="0"/>
                <a:cs typeface="Consolas" pitchFamily="49" charset="0"/>
              </a:rPr>
              <a:t>System.Text</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a:t>
            </a:r>
            <a:r>
              <a:rPr lang="en-GB" sz="1000" dirty="0" err="1" smtClean="0">
                <a:solidFill>
                  <a:schemeClr val="bg1"/>
                </a:solidFill>
                <a:latin typeface="Consolas" pitchFamily="49" charset="0"/>
                <a:cs typeface="Consolas" pitchFamily="49" charset="0"/>
              </a:rPr>
              <a:t>System.Web</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a:t>
            </a:r>
            <a:r>
              <a:rPr lang="en-GB" sz="1000" dirty="0" err="1" smtClean="0">
                <a:solidFill>
                  <a:schemeClr val="bg1"/>
                </a:solidFill>
                <a:latin typeface="Consolas" pitchFamily="49" charset="0"/>
                <a:cs typeface="Consolas" pitchFamily="49" charset="0"/>
              </a:rPr>
              <a:t>System.Security.Authentication</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a:t>
            </a:r>
            <a:r>
              <a:rPr lang="en-GB" sz="1000" dirty="0" err="1" smtClean="0">
                <a:solidFill>
                  <a:schemeClr val="bg1"/>
                </a:solidFill>
                <a:latin typeface="Consolas" pitchFamily="49" charset="0"/>
                <a:cs typeface="Consolas" pitchFamily="49" charset="0"/>
              </a:rPr>
              <a:t>System.Runtime.Serialization</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[&lt;</a:t>
            </a:r>
            <a:r>
              <a:rPr lang="en-GB" sz="1000" dirty="0" err="1" smtClean="0">
                <a:solidFill>
                  <a:schemeClr val="bg1"/>
                </a:solidFill>
                <a:latin typeface="Consolas" pitchFamily="49" charset="0"/>
                <a:cs typeface="Consolas" pitchFamily="49" charset="0"/>
              </a:rPr>
              <a:t>DataContract</a:t>
            </a:r>
            <a:r>
              <a:rPr lang="en-GB" sz="1000" dirty="0" smtClean="0">
                <a:solidFill>
                  <a:schemeClr val="bg1"/>
                </a:solidFill>
                <a:latin typeface="Consolas" pitchFamily="49" charset="0"/>
                <a:cs typeface="Consolas" pitchFamily="49" charset="0"/>
              </a:rPr>
              <a:t>&gt;]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type Result&lt;'</a:t>
            </a:r>
            <a:r>
              <a:rPr lang="en-GB" sz="1000" dirty="0" err="1" smtClean="0">
                <a:solidFill>
                  <a:schemeClr val="bg1"/>
                </a:solidFill>
                <a:latin typeface="Consolas" pitchFamily="49" charset="0"/>
                <a:cs typeface="Consolas" pitchFamily="49" charset="0"/>
              </a:rPr>
              <a:t>TResult</a:t>
            </a:r>
            <a:r>
              <a:rPr lang="en-GB" sz="1000" dirty="0" smtClean="0">
                <a:solidFill>
                  <a:schemeClr val="bg1"/>
                </a:solidFill>
                <a:latin typeface="Consolas" pitchFamily="49" charset="0"/>
                <a:cs typeface="Consolas" pitchFamily="49" charset="0"/>
              </a:rPr>
              <a:t>&gt; = {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(Name="code")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Code:string</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(Name="result")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Result:'TResult</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(Name="message")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Message:string</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[&lt;</a:t>
            </a:r>
            <a:r>
              <a:rPr lang="en-GB" sz="1000" dirty="0" err="1" smtClean="0">
                <a:solidFill>
                  <a:schemeClr val="bg1"/>
                </a:solidFill>
                <a:latin typeface="Consolas" pitchFamily="49" charset="0"/>
                <a:cs typeface="Consolas" pitchFamily="49" charset="0"/>
              </a:rPr>
              <a:t>DataContract</a:t>
            </a:r>
            <a:r>
              <a:rPr lang="en-GB" sz="1000" dirty="0" smtClean="0">
                <a:solidFill>
                  <a:schemeClr val="bg1"/>
                </a:solidFill>
                <a:latin typeface="Consolas" pitchFamily="49" charset="0"/>
                <a:cs typeface="Consolas" pitchFamily="49" charset="0"/>
              </a:rPr>
              <a:t>&gt;]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type </a:t>
            </a:r>
            <a:r>
              <a:rPr lang="en-GB" sz="1000" dirty="0" err="1" smtClean="0">
                <a:solidFill>
                  <a:schemeClr val="bg1"/>
                </a:solidFill>
                <a:latin typeface="Consolas" pitchFamily="49" charset="0"/>
                <a:cs typeface="Consolas" pitchFamily="49" charset="0"/>
              </a:rPr>
              <a:t>ChemicalElement</a:t>
            </a:r>
            <a:r>
              <a:rPr lang="en-GB" sz="1000" dirty="0" smtClean="0">
                <a:solidFill>
                  <a:schemeClr val="bg1"/>
                </a:solidFill>
                <a:latin typeface="Consolas" pitchFamily="49" charset="0"/>
                <a:cs typeface="Consolas" pitchFamily="49" charset="0"/>
              </a:rPr>
              <a:t> = {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(Name="name")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Name:string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a:t>
            </a:r>
            <a:r>
              <a:rPr lang="en-GB" sz="1000" dirty="0" err="1" smtClean="0">
                <a:solidFill>
                  <a:schemeClr val="bg1"/>
                </a:solidFill>
                <a:latin typeface="Consolas" pitchFamily="49" charset="0"/>
                <a:cs typeface="Consolas" pitchFamily="49" charset="0"/>
              </a:rPr>
              <a:t>boiling_point</a:t>
            </a:r>
            <a:r>
              <a:rPr lang="en-GB" sz="1000" dirty="0" smtClean="0">
                <a:solidFill>
                  <a:schemeClr val="bg1"/>
                </a:solidFill>
                <a:latin typeface="Consolas" pitchFamily="49" charset="0"/>
                <a:cs typeface="Consolas" pitchFamily="49" charset="0"/>
              </a:rPr>
              <a:t>")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BoilingPoint:string</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a:t>
            </a:r>
            <a:r>
              <a:rPr lang="en-GB" sz="1000" dirty="0" err="1" smtClean="0">
                <a:solidFill>
                  <a:schemeClr val="bg1"/>
                </a:solidFill>
                <a:latin typeface="Consolas" pitchFamily="49" charset="0"/>
                <a:cs typeface="Consolas" pitchFamily="49" charset="0"/>
              </a:rPr>
              <a:t>atomic_mass</a:t>
            </a:r>
            <a:r>
              <a:rPr lang="en-GB" sz="1000" dirty="0" smtClean="0">
                <a:solidFill>
                  <a:schemeClr val="bg1"/>
                </a:solidFill>
                <a:latin typeface="Consolas" pitchFamily="49" charset="0"/>
                <a:cs typeface="Consolas" pitchFamily="49" charset="0"/>
              </a:rPr>
              <a:t>")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AtomicMass:string</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 </a:t>
            </a:r>
          </a:p>
        </p:txBody>
      </p:sp>
      <p:sp>
        <p:nvSpPr>
          <p:cNvPr id="5" name="Folded Corner 4"/>
          <p:cNvSpPr/>
          <p:nvPr/>
        </p:nvSpPr>
        <p:spPr bwMode="auto">
          <a:xfrm>
            <a:off x="2762828" y="777360"/>
            <a:ext cx="8895704" cy="5787981"/>
          </a:xfrm>
          <a:prstGeom prst="foldedCorner">
            <a:avLst>
              <a:gd name="adj" fmla="val 8481"/>
            </a:avLst>
          </a:prstGeom>
          <a:solidFill>
            <a:srgbClr val="F6AE1E"/>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defTabSz="914099" fontAlgn="base">
              <a:spcBef>
                <a:spcPct val="0"/>
              </a:spcBef>
              <a:spcAft>
                <a:spcPct val="0"/>
              </a:spcAft>
            </a:pPr>
            <a:endParaRPr lang="en-GB" sz="1000" dirty="0" smtClean="0">
              <a:solidFill>
                <a:schemeClr val="bg1"/>
              </a:solidFill>
              <a:latin typeface="Consolas" pitchFamily="49" charset="0"/>
              <a:cs typeface="Consolas" pitchFamily="49" charset="0"/>
            </a:endParaRP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let Query&lt;'T&gt;(</a:t>
            </a:r>
            <a:r>
              <a:rPr lang="en-GB" sz="1000" dirty="0" err="1" smtClean="0">
                <a:solidFill>
                  <a:schemeClr val="bg1"/>
                </a:solidFill>
                <a:latin typeface="Consolas" pitchFamily="49" charset="0"/>
                <a:cs typeface="Consolas" pitchFamily="49" charset="0"/>
              </a:rPr>
              <a:t>query:string</a:t>
            </a:r>
            <a:r>
              <a:rPr lang="en-GB" sz="1000" dirty="0" smtClean="0">
                <a:solidFill>
                  <a:schemeClr val="bg1"/>
                </a:solidFill>
                <a:latin typeface="Consolas" pitchFamily="49" charset="0"/>
                <a:cs typeface="Consolas" pitchFamily="49" charset="0"/>
              </a:rPr>
              <a:t>) : 'T =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query = </a:t>
            </a:r>
            <a:r>
              <a:rPr lang="en-GB" sz="1000" dirty="0" err="1" smtClean="0">
                <a:solidFill>
                  <a:schemeClr val="bg1"/>
                </a:solidFill>
                <a:latin typeface="Consolas" pitchFamily="49" charset="0"/>
                <a:cs typeface="Consolas" pitchFamily="49" charset="0"/>
              </a:rPr>
              <a:t>query.Replace</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a:t>
            </a:r>
            <a:r>
              <a:rPr lang="en-GB" sz="1000" dirty="0" err="1" smtClean="0">
                <a:solidFill>
                  <a:schemeClr val="bg1"/>
                </a:solidFill>
                <a:latin typeface="Consolas" pitchFamily="49" charset="0"/>
                <a:cs typeface="Consolas" pitchFamily="49" charset="0"/>
              </a:rPr>
              <a:t>queryUrl</a:t>
            </a:r>
            <a:r>
              <a:rPr lang="en-GB" sz="1000" dirty="0" smtClean="0">
                <a:solidFill>
                  <a:schemeClr val="bg1"/>
                </a:solidFill>
                <a:latin typeface="Consolas" pitchFamily="49" charset="0"/>
                <a:cs typeface="Consolas" pitchFamily="49" charset="0"/>
              </a:rPr>
              <a:t> = sprintf "http://api.freebase.com/api/service/mqlread?query=%s" "{\"query\":"+query+"}"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request : </a:t>
            </a:r>
            <a:r>
              <a:rPr lang="en-GB" sz="1000" dirty="0" err="1" smtClean="0">
                <a:solidFill>
                  <a:schemeClr val="bg1"/>
                </a:solidFill>
                <a:latin typeface="Consolas" pitchFamily="49" charset="0"/>
                <a:cs typeface="Consolas" pitchFamily="49" charset="0"/>
              </a:rPr>
              <a:t>HttpWebRequest</a:t>
            </a:r>
            <a:r>
              <a:rPr lang="en-GB" sz="1000" dirty="0" smtClean="0">
                <a:solidFill>
                  <a:schemeClr val="bg1"/>
                </a:solidFill>
                <a:latin typeface="Consolas" pitchFamily="49" charset="0"/>
                <a:cs typeface="Consolas" pitchFamily="49" charset="0"/>
              </a:rPr>
              <a:t> = downcast WebRequest.Create(</a:t>
            </a:r>
            <a:r>
              <a:rPr lang="en-GB" sz="1000" dirty="0" err="1" smtClean="0">
                <a:solidFill>
                  <a:schemeClr val="bg1"/>
                </a:solidFill>
                <a:latin typeface="Consolas" pitchFamily="49" charset="0"/>
                <a:cs typeface="Consolas" pitchFamily="49" charset="0"/>
              </a:rPr>
              <a:t>queryUrl</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request.Method</a:t>
            </a:r>
            <a:r>
              <a:rPr lang="en-GB" sz="1000" dirty="0" smtClean="0">
                <a:solidFill>
                  <a:schemeClr val="bg1"/>
                </a:solidFill>
                <a:latin typeface="Consolas" pitchFamily="49" charset="0"/>
                <a:cs typeface="Consolas" pitchFamily="49" charset="0"/>
              </a:rPr>
              <a:t> &lt;- "GET"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request.ContentType</a:t>
            </a:r>
            <a:r>
              <a:rPr lang="en-GB" sz="1000" dirty="0" smtClean="0">
                <a:solidFill>
                  <a:schemeClr val="bg1"/>
                </a:solidFill>
                <a:latin typeface="Consolas" pitchFamily="49" charset="0"/>
                <a:cs typeface="Consolas" pitchFamily="49" charset="0"/>
              </a:rPr>
              <a:t> &lt;- "application/x-www-form-</a:t>
            </a:r>
            <a:r>
              <a:rPr lang="en-GB" sz="1000" dirty="0" err="1" smtClean="0">
                <a:solidFill>
                  <a:schemeClr val="bg1"/>
                </a:solidFill>
                <a:latin typeface="Consolas" pitchFamily="49" charset="0"/>
                <a:cs typeface="Consolas" pitchFamily="49" charset="0"/>
              </a:rPr>
              <a:t>urlencoded</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response = </a:t>
            </a:r>
            <a:r>
              <a:rPr lang="en-GB" sz="1000" dirty="0" err="1" smtClean="0">
                <a:solidFill>
                  <a:schemeClr val="bg1"/>
                </a:solidFill>
                <a:latin typeface="Consolas" pitchFamily="49" charset="0"/>
                <a:cs typeface="Consolas" pitchFamily="49" charset="0"/>
              </a:rPr>
              <a:t>request.GetResponse</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result =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try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use reader = new StreamReader(</a:t>
            </a:r>
            <a:r>
              <a:rPr lang="en-GB" sz="1000" dirty="0" err="1" smtClean="0">
                <a:solidFill>
                  <a:schemeClr val="bg1"/>
                </a:solidFill>
                <a:latin typeface="Consolas" pitchFamily="49" charset="0"/>
                <a:cs typeface="Consolas" pitchFamily="49" charset="0"/>
              </a:rPr>
              <a:t>response.GetResponseStream</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reader.ReadToEnd();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finally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response.Close</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data = </a:t>
            </a:r>
            <a:r>
              <a:rPr lang="en-GB" sz="1000" dirty="0" err="1" smtClean="0">
                <a:solidFill>
                  <a:schemeClr val="bg1"/>
                </a:solidFill>
                <a:latin typeface="Consolas" pitchFamily="49" charset="0"/>
                <a:cs typeface="Consolas" pitchFamily="49" charset="0"/>
              </a:rPr>
              <a:t>Encoding.Unicode.GetBytes</a:t>
            </a:r>
            <a:r>
              <a:rPr lang="en-GB" sz="1000" dirty="0" smtClean="0">
                <a:solidFill>
                  <a:schemeClr val="bg1"/>
                </a:solidFill>
                <a:latin typeface="Consolas" pitchFamily="49" charset="0"/>
                <a:cs typeface="Consolas" pitchFamily="49" charset="0"/>
              </a:rPr>
              <a:t>(result);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stream = new </a:t>
            </a:r>
            <a:r>
              <a:rPr lang="en-GB" sz="1000" dirty="0" err="1" smtClean="0">
                <a:solidFill>
                  <a:schemeClr val="bg1"/>
                </a:solidFill>
                <a:latin typeface="Consolas" pitchFamily="49" charset="0"/>
                <a:cs typeface="Consolas" pitchFamily="49" charset="0"/>
              </a:rPr>
              <a:t>MemoryStream</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stream.Write</a:t>
            </a:r>
            <a:r>
              <a:rPr lang="en-GB" sz="1000" dirty="0" smtClean="0">
                <a:solidFill>
                  <a:schemeClr val="bg1"/>
                </a:solidFill>
                <a:latin typeface="Consolas" pitchFamily="49" charset="0"/>
                <a:cs typeface="Consolas" pitchFamily="49" charset="0"/>
              </a:rPr>
              <a:t>(data, 0, data.Length);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stream.Position</a:t>
            </a:r>
            <a:r>
              <a:rPr lang="en-GB" sz="1000" dirty="0" smtClean="0">
                <a:solidFill>
                  <a:schemeClr val="bg1"/>
                </a:solidFill>
                <a:latin typeface="Consolas" pitchFamily="49" charset="0"/>
                <a:cs typeface="Consolas" pitchFamily="49" charset="0"/>
              </a:rPr>
              <a:t> &lt;- 0L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ser = </a:t>
            </a:r>
            <a:r>
              <a:rPr lang="en-GB" sz="1000" dirty="0" err="1" smtClean="0">
                <a:solidFill>
                  <a:schemeClr val="bg1"/>
                </a:solidFill>
                <a:latin typeface="Consolas" pitchFamily="49" charset="0"/>
                <a:cs typeface="Consolas" pitchFamily="49" charset="0"/>
              </a:rPr>
              <a:t>Json.DataContractJsonSerializer</a:t>
            </a:r>
            <a:r>
              <a:rPr lang="en-GB" sz="1000" dirty="0" smtClean="0">
                <a:solidFill>
                  <a:schemeClr val="bg1"/>
                </a:solidFill>
                <a:latin typeface="Consolas" pitchFamily="49" charset="0"/>
                <a:cs typeface="Consolas" pitchFamily="49" charset="0"/>
              </a:rPr>
              <a:t>(typeof&lt;Result&lt;'T&gt;&gt;)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result = </a:t>
            </a:r>
            <a:r>
              <a:rPr lang="en-GB" sz="1000" dirty="0" err="1" smtClean="0">
                <a:solidFill>
                  <a:schemeClr val="bg1"/>
                </a:solidFill>
                <a:latin typeface="Consolas" pitchFamily="49" charset="0"/>
                <a:cs typeface="Consolas" pitchFamily="49" charset="0"/>
              </a:rPr>
              <a:t>ser.ReadObject</a:t>
            </a:r>
            <a:r>
              <a:rPr lang="en-GB" sz="1000" dirty="0" smtClean="0">
                <a:solidFill>
                  <a:schemeClr val="bg1"/>
                </a:solidFill>
                <a:latin typeface="Consolas" pitchFamily="49" charset="0"/>
                <a:cs typeface="Consolas" pitchFamily="49" charset="0"/>
              </a:rPr>
              <a:t>(stream) :?&gt; Result&lt;'T&gt;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if </a:t>
            </a:r>
            <a:r>
              <a:rPr lang="en-GB" sz="1000" dirty="0" err="1" smtClean="0">
                <a:solidFill>
                  <a:schemeClr val="bg1"/>
                </a:solidFill>
                <a:latin typeface="Consolas" pitchFamily="49" charset="0"/>
                <a:cs typeface="Consolas" pitchFamily="49" charset="0"/>
              </a:rPr>
              <a:t>result.Code</a:t>
            </a:r>
            <a:r>
              <a:rPr lang="en-GB" sz="1000" dirty="0" smtClean="0">
                <a:solidFill>
                  <a:schemeClr val="bg1"/>
                </a:solidFill>
                <a:latin typeface="Consolas" pitchFamily="49" charset="0"/>
                <a:cs typeface="Consolas" pitchFamily="49" charset="0"/>
              </a:rPr>
              <a:t>&lt;&gt;"/</a:t>
            </a:r>
            <a:r>
              <a:rPr lang="en-GB" sz="1000" dirty="0" err="1" smtClean="0">
                <a:solidFill>
                  <a:schemeClr val="bg1"/>
                </a:solidFill>
                <a:latin typeface="Consolas" pitchFamily="49" charset="0"/>
                <a:cs typeface="Consolas" pitchFamily="49" charset="0"/>
              </a:rPr>
              <a:t>api</a:t>
            </a:r>
            <a:r>
              <a:rPr lang="en-GB" sz="1000" dirty="0" smtClean="0">
                <a:solidFill>
                  <a:schemeClr val="bg1"/>
                </a:solidFill>
                <a:latin typeface="Consolas" pitchFamily="49" charset="0"/>
                <a:cs typeface="Consolas" pitchFamily="49" charset="0"/>
              </a:rPr>
              <a:t>/status/ok" then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raise (</a:t>
            </a:r>
            <a:r>
              <a:rPr lang="en-GB" sz="1000" dirty="0" err="1" smtClean="0">
                <a:solidFill>
                  <a:schemeClr val="bg1"/>
                </a:solidFill>
                <a:latin typeface="Consolas" pitchFamily="49" charset="0"/>
                <a:cs typeface="Consolas" pitchFamily="49" charset="0"/>
              </a:rPr>
              <a:t>InvalidOperationException</a:t>
            </a:r>
            <a:r>
              <a:rPr lang="en-GB" sz="1000" dirty="0" smtClean="0">
                <a:solidFill>
                  <a:schemeClr val="bg1"/>
                </a:solidFill>
                <a:latin typeface="Consolas" pitchFamily="49" charset="0"/>
                <a:cs typeface="Consolas" pitchFamily="49" charset="0"/>
              </a:rPr>
              <a:t>(</a:t>
            </a:r>
            <a:r>
              <a:rPr lang="en-GB" sz="1000" dirty="0" err="1" smtClean="0">
                <a:solidFill>
                  <a:schemeClr val="bg1"/>
                </a:solidFill>
                <a:latin typeface="Consolas" pitchFamily="49" charset="0"/>
                <a:cs typeface="Consolas" pitchFamily="49" charset="0"/>
              </a:rPr>
              <a:t>result.Message</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else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result.Result</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let elements = Query&lt;</a:t>
            </a:r>
            <a:r>
              <a:rPr lang="en-GB" sz="1000" dirty="0" err="1" smtClean="0">
                <a:solidFill>
                  <a:schemeClr val="bg1"/>
                </a:solidFill>
                <a:latin typeface="Consolas" pitchFamily="49" charset="0"/>
                <a:cs typeface="Consolas" pitchFamily="49" charset="0"/>
              </a:rPr>
              <a:t>ChemicalElement</a:t>
            </a:r>
            <a:r>
              <a:rPr lang="en-GB" sz="1000" dirty="0" smtClean="0">
                <a:solidFill>
                  <a:schemeClr val="bg1"/>
                </a:solidFill>
                <a:latin typeface="Consolas" pitchFamily="49" charset="0"/>
                <a:cs typeface="Consolas" pitchFamily="49" charset="0"/>
              </a:rPr>
              <a:t> array&gt;("[{'type':'/chemistry/chemical_element','name':null,'boiling_point':null,'atomic_mass':null}]")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elements |&gt; </a:t>
            </a:r>
            <a:r>
              <a:rPr lang="en-GB" sz="1000" dirty="0" err="1" smtClean="0">
                <a:solidFill>
                  <a:schemeClr val="bg1"/>
                </a:solidFill>
                <a:latin typeface="Consolas" pitchFamily="49" charset="0"/>
                <a:cs typeface="Consolas" pitchFamily="49" charset="0"/>
              </a:rPr>
              <a:t>Array.iter</a:t>
            </a:r>
            <a:r>
              <a:rPr lang="en-GB" sz="1000" dirty="0" smtClean="0">
                <a:solidFill>
                  <a:schemeClr val="bg1"/>
                </a:solidFill>
                <a:latin typeface="Consolas" pitchFamily="49" charset="0"/>
                <a:cs typeface="Consolas" pitchFamily="49" charset="0"/>
              </a:rPr>
              <a:t>(fun element-&gt;printfn "%A" element) </a:t>
            </a:r>
          </a:p>
        </p:txBody>
      </p:sp>
      <p:sp>
        <p:nvSpPr>
          <p:cNvPr id="7" name="Rectangular Callout 6"/>
          <p:cNvSpPr/>
          <p:nvPr/>
        </p:nvSpPr>
        <p:spPr bwMode="auto">
          <a:xfrm>
            <a:off x="7770812" y="627221"/>
            <a:ext cx="4084048" cy="1077214"/>
          </a:xfrm>
          <a:prstGeom prst="wedgeRectCallout">
            <a:avLst>
              <a:gd name="adj1" fmla="val -27307"/>
              <a:gd name="adj2" fmla="val -505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solidFill>
                  <a:schemeClr val="tx1"/>
                </a:solidFill>
                <a:latin typeface="Calibri" pitchFamily="34" charset="0"/>
              </a:rPr>
              <a:t>How would we do this today?</a:t>
            </a:r>
          </a:p>
        </p:txBody>
      </p:sp>
    </p:spTree>
    <p:extLst>
      <p:ext uri="{BB962C8B-B14F-4D97-AF65-F5344CB8AC3E}">
        <p14:creationId xmlns:p14="http://schemas.microsoft.com/office/powerpoint/2010/main" val="41437037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9424" y="1510349"/>
            <a:ext cx="11173090" cy="609398"/>
          </a:xfrm>
        </p:spPr>
        <p:txBody>
          <a:bodyPr/>
          <a:lstStyle/>
          <a:p>
            <a:pPr algn="ctr"/>
            <a:r>
              <a:rPr lang="en-GB" b="1" dirty="0" smtClean="0"/>
              <a:t>Note: F# still contains no data</a:t>
            </a:r>
            <a:r>
              <a:rPr lang="en-GB" b="1" dirty="0"/>
              <a:t/>
            </a:r>
            <a:br>
              <a:rPr lang="en-GB" b="1" dirty="0"/>
            </a:br>
            <a:r>
              <a:rPr lang="en-GB" b="1" dirty="0" smtClean="0"/>
              <a:t/>
            </a:r>
            <a:br>
              <a:rPr lang="en-GB" b="1" dirty="0" smtClean="0"/>
            </a:br>
            <a:r>
              <a:rPr lang="en-GB" b="1" dirty="0" smtClean="0"/>
              <a:t>Open </a:t>
            </a:r>
            <a:r>
              <a:rPr lang="en-GB" b="1" dirty="0"/>
              <a:t>a</a:t>
            </a:r>
            <a:r>
              <a:rPr lang="en-GB" b="1" dirty="0" smtClean="0"/>
              <a:t>rchitecture</a:t>
            </a:r>
            <a:br>
              <a:rPr lang="en-GB" b="1" dirty="0" smtClean="0"/>
            </a:br>
            <a:r>
              <a:rPr lang="en-GB" b="1" dirty="0"/>
              <a:t/>
            </a:r>
            <a:br>
              <a:rPr lang="en-GB" b="1" dirty="0"/>
            </a:br>
            <a:r>
              <a:rPr lang="en-GB" b="1" dirty="0" smtClean="0"/>
              <a:t>You can write your own type provider</a:t>
            </a:r>
            <a:endParaRPr lang="en-GB" sz="3600" b="1" dirty="0"/>
          </a:p>
        </p:txBody>
      </p:sp>
    </p:spTree>
    <p:extLst>
      <p:ext uri="{BB962C8B-B14F-4D97-AF65-F5344CB8AC3E}">
        <p14:creationId xmlns:p14="http://schemas.microsoft.com/office/powerpoint/2010/main" val="30643026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391" y="381000"/>
            <a:ext cx="10258425"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2762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1" dirty="0">
                <a:solidFill>
                  <a:schemeClr val="tx1"/>
                </a:solidFill>
              </a:rPr>
              <a:t>Language Integrated Data Market Directory</a:t>
            </a:r>
            <a:endParaRPr lang="en-GB" dirty="0">
              <a:solidFill>
                <a:schemeClr val="tx1"/>
              </a:solidFill>
            </a:endParaRPr>
          </a:p>
        </p:txBody>
      </p:sp>
      <p:sp>
        <p:nvSpPr>
          <p:cNvPr id="5" name="Subtitle 4"/>
          <p:cNvSpPr>
            <a:spLocks noGrp="1"/>
          </p:cNvSpPr>
          <p:nvPr>
            <p:ph type="subTitle" idx="1"/>
          </p:nvPr>
        </p:nvSpPr>
        <p:spPr/>
        <p:txBody>
          <a:bodyPr/>
          <a:lstStyle/>
          <a:p>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29432419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smtClean="0"/>
              <a:t>OData</a:t>
            </a:r>
            <a:endParaRPr lang="en-GB" dirty="0"/>
          </a:p>
        </p:txBody>
      </p:sp>
      <p:sp>
        <p:nvSpPr>
          <p:cNvPr id="3" name="Text Placeholder 2"/>
          <p:cNvSpPr>
            <a:spLocks noGrp="1"/>
          </p:cNvSpPr>
          <p:nvPr>
            <p:ph type="body" sz="quarter" idx="10"/>
          </p:nvPr>
        </p:nvSpPr>
        <p:spPr>
          <a:xfrm>
            <a:off x="861343" y="1304545"/>
            <a:ext cx="10779795" cy="2499146"/>
          </a:xfrm>
        </p:spPr>
        <p:txBody>
          <a:bodyPr/>
          <a:lstStyle/>
          <a:p>
            <a:endParaRPr lang="nb-NO" sz="2800" dirty="0" smtClean="0">
              <a:solidFill>
                <a:schemeClr val="bg2"/>
              </a:solidFill>
              <a:latin typeface="Consolas"/>
            </a:endParaRPr>
          </a:p>
          <a:p>
            <a:endParaRPr lang="nb-NO" sz="2800" dirty="0">
              <a:solidFill>
                <a:schemeClr val="bg2"/>
              </a:solidFill>
              <a:latin typeface="Consolas"/>
            </a:endParaRPr>
          </a:p>
          <a:p>
            <a:endParaRPr lang="nb-NO" sz="2800" dirty="0" smtClean="0">
              <a:solidFill>
                <a:schemeClr val="bg2"/>
              </a:solidFill>
              <a:latin typeface="Consolas"/>
            </a:endParaRPr>
          </a:p>
          <a:p>
            <a:endParaRPr lang="nb-NO" sz="2800" dirty="0">
              <a:solidFill>
                <a:schemeClr val="bg2"/>
              </a:solidFill>
              <a:latin typeface="Consolas"/>
            </a:endParaRPr>
          </a:p>
          <a:p>
            <a:endParaRPr lang="nb-NO" sz="2800" dirty="0" smtClean="0">
              <a:solidFill>
                <a:schemeClr val="bg2"/>
              </a:solidFill>
              <a:latin typeface="Consolas"/>
            </a:endParaRPr>
          </a:p>
          <a:p>
            <a:r>
              <a:rPr lang="nb-NO" sz="2800" dirty="0" smtClean="0">
                <a:solidFill>
                  <a:srgbClr val="0070C0"/>
                </a:solidFill>
                <a:latin typeface="Consolas"/>
              </a:rPr>
              <a:t>type</a:t>
            </a:r>
            <a:r>
              <a:rPr lang="nb-NO" sz="2800" dirty="0" smtClean="0">
                <a:latin typeface="Consolas"/>
              </a:rPr>
              <a:t> </a:t>
            </a:r>
            <a:r>
              <a:rPr lang="nb-NO" sz="2800" dirty="0" smtClean="0">
                <a:latin typeface="Consolas"/>
              </a:rPr>
              <a:t>Netflix = ODataService&lt;</a:t>
            </a:r>
            <a:r>
              <a:rPr lang="nb-NO" sz="2800" dirty="0" smtClean="0">
                <a:solidFill>
                  <a:srgbClr val="00B050"/>
                </a:solidFill>
                <a:latin typeface="Consolas"/>
              </a:rPr>
              <a:t>"http://odata.netflix.com"</a:t>
            </a:r>
            <a:r>
              <a:rPr lang="nb-NO" sz="2800" dirty="0" smtClean="0">
                <a:latin typeface="Consolas"/>
              </a:rPr>
              <a:t>&gt;</a:t>
            </a:r>
          </a:p>
        </p:txBody>
      </p:sp>
      <p:sp>
        <p:nvSpPr>
          <p:cNvPr id="4" name="Rectangular Callout 3"/>
          <p:cNvSpPr/>
          <p:nvPr/>
        </p:nvSpPr>
        <p:spPr bwMode="auto">
          <a:xfrm>
            <a:off x="6681354" y="4379284"/>
            <a:ext cx="2930237" cy="1402772"/>
          </a:xfrm>
          <a:prstGeom prst="wedgeRectCallout">
            <a:avLst>
              <a:gd name="adj1" fmla="val -74995"/>
              <a:gd name="adj2" fmla="val -62016"/>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rPr>
              <a:t>Fluent, Typed Access To </a:t>
            </a:r>
            <a:r>
              <a:rPr lang="en-GB" sz="2400" b="1" dirty="0" err="1" smtClean="0">
                <a:gradFill>
                  <a:gsLst>
                    <a:gs pos="0">
                      <a:srgbClr val="FFFFFF"/>
                    </a:gs>
                    <a:gs pos="100000">
                      <a:srgbClr val="FFFFFF"/>
                    </a:gs>
                  </a:gsLst>
                  <a:lin ang="5400000" scaled="0"/>
                </a:gradFill>
              </a:rPr>
              <a:t>OData</a:t>
            </a:r>
            <a:endParaRPr lang="en-GB" sz="2400" b="1"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1772211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SQL Server</a:t>
            </a:r>
            <a:endParaRPr lang="en-GB" dirty="0"/>
          </a:p>
        </p:txBody>
      </p:sp>
      <p:sp>
        <p:nvSpPr>
          <p:cNvPr id="3" name="Text Placeholder 2"/>
          <p:cNvSpPr>
            <a:spLocks noGrp="1"/>
          </p:cNvSpPr>
          <p:nvPr>
            <p:ph type="body" sz="quarter" idx="10"/>
          </p:nvPr>
        </p:nvSpPr>
        <p:spPr>
          <a:xfrm>
            <a:off x="861343" y="1304545"/>
            <a:ext cx="10779795" cy="2499146"/>
          </a:xfrm>
        </p:spPr>
        <p:txBody>
          <a:bodyPr/>
          <a:lstStyle/>
          <a:p>
            <a:endParaRPr lang="nb-NO" sz="2800" dirty="0" smtClean="0">
              <a:solidFill>
                <a:schemeClr val="bg2"/>
              </a:solidFill>
              <a:latin typeface="Consolas"/>
            </a:endParaRPr>
          </a:p>
          <a:p>
            <a:endParaRPr lang="nb-NO" sz="2800" dirty="0">
              <a:solidFill>
                <a:schemeClr val="bg2"/>
              </a:solidFill>
              <a:latin typeface="Consolas"/>
            </a:endParaRPr>
          </a:p>
          <a:p>
            <a:endParaRPr lang="nb-NO" sz="2800" dirty="0" smtClean="0">
              <a:solidFill>
                <a:schemeClr val="bg2"/>
              </a:solidFill>
              <a:latin typeface="Consolas"/>
            </a:endParaRPr>
          </a:p>
          <a:p>
            <a:endParaRPr lang="nb-NO" sz="2800" dirty="0">
              <a:solidFill>
                <a:schemeClr val="bg2"/>
              </a:solidFill>
              <a:latin typeface="Consolas"/>
            </a:endParaRPr>
          </a:p>
          <a:p>
            <a:endParaRPr lang="nb-NO" sz="2800" dirty="0" smtClean="0">
              <a:solidFill>
                <a:schemeClr val="bg2"/>
              </a:solidFill>
              <a:latin typeface="Consolas"/>
            </a:endParaRPr>
          </a:p>
          <a:p>
            <a:r>
              <a:rPr lang="nb-NO" sz="2800" dirty="0" smtClean="0">
                <a:solidFill>
                  <a:srgbClr val="0070C0"/>
                </a:solidFill>
                <a:latin typeface="Consolas"/>
              </a:rPr>
              <a:t>type</a:t>
            </a:r>
            <a:r>
              <a:rPr lang="nb-NO" sz="2800" dirty="0" smtClean="0">
                <a:latin typeface="Consolas"/>
              </a:rPr>
              <a:t> </a:t>
            </a:r>
            <a:r>
              <a:rPr lang="nb-NO" sz="2800" dirty="0" smtClean="0">
                <a:latin typeface="Consolas"/>
              </a:rPr>
              <a:t>SQL = SqlConnection&lt;</a:t>
            </a:r>
            <a:r>
              <a:rPr lang="nb-NO" sz="2800" dirty="0">
                <a:solidFill>
                  <a:srgbClr val="00B050"/>
                </a:solidFill>
                <a:latin typeface="Consolas"/>
              </a:rPr>
              <a:t>"Server='.\</a:t>
            </a:r>
            <a:r>
              <a:rPr lang="nb-NO" sz="2800" dirty="0" smtClean="0">
                <a:solidFill>
                  <a:srgbClr val="00B050"/>
                </a:solidFill>
                <a:latin typeface="Consolas"/>
              </a:rPr>
              <a:t>SQLEXPRESS'... "</a:t>
            </a:r>
            <a:r>
              <a:rPr lang="nb-NO" sz="2800" dirty="0" smtClean="0">
                <a:latin typeface="Consolas"/>
              </a:rPr>
              <a:t>&gt;</a:t>
            </a:r>
          </a:p>
        </p:txBody>
      </p:sp>
      <p:sp>
        <p:nvSpPr>
          <p:cNvPr id="4" name="Rectangular Callout 3"/>
          <p:cNvSpPr/>
          <p:nvPr/>
        </p:nvSpPr>
        <p:spPr bwMode="auto">
          <a:xfrm>
            <a:off x="6681354" y="4379284"/>
            <a:ext cx="2930237" cy="1402772"/>
          </a:xfrm>
          <a:prstGeom prst="wedgeRectCallout">
            <a:avLst>
              <a:gd name="adj1" fmla="val -74995"/>
              <a:gd name="adj2" fmla="val -62016"/>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rPr>
              <a:t>Fluent, Typed Access To SQL</a:t>
            </a:r>
          </a:p>
        </p:txBody>
      </p:sp>
    </p:spTree>
    <p:extLst>
      <p:ext uri="{BB962C8B-B14F-4D97-AF65-F5344CB8AC3E}">
        <p14:creationId xmlns:p14="http://schemas.microsoft.com/office/powerpoint/2010/main" val="14608824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SharePoint</a:t>
            </a:r>
            <a:endParaRPr lang="en-GB" dirty="0"/>
          </a:p>
        </p:txBody>
      </p:sp>
      <p:sp>
        <p:nvSpPr>
          <p:cNvPr id="3" name="Text Placeholder 2"/>
          <p:cNvSpPr>
            <a:spLocks noGrp="1"/>
          </p:cNvSpPr>
          <p:nvPr>
            <p:ph type="body" sz="quarter" idx="10"/>
          </p:nvPr>
        </p:nvSpPr>
        <p:spPr>
          <a:xfrm>
            <a:off x="861343" y="1304545"/>
            <a:ext cx="10779795" cy="2499146"/>
          </a:xfrm>
        </p:spPr>
        <p:txBody>
          <a:bodyPr/>
          <a:lstStyle/>
          <a:p>
            <a:endParaRPr lang="nb-NO" sz="2800" dirty="0" smtClean="0">
              <a:solidFill>
                <a:schemeClr val="bg2"/>
              </a:solidFill>
              <a:latin typeface="Consolas"/>
            </a:endParaRPr>
          </a:p>
          <a:p>
            <a:endParaRPr lang="nb-NO" sz="2800" dirty="0">
              <a:solidFill>
                <a:schemeClr val="bg2"/>
              </a:solidFill>
              <a:latin typeface="Consolas"/>
            </a:endParaRPr>
          </a:p>
          <a:p>
            <a:endParaRPr lang="nb-NO" sz="2800" dirty="0" smtClean="0">
              <a:solidFill>
                <a:schemeClr val="bg2"/>
              </a:solidFill>
              <a:latin typeface="Consolas"/>
            </a:endParaRPr>
          </a:p>
          <a:p>
            <a:endParaRPr lang="nb-NO" sz="2800" dirty="0">
              <a:solidFill>
                <a:schemeClr val="bg2"/>
              </a:solidFill>
              <a:latin typeface="Consolas"/>
            </a:endParaRPr>
          </a:p>
          <a:p>
            <a:endParaRPr lang="nb-NO" sz="2800" dirty="0" smtClean="0">
              <a:solidFill>
                <a:schemeClr val="bg2"/>
              </a:solidFill>
              <a:latin typeface="Consolas"/>
            </a:endParaRPr>
          </a:p>
          <a:p>
            <a:r>
              <a:rPr lang="nb-NO" sz="2800" dirty="0" smtClean="0">
                <a:solidFill>
                  <a:srgbClr val="0070C0"/>
                </a:solidFill>
                <a:latin typeface="Consolas"/>
              </a:rPr>
              <a:t>type</a:t>
            </a:r>
            <a:r>
              <a:rPr lang="nb-NO" sz="2800" dirty="0" smtClean="0">
                <a:latin typeface="Consolas"/>
              </a:rPr>
              <a:t> </a:t>
            </a:r>
            <a:r>
              <a:rPr lang="nb-NO" sz="2800" dirty="0" smtClean="0">
                <a:latin typeface="Consolas"/>
              </a:rPr>
              <a:t>EmeaSite </a:t>
            </a:r>
            <a:r>
              <a:rPr lang="nb-NO" sz="2800" dirty="0">
                <a:latin typeface="Consolas"/>
              </a:rPr>
              <a:t>= </a:t>
            </a:r>
            <a:r>
              <a:rPr lang="nb-NO" sz="2800" dirty="0" smtClean="0">
                <a:latin typeface="Consolas"/>
              </a:rPr>
              <a:t>SharePointSite</a:t>
            </a:r>
            <a:r>
              <a:rPr lang="nb-NO" sz="2800" dirty="0">
                <a:latin typeface="Consolas"/>
              </a:rPr>
              <a:t>&lt;</a:t>
            </a:r>
            <a:r>
              <a:rPr lang="nb-NO" sz="2800" dirty="0">
                <a:solidFill>
                  <a:srgbClr val="00B050"/>
                </a:solidFill>
                <a:latin typeface="Consolas"/>
              </a:rPr>
              <a:t>"http://myemea</a:t>
            </a:r>
            <a:r>
              <a:rPr lang="nb-NO" sz="2800" dirty="0" smtClean="0">
                <a:solidFill>
                  <a:srgbClr val="00B050"/>
                </a:solidFill>
                <a:latin typeface="Consolas"/>
              </a:rPr>
              <a:t>/"</a:t>
            </a:r>
            <a:r>
              <a:rPr lang="nb-NO" sz="2800" dirty="0" smtClean="0">
                <a:latin typeface="Consolas"/>
              </a:rPr>
              <a:t>&gt;</a:t>
            </a:r>
          </a:p>
        </p:txBody>
      </p:sp>
      <p:sp>
        <p:nvSpPr>
          <p:cNvPr id="4" name="Rectangular Callout 3"/>
          <p:cNvSpPr/>
          <p:nvPr/>
        </p:nvSpPr>
        <p:spPr bwMode="auto">
          <a:xfrm>
            <a:off x="6681354" y="3855028"/>
            <a:ext cx="2930237" cy="1402772"/>
          </a:xfrm>
          <a:prstGeom prst="wedgeRectCallout">
            <a:avLst>
              <a:gd name="adj1" fmla="val -74995"/>
              <a:gd name="adj2" fmla="val -62016"/>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rPr>
              <a:t>Fluent, Typed Access To SharePoint Lists</a:t>
            </a:r>
          </a:p>
        </p:txBody>
      </p:sp>
    </p:spTree>
    <p:extLst>
      <p:ext uri="{BB962C8B-B14F-4D97-AF65-F5344CB8AC3E}">
        <p14:creationId xmlns:p14="http://schemas.microsoft.com/office/powerpoint/2010/main" val="9296579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521" y="2327374"/>
            <a:ext cx="11173090" cy="2243691"/>
          </a:xfrm>
        </p:spPr>
        <p:txBody>
          <a:bodyPr/>
          <a:lstStyle/>
          <a:p>
            <a:pPr algn="ctr"/>
            <a:r>
              <a:rPr lang="en-GB" sz="5400" dirty="0" smtClean="0"/>
              <a:t>Proposition 2</a:t>
            </a:r>
            <a:br>
              <a:rPr lang="en-GB" sz="5400" dirty="0" smtClean="0"/>
            </a:br>
            <a:r>
              <a:rPr lang="en-GB" sz="5400" dirty="0" smtClean="0"/>
              <a:t>Modern applications are </a:t>
            </a:r>
            <a:br>
              <a:rPr lang="en-GB" sz="5400" dirty="0" smtClean="0"/>
            </a:br>
            <a:r>
              <a:rPr lang="en-GB" sz="5400" dirty="0" smtClean="0"/>
              <a:t>information-rich</a:t>
            </a:r>
            <a:endParaRPr lang="en-GB" sz="5400" dirty="0"/>
          </a:p>
        </p:txBody>
      </p:sp>
    </p:spTree>
    <p:extLst>
      <p:ext uri="{BB962C8B-B14F-4D97-AF65-F5344CB8AC3E}">
        <p14:creationId xmlns:p14="http://schemas.microsoft.com/office/powerpoint/2010/main" val="26551510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 Futures: Queries</a:t>
            </a:r>
            <a:endParaRPr lang="en-GB" dirty="0"/>
          </a:p>
        </p:txBody>
      </p:sp>
      <p:sp>
        <p:nvSpPr>
          <p:cNvPr id="3" name="Text Placeholder 2"/>
          <p:cNvSpPr>
            <a:spLocks noGrp="1"/>
          </p:cNvSpPr>
          <p:nvPr>
            <p:ph type="body" sz="quarter" idx="10"/>
          </p:nvPr>
        </p:nvSpPr>
        <p:spPr>
          <a:xfrm>
            <a:off x="861343" y="1304545"/>
            <a:ext cx="10779795" cy="3225498"/>
          </a:xfrm>
        </p:spPr>
        <p:txBody>
          <a:bodyPr/>
          <a:lstStyle/>
          <a:p>
            <a:r>
              <a:rPr lang="en-GB" sz="3200" dirty="0" smtClean="0">
                <a:latin typeface="Consolas"/>
              </a:rPr>
              <a:t> </a:t>
            </a:r>
            <a:endParaRPr lang="en-GB" sz="3200" dirty="0" smtClean="0">
              <a:latin typeface="Consolas"/>
            </a:endParaRPr>
          </a:p>
          <a:p>
            <a:endParaRPr lang="en-GB" sz="3200" dirty="0">
              <a:solidFill>
                <a:srgbClr val="0000FF"/>
              </a:solidFill>
              <a:latin typeface="Consolas"/>
            </a:endParaRPr>
          </a:p>
          <a:p>
            <a:endParaRPr lang="en-GB" sz="3200" dirty="0" smtClean="0">
              <a:solidFill>
                <a:srgbClr val="0000FF"/>
              </a:solidFill>
              <a:latin typeface="Consolas"/>
            </a:endParaRPr>
          </a:p>
          <a:p>
            <a:r>
              <a:rPr lang="en-GB" sz="3200" dirty="0" smtClean="0">
                <a:solidFill>
                  <a:srgbClr val="0000FF"/>
                </a:solidFill>
                <a:latin typeface="Consolas"/>
              </a:rPr>
              <a:t>let</a:t>
            </a:r>
            <a:r>
              <a:rPr lang="en-GB" sz="3200" dirty="0" smtClean="0">
                <a:solidFill>
                  <a:prstClr val="black"/>
                </a:solidFill>
                <a:latin typeface="Consolas"/>
              </a:rPr>
              <a:t> </a:t>
            </a:r>
            <a:r>
              <a:rPr lang="en-GB" sz="3200" dirty="0" err="1" smtClean="0">
                <a:solidFill>
                  <a:prstClr val="black"/>
                </a:solidFill>
                <a:latin typeface="Consolas"/>
              </a:rPr>
              <a:t>avatarTitles</a:t>
            </a:r>
            <a:r>
              <a:rPr lang="en-GB" sz="3200" dirty="0" smtClean="0">
                <a:solidFill>
                  <a:prstClr val="black"/>
                </a:solidFill>
                <a:latin typeface="Consolas"/>
              </a:rPr>
              <a:t> = </a:t>
            </a:r>
          </a:p>
          <a:p>
            <a:r>
              <a:rPr lang="en-US" sz="3200" dirty="0" smtClean="0">
                <a:solidFill>
                  <a:prstClr val="black"/>
                </a:solidFill>
                <a:latin typeface="Consolas"/>
              </a:rPr>
              <a:t>     query { </a:t>
            </a:r>
            <a:r>
              <a:rPr lang="en-US" sz="3200" dirty="0" smtClean="0">
                <a:solidFill>
                  <a:srgbClr val="0000FF"/>
                </a:solidFill>
                <a:latin typeface="Consolas"/>
              </a:rPr>
              <a:t>for</a:t>
            </a:r>
            <a:r>
              <a:rPr lang="en-US" sz="3200" dirty="0" smtClean="0">
                <a:solidFill>
                  <a:prstClr val="black"/>
                </a:solidFill>
                <a:latin typeface="Consolas"/>
              </a:rPr>
              <a:t> t </a:t>
            </a:r>
            <a:r>
              <a:rPr lang="en-US" sz="3200" dirty="0" smtClean="0">
                <a:solidFill>
                  <a:srgbClr val="0000FF"/>
                </a:solidFill>
                <a:latin typeface="Consolas"/>
              </a:rPr>
              <a:t>in</a:t>
            </a:r>
            <a:r>
              <a:rPr lang="en-US" sz="3200" dirty="0" smtClean="0">
                <a:solidFill>
                  <a:prstClr val="black"/>
                </a:solidFill>
                <a:latin typeface="Consolas"/>
              </a:rPr>
              <a:t> </a:t>
            </a:r>
            <a:r>
              <a:rPr lang="en-US" sz="3200" dirty="0" err="1" smtClean="0">
                <a:solidFill>
                  <a:prstClr val="black"/>
                </a:solidFill>
                <a:latin typeface="Consolas"/>
              </a:rPr>
              <a:t>netflix.Titles</a:t>
            </a:r>
            <a:r>
              <a:rPr lang="en-US" sz="3200" dirty="0" smtClean="0">
                <a:solidFill>
                  <a:prstClr val="black"/>
                </a:solidFill>
                <a:latin typeface="Consolas"/>
              </a:rPr>
              <a:t> </a:t>
            </a:r>
            <a:r>
              <a:rPr lang="en-US" sz="3200" dirty="0" smtClean="0">
                <a:solidFill>
                  <a:srgbClr val="0000FF"/>
                </a:solidFill>
                <a:latin typeface="Consolas"/>
              </a:rPr>
              <a:t>do</a:t>
            </a:r>
            <a:r>
              <a:rPr lang="en-US" sz="3200" dirty="0" smtClean="0">
                <a:solidFill>
                  <a:prstClr val="black"/>
                </a:solidFill>
                <a:latin typeface="Consolas"/>
              </a:rPr>
              <a:t> </a:t>
            </a:r>
          </a:p>
          <a:p>
            <a:r>
              <a:rPr lang="en-GB" sz="3200" dirty="0" smtClean="0">
                <a:solidFill>
                  <a:prstClr val="black"/>
                </a:solidFill>
                <a:latin typeface="Consolas"/>
              </a:rPr>
              <a:t>             </a:t>
            </a:r>
            <a:r>
              <a:rPr lang="en-GB" sz="3200" dirty="0" smtClean="0">
                <a:solidFill>
                  <a:srgbClr val="0000FF"/>
                </a:solidFill>
                <a:latin typeface="Consolas"/>
              </a:rPr>
              <a:t>where</a:t>
            </a:r>
            <a:r>
              <a:rPr lang="en-GB" sz="3200" dirty="0" smtClean="0">
                <a:solidFill>
                  <a:prstClr val="black"/>
                </a:solidFill>
                <a:latin typeface="Consolas"/>
              </a:rPr>
              <a:t>  (</a:t>
            </a:r>
            <a:r>
              <a:rPr lang="en-GB" sz="3200" dirty="0" err="1" smtClean="0">
                <a:solidFill>
                  <a:prstClr val="black"/>
                </a:solidFill>
                <a:latin typeface="Consolas"/>
              </a:rPr>
              <a:t>t.Name.Contains</a:t>
            </a:r>
            <a:r>
              <a:rPr lang="en-GB" sz="3200" dirty="0" smtClean="0">
                <a:solidFill>
                  <a:prstClr val="black"/>
                </a:solidFill>
                <a:latin typeface="Consolas"/>
              </a:rPr>
              <a:t> </a:t>
            </a:r>
            <a:r>
              <a:rPr lang="en-GB" sz="3200" dirty="0" smtClean="0">
                <a:solidFill>
                  <a:srgbClr val="800000"/>
                </a:solidFill>
                <a:latin typeface="Consolas"/>
              </a:rPr>
              <a:t>"Avatar"</a:t>
            </a:r>
            <a:r>
              <a:rPr lang="en-GB" sz="3200" dirty="0" smtClean="0">
                <a:solidFill>
                  <a:prstClr val="black"/>
                </a:solidFill>
                <a:latin typeface="Consolas"/>
              </a:rPr>
              <a:t>) }  </a:t>
            </a:r>
          </a:p>
          <a:p>
            <a:endParaRPr lang="en-GB" dirty="0"/>
          </a:p>
        </p:txBody>
      </p:sp>
      <p:sp>
        <p:nvSpPr>
          <p:cNvPr id="4" name="Rectangular Callout 3"/>
          <p:cNvSpPr/>
          <p:nvPr/>
        </p:nvSpPr>
        <p:spPr bwMode="auto">
          <a:xfrm>
            <a:off x="7616075" y="4942148"/>
            <a:ext cx="2170038" cy="790124"/>
          </a:xfrm>
          <a:prstGeom prst="wedgeRectCallout">
            <a:avLst>
              <a:gd name="adj1" fmla="val -65444"/>
              <a:gd name="adj2" fmla="val -53111"/>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200" dirty="0" smtClean="0">
                <a:gradFill>
                  <a:gsLst>
                    <a:gs pos="0">
                      <a:srgbClr val="FFFFFF"/>
                    </a:gs>
                    <a:gs pos="100000">
                      <a:srgbClr val="FFFFFF"/>
                    </a:gs>
                  </a:gsLst>
                  <a:lin ang="5400000" scaled="0"/>
                </a:gradFill>
              </a:rPr>
              <a:t>Declarative LINQ queries</a:t>
            </a:r>
          </a:p>
        </p:txBody>
      </p:sp>
    </p:spTree>
    <p:extLst>
      <p:ext uri="{BB962C8B-B14F-4D97-AF65-F5344CB8AC3E}">
        <p14:creationId xmlns:p14="http://schemas.microsoft.com/office/powerpoint/2010/main" val="3956222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 Futures: Queries</a:t>
            </a:r>
            <a:endParaRPr lang="en-GB" dirty="0"/>
          </a:p>
        </p:txBody>
      </p:sp>
      <p:sp>
        <p:nvSpPr>
          <p:cNvPr id="3" name="Text Placeholder 2"/>
          <p:cNvSpPr>
            <a:spLocks noGrp="1"/>
          </p:cNvSpPr>
          <p:nvPr>
            <p:ph type="body" sz="quarter" idx="10"/>
          </p:nvPr>
        </p:nvSpPr>
        <p:spPr>
          <a:xfrm>
            <a:off x="861343" y="1304545"/>
            <a:ext cx="10779795" cy="4210383"/>
          </a:xfrm>
        </p:spPr>
        <p:txBody>
          <a:bodyPr/>
          <a:lstStyle/>
          <a:p>
            <a:r>
              <a:rPr lang="en-GB" sz="3200" dirty="0" smtClean="0">
                <a:latin typeface="Consolas"/>
              </a:rPr>
              <a:t> </a:t>
            </a:r>
            <a:endParaRPr lang="en-GB" sz="3200" dirty="0" smtClean="0">
              <a:latin typeface="Consolas"/>
            </a:endParaRPr>
          </a:p>
          <a:p>
            <a:endParaRPr lang="en-GB" sz="3200" dirty="0">
              <a:solidFill>
                <a:srgbClr val="0000FF"/>
              </a:solidFill>
              <a:latin typeface="Consolas"/>
            </a:endParaRPr>
          </a:p>
          <a:p>
            <a:endParaRPr lang="en-GB" sz="3200" dirty="0" smtClean="0">
              <a:solidFill>
                <a:srgbClr val="0000FF"/>
              </a:solidFill>
              <a:latin typeface="Consolas"/>
            </a:endParaRPr>
          </a:p>
          <a:p>
            <a:r>
              <a:rPr lang="en-GB" sz="3200" dirty="0" smtClean="0">
                <a:solidFill>
                  <a:srgbClr val="0000FF"/>
                </a:solidFill>
                <a:latin typeface="Consolas"/>
              </a:rPr>
              <a:t>let</a:t>
            </a:r>
            <a:r>
              <a:rPr lang="en-GB" sz="3200" dirty="0" smtClean="0">
                <a:solidFill>
                  <a:prstClr val="black"/>
                </a:solidFill>
                <a:latin typeface="Consolas"/>
              </a:rPr>
              <a:t> </a:t>
            </a:r>
            <a:r>
              <a:rPr lang="en-GB" sz="3200" dirty="0" err="1" smtClean="0">
                <a:solidFill>
                  <a:prstClr val="black"/>
                </a:solidFill>
                <a:latin typeface="Consolas"/>
              </a:rPr>
              <a:t>avatarTitles</a:t>
            </a:r>
            <a:r>
              <a:rPr lang="en-GB" sz="3200" dirty="0" smtClean="0">
                <a:solidFill>
                  <a:prstClr val="black"/>
                </a:solidFill>
                <a:latin typeface="Consolas"/>
              </a:rPr>
              <a:t> = </a:t>
            </a:r>
          </a:p>
          <a:p>
            <a:r>
              <a:rPr lang="en-US" sz="3200" dirty="0" smtClean="0">
                <a:solidFill>
                  <a:prstClr val="black"/>
                </a:solidFill>
                <a:latin typeface="Consolas"/>
              </a:rPr>
              <a:t>     query { </a:t>
            </a:r>
            <a:r>
              <a:rPr lang="en-US" sz="3200" dirty="0" smtClean="0">
                <a:solidFill>
                  <a:srgbClr val="0000FF"/>
                </a:solidFill>
                <a:latin typeface="Consolas"/>
              </a:rPr>
              <a:t>for</a:t>
            </a:r>
            <a:r>
              <a:rPr lang="en-US" sz="3200" dirty="0" smtClean="0">
                <a:solidFill>
                  <a:prstClr val="black"/>
                </a:solidFill>
                <a:latin typeface="Consolas"/>
              </a:rPr>
              <a:t> t </a:t>
            </a:r>
            <a:r>
              <a:rPr lang="en-US" sz="3200" dirty="0" smtClean="0">
                <a:solidFill>
                  <a:srgbClr val="0000FF"/>
                </a:solidFill>
                <a:latin typeface="Consolas"/>
              </a:rPr>
              <a:t>in</a:t>
            </a:r>
            <a:r>
              <a:rPr lang="en-US" sz="3200" dirty="0" smtClean="0">
                <a:solidFill>
                  <a:prstClr val="black"/>
                </a:solidFill>
                <a:latin typeface="Consolas"/>
              </a:rPr>
              <a:t> </a:t>
            </a:r>
            <a:r>
              <a:rPr lang="en-US" sz="3200" dirty="0" err="1" smtClean="0">
                <a:solidFill>
                  <a:prstClr val="black"/>
                </a:solidFill>
                <a:latin typeface="Consolas"/>
              </a:rPr>
              <a:t>netflix.Titles</a:t>
            </a:r>
            <a:r>
              <a:rPr lang="en-US" sz="3200" dirty="0" smtClean="0">
                <a:solidFill>
                  <a:prstClr val="black"/>
                </a:solidFill>
                <a:latin typeface="Consolas"/>
              </a:rPr>
              <a:t> </a:t>
            </a:r>
            <a:r>
              <a:rPr lang="en-US" sz="3200" dirty="0" smtClean="0">
                <a:solidFill>
                  <a:srgbClr val="0000FF"/>
                </a:solidFill>
                <a:latin typeface="Consolas"/>
              </a:rPr>
              <a:t>do</a:t>
            </a:r>
            <a:r>
              <a:rPr lang="en-US" sz="3200" dirty="0" smtClean="0">
                <a:solidFill>
                  <a:prstClr val="black"/>
                </a:solidFill>
                <a:latin typeface="Consolas"/>
              </a:rPr>
              <a:t> </a:t>
            </a:r>
          </a:p>
          <a:p>
            <a:r>
              <a:rPr lang="en-GB" sz="3200" dirty="0" smtClean="0">
                <a:solidFill>
                  <a:prstClr val="black"/>
                </a:solidFill>
                <a:latin typeface="Consolas"/>
              </a:rPr>
              <a:t>             </a:t>
            </a:r>
            <a:r>
              <a:rPr lang="en-GB" sz="3200" dirty="0" smtClean="0">
                <a:solidFill>
                  <a:srgbClr val="0000FF"/>
                </a:solidFill>
                <a:latin typeface="Consolas"/>
              </a:rPr>
              <a:t>where</a:t>
            </a:r>
            <a:r>
              <a:rPr lang="en-GB" sz="3200" dirty="0" smtClean="0">
                <a:solidFill>
                  <a:prstClr val="black"/>
                </a:solidFill>
                <a:latin typeface="Consolas"/>
              </a:rPr>
              <a:t>  (</a:t>
            </a:r>
            <a:r>
              <a:rPr lang="en-GB" sz="3200" dirty="0" err="1" smtClean="0">
                <a:solidFill>
                  <a:prstClr val="black"/>
                </a:solidFill>
                <a:latin typeface="Consolas"/>
              </a:rPr>
              <a:t>t.Name.Contains</a:t>
            </a:r>
            <a:r>
              <a:rPr lang="en-GB" sz="3200" dirty="0" smtClean="0">
                <a:solidFill>
                  <a:prstClr val="black"/>
                </a:solidFill>
                <a:latin typeface="Consolas"/>
              </a:rPr>
              <a:t> </a:t>
            </a:r>
            <a:r>
              <a:rPr lang="en-GB" sz="3200" dirty="0" smtClean="0">
                <a:solidFill>
                  <a:srgbClr val="800000"/>
                </a:solidFill>
                <a:latin typeface="Consolas"/>
              </a:rPr>
              <a:t>"Avatar"</a:t>
            </a:r>
            <a:r>
              <a:rPr lang="en-GB" sz="3200" dirty="0" smtClean="0">
                <a:solidFill>
                  <a:prstClr val="black"/>
                </a:solidFill>
                <a:latin typeface="Consolas"/>
              </a:rPr>
              <a:t>)</a:t>
            </a:r>
          </a:p>
          <a:p>
            <a:r>
              <a:rPr lang="en-GB" sz="3200" dirty="0" smtClean="0">
                <a:solidFill>
                  <a:prstClr val="black"/>
                </a:solidFill>
                <a:latin typeface="Consolas"/>
              </a:rPr>
              <a:t>             </a:t>
            </a:r>
            <a:r>
              <a:rPr lang="en-GB" sz="3200" dirty="0" err="1" smtClean="0">
                <a:solidFill>
                  <a:srgbClr val="0000FF"/>
                </a:solidFill>
                <a:latin typeface="Consolas"/>
              </a:rPr>
              <a:t>sortBy</a:t>
            </a:r>
            <a:r>
              <a:rPr lang="en-GB" sz="3200" dirty="0" smtClean="0">
                <a:solidFill>
                  <a:prstClr val="black"/>
                </a:solidFill>
                <a:latin typeface="Consolas"/>
              </a:rPr>
              <a:t> </a:t>
            </a:r>
            <a:r>
              <a:rPr lang="en-GB" sz="3200" dirty="0" err="1" smtClean="0">
                <a:solidFill>
                  <a:prstClr val="black"/>
                </a:solidFill>
                <a:latin typeface="Consolas"/>
              </a:rPr>
              <a:t>t.Name</a:t>
            </a:r>
            <a:endParaRPr lang="en-GB" sz="3200" dirty="0" smtClean="0">
              <a:solidFill>
                <a:prstClr val="black"/>
              </a:solidFill>
              <a:latin typeface="Consolas"/>
            </a:endParaRPr>
          </a:p>
          <a:p>
            <a:r>
              <a:rPr lang="en-GB" sz="3200" dirty="0" smtClean="0">
                <a:solidFill>
                  <a:prstClr val="black"/>
                </a:solidFill>
                <a:latin typeface="Consolas"/>
              </a:rPr>
              <a:t>             </a:t>
            </a:r>
            <a:r>
              <a:rPr lang="en-GB" sz="3200" dirty="0" smtClean="0">
                <a:solidFill>
                  <a:srgbClr val="0000FF"/>
                </a:solidFill>
                <a:latin typeface="Consolas"/>
              </a:rPr>
              <a:t>take</a:t>
            </a:r>
            <a:r>
              <a:rPr lang="en-GB" sz="3200" dirty="0" smtClean="0">
                <a:solidFill>
                  <a:prstClr val="black"/>
                </a:solidFill>
                <a:latin typeface="Consolas"/>
              </a:rPr>
              <a:t> 100  }  </a:t>
            </a:r>
          </a:p>
          <a:p>
            <a:endParaRPr lang="en-GB" dirty="0"/>
          </a:p>
        </p:txBody>
      </p:sp>
      <p:sp>
        <p:nvSpPr>
          <p:cNvPr id="4" name="Rectangular Callout 3"/>
          <p:cNvSpPr/>
          <p:nvPr/>
        </p:nvSpPr>
        <p:spPr bwMode="auto">
          <a:xfrm>
            <a:off x="7616075" y="4942148"/>
            <a:ext cx="2170038" cy="790124"/>
          </a:xfrm>
          <a:prstGeom prst="wedgeRectCallout">
            <a:avLst>
              <a:gd name="adj1" fmla="val -65444"/>
              <a:gd name="adj2" fmla="val -53111"/>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200" dirty="0" smtClean="0">
                <a:gradFill>
                  <a:gsLst>
                    <a:gs pos="0">
                      <a:srgbClr val="FFFFFF"/>
                    </a:gs>
                    <a:gs pos="100000">
                      <a:srgbClr val="FFFFFF"/>
                    </a:gs>
                  </a:gsLst>
                  <a:lin ang="5400000" scaled="0"/>
                </a:gradFill>
              </a:rPr>
              <a:t>Declarative LINQ queries</a:t>
            </a:r>
          </a:p>
        </p:txBody>
      </p:sp>
    </p:spTree>
    <p:extLst>
      <p:ext uri="{BB962C8B-B14F-4D97-AF65-F5344CB8AC3E}">
        <p14:creationId xmlns:p14="http://schemas.microsoft.com/office/powerpoint/2010/main" val="3619538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Type Providers: The Vision</a:t>
            </a:r>
            <a:endParaRPr lang="en-US" dirty="0"/>
          </a:p>
        </p:txBody>
      </p:sp>
      <p:sp>
        <p:nvSpPr>
          <p:cNvPr id="3" name="Content Placeholder 2"/>
          <p:cNvSpPr>
            <a:spLocks noGrp="1"/>
          </p:cNvSpPr>
          <p:nvPr>
            <p:ph type="body" idx="1"/>
          </p:nvPr>
        </p:nvSpPr>
        <p:spPr>
          <a:xfrm>
            <a:off x="519113" y="1447800"/>
            <a:ext cx="11149012" cy="5860066"/>
          </a:xfrm>
        </p:spPr>
        <p:txBody>
          <a:bodyPr/>
          <a:lstStyle/>
          <a:p>
            <a:r>
              <a:rPr lang="en-US" dirty="0" smtClean="0"/>
              <a:t>…web data</a:t>
            </a:r>
            <a:endParaRPr lang="en-US" dirty="0"/>
          </a:p>
          <a:p>
            <a:r>
              <a:rPr lang="en-US" dirty="0" smtClean="0"/>
              <a:t>…data markets</a:t>
            </a:r>
            <a:endParaRPr lang="en-US" dirty="0"/>
          </a:p>
          <a:p>
            <a:r>
              <a:rPr lang="en-US" dirty="0"/>
              <a:t>…WMI &amp; active directory</a:t>
            </a:r>
          </a:p>
          <a:p>
            <a:r>
              <a:rPr lang="en-US" dirty="0" smtClean="0"/>
              <a:t>…a spreadsheet</a:t>
            </a:r>
          </a:p>
          <a:p>
            <a:r>
              <a:rPr lang="en-US" dirty="0" smtClean="0"/>
              <a:t>…web services</a:t>
            </a:r>
          </a:p>
          <a:p>
            <a:r>
              <a:rPr lang="en-US" dirty="0" smtClean="0"/>
              <a:t>…CRM data</a:t>
            </a:r>
            <a:endParaRPr lang="en-US" dirty="0"/>
          </a:p>
          <a:p>
            <a:r>
              <a:rPr lang="en-US" dirty="0" smtClean="0"/>
              <a:t>…social data</a:t>
            </a:r>
            <a:endParaRPr lang="en-US" dirty="0"/>
          </a:p>
          <a:p>
            <a:r>
              <a:rPr lang="en-US" dirty="0" smtClean="0"/>
              <a:t>…SQL data</a:t>
            </a:r>
          </a:p>
          <a:p>
            <a:r>
              <a:rPr lang="en-US" dirty="0" smtClean="0"/>
              <a:t>…XML data</a:t>
            </a:r>
          </a:p>
          <a:p>
            <a:r>
              <a:rPr lang="en-US" dirty="0" smtClean="0"/>
              <a:t>...</a:t>
            </a:r>
          </a:p>
          <a:p>
            <a:endParaRPr lang="en-US" dirty="0" smtClean="0"/>
          </a:p>
        </p:txBody>
      </p:sp>
      <p:sp>
        <p:nvSpPr>
          <p:cNvPr id="5" name="Rectangular Callout 4"/>
          <p:cNvSpPr/>
          <p:nvPr/>
        </p:nvSpPr>
        <p:spPr bwMode="auto">
          <a:xfrm>
            <a:off x="5616868" y="3048000"/>
            <a:ext cx="3169648" cy="1077214"/>
          </a:xfrm>
          <a:prstGeom prst="wedgeRectCallout">
            <a:avLst>
              <a:gd name="adj1" fmla="val -27307"/>
              <a:gd name="adj2" fmla="val -50546"/>
            </a:avLst>
          </a:prstGeom>
          <a:solidFill>
            <a:srgbClr val="429A1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a:solidFill>
                  <a:schemeClr val="tx1"/>
                </a:solidFill>
                <a:latin typeface="Calibri" pitchFamily="34" charset="0"/>
              </a:rPr>
              <a:t>w</a:t>
            </a:r>
            <a:r>
              <a:rPr lang="en-GB" sz="3200" b="1" dirty="0" smtClean="0">
                <a:solidFill>
                  <a:schemeClr val="tx1"/>
                </a:solidFill>
                <a:latin typeface="Calibri" pitchFamily="34" charset="0"/>
              </a:rPr>
              <a:t>ithout </a:t>
            </a:r>
            <a:r>
              <a:rPr lang="en-GB" sz="3200" dirty="0" smtClean="0">
                <a:solidFill>
                  <a:schemeClr val="tx1"/>
                </a:solidFill>
                <a:latin typeface="Calibri" pitchFamily="34" charset="0"/>
              </a:rPr>
              <a:t>explicit</a:t>
            </a:r>
            <a:r>
              <a:rPr lang="en-GB" sz="3200" b="1" dirty="0" smtClean="0">
                <a:solidFill>
                  <a:schemeClr val="tx1"/>
                </a:solidFill>
                <a:latin typeface="Calibri" pitchFamily="34" charset="0"/>
              </a:rPr>
              <a:t> </a:t>
            </a:r>
            <a:r>
              <a:rPr lang="en-GB" sz="3200" dirty="0" err="1" smtClean="0">
                <a:solidFill>
                  <a:schemeClr val="tx1"/>
                </a:solidFill>
                <a:latin typeface="Calibri" pitchFamily="34" charset="0"/>
              </a:rPr>
              <a:t>codegen</a:t>
            </a:r>
            <a:endParaRPr lang="en-GB" sz="3200" dirty="0" smtClean="0">
              <a:solidFill>
                <a:schemeClr val="tx1"/>
              </a:solidFill>
              <a:latin typeface="Calibri" pitchFamily="34" charset="0"/>
            </a:endParaRPr>
          </a:p>
        </p:txBody>
      </p:sp>
      <p:sp>
        <p:nvSpPr>
          <p:cNvPr id="6" name="Rectangular Callout 5"/>
          <p:cNvSpPr/>
          <p:nvPr/>
        </p:nvSpPr>
        <p:spPr bwMode="auto">
          <a:xfrm>
            <a:off x="5616868" y="1828801"/>
            <a:ext cx="3169648" cy="584771"/>
          </a:xfrm>
          <a:prstGeom prst="wedgeRectCallout">
            <a:avLst>
              <a:gd name="adj1" fmla="val -27307"/>
              <a:gd name="adj2" fmla="val -50546"/>
            </a:avLst>
          </a:prstGeom>
          <a:solidFill>
            <a:srgbClr val="429A1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solidFill>
                  <a:schemeClr val="tx1"/>
                </a:solidFill>
                <a:latin typeface="Calibri" pitchFamily="34" charset="0"/>
              </a:rPr>
              <a:t>strongly typed</a:t>
            </a:r>
            <a:endParaRPr lang="en-GB" sz="3200" dirty="0" smtClean="0">
              <a:solidFill>
                <a:schemeClr val="tx1"/>
              </a:solidFill>
              <a:latin typeface="Calibri" pitchFamily="34" charset="0"/>
            </a:endParaRPr>
          </a:p>
        </p:txBody>
      </p:sp>
      <p:sp>
        <p:nvSpPr>
          <p:cNvPr id="7" name="Rectangular Callout 6"/>
          <p:cNvSpPr/>
          <p:nvPr/>
        </p:nvSpPr>
        <p:spPr bwMode="auto">
          <a:xfrm>
            <a:off x="5616868" y="4801771"/>
            <a:ext cx="3169648" cy="584771"/>
          </a:xfrm>
          <a:prstGeom prst="wedgeRectCallout">
            <a:avLst>
              <a:gd name="adj1" fmla="val -27307"/>
              <a:gd name="adj2" fmla="val -50546"/>
            </a:avLst>
          </a:prstGeom>
          <a:solidFill>
            <a:srgbClr val="429A1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solidFill>
                  <a:schemeClr val="tx1"/>
                </a:solidFill>
                <a:latin typeface="Calibri" pitchFamily="34" charset="0"/>
              </a:rPr>
              <a:t>extensible, open</a:t>
            </a:r>
            <a:endParaRPr lang="en-GB" sz="3200" dirty="0" smtClean="0">
              <a:solidFill>
                <a:schemeClr val="tx1"/>
              </a:solidFill>
              <a:latin typeface="Calibri" pitchFamily="34" charset="0"/>
            </a:endParaRPr>
          </a:p>
        </p:txBody>
      </p:sp>
    </p:spTree>
    <p:extLst>
      <p:ext uri="{BB962C8B-B14F-4D97-AF65-F5344CB8AC3E}">
        <p14:creationId xmlns:p14="http://schemas.microsoft.com/office/powerpoint/2010/main" val="42382259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5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03808" y="730061"/>
            <a:ext cx="11173090" cy="4875181"/>
          </a:xfrm>
        </p:spPr>
        <p:txBody>
          <a:bodyPr/>
          <a:lstStyle/>
          <a:p>
            <a:pPr algn="ctr"/>
            <a:r>
              <a:rPr lang="en-GB" sz="4400" dirty="0" smtClean="0"/>
              <a:t>Summary</a:t>
            </a:r>
            <a:br>
              <a:rPr lang="en-GB" sz="4400" dirty="0" smtClean="0"/>
            </a:br>
            <a:r>
              <a:rPr lang="en-GB" sz="4400" dirty="0"/>
              <a:t/>
            </a:r>
            <a:br>
              <a:rPr lang="en-GB" sz="4400" dirty="0"/>
            </a:br>
            <a:r>
              <a:rPr lang="en-GB" sz="4400" dirty="0" smtClean="0"/>
              <a:t>The world is information rich</a:t>
            </a:r>
            <a:br>
              <a:rPr lang="en-GB" sz="4400" dirty="0" smtClean="0"/>
            </a:br>
            <a:r>
              <a:rPr lang="en-GB" sz="4400" dirty="0"/>
              <a:t/>
            </a:r>
            <a:br>
              <a:rPr lang="en-GB" sz="4400" dirty="0"/>
            </a:br>
            <a:r>
              <a:rPr lang="en-GB" sz="4400" dirty="0" smtClean="0"/>
              <a:t>Our languages need to be information-rich too</a:t>
            </a:r>
            <a:br>
              <a:rPr lang="en-GB" sz="4400" dirty="0" smtClean="0"/>
            </a:br>
            <a:r>
              <a:rPr lang="en-GB" sz="4400" dirty="0"/>
              <a:t/>
            </a:r>
            <a:br>
              <a:rPr lang="en-GB" sz="4400" dirty="0"/>
            </a:br>
            <a:r>
              <a:rPr lang="en-GB" sz="4400" dirty="0" smtClean="0"/>
              <a:t>The F# </a:t>
            </a:r>
            <a:r>
              <a:rPr lang="en-GB" sz="4400" dirty="0" smtClean="0"/>
              <a:t>Manifesto? </a:t>
            </a:r>
            <a:r>
              <a:rPr lang="en-GB" sz="4400" dirty="0" smtClean="0"/>
              <a:t>Consume </a:t>
            </a:r>
            <a:r>
              <a:rPr lang="en-GB" dirty="0" smtClean="0"/>
              <a:t>anything</a:t>
            </a:r>
            <a:r>
              <a:rPr lang="en-GB" sz="4400" dirty="0" smtClean="0"/>
              <a:t>! </a:t>
            </a:r>
            <a:r>
              <a:rPr lang="en-GB" sz="4400" dirty="0" smtClean="0"/>
              <a:t>Directly! Strongly typed! No walls!</a:t>
            </a:r>
            <a:endParaRPr lang="en-GB" sz="4400" dirty="0"/>
          </a:p>
        </p:txBody>
      </p:sp>
    </p:spTree>
    <p:extLst>
      <p:ext uri="{BB962C8B-B14F-4D97-AF65-F5344CB8AC3E}">
        <p14:creationId xmlns:p14="http://schemas.microsoft.com/office/powerpoint/2010/main" val="21565847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0303431"/>
              </p:ext>
            </p:extLst>
          </p:nvPr>
        </p:nvGraphicFramePr>
        <p:xfrm>
          <a:off x="507868" y="1447799"/>
          <a:ext cx="11173090" cy="39395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0044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Latest Books about F#</a:t>
            </a:r>
            <a:endParaRPr lang="en-US" dirty="0"/>
          </a:p>
        </p:txBody>
      </p:sp>
      <p:sp>
        <p:nvSpPr>
          <p:cNvPr id="11" name="TextBox 10"/>
          <p:cNvSpPr txBox="1"/>
          <p:nvPr/>
        </p:nvSpPr>
        <p:spPr>
          <a:xfrm>
            <a:off x="753337" y="5562601"/>
            <a:ext cx="5301067" cy="584775"/>
          </a:xfrm>
          <a:prstGeom prst="rect">
            <a:avLst/>
          </a:prstGeom>
          <a:noFill/>
        </p:spPr>
        <p:txBody>
          <a:bodyPr wrap="none" rtlCol="0">
            <a:spAutoFit/>
          </a:bodyPr>
          <a:lstStyle/>
          <a:p>
            <a:r>
              <a:rPr lang="en-GB" sz="3200" b="1" dirty="0" smtClean="0">
                <a:solidFill>
                  <a:schemeClr val="bg1"/>
                </a:solidFill>
                <a:latin typeface="+mn-lt"/>
              </a:rPr>
              <a:t>Visit 	</a:t>
            </a:r>
            <a:r>
              <a:rPr lang="en-GB" sz="3200" b="1" dirty="0" smtClean="0">
                <a:latin typeface="+mn-lt"/>
                <a:hlinkClick r:id="rId3"/>
              </a:rPr>
              <a:t>www.fsharp.net</a:t>
            </a:r>
            <a:r>
              <a:rPr lang="en-GB" sz="3200" b="1" dirty="0" smtClean="0">
                <a:latin typeface="+mn-lt"/>
              </a:rPr>
              <a:t>  </a:t>
            </a:r>
          </a:p>
        </p:txBody>
      </p:sp>
      <p:pic>
        <p:nvPicPr>
          <p:cNvPr id="1026" name="Picture 2" descr="C:\Users\dsyme\AppData\Local\Microsoft\Windows\Temporary Internet Files\Content.Outlook\JUSAJN82\Finch Cover (2).png"/>
          <p:cNvPicPr>
            <a:picLocks noChangeAspect="1" noChangeArrowheads="1"/>
          </p:cNvPicPr>
          <p:nvPr/>
        </p:nvPicPr>
        <p:blipFill>
          <a:blip r:embed="rId4" cstate="print"/>
          <a:srcRect/>
          <a:stretch>
            <a:fillRect/>
          </a:stretch>
        </p:blipFill>
        <p:spPr bwMode="auto">
          <a:xfrm>
            <a:off x="2909268" y="973305"/>
            <a:ext cx="3792868" cy="4554073"/>
          </a:xfrm>
          <a:prstGeom prst="rect">
            <a:avLst/>
          </a:prstGeom>
          <a:noFill/>
          <a:scene3d>
            <a:camera prst="isometricOffAxis1Right"/>
            <a:lightRig rig="threePt" dir="t"/>
          </a:scene3d>
          <a:sp3d extrusionH="704850"/>
        </p:spPr>
      </p:pic>
      <p:pic>
        <p:nvPicPr>
          <p:cNvPr id="93186" name="Picture 2" descr="http://www.manning.com/petricek/petricek_cover150.jpg"/>
          <p:cNvPicPr>
            <a:picLocks noChangeAspect="1" noChangeArrowheads="1"/>
          </p:cNvPicPr>
          <p:nvPr/>
        </p:nvPicPr>
        <p:blipFill>
          <a:blip r:embed="rId5"/>
          <a:srcRect/>
          <a:stretch>
            <a:fillRect/>
          </a:stretch>
        </p:blipFill>
        <p:spPr bwMode="auto">
          <a:xfrm>
            <a:off x="653731" y="1053585"/>
            <a:ext cx="1904504" cy="1790701"/>
          </a:xfrm>
          <a:prstGeom prst="rect">
            <a:avLst/>
          </a:prstGeom>
          <a:noFill/>
        </p:spPr>
      </p:pic>
      <p:pic>
        <p:nvPicPr>
          <p:cNvPr id="93188" name="Picture 4" descr="Expert F# book cover"/>
          <p:cNvPicPr>
            <a:picLocks noChangeAspect="1" noChangeArrowheads="1"/>
          </p:cNvPicPr>
          <p:nvPr/>
        </p:nvPicPr>
        <p:blipFill>
          <a:blip r:embed="rId6"/>
          <a:srcRect/>
          <a:stretch>
            <a:fillRect/>
          </a:stretch>
        </p:blipFill>
        <p:spPr bwMode="auto">
          <a:xfrm>
            <a:off x="705234" y="3346361"/>
            <a:ext cx="1869870" cy="1885320"/>
          </a:xfrm>
          <a:prstGeom prst="rect">
            <a:avLst/>
          </a:prstGeom>
          <a:noFill/>
        </p:spPr>
      </p:pic>
      <p:pic>
        <p:nvPicPr>
          <p:cNvPr id="93190" name="Picture 6" descr="Beginning F# book cover"/>
          <p:cNvPicPr>
            <a:picLocks noChangeAspect="1" noChangeArrowheads="1"/>
          </p:cNvPicPr>
          <p:nvPr/>
        </p:nvPicPr>
        <p:blipFill>
          <a:blip r:embed="rId7"/>
          <a:srcRect/>
          <a:stretch>
            <a:fillRect/>
          </a:stretch>
        </p:blipFill>
        <p:spPr bwMode="auto">
          <a:xfrm>
            <a:off x="9700930" y="881554"/>
            <a:ext cx="1587087" cy="1571626"/>
          </a:xfrm>
          <a:prstGeom prst="rect">
            <a:avLst/>
          </a:prstGeom>
          <a:noFill/>
          <a:ln>
            <a:solidFill>
              <a:schemeClr val="tx1"/>
            </a:solidFill>
          </a:ln>
        </p:spPr>
      </p:pic>
      <p:pic>
        <p:nvPicPr>
          <p:cNvPr id="93192" name="Picture 8" descr="F# for Scientists"/>
          <p:cNvPicPr>
            <a:picLocks noChangeAspect="1" noChangeArrowheads="1"/>
          </p:cNvPicPr>
          <p:nvPr/>
        </p:nvPicPr>
        <p:blipFill>
          <a:blip r:embed="rId8"/>
          <a:srcRect/>
          <a:stretch>
            <a:fillRect/>
          </a:stretch>
        </p:blipFill>
        <p:spPr bwMode="auto">
          <a:xfrm>
            <a:off x="9340415" y="2903850"/>
            <a:ext cx="2539339" cy="3057526"/>
          </a:xfrm>
          <a:prstGeom prst="rect">
            <a:avLst/>
          </a:prstGeom>
          <a:noFill/>
        </p:spPr>
      </p:pic>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6791" y="881554"/>
            <a:ext cx="3626427" cy="4792526"/>
          </a:xfrm>
          <a:prstGeom prst="rect">
            <a:avLst/>
          </a:prstGeom>
          <a:noFill/>
          <a:ln>
            <a:noFill/>
          </a:ln>
          <a:effectLst/>
          <a:scene3d>
            <a:camera prst="isometricOffAxis1Right"/>
            <a:lightRig rig="threePt" dir="t"/>
          </a:scene3d>
          <a:sp3d extrusionH="70485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9911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Related Content</a:t>
            </a:r>
            <a:endParaRPr lang="en-US" dirty="0"/>
          </a:p>
        </p:txBody>
      </p:sp>
      <p:sp>
        <p:nvSpPr>
          <p:cNvPr id="4" name="Rectangle 3"/>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
              </a:buBlip>
            </a:pPr>
            <a:r>
              <a:rPr lang="en-US" sz="2400" dirty="0">
                <a:gradFill>
                  <a:gsLst>
                    <a:gs pos="0">
                      <a:schemeClr val="tx1"/>
                    </a:gs>
                    <a:gs pos="100000">
                      <a:schemeClr val="tx1"/>
                    </a:gs>
                  </a:gsLst>
                  <a:lin ang="5400000" scaled="0"/>
                </a:gradFill>
              </a:rPr>
              <a:t>COS307 Building Applications with the Windows Azure </a:t>
            </a:r>
            <a:r>
              <a:rPr lang="en-US" sz="2400" dirty="0" err="1">
                <a:gradFill>
                  <a:gsLst>
                    <a:gs pos="0">
                      <a:schemeClr val="tx1"/>
                    </a:gs>
                    <a:gs pos="100000">
                      <a:schemeClr val="tx1"/>
                    </a:gs>
                  </a:gsLst>
                  <a:lin ang="5400000" scaled="0"/>
                </a:gradFill>
              </a:rPr>
              <a:t>DataMarket</a:t>
            </a: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
              </a:buBlip>
            </a:pPr>
            <a:r>
              <a:rPr lang="en-US" sz="2400" dirty="0" smtClean="0">
                <a:gradFill>
                  <a:gsLst>
                    <a:gs pos="0">
                      <a:schemeClr val="tx1"/>
                    </a:gs>
                    <a:gs pos="100000">
                      <a:schemeClr val="tx1"/>
                    </a:gs>
                  </a:gsLst>
                  <a:lin ang="5400000" scaled="0"/>
                </a:gradFill>
              </a:rPr>
              <a:t>DEV328 How </a:t>
            </a:r>
            <a:r>
              <a:rPr lang="en-US" sz="2400" dirty="0">
                <a:gradFill>
                  <a:gsLst>
                    <a:gs pos="0">
                      <a:schemeClr val="tx1"/>
                    </a:gs>
                    <a:gs pos="100000">
                      <a:schemeClr val="tx1"/>
                    </a:gs>
                  </a:gsLst>
                  <a:lin ang="5400000" scaled="0"/>
                </a:gradFill>
              </a:rPr>
              <a:t>We Do Language Design at Microsoft (C#, Visual Basic, F#)</a:t>
            </a:r>
          </a:p>
        </p:txBody>
      </p:sp>
      <p:sp>
        <p:nvSpPr>
          <p:cNvPr id="6" name="Rectangle 5"/>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
              </a:buBlip>
            </a:pPr>
            <a:r>
              <a:rPr lang="en-US" sz="2400" dirty="0">
                <a:gradFill>
                  <a:gsLst>
                    <a:gs pos="0">
                      <a:schemeClr val="tx1"/>
                    </a:gs>
                    <a:gs pos="100000">
                      <a:schemeClr val="tx1"/>
                    </a:gs>
                  </a:gsLst>
                  <a:lin ang="5400000" scaled="0"/>
                </a:gradFill>
              </a:rPr>
              <a:t>DEV324 C# and Visual Basic Future: </a:t>
            </a:r>
            <a:r>
              <a:rPr lang="en-US" sz="2400" dirty="0" err="1">
                <a:gradFill>
                  <a:gsLst>
                    <a:gs pos="0">
                      <a:schemeClr val="tx1"/>
                    </a:gs>
                    <a:gs pos="100000">
                      <a:schemeClr val="tx1"/>
                    </a:gs>
                  </a:gsLst>
                  <a:lin ang="5400000" scaled="0"/>
                </a:gradFill>
              </a:rPr>
              <a:t>Async</a:t>
            </a:r>
            <a:r>
              <a:rPr lang="en-US" sz="2400" dirty="0">
                <a:gradFill>
                  <a:gsLst>
                    <a:gs pos="0">
                      <a:schemeClr val="tx1"/>
                    </a:gs>
                    <a:gs pos="100000">
                      <a:schemeClr val="tx1"/>
                    </a:gs>
                  </a:gsLst>
                  <a:lin ang="5400000" scaled="0"/>
                </a:gradFill>
              </a:rPr>
              <a:t> Made Simple</a:t>
            </a:r>
          </a:p>
        </p:txBody>
      </p:sp>
      <p:sp>
        <p:nvSpPr>
          <p:cNvPr id="7" name="Rectangle 6"/>
          <p:cNvSpPr/>
          <p:nvPr/>
        </p:nvSpPr>
        <p:spPr bwMode="auto">
          <a:xfrm>
            <a:off x="507868" y="3873831"/>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
              </a:buBlip>
            </a:pPr>
            <a:r>
              <a:rPr lang="en-US" sz="2400" dirty="0">
                <a:gradFill>
                  <a:gsLst>
                    <a:gs pos="0">
                      <a:schemeClr val="tx1"/>
                    </a:gs>
                    <a:gs pos="100000">
                      <a:schemeClr val="tx1"/>
                    </a:gs>
                  </a:gsLst>
                  <a:lin ang="5400000" scaled="0"/>
                </a:gradFill>
              </a:rPr>
              <a:t>WSV206 Taking High Performance Computing to the Cloud: Windows HPC </a:t>
            </a:r>
            <a:r>
              <a:rPr lang="en-US" sz="2400" dirty="0" smtClean="0">
                <a:gradFill>
                  <a:gsLst>
                    <a:gs pos="0">
                      <a:schemeClr val="tx1"/>
                    </a:gs>
                    <a:gs pos="100000">
                      <a:schemeClr val="tx1"/>
                    </a:gs>
                  </a:gsLst>
                  <a:lin ang="5400000" scaled="0"/>
                </a:gradFill>
              </a:rPr>
              <a:t>and Windows </a:t>
            </a:r>
            <a:r>
              <a:rPr lang="en-US" sz="2400" dirty="0">
                <a:gradFill>
                  <a:gsLst>
                    <a:gs pos="0">
                      <a:schemeClr val="tx1"/>
                    </a:gs>
                    <a:gs pos="100000">
                      <a:schemeClr val="tx1"/>
                    </a:gs>
                  </a:gsLst>
                  <a:lin ang="5400000" scaled="0"/>
                </a:gradFill>
              </a:rPr>
              <a:t>Azure</a:t>
            </a:r>
          </a:p>
        </p:txBody>
      </p:sp>
    </p:spTree>
    <p:extLst>
      <p:ext uri="{BB962C8B-B14F-4D97-AF65-F5344CB8AC3E}">
        <p14:creationId xmlns:p14="http://schemas.microsoft.com/office/powerpoint/2010/main" val="21600296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Rectangle 2"/>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
              </a:buBlip>
            </a:pPr>
            <a:r>
              <a:rPr lang="en-US" sz="2400" dirty="0" smtClean="0">
                <a:gradFill>
                  <a:gsLst>
                    <a:gs pos="0">
                      <a:schemeClr val="tx1"/>
                    </a:gs>
                    <a:gs pos="100000">
                      <a:schemeClr val="tx1"/>
                    </a:gs>
                  </a:gsLst>
                  <a:lin ang="5400000" scaled="0"/>
                </a:gradFill>
                <a:hlinkClick r:id="rId3"/>
              </a:rPr>
              <a:t>www.fsharp.net</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
              </a:buBlip>
            </a:pPr>
            <a:r>
              <a:rPr lang="en-US" sz="2400" dirty="0" smtClean="0">
                <a:gradFill>
                  <a:gsLst>
                    <a:gs pos="0">
                      <a:schemeClr val="tx1"/>
                    </a:gs>
                    <a:gs pos="100000">
                      <a:schemeClr val="tx1"/>
                    </a:gs>
                  </a:gsLst>
                  <a:lin ang="5400000" scaled="0"/>
                </a:gradFill>
                <a:hlinkClick r:id="rId4"/>
              </a:rPr>
              <a:t>www.tryfsharp.org</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9944200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sp>
        <p:nvSpPr>
          <p:cNvPr id="5" name="Content Placeholder 4"/>
          <p:cNvSpPr>
            <a:spLocks noGrp="1"/>
          </p:cNvSpPr>
          <p:nvPr>
            <p:ph type="body" sz="quarter" idx="10"/>
          </p:nvPr>
        </p:nvSpPr>
        <p:spPr>
          <a:xfrm>
            <a:off x="519112" y="1447799"/>
            <a:ext cx="11149013" cy="4776692"/>
          </a:xfrm>
        </p:spPr>
        <p:txBody>
          <a:bodyPr/>
          <a:lstStyle/>
          <a:p>
            <a:r>
              <a:rPr lang="en-US" dirty="0" smtClean="0">
                <a:hlinkClick r:id="rId2"/>
              </a:rPr>
              <a:t>http://www.fsharp.net</a:t>
            </a:r>
          </a:p>
          <a:p>
            <a:r>
              <a:rPr lang="en-US" dirty="0">
                <a:hlinkClick r:id="rId2"/>
              </a:rPr>
              <a:t>http://</a:t>
            </a:r>
            <a:r>
              <a:rPr lang="en-US" dirty="0" smtClean="0">
                <a:hlinkClick r:id="rId2"/>
              </a:rPr>
              <a:t>www.tryfsharp.net</a:t>
            </a:r>
            <a:endParaRPr lang="en-US" dirty="0">
              <a:hlinkClick r:id="rId2"/>
            </a:endParaRPr>
          </a:p>
          <a:p>
            <a:r>
              <a:rPr lang="en-US" dirty="0" smtClean="0">
                <a:hlinkClick r:id="rId2"/>
              </a:rPr>
              <a:t>http</a:t>
            </a:r>
            <a:r>
              <a:rPr lang="en-US" dirty="0" smtClean="0">
                <a:hlinkClick r:id="rId2"/>
              </a:rPr>
              <a:t>://www.microsoft.com/visualstudio</a:t>
            </a:r>
            <a:r>
              <a:rPr lang="en-US" dirty="0" smtClean="0"/>
              <a:t> </a:t>
            </a:r>
          </a:p>
          <a:p>
            <a:endParaRPr lang="en-US" dirty="0" smtClean="0">
              <a:hlinkClick r:id="rId3"/>
            </a:endParaRPr>
          </a:p>
          <a:p>
            <a:r>
              <a:rPr lang="en-US" dirty="0" smtClean="0">
                <a:hlinkClick r:id="rId3"/>
              </a:rPr>
              <a:t>http</a:t>
            </a:r>
            <a:r>
              <a:rPr lang="en-US" dirty="0" smtClean="0">
                <a:hlinkClick r:id="rId3"/>
              </a:rPr>
              <a:t>://www.microsoft.com/expression/</a:t>
            </a:r>
            <a:endParaRPr lang="en-US" dirty="0" smtClean="0"/>
          </a:p>
          <a:p>
            <a:r>
              <a:rPr lang="en-US" dirty="0" smtClean="0">
                <a:hlinkClick r:id="rId4"/>
              </a:rPr>
              <a:t>http://blogs.msdn.com/b/somasegar/</a:t>
            </a:r>
            <a:endParaRPr lang="en-US" dirty="0" smtClean="0"/>
          </a:p>
          <a:p>
            <a:r>
              <a:rPr lang="en-US" dirty="0" smtClean="0">
                <a:hlinkClick r:id="rId5"/>
              </a:rPr>
              <a:t>http</a:t>
            </a:r>
            <a:r>
              <a:rPr lang="en-US" dirty="0" smtClean="0">
                <a:hlinkClick r:id="rId5"/>
              </a:rPr>
              <a:t>://www.microsoft.com/sqlserver/en/us/default.aspx</a:t>
            </a:r>
            <a:endParaRPr lang="en-US" dirty="0" smtClean="0"/>
          </a:p>
          <a:p>
            <a:r>
              <a:rPr lang="en-US" dirty="0" smtClean="0">
                <a:hlinkClick r:id="rId6"/>
              </a:rPr>
              <a:t>http://www.facebook.com/visualstudio</a:t>
            </a:r>
            <a:r>
              <a:rPr lang="en-US" dirty="0" smtClean="0"/>
              <a:t> </a:t>
            </a:r>
          </a:p>
          <a:p>
            <a:endParaRPr lang="en-US" dirty="0"/>
          </a:p>
        </p:txBody>
      </p:sp>
    </p:spTree>
    <p:extLst>
      <p:ext uri="{BB962C8B-B14F-4D97-AF65-F5344CB8AC3E}">
        <p14:creationId xmlns:p14="http://schemas.microsoft.com/office/powerpoint/2010/main" val="14533003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6378670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5400" dirty="0" smtClean="0"/>
              <a:t>Proposition 3</a:t>
            </a:r>
            <a:br>
              <a:rPr lang="en-GB" sz="5400" dirty="0" smtClean="0"/>
            </a:br>
            <a:r>
              <a:rPr lang="en-GB" sz="5400" dirty="0" smtClean="0"/>
              <a:t>Our languages are information-sparse</a:t>
            </a:r>
            <a:endParaRPr lang="en-GB" sz="5400" dirty="0"/>
          </a:p>
        </p:txBody>
      </p:sp>
    </p:spTree>
    <p:extLst>
      <p:ext uri="{BB962C8B-B14F-4D97-AF65-F5344CB8AC3E}">
        <p14:creationId xmlns:p14="http://schemas.microsoft.com/office/powerpoint/2010/main" val="23553053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2639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9024851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1679075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Which talk?</a:t>
            </a:r>
            <a:endParaRPr lang="en-GB" dirty="0"/>
          </a:p>
        </p:txBody>
      </p:sp>
      <p:graphicFrame>
        <p:nvGraphicFramePr>
          <p:cNvPr id="7" name="Diagram 6"/>
          <p:cNvGraphicFramePr/>
          <p:nvPr>
            <p:extLst>
              <p:ext uri="{D42A27DB-BD31-4B8C-83A1-F6EECF244321}">
                <p14:modId xmlns:p14="http://schemas.microsoft.com/office/powerpoint/2010/main" val="2469604968"/>
              </p:ext>
            </p:extLst>
          </p:nvPr>
        </p:nvGraphicFramePr>
        <p:xfrm>
          <a:off x="507868" y="1411553"/>
          <a:ext cx="11173090" cy="327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5477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Which talk?</a:t>
            </a:r>
            <a:endParaRPr lang="en-GB" dirty="0"/>
          </a:p>
        </p:txBody>
      </p:sp>
      <p:graphicFrame>
        <p:nvGraphicFramePr>
          <p:cNvPr id="7" name="Diagram 6"/>
          <p:cNvGraphicFramePr/>
          <p:nvPr>
            <p:extLst>
              <p:ext uri="{D42A27DB-BD31-4B8C-83A1-F6EECF244321}">
                <p14:modId xmlns:p14="http://schemas.microsoft.com/office/powerpoint/2010/main" val="4194605942"/>
              </p:ext>
            </p:extLst>
          </p:nvPr>
        </p:nvGraphicFramePr>
        <p:xfrm>
          <a:off x="507868" y="1411553"/>
          <a:ext cx="11173090" cy="327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94687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Which talk?</a:t>
            </a:r>
            <a:endParaRPr lang="en-GB" dirty="0"/>
          </a:p>
        </p:txBody>
      </p:sp>
      <p:graphicFrame>
        <p:nvGraphicFramePr>
          <p:cNvPr id="7" name="Diagram 6"/>
          <p:cNvGraphicFramePr/>
          <p:nvPr>
            <p:extLst>
              <p:ext uri="{D42A27DB-BD31-4B8C-83A1-F6EECF244321}">
                <p14:modId xmlns:p14="http://schemas.microsoft.com/office/powerpoint/2010/main" val="1633340396"/>
              </p:ext>
            </p:extLst>
          </p:nvPr>
        </p:nvGraphicFramePr>
        <p:xfrm>
          <a:off x="507868" y="1411553"/>
          <a:ext cx="11173090" cy="327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18697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5400" dirty="0" smtClean="0"/>
              <a:t>Proposition 4</a:t>
            </a:r>
            <a:br>
              <a:rPr lang="en-GB" sz="5400" dirty="0" smtClean="0"/>
            </a:br>
            <a:r>
              <a:rPr lang="en-GB" sz="5400" dirty="0" smtClean="0"/>
              <a:t>This is a problem</a:t>
            </a:r>
            <a:endParaRPr lang="en-GB" sz="5400" dirty="0"/>
          </a:p>
        </p:txBody>
      </p:sp>
    </p:spTree>
    <p:extLst>
      <p:ext uri="{BB962C8B-B14F-4D97-AF65-F5344CB8AC3E}">
        <p14:creationId xmlns:p14="http://schemas.microsoft.com/office/powerpoint/2010/main" val="29619691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521" y="2327374"/>
            <a:ext cx="11173090" cy="1495794"/>
          </a:xfrm>
        </p:spPr>
        <p:txBody>
          <a:bodyPr/>
          <a:lstStyle/>
          <a:p>
            <a:pPr algn="ctr"/>
            <a:r>
              <a:rPr lang="en-GB" sz="5400" dirty="0" smtClean="0"/>
              <a:t/>
            </a:r>
            <a:br>
              <a:rPr lang="en-GB" sz="5400" dirty="0" smtClean="0"/>
            </a:br>
            <a:r>
              <a:rPr lang="en-GB" sz="5400" dirty="0" smtClean="0"/>
              <a:t>The future of F# is about fixing this </a:t>
            </a:r>
            <a:endParaRPr lang="en-GB" sz="5400" dirty="0"/>
          </a:p>
        </p:txBody>
      </p:sp>
    </p:spTree>
    <p:extLst>
      <p:ext uri="{BB962C8B-B14F-4D97-AF65-F5344CB8AC3E}">
        <p14:creationId xmlns:p14="http://schemas.microsoft.com/office/powerpoint/2010/main" val="27240364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521" y="2327374"/>
            <a:ext cx="11173090" cy="1495794"/>
          </a:xfrm>
        </p:spPr>
        <p:txBody>
          <a:bodyPr/>
          <a:lstStyle/>
          <a:p>
            <a:pPr algn="ctr"/>
            <a:r>
              <a:rPr lang="en-GB" sz="5400" dirty="0" smtClean="0"/>
              <a:t/>
            </a:r>
            <a:br>
              <a:rPr lang="en-GB" sz="5400" dirty="0" smtClean="0"/>
            </a:br>
            <a:r>
              <a:rPr lang="en-GB" sz="5400" dirty="0" smtClean="0"/>
              <a:t>To fix it we will use </a:t>
            </a:r>
            <a:r>
              <a:rPr lang="en-GB" sz="5400" b="1" dirty="0" smtClean="0">
                <a:solidFill>
                  <a:srgbClr val="FFFF00"/>
                </a:solidFill>
              </a:rPr>
              <a:t>magic </a:t>
            </a:r>
            <a:r>
              <a:rPr lang="en-GB" dirty="0" smtClean="0">
                <a:solidFill>
                  <a:srgbClr val="FFFF00"/>
                </a:solidFill>
                <a:sym typeface="Wingdings" pitchFamily="2" charset="2"/>
              </a:rPr>
              <a:t></a:t>
            </a:r>
            <a:endParaRPr lang="en-GB" sz="5400" dirty="0">
              <a:solidFill>
                <a:srgbClr val="FFFF00"/>
              </a:solidFill>
            </a:endParaRPr>
          </a:p>
        </p:txBody>
      </p:sp>
    </p:spTree>
    <p:extLst>
      <p:ext uri="{BB962C8B-B14F-4D97-AF65-F5344CB8AC3E}">
        <p14:creationId xmlns:p14="http://schemas.microsoft.com/office/powerpoint/2010/main" val="40609255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893833E7-CDA5-4E4A-AF0B-36A91B78C9EF}">
  <ds:schemaRefs>
    <ds:schemaRef ds:uri="http://purl.org/dc/dcmitype/"/>
    <ds:schemaRef ds:uri="http://schemas.microsoft.com/office/2006/metadata/properties"/>
    <ds:schemaRef ds:uri="http://schemas.microsoft.com/office/infopath/2007/PartnerControls"/>
    <ds:schemaRef ds:uri="http://purl.org/dc/elements/1.1/"/>
    <ds:schemaRef ds:uri="2295e2e7-0eeb-498e-8716-217bb2ee6ee3"/>
    <ds:schemaRef ds:uri="http://schemas.microsoft.com/office/2006/documentManagement/types"/>
    <ds:schemaRef ds:uri="http://www.w3.org/XML/1998/namespace"/>
    <ds:schemaRef ds:uri="http://purl.org/dc/terms/"/>
    <ds:schemaRef ds:uri="http://schemas.openxmlformats.org/package/2006/metadata/core-properties"/>
    <ds:schemaRef ds:uri="8b529f77-48ab-4581-b468-93f09345b8aa"/>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127</TotalTime>
  <Words>2412</Words>
  <Application>Microsoft Office PowerPoint</Application>
  <PresentationFormat>Custom</PresentationFormat>
  <Paragraphs>459</Paragraphs>
  <Slides>65</Slides>
  <Notes>14</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TENA11_BreakoutSession_Template_16x9_Final</vt:lpstr>
      <vt:lpstr>White with Consolas font for code slides</vt:lpstr>
      <vt:lpstr>PowerPoint Presentation</vt:lpstr>
      <vt:lpstr>A Taste of F#:  Today and Future</vt:lpstr>
      <vt:lpstr>Today’s talk is very simple</vt:lpstr>
      <vt:lpstr>Proposition 1 The world is information-rich</vt:lpstr>
      <vt:lpstr>Proposition 2 Modern applications are  information-rich</vt:lpstr>
      <vt:lpstr>Proposition 3 Our languages are information-sparse</vt:lpstr>
      <vt:lpstr>Proposition 4 This is a problem</vt:lpstr>
      <vt:lpstr> The future of F# is about fixing this </vt:lpstr>
      <vt:lpstr> To fix it we will use magic </vt:lpstr>
      <vt:lpstr> The magic we’re adding to F# is called Type Providers</vt:lpstr>
      <vt:lpstr>Type Providers + LINQ =  Language Integrated Data and Services  </vt:lpstr>
      <vt:lpstr>But first…  What is F# and why should I care?</vt:lpstr>
      <vt:lpstr>F# 2.0 ships with Visual Studio 2010</vt:lpstr>
      <vt:lpstr>F# is…</vt:lpstr>
      <vt:lpstr>Simple Code, Strongly Typed</vt:lpstr>
      <vt:lpstr>Simplicity: Functions as Values</vt:lpstr>
      <vt:lpstr>Simplicity: Functional Data</vt:lpstr>
      <vt:lpstr>The Big Trends</vt:lpstr>
      <vt:lpstr>Async.Parallel [ httpAsync "www.google.com";                  httpAsync "www.bing.com";                  httpAsync "www.yahoo.com"; ]  </vt:lpstr>
      <vt:lpstr>  Async.Parallel [ for i in 0 .. 200 -&gt; computeTask i ]  </vt:lpstr>
      <vt:lpstr>Demo</vt:lpstr>
      <vt:lpstr>F# can be used for everything, but excels at analytical engines</vt:lpstr>
      <vt:lpstr>Example #1 (Power Company)</vt:lpstr>
      <vt:lpstr>Examples #2/#3: Finance companies</vt:lpstr>
      <vt:lpstr>Example #4: Biotech</vt:lpstr>
      <vt:lpstr>Some Basics</vt:lpstr>
      <vt:lpstr>Fundamentals - Whitespace Matters</vt:lpstr>
      <vt:lpstr>Fundamentals - Whitespace Matters</vt:lpstr>
      <vt:lpstr>Your First F# Application</vt:lpstr>
      <vt:lpstr>Your Second F# Application</vt:lpstr>
      <vt:lpstr>Functional– Pipelines</vt:lpstr>
      <vt:lpstr>Functional– Pipelines</vt:lpstr>
      <vt:lpstr>F# - Objects + Functional</vt:lpstr>
      <vt:lpstr>PowerPoint Presentation</vt:lpstr>
      <vt:lpstr>PowerPoint Presentation</vt:lpstr>
      <vt:lpstr>F# example: Serving 50,000+ simultaneous TCP connections with ~10 threads</vt:lpstr>
      <vt:lpstr>F# Futures: Information Rich Programming    </vt:lpstr>
      <vt:lpstr>Caveat: No CTP today</vt:lpstr>
      <vt:lpstr>A Coding Challenge  Task: A Chemical Elements Class Library Time Allowed: 30 Seconds </vt:lpstr>
      <vt:lpstr>Language Integrated Web Data</vt:lpstr>
      <vt:lpstr>The Magic: Type Providers</vt:lpstr>
      <vt:lpstr>A Type Provider is….  A design-time component that provides a computed space of types and methods…  A compiler/IDE extension…  An adaptor between data/services and .NET languages…</vt:lpstr>
      <vt:lpstr>PowerPoint Presentation</vt:lpstr>
      <vt:lpstr>Note: F# still contains no data  Open architecture  You can write your own type provider</vt:lpstr>
      <vt:lpstr>PowerPoint Presentation</vt:lpstr>
      <vt:lpstr>Language Integrated Data Market Directory</vt:lpstr>
      <vt:lpstr>OData</vt:lpstr>
      <vt:lpstr>SQL Server</vt:lpstr>
      <vt:lpstr>SharePoint</vt:lpstr>
      <vt:lpstr>F# Futures: Queries</vt:lpstr>
      <vt:lpstr>F# Futures: Queries</vt:lpstr>
      <vt:lpstr>Type Providers: The Vision</vt:lpstr>
      <vt:lpstr>Summary  The world is information rich  Our languages need to be information-rich too  The F# Manifesto? Consume anything! Directly! Strongly typed! No walls!</vt:lpstr>
      <vt:lpstr>In Summary</vt:lpstr>
      <vt:lpstr>Latest Books about F#</vt:lpstr>
      <vt:lpstr>Related Content</vt:lpstr>
      <vt:lpstr>Resources</vt:lpstr>
      <vt:lpstr>Resources</vt:lpstr>
      <vt:lpstr>Resources</vt:lpstr>
      <vt:lpstr>PowerPoint Presentation</vt:lpstr>
      <vt:lpstr>PowerPoint Presentation</vt:lpstr>
      <vt:lpstr>PowerPoint Presentation</vt:lpstr>
      <vt:lpstr>Which talk?</vt:lpstr>
      <vt:lpstr>Which talk?</vt:lpstr>
      <vt:lpstr>Which talk?</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TechEd North America 2011</dc:subject>
  <dc:creator>Don Syme</dc:creator>
  <dc:description>Template Design: Jordan Cayabyab
Formatter: 
Event Date: May 16-19, 2011
Event Location: Atlanta
Audience Type: Developers, IT Pros</dc:description>
  <cp:lastModifiedBy>Don Syme</cp:lastModifiedBy>
  <cp:revision>15</cp:revision>
  <cp:lastPrinted>2010-05-11T05:02:34Z</cp:lastPrinted>
  <dcterms:created xsi:type="dcterms:W3CDTF">2011-05-10T15:07:11Z</dcterms:created>
  <dcterms:modified xsi:type="dcterms:W3CDTF">2011-05-18T14:50:12Z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