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41" r:id="rId4"/>
    <p:sldMasterId id="2147483763" r:id="rId5"/>
  </p:sldMasterIdLst>
  <p:notesMasterIdLst>
    <p:notesMasterId r:id="rId29"/>
  </p:notesMasterIdLst>
  <p:handoutMasterIdLst>
    <p:handoutMasterId r:id="rId30"/>
  </p:handoutMasterIdLst>
  <p:sldIdLst>
    <p:sldId id="322" r:id="rId6"/>
    <p:sldId id="335" r:id="rId7"/>
    <p:sldId id="337" r:id="rId8"/>
    <p:sldId id="338" r:id="rId9"/>
    <p:sldId id="339" r:id="rId10"/>
    <p:sldId id="340" r:id="rId11"/>
    <p:sldId id="341" r:id="rId12"/>
    <p:sldId id="342" r:id="rId13"/>
    <p:sldId id="343" r:id="rId14"/>
    <p:sldId id="344" r:id="rId15"/>
    <p:sldId id="345" r:id="rId16"/>
    <p:sldId id="346" r:id="rId17"/>
    <p:sldId id="347" r:id="rId18"/>
    <p:sldId id="348" r:id="rId19"/>
    <p:sldId id="349" r:id="rId20"/>
    <p:sldId id="350" r:id="rId21"/>
    <p:sldId id="351" r:id="rId22"/>
    <p:sldId id="352" r:id="rId23"/>
    <p:sldId id="353" r:id="rId24"/>
    <p:sldId id="354" r:id="rId25"/>
    <p:sldId id="355" r:id="rId26"/>
    <p:sldId id="271" r:id="rId27"/>
    <p:sldId id="319" r:id="rId28"/>
  </p:sldIdLst>
  <p:sldSz cx="12188825" cy="6858000"/>
  <p:notesSz cx="6858000" cy="92964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FFFFFF"/>
    <a:srgbClr val="000000"/>
    <a:srgbClr val="429A16"/>
    <a:srgbClr val="F8F57B"/>
    <a:srgbClr val="59D01E"/>
    <a:srgbClr val="ACE58F"/>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2856" autoAdjust="0"/>
    <p:restoredTop sz="85126" autoAdjust="0"/>
  </p:normalViewPr>
  <p:slideViewPr>
    <p:cSldViewPr snapToGrid="0">
      <p:cViewPr varScale="1">
        <p:scale>
          <a:sx n="61" d="100"/>
          <a:sy n="61" d="100"/>
        </p:scale>
        <p:origin x="-1434" y="-84"/>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varScale="1">
      <p:scale>
        <a:sx n="1" d="1"/>
        <a:sy n="1" d="1"/>
      </p:scale>
      <p:origin x="0" y="0"/>
    </p:cViewPr>
  </p:sorterViewPr>
  <p:notesViewPr>
    <p:cSldViewPr snapToGrid="0" showGuides="1">
      <p:cViewPr>
        <p:scale>
          <a:sx n="148" d="100"/>
          <a:sy n="148" d="100"/>
        </p:scale>
        <p:origin x="-1686" y="-72"/>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6482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5/18/2011</a:t>
            </a:fld>
            <a:endParaRPr lang="en-US" dirty="0">
              <a:latin typeface="Segoe UI" pitchFamily="34" charset="0"/>
            </a:endParaRPr>
          </a:p>
        </p:txBody>
      </p:sp>
      <p:sp>
        <p:nvSpPr>
          <p:cNvPr id="4" name="Footer Placeholder 3"/>
          <p:cNvSpPr>
            <a:spLocks noGrp="1"/>
          </p:cNvSpPr>
          <p:nvPr>
            <p:ph type="ftr" sz="quarter" idx="2"/>
          </p:nvPr>
        </p:nvSpPr>
        <p:spPr>
          <a:xfrm>
            <a:off x="0" y="8829967"/>
            <a:ext cx="6248400" cy="46482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401" y="8829967"/>
            <a:ext cx="608013" cy="46482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6482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6482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5/18/2011</a:t>
            </a:fld>
            <a:endParaRPr lang="en-US" dirty="0"/>
          </a:p>
        </p:txBody>
      </p:sp>
      <p:sp>
        <p:nvSpPr>
          <p:cNvPr id="4" name="Slide Image Placeholder 3"/>
          <p:cNvSpPr>
            <a:spLocks noGrp="1" noRot="1" noChangeAspect="1"/>
          </p:cNvSpPr>
          <p:nvPr>
            <p:ph type="sldImg" idx="2"/>
          </p:nvPr>
        </p:nvSpPr>
        <p:spPr>
          <a:xfrm>
            <a:off x="331788" y="696913"/>
            <a:ext cx="6194425" cy="348615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15790"/>
            <a:ext cx="5486400" cy="418338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829967"/>
            <a:ext cx="6172200" cy="46482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201" y="8829967"/>
            <a:ext cx="684213" cy="46482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1788" y="696913"/>
            <a:ext cx="6194425" cy="348615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12:25 PM</a:t>
            </a:fld>
            <a:endParaRPr lang="en-US" dirty="0"/>
          </a:p>
        </p:txBody>
      </p:sp>
      <p:sp>
        <p:nvSpPr>
          <p:cNvPr id="6" name="Footer Placeholder 5"/>
          <p:cNvSpPr>
            <a:spLocks noGrp="1"/>
          </p:cNvSpPr>
          <p:nvPr>
            <p:ph type="ftr" sz="quarter" idx="12"/>
          </p:nvPr>
        </p:nvSpPr>
        <p:spPr>
          <a:xfrm>
            <a:off x="0" y="8829967"/>
            <a:ext cx="6172200" cy="46482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201" y="8829967"/>
            <a:ext cx="684213" cy="464820"/>
          </a:xfrm>
        </p:spPr>
        <p:txBody>
          <a:bodyPr/>
          <a:lstStyle/>
          <a:p>
            <a:fld id="{EC87E0CF-87F6-4B58-B8B8-DCAB2DAAF3CA}"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10</a:t>
            </a:fld>
            <a:endParaRPr lang="en-US" dirty="0"/>
          </a:p>
        </p:txBody>
      </p:sp>
    </p:spTree>
    <p:extLst>
      <p:ext uri="{BB962C8B-B14F-4D97-AF65-F5344CB8AC3E}">
        <p14:creationId xmlns:p14="http://schemas.microsoft.com/office/powerpoint/2010/main" val="321921538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11</a:t>
            </a:fld>
            <a:endParaRPr lang="en-US" dirty="0"/>
          </a:p>
        </p:txBody>
      </p:sp>
    </p:spTree>
    <p:extLst>
      <p:ext uri="{BB962C8B-B14F-4D97-AF65-F5344CB8AC3E}">
        <p14:creationId xmlns:p14="http://schemas.microsoft.com/office/powerpoint/2010/main" val="31908739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12</a:t>
            </a:fld>
            <a:endParaRPr lang="en-US" dirty="0"/>
          </a:p>
        </p:txBody>
      </p:sp>
    </p:spTree>
    <p:extLst>
      <p:ext uri="{BB962C8B-B14F-4D97-AF65-F5344CB8AC3E}">
        <p14:creationId xmlns:p14="http://schemas.microsoft.com/office/powerpoint/2010/main" val="21366466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13</a:t>
            </a:fld>
            <a:endParaRPr lang="en-US" dirty="0"/>
          </a:p>
        </p:txBody>
      </p:sp>
    </p:spTree>
    <p:extLst>
      <p:ext uri="{BB962C8B-B14F-4D97-AF65-F5344CB8AC3E}">
        <p14:creationId xmlns:p14="http://schemas.microsoft.com/office/powerpoint/2010/main" val="391919140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14</a:t>
            </a:fld>
            <a:endParaRPr lang="en-US" dirty="0"/>
          </a:p>
        </p:txBody>
      </p:sp>
    </p:spTree>
    <p:extLst>
      <p:ext uri="{BB962C8B-B14F-4D97-AF65-F5344CB8AC3E}">
        <p14:creationId xmlns:p14="http://schemas.microsoft.com/office/powerpoint/2010/main" val="328319324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15</a:t>
            </a:fld>
            <a:endParaRPr lang="en-US" dirty="0"/>
          </a:p>
        </p:txBody>
      </p:sp>
    </p:spTree>
    <p:extLst>
      <p:ext uri="{BB962C8B-B14F-4D97-AF65-F5344CB8AC3E}">
        <p14:creationId xmlns:p14="http://schemas.microsoft.com/office/powerpoint/2010/main" val="66735801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16</a:t>
            </a:fld>
            <a:endParaRPr lang="en-US" dirty="0"/>
          </a:p>
        </p:txBody>
      </p:sp>
    </p:spTree>
    <p:extLst>
      <p:ext uri="{BB962C8B-B14F-4D97-AF65-F5344CB8AC3E}">
        <p14:creationId xmlns:p14="http://schemas.microsoft.com/office/powerpoint/2010/main" val="100294871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1788" y="696913"/>
            <a:ext cx="6194425"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17</a:t>
            </a:fld>
            <a:endParaRPr lang="en-US" dirty="0"/>
          </a:p>
        </p:txBody>
      </p:sp>
      <p:sp>
        <p:nvSpPr>
          <p:cNvPr id="5" name="Header Placeholder 3"/>
          <p:cNvSpPr>
            <a:spLocks noGrp="1"/>
          </p:cNvSpPr>
          <p:nvPr>
            <p:ph type="hdr" sz="quarter"/>
          </p:nvPr>
        </p:nvSpPr>
        <p:spPr>
          <a:xfrm>
            <a:off x="0" y="0"/>
            <a:ext cx="2971800" cy="464820"/>
          </a:xfrm>
        </p:spPr>
        <p:txBody>
          <a:bodyPr/>
          <a:lstStyle/>
          <a:p>
            <a:r>
              <a:rPr lang="en-US" dirty="0" smtClean="0"/>
              <a:t>Tech Ed North America 2010</a:t>
            </a:r>
            <a:endParaRPr lang="en-US" dirty="0"/>
          </a:p>
        </p:txBody>
      </p:sp>
      <p:sp>
        <p:nvSpPr>
          <p:cNvPr id="6" name="Date Placeholder 4"/>
          <p:cNvSpPr>
            <a:spLocks noGrp="1"/>
          </p:cNvSpPr>
          <p:nvPr>
            <p:ph type="dt" idx="1"/>
          </p:nvPr>
        </p:nvSpPr>
        <p:spPr>
          <a:xfrm>
            <a:off x="3884613" y="0"/>
            <a:ext cx="2971800" cy="464820"/>
          </a:xfrm>
        </p:spPr>
        <p:txBody>
          <a:bodyPr/>
          <a:lstStyle/>
          <a:p>
            <a:fld id="{81331B57-0BE5-4F82-AA58-76F53EFF3ADA}" type="datetime8">
              <a:rPr lang="en-US" smtClean="0"/>
              <a:pPr/>
              <a:t>5/18/2011 12:25 PM</a:t>
            </a:fld>
            <a:endParaRPr lang="en-US" dirty="0"/>
          </a:p>
        </p:txBody>
      </p:sp>
      <p:sp>
        <p:nvSpPr>
          <p:cNvPr id="7" name="Footer Placeholder 5"/>
          <p:cNvSpPr>
            <a:spLocks noGrp="1"/>
          </p:cNvSpPr>
          <p:nvPr>
            <p:ph type="ftr" sz="quarter" idx="4"/>
          </p:nvPr>
        </p:nvSpPr>
        <p:spPr>
          <a:xfrm>
            <a:off x="0" y="8829967"/>
            <a:ext cx="6172200" cy="464820"/>
          </a:xfrm>
        </p:spPr>
        <p:txBody>
          <a:bodyPr/>
          <a:lstStyle/>
          <a:p>
            <a:r>
              <a:rPr lang="en-US" smtClean="0"/>
              <a:t>© 2010 Microsoft Corporation. All rights reserved. Microsoft, Windows, Windows Vista and other product names are or may be registered trademarks and/or trademarks in the U.S. and/or other countries.</a:t>
            </a:r>
          </a:p>
          <a:p>
            <a:r>
              <a:rPr lang="en-US" smtClean="0"/>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mtClean="0"/>
            </a:br>
            <a:r>
              <a:rPr lang="en-US" smtClean="0"/>
              <a:t>MICROSOFT MAKES NO WARRANTIES, EXPRESS, IMPLIED OR STATUTORY, AS TO THE INFORMATION IN THIS PRESENTATION.</a:t>
            </a:r>
          </a:p>
          <a:p>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18</a:t>
            </a:fld>
            <a:endParaRPr lang="en-US" dirty="0"/>
          </a:p>
        </p:txBody>
      </p:sp>
    </p:spTree>
    <p:extLst>
      <p:ext uri="{BB962C8B-B14F-4D97-AF65-F5344CB8AC3E}">
        <p14:creationId xmlns:p14="http://schemas.microsoft.com/office/powerpoint/2010/main" val="10607157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1788" y="696913"/>
            <a:ext cx="6194425"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19</a:t>
            </a:fld>
            <a:endParaRPr lang="en-US" dirty="0">
              <a:solidFill>
                <a:prstClr val="black"/>
              </a:solidFill>
            </a:endParaRPr>
          </a:p>
        </p:txBody>
      </p:sp>
      <p:sp>
        <p:nvSpPr>
          <p:cNvPr id="5" name="Header Placeholder 3"/>
          <p:cNvSpPr>
            <a:spLocks noGrp="1"/>
          </p:cNvSpPr>
          <p:nvPr>
            <p:ph type="hdr" sz="quarter"/>
          </p:nvPr>
        </p:nvSpPr>
        <p:spPr>
          <a:xfrm>
            <a:off x="0" y="0"/>
            <a:ext cx="2971800" cy="46482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64820"/>
          </a:xfrm>
        </p:spPr>
        <p:txBody>
          <a:bodyPr/>
          <a:lstStyle/>
          <a:p>
            <a:fld id="{81331B57-0BE5-4F82-AA58-76F53EFF3ADA}" type="datetime8">
              <a:rPr lang="en-US" smtClean="0">
                <a:solidFill>
                  <a:prstClr val="black"/>
                </a:solidFill>
              </a:rPr>
              <a:pPr/>
              <a:t>5/18/2011 12:25 PM</a:t>
            </a:fld>
            <a:endParaRPr lang="en-US" dirty="0">
              <a:solidFill>
                <a:prstClr val="black"/>
              </a:solidFill>
            </a:endParaRPr>
          </a:p>
        </p:txBody>
      </p:sp>
      <p:sp>
        <p:nvSpPr>
          <p:cNvPr id="7" name="Footer Placeholder 5"/>
          <p:cNvSpPr>
            <a:spLocks noGrp="1"/>
          </p:cNvSpPr>
          <p:nvPr>
            <p:ph type="ftr" sz="quarter" idx="4"/>
          </p:nvPr>
        </p:nvSpPr>
        <p:spPr>
          <a:xfrm>
            <a:off x="0" y="8829967"/>
            <a:ext cx="6172200" cy="46482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a:t>
            </a:fld>
            <a:endParaRPr lang="en-US" dirty="0"/>
          </a:p>
        </p:txBody>
      </p:sp>
    </p:spTree>
    <p:extLst>
      <p:ext uri="{BB962C8B-B14F-4D97-AF65-F5344CB8AC3E}">
        <p14:creationId xmlns:p14="http://schemas.microsoft.com/office/powerpoint/2010/main" val="162319848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1788" y="696913"/>
            <a:ext cx="6194425" cy="348615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20</a:t>
            </a:fld>
            <a:endParaRPr lang="en-US" dirty="0">
              <a:solidFill>
                <a:prstClr val="black"/>
              </a:solidFill>
            </a:endParaRPr>
          </a:p>
        </p:txBody>
      </p:sp>
      <p:sp>
        <p:nvSpPr>
          <p:cNvPr id="5" name="Header Placeholder 3"/>
          <p:cNvSpPr>
            <a:spLocks noGrp="1"/>
          </p:cNvSpPr>
          <p:nvPr>
            <p:ph type="hdr" sz="quarter"/>
          </p:nvPr>
        </p:nvSpPr>
        <p:spPr>
          <a:xfrm>
            <a:off x="0" y="0"/>
            <a:ext cx="2971800" cy="46482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64820"/>
          </a:xfrm>
        </p:spPr>
        <p:txBody>
          <a:bodyPr/>
          <a:lstStyle/>
          <a:p>
            <a:fld id="{81331B57-0BE5-4F82-AA58-76F53EFF3ADA}" type="datetime8">
              <a:rPr lang="en-US" smtClean="0">
                <a:solidFill>
                  <a:prstClr val="black"/>
                </a:solidFill>
              </a:rPr>
              <a:pPr/>
              <a:t>5/18/2011 12:25 PM</a:t>
            </a:fld>
            <a:endParaRPr lang="en-US" dirty="0">
              <a:solidFill>
                <a:prstClr val="black"/>
              </a:solidFill>
            </a:endParaRPr>
          </a:p>
        </p:txBody>
      </p:sp>
      <p:sp>
        <p:nvSpPr>
          <p:cNvPr id="7" name="Footer Placeholder 5"/>
          <p:cNvSpPr>
            <a:spLocks noGrp="1"/>
          </p:cNvSpPr>
          <p:nvPr>
            <p:ph type="ftr" sz="quarter" idx="4"/>
          </p:nvPr>
        </p:nvSpPr>
        <p:spPr>
          <a:xfrm>
            <a:off x="0" y="8829967"/>
            <a:ext cx="6172200" cy="46482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1788" y="696913"/>
            <a:ext cx="6194425" cy="3486150"/>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21</a:t>
            </a:fld>
            <a:endParaRPr lang="en-US" dirty="0">
              <a:solidFill>
                <a:prstClr val="black"/>
              </a:solidFill>
            </a:endParaRPr>
          </a:p>
        </p:txBody>
      </p:sp>
      <p:sp>
        <p:nvSpPr>
          <p:cNvPr id="5" name="Header Placeholder 3"/>
          <p:cNvSpPr>
            <a:spLocks noGrp="1"/>
          </p:cNvSpPr>
          <p:nvPr>
            <p:ph type="hdr" sz="quarter"/>
          </p:nvPr>
        </p:nvSpPr>
        <p:spPr>
          <a:xfrm>
            <a:off x="0" y="0"/>
            <a:ext cx="2971800" cy="46482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64820"/>
          </a:xfrm>
        </p:spPr>
        <p:txBody>
          <a:bodyPr/>
          <a:lstStyle/>
          <a:p>
            <a:fld id="{81331B57-0BE5-4F82-AA58-76F53EFF3ADA}" type="datetime8">
              <a:rPr lang="en-US" smtClean="0">
                <a:solidFill>
                  <a:prstClr val="black"/>
                </a:solidFill>
              </a:rPr>
              <a:pPr/>
              <a:t>5/18/2011 12:25 PM</a:t>
            </a:fld>
            <a:endParaRPr lang="en-US" dirty="0">
              <a:solidFill>
                <a:prstClr val="black"/>
              </a:solidFill>
            </a:endParaRPr>
          </a:p>
        </p:txBody>
      </p:sp>
      <p:sp>
        <p:nvSpPr>
          <p:cNvPr id="7" name="Footer Placeholder 5"/>
          <p:cNvSpPr>
            <a:spLocks noGrp="1"/>
          </p:cNvSpPr>
          <p:nvPr>
            <p:ph type="ftr" sz="quarter" idx="4"/>
          </p:nvPr>
        </p:nvSpPr>
        <p:spPr>
          <a:xfrm>
            <a:off x="0" y="8829967"/>
            <a:ext cx="6172200" cy="46482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31788" y="696913"/>
            <a:ext cx="6194425" cy="34861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5/18/2011 12:25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23</a:t>
            </a:fld>
            <a:endParaRPr lang="en-US" dirty="0"/>
          </a:p>
        </p:txBody>
      </p:sp>
    </p:spTree>
    <p:extLst>
      <p:ext uri="{BB962C8B-B14F-4D97-AF65-F5344CB8AC3E}">
        <p14:creationId xmlns:p14="http://schemas.microsoft.com/office/powerpoint/2010/main" val="21532313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363" rtl="0" eaLnBrk="1" fontAlgn="auto" latinLnBrk="0" hangingPunct="1">
              <a:lnSpc>
                <a:spcPct val="90000"/>
              </a:lnSpc>
              <a:spcBef>
                <a:spcPts val="0"/>
              </a:spcBef>
              <a:spcAft>
                <a:spcPts val="333"/>
              </a:spcAft>
              <a:buClrTx/>
              <a:buSzTx/>
              <a:buFontTx/>
              <a:buNone/>
              <a:tabLst/>
              <a:defRPr/>
            </a:pPr>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70702896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2708514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5</a:t>
            </a:fld>
            <a:endParaRPr lang="en-US" dirty="0"/>
          </a:p>
        </p:txBody>
      </p:sp>
    </p:spTree>
    <p:extLst>
      <p:ext uri="{BB962C8B-B14F-4D97-AF65-F5344CB8AC3E}">
        <p14:creationId xmlns:p14="http://schemas.microsoft.com/office/powerpoint/2010/main" val="29678367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6</a:t>
            </a:fld>
            <a:endParaRPr lang="en-US" dirty="0"/>
          </a:p>
        </p:txBody>
      </p:sp>
    </p:spTree>
    <p:extLst>
      <p:ext uri="{BB962C8B-B14F-4D97-AF65-F5344CB8AC3E}">
        <p14:creationId xmlns:p14="http://schemas.microsoft.com/office/powerpoint/2010/main" val="25694215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7</a:t>
            </a:fld>
            <a:endParaRPr lang="en-US" dirty="0"/>
          </a:p>
        </p:txBody>
      </p:sp>
    </p:spTree>
    <p:extLst>
      <p:ext uri="{BB962C8B-B14F-4D97-AF65-F5344CB8AC3E}">
        <p14:creationId xmlns:p14="http://schemas.microsoft.com/office/powerpoint/2010/main" val="298931245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8</a:t>
            </a:fld>
            <a:endParaRPr lang="en-US" dirty="0"/>
          </a:p>
        </p:txBody>
      </p:sp>
    </p:spTree>
    <p:extLst>
      <p:ext uri="{BB962C8B-B14F-4D97-AF65-F5344CB8AC3E}">
        <p14:creationId xmlns:p14="http://schemas.microsoft.com/office/powerpoint/2010/main" val="6944144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9</a:t>
            </a:fld>
            <a:endParaRPr lang="en-US" dirty="0"/>
          </a:p>
        </p:txBody>
      </p:sp>
    </p:spTree>
    <p:extLst>
      <p:ext uri="{BB962C8B-B14F-4D97-AF65-F5344CB8AC3E}">
        <p14:creationId xmlns:p14="http://schemas.microsoft.com/office/powerpoint/2010/main" val="384934055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4.png"/><Relationship Id="rId1" Type="http://schemas.openxmlformats.org/officeDocument/2006/relationships/slideMaster" Target="../slideMasters/slideMaster1.xml"/><Relationship Id="rId6" Type="http://schemas.microsoft.com/office/2007/relationships/hdphoto" Target="../media/hdphoto1.wdp"/><Relationship Id="rId5" Type="http://schemas.openxmlformats.org/officeDocument/2006/relationships/image" Target="../media/image16.png"/><Relationship Id="rId4" Type="http://schemas.openxmlformats.org/officeDocument/2006/relationships/image" Target="../media/image15.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2251644176"/>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765085156"/>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60576857"/>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98723300"/>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282557519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032792"/>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3921614"/>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833093081"/>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r>
              <a:rPr lang="en-US" smtClean="0"/>
              <a:t>Click icon to add picture</a:t>
            </a:r>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chemeClr val="tx1"/>
                    </a:gs>
                    <a:gs pos="100000">
                      <a:schemeClr val="tx1"/>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pPr algn="l"/>
            <a:r>
              <a:rPr lang="en-US" sz="3600" b="1" dirty="0" smtClean="0">
                <a:solidFill>
                  <a:schemeClr val="bg2">
                    <a:alpha val="99000"/>
                  </a:schemeClr>
                </a:solidFill>
              </a:rPr>
              <a:t>Scan the Tag </a:t>
            </a:r>
            <a:r>
              <a:rPr lang="en-US" sz="3600" b="1" dirty="0" smtClean="0">
                <a:solidFill>
                  <a:schemeClr val="accent1">
                    <a:alpha val="99000"/>
                  </a:schemeClr>
                </a:solidFill>
              </a:rPr>
              <a:t/>
            </a:r>
            <a:br>
              <a:rPr lang="en-US" sz="3600" b="1" dirty="0" smtClean="0">
                <a:solidFill>
                  <a:schemeClr val="accent1">
                    <a:alpha val="99000"/>
                  </a:schemeClr>
                </a:solidFill>
              </a:rPr>
            </a:br>
            <a:r>
              <a:rPr lang="en-US" sz="3600" dirty="0" smtClean="0">
                <a:solidFill>
                  <a:schemeClr val="bg1">
                    <a:lumMod val="50000"/>
                    <a:lumOff val="50000"/>
                    <a:alpha val="99000"/>
                  </a:schemeClr>
                </a:solidFill>
              </a:rPr>
              <a:t>to evaluate this session now on </a:t>
            </a:r>
            <a:r>
              <a:rPr lang="en-US" sz="3600" b="1" dirty="0" err="1" smtClean="0">
                <a:solidFill>
                  <a:schemeClr val="bg2">
                    <a:alpha val="99000"/>
                  </a:schemeClr>
                </a:solidFill>
              </a:rPr>
              <a:t>myTech•Ed</a:t>
            </a:r>
            <a:r>
              <a:rPr lang="en-US" sz="3600" b="1" dirty="0" smtClean="0">
                <a:solidFill>
                  <a:schemeClr val="bg2">
                    <a:alpha val="99000"/>
                  </a:scheme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3107183965"/>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383818879"/>
      </p:ext>
    </p:extLst>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3280834336"/>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652188096"/>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236320410"/>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79356273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026166830"/>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237321948"/>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052926987"/>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391495944"/>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173506651"/>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4113450539"/>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theme" Target="../theme/theme2.xml"/><Relationship Id="rId1"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512169975"/>
      </p:ext>
    </p:extLst>
  </p:cSld>
  <p:clrMap bg1="dk1" tx1="lt1" bg2="dk2" tx2="lt2" accent1="accent1" accent2="accent2" accent3="accent3" accent4="accent4" accent5="accent5" accent6="accent6" hlink="hlink" folHlink="folHlink"/>
  <p:sldLayoutIdLst>
    <p:sldLayoutId id="2147483742" r:id="rId1"/>
    <p:sldLayoutId id="2147483743" r:id="rId2"/>
    <p:sldLayoutId id="2147483744" r:id="rId3"/>
    <p:sldLayoutId id="2147483745" r:id="rId4"/>
    <p:sldLayoutId id="2147483746" r:id="rId5"/>
    <p:sldLayoutId id="2147483747" r:id="rId6"/>
    <p:sldLayoutId id="2147483748" r:id="rId7"/>
    <p:sldLayoutId id="2147483749" r:id="rId8"/>
    <p:sldLayoutId id="2147483750" r:id="rId9"/>
    <p:sldLayoutId id="2147483751" r:id="rId10"/>
    <p:sldLayoutId id="2147483752" r:id="rId11"/>
    <p:sldLayoutId id="2147483753" r:id="rId12"/>
    <p:sldLayoutId id="2147483754" r:id="rId13"/>
    <p:sldLayoutId id="2147483755" r:id="rId14"/>
    <p:sldLayoutId id="2147483756" r:id="rId15"/>
    <p:sldLayoutId id="2147483757" r:id="rId16"/>
    <p:sldLayoutId id="2147483758" r:id="rId17"/>
    <p:sldLayoutId id="2147483759" r:id="rId18"/>
    <p:sldLayoutId id="2147483760" r:id="rId19"/>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3287167824"/>
      </p:ext>
    </p:extLst>
  </p:cSld>
  <p:clrMap bg1="dk1" tx1="lt1" bg2="dk2" tx2="lt2" accent1="accent1" accent2="accent2" accent3="accent3" accent4="accent4" accent5="accent5" accent6="accent6" hlink="hlink" folHlink="folHlink"/>
  <p:sldLayoutIdLst>
    <p:sldLayoutId id="2147483764"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3" Type="http://schemas.openxmlformats.org/officeDocument/2006/relationships/hyperlink" Target="http://devexpress.com/coderushx" TargetMode="External"/><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8" Type="http://schemas.openxmlformats.org/officeDocument/2006/relationships/hyperlink" Target="http://www.microsoft.com/sqlserver/en/us/default.aspx" TargetMode="External"/><Relationship Id="rId3" Type="http://schemas.openxmlformats.org/officeDocument/2006/relationships/hyperlink" Target="http://www.microsoft.com/visualstudio" TargetMode="External"/><Relationship Id="rId7" Type="http://schemas.openxmlformats.org/officeDocument/2006/relationships/hyperlink" Target="http://blogs.msdn.com/b/bharry/" TargetMode="External"/><Relationship Id="rId2" Type="http://schemas.openxmlformats.org/officeDocument/2006/relationships/notesSlide" Target="../notesSlides/notesSlide18.xml"/><Relationship Id="rId1" Type="http://schemas.openxmlformats.org/officeDocument/2006/relationships/slideLayout" Target="../slideLayouts/slideLayout9.xml"/><Relationship Id="rId6" Type="http://schemas.openxmlformats.org/officeDocument/2006/relationships/hyperlink" Target="http://blogs.msdn.com/b/somasegar/" TargetMode="External"/><Relationship Id="rId5" Type="http://schemas.openxmlformats.org/officeDocument/2006/relationships/hyperlink" Target="http://www.microsoft.com/expression/" TargetMode="External"/><Relationship Id="rId4" Type="http://schemas.openxmlformats.org/officeDocument/2006/relationships/hyperlink" Target="http://www.microsoft.com/visualstudio/en-us/lightswitch" TargetMode="External"/><Relationship Id="rId9" Type="http://schemas.openxmlformats.org/officeDocument/2006/relationships/hyperlink" Target="http://www.facebook.com/visualstudio" TargetMode="External"/></Relationships>
</file>

<file path=ppt/slides/_rels/slide19.xml.rels><?xml version="1.0" encoding="UTF-8" standalone="yes"?>
<Relationships xmlns="http://schemas.openxmlformats.org/package/2006/relationships"><Relationship Id="rId8" Type="http://schemas.openxmlformats.org/officeDocument/2006/relationships/image" Target="../media/image21.png"/><Relationship Id="rId13" Type="http://schemas.openxmlformats.org/officeDocument/2006/relationships/image" Target="../media/image16.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19.xml"/><Relationship Id="rId1" Type="http://schemas.openxmlformats.org/officeDocument/2006/relationships/slideLayout" Target="../slideLayouts/slideLayout13.xml"/><Relationship Id="rId6" Type="http://schemas.openxmlformats.org/officeDocument/2006/relationships/hyperlink" Target="http://microsoft.com/technet" TargetMode="External"/><Relationship Id="rId11" Type="http://schemas.openxmlformats.org/officeDocument/2006/relationships/image" Target="../media/image24.png"/><Relationship Id="rId5" Type="http://schemas.openxmlformats.org/officeDocument/2006/relationships/hyperlink" Target="http://www.microsoft.com/learning" TargetMode="External"/><Relationship Id="rId10" Type="http://schemas.openxmlformats.org/officeDocument/2006/relationships/image" Target="../media/image23.emf"/><Relationship Id="rId4" Type="http://schemas.openxmlformats.org/officeDocument/2006/relationships/image" Target="../media/image20.png"/><Relationship Id="rId9" Type="http://schemas.openxmlformats.org/officeDocument/2006/relationships/image" Target="../media/image22.png"/><Relationship Id="rId14" Type="http://schemas.microsoft.com/office/2007/relationships/hdphoto" Target="../media/hdphoto1.wdp"/></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8" Type="http://schemas.openxmlformats.org/officeDocument/2006/relationships/image" Target="../media/image30.png"/><Relationship Id="rId13" Type="http://schemas.openxmlformats.org/officeDocument/2006/relationships/image" Target="../media/image35.png"/><Relationship Id="rId3" Type="http://schemas.openxmlformats.org/officeDocument/2006/relationships/image" Target="../media/image25.png"/><Relationship Id="rId7" Type="http://schemas.openxmlformats.org/officeDocument/2006/relationships/image" Target="../media/image29.png"/><Relationship Id="rId12"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14.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 Id="rId14" Type="http://schemas.openxmlformats.org/officeDocument/2006/relationships/image" Target="../media/image36.png"/></Relationships>
</file>

<file path=ppt/slides/_rels/slide21.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21.xml"/><Relationship Id="rId1" Type="http://schemas.openxmlformats.org/officeDocument/2006/relationships/slideLayout" Target="../slideLayouts/slideLayout17.xml"/></Relationships>
</file>

<file path=ppt/slides/_rels/slide22.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Microsoft Visual Studio </a:t>
            </a:r>
            <a:br>
              <a:rPr lang="en-US" dirty="0" smtClean="0"/>
            </a:br>
            <a:r>
              <a:rPr lang="en-US" dirty="0" smtClean="0"/>
              <a:t>Tips and Tricks</a:t>
            </a:r>
            <a:endParaRPr lang="en-US" sz="3600" dirty="0"/>
          </a:p>
        </p:txBody>
      </p:sp>
      <p:sp>
        <p:nvSpPr>
          <p:cNvPr id="3" name="Subtitle 2"/>
          <p:cNvSpPr>
            <a:spLocks noGrp="1"/>
          </p:cNvSpPr>
          <p:nvPr>
            <p:ph type="subTitle" idx="1"/>
          </p:nvPr>
        </p:nvSpPr>
        <p:spPr>
          <a:xfrm>
            <a:off x="969964" y="4318465"/>
            <a:ext cx="10242550" cy="463255"/>
          </a:xfrm>
        </p:spPr>
        <p:txBody>
          <a:bodyPr/>
          <a:lstStyle/>
          <a:p>
            <a:r>
              <a:rPr lang="en-US" smtClean="0"/>
              <a:t>Dustin Campbell (</a:t>
            </a:r>
            <a:r>
              <a:rPr lang="en-US" smtClean="0">
                <a:solidFill>
                  <a:schemeClr val="accent1">
                    <a:lumMod val="40000"/>
                    <a:lumOff val="60000"/>
                  </a:schemeClr>
                </a:solidFill>
              </a:rPr>
              <a:t>@DCampbell</a:t>
            </a:r>
            <a:r>
              <a:rPr lang="en-US" smtClean="0"/>
              <a:t>)</a:t>
            </a:r>
          </a:p>
          <a:p>
            <a:r>
              <a:rPr lang="en-US" smtClean="0"/>
              <a:t>Microsoft Corporation</a:t>
            </a:r>
            <a:endParaRPr lang="en-US" dirty="0" smtClean="0"/>
          </a:p>
        </p:txBody>
      </p:sp>
      <p:sp>
        <p:nvSpPr>
          <p:cNvPr id="8" name="Text Placeholder 7"/>
          <p:cNvSpPr>
            <a:spLocks noGrp="1"/>
          </p:cNvSpPr>
          <p:nvPr>
            <p:ph type="body" sz="quarter" idx="10"/>
          </p:nvPr>
        </p:nvSpPr>
        <p:spPr>
          <a:xfrm>
            <a:off x="3737368" y="1837299"/>
            <a:ext cx="2188302" cy="249299"/>
          </a:xfrm>
        </p:spPr>
        <p:txBody>
          <a:bodyPr/>
          <a:lstStyle/>
          <a:p>
            <a:r>
              <a:rPr lang="en-US" dirty="0" smtClean="0"/>
              <a:t>#TEDEV305</a:t>
            </a:r>
            <a:endParaRPr lang="en-US" dirty="0"/>
          </a:p>
        </p:txBody>
      </p:sp>
      <p:sp>
        <p:nvSpPr>
          <p:cNvPr id="4" name="Subtitle 2"/>
          <p:cNvSpPr txBox="1">
            <a:spLocks/>
          </p:cNvSpPr>
          <p:nvPr/>
        </p:nvSpPr>
        <p:spPr>
          <a:xfrm>
            <a:off x="950347" y="5430596"/>
            <a:ext cx="4934405" cy="463255"/>
          </a:xfrm>
          <a:prstGeom prst="rect">
            <a:avLst/>
          </a:prstGeom>
        </p:spPr>
        <p:txBody>
          <a:bodyPr vert="horz" wrap="square" lIns="0" tIns="0" rIns="0" bIns="0" rtlCol="0">
            <a:noAutofit/>
          </a:bodyPr>
          <a:lstStyle>
            <a:lvl1pPr marL="0" indent="0" algn="l" defTabSz="914363" rtl="0" eaLnBrk="1" latinLnBrk="0" hangingPunct="1">
              <a:lnSpc>
                <a:spcPct val="90000"/>
              </a:lnSpc>
              <a:spcBef>
                <a:spcPts val="0"/>
              </a:spcBef>
              <a:buSzPct val="90000"/>
              <a:buFontTx/>
              <a:buNone/>
              <a:defRPr sz="3200" kern="1200">
                <a:gradFill>
                  <a:gsLst>
                    <a:gs pos="0">
                      <a:schemeClr val="tx1"/>
                    </a:gs>
                    <a:gs pos="86000">
                      <a:schemeClr val="tx1"/>
                    </a:gs>
                  </a:gsLst>
                  <a:lin ang="5400000" scaled="0"/>
                </a:gradFill>
                <a:latin typeface="+mn-lt"/>
                <a:ea typeface="+mn-ea"/>
                <a:cs typeface="+mn-cs"/>
              </a:defRPr>
            </a:lvl1pPr>
            <a:lvl2pPr marL="457182" indent="0" algn="ctr" defTabSz="914363" rtl="0" eaLnBrk="1" latinLnBrk="0" hangingPunct="1">
              <a:lnSpc>
                <a:spcPct val="90000"/>
              </a:lnSpc>
              <a:spcBef>
                <a:spcPct val="20000"/>
              </a:spcBef>
              <a:buSzPct val="90000"/>
              <a:buFontTx/>
              <a:buNone/>
              <a:defRPr sz="2800" kern="1200">
                <a:solidFill>
                  <a:schemeClr val="tx1">
                    <a:tint val="75000"/>
                  </a:schemeClr>
                </a:solidFill>
                <a:latin typeface="+mn-lt"/>
                <a:ea typeface="+mn-ea"/>
                <a:cs typeface="+mn-cs"/>
              </a:defRPr>
            </a:lvl2pPr>
            <a:lvl3pPr marL="914363" indent="0" algn="ctr" defTabSz="914363" rtl="0" eaLnBrk="1" latinLnBrk="0" hangingPunct="1">
              <a:lnSpc>
                <a:spcPct val="90000"/>
              </a:lnSpc>
              <a:spcBef>
                <a:spcPct val="20000"/>
              </a:spcBef>
              <a:buSzPct val="90000"/>
              <a:buFontTx/>
              <a:buNone/>
              <a:defRPr sz="2400" kern="1200">
                <a:solidFill>
                  <a:schemeClr val="tx1">
                    <a:tint val="75000"/>
                  </a:schemeClr>
                </a:solidFill>
                <a:latin typeface="+mn-lt"/>
                <a:ea typeface="+mn-ea"/>
                <a:cs typeface="+mn-cs"/>
              </a:defRPr>
            </a:lvl3pPr>
            <a:lvl4pPr marL="1371545" indent="0" algn="ctr" defTabSz="914363" rtl="0" eaLnBrk="1" latinLnBrk="0" hangingPunct="1">
              <a:lnSpc>
                <a:spcPct val="90000"/>
              </a:lnSpc>
              <a:spcBef>
                <a:spcPct val="20000"/>
              </a:spcBef>
              <a:buSzPct val="90000"/>
              <a:buFontTx/>
              <a:buNone/>
              <a:defRPr sz="2000" kern="1200">
                <a:solidFill>
                  <a:schemeClr val="tx1">
                    <a:tint val="75000"/>
                  </a:schemeClr>
                </a:solidFill>
                <a:latin typeface="+mn-lt"/>
                <a:ea typeface="+mn-ea"/>
                <a:cs typeface="+mn-cs"/>
              </a:defRPr>
            </a:lvl4pPr>
            <a:lvl5pPr marL="1828727" indent="0" algn="ctr" defTabSz="914363" rtl="0" eaLnBrk="1" latinLnBrk="0" hangingPunct="1">
              <a:lnSpc>
                <a:spcPct val="90000"/>
              </a:lnSpc>
              <a:spcBef>
                <a:spcPct val="20000"/>
              </a:spcBef>
              <a:buSzPct val="90000"/>
              <a:buFontTx/>
              <a:buNone/>
              <a:defRPr sz="2000" kern="1200">
                <a:solidFill>
                  <a:schemeClr val="tx1">
                    <a:tint val="75000"/>
                  </a:schemeClr>
                </a:solidFill>
                <a:latin typeface="+mn-lt"/>
                <a:ea typeface="+mn-ea"/>
                <a:cs typeface="+mn-cs"/>
              </a:defRPr>
            </a:lvl5pPr>
            <a:lvl6pPr marL="2285909"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090"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272"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454" indent="0" algn="ctr" defTabSz="914363"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r>
              <a:rPr lang="en-US" dirty="0" smtClean="0"/>
              <a:t>Scott Cate </a:t>
            </a:r>
            <a:r>
              <a:rPr lang="en-US" dirty="0" smtClean="0">
                <a:solidFill>
                  <a:schemeClr val="accent1">
                    <a:lumMod val="40000"/>
                    <a:lumOff val="60000"/>
                  </a:schemeClr>
                </a:solidFill>
              </a:rPr>
              <a:t>(@</a:t>
            </a:r>
            <a:r>
              <a:rPr lang="en-US" dirty="0" err="1" smtClean="0">
                <a:solidFill>
                  <a:schemeClr val="accent1">
                    <a:lumMod val="40000"/>
                    <a:lumOff val="60000"/>
                  </a:schemeClr>
                </a:solidFill>
              </a:rPr>
              <a:t>ScottCate</a:t>
            </a:r>
            <a:r>
              <a:rPr lang="en-US" dirty="0" smtClean="0"/>
              <a:t>)</a:t>
            </a:r>
          </a:p>
          <a:p>
            <a:r>
              <a:rPr lang="en-US" dirty="0" smtClean="0"/>
              <a:t>EventDay.com</a:t>
            </a:r>
          </a:p>
        </p:txBody>
      </p:sp>
    </p:spTree>
    <p:extLst>
      <p:ext uri="{BB962C8B-B14F-4D97-AF65-F5344CB8AC3E}">
        <p14:creationId xmlns:p14="http://schemas.microsoft.com/office/powerpoint/2010/main" val="276722140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New Project Dialog</a:t>
            </a:r>
          </a:p>
        </p:txBody>
      </p:sp>
      <p:sp>
        <p:nvSpPr>
          <p:cNvPr id="3" name="Content Placeholder 2"/>
          <p:cNvSpPr>
            <a:spLocks noGrp="1"/>
          </p:cNvSpPr>
          <p:nvPr>
            <p:ph idx="1"/>
          </p:nvPr>
        </p:nvSpPr>
        <p:spPr>
          <a:xfrm>
            <a:off x="519112" y="1447799"/>
            <a:ext cx="11149013" cy="1809726"/>
          </a:xfrm>
        </p:spPr>
        <p:txBody>
          <a:bodyPr/>
          <a:lstStyle/>
          <a:p>
            <a:pPr marL="461963" lvl="1" indent="-461963"/>
            <a:r>
              <a:rPr lang="en-US" dirty="0"/>
              <a:t>Sort Templates</a:t>
            </a:r>
          </a:p>
          <a:p>
            <a:pPr marL="461963" lvl="1" indent="-461963"/>
            <a:r>
              <a:rPr lang="en-US" dirty="0"/>
              <a:t>Search / Filter </a:t>
            </a:r>
            <a:r>
              <a:rPr lang="en-US" dirty="0" smtClean="0"/>
              <a:t>Templates </a:t>
            </a:r>
            <a:r>
              <a:rPr lang="en-US" sz="2400" dirty="0" smtClean="0">
                <a:solidFill>
                  <a:schemeClr val="accent1"/>
                </a:solidFill>
              </a:rPr>
              <a:t>(Ctrl + E)</a:t>
            </a:r>
            <a:endParaRPr lang="en-US" dirty="0">
              <a:solidFill>
                <a:schemeClr val="accent1"/>
              </a:solidFill>
            </a:endParaRPr>
          </a:p>
          <a:p>
            <a:pPr marL="461963" lvl="1" indent="-461963"/>
            <a:r>
              <a:rPr lang="en-US" dirty="0"/>
              <a:t>Add / Find </a:t>
            </a:r>
            <a:r>
              <a:rPr lang="en-US" dirty="0" smtClean="0"/>
              <a:t>New </a:t>
            </a:r>
            <a:r>
              <a:rPr lang="en-US" dirty="0"/>
              <a:t>Templates</a:t>
            </a:r>
          </a:p>
          <a:p>
            <a:pPr marL="461963" lvl="1" indent="-461963"/>
            <a:r>
              <a:rPr lang="en-US" dirty="0" smtClean="0"/>
              <a:t>Online Templates</a:t>
            </a:r>
            <a:endParaRPr lang="en-US" dirty="0"/>
          </a:p>
        </p:txBody>
      </p:sp>
      <p:sp>
        <p:nvSpPr>
          <p:cNvPr id="8" name="Rectangle 7"/>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TextBox 8"/>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1871883328"/>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Writing Code Faster</a:t>
            </a:r>
          </a:p>
        </p:txBody>
      </p:sp>
      <p:sp>
        <p:nvSpPr>
          <p:cNvPr id="3" name="Content Placeholder 2"/>
          <p:cNvSpPr>
            <a:spLocks noGrp="1"/>
          </p:cNvSpPr>
          <p:nvPr>
            <p:ph idx="1"/>
          </p:nvPr>
        </p:nvSpPr>
        <p:spPr>
          <a:xfrm>
            <a:off x="519112" y="1447799"/>
            <a:ext cx="11149013" cy="2622256"/>
          </a:xfrm>
        </p:spPr>
        <p:txBody>
          <a:bodyPr/>
          <a:lstStyle/>
          <a:p>
            <a:pPr marL="461963" lvl="1" indent="-461963"/>
            <a:r>
              <a:rPr lang="en-US" dirty="0"/>
              <a:t>Background </a:t>
            </a:r>
            <a:r>
              <a:rPr lang="en-US" u="wavy" dirty="0" smtClean="0">
                <a:uFill>
                  <a:solidFill>
                    <a:srgbClr val="FF0000"/>
                  </a:solidFill>
                </a:uFill>
              </a:rPr>
              <a:t>Squiggles</a:t>
            </a:r>
            <a:endParaRPr lang="en-US" u="wavy" dirty="0">
              <a:uFill>
                <a:solidFill>
                  <a:srgbClr val="FF0000"/>
                </a:solidFill>
              </a:uFill>
            </a:endParaRPr>
          </a:p>
          <a:p>
            <a:pPr marL="461963" lvl="1" indent="-461963"/>
            <a:r>
              <a:rPr lang="en-US" dirty="0"/>
              <a:t>Smart </a:t>
            </a:r>
            <a:r>
              <a:rPr lang="en-US" dirty="0" smtClean="0"/>
              <a:t>Tags </a:t>
            </a:r>
            <a:r>
              <a:rPr lang="en-US" sz="2400" dirty="0" smtClean="0">
                <a:solidFill>
                  <a:schemeClr val="accent1"/>
                </a:solidFill>
              </a:rPr>
              <a:t>(Ctrl + .)</a:t>
            </a:r>
          </a:p>
          <a:p>
            <a:pPr marL="461963" lvl="1" indent="-461963"/>
            <a:r>
              <a:rPr lang="en-US" dirty="0" smtClean="0">
                <a:solidFill>
                  <a:schemeClr val="tx1"/>
                </a:solidFill>
              </a:rPr>
              <a:t>Organize </a:t>
            </a:r>
            <a:r>
              <a:rPr lang="en-US" dirty="0" err="1" smtClean="0">
                <a:solidFill>
                  <a:schemeClr val="tx1"/>
                </a:solidFill>
              </a:rPr>
              <a:t>Usings</a:t>
            </a:r>
            <a:endParaRPr lang="en-US" dirty="0" smtClean="0">
              <a:solidFill>
                <a:schemeClr val="tx1"/>
              </a:solidFill>
            </a:endParaRPr>
          </a:p>
          <a:p>
            <a:pPr marL="461963" lvl="1" indent="-461963"/>
            <a:r>
              <a:rPr lang="en-US" dirty="0" smtClean="0"/>
              <a:t>Add Using/Import</a:t>
            </a:r>
            <a:endParaRPr lang="en-US" dirty="0"/>
          </a:p>
          <a:p>
            <a:pPr marL="865188" lvl="2" indent="-461963"/>
            <a:r>
              <a:rPr lang="en-US" dirty="0"/>
              <a:t>Generate from Usage</a:t>
            </a:r>
          </a:p>
          <a:p>
            <a:pPr marL="865188" lvl="2" indent="-461963"/>
            <a:r>
              <a:rPr lang="en-US" dirty="0"/>
              <a:t>Error Correction </a:t>
            </a:r>
            <a:r>
              <a:rPr lang="en-US" sz="2000" dirty="0" smtClean="0">
                <a:solidFill>
                  <a:schemeClr val="accent1"/>
                </a:solidFill>
              </a:rPr>
              <a:t>(</a:t>
            </a:r>
            <a:r>
              <a:rPr lang="en-US" sz="2000" i="1" dirty="0" smtClean="0">
                <a:solidFill>
                  <a:schemeClr val="accent1"/>
                </a:solidFill>
              </a:rPr>
              <a:t>VB Only</a:t>
            </a:r>
            <a:r>
              <a:rPr lang="en-US" sz="2000" dirty="0" smtClean="0">
                <a:solidFill>
                  <a:schemeClr val="accent1"/>
                </a:solidFill>
              </a:rPr>
              <a:t>)</a:t>
            </a:r>
            <a:endParaRPr lang="en-US" dirty="0">
              <a:solidFill>
                <a:schemeClr val="accent1"/>
              </a:solidFill>
            </a:endParaRPr>
          </a:p>
        </p:txBody>
      </p:sp>
      <p:sp>
        <p:nvSpPr>
          <p:cNvPr id="8" name="Rectangle 7"/>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TextBox 8"/>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60452231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Code Snippets</a:t>
            </a:r>
          </a:p>
        </p:txBody>
      </p:sp>
      <p:sp>
        <p:nvSpPr>
          <p:cNvPr id="3" name="Content Placeholder 2"/>
          <p:cNvSpPr>
            <a:spLocks noGrp="1"/>
          </p:cNvSpPr>
          <p:nvPr>
            <p:ph idx="1"/>
          </p:nvPr>
        </p:nvSpPr>
        <p:spPr>
          <a:xfrm>
            <a:off x="519112" y="1447799"/>
            <a:ext cx="11149013" cy="1335750"/>
          </a:xfrm>
        </p:spPr>
        <p:txBody>
          <a:bodyPr/>
          <a:lstStyle/>
          <a:p>
            <a:pPr marL="461963" lvl="1" indent="-461963"/>
            <a:r>
              <a:rPr lang="en-US" dirty="0" smtClean="0"/>
              <a:t>IntelliSense Expansion </a:t>
            </a:r>
            <a:r>
              <a:rPr lang="en-US" sz="2400" dirty="0" smtClean="0">
                <a:solidFill>
                  <a:schemeClr val="accent1"/>
                </a:solidFill>
              </a:rPr>
              <a:t>(Double &lt;tab&gt;)</a:t>
            </a:r>
            <a:endParaRPr lang="en-US" dirty="0">
              <a:solidFill>
                <a:schemeClr val="accent1"/>
              </a:solidFill>
            </a:endParaRPr>
          </a:p>
          <a:p>
            <a:pPr marL="461963" lvl="1" indent="-461963"/>
            <a:r>
              <a:rPr lang="en-US" dirty="0"/>
              <a:t>Insert </a:t>
            </a:r>
            <a:r>
              <a:rPr lang="en-US" dirty="0" smtClean="0"/>
              <a:t>Snippet </a:t>
            </a:r>
            <a:r>
              <a:rPr lang="en-US" sz="2400" dirty="0" smtClean="0">
                <a:solidFill>
                  <a:schemeClr val="accent1"/>
                </a:solidFill>
              </a:rPr>
              <a:t>(Ctrl + K, X and ?&lt;tab&gt; in VB)</a:t>
            </a:r>
            <a:endParaRPr lang="en-US" sz="2400" dirty="0">
              <a:solidFill>
                <a:schemeClr val="accent1"/>
              </a:solidFill>
            </a:endParaRPr>
          </a:p>
          <a:p>
            <a:pPr marL="461963" lvl="1" indent="-461963"/>
            <a:r>
              <a:rPr lang="en-US" dirty="0" smtClean="0"/>
              <a:t>Show/Hide Snippet Highlights </a:t>
            </a:r>
            <a:r>
              <a:rPr lang="en-US" sz="2400" dirty="0" smtClean="0">
                <a:solidFill>
                  <a:schemeClr val="accent1"/>
                </a:solidFill>
              </a:rPr>
              <a:t>(</a:t>
            </a:r>
            <a:r>
              <a:rPr lang="en-US" sz="2400" i="1" dirty="0" smtClean="0">
                <a:solidFill>
                  <a:schemeClr val="accent1"/>
                </a:solidFill>
              </a:rPr>
              <a:t>VB only</a:t>
            </a:r>
            <a:r>
              <a:rPr lang="en-US" sz="2400" dirty="0" smtClean="0">
                <a:solidFill>
                  <a:schemeClr val="accent1"/>
                </a:solidFill>
              </a:rPr>
              <a:t>)</a:t>
            </a:r>
            <a:endParaRPr lang="en-US" dirty="0">
              <a:solidFill>
                <a:schemeClr val="accent1"/>
              </a:solidFill>
            </a:endParaRPr>
          </a:p>
        </p:txBody>
      </p:sp>
      <p:sp>
        <p:nvSpPr>
          <p:cNvPr id="8" name="Rectangle 7"/>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TextBox 8"/>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116607958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Debugging</a:t>
            </a:r>
          </a:p>
        </p:txBody>
      </p:sp>
      <p:sp>
        <p:nvSpPr>
          <p:cNvPr id="3" name="Content Placeholder 2"/>
          <p:cNvSpPr>
            <a:spLocks noGrp="1"/>
          </p:cNvSpPr>
          <p:nvPr>
            <p:ph idx="1"/>
          </p:nvPr>
        </p:nvSpPr>
        <p:spPr>
          <a:xfrm>
            <a:off x="519112" y="1447799"/>
            <a:ext cx="11149013" cy="3637919"/>
          </a:xfrm>
        </p:spPr>
        <p:txBody>
          <a:bodyPr/>
          <a:lstStyle/>
          <a:p>
            <a:pPr marL="461963" lvl="1" indent="-461963"/>
            <a:r>
              <a:rPr lang="en-US" dirty="0" err="1" smtClean="0"/>
              <a:t>IntelliTrace</a:t>
            </a:r>
            <a:r>
              <a:rPr lang="en-US" dirty="0" smtClean="0"/>
              <a:t>™ </a:t>
            </a:r>
            <a:r>
              <a:rPr lang="en-US" dirty="0"/>
              <a:t>– Back in Time</a:t>
            </a:r>
          </a:p>
          <a:p>
            <a:pPr marL="461963" lvl="1" indent="-461963"/>
            <a:r>
              <a:rPr lang="en-US" dirty="0"/>
              <a:t>Breakpoint Name / Group [</a:t>
            </a:r>
            <a:r>
              <a:rPr lang="en-US" dirty="0" err="1"/>
              <a:t>On|Off</a:t>
            </a:r>
            <a:r>
              <a:rPr lang="en-US" dirty="0"/>
              <a:t>] / Export / Import</a:t>
            </a:r>
          </a:p>
          <a:p>
            <a:pPr marL="461963" lvl="1" indent="-461963"/>
            <a:r>
              <a:rPr lang="en-US" dirty="0"/>
              <a:t>Trace Points</a:t>
            </a:r>
          </a:p>
          <a:p>
            <a:pPr marL="461963" lvl="1" indent="-461963"/>
            <a:r>
              <a:rPr lang="en-US" dirty="0" smtClean="0"/>
              <a:t>Pin and Persist DataTips</a:t>
            </a:r>
            <a:endParaRPr lang="en-US" dirty="0"/>
          </a:p>
          <a:p>
            <a:pPr marL="865188" lvl="2" indent="-461963"/>
            <a:r>
              <a:rPr lang="en-US" dirty="0"/>
              <a:t>Adjust </a:t>
            </a:r>
            <a:r>
              <a:rPr lang="en-US" dirty="0" smtClean="0"/>
              <a:t>DataTip </a:t>
            </a:r>
            <a:r>
              <a:rPr lang="en-US" dirty="0"/>
              <a:t>Transparency</a:t>
            </a:r>
          </a:p>
          <a:p>
            <a:pPr marL="461963" lvl="1" indent="-461963"/>
            <a:r>
              <a:rPr lang="en-US" dirty="0"/>
              <a:t>Run to Cursor </a:t>
            </a:r>
            <a:r>
              <a:rPr lang="en-US" sz="2400" dirty="0" smtClean="0">
                <a:solidFill>
                  <a:schemeClr val="accent1"/>
                </a:solidFill>
              </a:rPr>
              <a:t>(Ctrl + F10)</a:t>
            </a:r>
            <a:endParaRPr lang="en-US" dirty="0">
              <a:solidFill>
                <a:schemeClr val="accent1"/>
              </a:solidFill>
            </a:endParaRPr>
          </a:p>
          <a:p>
            <a:pPr marL="461963" lvl="1" indent="-461963"/>
            <a:r>
              <a:rPr lang="en-US" dirty="0"/>
              <a:t>Debugger </a:t>
            </a:r>
            <a:r>
              <a:rPr lang="en-US" dirty="0" smtClean="0"/>
              <a:t>Visualizers</a:t>
            </a:r>
          </a:p>
          <a:p>
            <a:pPr marL="461963" lvl="1" indent="-461963"/>
            <a:r>
              <a:rPr lang="en-US" dirty="0" smtClean="0"/>
              <a:t>Step Into Specific</a:t>
            </a:r>
            <a:r>
              <a:rPr lang="en-US" dirty="0"/>
              <a:t> </a:t>
            </a:r>
            <a:r>
              <a:rPr lang="en-US" sz="2400" dirty="0" smtClean="0">
                <a:solidFill>
                  <a:schemeClr val="accent1"/>
                </a:solidFill>
              </a:rPr>
              <a:t>(Shift + Alt </a:t>
            </a:r>
            <a:r>
              <a:rPr lang="en-US" sz="2400" dirty="0">
                <a:solidFill>
                  <a:schemeClr val="accent1"/>
                </a:solidFill>
              </a:rPr>
              <a:t>+ </a:t>
            </a:r>
            <a:r>
              <a:rPr lang="en-US" sz="2400" dirty="0" smtClean="0">
                <a:solidFill>
                  <a:schemeClr val="accent1"/>
                </a:solidFill>
              </a:rPr>
              <a:t>F11)</a:t>
            </a:r>
            <a:endParaRPr lang="en-US" sz="2400" dirty="0"/>
          </a:p>
        </p:txBody>
      </p:sp>
      <p:sp>
        <p:nvSpPr>
          <p:cNvPr id="8" name="Rectangle 7"/>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TextBox 8"/>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132961628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Architecture Diagrams</a:t>
            </a:r>
          </a:p>
        </p:txBody>
      </p:sp>
      <p:sp>
        <p:nvSpPr>
          <p:cNvPr id="3" name="Content Placeholder 2"/>
          <p:cNvSpPr>
            <a:spLocks noGrp="1"/>
          </p:cNvSpPr>
          <p:nvPr>
            <p:ph idx="1"/>
          </p:nvPr>
        </p:nvSpPr>
        <p:spPr>
          <a:xfrm>
            <a:off x="519112" y="1447799"/>
            <a:ext cx="11149013" cy="1809726"/>
          </a:xfrm>
        </p:spPr>
        <p:txBody>
          <a:bodyPr/>
          <a:lstStyle/>
          <a:p>
            <a:pPr marL="461963" lvl="1" indent="-461963"/>
            <a:r>
              <a:rPr lang="en-US" dirty="0"/>
              <a:t>New Modeling Project</a:t>
            </a:r>
          </a:p>
          <a:p>
            <a:pPr marL="461963" lvl="1" indent="-461963"/>
            <a:r>
              <a:rPr lang="en-US" dirty="0"/>
              <a:t>Diagrams *.</a:t>
            </a:r>
            <a:r>
              <a:rPr lang="en-US" dirty="0" err="1"/>
              <a:t>dgml</a:t>
            </a:r>
            <a:endParaRPr lang="en-US" dirty="0"/>
          </a:p>
          <a:p>
            <a:pPr marL="461963" lvl="1" indent="-461963"/>
            <a:r>
              <a:rPr lang="en-US" dirty="0"/>
              <a:t>Sequence Diagrams</a:t>
            </a:r>
          </a:p>
          <a:p>
            <a:pPr marL="461963" lvl="1" indent="-461963"/>
            <a:r>
              <a:rPr lang="en-US" dirty="0"/>
              <a:t>Layer Diagrams</a:t>
            </a:r>
          </a:p>
        </p:txBody>
      </p:sp>
      <p:sp>
        <p:nvSpPr>
          <p:cNvPr id="8" name="Rectangle 7"/>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TextBox 8"/>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426335486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Extending Visual Studio 2010</a:t>
            </a:r>
          </a:p>
        </p:txBody>
      </p:sp>
      <p:sp>
        <p:nvSpPr>
          <p:cNvPr id="3" name="Content Placeholder 2"/>
          <p:cNvSpPr>
            <a:spLocks noGrp="1"/>
          </p:cNvSpPr>
          <p:nvPr>
            <p:ph idx="1"/>
          </p:nvPr>
        </p:nvSpPr>
        <p:spPr>
          <a:xfrm>
            <a:off x="519112" y="1447799"/>
            <a:ext cx="11149013" cy="2080570"/>
          </a:xfrm>
        </p:spPr>
        <p:txBody>
          <a:bodyPr/>
          <a:lstStyle/>
          <a:p>
            <a:pPr marL="461963" lvl="1" indent="-461963"/>
            <a:r>
              <a:rPr lang="en-US" dirty="0"/>
              <a:t>Extension Manager</a:t>
            </a:r>
          </a:p>
          <a:p>
            <a:pPr marL="865188" lvl="2" indent="-461963"/>
            <a:r>
              <a:rPr lang="en-US" dirty="0"/>
              <a:t>Online Gallery</a:t>
            </a:r>
          </a:p>
          <a:p>
            <a:pPr marL="865188" lvl="2" indent="-461963"/>
            <a:r>
              <a:rPr lang="en-US" dirty="0"/>
              <a:t>Easy to </a:t>
            </a:r>
            <a:r>
              <a:rPr lang="en-US" dirty="0" smtClean="0"/>
              <a:t>Enable/Disable</a:t>
            </a:r>
            <a:endParaRPr lang="en-US" dirty="0"/>
          </a:p>
          <a:p>
            <a:pPr marL="461963" lvl="1" indent="-461963"/>
            <a:r>
              <a:rPr lang="en-US" dirty="0"/>
              <a:t>Safe Mode</a:t>
            </a:r>
          </a:p>
          <a:p>
            <a:pPr marL="865188" lvl="2" indent="-461963"/>
            <a:r>
              <a:rPr lang="en-US" dirty="0"/>
              <a:t>Devenv.exe /</a:t>
            </a:r>
            <a:r>
              <a:rPr lang="en-US" dirty="0" err="1"/>
              <a:t>SafeMode</a:t>
            </a:r>
            <a:endParaRPr lang="en-US" dirty="0"/>
          </a:p>
        </p:txBody>
      </p:sp>
      <p:sp>
        <p:nvSpPr>
          <p:cNvPr id="8" name="Rectangle 7"/>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TextBox 8"/>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313948833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Popular Extensions</a:t>
            </a:r>
            <a:endParaRPr lang="en-US" dirty="0"/>
          </a:p>
        </p:txBody>
      </p:sp>
      <p:sp>
        <p:nvSpPr>
          <p:cNvPr id="3" name="Content Placeholder 2"/>
          <p:cNvSpPr>
            <a:spLocks noGrp="1"/>
          </p:cNvSpPr>
          <p:nvPr>
            <p:ph idx="1"/>
          </p:nvPr>
        </p:nvSpPr>
        <p:spPr>
          <a:xfrm>
            <a:off x="519112" y="1447799"/>
            <a:ext cx="11149013" cy="3841052"/>
          </a:xfrm>
        </p:spPr>
        <p:txBody>
          <a:bodyPr/>
          <a:lstStyle/>
          <a:p>
            <a:pPr marL="461963" lvl="1" indent="-461963"/>
            <a:r>
              <a:rPr lang="en-US" dirty="0" err="1" smtClean="0"/>
              <a:t>CodeRush</a:t>
            </a:r>
            <a:r>
              <a:rPr lang="en-US" dirty="0" smtClean="0"/>
              <a:t> Xpress</a:t>
            </a:r>
          </a:p>
          <a:p>
            <a:pPr marL="865188" lvl="2" indent="-461963"/>
            <a:r>
              <a:rPr lang="en-US" dirty="0" smtClean="0">
                <a:hlinkClick r:id="rId3"/>
              </a:rPr>
              <a:t>http://devexpress.com/coderushx</a:t>
            </a:r>
            <a:endParaRPr lang="en-US" dirty="0" smtClean="0"/>
          </a:p>
          <a:p>
            <a:pPr marL="461963" lvl="1" indent="-461963"/>
            <a:r>
              <a:rPr lang="en-US" dirty="0" smtClean="0"/>
              <a:t>Professional Power Tools</a:t>
            </a:r>
          </a:p>
          <a:p>
            <a:pPr marL="865188" lvl="2" indent="-461963"/>
            <a:r>
              <a:rPr lang="en-US" dirty="0"/>
              <a:t>Document Tab Enhancements</a:t>
            </a:r>
          </a:p>
          <a:p>
            <a:pPr marL="865188" lvl="2" indent="-461963"/>
            <a:r>
              <a:rPr lang="en-US" dirty="0"/>
              <a:t>Highlight Current Line</a:t>
            </a:r>
          </a:p>
          <a:p>
            <a:pPr marL="865188" lvl="2" indent="-461963"/>
            <a:r>
              <a:rPr lang="en-US" dirty="0"/>
              <a:t>Column Guides</a:t>
            </a:r>
          </a:p>
          <a:p>
            <a:pPr marL="865188" lvl="2" indent="-461963"/>
            <a:r>
              <a:rPr lang="en-US" dirty="0"/>
              <a:t>And many </a:t>
            </a:r>
            <a:r>
              <a:rPr lang="en-US" dirty="0" smtClean="0"/>
              <a:t>more…</a:t>
            </a:r>
          </a:p>
          <a:p>
            <a:pPr marL="461963" lvl="1" indent="-461963"/>
            <a:r>
              <a:rPr lang="en-US" dirty="0" smtClean="0"/>
              <a:t>Power Commands</a:t>
            </a:r>
          </a:p>
          <a:p>
            <a:pPr marL="865188" lvl="2" indent="-461963"/>
            <a:r>
              <a:rPr lang="en-US" dirty="0" smtClean="0"/>
              <a:t>Bag-O-Goodies</a:t>
            </a:r>
            <a:endParaRPr lang="en-US" dirty="0"/>
          </a:p>
        </p:txBody>
      </p:sp>
      <p:sp>
        <p:nvSpPr>
          <p:cNvPr id="8" name="Rectangle 7"/>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TextBox 8"/>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4039423561"/>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http://ScottCate.com/Tricks</a:t>
            </a:r>
            <a:endParaRPr lang="en-US" dirty="0"/>
          </a:p>
        </p:txBody>
      </p:sp>
      <p:sp>
        <p:nvSpPr>
          <p:cNvPr id="3" name="Subtitle 2"/>
          <p:cNvSpPr>
            <a:spLocks noGrp="1"/>
          </p:cNvSpPr>
          <p:nvPr>
            <p:ph idx="1"/>
          </p:nvPr>
        </p:nvSpPr>
        <p:spPr/>
        <p:txBody>
          <a:bodyPr/>
          <a:lstStyle/>
          <a:p>
            <a:r>
              <a:rPr lang="en-US" dirty="0" smtClean="0"/>
              <a:t>Video Blog</a:t>
            </a:r>
          </a:p>
          <a:p>
            <a:r>
              <a:rPr lang="en-US" dirty="0" smtClean="0"/>
              <a:t>100’s of Visual Studio Tips and Tricks</a:t>
            </a:r>
          </a:p>
          <a:p>
            <a:r>
              <a:rPr lang="en-US" dirty="0" smtClean="0"/>
              <a:t>Community Project</a:t>
            </a:r>
            <a:endParaRPr lang="en-US" dirty="0"/>
          </a:p>
        </p:txBody>
      </p:sp>
      <p:sp>
        <p:nvSpPr>
          <p:cNvPr id="5" name="Rectangle 4"/>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6" name="TextBox 5"/>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2103152622"/>
      </p:ext>
    </p:extLst>
  </p:cSld>
  <p:clrMapOvr>
    <a:masterClrMapping/>
  </p:clrMapOvr>
  <p:transition>
    <p:fad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DEV Track Resources</a:t>
            </a:r>
            <a:endParaRPr lang="en-US" dirty="0"/>
          </a:p>
        </p:txBody>
      </p:sp>
      <p:sp>
        <p:nvSpPr>
          <p:cNvPr id="5" name="Content Placeholder 4"/>
          <p:cNvSpPr>
            <a:spLocks noGrp="1"/>
          </p:cNvSpPr>
          <p:nvPr>
            <p:ph type="body" sz="quarter" idx="10"/>
          </p:nvPr>
        </p:nvSpPr>
        <p:spPr/>
        <p:txBody>
          <a:bodyPr/>
          <a:lstStyle/>
          <a:p>
            <a:r>
              <a:rPr lang="en-US" smtClean="0">
                <a:hlinkClick r:id="rId3"/>
              </a:rPr>
              <a:t>http://www.microsoft.com/visualstudio</a:t>
            </a:r>
            <a:r>
              <a:rPr lang="en-US" smtClean="0"/>
              <a:t> </a:t>
            </a:r>
          </a:p>
          <a:p>
            <a:r>
              <a:rPr lang="en-US" smtClean="0">
                <a:hlinkClick r:id="rId4"/>
              </a:rPr>
              <a:t>http://www.microsoft.com/visualstudio/en-us/lightswitch</a:t>
            </a:r>
            <a:r>
              <a:rPr lang="en-US" smtClean="0"/>
              <a:t> </a:t>
            </a:r>
          </a:p>
          <a:p>
            <a:r>
              <a:rPr lang="en-US" smtClean="0">
                <a:hlinkClick r:id="rId5"/>
              </a:rPr>
              <a:t>http://www.microsoft.com/expression/</a:t>
            </a:r>
            <a:endParaRPr lang="en-US" smtClean="0"/>
          </a:p>
          <a:p>
            <a:r>
              <a:rPr lang="en-US" smtClean="0">
                <a:hlinkClick r:id="rId6"/>
              </a:rPr>
              <a:t>http://blogs.msdn.com/b/somasegar/</a:t>
            </a:r>
            <a:endParaRPr lang="en-US" smtClean="0"/>
          </a:p>
          <a:p>
            <a:r>
              <a:rPr lang="en-US" smtClean="0">
                <a:hlinkClick r:id="rId7"/>
              </a:rPr>
              <a:t>http://blogs.msdn.com/b/bharry/</a:t>
            </a:r>
            <a:endParaRPr lang="en-US" smtClean="0"/>
          </a:p>
          <a:p>
            <a:r>
              <a:rPr lang="en-US" smtClean="0">
                <a:hlinkClick r:id="rId8"/>
              </a:rPr>
              <a:t>http://www.microsoft.com/sqlserver/en/us/default.aspx</a:t>
            </a:r>
            <a:endParaRPr lang="en-US" smtClean="0"/>
          </a:p>
          <a:p>
            <a:r>
              <a:rPr lang="en-US" smtClean="0">
                <a:hlinkClick r:id="rId9"/>
              </a:rPr>
              <a:t>http://www.facebook.com/visualstudio</a:t>
            </a:r>
            <a:r>
              <a:rPr lang="en-US" smtClean="0"/>
              <a:t> </a:t>
            </a:r>
          </a:p>
          <a:p>
            <a:endParaRPr lang="en-US" dirty="0"/>
          </a:p>
        </p:txBody>
      </p:sp>
    </p:spTree>
    <p:extLst>
      <p:ext uri="{BB962C8B-B14F-4D97-AF65-F5344CB8AC3E}">
        <p14:creationId xmlns:p14="http://schemas.microsoft.com/office/powerpoint/2010/main" val="1720155904"/>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solidFill>
                <a:srgbClr val="FFFFFF"/>
              </a:solidFill>
            </a:endParaRPr>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solidFill>
                <a:srgbClr val="FFFFFF"/>
              </a:solidFill>
            </a:endParaRPr>
          </a:p>
        </p:txBody>
      </p:sp>
      <p:sp>
        <p:nvSpPr>
          <p:cNvPr id="26" name="Rectangle 25"/>
          <p:cNvSpPr/>
          <p:nvPr/>
        </p:nvSpPr>
        <p:spPr bwMode="white">
          <a:xfrm>
            <a:off x="507867" y="6291910"/>
            <a:ext cx="5307218" cy="369332"/>
          </a:xfrm>
          <a:prstGeom prst="rect">
            <a:avLst/>
          </a:prstGeom>
        </p:spPr>
        <p:txBody>
          <a:bodyPr wrap="square">
            <a:spAutoFit/>
          </a:bodyPr>
          <a:lstStyle/>
          <a:p>
            <a:pPr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rgbClr val="FFFFFF"/>
                    </a:gs>
                    <a:gs pos="86000">
                      <a:srgbClr val="FFFFFF"/>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solidFill>
                  <a:srgbClr val="FFFFFF"/>
                </a:solidFill>
                <a:hlinkClick r:id="rId12"/>
              </a:rPr>
              <a:t>http://northamerica.msteched.com</a:t>
            </a:r>
            <a:endParaRPr lang="en-US" sz="1600" dirty="0">
              <a:solidFill>
                <a:srgbClr val="FFFFFF"/>
              </a:solidFill>
            </a:endParaRPr>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rgbClr val="000000">
                    <a:lumMod val="65000"/>
                    <a:lumOff val="35000"/>
                    <a:alpha val="99000"/>
                  </a:srgbClr>
                </a:solidFill>
              </a:rPr>
              <a:t>Connect. Share. Discuss.</a:t>
            </a:r>
            <a:endParaRPr lang="en-US" sz="1600" dirty="0" smtClean="0">
              <a:solidFill>
                <a:srgbClr val="000000">
                  <a:lumMod val="65000"/>
                  <a:lumOff val="35000"/>
                  <a:alpha val="99000"/>
                </a:srgb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2549355572"/>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Agenda</a:t>
            </a:r>
            <a:endParaRPr lang="en-US" dirty="0"/>
          </a:p>
        </p:txBody>
      </p:sp>
      <p:sp>
        <p:nvSpPr>
          <p:cNvPr id="3" name="Content Placeholder 2"/>
          <p:cNvSpPr>
            <a:spLocks noGrp="1"/>
          </p:cNvSpPr>
          <p:nvPr>
            <p:ph idx="1"/>
          </p:nvPr>
        </p:nvSpPr>
        <p:spPr/>
        <p:txBody>
          <a:bodyPr/>
          <a:lstStyle/>
          <a:p>
            <a:r>
              <a:rPr lang="en-US" smtClean="0"/>
              <a:t>Get the most out of Visual Studio 2010</a:t>
            </a:r>
          </a:p>
          <a:p>
            <a:pPr lvl="1"/>
            <a:r>
              <a:rPr lang="en-US" smtClean="0"/>
              <a:t>Better / Faster / Code Tricks / Fun Facts / Bets with Friends</a:t>
            </a:r>
          </a:p>
          <a:p>
            <a:r>
              <a:rPr lang="en-US" smtClean="0"/>
              <a:t>Why are you here?</a:t>
            </a:r>
          </a:p>
          <a:p>
            <a:r>
              <a:rPr lang="en-US" smtClean="0"/>
              <a:t>Everyone will learn something</a:t>
            </a:r>
          </a:p>
          <a:p>
            <a:endParaRPr lang="en-US" smtClean="0"/>
          </a:p>
          <a:p>
            <a:r>
              <a:rPr lang="en-US" smtClean="0"/>
              <a:t>If one tip saves one minute per hour</a:t>
            </a:r>
          </a:p>
          <a:p>
            <a:pPr lvl="1"/>
            <a:r>
              <a:rPr lang="en-US" smtClean="0"/>
              <a:t>Do some fuzzy math and ….</a:t>
            </a:r>
          </a:p>
          <a:p>
            <a:pPr lvl="1"/>
            <a:r>
              <a:rPr lang="en-US" smtClean="0"/>
              <a:t>Every tip will save you 1 year of coding</a:t>
            </a:r>
          </a:p>
          <a:p>
            <a:pPr lvl="1"/>
            <a:r>
              <a:rPr lang="en-US" smtClean="0"/>
              <a:t>Retire Today!</a:t>
            </a:r>
            <a:endParaRPr lang="en-US" dirty="0"/>
          </a:p>
        </p:txBody>
      </p:sp>
      <p:sp>
        <p:nvSpPr>
          <p:cNvPr id="4" name="Rectangle 3"/>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5" name="TextBox 4"/>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43223463"/>
      </p:ext>
    </p:extLst>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rgbClr val="FFFFFF"/>
                    </a:gs>
                    <a:gs pos="86000">
                      <a:srgbClr val="FFFFFF"/>
                    </a:gs>
                  </a:gsLst>
                  <a:lin ang="5400000" scaled="0"/>
                </a:gradFill>
                <a:latin typeface="Segoe" pitchFamily="34" charset="0"/>
              </a:rPr>
              <a:t>Complete an evaluation on </a:t>
            </a:r>
            <a:r>
              <a:rPr lang="en-US" sz="3200" dirty="0" err="1" smtClean="0">
                <a:gradFill>
                  <a:gsLst>
                    <a:gs pos="0">
                      <a:srgbClr val="FFFFFF"/>
                    </a:gs>
                    <a:gs pos="86000">
                      <a:srgbClr val="FFFFFF"/>
                    </a:gs>
                  </a:gsLst>
                  <a:lin ang="5400000" scaled="0"/>
                </a:gradFill>
                <a:latin typeface="Segoe" pitchFamily="34" charset="0"/>
              </a:rPr>
              <a:t>CommNet</a:t>
            </a:r>
            <a:r>
              <a:rPr lang="en-US" sz="3200" dirty="0" smtClean="0">
                <a:gradFill>
                  <a:gsLst>
                    <a:gs pos="0">
                      <a:srgbClr val="FFFFFF"/>
                    </a:gs>
                    <a:gs pos="86000">
                      <a:srgbClr val="FFFFFF"/>
                    </a:gs>
                  </a:gsLst>
                  <a:lin ang="5400000" scaled="0"/>
                </a:gradFill>
                <a:latin typeface="Segoe" pitchFamily="34" charset="0"/>
              </a:rPr>
              <a:t> and </a:t>
            </a:r>
            <a:br>
              <a:rPr lang="en-US" sz="3200" dirty="0" smtClean="0">
                <a:gradFill>
                  <a:gsLst>
                    <a:gs pos="0">
                      <a:srgbClr val="FFFFFF"/>
                    </a:gs>
                    <a:gs pos="86000">
                      <a:srgbClr val="FFFFFF"/>
                    </a:gs>
                  </a:gsLst>
                  <a:lin ang="5400000" scaled="0"/>
                </a:gradFill>
                <a:latin typeface="Segoe" pitchFamily="34" charset="0"/>
              </a:rPr>
            </a:br>
            <a:r>
              <a:rPr lang="en-US" sz="3200" dirty="0" smtClean="0">
                <a:gradFill>
                  <a:gsLst>
                    <a:gs pos="0">
                      <a:srgbClr val="FFFFFF"/>
                    </a:gs>
                    <a:gs pos="86000">
                      <a:srgbClr val="FFFFFF"/>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5991603"/>
      </p:ext>
    </p:extLst>
  </p:cSld>
  <p:clrMapOvr>
    <a:masterClrMapping/>
  </p:clrMapOvr>
  <p:transition>
    <p:fad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2350583943"/>
      </p:ext>
    </p:extLst>
  </p:cSld>
  <p:clrMapOvr>
    <a:masterClrMapping/>
  </p:clrMapOvr>
  <p:transition>
    <p:fad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3848585" y="3051283"/>
            <a:ext cx="4491655" cy="755434"/>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2011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gradFill>
                  <a:gsLst>
                    <a:gs pos="0">
                      <a:schemeClr val="tx1"/>
                    </a:gs>
                    <a:gs pos="100000">
                      <a:schemeClr val="tx1"/>
                    </a:gs>
                  </a:gsLst>
                  <a:lin ang="5400000" scaled="0"/>
                </a:gradFill>
                <a:latin typeface="Segoe UI" pitchFamily="34" charset="0"/>
                <a:cs typeface="Arial" charset="0"/>
              </a:rPr>
              <a:t/>
            </a:r>
            <a:br>
              <a:rPr lang="en-US" sz="700" dirty="0" smtClean="0">
                <a:gradFill>
                  <a:gsLst>
                    <a:gs pos="0">
                      <a:schemeClr val="tx1"/>
                    </a:gs>
                    <a:gs pos="100000">
                      <a:schemeClr val="tx1"/>
                    </a:gs>
                  </a:gsLst>
                  <a:lin ang="5400000" scaled="0"/>
                </a:gradFill>
                <a:latin typeface="Segoe UI" pitchFamily="34" charset="0"/>
                <a:cs typeface="Arial" charset="0"/>
              </a:rPr>
            </a:br>
            <a:r>
              <a:rPr lang="en-US" sz="700" dirty="0" smtClean="0">
                <a:gradFill>
                  <a:gsLst>
                    <a:gs pos="0">
                      <a:schemeClr val="tx1"/>
                    </a:gs>
                    <a:gs pos="100000">
                      <a:schemeClr val="tx1"/>
                    </a:gs>
                  </a:gsLst>
                  <a:lin ang="5400000" scaled="0"/>
                </a:gradFill>
                <a:latin typeface="Segoe UI" pitchFamily="34" charset="0"/>
                <a:cs typeface="Arial" charset="0"/>
              </a:rPr>
              <a:t>on </a:t>
            </a:r>
            <a:r>
              <a:rPr lang="en-US" sz="700" dirty="0">
                <a:gradFill>
                  <a:gsLst>
                    <a:gs pos="0">
                      <a:schemeClr val="tx1"/>
                    </a:gs>
                    <a:gs pos="100000">
                      <a:schemeClr val="tx1"/>
                    </a:gs>
                  </a:gsLst>
                  <a:lin ang="5400000" scaled="0"/>
                </a:gradFill>
                <a:latin typeface="Segoe UI" pitchFamily="34" charset="0"/>
                <a:cs typeface="Arial" charset="0"/>
              </a:rPr>
              <a:t>the part of Microsoft, and Microsoft cannot guarantee the accuracy of any information provided after the date of this presentation</a:t>
            </a:r>
            <a:r>
              <a:rPr lang="en-US" sz="700" dirty="0" smtClean="0">
                <a:gradFill>
                  <a:gsLst>
                    <a:gs pos="0">
                      <a:schemeClr val="tx1"/>
                    </a:gs>
                    <a:gs pos="100000">
                      <a:schemeClr val="tx1"/>
                    </a:gs>
                  </a:gsLst>
                  <a:lin ang="5400000" scaled="0"/>
                </a:gradFill>
                <a:latin typeface="Segoe UI" pitchFamily="34" charset="0"/>
                <a:cs typeface="Arial" charset="0"/>
              </a:rPr>
              <a:t>. 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Tree>
  </p:cSld>
  <p:clrMapOvr>
    <a:masterClrMapping/>
  </p:clrMapOvr>
  <p:transition>
    <p:fad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IntelliSense</a:t>
            </a:r>
            <a:endParaRPr lang="en-US" dirty="0"/>
          </a:p>
        </p:txBody>
      </p:sp>
      <p:sp>
        <p:nvSpPr>
          <p:cNvPr id="3" name="Content Placeholder 2"/>
          <p:cNvSpPr>
            <a:spLocks noGrp="1"/>
          </p:cNvSpPr>
          <p:nvPr>
            <p:ph idx="1"/>
          </p:nvPr>
        </p:nvSpPr>
        <p:spPr>
          <a:xfrm>
            <a:off x="519112" y="1447799"/>
            <a:ext cx="11149013" cy="1335750"/>
          </a:xfrm>
        </p:spPr>
        <p:txBody>
          <a:bodyPr/>
          <a:lstStyle/>
          <a:p>
            <a:pPr marL="461963" lvl="1" indent="-461963"/>
            <a:r>
              <a:rPr lang="en-US" smtClean="0"/>
              <a:t>Filtering </a:t>
            </a:r>
            <a:r>
              <a:rPr lang="en-US" sz="2400" smtClean="0">
                <a:solidFill>
                  <a:schemeClr val="accent1"/>
                </a:solidFill>
              </a:rPr>
              <a:t>(Substring and Camel Case)</a:t>
            </a:r>
            <a:endParaRPr lang="en-US" smtClean="0">
              <a:solidFill>
                <a:schemeClr val="accent1"/>
              </a:solidFill>
            </a:endParaRPr>
          </a:p>
          <a:p>
            <a:pPr marL="461963" lvl="1" indent="-461963"/>
            <a:r>
              <a:rPr lang="en-US" smtClean="0"/>
              <a:t>Suggestion mode </a:t>
            </a:r>
            <a:r>
              <a:rPr lang="en-US" sz="2400" smtClean="0">
                <a:solidFill>
                  <a:schemeClr val="accent1"/>
                </a:solidFill>
              </a:rPr>
              <a:t>(Ctrl + Alt + Space)</a:t>
            </a:r>
            <a:endParaRPr lang="en-US" smtClean="0">
              <a:solidFill>
                <a:schemeClr val="accent1"/>
              </a:solidFill>
            </a:endParaRPr>
          </a:p>
          <a:p>
            <a:pPr marL="461963" lvl="1" indent="-461963"/>
            <a:r>
              <a:rPr lang="en-US" smtClean="0"/>
              <a:t>Undeclared types after “new” </a:t>
            </a:r>
            <a:r>
              <a:rPr lang="en-US" sz="2400" smtClean="0">
                <a:solidFill>
                  <a:schemeClr val="accent1"/>
                </a:solidFill>
              </a:rPr>
              <a:t>(</a:t>
            </a:r>
            <a:r>
              <a:rPr lang="en-US" sz="2400" i="1" smtClean="0">
                <a:solidFill>
                  <a:schemeClr val="accent1"/>
                </a:solidFill>
              </a:rPr>
              <a:t>C# only</a:t>
            </a:r>
            <a:r>
              <a:rPr lang="en-US" sz="2400" smtClean="0">
                <a:solidFill>
                  <a:schemeClr val="accent1"/>
                </a:solidFill>
              </a:rPr>
              <a:t>)</a:t>
            </a:r>
            <a:endParaRPr lang="en-US" dirty="0">
              <a:solidFill>
                <a:schemeClr val="accent1"/>
              </a:solidFill>
            </a:endParaRPr>
          </a:p>
        </p:txBody>
      </p:sp>
      <p:sp>
        <p:nvSpPr>
          <p:cNvPr id="8" name="Rectangle 7"/>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TextBox 8"/>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2648094936"/>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Start Page</a:t>
            </a:r>
            <a:endParaRPr lang="en-US" dirty="0"/>
          </a:p>
        </p:txBody>
      </p:sp>
      <p:sp>
        <p:nvSpPr>
          <p:cNvPr id="3" name="Content Placeholder 2"/>
          <p:cNvSpPr>
            <a:spLocks noGrp="1"/>
          </p:cNvSpPr>
          <p:nvPr>
            <p:ph idx="1"/>
          </p:nvPr>
        </p:nvSpPr>
        <p:spPr>
          <a:xfrm>
            <a:off x="519112" y="1447799"/>
            <a:ext cx="11149013" cy="3299365"/>
          </a:xfrm>
        </p:spPr>
        <p:txBody>
          <a:bodyPr/>
          <a:lstStyle/>
          <a:p>
            <a:pPr marL="461963" lvl="1" indent="-461963"/>
            <a:r>
              <a:rPr lang="en-US" dirty="0" smtClean="0"/>
              <a:t>Pin or remove items in “Recent Projects”</a:t>
            </a:r>
            <a:endParaRPr lang="en-US" dirty="0"/>
          </a:p>
          <a:p>
            <a:pPr marL="461963" lvl="1" indent="-461963"/>
            <a:r>
              <a:rPr lang="en-US" dirty="0" smtClean="0"/>
              <a:t>Close </a:t>
            </a:r>
            <a:r>
              <a:rPr lang="en-US" dirty="0"/>
              <a:t>start page after load</a:t>
            </a:r>
          </a:p>
          <a:p>
            <a:pPr marL="461963" lvl="1" indent="-461963"/>
            <a:r>
              <a:rPr lang="en-US" dirty="0"/>
              <a:t>Show/Hide Startup Page</a:t>
            </a:r>
          </a:p>
          <a:p>
            <a:pPr marL="461963" lvl="1" indent="-461963"/>
            <a:r>
              <a:rPr lang="en-US" dirty="0"/>
              <a:t>Pin to </a:t>
            </a:r>
            <a:r>
              <a:rPr lang="en-US" dirty="0" smtClean="0"/>
              <a:t>Windows Taskbar</a:t>
            </a:r>
            <a:endParaRPr lang="en-US" dirty="0"/>
          </a:p>
          <a:p>
            <a:pPr marL="865188" lvl="2" indent="-461963"/>
            <a:r>
              <a:rPr lang="en-US" dirty="0" smtClean="0"/>
              <a:t>Show Jump List </a:t>
            </a:r>
            <a:r>
              <a:rPr lang="en-US" sz="2000" dirty="0" smtClean="0">
                <a:solidFill>
                  <a:schemeClr val="accent1"/>
                </a:solidFill>
              </a:rPr>
              <a:t>(Win + Alt + </a:t>
            </a:r>
            <a:r>
              <a:rPr lang="en-US" sz="2000" i="1" dirty="0" smtClean="0">
                <a:solidFill>
                  <a:schemeClr val="accent1"/>
                </a:solidFill>
              </a:rPr>
              <a:t>n</a:t>
            </a:r>
            <a:r>
              <a:rPr lang="en-US" sz="2000" dirty="0" smtClean="0">
                <a:solidFill>
                  <a:schemeClr val="accent1"/>
                </a:solidFill>
              </a:rPr>
              <a:t>)</a:t>
            </a:r>
          </a:p>
          <a:p>
            <a:pPr marL="865188" lvl="2" indent="-461963"/>
            <a:r>
              <a:rPr lang="en-US" sz="2000" dirty="0" smtClean="0"/>
              <a:t>Start New Instance </a:t>
            </a:r>
            <a:r>
              <a:rPr lang="en-US" sz="2000" dirty="0">
                <a:solidFill>
                  <a:schemeClr val="accent1"/>
                </a:solidFill>
              </a:rPr>
              <a:t>(Win + </a:t>
            </a:r>
            <a:r>
              <a:rPr lang="en-US" sz="2000" dirty="0" smtClean="0">
                <a:solidFill>
                  <a:schemeClr val="accent1"/>
                </a:solidFill>
              </a:rPr>
              <a:t>Shift </a:t>
            </a:r>
            <a:r>
              <a:rPr lang="en-US" sz="2000" dirty="0">
                <a:solidFill>
                  <a:schemeClr val="accent1"/>
                </a:solidFill>
              </a:rPr>
              <a:t>+ </a:t>
            </a:r>
            <a:r>
              <a:rPr lang="en-US" sz="2000" i="1" dirty="0" smtClean="0">
                <a:solidFill>
                  <a:schemeClr val="accent1"/>
                </a:solidFill>
              </a:rPr>
              <a:t>n</a:t>
            </a:r>
            <a:r>
              <a:rPr lang="en-US" sz="2000" dirty="0" smtClean="0">
                <a:solidFill>
                  <a:schemeClr val="accent1"/>
                </a:solidFill>
              </a:rPr>
              <a:t>)</a:t>
            </a:r>
          </a:p>
          <a:p>
            <a:pPr marL="865188" lvl="2" indent="-461963"/>
            <a:r>
              <a:rPr lang="en-US" sz="2000" smtClean="0"/>
              <a:t>Toggle Instances </a:t>
            </a:r>
            <a:r>
              <a:rPr lang="en-US" sz="2000">
                <a:solidFill>
                  <a:schemeClr val="accent1"/>
                </a:solidFill>
              </a:rPr>
              <a:t>(</a:t>
            </a:r>
            <a:r>
              <a:rPr lang="en-US" sz="2000" smtClean="0">
                <a:solidFill>
                  <a:schemeClr val="accent1"/>
                </a:solidFill>
              </a:rPr>
              <a:t>Win </a:t>
            </a:r>
            <a:r>
              <a:rPr lang="en-US" sz="2000" dirty="0">
                <a:solidFill>
                  <a:schemeClr val="accent1"/>
                </a:solidFill>
              </a:rPr>
              <a:t>+ </a:t>
            </a:r>
            <a:r>
              <a:rPr lang="en-US" sz="2000" i="1" dirty="0">
                <a:solidFill>
                  <a:schemeClr val="accent1"/>
                </a:solidFill>
              </a:rPr>
              <a:t>n</a:t>
            </a:r>
            <a:r>
              <a:rPr lang="en-US" sz="2000" dirty="0">
                <a:solidFill>
                  <a:schemeClr val="accent1"/>
                </a:solidFill>
              </a:rPr>
              <a:t>)</a:t>
            </a:r>
          </a:p>
          <a:p>
            <a:pPr marL="865188" lvl="2" indent="-461963"/>
            <a:endParaRPr lang="en-US" sz="2000" dirty="0">
              <a:solidFill>
                <a:schemeClr val="accent1"/>
              </a:solidFill>
            </a:endParaRPr>
          </a:p>
        </p:txBody>
      </p:sp>
      <p:sp>
        <p:nvSpPr>
          <p:cNvPr id="8" name="Rectangle 7"/>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TextBox 8"/>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3319775787"/>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Code Editor Tricks</a:t>
            </a:r>
          </a:p>
        </p:txBody>
      </p:sp>
      <p:sp>
        <p:nvSpPr>
          <p:cNvPr id="3" name="Content Placeholder 2"/>
          <p:cNvSpPr>
            <a:spLocks noGrp="1"/>
          </p:cNvSpPr>
          <p:nvPr>
            <p:ph idx="1"/>
          </p:nvPr>
        </p:nvSpPr>
        <p:spPr>
          <a:xfrm>
            <a:off x="519112" y="1447799"/>
            <a:ext cx="11149013" cy="3231654"/>
          </a:xfrm>
        </p:spPr>
        <p:txBody>
          <a:bodyPr/>
          <a:lstStyle/>
          <a:p>
            <a:pPr marL="461963" lvl="1" indent="-461963"/>
            <a:r>
              <a:rPr lang="en-US" dirty="0"/>
              <a:t>Call </a:t>
            </a:r>
            <a:r>
              <a:rPr lang="en-US" dirty="0" smtClean="0"/>
              <a:t>Hierarchy </a:t>
            </a:r>
            <a:r>
              <a:rPr lang="en-US" sz="2400" dirty="0" smtClean="0">
                <a:solidFill>
                  <a:schemeClr val="accent1"/>
                </a:solidFill>
              </a:rPr>
              <a:t>(Ctrl + K, T – </a:t>
            </a:r>
            <a:r>
              <a:rPr lang="en-US" sz="2400" i="1" dirty="0" smtClean="0">
                <a:solidFill>
                  <a:schemeClr val="accent1"/>
                </a:solidFill>
              </a:rPr>
              <a:t>C# only</a:t>
            </a:r>
            <a:r>
              <a:rPr lang="en-US" sz="2400" dirty="0" smtClean="0">
                <a:solidFill>
                  <a:schemeClr val="accent1"/>
                </a:solidFill>
              </a:rPr>
              <a:t>)</a:t>
            </a:r>
            <a:endParaRPr lang="en-US" sz="2400" dirty="0">
              <a:solidFill>
                <a:schemeClr val="accent1"/>
              </a:solidFill>
            </a:endParaRPr>
          </a:p>
          <a:p>
            <a:pPr marL="461963" lvl="1" indent="-461963"/>
            <a:r>
              <a:rPr lang="en-US" dirty="0"/>
              <a:t>Find </a:t>
            </a:r>
            <a:r>
              <a:rPr lang="en-US" dirty="0" smtClean="0"/>
              <a:t>All References </a:t>
            </a:r>
            <a:r>
              <a:rPr lang="en-US" sz="2400" dirty="0" smtClean="0">
                <a:solidFill>
                  <a:schemeClr val="accent1"/>
                </a:solidFill>
              </a:rPr>
              <a:t>(Shift + F12)</a:t>
            </a:r>
            <a:endParaRPr lang="en-US" sz="2400" dirty="0">
              <a:solidFill>
                <a:schemeClr val="accent1"/>
              </a:solidFill>
            </a:endParaRPr>
          </a:p>
          <a:p>
            <a:pPr marL="461963" lvl="1" indent="-461963"/>
            <a:r>
              <a:rPr lang="en-US" dirty="0"/>
              <a:t>Metadata as </a:t>
            </a:r>
            <a:r>
              <a:rPr lang="en-US" dirty="0" smtClean="0"/>
              <a:t>Source </a:t>
            </a:r>
            <a:r>
              <a:rPr lang="en-US" sz="2400" dirty="0" smtClean="0">
                <a:solidFill>
                  <a:schemeClr val="accent1"/>
                </a:solidFill>
              </a:rPr>
              <a:t>(</a:t>
            </a:r>
            <a:r>
              <a:rPr lang="en-US" sz="2400" i="1" dirty="0" smtClean="0">
                <a:solidFill>
                  <a:schemeClr val="accent1"/>
                </a:solidFill>
              </a:rPr>
              <a:t>C</a:t>
            </a:r>
            <a:r>
              <a:rPr lang="en-US" sz="2400" i="1" dirty="0">
                <a:solidFill>
                  <a:schemeClr val="accent1"/>
                </a:solidFill>
              </a:rPr>
              <a:t># o</a:t>
            </a:r>
            <a:r>
              <a:rPr lang="en-US" sz="2400" i="1" dirty="0" smtClean="0">
                <a:solidFill>
                  <a:schemeClr val="accent1"/>
                </a:solidFill>
              </a:rPr>
              <a:t>nly</a:t>
            </a:r>
            <a:r>
              <a:rPr lang="en-US" sz="2400" dirty="0" smtClean="0">
                <a:solidFill>
                  <a:schemeClr val="accent1"/>
                </a:solidFill>
              </a:rPr>
              <a:t>)</a:t>
            </a:r>
            <a:endParaRPr lang="en-US" sz="2400" dirty="0">
              <a:solidFill>
                <a:schemeClr val="accent1"/>
              </a:solidFill>
            </a:endParaRPr>
          </a:p>
          <a:p>
            <a:pPr marL="461963" lvl="1" indent="-461963"/>
            <a:r>
              <a:rPr lang="en-US" dirty="0"/>
              <a:t>Code D</a:t>
            </a:r>
            <a:r>
              <a:rPr lang="en-US" dirty="0" smtClean="0"/>
              <a:t>efinition </a:t>
            </a:r>
            <a:r>
              <a:rPr lang="en-US" dirty="0"/>
              <a:t>Window </a:t>
            </a:r>
            <a:r>
              <a:rPr lang="en-US" sz="2400" dirty="0">
                <a:solidFill>
                  <a:schemeClr val="accent1"/>
                </a:solidFill>
              </a:rPr>
              <a:t>(</a:t>
            </a:r>
            <a:r>
              <a:rPr lang="en-US" sz="2400" i="1" dirty="0">
                <a:solidFill>
                  <a:schemeClr val="accent1"/>
                </a:solidFill>
              </a:rPr>
              <a:t>C# only</a:t>
            </a:r>
            <a:r>
              <a:rPr lang="en-US" sz="2400" dirty="0">
                <a:solidFill>
                  <a:schemeClr val="accent1"/>
                </a:solidFill>
              </a:rPr>
              <a:t>)</a:t>
            </a:r>
          </a:p>
          <a:p>
            <a:pPr marL="461963" lvl="1" indent="-461963"/>
            <a:r>
              <a:rPr lang="en-US" dirty="0" smtClean="0"/>
              <a:t>Highlight References </a:t>
            </a:r>
            <a:r>
              <a:rPr lang="en-US" sz="2400" dirty="0" smtClean="0">
                <a:solidFill>
                  <a:schemeClr val="accent1"/>
                </a:solidFill>
              </a:rPr>
              <a:t>(Ctrl + Shift + Up/Down)</a:t>
            </a:r>
          </a:p>
          <a:p>
            <a:pPr marL="461963" lvl="1" indent="-461963"/>
            <a:r>
              <a:rPr lang="en-US" dirty="0" smtClean="0"/>
              <a:t>Multi-line Editing </a:t>
            </a:r>
            <a:r>
              <a:rPr lang="en-US" sz="2400" dirty="0" smtClean="0">
                <a:solidFill>
                  <a:schemeClr val="accent1"/>
                </a:solidFill>
              </a:rPr>
              <a:t>(Alt + Shift + Up/Down </a:t>
            </a:r>
            <a:r>
              <a:rPr lang="en-US" sz="2400" dirty="0">
                <a:solidFill>
                  <a:schemeClr val="accent1"/>
                </a:solidFill>
              </a:rPr>
              <a:t>-</a:t>
            </a:r>
            <a:r>
              <a:rPr lang="en-US" sz="2400" dirty="0" smtClean="0">
                <a:solidFill>
                  <a:schemeClr val="accent1"/>
                </a:solidFill>
              </a:rPr>
              <a:t>or- Alt + Mouse Up/Down)</a:t>
            </a:r>
            <a:endParaRPr lang="en-US" dirty="0" smtClean="0">
              <a:solidFill>
                <a:schemeClr val="accent1"/>
              </a:solidFill>
            </a:endParaRPr>
          </a:p>
          <a:p>
            <a:pPr marL="461963" lvl="1" indent="-461963"/>
            <a:r>
              <a:rPr lang="en-US" dirty="0" smtClean="0"/>
              <a:t>Editor Zoom </a:t>
            </a:r>
            <a:r>
              <a:rPr lang="en-US" sz="2400" dirty="0" smtClean="0">
                <a:solidFill>
                  <a:schemeClr val="accent1"/>
                </a:solidFill>
              </a:rPr>
              <a:t>(Ctrl + Shift + &lt;/&gt; -or- Ctrl + Mouse Scroll)</a:t>
            </a:r>
            <a:endParaRPr lang="en-US" dirty="0">
              <a:solidFill>
                <a:schemeClr val="accent1"/>
              </a:solidFill>
            </a:endParaRPr>
          </a:p>
        </p:txBody>
      </p:sp>
      <p:sp>
        <p:nvSpPr>
          <p:cNvPr id="8" name="Rectangle 7"/>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TextBox 8"/>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1302360202"/>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Multiple Monitor Support</a:t>
            </a:r>
          </a:p>
        </p:txBody>
      </p:sp>
      <p:sp>
        <p:nvSpPr>
          <p:cNvPr id="3" name="Content Placeholder 2"/>
          <p:cNvSpPr>
            <a:spLocks noGrp="1"/>
          </p:cNvSpPr>
          <p:nvPr>
            <p:ph idx="1"/>
          </p:nvPr>
        </p:nvSpPr>
        <p:spPr>
          <a:xfrm>
            <a:off x="519112" y="1447799"/>
            <a:ext cx="11149013" cy="861774"/>
          </a:xfrm>
        </p:spPr>
        <p:txBody>
          <a:bodyPr/>
          <a:lstStyle/>
          <a:p>
            <a:pPr marL="461963" lvl="1" indent="-461963"/>
            <a:r>
              <a:rPr lang="en-US" dirty="0" smtClean="0"/>
              <a:t>Move/Dock floating windows </a:t>
            </a:r>
            <a:r>
              <a:rPr lang="en-US" sz="2400" dirty="0" smtClean="0">
                <a:solidFill>
                  <a:schemeClr val="accent1"/>
                </a:solidFill>
              </a:rPr>
              <a:t>(Win + &lt;arrow key&gt;)</a:t>
            </a:r>
            <a:endParaRPr lang="en-US" dirty="0">
              <a:solidFill>
                <a:schemeClr val="accent1"/>
              </a:solidFill>
            </a:endParaRPr>
          </a:p>
          <a:p>
            <a:pPr marL="461963" lvl="1" indent="-461963"/>
            <a:r>
              <a:rPr lang="en-US" dirty="0" smtClean="0"/>
              <a:t>Float/Doc tab </a:t>
            </a:r>
            <a:r>
              <a:rPr lang="en-US" sz="2400" dirty="0" smtClean="0">
                <a:solidFill>
                  <a:schemeClr val="accent1"/>
                </a:solidFill>
              </a:rPr>
              <a:t>(Ctrl + Double Click)</a:t>
            </a:r>
            <a:endParaRPr lang="en-US" dirty="0">
              <a:solidFill>
                <a:schemeClr val="accent1"/>
              </a:solidFill>
            </a:endParaRPr>
          </a:p>
        </p:txBody>
      </p:sp>
      <p:sp>
        <p:nvSpPr>
          <p:cNvPr id="8" name="Rectangle 7"/>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TextBox 8"/>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1784070825"/>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Outlining</a:t>
            </a:r>
          </a:p>
        </p:txBody>
      </p:sp>
      <p:sp>
        <p:nvSpPr>
          <p:cNvPr id="3" name="Content Placeholder 2"/>
          <p:cNvSpPr>
            <a:spLocks noGrp="1"/>
          </p:cNvSpPr>
          <p:nvPr>
            <p:ph idx="1"/>
          </p:nvPr>
        </p:nvSpPr>
        <p:spPr>
          <a:xfrm>
            <a:off x="519112" y="1447799"/>
            <a:ext cx="11149013" cy="3570208"/>
          </a:xfrm>
        </p:spPr>
        <p:txBody>
          <a:bodyPr/>
          <a:lstStyle/>
          <a:p>
            <a:pPr marL="461963" lvl="1" indent="-461963"/>
            <a:r>
              <a:rPr lang="en-US" dirty="0"/>
              <a:t>Ad-Hoc </a:t>
            </a:r>
            <a:r>
              <a:rPr lang="en-US" dirty="0" smtClean="0"/>
              <a:t>outlining regions</a:t>
            </a:r>
            <a:endParaRPr lang="en-US" dirty="0"/>
          </a:p>
          <a:p>
            <a:pPr marL="865188" lvl="2" indent="-461963"/>
            <a:r>
              <a:rPr lang="en-US" dirty="0"/>
              <a:t>Hide </a:t>
            </a:r>
            <a:r>
              <a:rPr lang="en-US" dirty="0" smtClean="0"/>
              <a:t>selection </a:t>
            </a:r>
            <a:r>
              <a:rPr lang="en-US" sz="2000" dirty="0" smtClean="0">
                <a:solidFill>
                  <a:schemeClr val="accent1"/>
                </a:solidFill>
              </a:rPr>
              <a:t>(Ctrl + M, H)</a:t>
            </a:r>
            <a:endParaRPr lang="en-US" sz="2000" dirty="0">
              <a:solidFill>
                <a:schemeClr val="accent1"/>
              </a:solidFill>
            </a:endParaRPr>
          </a:p>
          <a:p>
            <a:pPr marL="865188" lvl="2" indent="-461963"/>
            <a:r>
              <a:rPr lang="en-US" dirty="0" smtClean="0"/>
              <a:t>Stop hiding selection </a:t>
            </a:r>
            <a:r>
              <a:rPr lang="en-US" sz="2000" dirty="0" smtClean="0">
                <a:solidFill>
                  <a:schemeClr val="accent1"/>
                </a:solidFill>
              </a:rPr>
              <a:t>(Ctrl + M, U)</a:t>
            </a:r>
            <a:endParaRPr lang="en-US" dirty="0" smtClean="0">
              <a:solidFill>
                <a:schemeClr val="accent1"/>
              </a:solidFill>
            </a:endParaRPr>
          </a:p>
          <a:p>
            <a:pPr marL="461963" lvl="1" indent="-461963"/>
            <a:r>
              <a:rPr lang="en-US" dirty="0" smtClean="0"/>
              <a:t>Collapse </a:t>
            </a:r>
            <a:r>
              <a:rPr lang="en-US" dirty="0"/>
              <a:t>to </a:t>
            </a:r>
            <a:r>
              <a:rPr lang="en-US" dirty="0" smtClean="0"/>
              <a:t>definitions</a:t>
            </a:r>
            <a:endParaRPr lang="en-US" dirty="0"/>
          </a:p>
          <a:p>
            <a:pPr marL="461963" lvl="1" indent="-461963"/>
            <a:r>
              <a:rPr lang="en-US" dirty="0"/>
              <a:t>Outlining preview on margin hover</a:t>
            </a:r>
          </a:p>
          <a:p>
            <a:pPr marL="461963" lvl="1" indent="-461963"/>
            <a:r>
              <a:rPr lang="en-US" dirty="0"/>
              <a:t>Double click margin to </a:t>
            </a:r>
            <a:r>
              <a:rPr lang="en-US" dirty="0" smtClean="0"/>
              <a:t>Expand/Collapse</a:t>
            </a:r>
          </a:p>
          <a:p>
            <a:pPr marL="461963" lvl="1" indent="-461963"/>
            <a:r>
              <a:rPr lang="en-US" dirty="0" smtClean="0"/>
              <a:t>Format Document  </a:t>
            </a:r>
            <a:r>
              <a:rPr lang="en-US" sz="2400" dirty="0">
                <a:solidFill>
                  <a:schemeClr val="accent1"/>
                </a:solidFill>
              </a:rPr>
              <a:t>(Ctrl + K</a:t>
            </a:r>
            <a:r>
              <a:rPr lang="en-US" sz="2400" dirty="0" smtClean="0">
                <a:solidFill>
                  <a:schemeClr val="accent1"/>
                </a:solidFill>
              </a:rPr>
              <a:t>, D)</a:t>
            </a:r>
          </a:p>
          <a:p>
            <a:pPr marL="865188" lvl="2" indent="-461963"/>
            <a:r>
              <a:rPr lang="en-US" dirty="0" smtClean="0">
                <a:solidFill>
                  <a:schemeClr val="tx1"/>
                </a:solidFill>
              </a:rPr>
              <a:t>Now works in CSS</a:t>
            </a:r>
            <a:endParaRPr lang="en-US" dirty="0">
              <a:solidFill>
                <a:schemeClr val="tx1"/>
              </a:solidFill>
            </a:endParaRPr>
          </a:p>
        </p:txBody>
      </p:sp>
      <p:sp>
        <p:nvSpPr>
          <p:cNvPr id="8" name="Rectangle 7"/>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TextBox 8"/>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204639801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Navigation</a:t>
            </a:r>
          </a:p>
        </p:txBody>
      </p:sp>
      <p:sp>
        <p:nvSpPr>
          <p:cNvPr id="3" name="Content Placeholder 2"/>
          <p:cNvSpPr>
            <a:spLocks noGrp="1"/>
          </p:cNvSpPr>
          <p:nvPr>
            <p:ph idx="1"/>
          </p:nvPr>
        </p:nvSpPr>
        <p:spPr>
          <a:xfrm>
            <a:off x="519112" y="1447799"/>
            <a:ext cx="11149013" cy="2757678"/>
          </a:xfrm>
        </p:spPr>
        <p:txBody>
          <a:bodyPr/>
          <a:lstStyle/>
          <a:p>
            <a:pPr marL="461963" lvl="1" indent="-461963"/>
            <a:r>
              <a:rPr lang="en-US" dirty="0"/>
              <a:t>Go to Definition </a:t>
            </a:r>
            <a:r>
              <a:rPr lang="en-US" sz="2400" dirty="0" smtClean="0">
                <a:solidFill>
                  <a:schemeClr val="accent1"/>
                </a:solidFill>
              </a:rPr>
              <a:t>(F12)</a:t>
            </a:r>
            <a:endParaRPr lang="en-US" sz="2400" dirty="0">
              <a:solidFill>
                <a:schemeClr val="accent1"/>
              </a:solidFill>
            </a:endParaRPr>
          </a:p>
          <a:p>
            <a:pPr marL="461963" lvl="1" indent="-461963"/>
            <a:r>
              <a:rPr lang="en-US" dirty="0"/>
              <a:t>Go to Definition Stack </a:t>
            </a:r>
            <a:r>
              <a:rPr lang="en-US" sz="2400" dirty="0" smtClean="0">
                <a:solidFill>
                  <a:schemeClr val="accent1"/>
                </a:solidFill>
              </a:rPr>
              <a:t>(Ctrl + Shift + 7/8 – </a:t>
            </a:r>
            <a:r>
              <a:rPr lang="en-US" sz="2400" i="1" dirty="0" smtClean="0">
                <a:solidFill>
                  <a:schemeClr val="accent1"/>
                </a:solidFill>
              </a:rPr>
              <a:t>C# only</a:t>
            </a:r>
            <a:r>
              <a:rPr lang="en-US" sz="2400" dirty="0" smtClean="0">
                <a:solidFill>
                  <a:schemeClr val="accent1"/>
                </a:solidFill>
              </a:rPr>
              <a:t>)</a:t>
            </a:r>
            <a:endParaRPr lang="en-US" sz="2400" dirty="0">
              <a:solidFill>
                <a:schemeClr val="accent1"/>
              </a:solidFill>
            </a:endParaRPr>
          </a:p>
          <a:p>
            <a:pPr marL="461963" lvl="1" indent="-461963"/>
            <a:r>
              <a:rPr lang="en-US" dirty="0"/>
              <a:t>Iterate List Window </a:t>
            </a:r>
            <a:r>
              <a:rPr lang="en-US" dirty="0" smtClean="0"/>
              <a:t>(e.g. </a:t>
            </a:r>
            <a:r>
              <a:rPr lang="en-US" dirty="0"/>
              <a:t>Find Results) </a:t>
            </a:r>
            <a:r>
              <a:rPr lang="en-US" sz="2400" dirty="0" smtClean="0">
                <a:solidFill>
                  <a:schemeClr val="accent1"/>
                </a:solidFill>
              </a:rPr>
              <a:t>(F8)</a:t>
            </a:r>
            <a:endParaRPr lang="en-US" sz="2400" dirty="0">
              <a:solidFill>
                <a:schemeClr val="accent1"/>
              </a:solidFill>
            </a:endParaRPr>
          </a:p>
          <a:p>
            <a:pPr marL="461963" lvl="1" indent="-461963"/>
            <a:r>
              <a:rPr lang="en-US" dirty="0" smtClean="0"/>
              <a:t>Navigate </a:t>
            </a:r>
            <a:r>
              <a:rPr lang="en-US" dirty="0"/>
              <a:t>To </a:t>
            </a:r>
            <a:r>
              <a:rPr lang="en-US" sz="2400" dirty="0" smtClean="0">
                <a:solidFill>
                  <a:schemeClr val="accent1"/>
                </a:solidFill>
              </a:rPr>
              <a:t>(Ctrl + ,)</a:t>
            </a:r>
            <a:endParaRPr lang="en-US" dirty="0">
              <a:solidFill>
                <a:schemeClr val="accent1"/>
              </a:solidFill>
            </a:endParaRPr>
          </a:p>
          <a:p>
            <a:pPr marL="461963" lvl="1" indent="-461963"/>
            <a:r>
              <a:rPr lang="en-US" dirty="0" smtClean="0"/>
              <a:t>Activate Open File </a:t>
            </a:r>
            <a:r>
              <a:rPr lang="en-US" sz="2400" dirty="0" smtClean="0">
                <a:solidFill>
                  <a:schemeClr val="accent1"/>
                </a:solidFill>
              </a:rPr>
              <a:t>(Ctrl + Alt + Down)</a:t>
            </a:r>
            <a:endParaRPr lang="en-US" dirty="0">
              <a:solidFill>
                <a:schemeClr val="accent1"/>
              </a:solidFill>
            </a:endParaRPr>
          </a:p>
          <a:p>
            <a:pPr marL="461963" lvl="1" indent="-461963"/>
            <a:r>
              <a:rPr lang="en-US" dirty="0"/>
              <a:t>Next | Previous Method </a:t>
            </a:r>
            <a:r>
              <a:rPr lang="en-US" sz="2400" dirty="0" smtClean="0">
                <a:solidFill>
                  <a:schemeClr val="accent1"/>
                </a:solidFill>
              </a:rPr>
              <a:t>(Ctrl + Up/Down – </a:t>
            </a:r>
            <a:r>
              <a:rPr lang="en-US" sz="2400" i="1" dirty="0" smtClean="0">
                <a:solidFill>
                  <a:schemeClr val="accent1"/>
                </a:solidFill>
              </a:rPr>
              <a:t>VB only</a:t>
            </a:r>
            <a:r>
              <a:rPr lang="en-US" sz="2400" dirty="0" smtClean="0">
                <a:solidFill>
                  <a:schemeClr val="accent1"/>
                </a:solidFill>
              </a:rPr>
              <a:t>)</a:t>
            </a:r>
            <a:endParaRPr lang="en-US" dirty="0">
              <a:solidFill>
                <a:schemeClr val="accent1"/>
              </a:solidFill>
            </a:endParaRPr>
          </a:p>
        </p:txBody>
      </p:sp>
      <p:sp>
        <p:nvSpPr>
          <p:cNvPr id="9" name="Rectangle 8"/>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10" name="TextBox 9"/>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130787387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Temporary Projects</a:t>
            </a:r>
            <a:endParaRPr lang="en-US" dirty="0"/>
          </a:p>
        </p:txBody>
      </p:sp>
      <p:sp>
        <p:nvSpPr>
          <p:cNvPr id="3" name="Content Placeholder 2"/>
          <p:cNvSpPr>
            <a:spLocks noGrp="1"/>
          </p:cNvSpPr>
          <p:nvPr>
            <p:ph idx="1"/>
          </p:nvPr>
        </p:nvSpPr>
        <p:spPr>
          <a:xfrm>
            <a:off x="519112" y="1447799"/>
            <a:ext cx="11149013" cy="3231654"/>
          </a:xfrm>
        </p:spPr>
        <p:txBody>
          <a:bodyPr/>
          <a:lstStyle/>
          <a:p>
            <a:pPr marL="461963" lvl="1" indent="-461963"/>
            <a:r>
              <a:rPr lang="en-US" smtClean="0"/>
              <a:t>Quick Code</a:t>
            </a:r>
          </a:p>
          <a:p>
            <a:pPr marL="461963" lvl="1" indent="-461963"/>
            <a:r>
              <a:rPr lang="en-US" smtClean="0"/>
              <a:t>Samples</a:t>
            </a:r>
          </a:p>
          <a:p>
            <a:pPr marL="461963" lvl="1" indent="-461963"/>
            <a:r>
              <a:rPr lang="en-US" smtClean="0"/>
              <a:t>Throw Away Code</a:t>
            </a:r>
          </a:p>
          <a:p>
            <a:pPr marL="461963" lvl="1" indent="-461963"/>
            <a:r>
              <a:rPr lang="en-US" smtClean="0"/>
              <a:t>Keep Hard Drive clean</a:t>
            </a:r>
          </a:p>
          <a:p>
            <a:pPr marL="461963" lvl="1" indent="-461963"/>
            <a:r>
              <a:rPr lang="en-US" smtClean="0"/>
              <a:t>Save if you want</a:t>
            </a:r>
          </a:p>
          <a:p>
            <a:pPr marL="461963" lvl="1" indent="-461963"/>
            <a:r>
              <a:rPr lang="en-US" smtClean="0"/>
              <a:t>No Solution Support</a:t>
            </a:r>
          </a:p>
          <a:p>
            <a:pPr marL="461963" lvl="1" indent="-461963"/>
            <a:r>
              <a:rPr lang="en-US" smtClean="0"/>
              <a:t>Single Projects Only</a:t>
            </a:r>
            <a:endParaRPr lang="en-US" dirty="0"/>
          </a:p>
        </p:txBody>
      </p:sp>
      <p:sp>
        <p:nvSpPr>
          <p:cNvPr id="8" name="Rectangle 7"/>
          <p:cNvSpPr/>
          <p:nvPr/>
        </p:nvSpPr>
        <p:spPr bwMode="auto">
          <a:xfrm>
            <a:off x="0" y="6250982"/>
            <a:ext cx="12188825" cy="607017"/>
          </a:xfrm>
          <a:prstGeom prst="rect">
            <a:avLst/>
          </a:prstGeom>
          <a:gradFill flip="none" rotWithShape="1">
            <a:gsLst>
              <a:gs pos="0">
                <a:schemeClr val="tx2">
                  <a:shade val="30000"/>
                  <a:satMod val="115000"/>
                </a:schemeClr>
              </a:gs>
              <a:gs pos="50000">
                <a:schemeClr val="tx2">
                  <a:shade val="67500"/>
                  <a:satMod val="115000"/>
                </a:schemeClr>
              </a:gs>
              <a:gs pos="100000">
                <a:schemeClr val="tx2">
                  <a:shade val="100000"/>
                  <a:satMod val="115000"/>
                </a:schemeClr>
              </a:gs>
            </a:gsLst>
            <a:lin ang="5400000" scaled="1"/>
            <a:tileRect/>
          </a:gradFill>
          <a:ln>
            <a:solidFill>
              <a:schemeClr val="tx2"/>
            </a:solid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chemeClr val="tx1">
                  <a:alpha val="99000"/>
                </a:schemeClr>
              </a:solidFill>
            </a:endParaRPr>
          </a:p>
        </p:txBody>
      </p:sp>
      <p:sp>
        <p:nvSpPr>
          <p:cNvPr id="9" name="TextBox 8"/>
          <p:cNvSpPr txBox="1"/>
          <p:nvPr/>
        </p:nvSpPr>
        <p:spPr>
          <a:xfrm>
            <a:off x="706170" y="6415990"/>
            <a:ext cx="3270191" cy="276999"/>
          </a:xfrm>
          <a:prstGeom prst="rect">
            <a:avLst/>
          </a:prstGeom>
          <a:noFill/>
        </p:spPr>
        <p:txBody>
          <a:bodyPr wrap="none" lIns="0" tIns="0" rIns="0" bIns="0" rtlCol="0">
            <a:spAutoFit/>
          </a:bodyPr>
          <a:lstStyle/>
          <a:p>
            <a:r>
              <a:rPr lang="en-US" dirty="0" smtClean="0">
                <a:gradFill>
                  <a:gsLst>
                    <a:gs pos="0">
                      <a:schemeClr val="tx1"/>
                    </a:gs>
                    <a:gs pos="86000">
                      <a:schemeClr val="tx1"/>
                    </a:gs>
                  </a:gsLst>
                  <a:lin ang="5400000" scaled="0"/>
                </a:gradFill>
              </a:rPr>
              <a:t>Twitter Discussion: #TEDEV305</a:t>
            </a:r>
          </a:p>
        </p:txBody>
      </p:sp>
    </p:spTree>
    <p:extLst>
      <p:ext uri="{BB962C8B-B14F-4D97-AF65-F5344CB8AC3E}">
        <p14:creationId xmlns:p14="http://schemas.microsoft.com/office/powerpoint/2010/main" val="503661601"/>
      </p:ext>
    </p:extLst>
  </p:cSld>
  <p:clrMapOvr>
    <a:masterClrMapping/>
  </p:clrMapOvr>
  <p:transition>
    <p:fade/>
  </p:transition>
</p:sld>
</file>

<file path=ppt/theme/theme1.xml><?xml version="1.0" encoding="utf-8"?>
<a:theme xmlns:a="http://schemas.openxmlformats.org/drawingml/2006/main" name="TENA11_BreakoutSession_Template_16x9_Final_05132011">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2011-05-19T00:00:00-07:00</Event_x0020_End_x0020_Date>
    <Event_x0020_Start_x0020_Date xmlns="2295e2e7-0eeb-498e-8716-217bb2ee6ee3">2011-05-16T07:00:00+00:00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DEV305</Session_x0020_Code>
    <ProductTaxHTField0 xmlns="2295e2e7-0eeb-498e-8716-217bb2ee6ee3">
      <Terms xmlns="http://schemas.microsoft.com/office/infopath/2007/PartnerControls"/>
    </ProductTaxHTField0>
    <Presentation_x0020_Date xmlns="2295e2e7-0eeb-498e-8716-217bb2ee6ee3">2011-05-18T00:00:00</Presentation_x0020_Dat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Props1.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3.xml><?xml version="1.0" encoding="utf-8"?>
<ds:datastoreItem xmlns:ds="http://schemas.openxmlformats.org/officeDocument/2006/customXml" ds:itemID="{893833E7-CDA5-4E4A-AF0B-36A91B78C9EF}">
  <ds:schemaRefs>
    <ds:schemaRef ds:uri="http://purl.org/dc/elements/1.1/"/>
    <ds:schemaRef ds:uri="2295e2e7-0eeb-498e-8716-217bb2ee6ee3"/>
    <ds:schemaRef ds:uri="http://schemas.microsoft.com/office/2006/documentManagement/types"/>
    <ds:schemaRef ds:uri="http://schemas.microsoft.com/office/2006/metadata/properties"/>
    <ds:schemaRef ds:uri="http://schemas.microsoft.com/office/infopath/2007/PartnerControls"/>
    <ds:schemaRef ds:uri="http://schemas.openxmlformats.org/package/2006/metadata/core-properties"/>
    <ds:schemaRef ds:uri="8b529f77-48ab-4581-b468-93f09345b8aa"/>
    <ds:schemaRef ds:uri="http://www.w3.org/XML/1998/namespace"/>
    <ds:schemaRef ds:uri="http://purl.org/dc/dcmitype/"/>
    <ds:schemaRef ds:uri="http://purl.org/dc/terms/"/>
  </ds:schemaRefs>
</ds:datastoreItem>
</file>

<file path=docProps/app.xml><?xml version="1.0" encoding="utf-8"?>
<Properties xmlns="http://schemas.openxmlformats.org/officeDocument/2006/extended-properties" xmlns:vt="http://schemas.openxmlformats.org/officeDocument/2006/docPropsVTypes">
  <Template>TENA11_BreakoutSession_Template_16x9_Final</Template>
  <TotalTime>258</TotalTime>
  <Words>1450</Words>
  <Application>Microsoft Office PowerPoint</Application>
  <PresentationFormat>Custom</PresentationFormat>
  <Paragraphs>197</Paragraphs>
  <Slides>23</Slides>
  <Notes>23</Notes>
  <HiddenSlides>0</HiddenSlides>
  <MMClips>0</MMClips>
  <ScaleCrop>false</ScaleCrop>
  <HeadingPairs>
    <vt:vector size="4" baseType="variant">
      <vt:variant>
        <vt:lpstr>Theme</vt:lpstr>
      </vt:variant>
      <vt:variant>
        <vt:i4>2</vt:i4>
      </vt:variant>
      <vt:variant>
        <vt:lpstr>Slide Titles</vt:lpstr>
      </vt:variant>
      <vt:variant>
        <vt:i4>23</vt:i4>
      </vt:variant>
    </vt:vector>
  </HeadingPairs>
  <TitlesOfParts>
    <vt:vector size="25" baseType="lpstr">
      <vt:lpstr>TENA11_BreakoutSession_Template_16x9_Final_05132011</vt:lpstr>
      <vt:lpstr>White with Consolas font for code slides</vt:lpstr>
      <vt:lpstr>Microsoft Visual Studio  Tips and Tricks</vt:lpstr>
      <vt:lpstr>Agenda</vt:lpstr>
      <vt:lpstr>IntelliSense</vt:lpstr>
      <vt:lpstr>Start Page</vt:lpstr>
      <vt:lpstr>Code Editor Tricks</vt:lpstr>
      <vt:lpstr>Multiple Monitor Support</vt:lpstr>
      <vt:lpstr>Outlining</vt:lpstr>
      <vt:lpstr>Navigation</vt:lpstr>
      <vt:lpstr>Temporary Projects</vt:lpstr>
      <vt:lpstr>New Project Dialog</vt:lpstr>
      <vt:lpstr>Writing Code Faster</vt:lpstr>
      <vt:lpstr>Code Snippets</vt:lpstr>
      <vt:lpstr>Debugging</vt:lpstr>
      <vt:lpstr>Architecture Diagrams</vt:lpstr>
      <vt:lpstr>Extending Visual Studio 2010</vt:lpstr>
      <vt:lpstr>Popular Extensions</vt:lpstr>
      <vt:lpstr>http://ScottCate.com/Tricks</vt:lpstr>
      <vt:lpstr>DEV Track Resources</vt:lpstr>
      <vt:lpstr>Resources</vt:lpstr>
      <vt:lpstr>PowerPoint Presentation</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DEV305: Microsoft Visual Studio Tips and Tricks</dc:title>
  <dc:subject>Microsoft TechEd North America 2011</dc:subject>
  <dc:creator>Dustin Campbell; Scott Cate</dc:creator>
  <dc:description>Template Design: Jordan Cayabyab
Formatter: John Lee, Silver Fox Productions
Event Date: May 16-19, 2011
Event Location: Atlanta
Audience Type: Developers, IT Pros</dc:description>
  <cp:lastModifiedBy>Shows</cp:lastModifiedBy>
  <cp:revision>57</cp:revision>
  <cp:lastPrinted>2011-05-16T20:23:48Z</cp:lastPrinted>
  <dcterms:created xsi:type="dcterms:W3CDTF">2011-05-10T22:10:40Z</dcterms:created>
  <dcterms:modified xsi:type="dcterms:W3CDTF">2011-05-18T16:26:07Z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