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4"/>
    <p:sldMasterId id="2147483718" r:id="rId5"/>
  </p:sldMasterIdLst>
  <p:notesMasterIdLst>
    <p:notesMasterId r:id="rId13"/>
  </p:notesMasterIdLst>
  <p:handoutMasterIdLst>
    <p:handoutMasterId r:id="rId14"/>
  </p:handoutMasterIdLst>
  <p:sldIdLst>
    <p:sldId id="319" r:id="rId6"/>
    <p:sldId id="322" r:id="rId7"/>
    <p:sldId id="335" r:id="rId8"/>
    <p:sldId id="336" r:id="rId9"/>
    <p:sldId id="337" r:id="rId10"/>
    <p:sldId id="338" r:id="rId11"/>
    <p:sldId id="271" r:id="rId12"/>
  </p:sldIdLst>
  <p:sldSz cx="12188825" cy="6858000"/>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9A1F"/>
    <a:srgbClr val="03C2F1"/>
    <a:srgbClr val="FFFFFF"/>
    <a:srgbClr val="000000"/>
    <a:srgbClr val="429A16"/>
    <a:srgbClr val="F8F57B"/>
    <a:srgbClr val="59D01E"/>
    <a:srgbClr val="ACE58F"/>
    <a:srgbClr val="292929"/>
    <a:srgbClr val="3333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56" autoAdjust="0"/>
    <p:restoredTop sz="96163" autoAdjust="0"/>
  </p:normalViewPr>
  <p:slideViewPr>
    <p:cSldViewPr snapToGrid="0">
      <p:cViewPr varScale="1">
        <p:scale>
          <a:sx n="83" d="100"/>
          <a:sy n="83" d="100"/>
        </p:scale>
        <p:origin x="-1044" y="-78"/>
      </p:cViewPr>
      <p:guideLst>
        <p:guide orient="horz" pos="144"/>
        <p:guide orient="horz" pos="1200"/>
        <p:guide orient="horz" pos="2736"/>
        <p:guide orient="horz" pos="4176"/>
        <p:guide orient="horz" pos="1488"/>
        <p:guide orient="horz" pos="912"/>
        <p:guide pos="3839"/>
        <p:guide pos="327"/>
        <p:guide pos="1190"/>
        <p:guide pos="7350"/>
        <p:guide pos="7063"/>
        <p:guide pos="611"/>
      </p:guideLst>
    </p:cSldViewPr>
  </p:slideViewPr>
  <p:outlineViewPr>
    <p:cViewPr>
      <p:scale>
        <a:sx n="33" d="100"/>
        <a:sy n="33" d="100"/>
      </p:scale>
      <p:origin x="0" y="6060"/>
    </p:cViewPr>
  </p:outlineViewPr>
  <p:notesTextViewPr>
    <p:cViewPr>
      <p:scale>
        <a:sx n="100" d="100"/>
        <a:sy n="100" d="100"/>
      </p:scale>
      <p:origin x="0" y="0"/>
    </p:cViewPr>
  </p:notesTextViewPr>
  <p:sorterViewPr>
    <p:cViewPr>
      <p:scale>
        <a:sx n="100" d="100"/>
        <a:sy n="100" d="100"/>
      </p:scale>
      <p:origin x="0" y="0"/>
    </p:cViewPr>
  </p:sorterViewPr>
  <p:notesViewPr>
    <p:cSldViewPr snapToGrid="0" showGuides="1">
      <p:cViewPr>
        <p:scale>
          <a:sx n="148" d="100"/>
          <a:sy n="148" d="100"/>
        </p:scale>
        <p:origin x="-1686"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err="1" smtClean="0">
                <a:latin typeface="Segoe UI" pitchFamily="34" charset="0"/>
              </a:rPr>
              <a:t>TechEd</a:t>
            </a:r>
            <a:r>
              <a:rPr lang="en-US" dirty="0" smtClean="0">
                <a:latin typeface="Segoe UI" pitchFamily="34" charset="0"/>
              </a:rPr>
              <a:t> 2011</a:t>
            </a:r>
            <a:endParaRPr lang="en-US" dirty="0">
              <a:latin typeface="Segoe U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5/14/2011</a:t>
            </a:fld>
            <a:endParaRPr lang="en-US"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Tree>
    <p:extLst>
      <p:ext uri="{BB962C8B-B14F-4D97-AF65-F5344CB8AC3E}">
        <p14:creationId xmlns:p14="http://schemas.microsoft.com/office/powerpoint/2010/main" val="12079664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err="1" smtClean="0"/>
              <a:t>TechEd</a:t>
            </a:r>
            <a:r>
              <a:rPr lang="en-US" dirty="0" smtClean="0"/>
              <a:t> 2011</a:t>
            </a: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5/14/2011</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2252895765"/>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Segoe U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1</a:t>
            </a:fld>
            <a:endParaRPr lang="en-US" dirty="0"/>
          </a:p>
        </p:txBody>
      </p:sp>
    </p:spTree>
    <p:extLst>
      <p:ext uri="{BB962C8B-B14F-4D97-AF65-F5344CB8AC3E}">
        <p14:creationId xmlns:p14="http://schemas.microsoft.com/office/powerpoint/2010/main" val="21532313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5/14/2011 4:00 PM</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a:p>
            <a:endParaRPr lang="en-US" sz="500" dirty="0">
              <a:latin typeface="Segoe UI" pitchFamily="34" charset="0"/>
            </a:endParaRPr>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4</a:t>
            </a:fld>
            <a:endParaRPr lang="en-US" dirty="0">
              <a:solidFill>
                <a:prstClr val="black"/>
              </a:solidFill>
            </a:endParaRPr>
          </a:p>
        </p:txBody>
      </p:sp>
      <p:sp>
        <p:nvSpPr>
          <p:cNvPr id="5" name="Header Placeholder 3"/>
          <p:cNvSpPr>
            <a:spLocks noGrp="1"/>
          </p:cNvSpPr>
          <p:nvPr>
            <p:ph type="hdr" sz="quarter"/>
          </p:nvPr>
        </p:nvSpPr>
        <p:spPr>
          <a:xfrm>
            <a:off x="0" y="0"/>
            <a:ext cx="2971800" cy="457200"/>
          </a:xfrm>
        </p:spPr>
        <p:txBody>
          <a:bodyPr/>
          <a:lstStyle/>
          <a:p>
            <a:r>
              <a:rPr lang="en-US" dirty="0" smtClean="0">
                <a:solidFill>
                  <a:prstClr val="black"/>
                </a:solidFill>
              </a:rPr>
              <a:t>Tech Ed North America 2010</a:t>
            </a:r>
            <a:endParaRPr lang="en-US" dirty="0">
              <a:solidFill>
                <a:prstClr val="black"/>
              </a:solidFill>
            </a:endParaRPr>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solidFill>
                  <a:prstClr val="black"/>
                </a:solidFill>
              </a:rPr>
              <a:pPr/>
              <a:t>5/14/2011 4:01 PM</a:t>
            </a:fld>
            <a:endParaRPr lang="en-US" dirty="0">
              <a:solidFill>
                <a:prstClr val="black"/>
              </a:solidFill>
            </a:endParaRPr>
          </a:p>
        </p:txBody>
      </p:sp>
      <p:sp>
        <p:nvSpPr>
          <p:cNvPr id="7" name="Footer Placeholder 5"/>
          <p:cNvSpPr>
            <a:spLocks noGrp="1"/>
          </p:cNvSpPr>
          <p:nvPr>
            <p:ph type="ftr" sz="quarter" idx="4"/>
          </p:nvPr>
        </p:nvSpPr>
        <p:spPr>
          <a:xfrm>
            <a:off x="0" y="8685213"/>
            <a:ext cx="6172200" cy="457200"/>
          </a:xfrm>
        </p:spPr>
        <p:txBody>
          <a:bodyPr/>
          <a:lstStyle/>
          <a:p>
            <a:r>
              <a:rPr lang="en-US" dirty="0" smtClean="0">
                <a:solidFill>
                  <a:prstClr val="black"/>
                </a:solidFill>
              </a:rPr>
              <a:t>© 2010 Microsoft Corporation. All rights reserved. Microsoft, Windows, Windows Vista and other product names are or may be registered trademarks and/or trademarks in the U.S. and/or other countries.</a:t>
            </a:r>
          </a:p>
          <a:p>
            <a:r>
              <a:rPr lang="en-US" dirty="0"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prstClr val="black"/>
                </a:solidFill>
              </a:rPr>
            </a:br>
            <a:r>
              <a:rPr lang="en-US" dirty="0" smtClean="0">
                <a:solidFill>
                  <a:prstClr val="black"/>
                </a:solidFill>
              </a:rPr>
              <a:t>MICROSOFT MAKES NO WARRANTIES, EXPRESS, IMPLIED OR STATUTORY, AS TO THE INFORMATION IN THIS PRESENTATION.</a:t>
            </a:r>
          </a:p>
          <a:p>
            <a:endParaRPr lang="en-US" dirty="0">
              <a:solidFill>
                <a:prstClr val="black"/>
              </a:solidFil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5</a:t>
            </a:fld>
            <a:endParaRPr lang="en-US" dirty="0">
              <a:solidFill>
                <a:prstClr val="black"/>
              </a:solidFill>
            </a:endParaRPr>
          </a:p>
        </p:txBody>
      </p:sp>
      <p:sp>
        <p:nvSpPr>
          <p:cNvPr id="5" name="Header Placeholder 3"/>
          <p:cNvSpPr>
            <a:spLocks noGrp="1"/>
          </p:cNvSpPr>
          <p:nvPr>
            <p:ph type="hdr" sz="quarter"/>
          </p:nvPr>
        </p:nvSpPr>
        <p:spPr>
          <a:xfrm>
            <a:off x="0" y="0"/>
            <a:ext cx="2971800" cy="457200"/>
          </a:xfrm>
        </p:spPr>
        <p:txBody>
          <a:bodyPr/>
          <a:lstStyle/>
          <a:p>
            <a:r>
              <a:rPr lang="en-US" dirty="0" smtClean="0">
                <a:solidFill>
                  <a:prstClr val="black"/>
                </a:solidFill>
              </a:rPr>
              <a:t>Tech Ed North America 2010</a:t>
            </a:r>
            <a:endParaRPr lang="en-US" dirty="0">
              <a:solidFill>
                <a:prstClr val="black"/>
              </a:solidFill>
            </a:endParaRPr>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solidFill>
                  <a:prstClr val="black"/>
                </a:solidFill>
              </a:rPr>
              <a:pPr/>
              <a:t>5/14/2011 4:01 PM</a:t>
            </a:fld>
            <a:endParaRPr lang="en-US" dirty="0">
              <a:solidFill>
                <a:prstClr val="black"/>
              </a:solidFill>
            </a:endParaRPr>
          </a:p>
        </p:txBody>
      </p:sp>
      <p:sp>
        <p:nvSpPr>
          <p:cNvPr id="7" name="Footer Placeholder 5"/>
          <p:cNvSpPr>
            <a:spLocks noGrp="1"/>
          </p:cNvSpPr>
          <p:nvPr>
            <p:ph type="ftr" sz="quarter" idx="4"/>
          </p:nvPr>
        </p:nvSpPr>
        <p:spPr>
          <a:xfrm>
            <a:off x="0" y="8685213"/>
            <a:ext cx="6172200" cy="457200"/>
          </a:xfrm>
        </p:spPr>
        <p:txBody>
          <a:bodyPr/>
          <a:lstStyle/>
          <a:p>
            <a:r>
              <a:rPr lang="en-US" dirty="0" smtClean="0">
                <a:solidFill>
                  <a:prstClr val="black"/>
                </a:solidFill>
              </a:rPr>
              <a:t>© 2010 Microsoft Corporation. All rights reserved. Microsoft, Windows, Windows Vista and other product names are or may be registered trademarks and/or trademarks in the U.S. and/or other countries.</a:t>
            </a:r>
          </a:p>
          <a:p>
            <a:r>
              <a:rPr lang="en-US" dirty="0"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prstClr val="black"/>
                </a:solidFill>
              </a:rPr>
            </a:br>
            <a:r>
              <a:rPr lang="en-US" dirty="0" smtClean="0">
                <a:solidFill>
                  <a:prstClr val="black"/>
                </a:solidFill>
              </a:rPr>
              <a:t>MICROSOFT MAKES NO WARRANTIES, EXPRESS, IMPLIED OR STATUTORY, AS TO THE INFORMATION IN THIS PRESENTATION.</a:t>
            </a:r>
          </a:p>
          <a:p>
            <a:endParaRPr lang="en-US" dirty="0">
              <a:solidFill>
                <a:prstClr val="black"/>
              </a:solidFil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r>
              <a:rPr lang="en-US" sz="900" kern="1200" dirty="0" smtClean="0">
                <a:solidFill>
                  <a:schemeClr val="tx1"/>
                </a:solidFill>
                <a:latin typeface="Segoe UI" pitchFamily="34" charset="0"/>
                <a:ea typeface="+mn-ea"/>
                <a:cs typeface="+mn-cs"/>
              </a:rPr>
              <a:t>New for </a:t>
            </a:r>
            <a:r>
              <a:rPr lang="en-US" sz="900" kern="1200" dirty="0" err="1" smtClean="0">
                <a:solidFill>
                  <a:schemeClr val="tx1"/>
                </a:solidFill>
                <a:latin typeface="Segoe UI" pitchFamily="34" charset="0"/>
                <a:ea typeface="+mn-ea"/>
                <a:cs typeface="+mn-cs"/>
              </a:rPr>
              <a:t>TechEd</a:t>
            </a:r>
            <a:r>
              <a:rPr lang="en-US" sz="900" kern="1200" dirty="0" smtClean="0">
                <a:solidFill>
                  <a:schemeClr val="tx1"/>
                </a:solidFill>
                <a:latin typeface="Segoe UI" pitchFamily="34" charset="0"/>
                <a:ea typeface="+mn-ea"/>
                <a:cs typeface="+mn-cs"/>
              </a:rPr>
              <a:t> 2011, we will be working with Microsoft Tag (http://tag.microsoft.com/overview.aspx) to create unique Tags for every session at the event. Your session Tag will appear on both the room signage and at the end of your presentation. With your session Tag, attendees will be able to scan as they enter the room to retrieve session details, view speaker bios, and engage in discussions; or scan at the end of the presentation to evaluate your session and download materials. We’re excited to integrate Microsoft Tag across the My </a:t>
            </a:r>
            <a:r>
              <a:rPr lang="en-US" sz="900" kern="1200" dirty="0" err="1" smtClean="0">
                <a:solidFill>
                  <a:schemeClr val="tx1"/>
                </a:solidFill>
                <a:latin typeface="Segoe UI" pitchFamily="34" charset="0"/>
                <a:ea typeface="+mn-ea"/>
                <a:cs typeface="+mn-cs"/>
              </a:rPr>
              <a:t>TechEd</a:t>
            </a:r>
            <a:r>
              <a:rPr lang="en-US" sz="900" kern="1200" dirty="0" smtClean="0">
                <a:solidFill>
                  <a:schemeClr val="tx1"/>
                </a:solidFill>
                <a:latin typeface="Segoe UI" pitchFamily="34" charset="0"/>
                <a:ea typeface="+mn-ea"/>
                <a:cs typeface="+mn-cs"/>
              </a:rPr>
              <a:t> mobile experience this year.</a:t>
            </a:r>
            <a:endParaRPr lang="en-US" dirty="0" smtClean="0"/>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6</a:t>
            </a:fld>
            <a:endParaRPr lang="en-US" dirty="0">
              <a:solidFill>
                <a:prstClr val="black"/>
              </a:solidFill>
            </a:endParaRPr>
          </a:p>
        </p:txBody>
      </p:sp>
      <p:sp>
        <p:nvSpPr>
          <p:cNvPr id="5" name="Header Placeholder 3"/>
          <p:cNvSpPr>
            <a:spLocks noGrp="1"/>
          </p:cNvSpPr>
          <p:nvPr>
            <p:ph type="hdr" sz="quarter"/>
          </p:nvPr>
        </p:nvSpPr>
        <p:spPr>
          <a:xfrm>
            <a:off x="0" y="0"/>
            <a:ext cx="2971800" cy="457200"/>
          </a:xfrm>
        </p:spPr>
        <p:txBody>
          <a:bodyPr/>
          <a:lstStyle/>
          <a:p>
            <a:r>
              <a:rPr lang="en-US" dirty="0" smtClean="0">
                <a:solidFill>
                  <a:prstClr val="black"/>
                </a:solidFill>
              </a:rPr>
              <a:t>Tech Ed North America 2010</a:t>
            </a:r>
            <a:endParaRPr lang="en-US" dirty="0">
              <a:solidFill>
                <a:prstClr val="black"/>
              </a:solidFill>
            </a:endParaRPr>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solidFill>
                  <a:prstClr val="black"/>
                </a:solidFill>
              </a:rPr>
              <a:pPr/>
              <a:t>5/14/2011 4:01 PM</a:t>
            </a:fld>
            <a:endParaRPr lang="en-US" dirty="0">
              <a:solidFill>
                <a:prstClr val="black"/>
              </a:solidFill>
            </a:endParaRPr>
          </a:p>
        </p:txBody>
      </p:sp>
      <p:sp>
        <p:nvSpPr>
          <p:cNvPr id="7" name="Footer Placeholder 5"/>
          <p:cNvSpPr>
            <a:spLocks noGrp="1"/>
          </p:cNvSpPr>
          <p:nvPr>
            <p:ph type="ftr" sz="quarter" idx="4"/>
          </p:nvPr>
        </p:nvSpPr>
        <p:spPr>
          <a:xfrm>
            <a:off x="0" y="8685213"/>
            <a:ext cx="6172200" cy="457200"/>
          </a:xfrm>
        </p:spPr>
        <p:txBody>
          <a:bodyPr/>
          <a:lstStyle/>
          <a:p>
            <a:r>
              <a:rPr lang="en-US" dirty="0" smtClean="0">
                <a:solidFill>
                  <a:prstClr val="black"/>
                </a:solidFill>
              </a:rPr>
              <a:t>© 2010 Microsoft Corporation. All rights reserved. Microsoft, Windows, Windows Vista and other product names are or may be registered trademarks and/or trademarks in the U.S. and/or other countries.</a:t>
            </a:r>
          </a:p>
          <a:p>
            <a:r>
              <a:rPr lang="en-US" dirty="0"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prstClr val="black"/>
                </a:solidFill>
              </a:rPr>
            </a:br>
            <a:r>
              <a:rPr lang="en-US" dirty="0" smtClean="0">
                <a:solidFill>
                  <a:prstClr val="black"/>
                </a:solidFill>
              </a:rPr>
              <a:t>MICROSOFT MAKES NO WARRANTIES, EXPRESS, IMPLIED OR STATUTORY, AS TO THE INFORMATION IN THIS PRESENTATION.</a:t>
            </a:r>
          </a:p>
          <a:p>
            <a:endParaRPr lang="en-US" dirty="0">
              <a:solidFill>
                <a:prstClr val="black"/>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5/14/2011 3:58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7</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4.png"/><Relationship Id="rId1" Type="http://schemas.openxmlformats.org/officeDocument/2006/relationships/slideMaster" Target="../slideMasters/slideMaster1.xml"/><Relationship Id="rId6" Type="http://schemas.microsoft.com/office/2007/relationships/hdphoto" Target="../media/hdphoto1.wdp"/><Relationship Id="rId5" Type="http://schemas.openxmlformats.org/officeDocument/2006/relationships/image" Target="../media/image16.png"/><Relationship Id="rId4" Type="http://schemas.openxmlformats.org/officeDocument/2006/relationships/image" Target="../media/image15.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7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auto">
          <a:xfrm>
            <a:off x="3621741" y="1644650"/>
            <a:ext cx="1810871" cy="568325"/>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2" name="Title 1"/>
          <p:cNvSpPr>
            <a:spLocks noGrp="1"/>
          </p:cNvSpPr>
          <p:nvPr>
            <p:ph type="ctrTitle" hasCustomPrompt="1"/>
          </p:nvPr>
        </p:nvSpPr>
        <p:spPr>
          <a:xfrm>
            <a:off x="969964" y="2265472"/>
            <a:ext cx="10242549" cy="1523497"/>
          </a:xfrm>
        </p:spPr>
        <p:txBody>
          <a:bodyPr anchor="ctr">
            <a:noAutofit/>
          </a:bodyPr>
          <a:lstStyle>
            <a:lvl1pPr>
              <a:lnSpc>
                <a:spcPct val="90000"/>
              </a:lnSpc>
              <a:defRPr sz="4800"/>
            </a:lvl1pPr>
          </a:lstStyle>
          <a:p>
            <a:r>
              <a:rPr lang="en-US" dirty="0" smtClean="0"/>
              <a:t>Title of Presentation</a:t>
            </a:r>
            <a:endParaRPr lang="en-US" dirty="0"/>
          </a:p>
        </p:txBody>
      </p:sp>
      <p:sp>
        <p:nvSpPr>
          <p:cNvPr id="3" name="Subtitle 2"/>
          <p:cNvSpPr>
            <a:spLocks noGrp="1"/>
          </p:cNvSpPr>
          <p:nvPr>
            <p:ph type="subTitle" idx="1" hasCustomPrompt="1"/>
          </p:nvPr>
        </p:nvSpPr>
        <p:spPr>
          <a:xfrm>
            <a:off x="969964" y="4703872"/>
            <a:ext cx="10242550" cy="46325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Name</a:t>
            </a:r>
          </a:p>
          <a:p>
            <a:r>
              <a:rPr lang="en-US" dirty="0" smtClean="0"/>
              <a:t>Title</a:t>
            </a:r>
          </a:p>
          <a:p>
            <a:r>
              <a:rPr lang="en-US" dirty="0" smtClean="0"/>
              <a:t>Company</a:t>
            </a:r>
            <a:endParaRPr lang="en-US" dirty="0"/>
          </a:p>
        </p:txBody>
      </p:sp>
      <p:pic>
        <p:nvPicPr>
          <p:cNvPr id="10" name="Picture 3" descr="E:\Duotone_02.png"/>
          <p:cNvPicPr>
            <a:picLocks noChangeAspect="1" noChangeArrowheads="1"/>
          </p:cNvPicPr>
          <p:nvPr/>
        </p:nvPicPr>
        <p:blipFill rotWithShape="1">
          <a:blip r:embed="rId3">
            <a:extLst>
              <a:ext uri="{28A0092B-C50C-407E-A947-70E740481C1C}">
                <a14:useLocalDpi xmlns:a14="http://schemas.microsoft.com/office/drawing/2010/main" val="0"/>
              </a:ext>
            </a:extLst>
          </a:blip>
          <a:srcRect l="40613" t="78783" r="37784"/>
          <a:stretch/>
        </p:blipFill>
        <p:spPr bwMode="auto">
          <a:xfrm rot="10800000">
            <a:off x="5429248" y="1644647"/>
            <a:ext cx="1028700" cy="568325"/>
          </a:xfrm>
          <a:prstGeom prst="rect">
            <a:avLst/>
          </a:prstGeom>
          <a:noFill/>
          <a:extLst>
            <a:ext uri="{909E8E84-426E-40DD-AFC4-6F175D3DCCD1}">
              <a14:hiddenFill xmlns:a14="http://schemas.microsoft.com/office/drawing/2010/main">
                <a:solidFill>
                  <a:srgbClr val="FFFFFF"/>
                </a:solidFill>
              </a14:hiddenFill>
            </a:ext>
          </a:extLst>
        </p:spPr>
      </p:pic>
      <p:sp>
        <p:nvSpPr>
          <p:cNvPr id="7" name="Text Placeholder 6"/>
          <p:cNvSpPr>
            <a:spLocks noGrp="1"/>
          </p:cNvSpPr>
          <p:nvPr>
            <p:ph type="body" sz="quarter" idx="10" hasCustomPrompt="1"/>
          </p:nvPr>
        </p:nvSpPr>
        <p:spPr>
          <a:xfrm>
            <a:off x="3737368" y="1837299"/>
            <a:ext cx="2188302" cy="249299"/>
          </a:xfrm>
        </p:spPr>
        <p:txBody>
          <a:bodyPr/>
          <a:lstStyle>
            <a:lvl1pPr marL="0" indent="0">
              <a:buFont typeface="Arial" pitchFamily="34" charset="0"/>
              <a:buNone/>
              <a:defRPr sz="1800" b="0">
                <a:solidFill>
                  <a:srgbClr val="F09A1F"/>
                </a:solidFill>
              </a:defRPr>
            </a:lvl1pPr>
          </a:lstStyle>
          <a:p>
            <a:pPr lvl="0"/>
            <a:r>
              <a:rPr lang="en-US" dirty="0" smtClean="0"/>
              <a:t>Session Code</a:t>
            </a:r>
            <a:endParaRPr lang="en-US" dirty="0"/>
          </a:p>
        </p:txBody>
      </p:sp>
    </p:spTree>
    <p:extLst>
      <p:ext uri="{BB962C8B-B14F-4D97-AF65-F5344CB8AC3E}">
        <p14:creationId xmlns:p14="http://schemas.microsoft.com/office/powerpoint/2010/main" val="1194111883"/>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799"/>
            <a:ext cx="11149013" cy="2000548"/>
          </a:xfrm>
        </p:spPr>
        <p:txBody>
          <a:bodyPr/>
          <a:lstStyle>
            <a:lvl1pPr marL="460375" indent="-460375">
              <a:lnSpc>
                <a:spcPct val="90000"/>
              </a:lnSpc>
              <a:buFontTx/>
              <a:buBlip>
                <a:blip r:embed="rId2"/>
              </a:buBlip>
              <a:defRPr/>
            </a:lvl1pPr>
            <a:lvl2pPr marL="855663" indent="-395288">
              <a:lnSpc>
                <a:spcPct val="90000"/>
              </a:lnSpc>
              <a:buFontTx/>
              <a:buBlip>
                <a:blip r:embed="rId2"/>
              </a:buBlip>
              <a:defRPr/>
            </a:lvl2pPr>
            <a:lvl3pPr marL="1258888" indent="-403225">
              <a:lnSpc>
                <a:spcPct val="90000"/>
              </a:lnSpc>
              <a:buFontTx/>
              <a:buBlip>
                <a:blip r:embed="rId2"/>
              </a:buBlip>
              <a:defRPr/>
            </a:lvl3pPr>
            <a:lvl4pPr marL="1604963" indent="-346075">
              <a:lnSpc>
                <a:spcPct val="90000"/>
              </a:lnSpc>
              <a:buFontTx/>
              <a:buBlip>
                <a:blip r:embed="rId2"/>
              </a:buBlip>
              <a:defRPr/>
            </a:lvl4pPr>
            <a:lvl5pPr marL="1941513" indent="-336550">
              <a:lnSpc>
                <a:spcPct val="90000"/>
              </a:lnSpc>
              <a:buFontTx/>
              <a:buBlip>
                <a:blip r:embed="rId2"/>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0"/>
            <a:ext cx="5486400" cy="1742015"/>
          </a:xfrm>
        </p:spPr>
        <p:txBody>
          <a:bodyPr/>
          <a:lstStyle>
            <a:lvl1pPr marL="339976" indent="-339976">
              <a:lnSpc>
                <a:spcPct val="90000"/>
              </a:lnSpc>
              <a:buFontTx/>
              <a:buBlip>
                <a:blip r:embed="rId2"/>
              </a:buBlip>
              <a:defRPr sz="2800"/>
            </a:lvl1pPr>
            <a:lvl2pPr marL="673338" indent="-325424">
              <a:lnSpc>
                <a:spcPct val="90000"/>
              </a:lnSpc>
              <a:buFontTx/>
              <a:buBlip>
                <a:blip r:embed="rId2"/>
              </a:buBlip>
              <a:defRPr sz="2400"/>
            </a:lvl2pPr>
            <a:lvl3pPr marL="953785" indent="-288384">
              <a:lnSpc>
                <a:spcPct val="90000"/>
              </a:lnSpc>
              <a:buFontTx/>
              <a:buBlip>
                <a:blip r:embed="rId2"/>
              </a:buBlip>
              <a:defRPr sz="2000"/>
            </a:lvl3pPr>
            <a:lvl4pPr marL="1227618" indent="-273833">
              <a:lnSpc>
                <a:spcPct val="90000"/>
              </a:lnSpc>
              <a:buFontTx/>
              <a:buBlip>
                <a:blip r:embed="rId2"/>
              </a:buBlip>
              <a:defRPr sz="1800"/>
            </a:lvl4pPr>
            <a:lvl5pPr marL="1516002" indent="-280447">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0"/>
            <a:ext cx="5486400" cy="1742015"/>
          </a:xfrm>
        </p:spPr>
        <p:txBody>
          <a:bodyPr/>
          <a:lstStyle>
            <a:lvl1pPr marL="347914" indent="-347914">
              <a:lnSpc>
                <a:spcPct val="90000"/>
              </a:lnSpc>
              <a:buFontTx/>
              <a:buBlip>
                <a:blip r:embed="rId2"/>
              </a:buBlip>
              <a:defRPr sz="2800"/>
            </a:lvl1pPr>
            <a:lvl2pPr marL="673338" indent="-339976">
              <a:lnSpc>
                <a:spcPct val="90000"/>
              </a:lnSpc>
              <a:buFontTx/>
              <a:buBlip>
                <a:blip r:embed="rId2"/>
              </a:buBlip>
              <a:defRPr sz="2400"/>
            </a:lvl2pPr>
            <a:lvl3pPr marL="961722" indent="-302936">
              <a:lnSpc>
                <a:spcPct val="90000"/>
              </a:lnSpc>
              <a:buFontTx/>
              <a:buBlip>
                <a:blip r:embed="rId2"/>
              </a:buBlip>
              <a:defRPr sz="2000"/>
            </a:lvl3pPr>
            <a:lvl4pPr marL="1227618" indent="-265896">
              <a:lnSpc>
                <a:spcPct val="90000"/>
              </a:lnSpc>
              <a:buFontTx/>
              <a:buBlip>
                <a:blip r:embed="rId2"/>
              </a:buBlip>
              <a:defRPr sz="1800"/>
            </a:lvl4pPr>
            <a:lvl5pPr marL="1516002" indent="-273833">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7" y="2133600"/>
            <a:ext cx="5484971" cy="1537344"/>
          </a:xfrm>
        </p:spPr>
        <p:txBody>
          <a:bodyPr/>
          <a:lstStyle>
            <a:lvl1pPr marL="281770" indent="-281770">
              <a:buFontTx/>
              <a:buBlip>
                <a:blip r:embed="rId2"/>
              </a:buBlip>
              <a:defRPr sz="2300"/>
            </a:lvl1pPr>
            <a:lvl2pPr marL="562218" indent="-265896">
              <a:buFontTx/>
              <a:buBlip>
                <a:blip r:embed="rId2"/>
              </a:buBlip>
              <a:defRPr sz="2000"/>
            </a:lvl2pPr>
            <a:lvl3pPr marL="813562" indent="-243407">
              <a:buFontTx/>
              <a:buBlip>
                <a:blip r:embed="rId2"/>
              </a:buBlip>
              <a:defRPr sz="1800"/>
            </a:lvl3pPr>
            <a:lvl4pPr marL="1050354" indent="-228856">
              <a:buFontTx/>
              <a:buBlip>
                <a:blip r:embed="rId2"/>
              </a:buBlip>
              <a:defRPr sz="1700"/>
            </a:lvl4pPr>
            <a:lvl5pPr marL="1279210" indent="-206367">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0"/>
            <a:ext cx="5486400" cy="1578619"/>
          </a:xfrm>
        </p:spPr>
        <p:txBody>
          <a:bodyPr/>
          <a:lstStyle>
            <a:lvl1pPr marL="296321" indent="-296321">
              <a:buFontTx/>
              <a:buBlip>
                <a:blip r:embed="rId2"/>
              </a:buBlip>
              <a:defRPr sz="2300"/>
            </a:lvl1pPr>
            <a:lvl2pPr marL="570155" indent="-273833">
              <a:buFontTx/>
              <a:buBlip>
                <a:blip r:embed="rId2"/>
              </a:buBlip>
              <a:defRPr sz="2000"/>
            </a:lvl2pPr>
            <a:lvl3pPr marL="821499" indent="-244730">
              <a:buFontTx/>
              <a:buBlip>
                <a:blip r:embed="rId2"/>
              </a:buBlip>
              <a:defRPr sz="1800"/>
            </a:lvl3pPr>
            <a:lvl4pPr marL="1050354" indent="-236793">
              <a:buFontTx/>
              <a:buBlip>
                <a:blip r:embed="rId2"/>
              </a:buBlip>
              <a:defRPr sz="1700"/>
            </a:lvl4pPr>
            <a:lvl5pPr marL="1279210" indent="-220919">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871896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2076905"/>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MS Tag Slide">
    <p:spTree>
      <p:nvGrpSpPr>
        <p:cNvPr id="1" name=""/>
        <p:cNvGrpSpPr/>
        <p:nvPr/>
      </p:nvGrpSpPr>
      <p:grpSpPr>
        <a:xfrm>
          <a:off x="0" y="0"/>
          <a:ext cx="0" cy="0"/>
          <a:chOff x="0" y="0"/>
          <a:chExt cx="0" cy="0"/>
        </a:xfrm>
      </p:grpSpPr>
      <p:pic>
        <p:nvPicPr>
          <p:cNvPr id="12" name="Picture 3" descr="E:\Duotone_02.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r="4297"/>
          <a:stretch/>
        </p:blipFill>
        <p:spPr bwMode="auto">
          <a:xfrm flipH="1">
            <a:off x="-1" y="0"/>
            <a:ext cx="11668125"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Picture Placeholder 3"/>
          <p:cNvSpPr>
            <a:spLocks noGrp="1"/>
          </p:cNvSpPr>
          <p:nvPr>
            <p:ph type="pic" sz="quarter" idx="10"/>
          </p:nvPr>
        </p:nvSpPr>
        <p:spPr>
          <a:xfrm>
            <a:off x="6051430" y="1941977"/>
            <a:ext cx="4114800" cy="4114800"/>
          </a:xfrm>
        </p:spPr>
        <p:txBody>
          <a:bodyPr/>
          <a:lstStyle>
            <a:lvl1pPr marL="0" indent="0" algn="ctr">
              <a:buFont typeface="Arial" pitchFamily="34" charset="0"/>
              <a:buNone/>
              <a:defRPr/>
            </a:lvl1pPr>
          </a:lstStyle>
          <a:p>
            <a:r>
              <a:rPr lang="en-US" smtClean="0"/>
              <a:t>Click icon to add picture</a:t>
            </a:r>
            <a:endParaRPr lang="en-US" dirty="0"/>
          </a:p>
        </p:txBody>
      </p:sp>
      <p:grpSp>
        <p:nvGrpSpPr>
          <p:cNvPr id="5" name="Group 4"/>
          <p:cNvGrpSpPr/>
          <p:nvPr userDrawn="1"/>
        </p:nvGrpSpPr>
        <p:grpSpPr>
          <a:xfrm>
            <a:off x="878542" y="5637071"/>
            <a:ext cx="2269288" cy="988240"/>
            <a:chOff x="8941983" y="3690298"/>
            <a:chExt cx="2594343" cy="1129797"/>
          </a:xfrm>
          <a:effectLst>
            <a:reflection blurRad="6350" stA="11000" endPos="15000" dist="101600" dir="5400000" sy="-100000" algn="bl" rotWithShape="0"/>
          </a:effectLst>
        </p:grpSpPr>
        <p:sp>
          <p:nvSpPr>
            <p:cNvPr id="6" name="Rectangle 5"/>
            <p:cNvSpPr/>
            <p:nvPr/>
          </p:nvSpPr>
          <p:spPr bwMode="auto">
            <a:xfrm>
              <a:off x="8941983" y="4426691"/>
              <a:ext cx="2594343" cy="39340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48640" tIns="45718" rIns="91436" bIns="45718" numCol="1" rtlCol="0" anchor="ctr" anchorCtr="0" compatLnSpc="1">
              <a:prstTxWarp prst="textNoShape">
                <a:avLst/>
              </a:prstTxWarp>
            </a:bodyPr>
            <a:lstStyle/>
            <a:p>
              <a:pPr defTabSz="914099" fontAlgn="base">
                <a:spcBef>
                  <a:spcPct val="0"/>
                </a:spcBef>
                <a:spcAft>
                  <a:spcPct val="0"/>
                </a:spcAft>
              </a:pPr>
              <a:endParaRPr lang="en-US" sz="2200" b="1" dirty="0" smtClean="0">
                <a:gradFill>
                  <a:gsLst>
                    <a:gs pos="0">
                      <a:schemeClr val="tx1"/>
                    </a:gs>
                    <a:gs pos="100000">
                      <a:schemeClr val="tx1"/>
                    </a:gs>
                  </a:gsLst>
                  <a:lin ang="5400000" scaled="0"/>
                </a:gradFill>
                <a:latin typeface="Segoe Condensed" pitchFamily="34" charset="0"/>
              </a:endParaRPr>
            </a:p>
          </p:txBody>
        </p:sp>
        <p:pic>
          <p:nvPicPr>
            <p:cNvPr id="7" name="Picture 3" descr="\\SFP\Work\White_Whale\7-20753_TechEd_Keynote\Walk_In_Deck\Format\e_Keynote_Walkin_-_TechEd_NA_2011_2011415182315.jpeg"/>
            <p:cNvPicPr>
              <a:picLocks noChangeAspect="1" noChangeArrowheads="1"/>
            </p:cNvPicPr>
            <p:nvPr/>
          </p:nvPicPr>
          <p:blipFill rotWithShape="1">
            <a:blip r:embed="rId3">
              <a:extLst>
                <a:ext uri="{28A0092B-C50C-407E-A947-70E740481C1C}">
                  <a14:useLocalDpi xmlns:a14="http://schemas.microsoft.com/office/drawing/2010/main" val="0"/>
                </a:ext>
              </a:extLst>
            </a:blip>
            <a:srcRect t="68897"/>
            <a:stretch/>
          </p:blipFill>
          <p:spPr bwMode="auto">
            <a:xfrm>
              <a:off x="8943772" y="3690298"/>
              <a:ext cx="2589196" cy="744036"/>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TextBox 7"/>
          <p:cNvSpPr txBox="1"/>
          <p:nvPr userDrawn="1"/>
        </p:nvSpPr>
        <p:spPr>
          <a:xfrm>
            <a:off x="169984" y="158469"/>
            <a:ext cx="3118500" cy="2769989"/>
          </a:xfrm>
          <a:prstGeom prst="rect">
            <a:avLst/>
          </a:prstGeom>
          <a:noFill/>
        </p:spPr>
        <p:txBody>
          <a:bodyPr wrap="square" lIns="0" tIns="0" rIns="0" bIns="0" rtlCol="0">
            <a:spAutoFit/>
          </a:bodyPr>
          <a:lstStyle/>
          <a:p>
            <a:pPr algn="l"/>
            <a:r>
              <a:rPr lang="en-US" sz="3600" b="1" dirty="0" smtClean="0">
                <a:solidFill>
                  <a:schemeClr val="bg2">
                    <a:alpha val="99000"/>
                  </a:schemeClr>
                </a:solidFill>
              </a:rPr>
              <a:t>Scan the Tag </a:t>
            </a:r>
            <a:r>
              <a:rPr lang="en-US" sz="3600" b="1" dirty="0" smtClean="0">
                <a:solidFill>
                  <a:schemeClr val="accent1">
                    <a:alpha val="99000"/>
                  </a:schemeClr>
                </a:solidFill>
              </a:rPr>
              <a:t/>
            </a:r>
            <a:br>
              <a:rPr lang="en-US" sz="3600" b="1" dirty="0" smtClean="0">
                <a:solidFill>
                  <a:schemeClr val="accent1">
                    <a:alpha val="99000"/>
                  </a:schemeClr>
                </a:solidFill>
              </a:rPr>
            </a:br>
            <a:r>
              <a:rPr lang="en-US" sz="3600" dirty="0" smtClean="0">
                <a:solidFill>
                  <a:schemeClr val="bg1">
                    <a:lumMod val="50000"/>
                    <a:lumOff val="50000"/>
                    <a:alpha val="99000"/>
                  </a:schemeClr>
                </a:solidFill>
              </a:rPr>
              <a:t>to evaluate this session now on </a:t>
            </a:r>
            <a:r>
              <a:rPr lang="en-US" sz="3600" b="1" dirty="0" err="1" smtClean="0">
                <a:solidFill>
                  <a:schemeClr val="bg2">
                    <a:alpha val="99000"/>
                  </a:schemeClr>
                </a:solidFill>
              </a:rPr>
              <a:t>myTech•Ed</a:t>
            </a:r>
            <a:r>
              <a:rPr lang="en-US" sz="3600" b="1" dirty="0" smtClean="0">
                <a:solidFill>
                  <a:schemeClr val="bg2">
                    <a:alpha val="99000"/>
                  </a:schemeClr>
                </a:solidFill>
              </a:rPr>
              <a:t> Mobile</a:t>
            </a:r>
            <a:endParaRPr lang="en-US" sz="3600" b="1" dirty="0" smtClean="0">
              <a:solidFill>
                <a:srgbClr val="F09A1F"/>
              </a:solidFill>
            </a:endParaRPr>
          </a:p>
        </p:txBody>
      </p:sp>
      <p:sp>
        <p:nvSpPr>
          <p:cNvPr id="9" name="Isosceles Triangle 8"/>
          <p:cNvSpPr/>
          <p:nvPr userDrawn="1"/>
        </p:nvSpPr>
        <p:spPr bwMode="auto">
          <a:xfrm rot="16200000">
            <a:off x="2982781" y="3004650"/>
            <a:ext cx="4131321" cy="2005976"/>
          </a:xfrm>
          <a:prstGeom prst="triangle">
            <a:avLst>
              <a:gd name="adj" fmla="val 50000"/>
            </a:avLst>
          </a:prstGeom>
          <a:gradFill flip="none" rotWithShape="1">
            <a:gsLst>
              <a:gs pos="0">
                <a:schemeClr val="tx1">
                  <a:alpha val="0"/>
                </a:schemeClr>
              </a:gs>
              <a:gs pos="80000">
                <a:schemeClr val="tx1"/>
              </a:gs>
              <a:gs pos="100000">
                <a:schemeClr val="accent1">
                  <a:alpha val="72000"/>
                </a:schemeClr>
              </a:gs>
            </a:gsLst>
            <a:lin ang="162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pic>
        <p:nvPicPr>
          <p:cNvPr id="10" name="Picture 7" descr="\\adisvr2\Shared\ADI_Projects\Microsoft\MS_10-01098_SpeechTek_Template_&amp;_Slides\ADI_Art\Working_Art\winphone2.png"/>
          <p:cNvPicPr>
            <a:picLocks noChangeAspect="1" noChangeArrowheads="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3147056" y="2769642"/>
            <a:ext cx="1356653" cy="2642647"/>
          </a:xfrm>
          <a:prstGeom prst="rect">
            <a:avLst/>
          </a:prstGeom>
          <a:noFill/>
          <a:effectLst>
            <a:outerShdw blurRad="76200" dir="18900000" sy="23000" kx="-1200000" algn="bl"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userDrawn="1"/>
        </p:nvPicPr>
        <p:blipFill>
          <a:blip r:embed="rId5">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8533351" y="497187"/>
            <a:ext cx="2271293" cy="811495"/>
          </a:xfrm>
          <a:prstGeom prst="rect">
            <a:avLst/>
          </a:prstGeom>
        </p:spPr>
      </p:pic>
    </p:spTree>
    <p:extLst>
      <p:ext uri="{BB962C8B-B14F-4D97-AF65-F5344CB8AC3E}">
        <p14:creationId xmlns:p14="http://schemas.microsoft.com/office/powerpoint/2010/main" val="2938580963"/>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836612" y="2431024"/>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Use for slides with Software Code">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alpha val="99000"/>
                  </a:schemeClr>
                </a:soli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4" y="1905000"/>
            <a:ext cx="11149012"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55047"/>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89143"/>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450589864"/>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128821578"/>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269119784"/>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488030073"/>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102669537"/>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Title and Content">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2000548"/>
          </a:xfrm>
        </p:spPr>
        <p:txBody>
          <a:bodyPr/>
          <a:lstStyle>
            <a:lvl1pPr marL="460375" indent="-460375">
              <a:buFontTx/>
              <a:buBlip>
                <a:blip r:embed="rId3"/>
              </a:buBlip>
              <a:defRPr/>
            </a:lvl1pPr>
            <a:lvl2pPr marL="855663" indent="-395288">
              <a:buFontTx/>
              <a:buBlip>
                <a:blip r:embed="rId3"/>
              </a:buBlip>
              <a:defRPr/>
            </a:lvl2pPr>
            <a:lvl3pPr marL="1258888" indent="-403225">
              <a:buFontTx/>
              <a:buBlip>
                <a:blip r:embed="rId3"/>
              </a:buBlip>
              <a:defRPr/>
            </a:lvl3pPr>
            <a:lvl4pPr marL="1604963" indent="-346075">
              <a:buFontTx/>
              <a:buBlip>
                <a:blip r:embed="rId3"/>
              </a:buBlip>
              <a:defRPr/>
            </a:lvl4pPr>
            <a:lvl5pPr marL="1941513" indent="-33655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02304498"/>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theme" Target="../theme/theme2.xml"/><Relationship Id="rId1"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21">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40" r:id="rId1"/>
    <p:sldLayoutId id="2147483695" r:id="rId2"/>
    <p:sldLayoutId id="2147483726" r:id="rId3"/>
    <p:sldLayoutId id="2147483722" r:id="rId4"/>
    <p:sldLayoutId id="2147483727" r:id="rId5"/>
    <p:sldLayoutId id="2147483733" r:id="rId6"/>
    <p:sldLayoutId id="2147483734" r:id="rId7"/>
    <p:sldLayoutId id="2147483696" r:id="rId8"/>
    <p:sldLayoutId id="2147483731" r:id="rId9"/>
    <p:sldLayoutId id="2147483697" r:id="rId10"/>
    <p:sldLayoutId id="2147483698" r:id="rId11"/>
    <p:sldLayoutId id="2147483699" r:id="rId12"/>
    <p:sldLayoutId id="2147483700" r:id="rId13"/>
    <p:sldLayoutId id="2147483701" r:id="rId14"/>
    <p:sldLayoutId id="2147483728" r:id="rId15"/>
    <p:sldLayoutId id="2147483735" r:id="rId16"/>
    <p:sldLayoutId id="2147483741" r:id="rId17"/>
    <p:sldLayoutId id="2147483703" r:id="rId18"/>
    <p:sldLayoutId id="2147483704" r:id="rId19"/>
  </p:sldLayoutIdLst>
  <p:transition>
    <p:fade/>
  </p:transition>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Tx/>
        <a:buBlip>
          <a:blip r:embed="rId22"/>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2"/>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2"/>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2"/>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2"/>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1"/>
            <a:ext cx="11149013" cy="609398"/>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4" y="1905000"/>
            <a:ext cx="11149011"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1" r:id="rId1"/>
  </p:sldLayoutIdLst>
  <p:transition>
    <p:fade/>
  </p:transition>
  <p:txStyles>
    <p:titleStyle>
      <a:lvl1pPr algn="l" defTabSz="914363" rtl="0" eaLnBrk="1" latinLnBrk="0" hangingPunct="1">
        <a:lnSpc>
          <a:spcPct val="90000"/>
        </a:lnSpc>
        <a:spcBef>
          <a:spcPct val="0"/>
        </a:spcBef>
        <a:buNone/>
        <a:defRPr lang="en-US" sz="4400" b="0" kern="1200" cap="none" spc="-100" baseline="0" dirty="0">
          <a:ln w="3175">
            <a:noFill/>
          </a:ln>
          <a:solidFill>
            <a:schemeClr val="accent1">
              <a:alpha val="99000"/>
            </a:schemeClr>
          </a:solidFill>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0" kern="1200">
          <a:gradFill>
            <a:gsLst>
              <a:gs pos="0">
                <a:srgbClr val="000000"/>
              </a:gs>
              <a:gs pos="86000">
                <a:srgbClr val="000000"/>
              </a:gs>
            </a:gsLst>
            <a:lin ang="5400000" scaled="0"/>
          </a:gradFill>
          <a:latin typeface="Consolas" pitchFamily="49" charset="0"/>
          <a:ea typeface="+mn-ea"/>
          <a:cs typeface="Consolas" pitchFamily="49" charset="0"/>
        </a:defRPr>
      </a:lvl1pPr>
      <a:lvl2pPr marL="384954" indent="-7937" algn="l" defTabSz="914363" rtl="0" eaLnBrk="1" latinLnBrk="0" hangingPunct="1">
        <a:lnSpc>
          <a:spcPct val="90000"/>
        </a:lnSpc>
        <a:spcBef>
          <a:spcPct val="20000"/>
        </a:spcBef>
        <a:buFont typeface="Arial" pitchFamily="34" charset="0"/>
        <a:buNone/>
        <a:defRPr sz="2800" b="0" kern="1200">
          <a:gradFill>
            <a:gsLst>
              <a:gs pos="0">
                <a:srgbClr val="000000"/>
              </a:gs>
              <a:gs pos="86000">
                <a:srgbClr val="000000"/>
              </a:gs>
            </a:gsLst>
            <a:lin ang="5400000" scaled="0"/>
          </a:gradFill>
          <a:latin typeface="Consolas" pitchFamily="49" charset="0"/>
          <a:ea typeface="+mn-ea"/>
          <a:cs typeface="Consolas" pitchFamily="49" charset="0"/>
        </a:defRPr>
      </a:lvl2pPr>
      <a:lvl3pPr marL="761970"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3pPr>
      <a:lvl4pPr marL="1094009"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4pPr>
      <a:lvl5pPr marL="1426047"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8" Type="http://schemas.openxmlformats.org/officeDocument/2006/relationships/hyperlink" Target="http://www.facebook.com/visualstudio" TargetMode="External"/><Relationship Id="rId3" Type="http://schemas.openxmlformats.org/officeDocument/2006/relationships/hyperlink" Target="http://www.microsoft.com/visualstudio/en-us/lightswitch" TargetMode="External"/><Relationship Id="rId7" Type="http://schemas.openxmlformats.org/officeDocument/2006/relationships/hyperlink" Target="http://www.microsoft.com/sqlserver/en/us/default.aspx" TargetMode="External"/><Relationship Id="rId2" Type="http://schemas.openxmlformats.org/officeDocument/2006/relationships/hyperlink" Target="http://www.microsoft.com/visualstudio" TargetMode="External"/><Relationship Id="rId1" Type="http://schemas.openxmlformats.org/officeDocument/2006/relationships/slideLayout" Target="../slideLayouts/slideLayout9.xml"/><Relationship Id="rId6" Type="http://schemas.openxmlformats.org/officeDocument/2006/relationships/hyperlink" Target="http://blogs.msdn.com/b/bharry/" TargetMode="External"/><Relationship Id="rId5" Type="http://schemas.openxmlformats.org/officeDocument/2006/relationships/hyperlink" Target="http://blogs.msdn.com/b/somasegar/" TargetMode="External"/><Relationship Id="rId4" Type="http://schemas.openxmlformats.org/officeDocument/2006/relationships/hyperlink" Target="http://www.microsoft.com/expression/" TargetMode="External"/></Relationships>
</file>

<file path=ppt/slides/_rels/slide4.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16.png"/><Relationship Id="rId3" Type="http://schemas.openxmlformats.org/officeDocument/2006/relationships/hyperlink" Target="http://www.microsoft.com/teched" TargetMode="External"/><Relationship Id="rId7" Type="http://schemas.openxmlformats.org/officeDocument/2006/relationships/hyperlink" Target="http://microsoft.com/msdn" TargetMode="External"/><Relationship Id="rId12" Type="http://schemas.openxmlformats.org/officeDocument/2006/relationships/hyperlink" Target="http://northamerica.msteched.com/" TargetMode="External"/><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hyperlink" Target="http://microsoft.com/technet" TargetMode="External"/><Relationship Id="rId11" Type="http://schemas.openxmlformats.org/officeDocument/2006/relationships/image" Target="../media/image24.png"/><Relationship Id="rId5" Type="http://schemas.openxmlformats.org/officeDocument/2006/relationships/hyperlink" Target="http://www.microsoft.com/learning" TargetMode="External"/><Relationship Id="rId10" Type="http://schemas.openxmlformats.org/officeDocument/2006/relationships/image" Target="../media/image23.emf"/><Relationship Id="rId4" Type="http://schemas.openxmlformats.org/officeDocument/2006/relationships/image" Target="../media/image20.png"/><Relationship Id="rId9" Type="http://schemas.openxmlformats.org/officeDocument/2006/relationships/image" Target="../media/image22.png"/><Relationship Id="rId14" Type="http://schemas.microsoft.com/office/2007/relationships/hdphoto" Target="../media/hdphoto1.wdp"/></Relationships>
</file>

<file path=ppt/slides/_rels/slide5.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35.png"/><Relationship Id="rId3" Type="http://schemas.openxmlformats.org/officeDocument/2006/relationships/image" Target="../media/image25.png"/><Relationship Id="rId7" Type="http://schemas.openxmlformats.org/officeDocument/2006/relationships/image" Target="../media/image29.png"/><Relationship Id="rId12" Type="http://schemas.openxmlformats.org/officeDocument/2006/relationships/image" Target="../media/image34.png"/><Relationship Id="rId2" Type="http://schemas.openxmlformats.org/officeDocument/2006/relationships/notesSlide" Target="../notesSlides/notesSlide4.xml"/><Relationship Id="rId1" Type="http://schemas.openxmlformats.org/officeDocument/2006/relationships/slideLayout" Target="../slideLayouts/slideLayout14.xml"/><Relationship Id="rId6" Type="http://schemas.openxmlformats.org/officeDocument/2006/relationships/image" Target="../media/image28.png"/><Relationship Id="rId11" Type="http://schemas.openxmlformats.org/officeDocument/2006/relationships/image" Target="../media/image33.png"/><Relationship Id="rId5" Type="http://schemas.openxmlformats.org/officeDocument/2006/relationships/image" Target="../media/image27.png"/><Relationship Id="rId10" Type="http://schemas.openxmlformats.org/officeDocument/2006/relationships/image" Target="../media/image32.png"/><Relationship Id="rId4" Type="http://schemas.openxmlformats.org/officeDocument/2006/relationships/image" Target="../media/image26.png"/><Relationship Id="rId9" Type="http://schemas.openxmlformats.org/officeDocument/2006/relationships/image" Target="../media/image31.png"/><Relationship Id="rId14" Type="http://schemas.openxmlformats.org/officeDocument/2006/relationships/image" Target="../media/image36.png"/></Relationships>
</file>

<file path=ppt/slides/_rels/slide6.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5.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3728458"/>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Jason Zander Unplugged</a:t>
            </a:r>
            <a:endParaRPr lang="en-US" dirty="0"/>
          </a:p>
        </p:txBody>
      </p:sp>
      <p:sp>
        <p:nvSpPr>
          <p:cNvPr id="3" name="Subtitle 2"/>
          <p:cNvSpPr>
            <a:spLocks noGrp="1"/>
          </p:cNvSpPr>
          <p:nvPr>
            <p:ph type="subTitle" idx="1"/>
          </p:nvPr>
        </p:nvSpPr>
        <p:spPr/>
        <p:txBody>
          <a:bodyPr/>
          <a:lstStyle/>
          <a:p>
            <a:r>
              <a:rPr lang="en-US" dirty="0" smtClean="0"/>
              <a:t>Jason Zander</a:t>
            </a:r>
            <a:endParaRPr lang="en-US" dirty="0" smtClean="0"/>
          </a:p>
          <a:p>
            <a:r>
              <a:rPr lang="en-US" dirty="0" smtClean="0"/>
              <a:t>Corporate Vice President</a:t>
            </a:r>
            <a:endParaRPr lang="en-US" dirty="0" smtClean="0"/>
          </a:p>
          <a:p>
            <a:r>
              <a:rPr lang="en-US" dirty="0" smtClean="0"/>
              <a:t>Microsoft Corporation</a:t>
            </a:r>
            <a:endParaRPr lang="en-US" dirty="0"/>
          </a:p>
        </p:txBody>
      </p:sp>
      <p:sp>
        <p:nvSpPr>
          <p:cNvPr id="6" name="Text Placeholder 5"/>
          <p:cNvSpPr>
            <a:spLocks noGrp="1"/>
          </p:cNvSpPr>
          <p:nvPr>
            <p:ph type="body" sz="quarter" idx="10"/>
          </p:nvPr>
        </p:nvSpPr>
        <p:spPr/>
        <p:txBody>
          <a:bodyPr/>
          <a:lstStyle/>
          <a:p>
            <a:r>
              <a:rPr lang="en-US" dirty="0" smtClean="0"/>
              <a:t>DEV212</a:t>
            </a:r>
            <a:endParaRPr lang="en-US" dirty="0"/>
          </a:p>
        </p:txBody>
      </p:sp>
    </p:spTree>
    <p:extLst>
      <p:ext uri="{BB962C8B-B14F-4D97-AF65-F5344CB8AC3E}">
        <p14:creationId xmlns:p14="http://schemas.microsoft.com/office/powerpoint/2010/main" val="2767221408"/>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DEV Track Resources</a:t>
            </a:r>
            <a:endParaRPr lang="en-US" dirty="0"/>
          </a:p>
        </p:txBody>
      </p:sp>
      <p:sp>
        <p:nvSpPr>
          <p:cNvPr id="5" name="Content Placeholder 4"/>
          <p:cNvSpPr>
            <a:spLocks noGrp="1"/>
          </p:cNvSpPr>
          <p:nvPr>
            <p:ph type="body" sz="quarter" idx="10"/>
          </p:nvPr>
        </p:nvSpPr>
        <p:spPr/>
        <p:txBody>
          <a:bodyPr/>
          <a:lstStyle/>
          <a:p>
            <a:r>
              <a:rPr lang="en-US" smtClean="0">
                <a:hlinkClick r:id="rId2"/>
              </a:rPr>
              <a:t>http://www.microsoft.com/visualstudio</a:t>
            </a:r>
            <a:r>
              <a:rPr lang="en-US" smtClean="0"/>
              <a:t> </a:t>
            </a:r>
          </a:p>
          <a:p>
            <a:r>
              <a:rPr lang="en-US" smtClean="0">
                <a:hlinkClick r:id="rId3"/>
              </a:rPr>
              <a:t>http://www.microsoft.com/visualstudio/en-us/lightswitch</a:t>
            </a:r>
            <a:r>
              <a:rPr lang="en-US" smtClean="0"/>
              <a:t> </a:t>
            </a:r>
          </a:p>
          <a:p>
            <a:r>
              <a:rPr lang="en-US" smtClean="0">
                <a:hlinkClick r:id="rId4"/>
              </a:rPr>
              <a:t>http://www.microsoft.com/expression/</a:t>
            </a:r>
            <a:endParaRPr lang="en-US" smtClean="0"/>
          </a:p>
          <a:p>
            <a:r>
              <a:rPr lang="en-US" smtClean="0">
                <a:hlinkClick r:id="rId5"/>
              </a:rPr>
              <a:t>http://blogs.msdn.com/b/somasegar/</a:t>
            </a:r>
            <a:endParaRPr lang="en-US" smtClean="0"/>
          </a:p>
          <a:p>
            <a:r>
              <a:rPr lang="en-US" smtClean="0">
                <a:hlinkClick r:id="rId6"/>
              </a:rPr>
              <a:t>http://blogs.msdn.com/b/bharry/</a:t>
            </a:r>
            <a:endParaRPr lang="en-US" smtClean="0"/>
          </a:p>
          <a:p>
            <a:r>
              <a:rPr lang="en-US" smtClean="0">
                <a:hlinkClick r:id="rId7"/>
              </a:rPr>
              <a:t>http://www.microsoft.com/sqlserver/en/us/default.aspx</a:t>
            </a:r>
            <a:endParaRPr lang="en-US" smtClean="0"/>
          </a:p>
          <a:p>
            <a:r>
              <a:rPr lang="en-US" smtClean="0">
                <a:hlinkClick r:id="rId8"/>
              </a:rPr>
              <a:t>http://www.facebook.com/visualstudio</a:t>
            </a:r>
            <a:r>
              <a:rPr lang="en-US" smtClean="0"/>
              <a:t> </a:t>
            </a:r>
          </a:p>
          <a:p>
            <a:endParaRPr lang="en-US" dirty="0"/>
          </a:p>
        </p:txBody>
      </p:sp>
    </p:spTree>
    <p:extLst>
      <p:ext uri="{BB962C8B-B14F-4D97-AF65-F5344CB8AC3E}">
        <p14:creationId xmlns:p14="http://schemas.microsoft.com/office/powerpoint/2010/main" val="3147326584"/>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Resources</a:t>
            </a:r>
            <a:endParaRPr lang="en-US" dirty="0"/>
          </a:p>
        </p:txBody>
      </p:sp>
      <p:sp>
        <p:nvSpPr>
          <p:cNvPr id="4" name="Rounded Rectangle 3"/>
          <p:cNvSpPr/>
          <p:nvPr/>
        </p:nvSpPr>
        <p:spPr bwMode="ltGray">
          <a:xfrm>
            <a:off x="507868" y="276711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6" name="Rectangle 5"/>
          <p:cNvSpPr/>
          <p:nvPr/>
        </p:nvSpPr>
        <p:spPr bwMode="white">
          <a:xfrm>
            <a:off x="507868" y="4240386"/>
            <a:ext cx="5332611" cy="369332"/>
          </a:xfrm>
          <a:prstGeom prst="rect">
            <a:avLst/>
          </a:prstGeom>
        </p:spPr>
        <p:txBody>
          <a:bodyPr wrap="square">
            <a:spAutoFit/>
          </a:bodyPr>
          <a:lstStyle/>
          <a:p>
            <a:pPr algn="ctr"/>
            <a:r>
              <a:rPr lang="en-US" dirty="0" smtClean="0">
                <a:solidFill>
                  <a:srgbClr val="FFFFFF"/>
                </a:solidFill>
                <a:hlinkClick r:id="rId3"/>
              </a:rPr>
              <a:t>www.microsoft.com/teched</a:t>
            </a:r>
            <a:endParaRPr lang="en-US" sz="1600" dirty="0">
              <a:solidFill>
                <a:srgbClr val="FFFFFF"/>
              </a:solidFill>
            </a:endParaRPr>
          </a:p>
        </p:txBody>
      </p:sp>
      <p:sp>
        <p:nvSpPr>
          <p:cNvPr id="8" name="Rectangle 7"/>
          <p:cNvSpPr/>
          <p:nvPr/>
        </p:nvSpPr>
        <p:spPr bwMode="auto">
          <a:xfrm>
            <a:off x="507868" y="384979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7" name="Rectangle 6"/>
          <p:cNvSpPr/>
          <p:nvPr/>
        </p:nvSpPr>
        <p:spPr>
          <a:xfrm>
            <a:off x="495171" y="3871113"/>
            <a:ext cx="5345308" cy="338554"/>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rPr>
              <a:t>Sessions On-Demand &amp; Community</a:t>
            </a:r>
          </a:p>
        </p:txBody>
      </p:sp>
      <p:pic>
        <p:nvPicPr>
          <p:cNvPr id="9" name="Picture 8" descr="TechEd_onlin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bwMode="white">
          <a:xfrm>
            <a:off x="1975610" y="2830648"/>
            <a:ext cx="2409825" cy="1076325"/>
          </a:xfrm>
          <a:prstGeom prst="rect">
            <a:avLst/>
          </a:prstGeom>
          <a:noFill/>
          <a:ln>
            <a:noFill/>
          </a:ln>
        </p:spPr>
      </p:pic>
      <p:sp>
        <p:nvSpPr>
          <p:cNvPr id="10" name="Rounded Rectangle 9"/>
          <p:cNvSpPr/>
          <p:nvPr/>
        </p:nvSpPr>
        <p:spPr bwMode="ltGray">
          <a:xfrm>
            <a:off x="6335650" y="276711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2" name="Rectangle 11"/>
          <p:cNvSpPr/>
          <p:nvPr/>
        </p:nvSpPr>
        <p:spPr bwMode="auto">
          <a:xfrm>
            <a:off x="6335650" y="384979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3" name="Rectangle 12"/>
          <p:cNvSpPr/>
          <p:nvPr/>
        </p:nvSpPr>
        <p:spPr>
          <a:xfrm>
            <a:off x="6322953" y="3871113"/>
            <a:ext cx="5345308" cy="338554"/>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rPr>
              <a:t>Microsoft Certification &amp; Training Resources</a:t>
            </a:r>
          </a:p>
        </p:txBody>
      </p:sp>
      <p:sp>
        <p:nvSpPr>
          <p:cNvPr id="15" name="Rounded Rectangle 14"/>
          <p:cNvSpPr/>
          <p:nvPr/>
        </p:nvSpPr>
        <p:spPr bwMode="ltGray">
          <a:xfrm>
            <a:off x="507868" y="481290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a:gradFill>
                <a:gsLst>
                  <a:gs pos="0">
                    <a:srgbClr val="FFFFFF"/>
                  </a:gs>
                  <a:gs pos="100000">
                    <a:srgbClr val="FFFFFF"/>
                  </a:gs>
                </a:gsLst>
                <a:lin ang="5400000" scaled="0"/>
              </a:gradFill>
            </a:endParaRPr>
          </a:p>
        </p:txBody>
      </p:sp>
      <p:sp>
        <p:nvSpPr>
          <p:cNvPr id="17" name="Rectangle 16"/>
          <p:cNvSpPr/>
          <p:nvPr/>
        </p:nvSpPr>
        <p:spPr bwMode="auto">
          <a:xfrm>
            <a:off x="507868" y="589558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8" name="Rectangle 17"/>
          <p:cNvSpPr/>
          <p:nvPr/>
        </p:nvSpPr>
        <p:spPr>
          <a:xfrm>
            <a:off x="495171" y="5916903"/>
            <a:ext cx="5345308" cy="338554"/>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rPr>
              <a:t>Resources for IT Professionals</a:t>
            </a:r>
          </a:p>
        </p:txBody>
      </p:sp>
      <p:sp>
        <p:nvSpPr>
          <p:cNvPr id="20" name="Rounded Rectangle 19"/>
          <p:cNvSpPr/>
          <p:nvPr/>
        </p:nvSpPr>
        <p:spPr bwMode="ltGray">
          <a:xfrm>
            <a:off x="6335650" y="481290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22" name="Rectangle 21"/>
          <p:cNvSpPr/>
          <p:nvPr/>
        </p:nvSpPr>
        <p:spPr bwMode="auto">
          <a:xfrm>
            <a:off x="6335650" y="589558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23" name="Rectangle 22"/>
          <p:cNvSpPr/>
          <p:nvPr/>
        </p:nvSpPr>
        <p:spPr>
          <a:xfrm>
            <a:off x="6322953" y="5916903"/>
            <a:ext cx="5345308" cy="338554"/>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rPr>
              <a:t>Resources for Developers</a:t>
            </a:r>
          </a:p>
        </p:txBody>
      </p:sp>
      <p:sp>
        <p:nvSpPr>
          <p:cNvPr id="25" name="Rectangle 24"/>
          <p:cNvSpPr/>
          <p:nvPr/>
        </p:nvSpPr>
        <p:spPr bwMode="white">
          <a:xfrm>
            <a:off x="6322953" y="4249911"/>
            <a:ext cx="5358004" cy="369332"/>
          </a:xfrm>
          <a:prstGeom prst="rect">
            <a:avLst/>
          </a:prstGeom>
        </p:spPr>
        <p:txBody>
          <a:bodyPr wrap="square">
            <a:spAutoFit/>
          </a:bodyPr>
          <a:lstStyle/>
          <a:p>
            <a:pPr algn="ctr"/>
            <a:r>
              <a:rPr lang="en-US" dirty="0" smtClean="0">
                <a:solidFill>
                  <a:srgbClr val="FFFFFF"/>
                </a:solidFill>
                <a:hlinkClick r:id="rId5"/>
              </a:rPr>
              <a:t>www.microsoft.com/learning</a:t>
            </a:r>
            <a:r>
              <a:rPr lang="en-US" dirty="0" smtClean="0">
                <a:solidFill>
                  <a:srgbClr val="FFFFFF"/>
                </a:solidFill>
              </a:rPr>
              <a:t> </a:t>
            </a:r>
            <a:endParaRPr lang="en-US" sz="1600" dirty="0">
              <a:solidFill>
                <a:srgbClr val="FFFFFF"/>
              </a:solidFill>
            </a:endParaRPr>
          </a:p>
        </p:txBody>
      </p:sp>
      <p:sp>
        <p:nvSpPr>
          <p:cNvPr id="26" name="Rectangle 25"/>
          <p:cNvSpPr/>
          <p:nvPr/>
        </p:nvSpPr>
        <p:spPr bwMode="white">
          <a:xfrm>
            <a:off x="507867" y="6291910"/>
            <a:ext cx="5307218" cy="369332"/>
          </a:xfrm>
          <a:prstGeom prst="rect">
            <a:avLst/>
          </a:prstGeom>
        </p:spPr>
        <p:txBody>
          <a:bodyPr wrap="square">
            <a:spAutoFit/>
          </a:bodyPr>
          <a:lstStyle/>
          <a:p>
            <a:pPr algn="ctr">
              <a:spcBef>
                <a:spcPts val="600"/>
              </a:spcBef>
              <a:buSzPct val="120000"/>
              <a:tabLst>
                <a:tab pos="1828800" algn="l"/>
              </a:tabLst>
              <a:defRPr/>
            </a:pPr>
            <a:r>
              <a:rPr lang="en-US" dirty="0" smtClean="0">
                <a:solidFill>
                  <a:srgbClr val="FFFFFF"/>
                </a:solidFill>
                <a:latin typeface="Calibri" pitchFamily="34" charset="0"/>
                <a:hlinkClick r:id="rId6"/>
              </a:rPr>
              <a:t>http://microsoft.com/technet</a:t>
            </a:r>
            <a:r>
              <a:rPr lang="en-US" b="1" dirty="0" smtClean="0">
                <a:solidFill>
                  <a:srgbClr val="FFFFFF"/>
                </a:solidFill>
                <a:latin typeface="Calibri" pitchFamily="34" charset="0"/>
              </a:rPr>
              <a:t>  </a:t>
            </a:r>
            <a:endParaRPr lang="en-US" dirty="0" smtClean="0">
              <a:solidFill>
                <a:srgbClr val="FFFFFF"/>
              </a:solidFill>
              <a:latin typeface="Calibri" pitchFamily="34" charset="0"/>
            </a:endParaRPr>
          </a:p>
        </p:txBody>
      </p:sp>
      <p:sp>
        <p:nvSpPr>
          <p:cNvPr id="27" name="Rectangle 26"/>
          <p:cNvSpPr/>
          <p:nvPr/>
        </p:nvSpPr>
        <p:spPr bwMode="white">
          <a:xfrm>
            <a:off x="6335649" y="6291910"/>
            <a:ext cx="5345308" cy="369332"/>
          </a:xfrm>
          <a:prstGeom prst="rect">
            <a:avLst/>
          </a:prstGeom>
        </p:spPr>
        <p:txBody>
          <a:bodyPr wrap="square" anchor="ctr">
            <a:spAutoFit/>
          </a:bodyPr>
          <a:lstStyle/>
          <a:p>
            <a:pPr algn="ctr">
              <a:spcBef>
                <a:spcPts val="600"/>
              </a:spcBef>
              <a:tabLst>
                <a:tab pos="1828800" algn="l"/>
              </a:tabLst>
            </a:pPr>
            <a:r>
              <a:rPr lang="en-US" dirty="0" smtClean="0">
                <a:solidFill>
                  <a:srgbClr val="FFFFFF"/>
                </a:solidFill>
                <a:hlinkClick r:id="rId7"/>
              </a:rPr>
              <a:t>http://microsoft.com/msdn</a:t>
            </a:r>
            <a:r>
              <a:rPr lang="en-US" b="1" dirty="0" smtClean="0">
                <a:solidFill>
                  <a:srgbClr val="FFFFFF"/>
                </a:solidFill>
              </a:rPr>
              <a:t> </a:t>
            </a:r>
            <a:endParaRPr lang="en-US" dirty="0" smtClean="0">
              <a:solidFill>
                <a:srgbClr val="FFFFFF"/>
              </a:solidFill>
            </a:endParaRPr>
          </a:p>
        </p:txBody>
      </p:sp>
      <p:pic>
        <p:nvPicPr>
          <p:cNvPr id="28" name="Picture 27" descr="TechNet.pn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bwMode="white">
          <a:xfrm>
            <a:off x="657030" y="4920291"/>
            <a:ext cx="5046985" cy="1027750"/>
          </a:xfrm>
          <a:prstGeom prst="rect">
            <a:avLst/>
          </a:prstGeom>
          <a:noFill/>
          <a:ln>
            <a:noFill/>
          </a:ln>
        </p:spPr>
      </p:pic>
      <p:pic>
        <p:nvPicPr>
          <p:cNvPr id="29" name="Picture 28" descr="msdn_1inch_rgb.png"/>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bwMode="white">
          <a:xfrm>
            <a:off x="8079617" y="4876504"/>
            <a:ext cx="1857375" cy="942975"/>
          </a:xfrm>
          <a:prstGeom prst="rect">
            <a:avLst/>
          </a:prstGeom>
          <a:noFill/>
          <a:ln>
            <a:noFill/>
          </a:ln>
        </p:spPr>
      </p:pic>
      <p:pic>
        <p:nvPicPr>
          <p:cNvPr id="32" name="Picture 31" descr="ms_Learning_w.eps"/>
          <p:cNvPicPr>
            <a:picLocks noChangeAspect="1"/>
          </p:cNvPicPr>
          <p:nvPr/>
        </p:nvPicPr>
        <p:blipFill>
          <a:blip r:embed="rId10" cstate="screen">
            <a:extLst>
              <a:ext uri="{28A0092B-C50C-407E-A947-70E740481C1C}">
                <a14:useLocalDpi xmlns:a14="http://schemas.microsoft.com/office/drawing/2010/main"/>
              </a:ext>
            </a:extLst>
          </a:blip>
          <a:srcRect l="51467" r="43859"/>
          <a:stretch>
            <a:fillRect/>
          </a:stretch>
        </p:blipFill>
        <p:spPr bwMode="white">
          <a:xfrm>
            <a:off x="9052582" y="2998644"/>
            <a:ext cx="228700" cy="771334"/>
          </a:xfrm>
          <a:prstGeom prst="rect">
            <a:avLst/>
          </a:prstGeom>
          <a:noFill/>
          <a:ln>
            <a:noFill/>
          </a:ln>
        </p:spPr>
      </p:pic>
      <p:pic>
        <p:nvPicPr>
          <p:cNvPr id="33" name="Picture 2" descr="C:\Documents and Settings\Pennie\My Documents\ACERDATA (D)\Pennie's documents\MS Image\Boxshot_Logo\MICROSOFT\Microsoft Logo wht shadow.png"/>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white">
          <a:xfrm>
            <a:off x="6740692" y="3169915"/>
            <a:ext cx="2337342" cy="428793"/>
          </a:xfrm>
          <a:prstGeom prst="rect">
            <a:avLst/>
          </a:prstGeom>
          <a:noFill/>
          <a:ln>
            <a:noFill/>
          </a:ln>
        </p:spPr>
      </p:pic>
      <p:sp>
        <p:nvSpPr>
          <p:cNvPr id="34" name="TextBox 33"/>
          <p:cNvSpPr txBox="1"/>
          <p:nvPr/>
        </p:nvSpPr>
        <p:spPr bwMode="white">
          <a:xfrm>
            <a:off x="9270703" y="3168868"/>
            <a:ext cx="1408799" cy="430887"/>
          </a:xfrm>
          <a:prstGeom prst="rect">
            <a:avLst/>
          </a:prstGeom>
          <a:noFill/>
        </p:spPr>
        <p:txBody>
          <a:bodyPr wrap="square" lIns="0" tIns="0" rIns="0" bIns="0" rtlCol="0">
            <a:spAutoFit/>
          </a:bodyPr>
          <a:lstStyle/>
          <a:p>
            <a:r>
              <a:rPr lang="en-US" sz="2800" dirty="0" smtClean="0">
                <a:gradFill>
                  <a:gsLst>
                    <a:gs pos="0">
                      <a:srgbClr val="FFFFFF"/>
                    </a:gs>
                    <a:gs pos="86000">
                      <a:srgbClr val="FFFFFF"/>
                    </a:gs>
                  </a:gsLst>
                  <a:lin ang="5400000" scaled="0"/>
                </a:gradFill>
                <a:latin typeface="Segoe" pitchFamily="34" charset="0"/>
              </a:rPr>
              <a:t>Learning</a:t>
            </a:r>
          </a:p>
        </p:txBody>
      </p:sp>
      <p:sp>
        <p:nvSpPr>
          <p:cNvPr id="30" name="Rounded Rectangle 29"/>
          <p:cNvSpPr/>
          <p:nvPr/>
        </p:nvSpPr>
        <p:spPr bwMode="ltGray">
          <a:xfrm>
            <a:off x="3404057" y="72495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a:gradFill>
                <a:gsLst>
                  <a:gs pos="0">
                    <a:srgbClr val="FFFFFF"/>
                  </a:gs>
                  <a:gs pos="100000">
                    <a:srgbClr val="FFFFFF"/>
                  </a:gs>
                </a:gsLst>
                <a:lin ang="5400000" scaled="0"/>
              </a:gradFill>
            </a:endParaRPr>
          </a:p>
        </p:txBody>
      </p:sp>
      <p:sp>
        <p:nvSpPr>
          <p:cNvPr id="31" name="Rectangle 30"/>
          <p:cNvSpPr/>
          <p:nvPr/>
        </p:nvSpPr>
        <p:spPr bwMode="white">
          <a:xfrm>
            <a:off x="3404057" y="2198226"/>
            <a:ext cx="5332611" cy="369332"/>
          </a:xfrm>
          <a:prstGeom prst="rect">
            <a:avLst/>
          </a:prstGeom>
        </p:spPr>
        <p:txBody>
          <a:bodyPr wrap="square">
            <a:spAutoFit/>
          </a:bodyPr>
          <a:lstStyle/>
          <a:p>
            <a:pPr algn="ctr"/>
            <a:r>
              <a:rPr lang="en-US" u="sng" dirty="0" smtClean="0">
                <a:solidFill>
                  <a:srgbClr val="FFFFFF"/>
                </a:solidFill>
                <a:hlinkClick r:id="rId12"/>
              </a:rPr>
              <a:t>http://northamerica.msteched.com</a:t>
            </a:r>
            <a:endParaRPr lang="en-US" sz="1600" dirty="0">
              <a:solidFill>
                <a:srgbClr val="FFFFFF"/>
              </a:solidFill>
            </a:endParaRPr>
          </a:p>
        </p:txBody>
      </p:sp>
      <p:sp>
        <p:nvSpPr>
          <p:cNvPr id="35" name="Rectangle 34"/>
          <p:cNvSpPr/>
          <p:nvPr/>
        </p:nvSpPr>
        <p:spPr bwMode="auto">
          <a:xfrm>
            <a:off x="3404057" y="180763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36" name="Rectangle 35"/>
          <p:cNvSpPr/>
          <p:nvPr/>
        </p:nvSpPr>
        <p:spPr>
          <a:xfrm>
            <a:off x="3391360" y="1828953"/>
            <a:ext cx="5345308" cy="338554"/>
          </a:xfrm>
          <a:prstGeom prst="rect">
            <a:avLst/>
          </a:prstGeom>
        </p:spPr>
        <p:txBody>
          <a:bodyPr wrap="square">
            <a:spAutoFit/>
          </a:bodyPr>
          <a:lstStyle/>
          <a:p>
            <a:pPr marL="0" lvl="1" algn="ctr">
              <a:tabLst>
                <a:tab pos="1828800" algn="l"/>
              </a:tabLst>
            </a:pPr>
            <a:r>
              <a:rPr lang="en-US" sz="1600" dirty="0">
                <a:solidFill>
                  <a:srgbClr val="000000">
                    <a:lumMod val="65000"/>
                    <a:lumOff val="35000"/>
                    <a:alpha val="99000"/>
                  </a:srgbClr>
                </a:solidFill>
              </a:rPr>
              <a:t>Connect. Share. Discuss.</a:t>
            </a:r>
            <a:endParaRPr lang="en-US" sz="1600" dirty="0" smtClean="0">
              <a:solidFill>
                <a:srgbClr val="000000">
                  <a:lumMod val="65000"/>
                  <a:lumOff val="35000"/>
                  <a:alpha val="99000"/>
                </a:srgbClr>
              </a:solidFill>
            </a:endParaRPr>
          </a:p>
        </p:txBody>
      </p:sp>
      <p:pic>
        <p:nvPicPr>
          <p:cNvPr id="3" name="Picture 2"/>
          <p:cNvPicPr>
            <a:picLocks noChangeAspect="1"/>
          </p:cNvPicPr>
          <p:nvPr/>
        </p:nvPicPr>
        <p:blipFill>
          <a:blip r:embed="rId13">
            <a:extLst>
              <a:ext uri="{BEBA8EAE-BF5A-486C-A8C5-ECC9F3942E4B}">
                <a14:imgProps xmlns:a14="http://schemas.microsoft.com/office/drawing/2010/main">
                  <a14:imgLayer r:embed="rId14">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4947472" y="862359"/>
            <a:ext cx="2258478" cy="806917"/>
          </a:xfrm>
          <a:prstGeom prst="rect">
            <a:avLst/>
          </a:prstGeom>
        </p:spPr>
      </p:pic>
    </p:spTree>
    <p:extLst>
      <p:ext uri="{BB962C8B-B14F-4D97-AF65-F5344CB8AC3E}">
        <p14:creationId xmlns:p14="http://schemas.microsoft.com/office/powerpoint/2010/main" val="2320599685"/>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492562" y="437440"/>
            <a:ext cx="2798668" cy="2948596"/>
          </a:xfrm>
          <a:prstGeom prst="rect">
            <a:avLst/>
          </a:prstGeom>
          <a:noFill/>
          <a:ln>
            <a:noFill/>
          </a:ln>
        </p:spPr>
      </p:pic>
      <p:pic>
        <p:nvPicPr>
          <p:cNvPr id="3" name="Picture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33145" y="384577"/>
            <a:ext cx="1005628" cy="1933901"/>
          </a:xfrm>
          <a:prstGeom prst="rect">
            <a:avLst/>
          </a:prstGeom>
        </p:spPr>
      </p:pic>
      <p:sp>
        <p:nvSpPr>
          <p:cNvPr id="15" name="Rectangle 14"/>
          <p:cNvSpPr/>
          <p:nvPr/>
        </p:nvSpPr>
        <p:spPr bwMode="auto">
          <a:xfrm>
            <a:off x="0" y="4095750"/>
            <a:ext cx="5281824" cy="2105025"/>
          </a:xfrm>
          <a:prstGeom prst="rect">
            <a:avLst/>
          </a:prstGeom>
          <a:solidFill>
            <a:srgbClr val="FFFFFF">
              <a:alpha val="9000"/>
            </a:srgbClr>
          </a:solidFill>
          <a:ln w="38100">
            <a:solidFill>
              <a:schemeClr val="accent4"/>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noAutofit/>
          </a:bodyPr>
          <a:lstStyle/>
          <a:p>
            <a:pPr marL="460375" indent="-460375">
              <a:lnSpc>
                <a:spcPct val="90000"/>
              </a:lnSpc>
              <a:spcBef>
                <a:spcPct val="20000"/>
              </a:spcBef>
              <a:buSzPct val="100000"/>
            </a:pPr>
            <a:endParaRPr lang="en-US" sz="2400" dirty="0" smtClean="0">
              <a:gradFill>
                <a:gsLst>
                  <a:gs pos="0">
                    <a:srgbClr val="FFFFFF"/>
                  </a:gs>
                  <a:gs pos="86000">
                    <a:srgbClr val="FFFFFF"/>
                  </a:gs>
                </a:gsLst>
                <a:lin ang="0" scaled="0"/>
              </a:gradFill>
            </a:endParaRPr>
          </a:p>
        </p:txBody>
      </p:sp>
      <p:sp>
        <p:nvSpPr>
          <p:cNvPr id="11" name="Rounded Rectangle 10"/>
          <p:cNvSpPr/>
          <p:nvPr/>
        </p:nvSpPr>
        <p:spPr bwMode="blackGray">
          <a:xfrm>
            <a:off x="1208032" y="4131399"/>
            <a:ext cx="404839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gradFill>
                  <a:gsLst>
                    <a:gs pos="0">
                      <a:srgbClr val="FFFFFF"/>
                    </a:gs>
                    <a:gs pos="86000">
                      <a:srgbClr val="FFFFFF"/>
                    </a:gs>
                  </a:gsLst>
                  <a:lin ang="5400000" scaled="0"/>
                </a:gradFill>
                <a:latin typeface="Segoe" pitchFamily="34" charset="0"/>
              </a:rPr>
              <a:t>Complete an evaluation on </a:t>
            </a:r>
            <a:r>
              <a:rPr lang="en-US" sz="3200" dirty="0" err="1" smtClean="0">
                <a:gradFill>
                  <a:gsLst>
                    <a:gs pos="0">
                      <a:srgbClr val="FFFFFF"/>
                    </a:gs>
                    <a:gs pos="86000">
                      <a:srgbClr val="FFFFFF"/>
                    </a:gs>
                  </a:gsLst>
                  <a:lin ang="5400000" scaled="0"/>
                </a:gradFill>
                <a:latin typeface="Segoe" pitchFamily="34" charset="0"/>
              </a:rPr>
              <a:t>CommNet</a:t>
            </a:r>
            <a:r>
              <a:rPr lang="en-US" sz="3200" dirty="0" smtClean="0">
                <a:gradFill>
                  <a:gsLst>
                    <a:gs pos="0">
                      <a:srgbClr val="FFFFFF"/>
                    </a:gs>
                    <a:gs pos="86000">
                      <a:srgbClr val="FFFFFF"/>
                    </a:gs>
                  </a:gsLst>
                  <a:lin ang="5400000" scaled="0"/>
                </a:gradFill>
                <a:latin typeface="Segoe" pitchFamily="34" charset="0"/>
              </a:rPr>
              <a:t> and </a:t>
            </a:r>
            <a:br>
              <a:rPr lang="en-US" sz="3200" dirty="0" smtClean="0">
                <a:gradFill>
                  <a:gsLst>
                    <a:gs pos="0">
                      <a:srgbClr val="FFFFFF"/>
                    </a:gs>
                    <a:gs pos="86000">
                      <a:srgbClr val="FFFFFF"/>
                    </a:gs>
                  </a:gsLst>
                  <a:lin ang="5400000" scaled="0"/>
                </a:gradFill>
                <a:latin typeface="Segoe" pitchFamily="34" charset="0"/>
              </a:rPr>
            </a:br>
            <a:r>
              <a:rPr lang="en-US" sz="3200" dirty="0" smtClean="0">
                <a:gradFill>
                  <a:gsLst>
                    <a:gs pos="0">
                      <a:srgbClr val="FFFFFF"/>
                    </a:gs>
                    <a:gs pos="86000">
                      <a:srgbClr val="FFFFFF"/>
                    </a:gs>
                  </a:gsLst>
                  <a:lin ang="5400000" scaled="0"/>
                </a:gradFill>
                <a:latin typeface="Segoe" pitchFamily="34" charset="0"/>
              </a:rPr>
              <a:t>enter to win!</a:t>
            </a:r>
          </a:p>
        </p:txBody>
      </p:sp>
      <p:pic>
        <p:nvPicPr>
          <p:cNvPr id="17" name="Picture 5"/>
          <p:cNvPicPr>
            <a:picLocks noChangeAspect="1" noChangeArrowheads="1"/>
          </p:cNvPicPr>
          <p:nvPr/>
        </p:nvPicPr>
        <p:blipFill>
          <a:blip r:embed="rId5" cstate="email">
            <a:extLst>
              <a:ext uri="{28A0092B-C50C-407E-A947-70E740481C1C}">
                <a14:useLocalDpi xmlns:a14="http://schemas.microsoft.com/office/drawing/2010/main"/>
              </a:ext>
            </a:extLst>
          </a:blip>
          <a:stretch>
            <a:fillRect/>
          </a:stretch>
        </p:blipFill>
        <p:spPr bwMode="auto">
          <a:xfrm rot="20307775">
            <a:off x="6024827" y="2949077"/>
            <a:ext cx="770439" cy="804993"/>
          </a:xfrm>
          <a:prstGeom prst="rect">
            <a:avLst/>
          </a:prstGeom>
          <a:noFill/>
          <a:ln>
            <a:noFill/>
          </a:ln>
        </p:spPr>
      </p:pic>
      <p:pic>
        <p:nvPicPr>
          <p:cNvPr id="2" name="Picture 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975751" y="5136287"/>
            <a:ext cx="599215" cy="1239183"/>
          </a:xfrm>
          <a:prstGeom prst="rect">
            <a:avLst/>
          </a:prstGeom>
        </p:spPr>
      </p:pic>
      <p:pic>
        <p:nvPicPr>
          <p:cNvPr id="19" name="Picture 1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0033903" y="5078616"/>
            <a:ext cx="491460" cy="1016345"/>
          </a:xfrm>
          <a:prstGeom prst="rect">
            <a:avLst/>
          </a:prstGeom>
        </p:spPr>
      </p:pic>
      <p:pic>
        <p:nvPicPr>
          <p:cNvPr id="20" name="Picture 19"/>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246403" y="5136287"/>
            <a:ext cx="808703" cy="1672406"/>
          </a:xfrm>
          <a:prstGeom prst="rect">
            <a:avLst/>
          </a:prstGeom>
        </p:spPr>
      </p:pic>
      <p:pic>
        <p:nvPicPr>
          <p:cNvPr id="21" name="Picture 20"/>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027345" y="5079871"/>
            <a:ext cx="808703" cy="1672406"/>
          </a:xfrm>
          <a:prstGeom prst="rect">
            <a:avLst/>
          </a:prstGeom>
        </p:spPr>
      </p:pic>
      <p:pic>
        <p:nvPicPr>
          <p:cNvPr id="23" name="Picture 22"/>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9055106" y="5107120"/>
            <a:ext cx="313711" cy="648758"/>
          </a:xfrm>
          <a:prstGeom prst="rect">
            <a:avLst/>
          </a:prstGeom>
        </p:spPr>
      </p:pic>
      <p:pic>
        <p:nvPicPr>
          <p:cNvPr id="24" name="Picture 23"/>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774699" y="5078617"/>
            <a:ext cx="313711" cy="648758"/>
          </a:xfrm>
          <a:prstGeom prst="rect">
            <a:avLst/>
          </a:prstGeom>
        </p:spPr>
      </p:pic>
      <p:pic>
        <p:nvPicPr>
          <p:cNvPr id="25" name="Picture 5"/>
          <p:cNvPicPr>
            <a:picLocks noChangeAspect="1" noChangeArrowheads="1"/>
          </p:cNvPicPr>
          <p:nvPr/>
        </p:nvPicPr>
        <p:blipFill>
          <a:blip r:embed="rId10" cstate="email">
            <a:extLst>
              <a:ext uri="{28A0092B-C50C-407E-A947-70E740481C1C}">
                <a14:useLocalDpi xmlns:a14="http://schemas.microsoft.com/office/drawing/2010/main"/>
              </a:ext>
            </a:extLst>
          </a:blip>
          <a:stretch>
            <a:fillRect/>
          </a:stretch>
        </p:blipFill>
        <p:spPr bwMode="auto">
          <a:xfrm rot="1341843">
            <a:off x="9608744" y="3651522"/>
            <a:ext cx="850318" cy="888455"/>
          </a:xfrm>
          <a:prstGeom prst="rect">
            <a:avLst/>
          </a:prstGeom>
          <a:noFill/>
          <a:ln>
            <a:noFill/>
          </a:ln>
        </p:spPr>
      </p:pic>
      <p:pic>
        <p:nvPicPr>
          <p:cNvPr id="28" name="Picture 5"/>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rot="20307775">
            <a:off x="9919124" y="2776703"/>
            <a:ext cx="613260" cy="640764"/>
          </a:xfrm>
          <a:prstGeom prst="rect">
            <a:avLst/>
          </a:prstGeom>
          <a:noFill/>
          <a:ln>
            <a:noFill/>
          </a:ln>
        </p:spPr>
      </p:pic>
      <p:pic>
        <p:nvPicPr>
          <p:cNvPr id="27" name="Picture 5"/>
          <p:cNvPicPr>
            <a:picLocks noChangeAspect="1" noChangeArrowheads="1"/>
          </p:cNvPicPr>
          <p:nvPr/>
        </p:nvPicPr>
        <p:blipFill>
          <a:blip r:embed="rId12" cstate="email">
            <a:extLst>
              <a:ext uri="{28A0092B-C50C-407E-A947-70E740481C1C}">
                <a14:useLocalDpi xmlns:a14="http://schemas.microsoft.com/office/drawing/2010/main"/>
              </a:ext>
            </a:extLst>
          </a:blip>
          <a:stretch>
            <a:fillRect/>
          </a:stretch>
        </p:blipFill>
        <p:spPr bwMode="auto">
          <a:xfrm rot="20307775">
            <a:off x="6855552" y="3396819"/>
            <a:ext cx="1202249" cy="1256169"/>
          </a:xfrm>
          <a:prstGeom prst="rect">
            <a:avLst/>
          </a:prstGeom>
          <a:noFill/>
          <a:ln>
            <a:noFill/>
          </a:ln>
        </p:spPr>
      </p:pic>
      <p:pic>
        <p:nvPicPr>
          <p:cNvPr id="26" name="Picture 5"/>
          <p:cNvPicPr>
            <a:picLocks noChangeAspect="1" noChangeArrowheads="1"/>
          </p:cNvPicPr>
          <p:nvPr/>
        </p:nvPicPr>
        <p:blipFill>
          <a:blip r:embed="rId13" cstate="email">
            <a:extLst>
              <a:ext uri="{28A0092B-C50C-407E-A947-70E740481C1C}">
                <a14:useLocalDpi xmlns:a14="http://schemas.microsoft.com/office/drawing/2010/main"/>
              </a:ext>
            </a:extLst>
          </a:blip>
          <a:stretch>
            <a:fillRect/>
          </a:stretch>
        </p:blipFill>
        <p:spPr bwMode="auto">
          <a:xfrm>
            <a:off x="7797216" y="2835764"/>
            <a:ext cx="1707076" cy="1783638"/>
          </a:xfrm>
          <a:prstGeom prst="rect">
            <a:avLst/>
          </a:prstGeom>
          <a:noFill/>
          <a:ln>
            <a:noFill/>
          </a:ln>
        </p:spPr>
      </p:pic>
      <p:pic>
        <p:nvPicPr>
          <p:cNvPr id="29" name="Picture 2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301551" y="384578"/>
            <a:ext cx="1005628" cy="1933901"/>
          </a:xfrm>
          <a:prstGeom prst="rect">
            <a:avLst/>
          </a:prstGeom>
        </p:spPr>
      </p:pic>
      <p:cxnSp>
        <p:nvCxnSpPr>
          <p:cNvPr id="6" name="Straight Connector 5"/>
          <p:cNvCxnSpPr/>
          <p:nvPr/>
        </p:nvCxnSpPr>
        <p:spPr>
          <a:xfrm>
            <a:off x="5906344" y="2508098"/>
            <a:ext cx="5036347"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5906344" y="4892102"/>
            <a:ext cx="5036347"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22" name="Picture 21"/>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9269239" y="5187640"/>
            <a:ext cx="704478" cy="1456868"/>
          </a:xfrm>
          <a:prstGeom prst="rect">
            <a:avLst/>
          </a:prstGeom>
        </p:spPr>
      </p:pic>
      <p:pic>
        <p:nvPicPr>
          <p:cNvPr id="31" name="Picture 3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225755" y="5402996"/>
            <a:ext cx="599215" cy="1239183"/>
          </a:xfrm>
          <a:prstGeom prst="rect">
            <a:avLst/>
          </a:prstGeom>
        </p:spPr>
      </p:pic>
      <p:cxnSp>
        <p:nvCxnSpPr>
          <p:cNvPr id="32" name="Straight Connector 31"/>
          <p:cNvCxnSpPr/>
          <p:nvPr/>
        </p:nvCxnSpPr>
        <p:spPr>
          <a:xfrm rot="16200000">
            <a:off x="3798701" y="1911738"/>
            <a:ext cx="219456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48913988"/>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4050132607"/>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black">
          <a:xfrm>
            <a:off x="3848585" y="3051283"/>
            <a:ext cx="4491655" cy="755434"/>
          </a:xfrm>
          <a:prstGeom prst="rect">
            <a:avLst/>
          </a:prstGeom>
          <a:noFill/>
          <a:ln>
            <a:noFill/>
          </a:ln>
        </p:spPr>
      </p:pic>
      <p:sp>
        <p:nvSpPr>
          <p:cNvPr id="5" name="Text Box 3"/>
          <p:cNvSpPr txBox="1">
            <a:spLocks noChangeArrowheads="1"/>
          </p:cNvSpPr>
          <p:nvPr/>
        </p:nvSpPr>
        <p:spPr bwMode="blackWhite">
          <a:xfrm>
            <a:off x="507868" y="6083573"/>
            <a:ext cx="11173090" cy="415484"/>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gradFill>
                  <a:gsLst>
                    <a:gs pos="0">
                      <a:schemeClr val="tx1"/>
                    </a:gs>
                    <a:gs pos="100000">
                      <a:schemeClr val="tx1"/>
                    </a:gs>
                  </a:gsLst>
                  <a:lin ang="5400000" scaled="0"/>
                </a:gradFill>
                <a:latin typeface="Segoe UI" pitchFamily="34" charset="0"/>
                <a:cs typeface="Arial" charset="0"/>
              </a:rPr>
              <a:t>© </a:t>
            </a:r>
            <a:r>
              <a:rPr lang="en-US" sz="700" dirty="0" smtClean="0">
                <a:gradFill>
                  <a:gsLst>
                    <a:gs pos="0">
                      <a:schemeClr val="tx1"/>
                    </a:gs>
                    <a:gs pos="100000">
                      <a:schemeClr val="tx1"/>
                    </a:gs>
                  </a:gsLst>
                  <a:lin ang="5400000" scaled="0"/>
                </a:gradFill>
                <a:latin typeface="Segoe UI" pitchFamily="34" charset="0"/>
                <a:cs typeface="Arial" charset="0"/>
              </a:rPr>
              <a:t>2011 Microsoft </a:t>
            </a:r>
            <a:r>
              <a:rPr lang="en-US" sz="700" dirty="0">
                <a:gradFill>
                  <a:gsLst>
                    <a:gs pos="0">
                      <a:schemeClr val="tx1"/>
                    </a:gs>
                    <a:gs pos="100000">
                      <a:schemeClr val="tx1"/>
                    </a:gs>
                  </a:gsLst>
                  <a:lin ang="5400000" scaled="0"/>
                </a:gradFill>
                <a:latin typeface="Segoe U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gradFill>
                  <a:gsLst>
                    <a:gs pos="0">
                      <a:schemeClr val="tx1"/>
                    </a:gs>
                    <a:gs pos="100000">
                      <a:schemeClr val="tx1"/>
                    </a:gs>
                  </a:gsLst>
                  <a:lin ang="5400000" scaled="0"/>
                </a:gra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a:t>
            </a:r>
            <a:r>
              <a:rPr lang="en-US" sz="700" dirty="0" smtClean="0">
                <a:gradFill>
                  <a:gsLst>
                    <a:gs pos="0">
                      <a:schemeClr val="tx1"/>
                    </a:gs>
                    <a:gs pos="100000">
                      <a:schemeClr val="tx1"/>
                    </a:gs>
                  </a:gsLst>
                  <a:lin ang="5400000" scaled="0"/>
                </a:gradFill>
                <a:latin typeface="Segoe UI" pitchFamily="34" charset="0"/>
                <a:cs typeface="Arial" charset="0"/>
              </a:rPr>
              <a:t/>
            </a:r>
            <a:br>
              <a:rPr lang="en-US" sz="700" dirty="0" smtClean="0">
                <a:gradFill>
                  <a:gsLst>
                    <a:gs pos="0">
                      <a:schemeClr val="tx1"/>
                    </a:gs>
                    <a:gs pos="100000">
                      <a:schemeClr val="tx1"/>
                    </a:gs>
                  </a:gsLst>
                  <a:lin ang="5400000" scaled="0"/>
                </a:gradFill>
                <a:latin typeface="Segoe UI" pitchFamily="34" charset="0"/>
                <a:cs typeface="Arial" charset="0"/>
              </a:rPr>
            </a:br>
            <a:r>
              <a:rPr lang="en-US" sz="700" dirty="0" smtClean="0">
                <a:gradFill>
                  <a:gsLst>
                    <a:gs pos="0">
                      <a:schemeClr val="tx1"/>
                    </a:gs>
                    <a:gs pos="100000">
                      <a:schemeClr val="tx1"/>
                    </a:gs>
                  </a:gsLst>
                  <a:lin ang="5400000" scaled="0"/>
                </a:gradFill>
                <a:latin typeface="Segoe UI" pitchFamily="34" charset="0"/>
                <a:cs typeface="Arial" charset="0"/>
              </a:rPr>
              <a:t>on </a:t>
            </a:r>
            <a:r>
              <a:rPr lang="en-US" sz="700" dirty="0">
                <a:gradFill>
                  <a:gsLst>
                    <a:gs pos="0">
                      <a:schemeClr val="tx1"/>
                    </a:gs>
                    <a:gs pos="100000">
                      <a:schemeClr val="tx1"/>
                    </a:gs>
                  </a:gsLst>
                  <a:lin ang="5400000" scaled="0"/>
                </a:gradFill>
                <a:latin typeface="Segoe UI" pitchFamily="34" charset="0"/>
                <a:cs typeface="Arial" charset="0"/>
              </a:rPr>
              <a:t>the part of Microsoft, and Microsoft cannot guarantee the accuracy of any information provided after the date of this presentation</a:t>
            </a:r>
            <a:r>
              <a:rPr lang="en-US" sz="700" dirty="0" smtClean="0">
                <a:gradFill>
                  <a:gsLst>
                    <a:gs pos="0">
                      <a:schemeClr val="tx1"/>
                    </a:gs>
                    <a:gs pos="100000">
                      <a:schemeClr val="tx1"/>
                    </a:gs>
                  </a:gsLst>
                  <a:lin ang="5400000" scaled="0"/>
                </a:gradFill>
                <a:latin typeface="Segoe UI" pitchFamily="34" charset="0"/>
                <a:cs typeface="Arial" charset="0"/>
              </a:rPr>
              <a:t>. MICROSOFT </a:t>
            </a:r>
            <a:r>
              <a:rPr lang="en-US" sz="700" dirty="0">
                <a:gradFill>
                  <a:gsLst>
                    <a:gs pos="0">
                      <a:schemeClr val="tx1"/>
                    </a:gs>
                    <a:gs pos="100000">
                      <a:schemeClr val="tx1"/>
                    </a:gs>
                  </a:gsLst>
                  <a:lin ang="5400000" scaled="0"/>
                </a:gradFill>
                <a:latin typeface="Segoe UI" pitchFamily="34" charset="0"/>
                <a:cs typeface="Arial" charset="0"/>
              </a:rPr>
              <a:t>MAKES NO WARRANTIES, EXPRESS, IMPLIED OR STATUTORY, AS TO THE INFORMATION IN THIS PRESENTATION.</a:t>
            </a:r>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TENA11_BreakoutSession_Template_16x9_Final_05132011">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a:gsLst>
            <a:gs pos="0">
              <a:schemeClr val="tx2">
                <a:lumMod val="50000"/>
              </a:schemeClr>
            </a:gs>
            <a:gs pos="80000">
              <a:schemeClr val="tx2"/>
            </a:gs>
            <a:gs pos="100000">
              <a:schemeClr val="tx2"/>
            </a:gs>
          </a:gsLst>
        </a:gradFill>
        <a:ln>
          <a:solidFill>
            <a:schemeClr val="tx2"/>
          </a:solidFill>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200" dirty="0" smtClean="0">
            <a:solidFill>
              <a:schemeClr val="tx1">
                <a:alpha val="99000"/>
              </a:schemeClr>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2.xml><?xml version="1.0" encoding="utf-8"?>
<a:theme xmlns:a="http://schemas.openxmlformats.org/drawingml/2006/main" name="White with Consolas font for code slides">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Segoe UI - 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square" lIns="0" tIns="0" rIns="0" bIns="0" rtlCol="0">
        <a:spAutoFit/>
      </a:bodyPr>
      <a:lstStyle>
        <a:defPPr>
          <a:defRPr dirty="0" err="1" smtClean="0">
            <a:gradFill>
              <a:gsLst>
                <a:gs pos="417">
                  <a:srgbClr val="000000"/>
                </a:gs>
                <a:gs pos="100000">
                  <a:srgbClr val="000000"/>
                </a:gs>
              </a:gsLst>
              <a:lin ang="5400000" scaled="0"/>
            </a:gra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3BBE479AF4108146A616B6B5E7069DBC" ma:contentTypeVersion="61" ma:contentTypeDescription="" ma:contentTypeScope="" ma:versionID="c48896dab5c4ca26eb0df5e4080f942f">
  <xsd:schema xmlns:xsd="http://www.w3.org/2001/XMLSchema" xmlns:xs="http://www.w3.org/2001/XMLSchema" xmlns:p="http://schemas.microsoft.com/office/2006/metadata/properties" xmlns:ns2="2295e2e7-0eeb-498e-8716-217bb2ee6ee3" xmlns:ns3="8b529f77-48ab-4581-b468-93f09345b8aa" targetNamespace="http://schemas.microsoft.com/office/2006/metadata/properties" ma:root="true" ma:fieldsID="09be9dcc7d54799376e9c0867430e3fc" ns2:_="" ns3:_="">
    <xsd:import namespace="2295e2e7-0eeb-498e-8716-217bb2ee6ee3"/>
    <xsd:import namespace="8b529f77-48ab-4581-b468-93f09345b8aa"/>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2:MS_x0020_Speaker" minOccurs="0"/>
                <xsd:element ref="ns2:External_x0020_Speaker" minOccurs="0"/>
                <xsd:element ref="ns2:Session_x0020_Code" minOccurs="0"/>
                <xsd:element ref="ns2:MS_x0020_Content_x0020_Owner" minOccurs="0"/>
                <xsd:element ref="ns2:TaxCatchAll" minOccurs="0"/>
                <xsd:element ref="ns2:ProductTaxHTField0" minOccurs="0"/>
                <xsd:element ref="ns2:TaxCatchAllLabel" minOccurs="0"/>
                <xsd:element ref="ns2:CampaignTaxHTField0" minOccurs="0"/>
                <xsd:element ref="ns2:TrackTaxHTField0" minOccurs="0"/>
                <xsd:element ref="ns2:Event_x0020_VenueTaxHTField0" minOccurs="0"/>
                <xsd:element ref="ns3:AudienceTaxHTField0" minOccurs="0"/>
                <xsd:element ref="ns2:Event_x0020_LocationTaxHTField0" minOccurs="0"/>
                <xsd:element ref="ns2:Event1TaxHTField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MS_x0020_Speaker" ma:index="8" nillable="true" ma:displayName="MS Speaker"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9" nillable="true" ma:displayName="External Speaker" ma:internalName="External_x0020_Speaker">
      <xsd:simpleType>
        <xsd:restriction base="dms:Text">
          <xsd:maxLength value="255"/>
        </xsd:restriction>
      </xsd:simpleType>
    </xsd:element>
    <xsd:element name="Session_x0020_Code" ma:index="13" nillable="true" ma:displayName="Session Code" ma:internalName="Session_x0020_Code" ma:readOnly="false">
      <xsd:simpleType>
        <xsd:restriction base="dms:Text">
          <xsd:maxLength value="255"/>
        </xsd:restriction>
      </xsd:simpleType>
    </xsd:element>
    <xsd:element name="MS_x0020_Content_x0020_Owner" ma:index="15"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97b7c527-f488-4fed-8d5b-5946c5598d72" ma:termSetId="723ec65c-d8cf-498e-87b8-c7868c2070aa" ma:anchorId="00000000-0000-0000-0000-000000000000" ma:open="false" ma:isKeyword="false">
      <xsd:complexType>
        <xsd:sequence>
          <xsd:element ref="pc:Terms" minOccurs="0" maxOccurs="1"/>
        </xsd:sequence>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CampaignTaxHTField0" ma:index="22" nillable="true" ma:taxonomy="true" ma:internalName="CampaignTaxHTField0" ma:taxonomyFieldName="Campaign" ma:displayName="Campaign" ma:default="" ma:fieldId="{bcb0c99d-b00c-42c6-a16b-e1e19731231d}" ma:sspId="97b7c527-f488-4fed-8d5b-5946c5598d72" ma:termSetId="138795c4-ffb5-4450-8dda-30da75617ce8"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readOnly="false" ma:default="" ma:fieldId="{95cacdfb-fc4c-4855-b7e7-906e6cf614c7}" ma:sspId="97b7c527-f488-4fed-8d5b-5946c5598d72" ma:termSetId="0179c88a-9c61-48f9-822c-c3f082e6266e"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readOnly="false" ma:default="" ma:fieldId="{72225233-bea3-47c9-bcc0-70aff672e91a}" ma:sspId="97b7c527-f488-4fed-8d5b-5946c5598d72" ma:termSetId="5a094974-7eaf-4365-a0ec-3f33af6288c5"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readOnly="false" ma:default="" ma:fieldId="{721246b6-18f0-4d78-9fb7-960f4884f52f}" ma:sspId="97b7c527-f488-4fed-8d5b-5946c5598d72" ma:termSetId="b1d717b9-d701-42ce-97ea-d2b3fb10f90e" ma:anchorId="00000000-0000-0000-0000-000000000000" ma:open="true" ma:isKeyword="false">
      <xsd:complexType>
        <xsd:sequence>
          <xsd:element ref="pc:Terms" minOccurs="0" maxOccurs="1"/>
        </xsd:sequence>
      </xsd:complexType>
    </xsd:element>
    <xsd:element name="Event1TaxHTField0" ma:index="30" ma:taxonomy="true" ma:internalName="Event1TaxHTField0" ma:taxonomyFieldName="Event1" ma:displayName="Event Name" ma:readOnly="false" ma:default="" ma:fieldId="{173efa96-a0c5-4b7e-a5c5-ebf0027a79b9}" ma:sspId="97b7c527-f488-4fed-8d5b-5946c5598d72" ma:termSetId="9f06399b-0da0-4c2b-9299-a3eed5ae7f49"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b529f77-48ab-4581-b468-93f09345b8aa" elementFormDefault="qualified">
    <xsd:import namespace="http://schemas.microsoft.com/office/2006/documentManagement/types"/>
    <xsd:import namespace="http://schemas.microsoft.com/office/infopath/2007/PartnerControls"/>
    <xsd:element name="AudienceTaxHTField0" ma:index="26" nillable="true" ma:taxonomy="true" ma:internalName="AudienceTaxHTField0" ma:taxonomyFieldName="Audience" ma:displayName="Audience" ma:readOnly="false" ma:default="" ma:fieldId="{6a4ad93e-f836-4089-85dd-0b5a8d4c5063}" ma:taxonomyMulti="true" ma:sspId="97b7c527-f488-4fed-8d5b-5946c5598d72" ma:termSetId="c7e95267-347d-4fd5-a34e-50bd1fa28ece"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2011-05-18T07:00:00+00:00</Event_x0020_End_x0020_Date>
    <Event_x0020_Start_x0020_Date xmlns="2295e2e7-0eeb-498e-8716-217bb2ee6ee3">2011-05-16T07:00:00+00:00</Event_x0020_Start_x0020_Date>
    <MS_x0020_Speaker xmlns="2295e2e7-0eeb-498e-8716-217bb2ee6ee3">
      <UserInfo>
        <DisplayName/>
        <AccountId xsi:nil="true"/>
        <AccountType/>
      </UserInfo>
    </MS_x0020_Speaker>
    <External_x0020_Speaker xmlns="2295e2e7-0eeb-498e-8716-217bb2ee6ee3" xsi:nil="true"/>
    <Session_x0020_Code xmlns="2295e2e7-0eeb-498e-8716-217bb2ee6ee3" xsi:nil="true"/>
    <ProductTaxHTField0 xmlns="2295e2e7-0eeb-498e-8716-217bb2ee6ee3">
      <Terms xmlns="http://schemas.microsoft.com/office/infopath/2007/PartnerControls"/>
    </ProductTaxHTField0>
    <Presentation_x0020_Date xmlns="2295e2e7-0eeb-498e-8716-217bb2ee6ee3" xsi:nil="tru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Atlanta</TermName>
          <TermId xmlns="http://schemas.microsoft.com/office/infopath/2007/PartnerControls">2799ace8-866f-4a6d-b555-e5fff2d7eb83</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TechEd</TermName>
          <TermId xmlns="http://schemas.microsoft.com/office/infopath/2007/PartnerControls">ac8fad57-eb30-43a8-b5bd-05dcf2cf2246</TermId>
        </TermInfo>
      </Terms>
    </Event1TaxHTField0>
    <AudienceTaxHTField0 xmlns="8b529f77-48ab-4581-b468-93f09345b8aa">
      <Terms xmlns="http://schemas.microsoft.com/office/infopath/2007/PartnerControls">
        <TermInfo xmlns="http://schemas.microsoft.com/office/infopath/2007/PartnerControls">
          <TermName xmlns="http://schemas.microsoft.com/office/infopath/2007/PartnerControls">Developers</TermName>
          <TermId xmlns="http://schemas.microsoft.com/office/infopath/2007/PartnerControls">389e14a2-def5-4335-8627-c0368c2934a2</TermId>
        </TermInfo>
        <TermInfo xmlns="http://schemas.microsoft.com/office/infopath/2007/PartnerControls">
          <TermName xmlns="http://schemas.microsoft.com/office/infopath/2007/PartnerControls">IT Professionals</TermName>
          <TermId xmlns="http://schemas.microsoft.com/office/infopath/2007/PartnerControls">990979ff-1741-4b6e-880c-9fb513214ef8</TermId>
        </TermInfo>
      </Terms>
    </AudienceTaxHTField0>
    <MS_x0020_Content_x0020_Owner xmlns="2295e2e7-0eeb-498e-8716-217bb2ee6ee3">
      <UserInfo>
        <DisplayName/>
        <AccountId xsi:nil="true"/>
        <AccountType/>
      </UserInfo>
    </MS_x0020_Content_x0020_Owner>
    <TaxCatchAll xmlns="2295e2e7-0eeb-498e-8716-217bb2ee6ee3">
      <Value>29</Value>
      <Value>126</Value>
      <Value>48</Value>
      <Value>47</Value>
      <Value>34</Value>
    </TaxCatchAll>
    <Event_x0020_VenueTaxHTField0 xmlns="2295e2e7-0eeb-498e-8716-217bb2ee6ee3">
      <Terms xmlns="http://schemas.microsoft.com/office/infopath/2007/PartnerControls">
        <TermInfo xmlns="http://schemas.microsoft.com/office/infopath/2007/PartnerControls">
          <TermName xmlns="http://schemas.microsoft.com/office/infopath/2007/PartnerControls">Georgia World Congress Center Atlanta, GA</TermName>
          <TermId xmlns="http://schemas.microsoft.com/office/infopath/2007/PartnerControls">ea0ece34-59a6-4d43-8d9e-d0f9e2a2f1ce</TermId>
        </TermInfo>
      </Terms>
    </Event_x0020_VenueTaxHTField0>
  </documentManagement>
</p:properties>
</file>

<file path=customXml/itemProps1.xml><?xml version="1.0" encoding="utf-8"?>
<ds:datastoreItem xmlns:ds="http://schemas.openxmlformats.org/officeDocument/2006/customXml" ds:itemID="{7A43FFF3-CECC-482F-B8F8-FBA0900F793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295e2e7-0eeb-498e-8716-217bb2ee6ee3"/>
    <ds:schemaRef ds:uri="8b529f77-48ab-4581-b468-93f09345b8a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91448CA-3B92-42F2-A15A-E485670603B6}">
  <ds:schemaRefs>
    <ds:schemaRef ds:uri="http://schemas.microsoft.com/sharepoint/v3/contenttype/forms"/>
  </ds:schemaRefs>
</ds:datastoreItem>
</file>

<file path=customXml/itemProps3.xml><?xml version="1.0" encoding="utf-8"?>
<ds:datastoreItem xmlns:ds="http://schemas.openxmlformats.org/officeDocument/2006/customXml" ds:itemID="{893833E7-CDA5-4E4A-AF0B-36A91B78C9EF}">
  <ds:schemaRefs>
    <ds:schemaRef ds:uri="http://schemas.microsoft.com/office/2006/documentManagement/types"/>
    <ds:schemaRef ds:uri="http://www.w3.org/XML/1998/namespace"/>
    <ds:schemaRef ds:uri="8b529f77-48ab-4581-b468-93f09345b8aa"/>
    <ds:schemaRef ds:uri="http://purl.org/dc/elements/1.1/"/>
    <ds:schemaRef ds:uri="2295e2e7-0eeb-498e-8716-217bb2ee6ee3"/>
    <ds:schemaRef ds:uri="http://purl.org/dc/terms/"/>
    <ds:schemaRef ds:uri="http://schemas.microsoft.com/office/infopath/2007/PartnerControls"/>
    <ds:schemaRef ds:uri="http://schemas.openxmlformats.org/package/2006/metadata/core-properties"/>
    <ds:schemaRef ds:uri="http://schemas.microsoft.com/office/2006/metadata/properties"/>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TENA11_BreakoutSession_Template_16x9_Final_05132011</Template>
  <TotalTime>4</TotalTime>
  <Words>789</Words>
  <Application>Microsoft Office PowerPoint</Application>
  <PresentationFormat>Custom</PresentationFormat>
  <Paragraphs>53</Paragraphs>
  <Slides>7</Slides>
  <Notes>6</Notes>
  <HiddenSlides>0</HiddenSlides>
  <MMClips>0</MMClips>
  <ScaleCrop>false</ScaleCrop>
  <HeadingPairs>
    <vt:vector size="4" baseType="variant">
      <vt:variant>
        <vt:lpstr>Theme</vt:lpstr>
      </vt:variant>
      <vt:variant>
        <vt:i4>2</vt:i4>
      </vt:variant>
      <vt:variant>
        <vt:lpstr>Slide Titles</vt:lpstr>
      </vt:variant>
      <vt:variant>
        <vt:i4>7</vt:i4>
      </vt:variant>
    </vt:vector>
  </HeadingPairs>
  <TitlesOfParts>
    <vt:vector size="9" baseType="lpstr">
      <vt:lpstr>TENA11_BreakoutSession_Template_16x9_Final_05132011</vt:lpstr>
      <vt:lpstr>White with Consolas font for code slides</vt:lpstr>
      <vt:lpstr>PowerPoint Presentation</vt:lpstr>
      <vt:lpstr>Jason Zander Unplugged</vt:lpstr>
      <vt:lpstr>DEV Track Resources</vt:lpstr>
      <vt:lpstr>Resources</vt:lpstr>
      <vt:lpstr>PowerPoint Presentation</vt:lpstr>
      <vt:lpstr>PowerPoint Presentation</vt:lpstr>
      <vt:lpstr>PowerPoint Presentation</vt:lpstr>
    </vt:vector>
  </TitlesOfParts>
  <Manager>&lt;Content Manager Name Here&gt;</Manager>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DEV212: Jason Zander Unplugged</dc:title>
  <dc:subject>Microsoft TechEd North America 2011</dc:subject>
  <dc:creator>Jason Zander</dc:creator>
  <dc:description>Template Design: Jordan Cayabyab
Formatter: Sean Masterton, Silver Fox Productions
Event Date: May 16-19, 2011
Event Location: Atlanta
Audience Type: Developers, IT Pros</dc:description>
  <cp:lastModifiedBy>Shows</cp:lastModifiedBy>
  <cp:revision>2</cp:revision>
  <cp:lastPrinted>2010-05-11T05:02:34Z</cp:lastPrinted>
  <dcterms:created xsi:type="dcterms:W3CDTF">2011-05-14T19:58:59Z</dcterms:created>
  <dcterms:modified xsi:type="dcterms:W3CDTF">2011-05-14T20:03:52Z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0x010100B88FC3ECA26D1C46B3C4C83281D2EB9C003BBE479AF4108146A616B6B5E7069DBC</vt:lpwstr>
  </property>
  <property fmtid="{D5CDD505-2E9C-101B-9397-08002B2CF9AE}" pid="3" name="Product">
    <vt:lpwstr/>
  </property>
  <property fmtid="{D5CDD505-2E9C-101B-9397-08002B2CF9AE}" pid="4" name="Event Venue">
    <vt:lpwstr>48;#Georgia World Congress Center Atlanta, GA|ea0ece34-59a6-4d43-8d9e-d0f9e2a2f1ce</vt:lpwstr>
  </property>
  <property fmtid="{D5CDD505-2E9C-101B-9397-08002B2CF9AE}" pid="5" name="Event Location">
    <vt:lpwstr>47;#Atlanta|2799ace8-866f-4a6d-b555-e5fff2d7eb83</vt:lpwstr>
  </property>
  <property fmtid="{D5CDD505-2E9C-101B-9397-08002B2CF9AE}" pid="6" name="Event1">
    <vt:lpwstr>126;#TechEd|ac8fad57-eb30-43a8-b5bd-05dcf2cf2246</vt:lpwstr>
  </property>
  <property fmtid="{D5CDD505-2E9C-101B-9397-08002B2CF9AE}" pid="7" name="Audience">
    <vt:lpwstr>34;#Developers|389e14a2-def5-4335-8627-c0368c2934a2;#29;#IT Professionals|990979ff-1741-4b6e-880c-9fb513214ef8</vt:lpwstr>
  </property>
</Properties>
</file>