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62" r:id="rId2"/>
    <p:sldMasterId id="2147483764" r:id="rId3"/>
  </p:sldMasterIdLst>
  <p:notesMasterIdLst>
    <p:notesMasterId r:id="rId24"/>
  </p:notesMasterIdLst>
  <p:handoutMasterIdLst>
    <p:handoutMasterId r:id="rId25"/>
  </p:handoutMasterIdLst>
  <p:sldIdLst>
    <p:sldId id="322" r:id="rId4"/>
    <p:sldId id="402" r:id="rId5"/>
    <p:sldId id="336" r:id="rId6"/>
    <p:sldId id="412" r:id="rId7"/>
    <p:sldId id="414" r:id="rId8"/>
    <p:sldId id="266" r:id="rId9"/>
    <p:sldId id="395" r:id="rId10"/>
    <p:sldId id="345" r:id="rId11"/>
    <p:sldId id="403" r:id="rId12"/>
    <p:sldId id="379" r:id="rId13"/>
    <p:sldId id="378" r:id="rId14"/>
    <p:sldId id="392" r:id="rId15"/>
    <p:sldId id="411" r:id="rId16"/>
    <p:sldId id="415" r:id="rId17"/>
    <p:sldId id="421" r:id="rId18"/>
    <p:sldId id="418" r:id="rId19"/>
    <p:sldId id="419" r:id="rId20"/>
    <p:sldId id="422" r:id="rId21"/>
    <p:sldId id="271" r:id="rId22"/>
    <p:sldId id="319" r:id="rId23"/>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3671"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38"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6:38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
        <p:nvSpPr>
          <p:cNvPr id="5" name="Footer Placeholder 5"/>
          <p:cNvSpPr>
            <a:spLocks noGrp="1"/>
          </p:cNvSpPr>
          <p:nvPr>
            <p:ph type="ftr" sz="quarter" idx="4"/>
          </p:nvPr>
        </p:nvSpPr>
        <p:spPr bwMode="auto">
          <a:xfrm>
            <a:off x="2" y="8842029"/>
            <a:ext cx="6320791" cy="465455"/>
          </a:xfrm>
          <a:noFill/>
          <a:ln>
            <a:miter lim="800000"/>
            <a:headEnd/>
            <a:tailEnd/>
          </a:ln>
        </p:spPr>
        <p:txBody>
          <a:bodyPr wrap="square" numCol="1" anchorCtr="0" compatLnSpc="1">
            <a:prstTxWarp prst="textNoShape">
              <a:avLst/>
            </a:prstTxWarp>
          </a:bodyPr>
          <a:lstStyle/>
          <a:p>
            <a:pPr defTabSz="931565" fontAlgn="base">
              <a:spcBef>
                <a:spcPct val="0"/>
              </a:spcBef>
              <a:spcAft>
                <a:spcPct val="0"/>
              </a:spcAft>
            </a:pPr>
            <a:r>
              <a:rPr lang="en-US" dirty="0">
                <a:latin typeface="Calibri" pitchFamily="34" charset="0"/>
              </a:rPr>
              <a:t>© </a:t>
            </a:r>
            <a:r>
              <a:rPr lang="en-US" dirty="0" smtClean="0">
                <a:latin typeface="Calibri" pitchFamily="34" charset="0"/>
              </a:rPr>
              <a:t>2011 </a:t>
            </a:r>
            <a:r>
              <a:rPr lang="en-US" dirty="0">
                <a:latin typeface="Calibri" pitchFamily="34" charset="0"/>
              </a:rPr>
              <a:t>Microsoft Corporation. All rights reserved. Microsoft, Windows, Windows Vista and other product names are or may be registered trademarks and/or trademarks in the U.S. and/or other countries</a:t>
            </a:r>
            <a:r>
              <a:rPr lang="en-US" dirty="0" smtClean="0">
                <a:latin typeface="Calibri" pitchFamily="34" charset="0"/>
              </a:rPr>
              <a:t>.</a:t>
            </a:r>
            <a:endParaRPr lang="en-US" dirty="0">
              <a:latin typeface="Calibri" pitchFamily="34" charset="0"/>
            </a:endParaRPr>
          </a:p>
        </p:txBody>
      </p:sp>
      <p:sp>
        <p:nvSpPr>
          <p:cNvPr id="6" name="Header Placeholder 3"/>
          <p:cNvSpPr>
            <a:spLocks noGrp="1"/>
          </p:cNvSpPr>
          <p:nvPr>
            <p:ph type="hdr" sz="quarter"/>
          </p:nvPr>
        </p:nvSpPr>
        <p:spPr bwMode="auto">
          <a:xfrm>
            <a:off x="0" y="0"/>
            <a:ext cx="3688985" cy="465455"/>
          </a:xfrm>
          <a:noFill/>
          <a:ln>
            <a:miter lim="800000"/>
            <a:headEnd/>
            <a:tailEnd/>
          </a:ln>
        </p:spPr>
        <p:txBody>
          <a:bodyPr wrap="square" numCol="1" anchor="t" anchorCtr="0" compatLnSpc="1">
            <a:prstTxWarp prst="textNoShape">
              <a:avLst/>
            </a:prstTxWarp>
          </a:bodyPr>
          <a:lstStyle/>
          <a:p>
            <a:pPr defTabSz="931565" fontAlgn="base">
              <a:spcBef>
                <a:spcPct val="0"/>
              </a:spcBef>
              <a:spcAft>
                <a:spcPct val="0"/>
              </a:spcAft>
            </a:pPr>
            <a:r>
              <a:rPr lang="en-US" dirty="0">
                <a:latin typeface="Calibri" pitchFamily="34" charset="0"/>
              </a:rPr>
              <a:t>Why Migrate from </a:t>
            </a:r>
            <a:r>
              <a:rPr lang="en-US" dirty="0" smtClean="0">
                <a:latin typeface="Calibri" pitchFamily="34" charset="0"/>
              </a:rPr>
              <a:t>Oracle to </a:t>
            </a:r>
            <a:r>
              <a:rPr lang="en-US" dirty="0">
                <a:latin typeface="Calibri" pitchFamily="34" charset="0"/>
              </a:rPr>
              <a:t>Microsoft SQL Server?</a:t>
            </a:r>
          </a:p>
          <a:p>
            <a:pPr defTabSz="931565" fontAlgn="base">
              <a:spcBef>
                <a:spcPct val="0"/>
              </a:spcBef>
              <a:spcAft>
                <a:spcPct val="0"/>
              </a:spcAft>
            </a:pPr>
            <a:endParaRPr 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16094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6:39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6:39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2721408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43414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97181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8699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654312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1471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908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242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615482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48325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835004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689646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381001"/>
            <a:ext cx="10969943" cy="553998"/>
          </a:xfrm>
        </p:spPr>
        <p:txBody>
          <a:bodyPr/>
          <a:lstStyle>
            <a:lvl1pPr>
              <a:defRPr sz="4000" baseline="0"/>
            </a:lvl1pPr>
          </a:lstStyle>
          <a:p>
            <a:r>
              <a:rPr lang="en-US" dirty="0" smtClean="0"/>
              <a:t>&lt;Enter slide title here&gt;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8735325" y="6356351"/>
            <a:ext cx="2844059" cy="365125"/>
          </a:xfrm>
          <a:prstGeom prst="rect">
            <a:avLst/>
          </a:prstGeom>
        </p:spPr>
        <p:txBody>
          <a:bodyPr/>
          <a:lstStyle/>
          <a:p>
            <a:fld id="{81CB9665-AF7A-4210-B047-22CE383B0805}" type="slidenum">
              <a:rPr lang="en-US" smtClean="0"/>
              <a:pPr/>
              <a:t>‹#›</a:t>
            </a:fld>
            <a:endParaRPr lang="en-US" dirty="0"/>
          </a:p>
        </p:txBody>
      </p:sp>
    </p:spTree>
    <p:extLst>
      <p:ext uri="{BB962C8B-B14F-4D97-AF65-F5344CB8AC3E}">
        <p14:creationId xmlns:p14="http://schemas.microsoft.com/office/powerpoint/2010/main" val="27114817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911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0673455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22806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18615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9488754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192332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1941093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2253780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2178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86435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81021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94835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488310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332882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4135658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5583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73549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12618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1909258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11485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5623637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386956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779954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501263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086823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27899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49170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1783654"/>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84"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4091136"/>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607150"/>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smahelp@microsoft.com" TargetMode="External"/><Relationship Id="rId2" Type="http://schemas.openxmlformats.org/officeDocument/2006/relationships/hyperlink" Target="http://www.microsoft.com/sqlserver/en/us/product-info/migration.aspx" TargetMode="External"/><Relationship Id="rId1" Type="http://schemas.openxmlformats.org/officeDocument/2006/relationships/slideLayout" Target="../slideLayouts/slideLayout20.xml"/><Relationship Id="rId6" Type="http://schemas.openxmlformats.org/officeDocument/2006/relationships/hyperlink" Target="http://blogs.msdn.com/b/ssma/archive/2011/02/05/introduction-to-ssma.aspx" TargetMode="External"/><Relationship Id="rId5" Type="http://schemas.openxmlformats.org/officeDocument/2006/relationships/hyperlink" Target="http://blogs.msdn.com/b/ssma/" TargetMode="External"/><Relationship Id="rId4" Type="http://schemas.openxmlformats.org/officeDocument/2006/relationships/hyperlink" Target="http://social.msdn.microsoft.com/Forums/en-US/sqlservermigra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www.microsoft.com/sqlserver/en/us/product-info/migration.aspx" TargetMode="External"/><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Automating Database Migration </a:t>
            </a:r>
            <a:br>
              <a:rPr lang="en-US" dirty="0" smtClean="0"/>
            </a:br>
            <a:r>
              <a:rPr lang="en-US" dirty="0" smtClean="0"/>
              <a:t>to SQL Server</a:t>
            </a:r>
            <a:endParaRPr lang="en-US" dirty="0"/>
          </a:p>
        </p:txBody>
      </p:sp>
      <p:sp>
        <p:nvSpPr>
          <p:cNvPr id="3" name="Subtitle 2"/>
          <p:cNvSpPr>
            <a:spLocks noGrp="1"/>
          </p:cNvSpPr>
          <p:nvPr>
            <p:ph type="subTitle" idx="1"/>
          </p:nvPr>
        </p:nvSpPr>
        <p:spPr/>
        <p:txBody>
          <a:bodyPr/>
          <a:lstStyle/>
          <a:p>
            <a:r>
              <a:rPr lang="en-US" smtClean="0"/>
              <a:t>Welly Lee (Welly.Lee@microsoft.com)</a:t>
            </a:r>
          </a:p>
          <a:p>
            <a:r>
              <a:rPr lang="en-US" smtClean="0"/>
              <a:t>Sr. Program Manager </a:t>
            </a:r>
          </a:p>
          <a:p>
            <a:r>
              <a:rPr lang="en-US" smtClean="0"/>
              <a:t>SQL Server Migration Assistant (SSMA)</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smtClean="0"/>
              <a:t>DBI307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Migration Best Practices</a:t>
            </a:r>
            <a:endParaRPr lang="en-US" dirty="0"/>
          </a:p>
        </p:txBody>
      </p:sp>
      <p:sp>
        <p:nvSpPr>
          <p:cNvPr id="3" name="Content Placeholder 2"/>
          <p:cNvSpPr>
            <a:spLocks noGrp="1"/>
          </p:cNvSpPr>
          <p:nvPr>
            <p:ph type="body" sz="quarter" idx="10"/>
          </p:nvPr>
        </p:nvSpPr>
        <p:spPr>
          <a:xfrm>
            <a:off x="519112" y="1447799"/>
            <a:ext cx="11149013" cy="4992136"/>
          </a:xfrm>
        </p:spPr>
        <p:txBody>
          <a:bodyPr/>
          <a:lstStyle/>
          <a:p>
            <a:r>
              <a:rPr lang="en-US" sz="2800" dirty="0" smtClean="0"/>
              <a:t>Customize SSMA project setting</a:t>
            </a:r>
          </a:p>
          <a:p>
            <a:pPr lvl="1"/>
            <a:r>
              <a:rPr lang="en-US" sz="2400" dirty="0" smtClean="0"/>
              <a:t>65 configuration options for Oracle Migration</a:t>
            </a:r>
          </a:p>
          <a:p>
            <a:pPr lvl="1"/>
            <a:r>
              <a:rPr lang="en-US" sz="2400" dirty="0" smtClean="0"/>
              <a:t>55 configuration options for Sybase Migration</a:t>
            </a:r>
          </a:p>
          <a:p>
            <a:pPr lvl="1"/>
            <a:r>
              <a:rPr lang="en-US" sz="2400" dirty="0" smtClean="0"/>
              <a:t>65 configuration options for MySQL Migration</a:t>
            </a:r>
          </a:p>
          <a:p>
            <a:pPr lvl="1"/>
            <a:r>
              <a:rPr lang="en-US" sz="2400" dirty="0" smtClean="0"/>
              <a:t>25 configuration options for Access Migration</a:t>
            </a:r>
          </a:p>
          <a:p>
            <a:r>
              <a:rPr lang="en-US" sz="2800" dirty="0" smtClean="0"/>
              <a:t>Customize data type mapping</a:t>
            </a:r>
          </a:p>
          <a:p>
            <a:pPr lvl="1"/>
            <a:r>
              <a:rPr lang="en-US" sz="2400" dirty="0" smtClean="0"/>
              <a:t>Leverage SQL Server native data type (money, </a:t>
            </a:r>
            <a:r>
              <a:rPr lang="en-US" sz="2400" dirty="0" err="1" smtClean="0"/>
              <a:t>int</a:t>
            </a:r>
            <a:r>
              <a:rPr lang="en-US" sz="2400" dirty="0" smtClean="0"/>
              <a:t>)</a:t>
            </a:r>
          </a:p>
          <a:p>
            <a:pPr lvl="1"/>
            <a:r>
              <a:rPr lang="en-US" sz="2400" dirty="0" smtClean="0"/>
              <a:t>Use the smallest possible data type (</a:t>
            </a:r>
            <a:r>
              <a:rPr lang="en-US" sz="2400" dirty="0" err="1" smtClean="0"/>
              <a:t>tinyint</a:t>
            </a:r>
            <a:r>
              <a:rPr lang="en-US" sz="2400" dirty="0" smtClean="0"/>
              <a:t>, </a:t>
            </a:r>
            <a:r>
              <a:rPr lang="en-US" sz="2400" dirty="0" err="1" smtClean="0"/>
              <a:t>int</a:t>
            </a:r>
            <a:r>
              <a:rPr lang="en-US" sz="2400" dirty="0" smtClean="0"/>
              <a:t>, </a:t>
            </a:r>
            <a:r>
              <a:rPr lang="en-US" sz="2400" dirty="0" err="1" smtClean="0"/>
              <a:t>varchar</a:t>
            </a:r>
            <a:r>
              <a:rPr lang="en-US" sz="2400" dirty="0" smtClean="0"/>
              <a:t>)</a:t>
            </a:r>
          </a:p>
          <a:p>
            <a:r>
              <a:rPr lang="en-US" sz="2800" dirty="0" smtClean="0"/>
              <a:t>Re-engineer code </a:t>
            </a:r>
          </a:p>
          <a:p>
            <a:pPr lvl="1"/>
            <a:r>
              <a:rPr lang="en-US" sz="2400" dirty="0" smtClean="0"/>
              <a:t>Return dataset from procedure (vs. using output parameter)</a:t>
            </a:r>
          </a:p>
          <a:p>
            <a:pPr lvl="1"/>
            <a:r>
              <a:rPr lang="en-US" sz="2400" dirty="0" smtClean="0"/>
              <a:t>Use functions only for simple code</a:t>
            </a:r>
          </a:p>
          <a:p>
            <a:pPr lvl="1"/>
            <a:r>
              <a:rPr lang="en-US" sz="2400" dirty="0" smtClean="0"/>
              <a:t>Use procedures for more complex code</a:t>
            </a:r>
          </a:p>
        </p:txBody>
      </p:sp>
    </p:spTree>
    <p:extLst>
      <p:ext uri="{BB962C8B-B14F-4D97-AF65-F5344CB8AC3E}">
        <p14:creationId xmlns:p14="http://schemas.microsoft.com/office/powerpoint/2010/main" val="326336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SSMA 5.0 </a:t>
            </a:r>
            <a:endParaRPr lang="en-US" dirty="0"/>
          </a:p>
        </p:txBody>
      </p:sp>
      <p:sp>
        <p:nvSpPr>
          <p:cNvPr id="7" name="Subtitle 6"/>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announcement</a:t>
            </a:r>
            <a:endParaRPr lang="en-US" dirty="0"/>
          </a:p>
        </p:txBody>
      </p:sp>
    </p:spTree>
    <p:extLst>
      <p:ext uri="{BB962C8B-B14F-4D97-AF65-F5344CB8AC3E}">
        <p14:creationId xmlns:p14="http://schemas.microsoft.com/office/powerpoint/2010/main" val="27328762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New in SSMA 5.0</a:t>
            </a:r>
            <a:endParaRPr lang="en-US" dirty="0"/>
          </a:p>
        </p:txBody>
      </p:sp>
      <p:sp>
        <p:nvSpPr>
          <p:cNvPr id="3" name="Content Placeholder 2"/>
          <p:cNvSpPr>
            <a:spLocks noGrp="1"/>
          </p:cNvSpPr>
          <p:nvPr>
            <p:ph type="body" sz="quarter" idx="10"/>
          </p:nvPr>
        </p:nvSpPr>
        <p:spPr/>
        <p:txBody>
          <a:bodyPr/>
          <a:lstStyle/>
          <a:p>
            <a:pPr lvl="0"/>
            <a:r>
              <a:rPr lang="en-US" smtClean="0"/>
              <a:t>Migration to SQL Server “Denali.”</a:t>
            </a:r>
          </a:p>
          <a:p>
            <a:pPr lvl="0"/>
            <a:r>
              <a:rPr lang="en-US" smtClean="0"/>
              <a:t>Multi-thread data migration </a:t>
            </a:r>
          </a:p>
          <a:p>
            <a:pPr lvl="0"/>
            <a:r>
              <a:rPr lang="en-US" smtClean="0"/>
              <a:t>Globalization support </a:t>
            </a:r>
          </a:p>
          <a:p>
            <a:pPr lvl="0"/>
            <a:r>
              <a:rPr lang="en-US" smtClean="0"/>
              <a:t>Oracle User Defined Type discovery</a:t>
            </a:r>
          </a:p>
          <a:p>
            <a:pPr lvl="0"/>
            <a:r>
              <a:rPr lang="en-US" smtClean="0"/>
              <a:t>Sybase migration enhancements</a:t>
            </a:r>
            <a:endParaRPr lang="en-US" dirty="0"/>
          </a:p>
        </p:txBody>
      </p:sp>
    </p:spTree>
    <p:extLst>
      <p:ext uri="{BB962C8B-B14F-4D97-AF65-F5344CB8AC3E}">
        <p14:creationId xmlns:p14="http://schemas.microsoft.com/office/powerpoint/2010/main" val="19220985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SSMA Migration Path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7" y="3488162"/>
            <a:ext cx="866991"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16" y="4469492"/>
            <a:ext cx="85775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48" y="5389606"/>
            <a:ext cx="8477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80" y="2564236"/>
            <a:ext cx="866993" cy="84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9200345" y="1722856"/>
            <a:ext cx="2255521" cy="4683959"/>
            <a:chOff x="9067799" y="1991159"/>
            <a:chExt cx="2255521" cy="4683959"/>
          </a:xfrm>
        </p:grpSpPr>
        <p:sp>
          <p:nvSpPr>
            <p:cNvPr id="27" name="Rounded Rectangle 26"/>
            <p:cNvSpPr/>
            <p:nvPr/>
          </p:nvSpPr>
          <p:spPr bwMode="auto">
            <a:xfrm>
              <a:off x="9067799" y="1991159"/>
              <a:ext cx="2255521" cy="4683959"/>
            </a:xfrm>
            <a:prstGeom prst="roundRect">
              <a:avLst>
                <a:gd name="adj" fmla="val 472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35" name="Picture 11" descr="\\eventsql\dvd\Online_ART\DVD_Art_Sept-2-2010\Logos\Windows Azure (platform)\SQL Azure\sql azure 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2266" y="2083380"/>
              <a:ext cx="1502748" cy="429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783078" y="1694481"/>
            <a:ext cx="2255521" cy="4683959"/>
            <a:chOff x="1783078" y="1694481"/>
            <a:chExt cx="2255521" cy="4683959"/>
          </a:xfrm>
        </p:grpSpPr>
        <p:grpSp>
          <p:nvGrpSpPr>
            <p:cNvPr id="11" name="Group 10"/>
            <p:cNvGrpSpPr/>
            <p:nvPr/>
          </p:nvGrpSpPr>
          <p:grpSpPr>
            <a:xfrm>
              <a:off x="1783078" y="1694481"/>
              <a:ext cx="2255521" cy="4683959"/>
              <a:chOff x="2164079" y="1991161"/>
              <a:chExt cx="2255521" cy="4683959"/>
            </a:xfrm>
          </p:grpSpPr>
          <p:sp>
            <p:nvSpPr>
              <p:cNvPr id="9" name="Rounded Rectangle 8"/>
              <p:cNvSpPr/>
              <p:nvPr/>
            </p:nvSpPr>
            <p:spPr bwMode="auto">
              <a:xfrm>
                <a:off x="2164079" y="1991161"/>
                <a:ext cx="2255521" cy="4683959"/>
              </a:xfrm>
              <a:prstGeom prst="roundRect">
                <a:avLst>
                  <a:gd name="adj" fmla="val 472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6575" y="2146606"/>
                <a:ext cx="1537265" cy="335742"/>
              </a:xfrm>
              <a:prstGeom prst="rect">
                <a:avLst/>
              </a:prstGeom>
            </p:spPr>
          </p:pic>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856" y="2489412"/>
              <a:ext cx="930699" cy="930699"/>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6501" y="3342112"/>
              <a:ext cx="930699" cy="930699"/>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6500" y="4336564"/>
              <a:ext cx="930699" cy="930699"/>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856" y="5281160"/>
              <a:ext cx="930699" cy="930699"/>
            </a:xfrm>
            <a:prstGeom prst="rect">
              <a:avLst/>
            </a:prstGeom>
          </p:spPr>
        </p:pic>
      </p:gr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0837" y="2641811"/>
            <a:ext cx="930699" cy="930699"/>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8482" y="3494511"/>
            <a:ext cx="930699" cy="930699"/>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8481" y="4488963"/>
            <a:ext cx="930699" cy="930699"/>
          </a:xfrm>
          <a:prstGeom prst="rect">
            <a:avLst/>
          </a:prstGeom>
        </p:spPr>
      </p:pic>
      <p:grpSp>
        <p:nvGrpSpPr>
          <p:cNvPr id="38" name="Group 37"/>
          <p:cNvGrpSpPr/>
          <p:nvPr/>
        </p:nvGrpSpPr>
        <p:grpSpPr>
          <a:xfrm>
            <a:off x="4259627" y="1694481"/>
            <a:ext cx="2255521" cy="4683959"/>
            <a:chOff x="4240147" y="1686358"/>
            <a:chExt cx="2255521" cy="4683959"/>
          </a:xfrm>
        </p:grpSpPr>
        <p:grpSp>
          <p:nvGrpSpPr>
            <p:cNvPr id="50" name="Group 49"/>
            <p:cNvGrpSpPr/>
            <p:nvPr/>
          </p:nvGrpSpPr>
          <p:grpSpPr>
            <a:xfrm>
              <a:off x="4240147" y="1686358"/>
              <a:ext cx="2255521" cy="4683959"/>
              <a:chOff x="4554423" y="1991160"/>
              <a:chExt cx="2255521" cy="4683959"/>
            </a:xfrm>
          </p:grpSpPr>
          <p:sp>
            <p:nvSpPr>
              <p:cNvPr id="55" name="Rounded Rectangle 54"/>
              <p:cNvSpPr/>
              <p:nvPr/>
            </p:nvSpPr>
            <p:spPr bwMode="auto">
              <a:xfrm>
                <a:off x="4554423" y="1991160"/>
                <a:ext cx="2255521" cy="4683959"/>
              </a:xfrm>
              <a:prstGeom prst="roundRect">
                <a:avLst>
                  <a:gd name="adj" fmla="val 472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56" name="Picture 17" descr="\\eventsql\dvd\Online_ART\DVD_Art_Sept-2-2010\Logos\SQL Server\2008\SQL Server 2008 (brand)\SQL Server 2008 Grid h 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0625" y="2060241"/>
                <a:ext cx="2122598" cy="452587"/>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5816" y="2522749"/>
              <a:ext cx="930699" cy="930699"/>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3461" y="3375449"/>
              <a:ext cx="930699" cy="930699"/>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3460" y="4369901"/>
              <a:ext cx="930699" cy="930699"/>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5816" y="5314497"/>
              <a:ext cx="930699" cy="930699"/>
            </a:xfrm>
            <a:prstGeom prst="rect">
              <a:avLst/>
            </a:prstGeom>
          </p:spPr>
        </p:pic>
      </p:grpSp>
      <p:grpSp>
        <p:nvGrpSpPr>
          <p:cNvPr id="57" name="Group 56"/>
          <p:cNvGrpSpPr/>
          <p:nvPr/>
        </p:nvGrpSpPr>
        <p:grpSpPr>
          <a:xfrm>
            <a:off x="6760706" y="1707625"/>
            <a:ext cx="2255521" cy="4683959"/>
            <a:chOff x="6718403" y="1686357"/>
            <a:chExt cx="2255521" cy="4683959"/>
          </a:xfrm>
        </p:grpSpPr>
        <p:grpSp>
          <p:nvGrpSpPr>
            <p:cNvPr id="58" name="Group 57"/>
            <p:cNvGrpSpPr/>
            <p:nvPr/>
          </p:nvGrpSpPr>
          <p:grpSpPr>
            <a:xfrm>
              <a:off x="6718403" y="1686357"/>
              <a:ext cx="2255521" cy="4683959"/>
              <a:chOff x="6800467" y="1999281"/>
              <a:chExt cx="2255521" cy="4683959"/>
            </a:xfrm>
          </p:grpSpPr>
          <p:sp>
            <p:nvSpPr>
              <p:cNvPr id="63" name="Rounded Rectangle 62"/>
              <p:cNvSpPr/>
              <p:nvPr/>
            </p:nvSpPr>
            <p:spPr bwMode="auto">
              <a:xfrm>
                <a:off x="6800467" y="1999281"/>
                <a:ext cx="2255521" cy="4683959"/>
              </a:xfrm>
              <a:prstGeom prst="roundRect">
                <a:avLst>
                  <a:gd name="adj" fmla="val 472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4" name="Picture 6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5836" y="2080843"/>
                <a:ext cx="1912097" cy="559593"/>
              </a:xfrm>
              <a:prstGeom prst="rect">
                <a:avLst/>
              </a:prstGeom>
            </p:spPr>
          </p:pic>
        </p:grpSp>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4470" y="2592917"/>
              <a:ext cx="930699" cy="930699"/>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2115" y="3445617"/>
              <a:ext cx="930699" cy="930699"/>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2114" y="4440069"/>
              <a:ext cx="930699" cy="930699"/>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4470" y="5384665"/>
              <a:ext cx="930699" cy="930699"/>
            </a:xfrm>
            <a:prstGeom prst="rect">
              <a:avLst/>
            </a:prstGeom>
          </p:spPr>
        </p:pic>
      </p:grpSp>
    </p:spTree>
    <p:extLst>
      <p:ext uri="{BB962C8B-B14F-4D97-AF65-F5344CB8AC3E}">
        <p14:creationId xmlns:p14="http://schemas.microsoft.com/office/powerpoint/2010/main" val="1838730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Migrating Access Database </a:t>
            </a:r>
            <a:br>
              <a:rPr lang="en-US" smtClean="0"/>
            </a:br>
            <a:r>
              <a:rPr lang="en-US" smtClean="0"/>
              <a:t>to SQL Azure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45898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19113" y="1447800"/>
            <a:ext cx="11149012" cy="3921073"/>
          </a:xfrm>
        </p:spPr>
        <p:txBody>
          <a:bodyPr/>
          <a:lstStyle/>
          <a:p>
            <a:r>
              <a:rPr lang="en-US" sz="2400" dirty="0" smtClean="0">
                <a:solidFill>
                  <a:srgbClr val="FFFFFF"/>
                </a:solidFill>
              </a:rPr>
              <a:t>Database Migration Resources &amp; Whitepaper</a:t>
            </a:r>
          </a:p>
          <a:p>
            <a:pPr lvl="1"/>
            <a:r>
              <a:rPr lang="en-US" sz="2000" dirty="0" smtClean="0">
                <a:solidFill>
                  <a:schemeClr val="bg1"/>
                </a:solidFill>
                <a:hlinkClick r:id="rId2"/>
              </a:rPr>
              <a:t>http</a:t>
            </a:r>
            <a:r>
              <a:rPr lang="en-US" sz="2000" dirty="0">
                <a:solidFill>
                  <a:schemeClr val="bg1"/>
                </a:solidFill>
                <a:hlinkClick r:id="rId2"/>
              </a:rPr>
              <a:t>://www.microsoft.com/sqlserver/en/us/product-info/migration.aspx</a:t>
            </a:r>
            <a:r>
              <a:rPr lang="en-US" sz="2000" dirty="0">
                <a:solidFill>
                  <a:schemeClr val="bg1"/>
                </a:solidFill>
              </a:rPr>
              <a:t> </a:t>
            </a:r>
          </a:p>
          <a:p>
            <a:r>
              <a:rPr lang="en-US" sz="2400" dirty="0" smtClean="0"/>
              <a:t>Free Technical Product support </a:t>
            </a:r>
            <a:endParaRPr lang="en-US" sz="2800" dirty="0">
              <a:solidFill>
                <a:srgbClr val="FFFFFF"/>
              </a:solidFill>
            </a:endParaRPr>
          </a:p>
          <a:p>
            <a:pPr lvl="1"/>
            <a:r>
              <a:rPr lang="en-US" sz="2000" dirty="0">
                <a:hlinkClick r:id="rId3"/>
              </a:rPr>
              <a:t>ssmahelp@microsoft.com</a:t>
            </a:r>
            <a:r>
              <a:rPr lang="en-US" sz="2000" dirty="0"/>
              <a:t> (</a:t>
            </a:r>
            <a:r>
              <a:rPr lang="en-US" sz="2000" b="1" dirty="0">
                <a:solidFill>
                  <a:srgbClr val="FF0000"/>
                </a:solidFill>
              </a:rPr>
              <a:t>FREE</a:t>
            </a:r>
            <a:r>
              <a:rPr lang="en-US" sz="2000" dirty="0">
                <a:solidFill>
                  <a:srgbClr val="FF0000"/>
                </a:solidFill>
              </a:rPr>
              <a:t> </a:t>
            </a:r>
            <a:r>
              <a:rPr lang="en-US" sz="2000" dirty="0"/>
              <a:t>technical support from Microsoft CSS)</a:t>
            </a:r>
          </a:p>
          <a:p>
            <a:r>
              <a:rPr lang="en-US" sz="2200" dirty="0" smtClean="0"/>
              <a:t>Discussion Forums </a:t>
            </a:r>
          </a:p>
          <a:p>
            <a:pPr lvl="1"/>
            <a:r>
              <a:rPr lang="en-US" sz="1800" dirty="0" smtClean="0">
                <a:hlinkClick r:id="rId4"/>
              </a:rPr>
              <a:t>http</a:t>
            </a:r>
            <a:r>
              <a:rPr lang="en-US" sz="1800" dirty="0">
                <a:hlinkClick r:id="rId4"/>
              </a:rPr>
              <a:t>://social.msdn.microsoft.com/Forums/en-US/sqlservermigration</a:t>
            </a:r>
            <a:endParaRPr lang="en-US" sz="1800" dirty="0"/>
          </a:p>
          <a:p>
            <a:r>
              <a:rPr lang="en-US" sz="2200" dirty="0" smtClean="0"/>
              <a:t>SSMA Team Blog </a:t>
            </a:r>
          </a:p>
          <a:p>
            <a:pPr lvl="1"/>
            <a:r>
              <a:rPr lang="en-US" sz="1800" dirty="0" smtClean="0">
                <a:hlinkClick r:id="rId5"/>
              </a:rPr>
              <a:t>http</a:t>
            </a:r>
            <a:r>
              <a:rPr lang="en-US" sz="1800" dirty="0">
                <a:hlinkClick r:id="rId5"/>
              </a:rPr>
              <a:t>://blogs.msdn.com/b/ssma</a:t>
            </a:r>
            <a:r>
              <a:rPr lang="en-US" sz="1800" dirty="0" smtClean="0">
                <a:hlinkClick r:id="rId5"/>
              </a:rPr>
              <a:t>/</a:t>
            </a:r>
            <a:endParaRPr lang="en-US" sz="1800" dirty="0" smtClean="0"/>
          </a:p>
          <a:p>
            <a:pPr lvl="1"/>
            <a:r>
              <a:rPr lang="en-US" sz="1800" dirty="0" smtClean="0"/>
              <a:t>Video Demonstration:  </a:t>
            </a:r>
            <a:r>
              <a:rPr lang="en-US" sz="1800" dirty="0" smtClean="0">
                <a:hlinkClick r:id="rId6"/>
              </a:rPr>
              <a:t>http</a:t>
            </a:r>
            <a:r>
              <a:rPr lang="en-US" sz="1800" dirty="0">
                <a:hlinkClick r:id="rId6"/>
              </a:rPr>
              <a:t>://</a:t>
            </a:r>
            <a:r>
              <a:rPr lang="en-US" sz="1800" dirty="0" smtClean="0">
                <a:hlinkClick r:id="rId6"/>
              </a:rPr>
              <a:t>blogs.msdn.com/b/ssma/archive/2011/02/05/introduction-to-ssma.aspx</a:t>
            </a:r>
            <a:r>
              <a:rPr lang="en-US" sz="1800" dirty="0" smtClean="0"/>
              <a:t> </a:t>
            </a:r>
          </a:p>
          <a:p>
            <a:pPr marL="460375" lvl="1" indent="0">
              <a:buNone/>
            </a:pPr>
            <a:endParaRPr lang="en-US" sz="1800" dirty="0"/>
          </a:p>
          <a:p>
            <a:pPr marL="0" indent="0">
              <a:buNone/>
            </a:pPr>
            <a:endParaRPr lang="en-US" dirty="0"/>
          </a:p>
        </p:txBody>
      </p:sp>
    </p:spTree>
    <p:extLst>
      <p:ext uri="{BB962C8B-B14F-4D97-AF65-F5344CB8AC3E}">
        <p14:creationId xmlns:p14="http://schemas.microsoft.com/office/powerpoint/2010/main" val="3965723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781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74668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question</a:t>
            </a:r>
            <a:endParaRPr lang="en-US" dirty="0"/>
          </a:p>
        </p:txBody>
      </p:sp>
    </p:spTree>
    <p:extLst>
      <p:ext uri="{BB962C8B-B14F-4D97-AF65-F5344CB8AC3E}">
        <p14:creationId xmlns:p14="http://schemas.microsoft.com/office/powerpoint/2010/main" val="31103753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p:txBody>
          <a:bodyPr/>
          <a:lstStyle/>
          <a:p>
            <a:r>
              <a:rPr lang="en-US" smtClean="0"/>
              <a:t>Why Migrate to SQL Server</a:t>
            </a:r>
          </a:p>
          <a:p>
            <a:r>
              <a:rPr lang="en-US" smtClean="0"/>
              <a:t>Database Migration Process</a:t>
            </a:r>
          </a:p>
          <a:p>
            <a:r>
              <a:rPr lang="en-US" smtClean="0"/>
              <a:t>SQL Server Migration Assistant (SSMA)</a:t>
            </a:r>
          </a:p>
          <a:p>
            <a:r>
              <a:rPr lang="en-US" smtClean="0"/>
              <a:t>Database Migration Challenges</a:t>
            </a:r>
          </a:p>
          <a:p>
            <a:r>
              <a:rPr lang="en-US" smtClean="0"/>
              <a:t>Migration Best Practices</a:t>
            </a:r>
          </a:p>
          <a:p>
            <a:r>
              <a:rPr lang="en-US" smtClean="0"/>
              <a:t>Resources</a:t>
            </a:r>
          </a:p>
          <a:p>
            <a:endParaRPr lang="en-US" dirty="0"/>
          </a:p>
        </p:txBody>
      </p:sp>
    </p:spTree>
    <p:extLst>
      <p:ext uri="{BB962C8B-B14F-4D97-AF65-F5344CB8AC3E}">
        <p14:creationId xmlns:p14="http://schemas.microsoft.com/office/powerpoint/2010/main" val="25419367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2247900"/>
            <a:ext cx="12188825" cy="822960"/>
          </a:xfrm>
          <a:prstGeom prst="rect">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182880" tIns="0" rIns="182880" bIns="0" numCol="1" anchor="ctr" anchorCtr="0" compatLnSpc="1">
            <a:prstTxWarp prst="textNoShape">
              <a:avLst/>
            </a:prstTxWarp>
            <a:noAutofit/>
          </a:bodyPr>
          <a:lstStyle/>
          <a:p>
            <a:pPr algn="ctr" fontAlgn="auto">
              <a:lnSpc>
                <a:spcPct val="80000"/>
              </a:lnSpc>
              <a:spcBef>
                <a:spcPts val="0"/>
              </a:spcBef>
              <a:spcAft>
                <a:spcPts val="0"/>
              </a:spcAft>
            </a:pPr>
            <a:endParaRPr lang="en-US" sz="1600" kern="0" dirty="0">
              <a:ln cap="flat">
                <a:noFill/>
                <a:miter lim="800000"/>
              </a:ln>
              <a:solidFill>
                <a:schemeClr val="bg1"/>
              </a:solidFill>
              <a:effectLst>
                <a:outerShdw blurRad="76200" dist="88900" dir="5400000" algn="t" rotWithShape="0">
                  <a:prstClr val="black">
                    <a:alpha val="40000"/>
                  </a:prstClr>
                </a:outerShdw>
              </a:effectLst>
              <a:latin typeface="Segoe"/>
              <a:cs typeface="Arial" charset="0"/>
            </a:endParaRPr>
          </a:p>
        </p:txBody>
      </p:sp>
      <p:sp>
        <p:nvSpPr>
          <p:cNvPr id="55" name="Rectangle 54"/>
          <p:cNvSpPr/>
          <p:nvPr/>
        </p:nvSpPr>
        <p:spPr bwMode="auto">
          <a:xfrm>
            <a:off x="0" y="3208020"/>
            <a:ext cx="12188825" cy="822960"/>
          </a:xfrm>
          <a:prstGeom prst="rect">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182880" tIns="0" rIns="182880" bIns="0" numCol="1" anchor="ctr" anchorCtr="0" compatLnSpc="1">
            <a:prstTxWarp prst="textNoShape">
              <a:avLst/>
            </a:prstTxWarp>
            <a:noAutofit/>
          </a:bodyPr>
          <a:lstStyle/>
          <a:p>
            <a:pPr algn="ctr" fontAlgn="auto">
              <a:lnSpc>
                <a:spcPct val="80000"/>
              </a:lnSpc>
              <a:spcBef>
                <a:spcPts val="0"/>
              </a:spcBef>
              <a:spcAft>
                <a:spcPts val="0"/>
              </a:spcAft>
            </a:pPr>
            <a:endParaRPr lang="en-US" sz="1600" kern="0" dirty="0">
              <a:ln cap="flat">
                <a:noFill/>
                <a:miter lim="800000"/>
              </a:ln>
              <a:solidFill>
                <a:schemeClr val="bg1"/>
              </a:solidFill>
              <a:effectLst>
                <a:outerShdw blurRad="76200" dist="88900" dir="5400000" algn="t" rotWithShape="0">
                  <a:prstClr val="black">
                    <a:alpha val="40000"/>
                  </a:prstClr>
                </a:outerShdw>
              </a:effectLst>
              <a:latin typeface="Segoe"/>
              <a:cs typeface="Arial" charset="0"/>
            </a:endParaRPr>
          </a:p>
        </p:txBody>
      </p:sp>
      <p:sp>
        <p:nvSpPr>
          <p:cNvPr id="57" name="Rectangle 56"/>
          <p:cNvSpPr/>
          <p:nvPr/>
        </p:nvSpPr>
        <p:spPr bwMode="auto">
          <a:xfrm>
            <a:off x="0" y="4198620"/>
            <a:ext cx="12188825" cy="822960"/>
          </a:xfrm>
          <a:prstGeom prst="rect">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182880" tIns="0" rIns="182880" bIns="0" numCol="1" anchor="ctr" anchorCtr="0" compatLnSpc="1">
            <a:prstTxWarp prst="textNoShape">
              <a:avLst/>
            </a:prstTxWarp>
            <a:noAutofit/>
          </a:bodyPr>
          <a:lstStyle/>
          <a:p>
            <a:pPr algn="ctr" fontAlgn="auto">
              <a:lnSpc>
                <a:spcPct val="80000"/>
              </a:lnSpc>
              <a:spcBef>
                <a:spcPts val="0"/>
              </a:spcBef>
              <a:spcAft>
                <a:spcPts val="0"/>
              </a:spcAft>
            </a:pPr>
            <a:endParaRPr lang="en-US" sz="1600" kern="0" dirty="0">
              <a:ln cap="flat">
                <a:noFill/>
                <a:miter lim="800000"/>
              </a:ln>
              <a:solidFill>
                <a:schemeClr val="bg1"/>
              </a:solidFill>
              <a:effectLst>
                <a:outerShdw blurRad="76200" dist="88900" dir="5400000" algn="t" rotWithShape="0">
                  <a:prstClr val="black">
                    <a:alpha val="40000"/>
                  </a:prstClr>
                </a:outerShdw>
              </a:effectLst>
              <a:latin typeface="Segoe"/>
              <a:cs typeface="Arial" charset="0"/>
            </a:endParaRPr>
          </a:p>
        </p:txBody>
      </p:sp>
      <p:sp>
        <p:nvSpPr>
          <p:cNvPr id="58" name="Rectangle 57"/>
          <p:cNvSpPr/>
          <p:nvPr/>
        </p:nvSpPr>
        <p:spPr bwMode="auto">
          <a:xfrm>
            <a:off x="0" y="5090160"/>
            <a:ext cx="12188825" cy="822960"/>
          </a:xfrm>
          <a:prstGeom prst="rect">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182880" tIns="0" rIns="182880" bIns="0" numCol="1" anchor="ctr" anchorCtr="0" compatLnSpc="1">
            <a:prstTxWarp prst="textNoShape">
              <a:avLst/>
            </a:prstTxWarp>
            <a:noAutofit/>
          </a:bodyPr>
          <a:lstStyle/>
          <a:p>
            <a:pPr algn="ctr" fontAlgn="auto">
              <a:lnSpc>
                <a:spcPct val="80000"/>
              </a:lnSpc>
              <a:spcBef>
                <a:spcPts val="0"/>
              </a:spcBef>
              <a:spcAft>
                <a:spcPts val="0"/>
              </a:spcAft>
            </a:pPr>
            <a:endParaRPr lang="en-US" sz="1600" kern="0" dirty="0">
              <a:ln cap="flat">
                <a:noFill/>
                <a:miter lim="800000"/>
              </a:ln>
              <a:solidFill>
                <a:schemeClr val="bg1"/>
              </a:solidFill>
              <a:effectLst>
                <a:outerShdw blurRad="76200" dist="88900" dir="5400000" algn="t" rotWithShape="0">
                  <a:prstClr val="black">
                    <a:alpha val="40000"/>
                  </a:prstClr>
                </a:outerShdw>
              </a:effectLst>
              <a:latin typeface="Segoe"/>
              <a:cs typeface="Arial" charset="0"/>
            </a:endParaRPr>
          </a:p>
        </p:txBody>
      </p:sp>
      <p:sp>
        <p:nvSpPr>
          <p:cNvPr id="53" name="Rounded Rectangle 52"/>
          <p:cNvSpPr/>
          <p:nvPr/>
        </p:nvSpPr>
        <p:spPr bwMode="auto">
          <a:xfrm>
            <a:off x="1041658" y="5151120"/>
            <a:ext cx="2133044" cy="685800"/>
          </a:xfrm>
          <a:prstGeom prst="round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headEnd type="none" w="med" len="med"/>
            <a:tailEnd type="none" w="med" len="med"/>
          </a:ln>
          <a:effectLst>
            <a:glow rad="139700">
              <a:schemeClr val="tx1">
                <a:lumMod val="65000"/>
                <a:lumOff val="35000"/>
                <a:alpha val="40000"/>
              </a:schemeClr>
            </a:glow>
            <a:outerShdw blurRad="40000" dist="23000" dir="5400000" rotWithShape="0">
              <a:srgbClr val="000000">
                <a:alpha val="35000"/>
              </a:srgbClr>
            </a:outerShdw>
            <a:softEdge rad="1143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1041658" y="4259580"/>
            <a:ext cx="2133044" cy="685800"/>
          </a:xfrm>
          <a:prstGeom prst="round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headEnd type="none" w="med" len="med"/>
            <a:tailEnd type="none" w="med" len="med"/>
          </a:ln>
          <a:effectLst>
            <a:glow rad="139700">
              <a:schemeClr val="tx1">
                <a:lumMod val="65000"/>
                <a:lumOff val="35000"/>
                <a:alpha val="40000"/>
              </a:schemeClr>
            </a:glow>
            <a:outerShdw blurRad="40000" dist="23000" dir="5400000" rotWithShape="0">
              <a:srgbClr val="000000">
                <a:alpha val="35000"/>
              </a:srgbClr>
            </a:outerShdw>
            <a:softEdge rad="1143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1041658" y="3268980"/>
            <a:ext cx="2133044" cy="685800"/>
          </a:xfrm>
          <a:prstGeom prst="round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headEnd type="none" w="med" len="med"/>
            <a:tailEnd type="none" w="med" len="med"/>
          </a:ln>
          <a:effectLst>
            <a:glow rad="139700">
              <a:schemeClr val="tx1">
                <a:lumMod val="65000"/>
                <a:lumOff val="35000"/>
                <a:alpha val="40000"/>
              </a:schemeClr>
            </a:glow>
            <a:outerShdw blurRad="40000" dist="23000" dir="5400000" rotWithShape="0">
              <a:srgbClr val="000000">
                <a:alpha val="35000"/>
              </a:srgbClr>
            </a:outerShdw>
            <a:softEdge rad="1143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1041658" y="2308860"/>
            <a:ext cx="2133044" cy="685800"/>
          </a:xfrm>
          <a:prstGeom prst="round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headEnd type="none" w="med" len="med"/>
            <a:tailEnd type="none" w="med" len="med"/>
          </a:ln>
          <a:effectLst>
            <a:glow rad="139700">
              <a:schemeClr val="tx1">
                <a:lumMod val="65000"/>
                <a:lumOff val="35000"/>
                <a:alpha val="40000"/>
              </a:schemeClr>
            </a:glow>
            <a:outerShdw blurRad="40000" dist="23000" dir="5400000" rotWithShape="0">
              <a:srgbClr val="000000">
                <a:alpha val="35000"/>
              </a:srgbClr>
            </a:outerShdw>
            <a:softEdge rad="1143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4" name="Rectangle 15"/>
          <p:cNvSpPr>
            <a:spLocks noChangeArrowheads="1"/>
          </p:cNvSpPr>
          <p:nvPr/>
        </p:nvSpPr>
        <p:spPr bwMode="auto">
          <a:xfrm>
            <a:off x="3548646" y="2387156"/>
            <a:ext cx="8640180" cy="584775"/>
          </a:xfrm>
          <a:prstGeom prst="rect">
            <a:avLst/>
          </a:prstGeom>
          <a:noFill/>
          <a:ln w="9525" algn="ctr">
            <a:noFill/>
            <a:miter lim="800000"/>
            <a:headEnd/>
            <a:tailEnd/>
          </a:ln>
          <a:effectLst/>
        </p:spPr>
        <p:txBody>
          <a:bodyPr wrap="square" anchor="ctr">
            <a:spAutoFit/>
          </a:bodyPr>
          <a:lstStyle/>
          <a:p>
            <a:pPr>
              <a:buClr>
                <a:srgbClr val="C00000"/>
              </a:buClr>
              <a:buSzPct val="130000"/>
              <a:defRPr/>
            </a:pPr>
            <a:r>
              <a:rPr lang="en-US" sz="1600" b="1" dirty="0">
                <a:solidFill>
                  <a:schemeClr val="bg1"/>
                </a:solidFill>
              </a:rPr>
              <a:t>We moved nine-terabyte system migrated from Oracle using SSMA that resulted in significant TCO savings.</a:t>
            </a:r>
          </a:p>
        </p:txBody>
      </p:sp>
      <p:sp>
        <p:nvSpPr>
          <p:cNvPr id="36" name="Rectangle 17"/>
          <p:cNvSpPr>
            <a:spLocks noChangeArrowheads="1"/>
          </p:cNvSpPr>
          <p:nvPr/>
        </p:nvSpPr>
        <p:spPr bwMode="auto">
          <a:xfrm>
            <a:off x="3555589" y="3457194"/>
            <a:ext cx="8243871" cy="313932"/>
          </a:xfrm>
          <a:prstGeom prst="rect">
            <a:avLst/>
          </a:prstGeom>
          <a:noFill/>
          <a:ln w="9525" algn="ctr">
            <a:noFill/>
            <a:miter lim="800000"/>
            <a:headEnd/>
            <a:tailEnd/>
          </a:ln>
          <a:effectLst/>
        </p:spPr>
        <p:txBody>
          <a:bodyPr wrap="square" anchor="ctr">
            <a:spAutoFit/>
          </a:bodyPr>
          <a:lstStyle/>
          <a:p>
            <a:pPr marL="0" lvl="1">
              <a:lnSpc>
                <a:spcPct val="90000"/>
              </a:lnSpc>
              <a:buClr>
                <a:srgbClr val="C00000"/>
              </a:buClr>
              <a:buSzPct val="130000"/>
              <a:defRPr/>
            </a:pPr>
            <a:r>
              <a:rPr lang="en-US" sz="1600" b="1" dirty="0">
                <a:solidFill>
                  <a:schemeClr val="bg1"/>
                </a:solidFill>
              </a:rPr>
              <a:t>We were going </a:t>
            </a:r>
            <a:r>
              <a:rPr lang="en-US" sz="1600" b="1" dirty="0" smtClean="0">
                <a:solidFill>
                  <a:schemeClr val="bg1"/>
                </a:solidFill>
              </a:rPr>
              <a:t>for </a:t>
            </a:r>
            <a:r>
              <a:rPr lang="en-US" sz="1600" b="1" dirty="0">
                <a:solidFill>
                  <a:schemeClr val="bg1"/>
                </a:solidFill>
              </a:rPr>
              <a:t>Better - Faster - Cheaper. And we attained all three!</a:t>
            </a:r>
          </a:p>
        </p:txBody>
      </p:sp>
      <p:sp>
        <p:nvSpPr>
          <p:cNvPr id="38" name="Rectangle 19"/>
          <p:cNvSpPr>
            <a:spLocks noChangeArrowheads="1"/>
          </p:cNvSpPr>
          <p:nvPr/>
        </p:nvSpPr>
        <p:spPr bwMode="auto">
          <a:xfrm>
            <a:off x="3555589" y="4412336"/>
            <a:ext cx="8243871" cy="313932"/>
          </a:xfrm>
          <a:prstGeom prst="rect">
            <a:avLst/>
          </a:prstGeom>
          <a:noFill/>
          <a:ln w="9525" algn="ctr">
            <a:noFill/>
            <a:miter lim="800000"/>
            <a:headEnd/>
            <a:tailEnd/>
          </a:ln>
          <a:effectLst/>
        </p:spPr>
        <p:txBody>
          <a:bodyPr wrap="square" anchor="ctr">
            <a:spAutoFit/>
          </a:bodyPr>
          <a:lstStyle/>
          <a:p>
            <a:pPr marL="0" lvl="1">
              <a:lnSpc>
                <a:spcPct val="90000"/>
              </a:lnSpc>
              <a:buClr>
                <a:srgbClr val="C00000"/>
              </a:buClr>
              <a:buSzPct val="130000"/>
              <a:defRPr/>
            </a:pPr>
            <a:r>
              <a:rPr lang="en-US" sz="1600" b="1" dirty="0">
                <a:solidFill>
                  <a:schemeClr val="bg1"/>
                </a:solidFill>
              </a:rPr>
              <a:t>We not only reduce $63,000 in annual licensing cost but we also improved uptime.</a:t>
            </a:r>
          </a:p>
        </p:txBody>
      </p:sp>
      <p:sp>
        <p:nvSpPr>
          <p:cNvPr id="39" name="Rectangle 20"/>
          <p:cNvSpPr>
            <a:spLocks noChangeArrowheads="1"/>
          </p:cNvSpPr>
          <p:nvPr/>
        </p:nvSpPr>
        <p:spPr bwMode="auto">
          <a:xfrm>
            <a:off x="3574901" y="5192124"/>
            <a:ext cx="7659557" cy="535531"/>
          </a:xfrm>
          <a:prstGeom prst="rect">
            <a:avLst/>
          </a:prstGeom>
          <a:noFill/>
          <a:ln w="9525" algn="ctr">
            <a:noFill/>
            <a:miter lim="800000"/>
            <a:headEnd/>
            <a:tailEnd/>
          </a:ln>
          <a:effectLst/>
        </p:spPr>
        <p:txBody>
          <a:bodyPr wrap="square" anchor="ctr">
            <a:spAutoFit/>
          </a:bodyPr>
          <a:lstStyle/>
          <a:p>
            <a:pPr marL="0" lvl="1">
              <a:lnSpc>
                <a:spcPct val="90000"/>
              </a:lnSpc>
              <a:buClr>
                <a:srgbClr val="C00000"/>
              </a:buClr>
              <a:buSzPct val="130000"/>
              <a:defRPr/>
            </a:pPr>
            <a:r>
              <a:rPr lang="en-US" sz="1600" b="1" dirty="0">
                <a:solidFill>
                  <a:schemeClr val="bg1"/>
                </a:solidFill>
              </a:rPr>
              <a:t>We improved development </a:t>
            </a:r>
            <a:r>
              <a:rPr lang="en-US" sz="1600" b="1" dirty="0" smtClean="0">
                <a:solidFill>
                  <a:schemeClr val="bg1"/>
                </a:solidFill>
              </a:rPr>
              <a:t>productivity </a:t>
            </a:r>
            <a:r>
              <a:rPr lang="en-US" sz="1600" b="1" dirty="0">
                <a:solidFill>
                  <a:schemeClr val="bg1"/>
                </a:solidFill>
              </a:rPr>
              <a:t>and lowered cost after migrating our mission-critical system from Oracle.</a:t>
            </a:r>
          </a:p>
        </p:txBody>
      </p:sp>
      <p:pic>
        <p:nvPicPr>
          <p:cNvPr id="40" name="Picture 21"/>
          <p:cNvPicPr>
            <a:picLocks noChangeAspect="1" noChangeArrowheads="1"/>
          </p:cNvPicPr>
          <p:nvPr/>
        </p:nvPicPr>
        <p:blipFill>
          <a:blip r:embed="rId3" cstate="print"/>
          <a:srcRect/>
          <a:stretch>
            <a:fillRect/>
          </a:stretch>
        </p:blipFill>
        <p:spPr bwMode="auto">
          <a:xfrm>
            <a:off x="1102497" y="2399348"/>
            <a:ext cx="2063212" cy="520700"/>
          </a:xfrm>
          <a:prstGeom prst="rect">
            <a:avLst/>
          </a:prstGeom>
          <a:noFill/>
          <a:ln w="9525">
            <a:noFill/>
            <a:miter lim="800000"/>
            <a:headEnd/>
            <a:tailEnd/>
          </a:ln>
        </p:spPr>
      </p:pic>
      <p:pic>
        <p:nvPicPr>
          <p:cNvPr id="42" name="Picture 23"/>
          <p:cNvPicPr>
            <a:picLocks noChangeAspect="1" noChangeArrowheads="1"/>
          </p:cNvPicPr>
          <p:nvPr/>
        </p:nvPicPr>
        <p:blipFill>
          <a:blip r:embed="rId4" cstate="print"/>
          <a:srcRect/>
          <a:stretch>
            <a:fillRect/>
          </a:stretch>
        </p:blipFill>
        <p:spPr bwMode="auto">
          <a:xfrm>
            <a:off x="1218882" y="3292476"/>
            <a:ext cx="1777537" cy="638175"/>
          </a:xfrm>
          <a:prstGeom prst="rect">
            <a:avLst/>
          </a:prstGeom>
          <a:noFill/>
          <a:ln w="9525">
            <a:noFill/>
            <a:miter lim="800000"/>
            <a:headEnd/>
            <a:tailEnd/>
          </a:ln>
        </p:spPr>
      </p:pic>
      <p:grpSp>
        <p:nvGrpSpPr>
          <p:cNvPr id="44" name="Group 25"/>
          <p:cNvGrpSpPr>
            <a:grpSpLocks/>
          </p:cNvGrpSpPr>
          <p:nvPr/>
        </p:nvGrpSpPr>
        <p:grpSpPr bwMode="auto">
          <a:xfrm>
            <a:off x="1256973" y="5162233"/>
            <a:ext cx="1857949" cy="639762"/>
            <a:chOff x="3817" y="127"/>
            <a:chExt cx="892" cy="430"/>
          </a:xfrm>
        </p:grpSpPr>
        <p:pic>
          <p:nvPicPr>
            <p:cNvPr id="45" name="Picture 26"/>
            <p:cNvPicPr>
              <a:picLocks noChangeAspect="1" noChangeArrowheads="1"/>
            </p:cNvPicPr>
            <p:nvPr/>
          </p:nvPicPr>
          <p:blipFill>
            <a:blip r:embed="rId5" cstate="print"/>
            <a:srcRect/>
            <a:stretch>
              <a:fillRect/>
            </a:stretch>
          </p:blipFill>
          <p:spPr bwMode="auto">
            <a:xfrm>
              <a:off x="3817" y="127"/>
              <a:ext cx="458" cy="430"/>
            </a:xfrm>
            <a:prstGeom prst="rect">
              <a:avLst/>
            </a:prstGeom>
            <a:noFill/>
            <a:ln w="9525">
              <a:noFill/>
              <a:miter lim="800000"/>
              <a:headEnd/>
              <a:tailEnd/>
            </a:ln>
          </p:spPr>
        </p:pic>
        <p:pic>
          <p:nvPicPr>
            <p:cNvPr id="46" name="Picture 27"/>
            <p:cNvPicPr>
              <a:picLocks noChangeAspect="1" noChangeArrowheads="1"/>
            </p:cNvPicPr>
            <p:nvPr/>
          </p:nvPicPr>
          <p:blipFill>
            <a:blip r:embed="rId6" cstate="print"/>
            <a:srcRect/>
            <a:stretch>
              <a:fillRect/>
            </a:stretch>
          </p:blipFill>
          <p:spPr bwMode="auto">
            <a:xfrm>
              <a:off x="4274" y="127"/>
              <a:ext cx="435" cy="429"/>
            </a:xfrm>
            <a:prstGeom prst="rect">
              <a:avLst/>
            </a:prstGeom>
            <a:noFill/>
            <a:ln w="9525">
              <a:noFill/>
              <a:miter lim="800000"/>
              <a:headEnd/>
              <a:tailEnd/>
            </a:ln>
          </p:spPr>
        </p:pic>
      </p:grpSp>
      <p:pic>
        <p:nvPicPr>
          <p:cNvPr id="47" name="Picture 28"/>
          <p:cNvPicPr>
            <a:picLocks noChangeAspect="1" noChangeArrowheads="1"/>
          </p:cNvPicPr>
          <p:nvPr/>
        </p:nvPicPr>
        <p:blipFill>
          <a:blip r:embed="rId7" cstate="print"/>
          <a:srcRect/>
          <a:stretch>
            <a:fillRect/>
          </a:stretch>
        </p:blipFill>
        <p:spPr bwMode="auto">
          <a:xfrm>
            <a:off x="1061143" y="4408173"/>
            <a:ext cx="2095248" cy="371527"/>
          </a:xfrm>
          <a:prstGeom prst="rect">
            <a:avLst/>
          </a:prstGeom>
          <a:noFill/>
          <a:ln w="9525">
            <a:noFill/>
            <a:miter lim="800000"/>
            <a:headEnd/>
            <a:tailEnd/>
          </a:ln>
        </p:spPr>
      </p:pic>
      <p:sp>
        <p:nvSpPr>
          <p:cNvPr id="3" name="Title 2"/>
          <p:cNvSpPr>
            <a:spLocks noGrp="1"/>
          </p:cNvSpPr>
          <p:nvPr>
            <p:ph type="title"/>
          </p:nvPr>
        </p:nvSpPr>
        <p:spPr/>
        <p:txBody>
          <a:bodyPr/>
          <a:lstStyle/>
          <a:p>
            <a:r>
              <a:rPr lang="en-US" smtClean="0"/>
              <a:t>Why Migrate to SQL Server</a:t>
            </a:r>
            <a:br>
              <a:rPr lang="en-US" smtClean="0"/>
            </a:br>
            <a:endParaRPr lang="en-US" dirty="0"/>
          </a:p>
        </p:txBody>
      </p:sp>
      <p:sp>
        <p:nvSpPr>
          <p:cNvPr id="4" name="Rectangle 3"/>
          <p:cNvSpPr/>
          <p:nvPr/>
        </p:nvSpPr>
        <p:spPr>
          <a:xfrm>
            <a:off x="1041658" y="1598414"/>
            <a:ext cx="4381328" cy="400110"/>
          </a:xfrm>
          <a:prstGeom prst="rect">
            <a:avLst/>
          </a:prstGeom>
        </p:spPr>
        <p:txBody>
          <a:bodyPr wrap="none">
            <a:spAutoFit/>
          </a:bodyPr>
          <a:lstStyle/>
          <a:p>
            <a:r>
              <a:rPr lang="en-US" sz="2000" i="1" dirty="0"/>
              <a:t>What some of our customers </a:t>
            </a:r>
            <a:r>
              <a:rPr lang="en-US" sz="2000" i="1" dirty="0" smtClean="0"/>
              <a:t>say …</a:t>
            </a:r>
            <a:endParaRPr lang="en-US" sz="2000" i="1" dirty="0"/>
          </a:p>
        </p:txBody>
      </p:sp>
    </p:spTree>
    <p:extLst>
      <p:ext uri="{BB962C8B-B14F-4D97-AF65-F5344CB8AC3E}">
        <p14:creationId xmlns:p14="http://schemas.microsoft.com/office/powerpoint/2010/main" val="13008666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332842" y="1194471"/>
            <a:ext cx="11534486" cy="85712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chemeClr val="tx1">
                    <a:alpha val="99000"/>
                  </a:schemeClr>
                </a:solidFill>
                <a:latin typeface="Segoe UI" pitchFamily="34" charset="0"/>
                <a:ea typeface="Segoe UI" pitchFamily="34" charset="0"/>
                <a:cs typeface="Segoe UI" pitchFamily="34" charset="0"/>
              </a:rPr>
              <a:t>Microsoft Assessment </a:t>
            </a:r>
          </a:p>
          <a:p>
            <a:pPr algn="r" defTabSz="914099"/>
            <a:r>
              <a:rPr lang="en-US" dirty="0" smtClean="0">
                <a:solidFill>
                  <a:schemeClr val="tx1">
                    <a:alpha val="99000"/>
                  </a:schemeClr>
                </a:solidFill>
                <a:latin typeface="Segoe UI" pitchFamily="34" charset="0"/>
                <a:ea typeface="Segoe UI" pitchFamily="34" charset="0"/>
                <a:cs typeface="Segoe UI" pitchFamily="34" charset="0"/>
              </a:rPr>
              <a:t>and Planning Toolkit</a:t>
            </a:r>
          </a:p>
        </p:txBody>
      </p:sp>
      <p:grpSp>
        <p:nvGrpSpPr>
          <p:cNvPr id="17" name="Group 16"/>
          <p:cNvGrpSpPr/>
          <p:nvPr/>
        </p:nvGrpSpPr>
        <p:grpSpPr>
          <a:xfrm>
            <a:off x="337474" y="2148840"/>
            <a:ext cx="11534486" cy="2325202"/>
            <a:chOff x="337474" y="2148840"/>
            <a:chExt cx="11534486" cy="2325202"/>
          </a:xfrm>
        </p:grpSpPr>
        <p:sp>
          <p:nvSpPr>
            <p:cNvPr id="14" name="Rounded Rectangle 13"/>
            <p:cNvSpPr/>
            <p:nvPr/>
          </p:nvSpPr>
          <p:spPr bwMode="auto">
            <a:xfrm>
              <a:off x="337474" y="2148840"/>
              <a:ext cx="11534486" cy="2325202"/>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6" name="Group 15"/>
            <p:cNvGrpSpPr/>
            <p:nvPr/>
          </p:nvGrpSpPr>
          <p:grpSpPr>
            <a:xfrm>
              <a:off x="8840006" y="2705192"/>
              <a:ext cx="2874922" cy="939078"/>
              <a:chOff x="8840006" y="2705192"/>
              <a:chExt cx="2874922" cy="939078"/>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006" y="2705192"/>
                <a:ext cx="2874922" cy="794327"/>
              </a:xfrm>
              <a:prstGeom prst="rect">
                <a:avLst/>
              </a:prstGeom>
            </p:spPr>
          </p:pic>
          <p:sp>
            <p:nvSpPr>
              <p:cNvPr id="13" name="TextBox 12"/>
              <p:cNvSpPr txBox="1"/>
              <p:nvPr/>
            </p:nvSpPr>
            <p:spPr>
              <a:xfrm>
                <a:off x="9604011" y="3367271"/>
                <a:ext cx="196047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Migration Assistant</a:t>
                </a:r>
              </a:p>
            </p:txBody>
          </p:sp>
        </p:grpSp>
      </p:grpSp>
      <p:sp>
        <p:nvSpPr>
          <p:cNvPr id="2" name="Title 1"/>
          <p:cNvSpPr>
            <a:spLocks noGrp="1"/>
          </p:cNvSpPr>
          <p:nvPr>
            <p:ph type="title"/>
          </p:nvPr>
        </p:nvSpPr>
        <p:spPr/>
        <p:txBody>
          <a:bodyPr/>
          <a:lstStyle/>
          <a:p>
            <a:r>
              <a:rPr lang="en-US" smtClean="0"/>
              <a:t>Database Migration Process</a:t>
            </a:r>
            <a:endParaRPr lang="en-US" dirty="0"/>
          </a:p>
        </p:txBody>
      </p:sp>
      <p:sp>
        <p:nvSpPr>
          <p:cNvPr id="3" name="Text Placeholder 2"/>
          <p:cNvSpPr>
            <a:spLocks noGrp="1"/>
          </p:cNvSpPr>
          <p:nvPr>
            <p:ph type="body" sz="quarter" idx="4294967295"/>
          </p:nvPr>
        </p:nvSpPr>
        <p:spPr>
          <a:xfrm>
            <a:off x="4480560" y="1743075"/>
            <a:ext cx="5984875" cy="812800"/>
          </a:xfrm>
        </p:spPr>
        <p:txBody>
          <a:bodyPr/>
          <a:lstStyle/>
          <a:p>
            <a:pPr>
              <a:lnSpc>
                <a:spcPct val="100000"/>
              </a:lnSpc>
            </a:pPr>
            <a:r>
              <a:rPr lang="en-US" sz="2400" dirty="0" smtClean="0">
                <a:solidFill>
                  <a:srgbClr val="FFC000"/>
                </a:solidFill>
              </a:rPr>
              <a:t>Database Discovery</a:t>
            </a:r>
          </a:p>
          <a:p>
            <a:pPr>
              <a:lnSpc>
                <a:spcPct val="100000"/>
              </a:lnSpc>
            </a:pPr>
            <a:r>
              <a:rPr lang="en-US" sz="2400" dirty="0" smtClean="0">
                <a:solidFill>
                  <a:srgbClr val="FFC000"/>
                </a:solidFill>
              </a:rPr>
              <a:t>Migration Impact Assessment</a:t>
            </a:r>
          </a:p>
        </p:txBody>
      </p:sp>
      <p:sp>
        <p:nvSpPr>
          <p:cNvPr id="4" name="Pentagon 3"/>
          <p:cNvSpPr/>
          <p:nvPr/>
        </p:nvSpPr>
        <p:spPr bwMode="auto">
          <a:xfrm rot="5400000">
            <a:off x="1529807" y="314233"/>
            <a:ext cx="1664786" cy="3474720"/>
          </a:xfrm>
          <a:prstGeom prst="homePlate">
            <a:avLst>
              <a:gd name="adj" fmla="val 22464"/>
            </a:avLst>
          </a:prstGeom>
          <a:ln>
            <a:solidFill>
              <a:schemeClr val="tx2"/>
            </a:solidFill>
            <a:headEnd type="none" w="med" len="med"/>
            <a:tailEnd type="none" w="med" len="med"/>
          </a:ln>
        </p:spPr>
        <p:style>
          <a:lnRef idx="1">
            <a:schemeClr val="accent1"/>
          </a:lnRef>
          <a:fillRef idx="1003">
            <a:schemeClr val="dk2"/>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b="1" dirty="0" smtClean="0">
                <a:solidFill>
                  <a:schemeClr val="bg1">
                    <a:lumMod val="75000"/>
                    <a:lumOff val="25000"/>
                    <a:alpha val="99000"/>
                  </a:schemeClr>
                </a:solidFill>
              </a:rPr>
              <a:t>Scoping and Planning</a:t>
            </a:r>
          </a:p>
        </p:txBody>
      </p:sp>
      <p:sp>
        <p:nvSpPr>
          <p:cNvPr id="5" name="Chevron 4"/>
          <p:cNvSpPr/>
          <p:nvPr/>
        </p:nvSpPr>
        <p:spPr bwMode="auto">
          <a:xfrm rot="5400000">
            <a:off x="1742224" y="1635313"/>
            <a:ext cx="1239952" cy="3474720"/>
          </a:xfrm>
          <a:prstGeom prst="chevron">
            <a:avLst>
              <a:gd name="adj" fmla="val 23913"/>
            </a:avLst>
          </a:prstGeom>
          <a:ln>
            <a:solidFill>
              <a:schemeClr val="tx2"/>
            </a:solidFill>
            <a:headEnd type="none" w="med" len="med"/>
            <a:tailEnd type="none" w="med" len="med"/>
          </a:ln>
        </p:spPr>
        <p:style>
          <a:lnRef idx="1">
            <a:schemeClr val="accent1"/>
          </a:lnRef>
          <a:fillRef idx="1003">
            <a:schemeClr val="dk2"/>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b="1" dirty="0" smtClean="0">
                <a:solidFill>
                  <a:schemeClr val="bg1">
                    <a:lumMod val="75000"/>
                    <a:lumOff val="25000"/>
                    <a:alpha val="99000"/>
                  </a:schemeClr>
                </a:solidFill>
              </a:rPr>
              <a:t>Database Migration</a:t>
            </a:r>
            <a:endParaRPr lang="en-US" sz="2200" b="1" dirty="0">
              <a:solidFill>
                <a:schemeClr val="bg1">
                  <a:lumMod val="75000"/>
                  <a:lumOff val="25000"/>
                  <a:alpha val="99000"/>
                </a:schemeClr>
              </a:solidFill>
            </a:endParaRPr>
          </a:p>
        </p:txBody>
      </p:sp>
      <p:sp>
        <p:nvSpPr>
          <p:cNvPr id="6" name="Chevron 5"/>
          <p:cNvSpPr/>
          <p:nvPr/>
        </p:nvSpPr>
        <p:spPr bwMode="auto">
          <a:xfrm rot="5400000">
            <a:off x="1742224" y="2736682"/>
            <a:ext cx="1239952" cy="3474720"/>
          </a:xfrm>
          <a:prstGeom prst="chevron">
            <a:avLst>
              <a:gd name="adj" fmla="val 23913"/>
            </a:avLst>
          </a:prstGeom>
          <a:ln>
            <a:solidFill>
              <a:schemeClr val="tx2"/>
            </a:solidFill>
            <a:headEnd type="none" w="med" len="med"/>
            <a:tailEnd type="none" w="med" len="med"/>
          </a:ln>
        </p:spPr>
        <p:style>
          <a:lnRef idx="1">
            <a:schemeClr val="accent1"/>
          </a:lnRef>
          <a:fillRef idx="1003">
            <a:schemeClr val="dk2"/>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b="1" dirty="0" smtClean="0">
                <a:solidFill>
                  <a:schemeClr val="bg1">
                    <a:lumMod val="75000"/>
                    <a:lumOff val="25000"/>
                    <a:alpha val="99000"/>
                  </a:schemeClr>
                </a:solidFill>
              </a:rPr>
              <a:t>Application Remediation</a:t>
            </a:r>
            <a:endParaRPr lang="en-US" sz="2200" b="1" dirty="0">
              <a:solidFill>
                <a:schemeClr val="bg1">
                  <a:lumMod val="75000"/>
                  <a:lumOff val="25000"/>
                  <a:alpha val="99000"/>
                </a:schemeClr>
              </a:solidFill>
            </a:endParaRPr>
          </a:p>
        </p:txBody>
      </p:sp>
      <p:sp>
        <p:nvSpPr>
          <p:cNvPr id="7" name="Chevron 6"/>
          <p:cNvSpPr/>
          <p:nvPr/>
        </p:nvSpPr>
        <p:spPr bwMode="auto">
          <a:xfrm rot="5400000">
            <a:off x="1742224" y="3845344"/>
            <a:ext cx="1239952" cy="3474720"/>
          </a:xfrm>
          <a:prstGeom prst="chevron">
            <a:avLst>
              <a:gd name="adj" fmla="val 23913"/>
            </a:avLst>
          </a:prstGeom>
          <a:ln>
            <a:solidFill>
              <a:schemeClr val="tx2"/>
            </a:solidFill>
            <a:headEnd type="none" w="med" len="med"/>
            <a:tailEnd type="none" w="med" len="med"/>
          </a:ln>
        </p:spPr>
        <p:style>
          <a:lnRef idx="1">
            <a:schemeClr val="accent1"/>
          </a:lnRef>
          <a:fillRef idx="1003">
            <a:schemeClr val="dk2"/>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b="1" dirty="0" smtClean="0">
                <a:solidFill>
                  <a:schemeClr val="bg1">
                    <a:lumMod val="75000"/>
                    <a:lumOff val="25000"/>
                    <a:alpha val="99000"/>
                  </a:schemeClr>
                </a:solidFill>
              </a:rPr>
              <a:t>Application Deployment</a:t>
            </a:r>
            <a:endParaRPr lang="en-US" sz="2200" b="1" dirty="0">
              <a:solidFill>
                <a:schemeClr val="bg1">
                  <a:lumMod val="75000"/>
                  <a:lumOff val="25000"/>
                  <a:alpha val="99000"/>
                </a:schemeClr>
              </a:solidFill>
            </a:endParaRPr>
          </a:p>
        </p:txBody>
      </p:sp>
      <p:sp>
        <p:nvSpPr>
          <p:cNvPr id="9" name="Text Placeholder 2"/>
          <p:cNvSpPr txBox="1">
            <a:spLocks/>
          </p:cNvSpPr>
          <p:nvPr/>
        </p:nvSpPr>
        <p:spPr>
          <a:xfrm>
            <a:off x="4480560" y="2808245"/>
            <a:ext cx="5983605" cy="81253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smtClean="0">
                <a:solidFill>
                  <a:srgbClr val="FFC000"/>
                </a:solidFill>
              </a:rPr>
              <a:t>Schema Conversion</a:t>
            </a:r>
          </a:p>
          <a:p>
            <a:pPr>
              <a:lnSpc>
                <a:spcPct val="100000"/>
              </a:lnSpc>
            </a:pPr>
            <a:r>
              <a:rPr lang="en-US" sz="2400" dirty="0" smtClean="0">
                <a:solidFill>
                  <a:srgbClr val="FFC000"/>
                </a:solidFill>
              </a:rPr>
              <a:t>Data Migration</a:t>
            </a:r>
          </a:p>
        </p:txBody>
      </p:sp>
      <p:sp>
        <p:nvSpPr>
          <p:cNvPr id="10" name="Text Placeholder 2"/>
          <p:cNvSpPr txBox="1">
            <a:spLocks/>
          </p:cNvSpPr>
          <p:nvPr/>
        </p:nvSpPr>
        <p:spPr>
          <a:xfrm>
            <a:off x="4480560" y="4082436"/>
            <a:ext cx="5983605" cy="81253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a:solidFill>
                  <a:srgbClr val="FFC000"/>
                </a:solidFill>
              </a:rPr>
              <a:t>Embedded SQL Statement</a:t>
            </a:r>
          </a:p>
          <a:p>
            <a:pPr>
              <a:lnSpc>
                <a:spcPct val="100000"/>
              </a:lnSpc>
            </a:pPr>
            <a:r>
              <a:rPr lang="en-US" sz="2400" dirty="0" smtClean="0">
                <a:solidFill>
                  <a:srgbClr val="FFC000"/>
                </a:solidFill>
              </a:rPr>
              <a:t>Database connectivity</a:t>
            </a:r>
          </a:p>
        </p:txBody>
      </p:sp>
      <p:sp>
        <p:nvSpPr>
          <p:cNvPr id="11" name="Text Placeholder 2"/>
          <p:cNvSpPr txBox="1">
            <a:spLocks/>
          </p:cNvSpPr>
          <p:nvPr/>
        </p:nvSpPr>
        <p:spPr>
          <a:xfrm>
            <a:off x="4480560" y="5388805"/>
            <a:ext cx="5983605" cy="36933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smtClean="0">
                <a:solidFill>
                  <a:srgbClr val="FFC000"/>
                </a:solidFill>
              </a:rPr>
              <a:t>User Login and Permission</a:t>
            </a:r>
          </a:p>
        </p:txBody>
      </p:sp>
    </p:spTree>
    <p:extLst>
      <p:ext uri="{BB962C8B-B14F-4D97-AF65-F5344CB8AC3E}">
        <p14:creationId xmlns:p14="http://schemas.microsoft.com/office/powerpoint/2010/main" val="1280367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Microsoft Assessment and Planning (MAP) Toolkit</a:t>
            </a:r>
            <a:endParaRPr lang="en-US" sz="4000" dirty="0"/>
          </a:p>
        </p:txBody>
      </p:sp>
      <p:sp>
        <p:nvSpPr>
          <p:cNvPr id="3" name="Content Placeholder 2"/>
          <p:cNvSpPr>
            <a:spLocks noGrp="1"/>
          </p:cNvSpPr>
          <p:nvPr>
            <p:ph type="body" sz="quarter" idx="10"/>
          </p:nvPr>
        </p:nvSpPr>
        <p:spPr>
          <a:xfrm>
            <a:off x="519113" y="1447799"/>
            <a:ext cx="4500360" cy="4515082"/>
          </a:xfrm>
        </p:spPr>
        <p:txBody>
          <a:bodyPr/>
          <a:lstStyle/>
          <a:p>
            <a:r>
              <a:rPr lang="en-US" sz="2400" dirty="0" smtClean="0"/>
              <a:t>Agentless inventory and assessment tool</a:t>
            </a:r>
          </a:p>
          <a:p>
            <a:pPr lvl="0"/>
            <a:r>
              <a:rPr lang="en-US" sz="2400" dirty="0" smtClean="0"/>
              <a:t>Provides readiness assessments for </a:t>
            </a:r>
          </a:p>
          <a:p>
            <a:pPr lvl="2"/>
            <a:r>
              <a:rPr lang="en-US" sz="1800" dirty="0" smtClean="0"/>
              <a:t>Windows 7, Office 2010, </a:t>
            </a:r>
            <a:br>
              <a:rPr lang="en-US" sz="1800" dirty="0" smtClean="0"/>
            </a:br>
            <a:r>
              <a:rPr lang="en-US" sz="1800" dirty="0" smtClean="0"/>
              <a:t>Internet Explorer</a:t>
            </a:r>
          </a:p>
          <a:p>
            <a:pPr lvl="2"/>
            <a:r>
              <a:rPr lang="en-US" sz="1800" dirty="0" smtClean="0"/>
              <a:t>Windows Server 2008 R2, Hyper-V</a:t>
            </a:r>
          </a:p>
          <a:p>
            <a:pPr lvl="2"/>
            <a:r>
              <a:rPr lang="en-US" sz="1800" dirty="0" smtClean="0"/>
              <a:t>Windows Azure Platform </a:t>
            </a:r>
          </a:p>
          <a:p>
            <a:pPr lvl="2"/>
            <a:r>
              <a:rPr lang="en-US" sz="1800" dirty="0" smtClean="0"/>
              <a:t>Oracle, MySQL, and Sybase Discovery</a:t>
            </a:r>
          </a:p>
          <a:p>
            <a:r>
              <a:rPr lang="en-US" sz="2400" dirty="0" smtClean="0"/>
              <a:t>Generates customizable proposals and reports</a:t>
            </a:r>
          </a:p>
          <a:p>
            <a:r>
              <a:rPr lang="en-US" sz="2400" dirty="0" smtClean="0"/>
              <a:t>It is free!</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140" y="1211282"/>
            <a:ext cx="6768935" cy="5459930"/>
          </a:xfrm>
          <a:prstGeom prst="rect">
            <a:avLst/>
          </a:prstGeom>
        </p:spPr>
      </p:pic>
      <p:sp>
        <p:nvSpPr>
          <p:cNvPr id="4" name="Rectangle 3"/>
          <p:cNvSpPr/>
          <p:nvPr/>
        </p:nvSpPr>
        <p:spPr>
          <a:xfrm>
            <a:off x="416353" y="5927435"/>
            <a:ext cx="4678680" cy="461665"/>
          </a:xfrm>
          <a:prstGeom prst="rect">
            <a:avLst/>
          </a:prstGeom>
        </p:spPr>
        <p:txBody>
          <a:bodyPr wrap="square">
            <a:spAutoFit/>
          </a:bodyPr>
          <a:lstStyle/>
          <a:p>
            <a:r>
              <a:rPr lang="en-US" sz="2400" dirty="0" smtClean="0">
                <a:solidFill>
                  <a:schemeClr val="bg1"/>
                </a:solidFill>
                <a:hlinkClick r:id="rId3"/>
              </a:rPr>
              <a:t>http</a:t>
            </a:r>
            <a:r>
              <a:rPr lang="en-US" sz="2400" dirty="0">
                <a:solidFill>
                  <a:schemeClr val="bg1"/>
                </a:solidFill>
                <a:hlinkClick r:id="rId3"/>
              </a:rPr>
              <a:t>://www.microsoft.com/map</a:t>
            </a:r>
            <a:endParaRPr lang="en-US" sz="2800" dirty="0">
              <a:solidFill>
                <a:srgbClr val="FFFFFF"/>
              </a:solidFill>
            </a:endParaRPr>
          </a:p>
        </p:txBody>
      </p:sp>
    </p:spTree>
    <p:extLst>
      <p:ext uri="{BB962C8B-B14F-4D97-AF65-F5344CB8AC3E}">
        <p14:creationId xmlns:p14="http://schemas.microsoft.com/office/powerpoint/2010/main" val="23110336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SQL Server Migration Assistant</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Migration Assistant</a:t>
            </a:r>
            <a:endParaRPr lang="en-US" dirty="0"/>
          </a:p>
        </p:txBody>
      </p:sp>
      <p:sp>
        <p:nvSpPr>
          <p:cNvPr id="3" name="Text Placeholder 2"/>
          <p:cNvSpPr>
            <a:spLocks noGrp="1"/>
          </p:cNvSpPr>
          <p:nvPr>
            <p:ph type="body" sz="quarter" idx="4294967295"/>
          </p:nvPr>
        </p:nvSpPr>
        <p:spPr>
          <a:xfrm>
            <a:off x="519906" y="1447800"/>
            <a:ext cx="11149013" cy="442912"/>
          </a:xfrm>
        </p:spPr>
        <p:txBody>
          <a:bodyPr/>
          <a:lstStyle/>
          <a:p>
            <a:pPr marL="0" indent="0">
              <a:buNone/>
            </a:pPr>
            <a:r>
              <a:rPr lang="en-US" dirty="0" smtClean="0"/>
              <a:t>Automates and simplifies all phases of database migration</a:t>
            </a:r>
            <a:endParaRPr lang="en-US" dirty="0"/>
          </a:p>
        </p:txBody>
      </p:sp>
      <p:grpSp>
        <p:nvGrpSpPr>
          <p:cNvPr id="16" name="Group 15"/>
          <p:cNvGrpSpPr/>
          <p:nvPr/>
        </p:nvGrpSpPr>
        <p:grpSpPr>
          <a:xfrm>
            <a:off x="810364" y="2154362"/>
            <a:ext cx="10253875" cy="3382682"/>
            <a:chOff x="810365" y="2154362"/>
            <a:chExt cx="5509276" cy="3382682"/>
          </a:xfrm>
        </p:grpSpPr>
        <p:sp>
          <p:nvSpPr>
            <p:cNvPr id="4" name="Rounded Rectangle 3"/>
            <p:cNvSpPr/>
            <p:nvPr/>
          </p:nvSpPr>
          <p:spPr bwMode="auto">
            <a:xfrm>
              <a:off x="810365" y="2154362"/>
              <a:ext cx="5509276" cy="649224"/>
            </a:xfrm>
            <a:prstGeom prst="roundRect">
              <a:avLst>
                <a:gd name="adj" fmla="val 9937"/>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914400" tIns="0" rIns="457200" bIns="0" numCol="1" anchor="ctr" anchorCtr="0" compatLnSpc="1">
              <a:prstTxWarp prst="textNoShape">
                <a:avLst/>
              </a:prstTxWarp>
              <a:noAutofit/>
            </a:bodyPr>
            <a:lstStyle/>
            <a:p>
              <a:pPr lvl="2" algn="r"/>
              <a:r>
                <a:rPr lang="en-US" sz="2000" dirty="0" smtClean="0">
                  <a:solidFill>
                    <a:schemeClr val="bg1"/>
                  </a:solidFill>
                  <a:latin typeface="+mj-lt"/>
                  <a:sym typeface="Wingdings" pitchFamily="2" charset="2"/>
                </a:rPr>
                <a:t>Assess migration complexity</a:t>
              </a:r>
              <a:endParaRPr lang="en-US" sz="2000" dirty="0">
                <a:solidFill>
                  <a:schemeClr val="bg1"/>
                </a:solidFill>
                <a:latin typeface="+mj-lt"/>
                <a:sym typeface="Wingdings" pitchFamily="2" charset="2"/>
              </a:endParaRPr>
            </a:p>
          </p:txBody>
        </p:sp>
        <p:sp>
          <p:nvSpPr>
            <p:cNvPr id="5" name="Rounded Rectangle 4"/>
            <p:cNvSpPr/>
            <p:nvPr/>
          </p:nvSpPr>
          <p:spPr bwMode="auto">
            <a:xfrm>
              <a:off x="887053" y="2208201"/>
              <a:ext cx="2072100" cy="558641"/>
            </a:xfrm>
            <a:prstGeom prst="roundRect">
              <a:avLst>
                <a:gd name="adj" fmla="val 11667"/>
              </a:avLst>
            </a:prstGeom>
            <a:gradFill>
              <a:gsLst>
                <a:gs pos="0">
                  <a:schemeClr val="dk1">
                    <a:tint val="50000"/>
                    <a:satMod val="300000"/>
                    <a:alpha val="25000"/>
                  </a:schemeClr>
                </a:gs>
                <a:gs pos="35000">
                  <a:schemeClr val="dk1">
                    <a:tint val="37000"/>
                    <a:satMod val="300000"/>
                    <a:alpha val="50000"/>
                  </a:schemeClr>
                </a:gs>
                <a:gs pos="100000">
                  <a:schemeClr val="dk1">
                    <a:tint val="15000"/>
                    <a:satMod val="350000"/>
                    <a:alpha val="50000"/>
                  </a:schemeClr>
                </a:gs>
              </a:gsLst>
            </a:gradFill>
            <a:ln>
              <a:noFill/>
              <a:headEnd/>
              <a:tailEnd/>
            </a:ln>
          </p:spPr>
          <p:style>
            <a:lnRef idx="1">
              <a:schemeClr val="dk1"/>
            </a:lnRef>
            <a:fillRef idx="2">
              <a:schemeClr val="dk1"/>
            </a:fillRef>
            <a:effectRef idx="1">
              <a:schemeClr val="dk1"/>
            </a:effectRef>
            <a:fontRef idx="minor">
              <a:schemeClr val="dk1"/>
            </a:fontRef>
          </p:style>
          <p:txBody>
            <a:bodyPr anchor="ctr" anchorCtr="0"/>
            <a:lstStyle/>
            <a:p>
              <a:pPr marL="0" lvl="2" algn="ctr"/>
              <a:r>
                <a:rPr lang="en-US" sz="2000" b="1" dirty="0">
                  <a:solidFill>
                    <a:schemeClr val="bg1">
                      <a:lumMod val="75000"/>
                      <a:lumOff val="25000"/>
                    </a:schemeClr>
                  </a:solidFill>
                  <a:ea typeface="Segoe UI" pitchFamily="34" charset="0"/>
                  <a:cs typeface="Segoe UI" pitchFamily="34" charset="0"/>
                  <a:sym typeface="Wingdings" pitchFamily="2" charset="2"/>
                </a:rPr>
                <a:t>Migration Analyzer</a:t>
              </a:r>
            </a:p>
          </p:txBody>
        </p:sp>
        <p:sp>
          <p:nvSpPr>
            <p:cNvPr id="6" name="Isosceles Triangle 5"/>
            <p:cNvSpPr/>
            <p:nvPr/>
          </p:nvSpPr>
          <p:spPr bwMode="auto">
            <a:xfrm rot="10800000">
              <a:off x="883498" y="2807701"/>
              <a:ext cx="2010732" cy="232202"/>
            </a:xfrm>
            <a:prstGeom prst="triangle">
              <a:avLst/>
            </a:prstGeom>
            <a:solidFill>
              <a:schemeClr val="accent4">
                <a:alpha val="63000"/>
              </a:schemeClr>
            </a:solidFill>
            <a:ln w="19050" algn="ctr">
              <a:noFill/>
              <a:miter lim="800000"/>
              <a:headEnd/>
              <a:tailEnd/>
            </a:ln>
            <a:effectLst/>
          </p:spPr>
          <p:txBody>
            <a:bodyPr vert="horz" wrap="square" lIns="822960" tIns="91440" rIns="91440" bIns="91440" numCol="1" anchor="ctr" anchorCtr="0" compatLnSpc="1">
              <a:prstTxWarp prst="textNoShape">
                <a:avLst/>
              </a:prstTxWarp>
              <a:noAutofit/>
            </a:bodyPr>
            <a:lstStyle/>
            <a:p>
              <a:endParaRPr lang="en-US" sz="3200" dirty="0"/>
            </a:p>
          </p:txBody>
        </p:sp>
        <p:sp>
          <p:nvSpPr>
            <p:cNvPr id="7" name="Rounded Rectangle 6"/>
            <p:cNvSpPr/>
            <p:nvPr/>
          </p:nvSpPr>
          <p:spPr bwMode="auto">
            <a:xfrm>
              <a:off x="810365" y="3059020"/>
              <a:ext cx="5509276" cy="649224"/>
            </a:xfrm>
            <a:prstGeom prst="roundRect">
              <a:avLst>
                <a:gd name="adj" fmla="val 9937"/>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914400" tIns="0" rIns="457200" bIns="0" numCol="1" anchor="ctr" anchorCtr="0" compatLnSpc="1">
              <a:prstTxWarp prst="textNoShape">
                <a:avLst/>
              </a:prstTxWarp>
              <a:noAutofit/>
            </a:bodyPr>
            <a:lstStyle/>
            <a:p>
              <a:pPr lvl="2" algn="r"/>
              <a:r>
                <a:rPr lang="en-IN" sz="2000" dirty="0">
                  <a:solidFill>
                    <a:schemeClr val="bg1"/>
                  </a:solidFill>
                  <a:latin typeface="+mj-lt"/>
                  <a:sym typeface="Wingdings" pitchFamily="2" charset="2"/>
                </a:rPr>
                <a:t>Migrate </a:t>
              </a:r>
              <a:r>
                <a:rPr lang="en-IN" sz="2000" dirty="0" smtClean="0">
                  <a:solidFill>
                    <a:schemeClr val="bg1"/>
                  </a:solidFill>
                  <a:latin typeface="+mj-lt"/>
                  <a:sym typeface="Wingdings" pitchFamily="2" charset="2"/>
                </a:rPr>
                <a:t>schema </a:t>
              </a:r>
              <a:r>
                <a:rPr lang="en-IN" sz="2000" dirty="0">
                  <a:solidFill>
                    <a:schemeClr val="bg1"/>
                  </a:solidFill>
                  <a:latin typeface="+mj-lt"/>
                  <a:sym typeface="Wingdings" pitchFamily="2" charset="2"/>
                </a:rPr>
                <a:t>and business logic</a:t>
              </a:r>
            </a:p>
          </p:txBody>
        </p:sp>
        <p:sp>
          <p:nvSpPr>
            <p:cNvPr id="8" name="Rounded Rectangle 7"/>
            <p:cNvSpPr/>
            <p:nvPr/>
          </p:nvSpPr>
          <p:spPr bwMode="auto">
            <a:xfrm>
              <a:off x="887053" y="3104313"/>
              <a:ext cx="2072100" cy="558641"/>
            </a:xfrm>
            <a:prstGeom prst="roundRect">
              <a:avLst>
                <a:gd name="adj" fmla="val 11667"/>
              </a:avLst>
            </a:prstGeom>
            <a:gradFill>
              <a:gsLst>
                <a:gs pos="0">
                  <a:schemeClr val="dk1">
                    <a:tint val="50000"/>
                    <a:satMod val="300000"/>
                    <a:alpha val="25000"/>
                  </a:schemeClr>
                </a:gs>
                <a:gs pos="35000">
                  <a:schemeClr val="dk1">
                    <a:tint val="37000"/>
                    <a:satMod val="300000"/>
                    <a:alpha val="50000"/>
                  </a:schemeClr>
                </a:gs>
                <a:gs pos="100000">
                  <a:schemeClr val="dk1">
                    <a:tint val="15000"/>
                    <a:satMod val="350000"/>
                    <a:alpha val="50000"/>
                  </a:schemeClr>
                </a:gs>
              </a:gsLst>
            </a:gradFill>
            <a:ln>
              <a:noFill/>
              <a:headEnd/>
              <a:tailEnd/>
            </a:ln>
          </p:spPr>
          <p:style>
            <a:lnRef idx="1">
              <a:schemeClr val="dk1"/>
            </a:lnRef>
            <a:fillRef idx="2">
              <a:schemeClr val="dk1"/>
            </a:fillRef>
            <a:effectRef idx="1">
              <a:schemeClr val="dk1"/>
            </a:effectRef>
            <a:fontRef idx="minor">
              <a:schemeClr val="dk1"/>
            </a:fontRef>
          </p:style>
          <p:txBody>
            <a:bodyPr anchor="ctr" anchorCtr="0"/>
            <a:lstStyle/>
            <a:p>
              <a:pPr marL="0" lvl="2" algn="ctr"/>
              <a:r>
                <a:rPr lang="en-US" sz="2000" b="1" dirty="0">
                  <a:solidFill>
                    <a:schemeClr val="bg1">
                      <a:lumMod val="75000"/>
                      <a:lumOff val="25000"/>
                    </a:schemeClr>
                  </a:solidFill>
                  <a:ea typeface="Segoe UI" pitchFamily="34" charset="0"/>
                  <a:cs typeface="Segoe UI" pitchFamily="34" charset="0"/>
                  <a:sym typeface="Wingdings" pitchFamily="2" charset="2"/>
                </a:rPr>
                <a:t>Schema Converter</a:t>
              </a:r>
            </a:p>
          </p:txBody>
        </p:sp>
        <p:sp>
          <p:nvSpPr>
            <p:cNvPr id="9" name="Isosceles Triangle 8"/>
            <p:cNvSpPr/>
            <p:nvPr/>
          </p:nvSpPr>
          <p:spPr bwMode="auto">
            <a:xfrm rot="10800000">
              <a:off x="883498" y="3703813"/>
              <a:ext cx="2010732" cy="232202"/>
            </a:xfrm>
            <a:prstGeom prst="triangle">
              <a:avLst/>
            </a:prstGeom>
            <a:solidFill>
              <a:schemeClr val="accent4">
                <a:alpha val="63000"/>
              </a:schemeClr>
            </a:solidFill>
            <a:ln w="19050" algn="ctr">
              <a:noFill/>
              <a:miter lim="800000"/>
              <a:headEnd/>
              <a:tailEnd/>
            </a:ln>
            <a:effectLst/>
          </p:spPr>
          <p:txBody>
            <a:bodyPr vert="horz" wrap="square" lIns="822960" tIns="91440" rIns="91440" bIns="91440" numCol="1" anchor="ctr" anchorCtr="0" compatLnSpc="1">
              <a:prstTxWarp prst="textNoShape">
                <a:avLst/>
              </a:prstTxWarp>
              <a:noAutofit/>
            </a:bodyPr>
            <a:lstStyle/>
            <a:p>
              <a:endParaRPr lang="en-US" sz="3200" dirty="0"/>
            </a:p>
          </p:txBody>
        </p:sp>
        <p:sp>
          <p:nvSpPr>
            <p:cNvPr id="10" name="Rounded Rectangle 9"/>
            <p:cNvSpPr/>
            <p:nvPr/>
          </p:nvSpPr>
          <p:spPr bwMode="auto">
            <a:xfrm>
              <a:off x="810365" y="3973420"/>
              <a:ext cx="5509276" cy="649224"/>
            </a:xfrm>
            <a:prstGeom prst="roundRect">
              <a:avLst>
                <a:gd name="adj" fmla="val 9937"/>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914400" tIns="0" rIns="457200" bIns="0" numCol="1" anchor="ctr" anchorCtr="0" compatLnSpc="1">
              <a:prstTxWarp prst="textNoShape">
                <a:avLst/>
              </a:prstTxWarp>
              <a:noAutofit/>
            </a:bodyPr>
            <a:lstStyle/>
            <a:p>
              <a:pPr lvl="2" algn="r"/>
              <a:r>
                <a:rPr lang="en-US" sz="2000" dirty="0">
                  <a:solidFill>
                    <a:schemeClr val="bg1"/>
                  </a:solidFill>
                  <a:latin typeface="+mj-lt"/>
                  <a:sym typeface="Wingdings" pitchFamily="2" charset="2"/>
                </a:rPr>
                <a:t>Migrate </a:t>
              </a:r>
              <a:r>
                <a:rPr lang="en-US" sz="2000" dirty="0" smtClean="0">
                  <a:solidFill>
                    <a:schemeClr val="bg1"/>
                  </a:solidFill>
                  <a:latin typeface="+mj-lt"/>
                  <a:sym typeface="Wingdings" pitchFamily="2" charset="2"/>
                </a:rPr>
                <a:t>data</a:t>
              </a:r>
              <a:endParaRPr lang="en-US" sz="2000" dirty="0">
                <a:solidFill>
                  <a:schemeClr val="bg1"/>
                </a:solidFill>
                <a:latin typeface="+mj-lt"/>
                <a:sym typeface="Wingdings" pitchFamily="2" charset="2"/>
              </a:endParaRPr>
            </a:p>
          </p:txBody>
        </p:sp>
        <p:sp>
          <p:nvSpPr>
            <p:cNvPr id="11" name="Rounded Rectangle 10"/>
            <p:cNvSpPr/>
            <p:nvPr/>
          </p:nvSpPr>
          <p:spPr bwMode="auto">
            <a:xfrm>
              <a:off x="887053" y="4133727"/>
              <a:ext cx="2072100" cy="328613"/>
            </a:xfrm>
            <a:prstGeom prst="roundRect">
              <a:avLst>
                <a:gd name="adj" fmla="val 11667"/>
              </a:avLst>
            </a:prstGeom>
            <a:gradFill>
              <a:gsLst>
                <a:gs pos="0">
                  <a:schemeClr val="dk1">
                    <a:tint val="50000"/>
                    <a:satMod val="300000"/>
                    <a:alpha val="25000"/>
                  </a:schemeClr>
                </a:gs>
                <a:gs pos="35000">
                  <a:schemeClr val="dk1">
                    <a:tint val="37000"/>
                    <a:satMod val="300000"/>
                    <a:alpha val="50000"/>
                  </a:schemeClr>
                </a:gs>
                <a:gs pos="100000">
                  <a:schemeClr val="dk1">
                    <a:tint val="15000"/>
                    <a:satMod val="350000"/>
                    <a:alpha val="50000"/>
                  </a:schemeClr>
                </a:gs>
              </a:gsLst>
            </a:gradFill>
            <a:ln>
              <a:noFill/>
              <a:headEnd/>
              <a:tailEnd/>
            </a:ln>
          </p:spPr>
          <p:style>
            <a:lnRef idx="1">
              <a:schemeClr val="dk1"/>
            </a:lnRef>
            <a:fillRef idx="2">
              <a:schemeClr val="dk1"/>
            </a:fillRef>
            <a:effectRef idx="1">
              <a:schemeClr val="dk1"/>
            </a:effectRef>
            <a:fontRef idx="minor">
              <a:schemeClr val="dk1"/>
            </a:fontRef>
          </p:style>
          <p:txBody>
            <a:bodyPr anchor="ctr" anchorCtr="0"/>
            <a:lstStyle/>
            <a:p>
              <a:pPr marL="0" lvl="2" algn="ctr"/>
              <a:r>
                <a:rPr lang="en-US" sz="2000" b="1" dirty="0">
                  <a:solidFill>
                    <a:schemeClr val="bg1">
                      <a:lumMod val="75000"/>
                      <a:lumOff val="25000"/>
                    </a:schemeClr>
                  </a:solidFill>
                  <a:ea typeface="Segoe UI" pitchFamily="34" charset="0"/>
                  <a:cs typeface="Segoe UI" pitchFamily="34" charset="0"/>
                  <a:sym typeface="Wingdings" pitchFamily="2" charset="2"/>
                </a:rPr>
                <a:t>Data Migrator</a:t>
              </a:r>
            </a:p>
          </p:txBody>
        </p:sp>
        <p:sp>
          <p:nvSpPr>
            <p:cNvPr id="12" name="Isosceles Triangle 11"/>
            <p:cNvSpPr/>
            <p:nvPr/>
          </p:nvSpPr>
          <p:spPr bwMode="auto">
            <a:xfrm rot="10800000">
              <a:off x="883498" y="4618213"/>
              <a:ext cx="2010732" cy="232202"/>
            </a:xfrm>
            <a:prstGeom prst="triangle">
              <a:avLst/>
            </a:prstGeom>
            <a:solidFill>
              <a:schemeClr val="accent4">
                <a:alpha val="63000"/>
              </a:schemeClr>
            </a:solidFill>
            <a:ln w="19050" algn="ctr">
              <a:noFill/>
              <a:miter lim="800000"/>
              <a:headEnd/>
              <a:tailEnd/>
            </a:ln>
            <a:effectLst/>
          </p:spPr>
          <p:txBody>
            <a:bodyPr vert="horz" wrap="square" lIns="822960" tIns="91440" rIns="91440" bIns="91440" numCol="1" anchor="ctr" anchorCtr="0" compatLnSpc="1">
              <a:prstTxWarp prst="textNoShape">
                <a:avLst/>
              </a:prstTxWarp>
              <a:noAutofit/>
            </a:bodyPr>
            <a:lstStyle/>
            <a:p>
              <a:endParaRPr lang="en-US" sz="3200" dirty="0"/>
            </a:p>
          </p:txBody>
        </p:sp>
        <p:sp>
          <p:nvSpPr>
            <p:cNvPr id="13" name="Rounded Rectangle 12"/>
            <p:cNvSpPr/>
            <p:nvPr/>
          </p:nvSpPr>
          <p:spPr bwMode="auto">
            <a:xfrm>
              <a:off x="810365" y="4887820"/>
              <a:ext cx="5509276" cy="649224"/>
            </a:xfrm>
            <a:prstGeom prst="roundRect">
              <a:avLst>
                <a:gd name="adj" fmla="val 9937"/>
              </a:avLst>
            </a:prstGeom>
            <a:gradFill>
              <a:gsLst>
                <a:gs pos="58000">
                  <a:schemeClr val="tx1">
                    <a:lumMod val="75000"/>
                    <a:lumOff val="25000"/>
                  </a:schemeClr>
                </a:gs>
                <a:gs pos="0">
                  <a:schemeClr val="accent4"/>
                </a:gs>
                <a:gs pos="100000">
                  <a:srgbClr val="FFFFFF">
                    <a:lumMod val="50000"/>
                  </a:srgbClr>
                </a:gs>
              </a:gsLst>
              <a:lin ang="16200000" scaled="0"/>
            </a:gradFill>
            <a:ln w="19050" algn="ctr">
              <a:noFill/>
              <a:miter lim="800000"/>
              <a:headEnd/>
              <a:tailEnd/>
            </a:ln>
            <a:effectLst>
              <a:outerShdw blurRad="50800" dist="88900" dir="5400000" algn="t" rotWithShape="0">
                <a:prstClr val="black">
                  <a:alpha val="43000"/>
                </a:prstClr>
              </a:outerShdw>
            </a:effectLst>
          </p:spPr>
          <p:txBody>
            <a:bodyPr vert="horz" wrap="square" lIns="914400" tIns="0" rIns="457200" bIns="0" numCol="1" anchor="ctr" anchorCtr="0" compatLnSpc="1">
              <a:prstTxWarp prst="textNoShape">
                <a:avLst/>
              </a:prstTxWarp>
              <a:noAutofit/>
            </a:bodyPr>
            <a:lstStyle/>
            <a:p>
              <a:pPr lvl="2" algn="r"/>
              <a:r>
                <a:rPr lang="en-US" sz="2000" dirty="0" smtClean="0">
                  <a:solidFill>
                    <a:schemeClr val="bg1"/>
                  </a:solidFill>
                  <a:latin typeface="+mj-lt"/>
                  <a:sym typeface="Wingdings" pitchFamily="2" charset="2"/>
                </a:rPr>
                <a:t>Validate converted </a:t>
              </a:r>
              <a:r>
                <a:rPr lang="en-US" sz="2000" dirty="0">
                  <a:solidFill>
                    <a:schemeClr val="bg1"/>
                  </a:solidFill>
                  <a:latin typeface="+mj-lt"/>
                  <a:sym typeface="Wingdings" pitchFamily="2" charset="2"/>
                </a:rPr>
                <a:t>database</a:t>
              </a:r>
            </a:p>
          </p:txBody>
        </p:sp>
        <p:sp>
          <p:nvSpPr>
            <p:cNvPr id="14" name="Rounded Rectangle 13"/>
            <p:cNvSpPr/>
            <p:nvPr/>
          </p:nvSpPr>
          <p:spPr bwMode="auto">
            <a:xfrm>
              <a:off x="887053" y="5048127"/>
              <a:ext cx="2072100" cy="328613"/>
            </a:xfrm>
            <a:prstGeom prst="roundRect">
              <a:avLst>
                <a:gd name="adj" fmla="val 11667"/>
              </a:avLst>
            </a:prstGeom>
            <a:gradFill>
              <a:gsLst>
                <a:gs pos="0">
                  <a:schemeClr val="dk1">
                    <a:tint val="50000"/>
                    <a:satMod val="300000"/>
                    <a:alpha val="25000"/>
                  </a:schemeClr>
                </a:gs>
                <a:gs pos="35000">
                  <a:schemeClr val="dk1">
                    <a:tint val="37000"/>
                    <a:satMod val="300000"/>
                    <a:alpha val="50000"/>
                  </a:schemeClr>
                </a:gs>
                <a:gs pos="100000">
                  <a:schemeClr val="dk1">
                    <a:tint val="15000"/>
                    <a:satMod val="350000"/>
                    <a:alpha val="50000"/>
                  </a:schemeClr>
                </a:gs>
              </a:gsLst>
            </a:gradFill>
            <a:ln>
              <a:noFill/>
              <a:headEnd/>
              <a:tailEnd/>
            </a:ln>
          </p:spPr>
          <p:style>
            <a:lnRef idx="1">
              <a:schemeClr val="dk1"/>
            </a:lnRef>
            <a:fillRef idx="2">
              <a:schemeClr val="dk1"/>
            </a:fillRef>
            <a:effectRef idx="1">
              <a:schemeClr val="dk1"/>
            </a:effectRef>
            <a:fontRef idx="minor">
              <a:schemeClr val="dk1"/>
            </a:fontRef>
          </p:style>
          <p:txBody>
            <a:bodyPr anchor="ctr" anchorCtr="0"/>
            <a:lstStyle/>
            <a:p>
              <a:pPr marL="0" lvl="2" algn="ctr"/>
              <a:r>
                <a:rPr lang="en-US" sz="2000" b="1" dirty="0">
                  <a:solidFill>
                    <a:schemeClr val="bg1">
                      <a:lumMod val="75000"/>
                      <a:lumOff val="25000"/>
                    </a:schemeClr>
                  </a:solidFill>
                  <a:ea typeface="Segoe UI" pitchFamily="34" charset="0"/>
                  <a:cs typeface="Segoe UI" pitchFamily="34" charset="0"/>
                  <a:sym typeface="Wingdings" pitchFamily="2" charset="2"/>
                </a:rPr>
                <a:t>Migration Tester</a:t>
              </a:r>
            </a:p>
          </p:txBody>
        </p:sp>
      </p:grpSp>
      <p:sp>
        <p:nvSpPr>
          <p:cNvPr id="17" name="Text Placeholder 2"/>
          <p:cNvSpPr txBox="1">
            <a:spLocks/>
          </p:cNvSpPr>
          <p:nvPr/>
        </p:nvSpPr>
        <p:spPr>
          <a:xfrm>
            <a:off x="490813" y="6357713"/>
            <a:ext cx="11149013"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2000" b="1" dirty="0" smtClean="0">
                <a:solidFill>
                  <a:schemeClr val="bg1">
                    <a:lumMod val="75000"/>
                    <a:lumOff val="25000"/>
                  </a:schemeClr>
                </a:solidFill>
              </a:rPr>
              <a:t>Support migration from Oracle, Sybase, MySQL and Access database</a:t>
            </a:r>
            <a:endParaRPr lang="en-US" sz="2000" b="1" dirty="0">
              <a:solidFill>
                <a:schemeClr val="bg1">
                  <a:lumMod val="75000"/>
                  <a:lumOff val="25000"/>
                </a:schemeClr>
              </a:solidFill>
            </a:endParaRPr>
          </a:p>
        </p:txBody>
      </p:sp>
    </p:spTree>
    <p:extLst>
      <p:ext uri="{BB962C8B-B14F-4D97-AF65-F5344CB8AC3E}">
        <p14:creationId xmlns:p14="http://schemas.microsoft.com/office/powerpoint/2010/main" val="21661674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051882" y="1800757"/>
            <a:ext cx="10056569" cy="4140607"/>
            <a:chOff x="1051882" y="1800757"/>
            <a:chExt cx="10056569" cy="4140607"/>
          </a:xfrm>
        </p:grpSpPr>
        <p:grpSp>
          <p:nvGrpSpPr>
            <p:cNvPr id="9" name="Group 8"/>
            <p:cNvGrpSpPr/>
            <p:nvPr/>
          </p:nvGrpSpPr>
          <p:grpSpPr>
            <a:xfrm>
              <a:off x="1051882" y="1800757"/>
              <a:ext cx="10056569" cy="4140607"/>
              <a:chOff x="1051882" y="1800757"/>
              <a:chExt cx="10056569" cy="4140607"/>
            </a:xfrm>
          </p:grpSpPr>
          <p:grpSp>
            <p:nvGrpSpPr>
              <p:cNvPr id="43" name="Group 42"/>
              <p:cNvGrpSpPr/>
              <p:nvPr/>
            </p:nvGrpSpPr>
            <p:grpSpPr>
              <a:xfrm>
                <a:off x="1051882" y="1800757"/>
                <a:ext cx="9768923" cy="2629356"/>
                <a:chOff x="1051882" y="1800757"/>
                <a:chExt cx="9768923" cy="2629356"/>
              </a:xfrm>
            </p:grpSpPr>
            <p:sp>
              <p:nvSpPr>
                <p:cNvPr id="5" name="Pentagon 4"/>
                <p:cNvSpPr/>
                <p:nvPr/>
              </p:nvSpPr>
              <p:spPr bwMode="auto">
                <a:xfrm>
                  <a:off x="1051882" y="1800757"/>
                  <a:ext cx="9087288" cy="2629356"/>
                </a:xfrm>
                <a:prstGeom prst="homePlate">
                  <a:avLst>
                    <a:gd name="adj" fmla="val 15445"/>
                  </a:avLst>
                </a:prstGeom>
                <a:gradFill>
                  <a:gsLst>
                    <a:gs pos="0">
                      <a:schemeClr val="dk1">
                        <a:tint val="50000"/>
                        <a:satMod val="300000"/>
                        <a:alpha val="30000"/>
                      </a:schemeClr>
                    </a:gs>
                    <a:gs pos="35000">
                      <a:schemeClr val="dk1">
                        <a:tint val="37000"/>
                        <a:satMod val="300000"/>
                        <a:alpha val="30000"/>
                      </a:schemeClr>
                    </a:gs>
                    <a:gs pos="100000">
                      <a:schemeClr val="dk1">
                        <a:tint val="15000"/>
                        <a:satMod val="350000"/>
                        <a:alpha val="3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4" name="Flowchart: Magnetic Disk 33"/>
                <p:cNvSpPr/>
                <p:nvPr/>
              </p:nvSpPr>
              <p:spPr bwMode="auto">
                <a:xfrm>
                  <a:off x="10044699" y="2539437"/>
                  <a:ext cx="776106" cy="658319"/>
                </a:xfrm>
                <a:prstGeom prst="flowChartMagneticDisk">
                  <a:avLst/>
                </a:prstGeom>
                <a:ln>
                  <a:headEnd type="none" w="med" len="med"/>
                  <a:tailEnd type="none" w="med" len="med"/>
                </a:ln>
              </p:spPr>
              <p:style>
                <a:lnRef idx="1">
                  <a:schemeClr val="dk1"/>
                </a:lnRef>
                <a:fillRef idx="1002">
                  <a:schemeClr val="lt2"/>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lumMod val="85000"/>
                          <a:lumOff val="15000"/>
                        </a:schemeClr>
                      </a:solidFill>
                      <a:latin typeface="Segoe" pitchFamily="34" charset="0"/>
                    </a:rPr>
                    <a:t>User</a:t>
                  </a:r>
                </a:p>
                <a:p>
                  <a:pPr algn="ctr" defTabSz="914099"/>
                  <a:r>
                    <a:rPr lang="en-US" sz="1400" b="1" dirty="0" err="1" smtClean="0">
                      <a:solidFill>
                        <a:schemeClr val="tx1">
                          <a:lumMod val="85000"/>
                          <a:lumOff val="15000"/>
                        </a:schemeClr>
                      </a:solidFill>
                      <a:latin typeface="Segoe" pitchFamily="34" charset="0"/>
                    </a:rPr>
                    <a:t>Db</a:t>
                  </a:r>
                  <a:endParaRPr lang="en-US" sz="1400" b="1" dirty="0" smtClean="0">
                    <a:solidFill>
                      <a:schemeClr val="tx1">
                        <a:lumMod val="85000"/>
                        <a:lumOff val="15000"/>
                      </a:schemeClr>
                    </a:solidFill>
                    <a:latin typeface="Segoe" pitchFamily="34" charset="0"/>
                  </a:endParaRPr>
                </a:p>
              </p:txBody>
            </p:sp>
          </p:grpSp>
          <p:grpSp>
            <p:nvGrpSpPr>
              <p:cNvPr id="42" name="Group 41"/>
              <p:cNvGrpSpPr/>
              <p:nvPr/>
            </p:nvGrpSpPr>
            <p:grpSpPr>
              <a:xfrm>
                <a:off x="1051882" y="4646350"/>
                <a:ext cx="10056569" cy="1295014"/>
                <a:chOff x="1051882" y="4646350"/>
                <a:chExt cx="10056569" cy="1295014"/>
              </a:xfrm>
            </p:grpSpPr>
            <p:sp>
              <p:nvSpPr>
                <p:cNvPr id="4" name="Pentagon 3"/>
                <p:cNvSpPr/>
                <p:nvPr/>
              </p:nvSpPr>
              <p:spPr bwMode="auto">
                <a:xfrm>
                  <a:off x="1051882" y="4646350"/>
                  <a:ext cx="9176418" cy="1295013"/>
                </a:xfrm>
                <a:prstGeom prst="homePlate">
                  <a:avLst>
                    <a:gd name="adj" fmla="val 22462"/>
                  </a:avLst>
                </a:prstGeom>
                <a:gradFill>
                  <a:gsLst>
                    <a:gs pos="0">
                      <a:schemeClr val="dk1">
                        <a:tint val="50000"/>
                        <a:satMod val="300000"/>
                        <a:alpha val="30000"/>
                      </a:schemeClr>
                    </a:gs>
                    <a:gs pos="35000">
                      <a:schemeClr val="dk1">
                        <a:tint val="37000"/>
                        <a:satMod val="300000"/>
                        <a:alpha val="30000"/>
                      </a:schemeClr>
                    </a:gs>
                    <a:gs pos="100000">
                      <a:schemeClr val="dk1">
                        <a:tint val="15000"/>
                        <a:satMod val="350000"/>
                        <a:alpha val="3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1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5" name="Flowchart: Magnetic Disk 34"/>
                <p:cNvSpPr/>
                <p:nvPr/>
              </p:nvSpPr>
              <p:spPr bwMode="auto">
                <a:xfrm>
                  <a:off x="10023250" y="4773018"/>
                  <a:ext cx="845869" cy="665474"/>
                </a:xfrm>
                <a:prstGeom prst="flowChartMagneticDisk">
                  <a:avLst/>
                </a:prstGeom>
                <a:ln>
                  <a:headEnd type="none" w="med" len="med"/>
                  <a:tailEnd type="none" w="med" len="med"/>
                </a:ln>
              </p:spPr>
              <p:style>
                <a:lnRef idx="1">
                  <a:schemeClr val="dk1"/>
                </a:lnRef>
                <a:fillRef idx="1002">
                  <a:schemeClr val="lt2"/>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b="1" dirty="0" err="1" smtClean="0">
                      <a:solidFill>
                        <a:schemeClr val="tx1">
                          <a:lumMod val="85000"/>
                          <a:lumOff val="15000"/>
                        </a:schemeClr>
                      </a:solidFill>
                      <a:latin typeface="Segoe" pitchFamily="34" charset="0"/>
                    </a:rPr>
                    <a:t>SysDb</a:t>
                  </a:r>
                  <a:endParaRPr lang="en-US" sz="1400" b="1" dirty="0" smtClean="0">
                    <a:solidFill>
                      <a:schemeClr val="tx1">
                        <a:lumMod val="85000"/>
                        <a:lumOff val="15000"/>
                      </a:schemeClr>
                    </a:solidFill>
                    <a:latin typeface="Segoe" pitchFamily="34" charset="0"/>
                  </a:endParaRPr>
                </a:p>
              </p:txBody>
            </p:sp>
            <p:sp>
              <p:nvSpPr>
                <p:cNvPr id="36" name="Flowchart: Magnetic Disk 35"/>
                <p:cNvSpPr/>
                <p:nvPr/>
              </p:nvSpPr>
              <p:spPr bwMode="auto">
                <a:xfrm>
                  <a:off x="10262582" y="5275890"/>
                  <a:ext cx="845869" cy="665474"/>
                </a:xfrm>
                <a:prstGeom prst="flowChartMagneticDisk">
                  <a:avLst/>
                </a:prstGeom>
                <a:ln>
                  <a:headEnd type="none" w="med" len="med"/>
                  <a:tailEnd type="none" w="med" len="med"/>
                </a:ln>
              </p:spPr>
              <p:style>
                <a:lnRef idx="1">
                  <a:schemeClr val="dk1"/>
                </a:lnRef>
                <a:fillRef idx="1002">
                  <a:schemeClr val="lt2"/>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lumMod val="85000"/>
                          <a:lumOff val="15000"/>
                        </a:schemeClr>
                      </a:solidFill>
                      <a:latin typeface="Segoe" pitchFamily="34" charset="0"/>
                    </a:rPr>
                    <a:t>Master</a:t>
                  </a:r>
                </a:p>
              </p:txBody>
            </p:sp>
          </p:grpSp>
        </p:grpSp>
        <p:pic>
          <p:nvPicPr>
            <p:cNvPr id="1026" name="Picture 2" descr="D:\Images\Logo and Icons\SSM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471" y="4275191"/>
              <a:ext cx="1664789" cy="58193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smtClean="0"/>
              <a:t>Database Migration Challenges</a:t>
            </a:r>
            <a:endParaRPr lang="en-US" dirty="0"/>
          </a:p>
        </p:txBody>
      </p:sp>
      <p:sp>
        <p:nvSpPr>
          <p:cNvPr id="38" name="Text Placeholder 37"/>
          <p:cNvSpPr>
            <a:spLocks noGrp="1"/>
          </p:cNvSpPr>
          <p:nvPr>
            <p:ph type="body" sz="quarter" idx="4294967295"/>
          </p:nvPr>
        </p:nvSpPr>
        <p:spPr>
          <a:xfrm>
            <a:off x="519112" y="1169988"/>
            <a:ext cx="11149013" cy="332399"/>
          </a:xfrm>
        </p:spPr>
        <p:txBody>
          <a:bodyPr/>
          <a:lstStyle/>
          <a:p>
            <a:pPr marL="0" indent="0">
              <a:buNone/>
            </a:pPr>
            <a:r>
              <a:rPr lang="en-US" sz="2400" dirty="0" smtClean="0"/>
              <a:t>Feature and dialect differences requires non-direct mapping and emulation</a:t>
            </a:r>
            <a:endParaRPr lang="en-US" sz="2400" dirty="0"/>
          </a:p>
        </p:txBody>
      </p:sp>
      <p:sp>
        <p:nvSpPr>
          <p:cNvPr id="3" name="Rounded Rectangle 2"/>
          <p:cNvSpPr/>
          <p:nvPr/>
        </p:nvSpPr>
        <p:spPr bwMode="auto">
          <a:xfrm>
            <a:off x="1191736" y="1601359"/>
            <a:ext cx="3148035" cy="5052360"/>
          </a:xfrm>
          <a:prstGeom prst="roundRect">
            <a:avLst>
              <a:gd name="adj" fmla="val 6738"/>
            </a:avLst>
          </a:prstGeom>
          <a:solidFill>
            <a:schemeClr val="accent4">
              <a:lumMod val="20000"/>
              <a:lumOff val="80000"/>
              <a:alpha val="2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rPr>
              <a:t>Oracle</a:t>
            </a:r>
          </a:p>
        </p:txBody>
      </p:sp>
      <p:sp>
        <p:nvSpPr>
          <p:cNvPr id="39" name="Rounded Rectangle 38"/>
          <p:cNvSpPr/>
          <p:nvPr/>
        </p:nvSpPr>
        <p:spPr bwMode="auto">
          <a:xfrm>
            <a:off x="6301715" y="1582337"/>
            <a:ext cx="3371137" cy="5052360"/>
          </a:xfrm>
          <a:prstGeom prst="roundRect">
            <a:avLst>
              <a:gd name="adj" fmla="val 7704"/>
            </a:avLst>
          </a:prstGeom>
          <a:gradFill>
            <a:gsLst>
              <a:gs pos="0">
                <a:schemeClr val="tx2">
                  <a:lumMod val="50000"/>
                  <a:alpha val="25000"/>
                </a:schemeClr>
              </a:gs>
              <a:gs pos="80000">
                <a:schemeClr val="tx2">
                  <a:alpha val="25000"/>
                </a:schemeClr>
              </a:gs>
              <a:gs pos="100000">
                <a:schemeClr val="tx2">
                  <a:alpha val="2500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rPr>
              <a:t>SQL Server</a:t>
            </a:r>
          </a:p>
        </p:txBody>
      </p:sp>
      <p:sp>
        <p:nvSpPr>
          <p:cNvPr id="6" name="Rounded Rectangle 5"/>
          <p:cNvSpPr/>
          <p:nvPr/>
        </p:nvSpPr>
        <p:spPr bwMode="auto">
          <a:xfrm>
            <a:off x="6946971" y="2432409"/>
            <a:ext cx="2507991" cy="3430848"/>
          </a:xfrm>
          <a:prstGeom prst="roundRect">
            <a:avLst>
              <a:gd name="adj" fmla="val 6755"/>
            </a:avLst>
          </a:prstGeom>
          <a:gradFill>
            <a:gsLst>
              <a:gs pos="0">
                <a:schemeClr val="lt2">
                  <a:tint val="80000"/>
                  <a:satMod val="300000"/>
                  <a:alpha val="30000"/>
                </a:schemeClr>
              </a:gs>
              <a:gs pos="100000">
                <a:schemeClr val="lt2">
                  <a:shade val="30000"/>
                  <a:satMod val="200000"/>
                  <a:alpha val="30000"/>
                </a:schemeClr>
              </a:gs>
            </a:gsLst>
          </a:gradFill>
          <a:ln>
            <a:solidFill>
              <a:schemeClr val="tx2"/>
            </a:solidFill>
            <a:headEnd type="none" w="med" len="med"/>
            <a:tailEnd type="none" w="med" len="med"/>
          </a:ln>
        </p:spPr>
        <p:style>
          <a:lnRef idx="1">
            <a:schemeClr val="accent2"/>
          </a:lnRef>
          <a:fillRef idx="1003">
            <a:schemeClr val="lt2"/>
          </a:fillRef>
          <a:effectRef idx="1">
            <a:schemeClr val="accent2"/>
          </a:effectRef>
          <a:fontRef idx="minor">
            <a:schemeClr val="dk1"/>
          </a:fontRef>
        </p:style>
        <p:txBody>
          <a:bodyPr vert="horz" wrap="square" lIns="91436" tIns="45718" rIns="91436" bIns="45718" numCol="1" rtlCol="0" anchor="b" anchorCtr="0" compatLnSpc="1">
            <a:prstTxWarp prst="textNoShape">
              <a:avLst/>
            </a:prstTxWarp>
          </a:bodyPr>
          <a:lstStyle/>
          <a:p>
            <a:pPr algn="r" defTabSz="914099"/>
            <a:r>
              <a:rPr lang="en-US" sz="1600" dirty="0" smtClean="0">
                <a:solidFill>
                  <a:schemeClr val="tx2">
                    <a:lumMod val="50000"/>
                    <a:alpha val="99000"/>
                  </a:schemeClr>
                </a:solidFill>
              </a:rPr>
              <a:t>T-SQL</a:t>
            </a:r>
            <a:endParaRPr lang="en-US" sz="2000" dirty="0" smtClean="0">
              <a:solidFill>
                <a:schemeClr val="tx2">
                  <a:lumMod val="50000"/>
                  <a:alpha val="99000"/>
                </a:schemeClr>
              </a:solidFill>
            </a:endParaRPr>
          </a:p>
        </p:txBody>
      </p:sp>
      <p:sp>
        <p:nvSpPr>
          <p:cNvPr id="7" name="Rounded Rectangle 6"/>
          <p:cNvSpPr/>
          <p:nvPr/>
        </p:nvSpPr>
        <p:spPr bwMode="auto">
          <a:xfrm>
            <a:off x="2281514" y="2432409"/>
            <a:ext cx="1915857" cy="3430847"/>
          </a:xfrm>
          <a:prstGeom prst="roundRect">
            <a:avLst>
              <a:gd name="adj" fmla="val 5860"/>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b" anchorCtr="0" compatLnSpc="1">
            <a:prstTxWarp prst="textNoShape">
              <a:avLst/>
            </a:prstTxWarp>
          </a:bodyPr>
          <a:lstStyle/>
          <a:p>
            <a:pPr algn="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Rectangle 9"/>
          <p:cNvSpPr/>
          <p:nvPr/>
        </p:nvSpPr>
        <p:spPr bwMode="auto">
          <a:xfrm>
            <a:off x="1305782" y="1714599"/>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Table/View</a:t>
            </a:r>
          </a:p>
        </p:txBody>
      </p:sp>
      <p:sp>
        <p:nvSpPr>
          <p:cNvPr id="11" name="Rectangle 10"/>
          <p:cNvSpPr/>
          <p:nvPr/>
        </p:nvSpPr>
        <p:spPr bwMode="auto">
          <a:xfrm>
            <a:off x="1305782" y="2083265"/>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Data Types</a:t>
            </a:r>
          </a:p>
        </p:txBody>
      </p:sp>
      <p:sp>
        <p:nvSpPr>
          <p:cNvPr id="12" name="Rectangle 11"/>
          <p:cNvSpPr/>
          <p:nvPr/>
        </p:nvSpPr>
        <p:spPr bwMode="auto">
          <a:xfrm>
            <a:off x="1305782" y="2560694"/>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Procedure</a:t>
            </a:r>
          </a:p>
        </p:txBody>
      </p:sp>
      <p:sp>
        <p:nvSpPr>
          <p:cNvPr id="13" name="Rectangle 12"/>
          <p:cNvSpPr/>
          <p:nvPr/>
        </p:nvSpPr>
        <p:spPr bwMode="auto">
          <a:xfrm>
            <a:off x="1305782" y="2936038"/>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User Function</a:t>
            </a:r>
          </a:p>
        </p:txBody>
      </p:sp>
      <p:sp>
        <p:nvSpPr>
          <p:cNvPr id="14" name="Rectangle 13"/>
          <p:cNvSpPr/>
          <p:nvPr/>
        </p:nvSpPr>
        <p:spPr bwMode="auto">
          <a:xfrm>
            <a:off x="1305782" y="3315473"/>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Package</a:t>
            </a:r>
          </a:p>
        </p:txBody>
      </p:sp>
      <p:sp>
        <p:nvSpPr>
          <p:cNvPr id="15" name="Rectangle 14"/>
          <p:cNvSpPr/>
          <p:nvPr/>
        </p:nvSpPr>
        <p:spPr bwMode="auto">
          <a:xfrm>
            <a:off x="1305782" y="4079259"/>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Trigger</a:t>
            </a:r>
          </a:p>
        </p:txBody>
      </p:sp>
      <p:sp>
        <p:nvSpPr>
          <p:cNvPr id="16" name="Rectangle 15"/>
          <p:cNvSpPr/>
          <p:nvPr/>
        </p:nvSpPr>
        <p:spPr bwMode="auto">
          <a:xfrm>
            <a:off x="6502471" y="1711007"/>
            <a:ext cx="2182748" cy="276226"/>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Table/View</a:t>
            </a:r>
          </a:p>
        </p:txBody>
      </p:sp>
      <p:sp>
        <p:nvSpPr>
          <p:cNvPr id="17" name="Rectangle 16"/>
          <p:cNvSpPr/>
          <p:nvPr/>
        </p:nvSpPr>
        <p:spPr bwMode="auto">
          <a:xfrm>
            <a:off x="6502471" y="2065819"/>
            <a:ext cx="2182748" cy="276226"/>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Data Types</a:t>
            </a:r>
          </a:p>
        </p:txBody>
      </p:sp>
      <p:sp>
        <p:nvSpPr>
          <p:cNvPr id="18" name="Rectangle 17"/>
          <p:cNvSpPr/>
          <p:nvPr/>
        </p:nvSpPr>
        <p:spPr bwMode="auto">
          <a:xfrm>
            <a:off x="6502471" y="2557103"/>
            <a:ext cx="2182748" cy="276226"/>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Procedure</a:t>
            </a:r>
          </a:p>
        </p:txBody>
      </p:sp>
      <p:sp>
        <p:nvSpPr>
          <p:cNvPr id="19" name="Rectangle 18"/>
          <p:cNvSpPr/>
          <p:nvPr/>
        </p:nvSpPr>
        <p:spPr bwMode="auto">
          <a:xfrm>
            <a:off x="6502471" y="2918591"/>
            <a:ext cx="2182748" cy="276226"/>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User Function</a:t>
            </a:r>
          </a:p>
        </p:txBody>
      </p:sp>
      <p:sp>
        <p:nvSpPr>
          <p:cNvPr id="20" name="Rectangle 19"/>
          <p:cNvSpPr/>
          <p:nvPr/>
        </p:nvSpPr>
        <p:spPr bwMode="auto">
          <a:xfrm>
            <a:off x="6502471" y="4011933"/>
            <a:ext cx="2182748" cy="276226"/>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Trigger</a:t>
            </a:r>
          </a:p>
        </p:txBody>
      </p:sp>
      <p:sp>
        <p:nvSpPr>
          <p:cNvPr id="37" name="TextBox 36"/>
          <p:cNvSpPr txBox="1"/>
          <p:nvPr/>
        </p:nvSpPr>
        <p:spPr>
          <a:xfrm>
            <a:off x="3347591" y="5608627"/>
            <a:ext cx="718145" cy="246221"/>
          </a:xfrm>
          <a:prstGeom prst="rect">
            <a:avLst/>
          </a:prstGeom>
          <a:noFill/>
        </p:spPr>
        <p:txBody>
          <a:bodyPr wrap="none" lIns="0" tIns="0" rIns="0" bIns="0" rtlCol="0">
            <a:spAutoFit/>
          </a:bodyPr>
          <a:lstStyle/>
          <a:p>
            <a:r>
              <a:rPr lang="en-US" sz="1600" dirty="0" smtClean="0">
                <a:solidFill>
                  <a:schemeClr val="accent3">
                    <a:lumMod val="50000"/>
                  </a:schemeClr>
                </a:solidFill>
              </a:rPr>
              <a:t>PL/SQL</a:t>
            </a:r>
          </a:p>
        </p:txBody>
      </p:sp>
      <p:sp>
        <p:nvSpPr>
          <p:cNvPr id="65" name="Rectangle 64"/>
          <p:cNvSpPr/>
          <p:nvPr/>
        </p:nvSpPr>
        <p:spPr bwMode="auto">
          <a:xfrm>
            <a:off x="1319632" y="3703408"/>
            <a:ext cx="2182748" cy="276226"/>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Sequence</a:t>
            </a:r>
            <a:endParaRPr lang="en-US" sz="1600" dirty="0">
              <a:gradFill>
                <a:gsLst>
                  <a:gs pos="0">
                    <a:srgbClr val="FFFFFF"/>
                  </a:gs>
                  <a:gs pos="100000">
                    <a:srgbClr val="FFFFFF"/>
                  </a:gs>
                </a:gsLst>
                <a:lin ang="5400000" scaled="0"/>
              </a:gradFill>
            </a:endParaRPr>
          </a:p>
        </p:txBody>
      </p:sp>
      <p:cxnSp>
        <p:nvCxnSpPr>
          <p:cNvPr id="24" name="Straight Arrow Connector 23"/>
          <p:cNvCxnSpPr>
            <a:stCxn id="13" idx="3"/>
            <a:endCxn id="19" idx="1"/>
          </p:cNvCxnSpPr>
          <p:nvPr/>
        </p:nvCxnSpPr>
        <p:spPr>
          <a:xfrm flipV="1">
            <a:off x="3488530" y="3056704"/>
            <a:ext cx="3013941" cy="17447"/>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3"/>
            <a:endCxn id="18" idx="1"/>
          </p:cNvCxnSpPr>
          <p:nvPr/>
        </p:nvCxnSpPr>
        <p:spPr>
          <a:xfrm flipV="1">
            <a:off x="3488530" y="2695216"/>
            <a:ext cx="3013941" cy="758370"/>
          </a:xfrm>
          <a:prstGeom prst="straightConnector1">
            <a:avLst/>
          </a:prstGeom>
          <a:ln w="38100">
            <a:solidFill>
              <a:schemeClr val="accent4">
                <a:lumMod val="60000"/>
                <a:lumOff val="4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6519147" y="5095160"/>
            <a:ext cx="2182748" cy="51346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alpha val="99000"/>
                  </a:schemeClr>
                </a:solidFill>
              </a:rPr>
              <a:t>Emulator</a:t>
            </a:r>
            <a:endParaRPr lang="en-US" sz="1600" dirty="0">
              <a:solidFill>
                <a:schemeClr val="tx1">
                  <a:alpha val="99000"/>
                </a:schemeClr>
              </a:solidFill>
            </a:endParaRPr>
          </a:p>
        </p:txBody>
      </p:sp>
      <p:grpSp>
        <p:nvGrpSpPr>
          <p:cNvPr id="55" name="Group 54"/>
          <p:cNvGrpSpPr/>
          <p:nvPr/>
        </p:nvGrpSpPr>
        <p:grpSpPr>
          <a:xfrm>
            <a:off x="3488530" y="1849120"/>
            <a:ext cx="3013941" cy="3071762"/>
            <a:chOff x="3488530" y="1849120"/>
            <a:chExt cx="3013941" cy="3071762"/>
          </a:xfrm>
        </p:grpSpPr>
        <p:grpSp>
          <p:nvGrpSpPr>
            <p:cNvPr id="48" name="Group 47"/>
            <p:cNvGrpSpPr/>
            <p:nvPr/>
          </p:nvGrpSpPr>
          <p:grpSpPr>
            <a:xfrm>
              <a:off x="3488530" y="1849120"/>
              <a:ext cx="3013941" cy="849687"/>
              <a:chOff x="3488530" y="1849120"/>
              <a:chExt cx="3013941" cy="849687"/>
            </a:xfrm>
          </p:grpSpPr>
          <p:cxnSp>
            <p:nvCxnSpPr>
              <p:cNvPr id="21" name="Straight Arrow Connector 20"/>
              <p:cNvCxnSpPr>
                <a:stCxn id="10" idx="3"/>
                <a:endCxn id="16" idx="1"/>
              </p:cNvCxnSpPr>
              <p:nvPr/>
            </p:nvCxnSpPr>
            <p:spPr>
              <a:xfrm flipV="1">
                <a:off x="3488530" y="1849120"/>
                <a:ext cx="3013941" cy="3592"/>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a:endCxn id="17" idx="1"/>
              </p:cNvCxnSpPr>
              <p:nvPr/>
            </p:nvCxnSpPr>
            <p:spPr>
              <a:xfrm flipV="1">
                <a:off x="3488530" y="2203932"/>
                <a:ext cx="3013941" cy="17446"/>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8" idx="1"/>
              </p:cNvCxnSpPr>
              <p:nvPr/>
            </p:nvCxnSpPr>
            <p:spPr>
              <a:xfrm flipV="1">
                <a:off x="3488530" y="2695216"/>
                <a:ext cx="3013941" cy="3591"/>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p:nvPr/>
          </p:nvCxnSpPr>
          <p:spPr>
            <a:xfrm flipV="1">
              <a:off x="3488530" y="4920881"/>
              <a:ext cx="3012551" cy="1"/>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3"/>
            </p:cNvCxnSpPr>
            <p:nvPr/>
          </p:nvCxnSpPr>
          <p:spPr>
            <a:xfrm flipV="1">
              <a:off x="3488530" y="4195766"/>
              <a:ext cx="3013941" cy="21606"/>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488530" y="1849120"/>
            <a:ext cx="3013941" cy="1992401"/>
            <a:chOff x="3488530" y="1849120"/>
            <a:chExt cx="3013941" cy="1992401"/>
          </a:xfrm>
        </p:grpSpPr>
        <p:cxnSp>
          <p:nvCxnSpPr>
            <p:cNvPr id="27" name="Straight Arrow Connector 26"/>
            <p:cNvCxnSpPr>
              <a:stCxn id="14" idx="3"/>
              <a:endCxn id="19" idx="1"/>
            </p:cNvCxnSpPr>
            <p:nvPr/>
          </p:nvCxnSpPr>
          <p:spPr>
            <a:xfrm flipV="1">
              <a:off x="3488530" y="3056704"/>
              <a:ext cx="3013941" cy="396882"/>
            </a:xfrm>
            <a:prstGeom prst="straightConnector1">
              <a:avLst/>
            </a:prstGeom>
            <a:ln w="38100">
              <a:solidFill>
                <a:schemeClr val="accent4">
                  <a:lumMod val="60000"/>
                  <a:lumOff val="40000"/>
                </a:schemeClr>
              </a:solidFill>
              <a:tailEnd type="arrow" w="sm" len="sm"/>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502380" y="1849120"/>
              <a:ext cx="3000091" cy="1992401"/>
              <a:chOff x="3502380" y="1849120"/>
              <a:chExt cx="3000091" cy="1992401"/>
            </a:xfrm>
          </p:grpSpPr>
          <p:cxnSp>
            <p:nvCxnSpPr>
              <p:cNvPr id="69" name="Straight Arrow Connector 68"/>
              <p:cNvCxnSpPr>
                <a:stCxn id="65" idx="3"/>
                <a:endCxn id="18" idx="1"/>
              </p:cNvCxnSpPr>
              <p:nvPr/>
            </p:nvCxnSpPr>
            <p:spPr>
              <a:xfrm flipV="1">
                <a:off x="3502380" y="2695216"/>
                <a:ext cx="3000091" cy="1146305"/>
              </a:xfrm>
              <a:prstGeom prst="straightConnector1">
                <a:avLst/>
              </a:prstGeom>
              <a:ln w="38100">
                <a:solidFill>
                  <a:schemeClr val="accent1">
                    <a:lumMod val="60000"/>
                    <a:lumOff val="40000"/>
                  </a:schemeClr>
                </a:solidFill>
                <a:headEnd type="none" w="med" len="med"/>
                <a:tailEnd type="stealth"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5" idx="3"/>
                <a:endCxn id="16" idx="1"/>
              </p:cNvCxnSpPr>
              <p:nvPr/>
            </p:nvCxnSpPr>
            <p:spPr>
              <a:xfrm flipV="1">
                <a:off x="3502380" y="1849120"/>
                <a:ext cx="3000091" cy="1992401"/>
              </a:xfrm>
              <a:prstGeom prst="straightConnector1">
                <a:avLst/>
              </a:prstGeom>
              <a:ln w="38100">
                <a:solidFill>
                  <a:schemeClr val="accent1">
                    <a:lumMod val="60000"/>
                    <a:lumOff val="40000"/>
                  </a:schemeClr>
                </a:solidFill>
                <a:headEnd type="none" w="med" len="med"/>
                <a:tailEnd type="stealth" w="sm" len="sm"/>
              </a:ln>
            </p:spPr>
            <p:style>
              <a:lnRef idx="1">
                <a:schemeClr val="accent1"/>
              </a:lnRef>
              <a:fillRef idx="0">
                <a:schemeClr val="accent1"/>
              </a:fillRef>
              <a:effectRef idx="0">
                <a:schemeClr val="accent1"/>
              </a:effectRef>
              <a:fontRef idx="minor">
                <a:schemeClr val="tx1"/>
              </a:fontRef>
            </p:style>
          </p:cxnSp>
        </p:grpSp>
      </p:grpSp>
      <p:sp>
        <p:nvSpPr>
          <p:cNvPr id="29" name="Rectangle 28"/>
          <p:cNvSpPr/>
          <p:nvPr/>
        </p:nvSpPr>
        <p:spPr bwMode="auto">
          <a:xfrm>
            <a:off x="1305782" y="4773478"/>
            <a:ext cx="2182748" cy="411543"/>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System Function</a:t>
            </a:r>
          </a:p>
        </p:txBody>
      </p:sp>
      <p:sp>
        <p:nvSpPr>
          <p:cNvPr id="30" name="Rectangle 29"/>
          <p:cNvSpPr/>
          <p:nvPr/>
        </p:nvSpPr>
        <p:spPr bwMode="auto">
          <a:xfrm>
            <a:off x="1323848" y="5275890"/>
            <a:ext cx="2182748" cy="332737"/>
          </a:xfrm>
          <a:prstGeom prst="rect">
            <a:avLst/>
          </a:prstGeom>
          <a:gradFill>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Standard Package</a:t>
            </a:r>
          </a:p>
        </p:txBody>
      </p:sp>
      <p:grpSp>
        <p:nvGrpSpPr>
          <p:cNvPr id="56" name="Group 55"/>
          <p:cNvGrpSpPr/>
          <p:nvPr/>
        </p:nvGrpSpPr>
        <p:grpSpPr>
          <a:xfrm>
            <a:off x="3487140" y="2695998"/>
            <a:ext cx="3015331" cy="1511110"/>
            <a:chOff x="3502380" y="2787438"/>
            <a:chExt cx="3015331" cy="1511110"/>
          </a:xfrm>
        </p:grpSpPr>
        <p:cxnSp>
          <p:nvCxnSpPr>
            <p:cNvPr id="60" name="Straight Arrow Connector 59"/>
            <p:cNvCxnSpPr/>
            <p:nvPr/>
          </p:nvCxnSpPr>
          <p:spPr>
            <a:xfrm flipV="1">
              <a:off x="3502380" y="2787438"/>
              <a:ext cx="3013941" cy="2027"/>
            </a:xfrm>
            <a:prstGeom prst="straightConnector1">
              <a:avLst/>
            </a:prstGeom>
            <a:ln w="57150">
              <a:solidFill>
                <a:srgbClr val="C0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502380" y="4294957"/>
              <a:ext cx="3013941" cy="3591"/>
            </a:xfrm>
            <a:prstGeom prst="straightConnector1">
              <a:avLst/>
            </a:prstGeom>
            <a:ln w="57150">
              <a:solidFill>
                <a:srgbClr val="C0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19" idx="1"/>
            </p:cNvCxnSpPr>
            <p:nvPr/>
          </p:nvCxnSpPr>
          <p:spPr>
            <a:xfrm flipV="1">
              <a:off x="3502380" y="3148144"/>
              <a:ext cx="3015331" cy="21290"/>
            </a:xfrm>
            <a:prstGeom prst="straightConnector1">
              <a:avLst/>
            </a:prstGeom>
            <a:ln w="57150">
              <a:solidFill>
                <a:srgbClr val="C00000"/>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bwMode="auto">
          <a:xfrm>
            <a:off x="6503020" y="4744294"/>
            <a:ext cx="2182748" cy="276226"/>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alpha val="99000"/>
                  </a:schemeClr>
                </a:solidFill>
              </a:rPr>
              <a:t>System Function</a:t>
            </a:r>
            <a:endParaRPr lang="en-US" sz="1600" dirty="0">
              <a:solidFill>
                <a:schemeClr val="tx1">
                  <a:alpha val="99000"/>
                </a:schemeClr>
              </a:solidFill>
            </a:endParaRPr>
          </a:p>
        </p:txBody>
      </p:sp>
      <p:grpSp>
        <p:nvGrpSpPr>
          <p:cNvPr id="57" name="Group 56"/>
          <p:cNvGrpSpPr/>
          <p:nvPr/>
        </p:nvGrpSpPr>
        <p:grpSpPr>
          <a:xfrm>
            <a:off x="3506596" y="5155838"/>
            <a:ext cx="3012551" cy="286421"/>
            <a:chOff x="3506596" y="5155838"/>
            <a:chExt cx="3012551" cy="286421"/>
          </a:xfrm>
        </p:grpSpPr>
        <p:cxnSp>
          <p:nvCxnSpPr>
            <p:cNvPr id="33" name="Straight Arrow Connector 32"/>
            <p:cNvCxnSpPr>
              <a:stCxn id="30" idx="3"/>
            </p:cNvCxnSpPr>
            <p:nvPr/>
          </p:nvCxnSpPr>
          <p:spPr>
            <a:xfrm>
              <a:off x="3506596" y="5442259"/>
              <a:ext cx="2994485" cy="0"/>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3506596" y="5155838"/>
              <a:ext cx="3012551" cy="1"/>
            </a:xfrm>
            <a:prstGeom prst="straightConnector1">
              <a:avLst/>
            </a:prstGeom>
            <a:ln w="38100">
              <a:solidFill>
                <a:schemeClr val="accent4">
                  <a:lumMod val="40000"/>
                  <a:lumOff val="60000"/>
                </a:schemeClr>
              </a:solidFill>
              <a:tailEnd type="arrow"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7137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250"/>
                                  </p:stCondLst>
                                  <p:childTnLst>
                                    <p:set>
                                      <p:cBhvr>
                                        <p:cTn id="23" dur="1" fill="hold">
                                          <p:stCondLst>
                                            <p:cond delay="0"/>
                                          </p:stCondLst>
                                        </p:cTn>
                                        <p:tgtEl>
                                          <p:spTgt spid="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A Closer Look at </a:t>
            </a:r>
            <a:br>
              <a:rPr lang="en-US" dirty="0" smtClean="0"/>
            </a:br>
            <a:r>
              <a:rPr lang="en-US" dirty="0" smtClean="0"/>
              <a:t>Schema Conversion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53360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TechED_SSMA</Template>
  <TotalTime>1371</TotalTime>
  <Words>1396</Words>
  <Application>Microsoft Office PowerPoint</Application>
  <PresentationFormat>Custom</PresentationFormat>
  <Paragraphs>162</Paragraphs>
  <Slides>20</Slides>
  <Notes>11</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TENA11_BreakoutSession_Template_16x9_Final_05132011</vt:lpstr>
      <vt:lpstr>1_White with Consolas font for code slides</vt:lpstr>
      <vt:lpstr>TENA11_BreakoutSession_Template_16x9_Final (2)</vt:lpstr>
      <vt:lpstr>Automating Database Migration  to SQL Server</vt:lpstr>
      <vt:lpstr>Agenda</vt:lpstr>
      <vt:lpstr>Why Migrate to SQL Server </vt:lpstr>
      <vt:lpstr>Database Migration Process</vt:lpstr>
      <vt:lpstr>Microsoft Assessment and Planning (MAP) Toolkit</vt:lpstr>
      <vt:lpstr>SQL Server Migration Assistant</vt:lpstr>
      <vt:lpstr>SQL Server Migration Assistant</vt:lpstr>
      <vt:lpstr>Database Migration Challenges</vt:lpstr>
      <vt:lpstr>A Closer Look at  Schema Conversion</vt:lpstr>
      <vt:lpstr>Migration Best Practices</vt:lpstr>
      <vt:lpstr>SSMA 5.0 </vt:lpstr>
      <vt:lpstr>What’s New in SSMA 5.0</vt:lpstr>
      <vt:lpstr>SSMA Migration Path</vt:lpstr>
      <vt:lpstr>Migrating Access Database  to SQL Azure</vt:lpstr>
      <vt:lpstr>Resources</vt:lpstr>
      <vt:lpstr>PowerPoint Presentation</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DBI307: Automating Database Migration to SQL Server</dc:title>
  <dc:subject>Microsoft TechEd North America 2011</dc:subject>
  <dc:creator>Welly Lee</dc:creator>
  <dc:description>Template: Jordan Cayabyab
Formatting: Brianna Hartmann, Silver Fox Productions, Inc.
Event Date: May 16-19, 2011
Event Location: Atlanta
Audience Type:</dc:description>
  <cp:lastModifiedBy>Shows</cp:lastModifiedBy>
  <cp:revision>88</cp:revision>
  <cp:lastPrinted>2011-04-19T16:10:12Z</cp:lastPrinted>
  <dcterms:created xsi:type="dcterms:W3CDTF">2011-03-27T15:30:36Z</dcterms:created>
  <dcterms:modified xsi:type="dcterms:W3CDTF">2011-05-16T22:42:49Z</dcterms:modified>
</cp:coreProperties>
</file>