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4"/>
    <p:sldMasterId id="2147483763" r:id="rId5"/>
  </p:sldMasterIdLst>
  <p:notesMasterIdLst>
    <p:notesMasterId r:id="rId43"/>
  </p:notesMasterIdLst>
  <p:handoutMasterIdLst>
    <p:handoutMasterId r:id="rId44"/>
  </p:handoutMasterIdLst>
  <p:sldIdLst>
    <p:sldId id="322" r:id="rId6"/>
    <p:sldId id="369" r:id="rId7"/>
    <p:sldId id="370" r:id="rId8"/>
    <p:sldId id="371" r:id="rId9"/>
    <p:sldId id="372" r:id="rId10"/>
    <p:sldId id="373" r:id="rId11"/>
    <p:sldId id="374" r:id="rId12"/>
    <p:sldId id="375" r:id="rId13"/>
    <p:sldId id="376" r:id="rId14"/>
    <p:sldId id="377" r:id="rId15"/>
    <p:sldId id="378" r:id="rId16"/>
    <p:sldId id="379" r:id="rId17"/>
    <p:sldId id="380" r:id="rId18"/>
    <p:sldId id="381" r:id="rId19"/>
    <p:sldId id="382" r:id="rId20"/>
    <p:sldId id="383" r:id="rId21"/>
    <p:sldId id="395" r:id="rId22"/>
    <p:sldId id="384" r:id="rId23"/>
    <p:sldId id="396" r:id="rId24"/>
    <p:sldId id="385" r:id="rId25"/>
    <p:sldId id="397" r:id="rId26"/>
    <p:sldId id="386" r:id="rId27"/>
    <p:sldId id="387" r:id="rId28"/>
    <p:sldId id="388" r:id="rId29"/>
    <p:sldId id="389" r:id="rId30"/>
    <p:sldId id="390" r:id="rId31"/>
    <p:sldId id="391" r:id="rId32"/>
    <p:sldId id="392" r:id="rId33"/>
    <p:sldId id="393" r:id="rId34"/>
    <p:sldId id="394" r:id="rId35"/>
    <p:sldId id="398" r:id="rId36"/>
    <p:sldId id="331" r:id="rId37"/>
    <p:sldId id="399" r:id="rId38"/>
    <p:sldId id="400" r:id="rId39"/>
    <p:sldId id="401" r:id="rId40"/>
    <p:sldId id="402" r:id="rId41"/>
    <p:sldId id="319" r:id="rId4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61" d="100"/>
          <a:sy n="61" d="100"/>
        </p:scale>
        <p:origin x="-1434"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3.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3.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3.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3.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image" Target="../media/image23.emf"/><Relationship Id="rId4"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3.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4:30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C22F896-CED3-472E-932D-5973064D0743}"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4:30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4:30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4:30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4:30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2153231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258307829"/>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96525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9073365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8644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45773204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79096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6711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374073"/>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334462915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749904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183941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83978085"/>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7977845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3936742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184187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8394478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2019328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2329592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092000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05126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66490959"/>
      </p:ext>
    </p:extLst>
  </p:cSld>
  <p:clrMap bg1="dk1" tx1="lt1" bg2="dk2" tx2="lt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6867002"/>
      </p:ext>
    </p:extLst>
  </p:cSld>
  <p:clrMap bg1="dk1" tx1="lt1" bg2="dk2" tx2="lt2" accent1="accent1" accent2="accent2" accent3="accent3" accent4="accent4" accent5="accent5" accent6="accent6" hlink="hlink" folHlink="folHlink"/>
  <p:sldLayoutIdLst>
    <p:sldLayoutId id="2147483764"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oleObject" Target="../embeddings/oleObject22.bin"/><Relationship Id="rId7" Type="http://schemas.openxmlformats.org/officeDocument/2006/relationships/image" Target="../media/image21.emf"/><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oleObject" Target="../embeddings/oleObject23.bin"/><Relationship Id="rId5" Type="http://schemas.openxmlformats.org/officeDocument/2006/relationships/image" Target="../media/image20.png"/><Relationship Id="rId10" Type="http://schemas.openxmlformats.org/officeDocument/2006/relationships/oleObject" Target="../embeddings/oleObject26.bin"/><Relationship Id="rId4" Type="http://schemas.openxmlformats.org/officeDocument/2006/relationships/image" Target="../media/image23.emf"/><Relationship Id="rId9" Type="http://schemas.openxmlformats.org/officeDocument/2006/relationships/oleObject" Target="../embeddings/oleObject25.bin"/></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7.bin"/><Relationship Id="rId7" Type="http://schemas.openxmlformats.org/officeDocument/2006/relationships/image" Target="../media/image21.emf"/><Relationship Id="rId2" Type="http://schemas.openxmlformats.org/officeDocument/2006/relationships/slideLayout" Target="../slideLayouts/slideLayout8.xml"/><Relationship Id="rId1" Type="http://schemas.openxmlformats.org/officeDocument/2006/relationships/vmlDrawing" Target="../drawings/vmlDrawing8.vml"/><Relationship Id="rId6" Type="http://schemas.openxmlformats.org/officeDocument/2006/relationships/oleObject" Target="../embeddings/oleObject28.bin"/><Relationship Id="rId5" Type="http://schemas.openxmlformats.org/officeDocument/2006/relationships/image" Target="../media/image20.png"/><Relationship Id="rId10" Type="http://schemas.openxmlformats.org/officeDocument/2006/relationships/oleObject" Target="../embeddings/oleObject31.bin"/><Relationship Id="rId4" Type="http://schemas.openxmlformats.org/officeDocument/2006/relationships/image" Target="../media/image23.emf"/><Relationship Id="rId9" Type="http://schemas.openxmlformats.org/officeDocument/2006/relationships/oleObject" Target="../embeddings/oleObject30.bin"/></Relationships>
</file>

<file path=ppt/slides/_rels/slide18.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20.png"/><Relationship Id="rId7"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9.vml"/><Relationship Id="rId6" Type="http://schemas.openxmlformats.org/officeDocument/2006/relationships/image" Target="../media/image31.png"/><Relationship Id="rId5" Type="http://schemas.openxmlformats.org/officeDocument/2006/relationships/image" Target="../media/image29.emf"/><Relationship Id="rId4" Type="http://schemas.openxmlformats.org/officeDocument/2006/relationships/image" Target="../media/image25.wmf"/><Relationship Id="rId9"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3.bin"/><Relationship Id="rId7" Type="http://schemas.openxmlformats.org/officeDocument/2006/relationships/image" Target="../media/image21.emf"/><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oleObject" Target="../embeddings/oleObject34.bin"/><Relationship Id="rId5" Type="http://schemas.openxmlformats.org/officeDocument/2006/relationships/image" Target="../media/image20.png"/><Relationship Id="rId10" Type="http://schemas.openxmlformats.org/officeDocument/2006/relationships/oleObject" Target="../embeddings/oleObject37.bin"/><Relationship Id="rId4" Type="http://schemas.openxmlformats.org/officeDocument/2006/relationships/image" Target="../media/image23.emf"/><Relationship Id="rId9" Type="http://schemas.openxmlformats.org/officeDocument/2006/relationships/oleObject" Target="../embeddings/oleObject36.bin"/></Relationships>
</file>

<file path=ppt/slides/_rels/slide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oleObject" Target="../embeddings/oleObject38.bin"/><Relationship Id="rId7" Type="http://schemas.openxmlformats.org/officeDocument/2006/relationships/image" Target="../media/image21.e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image" Target="../media/image20.png"/><Relationship Id="rId10" Type="http://schemas.openxmlformats.org/officeDocument/2006/relationships/oleObject" Target="../embeddings/oleObject42.bin"/><Relationship Id="rId4" Type="http://schemas.openxmlformats.org/officeDocument/2006/relationships/image" Target="../media/image23.emf"/><Relationship Id="rId9" Type="http://schemas.openxmlformats.org/officeDocument/2006/relationships/oleObject" Target="../embeddings/oleObject41.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oleObject" Target="../embeddings/oleObject43.bin"/><Relationship Id="rId7" Type="http://schemas.openxmlformats.org/officeDocument/2006/relationships/image" Target="../media/image20.png"/><Relationship Id="rId2" Type="http://schemas.openxmlformats.org/officeDocument/2006/relationships/slideLayout" Target="../slideLayouts/slideLayout8.xml"/><Relationship Id="rId1" Type="http://schemas.openxmlformats.org/officeDocument/2006/relationships/vmlDrawing" Target="../drawings/vmlDrawing12.vml"/><Relationship Id="rId6" Type="http://schemas.openxmlformats.org/officeDocument/2006/relationships/image" Target="../media/image21.e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22.emf"/><Relationship Id="rId4" Type="http://schemas.openxmlformats.org/officeDocument/2006/relationships/image" Target="../media/image23.emf"/><Relationship Id="rId9" Type="http://schemas.openxmlformats.org/officeDocument/2006/relationships/oleObject" Target="../embeddings/oleObject46.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0.bin"/><Relationship Id="rId3" Type="http://schemas.openxmlformats.org/officeDocument/2006/relationships/oleObject" Target="../embeddings/oleObject48.bin"/><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image" Target="../media/image21.emf"/><Relationship Id="rId5" Type="http://schemas.openxmlformats.org/officeDocument/2006/relationships/oleObject" Target="../embeddings/oleObject49.bin"/><Relationship Id="rId4" Type="http://schemas.openxmlformats.org/officeDocument/2006/relationships/image" Target="../media/image23.emf"/><Relationship Id="rId9" Type="http://schemas.openxmlformats.org/officeDocument/2006/relationships/oleObject" Target="../embeddings/oleObject51.bin"/></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5.bin"/><Relationship Id="rId3" Type="http://schemas.openxmlformats.org/officeDocument/2006/relationships/oleObject" Target="../embeddings/oleObject52.bin"/><Relationship Id="rId7" Type="http://schemas.openxmlformats.org/officeDocument/2006/relationships/oleObject" Target="../embeddings/oleObject54.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21.emf"/><Relationship Id="rId5" Type="http://schemas.openxmlformats.org/officeDocument/2006/relationships/oleObject" Target="../embeddings/oleObject53.bin"/><Relationship Id="rId10" Type="http://schemas.openxmlformats.org/officeDocument/2006/relationships/image" Target="../media/image20.png"/><Relationship Id="rId4" Type="http://schemas.openxmlformats.org/officeDocument/2006/relationships/image" Target="../media/image23.emf"/><Relationship Id="rId9" Type="http://schemas.openxmlformats.org/officeDocument/2006/relationships/oleObject" Target="../embeddings/oleObject56.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oleObject" Target="../embeddings/oleObject57.bin"/><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vmlDrawing" Target="../drawings/vmlDrawing15.vml"/><Relationship Id="rId6" Type="http://schemas.openxmlformats.org/officeDocument/2006/relationships/image" Target="../media/image21.emf"/><Relationship Id="rId11" Type="http://schemas.openxmlformats.org/officeDocument/2006/relationships/oleObject" Target="../embeddings/oleObject62.bin"/><Relationship Id="rId5" Type="http://schemas.openxmlformats.org/officeDocument/2006/relationships/oleObject" Target="../embeddings/oleObject58.bin"/><Relationship Id="rId10" Type="http://schemas.openxmlformats.org/officeDocument/2006/relationships/oleObject" Target="../embeddings/oleObject61.bin"/><Relationship Id="rId4" Type="http://schemas.openxmlformats.org/officeDocument/2006/relationships/image" Target="../media/image23.emf"/><Relationship Id="rId9" Type="http://schemas.openxmlformats.org/officeDocument/2006/relationships/oleObject" Target="../embeddings/oleObject60.bin"/></Relationships>
</file>

<file path=ppt/slides/_rels/slide2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22.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0.png"/><Relationship Id="rId4" Type="http://schemas.openxmlformats.org/officeDocument/2006/relationships/image" Target="../media/image21.emf"/></Relationships>
</file>

<file path=ppt/slides/_rels/slide30.xml.rels><?xml version="1.0" encoding="UTF-8" standalone="yes"?>
<Relationships xmlns="http://schemas.openxmlformats.org/package/2006/relationships"><Relationship Id="rId3" Type="http://schemas.openxmlformats.org/officeDocument/2006/relationships/hyperlink" Target="http://www.xtseminars.co.uk/" TargetMode="External"/><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4.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46.png"/><Relationship Id="rId5" Type="http://schemas.openxmlformats.org/officeDocument/2006/relationships/hyperlink" Target="http://www.microsoft.com/learning" TargetMode="External"/><Relationship Id="rId10" Type="http://schemas.openxmlformats.org/officeDocument/2006/relationships/image" Target="../media/image45.emf"/><Relationship Id="rId4" Type="http://schemas.openxmlformats.org/officeDocument/2006/relationships/image" Target="../media/image42.png"/><Relationship Id="rId9" Type="http://schemas.openxmlformats.org/officeDocument/2006/relationships/image" Target="../media/image44.png"/><Relationship Id="rId14" Type="http://schemas.microsoft.com/office/2007/relationships/hdphoto" Target="../media/hdphoto1.wdp"/></Relationships>
</file>

<file path=ppt/slides/_rels/slide35.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18" Type="http://schemas.openxmlformats.org/officeDocument/2006/relationships/oleObject" Target="../embeddings/oleObject8.bin"/><Relationship Id="rId3" Type="http://schemas.openxmlformats.org/officeDocument/2006/relationships/notesSlide" Target="../notesSlides/notesSlide2.xml"/><Relationship Id="rId7" Type="http://schemas.openxmlformats.org/officeDocument/2006/relationships/image" Target="../media/image28.png"/><Relationship Id="rId12" Type="http://schemas.openxmlformats.org/officeDocument/2006/relationships/image" Target="../media/image20.png"/><Relationship Id="rId17" Type="http://schemas.openxmlformats.org/officeDocument/2006/relationships/image" Target="../media/image24.emf"/><Relationship Id="rId2" Type="http://schemas.openxmlformats.org/officeDocument/2006/relationships/slideLayout" Target="../slideLayouts/slideLayout13.xml"/><Relationship Id="rId16" Type="http://schemas.openxmlformats.org/officeDocument/2006/relationships/oleObject" Target="../embeddings/oleObject7.bin"/><Relationship Id="rId1" Type="http://schemas.openxmlformats.org/officeDocument/2006/relationships/vmlDrawing" Target="../drawings/vmlDrawing2.vml"/><Relationship Id="rId6" Type="http://schemas.openxmlformats.org/officeDocument/2006/relationships/image" Target="../media/image27.png"/><Relationship Id="rId11" Type="http://schemas.openxmlformats.org/officeDocument/2006/relationships/image" Target="../media/image21.emf"/><Relationship Id="rId5" Type="http://schemas.openxmlformats.org/officeDocument/2006/relationships/image" Target="../media/image26.png"/><Relationship Id="rId15" Type="http://schemas.openxmlformats.org/officeDocument/2006/relationships/oleObject" Target="../embeddings/oleObject6.bin"/><Relationship Id="rId10" Type="http://schemas.openxmlformats.org/officeDocument/2006/relationships/oleObject" Target="../embeddings/oleObject4.bin"/><Relationship Id="rId4" Type="http://schemas.openxmlformats.org/officeDocument/2006/relationships/image" Target="../media/image25.wmf"/><Relationship Id="rId9" Type="http://schemas.openxmlformats.org/officeDocument/2006/relationships/image" Target="../media/image23.emf"/><Relationship Id="rId14" Type="http://schemas.openxmlformats.org/officeDocument/2006/relationships/image" Target="../media/image22.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9.bin"/><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1.emf"/><Relationship Id="rId11" Type="http://schemas.openxmlformats.org/officeDocument/2006/relationships/oleObject" Target="../embeddings/oleObject14.bin"/><Relationship Id="rId5" Type="http://schemas.openxmlformats.org/officeDocument/2006/relationships/oleObject" Target="../embeddings/oleObject10.bin"/><Relationship Id="rId10" Type="http://schemas.openxmlformats.org/officeDocument/2006/relationships/oleObject" Target="../embeddings/oleObject13.bin"/><Relationship Id="rId4" Type="http://schemas.openxmlformats.org/officeDocument/2006/relationships/image" Target="../media/image23.emf"/><Relationship Id="rId9"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20.png"/><Relationship Id="rId7" Type="http://schemas.openxmlformats.org/officeDocument/2006/relationships/oleObject" Target="../embeddings/oleObject15.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image" Target="../media/image27.png"/><Relationship Id="rId5" Type="http://schemas.openxmlformats.org/officeDocument/2006/relationships/image" Target="../media/image29.emf"/><Relationship Id="rId10" Type="http://schemas.openxmlformats.org/officeDocument/2006/relationships/oleObject" Target="../embeddings/oleObject17.bin"/><Relationship Id="rId4" Type="http://schemas.openxmlformats.org/officeDocument/2006/relationships/image" Target="../media/image25.wmf"/><Relationship Id="rId9" Type="http://schemas.openxmlformats.org/officeDocument/2006/relationships/oleObject" Target="../embeddings/oleObject16.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5.wmf"/><Relationship Id="rId7" Type="http://schemas.openxmlformats.org/officeDocument/2006/relationships/image" Target="../media/image30.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image" Target="../media/image3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21.bin"/><Relationship Id="rId5" Type="http://schemas.openxmlformats.org/officeDocument/2006/relationships/image" Target="../media/image21.emf"/><Relationship Id="rId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How to Troubleshoot </a:t>
            </a:r>
            <a:r>
              <a:rPr lang="en-GB" dirty="0" smtClean="0"/>
              <a:t/>
            </a:r>
            <a:br>
              <a:rPr lang="en-GB" dirty="0" smtClean="0"/>
            </a:br>
            <a:r>
              <a:rPr lang="en-GB" dirty="0" err="1" smtClean="0"/>
              <a:t>DirectAccess</a:t>
            </a:r>
            <a:endParaRPr lang="en-US" dirty="0"/>
          </a:p>
        </p:txBody>
      </p:sp>
      <p:sp>
        <p:nvSpPr>
          <p:cNvPr id="3" name="Subtitle 2"/>
          <p:cNvSpPr>
            <a:spLocks noGrp="1"/>
          </p:cNvSpPr>
          <p:nvPr>
            <p:ph type="subTitle" idx="1"/>
          </p:nvPr>
        </p:nvSpPr>
        <p:spPr/>
        <p:txBody>
          <a:bodyPr/>
          <a:lstStyle/>
          <a:p>
            <a:r>
              <a:rPr lang="en-GB" smtClean="0"/>
              <a:t>John Craddock (john.craddock@xtseminars.co.uk)</a:t>
            </a:r>
          </a:p>
          <a:p>
            <a:r>
              <a:rPr lang="en-GB" smtClean="0"/>
              <a:t>Infrastructure and Security Architect </a:t>
            </a:r>
          </a:p>
          <a:p>
            <a:r>
              <a:rPr lang="en-GB" smtClean="0"/>
              <a:t>XTSeminars Ltd</a:t>
            </a:r>
            <a:endParaRPr lang="en-GB" dirty="0"/>
          </a:p>
        </p:txBody>
      </p:sp>
      <p:sp>
        <p:nvSpPr>
          <p:cNvPr id="7" name="Text Placeholder 6"/>
          <p:cNvSpPr>
            <a:spLocks noGrp="1"/>
          </p:cNvSpPr>
          <p:nvPr>
            <p:ph type="body" sz="quarter" idx="10"/>
          </p:nvPr>
        </p:nvSpPr>
        <p:spPr/>
        <p:txBody>
          <a:bodyPr/>
          <a:lstStyle/>
          <a:p>
            <a:r>
              <a:rPr lang="en-US" dirty="0" smtClean="0"/>
              <a:t>WSV403</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Mode Association</a:t>
            </a:r>
            <a:endParaRPr lang="en-GB" dirty="0"/>
          </a:p>
        </p:txBody>
      </p:sp>
      <p:pic>
        <p:nvPicPr>
          <p:cNvPr id="1607682" name="Picture 2"/>
          <p:cNvPicPr>
            <a:picLocks noChangeAspect="1" noChangeArrowheads="1"/>
          </p:cNvPicPr>
          <p:nvPr/>
        </p:nvPicPr>
        <p:blipFill>
          <a:blip r:embed="rId2" cstate="print"/>
          <a:srcRect/>
          <a:stretch>
            <a:fillRect/>
          </a:stretch>
        </p:blipFill>
        <p:spPr bwMode="auto">
          <a:xfrm>
            <a:off x="643224" y="1175704"/>
            <a:ext cx="10999719" cy="5101311"/>
          </a:xfrm>
          <a:prstGeom prst="rect">
            <a:avLst/>
          </a:prstGeom>
          <a:noFill/>
          <a:ln w="9525">
            <a:noFill/>
            <a:miter lim="800000"/>
            <a:headEnd/>
            <a:tailEnd/>
          </a:ln>
        </p:spPr>
      </p:pic>
      <p:sp>
        <p:nvSpPr>
          <p:cNvPr id="5" name="Oval 4"/>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3369177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Quick Mode Association</a:t>
            </a:r>
            <a:endParaRPr lang="en-GB" dirty="0"/>
          </a:p>
        </p:txBody>
      </p:sp>
      <p:pic>
        <p:nvPicPr>
          <p:cNvPr id="1608706" name="Picture 2"/>
          <p:cNvPicPr>
            <a:picLocks noChangeAspect="1" noChangeArrowheads="1"/>
          </p:cNvPicPr>
          <p:nvPr/>
        </p:nvPicPr>
        <p:blipFill>
          <a:blip r:embed="rId2" cstate="print"/>
          <a:srcRect/>
          <a:stretch>
            <a:fillRect/>
          </a:stretch>
        </p:blipFill>
        <p:spPr bwMode="auto">
          <a:xfrm>
            <a:off x="643225" y="1165195"/>
            <a:ext cx="10853705" cy="4988493"/>
          </a:xfrm>
          <a:prstGeom prst="rect">
            <a:avLst/>
          </a:prstGeom>
          <a:noFill/>
          <a:ln w="9525">
            <a:noFill/>
            <a:miter lim="800000"/>
            <a:headEnd/>
            <a:tailEnd/>
          </a:ln>
        </p:spPr>
      </p:pic>
      <p:sp>
        <p:nvSpPr>
          <p:cNvPr id="7" name="Oval 6"/>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3803713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rot="5400000">
            <a:off x="-36859" y="2705685"/>
            <a:ext cx="2753153" cy="383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DirectAccess Wizard</a:t>
            </a:r>
            <a:endParaRPr lang="en-GB" dirty="0"/>
          </a:p>
        </p:txBody>
      </p:sp>
      <p:sp>
        <p:nvSpPr>
          <p:cNvPr id="4" name="Rectangle 3"/>
          <p:cNvSpPr/>
          <p:nvPr/>
        </p:nvSpPr>
        <p:spPr>
          <a:xfrm>
            <a:off x="5916050" y="3208290"/>
            <a:ext cx="1439785" cy="97210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solidFill>
                  <a:schemeClr val="bg1"/>
                </a:solidFill>
              </a:rPr>
              <a:t>UAG Wizard</a:t>
            </a:r>
            <a:endParaRPr lang="en-GB" dirty="0">
              <a:solidFill>
                <a:schemeClr val="bg1"/>
              </a:solidFill>
            </a:endParaRPr>
          </a:p>
        </p:txBody>
      </p:sp>
      <p:sp>
        <p:nvSpPr>
          <p:cNvPr id="10" name="Rectangle 9"/>
          <p:cNvSpPr/>
          <p:nvPr/>
        </p:nvSpPr>
        <p:spPr>
          <a:xfrm>
            <a:off x="5916050" y="4180398"/>
            <a:ext cx="1439785" cy="169218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solidFill>
                  <a:schemeClr val="bg1"/>
                </a:solidFill>
              </a:rPr>
              <a:t>UAG</a:t>
            </a:r>
            <a:br>
              <a:rPr lang="en-GB" dirty="0" smtClean="0">
                <a:solidFill>
                  <a:schemeClr val="bg1"/>
                </a:solidFill>
              </a:rPr>
            </a:br>
            <a:r>
              <a:rPr lang="en-GB" dirty="0" smtClean="0">
                <a:solidFill>
                  <a:schemeClr val="bg1"/>
                </a:solidFill>
              </a:rPr>
              <a:t>Server</a:t>
            </a:r>
            <a:endParaRPr lang="en-GB" dirty="0">
              <a:solidFill>
                <a:schemeClr val="bg1"/>
              </a:solidFill>
            </a:endParaRPr>
          </a:p>
        </p:txBody>
      </p:sp>
      <p:sp>
        <p:nvSpPr>
          <p:cNvPr id="11" name="Rectangle 10"/>
          <p:cNvSpPr/>
          <p:nvPr/>
        </p:nvSpPr>
        <p:spPr>
          <a:xfrm>
            <a:off x="5916050" y="2722236"/>
            <a:ext cx="1439785" cy="48605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smtClean="0">
                <a:solidFill>
                  <a:schemeClr val="bg1"/>
                </a:solidFill>
              </a:rPr>
              <a:t>GPM</a:t>
            </a:r>
            <a:endParaRPr lang="en-GB" dirty="0">
              <a:solidFill>
                <a:schemeClr val="bg1"/>
              </a:solidFill>
            </a:endParaRPr>
          </a:p>
        </p:txBody>
      </p:sp>
      <p:sp>
        <p:nvSpPr>
          <p:cNvPr id="12" name="U-Turn Arrow 11"/>
          <p:cNvSpPr/>
          <p:nvPr/>
        </p:nvSpPr>
        <p:spPr>
          <a:xfrm rot="5400000">
            <a:off x="7115683" y="3700470"/>
            <a:ext cx="1440160" cy="959857"/>
          </a:xfrm>
          <a:prstGeom prst="uturnArrow">
            <a:avLst>
              <a:gd name="adj1" fmla="val 17419"/>
              <a:gd name="adj2" fmla="val 25000"/>
              <a:gd name="adj3" fmla="val 25000"/>
              <a:gd name="adj4" fmla="val 43750"/>
              <a:gd name="adj5" fmla="val 7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Bent Arrow 13"/>
          <p:cNvSpPr/>
          <p:nvPr/>
        </p:nvSpPr>
        <p:spPr>
          <a:xfrm rot="10800000" flipH="1">
            <a:off x="4859352" y="1696123"/>
            <a:ext cx="699091" cy="306033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p:cNvSpPr txBox="1"/>
          <p:nvPr/>
        </p:nvSpPr>
        <p:spPr>
          <a:xfrm>
            <a:off x="4047416" y="4788135"/>
            <a:ext cx="1305165" cy="369332"/>
          </a:xfrm>
          <a:prstGeom prst="rect">
            <a:avLst/>
          </a:prstGeom>
          <a:noFill/>
        </p:spPr>
        <p:txBody>
          <a:bodyPr wrap="none" rtlCol="0">
            <a:spAutoFit/>
          </a:bodyPr>
          <a:lstStyle/>
          <a:p>
            <a:r>
              <a:rPr lang="en-GB" dirty="0" smtClean="0"/>
              <a:t>IPsec Rules</a:t>
            </a:r>
            <a:endParaRPr lang="en-GB" dirty="0"/>
          </a:p>
        </p:txBody>
      </p:sp>
      <p:sp>
        <p:nvSpPr>
          <p:cNvPr id="17" name="TextBox 16"/>
          <p:cNvSpPr txBox="1"/>
          <p:nvPr/>
        </p:nvSpPr>
        <p:spPr>
          <a:xfrm>
            <a:off x="8540772" y="2727228"/>
            <a:ext cx="2575000" cy="2308324"/>
          </a:xfrm>
          <a:prstGeom prst="rect">
            <a:avLst/>
          </a:prstGeom>
          <a:noFill/>
        </p:spPr>
        <p:txBody>
          <a:bodyPr wrap="none" rtlCol="0">
            <a:spAutoFit/>
          </a:bodyPr>
          <a:lstStyle/>
          <a:p>
            <a:r>
              <a:rPr lang="en-GB" dirty="0" smtClean="0"/>
              <a:t>Configuration for</a:t>
            </a:r>
            <a:br>
              <a:rPr lang="en-GB" dirty="0" smtClean="0"/>
            </a:br>
            <a:r>
              <a:rPr lang="en-GB" dirty="0" smtClean="0"/>
              <a:t>transition Technologies:</a:t>
            </a:r>
          </a:p>
          <a:p>
            <a:r>
              <a:rPr lang="en-GB" dirty="0" smtClean="0"/>
              <a:t>6to4</a:t>
            </a:r>
          </a:p>
          <a:p>
            <a:r>
              <a:rPr lang="en-GB" dirty="0" err="1" smtClean="0"/>
              <a:t>Teredo</a:t>
            </a:r>
            <a:endParaRPr lang="en-GB" dirty="0" smtClean="0"/>
          </a:p>
          <a:p>
            <a:r>
              <a:rPr lang="en-GB" dirty="0" smtClean="0"/>
              <a:t>IPHTTPS</a:t>
            </a:r>
          </a:p>
          <a:p>
            <a:r>
              <a:rPr lang="en-GB" dirty="0" smtClean="0"/>
              <a:t>ISATAP</a:t>
            </a:r>
          </a:p>
          <a:p>
            <a:r>
              <a:rPr lang="en-GB" dirty="0" smtClean="0"/>
              <a:t>DNS64</a:t>
            </a:r>
          </a:p>
          <a:p>
            <a:r>
              <a:rPr lang="en-GB" dirty="0" smtClean="0"/>
              <a:t>NAT64</a:t>
            </a:r>
          </a:p>
        </p:txBody>
      </p:sp>
      <p:pic>
        <p:nvPicPr>
          <p:cNvPr id="19" name="Picture 18" descr="laptop"/>
          <p:cNvPicPr>
            <a:picLocks noChangeAspect="1" noChangeArrowheads="1"/>
          </p:cNvPicPr>
          <p:nvPr/>
        </p:nvPicPr>
        <p:blipFill>
          <a:blip r:embed="rId2" cstate="print"/>
          <a:srcRect/>
          <a:stretch>
            <a:fillRect/>
          </a:stretch>
        </p:blipFill>
        <p:spPr bwMode="auto">
          <a:xfrm>
            <a:off x="239288" y="4274231"/>
            <a:ext cx="1518875" cy="837166"/>
          </a:xfrm>
          <a:prstGeom prst="rect">
            <a:avLst/>
          </a:prstGeom>
          <a:noFill/>
          <a:ln w="9525">
            <a:noFill/>
            <a:miter lim="800000"/>
            <a:headEnd/>
            <a:tailEnd/>
          </a:ln>
        </p:spPr>
      </p:pic>
      <p:sp>
        <p:nvSpPr>
          <p:cNvPr id="21" name="TextBox 20"/>
          <p:cNvSpPr txBox="1"/>
          <p:nvPr/>
        </p:nvSpPr>
        <p:spPr>
          <a:xfrm>
            <a:off x="1531690" y="2111488"/>
            <a:ext cx="1305165" cy="369332"/>
          </a:xfrm>
          <a:prstGeom prst="rect">
            <a:avLst/>
          </a:prstGeom>
          <a:noFill/>
        </p:spPr>
        <p:txBody>
          <a:bodyPr wrap="none" rtlCol="0">
            <a:spAutoFit/>
          </a:bodyPr>
          <a:lstStyle/>
          <a:p>
            <a:r>
              <a:rPr lang="en-GB" dirty="0" smtClean="0"/>
              <a:t>IPsec Rules</a:t>
            </a:r>
            <a:endParaRPr lang="en-GB" dirty="0"/>
          </a:p>
        </p:txBody>
      </p:sp>
      <p:sp>
        <p:nvSpPr>
          <p:cNvPr id="22" name="Rounded Rectangle 21"/>
          <p:cNvSpPr/>
          <p:nvPr/>
        </p:nvSpPr>
        <p:spPr>
          <a:xfrm>
            <a:off x="5558444" y="1881118"/>
            <a:ext cx="2277320" cy="3910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GPO creation</a:t>
            </a:r>
            <a:endParaRPr lang="en-GB" dirty="0">
              <a:solidFill>
                <a:schemeClr val="bg1"/>
              </a:solidFill>
            </a:endParaRPr>
          </a:p>
        </p:txBody>
      </p:sp>
      <p:sp>
        <p:nvSpPr>
          <p:cNvPr id="23" name="Down Arrow 22"/>
          <p:cNvSpPr/>
          <p:nvPr/>
        </p:nvSpPr>
        <p:spPr>
          <a:xfrm rot="10800000">
            <a:off x="6371344" y="2321216"/>
            <a:ext cx="529197" cy="4010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1533819" y="2704234"/>
            <a:ext cx="2575000" cy="1477328"/>
          </a:xfrm>
          <a:prstGeom prst="rect">
            <a:avLst/>
          </a:prstGeom>
          <a:noFill/>
        </p:spPr>
        <p:txBody>
          <a:bodyPr wrap="none" rtlCol="0">
            <a:spAutoFit/>
          </a:bodyPr>
          <a:lstStyle/>
          <a:p>
            <a:r>
              <a:rPr lang="en-GB" dirty="0" smtClean="0"/>
              <a:t>Configuration for</a:t>
            </a:r>
            <a:br>
              <a:rPr lang="en-GB" dirty="0" smtClean="0"/>
            </a:br>
            <a:r>
              <a:rPr lang="en-GB" dirty="0" smtClean="0"/>
              <a:t>transition Technologies:</a:t>
            </a:r>
          </a:p>
          <a:p>
            <a:r>
              <a:rPr lang="en-GB" dirty="0" smtClean="0"/>
              <a:t>6to4</a:t>
            </a:r>
          </a:p>
          <a:p>
            <a:r>
              <a:rPr lang="en-GB" dirty="0" err="1" smtClean="0"/>
              <a:t>Teredo</a:t>
            </a:r>
            <a:endParaRPr lang="en-GB" dirty="0" smtClean="0"/>
          </a:p>
          <a:p>
            <a:r>
              <a:rPr lang="en-GB" dirty="0" smtClean="0"/>
              <a:t>IPHTTPS</a:t>
            </a:r>
          </a:p>
        </p:txBody>
      </p:sp>
      <p:sp>
        <p:nvSpPr>
          <p:cNvPr id="25" name="Oval 24"/>
          <p:cNvSpPr/>
          <p:nvPr/>
        </p:nvSpPr>
        <p:spPr>
          <a:xfrm>
            <a:off x="7355835" y="976042"/>
            <a:ext cx="1728956" cy="720080"/>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GPO(s)</a:t>
            </a:r>
            <a:endParaRPr lang="en-GB" dirty="0"/>
          </a:p>
        </p:txBody>
      </p:sp>
      <p:sp>
        <p:nvSpPr>
          <p:cNvPr id="26" name="TextBox 25"/>
          <p:cNvSpPr txBox="1"/>
          <p:nvPr/>
        </p:nvSpPr>
        <p:spPr>
          <a:xfrm>
            <a:off x="9084791" y="1336083"/>
            <a:ext cx="2367828" cy="646331"/>
          </a:xfrm>
          <a:prstGeom prst="rect">
            <a:avLst/>
          </a:prstGeom>
          <a:noFill/>
        </p:spPr>
        <p:txBody>
          <a:bodyPr wrap="none" rtlCol="0">
            <a:spAutoFit/>
          </a:bodyPr>
          <a:lstStyle/>
          <a:p>
            <a:r>
              <a:rPr lang="en-GB" dirty="0" smtClean="0"/>
              <a:t>For end-point servers</a:t>
            </a:r>
            <a:br>
              <a:rPr lang="en-GB" dirty="0" smtClean="0"/>
            </a:br>
            <a:r>
              <a:rPr lang="en-GB" dirty="0" smtClean="0"/>
              <a:t>if required</a:t>
            </a:r>
            <a:endParaRPr lang="en-GB" dirty="0"/>
          </a:p>
        </p:txBody>
      </p:sp>
      <p:sp>
        <p:nvSpPr>
          <p:cNvPr id="27" name="Oval 26"/>
          <p:cNvSpPr/>
          <p:nvPr/>
        </p:nvSpPr>
        <p:spPr>
          <a:xfrm>
            <a:off x="4077500" y="976042"/>
            <a:ext cx="1728956" cy="72008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smtClean="0"/>
              <a:t>GPO</a:t>
            </a:r>
            <a:endParaRPr lang="en-GB" dirty="0"/>
          </a:p>
        </p:txBody>
      </p:sp>
      <p:sp>
        <p:nvSpPr>
          <p:cNvPr id="28" name="Oval 27"/>
          <p:cNvSpPr/>
          <p:nvPr/>
        </p:nvSpPr>
        <p:spPr>
          <a:xfrm>
            <a:off x="475238" y="891409"/>
            <a:ext cx="1728956" cy="72008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GPO</a:t>
            </a:r>
            <a:endParaRPr lang="en-GB" dirty="0"/>
          </a:p>
        </p:txBody>
      </p:sp>
      <p:sp>
        <p:nvSpPr>
          <p:cNvPr id="29" name="TextBox 28"/>
          <p:cNvSpPr txBox="1"/>
          <p:nvPr/>
        </p:nvSpPr>
        <p:spPr>
          <a:xfrm>
            <a:off x="1531690" y="2416202"/>
            <a:ext cx="1350050" cy="369332"/>
          </a:xfrm>
          <a:prstGeom prst="rect">
            <a:avLst/>
          </a:prstGeom>
          <a:noFill/>
        </p:spPr>
        <p:txBody>
          <a:bodyPr wrap="none" rtlCol="0">
            <a:spAutoFit/>
          </a:bodyPr>
          <a:lstStyle/>
          <a:p>
            <a:r>
              <a:rPr lang="en-GB" dirty="0" smtClean="0"/>
              <a:t>NRPT Rules</a:t>
            </a:r>
            <a:endParaRPr lang="en-GB" dirty="0"/>
          </a:p>
        </p:txBody>
      </p:sp>
      <p:sp>
        <p:nvSpPr>
          <p:cNvPr id="30" name="TextBox 29"/>
          <p:cNvSpPr txBox="1"/>
          <p:nvPr/>
        </p:nvSpPr>
        <p:spPr>
          <a:xfrm>
            <a:off x="7550280" y="5035552"/>
            <a:ext cx="2942537" cy="369332"/>
          </a:xfrm>
          <a:prstGeom prst="rect">
            <a:avLst/>
          </a:prstGeom>
          <a:noFill/>
        </p:spPr>
        <p:txBody>
          <a:bodyPr wrap="none" rtlCol="0">
            <a:spAutoFit/>
          </a:bodyPr>
          <a:lstStyle/>
          <a:p>
            <a:r>
              <a:rPr lang="en-GB" dirty="0" smtClean="0"/>
              <a:t>Identification of certificates</a:t>
            </a:r>
            <a:endParaRPr lang="en-GB" dirty="0"/>
          </a:p>
        </p:txBody>
      </p:sp>
      <p:pic>
        <p:nvPicPr>
          <p:cNvPr id="31" name="Picture 2"/>
          <p:cNvPicPr>
            <a:picLocks noChangeAspect="1" noChangeArrowheads="1"/>
          </p:cNvPicPr>
          <p:nvPr/>
        </p:nvPicPr>
        <p:blipFill>
          <a:blip r:embed="rId3" cstate="print"/>
          <a:srcRect/>
          <a:stretch>
            <a:fillRect/>
          </a:stretch>
        </p:blipFill>
        <p:spPr bwMode="auto">
          <a:xfrm>
            <a:off x="7840901" y="5404884"/>
            <a:ext cx="758823" cy="607058"/>
          </a:xfrm>
          <a:prstGeom prst="rect">
            <a:avLst/>
          </a:prstGeom>
          <a:noFill/>
          <a:ln w="9525">
            <a:noFill/>
            <a:miter lim="800000"/>
            <a:headEnd/>
            <a:tailEnd/>
          </a:ln>
        </p:spPr>
      </p:pic>
      <p:sp>
        <p:nvSpPr>
          <p:cNvPr id="5" name="TextBox 4"/>
          <p:cNvSpPr txBox="1"/>
          <p:nvPr/>
        </p:nvSpPr>
        <p:spPr>
          <a:xfrm>
            <a:off x="7720913" y="6011942"/>
            <a:ext cx="1037079" cy="369332"/>
          </a:xfrm>
          <a:prstGeom prst="rect">
            <a:avLst/>
          </a:prstGeom>
          <a:noFill/>
        </p:spPr>
        <p:txBody>
          <a:bodyPr wrap="none" rtlCol="0">
            <a:spAutoFit/>
          </a:bodyPr>
          <a:lstStyle>
            <a:defPPr>
              <a:defRPr lang="en-US"/>
            </a:defPPr>
          </a:lstStyle>
          <a:p>
            <a:r>
              <a:rPr lang="en-GB" dirty="0"/>
              <a:t>IPHTTPS</a:t>
            </a:r>
          </a:p>
        </p:txBody>
      </p:sp>
      <p:pic>
        <p:nvPicPr>
          <p:cNvPr id="32" name="Picture 2"/>
          <p:cNvPicPr>
            <a:picLocks noChangeAspect="1" noChangeArrowheads="1"/>
          </p:cNvPicPr>
          <p:nvPr/>
        </p:nvPicPr>
        <p:blipFill>
          <a:blip r:embed="rId3" cstate="print"/>
          <a:srcRect/>
          <a:stretch>
            <a:fillRect/>
          </a:stretch>
        </p:blipFill>
        <p:spPr bwMode="auto">
          <a:xfrm>
            <a:off x="9719345" y="5404884"/>
            <a:ext cx="758823" cy="607058"/>
          </a:xfrm>
          <a:prstGeom prst="rect">
            <a:avLst/>
          </a:prstGeom>
          <a:noFill/>
          <a:ln w="9525">
            <a:noFill/>
            <a:miter lim="800000"/>
            <a:headEnd/>
            <a:tailEnd/>
          </a:ln>
        </p:spPr>
      </p:pic>
      <p:sp>
        <p:nvSpPr>
          <p:cNvPr id="6" name="TextBox 5"/>
          <p:cNvSpPr txBox="1"/>
          <p:nvPr/>
        </p:nvSpPr>
        <p:spPr>
          <a:xfrm>
            <a:off x="9354207" y="6011942"/>
            <a:ext cx="2565446" cy="646331"/>
          </a:xfrm>
          <a:prstGeom prst="rect">
            <a:avLst/>
          </a:prstGeom>
          <a:noFill/>
        </p:spPr>
        <p:txBody>
          <a:bodyPr wrap="none" rtlCol="0">
            <a:spAutoFit/>
          </a:bodyPr>
          <a:lstStyle>
            <a:defPPr>
              <a:defRPr lang="en-US"/>
            </a:defPPr>
          </a:lstStyle>
          <a:p>
            <a:r>
              <a:rPr lang="en-GB" dirty="0"/>
              <a:t>Root or intermediate to</a:t>
            </a:r>
            <a:br>
              <a:rPr lang="en-GB" dirty="0"/>
            </a:br>
            <a:r>
              <a:rPr lang="en-GB" dirty="0"/>
              <a:t>validate client certs</a:t>
            </a:r>
          </a:p>
        </p:txBody>
      </p:sp>
      <p:sp>
        <p:nvSpPr>
          <p:cNvPr id="7" name="7-Point Star 6"/>
          <p:cNvSpPr/>
          <p:nvPr/>
        </p:nvSpPr>
        <p:spPr bwMode="auto">
          <a:xfrm>
            <a:off x="10095284" y="5632144"/>
            <a:ext cx="346842" cy="303529"/>
          </a:xfrm>
          <a:prstGeom prst="star7">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3855318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500"/>
                                        <p:tgtEl>
                                          <p:spTgt spid="1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500"/>
                                        <p:tgtEl>
                                          <p:spTgt spid="1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1" grpId="0" animBg="1"/>
      <p:bldP spid="12" grpId="0" animBg="1"/>
      <p:bldP spid="14" grpId="0" animBg="1"/>
      <p:bldP spid="16" grpId="0"/>
      <p:bldP spid="17" grpId="0"/>
      <p:bldP spid="21" grpId="0"/>
      <p:bldP spid="22" grpId="0" animBg="1"/>
      <p:bldP spid="23" grpId="0" animBg="1"/>
      <p:bldP spid="24" grpId="0"/>
      <p:bldP spid="25" grpId="0" animBg="1"/>
      <p:bldP spid="26" grpId="0"/>
      <p:bldP spid="27" grpId="0" animBg="1"/>
      <p:bldP spid="28" grpId="0" animBg="1"/>
      <p:bldP spid="29" grpId="0"/>
      <p:bldP spid="30" grpId="0"/>
      <p:bldP spid="5" grpId="0"/>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Troubleshooting</a:t>
            </a:r>
            <a:endParaRPr lang="en-GB" dirty="0"/>
          </a:p>
        </p:txBody>
      </p:sp>
      <p:sp>
        <p:nvSpPr>
          <p:cNvPr id="3" name="Content Placeholder 2"/>
          <p:cNvSpPr>
            <a:spLocks noGrp="1"/>
          </p:cNvSpPr>
          <p:nvPr>
            <p:ph type="body" sz="quarter" idx="10"/>
          </p:nvPr>
        </p:nvSpPr>
        <p:spPr/>
        <p:txBody>
          <a:bodyPr/>
          <a:lstStyle/>
          <a:p>
            <a:r>
              <a:rPr lang="en-GB" smtClean="0"/>
              <a:t>No SA = No IPsec</a:t>
            </a:r>
          </a:p>
          <a:p>
            <a:r>
              <a:rPr lang="en-GB" smtClean="0"/>
              <a:t>ICMPv6 is exempt from IPsec</a:t>
            </a:r>
          </a:p>
          <a:p>
            <a:pPr lvl="1"/>
            <a:r>
              <a:rPr lang="en-GB" smtClean="0"/>
              <a:t>Check connectivity using IPv6 ping</a:t>
            </a:r>
          </a:p>
          <a:p>
            <a:r>
              <a:rPr lang="en-GB" smtClean="0"/>
              <a:t>Use Netsh to check:</a:t>
            </a:r>
          </a:p>
          <a:p>
            <a:pPr lvl="1"/>
            <a:r>
              <a:rPr lang="en-GB" smtClean="0"/>
              <a:t>Transition tunnels</a:t>
            </a:r>
          </a:p>
          <a:p>
            <a:pPr lvl="1"/>
            <a:r>
              <a:rPr lang="en-GB" smtClean="0"/>
              <a:t>IPv6 configuration</a:t>
            </a:r>
          </a:p>
          <a:p>
            <a:pPr lvl="1"/>
            <a:r>
              <a:rPr lang="en-GB" smtClean="0"/>
              <a:t>IPsec status</a:t>
            </a:r>
          </a:p>
          <a:p>
            <a:pPr lvl="1"/>
            <a:r>
              <a:rPr lang="en-GB" smtClean="0"/>
              <a:t>Everything </a:t>
            </a:r>
          </a:p>
          <a:p>
            <a:pPr lvl="2"/>
            <a:r>
              <a:rPr lang="en-GB" sz="3200" smtClean="0"/>
              <a:t>NETSH, IT’S YOUR NEW BEST FRIEND</a:t>
            </a:r>
          </a:p>
          <a:p>
            <a:pPr lvl="1"/>
            <a:endParaRPr lang="en-GB" smtClean="0"/>
          </a:p>
          <a:p>
            <a:pPr lvl="1"/>
            <a:endParaRPr lang="en-GB" dirty="0"/>
          </a:p>
        </p:txBody>
      </p:sp>
    </p:spTree>
    <p:extLst>
      <p:ext uri="{BB962C8B-B14F-4D97-AF65-F5344CB8AC3E}">
        <p14:creationId xmlns:p14="http://schemas.microsoft.com/office/powerpoint/2010/main" val="1258699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fade">
                                      <p:cBhvr>
                                        <p:cTn id="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6244723" y="1982784"/>
            <a:ext cx="4798806" cy="2227293"/>
          </a:xfrm>
          <a:prstGeom prst="cloud">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sp>
        <p:nvSpPr>
          <p:cNvPr id="6" name="Cloud 5"/>
          <p:cNvSpPr/>
          <p:nvPr/>
        </p:nvSpPr>
        <p:spPr>
          <a:xfrm>
            <a:off x="1795978" y="1946271"/>
            <a:ext cx="4429090" cy="2227293"/>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2531496002"/>
              </p:ext>
            </p:extLst>
          </p:nvPr>
        </p:nvGraphicFramePr>
        <p:xfrm>
          <a:off x="5904023" y="1968481"/>
          <a:ext cx="876084" cy="921821"/>
        </p:xfrm>
        <a:graphic>
          <a:graphicData uri="http://schemas.openxmlformats.org/presentationml/2006/ole">
            <mc:AlternateContent xmlns:mc="http://schemas.openxmlformats.org/markup-compatibility/2006">
              <mc:Choice xmlns:v="urn:schemas-microsoft-com:vml" Requires="v">
                <p:oleObj spid="_x0000_s18474"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023" y="1968481"/>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9" descr="laptop"/>
          <p:cNvPicPr>
            <a:picLocks noChangeAspect="1" noChangeArrowheads="1"/>
          </p:cNvPicPr>
          <p:nvPr/>
        </p:nvPicPr>
        <p:blipFill>
          <a:blip r:embed="rId5" cstate="print"/>
          <a:srcRect/>
          <a:stretch>
            <a:fillRect/>
          </a:stretch>
        </p:blipFill>
        <p:spPr bwMode="auto">
          <a:xfrm>
            <a:off x="1007173" y="2914682"/>
            <a:ext cx="1518875" cy="837166"/>
          </a:xfrm>
          <a:prstGeom prst="rect">
            <a:avLst/>
          </a:prstGeom>
          <a:noFill/>
          <a:ln w="9525">
            <a:noFill/>
            <a:miter lim="800000"/>
            <a:headEnd/>
            <a:tailEnd/>
          </a:ln>
        </p:spPr>
      </p:pic>
      <p:graphicFrame>
        <p:nvGraphicFramePr>
          <p:cNvPr id="12" name="Object 3"/>
          <p:cNvGraphicFramePr>
            <a:graphicFrameLocks noChangeAspect="1"/>
          </p:cNvGraphicFramePr>
          <p:nvPr>
            <p:extLst>
              <p:ext uri="{D42A27DB-BD31-4B8C-83A1-F6EECF244321}">
                <p14:modId xmlns:p14="http://schemas.microsoft.com/office/powerpoint/2010/main" val="628607660"/>
              </p:ext>
            </p:extLst>
          </p:nvPr>
        </p:nvGraphicFramePr>
        <p:xfrm>
          <a:off x="7344508" y="1544627"/>
          <a:ext cx="901245" cy="920760"/>
        </p:xfrm>
        <a:graphic>
          <a:graphicData uri="http://schemas.openxmlformats.org/presentationml/2006/ole">
            <mc:AlternateContent xmlns:mc="http://schemas.openxmlformats.org/markup-compatibility/2006">
              <mc:Choice xmlns:v="urn:schemas-microsoft-com:vml" Requires="v">
                <p:oleObj spid="_x0000_s18475" name="Visio" r:id="rId6" imgW="695706" imgH="947547" progId="Visio.Drawing.11">
                  <p:embed/>
                </p:oleObj>
              </mc:Choice>
              <mc:Fallback>
                <p:oleObj name="Visio" r:id="rId6"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4508" y="1544627"/>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7636537" y="2771766"/>
            <a:ext cx="1853392" cy="338554"/>
          </a:xfrm>
          <a:prstGeom prst="rect">
            <a:avLst/>
          </a:prstGeom>
        </p:spPr>
        <p:txBody>
          <a:bodyPr wrap="none" rtlCol="0">
            <a:spAutoFit/>
          </a:bodyPr>
          <a:lstStyle/>
          <a:p>
            <a:r>
              <a:rPr lang="en-GB" sz="1600" dirty="0" smtClean="0">
                <a:effectLst/>
              </a:rPr>
              <a:t>Corporate intranet</a:t>
            </a:r>
          </a:p>
        </p:txBody>
      </p:sp>
      <p:sp>
        <p:nvSpPr>
          <p:cNvPr id="15" name="TextBox 14"/>
          <p:cNvSpPr txBox="1"/>
          <p:nvPr/>
        </p:nvSpPr>
        <p:spPr>
          <a:xfrm>
            <a:off x="3304789" y="2808279"/>
            <a:ext cx="892809" cy="338554"/>
          </a:xfrm>
          <a:prstGeom prst="rect">
            <a:avLst/>
          </a:prstGeom>
        </p:spPr>
        <p:txBody>
          <a:bodyPr wrap="none" rtlCol="0">
            <a:spAutoFit/>
          </a:bodyPr>
          <a:lstStyle/>
          <a:p>
            <a:r>
              <a:rPr lang="en-GB" sz="1600" dirty="0" smtClean="0">
                <a:solidFill>
                  <a:schemeClr val="bg1"/>
                </a:solidFill>
                <a:effectLst/>
              </a:rPr>
              <a:t>Internet</a:t>
            </a:r>
          </a:p>
        </p:txBody>
      </p:sp>
      <p:graphicFrame>
        <p:nvGraphicFramePr>
          <p:cNvPr id="19" name="Object 2"/>
          <p:cNvGraphicFramePr>
            <a:graphicFrameLocks noChangeAspect="1"/>
          </p:cNvGraphicFramePr>
          <p:nvPr>
            <p:extLst>
              <p:ext uri="{D42A27DB-BD31-4B8C-83A1-F6EECF244321}">
                <p14:modId xmlns:p14="http://schemas.microsoft.com/office/powerpoint/2010/main" val="2023514774"/>
              </p:ext>
            </p:extLst>
          </p:nvPr>
        </p:nvGraphicFramePr>
        <p:xfrm>
          <a:off x="10021431" y="3100384"/>
          <a:ext cx="876084" cy="921821"/>
        </p:xfrm>
        <a:graphic>
          <a:graphicData uri="http://schemas.openxmlformats.org/presentationml/2006/ole">
            <mc:AlternateContent xmlns:mc="http://schemas.openxmlformats.org/markup-compatibility/2006">
              <mc:Choice xmlns:v="urn:schemas-microsoft-com:vml" Requires="v">
                <p:oleObj spid="_x0000_s18476" name="Visio" r:id="rId8" imgW="681228" imgH="955548" progId="Visio.Drawing.11">
                  <p:embed/>
                </p:oleObj>
              </mc:Choice>
              <mc:Fallback>
                <p:oleObj name="Visio" r:id="rId8"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1431" y="3100384"/>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7198494" y="1238220"/>
            <a:ext cx="566181" cy="338554"/>
          </a:xfrm>
          <a:prstGeom prst="rect">
            <a:avLst/>
          </a:prstGeom>
        </p:spPr>
        <p:txBody>
          <a:bodyPr wrap="none" rtlCol="0">
            <a:spAutoFit/>
          </a:bodyPr>
          <a:lstStyle/>
          <a:p>
            <a:r>
              <a:rPr lang="en-GB" sz="1600" dirty="0" smtClean="0">
                <a:effectLst/>
              </a:rPr>
              <a:t>DC1</a:t>
            </a:r>
          </a:p>
        </p:txBody>
      </p:sp>
      <p:sp>
        <p:nvSpPr>
          <p:cNvPr id="22" name="TextBox 21"/>
          <p:cNvSpPr txBox="1"/>
          <p:nvPr/>
        </p:nvSpPr>
        <p:spPr>
          <a:xfrm>
            <a:off x="10216117" y="3976695"/>
            <a:ext cx="659155" cy="338554"/>
          </a:xfrm>
          <a:prstGeom prst="rect">
            <a:avLst/>
          </a:prstGeom>
        </p:spPr>
        <p:txBody>
          <a:bodyPr wrap="none" rtlCol="0">
            <a:spAutoFit/>
          </a:bodyPr>
          <a:lstStyle/>
          <a:p>
            <a:r>
              <a:rPr lang="en-GB" sz="1600" dirty="0" smtClean="0">
                <a:effectLst/>
              </a:rPr>
              <a:t>APP1</a:t>
            </a:r>
          </a:p>
        </p:txBody>
      </p:sp>
      <p:sp>
        <p:nvSpPr>
          <p:cNvPr id="24" name="TextBox 23"/>
          <p:cNvSpPr txBox="1"/>
          <p:nvPr/>
        </p:nvSpPr>
        <p:spPr>
          <a:xfrm>
            <a:off x="6001367" y="1238220"/>
            <a:ext cx="569258" cy="338554"/>
          </a:xfrm>
          <a:prstGeom prst="rect">
            <a:avLst/>
          </a:prstGeom>
        </p:spPr>
        <p:txBody>
          <a:bodyPr wrap="none" rtlCol="0">
            <a:spAutoFit/>
          </a:bodyPr>
          <a:lstStyle/>
          <a:p>
            <a:r>
              <a:rPr lang="en-GB" sz="1600" dirty="0" smtClean="0">
                <a:effectLst/>
              </a:rPr>
              <a:t>DA1</a:t>
            </a:r>
          </a:p>
        </p:txBody>
      </p:sp>
      <p:sp>
        <p:nvSpPr>
          <p:cNvPr id="26" name="TextBox 25"/>
          <p:cNvSpPr txBox="1"/>
          <p:nvPr/>
        </p:nvSpPr>
        <p:spPr>
          <a:xfrm>
            <a:off x="8220592" y="1566837"/>
            <a:ext cx="1268296" cy="338554"/>
          </a:xfrm>
          <a:prstGeom prst="rect">
            <a:avLst/>
          </a:prstGeom>
        </p:spPr>
        <p:txBody>
          <a:bodyPr wrap="none" rtlCol="0">
            <a:spAutoFit/>
          </a:bodyPr>
          <a:lstStyle/>
          <a:p>
            <a:r>
              <a:rPr lang="en-GB" sz="1600" dirty="0" smtClean="0">
                <a:effectLst/>
              </a:rPr>
              <a:t>DC, DNS,CA</a:t>
            </a:r>
          </a:p>
        </p:txBody>
      </p:sp>
      <p:sp>
        <p:nvSpPr>
          <p:cNvPr id="27" name="TextBox 26"/>
          <p:cNvSpPr txBox="1"/>
          <p:nvPr/>
        </p:nvSpPr>
        <p:spPr>
          <a:xfrm>
            <a:off x="5704187" y="1493812"/>
            <a:ext cx="1221808" cy="584775"/>
          </a:xfrm>
          <a:prstGeom prst="rect">
            <a:avLst/>
          </a:prstGeom>
        </p:spPr>
        <p:txBody>
          <a:bodyPr wrap="none" rtlCol="0">
            <a:spAutoFit/>
          </a:bodyPr>
          <a:lstStyle/>
          <a:p>
            <a:pPr algn="ctr"/>
            <a:r>
              <a:rPr lang="en-GB" sz="1600" dirty="0" smtClean="0">
                <a:effectLst/>
              </a:rPr>
              <a:t>IIS for CRL</a:t>
            </a:r>
            <a:br>
              <a:rPr lang="en-GB" sz="1600" dirty="0" smtClean="0">
                <a:effectLst/>
              </a:rPr>
            </a:br>
            <a:r>
              <a:rPr lang="en-GB" sz="1600" dirty="0" smtClean="0">
                <a:effectLst/>
              </a:rPr>
              <a:t>distribution</a:t>
            </a:r>
          </a:p>
        </p:txBody>
      </p:sp>
      <p:graphicFrame>
        <p:nvGraphicFramePr>
          <p:cNvPr id="28" name="Object 3"/>
          <p:cNvGraphicFramePr>
            <a:graphicFrameLocks noChangeAspect="1"/>
          </p:cNvGraphicFramePr>
          <p:nvPr>
            <p:extLst>
              <p:ext uri="{D42A27DB-BD31-4B8C-83A1-F6EECF244321}">
                <p14:modId xmlns:p14="http://schemas.microsoft.com/office/powerpoint/2010/main" val="399482599"/>
              </p:ext>
            </p:extLst>
          </p:nvPr>
        </p:nvGraphicFramePr>
        <p:xfrm>
          <a:off x="3373115" y="1420785"/>
          <a:ext cx="901245" cy="920760"/>
        </p:xfrm>
        <a:graphic>
          <a:graphicData uri="http://schemas.openxmlformats.org/presentationml/2006/ole">
            <mc:AlternateContent xmlns:mc="http://schemas.openxmlformats.org/markup-compatibility/2006">
              <mc:Choice xmlns:v="urn:schemas-microsoft-com:vml" Requires="v">
                <p:oleObj spid="_x0000_s18477" name="Visio" r:id="rId9" imgW="695706" imgH="947547" progId="Visio.Drawing.11">
                  <p:embed/>
                </p:oleObj>
              </mc:Choice>
              <mc:Fallback>
                <p:oleObj name="Visio" r:id="rId9"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3115" y="1420785"/>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Box 28"/>
          <p:cNvSpPr txBox="1"/>
          <p:nvPr/>
        </p:nvSpPr>
        <p:spPr>
          <a:xfrm>
            <a:off x="3227101" y="1114378"/>
            <a:ext cx="522131" cy="338554"/>
          </a:xfrm>
          <a:prstGeom prst="rect">
            <a:avLst/>
          </a:prstGeom>
        </p:spPr>
        <p:txBody>
          <a:bodyPr wrap="none" rtlCol="0">
            <a:spAutoFit/>
          </a:bodyPr>
          <a:lstStyle/>
          <a:p>
            <a:r>
              <a:rPr lang="en-GB" sz="1600" dirty="0" smtClean="0">
                <a:effectLst/>
              </a:rPr>
              <a:t>EX1</a:t>
            </a:r>
          </a:p>
        </p:txBody>
      </p:sp>
      <p:sp>
        <p:nvSpPr>
          <p:cNvPr id="30" name="TextBox 29"/>
          <p:cNvSpPr txBox="1"/>
          <p:nvPr/>
        </p:nvSpPr>
        <p:spPr>
          <a:xfrm>
            <a:off x="4249199" y="1274733"/>
            <a:ext cx="591829" cy="338554"/>
          </a:xfrm>
          <a:prstGeom prst="rect">
            <a:avLst/>
          </a:prstGeom>
        </p:spPr>
        <p:txBody>
          <a:bodyPr wrap="none" rtlCol="0">
            <a:spAutoFit/>
          </a:bodyPr>
          <a:lstStyle/>
          <a:p>
            <a:r>
              <a:rPr lang="en-GB" sz="1600" dirty="0" smtClean="0">
                <a:effectLst/>
              </a:rPr>
              <a:t>DNS</a:t>
            </a:r>
          </a:p>
        </p:txBody>
      </p:sp>
      <p:sp>
        <p:nvSpPr>
          <p:cNvPr id="31" name="TextBox 30"/>
          <p:cNvSpPr txBox="1"/>
          <p:nvPr/>
        </p:nvSpPr>
        <p:spPr>
          <a:xfrm>
            <a:off x="2194940" y="3462377"/>
            <a:ext cx="696024" cy="338554"/>
          </a:xfrm>
          <a:prstGeom prst="rect">
            <a:avLst/>
          </a:prstGeom>
        </p:spPr>
        <p:txBody>
          <a:bodyPr wrap="none" rtlCol="0">
            <a:spAutoFit/>
          </a:bodyPr>
          <a:lstStyle/>
          <a:p>
            <a:r>
              <a:rPr lang="en-GB" sz="1600" dirty="0" smtClean="0">
                <a:effectLst/>
              </a:rPr>
              <a:t>WIN7</a:t>
            </a:r>
          </a:p>
        </p:txBody>
      </p:sp>
      <p:graphicFrame>
        <p:nvGraphicFramePr>
          <p:cNvPr id="35" name="Object 3"/>
          <p:cNvGraphicFramePr>
            <a:graphicFrameLocks noChangeAspect="1"/>
          </p:cNvGraphicFramePr>
          <p:nvPr>
            <p:extLst>
              <p:ext uri="{D42A27DB-BD31-4B8C-83A1-F6EECF244321}">
                <p14:modId xmlns:p14="http://schemas.microsoft.com/office/powerpoint/2010/main" val="1178571424"/>
              </p:ext>
            </p:extLst>
          </p:nvPr>
        </p:nvGraphicFramePr>
        <p:xfrm>
          <a:off x="5758010" y="2954331"/>
          <a:ext cx="901245" cy="920760"/>
        </p:xfrm>
        <a:graphic>
          <a:graphicData uri="http://schemas.openxmlformats.org/presentationml/2006/ole">
            <mc:AlternateContent xmlns:mc="http://schemas.openxmlformats.org/markup-compatibility/2006">
              <mc:Choice xmlns:v="urn:schemas-microsoft-com:vml" Requires="v">
                <p:oleObj spid="_x0000_s18478" name="Visio" r:id="rId10" imgW="695706" imgH="947547" progId="Visio.Drawing.11">
                  <p:embed/>
                </p:oleObj>
              </mc:Choice>
              <mc:Fallback>
                <p:oleObj name="Visio" r:id="rId10"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8010" y="2954331"/>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Box 37"/>
          <p:cNvSpPr txBox="1"/>
          <p:nvPr/>
        </p:nvSpPr>
        <p:spPr>
          <a:xfrm>
            <a:off x="5758010" y="3940182"/>
            <a:ext cx="643509" cy="369332"/>
          </a:xfrm>
          <a:prstGeom prst="rect">
            <a:avLst/>
          </a:prstGeom>
        </p:spPr>
        <p:txBody>
          <a:bodyPr wrap="none" rtlCol="0">
            <a:spAutoFit/>
          </a:bodyPr>
          <a:lstStyle/>
          <a:p>
            <a:r>
              <a:rPr lang="en-GB" dirty="0" smtClean="0"/>
              <a:t>UAG</a:t>
            </a:r>
          </a:p>
        </p:txBody>
      </p:sp>
      <p:sp>
        <p:nvSpPr>
          <p:cNvPr id="39" name="Oval 38"/>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
        <p:nvSpPr>
          <p:cNvPr id="40" name="Title 1"/>
          <p:cNvSpPr>
            <a:spLocks noGrp="1"/>
          </p:cNvSpPr>
          <p:nvPr>
            <p:ph type="title"/>
          </p:nvPr>
        </p:nvSpPr>
        <p:spPr/>
        <p:txBody>
          <a:bodyPr/>
          <a:lstStyle/>
          <a:p>
            <a:r>
              <a:rPr lang="en-GB" dirty="0" smtClean="0"/>
              <a:t>Demo: </a:t>
            </a:r>
            <a:endParaRPr lang="en-GB" dirty="0"/>
          </a:p>
        </p:txBody>
      </p:sp>
      <p:sp>
        <p:nvSpPr>
          <p:cNvPr id="2" name="Text Placeholder 1"/>
          <p:cNvSpPr>
            <a:spLocks noGrp="1"/>
          </p:cNvSpPr>
          <p:nvPr>
            <p:ph type="body" sz="quarter" idx="4294967295"/>
          </p:nvPr>
        </p:nvSpPr>
        <p:spPr>
          <a:xfrm>
            <a:off x="339365" y="4508500"/>
            <a:ext cx="11141075" cy="332399"/>
          </a:xfrm>
        </p:spPr>
        <p:txBody>
          <a:bodyPr vert="horz" wrap="square" lIns="0" tIns="0" rIns="0" bIns="0" rtlCol="0">
            <a:spAutoFit/>
          </a:bodyPr>
          <a:lstStyle/>
          <a:p>
            <a:pPr marL="540000" indent="-360000">
              <a:buClr>
                <a:srgbClr val="5D6971"/>
              </a:buClr>
              <a:buFont typeface="Wingdings" pitchFamily="2" charset="2"/>
              <a:buChar char="§"/>
            </a:pPr>
            <a:r>
              <a:rPr lang="en-GB" sz="2400" dirty="0">
                <a:latin typeface="Segoe" pitchFamily="34" charset="0"/>
              </a:rPr>
              <a:t>Windows 7 client cannot connect to intranet resources</a:t>
            </a:r>
          </a:p>
        </p:txBody>
      </p:sp>
    </p:spTree>
    <p:extLst>
      <p:ext uri="{BB962C8B-B14F-4D97-AF65-F5344CB8AC3E}">
        <p14:creationId xmlns:p14="http://schemas.microsoft.com/office/powerpoint/2010/main" val="1636224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Helping Hand</a:t>
            </a:r>
          </a:p>
        </p:txBody>
      </p:sp>
      <p:sp>
        <p:nvSpPr>
          <p:cNvPr id="3" name="Content Placeholder 2"/>
          <p:cNvSpPr>
            <a:spLocks noGrp="1"/>
          </p:cNvSpPr>
          <p:nvPr>
            <p:ph type="body" sz="quarter" idx="10"/>
          </p:nvPr>
        </p:nvSpPr>
        <p:spPr>
          <a:xfrm>
            <a:off x="519112" y="3568830"/>
            <a:ext cx="11149013" cy="1973561"/>
          </a:xfrm>
        </p:spPr>
        <p:txBody>
          <a:bodyPr>
            <a:normAutofit fontScale="92500" lnSpcReduction="10000"/>
          </a:bodyPr>
          <a:lstStyle/>
          <a:p>
            <a:r>
              <a:rPr lang="en-GB" dirty="0" err="1" smtClean="0"/>
              <a:t>DirectAccess</a:t>
            </a:r>
            <a:r>
              <a:rPr lang="en-GB" dirty="0" smtClean="0"/>
              <a:t> </a:t>
            </a:r>
            <a:r>
              <a:rPr lang="en-GB" dirty="0"/>
              <a:t>Connectivity </a:t>
            </a:r>
            <a:r>
              <a:rPr lang="en-GB" dirty="0" smtClean="0"/>
              <a:t>Assistant</a:t>
            </a:r>
          </a:p>
          <a:p>
            <a:pPr lvl="1"/>
            <a:r>
              <a:rPr lang="en-GB" dirty="0" smtClean="0"/>
              <a:t>Download from Microsoft</a:t>
            </a:r>
          </a:p>
          <a:p>
            <a:r>
              <a:rPr lang="en-GB" dirty="0" smtClean="0"/>
              <a:t>Install the MSI on the Direct Access client</a:t>
            </a:r>
          </a:p>
          <a:p>
            <a:r>
              <a:rPr lang="en-GB" dirty="0" smtClean="0"/>
              <a:t>Copy the .</a:t>
            </a:r>
            <a:r>
              <a:rPr lang="en-GB" dirty="0" err="1" smtClean="0"/>
              <a:t>admx</a:t>
            </a:r>
            <a:r>
              <a:rPr lang="en-GB" dirty="0" smtClean="0"/>
              <a:t> file to</a:t>
            </a:r>
          </a:p>
          <a:p>
            <a:pPr lvl="1"/>
            <a:r>
              <a:rPr lang="en-GB" dirty="0" smtClean="0"/>
              <a:t>%</a:t>
            </a:r>
            <a:r>
              <a:rPr lang="en-GB" dirty="0" err="1" smtClean="0"/>
              <a:t>systemroot</a:t>
            </a:r>
            <a:r>
              <a:rPr lang="en-GB" dirty="0" smtClean="0"/>
              <a:t>%\</a:t>
            </a:r>
            <a:r>
              <a:rPr lang="en-GB" dirty="0" err="1" smtClean="0"/>
              <a:t>PolicyDefinitions</a:t>
            </a:r>
            <a:r>
              <a:rPr lang="en-GB" dirty="0" smtClean="0"/>
              <a:t>.</a:t>
            </a:r>
          </a:p>
          <a:p>
            <a:r>
              <a:rPr lang="en-GB" dirty="0" smtClean="0"/>
              <a:t>Copy the .</a:t>
            </a:r>
            <a:r>
              <a:rPr lang="en-GB" dirty="0" err="1" smtClean="0"/>
              <a:t>adml</a:t>
            </a:r>
            <a:r>
              <a:rPr lang="en-GB" dirty="0" smtClean="0"/>
              <a:t> file to</a:t>
            </a:r>
          </a:p>
          <a:p>
            <a:pPr lvl="1"/>
            <a:r>
              <a:rPr lang="en-GB" dirty="0" smtClean="0"/>
              <a:t>%</a:t>
            </a:r>
            <a:r>
              <a:rPr lang="en-GB" dirty="0" err="1" smtClean="0"/>
              <a:t>systemroot</a:t>
            </a:r>
            <a:r>
              <a:rPr lang="en-GB" dirty="0" smtClean="0"/>
              <a:t>%\</a:t>
            </a:r>
            <a:r>
              <a:rPr lang="en-GB" dirty="0" err="1" smtClean="0"/>
              <a:t>PolicyDefinititions</a:t>
            </a:r>
            <a:r>
              <a:rPr lang="en-GB" dirty="0" smtClean="0"/>
              <a:t>\&lt;language&gt;</a:t>
            </a:r>
          </a:p>
          <a:p>
            <a:endParaRPr lang="en-GB" dirty="0" smtClean="0"/>
          </a:p>
        </p:txBody>
      </p:sp>
      <p:pic>
        <p:nvPicPr>
          <p:cNvPr id="5" name="Picture 4" descr="DCA.bmp"/>
          <p:cNvPicPr>
            <a:picLocks noChangeAspect="1"/>
          </p:cNvPicPr>
          <p:nvPr/>
        </p:nvPicPr>
        <p:blipFill>
          <a:blip r:embed="rId2" cstate="print"/>
          <a:stretch>
            <a:fillRect/>
          </a:stretch>
        </p:blipFill>
        <p:spPr>
          <a:xfrm>
            <a:off x="2054693" y="1577170"/>
            <a:ext cx="8042592" cy="1570059"/>
          </a:xfrm>
          <a:prstGeom prst="rect">
            <a:avLst/>
          </a:prstGeom>
        </p:spPr>
      </p:pic>
    </p:spTree>
    <p:extLst>
      <p:ext uri="{BB962C8B-B14F-4D97-AF65-F5344CB8AC3E}">
        <p14:creationId xmlns:p14="http://schemas.microsoft.com/office/powerpoint/2010/main" val="181823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Group Policy for DCA</a:t>
            </a:r>
            <a:endParaRPr lang="en-GB" dirty="0"/>
          </a:p>
        </p:txBody>
      </p:sp>
      <p:sp>
        <p:nvSpPr>
          <p:cNvPr id="9" name="Content Placeholder 8"/>
          <p:cNvSpPr>
            <a:spLocks noGrp="1"/>
          </p:cNvSpPr>
          <p:nvPr>
            <p:ph type="body" sz="quarter" idx="10"/>
          </p:nvPr>
        </p:nvSpPr>
        <p:spPr>
          <a:xfrm>
            <a:off x="519112" y="3427429"/>
            <a:ext cx="11149013" cy="1973561"/>
          </a:xfrm>
        </p:spPr>
        <p:txBody>
          <a:bodyPr>
            <a:normAutofit/>
          </a:bodyPr>
          <a:lstStyle/>
          <a:p>
            <a:r>
              <a:rPr lang="en-GB" dirty="0" smtClean="0"/>
              <a:t>To get DCA functioning</a:t>
            </a:r>
          </a:p>
          <a:p>
            <a:pPr lvl="1"/>
            <a:r>
              <a:rPr lang="en-GB" dirty="0" smtClean="0"/>
              <a:t>Add settings for the Dynamic Tunnel End points</a:t>
            </a:r>
          </a:p>
          <a:p>
            <a:pPr lvl="1"/>
            <a:r>
              <a:rPr lang="en-US" dirty="0" smtClean="0"/>
              <a:t>Identify </a:t>
            </a:r>
            <a:r>
              <a:rPr lang="en-US" dirty="0" err="1" smtClean="0"/>
              <a:t>CorporateResources</a:t>
            </a:r>
            <a:r>
              <a:rPr lang="en-US" dirty="0" smtClean="0"/>
              <a:t> to test</a:t>
            </a:r>
          </a:p>
          <a:p>
            <a:pPr lvl="2"/>
            <a:r>
              <a:rPr lang="en-US" dirty="0" smtClean="0"/>
              <a:t>PING:da-app1.corp.example.com</a:t>
            </a:r>
          </a:p>
          <a:p>
            <a:pPr lvl="2"/>
            <a:r>
              <a:rPr lang="en-US" dirty="0" smtClean="0"/>
              <a:t>HTTP:http://da-app1.corp.example.com</a:t>
            </a:r>
          </a:p>
          <a:p>
            <a:pPr lvl="2"/>
            <a:r>
              <a:rPr lang="en-US" dirty="0" smtClean="0"/>
              <a:t>FILE:\\da-app1.corm.example.com\data\test.txt</a:t>
            </a:r>
          </a:p>
          <a:p>
            <a:pPr lvl="2"/>
            <a:endParaRPr lang="en-GB" dirty="0" smtClean="0"/>
          </a:p>
        </p:txBody>
      </p:sp>
      <p:pic>
        <p:nvPicPr>
          <p:cNvPr id="11" name="Picture 10" descr="DCA GP.bmp"/>
          <p:cNvPicPr>
            <a:picLocks noChangeAspect="1"/>
          </p:cNvPicPr>
          <p:nvPr/>
        </p:nvPicPr>
        <p:blipFill>
          <a:blip r:embed="rId2" cstate="print"/>
          <a:stretch>
            <a:fillRect/>
          </a:stretch>
        </p:blipFill>
        <p:spPr>
          <a:xfrm>
            <a:off x="594553" y="1726835"/>
            <a:ext cx="11146361" cy="1270730"/>
          </a:xfrm>
          <a:prstGeom prst="rect">
            <a:avLst/>
          </a:prstGeom>
        </p:spPr>
      </p:pic>
    </p:spTree>
    <p:extLst>
      <p:ext uri="{BB962C8B-B14F-4D97-AF65-F5344CB8AC3E}">
        <p14:creationId xmlns:p14="http://schemas.microsoft.com/office/powerpoint/2010/main" val="4271000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6244723" y="1982784"/>
            <a:ext cx="4798806" cy="2227293"/>
          </a:xfrm>
          <a:prstGeom prst="cloud">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sp>
        <p:nvSpPr>
          <p:cNvPr id="6" name="Cloud 5"/>
          <p:cNvSpPr/>
          <p:nvPr/>
        </p:nvSpPr>
        <p:spPr>
          <a:xfrm>
            <a:off x="1795978" y="1946271"/>
            <a:ext cx="4429090" cy="2227293"/>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518202685"/>
              </p:ext>
            </p:extLst>
          </p:nvPr>
        </p:nvGraphicFramePr>
        <p:xfrm>
          <a:off x="5904023" y="1968481"/>
          <a:ext cx="876084" cy="921821"/>
        </p:xfrm>
        <a:graphic>
          <a:graphicData uri="http://schemas.openxmlformats.org/presentationml/2006/ole">
            <mc:AlternateContent xmlns:mc="http://schemas.openxmlformats.org/markup-compatibility/2006">
              <mc:Choice xmlns:v="urn:schemas-microsoft-com:vml" Requires="v">
                <p:oleObj spid="_x0000_s19498"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023" y="1968481"/>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9" descr="laptop"/>
          <p:cNvPicPr>
            <a:picLocks noChangeAspect="1" noChangeArrowheads="1"/>
          </p:cNvPicPr>
          <p:nvPr/>
        </p:nvPicPr>
        <p:blipFill>
          <a:blip r:embed="rId5" cstate="print"/>
          <a:srcRect/>
          <a:stretch>
            <a:fillRect/>
          </a:stretch>
        </p:blipFill>
        <p:spPr bwMode="auto">
          <a:xfrm>
            <a:off x="1007173" y="2914682"/>
            <a:ext cx="1518875" cy="837166"/>
          </a:xfrm>
          <a:prstGeom prst="rect">
            <a:avLst/>
          </a:prstGeom>
          <a:noFill/>
          <a:ln w="9525">
            <a:noFill/>
            <a:miter lim="800000"/>
            <a:headEnd/>
            <a:tailEnd/>
          </a:ln>
        </p:spPr>
      </p:pic>
      <p:graphicFrame>
        <p:nvGraphicFramePr>
          <p:cNvPr id="12" name="Object 3"/>
          <p:cNvGraphicFramePr>
            <a:graphicFrameLocks noChangeAspect="1"/>
          </p:cNvGraphicFramePr>
          <p:nvPr>
            <p:extLst>
              <p:ext uri="{D42A27DB-BD31-4B8C-83A1-F6EECF244321}">
                <p14:modId xmlns:p14="http://schemas.microsoft.com/office/powerpoint/2010/main" val="2498983692"/>
              </p:ext>
            </p:extLst>
          </p:nvPr>
        </p:nvGraphicFramePr>
        <p:xfrm>
          <a:off x="7344508" y="1544627"/>
          <a:ext cx="901245" cy="920760"/>
        </p:xfrm>
        <a:graphic>
          <a:graphicData uri="http://schemas.openxmlformats.org/presentationml/2006/ole">
            <mc:AlternateContent xmlns:mc="http://schemas.openxmlformats.org/markup-compatibility/2006">
              <mc:Choice xmlns:v="urn:schemas-microsoft-com:vml" Requires="v">
                <p:oleObj spid="_x0000_s19499" name="Visio" r:id="rId6" imgW="695706" imgH="947547" progId="Visio.Drawing.11">
                  <p:embed/>
                </p:oleObj>
              </mc:Choice>
              <mc:Fallback>
                <p:oleObj name="Visio" r:id="rId6"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4508" y="1544627"/>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7636537" y="2771766"/>
            <a:ext cx="1853392" cy="338554"/>
          </a:xfrm>
          <a:prstGeom prst="rect">
            <a:avLst/>
          </a:prstGeom>
        </p:spPr>
        <p:txBody>
          <a:bodyPr wrap="none" rtlCol="0">
            <a:spAutoFit/>
          </a:bodyPr>
          <a:lstStyle/>
          <a:p>
            <a:r>
              <a:rPr lang="en-GB" sz="1600" dirty="0" smtClean="0">
                <a:effectLst/>
              </a:rPr>
              <a:t>Corporate intranet</a:t>
            </a:r>
          </a:p>
        </p:txBody>
      </p:sp>
      <p:sp>
        <p:nvSpPr>
          <p:cNvPr id="15" name="TextBox 14"/>
          <p:cNvSpPr txBox="1"/>
          <p:nvPr/>
        </p:nvSpPr>
        <p:spPr>
          <a:xfrm>
            <a:off x="3304789" y="2808279"/>
            <a:ext cx="892809" cy="338554"/>
          </a:xfrm>
          <a:prstGeom prst="rect">
            <a:avLst/>
          </a:prstGeom>
        </p:spPr>
        <p:txBody>
          <a:bodyPr wrap="none" rtlCol="0">
            <a:spAutoFit/>
          </a:bodyPr>
          <a:lstStyle/>
          <a:p>
            <a:r>
              <a:rPr lang="en-GB" sz="1600" dirty="0" smtClean="0">
                <a:solidFill>
                  <a:schemeClr val="bg1"/>
                </a:solidFill>
                <a:effectLst/>
              </a:rPr>
              <a:t>Internet</a:t>
            </a:r>
          </a:p>
        </p:txBody>
      </p:sp>
      <p:graphicFrame>
        <p:nvGraphicFramePr>
          <p:cNvPr id="19" name="Object 2"/>
          <p:cNvGraphicFramePr>
            <a:graphicFrameLocks noChangeAspect="1"/>
          </p:cNvGraphicFramePr>
          <p:nvPr>
            <p:extLst>
              <p:ext uri="{D42A27DB-BD31-4B8C-83A1-F6EECF244321}">
                <p14:modId xmlns:p14="http://schemas.microsoft.com/office/powerpoint/2010/main" val="3696251966"/>
              </p:ext>
            </p:extLst>
          </p:nvPr>
        </p:nvGraphicFramePr>
        <p:xfrm>
          <a:off x="10021431" y="3100384"/>
          <a:ext cx="876084" cy="921821"/>
        </p:xfrm>
        <a:graphic>
          <a:graphicData uri="http://schemas.openxmlformats.org/presentationml/2006/ole">
            <mc:AlternateContent xmlns:mc="http://schemas.openxmlformats.org/markup-compatibility/2006">
              <mc:Choice xmlns:v="urn:schemas-microsoft-com:vml" Requires="v">
                <p:oleObj spid="_x0000_s19500" name="Visio" r:id="rId8" imgW="681228" imgH="955548" progId="Visio.Drawing.11">
                  <p:embed/>
                </p:oleObj>
              </mc:Choice>
              <mc:Fallback>
                <p:oleObj name="Visio" r:id="rId8"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1431" y="3100384"/>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7198494" y="1238220"/>
            <a:ext cx="566181" cy="338554"/>
          </a:xfrm>
          <a:prstGeom prst="rect">
            <a:avLst/>
          </a:prstGeom>
        </p:spPr>
        <p:txBody>
          <a:bodyPr wrap="none" rtlCol="0">
            <a:spAutoFit/>
          </a:bodyPr>
          <a:lstStyle/>
          <a:p>
            <a:r>
              <a:rPr lang="en-GB" sz="1600" dirty="0" smtClean="0">
                <a:effectLst/>
              </a:rPr>
              <a:t>DC1</a:t>
            </a:r>
          </a:p>
        </p:txBody>
      </p:sp>
      <p:sp>
        <p:nvSpPr>
          <p:cNvPr id="22" name="TextBox 21"/>
          <p:cNvSpPr txBox="1"/>
          <p:nvPr/>
        </p:nvSpPr>
        <p:spPr>
          <a:xfrm>
            <a:off x="10216117" y="3976695"/>
            <a:ext cx="659155" cy="338554"/>
          </a:xfrm>
          <a:prstGeom prst="rect">
            <a:avLst/>
          </a:prstGeom>
        </p:spPr>
        <p:txBody>
          <a:bodyPr wrap="none" rtlCol="0">
            <a:spAutoFit/>
          </a:bodyPr>
          <a:lstStyle/>
          <a:p>
            <a:r>
              <a:rPr lang="en-GB" sz="1600" dirty="0" smtClean="0">
                <a:effectLst/>
              </a:rPr>
              <a:t>APP1</a:t>
            </a:r>
          </a:p>
        </p:txBody>
      </p:sp>
      <p:sp>
        <p:nvSpPr>
          <p:cNvPr id="24" name="TextBox 23"/>
          <p:cNvSpPr txBox="1"/>
          <p:nvPr/>
        </p:nvSpPr>
        <p:spPr>
          <a:xfrm>
            <a:off x="6001367" y="1238220"/>
            <a:ext cx="569258" cy="338554"/>
          </a:xfrm>
          <a:prstGeom prst="rect">
            <a:avLst/>
          </a:prstGeom>
        </p:spPr>
        <p:txBody>
          <a:bodyPr wrap="none" rtlCol="0">
            <a:spAutoFit/>
          </a:bodyPr>
          <a:lstStyle/>
          <a:p>
            <a:r>
              <a:rPr lang="en-GB" sz="1600" dirty="0" smtClean="0">
                <a:effectLst/>
              </a:rPr>
              <a:t>DA1</a:t>
            </a:r>
          </a:p>
        </p:txBody>
      </p:sp>
      <p:sp>
        <p:nvSpPr>
          <p:cNvPr id="26" name="TextBox 25"/>
          <p:cNvSpPr txBox="1"/>
          <p:nvPr/>
        </p:nvSpPr>
        <p:spPr>
          <a:xfrm>
            <a:off x="8220592" y="1566837"/>
            <a:ext cx="1268296" cy="338554"/>
          </a:xfrm>
          <a:prstGeom prst="rect">
            <a:avLst/>
          </a:prstGeom>
        </p:spPr>
        <p:txBody>
          <a:bodyPr wrap="none" rtlCol="0">
            <a:spAutoFit/>
          </a:bodyPr>
          <a:lstStyle/>
          <a:p>
            <a:r>
              <a:rPr lang="en-GB" sz="1600" dirty="0" smtClean="0">
                <a:effectLst/>
              </a:rPr>
              <a:t>DC, DNS,CA</a:t>
            </a:r>
          </a:p>
        </p:txBody>
      </p:sp>
      <p:sp>
        <p:nvSpPr>
          <p:cNvPr id="27" name="TextBox 26"/>
          <p:cNvSpPr txBox="1"/>
          <p:nvPr/>
        </p:nvSpPr>
        <p:spPr>
          <a:xfrm>
            <a:off x="5704187" y="1493812"/>
            <a:ext cx="1221808" cy="584775"/>
          </a:xfrm>
          <a:prstGeom prst="rect">
            <a:avLst/>
          </a:prstGeom>
        </p:spPr>
        <p:txBody>
          <a:bodyPr wrap="none" rtlCol="0">
            <a:spAutoFit/>
          </a:bodyPr>
          <a:lstStyle/>
          <a:p>
            <a:pPr algn="ctr"/>
            <a:r>
              <a:rPr lang="en-GB" sz="1600" dirty="0" smtClean="0">
                <a:effectLst/>
              </a:rPr>
              <a:t>IIS for CRL</a:t>
            </a:r>
            <a:br>
              <a:rPr lang="en-GB" sz="1600" dirty="0" smtClean="0">
                <a:effectLst/>
              </a:rPr>
            </a:br>
            <a:r>
              <a:rPr lang="en-GB" sz="1600" dirty="0" smtClean="0">
                <a:effectLst/>
              </a:rPr>
              <a:t>distribution</a:t>
            </a:r>
          </a:p>
        </p:txBody>
      </p:sp>
      <p:graphicFrame>
        <p:nvGraphicFramePr>
          <p:cNvPr id="28" name="Object 3"/>
          <p:cNvGraphicFramePr>
            <a:graphicFrameLocks noChangeAspect="1"/>
          </p:cNvGraphicFramePr>
          <p:nvPr>
            <p:extLst>
              <p:ext uri="{D42A27DB-BD31-4B8C-83A1-F6EECF244321}">
                <p14:modId xmlns:p14="http://schemas.microsoft.com/office/powerpoint/2010/main" val="2755029359"/>
              </p:ext>
            </p:extLst>
          </p:nvPr>
        </p:nvGraphicFramePr>
        <p:xfrm>
          <a:off x="3373115" y="1420785"/>
          <a:ext cx="901245" cy="920760"/>
        </p:xfrm>
        <a:graphic>
          <a:graphicData uri="http://schemas.openxmlformats.org/presentationml/2006/ole">
            <mc:AlternateContent xmlns:mc="http://schemas.openxmlformats.org/markup-compatibility/2006">
              <mc:Choice xmlns:v="urn:schemas-microsoft-com:vml" Requires="v">
                <p:oleObj spid="_x0000_s19501" name="Visio" r:id="rId9" imgW="695706" imgH="947547" progId="Visio.Drawing.11">
                  <p:embed/>
                </p:oleObj>
              </mc:Choice>
              <mc:Fallback>
                <p:oleObj name="Visio" r:id="rId9"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3115" y="1420785"/>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Box 28"/>
          <p:cNvSpPr txBox="1"/>
          <p:nvPr/>
        </p:nvSpPr>
        <p:spPr>
          <a:xfrm>
            <a:off x="3227101" y="1114378"/>
            <a:ext cx="522131" cy="338554"/>
          </a:xfrm>
          <a:prstGeom prst="rect">
            <a:avLst/>
          </a:prstGeom>
        </p:spPr>
        <p:txBody>
          <a:bodyPr wrap="none" rtlCol="0">
            <a:spAutoFit/>
          </a:bodyPr>
          <a:lstStyle/>
          <a:p>
            <a:r>
              <a:rPr lang="en-GB" sz="1600" dirty="0" smtClean="0">
                <a:effectLst/>
              </a:rPr>
              <a:t>EX1</a:t>
            </a:r>
          </a:p>
        </p:txBody>
      </p:sp>
      <p:sp>
        <p:nvSpPr>
          <p:cNvPr id="30" name="TextBox 29"/>
          <p:cNvSpPr txBox="1"/>
          <p:nvPr/>
        </p:nvSpPr>
        <p:spPr>
          <a:xfrm>
            <a:off x="4249199" y="1274733"/>
            <a:ext cx="591829" cy="338554"/>
          </a:xfrm>
          <a:prstGeom prst="rect">
            <a:avLst/>
          </a:prstGeom>
        </p:spPr>
        <p:txBody>
          <a:bodyPr wrap="none" rtlCol="0">
            <a:spAutoFit/>
          </a:bodyPr>
          <a:lstStyle/>
          <a:p>
            <a:r>
              <a:rPr lang="en-GB" sz="1600" dirty="0" smtClean="0">
                <a:effectLst/>
              </a:rPr>
              <a:t>DNS</a:t>
            </a:r>
          </a:p>
        </p:txBody>
      </p:sp>
      <p:sp>
        <p:nvSpPr>
          <p:cNvPr id="31" name="TextBox 30"/>
          <p:cNvSpPr txBox="1"/>
          <p:nvPr/>
        </p:nvSpPr>
        <p:spPr>
          <a:xfrm>
            <a:off x="2194940" y="3462377"/>
            <a:ext cx="696024" cy="338554"/>
          </a:xfrm>
          <a:prstGeom prst="rect">
            <a:avLst/>
          </a:prstGeom>
        </p:spPr>
        <p:txBody>
          <a:bodyPr wrap="none" rtlCol="0">
            <a:spAutoFit/>
          </a:bodyPr>
          <a:lstStyle/>
          <a:p>
            <a:r>
              <a:rPr lang="en-GB" sz="1600" dirty="0" smtClean="0">
                <a:effectLst/>
              </a:rPr>
              <a:t>WIN7</a:t>
            </a:r>
          </a:p>
        </p:txBody>
      </p:sp>
      <p:graphicFrame>
        <p:nvGraphicFramePr>
          <p:cNvPr id="35" name="Object 3"/>
          <p:cNvGraphicFramePr>
            <a:graphicFrameLocks noChangeAspect="1"/>
          </p:cNvGraphicFramePr>
          <p:nvPr>
            <p:extLst>
              <p:ext uri="{D42A27DB-BD31-4B8C-83A1-F6EECF244321}">
                <p14:modId xmlns:p14="http://schemas.microsoft.com/office/powerpoint/2010/main" val="3399345081"/>
              </p:ext>
            </p:extLst>
          </p:nvPr>
        </p:nvGraphicFramePr>
        <p:xfrm>
          <a:off x="5758010" y="2954331"/>
          <a:ext cx="901245" cy="920760"/>
        </p:xfrm>
        <a:graphic>
          <a:graphicData uri="http://schemas.openxmlformats.org/presentationml/2006/ole">
            <mc:AlternateContent xmlns:mc="http://schemas.openxmlformats.org/markup-compatibility/2006">
              <mc:Choice xmlns:v="urn:schemas-microsoft-com:vml" Requires="v">
                <p:oleObj spid="_x0000_s19502" name="Visio" r:id="rId10" imgW="695706" imgH="947547" progId="Visio.Drawing.11">
                  <p:embed/>
                </p:oleObj>
              </mc:Choice>
              <mc:Fallback>
                <p:oleObj name="Visio" r:id="rId10"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8010" y="2954331"/>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Box 37"/>
          <p:cNvSpPr txBox="1"/>
          <p:nvPr/>
        </p:nvSpPr>
        <p:spPr>
          <a:xfrm>
            <a:off x="5758010" y="3940182"/>
            <a:ext cx="643509" cy="369332"/>
          </a:xfrm>
          <a:prstGeom prst="rect">
            <a:avLst/>
          </a:prstGeom>
        </p:spPr>
        <p:txBody>
          <a:bodyPr wrap="none" rtlCol="0">
            <a:spAutoFit/>
          </a:bodyPr>
          <a:lstStyle/>
          <a:p>
            <a:r>
              <a:rPr lang="en-GB" dirty="0" smtClean="0"/>
              <a:t>UAG</a:t>
            </a:r>
          </a:p>
        </p:txBody>
      </p:sp>
      <p:sp>
        <p:nvSpPr>
          <p:cNvPr id="39" name="Oval 38"/>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
        <p:nvSpPr>
          <p:cNvPr id="40" name="Title 1"/>
          <p:cNvSpPr>
            <a:spLocks noGrp="1"/>
          </p:cNvSpPr>
          <p:nvPr>
            <p:ph type="title"/>
          </p:nvPr>
        </p:nvSpPr>
        <p:spPr/>
        <p:txBody>
          <a:bodyPr/>
          <a:lstStyle/>
          <a:p>
            <a:r>
              <a:rPr lang="en-GB" dirty="0" smtClean="0"/>
              <a:t>Demo: </a:t>
            </a:r>
            <a:endParaRPr lang="en-GB" dirty="0"/>
          </a:p>
        </p:txBody>
      </p:sp>
      <p:sp>
        <p:nvSpPr>
          <p:cNvPr id="2" name="Text Placeholder 1"/>
          <p:cNvSpPr>
            <a:spLocks noGrp="1"/>
          </p:cNvSpPr>
          <p:nvPr>
            <p:ph type="body" sz="quarter" idx="10"/>
          </p:nvPr>
        </p:nvSpPr>
        <p:spPr>
          <a:xfrm>
            <a:off x="519112" y="4473803"/>
            <a:ext cx="11149013" cy="332399"/>
          </a:xfrm>
        </p:spPr>
        <p:txBody>
          <a:bodyPr vert="horz" wrap="square" lIns="0" tIns="0" rIns="0" bIns="0" rtlCol="0">
            <a:spAutoFit/>
          </a:bodyPr>
          <a:lstStyle/>
          <a:p>
            <a:pPr marL="540000" indent="-360000">
              <a:buClr>
                <a:srgbClr val="5D6971"/>
              </a:buClr>
              <a:buFont typeface="Wingdings" pitchFamily="2" charset="2"/>
              <a:buChar char="§"/>
            </a:pPr>
            <a:r>
              <a:rPr lang="en-GB" sz="2400" dirty="0">
                <a:latin typeface="Segoe" pitchFamily="34" charset="0"/>
              </a:rPr>
              <a:t>Configuring DCA</a:t>
            </a:r>
          </a:p>
        </p:txBody>
      </p:sp>
    </p:spTree>
    <p:extLst>
      <p:ext uri="{BB962C8B-B14F-4D97-AF65-F5344CB8AC3E}">
        <p14:creationId xmlns:p14="http://schemas.microsoft.com/office/powerpoint/2010/main" val="551502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8"/>
          <p:cNvSpPr/>
          <p:nvPr/>
        </p:nvSpPr>
        <p:spPr>
          <a:xfrm>
            <a:off x="3320147" y="2297098"/>
            <a:ext cx="4867132" cy="2227293"/>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31" name="Rectangle 30"/>
          <p:cNvSpPr/>
          <p:nvPr/>
        </p:nvSpPr>
        <p:spPr>
          <a:xfrm>
            <a:off x="1665323" y="3575052"/>
            <a:ext cx="6473286" cy="29210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                             Tunnel IPv6 in HTTPS</a:t>
            </a:r>
            <a:endParaRPr lang="en-GB" dirty="0"/>
          </a:p>
        </p:txBody>
      </p:sp>
      <p:sp>
        <p:nvSpPr>
          <p:cNvPr id="30" name="Cloud 29"/>
          <p:cNvSpPr/>
          <p:nvPr/>
        </p:nvSpPr>
        <p:spPr>
          <a:xfrm>
            <a:off x="9160707" y="2771767"/>
            <a:ext cx="3028119" cy="1643085"/>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IPv6</a:t>
            </a:r>
            <a:br>
              <a:rPr lang="en-GB" dirty="0" smtClean="0"/>
            </a:br>
            <a:r>
              <a:rPr lang="en-GB" dirty="0" smtClean="0"/>
              <a:t>intranet</a:t>
            </a:r>
            <a:endParaRPr lang="en-GB" dirty="0"/>
          </a:p>
        </p:txBody>
      </p:sp>
      <p:sp>
        <p:nvSpPr>
          <p:cNvPr id="2" name="Title 1"/>
          <p:cNvSpPr>
            <a:spLocks noGrp="1"/>
          </p:cNvSpPr>
          <p:nvPr>
            <p:ph type="title"/>
          </p:nvPr>
        </p:nvSpPr>
        <p:spPr/>
        <p:txBody>
          <a:bodyPr/>
          <a:lstStyle/>
          <a:p>
            <a:r>
              <a:rPr lang="en-GB" dirty="0" smtClean="0"/>
              <a:t>Certificate requirements</a:t>
            </a:r>
            <a:endParaRPr lang="en-GB" dirty="0"/>
          </a:p>
        </p:txBody>
      </p:sp>
      <p:sp>
        <p:nvSpPr>
          <p:cNvPr id="24" name="Rounded Rectangle 23"/>
          <p:cNvSpPr/>
          <p:nvPr/>
        </p:nvSpPr>
        <p:spPr>
          <a:xfrm>
            <a:off x="361261" y="2550056"/>
            <a:ext cx="1654825" cy="16065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p>
        </p:txBody>
      </p:sp>
      <p:pic>
        <p:nvPicPr>
          <p:cNvPr id="25" name="Picture 24" descr="laptop"/>
          <p:cNvPicPr>
            <a:picLocks noChangeAspect="1" noChangeArrowheads="1"/>
          </p:cNvPicPr>
          <p:nvPr/>
        </p:nvPicPr>
        <p:blipFill>
          <a:blip r:embed="rId3" cstate="print"/>
          <a:srcRect/>
          <a:stretch>
            <a:fillRect/>
          </a:stretch>
        </p:blipFill>
        <p:spPr bwMode="auto">
          <a:xfrm>
            <a:off x="399869" y="3319461"/>
            <a:ext cx="1518875" cy="837166"/>
          </a:xfrm>
          <a:prstGeom prst="rect">
            <a:avLst/>
          </a:prstGeom>
          <a:noFill/>
          <a:ln w="9525">
            <a:noFill/>
            <a:miter lim="800000"/>
            <a:headEnd/>
            <a:tailEnd/>
          </a:ln>
        </p:spPr>
      </p:pic>
      <p:sp>
        <p:nvSpPr>
          <p:cNvPr id="26" name="TextBox 25"/>
          <p:cNvSpPr txBox="1"/>
          <p:nvPr/>
        </p:nvSpPr>
        <p:spPr>
          <a:xfrm>
            <a:off x="663199" y="2659596"/>
            <a:ext cx="1037079" cy="646331"/>
          </a:xfrm>
          <a:prstGeom prst="rect">
            <a:avLst/>
          </a:prstGeom>
        </p:spPr>
        <p:txBody>
          <a:bodyPr wrap="none" rtlCol="0">
            <a:spAutoFit/>
          </a:bodyPr>
          <a:lstStyle/>
          <a:p>
            <a:pPr algn="ctr"/>
            <a:r>
              <a:rPr lang="en-GB" dirty="0" smtClean="0">
                <a:solidFill>
                  <a:schemeClr val="bg1"/>
                </a:solidFill>
              </a:rPr>
              <a:t>IPHTTPS</a:t>
            </a:r>
            <a:br>
              <a:rPr lang="en-GB" dirty="0" smtClean="0">
                <a:solidFill>
                  <a:schemeClr val="bg1"/>
                </a:solidFill>
              </a:rPr>
            </a:br>
            <a:r>
              <a:rPr lang="en-GB" dirty="0" smtClean="0">
                <a:solidFill>
                  <a:schemeClr val="bg1"/>
                </a:solidFill>
              </a:rPr>
              <a:t>Host</a:t>
            </a:r>
          </a:p>
        </p:txBody>
      </p:sp>
      <p:pic>
        <p:nvPicPr>
          <p:cNvPr id="27" name="Picture 2" descr="C:\Documents and Settings\John\Local Settings\Temporary Internet Files\Content.IE5\Z3BISEYX\MCj04113680000[1].wmf"/>
          <p:cNvPicPr>
            <a:picLocks noChangeAspect="1" noChangeArrowheads="1"/>
          </p:cNvPicPr>
          <p:nvPr/>
        </p:nvPicPr>
        <p:blipFill>
          <a:blip r:embed="rId4" cstate="print"/>
          <a:srcRect/>
          <a:stretch>
            <a:fillRect/>
          </a:stretch>
        </p:blipFill>
        <p:spPr bwMode="auto">
          <a:xfrm>
            <a:off x="799303" y="3548034"/>
            <a:ext cx="827412" cy="499055"/>
          </a:xfrm>
          <a:prstGeom prst="rect">
            <a:avLst/>
          </a:prstGeom>
          <a:noFill/>
        </p:spPr>
      </p:pic>
      <p:sp>
        <p:nvSpPr>
          <p:cNvPr id="28" name="TextBox 27"/>
          <p:cNvSpPr txBox="1"/>
          <p:nvPr/>
        </p:nvSpPr>
        <p:spPr>
          <a:xfrm>
            <a:off x="4974972" y="3063870"/>
            <a:ext cx="1469633" cy="369332"/>
          </a:xfrm>
          <a:prstGeom prst="rect">
            <a:avLst/>
          </a:prstGeom>
        </p:spPr>
        <p:txBody>
          <a:bodyPr wrap="none" rtlCol="0">
            <a:spAutoFit/>
          </a:bodyPr>
          <a:lstStyle/>
          <a:p>
            <a:r>
              <a:rPr lang="en-GB" dirty="0" smtClean="0">
                <a:solidFill>
                  <a:schemeClr val="bg1"/>
                </a:solidFill>
              </a:rPr>
              <a:t>IPv4 Internet</a:t>
            </a:r>
          </a:p>
        </p:txBody>
      </p:sp>
      <p:pic>
        <p:nvPicPr>
          <p:cNvPr id="32" name="Picture 31" descr="laptop"/>
          <p:cNvPicPr>
            <a:picLocks noChangeAspect="1" noChangeArrowheads="1"/>
          </p:cNvPicPr>
          <p:nvPr/>
        </p:nvPicPr>
        <p:blipFill>
          <a:blip r:embed="rId3" cstate="print"/>
          <a:srcRect/>
          <a:stretch>
            <a:fillRect/>
          </a:stretch>
        </p:blipFill>
        <p:spPr bwMode="auto">
          <a:xfrm>
            <a:off x="9832041" y="2153677"/>
            <a:ext cx="1518875" cy="837166"/>
          </a:xfrm>
          <a:prstGeom prst="rect">
            <a:avLst/>
          </a:prstGeom>
          <a:noFill/>
          <a:ln w="9525">
            <a:noFill/>
            <a:miter lim="800000"/>
            <a:headEnd/>
            <a:tailEnd/>
          </a:ln>
        </p:spPr>
      </p:pic>
      <p:sp>
        <p:nvSpPr>
          <p:cNvPr id="33" name="TextBox 32"/>
          <p:cNvSpPr txBox="1"/>
          <p:nvPr/>
        </p:nvSpPr>
        <p:spPr>
          <a:xfrm>
            <a:off x="10039873" y="1781713"/>
            <a:ext cx="1148070" cy="369332"/>
          </a:xfrm>
          <a:prstGeom prst="rect">
            <a:avLst/>
          </a:prstGeom>
        </p:spPr>
        <p:txBody>
          <a:bodyPr wrap="none" rtlCol="0">
            <a:spAutoFit/>
          </a:bodyPr>
          <a:lstStyle/>
          <a:p>
            <a:pPr algn="ctr"/>
            <a:r>
              <a:rPr lang="en-GB" dirty="0" smtClean="0"/>
              <a:t>IPv6 Host</a:t>
            </a:r>
          </a:p>
        </p:txBody>
      </p:sp>
      <p:sp>
        <p:nvSpPr>
          <p:cNvPr id="34" name="Rounded Rectangle 33"/>
          <p:cNvSpPr/>
          <p:nvPr/>
        </p:nvSpPr>
        <p:spPr>
          <a:xfrm>
            <a:off x="2784763" y="2516175"/>
            <a:ext cx="1654825" cy="15700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35" name="TextBox 34"/>
          <p:cNvSpPr txBox="1"/>
          <p:nvPr/>
        </p:nvSpPr>
        <p:spPr>
          <a:xfrm>
            <a:off x="3201337" y="2589201"/>
            <a:ext cx="861133" cy="646331"/>
          </a:xfrm>
          <a:prstGeom prst="rect">
            <a:avLst/>
          </a:prstGeom>
        </p:spPr>
        <p:txBody>
          <a:bodyPr wrap="none" rtlCol="0">
            <a:spAutoFit/>
          </a:bodyPr>
          <a:lstStyle/>
          <a:p>
            <a:pPr algn="ctr"/>
            <a:r>
              <a:rPr lang="en-GB" dirty="0" smtClean="0">
                <a:solidFill>
                  <a:schemeClr val="bg1"/>
                </a:solidFill>
              </a:rPr>
              <a:t>NAT </a:t>
            </a:r>
            <a:br>
              <a:rPr lang="en-GB" dirty="0" smtClean="0">
                <a:solidFill>
                  <a:schemeClr val="bg1"/>
                </a:solidFill>
              </a:rPr>
            </a:br>
            <a:r>
              <a:rPr lang="en-GB" dirty="0" smtClean="0">
                <a:solidFill>
                  <a:schemeClr val="bg1"/>
                </a:solidFill>
              </a:rPr>
              <a:t>Device</a:t>
            </a:r>
          </a:p>
        </p:txBody>
      </p:sp>
      <p:pic>
        <p:nvPicPr>
          <p:cNvPr id="36" name="Picture 4"/>
          <p:cNvPicPr>
            <a:picLocks noChangeAspect="1" noChangeArrowheads="1"/>
          </p:cNvPicPr>
          <p:nvPr/>
        </p:nvPicPr>
        <p:blipFill>
          <a:blip r:embed="rId5" cstate="print"/>
          <a:stretch>
            <a:fillRect/>
          </a:stretch>
        </p:blipFill>
        <p:spPr bwMode="auto">
          <a:xfrm>
            <a:off x="3142558" y="3209921"/>
            <a:ext cx="1005002" cy="753948"/>
          </a:xfrm>
          <a:prstGeom prst="rect">
            <a:avLst/>
          </a:prstGeom>
          <a:noFill/>
          <a:ln>
            <a:noFill/>
          </a:ln>
        </p:spPr>
      </p:pic>
      <p:sp>
        <p:nvSpPr>
          <p:cNvPr id="39" name="Rounded Rectangle 38"/>
          <p:cNvSpPr/>
          <p:nvPr/>
        </p:nvSpPr>
        <p:spPr>
          <a:xfrm>
            <a:off x="7457209" y="2443149"/>
            <a:ext cx="1946853" cy="157006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40" name="TextBox 39"/>
          <p:cNvSpPr txBox="1"/>
          <p:nvPr/>
        </p:nvSpPr>
        <p:spPr>
          <a:xfrm>
            <a:off x="8049518" y="2516175"/>
            <a:ext cx="801694" cy="646331"/>
          </a:xfrm>
          <a:prstGeom prst="rect">
            <a:avLst/>
          </a:prstGeom>
        </p:spPr>
        <p:txBody>
          <a:bodyPr wrap="none" rtlCol="0">
            <a:spAutoFit/>
          </a:bodyPr>
          <a:lstStyle/>
          <a:p>
            <a:pPr algn="ctr"/>
            <a:r>
              <a:rPr lang="en-GB" dirty="0" smtClean="0">
                <a:solidFill>
                  <a:schemeClr val="bg1"/>
                </a:solidFill>
              </a:rPr>
              <a:t>UAG</a:t>
            </a:r>
            <a:br>
              <a:rPr lang="en-GB" dirty="0" smtClean="0">
                <a:solidFill>
                  <a:schemeClr val="bg1"/>
                </a:solidFill>
              </a:rPr>
            </a:br>
            <a:r>
              <a:rPr lang="en-GB" dirty="0" smtClean="0">
                <a:solidFill>
                  <a:schemeClr val="bg1"/>
                </a:solidFill>
              </a:rPr>
              <a:t>server</a:t>
            </a:r>
          </a:p>
        </p:txBody>
      </p:sp>
      <p:pic>
        <p:nvPicPr>
          <p:cNvPr id="41" name="Picture 4"/>
          <p:cNvPicPr>
            <a:picLocks noChangeAspect="1" noChangeArrowheads="1"/>
          </p:cNvPicPr>
          <p:nvPr/>
        </p:nvPicPr>
        <p:blipFill>
          <a:blip r:embed="rId5" cstate="print"/>
          <a:stretch>
            <a:fillRect/>
          </a:stretch>
        </p:blipFill>
        <p:spPr bwMode="auto">
          <a:xfrm>
            <a:off x="7961018" y="3136895"/>
            <a:ext cx="1005002" cy="753948"/>
          </a:xfrm>
          <a:prstGeom prst="rect">
            <a:avLst/>
          </a:prstGeom>
          <a:noFill/>
          <a:ln>
            <a:noFill/>
          </a:ln>
        </p:spPr>
      </p:pic>
      <p:pic>
        <p:nvPicPr>
          <p:cNvPr id="47" name="Picture 2" descr="C:\Documents and Settings\John\Local Settings\Temporary Internet Files\Content.IE5\Z3BISEYX\MCj04113680000[1].wmf"/>
          <p:cNvPicPr>
            <a:picLocks noChangeAspect="1" noChangeArrowheads="1"/>
          </p:cNvPicPr>
          <p:nvPr/>
        </p:nvPicPr>
        <p:blipFill>
          <a:blip r:embed="rId4" cstate="print"/>
          <a:srcRect/>
          <a:stretch>
            <a:fillRect/>
          </a:stretch>
        </p:blipFill>
        <p:spPr bwMode="auto">
          <a:xfrm>
            <a:off x="7457210" y="3355975"/>
            <a:ext cx="827412" cy="499055"/>
          </a:xfrm>
          <a:prstGeom prst="rect">
            <a:avLst/>
          </a:prstGeom>
          <a:noFill/>
        </p:spPr>
      </p:pic>
      <p:pic>
        <p:nvPicPr>
          <p:cNvPr id="1487874" name="Picture 2"/>
          <p:cNvPicPr>
            <a:picLocks noChangeAspect="1" noChangeArrowheads="1"/>
          </p:cNvPicPr>
          <p:nvPr/>
        </p:nvPicPr>
        <p:blipFill>
          <a:blip r:embed="rId6" cstate="print"/>
          <a:srcRect/>
          <a:stretch>
            <a:fillRect/>
          </a:stretch>
        </p:blipFill>
        <p:spPr bwMode="auto">
          <a:xfrm>
            <a:off x="8381965" y="3648078"/>
            <a:ext cx="1011501" cy="607058"/>
          </a:xfrm>
          <a:prstGeom prst="rect">
            <a:avLst/>
          </a:prstGeom>
          <a:noFill/>
          <a:ln w="9525">
            <a:noFill/>
            <a:miter lim="800000"/>
            <a:headEnd/>
            <a:tailEnd/>
          </a:ln>
        </p:spPr>
      </p:pic>
      <p:graphicFrame>
        <p:nvGraphicFramePr>
          <p:cNvPr id="1487877" name="Object 5"/>
          <p:cNvGraphicFramePr>
            <a:graphicFrameLocks noChangeAspect="1"/>
          </p:cNvGraphicFramePr>
          <p:nvPr/>
        </p:nvGraphicFramePr>
        <p:xfrm>
          <a:off x="6337770" y="1248642"/>
          <a:ext cx="1314126" cy="1383410"/>
        </p:xfrm>
        <a:graphic>
          <a:graphicData uri="http://schemas.openxmlformats.org/presentationml/2006/ole">
            <mc:AlternateContent xmlns:mc="http://schemas.openxmlformats.org/markup-compatibility/2006">
              <mc:Choice xmlns:v="urn:schemas-microsoft-com:vml" Requires="v">
                <p:oleObj spid="_x0000_s20490" name="Visio" r:id="rId7" imgW="681228" imgH="955548" progId="Visio.Drawing.11">
                  <p:embed/>
                </p:oleObj>
              </mc:Choice>
              <mc:Fallback>
                <p:oleObj name="Visio" r:id="rId7" imgW="681228" imgH="955548"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37770" y="1248642"/>
                        <a:ext cx="1314126" cy="1383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TextBox 36"/>
          <p:cNvSpPr txBox="1"/>
          <p:nvPr/>
        </p:nvSpPr>
        <p:spPr>
          <a:xfrm>
            <a:off x="8138608" y="4195773"/>
            <a:ext cx="1218667" cy="369332"/>
          </a:xfrm>
          <a:prstGeom prst="rect">
            <a:avLst/>
          </a:prstGeom>
        </p:spPr>
        <p:txBody>
          <a:bodyPr wrap="none" rtlCol="0">
            <a:spAutoFit/>
          </a:bodyPr>
          <a:lstStyle/>
          <a:p>
            <a:r>
              <a:rPr lang="en-GB" dirty="0" smtClean="0"/>
              <a:t>Certificate</a:t>
            </a:r>
          </a:p>
        </p:txBody>
      </p:sp>
      <p:grpSp>
        <p:nvGrpSpPr>
          <p:cNvPr id="3" name="Group 51"/>
          <p:cNvGrpSpPr/>
          <p:nvPr/>
        </p:nvGrpSpPr>
        <p:grpSpPr>
          <a:xfrm>
            <a:off x="7408539" y="1493811"/>
            <a:ext cx="730070" cy="523220"/>
            <a:chOff x="5448312" y="1566837"/>
            <a:chExt cx="547695" cy="523220"/>
          </a:xfrm>
        </p:grpSpPr>
        <p:pic>
          <p:nvPicPr>
            <p:cNvPr id="50" name="Picture 2"/>
            <p:cNvPicPr>
              <a:picLocks noChangeAspect="1" noChangeArrowheads="1"/>
            </p:cNvPicPr>
            <p:nvPr/>
          </p:nvPicPr>
          <p:blipFill>
            <a:blip r:embed="rId9" cstate="print"/>
            <a:srcRect/>
            <a:stretch>
              <a:fillRect/>
            </a:stretch>
          </p:blipFill>
          <p:spPr bwMode="auto">
            <a:xfrm>
              <a:off x="5448312" y="1626200"/>
              <a:ext cx="547695" cy="438156"/>
            </a:xfrm>
            <a:prstGeom prst="rect">
              <a:avLst/>
            </a:prstGeom>
            <a:noFill/>
            <a:ln w="9525">
              <a:noFill/>
              <a:miter lim="800000"/>
              <a:headEnd/>
              <a:tailEnd/>
            </a:ln>
          </p:spPr>
        </p:pic>
        <p:sp>
          <p:nvSpPr>
            <p:cNvPr id="51" name="TextBox 50"/>
            <p:cNvSpPr txBox="1"/>
            <p:nvPr/>
          </p:nvSpPr>
          <p:spPr>
            <a:xfrm>
              <a:off x="5557851" y="1566837"/>
              <a:ext cx="315313" cy="523220"/>
            </a:xfrm>
            <a:prstGeom prst="rect">
              <a:avLst/>
            </a:prstGeom>
          </p:spPr>
          <p:txBody>
            <a:bodyPr wrap="none" rtlCol="0">
              <a:spAutoFit/>
            </a:bodyPr>
            <a:lstStyle/>
            <a:p>
              <a:r>
                <a:rPr lang="en-GB" sz="2800" b="1" dirty="0" smtClean="0">
                  <a:solidFill>
                    <a:srgbClr val="FF0000"/>
                  </a:solidFill>
                </a:rPr>
                <a:t>X</a:t>
              </a:r>
            </a:p>
          </p:txBody>
        </p:sp>
      </p:grpSp>
      <p:grpSp>
        <p:nvGrpSpPr>
          <p:cNvPr id="4" name="Group 52"/>
          <p:cNvGrpSpPr/>
          <p:nvPr/>
        </p:nvGrpSpPr>
        <p:grpSpPr>
          <a:xfrm>
            <a:off x="7611686" y="1646211"/>
            <a:ext cx="730070" cy="523220"/>
            <a:chOff x="5448312" y="1566837"/>
            <a:chExt cx="547695" cy="523220"/>
          </a:xfrm>
        </p:grpSpPr>
        <p:pic>
          <p:nvPicPr>
            <p:cNvPr id="54" name="Picture 2"/>
            <p:cNvPicPr>
              <a:picLocks noChangeAspect="1" noChangeArrowheads="1"/>
            </p:cNvPicPr>
            <p:nvPr/>
          </p:nvPicPr>
          <p:blipFill>
            <a:blip r:embed="rId9" cstate="print"/>
            <a:srcRect/>
            <a:stretch>
              <a:fillRect/>
            </a:stretch>
          </p:blipFill>
          <p:spPr bwMode="auto">
            <a:xfrm>
              <a:off x="5448312" y="1626200"/>
              <a:ext cx="547695" cy="438156"/>
            </a:xfrm>
            <a:prstGeom prst="rect">
              <a:avLst/>
            </a:prstGeom>
            <a:noFill/>
            <a:ln w="9525">
              <a:noFill/>
              <a:miter lim="800000"/>
              <a:headEnd/>
              <a:tailEnd/>
            </a:ln>
          </p:spPr>
        </p:pic>
        <p:sp>
          <p:nvSpPr>
            <p:cNvPr id="55" name="TextBox 54"/>
            <p:cNvSpPr txBox="1"/>
            <p:nvPr/>
          </p:nvSpPr>
          <p:spPr>
            <a:xfrm>
              <a:off x="5557851" y="1566837"/>
              <a:ext cx="315313" cy="523220"/>
            </a:xfrm>
            <a:prstGeom prst="rect">
              <a:avLst/>
            </a:prstGeom>
          </p:spPr>
          <p:txBody>
            <a:bodyPr wrap="none" rtlCol="0">
              <a:spAutoFit/>
            </a:bodyPr>
            <a:lstStyle/>
            <a:p>
              <a:r>
                <a:rPr lang="en-GB" sz="2800" b="1" dirty="0" smtClean="0">
                  <a:solidFill>
                    <a:srgbClr val="FF0000"/>
                  </a:solidFill>
                </a:rPr>
                <a:t>X</a:t>
              </a:r>
            </a:p>
          </p:txBody>
        </p:sp>
      </p:grpSp>
      <p:grpSp>
        <p:nvGrpSpPr>
          <p:cNvPr id="5" name="Group 55"/>
          <p:cNvGrpSpPr/>
          <p:nvPr/>
        </p:nvGrpSpPr>
        <p:grpSpPr>
          <a:xfrm>
            <a:off x="7814833" y="1798611"/>
            <a:ext cx="730070" cy="523220"/>
            <a:chOff x="5448312" y="1566837"/>
            <a:chExt cx="547695" cy="523220"/>
          </a:xfrm>
        </p:grpSpPr>
        <p:pic>
          <p:nvPicPr>
            <p:cNvPr id="57" name="Picture 2"/>
            <p:cNvPicPr>
              <a:picLocks noChangeAspect="1" noChangeArrowheads="1"/>
            </p:cNvPicPr>
            <p:nvPr/>
          </p:nvPicPr>
          <p:blipFill>
            <a:blip r:embed="rId9" cstate="print"/>
            <a:srcRect/>
            <a:stretch>
              <a:fillRect/>
            </a:stretch>
          </p:blipFill>
          <p:spPr bwMode="auto">
            <a:xfrm>
              <a:off x="5448312" y="1626200"/>
              <a:ext cx="547695" cy="438156"/>
            </a:xfrm>
            <a:prstGeom prst="rect">
              <a:avLst/>
            </a:prstGeom>
            <a:noFill/>
            <a:ln w="9525">
              <a:noFill/>
              <a:miter lim="800000"/>
              <a:headEnd/>
              <a:tailEnd/>
            </a:ln>
          </p:spPr>
        </p:pic>
        <p:sp>
          <p:nvSpPr>
            <p:cNvPr id="58" name="TextBox 57"/>
            <p:cNvSpPr txBox="1"/>
            <p:nvPr/>
          </p:nvSpPr>
          <p:spPr>
            <a:xfrm>
              <a:off x="5557851" y="1566837"/>
              <a:ext cx="315313" cy="523220"/>
            </a:xfrm>
            <a:prstGeom prst="rect">
              <a:avLst/>
            </a:prstGeom>
          </p:spPr>
          <p:txBody>
            <a:bodyPr wrap="none" rtlCol="0">
              <a:spAutoFit/>
            </a:bodyPr>
            <a:lstStyle/>
            <a:p>
              <a:r>
                <a:rPr lang="en-GB" sz="2800" b="1" dirty="0" smtClean="0">
                  <a:solidFill>
                    <a:srgbClr val="FF0000"/>
                  </a:solidFill>
                </a:rPr>
                <a:t>X</a:t>
              </a:r>
            </a:p>
          </p:txBody>
        </p:sp>
      </p:grpSp>
      <p:sp>
        <p:nvSpPr>
          <p:cNvPr id="59" name="TextBox 58"/>
          <p:cNvSpPr txBox="1"/>
          <p:nvPr/>
        </p:nvSpPr>
        <p:spPr>
          <a:xfrm>
            <a:off x="7457210" y="1165194"/>
            <a:ext cx="2277355" cy="369332"/>
          </a:xfrm>
          <a:prstGeom prst="rect">
            <a:avLst/>
          </a:prstGeom>
        </p:spPr>
        <p:txBody>
          <a:bodyPr wrap="none" rtlCol="0">
            <a:spAutoFit/>
          </a:bodyPr>
          <a:lstStyle/>
          <a:p>
            <a:r>
              <a:rPr lang="en-GB" dirty="0" smtClean="0"/>
              <a:t>Web server with CRL</a:t>
            </a:r>
          </a:p>
        </p:txBody>
      </p:sp>
      <p:sp>
        <p:nvSpPr>
          <p:cNvPr id="60" name="Line Callout 2 59"/>
          <p:cNvSpPr/>
          <p:nvPr/>
        </p:nvSpPr>
        <p:spPr>
          <a:xfrm>
            <a:off x="7311196" y="5400702"/>
            <a:ext cx="4380419" cy="612648"/>
          </a:xfrm>
          <a:prstGeom prst="borderCallout2">
            <a:avLst>
              <a:gd name="adj1" fmla="val 18750"/>
              <a:gd name="adj2" fmla="val -8333"/>
              <a:gd name="adj3" fmla="val -50902"/>
              <a:gd name="adj4" fmla="val -11757"/>
              <a:gd name="adj5" fmla="val -208396"/>
              <a:gd name="adj6" fmla="val 2509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URL of CRL distribution point published in certificate</a:t>
            </a:r>
            <a:endParaRPr lang="en-GB" dirty="0">
              <a:solidFill>
                <a:schemeClr val="bg1"/>
              </a:solidFill>
            </a:endParaRPr>
          </a:p>
        </p:txBody>
      </p:sp>
      <p:pic>
        <p:nvPicPr>
          <p:cNvPr id="44" name="Picture 2"/>
          <p:cNvPicPr>
            <a:picLocks noChangeAspect="1" noChangeArrowheads="1"/>
          </p:cNvPicPr>
          <p:nvPr/>
        </p:nvPicPr>
        <p:blipFill>
          <a:blip r:embed="rId6" cstate="print"/>
          <a:srcRect/>
          <a:stretch>
            <a:fillRect/>
          </a:stretch>
        </p:blipFill>
        <p:spPr bwMode="auto">
          <a:xfrm>
            <a:off x="1213008" y="3957930"/>
            <a:ext cx="1011501" cy="607058"/>
          </a:xfrm>
          <a:prstGeom prst="rect">
            <a:avLst/>
          </a:prstGeom>
          <a:noFill/>
          <a:ln w="9525">
            <a:noFill/>
            <a:miter lim="800000"/>
            <a:headEnd/>
            <a:tailEnd/>
          </a:ln>
        </p:spPr>
      </p:pic>
    </p:spTree>
    <p:extLst>
      <p:ext uri="{BB962C8B-B14F-4D97-AF65-F5344CB8AC3E}">
        <p14:creationId xmlns:p14="http://schemas.microsoft.com/office/powerpoint/2010/main" val="40162073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87874"/>
                                        </p:tgtEl>
                                        <p:attrNameLst>
                                          <p:attrName>style.visibility</p:attrName>
                                        </p:attrNameLst>
                                      </p:cBhvr>
                                      <p:to>
                                        <p:strVal val="visible"/>
                                      </p:to>
                                    </p:set>
                                    <p:animEffect transition="in" filter="dissolve">
                                      <p:cBhvr>
                                        <p:cTn id="7" dur="500"/>
                                        <p:tgtEl>
                                          <p:spTgt spid="148787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dissolve">
                                      <p:cBhvr>
                                        <p:cTn id="10" dur="500"/>
                                        <p:tgtEl>
                                          <p:spTgt spid="3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animEffect transition="in" filter="dissolve">
                                      <p:cBhvr>
                                        <p:cTn id="13" dur="500"/>
                                        <p:tgtEl>
                                          <p:spTgt spid="6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487877"/>
                                        </p:tgtEl>
                                        <p:attrNameLst>
                                          <p:attrName>style.visibility</p:attrName>
                                        </p:attrNameLst>
                                      </p:cBhvr>
                                      <p:to>
                                        <p:strVal val="visible"/>
                                      </p:to>
                                    </p:set>
                                    <p:animEffect transition="in" filter="dissolve">
                                      <p:cBhvr>
                                        <p:cTn id="18" dur="500"/>
                                        <p:tgtEl>
                                          <p:spTgt spid="1487877"/>
                                        </p:tgtEl>
                                      </p:cBhvr>
                                    </p:animEffect>
                                  </p:childTnLst>
                                </p:cTn>
                              </p:par>
                              <p:par>
                                <p:cTn id="19" presetID="9"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500"/>
                                        <p:tgtEl>
                                          <p:spTgt spid="3"/>
                                        </p:tgtEl>
                                      </p:cBhvr>
                                    </p:animEffect>
                                  </p:childTnLst>
                                </p:cTn>
                              </p:par>
                              <p:par>
                                <p:cTn id="22" presetID="9"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dissolve">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dissolve">
                                      <p:cBhvr>
                                        <p:cTn id="35"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59" grpId="0"/>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6244723" y="1982784"/>
            <a:ext cx="4798806" cy="2227293"/>
          </a:xfrm>
          <a:prstGeom prst="cloud">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sp>
        <p:nvSpPr>
          <p:cNvPr id="6" name="Cloud 5"/>
          <p:cNvSpPr/>
          <p:nvPr/>
        </p:nvSpPr>
        <p:spPr>
          <a:xfrm>
            <a:off x="1795978" y="1946271"/>
            <a:ext cx="4429090" cy="2227293"/>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967139532"/>
              </p:ext>
            </p:extLst>
          </p:nvPr>
        </p:nvGraphicFramePr>
        <p:xfrm>
          <a:off x="5904023" y="1968481"/>
          <a:ext cx="876084" cy="921821"/>
        </p:xfrm>
        <a:graphic>
          <a:graphicData uri="http://schemas.openxmlformats.org/presentationml/2006/ole">
            <mc:AlternateContent xmlns:mc="http://schemas.openxmlformats.org/markup-compatibility/2006">
              <mc:Choice xmlns:v="urn:schemas-microsoft-com:vml" Requires="v">
                <p:oleObj spid="_x0000_s21546"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023" y="1968481"/>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9" descr="laptop"/>
          <p:cNvPicPr>
            <a:picLocks noChangeAspect="1" noChangeArrowheads="1"/>
          </p:cNvPicPr>
          <p:nvPr/>
        </p:nvPicPr>
        <p:blipFill>
          <a:blip r:embed="rId5" cstate="print"/>
          <a:srcRect/>
          <a:stretch>
            <a:fillRect/>
          </a:stretch>
        </p:blipFill>
        <p:spPr bwMode="auto">
          <a:xfrm>
            <a:off x="1007173" y="2914682"/>
            <a:ext cx="1518875" cy="837166"/>
          </a:xfrm>
          <a:prstGeom prst="rect">
            <a:avLst/>
          </a:prstGeom>
          <a:noFill/>
          <a:ln w="9525">
            <a:noFill/>
            <a:miter lim="800000"/>
            <a:headEnd/>
            <a:tailEnd/>
          </a:ln>
        </p:spPr>
      </p:pic>
      <p:graphicFrame>
        <p:nvGraphicFramePr>
          <p:cNvPr id="12" name="Object 3"/>
          <p:cNvGraphicFramePr>
            <a:graphicFrameLocks noChangeAspect="1"/>
          </p:cNvGraphicFramePr>
          <p:nvPr>
            <p:extLst>
              <p:ext uri="{D42A27DB-BD31-4B8C-83A1-F6EECF244321}">
                <p14:modId xmlns:p14="http://schemas.microsoft.com/office/powerpoint/2010/main" val="3798713570"/>
              </p:ext>
            </p:extLst>
          </p:nvPr>
        </p:nvGraphicFramePr>
        <p:xfrm>
          <a:off x="7344508" y="1544627"/>
          <a:ext cx="901245" cy="920760"/>
        </p:xfrm>
        <a:graphic>
          <a:graphicData uri="http://schemas.openxmlformats.org/presentationml/2006/ole">
            <mc:AlternateContent xmlns:mc="http://schemas.openxmlformats.org/markup-compatibility/2006">
              <mc:Choice xmlns:v="urn:schemas-microsoft-com:vml" Requires="v">
                <p:oleObj spid="_x0000_s21547" name="Visio" r:id="rId6" imgW="695706" imgH="947547" progId="Visio.Drawing.11">
                  <p:embed/>
                </p:oleObj>
              </mc:Choice>
              <mc:Fallback>
                <p:oleObj name="Visio" r:id="rId6"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4508" y="1544627"/>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7636537" y="2771766"/>
            <a:ext cx="1853392" cy="338554"/>
          </a:xfrm>
          <a:prstGeom prst="rect">
            <a:avLst/>
          </a:prstGeom>
        </p:spPr>
        <p:txBody>
          <a:bodyPr wrap="none" rtlCol="0">
            <a:spAutoFit/>
          </a:bodyPr>
          <a:lstStyle/>
          <a:p>
            <a:r>
              <a:rPr lang="en-GB" sz="1600" dirty="0" smtClean="0">
                <a:effectLst/>
              </a:rPr>
              <a:t>Corporate intranet</a:t>
            </a:r>
          </a:p>
        </p:txBody>
      </p:sp>
      <p:sp>
        <p:nvSpPr>
          <p:cNvPr id="15" name="TextBox 14"/>
          <p:cNvSpPr txBox="1"/>
          <p:nvPr/>
        </p:nvSpPr>
        <p:spPr>
          <a:xfrm>
            <a:off x="3304789" y="2808279"/>
            <a:ext cx="892809" cy="338554"/>
          </a:xfrm>
          <a:prstGeom prst="rect">
            <a:avLst/>
          </a:prstGeom>
        </p:spPr>
        <p:txBody>
          <a:bodyPr wrap="none" rtlCol="0">
            <a:spAutoFit/>
          </a:bodyPr>
          <a:lstStyle/>
          <a:p>
            <a:r>
              <a:rPr lang="en-GB" sz="1600" dirty="0" smtClean="0">
                <a:solidFill>
                  <a:schemeClr val="bg1"/>
                </a:solidFill>
                <a:effectLst/>
              </a:rPr>
              <a:t>Internet</a:t>
            </a:r>
          </a:p>
        </p:txBody>
      </p:sp>
      <p:graphicFrame>
        <p:nvGraphicFramePr>
          <p:cNvPr id="19" name="Object 2"/>
          <p:cNvGraphicFramePr>
            <a:graphicFrameLocks noChangeAspect="1"/>
          </p:cNvGraphicFramePr>
          <p:nvPr>
            <p:extLst>
              <p:ext uri="{D42A27DB-BD31-4B8C-83A1-F6EECF244321}">
                <p14:modId xmlns:p14="http://schemas.microsoft.com/office/powerpoint/2010/main" val="1102083391"/>
              </p:ext>
            </p:extLst>
          </p:nvPr>
        </p:nvGraphicFramePr>
        <p:xfrm>
          <a:off x="10021431" y="3100384"/>
          <a:ext cx="876084" cy="921821"/>
        </p:xfrm>
        <a:graphic>
          <a:graphicData uri="http://schemas.openxmlformats.org/presentationml/2006/ole">
            <mc:AlternateContent xmlns:mc="http://schemas.openxmlformats.org/markup-compatibility/2006">
              <mc:Choice xmlns:v="urn:schemas-microsoft-com:vml" Requires="v">
                <p:oleObj spid="_x0000_s21548" name="Visio" r:id="rId8" imgW="681228" imgH="955548" progId="Visio.Drawing.11">
                  <p:embed/>
                </p:oleObj>
              </mc:Choice>
              <mc:Fallback>
                <p:oleObj name="Visio" r:id="rId8"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1431" y="3100384"/>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7198494" y="1238220"/>
            <a:ext cx="566181" cy="338554"/>
          </a:xfrm>
          <a:prstGeom prst="rect">
            <a:avLst/>
          </a:prstGeom>
        </p:spPr>
        <p:txBody>
          <a:bodyPr wrap="none" rtlCol="0">
            <a:spAutoFit/>
          </a:bodyPr>
          <a:lstStyle/>
          <a:p>
            <a:r>
              <a:rPr lang="en-GB" sz="1600" dirty="0" smtClean="0">
                <a:effectLst/>
              </a:rPr>
              <a:t>DC1</a:t>
            </a:r>
          </a:p>
        </p:txBody>
      </p:sp>
      <p:sp>
        <p:nvSpPr>
          <p:cNvPr id="22" name="TextBox 21"/>
          <p:cNvSpPr txBox="1"/>
          <p:nvPr/>
        </p:nvSpPr>
        <p:spPr>
          <a:xfrm>
            <a:off x="10216117" y="3976695"/>
            <a:ext cx="659155" cy="338554"/>
          </a:xfrm>
          <a:prstGeom prst="rect">
            <a:avLst/>
          </a:prstGeom>
        </p:spPr>
        <p:txBody>
          <a:bodyPr wrap="none" rtlCol="0">
            <a:spAutoFit/>
          </a:bodyPr>
          <a:lstStyle/>
          <a:p>
            <a:r>
              <a:rPr lang="en-GB" sz="1600" dirty="0" smtClean="0">
                <a:effectLst/>
              </a:rPr>
              <a:t>APP1</a:t>
            </a:r>
          </a:p>
        </p:txBody>
      </p:sp>
      <p:sp>
        <p:nvSpPr>
          <p:cNvPr id="24" name="TextBox 23"/>
          <p:cNvSpPr txBox="1"/>
          <p:nvPr/>
        </p:nvSpPr>
        <p:spPr>
          <a:xfrm>
            <a:off x="6001367" y="1238220"/>
            <a:ext cx="569258" cy="338554"/>
          </a:xfrm>
          <a:prstGeom prst="rect">
            <a:avLst/>
          </a:prstGeom>
        </p:spPr>
        <p:txBody>
          <a:bodyPr wrap="none" rtlCol="0">
            <a:spAutoFit/>
          </a:bodyPr>
          <a:lstStyle/>
          <a:p>
            <a:r>
              <a:rPr lang="en-GB" sz="1600" dirty="0" smtClean="0">
                <a:effectLst/>
              </a:rPr>
              <a:t>DA1</a:t>
            </a:r>
          </a:p>
        </p:txBody>
      </p:sp>
      <p:sp>
        <p:nvSpPr>
          <p:cNvPr id="26" name="TextBox 25"/>
          <p:cNvSpPr txBox="1"/>
          <p:nvPr/>
        </p:nvSpPr>
        <p:spPr>
          <a:xfrm>
            <a:off x="8220592" y="1566837"/>
            <a:ext cx="1268296" cy="338554"/>
          </a:xfrm>
          <a:prstGeom prst="rect">
            <a:avLst/>
          </a:prstGeom>
        </p:spPr>
        <p:txBody>
          <a:bodyPr wrap="none" rtlCol="0">
            <a:spAutoFit/>
          </a:bodyPr>
          <a:lstStyle/>
          <a:p>
            <a:r>
              <a:rPr lang="en-GB" sz="1600" dirty="0" smtClean="0">
                <a:effectLst/>
              </a:rPr>
              <a:t>DC, DNS,CA</a:t>
            </a:r>
          </a:p>
        </p:txBody>
      </p:sp>
      <p:sp>
        <p:nvSpPr>
          <p:cNvPr id="27" name="TextBox 26"/>
          <p:cNvSpPr txBox="1"/>
          <p:nvPr/>
        </p:nvSpPr>
        <p:spPr>
          <a:xfrm>
            <a:off x="5704187" y="1493812"/>
            <a:ext cx="1221808" cy="584775"/>
          </a:xfrm>
          <a:prstGeom prst="rect">
            <a:avLst/>
          </a:prstGeom>
        </p:spPr>
        <p:txBody>
          <a:bodyPr wrap="none" rtlCol="0">
            <a:spAutoFit/>
          </a:bodyPr>
          <a:lstStyle/>
          <a:p>
            <a:pPr algn="ctr"/>
            <a:r>
              <a:rPr lang="en-GB" sz="1600" dirty="0" smtClean="0">
                <a:effectLst/>
              </a:rPr>
              <a:t>IIS for CRL</a:t>
            </a:r>
            <a:br>
              <a:rPr lang="en-GB" sz="1600" dirty="0" smtClean="0">
                <a:effectLst/>
              </a:rPr>
            </a:br>
            <a:r>
              <a:rPr lang="en-GB" sz="1600" dirty="0" smtClean="0">
                <a:effectLst/>
              </a:rPr>
              <a:t>distribution</a:t>
            </a:r>
          </a:p>
        </p:txBody>
      </p:sp>
      <p:graphicFrame>
        <p:nvGraphicFramePr>
          <p:cNvPr id="28" name="Object 3"/>
          <p:cNvGraphicFramePr>
            <a:graphicFrameLocks noChangeAspect="1"/>
          </p:cNvGraphicFramePr>
          <p:nvPr>
            <p:extLst>
              <p:ext uri="{D42A27DB-BD31-4B8C-83A1-F6EECF244321}">
                <p14:modId xmlns:p14="http://schemas.microsoft.com/office/powerpoint/2010/main" val="2295395248"/>
              </p:ext>
            </p:extLst>
          </p:nvPr>
        </p:nvGraphicFramePr>
        <p:xfrm>
          <a:off x="3373115" y="1420785"/>
          <a:ext cx="901245" cy="920760"/>
        </p:xfrm>
        <a:graphic>
          <a:graphicData uri="http://schemas.openxmlformats.org/presentationml/2006/ole">
            <mc:AlternateContent xmlns:mc="http://schemas.openxmlformats.org/markup-compatibility/2006">
              <mc:Choice xmlns:v="urn:schemas-microsoft-com:vml" Requires="v">
                <p:oleObj spid="_x0000_s21549" name="Visio" r:id="rId9" imgW="695706" imgH="947547" progId="Visio.Drawing.11">
                  <p:embed/>
                </p:oleObj>
              </mc:Choice>
              <mc:Fallback>
                <p:oleObj name="Visio" r:id="rId9"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3115" y="1420785"/>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Box 28"/>
          <p:cNvSpPr txBox="1"/>
          <p:nvPr/>
        </p:nvSpPr>
        <p:spPr>
          <a:xfrm>
            <a:off x="3227101" y="1114378"/>
            <a:ext cx="522131" cy="338554"/>
          </a:xfrm>
          <a:prstGeom prst="rect">
            <a:avLst/>
          </a:prstGeom>
        </p:spPr>
        <p:txBody>
          <a:bodyPr wrap="none" rtlCol="0">
            <a:spAutoFit/>
          </a:bodyPr>
          <a:lstStyle/>
          <a:p>
            <a:r>
              <a:rPr lang="en-GB" sz="1600" dirty="0" smtClean="0">
                <a:effectLst/>
              </a:rPr>
              <a:t>EX1</a:t>
            </a:r>
          </a:p>
        </p:txBody>
      </p:sp>
      <p:sp>
        <p:nvSpPr>
          <p:cNvPr id="30" name="TextBox 29"/>
          <p:cNvSpPr txBox="1"/>
          <p:nvPr/>
        </p:nvSpPr>
        <p:spPr>
          <a:xfrm>
            <a:off x="4249199" y="1274733"/>
            <a:ext cx="591829" cy="338554"/>
          </a:xfrm>
          <a:prstGeom prst="rect">
            <a:avLst/>
          </a:prstGeom>
        </p:spPr>
        <p:txBody>
          <a:bodyPr wrap="none" rtlCol="0">
            <a:spAutoFit/>
          </a:bodyPr>
          <a:lstStyle/>
          <a:p>
            <a:r>
              <a:rPr lang="en-GB" sz="1600" dirty="0" smtClean="0">
                <a:effectLst/>
              </a:rPr>
              <a:t>DNS</a:t>
            </a:r>
          </a:p>
        </p:txBody>
      </p:sp>
      <p:sp>
        <p:nvSpPr>
          <p:cNvPr id="31" name="TextBox 30"/>
          <p:cNvSpPr txBox="1"/>
          <p:nvPr/>
        </p:nvSpPr>
        <p:spPr>
          <a:xfrm>
            <a:off x="2194940" y="3462377"/>
            <a:ext cx="696024" cy="338554"/>
          </a:xfrm>
          <a:prstGeom prst="rect">
            <a:avLst/>
          </a:prstGeom>
        </p:spPr>
        <p:txBody>
          <a:bodyPr wrap="none" rtlCol="0">
            <a:spAutoFit/>
          </a:bodyPr>
          <a:lstStyle/>
          <a:p>
            <a:r>
              <a:rPr lang="en-GB" sz="1600" dirty="0" smtClean="0">
                <a:effectLst/>
              </a:rPr>
              <a:t>WIN7</a:t>
            </a:r>
          </a:p>
        </p:txBody>
      </p:sp>
      <p:graphicFrame>
        <p:nvGraphicFramePr>
          <p:cNvPr id="35" name="Object 3"/>
          <p:cNvGraphicFramePr>
            <a:graphicFrameLocks noChangeAspect="1"/>
          </p:cNvGraphicFramePr>
          <p:nvPr>
            <p:extLst>
              <p:ext uri="{D42A27DB-BD31-4B8C-83A1-F6EECF244321}">
                <p14:modId xmlns:p14="http://schemas.microsoft.com/office/powerpoint/2010/main" val="1513094547"/>
              </p:ext>
            </p:extLst>
          </p:nvPr>
        </p:nvGraphicFramePr>
        <p:xfrm>
          <a:off x="5758010" y="2954331"/>
          <a:ext cx="901245" cy="920760"/>
        </p:xfrm>
        <a:graphic>
          <a:graphicData uri="http://schemas.openxmlformats.org/presentationml/2006/ole">
            <mc:AlternateContent xmlns:mc="http://schemas.openxmlformats.org/markup-compatibility/2006">
              <mc:Choice xmlns:v="urn:schemas-microsoft-com:vml" Requires="v">
                <p:oleObj spid="_x0000_s21550" name="Visio" r:id="rId10" imgW="695706" imgH="947547" progId="Visio.Drawing.11">
                  <p:embed/>
                </p:oleObj>
              </mc:Choice>
              <mc:Fallback>
                <p:oleObj name="Visio" r:id="rId10"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8010" y="2954331"/>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Box 37"/>
          <p:cNvSpPr txBox="1"/>
          <p:nvPr/>
        </p:nvSpPr>
        <p:spPr>
          <a:xfrm>
            <a:off x="5758010" y="3940182"/>
            <a:ext cx="643509" cy="369332"/>
          </a:xfrm>
          <a:prstGeom prst="rect">
            <a:avLst/>
          </a:prstGeom>
        </p:spPr>
        <p:txBody>
          <a:bodyPr wrap="none" rtlCol="0">
            <a:spAutoFit/>
          </a:bodyPr>
          <a:lstStyle/>
          <a:p>
            <a:r>
              <a:rPr lang="en-GB" dirty="0" smtClean="0"/>
              <a:t>UAG</a:t>
            </a:r>
          </a:p>
        </p:txBody>
      </p:sp>
      <p:sp>
        <p:nvSpPr>
          <p:cNvPr id="39" name="Oval 38"/>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
        <p:nvSpPr>
          <p:cNvPr id="40" name="Title 1"/>
          <p:cNvSpPr>
            <a:spLocks noGrp="1"/>
          </p:cNvSpPr>
          <p:nvPr>
            <p:ph type="title"/>
          </p:nvPr>
        </p:nvSpPr>
        <p:spPr/>
        <p:txBody>
          <a:bodyPr/>
          <a:lstStyle/>
          <a:p>
            <a:r>
              <a:rPr lang="en-GB" dirty="0" smtClean="0"/>
              <a:t>Demo: </a:t>
            </a:r>
            <a:endParaRPr lang="en-GB" dirty="0"/>
          </a:p>
        </p:txBody>
      </p:sp>
      <p:sp>
        <p:nvSpPr>
          <p:cNvPr id="2" name="Text Placeholder 1"/>
          <p:cNvSpPr>
            <a:spLocks noGrp="1"/>
          </p:cNvSpPr>
          <p:nvPr>
            <p:ph type="body" sz="quarter" idx="4294967295"/>
          </p:nvPr>
        </p:nvSpPr>
        <p:spPr>
          <a:xfrm>
            <a:off x="527050" y="4508500"/>
            <a:ext cx="11141075" cy="332399"/>
          </a:xfrm>
          <a:prstGeom prst="rect">
            <a:avLst/>
          </a:prstGeom>
        </p:spPr>
        <p:txBody>
          <a:bodyPr vert="horz" wrap="square" lIns="0" tIns="0" rIns="0" bIns="0" rtlCol="0">
            <a:spAutoFit/>
          </a:bodyPr>
          <a:lstStyle/>
          <a:p>
            <a:pPr marL="540000" indent="-360000">
              <a:buClr>
                <a:srgbClr val="5D6971"/>
              </a:buClr>
              <a:buFont typeface="Wingdings" pitchFamily="2" charset="2"/>
              <a:buChar char="§"/>
            </a:pPr>
            <a:r>
              <a:rPr lang="en-GB" sz="2400" dirty="0">
                <a:latin typeface="Segoe" pitchFamily="34" charset="0"/>
              </a:rPr>
              <a:t>Troubleshooting IPHTTPS</a:t>
            </a:r>
          </a:p>
        </p:txBody>
      </p:sp>
    </p:spTree>
    <p:extLst>
      <p:ext uri="{BB962C8B-B14F-4D97-AF65-F5344CB8AC3E}">
        <p14:creationId xmlns:p14="http://schemas.microsoft.com/office/powerpoint/2010/main" val="39122660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DirectAccess a VPN on Steroids</a:t>
            </a:r>
            <a:endParaRPr lang="en-GB" dirty="0"/>
          </a:p>
        </p:txBody>
      </p:sp>
      <p:pic>
        <p:nvPicPr>
          <p:cNvPr id="6" name="Picture 5" descr="laptop"/>
          <p:cNvPicPr>
            <a:picLocks noChangeAspect="1" noChangeArrowheads="1"/>
          </p:cNvPicPr>
          <p:nvPr/>
        </p:nvPicPr>
        <p:blipFill>
          <a:blip r:embed="rId2" cstate="print"/>
          <a:srcRect/>
          <a:stretch>
            <a:fillRect/>
          </a:stretch>
        </p:blipFill>
        <p:spPr bwMode="auto">
          <a:xfrm>
            <a:off x="448540" y="2333610"/>
            <a:ext cx="1518875" cy="837166"/>
          </a:xfrm>
          <a:prstGeom prst="rect">
            <a:avLst/>
          </a:prstGeom>
          <a:noFill/>
          <a:ln w="9525">
            <a:noFill/>
            <a:miter lim="800000"/>
            <a:headEnd/>
            <a:tailEnd/>
          </a:ln>
        </p:spPr>
      </p:pic>
      <p:sp>
        <p:nvSpPr>
          <p:cNvPr id="7" name="Cloud 6"/>
          <p:cNvSpPr/>
          <p:nvPr/>
        </p:nvSpPr>
        <p:spPr>
          <a:xfrm>
            <a:off x="8820007" y="873091"/>
            <a:ext cx="3125462" cy="2665449"/>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Corporate Network</a:t>
            </a:r>
            <a:endParaRPr lang="en-GB" dirty="0"/>
          </a:p>
        </p:txBody>
      </p:sp>
      <p:sp>
        <p:nvSpPr>
          <p:cNvPr id="8" name="TextBox 7"/>
          <p:cNvSpPr txBox="1"/>
          <p:nvPr/>
        </p:nvSpPr>
        <p:spPr>
          <a:xfrm>
            <a:off x="740567" y="1749402"/>
            <a:ext cx="1250663" cy="369332"/>
          </a:xfrm>
          <a:prstGeom prst="rect">
            <a:avLst/>
          </a:prstGeom>
        </p:spPr>
        <p:txBody>
          <a:bodyPr wrap="none" rtlCol="0">
            <a:spAutoFit/>
          </a:bodyPr>
          <a:lstStyle/>
          <a:p>
            <a:r>
              <a:rPr lang="en-GB" dirty="0" smtClean="0"/>
              <a:t>Always On</a:t>
            </a:r>
          </a:p>
        </p:txBody>
      </p:sp>
      <p:sp>
        <p:nvSpPr>
          <p:cNvPr id="9" name="TextBox 8"/>
          <p:cNvSpPr txBox="1"/>
          <p:nvPr/>
        </p:nvSpPr>
        <p:spPr>
          <a:xfrm>
            <a:off x="360408" y="3246435"/>
            <a:ext cx="1969001" cy="923330"/>
          </a:xfrm>
          <a:prstGeom prst="rect">
            <a:avLst/>
          </a:prstGeom>
        </p:spPr>
        <p:txBody>
          <a:bodyPr wrap="none" rtlCol="0">
            <a:spAutoFit/>
          </a:bodyPr>
          <a:lstStyle/>
          <a:p>
            <a:pPr algn="ctr"/>
            <a:r>
              <a:rPr lang="en-GB" dirty="0" smtClean="0"/>
              <a:t>Automatically</a:t>
            </a:r>
          </a:p>
          <a:p>
            <a:pPr algn="ctr"/>
            <a:r>
              <a:rPr lang="en-GB" dirty="0" smtClean="0"/>
              <a:t>connects through</a:t>
            </a:r>
            <a:br>
              <a:rPr lang="en-GB" dirty="0" smtClean="0"/>
            </a:br>
            <a:r>
              <a:rPr lang="en-GB" dirty="0" smtClean="0"/>
              <a:t>NAT and firewalls</a:t>
            </a:r>
          </a:p>
        </p:txBody>
      </p:sp>
      <p:sp>
        <p:nvSpPr>
          <p:cNvPr id="10" name="Left-Right Arrow 9"/>
          <p:cNvSpPr/>
          <p:nvPr/>
        </p:nvSpPr>
        <p:spPr>
          <a:xfrm rot="21271736">
            <a:off x="2149222" y="1668735"/>
            <a:ext cx="7269862" cy="876312"/>
          </a:xfrm>
          <a:prstGeom prst="lef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smtClean="0">
                <a:solidFill>
                  <a:schemeClr val="bg1"/>
                </a:solidFill>
              </a:rPr>
              <a:t>Patch management, health check and GPOs</a:t>
            </a:r>
            <a:endParaRPr lang="en-GB" dirty="0">
              <a:solidFill>
                <a:schemeClr val="bg1"/>
              </a:solidFill>
            </a:endParaRPr>
          </a:p>
        </p:txBody>
      </p:sp>
      <p:sp>
        <p:nvSpPr>
          <p:cNvPr id="11" name="TextBox 10"/>
          <p:cNvSpPr txBox="1"/>
          <p:nvPr/>
        </p:nvSpPr>
        <p:spPr>
          <a:xfrm rot="21236247">
            <a:off x="4789085" y="1360395"/>
            <a:ext cx="1810176" cy="523220"/>
          </a:xfrm>
          <a:prstGeom prst="rect">
            <a:avLst/>
          </a:prstGeom>
        </p:spPr>
        <p:txBody>
          <a:bodyPr wrap="none" rtlCol="0">
            <a:spAutoFit/>
          </a:bodyPr>
          <a:lstStyle/>
          <a:p>
            <a:r>
              <a:rPr lang="en-GB" sz="2800" dirty="0" smtClean="0"/>
              <a:t>Pre log on</a:t>
            </a:r>
          </a:p>
        </p:txBody>
      </p:sp>
      <p:sp>
        <p:nvSpPr>
          <p:cNvPr id="13" name="Left-Right Arrow 12"/>
          <p:cNvSpPr/>
          <p:nvPr/>
        </p:nvSpPr>
        <p:spPr>
          <a:xfrm>
            <a:off x="2006021" y="2625714"/>
            <a:ext cx="8371469" cy="803286"/>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smtClean="0">
                <a:solidFill>
                  <a:schemeClr val="bg1"/>
                </a:solidFill>
              </a:rPr>
              <a:t>Network  level computer/user authentication and encryption</a:t>
            </a:r>
            <a:endParaRPr lang="en-GB" dirty="0">
              <a:solidFill>
                <a:schemeClr val="bg1"/>
              </a:solidFill>
            </a:endParaRPr>
          </a:p>
        </p:txBody>
      </p:sp>
      <p:sp>
        <p:nvSpPr>
          <p:cNvPr id="15" name="TextBox 14"/>
          <p:cNvSpPr txBox="1"/>
          <p:nvPr/>
        </p:nvSpPr>
        <p:spPr>
          <a:xfrm>
            <a:off x="545882" y="5021770"/>
            <a:ext cx="11097061" cy="437043"/>
          </a:xfrm>
          <a:prstGeom prst="rect">
            <a:avLst/>
          </a:prstGeom>
        </p:spPr>
        <p:txBody>
          <a:bodyPr wrap="square" rtlCol="0">
            <a:spAutoFit/>
          </a:bodyPr>
          <a:lstStyle/>
          <a:p>
            <a:pPr algn="ctr" defTabSz="912703" eaLnBrk="0" hangingPunct="0">
              <a:lnSpc>
                <a:spcPct val="80000"/>
              </a:lnSpc>
            </a:pPr>
            <a:r>
              <a:rPr lang="en-GB" sz="2800" i="1" dirty="0" smtClean="0"/>
              <a:t>DirectAccess extends the network to the remote computer and user</a:t>
            </a:r>
            <a:endParaRPr lang="en-GB" sz="2800" dirty="0" smtClean="0"/>
          </a:p>
        </p:txBody>
      </p:sp>
      <p:sp>
        <p:nvSpPr>
          <p:cNvPr id="16" name="TextBox 15"/>
          <p:cNvSpPr txBox="1"/>
          <p:nvPr/>
        </p:nvSpPr>
        <p:spPr>
          <a:xfrm>
            <a:off x="1324624" y="4414852"/>
            <a:ext cx="7930376" cy="646331"/>
          </a:xfrm>
          <a:prstGeom prst="rect">
            <a:avLst/>
          </a:prstGeom>
        </p:spPr>
        <p:txBody>
          <a:bodyPr wrap="none" rtlCol="0">
            <a:spAutoFit/>
          </a:bodyPr>
          <a:lstStyle/>
          <a:p>
            <a:r>
              <a:rPr lang="en-GB" sz="3600" i="1" dirty="0" smtClean="0">
                <a:solidFill>
                  <a:schemeClr val="tx2">
                    <a:lumMod val="50000"/>
                  </a:schemeClr>
                </a:solidFill>
              </a:rPr>
              <a:t>VPNs connect the user to the network</a:t>
            </a:r>
          </a:p>
        </p:txBody>
      </p:sp>
      <p:sp>
        <p:nvSpPr>
          <p:cNvPr id="12" name="Oval 11"/>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127010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3" grpId="0" animBg="1"/>
      <p:bldP spid="15" grpId="0"/>
      <p:bldP spid="16" grpId="0"/>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Wizard Step 2</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01" y="1268761"/>
            <a:ext cx="7774839" cy="3676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Line Callout 2 3"/>
          <p:cNvSpPr/>
          <p:nvPr/>
        </p:nvSpPr>
        <p:spPr>
          <a:xfrm>
            <a:off x="7438212" y="1746986"/>
            <a:ext cx="4127384" cy="792088"/>
          </a:xfrm>
          <a:prstGeom prst="border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Root certificate of client certificate</a:t>
            </a:r>
            <a:endParaRPr lang="en-GB" dirty="0">
              <a:solidFill>
                <a:schemeClr val="bg1"/>
              </a:solidFill>
            </a:endParaRPr>
          </a:p>
        </p:txBody>
      </p:sp>
      <p:sp>
        <p:nvSpPr>
          <p:cNvPr id="6" name="Line Callout 2 5"/>
          <p:cNvSpPr/>
          <p:nvPr/>
        </p:nvSpPr>
        <p:spPr>
          <a:xfrm>
            <a:off x="7438212" y="3093808"/>
            <a:ext cx="4127384" cy="792088"/>
          </a:xfrm>
          <a:prstGeom prst="borderCallout2">
            <a:avLst>
              <a:gd name="adj1" fmla="val 18750"/>
              <a:gd name="adj2" fmla="val -8333"/>
              <a:gd name="adj3" fmla="val 18750"/>
              <a:gd name="adj4" fmla="val -16667"/>
              <a:gd name="adj5" fmla="val -1219"/>
              <a:gd name="adj6" fmla="val -479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HTTPS certificate</a:t>
            </a:r>
            <a:endParaRPr lang="en-GB" dirty="0">
              <a:solidFill>
                <a:schemeClr val="bg1"/>
              </a:solidFill>
            </a:endParaRPr>
          </a:p>
        </p:txBody>
      </p:sp>
      <p:sp>
        <p:nvSpPr>
          <p:cNvPr id="8" name="Line Callout 2 7"/>
          <p:cNvSpPr/>
          <p:nvPr/>
        </p:nvSpPr>
        <p:spPr>
          <a:xfrm>
            <a:off x="7438212" y="4338174"/>
            <a:ext cx="4127384" cy="792088"/>
          </a:xfrm>
          <a:prstGeom prst="borderCallout2">
            <a:avLst>
              <a:gd name="adj1" fmla="val 18750"/>
              <a:gd name="adj2" fmla="val -8333"/>
              <a:gd name="adj3" fmla="val 18750"/>
              <a:gd name="adj4" fmla="val -16667"/>
              <a:gd name="adj5" fmla="val -78755"/>
              <a:gd name="adj6" fmla="val 402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The root certificate must be installed on the client</a:t>
            </a:r>
            <a:endParaRPr lang="en-GB" dirty="0"/>
          </a:p>
        </p:txBody>
      </p:sp>
      <p:pic>
        <p:nvPicPr>
          <p:cNvPr id="7" name="Picture 6" descr="laptop"/>
          <p:cNvPicPr>
            <a:picLocks noChangeAspect="1" noChangeArrowheads="1"/>
          </p:cNvPicPr>
          <p:nvPr/>
        </p:nvPicPr>
        <p:blipFill>
          <a:blip r:embed="rId3" cstate="print"/>
          <a:srcRect/>
          <a:stretch>
            <a:fillRect/>
          </a:stretch>
        </p:blipFill>
        <p:spPr bwMode="auto">
          <a:xfrm>
            <a:off x="6899171" y="4833156"/>
            <a:ext cx="1078082" cy="594212"/>
          </a:xfrm>
          <a:prstGeom prst="rect">
            <a:avLst/>
          </a:prstGeom>
          <a:noFill/>
          <a:ln w="9525">
            <a:noFill/>
            <a:miter lim="800000"/>
            <a:headEnd/>
            <a:tailEnd/>
          </a:ln>
        </p:spPr>
      </p:pic>
      <p:pic>
        <p:nvPicPr>
          <p:cNvPr id="10" name="Picture 9" descr="laptop"/>
          <p:cNvPicPr>
            <a:picLocks noChangeAspect="1" noChangeArrowheads="1"/>
          </p:cNvPicPr>
          <p:nvPr/>
        </p:nvPicPr>
        <p:blipFill>
          <a:blip r:embed="rId3" cstate="print"/>
          <a:srcRect/>
          <a:stretch>
            <a:fillRect/>
          </a:stretch>
        </p:blipFill>
        <p:spPr bwMode="auto">
          <a:xfrm>
            <a:off x="8022322" y="629762"/>
            <a:ext cx="1078082" cy="594212"/>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8606433" y="926868"/>
            <a:ext cx="759690" cy="455932"/>
          </a:xfrm>
          <a:prstGeom prst="rect">
            <a:avLst/>
          </a:prstGeom>
          <a:noFill/>
          <a:ln w="9525">
            <a:noFill/>
            <a:miter lim="800000"/>
            <a:headEnd/>
            <a:tailEnd/>
          </a:ln>
        </p:spPr>
      </p:pic>
    </p:spTree>
    <p:extLst>
      <p:ext uri="{BB962C8B-B14F-4D97-AF65-F5344CB8AC3E}">
        <p14:creationId xmlns:p14="http://schemas.microsoft.com/office/powerpoint/2010/main" val="2287019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p:cNvSpPr/>
          <p:nvPr/>
        </p:nvSpPr>
        <p:spPr>
          <a:xfrm>
            <a:off x="6244723" y="1982784"/>
            <a:ext cx="4798806" cy="2227293"/>
          </a:xfrm>
          <a:prstGeom prst="cloud">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sp>
        <p:nvSpPr>
          <p:cNvPr id="6" name="Cloud 5"/>
          <p:cNvSpPr/>
          <p:nvPr/>
        </p:nvSpPr>
        <p:spPr>
          <a:xfrm>
            <a:off x="1795978" y="1946271"/>
            <a:ext cx="4429090" cy="2227293"/>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622867516"/>
              </p:ext>
            </p:extLst>
          </p:nvPr>
        </p:nvGraphicFramePr>
        <p:xfrm>
          <a:off x="5904023" y="1968481"/>
          <a:ext cx="876084" cy="921821"/>
        </p:xfrm>
        <a:graphic>
          <a:graphicData uri="http://schemas.openxmlformats.org/presentationml/2006/ole">
            <mc:AlternateContent xmlns:mc="http://schemas.openxmlformats.org/markup-compatibility/2006">
              <mc:Choice xmlns:v="urn:schemas-microsoft-com:vml" Requires="v">
                <p:oleObj spid="_x0000_s22570"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4023" y="1968481"/>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9" descr="laptop"/>
          <p:cNvPicPr>
            <a:picLocks noChangeAspect="1" noChangeArrowheads="1"/>
          </p:cNvPicPr>
          <p:nvPr/>
        </p:nvPicPr>
        <p:blipFill>
          <a:blip r:embed="rId5" cstate="print"/>
          <a:srcRect/>
          <a:stretch>
            <a:fillRect/>
          </a:stretch>
        </p:blipFill>
        <p:spPr bwMode="auto">
          <a:xfrm>
            <a:off x="1007173" y="2914682"/>
            <a:ext cx="1518875" cy="837166"/>
          </a:xfrm>
          <a:prstGeom prst="rect">
            <a:avLst/>
          </a:prstGeom>
          <a:noFill/>
          <a:ln w="9525">
            <a:noFill/>
            <a:miter lim="800000"/>
            <a:headEnd/>
            <a:tailEnd/>
          </a:ln>
        </p:spPr>
      </p:pic>
      <p:graphicFrame>
        <p:nvGraphicFramePr>
          <p:cNvPr id="12" name="Object 3"/>
          <p:cNvGraphicFramePr>
            <a:graphicFrameLocks noChangeAspect="1"/>
          </p:cNvGraphicFramePr>
          <p:nvPr>
            <p:extLst>
              <p:ext uri="{D42A27DB-BD31-4B8C-83A1-F6EECF244321}">
                <p14:modId xmlns:p14="http://schemas.microsoft.com/office/powerpoint/2010/main" val="1062336023"/>
              </p:ext>
            </p:extLst>
          </p:nvPr>
        </p:nvGraphicFramePr>
        <p:xfrm>
          <a:off x="7344508" y="1544627"/>
          <a:ext cx="901245" cy="920760"/>
        </p:xfrm>
        <a:graphic>
          <a:graphicData uri="http://schemas.openxmlformats.org/presentationml/2006/ole">
            <mc:AlternateContent xmlns:mc="http://schemas.openxmlformats.org/markup-compatibility/2006">
              <mc:Choice xmlns:v="urn:schemas-microsoft-com:vml" Requires="v">
                <p:oleObj spid="_x0000_s22571" name="Visio" r:id="rId6" imgW="695706" imgH="947547" progId="Visio.Drawing.11">
                  <p:embed/>
                </p:oleObj>
              </mc:Choice>
              <mc:Fallback>
                <p:oleObj name="Visio" r:id="rId6"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4508" y="1544627"/>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7636537" y="2771766"/>
            <a:ext cx="1853392" cy="338554"/>
          </a:xfrm>
          <a:prstGeom prst="rect">
            <a:avLst/>
          </a:prstGeom>
        </p:spPr>
        <p:txBody>
          <a:bodyPr wrap="none" rtlCol="0">
            <a:spAutoFit/>
          </a:bodyPr>
          <a:lstStyle/>
          <a:p>
            <a:r>
              <a:rPr lang="en-GB" sz="1600" dirty="0" smtClean="0">
                <a:effectLst/>
              </a:rPr>
              <a:t>Corporate intranet</a:t>
            </a:r>
          </a:p>
        </p:txBody>
      </p:sp>
      <p:sp>
        <p:nvSpPr>
          <p:cNvPr id="15" name="TextBox 14"/>
          <p:cNvSpPr txBox="1"/>
          <p:nvPr/>
        </p:nvSpPr>
        <p:spPr>
          <a:xfrm>
            <a:off x="3304789" y="2808279"/>
            <a:ext cx="892809" cy="338554"/>
          </a:xfrm>
          <a:prstGeom prst="rect">
            <a:avLst/>
          </a:prstGeom>
        </p:spPr>
        <p:txBody>
          <a:bodyPr wrap="none" rtlCol="0">
            <a:spAutoFit/>
          </a:bodyPr>
          <a:lstStyle/>
          <a:p>
            <a:r>
              <a:rPr lang="en-GB" sz="1600" dirty="0" smtClean="0">
                <a:solidFill>
                  <a:schemeClr val="bg1"/>
                </a:solidFill>
                <a:effectLst/>
              </a:rPr>
              <a:t>Internet</a:t>
            </a:r>
          </a:p>
        </p:txBody>
      </p:sp>
      <p:graphicFrame>
        <p:nvGraphicFramePr>
          <p:cNvPr id="19" name="Object 2"/>
          <p:cNvGraphicFramePr>
            <a:graphicFrameLocks noChangeAspect="1"/>
          </p:cNvGraphicFramePr>
          <p:nvPr>
            <p:extLst>
              <p:ext uri="{D42A27DB-BD31-4B8C-83A1-F6EECF244321}">
                <p14:modId xmlns:p14="http://schemas.microsoft.com/office/powerpoint/2010/main" val="1605401533"/>
              </p:ext>
            </p:extLst>
          </p:nvPr>
        </p:nvGraphicFramePr>
        <p:xfrm>
          <a:off x="10021431" y="3100384"/>
          <a:ext cx="876084" cy="921821"/>
        </p:xfrm>
        <a:graphic>
          <a:graphicData uri="http://schemas.openxmlformats.org/presentationml/2006/ole">
            <mc:AlternateContent xmlns:mc="http://schemas.openxmlformats.org/markup-compatibility/2006">
              <mc:Choice xmlns:v="urn:schemas-microsoft-com:vml" Requires="v">
                <p:oleObj spid="_x0000_s22572" name="Visio" r:id="rId8" imgW="681228" imgH="955548" progId="Visio.Drawing.11">
                  <p:embed/>
                </p:oleObj>
              </mc:Choice>
              <mc:Fallback>
                <p:oleObj name="Visio" r:id="rId8"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1431" y="3100384"/>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7198494" y="1238220"/>
            <a:ext cx="566181" cy="338554"/>
          </a:xfrm>
          <a:prstGeom prst="rect">
            <a:avLst/>
          </a:prstGeom>
        </p:spPr>
        <p:txBody>
          <a:bodyPr wrap="none" rtlCol="0">
            <a:spAutoFit/>
          </a:bodyPr>
          <a:lstStyle/>
          <a:p>
            <a:r>
              <a:rPr lang="en-GB" sz="1600" dirty="0" smtClean="0">
                <a:effectLst/>
              </a:rPr>
              <a:t>DC1</a:t>
            </a:r>
          </a:p>
        </p:txBody>
      </p:sp>
      <p:sp>
        <p:nvSpPr>
          <p:cNvPr id="22" name="TextBox 21"/>
          <p:cNvSpPr txBox="1"/>
          <p:nvPr/>
        </p:nvSpPr>
        <p:spPr>
          <a:xfrm>
            <a:off x="10216117" y="3976695"/>
            <a:ext cx="659155" cy="338554"/>
          </a:xfrm>
          <a:prstGeom prst="rect">
            <a:avLst/>
          </a:prstGeom>
        </p:spPr>
        <p:txBody>
          <a:bodyPr wrap="none" rtlCol="0">
            <a:spAutoFit/>
          </a:bodyPr>
          <a:lstStyle/>
          <a:p>
            <a:r>
              <a:rPr lang="en-GB" sz="1600" dirty="0" smtClean="0">
                <a:effectLst/>
              </a:rPr>
              <a:t>APP1</a:t>
            </a:r>
          </a:p>
        </p:txBody>
      </p:sp>
      <p:sp>
        <p:nvSpPr>
          <p:cNvPr id="24" name="TextBox 23"/>
          <p:cNvSpPr txBox="1"/>
          <p:nvPr/>
        </p:nvSpPr>
        <p:spPr>
          <a:xfrm>
            <a:off x="6001367" y="1238220"/>
            <a:ext cx="569258" cy="338554"/>
          </a:xfrm>
          <a:prstGeom prst="rect">
            <a:avLst/>
          </a:prstGeom>
        </p:spPr>
        <p:txBody>
          <a:bodyPr wrap="none" rtlCol="0">
            <a:spAutoFit/>
          </a:bodyPr>
          <a:lstStyle/>
          <a:p>
            <a:r>
              <a:rPr lang="en-GB" sz="1600" dirty="0" smtClean="0">
                <a:effectLst/>
              </a:rPr>
              <a:t>DA1</a:t>
            </a:r>
          </a:p>
        </p:txBody>
      </p:sp>
      <p:sp>
        <p:nvSpPr>
          <p:cNvPr id="26" name="TextBox 25"/>
          <p:cNvSpPr txBox="1"/>
          <p:nvPr/>
        </p:nvSpPr>
        <p:spPr>
          <a:xfrm>
            <a:off x="8220592" y="1566837"/>
            <a:ext cx="1268296" cy="338554"/>
          </a:xfrm>
          <a:prstGeom prst="rect">
            <a:avLst/>
          </a:prstGeom>
        </p:spPr>
        <p:txBody>
          <a:bodyPr wrap="none" rtlCol="0">
            <a:spAutoFit/>
          </a:bodyPr>
          <a:lstStyle/>
          <a:p>
            <a:r>
              <a:rPr lang="en-GB" sz="1600" dirty="0" smtClean="0">
                <a:effectLst/>
              </a:rPr>
              <a:t>DC, DNS,CA</a:t>
            </a:r>
          </a:p>
        </p:txBody>
      </p:sp>
      <p:sp>
        <p:nvSpPr>
          <p:cNvPr id="27" name="TextBox 26"/>
          <p:cNvSpPr txBox="1"/>
          <p:nvPr/>
        </p:nvSpPr>
        <p:spPr>
          <a:xfrm>
            <a:off x="5704187" y="1493812"/>
            <a:ext cx="1221808" cy="584775"/>
          </a:xfrm>
          <a:prstGeom prst="rect">
            <a:avLst/>
          </a:prstGeom>
        </p:spPr>
        <p:txBody>
          <a:bodyPr wrap="none" rtlCol="0">
            <a:spAutoFit/>
          </a:bodyPr>
          <a:lstStyle/>
          <a:p>
            <a:pPr algn="ctr"/>
            <a:r>
              <a:rPr lang="en-GB" sz="1600" dirty="0" smtClean="0">
                <a:effectLst/>
              </a:rPr>
              <a:t>IIS for CRL</a:t>
            </a:r>
            <a:br>
              <a:rPr lang="en-GB" sz="1600" dirty="0" smtClean="0">
                <a:effectLst/>
              </a:rPr>
            </a:br>
            <a:r>
              <a:rPr lang="en-GB" sz="1600" dirty="0" smtClean="0">
                <a:effectLst/>
              </a:rPr>
              <a:t>distribution</a:t>
            </a:r>
          </a:p>
        </p:txBody>
      </p:sp>
      <p:graphicFrame>
        <p:nvGraphicFramePr>
          <p:cNvPr id="28" name="Object 3"/>
          <p:cNvGraphicFramePr>
            <a:graphicFrameLocks noChangeAspect="1"/>
          </p:cNvGraphicFramePr>
          <p:nvPr>
            <p:extLst>
              <p:ext uri="{D42A27DB-BD31-4B8C-83A1-F6EECF244321}">
                <p14:modId xmlns:p14="http://schemas.microsoft.com/office/powerpoint/2010/main" val="4065584045"/>
              </p:ext>
            </p:extLst>
          </p:nvPr>
        </p:nvGraphicFramePr>
        <p:xfrm>
          <a:off x="3373115" y="1420785"/>
          <a:ext cx="901245" cy="920760"/>
        </p:xfrm>
        <a:graphic>
          <a:graphicData uri="http://schemas.openxmlformats.org/presentationml/2006/ole">
            <mc:AlternateContent xmlns:mc="http://schemas.openxmlformats.org/markup-compatibility/2006">
              <mc:Choice xmlns:v="urn:schemas-microsoft-com:vml" Requires="v">
                <p:oleObj spid="_x0000_s22573" name="Visio" r:id="rId9" imgW="695706" imgH="947547" progId="Visio.Drawing.11">
                  <p:embed/>
                </p:oleObj>
              </mc:Choice>
              <mc:Fallback>
                <p:oleObj name="Visio" r:id="rId9"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3115" y="1420785"/>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Box 28"/>
          <p:cNvSpPr txBox="1"/>
          <p:nvPr/>
        </p:nvSpPr>
        <p:spPr>
          <a:xfrm>
            <a:off x="3227101" y="1114378"/>
            <a:ext cx="522131" cy="338554"/>
          </a:xfrm>
          <a:prstGeom prst="rect">
            <a:avLst/>
          </a:prstGeom>
        </p:spPr>
        <p:txBody>
          <a:bodyPr wrap="none" rtlCol="0">
            <a:spAutoFit/>
          </a:bodyPr>
          <a:lstStyle/>
          <a:p>
            <a:r>
              <a:rPr lang="en-GB" sz="1600" dirty="0" smtClean="0">
                <a:effectLst/>
              </a:rPr>
              <a:t>EX1</a:t>
            </a:r>
          </a:p>
        </p:txBody>
      </p:sp>
      <p:sp>
        <p:nvSpPr>
          <p:cNvPr id="30" name="TextBox 29"/>
          <p:cNvSpPr txBox="1"/>
          <p:nvPr/>
        </p:nvSpPr>
        <p:spPr>
          <a:xfrm>
            <a:off x="4249199" y="1274733"/>
            <a:ext cx="591829" cy="338554"/>
          </a:xfrm>
          <a:prstGeom prst="rect">
            <a:avLst/>
          </a:prstGeom>
        </p:spPr>
        <p:txBody>
          <a:bodyPr wrap="none" rtlCol="0">
            <a:spAutoFit/>
          </a:bodyPr>
          <a:lstStyle/>
          <a:p>
            <a:r>
              <a:rPr lang="en-GB" sz="1600" dirty="0" smtClean="0">
                <a:effectLst/>
              </a:rPr>
              <a:t>DNS</a:t>
            </a:r>
          </a:p>
        </p:txBody>
      </p:sp>
      <p:sp>
        <p:nvSpPr>
          <p:cNvPr id="31" name="TextBox 30"/>
          <p:cNvSpPr txBox="1"/>
          <p:nvPr/>
        </p:nvSpPr>
        <p:spPr>
          <a:xfrm>
            <a:off x="2194940" y="3462377"/>
            <a:ext cx="696024" cy="338554"/>
          </a:xfrm>
          <a:prstGeom prst="rect">
            <a:avLst/>
          </a:prstGeom>
        </p:spPr>
        <p:txBody>
          <a:bodyPr wrap="none" rtlCol="0">
            <a:spAutoFit/>
          </a:bodyPr>
          <a:lstStyle/>
          <a:p>
            <a:r>
              <a:rPr lang="en-GB" sz="1600" dirty="0" smtClean="0">
                <a:effectLst/>
              </a:rPr>
              <a:t>WIN7</a:t>
            </a:r>
          </a:p>
        </p:txBody>
      </p:sp>
      <p:graphicFrame>
        <p:nvGraphicFramePr>
          <p:cNvPr id="35" name="Object 3"/>
          <p:cNvGraphicFramePr>
            <a:graphicFrameLocks noChangeAspect="1"/>
          </p:cNvGraphicFramePr>
          <p:nvPr>
            <p:extLst>
              <p:ext uri="{D42A27DB-BD31-4B8C-83A1-F6EECF244321}">
                <p14:modId xmlns:p14="http://schemas.microsoft.com/office/powerpoint/2010/main" val="2930508981"/>
              </p:ext>
            </p:extLst>
          </p:nvPr>
        </p:nvGraphicFramePr>
        <p:xfrm>
          <a:off x="5758010" y="2954331"/>
          <a:ext cx="901245" cy="920760"/>
        </p:xfrm>
        <a:graphic>
          <a:graphicData uri="http://schemas.openxmlformats.org/presentationml/2006/ole">
            <mc:AlternateContent xmlns:mc="http://schemas.openxmlformats.org/markup-compatibility/2006">
              <mc:Choice xmlns:v="urn:schemas-microsoft-com:vml" Requires="v">
                <p:oleObj spid="_x0000_s22574" name="Visio" r:id="rId10" imgW="695706" imgH="947547" progId="Visio.Drawing.11">
                  <p:embed/>
                </p:oleObj>
              </mc:Choice>
              <mc:Fallback>
                <p:oleObj name="Visio" r:id="rId10" imgW="695706" imgH="947547"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8010" y="2954331"/>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Box 37"/>
          <p:cNvSpPr txBox="1"/>
          <p:nvPr/>
        </p:nvSpPr>
        <p:spPr>
          <a:xfrm>
            <a:off x="5758010" y="3940182"/>
            <a:ext cx="643509" cy="369332"/>
          </a:xfrm>
          <a:prstGeom prst="rect">
            <a:avLst/>
          </a:prstGeom>
        </p:spPr>
        <p:txBody>
          <a:bodyPr wrap="none" rtlCol="0">
            <a:spAutoFit/>
          </a:bodyPr>
          <a:lstStyle/>
          <a:p>
            <a:r>
              <a:rPr lang="en-GB" dirty="0" smtClean="0"/>
              <a:t>UAG</a:t>
            </a:r>
          </a:p>
        </p:txBody>
      </p:sp>
      <p:sp>
        <p:nvSpPr>
          <p:cNvPr id="39" name="Oval 38"/>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
        <p:nvSpPr>
          <p:cNvPr id="40" name="Title 1"/>
          <p:cNvSpPr>
            <a:spLocks noGrp="1"/>
          </p:cNvSpPr>
          <p:nvPr>
            <p:ph type="title"/>
          </p:nvPr>
        </p:nvSpPr>
        <p:spPr/>
        <p:txBody>
          <a:bodyPr/>
          <a:lstStyle/>
          <a:p>
            <a:r>
              <a:rPr lang="en-GB" dirty="0" smtClean="0"/>
              <a:t>Demo: </a:t>
            </a:r>
            <a:endParaRPr lang="en-GB" dirty="0"/>
          </a:p>
        </p:txBody>
      </p:sp>
      <p:sp>
        <p:nvSpPr>
          <p:cNvPr id="2" name="Text Placeholder 1"/>
          <p:cNvSpPr>
            <a:spLocks noGrp="1"/>
          </p:cNvSpPr>
          <p:nvPr>
            <p:ph type="body" sz="quarter" idx="4294967295"/>
          </p:nvPr>
        </p:nvSpPr>
        <p:spPr>
          <a:xfrm>
            <a:off x="430829" y="4508500"/>
            <a:ext cx="11141075" cy="332399"/>
          </a:xfrm>
        </p:spPr>
        <p:txBody>
          <a:bodyPr vert="horz" wrap="square" lIns="0" tIns="0" rIns="0" bIns="0" rtlCol="0">
            <a:spAutoFit/>
          </a:bodyPr>
          <a:lstStyle/>
          <a:p>
            <a:pPr marL="540000" indent="-360000">
              <a:buClr>
                <a:srgbClr val="5D6971"/>
              </a:buClr>
              <a:buFont typeface="Wingdings" pitchFamily="2" charset="2"/>
              <a:buChar char="§"/>
            </a:pPr>
            <a:r>
              <a:rPr lang="en-GB" sz="2400" dirty="0">
                <a:latin typeface="Segoe" pitchFamily="34" charset="0"/>
              </a:rPr>
              <a:t>Troubleshooting IPHTTPS</a:t>
            </a:r>
          </a:p>
        </p:txBody>
      </p:sp>
    </p:spTree>
    <p:extLst>
      <p:ext uri="{BB962C8B-B14F-4D97-AF65-F5344CB8AC3E}">
        <p14:creationId xmlns:p14="http://schemas.microsoft.com/office/powerpoint/2010/main" val="8967615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1373295" y="1630067"/>
            <a:ext cx="4429090" cy="2227293"/>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3" name="TextBox 12"/>
          <p:cNvSpPr txBox="1"/>
          <p:nvPr/>
        </p:nvSpPr>
        <p:spPr>
          <a:xfrm>
            <a:off x="2833435" y="2948736"/>
            <a:ext cx="980718" cy="369332"/>
          </a:xfrm>
          <a:prstGeom prst="rect">
            <a:avLst/>
          </a:prstGeom>
        </p:spPr>
        <p:txBody>
          <a:bodyPr wrap="none" rtlCol="0">
            <a:spAutoFit/>
          </a:bodyPr>
          <a:lstStyle/>
          <a:p>
            <a:r>
              <a:rPr lang="en-GB" dirty="0" smtClean="0">
                <a:solidFill>
                  <a:schemeClr val="bg1"/>
                </a:solidFill>
              </a:rPr>
              <a:t>Internet</a:t>
            </a:r>
          </a:p>
        </p:txBody>
      </p:sp>
      <p:sp>
        <p:nvSpPr>
          <p:cNvPr id="15" name="Rectangle 14"/>
          <p:cNvSpPr/>
          <p:nvPr/>
        </p:nvSpPr>
        <p:spPr>
          <a:xfrm>
            <a:off x="1713993" y="2542892"/>
            <a:ext cx="4185734" cy="25559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smtClean="0"/>
              <a:t>Client Location</a:t>
            </a:r>
            <a:endParaRPr lang="en-GB" dirty="0"/>
          </a:p>
        </p:txBody>
      </p:sp>
      <p:sp>
        <p:nvSpPr>
          <p:cNvPr id="24" name="Text Placeholder 23"/>
          <p:cNvSpPr>
            <a:spLocks noGrp="1"/>
          </p:cNvSpPr>
          <p:nvPr>
            <p:ph type="body" sz="quarter" idx="10"/>
          </p:nvPr>
        </p:nvSpPr>
        <p:spPr>
          <a:xfrm>
            <a:off x="519112" y="4359151"/>
            <a:ext cx="11149013" cy="1973561"/>
          </a:xfrm>
        </p:spPr>
        <p:txBody>
          <a:bodyPr/>
          <a:lstStyle/>
          <a:p>
            <a:pPr lvl="0"/>
            <a:r>
              <a:rPr lang="en-GB" dirty="0" smtClean="0"/>
              <a:t>To resolve names on the Internet</a:t>
            </a:r>
          </a:p>
          <a:p>
            <a:pPr lvl="1"/>
            <a:r>
              <a:rPr lang="en-GB" dirty="0" smtClean="0"/>
              <a:t>DirectAccess host queries DNS 1</a:t>
            </a:r>
          </a:p>
          <a:p>
            <a:pPr lvl="0"/>
            <a:r>
              <a:rPr lang="en-GB" dirty="0" smtClean="0"/>
              <a:t>To resolve names on the intranet</a:t>
            </a:r>
          </a:p>
          <a:p>
            <a:pPr lvl="1"/>
            <a:r>
              <a:rPr lang="en-GB" dirty="0" smtClean="0"/>
              <a:t>DirectAccess host queries DNS 2</a:t>
            </a:r>
          </a:p>
          <a:p>
            <a:endParaRPr lang="en-GB" dirty="0"/>
          </a:p>
        </p:txBody>
      </p:sp>
      <p:sp>
        <p:nvSpPr>
          <p:cNvPr id="5" name="Cloud 4"/>
          <p:cNvSpPr/>
          <p:nvPr/>
        </p:nvSpPr>
        <p:spPr>
          <a:xfrm>
            <a:off x="6191756" y="1666580"/>
            <a:ext cx="4429090" cy="2227293"/>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graphicFrame>
        <p:nvGraphicFramePr>
          <p:cNvPr id="8" name="Object 2"/>
          <p:cNvGraphicFramePr>
            <a:graphicFrameLocks noChangeAspect="1"/>
          </p:cNvGraphicFramePr>
          <p:nvPr/>
        </p:nvGraphicFramePr>
        <p:xfrm>
          <a:off x="8820006" y="1082372"/>
          <a:ext cx="876084" cy="921821"/>
        </p:xfrm>
        <a:graphic>
          <a:graphicData uri="http://schemas.openxmlformats.org/presentationml/2006/ole">
            <mc:AlternateContent xmlns:mc="http://schemas.openxmlformats.org/markup-compatibility/2006">
              <mc:Choice xmlns:v="urn:schemas-microsoft-com:vml" Requires="v">
                <p:oleObj spid="_x0000_s23594"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20006" y="1082372"/>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5607699" y="2104735"/>
          <a:ext cx="901245" cy="920760"/>
        </p:xfrm>
        <a:graphic>
          <a:graphicData uri="http://schemas.openxmlformats.org/presentationml/2006/ole">
            <mc:AlternateContent xmlns:mc="http://schemas.openxmlformats.org/markup-compatibility/2006">
              <mc:Choice xmlns:v="urn:schemas-microsoft-com:vml" Requires="v">
                <p:oleObj spid="_x0000_s23595" name="Visio" r:id="rId5" imgW="695706" imgH="947547" progId="Visio.Drawing.11">
                  <p:embed/>
                </p:oleObj>
              </mc:Choice>
              <mc:Fallback>
                <p:oleObj name="Visio" r:id="rId5"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7699" y="2104735"/>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9" descr="laptop"/>
          <p:cNvPicPr>
            <a:picLocks noChangeAspect="1" noChangeArrowheads="1"/>
          </p:cNvPicPr>
          <p:nvPr/>
        </p:nvPicPr>
        <p:blipFill>
          <a:blip r:embed="rId7" cstate="print"/>
          <a:srcRect/>
          <a:stretch>
            <a:fillRect/>
          </a:stretch>
        </p:blipFill>
        <p:spPr bwMode="auto">
          <a:xfrm>
            <a:off x="448540" y="2323813"/>
            <a:ext cx="1518875" cy="837166"/>
          </a:xfrm>
          <a:prstGeom prst="rect">
            <a:avLst/>
          </a:prstGeom>
          <a:noFill/>
          <a:ln w="9525">
            <a:noFill/>
            <a:miter lim="800000"/>
            <a:headEnd/>
            <a:tailEnd/>
          </a:ln>
        </p:spPr>
      </p:pic>
      <p:graphicFrame>
        <p:nvGraphicFramePr>
          <p:cNvPr id="11" name="Object 3"/>
          <p:cNvGraphicFramePr>
            <a:graphicFrameLocks noChangeAspect="1"/>
          </p:cNvGraphicFramePr>
          <p:nvPr/>
        </p:nvGraphicFramePr>
        <p:xfrm>
          <a:off x="6921825" y="1228423"/>
          <a:ext cx="901245" cy="920760"/>
        </p:xfrm>
        <a:graphic>
          <a:graphicData uri="http://schemas.openxmlformats.org/presentationml/2006/ole">
            <mc:AlternateContent xmlns:mc="http://schemas.openxmlformats.org/markup-compatibility/2006">
              <mc:Choice xmlns:v="urn:schemas-microsoft-com:vml" Requires="v">
                <p:oleObj spid="_x0000_s23596" name="Visio" r:id="rId8" imgW="695706" imgH="947547" progId="Visio.Drawing.11">
                  <p:embed/>
                </p:oleObj>
              </mc:Choice>
              <mc:Fallback>
                <p:oleObj name="Visio" r:id="rId8"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825" y="1228423"/>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p:cNvSpPr txBox="1"/>
          <p:nvPr/>
        </p:nvSpPr>
        <p:spPr>
          <a:xfrm>
            <a:off x="7437058" y="2451228"/>
            <a:ext cx="2122504" cy="369332"/>
          </a:xfrm>
          <a:prstGeom prst="rect">
            <a:avLst/>
          </a:prstGeom>
        </p:spPr>
        <p:txBody>
          <a:bodyPr wrap="none" rtlCol="0">
            <a:spAutoFit/>
          </a:bodyPr>
          <a:lstStyle/>
          <a:p>
            <a:r>
              <a:rPr lang="en-GB" dirty="0" smtClean="0">
                <a:solidFill>
                  <a:schemeClr val="bg1"/>
                </a:solidFill>
              </a:rPr>
              <a:t>Corporate  intranet</a:t>
            </a:r>
          </a:p>
        </p:txBody>
      </p:sp>
      <p:graphicFrame>
        <p:nvGraphicFramePr>
          <p:cNvPr id="14" name="Object 4"/>
          <p:cNvGraphicFramePr>
            <a:graphicFrameLocks noChangeAspect="1"/>
          </p:cNvGraphicFramePr>
          <p:nvPr/>
        </p:nvGraphicFramePr>
        <p:xfrm>
          <a:off x="10036790" y="1082372"/>
          <a:ext cx="907813" cy="955675"/>
        </p:xfrm>
        <a:graphic>
          <a:graphicData uri="http://schemas.openxmlformats.org/presentationml/2006/ole">
            <mc:AlternateContent xmlns:mc="http://schemas.openxmlformats.org/markup-compatibility/2006">
              <mc:Choice xmlns:v="urn:schemas-microsoft-com:vml" Requires="v">
                <p:oleObj spid="_x0000_s23597" name="Visio" r:id="rId9" imgW="681228" imgH="955548" progId="Visio.Drawing.11">
                  <p:embed/>
                </p:oleObj>
              </mc:Choice>
              <mc:Fallback>
                <p:oleObj name="Visio" r:id="rId9" imgW="681228" imgH="955548"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036790" y="1082372"/>
                        <a:ext cx="9078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TextBox 15"/>
          <p:cNvSpPr txBox="1"/>
          <p:nvPr/>
        </p:nvSpPr>
        <p:spPr>
          <a:xfrm>
            <a:off x="6532455" y="538878"/>
            <a:ext cx="2589170" cy="369332"/>
          </a:xfrm>
          <a:prstGeom prst="rect">
            <a:avLst/>
          </a:prstGeom>
        </p:spPr>
        <p:txBody>
          <a:bodyPr wrap="none" rtlCol="0">
            <a:spAutoFit/>
          </a:bodyPr>
          <a:lstStyle/>
          <a:p>
            <a:r>
              <a:rPr lang="en-GB" dirty="0" smtClean="0"/>
              <a:t>corp.example.com zone</a:t>
            </a:r>
          </a:p>
        </p:txBody>
      </p:sp>
      <p:graphicFrame>
        <p:nvGraphicFramePr>
          <p:cNvPr id="17" name="Object 3"/>
          <p:cNvGraphicFramePr>
            <a:graphicFrameLocks noChangeAspect="1"/>
          </p:cNvGraphicFramePr>
          <p:nvPr/>
        </p:nvGraphicFramePr>
        <p:xfrm>
          <a:off x="3660847" y="940521"/>
          <a:ext cx="901245" cy="920760"/>
        </p:xfrm>
        <a:graphic>
          <a:graphicData uri="http://schemas.openxmlformats.org/presentationml/2006/ole">
            <mc:AlternateContent xmlns:mc="http://schemas.openxmlformats.org/markup-compatibility/2006">
              <mc:Choice xmlns:v="urn:schemas-microsoft-com:vml" Requires="v">
                <p:oleObj spid="_x0000_s23598" name="Visio" r:id="rId11" imgW="695706" imgH="947547" progId="Visio.Drawing.11">
                  <p:embed/>
                </p:oleObj>
              </mc:Choice>
              <mc:Fallback>
                <p:oleObj name="Visio" r:id="rId11"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0847" y="940521"/>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 name="TextBox 17"/>
          <p:cNvSpPr txBox="1"/>
          <p:nvPr/>
        </p:nvSpPr>
        <p:spPr>
          <a:xfrm>
            <a:off x="4536931" y="977034"/>
            <a:ext cx="830677" cy="369332"/>
          </a:xfrm>
          <a:prstGeom prst="rect">
            <a:avLst/>
          </a:prstGeom>
        </p:spPr>
        <p:txBody>
          <a:bodyPr wrap="none" rtlCol="0">
            <a:spAutoFit/>
          </a:bodyPr>
          <a:lstStyle/>
          <a:p>
            <a:r>
              <a:rPr lang="en-GB" dirty="0" smtClean="0"/>
              <a:t>DNS 1</a:t>
            </a:r>
          </a:p>
        </p:txBody>
      </p:sp>
      <p:sp>
        <p:nvSpPr>
          <p:cNvPr id="19" name="TextBox 18"/>
          <p:cNvSpPr txBox="1"/>
          <p:nvPr/>
        </p:nvSpPr>
        <p:spPr>
          <a:xfrm>
            <a:off x="7311196" y="940521"/>
            <a:ext cx="830677" cy="369332"/>
          </a:xfrm>
          <a:prstGeom prst="rect">
            <a:avLst/>
          </a:prstGeom>
        </p:spPr>
        <p:txBody>
          <a:bodyPr wrap="none" rtlCol="0">
            <a:spAutoFit/>
          </a:bodyPr>
          <a:lstStyle/>
          <a:p>
            <a:r>
              <a:rPr lang="en-GB" dirty="0" smtClean="0"/>
              <a:t>DNS 2</a:t>
            </a:r>
          </a:p>
        </p:txBody>
      </p:sp>
      <p:sp>
        <p:nvSpPr>
          <p:cNvPr id="20" name="Right Arrow 19"/>
          <p:cNvSpPr/>
          <p:nvPr/>
        </p:nvSpPr>
        <p:spPr>
          <a:xfrm rot="19989194">
            <a:off x="1759201" y="1705173"/>
            <a:ext cx="2021691" cy="296345"/>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tx1"/>
              </a:solidFill>
            </a:endParaRPr>
          </a:p>
        </p:txBody>
      </p:sp>
      <p:sp>
        <p:nvSpPr>
          <p:cNvPr id="21" name="TextBox 20"/>
          <p:cNvSpPr txBox="1"/>
          <p:nvPr/>
        </p:nvSpPr>
        <p:spPr>
          <a:xfrm>
            <a:off x="1227280" y="1013548"/>
            <a:ext cx="1537793" cy="646331"/>
          </a:xfrm>
          <a:prstGeom prst="rect">
            <a:avLst/>
          </a:prstGeom>
        </p:spPr>
        <p:txBody>
          <a:bodyPr wrap="none" rtlCol="0">
            <a:spAutoFit/>
          </a:bodyPr>
          <a:lstStyle/>
          <a:p>
            <a:r>
              <a:rPr lang="en-GB" dirty="0" smtClean="0"/>
              <a:t>IP configured</a:t>
            </a:r>
            <a:br>
              <a:rPr lang="en-GB" dirty="0" smtClean="0"/>
            </a:br>
            <a:r>
              <a:rPr lang="en-GB" dirty="0" smtClean="0"/>
              <a:t>DNS address</a:t>
            </a:r>
          </a:p>
        </p:txBody>
      </p:sp>
      <p:sp>
        <p:nvSpPr>
          <p:cNvPr id="22" name="Content Placeholder 2"/>
          <p:cNvSpPr txBox="1">
            <a:spLocks/>
          </p:cNvSpPr>
          <p:nvPr/>
        </p:nvSpPr>
        <p:spPr>
          <a:xfrm>
            <a:off x="609441" y="4487877"/>
            <a:ext cx="10969943" cy="1716111"/>
          </a:xfrm>
          <a:prstGeom prst="rect">
            <a:avLst/>
          </a:prstGeom>
        </p:spPr>
        <p:txBody>
          <a:bodyPr vert="horz" lIns="91440" tIns="45720" rIns="91440" bIns="45720" rtlCol="0">
            <a:normAutofit/>
          </a:bodyPr>
          <a:lstStyle/>
          <a:p>
            <a:pPr marL="285750" indent="-285750">
              <a:spcBef>
                <a:spcPct val="20000"/>
              </a:spcBef>
              <a:buFont typeface="Calibri" pitchFamily="34" charset="0"/>
              <a:buChar char="–"/>
            </a:pPr>
            <a:endParaRPr kumimoji="0" lang="en-GB" sz="2800" b="0" i="0" u="none" strike="noStrike" kern="1200" cap="none" spc="0" normalizeH="0" baseline="0" noProof="0" dirty="0">
              <a:ln>
                <a:noFill/>
              </a:ln>
              <a:effectLst/>
              <a:uLnTx/>
              <a:uFillTx/>
              <a:latin typeface="+mn-lt"/>
              <a:ea typeface="+mn-ea"/>
              <a:cs typeface="+mn-cs"/>
            </a:endParaRPr>
          </a:p>
        </p:txBody>
      </p:sp>
      <p:sp>
        <p:nvSpPr>
          <p:cNvPr id="23" name="Right Arrow 22"/>
          <p:cNvSpPr/>
          <p:nvPr/>
        </p:nvSpPr>
        <p:spPr>
          <a:xfrm rot="21109565">
            <a:off x="1939359" y="1972777"/>
            <a:ext cx="5000460" cy="30920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sp>
        <p:nvSpPr>
          <p:cNvPr id="25" name="Oval 24"/>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schemeClr val="tx1"/>
              </a:solidFill>
              <a:latin typeface="Calibri"/>
            </a:endParaRPr>
          </a:p>
        </p:txBody>
      </p:sp>
    </p:spTree>
    <p:extLst>
      <p:ext uri="{BB962C8B-B14F-4D97-AF65-F5344CB8AC3E}">
        <p14:creationId xmlns:p14="http://schemas.microsoft.com/office/powerpoint/2010/main" val="20843941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dissolv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p:bldP spid="23"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It Do that?</a:t>
            </a:r>
            <a:endParaRPr lang="en-GB" dirty="0"/>
          </a:p>
        </p:txBody>
      </p:sp>
      <p:sp>
        <p:nvSpPr>
          <p:cNvPr id="3" name="Content Placeholder 2"/>
          <p:cNvSpPr>
            <a:spLocks noGrp="1"/>
          </p:cNvSpPr>
          <p:nvPr>
            <p:ph type="body" sz="quarter" idx="10"/>
          </p:nvPr>
        </p:nvSpPr>
        <p:spPr/>
        <p:txBody>
          <a:bodyPr>
            <a:normAutofit/>
          </a:bodyPr>
          <a:lstStyle/>
          <a:p>
            <a:r>
              <a:rPr lang="en-GB" dirty="0" smtClean="0"/>
              <a:t>Name Resolution Policy Table (NRPT) to the rescue</a:t>
            </a:r>
          </a:p>
          <a:p>
            <a:r>
              <a:rPr lang="en-GB" dirty="0" smtClean="0"/>
              <a:t>NRPT allows the definitions of which DNS servers to query based on the namespace to be resolved</a:t>
            </a:r>
          </a:p>
          <a:p>
            <a:pPr lvl="1"/>
            <a:r>
              <a:rPr lang="en-GB" dirty="0" smtClean="0"/>
              <a:t>The NRPT can point DNS queries for corp.example.com to the intranet DNS server</a:t>
            </a:r>
          </a:p>
          <a:p>
            <a:pPr lvl="1"/>
            <a:r>
              <a:rPr lang="en-GB" dirty="0" smtClean="0"/>
              <a:t>All other DNS queries are sent to the DNS server address configured in the client IP settings</a:t>
            </a:r>
          </a:p>
        </p:txBody>
      </p:sp>
      <p:sp>
        <p:nvSpPr>
          <p:cNvPr id="5" name="Oval 4"/>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512803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NRPT</a:t>
            </a:r>
            <a:endParaRPr lang="en-GB" dirty="0"/>
          </a:p>
        </p:txBody>
      </p:sp>
      <p:sp>
        <p:nvSpPr>
          <p:cNvPr id="3" name="Content Placeholder 2"/>
          <p:cNvSpPr>
            <a:spLocks noGrp="1"/>
          </p:cNvSpPr>
          <p:nvPr>
            <p:ph idx="4294967295"/>
          </p:nvPr>
        </p:nvSpPr>
        <p:spPr>
          <a:xfrm>
            <a:off x="519113" y="4860925"/>
            <a:ext cx="10969625" cy="1460500"/>
          </a:xfrm>
          <a:prstGeom prst="rect">
            <a:avLst/>
          </a:prstGeom>
        </p:spPr>
        <p:txBody>
          <a:bodyPr>
            <a:normAutofit fontScale="77500" lnSpcReduction="20000"/>
          </a:bodyPr>
          <a:lstStyle/>
          <a:p>
            <a:pPr>
              <a:buNone/>
            </a:pPr>
            <a:r>
              <a:rPr lang="en-GB" dirty="0" smtClean="0"/>
              <a:t>	There is a special entry in the table to direct DNS queries for an internal HTTPS website to the DNS servers configured in the client IP settings</a:t>
            </a:r>
          </a:p>
          <a:p>
            <a:pPr>
              <a:buNone/>
            </a:pPr>
            <a:r>
              <a:rPr lang="en-GB" dirty="0" smtClean="0"/>
              <a:t>	For example: queries for nls.corp.example.com always go to IP configured DNS address and this is not resolvable on the internet</a:t>
            </a:r>
            <a:endParaRPr lang="en-GB" dirty="0"/>
          </a:p>
        </p:txBody>
      </p:sp>
      <p:sp>
        <p:nvSpPr>
          <p:cNvPr id="5" name="Cloud 4"/>
          <p:cNvSpPr/>
          <p:nvPr/>
        </p:nvSpPr>
        <p:spPr>
          <a:xfrm>
            <a:off x="1373295" y="2009270"/>
            <a:ext cx="4429090" cy="1647287"/>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4098889" y="2552688"/>
            <a:ext cx="980718" cy="369332"/>
          </a:xfrm>
          <a:prstGeom prst="rect">
            <a:avLst/>
          </a:prstGeom>
        </p:spPr>
        <p:txBody>
          <a:bodyPr wrap="none" rtlCol="0">
            <a:spAutoFit/>
          </a:bodyPr>
          <a:lstStyle/>
          <a:p>
            <a:r>
              <a:rPr lang="en-GB" dirty="0" smtClean="0">
                <a:solidFill>
                  <a:schemeClr val="bg1"/>
                </a:solidFill>
              </a:rPr>
              <a:t>Internet</a:t>
            </a:r>
          </a:p>
        </p:txBody>
      </p:sp>
      <p:sp>
        <p:nvSpPr>
          <p:cNvPr id="7" name="Rectangle 6"/>
          <p:cNvSpPr/>
          <p:nvPr/>
        </p:nvSpPr>
        <p:spPr>
          <a:xfrm>
            <a:off x="1713993" y="2922095"/>
            <a:ext cx="4185734" cy="255591"/>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tx1"/>
              </a:solidFill>
            </a:endParaRPr>
          </a:p>
        </p:txBody>
      </p:sp>
      <p:sp>
        <p:nvSpPr>
          <p:cNvPr id="8" name="Cloud 7"/>
          <p:cNvSpPr/>
          <p:nvPr/>
        </p:nvSpPr>
        <p:spPr>
          <a:xfrm>
            <a:off x="6191756" y="2045783"/>
            <a:ext cx="4429090" cy="1610774"/>
          </a:xfrm>
          <a:prstGeom prst="cloud">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graphicFrame>
        <p:nvGraphicFramePr>
          <p:cNvPr id="9" name="Object 2"/>
          <p:cNvGraphicFramePr>
            <a:graphicFrameLocks noChangeAspect="1"/>
          </p:cNvGraphicFramePr>
          <p:nvPr/>
        </p:nvGraphicFramePr>
        <p:xfrm>
          <a:off x="9696090" y="1566320"/>
          <a:ext cx="876084" cy="921821"/>
        </p:xfrm>
        <a:graphic>
          <a:graphicData uri="http://schemas.openxmlformats.org/presentationml/2006/ole">
            <mc:AlternateContent xmlns:mc="http://schemas.openxmlformats.org/markup-compatibility/2006">
              <mc:Choice xmlns:v="urn:schemas-microsoft-com:vml" Requires="v">
                <p:oleObj spid="_x0000_s24610"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6090" y="1566320"/>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3"/>
          <p:cNvGraphicFramePr>
            <a:graphicFrameLocks noChangeAspect="1"/>
          </p:cNvGraphicFramePr>
          <p:nvPr/>
        </p:nvGraphicFramePr>
        <p:xfrm>
          <a:off x="5607699" y="2483938"/>
          <a:ext cx="901245" cy="920760"/>
        </p:xfrm>
        <a:graphic>
          <a:graphicData uri="http://schemas.openxmlformats.org/presentationml/2006/ole">
            <mc:AlternateContent xmlns:mc="http://schemas.openxmlformats.org/markup-compatibility/2006">
              <mc:Choice xmlns:v="urn:schemas-microsoft-com:vml" Requires="v">
                <p:oleObj spid="_x0000_s24611" name="Visio" r:id="rId5" imgW="695706" imgH="947547" progId="Visio.Drawing.11">
                  <p:embed/>
                </p:oleObj>
              </mc:Choice>
              <mc:Fallback>
                <p:oleObj name="Visio" r:id="rId5"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7699" y="2483938"/>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1" name="Picture 10" descr="laptop"/>
          <p:cNvPicPr>
            <a:picLocks noChangeAspect="1" noChangeArrowheads="1"/>
          </p:cNvPicPr>
          <p:nvPr/>
        </p:nvPicPr>
        <p:blipFill>
          <a:blip r:embed="rId7" cstate="print"/>
          <a:srcRect/>
          <a:stretch>
            <a:fillRect/>
          </a:stretch>
        </p:blipFill>
        <p:spPr bwMode="auto">
          <a:xfrm>
            <a:off x="448540" y="2703016"/>
            <a:ext cx="1518875" cy="837166"/>
          </a:xfrm>
          <a:prstGeom prst="rect">
            <a:avLst/>
          </a:prstGeom>
          <a:noFill/>
          <a:ln w="9525">
            <a:noFill/>
            <a:miter lim="800000"/>
            <a:headEnd/>
            <a:tailEnd/>
          </a:ln>
        </p:spPr>
      </p:pic>
      <p:graphicFrame>
        <p:nvGraphicFramePr>
          <p:cNvPr id="12" name="Object 3"/>
          <p:cNvGraphicFramePr>
            <a:graphicFrameLocks noChangeAspect="1"/>
          </p:cNvGraphicFramePr>
          <p:nvPr/>
        </p:nvGraphicFramePr>
        <p:xfrm>
          <a:off x="6921825" y="1607626"/>
          <a:ext cx="901245" cy="920760"/>
        </p:xfrm>
        <a:graphic>
          <a:graphicData uri="http://schemas.openxmlformats.org/presentationml/2006/ole">
            <mc:AlternateContent xmlns:mc="http://schemas.openxmlformats.org/markup-compatibility/2006">
              <mc:Choice xmlns:v="urn:schemas-microsoft-com:vml" Requires="v">
                <p:oleObj spid="_x0000_s24612" name="Visio" r:id="rId8" imgW="695706" imgH="947547" progId="Visio.Drawing.11">
                  <p:embed/>
                </p:oleObj>
              </mc:Choice>
              <mc:Fallback>
                <p:oleObj name="Visio" r:id="rId8"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1825" y="1607626"/>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6775811" y="2597679"/>
            <a:ext cx="2122504" cy="369332"/>
          </a:xfrm>
          <a:prstGeom prst="rect">
            <a:avLst/>
          </a:prstGeom>
        </p:spPr>
        <p:txBody>
          <a:bodyPr wrap="none" rtlCol="0">
            <a:spAutoFit/>
          </a:bodyPr>
          <a:lstStyle/>
          <a:p>
            <a:r>
              <a:rPr lang="en-GB" dirty="0" smtClean="0"/>
              <a:t>Corporate  intranet</a:t>
            </a:r>
          </a:p>
        </p:txBody>
      </p:sp>
      <p:sp>
        <p:nvSpPr>
          <p:cNvPr id="15" name="TextBox 14"/>
          <p:cNvSpPr txBox="1"/>
          <p:nvPr/>
        </p:nvSpPr>
        <p:spPr>
          <a:xfrm>
            <a:off x="5997071" y="991107"/>
            <a:ext cx="2589170" cy="369332"/>
          </a:xfrm>
          <a:prstGeom prst="rect">
            <a:avLst/>
          </a:prstGeom>
        </p:spPr>
        <p:txBody>
          <a:bodyPr wrap="none" rtlCol="0">
            <a:spAutoFit/>
          </a:bodyPr>
          <a:lstStyle/>
          <a:p>
            <a:r>
              <a:rPr lang="en-GB" dirty="0" smtClean="0"/>
              <a:t>corp.example.com zone</a:t>
            </a:r>
          </a:p>
        </p:txBody>
      </p:sp>
      <p:graphicFrame>
        <p:nvGraphicFramePr>
          <p:cNvPr id="16" name="Object 3"/>
          <p:cNvGraphicFramePr>
            <a:graphicFrameLocks noChangeAspect="1"/>
          </p:cNvGraphicFramePr>
          <p:nvPr/>
        </p:nvGraphicFramePr>
        <p:xfrm>
          <a:off x="3660847" y="1319724"/>
          <a:ext cx="901245" cy="920760"/>
        </p:xfrm>
        <a:graphic>
          <a:graphicData uri="http://schemas.openxmlformats.org/presentationml/2006/ole">
            <mc:AlternateContent xmlns:mc="http://schemas.openxmlformats.org/markup-compatibility/2006">
              <mc:Choice xmlns:v="urn:schemas-microsoft-com:vml" Requires="v">
                <p:oleObj spid="_x0000_s24613" name="Visio" r:id="rId9" imgW="695706" imgH="947547" progId="Visio.Drawing.11">
                  <p:embed/>
                </p:oleObj>
              </mc:Choice>
              <mc:Fallback>
                <p:oleObj name="Visio" r:id="rId9"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60847" y="1319724"/>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p:cNvSpPr txBox="1"/>
          <p:nvPr/>
        </p:nvSpPr>
        <p:spPr>
          <a:xfrm>
            <a:off x="4536931" y="1356237"/>
            <a:ext cx="830677" cy="369332"/>
          </a:xfrm>
          <a:prstGeom prst="rect">
            <a:avLst/>
          </a:prstGeom>
        </p:spPr>
        <p:txBody>
          <a:bodyPr wrap="none" rtlCol="0">
            <a:spAutoFit/>
          </a:bodyPr>
          <a:lstStyle/>
          <a:p>
            <a:r>
              <a:rPr lang="en-GB" dirty="0" smtClean="0"/>
              <a:t>DNS 1</a:t>
            </a:r>
          </a:p>
        </p:txBody>
      </p:sp>
      <p:sp>
        <p:nvSpPr>
          <p:cNvPr id="18" name="TextBox 17"/>
          <p:cNvSpPr txBox="1"/>
          <p:nvPr/>
        </p:nvSpPr>
        <p:spPr>
          <a:xfrm>
            <a:off x="7311196" y="1319724"/>
            <a:ext cx="830677" cy="369332"/>
          </a:xfrm>
          <a:prstGeom prst="rect">
            <a:avLst/>
          </a:prstGeom>
        </p:spPr>
        <p:txBody>
          <a:bodyPr wrap="none" rtlCol="0">
            <a:spAutoFit/>
          </a:bodyPr>
          <a:lstStyle/>
          <a:p>
            <a:r>
              <a:rPr lang="en-GB" dirty="0" smtClean="0"/>
              <a:t>DNS 2</a:t>
            </a:r>
          </a:p>
        </p:txBody>
      </p:sp>
      <p:sp>
        <p:nvSpPr>
          <p:cNvPr id="19" name="Right Arrow 18"/>
          <p:cNvSpPr/>
          <p:nvPr/>
        </p:nvSpPr>
        <p:spPr>
          <a:xfrm rot="19989194">
            <a:off x="1234565" y="2060057"/>
            <a:ext cx="2530909" cy="31564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tx1"/>
              </a:solidFill>
            </a:endParaRPr>
          </a:p>
        </p:txBody>
      </p:sp>
      <p:sp>
        <p:nvSpPr>
          <p:cNvPr id="20" name="TextBox 19"/>
          <p:cNvSpPr txBox="1"/>
          <p:nvPr/>
        </p:nvSpPr>
        <p:spPr>
          <a:xfrm>
            <a:off x="594553" y="1392751"/>
            <a:ext cx="1537793" cy="646331"/>
          </a:xfrm>
          <a:prstGeom prst="rect">
            <a:avLst/>
          </a:prstGeom>
        </p:spPr>
        <p:txBody>
          <a:bodyPr wrap="none" rtlCol="0">
            <a:spAutoFit/>
          </a:bodyPr>
          <a:lstStyle/>
          <a:p>
            <a:r>
              <a:rPr lang="en-GB" dirty="0" smtClean="0"/>
              <a:t>IP configured</a:t>
            </a:r>
            <a:br>
              <a:rPr lang="en-GB" dirty="0" smtClean="0"/>
            </a:br>
            <a:r>
              <a:rPr lang="en-GB" dirty="0" smtClean="0"/>
              <a:t>DNS address</a:t>
            </a:r>
          </a:p>
        </p:txBody>
      </p:sp>
      <p:sp>
        <p:nvSpPr>
          <p:cNvPr id="21" name="TextBox 20"/>
          <p:cNvSpPr txBox="1"/>
          <p:nvPr/>
        </p:nvSpPr>
        <p:spPr>
          <a:xfrm>
            <a:off x="8673993" y="1319724"/>
            <a:ext cx="2371162" cy="369332"/>
          </a:xfrm>
          <a:prstGeom prst="rect">
            <a:avLst/>
          </a:prstGeom>
        </p:spPr>
        <p:txBody>
          <a:bodyPr wrap="none" rtlCol="0">
            <a:spAutoFit/>
          </a:bodyPr>
          <a:lstStyle/>
          <a:p>
            <a:r>
              <a:rPr lang="en-GB" dirty="0" smtClean="0"/>
              <a:t>nls.corp.example.com</a:t>
            </a:r>
          </a:p>
        </p:txBody>
      </p:sp>
      <p:sp>
        <p:nvSpPr>
          <p:cNvPr id="22" name="TextBox 21"/>
          <p:cNvSpPr txBox="1"/>
          <p:nvPr/>
        </p:nvSpPr>
        <p:spPr>
          <a:xfrm>
            <a:off x="837911" y="3766095"/>
            <a:ext cx="9588250" cy="923330"/>
          </a:xfrm>
          <a:prstGeom prst="rect">
            <a:avLst/>
          </a:prstGeom>
          <a:ln>
            <a:solidFill>
              <a:schemeClr val="tx1"/>
            </a:solidFill>
          </a:ln>
        </p:spPr>
        <p:txBody>
          <a:bodyPr wrap="square" rtlCol="0">
            <a:spAutoFit/>
          </a:bodyPr>
          <a:lstStyle/>
          <a:p>
            <a:r>
              <a:rPr lang="en-GB" dirty="0" smtClean="0"/>
              <a:t>NRPT:</a:t>
            </a:r>
          </a:p>
          <a:p>
            <a:r>
              <a:rPr lang="en-GB" dirty="0" smtClean="0"/>
              <a:t>corp.example.com: query DNS 2</a:t>
            </a:r>
          </a:p>
          <a:p>
            <a:r>
              <a:rPr lang="en-GB" dirty="0" smtClean="0"/>
              <a:t>All other name spaces query DNS server configured in client IP settings  </a:t>
            </a:r>
          </a:p>
        </p:txBody>
      </p:sp>
      <p:pic>
        <p:nvPicPr>
          <p:cNvPr id="23" name="Picture 22" descr="laptop"/>
          <p:cNvPicPr>
            <a:picLocks noChangeAspect="1" noChangeArrowheads="1"/>
          </p:cNvPicPr>
          <p:nvPr/>
        </p:nvPicPr>
        <p:blipFill>
          <a:blip r:embed="rId7" cstate="print"/>
          <a:srcRect/>
          <a:stretch>
            <a:fillRect/>
          </a:stretch>
        </p:blipFill>
        <p:spPr bwMode="auto">
          <a:xfrm>
            <a:off x="8868679" y="2707218"/>
            <a:ext cx="1518875" cy="837166"/>
          </a:xfrm>
          <a:prstGeom prst="rect">
            <a:avLst/>
          </a:prstGeom>
          <a:noFill/>
          <a:ln w="9525">
            <a:noFill/>
            <a:miter lim="800000"/>
            <a:headEnd/>
            <a:tailEnd/>
          </a:ln>
        </p:spPr>
      </p:pic>
      <p:sp>
        <p:nvSpPr>
          <p:cNvPr id="24" name="TextBox 23"/>
          <p:cNvSpPr txBox="1"/>
          <p:nvPr/>
        </p:nvSpPr>
        <p:spPr>
          <a:xfrm>
            <a:off x="10280147" y="3108861"/>
            <a:ext cx="1116011" cy="369332"/>
          </a:xfrm>
          <a:prstGeom prst="rect">
            <a:avLst/>
          </a:prstGeom>
          <a:ln>
            <a:solidFill>
              <a:schemeClr val="tx1"/>
            </a:solidFill>
          </a:ln>
        </p:spPr>
        <p:txBody>
          <a:bodyPr wrap="none" rtlCol="0">
            <a:spAutoFit/>
          </a:bodyPr>
          <a:lstStyle/>
          <a:p>
            <a:r>
              <a:rPr lang="en-GB" dirty="0" smtClean="0"/>
              <a:t>No NRPT</a:t>
            </a:r>
          </a:p>
        </p:txBody>
      </p:sp>
      <p:sp>
        <p:nvSpPr>
          <p:cNvPr id="26" name="Oval 25"/>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
        <p:nvSpPr>
          <p:cNvPr id="27" name="Right Arrow 26"/>
          <p:cNvSpPr/>
          <p:nvPr/>
        </p:nvSpPr>
        <p:spPr>
          <a:xfrm rot="21109565">
            <a:off x="1939359" y="2351980"/>
            <a:ext cx="5000460" cy="309209"/>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625325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Viewing the NRPT</a:t>
            </a:r>
            <a:endParaRPr lang="en-GB" dirty="0"/>
          </a:p>
        </p:txBody>
      </p:sp>
      <p:pic>
        <p:nvPicPr>
          <p:cNvPr id="1609730" name="Picture 2"/>
          <p:cNvPicPr>
            <a:picLocks noChangeAspect="1" noChangeArrowheads="1"/>
          </p:cNvPicPr>
          <p:nvPr/>
        </p:nvPicPr>
        <p:blipFill>
          <a:blip r:embed="rId2" cstate="print"/>
          <a:srcRect/>
          <a:stretch>
            <a:fillRect/>
          </a:stretch>
        </p:blipFill>
        <p:spPr bwMode="auto">
          <a:xfrm>
            <a:off x="789239" y="1347759"/>
            <a:ext cx="10612320" cy="4819650"/>
          </a:xfrm>
          <a:prstGeom prst="rect">
            <a:avLst/>
          </a:prstGeom>
          <a:noFill/>
          <a:ln w="9525">
            <a:noFill/>
            <a:miter lim="800000"/>
            <a:headEnd/>
            <a:tailEnd/>
          </a:ln>
        </p:spPr>
      </p:pic>
      <p:sp>
        <p:nvSpPr>
          <p:cNvPr id="5" name="Oval 4"/>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42905017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NRPT Inside/Outside</a:t>
            </a:r>
            <a:endParaRPr lang="en-GB" dirty="0"/>
          </a:p>
        </p:txBody>
      </p:sp>
      <p:sp>
        <p:nvSpPr>
          <p:cNvPr id="3" name="Content Placeholder 2"/>
          <p:cNvSpPr>
            <a:spLocks noGrp="1"/>
          </p:cNvSpPr>
          <p:nvPr>
            <p:ph type="body" sz="quarter" idx="10"/>
          </p:nvPr>
        </p:nvSpPr>
        <p:spPr/>
        <p:txBody>
          <a:bodyPr>
            <a:normAutofit/>
          </a:bodyPr>
          <a:lstStyle/>
          <a:p>
            <a:r>
              <a:rPr lang="en-GB" dirty="0" smtClean="0"/>
              <a:t>NRPT enabled by default</a:t>
            </a:r>
          </a:p>
          <a:p>
            <a:r>
              <a:rPr lang="en-GB" dirty="0" smtClean="0"/>
              <a:t>If the client can access an internal HTTPS website (https://nls.corp.example.com)</a:t>
            </a:r>
          </a:p>
          <a:p>
            <a:pPr lvl="1"/>
            <a:r>
              <a:rPr lang="en-GB" dirty="0" smtClean="0"/>
              <a:t>Considered to be on the intranet </a:t>
            </a:r>
          </a:p>
          <a:p>
            <a:pPr lvl="1"/>
            <a:r>
              <a:rPr lang="en-GB" dirty="0" smtClean="0"/>
              <a:t>NRPT disabled</a:t>
            </a:r>
          </a:p>
          <a:p>
            <a:r>
              <a:rPr lang="en-GB" dirty="0" smtClean="0"/>
              <a:t>No access to secure website </a:t>
            </a:r>
          </a:p>
          <a:p>
            <a:pPr lvl="1"/>
            <a:r>
              <a:rPr lang="en-GB" dirty="0" smtClean="0"/>
              <a:t>Considered to be on the Internet </a:t>
            </a:r>
          </a:p>
          <a:p>
            <a:pPr lvl="1"/>
            <a:r>
              <a:rPr lang="en-GB" dirty="0" smtClean="0"/>
              <a:t>NRPT remains enabled </a:t>
            </a:r>
            <a:endParaRPr lang="en-GB" dirty="0"/>
          </a:p>
        </p:txBody>
      </p:sp>
      <p:sp>
        <p:nvSpPr>
          <p:cNvPr id="5" name="Oval 4"/>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2804231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16"/>
          <p:cNvSpPr/>
          <p:nvPr/>
        </p:nvSpPr>
        <p:spPr>
          <a:xfrm>
            <a:off x="331543" y="2297097"/>
            <a:ext cx="1654825" cy="1533546"/>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dirty="0" smtClean="0">
                <a:solidFill>
                  <a:schemeClr val="bg1"/>
                </a:solidFill>
                <a:effectLst/>
              </a:rPr>
              <a:t>Home</a:t>
            </a:r>
            <a:endParaRPr lang="en-GB" sz="1600" dirty="0">
              <a:solidFill>
                <a:schemeClr val="bg1"/>
              </a:solidFill>
              <a:effectLst/>
            </a:endParaRPr>
          </a:p>
        </p:txBody>
      </p:sp>
      <p:sp>
        <p:nvSpPr>
          <p:cNvPr id="2" name="Title 1"/>
          <p:cNvSpPr>
            <a:spLocks noGrp="1"/>
          </p:cNvSpPr>
          <p:nvPr>
            <p:ph type="title"/>
          </p:nvPr>
        </p:nvSpPr>
        <p:spPr/>
        <p:txBody>
          <a:bodyPr/>
          <a:lstStyle/>
          <a:p>
            <a:r>
              <a:rPr lang="en-GB" smtClean="0"/>
              <a:t>Demo: Troubleshooting DNS</a:t>
            </a:r>
            <a:endParaRPr lang="en-GB" dirty="0"/>
          </a:p>
        </p:txBody>
      </p:sp>
      <p:sp>
        <p:nvSpPr>
          <p:cNvPr id="5" name="Cloud 4"/>
          <p:cNvSpPr/>
          <p:nvPr/>
        </p:nvSpPr>
        <p:spPr>
          <a:xfrm>
            <a:off x="7388883" y="1982784"/>
            <a:ext cx="4283076" cy="2227293"/>
          </a:xfrm>
          <a:prstGeom prst="cloud">
            <a:avLst/>
          </a:prstGeom>
          <a:solidFill>
            <a:srgbClr val="92D05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sz="1600">
              <a:solidFill>
                <a:schemeClr val="tx1"/>
              </a:solidFill>
              <a:effectLst/>
            </a:endParaRPr>
          </a:p>
        </p:txBody>
      </p:sp>
      <p:sp>
        <p:nvSpPr>
          <p:cNvPr id="6" name="Cloud 5"/>
          <p:cNvSpPr/>
          <p:nvPr/>
        </p:nvSpPr>
        <p:spPr>
          <a:xfrm>
            <a:off x="2424409" y="1946271"/>
            <a:ext cx="4429090" cy="2227293"/>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graphicFrame>
        <p:nvGraphicFramePr>
          <p:cNvPr id="8" name="Object 2"/>
          <p:cNvGraphicFramePr>
            <a:graphicFrameLocks noChangeAspect="1"/>
          </p:cNvGraphicFramePr>
          <p:nvPr/>
        </p:nvGraphicFramePr>
        <p:xfrm>
          <a:off x="6658813" y="2516176"/>
          <a:ext cx="876084" cy="921821"/>
        </p:xfrm>
        <a:graphic>
          <a:graphicData uri="http://schemas.openxmlformats.org/presentationml/2006/ole">
            <mc:AlternateContent xmlns:mc="http://schemas.openxmlformats.org/markup-compatibility/2006">
              <mc:Choice xmlns:v="urn:schemas-microsoft-com:vml" Requires="v">
                <p:oleObj spid="_x0000_s25642"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813" y="2516176"/>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3"/>
          <p:cNvGraphicFramePr>
            <a:graphicFrameLocks noChangeAspect="1"/>
          </p:cNvGraphicFramePr>
          <p:nvPr/>
        </p:nvGraphicFramePr>
        <p:xfrm>
          <a:off x="1743010" y="2552688"/>
          <a:ext cx="901245" cy="920760"/>
        </p:xfrm>
        <a:graphic>
          <a:graphicData uri="http://schemas.openxmlformats.org/presentationml/2006/ole">
            <mc:AlternateContent xmlns:mc="http://schemas.openxmlformats.org/markup-compatibility/2006">
              <mc:Choice xmlns:v="urn:schemas-microsoft-com:vml" Requires="v">
                <p:oleObj spid="_x0000_s25643" name="Visio" r:id="rId5" imgW="695706" imgH="947547" progId="Visio.Drawing.11">
                  <p:embed/>
                </p:oleObj>
              </mc:Choice>
              <mc:Fallback>
                <p:oleObj name="Visio" r:id="rId5"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010" y="2552688"/>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3"/>
          <p:cNvGraphicFramePr>
            <a:graphicFrameLocks noChangeAspect="1"/>
          </p:cNvGraphicFramePr>
          <p:nvPr/>
        </p:nvGraphicFramePr>
        <p:xfrm>
          <a:off x="7972939" y="1544627"/>
          <a:ext cx="901245" cy="920760"/>
        </p:xfrm>
        <a:graphic>
          <a:graphicData uri="http://schemas.openxmlformats.org/presentationml/2006/ole">
            <mc:AlternateContent xmlns:mc="http://schemas.openxmlformats.org/markup-compatibility/2006">
              <mc:Choice xmlns:v="urn:schemas-microsoft-com:vml" Requires="v">
                <p:oleObj spid="_x0000_s25644" name="Visio" r:id="rId7" imgW="695706" imgH="947547" progId="Visio.Drawing.11">
                  <p:embed/>
                </p:oleObj>
              </mc:Choice>
              <mc:Fallback>
                <p:oleObj name="Visio" r:id="rId7"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2939" y="1544627"/>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8264968" y="2771766"/>
            <a:ext cx="1853392" cy="338554"/>
          </a:xfrm>
          <a:prstGeom prst="rect">
            <a:avLst/>
          </a:prstGeom>
        </p:spPr>
        <p:txBody>
          <a:bodyPr wrap="none" rtlCol="0">
            <a:spAutoFit/>
          </a:bodyPr>
          <a:lstStyle/>
          <a:p>
            <a:r>
              <a:rPr lang="en-GB" sz="1600" dirty="0" smtClean="0">
                <a:effectLst/>
              </a:rPr>
              <a:t>Corporate intranet</a:t>
            </a:r>
          </a:p>
        </p:txBody>
      </p:sp>
      <p:sp>
        <p:nvSpPr>
          <p:cNvPr id="15" name="TextBox 14"/>
          <p:cNvSpPr txBox="1"/>
          <p:nvPr/>
        </p:nvSpPr>
        <p:spPr>
          <a:xfrm>
            <a:off x="3933220" y="2808279"/>
            <a:ext cx="892809" cy="338554"/>
          </a:xfrm>
          <a:prstGeom prst="rect">
            <a:avLst/>
          </a:prstGeom>
        </p:spPr>
        <p:txBody>
          <a:bodyPr wrap="none" rtlCol="0">
            <a:spAutoFit/>
          </a:bodyPr>
          <a:lstStyle/>
          <a:p>
            <a:r>
              <a:rPr lang="en-GB" sz="1600" dirty="0" smtClean="0">
                <a:solidFill>
                  <a:schemeClr val="bg1"/>
                </a:solidFill>
                <a:effectLst/>
              </a:rPr>
              <a:t>Internet</a:t>
            </a:r>
          </a:p>
        </p:txBody>
      </p:sp>
      <p:graphicFrame>
        <p:nvGraphicFramePr>
          <p:cNvPr id="19" name="Object 2"/>
          <p:cNvGraphicFramePr>
            <a:graphicFrameLocks noChangeAspect="1"/>
          </p:cNvGraphicFramePr>
          <p:nvPr/>
        </p:nvGraphicFramePr>
        <p:xfrm>
          <a:off x="10649862" y="3100384"/>
          <a:ext cx="876084" cy="921821"/>
        </p:xfrm>
        <a:graphic>
          <a:graphicData uri="http://schemas.openxmlformats.org/presentationml/2006/ole">
            <mc:AlternateContent xmlns:mc="http://schemas.openxmlformats.org/markup-compatibility/2006">
              <mc:Choice xmlns:v="urn:schemas-microsoft-com:vml" Requires="v">
                <p:oleObj spid="_x0000_s25645" name="Visio" r:id="rId8" imgW="681228" imgH="955548" progId="Visio.Drawing.11">
                  <p:embed/>
                </p:oleObj>
              </mc:Choice>
              <mc:Fallback>
                <p:oleObj name="Visio" r:id="rId8"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862" y="3100384"/>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7826925" y="1238220"/>
            <a:ext cx="566181" cy="338554"/>
          </a:xfrm>
          <a:prstGeom prst="rect">
            <a:avLst/>
          </a:prstGeom>
        </p:spPr>
        <p:txBody>
          <a:bodyPr wrap="none" rtlCol="0">
            <a:spAutoFit/>
          </a:bodyPr>
          <a:lstStyle/>
          <a:p>
            <a:r>
              <a:rPr lang="en-GB" sz="1600" dirty="0" smtClean="0">
                <a:effectLst/>
              </a:rPr>
              <a:t>DC1</a:t>
            </a:r>
          </a:p>
        </p:txBody>
      </p:sp>
      <p:sp>
        <p:nvSpPr>
          <p:cNvPr id="22" name="TextBox 21"/>
          <p:cNvSpPr txBox="1"/>
          <p:nvPr/>
        </p:nvSpPr>
        <p:spPr>
          <a:xfrm>
            <a:off x="10844548" y="3976695"/>
            <a:ext cx="659155" cy="338554"/>
          </a:xfrm>
          <a:prstGeom prst="rect">
            <a:avLst/>
          </a:prstGeom>
        </p:spPr>
        <p:txBody>
          <a:bodyPr wrap="none" rtlCol="0">
            <a:spAutoFit/>
          </a:bodyPr>
          <a:lstStyle/>
          <a:p>
            <a:r>
              <a:rPr lang="en-GB" sz="1600" dirty="0" smtClean="0">
                <a:effectLst/>
              </a:rPr>
              <a:t>APP1</a:t>
            </a:r>
          </a:p>
        </p:txBody>
      </p:sp>
      <p:sp>
        <p:nvSpPr>
          <p:cNvPr id="23" name="TextBox 22"/>
          <p:cNvSpPr txBox="1"/>
          <p:nvPr/>
        </p:nvSpPr>
        <p:spPr>
          <a:xfrm>
            <a:off x="1840353" y="2041506"/>
            <a:ext cx="674865" cy="338554"/>
          </a:xfrm>
          <a:prstGeom prst="rect">
            <a:avLst/>
          </a:prstGeom>
        </p:spPr>
        <p:txBody>
          <a:bodyPr wrap="none" rtlCol="0">
            <a:spAutoFit/>
          </a:bodyPr>
          <a:lstStyle/>
          <a:p>
            <a:r>
              <a:rPr lang="en-GB" sz="1600" dirty="0" smtClean="0">
                <a:effectLst/>
              </a:rPr>
              <a:t>NAT1</a:t>
            </a:r>
          </a:p>
        </p:txBody>
      </p:sp>
      <p:sp>
        <p:nvSpPr>
          <p:cNvPr id="24" name="TextBox 23"/>
          <p:cNvSpPr txBox="1"/>
          <p:nvPr/>
        </p:nvSpPr>
        <p:spPr>
          <a:xfrm>
            <a:off x="6707485" y="2041506"/>
            <a:ext cx="593047" cy="338554"/>
          </a:xfrm>
          <a:prstGeom prst="rect">
            <a:avLst/>
          </a:prstGeom>
        </p:spPr>
        <p:txBody>
          <a:bodyPr wrap="none" rtlCol="0">
            <a:spAutoFit/>
          </a:bodyPr>
          <a:lstStyle/>
          <a:p>
            <a:r>
              <a:rPr lang="en-GB" sz="1600" dirty="0" smtClean="0">
                <a:effectLst/>
              </a:rPr>
              <a:t>UAG</a:t>
            </a:r>
          </a:p>
        </p:txBody>
      </p:sp>
      <p:sp>
        <p:nvSpPr>
          <p:cNvPr id="26" name="TextBox 25"/>
          <p:cNvSpPr txBox="1"/>
          <p:nvPr/>
        </p:nvSpPr>
        <p:spPr>
          <a:xfrm>
            <a:off x="8849023" y="1566837"/>
            <a:ext cx="1268296" cy="338554"/>
          </a:xfrm>
          <a:prstGeom prst="rect">
            <a:avLst/>
          </a:prstGeom>
        </p:spPr>
        <p:txBody>
          <a:bodyPr wrap="none" rtlCol="0">
            <a:spAutoFit/>
          </a:bodyPr>
          <a:lstStyle/>
          <a:p>
            <a:r>
              <a:rPr lang="en-GB" sz="1600" dirty="0" smtClean="0">
                <a:effectLst/>
              </a:rPr>
              <a:t>DC, DNS,CA</a:t>
            </a:r>
          </a:p>
        </p:txBody>
      </p:sp>
      <p:sp>
        <p:nvSpPr>
          <p:cNvPr id="27" name="TextBox 26"/>
          <p:cNvSpPr txBox="1"/>
          <p:nvPr/>
        </p:nvSpPr>
        <p:spPr>
          <a:xfrm>
            <a:off x="6312798" y="3538540"/>
            <a:ext cx="1221808" cy="584775"/>
          </a:xfrm>
          <a:prstGeom prst="rect">
            <a:avLst/>
          </a:prstGeom>
        </p:spPr>
        <p:txBody>
          <a:bodyPr wrap="none" rtlCol="0">
            <a:spAutoFit/>
          </a:bodyPr>
          <a:lstStyle/>
          <a:p>
            <a:pPr algn="ctr"/>
            <a:r>
              <a:rPr lang="en-GB" sz="1600" dirty="0" smtClean="0">
                <a:effectLst/>
              </a:rPr>
              <a:t>IIS for CRL</a:t>
            </a:r>
            <a:br>
              <a:rPr lang="en-GB" sz="1600" dirty="0" smtClean="0">
                <a:effectLst/>
              </a:rPr>
            </a:br>
            <a:r>
              <a:rPr lang="en-GB" sz="1600" dirty="0" smtClean="0">
                <a:effectLst/>
              </a:rPr>
              <a:t>distribution</a:t>
            </a:r>
          </a:p>
        </p:txBody>
      </p:sp>
      <p:graphicFrame>
        <p:nvGraphicFramePr>
          <p:cNvPr id="28" name="Object 3"/>
          <p:cNvGraphicFramePr>
            <a:graphicFrameLocks noChangeAspect="1"/>
          </p:cNvGraphicFramePr>
          <p:nvPr/>
        </p:nvGraphicFramePr>
        <p:xfrm>
          <a:off x="4001546" y="1420785"/>
          <a:ext cx="901245" cy="920760"/>
        </p:xfrm>
        <a:graphic>
          <a:graphicData uri="http://schemas.openxmlformats.org/presentationml/2006/ole">
            <mc:AlternateContent xmlns:mc="http://schemas.openxmlformats.org/markup-compatibility/2006">
              <mc:Choice xmlns:v="urn:schemas-microsoft-com:vml" Requires="v">
                <p:oleObj spid="_x0000_s25646" name="Visio" r:id="rId9" imgW="695706" imgH="947547" progId="Visio.Drawing.11">
                  <p:embed/>
                </p:oleObj>
              </mc:Choice>
              <mc:Fallback>
                <p:oleObj name="Visio" r:id="rId9"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1546" y="1420785"/>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Box 28"/>
          <p:cNvSpPr txBox="1"/>
          <p:nvPr/>
        </p:nvSpPr>
        <p:spPr>
          <a:xfrm>
            <a:off x="3855532" y="1114378"/>
            <a:ext cx="522131" cy="338554"/>
          </a:xfrm>
          <a:prstGeom prst="rect">
            <a:avLst/>
          </a:prstGeom>
        </p:spPr>
        <p:txBody>
          <a:bodyPr wrap="none" rtlCol="0">
            <a:spAutoFit/>
          </a:bodyPr>
          <a:lstStyle/>
          <a:p>
            <a:r>
              <a:rPr lang="en-GB" sz="1600" dirty="0" smtClean="0">
                <a:effectLst/>
              </a:rPr>
              <a:t>EX1</a:t>
            </a:r>
          </a:p>
        </p:txBody>
      </p:sp>
      <p:sp>
        <p:nvSpPr>
          <p:cNvPr id="30" name="TextBox 29"/>
          <p:cNvSpPr txBox="1"/>
          <p:nvPr/>
        </p:nvSpPr>
        <p:spPr>
          <a:xfrm>
            <a:off x="4877630" y="1274733"/>
            <a:ext cx="591829" cy="338554"/>
          </a:xfrm>
          <a:prstGeom prst="rect">
            <a:avLst/>
          </a:prstGeom>
        </p:spPr>
        <p:txBody>
          <a:bodyPr wrap="none" rtlCol="0">
            <a:spAutoFit/>
          </a:bodyPr>
          <a:lstStyle/>
          <a:p>
            <a:r>
              <a:rPr lang="en-GB" sz="1600" dirty="0" smtClean="0">
                <a:effectLst/>
              </a:rPr>
              <a:t>DNS</a:t>
            </a:r>
          </a:p>
        </p:txBody>
      </p:sp>
      <p:pic>
        <p:nvPicPr>
          <p:cNvPr id="32" name="Picture 31" descr="laptop"/>
          <p:cNvPicPr>
            <a:picLocks noChangeAspect="1" noChangeArrowheads="1"/>
          </p:cNvPicPr>
          <p:nvPr/>
        </p:nvPicPr>
        <p:blipFill>
          <a:blip r:embed="rId10" cstate="print"/>
          <a:srcRect/>
          <a:stretch>
            <a:fillRect/>
          </a:stretch>
        </p:blipFill>
        <p:spPr bwMode="auto">
          <a:xfrm>
            <a:off x="302526" y="3465513"/>
            <a:ext cx="1518875" cy="837166"/>
          </a:xfrm>
          <a:prstGeom prst="rect">
            <a:avLst/>
          </a:prstGeom>
          <a:noFill/>
          <a:ln w="9525">
            <a:noFill/>
            <a:miter lim="800000"/>
            <a:headEnd/>
            <a:tailEnd/>
          </a:ln>
        </p:spPr>
      </p:pic>
      <p:sp>
        <p:nvSpPr>
          <p:cNvPr id="33" name="TextBox 32"/>
          <p:cNvSpPr txBox="1"/>
          <p:nvPr/>
        </p:nvSpPr>
        <p:spPr>
          <a:xfrm>
            <a:off x="1490293" y="4013208"/>
            <a:ext cx="696024" cy="338554"/>
          </a:xfrm>
          <a:prstGeom prst="rect">
            <a:avLst/>
          </a:prstGeom>
        </p:spPr>
        <p:txBody>
          <a:bodyPr wrap="none" rtlCol="0">
            <a:spAutoFit/>
          </a:bodyPr>
          <a:lstStyle/>
          <a:p>
            <a:r>
              <a:rPr lang="en-GB" sz="1600" dirty="0" smtClean="0">
                <a:effectLst/>
              </a:rPr>
              <a:t>WIN7</a:t>
            </a:r>
          </a:p>
        </p:txBody>
      </p:sp>
      <p:pic>
        <p:nvPicPr>
          <p:cNvPr id="36" name="Picture 35" descr="laptop"/>
          <p:cNvPicPr>
            <a:picLocks noChangeAspect="1" noChangeArrowheads="1"/>
          </p:cNvPicPr>
          <p:nvPr/>
        </p:nvPicPr>
        <p:blipFill>
          <a:blip r:embed="rId10" cstate="print"/>
          <a:srcRect/>
          <a:stretch>
            <a:fillRect/>
          </a:stretch>
        </p:blipFill>
        <p:spPr bwMode="auto">
          <a:xfrm>
            <a:off x="9793434" y="1785915"/>
            <a:ext cx="1518875" cy="837166"/>
          </a:xfrm>
          <a:prstGeom prst="rect">
            <a:avLst/>
          </a:prstGeom>
          <a:noFill/>
          <a:ln w="9525">
            <a:noFill/>
            <a:miter lim="800000"/>
            <a:headEnd/>
            <a:tailEnd/>
          </a:ln>
        </p:spPr>
      </p:pic>
      <p:sp>
        <p:nvSpPr>
          <p:cNvPr id="37" name="TextBox 36"/>
          <p:cNvSpPr txBox="1"/>
          <p:nvPr/>
        </p:nvSpPr>
        <p:spPr>
          <a:xfrm>
            <a:off x="11237531" y="1931967"/>
            <a:ext cx="696024" cy="338554"/>
          </a:xfrm>
          <a:prstGeom prst="rect">
            <a:avLst/>
          </a:prstGeom>
        </p:spPr>
        <p:txBody>
          <a:bodyPr wrap="none" rtlCol="0">
            <a:spAutoFit/>
          </a:bodyPr>
          <a:lstStyle/>
          <a:p>
            <a:r>
              <a:rPr lang="en-GB" sz="1600" dirty="0" smtClean="0">
                <a:effectLst/>
              </a:rPr>
              <a:t>WIN7</a:t>
            </a:r>
          </a:p>
        </p:txBody>
      </p:sp>
      <p:sp>
        <p:nvSpPr>
          <p:cNvPr id="40" name="Oval 39"/>
          <p:cNvSpPr/>
          <p:nvPr/>
        </p:nvSpPr>
        <p:spPr bwMode="auto">
          <a:xfrm>
            <a:off x="9732592" y="1302327"/>
            <a:ext cx="1791388" cy="173181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6" name="Oval 45"/>
          <p:cNvSpPr/>
          <p:nvPr/>
        </p:nvSpPr>
        <p:spPr bwMode="auto">
          <a:xfrm>
            <a:off x="263261" y="3196050"/>
            <a:ext cx="1791388" cy="173181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TextBox 46"/>
          <p:cNvSpPr txBox="1"/>
          <p:nvPr/>
        </p:nvSpPr>
        <p:spPr>
          <a:xfrm>
            <a:off x="1900337" y="5458691"/>
            <a:ext cx="2320059"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pPr algn="ctr"/>
            <a:r>
              <a:rPr lang="en-GB" dirty="0" smtClean="0">
                <a:solidFill>
                  <a:schemeClr val="bg1"/>
                </a:solidFill>
                <a:effectLst/>
              </a:rPr>
              <a:t>DirectAccess running</a:t>
            </a:r>
            <a:endParaRPr lang="en-GB" dirty="0">
              <a:solidFill>
                <a:schemeClr val="bg1"/>
              </a:solidFill>
              <a:effectLst/>
            </a:endParaRPr>
          </a:p>
        </p:txBody>
      </p:sp>
    </p:spTree>
    <p:extLst>
      <p:ext uri="{BB962C8B-B14F-4D97-AF65-F5344CB8AC3E}">
        <p14:creationId xmlns:p14="http://schemas.microsoft.com/office/powerpoint/2010/main" val="22488587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loud 20"/>
          <p:cNvSpPr/>
          <p:nvPr/>
        </p:nvSpPr>
        <p:spPr>
          <a:xfrm>
            <a:off x="8410982" y="4414852"/>
            <a:ext cx="2774265" cy="1643085"/>
          </a:xfrm>
          <a:prstGeom prst="cloud">
            <a:avLst/>
          </a:prstGeom>
          <a:solidFill>
            <a:srgbClr val="00B05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smtClean="0">
                <a:solidFill>
                  <a:schemeClr val="tx1"/>
                </a:solidFill>
              </a:rPr>
              <a:t>Branch</a:t>
            </a:r>
            <a:endParaRPr lang="en-GB" dirty="0">
              <a:solidFill>
                <a:schemeClr val="tx1"/>
              </a:solidFill>
            </a:endParaRPr>
          </a:p>
        </p:txBody>
      </p:sp>
      <p:sp>
        <p:nvSpPr>
          <p:cNvPr id="17" name="Cloud 16"/>
          <p:cNvSpPr/>
          <p:nvPr/>
        </p:nvSpPr>
        <p:spPr>
          <a:xfrm>
            <a:off x="331543" y="2297097"/>
            <a:ext cx="1654825" cy="1533546"/>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smtClean="0">
                <a:solidFill>
                  <a:schemeClr val="bg1"/>
                </a:solidFill>
              </a:rPr>
              <a:t>Home</a:t>
            </a:r>
            <a:endParaRPr lang="en-GB" dirty="0">
              <a:solidFill>
                <a:schemeClr val="bg1"/>
              </a:solidFill>
            </a:endParaRPr>
          </a:p>
        </p:txBody>
      </p:sp>
      <p:sp>
        <p:nvSpPr>
          <p:cNvPr id="2" name="Title 1"/>
          <p:cNvSpPr>
            <a:spLocks noGrp="1"/>
          </p:cNvSpPr>
          <p:nvPr>
            <p:ph type="title"/>
          </p:nvPr>
        </p:nvSpPr>
        <p:spPr/>
        <p:txBody>
          <a:bodyPr/>
          <a:lstStyle/>
          <a:p>
            <a:r>
              <a:rPr lang="en-GB" smtClean="0"/>
              <a:t>Where Next?</a:t>
            </a:r>
            <a:endParaRPr lang="en-GB" dirty="0"/>
          </a:p>
        </p:txBody>
      </p:sp>
      <p:sp>
        <p:nvSpPr>
          <p:cNvPr id="5" name="Cloud 4"/>
          <p:cNvSpPr/>
          <p:nvPr/>
        </p:nvSpPr>
        <p:spPr>
          <a:xfrm>
            <a:off x="7388883" y="1982784"/>
            <a:ext cx="4283076" cy="2227293"/>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tx1"/>
              </a:solidFill>
            </a:endParaRPr>
          </a:p>
        </p:txBody>
      </p:sp>
      <p:sp>
        <p:nvSpPr>
          <p:cNvPr id="6" name="Cloud 5"/>
          <p:cNvSpPr/>
          <p:nvPr/>
        </p:nvSpPr>
        <p:spPr>
          <a:xfrm>
            <a:off x="2424409" y="1946271"/>
            <a:ext cx="4429090" cy="2227293"/>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solidFill>
                <a:schemeClr val="tx2">
                  <a:lumMod val="50000"/>
                </a:schemeClr>
              </a:solidFill>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299155602"/>
              </p:ext>
            </p:extLst>
          </p:nvPr>
        </p:nvGraphicFramePr>
        <p:xfrm>
          <a:off x="6658813" y="2516176"/>
          <a:ext cx="876084" cy="921821"/>
        </p:xfrm>
        <a:graphic>
          <a:graphicData uri="http://schemas.openxmlformats.org/presentationml/2006/ole">
            <mc:AlternateContent xmlns:mc="http://schemas.openxmlformats.org/markup-compatibility/2006">
              <mc:Choice xmlns:v="urn:schemas-microsoft-com:vml" Requires="v">
                <p:oleObj spid="_x0000_s26674"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8813" y="2516176"/>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617765104"/>
              </p:ext>
            </p:extLst>
          </p:nvPr>
        </p:nvGraphicFramePr>
        <p:xfrm>
          <a:off x="1743010" y="2552688"/>
          <a:ext cx="901245" cy="920760"/>
        </p:xfrm>
        <a:graphic>
          <a:graphicData uri="http://schemas.openxmlformats.org/presentationml/2006/ole">
            <mc:AlternateContent xmlns:mc="http://schemas.openxmlformats.org/markup-compatibility/2006">
              <mc:Choice xmlns:v="urn:schemas-microsoft-com:vml" Requires="v">
                <p:oleObj spid="_x0000_s26675" name="Visio" r:id="rId5" imgW="695706" imgH="947547" progId="Visio.Drawing.11">
                  <p:embed/>
                </p:oleObj>
              </mc:Choice>
              <mc:Fallback>
                <p:oleObj name="Visio" r:id="rId5"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010" y="2552688"/>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9" descr="laptop"/>
          <p:cNvPicPr>
            <a:picLocks noChangeAspect="1" noChangeArrowheads="1"/>
          </p:cNvPicPr>
          <p:nvPr/>
        </p:nvPicPr>
        <p:blipFill>
          <a:blip r:embed="rId7" cstate="print"/>
          <a:srcRect/>
          <a:stretch>
            <a:fillRect/>
          </a:stretch>
        </p:blipFill>
        <p:spPr bwMode="auto">
          <a:xfrm>
            <a:off x="3154479" y="3721104"/>
            <a:ext cx="1518875" cy="837166"/>
          </a:xfrm>
          <a:prstGeom prst="rect">
            <a:avLst/>
          </a:prstGeom>
          <a:noFill/>
          <a:ln w="9525">
            <a:noFill/>
            <a:miter lim="800000"/>
            <a:headEnd/>
            <a:tailEnd/>
          </a:ln>
        </p:spPr>
      </p:pic>
      <p:graphicFrame>
        <p:nvGraphicFramePr>
          <p:cNvPr id="12" name="Object 3"/>
          <p:cNvGraphicFramePr>
            <a:graphicFrameLocks noChangeAspect="1"/>
          </p:cNvGraphicFramePr>
          <p:nvPr>
            <p:extLst>
              <p:ext uri="{D42A27DB-BD31-4B8C-83A1-F6EECF244321}">
                <p14:modId xmlns:p14="http://schemas.microsoft.com/office/powerpoint/2010/main" val="1025396499"/>
              </p:ext>
            </p:extLst>
          </p:nvPr>
        </p:nvGraphicFramePr>
        <p:xfrm>
          <a:off x="7972939" y="1544627"/>
          <a:ext cx="901245" cy="920760"/>
        </p:xfrm>
        <a:graphic>
          <a:graphicData uri="http://schemas.openxmlformats.org/presentationml/2006/ole">
            <mc:AlternateContent xmlns:mc="http://schemas.openxmlformats.org/markup-compatibility/2006">
              <mc:Choice xmlns:v="urn:schemas-microsoft-com:vml" Requires="v">
                <p:oleObj spid="_x0000_s26676" name="Visio" r:id="rId8" imgW="695706" imgH="947547" progId="Visio.Drawing.11">
                  <p:embed/>
                </p:oleObj>
              </mc:Choice>
              <mc:Fallback>
                <p:oleObj name="Visio" r:id="rId8"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2939" y="1544627"/>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8264967" y="2771766"/>
            <a:ext cx="2059988" cy="369332"/>
          </a:xfrm>
          <a:prstGeom prst="rect">
            <a:avLst/>
          </a:prstGeom>
        </p:spPr>
        <p:txBody>
          <a:bodyPr wrap="none" rtlCol="0">
            <a:spAutoFit/>
          </a:bodyPr>
          <a:lstStyle/>
          <a:p>
            <a:r>
              <a:rPr lang="en-GB" dirty="0" smtClean="0"/>
              <a:t>Corporate intranet</a:t>
            </a:r>
          </a:p>
        </p:txBody>
      </p:sp>
      <p:sp>
        <p:nvSpPr>
          <p:cNvPr id="15" name="TextBox 14"/>
          <p:cNvSpPr txBox="1"/>
          <p:nvPr/>
        </p:nvSpPr>
        <p:spPr>
          <a:xfrm>
            <a:off x="3933220" y="2808279"/>
            <a:ext cx="980718" cy="369332"/>
          </a:xfrm>
          <a:prstGeom prst="rect">
            <a:avLst/>
          </a:prstGeom>
        </p:spPr>
        <p:txBody>
          <a:bodyPr wrap="none" rtlCol="0">
            <a:spAutoFit/>
          </a:bodyPr>
          <a:lstStyle/>
          <a:p>
            <a:r>
              <a:rPr lang="en-GB" dirty="0" smtClean="0">
                <a:solidFill>
                  <a:schemeClr val="bg1"/>
                </a:solidFill>
              </a:rPr>
              <a:t>Internet</a:t>
            </a:r>
          </a:p>
        </p:txBody>
      </p:sp>
      <p:graphicFrame>
        <p:nvGraphicFramePr>
          <p:cNvPr id="18" name="Object 3"/>
          <p:cNvGraphicFramePr>
            <a:graphicFrameLocks noChangeAspect="1"/>
          </p:cNvGraphicFramePr>
          <p:nvPr>
            <p:extLst>
              <p:ext uri="{D42A27DB-BD31-4B8C-83A1-F6EECF244321}">
                <p14:modId xmlns:p14="http://schemas.microsoft.com/office/powerpoint/2010/main" val="2538378944"/>
              </p:ext>
            </p:extLst>
          </p:nvPr>
        </p:nvGraphicFramePr>
        <p:xfrm>
          <a:off x="9043708" y="3830643"/>
          <a:ext cx="901245" cy="920760"/>
        </p:xfrm>
        <a:graphic>
          <a:graphicData uri="http://schemas.openxmlformats.org/presentationml/2006/ole">
            <mc:AlternateContent xmlns:mc="http://schemas.openxmlformats.org/markup-compatibility/2006">
              <mc:Choice xmlns:v="urn:schemas-microsoft-com:vml" Requires="v">
                <p:oleObj spid="_x0000_s26677" name="Visio" r:id="rId9" imgW="695706" imgH="947547" progId="Visio.Drawing.11">
                  <p:embed/>
                </p:oleObj>
              </mc:Choice>
              <mc:Fallback>
                <p:oleObj name="Visio" r:id="rId9"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3708" y="3830643"/>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2"/>
          <p:cNvGraphicFramePr>
            <a:graphicFrameLocks noChangeAspect="1"/>
          </p:cNvGraphicFramePr>
          <p:nvPr>
            <p:extLst>
              <p:ext uri="{D42A27DB-BD31-4B8C-83A1-F6EECF244321}">
                <p14:modId xmlns:p14="http://schemas.microsoft.com/office/powerpoint/2010/main" val="1643722490"/>
              </p:ext>
            </p:extLst>
          </p:nvPr>
        </p:nvGraphicFramePr>
        <p:xfrm>
          <a:off x="10649862" y="3100384"/>
          <a:ext cx="876084" cy="921821"/>
        </p:xfrm>
        <a:graphic>
          <a:graphicData uri="http://schemas.openxmlformats.org/presentationml/2006/ole">
            <mc:AlternateContent xmlns:mc="http://schemas.openxmlformats.org/markup-compatibility/2006">
              <mc:Choice xmlns:v="urn:schemas-microsoft-com:vml" Requires="v">
                <p:oleObj spid="_x0000_s26678" name="Visio" r:id="rId10" imgW="681228" imgH="955548" progId="Visio.Drawing.11">
                  <p:embed/>
                </p:oleObj>
              </mc:Choice>
              <mc:Fallback>
                <p:oleObj name="Visio" r:id="rId10"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862" y="3100384"/>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7826925" y="1238220"/>
            <a:ext cx="614271" cy="369332"/>
          </a:xfrm>
          <a:prstGeom prst="rect">
            <a:avLst/>
          </a:prstGeom>
        </p:spPr>
        <p:txBody>
          <a:bodyPr wrap="none" rtlCol="0">
            <a:spAutoFit/>
          </a:bodyPr>
          <a:lstStyle/>
          <a:p>
            <a:r>
              <a:rPr lang="en-GB" dirty="0" smtClean="0"/>
              <a:t>DC1</a:t>
            </a:r>
          </a:p>
        </p:txBody>
      </p:sp>
      <p:sp>
        <p:nvSpPr>
          <p:cNvPr id="22" name="TextBox 21"/>
          <p:cNvSpPr txBox="1"/>
          <p:nvPr/>
        </p:nvSpPr>
        <p:spPr>
          <a:xfrm>
            <a:off x="10844548" y="3976695"/>
            <a:ext cx="718466" cy="369332"/>
          </a:xfrm>
          <a:prstGeom prst="rect">
            <a:avLst/>
          </a:prstGeom>
        </p:spPr>
        <p:txBody>
          <a:bodyPr wrap="none" rtlCol="0">
            <a:spAutoFit/>
          </a:bodyPr>
          <a:lstStyle/>
          <a:p>
            <a:r>
              <a:rPr lang="en-GB" dirty="0" smtClean="0"/>
              <a:t>APP1</a:t>
            </a:r>
          </a:p>
        </p:txBody>
      </p:sp>
      <p:sp>
        <p:nvSpPr>
          <p:cNvPr id="23" name="TextBox 22"/>
          <p:cNvSpPr txBox="1"/>
          <p:nvPr/>
        </p:nvSpPr>
        <p:spPr>
          <a:xfrm>
            <a:off x="1840352" y="2041506"/>
            <a:ext cx="735586" cy="369332"/>
          </a:xfrm>
          <a:prstGeom prst="rect">
            <a:avLst/>
          </a:prstGeom>
        </p:spPr>
        <p:txBody>
          <a:bodyPr wrap="none" rtlCol="0">
            <a:spAutoFit/>
          </a:bodyPr>
          <a:lstStyle/>
          <a:p>
            <a:r>
              <a:rPr lang="en-GB" dirty="0" smtClean="0"/>
              <a:t>NAT1</a:t>
            </a:r>
          </a:p>
        </p:txBody>
      </p:sp>
      <p:sp>
        <p:nvSpPr>
          <p:cNvPr id="24" name="TextBox 23"/>
          <p:cNvSpPr txBox="1"/>
          <p:nvPr/>
        </p:nvSpPr>
        <p:spPr>
          <a:xfrm>
            <a:off x="6707485" y="2041506"/>
            <a:ext cx="616964" cy="369332"/>
          </a:xfrm>
          <a:prstGeom prst="rect">
            <a:avLst/>
          </a:prstGeom>
        </p:spPr>
        <p:txBody>
          <a:bodyPr wrap="none" rtlCol="0">
            <a:spAutoFit/>
          </a:bodyPr>
          <a:lstStyle/>
          <a:p>
            <a:r>
              <a:rPr lang="en-GB" dirty="0" smtClean="0"/>
              <a:t>DA1</a:t>
            </a:r>
          </a:p>
        </p:txBody>
      </p:sp>
      <p:sp>
        <p:nvSpPr>
          <p:cNvPr id="25" name="TextBox 24"/>
          <p:cNvSpPr txBox="1"/>
          <p:nvPr/>
        </p:nvSpPr>
        <p:spPr>
          <a:xfrm>
            <a:off x="8264968" y="4159260"/>
            <a:ext cx="561820" cy="369332"/>
          </a:xfrm>
          <a:prstGeom prst="rect">
            <a:avLst/>
          </a:prstGeom>
        </p:spPr>
        <p:txBody>
          <a:bodyPr wrap="none" rtlCol="0">
            <a:spAutoFit/>
          </a:bodyPr>
          <a:lstStyle/>
          <a:p>
            <a:r>
              <a:rPr lang="en-GB" dirty="0" smtClean="0"/>
              <a:t>RT1</a:t>
            </a:r>
          </a:p>
        </p:txBody>
      </p:sp>
      <p:sp>
        <p:nvSpPr>
          <p:cNvPr id="26" name="TextBox 25"/>
          <p:cNvSpPr txBox="1"/>
          <p:nvPr/>
        </p:nvSpPr>
        <p:spPr>
          <a:xfrm>
            <a:off x="8849023" y="1566837"/>
            <a:ext cx="1401346" cy="369332"/>
          </a:xfrm>
          <a:prstGeom prst="rect">
            <a:avLst/>
          </a:prstGeom>
        </p:spPr>
        <p:txBody>
          <a:bodyPr wrap="none" rtlCol="0">
            <a:spAutoFit/>
          </a:bodyPr>
          <a:lstStyle/>
          <a:p>
            <a:r>
              <a:rPr lang="en-GB" dirty="0" smtClean="0"/>
              <a:t>DC, DNS,CA</a:t>
            </a:r>
          </a:p>
        </p:txBody>
      </p:sp>
      <p:sp>
        <p:nvSpPr>
          <p:cNvPr id="27" name="TextBox 26"/>
          <p:cNvSpPr txBox="1"/>
          <p:nvPr/>
        </p:nvSpPr>
        <p:spPr>
          <a:xfrm>
            <a:off x="6246272" y="3538540"/>
            <a:ext cx="1354858" cy="646331"/>
          </a:xfrm>
          <a:prstGeom prst="rect">
            <a:avLst/>
          </a:prstGeom>
        </p:spPr>
        <p:txBody>
          <a:bodyPr wrap="none" rtlCol="0">
            <a:spAutoFit/>
          </a:bodyPr>
          <a:lstStyle/>
          <a:p>
            <a:pPr algn="ctr"/>
            <a:r>
              <a:rPr lang="en-GB" dirty="0" smtClean="0"/>
              <a:t>IIS for CRL</a:t>
            </a:r>
            <a:br>
              <a:rPr lang="en-GB" dirty="0" smtClean="0"/>
            </a:br>
            <a:r>
              <a:rPr lang="en-GB" dirty="0" smtClean="0"/>
              <a:t>distribution</a:t>
            </a:r>
          </a:p>
        </p:txBody>
      </p:sp>
      <p:graphicFrame>
        <p:nvGraphicFramePr>
          <p:cNvPr id="28" name="Object 3"/>
          <p:cNvGraphicFramePr>
            <a:graphicFrameLocks noChangeAspect="1"/>
          </p:cNvGraphicFramePr>
          <p:nvPr>
            <p:extLst>
              <p:ext uri="{D42A27DB-BD31-4B8C-83A1-F6EECF244321}">
                <p14:modId xmlns:p14="http://schemas.microsoft.com/office/powerpoint/2010/main" val="625159381"/>
              </p:ext>
            </p:extLst>
          </p:nvPr>
        </p:nvGraphicFramePr>
        <p:xfrm>
          <a:off x="4001546" y="1420785"/>
          <a:ext cx="901245" cy="920760"/>
        </p:xfrm>
        <a:graphic>
          <a:graphicData uri="http://schemas.openxmlformats.org/presentationml/2006/ole">
            <mc:AlternateContent xmlns:mc="http://schemas.openxmlformats.org/markup-compatibility/2006">
              <mc:Choice xmlns:v="urn:schemas-microsoft-com:vml" Requires="v">
                <p:oleObj spid="_x0000_s26679" name="Visio" r:id="rId11" imgW="695706" imgH="947547" progId="Visio.Drawing.11">
                  <p:embed/>
                </p:oleObj>
              </mc:Choice>
              <mc:Fallback>
                <p:oleObj name="Visio" r:id="rId11"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1546" y="1420785"/>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Box 28"/>
          <p:cNvSpPr txBox="1"/>
          <p:nvPr/>
        </p:nvSpPr>
        <p:spPr>
          <a:xfrm>
            <a:off x="3855532" y="1114378"/>
            <a:ext cx="563872" cy="369332"/>
          </a:xfrm>
          <a:prstGeom prst="rect">
            <a:avLst/>
          </a:prstGeom>
        </p:spPr>
        <p:txBody>
          <a:bodyPr wrap="none" rtlCol="0">
            <a:spAutoFit/>
          </a:bodyPr>
          <a:lstStyle/>
          <a:p>
            <a:r>
              <a:rPr lang="en-GB" dirty="0" smtClean="0"/>
              <a:t>EX1</a:t>
            </a:r>
          </a:p>
        </p:txBody>
      </p:sp>
      <p:sp>
        <p:nvSpPr>
          <p:cNvPr id="30" name="TextBox 29"/>
          <p:cNvSpPr txBox="1"/>
          <p:nvPr/>
        </p:nvSpPr>
        <p:spPr>
          <a:xfrm>
            <a:off x="4877630" y="1274733"/>
            <a:ext cx="643125" cy="369332"/>
          </a:xfrm>
          <a:prstGeom prst="rect">
            <a:avLst/>
          </a:prstGeom>
        </p:spPr>
        <p:txBody>
          <a:bodyPr wrap="none" rtlCol="0">
            <a:spAutoFit/>
          </a:bodyPr>
          <a:lstStyle/>
          <a:p>
            <a:r>
              <a:rPr lang="en-GB" dirty="0" smtClean="0"/>
              <a:t>DNS</a:t>
            </a:r>
          </a:p>
        </p:txBody>
      </p:sp>
      <p:sp>
        <p:nvSpPr>
          <p:cNvPr id="31" name="TextBox 30"/>
          <p:cNvSpPr txBox="1"/>
          <p:nvPr/>
        </p:nvSpPr>
        <p:spPr>
          <a:xfrm>
            <a:off x="4342246" y="4268799"/>
            <a:ext cx="760144" cy="369332"/>
          </a:xfrm>
          <a:prstGeom prst="rect">
            <a:avLst/>
          </a:prstGeom>
        </p:spPr>
        <p:txBody>
          <a:bodyPr wrap="none" rtlCol="0">
            <a:spAutoFit/>
          </a:bodyPr>
          <a:lstStyle/>
          <a:p>
            <a:r>
              <a:rPr lang="en-GB" dirty="0" smtClean="0"/>
              <a:t>WIN7</a:t>
            </a:r>
          </a:p>
        </p:txBody>
      </p:sp>
      <p:pic>
        <p:nvPicPr>
          <p:cNvPr id="32" name="Picture 31" descr="laptop"/>
          <p:cNvPicPr>
            <a:picLocks noChangeAspect="1" noChangeArrowheads="1"/>
          </p:cNvPicPr>
          <p:nvPr/>
        </p:nvPicPr>
        <p:blipFill>
          <a:blip r:embed="rId7" cstate="print"/>
          <a:srcRect/>
          <a:stretch>
            <a:fillRect/>
          </a:stretch>
        </p:blipFill>
        <p:spPr bwMode="auto">
          <a:xfrm>
            <a:off x="302526" y="3465513"/>
            <a:ext cx="1518875" cy="837166"/>
          </a:xfrm>
          <a:prstGeom prst="rect">
            <a:avLst/>
          </a:prstGeom>
          <a:noFill/>
          <a:ln w="9525">
            <a:noFill/>
            <a:miter lim="800000"/>
            <a:headEnd/>
            <a:tailEnd/>
          </a:ln>
        </p:spPr>
      </p:pic>
      <p:sp>
        <p:nvSpPr>
          <p:cNvPr id="33" name="TextBox 32"/>
          <p:cNvSpPr txBox="1"/>
          <p:nvPr/>
        </p:nvSpPr>
        <p:spPr>
          <a:xfrm>
            <a:off x="1490292" y="4013208"/>
            <a:ext cx="760144" cy="369332"/>
          </a:xfrm>
          <a:prstGeom prst="rect">
            <a:avLst/>
          </a:prstGeom>
        </p:spPr>
        <p:txBody>
          <a:bodyPr wrap="none" rtlCol="0">
            <a:spAutoFit/>
          </a:bodyPr>
          <a:lstStyle/>
          <a:p>
            <a:r>
              <a:rPr lang="en-GB" dirty="0" smtClean="0"/>
              <a:t>WIN7</a:t>
            </a:r>
          </a:p>
        </p:txBody>
      </p:sp>
      <p:pic>
        <p:nvPicPr>
          <p:cNvPr id="34" name="Picture 33" descr="laptop"/>
          <p:cNvPicPr>
            <a:picLocks noChangeAspect="1" noChangeArrowheads="1"/>
          </p:cNvPicPr>
          <p:nvPr/>
        </p:nvPicPr>
        <p:blipFill>
          <a:blip r:embed="rId7" cstate="print"/>
          <a:srcRect/>
          <a:stretch>
            <a:fillRect/>
          </a:stretch>
        </p:blipFill>
        <p:spPr bwMode="auto">
          <a:xfrm>
            <a:off x="9647420" y="5437215"/>
            <a:ext cx="1518875" cy="837166"/>
          </a:xfrm>
          <a:prstGeom prst="rect">
            <a:avLst/>
          </a:prstGeom>
          <a:noFill/>
          <a:ln w="9525">
            <a:noFill/>
            <a:miter lim="800000"/>
            <a:headEnd/>
            <a:tailEnd/>
          </a:ln>
        </p:spPr>
      </p:pic>
      <p:sp>
        <p:nvSpPr>
          <p:cNvPr id="35" name="TextBox 34"/>
          <p:cNvSpPr txBox="1"/>
          <p:nvPr/>
        </p:nvSpPr>
        <p:spPr>
          <a:xfrm>
            <a:off x="10835186" y="5984910"/>
            <a:ext cx="760144" cy="369332"/>
          </a:xfrm>
          <a:prstGeom prst="rect">
            <a:avLst/>
          </a:prstGeom>
        </p:spPr>
        <p:txBody>
          <a:bodyPr wrap="none" rtlCol="0">
            <a:spAutoFit/>
          </a:bodyPr>
          <a:lstStyle/>
          <a:p>
            <a:r>
              <a:rPr lang="en-GB" dirty="0" smtClean="0"/>
              <a:t>WIN7</a:t>
            </a:r>
          </a:p>
        </p:txBody>
      </p:sp>
      <p:pic>
        <p:nvPicPr>
          <p:cNvPr id="36" name="Picture 35" descr="laptop"/>
          <p:cNvPicPr>
            <a:picLocks noChangeAspect="1" noChangeArrowheads="1"/>
          </p:cNvPicPr>
          <p:nvPr/>
        </p:nvPicPr>
        <p:blipFill>
          <a:blip r:embed="rId7" cstate="print"/>
          <a:srcRect/>
          <a:stretch>
            <a:fillRect/>
          </a:stretch>
        </p:blipFill>
        <p:spPr bwMode="auto">
          <a:xfrm>
            <a:off x="9793434" y="1785915"/>
            <a:ext cx="1518875" cy="837166"/>
          </a:xfrm>
          <a:prstGeom prst="rect">
            <a:avLst/>
          </a:prstGeom>
          <a:noFill/>
          <a:ln w="9525">
            <a:noFill/>
            <a:miter lim="800000"/>
            <a:headEnd/>
            <a:tailEnd/>
          </a:ln>
        </p:spPr>
      </p:pic>
      <p:sp>
        <p:nvSpPr>
          <p:cNvPr id="37" name="TextBox 36"/>
          <p:cNvSpPr txBox="1"/>
          <p:nvPr/>
        </p:nvSpPr>
        <p:spPr>
          <a:xfrm>
            <a:off x="11237531" y="1931967"/>
            <a:ext cx="760144" cy="369332"/>
          </a:xfrm>
          <a:prstGeom prst="rect">
            <a:avLst/>
          </a:prstGeom>
        </p:spPr>
        <p:txBody>
          <a:bodyPr wrap="none" rtlCol="0">
            <a:spAutoFit/>
          </a:bodyPr>
          <a:lstStyle/>
          <a:p>
            <a:r>
              <a:rPr lang="en-GB" dirty="0" smtClean="0"/>
              <a:t>WIN7</a:t>
            </a:r>
          </a:p>
        </p:txBody>
      </p:sp>
      <p:sp>
        <p:nvSpPr>
          <p:cNvPr id="38" name="TextBox 37"/>
          <p:cNvSpPr txBox="1"/>
          <p:nvPr/>
        </p:nvSpPr>
        <p:spPr>
          <a:xfrm>
            <a:off x="691896" y="5145111"/>
            <a:ext cx="2742289" cy="523220"/>
          </a:xfrm>
          <a:prstGeom prst="rect">
            <a:avLst/>
          </a:prstGeom>
        </p:spPr>
        <p:txBody>
          <a:bodyPr wrap="none" rtlCol="0">
            <a:spAutoFit/>
          </a:bodyPr>
          <a:lstStyle/>
          <a:p>
            <a:r>
              <a:rPr lang="en-GB" sz="2800" dirty="0" smtClean="0"/>
              <a:t>Create a test lab</a:t>
            </a:r>
          </a:p>
        </p:txBody>
      </p:sp>
      <p:sp>
        <p:nvSpPr>
          <p:cNvPr id="40" name="Oval 39"/>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Tree>
    <p:extLst>
      <p:ext uri="{BB962C8B-B14F-4D97-AF65-F5344CB8AC3E}">
        <p14:creationId xmlns:p14="http://schemas.microsoft.com/office/powerpoint/2010/main" val="15916876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More on IPv6 and DirectAccess</a:t>
            </a:r>
            <a:endParaRPr lang="en-GB" dirty="0"/>
          </a:p>
        </p:txBody>
      </p:sp>
      <p:sp>
        <p:nvSpPr>
          <p:cNvPr id="3" name="Content Placeholder 2"/>
          <p:cNvSpPr>
            <a:spLocks noGrp="1"/>
          </p:cNvSpPr>
          <p:nvPr>
            <p:ph type="body" sz="quarter" idx="10"/>
          </p:nvPr>
        </p:nvSpPr>
        <p:spPr/>
        <p:txBody>
          <a:bodyPr/>
          <a:lstStyle/>
          <a:p>
            <a:r>
              <a:rPr lang="en-GB" smtClean="0"/>
              <a:t>XTSeminars one-day event:</a:t>
            </a:r>
          </a:p>
          <a:p>
            <a:pPr lvl="1"/>
            <a:r>
              <a:rPr lang="en-GB" smtClean="0"/>
              <a:t>MICROSOFT WINDOWS SERVER 2008 R2 AND WINDOWS 7 DIRECTACCESS</a:t>
            </a:r>
          </a:p>
          <a:p>
            <a:pPr lvl="2"/>
            <a:r>
              <a:rPr lang="en-GB" smtClean="0"/>
              <a:t>All you need to know about IPv6, IPsec, DirectAccess and more…</a:t>
            </a:r>
          </a:p>
          <a:p>
            <a:r>
              <a:rPr lang="en-GB" smtClean="0"/>
              <a:t>info@xtseminars.co.uk for more information</a:t>
            </a:r>
          </a:p>
          <a:p>
            <a:r>
              <a:rPr lang="en-GB" smtClean="0"/>
              <a:t>Get your local Microsoft subsidiary to run the event!</a:t>
            </a:r>
            <a:endParaRPr lang="en-GB" dirty="0" smtClean="0"/>
          </a:p>
        </p:txBody>
      </p:sp>
      <p:pic>
        <p:nvPicPr>
          <p:cNvPr id="4" name="Picture 3" descr="XTSeminars.wmf"/>
          <p:cNvPicPr>
            <a:picLocks noChangeAspect="1"/>
          </p:cNvPicPr>
          <p:nvPr/>
        </p:nvPicPr>
        <p:blipFill>
          <a:blip r:embed="rId2" cstate="print"/>
          <a:stretch>
            <a:fillRect/>
          </a:stretch>
        </p:blipFill>
        <p:spPr>
          <a:xfrm>
            <a:off x="2424667" y="4656769"/>
            <a:ext cx="6858016" cy="1119582"/>
          </a:xfrm>
          <a:prstGeom prst="rect">
            <a:avLst/>
          </a:prstGeom>
        </p:spPr>
      </p:pic>
    </p:spTree>
    <p:extLst>
      <p:ext uri="{BB962C8B-B14F-4D97-AF65-F5344CB8AC3E}">
        <p14:creationId xmlns:p14="http://schemas.microsoft.com/office/powerpoint/2010/main" val="29297215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End-to-End IPv6 </a:t>
            </a:r>
            <a:endParaRPr lang="en-GB" dirty="0"/>
          </a:p>
        </p:txBody>
      </p:sp>
      <p:sp>
        <p:nvSpPr>
          <p:cNvPr id="23" name="Text Placeholder 22"/>
          <p:cNvSpPr>
            <a:spLocks noGrp="1"/>
          </p:cNvSpPr>
          <p:nvPr>
            <p:ph type="body" sz="quarter" idx="4294967295"/>
          </p:nvPr>
        </p:nvSpPr>
        <p:spPr>
          <a:xfrm>
            <a:off x="523875" y="5084763"/>
            <a:ext cx="11141075" cy="332399"/>
          </a:xfrm>
        </p:spPr>
        <p:txBody>
          <a:bodyPr vert="horz" wrap="square" lIns="0" tIns="0" rIns="0" bIns="0" rtlCol="0">
            <a:spAutoFit/>
          </a:bodyPr>
          <a:lstStyle/>
          <a:p>
            <a:pPr marL="540000" indent="-360000" algn="ctr">
              <a:buClr>
                <a:srgbClr val="5D6971"/>
              </a:buClr>
              <a:buFont typeface="Wingdings" pitchFamily="2" charset="2"/>
              <a:buChar char="§"/>
            </a:pPr>
            <a:r>
              <a:rPr lang="en-GB" sz="2400" u="sng" dirty="0">
                <a:latin typeface="Segoe" pitchFamily="34" charset="0"/>
              </a:rPr>
              <a:t>Not all applications will be IPv6 compatible </a:t>
            </a:r>
          </a:p>
        </p:txBody>
      </p:sp>
      <p:sp>
        <p:nvSpPr>
          <p:cNvPr id="4" name="Cloud 3"/>
          <p:cNvSpPr/>
          <p:nvPr/>
        </p:nvSpPr>
        <p:spPr>
          <a:xfrm>
            <a:off x="6084773" y="2569860"/>
            <a:ext cx="4429090" cy="2227293"/>
          </a:xfrm>
          <a:prstGeom prst="cloud">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5" name="Cloud 4"/>
          <p:cNvSpPr/>
          <p:nvPr/>
        </p:nvSpPr>
        <p:spPr>
          <a:xfrm>
            <a:off x="1266312" y="2533347"/>
            <a:ext cx="4429090" cy="2227293"/>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6" name="Left-Right Arrow 5"/>
          <p:cNvSpPr/>
          <p:nvPr/>
        </p:nvSpPr>
        <p:spPr>
          <a:xfrm>
            <a:off x="1874440" y="3377347"/>
            <a:ext cx="8868678" cy="526832"/>
          </a:xfrm>
          <a:prstGeom prst="lef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chemeClr val="tx1"/>
              </a:solidFill>
            </a:endParaRPr>
          </a:p>
        </p:txBody>
      </p:sp>
      <p:graphicFrame>
        <p:nvGraphicFramePr>
          <p:cNvPr id="8" name="Object 3"/>
          <p:cNvGraphicFramePr>
            <a:graphicFrameLocks noChangeAspect="1"/>
          </p:cNvGraphicFramePr>
          <p:nvPr>
            <p:extLst>
              <p:ext uri="{D42A27DB-BD31-4B8C-83A1-F6EECF244321}">
                <p14:modId xmlns:p14="http://schemas.microsoft.com/office/powerpoint/2010/main" val="4290957567"/>
              </p:ext>
            </p:extLst>
          </p:nvPr>
        </p:nvGraphicFramePr>
        <p:xfrm>
          <a:off x="5500717" y="3008015"/>
          <a:ext cx="901245" cy="920760"/>
        </p:xfrm>
        <a:graphic>
          <a:graphicData uri="http://schemas.openxmlformats.org/presentationml/2006/ole">
            <mc:AlternateContent xmlns:mc="http://schemas.openxmlformats.org/markup-compatibility/2006">
              <mc:Choice xmlns:v="urn:schemas-microsoft-com:vml" Requires="v">
                <p:oleObj spid="_x0000_s12306" name="Visio" r:id="rId3" imgW="695706" imgH="947547" progId="Visio.Drawing.11">
                  <p:embed/>
                </p:oleObj>
              </mc:Choice>
              <mc:Fallback>
                <p:oleObj name="Visio" r:id="rId3" imgW="695706" imgH="947547"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0717" y="3008015"/>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9" name="Picture 8" descr="laptop"/>
          <p:cNvPicPr>
            <a:picLocks noChangeAspect="1" noChangeArrowheads="1"/>
          </p:cNvPicPr>
          <p:nvPr/>
        </p:nvPicPr>
        <p:blipFill>
          <a:blip r:embed="rId5" cstate="print"/>
          <a:srcRect/>
          <a:stretch>
            <a:fillRect/>
          </a:stretch>
        </p:blipFill>
        <p:spPr bwMode="auto">
          <a:xfrm>
            <a:off x="341557" y="3227093"/>
            <a:ext cx="1518875" cy="837166"/>
          </a:xfrm>
          <a:prstGeom prst="rect">
            <a:avLst/>
          </a:prstGeom>
          <a:noFill/>
          <a:ln w="9525">
            <a:noFill/>
            <a:miter lim="800000"/>
            <a:headEnd/>
            <a:tailEnd/>
          </a:ln>
        </p:spPr>
      </p:pic>
      <p:sp>
        <p:nvSpPr>
          <p:cNvPr id="13" name="TextBox 12"/>
          <p:cNvSpPr txBox="1"/>
          <p:nvPr/>
        </p:nvSpPr>
        <p:spPr>
          <a:xfrm>
            <a:off x="7420390" y="3040326"/>
            <a:ext cx="2059988" cy="369332"/>
          </a:xfrm>
          <a:prstGeom prst="rect">
            <a:avLst/>
          </a:prstGeom>
        </p:spPr>
        <p:txBody>
          <a:bodyPr wrap="none" rtlCol="0">
            <a:spAutoFit/>
          </a:bodyPr>
          <a:lstStyle/>
          <a:p>
            <a:r>
              <a:rPr lang="en-GB" dirty="0" smtClean="0"/>
              <a:t>Corporate intranet</a:t>
            </a:r>
          </a:p>
        </p:txBody>
      </p:sp>
      <p:sp>
        <p:nvSpPr>
          <p:cNvPr id="14" name="TextBox 13"/>
          <p:cNvSpPr txBox="1"/>
          <p:nvPr/>
        </p:nvSpPr>
        <p:spPr>
          <a:xfrm>
            <a:off x="2921137" y="3008015"/>
            <a:ext cx="980718" cy="369332"/>
          </a:xfrm>
          <a:prstGeom prst="rect">
            <a:avLst/>
          </a:prstGeom>
        </p:spPr>
        <p:txBody>
          <a:bodyPr wrap="none" rtlCol="0">
            <a:spAutoFit/>
          </a:bodyPr>
          <a:lstStyle/>
          <a:p>
            <a:r>
              <a:rPr lang="en-GB" dirty="0" smtClean="0">
                <a:solidFill>
                  <a:schemeClr val="bg1"/>
                </a:solidFill>
              </a:rPr>
              <a:t>Internet</a:t>
            </a:r>
          </a:p>
        </p:txBody>
      </p:sp>
      <p:graphicFrame>
        <p:nvGraphicFramePr>
          <p:cNvPr id="15" name="Object 4"/>
          <p:cNvGraphicFramePr>
            <a:graphicFrameLocks noChangeAspect="1"/>
          </p:cNvGraphicFramePr>
          <p:nvPr>
            <p:extLst>
              <p:ext uri="{D42A27DB-BD31-4B8C-83A1-F6EECF244321}">
                <p14:modId xmlns:p14="http://schemas.microsoft.com/office/powerpoint/2010/main" val="3675378641"/>
              </p:ext>
            </p:extLst>
          </p:nvPr>
        </p:nvGraphicFramePr>
        <p:xfrm>
          <a:off x="10703290" y="2948505"/>
          <a:ext cx="907813" cy="955675"/>
        </p:xfrm>
        <a:graphic>
          <a:graphicData uri="http://schemas.openxmlformats.org/presentationml/2006/ole">
            <mc:AlternateContent xmlns:mc="http://schemas.openxmlformats.org/markup-compatibility/2006">
              <mc:Choice xmlns:v="urn:schemas-microsoft-com:vml" Requires="v">
                <p:oleObj spid="_x0000_s12307" name="Visio" r:id="rId6" imgW="681228" imgH="955548" progId="Visio.Drawing.11">
                  <p:embed/>
                </p:oleObj>
              </mc:Choice>
              <mc:Fallback>
                <p:oleObj name="Visio" r:id="rId6" imgW="681228" imgH="955548"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03290" y="2948505"/>
                        <a:ext cx="9078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Rectangle 15"/>
          <p:cNvSpPr/>
          <p:nvPr/>
        </p:nvSpPr>
        <p:spPr>
          <a:xfrm>
            <a:off x="476765" y="2250778"/>
            <a:ext cx="93383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IPV6</a:t>
            </a:r>
            <a:endParaRPr lang="en-GB" dirty="0">
              <a:solidFill>
                <a:schemeClr val="bg1"/>
              </a:solidFill>
            </a:endParaRPr>
          </a:p>
        </p:txBody>
      </p:sp>
      <p:sp>
        <p:nvSpPr>
          <p:cNvPr id="17" name="Rectangle 16"/>
          <p:cNvSpPr/>
          <p:nvPr/>
        </p:nvSpPr>
        <p:spPr>
          <a:xfrm>
            <a:off x="10743118" y="2250778"/>
            <a:ext cx="93383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IPV6</a:t>
            </a:r>
            <a:endParaRPr lang="en-GB" dirty="0">
              <a:solidFill>
                <a:schemeClr val="bg1"/>
              </a:solidFill>
            </a:endParaRPr>
          </a:p>
        </p:txBody>
      </p:sp>
      <p:sp>
        <p:nvSpPr>
          <p:cNvPr id="18" name="Rounded Rectangle 17"/>
          <p:cNvSpPr/>
          <p:nvPr/>
        </p:nvSpPr>
        <p:spPr>
          <a:xfrm>
            <a:off x="341556" y="1697884"/>
            <a:ext cx="1287038" cy="4320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GB" dirty="0" smtClean="0"/>
              <a:t>Client app</a:t>
            </a:r>
            <a:endParaRPr lang="en-GB" dirty="0"/>
          </a:p>
        </p:txBody>
      </p:sp>
      <p:sp>
        <p:nvSpPr>
          <p:cNvPr id="19" name="Rounded Rectangle 18"/>
          <p:cNvSpPr/>
          <p:nvPr/>
        </p:nvSpPr>
        <p:spPr>
          <a:xfrm>
            <a:off x="10430933" y="1697884"/>
            <a:ext cx="1524000" cy="4320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Server app</a:t>
            </a:r>
            <a:endParaRPr lang="en-GB" dirty="0"/>
          </a:p>
        </p:txBody>
      </p:sp>
      <p:cxnSp>
        <p:nvCxnSpPr>
          <p:cNvPr id="21" name="Straight Arrow Connector 20"/>
          <p:cNvCxnSpPr>
            <a:stCxn id="18" idx="3"/>
            <a:endCxn id="19" idx="1"/>
          </p:cNvCxnSpPr>
          <p:nvPr/>
        </p:nvCxnSpPr>
        <p:spPr>
          <a:xfrm>
            <a:off x="1628594" y="1913908"/>
            <a:ext cx="8802339" cy="0"/>
          </a:xfrm>
          <a:prstGeom prst="straightConnector1">
            <a:avLst/>
          </a:prstGeom>
          <a:ln>
            <a:prstDash val="dashDot"/>
            <a:headEnd type="triangle" w="med" len="med"/>
            <a:tailEnd type="triangle" w="med" len="med"/>
          </a:ln>
        </p:spPr>
        <p:style>
          <a:lnRef idx="3">
            <a:schemeClr val="accent4"/>
          </a:lnRef>
          <a:fillRef idx="0">
            <a:schemeClr val="accent4"/>
          </a:fillRef>
          <a:effectRef idx="2">
            <a:schemeClr val="accent4"/>
          </a:effectRef>
          <a:fontRef idx="minor">
            <a:schemeClr val="tx1"/>
          </a:fontRef>
        </p:style>
      </p:cxnSp>
      <p:sp>
        <p:nvSpPr>
          <p:cNvPr id="22" name="TextBox 21"/>
          <p:cNvSpPr txBox="1"/>
          <p:nvPr/>
        </p:nvSpPr>
        <p:spPr>
          <a:xfrm>
            <a:off x="3243257" y="1354525"/>
            <a:ext cx="5780813" cy="369332"/>
          </a:xfrm>
          <a:prstGeom prst="rect">
            <a:avLst/>
          </a:prstGeom>
          <a:noFill/>
        </p:spPr>
        <p:txBody>
          <a:bodyPr wrap="none" rtlCol="0">
            <a:spAutoFit/>
          </a:bodyPr>
          <a:lstStyle/>
          <a:p>
            <a:r>
              <a:rPr lang="en-GB" dirty="0" smtClean="0"/>
              <a:t>Client and Server applications must be IPv6 compatible</a:t>
            </a:r>
            <a:endParaRPr lang="en-GB" dirty="0"/>
          </a:p>
        </p:txBody>
      </p:sp>
    </p:spTree>
    <p:extLst>
      <p:ext uri="{BB962C8B-B14F-4D97-AF65-F5344CB8AC3E}">
        <p14:creationId xmlns:p14="http://schemas.microsoft.com/office/powerpoint/2010/main" val="398168776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Consulting Services on Request</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49" y="1818424"/>
            <a:ext cx="2962411" cy="2694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4742481" y="1816015"/>
            <a:ext cx="4400244" cy="338554"/>
          </a:xfrm>
          <a:prstGeom prst="rect">
            <a:avLst/>
          </a:prstGeom>
          <a:noFill/>
        </p:spPr>
        <p:txBody>
          <a:bodyPr wrap="none" lIns="0" tIns="0" rIns="0" bIns="0" rtlCol="0">
            <a:spAutoFit/>
          </a:bodyPr>
          <a:lstStyle/>
          <a:p>
            <a:r>
              <a:rPr lang="en-GB" sz="2200" dirty="0" smtClean="0">
                <a:gradFill>
                  <a:gsLst>
                    <a:gs pos="0">
                      <a:schemeClr val="tx1"/>
                    </a:gs>
                    <a:gs pos="86000">
                      <a:schemeClr val="tx1"/>
                    </a:gs>
                  </a:gsLst>
                  <a:lin ang="5400000" scaled="0"/>
                </a:gradFill>
                <a:latin typeface="Segoe Light" pitchFamily="34" charset="0"/>
              </a:rPr>
              <a:t>John.craddock@xtseminars.co.uk</a:t>
            </a:r>
          </a:p>
        </p:txBody>
      </p:sp>
      <p:sp>
        <p:nvSpPr>
          <p:cNvPr id="6" name="TextBox 5"/>
          <p:cNvSpPr txBox="1"/>
          <p:nvPr/>
        </p:nvSpPr>
        <p:spPr>
          <a:xfrm>
            <a:off x="4742485" y="2619214"/>
            <a:ext cx="6819252" cy="3323987"/>
          </a:xfrm>
          <a:prstGeom prst="rect">
            <a:avLst/>
          </a:prstGeom>
          <a:noFill/>
        </p:spPr>
        <p:txBody>
          <a:bodyPr wrap="square" lIns="0" tIns="0" rIns="0" bIns="0" rtlCol="0">
            <a:spAutoFit/>
          </a:bodyPr>
          <a:lstStyle/>
          <a:p>
            <a:r>
              <a:rPr lang="en-US" dirty="0"/>
              <a:t>John has designed and implemented computing systems ranging from high-speed industrial controllers through to distributed IT systems with a focus on security and high-availability. A key player in many IT projects for industry leaders including Microsoft, the UK Government and multi-nationals that require optimized IT systems. Developed technical training courses that have been published worldwide, co-authored a highly successful book on Microsoft Active Directory Internals, presents regularly at major international conferences including, </a:t>
            </a:r>
            <a:r>
              <a:rPr lang="en-US" dirty="0" err="1"/>
              <a:t>TechEd</a:t>
            </a:r>
            <a:r>
              <a:rPr lang="en-US" dirty="0"/>
              <a:t>, IT Forum and European summits. John can be engaged as a consultant or booked for speaking engagements through XTSeminars. </a:t>
            </a:r>
            <a:r>
              <a:rPr lang="en-US" u="sng" dirty="0">
                <a:hlinkClick r:id="rId3"/>
              </a:rPr>
              <a:t>www.xtseminars.co.uk</a:t>
            </a:r>
            <a:endParaRPr lang="en-GB" dirty="0"/>
          </a:p>
          <a:p>
            <a:endParaRPr lang="en-GB" dirty="0" err="1" smtClean="0">
              <a:gradFill>
                <a:gsLst>
                  <a:gs pos="0">
                    <a:schemeClr val="tx1"/>
                  </a:gs>
                  <a:gs pos="86000">
                    <a:schemeClr val="tx1"/>
                  </a:gs>
                </a:gsLst>
                <a:lin ang="5400000" scaled="0"/>
              </a:gradFill>
              <a:latin typeface="Segoe Light" pitchFamily="34" charset="0"/>
            </a:endParaRPr>
          </a:p>
        </p:txBody>
      </p:sp>
    </p:spTree>
    <p:extLst>
      <p:ext uri="{BB962C8B-B14F-4D97-AF65-F5344CB8AC3E}">
        <p14:creationId xmlns:p14="http://schemas.microsoft.com/office/powerpoint/2010/main" val="701940374"/>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3379387"/>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SIM316 | Troubleshoot Microsoft Forefront Unified Access Gateway (UAG) DirectAccess in 45 Minutes Flat</a:t>
            </a:r>
            <a:r>
              <a:rPr lang="en-US" sz="2400" dirty="0" smtClean="0">
                <a:gradFill>
                  <a:gsLst>
                    <a:gs pos="0">
                      <a:schemeClr val="tx1"/>
                    </a:gs>
                    <a:gs pos="100000">
                      <a:schemeClr val="tx1"/>
                    </a:gs>
                  </a:gsLst>
                  <a:lin ang="5400000" scaled="0"/>
                </a:gradFill>
              </a:rPr>
              <a:t>!</a:t>
            </a:r>
          </a:p>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WSV404 | DirectAccess Implementation and Integration Deep Dive </a:t>
            </a:r>
            <a:endParaRPr lang="en-US"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GB" sz="2400" dirty="0">
                <a:gradFill>
                  <a:gsLst>
                    <a:gs pos="0">
                      <a:schemeClr val="tx1"/>
                    </a:gs>
                    <a:gs pos="100000">
                      <a:schemeClr val="tx1"/>
                    </a:gs>
                  </a:gsLst>
                  <a:lin ang="5400000" scaled="0"/>
                </a:gradFill>
              </a:rPr>
              <a:t>WSV272-INT | End-to-End Remote Connectivity with </a:t>
            </a:r>
            <a:r>
              <a:rPr lang="en-GB" sz="2400" dirty="0" smtClean="0">
                <a:gradFill>
                  <a:gsLst>
                    <a:gs pos="0">
                      <a:schemeClr val="tx1"/>
                    </a:gs>
                    <a:gs pos="100000">
                      <a:schemeClr val="tx1"/>
                    </a:gs>
                  </a:gsLst>
                  <a:lin ang="5400000" scaled="0"/>
                </a:gradFill>
              </a:rPr>
              <a:t>DirectAccess</a:t>
            </a:r>
          </a:p>
          <a:p>
            <a:pPr marL="460375" lvl="0" indent="-460375">
              <a:lnSpc>
                <a:spcPct val="90000"/>
              </a:lnSpc>
              <a:spcBef>
                <a:spcPct val="20000"/>
              </a:spcBef>
              <a:buSzPct val="90000"/>
              <a:buBlip>
                <a:blip r:embed="rId3"/>
              </a:buBlip>
            </a:pPr>
            <a:endParaRPr lang="en-GB" sz="2400" dirty="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r>
              <a:rPr lang="en-GB" sz="2400" dirty="0">
                <a:gradFill>
                  <a:gsLst>
                    <a:gs pos="0">
                      <a:schemeClr val="tx1"/>
                    </a:gs>
                    <a:gs pos="100000">
                      <a:schemeClr val="tx1"/>
                    </a:gs>
                  </a:gsLst>
                  <a:lin ang="5400000" scaled="0"/>
                </a:gradFill>
              </a:rPr>
              <a:t>WSV288-HOL | Windows Server 2008 R2: Implementing </a:t>
            </a:r>
            <a:r>
              <a:rPr lang="en-GB" sz="2400" dirty="0" smtClean="0">
                <a:gradFill>
                  <a:gsLst>
                    <a:gs pos="0">
                      <a:schemeClr val="tx1"/>
                    </a:gs>
                    <a:gs pos="100000">
                      <a:schemeClr val="tx1"/>
                    </a:gs>
                  </a:gsLst>
                  <a:lin ang="5400000" scaled="0"/>
                </a:gradFill>
              </a:rPr>
              <a:t>DirectAccess</a:t>
            </a:r>
            <a:endParaRPr lang="en-US"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4094513168"/>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2160591"/>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SIM316 | Troubleshoot Microsoft Forefront Unified Access Gateway (UAG) DirectAccess in 45 Minutes Flat! </a:t>
            </a: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Speaker(s</a:t>
            </a:r>
            <a:r>
              <a:rPr lang="en-US" sz="2400" dirty="0">
                <a:gradFill>
                  <a:gsLst>
                    <a:gs pos="0">
                      <a:schemeClr val="tx1"/>
                    </a:gs>
                    <a:gs pos="100000">
                      <a:schemeClr val="tx1"/>
                    </a:gs>
                  </a:gsLst>
                  <a:lin ang="5400000" scaled="0"/>
                </a:gradFill>
              </a:rPr>
              <a:t>): Tom Shinder </a:t>
            </a:r>
          </a:p>
          <a:p>
            <a:pPr marL="917557" lvl="1"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Wednesday, May 18 | 1:30 PM - 2:45 PM | Room: B313 </a:t>
            </a:r>
            <a:endParaRPr lang="en-US" sz="2400" dirty="0" smtClean="0">
              <a:gradFill>
                <a:gsLst>
                  <a:gs pos="0">
                    <a:schemeClr val="tx1"/>
                  </a:gs>
                  <a:gs pos="100000">
                    <a:schemeClr val="tx1"/>
                  </a:gs>
                </a:gsLst>
                <a:lin ang="5400000" scaled="0"/>
              </a:gradFill>
            </a:endParaRPr>
          </a:p>
          <a:p>
            <a:pPr marL="460375" lvl="0" indent="-460375">
              <a:lnSpc>
                <a:spcPct val="90000"/>
              </a:lnSpc>
              <a:spcBef>
                <a:spcPct val="20000"/>
              </a:spcBef>
              <a:buSzPct val="90000"/>
              <a:buBlip>
                <a:blip r:embed="rId3"/>
              </a:buBlip>
            </a:pPr>
            <a:endParaRPr lang="en-US" sz="2400" dirty="0">
              <a:gradFill>
                <a:gsLst>
                  <a:gs pos="0">
                    <a:schemeClr val="tx1"/>
                  </a:gs>
                  <a:gs pos="100000">
                    <a:schemeClr val="tx1"/>
                  </a:gs>
                </a:gsLst>
                <a:lin ang="5400000" scaled="0"/>
              </a:gradFill>
            </a:endParaRPr>
          </a:p>
        </p:txBody>
      </p:sp>
      <p:sp>
        <p:nvSpPr>
          <p:cNvPr id="12" name="Rectangle 11"/>
          <p:cNvSpPr/>
          <p:nvPr/>
        </p:nvSpPr>
        <p:spPr bwMode="auto">
          <a:xfrm>
            <a:off x="507868" y="3873831"/>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Product Demo Stations (demo station title and location)</a:t>
            </a:r>
          </a:p>
        </p:txBody>
      </p:sp>
      <p:sp>
        <p:nvSpPr>
          <p:cNvPr id="14" name="Rectangle 13"/>
          <p:cNvSpPr/>
          <p:nvPr/>
        </p:nvSpPr>
        <p:spPr bwMode="auto">
          <a:xfrm>
            <a:off x="507868" y="470655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Related Certification Exam </a:t>
            </a:r>
          </a:p>
        </p:txBody>
      </p:sp>
      <p:sp>
        <p:nvSpPr>
          <p:cNvPr id="15" name="Rectangle 14"/>
          <p:cNvSpPr/>
          <p:nvPr/>
        </p:nvSpPr>
        <p:spPr bwMode="auto">
          <a:xfrm>
            <a:off x="507868" y="5539270"/>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a:t>
            </a:r>
          </a:p>
        </p:txBody>
      </p:sp>
    </p:spTree>
    <p:extLst>
      <p:ext uri="{BB962C8B-B14F-4D97-AF65-F5344CB8AC3E}">
        <p14:creationId xmlns:p14="http://schemas.microsoft.com/office/powerpoint/2010/main" val="367225433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292429363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238980286"/>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81559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85368841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a:t>Simple?</a:t>
            </a:r>
          </a:p>
        </p:txBody>
      </p:sp>
      <p:sp>
        <p:nvSpPr>
          <p:cNvPr id="21" name="TextBox 20"/>
          <p:cNvSpPr txBox="1"/>
          <p:nvPr/>
        </p:nvSpPr>
        <p:spPr>
          <a:xfrm>
            <a:off x="1537428" y="3763356"/>
            <a:ext cx="9037602" cy="400110"/>
          </a:xfrm>
          <a:prstGeom prst="rect">
            <a:avLst/>
          </a:prstGeom>
        </p:spPr>
        <p:txBody>
          <a:bodyPr wrap="none" rtlCol="0">
            <a:spAutoFit/>
          </a:bodyPr>
          <a:lstStyle/>
          <a:p>
            <a:r>
              <a:rPr lang="en-GB" sz="2000" dirty="0" smtClean="0">
                <a:solidFill>
                  <a:srgbClr val="FFFFFF"/>
                </a:solidFill>
              </a:rPr>
              <a:t>Tunnelling technologies for the Internet and intranet to support IPv6 over IPv4</a:t>
            </a:r>
          </a:p>
        </p:txBody>
      </p:sp>
      <p:sp>
        <p:nvSpPr>
          <p:cNvPr id="22" name="TextBox 21"/>
          <p:cNvSpPr txBox="1"/>
          <p:nvPr/>
        </p:nvSpPr>
        <p:spPr>
          <a:xfrm>
            <a:off x="1537428" y="4312584"/>
            <a:ext cx="8807347" cy="400110"/>
          </a:xfrm>
          <a:prstGeom prst="rect">
            <a:avLst/>
          </a:prstGeom>
        </p:spPr>
        <p:txBody>
          <a:bodyPr wrap="none" rtlCol="0">
            <a:spAutoFit/>
          </a:bodyPr>
          <a:lstStyle/>
          <a:p>
            <a:r>
              <a:rPr lang="en-GB" sz="2000" dirty="0" smtClean="0">
                <a:solidFill>
                  <a:srgbClr val="FFFFFF"/>
                </a:solidFill>
              </a:rPr>
              <a:t>Internet tunnelling selection based on client location – Internet, NAT, firewall</a:t>
            </a:r>
          </a:p>
        </p:txBody>
      </p:sp>
      <p:sp>
        <p:nvSpPr>
          <p:cNvPr id="23" name="TextBox 22"/>
          <p:cNvSpPr txBox="1"/>
          <p:nvPr/>
        </p:nvSpPr>
        <p:spPr>
          <a:xfrm>
            <a:off x="1537428" y="4954146"/>
            <a:ext cx="10172306" cy="707886"/>
          </a:xfrm>
          <a:prstGeom prst="rect">
            <a:avLst/>
          </a:prstGeom>
        </p:spPr>
        <p:txBody>
          <a:bodyPr wrap="square" rtlCol="0">
            <a:spAutoFit/>
          </a:bodyPr>
          <a:lstStyle/>
          <a:p>
            <a:r>
              <a:rPr lang="en-GB" sz="2000" dirty="0" smtClean="0">
                <a:solidFill>
                  <a:srgbClr val="FFFFFF"/>
                </a:solidFill>
              </a:rPr>
              <a:t>Encryption/authentication of Internet traffic (end-to-edge/end-to-end)</a:t>
            </a:r>
          </a:p>
          <a:p>
            <a:r>
              <a:rPr lang="en-GB" sz="2000" dirty="0" smtClean="0">
                <a:solidFill>
                  <a:srgbClr val="FFFFFF"/>
                </a:solidFill>
              </a:rPr>
              <a:t>PKI required </a:t>
            </a:r>
          </a:p>
        </p:txBody>
      </p:sp>
      <p:sp>
        <p:nvSpPr>
          <p:cNvPr id="24" name="TextBox 23"/>
          <p:cNvSpPr txBox="1"/>
          <p:nvPr/>
        </p:nvSpPr>
        <p:spPr>
          <a:xfrm>
            <a:off x="1537428" y="5787465"/>
            <a:ext cx="10172306" cy="400110"/>
          </a:xfrm>
          <a:prstGeom prst="rect">
            <a:avLst/>
          </a:prstGeom>
        </p:spPr>
        <p:txBody>
          <a:bodyPr wrap="square" rtlCol="0">
            <a:spAutoFit/>
          </a:bodyPr>
          <a:lstStyle/>
          <a:p>
            <a:r>
              <a:rPr lang="en-GB" sz="2000" dirty="0" smtClean="0">
                <a:solidFill>
                  <a:srgbClr val="FFFFFF"/>
                </a:solidFill>
              </a:rPr>
              <a:t>Client location detection: Internet or corporate intranet </a:t>
            </a:r>
          </a:p>
        </p:txBody>
      </p:sp>
      <p:pic>
        <p:nvPicPr>
          <p:cNvPr id="25" name="Picture 2" descr="C:\Documents and Settings\John\Local Settings\Temporary Internet Files\Content.IE5\Z3BISEYX\MCj04113680000[1].wmf"/>
          <p:cNvPicPr>
            <a:picLocks noChangeAspect="1" noChangeArrowheads="1"/>
          </p:cNvPicPr>
          <p:nvPr/>
        </p:nvPicPr>
        <p:blipFill>
          <a:blip r:embed="rId4" cstate="print"/>
          <a:srcRect/>
          <a:stretch>
            <a:fillRect/>
          </a:stretch>
        </p:blipFill>
        <p:spPr bwMode="auto">
          <a:xfrm>
            <a:off x="775139" y="3690331"/>
            <a:ext cx="827412" cy="499055"/>
          </a:xfrm>
          <a:prstGeom prst="rect">
            <a:avLst/>
          </a:prstGeom>
          <a:noFill/>
        </p:spPr>
      </p:pic>
      <p:pic>
        <p:nvPicPr>
          <p:cNvPr id="1491976" name="Picture 8" descr="C:\Documents and Settings\John\Local Settings\Temporary Internet Files\Content.IE5\70N1AW2Y\MCj04380640000[1].png"/>
          <p:cNvPicPr>
            <a:picLocks noChangeAspect="1" noChangeArrowheads="1"/>
          </p:cNvPicPr>
          <p:nvPr/>
        </p:nvPicPr>
        <p:blipFill>
          <a:blip r:embed="rId5" cstate="print"/>
          <a:srcRect/>
          <a:stretch>
            <a:fillRect/>
          </a:stretch>
        </p:blipFill>
        <p:spPr bwMode="auto">
          <a:xfrm>
            <a:off x="785732" y="5714440"/>
            <a:ext cx="806226" cy="604827"/>
          </a:xfrm>
          <a:prstGeom prst="rect">
            <a:avLst/>
          </a:prstGeom>
          <a:noFill/>
        </p:spPr>
      </p:pic>
      <p:pic>
        <p:nvPicPr>
          <p:cNvPr id="1491978" name="Picture 10" descr="C:\Documents and Settings\John\Local Settings\Temporary Internet Files\Content.IE5\7QMQWZ61\MCj04314990000[1].png"/>
          <p:cNvPicPr>
            <a:picLocks noChangeAspect="1" noChangeArrowheads="1"/>
          </p:cNvPicPr>
          <p:nvPr/>
        </p:nvPicPr>
        <p:blipFill>
          <a:blip r:embed="rId6" cstate="print"/>
          <a:srcRect/>
          <a:stretch>
            <a:fillRect/>
          </a:stretch>
        </p:blipFill>
        <p:spPr bwMode="auto">
          <a:xfrm>
            <a:off x="725492" y="4219620"/>
            <a:ext cx="926703" cy="695208"/>
          </a:xfrm>
          <a:prstGeom prst="rect">
            <a:avLst/>
          </a:prstGeom>
          <a:noFill/>
        </p:spPr>
      </p:pic>
      <p:pic>
        <p:nvPicPr>
          <p:cNvPr id="1491979" name="Picture 11" descr="C:\Documents and Settings\John\Local Settings\Temporary Internet Files\Content.IE5\CDZHN7MZ\MCj04421360000[1].png"/>
          <p:cNvPicPr>
            <a:picLocks noChangeAspect="1" noChangeArrowheads="1"/>
          </p:cNvPicPr>
          <p:nvPr/>
        </p:nvPicPr>
        <p:blipFill>
          <a:blip r:embed="rId7" cstate="print"/>
          <a:srcRect/>
          <a:stretch>
            <a:fillRect/>
          </a:stretch>
        </p:blipFill>
        <p:spPr bwMode="auto">
          <a:xfrm>
            <a:off x="699519" y="4945063"/>
            <a:ext cx="978653" cy="739142"/>
          </a:xfrm>
          <a:prstGeom prst="rect">
            <a:avLst/>
          </a:prstGeom>
          <a:noFill/>
        </p:spPr>
      </p:pic>
      <p:sp>
        <p:nvSpPr>
          <p:cNvPr id="26" name="Cloud 25"/>
          <p:cNvSpPr/>
          <p:nvPr/>
        </p:nvSpPr>
        <p:spPr>
          <a:xfrm>
            <a:off x="6191756" y="1127529"/>
            <a:ext cx="4429090" cy="2227293"/>
          </a:xfrm>
          <a:prstGeom prst="cloud">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7" name="Cloud 26"/>
          <p:cNvSpPr/>
          <p:nvPr/>
        </p:nvSpPr>
        <p:spPr>
          <a:xfrm>
            <a:off x="1373295" y="1091016"/>
            <a:ext cx="4429090" cy="2227293"/>
          </a:xfrm>
          <a:prstGeom prst="cloud">
            <a:avLst/>
          </a:prstGeom>
          <a:ln>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8" name="Left-Up Arrow 27"/>
          <p:cNvSpPr/>
          <p:nvPr/>
        </p:nvSpPr>
        <p:spPr>
          <a:xfrm>
            <a:off x="1957351" y="1456146"/>
            <a:ext cx="8868678" cy="912825"/>
          </a:xfrm>
          <a:prstGeom prst="leftUpArrow">
            <a:avLst>
              <a:gd name="adj1" fmla="val 25000"/>
              <a:gd name="adj2" fmla="val 25000"/>
              <a:gd name="adj3" fmla="val 2196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solidFill>
                <a:schemeClr val="tx1"/>
              </a:solidFill>
            </a:endParaRPr>
          </a:p>
        </p:txBody>
      </p:sp>
      <p:graphicFrame>
        <p:nvGraphicFramePr>
          <p:cNvPr id="29" name="Object 2"/>
          <p:cNvGraphicFramePr>
            <a:graphicFrameLocks noChangeAspect="1"/>
          </p:cNvGraphicFramePr>
          <p:nvPr>
            <p:extLst>
              <p:ext uri="{D42A27DB-BD31-4B8C-83A1-F6EECF244321}">
                <p14:modId xmlns:p14="http://schemas.microsoft.com/office/powerpoint/2010/main" val="3672566122"/>
              </p:ext>
            </p:extLst>
          </p:nvPr>
        </p:nvGraphicFramePr>
        <p:xfrm>
          <a:off x="8820006" y="543321"/>
          <a:ext cx="876084" cy="921821"/>
        </p:xfrm>
        <a:graphic>
          <a:graphicData uri="http://schemas.openxmlformats.org/presentationml/2006/ole">
            <mc:AlternateContent xmlns:mc="http://schemas.openxmlformats.org/markup-compatibility/2006">
              <mc:Choice xmlns:v="urn:schemas-microsoft-com:vml" Requires="v">
                <p:oleObj spid="_x0000_s13362" name="Visio" r:id="rId8" imgW="681228" imgH="955548" progId="Visio.Drawing.11">
                  <p:embed/>
                </p:oleObj>
              </mc:Choice>
              <mc:Fallback>
                <p:oleObj name="Visio" r:id="rId8" imgW="681228" imgH="955548" progId="Visio.Drawing.11">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20006" y="543321"/>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3"/>
          <p:cNvGraphicFramePr>
            <a:graphicFrameLocks noChangeAspect="1"/>
          </p:cNvGraphicFramePr>
          <p:nvPr>
            <p:extLst>
              <p:ext uri="{D42A27DB-BD31-4B8C-83A1-F6EECF244321}">
                <p14:modId xmlns:p14="http://schemas.microsoft.com/office/powerpoint/2010/main" val="4004617138"/>
              </p:ext>
            </p:extLst>
          </p:nvPr>
        </p:nvGraphicFramePr>
        <p:xfrm>
          <a:off x="5607699" y="1565684"/>
          <a:ext cx="901245" cy="920760"/>
        </p:xfrm>
        <a:graphic>
          <a:graphicData uri="http://schemas.openxmlformats.org/presentationml/2006/ole">
            <mc:AlternateContent xmlns:mc="http://schemas.openxmlformats.org/markup-compatibility/2006">
              <mc:Choice xmlns:v="urn:schemas-microsoft-com:vml" Requires="v">
                <p:oleObj spid="_x0000_s13363" name="Visio" r:id="rId10" imgW="695706" imgH="947547" progId="Visio.Drawing.11">
                  <p:embed/>
                </p:oleObj>
              </mc:Choice>
              <mc:Fallback>
                <p:oleObj name="Visio" r:id="rId10" imgW="695706" imgH="947547"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7699" y="1565684"/>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 name="Picture 30" descr="laptop"/>
          <p:cNvPicPr>
            <a:picLocks noChangeAspect="1" noChangeArrowheads="1"/>
          </p:cNvPicPr>
          <p:nvPr/>
        </p:nvPicPr>
        <p:blipFill>
          <a:blip r:embed="rId12" cstate="print"/>
          <a:srcRect/>
          <a:stretch>
            <a:fillRect/>
          </a:stretch>
        </p:blipFill>
        <p:spPr bwMode="auto">
          <a:xfrm>
            <a:off x="448540" y="1784762"/>
            <a:ext cx="1518875" cy="837166"/>
          </a:xfrm>
          <a:prstGeom prst="rect">
            <a:avLst/>
          </a:prstGeom>
          <a:noFill/>
          <a:ln w="9525">
            <a:noFill/>
            <a:miter lim="800000"/>
            <a:headEnd/>
            <a:tailEnd/>
          </a:ln>
        </p:spPr>
      </p:pic>
      <p:graphicFrame>
        <p:nvGraphicFramePr>
          <p:cNvPr id="32" name="Object 4"/>
          <p:cNvGraphicFramePr>
            <a:graphicFrameLocks noChangeAspect="1"/>
          </p:cNvGraphicFramePr>
          <p:nvPr>
            <p:extLst>
              <p:ext uri="{D42A27DB-BD31-4B8C-83A1-F6EECF244321}">
                <p14:modId xmlns:p14="http://schemas.microsoft.com/office/powerpoint/2010/main" val="3668175557"/>
              </p:ext>
            </p:extLst>
          </p:nvPr>
        </p:nvGraphicFramePr>
        <p:xfrm>
          <a:off x="9890776" y="2253095"/>
          <a:ext cx="907813" cy="955675"/>
        </p:xfrm>
        <a:graphic>
          <a:graphicData uri="http://schemas.openxmlformats.org/presentationml/2006/ole">
            <mc:AlternateContent xmlns:mc="http://schemas.openxmlformats.org/markup-compatibility/2006">
              <mc:Choice xmlns:v="urn:schemas-microsoft-com:vml" Requires="v">
                <p:oleObj spid="_x0000_s13364" name="Visio" r:id="rId13" imgW="681228" imgH="955548" progId="Visio.Drawing.11">
                  <p:embed/>
                </p:oleObj>
              </mc:Choice>
              <mc:Fallback>
                <p:oleObj name="Visio" r:id="rId13" imgW="681228" imgH="955548"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890776" y="2253095"/>
                        <a:ext cx="9078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3"/>
          <p:cNvGraphicFramePr>
            <a:graphicFrameLocks noChangeAspect="1"/>
          </p:cNvGraphicFramePr>
          <p:nvPr>
            <p:extLst>
              <p:ext uri="{D42A27DB-BD31-4B8C-83A1-F6EECF244321}">
                <p14:modId xmlns:p14="http://schemas.microsoft.com/office/powerpoint/2010/main" val="83073646"/>
              </p:ext>
            </p:extLst>
          </p:nvPr>
        </p:nvGraphicFramePr>
        <p:xfrm>
          <a:off x="6921825" y="689372"/>
          <a:ext cx="901245" cy="920760"/>
        </p:xfrm>
        <a:graphic>
          <a:graphicData uri="http://schemas.openxmlformats.org/presentationml/2006/ole">
            <mc:AlternateContent xmlns:mc="http://schemas.openxmlformats.org/markup-compatibility/2006">
              <mc:Choice xmlns:v="urn:schemas-microsoft-com:vml" Requires="v">
                <p:oleObj spid="_x0000_s13365" name="Visio" r:id="rId15" imgW="695706" imgH="947547" progId="Visio.Drawing.11">
                  <p:embed/>
                </p:oleObj>
              </mc:Choice>
              <mc:Fallback>
                <p:oleObj name="Visio" r:id="rId15" imgW="695706" imgH="947547" progId="Visio.Drawing.11">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21825" y="689372"/>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6"/>
          <p:cNvGraphicFramePr>
            <a:graphicFrameLocks noChangeAspect="1"/>
          </p:cNvGraphicFramePr>
          <p:nvPr>
            <p:extLst>
              <p:ext uri="{D42A27DB-BD31-4B8C-83A1-F6EECF244321}">
                <p14:modId xmlns:p14="http://schemas.microsoft.com/office/powerpoint/2010/main" val="3128714797"/>
              </p:ext>
            </p:extLst>
          </p:nvPr>
        </p:nvGraphicFramePr>
        <p:xfrm>
          <a:off x="7846581" y="2368971"/>
          <a:ext cx="907813" cy="1081087"/>
        </p:xfrm>
        <a:graphic>
          <a:graphicData uri="http://schemas.openxmlformats.org/presentationml/2006/ole">
            <mc:AlternateContent xmlns:mc="http://schemas.openxmlformats.org/markup-compatibility/2006">
              <mc:Choice xmlns:v="urn:schemas-microsoft-com:vml" Requires="v">
                <p:oleObj spid="_x0000_s13366" name="Visio" r:id="rId16" imgW="681228" imgH="1081278" progId="Visio.Drawing.11">
                  <p:embed/>
                </p:oleObj>
              </mc:Choice>
              <mc:Fallback>
                <p:oleObj name="Visio" r:id="rId16" imgW="681228" imgH="1081278" progId="Visio.Drawing.11">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46581" y="2368971"/>
                        <a:ext cx="907813" cy="1081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 name="TextBox 34"/>
          <p:cNvSpPr txBox="1"/>
          <p:nvPr/>
        </p:nvSpPr>
        <p:spPr>
          <a:xfrm>
            <a:off x="7177414" y="1597995"/>
            <a:ext cx="2059988" cy="369332"/>
          </a:xfrm>
          <a:prstGeom prst="rect">
            <a:avLst/>
          </a:prstGeom>
        </p:spPr>
        <p:txBody>
          <a:bodyPr wrap="none" rtlCol="0">
            <a:spAutoFit/>
          </a:bodyPr>
          <a:lstStyle/>
          <a:p>
            <a:r>
              <a:rPr lang="en-GB" dirty="0" smtClean="0"/>
              <a:t>Corporate intranet</a:t>
            </a:r>
          </a:p>
        </p:txBody>
      </p:sp>
      <p:sp>
        <p:nvSpPr>
          <p:cNvPr id="36" name="TextBox 35"/>
          <p:cNvSpPr txBox="1"/>
          <p:nvPr/>
        </p:nvSpPr>
        <p:spPr>
          <a:xfrm>
            <a:off x="3028120" y="1565684"/>
            <a:ext cx="980718" cy="369332"/>
          </a:xfrm>
          <a:prstGeom prst="rect">
            <a:avLst/>
          </a:prstGeom>
        </p:spPr>
        <p:txBody>
          <a:bodyPr wrap="none" rtlCol="0">
            <a:spAutoFit/>
          </a:bodyPr>
          <a:lstStyle/>
          <a:p>
            <a:r>
              <a:rPr lang="en-GB" dirty="0" smtClean="0">
                <a:solidFill>
                  <a:schemeClr val="bg1"/>
                </a:solidFill>
              </a:rPr>
              <a:t>Internet</a:t>
            </a:r>
          </a:p>
        </p:txBody>
      </p:sp>
      <p:graphicFrame>
        <p:nvGraphicFramePr>
          <p:cNvPr id="37" name="Object 4"/>
          <p:cNvGraphicFramePr>
            <a:graphicFrameLocks noChangeAspect="1"/>
          </p:cNvGraphicFramePr>
          <p:nvPr>
            <p:extLst>
              <p:ext uri="{D42A27DB-BD31-4B8C-83A1-F6EECF244321}">
                <p14:modId xmlns:p14="http://schemas.microsoft.com/office/powerpoint/2010/main" val="1931723045"/>
              </p:ext>
            </p:extLst>
          </p:nvPr>
        </p:nvGraphicFramePr>
        <p:xfrm>
          <a:off x="10036790" y="543321"/>
          <a:ext cx="907813" cy="955675"/>
        </p:xfrm>
        <a:graphic>
          <a:graphicData uri="http://schemas.openxmlformats.org/presentationml/2006/ole">
            <mc:AlternateContent xmlns:mc="http://schemas.openxmlformats.org/markup-compatibility/2006">
              <mc:Choice xmlns:v="urn:schemas-microsoft-com:vml" Requires="v">
                <p:oleObj spid="_x0000_s13367" name="Visio" r:id="rId18" imgW="681228" imgH="955548" progId="Visio.Drawing.11">
                  <p:embed/>
                </p:oleObj>
              </mc:Choice>
              <mc:Fallback>
                <p:oleObj name="Visio" r:id="rId18" imgW="681228" imgH="955548" progId="Visio.Drawing.1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36790" y="543321"/>
                        <a:ext cx="907813"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Oval 37"/>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
        <p:nvSpPr>
          <p:cNvPr id="40" name="Title 1"/>
          <p:cNvSpPr txBox="1">
            <a:spLocks/>
          </p:cNvSpPr>
          <p:nvPr/>
        </p:nvSpPr>
        <p:spPr>
          <a:xfrm>
            <a:off x="2154088" y="-49945"/>
            <a:ext cx="8371467" cy="1143000"/>
          </a:xfrm>
          <a:prstGeom prst="rect">
            <a:avLst/>
          </a:prstGeom>
        </p:spPr>
        <p:txBody>
          <a:bodyPr vert="horz" lIns="91440" tIns="45720" rIns="91440" bIns="45720" rtlCol="0" anchor="ctr">
            <a:normAutofit/>
          </a:bodyPr>
          <a:lstStyle/>
          <a:p>
            <a:pPr marL="360000" marR="0" lvl="0" indent="0" fontAlgn="auto">
              <a:lnSpc>
                <a:spcPct val="90000"/>
              </a:lnSpc>
              <a:spcBef>
                <a:spcPct val="0"/>
              </a:spcBef>
              <a:spcAft>
                <a:spcPts val="0"/>
              </a:spcAft>
              <a:buClrTx/>
              <a:buSzTx/>
              <a:tabLst>
                <a:tab pos="1800000" algn="l"/>
              </a:tabLst>
              <a:defRPr/>
            </a:pPr>
            <a:r>
              <a:rPr lang="en-GB" sz="4400" spc="-100" dirty="0">
                <a:ln w="3175">
                  <a:noFill/>
                </a:ln>
                <a:gradFill flip="none" rotWithShape="1">
                  <a:gsLst>
                    <a:gs pos="0">
                      <a:schemeClr val="tx1"/>
                    </a:gs>
                    <a:gs pos="86000">
                      <a:schemeClr val="tx1"/>
                    </a:gs>
                  </a:gsLst>
                  <a:lin ang="5400000" scaled="0"/>
                  <a:tileRect/>
                </a:gradFill>
                <a:latin typeface="+mj-lt"/>
                <a:cs typeface="Arial" charset="0"/>
              </a:rPr>
              <a:t>May Be Not</a:t>
            </a:r>
          </a:p>
        </p:txBody>
      </p:sp>
    </p:spTree>
    <p:extLst>
      <p:ext uri="{BB962C8B-B14F-4D97-AF65-F5344CB8AC3E}">
        <p14:creationId xmlns:p14="http://schemas.microsoft.com/office/powerpoint/2010/main" val="3636972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dissolve">
                                      <p:cBhvr>
                                        <p:cTn id="11" dur="500"/>
                                        <p:tgtEl>
                                          <p:spTgt spid="21"/>
                                        </p:tgtEl>
                                      </p:cBhvr>
                                    </p:animEffect>
                                  </p:childTnLst>
                                </p:cTn>
                              </p:par>
                              <p:par>
                                <p:cTn id="12" presetID="9"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dissolv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dissolve">
                                      <p:cBhvr>
                                        <p:cTn id="19" dur="500"/>
                                        <p:tgtEl>
                                          <p:spTgt spid="22"/>
                                        </p:tgtEl>
                                      </p:cBhvr>
                                    </p:animEffect>
                                  </p:childTnLst>
                                </p:cTn>
                              </p:par>
                              <p:par>
                                <p:cTn id="20" presetID="9" presetClass="entr" presetSubtype="0" fill="hold" nodeType="withEffect">
                                  <p:stCondLst>
                                    <p:cond delay="0"/>
                                  </p:stCondLst>
                                  <p:childTnLst>
                                    <p:set>
                                      <p:cBhvr>
                                        <p:cTn id="21" dur="1" fill="hold">
                                          <p:stCondLst>
                                            <p:cond delay="0"/>
                                          </p:stCondLst>
                                        </p:cTn>
                                        <p:tgtEl>
                                          <p:spTgt spid="1491978"/>
                                        </p:tgtEl>
                                        <p:attrNameLst>
                                          <p:attrName>style.visibility</p:attrName>
                                        </p:attrNameLst>
                                      </p:cBhvr>
                                      <p:to>
                                        <p:strVal val="visible"/>
                                      </p:to>
                                    </p:set>
                                    <p:animEffect transition="in" filter="dissolve">
                                      <p:cBhvr>
                                        <p:cTn id="22" dur="500"/>
                                        <p:tgtEl>
                                          <p:spTgt spid="149197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par>
                                <p:cTn id="28" presetID="9" presetClass="entr" presetSubtype="0" fill="hold" nodeType="withEffect">
                                  <p:stCondLst>
                                    <p:cond delay="0"/>
                                  </p:stCondLst>
                                  <p:childTnLst>
                                    <p:set>
                                      <p:cBhvr>
                                        <p:cTn id="29" dur="1" fill="hold">
                                          <p:stCondLst>
                                            <p:cond delay="0"/>
                                          </p:stCondLst>
                                        </p:cTn>
                                        <p:tgtEl>
                                          <p:spTgt spid="1491979"/>
                                        </p:tgtEl>
                                        <p:attrNameLst>
                                          <p:attrName>style.visibility</p:attrName>
                                        </p:attrNameLst>
                                      </p:cBhvr>
                                      <p:to>
                                        <p:strVal val="visible"/>
                                      </p:to>
                                    </p:set>
                                    <p:animEffect transition="in" filter="dissolve">
                                      <p:cBhvr>
                                        <p:cTn id="30" dur="500"/>
                                        <p:tgtEl>
                                          <p:spTgt spid="149197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dissolve">
                                      <p:cBhvr>
                                        <p:cTn id="35" dur="500"/>
                                        <p:tgtEl>
                                          <p:spTgt spid="24"/>
                                        </p:tgtEl>
                                      </p:cBhvr>
                                    </p:animEffect>
                                  </p:childTnLst>
                                </p:cTn>
                              </p:par>
                              <p:par>
                                <p:cTn id="36" presetID="9" presetClass="entr" presetSubtype="0" fill="hold" nodeType="withEffect">
                                  <p:stCondLst>
                                    <p:cond delay="0"/>
                                  </p:stCondLst>
                                  <p:childTnLst>
                                    <p:set>
                                      <p:cBhvr>
                                        <p:cTn id="37" dur="1" fill="hold">
                                          <p:stCondLst>
                                            <p:cond delay="0"/>
                                          </p:stCondLst>
                                        </p:cTn>
                                        <p:tgtEl>
                                          <p:spTgt spid="1491976"/>
                                        </p:tgtEl>
                                        <p:attrNameLst>
                                          <p:attrName>style.visibility</p:attrName>
                                        </p:attrNameLst>
                                      </p:cBhvr>
                                      <p:to>
                                        <p:strVal val="visible"/>
                                      </p:to>
                                    </p:set>
                                    <p:animEffect transition="in" filter="dissolve">
                                      <p:cBhvr>
                                        <p:cTn id="38" dur="500"/>
                                        <p:tgtEl>
                                          <p:spTgt spid="1491976"/>
                                        </p:tgtEl>
                                      </p:cBhvr>
                                    </p:animEffect>
                                  </p:childTnLst>
                                </p:cTn>
                              </p:par>
                            </p:childTnLst>
                          </p:cTn>
                        </p:par>
                        <p:par>
                          <p:cTn id="39" fill="hold">
                            <p:stCondLst>
                              <p:cond delay="500"/>
                            </p:stCondLst>
                            <p:childTnLst>
                              <p:par>
                                <p:cTn id="40" presetID="1"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38"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16"/>
          <p:cNvSpPr/>
          <p:nvPr/>
        </p:nvSpPr>
        <p:spPr>
          <a:xfrm>
            <a:off x="331543" y="2466432"/>
            <a:ext cx="1654825" cy="1533546"/>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600" dirty="0" smtClean="0">
                <a:solidFill>
                  <a:schemeClr val="bg1"/>
                </a:solidFill>
                <a:effectLst/>
              </a:rPr>
              <a:t>Home</a:t>
            </a:r>
            <a:endParaRPr lang="en-GB" sz="1600" dirty="0">
              <a:solidFill>
                <a:schemeClr val="bg1"/>
              </a:solidFill>
              <a:effectLst/>
            </a:endParaRPr>
          </a:p>
        </p:txBody>
      </p:sp>
      <p:sp>
        <p:nvSpPr>
          <p:cNvPr id="5" name="Cloud 4"/>
          <p:cNvSpPr/>
          <p:nvPr/>
        </p:nvSpPr>
        <p:spPr>
          <a:xfrm>
            <a:off x="6873154" y="2152119"/>
            <a:ext cx="4798806" cy="2227293"/>
          </a:xfrm>
          <a:prstGeom prst="cloud">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sp>
        <p:nvSpPr>
          <p:cNvPr id="6" name="Cloud 5"/>
          <p:cNvSpPr/>
          <p:nvPr/>
        </p:nvSpPr>
        <p:spPr>
          <a:xfrm>
            <a:off x="2424409" y="2115606"/>
            <a:ext cx="4429090" cy="2227293"/>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sz="1600">
              <a:solidFill>
                <a:schemeClr val="tx1"/>
              </a:solidFill>
              <a:effectLst/>
            </a:endParaRPr>
          </a:p>
        </p:txBody>
      </p:sp>
      <p:graphicFrame>
        <p:nvGraphicFramePr>
          <p:cNvPr id="8" name="Object 2"/>
          <p:cNvGraphicFramePr>
            <a:graphicFrameLocks noChangeAspect="1"/>
          </p:cNvGraphicFramePr>
          <p:nvPr>
            <p:extLst>
              <p:ext uri="{D42A27DB-BD31-4B8C-83A1-F6EECF244321}">
                <p14:modId xmlns:p14="http://schemas.microsoft.com/office/powerpoint/2010/main" val="2193519168"/>
              </p:ext>
            </p:extLst>
          </p:nvPr>
        </p:nvGraphicFramePr>
        <p:xfrm>
          <a:off x="6532454" y="2137816"/>
          <a:ext cx="876084" cy="921821"/>
        </p:xfrm>
        <a:graphic>
          <a:graphicData uri="http://schemas.openxmlformats.org/presentationml/2006/ole">
            <mc:AlternateContent xmlns:mc="http://schemas.openxmlformats.org/markup-compatibility/2006">
              <mc:Choice xmlns:v="urn:schemas-microsoft-com:vml" Requires="v">
                <p:oleObj spid="_x0000_s14386" name="Visio" r:id="rId3" imgW="681228" imgH="955548" progId="Visio.Drawing.11">
                  <p:embed/>
                </p:oleObj>
              </mc:Choice>
              <mc:Fallback>
                <p:oleObj name="Visio" r:id="rId3"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454" y="2137816"/>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2847356831"/>
              </p:ext>
            </p:extLst>
          </p:nvPr>
        </p:nvGraphicFramePr>
        <p:xfrm>
          <a:off x="1743010" y="2722023"/>
          <a:ext cx="901245" cy="920760"/>
        </p:xfrm>
        <a:graphic>
          <a:graphicData uri="http://schemas.openxmlformats.org/presentationml/2006/ole">
            <mc:AlternateContent xmlns:mc="http://schemas.openxmlformats.org/markup-compatibility/2006">
              <mc:Choice xmlns:v="urn:schemas-microsoft-com:vml" Requires="v">
                <p:oleObj spid="_x0000_s14387" name="Visio" r:id="rId5" imgW="695706" imgH="947547" progId="Visio.Drawing.11">
                  <p:embed/>
                </p:oleObj>
              </mc:Choice>
              <mc:Fallback>
                <p:oleObj name="Visio" r:id="rId5"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3010" y="2722023"/>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 name="Picture 9" descr="laptop"/>
          <p:cNvPicPr>
            <a:picLocks noChangeAspect="1" noChangeArrowheads="1"/>
          </p:cNvPicPr>
          <p:nvPr/>
        </p:nvPicPr>
        <p:blipFill>
          <a:blip r:embed="rId7" cstate="print"/>
          <a:srcRect/>
          <a:stretch>
            <a:fillRect/>
          </a:stretch>
        </p:blipFill>
        <p:spPr bwMode="auto">
          <a:xfrm>
            <a:off x="3154479" y="3890439"/>
            <a:ext cx="1518875" cy="837166"/>
          </a:xfrm>
          <a:prstGeom prst="rect">
            <a:avLst/>
          </a:prstGeom>
          <a:noFill/>
          <a:ln w="9525">
            <a:noFill/>
            <a:miter lim="800000"/>
            <a:headEnd/>
            <a:tailEnd/>
          </a:ln>
        </p:spPr>
      </p:pic>
      <p:graphicFrame>
        <p:nvGraphicFramePr>
          <p:cNvPr id="12" name="Object 3"/>
          <p:cNvGraphicFramePr>
            <a:graphicFrameLocks noChangeAspect="1"/>
          </p:cNvGraphicFramePr>
          <p:nvPr>
            <p:extLst>
              <p:ext uri="{D42A27DB-BD31-4B8C-83A1-F6EECF244321}">
                <p14:modId xmlns:p14="http://schemas.microsoft.com/office/powerpoint/2010/main" val="3308081118"/>
              </p:ext>
            </p:extLst>
          </p:nvPr>
        </p:nvGraphicFramePr>
        <p:xfrm>
          <a:off x="7972939" y="1713962"/>
          <a:ext cx="901245" cy="920760"/>
        </p:xfrm>
        <a:graphic>
          <a:graphicData uri="http://schemas.openxmlformats.org/presentationml/2006/ole">
            <mc:AlternateContent xmlns:mc="http://schemas.openxmlformats.org/markup-compatibility/2006">
              <mc:Choice xmlns:v="urn:schemas-microsoft-com:vml" Requires="v">
                <p:oleObj spid="_x0000_s14388" name="Visio" r:id="rId8" imgW="695706" imgH="947547" progId="Visio.Drawing.11">
                  <p:embed/>
                </p:oleObj>
              </mc:Choice>
              <mc:Fallback>
                <p:oleObj name="Visio" r:id="rId8"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2939" y="1713962"/>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p:nvPr/>
        </p:nvSpPr>
        <p:spPr>
          <a:xfrm>
            <a:off x="8264968" y="2941101"/>
            <a:ext cx="1853392" cy="338554"/>
          </a:xfrm>
          <a:prstGeom prst="rect">
            <a:avLst/>
          </a:prstGeom>
        </p:spPr>
        <p:txBody>
          <a:bodyPr wrap="none" rtlCol="0">
            <a:spAutoFit/>
          </a:bodyPr>
          <a:lstStyle/>
          <a:p>
            <a:r>
              <a:rPr lang="en-GB" sz="1600" dirty="0" smtClean="0">
                <a:effectLst/>
              </a:rPr>
              <a:t>Corporate intranet</a:t>
            </a:r>
          </a:p>
        </p:txBody>
      </p:sp>
      <p:sp>
        <p:nvSpPr>
          <p:cNvPr id="15" name="TextBox 14"/>
          <p:cNvSpPr txBox="1"/>
          <p:nvPr/>
        </p:nvSpPr>
        <p:spPr>
          <a:xfrm>
            <a:off x="3933220" y="2977614"/>
            <a:ext cx="892809" cy="338554"/>
          </a:xfrm>
          <a:prstGeom prst="rect">
            <a:avLst/>
          </a:prstGeom>
        </p:spPr>
        <p:txBody>
          <a:bodyPr wrap="none" rtlCol="0">
            <a:spAutoFit/>
          </a:bodyPr>
          <a:lstStyle/>
          <a:p>
            <a:r>
              <a:rPr lang="en-GB" sz="1600" dirty="0" smtClean="0">
                <a:solidFill>
                  <a:schemeClr val="bg1"/>
                </a:solidFill>
                <a:effectLst/>
              </a:rPr>
              <a:t>Internet</a:t>
            </a:r>
          </a:p>
        </p:txBody>
      </p:sp>
      <p:graphicFrame>
        <p:nvGraphicFramePr>
          <p:cNvPr id="19" name="Object 2"/>
          <p:cNvGraphicFramePr>
            <a:graphicFrameLocks noChangeAspect="1"/>
          </p:cNvGraphicFramePr>
          <p:nvPr>
            <p:extLst>
              <p:ext uri="{D42A27DB-BD31-4B8C-83A1-F6EECF244321}">
                <p14:modId xmlns:p14="http://schemas.microsoft.com/office/powerpoint/2010/main" val="3689414676"/>
              </p:ext>
            </p:extLst>
          </p:nvPr>
        </p:nvGraphicFramePr>
        <p:xfrm>
          <a:off x="10649862" y="3269719"/>
          <a:ext cx="876084" cy="921821"/>
        </p:xfrm>
        <a:graphic>
          <a:graphicData uri="http://schemas.openxmlformats.org/presentationml/2006/ole">
            <mc:AlternateContent xmlns:mc="http://schemas.openxmlformats.org/markup-compatibility/2006">
              <mc:Choice xmlns:v="urn:schemas-microsoft-com:vml" Requires="v">
                <p:oleObj spid="_x0000_s14389" name="Visio" r:id="rId9" imgW="681228" imgH="955548" progId="Visio.Drawing.11">
                  <p:embed/>
                </p:oleObj>
              </mc:Choice>
              <mc:Fallback>
                <p:oleObj name="Visio" r:id="rId9" imgW="681228" imgH="95554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862" y="3269719"/>
                        <a:ext cx="876084" cy="921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Box 19"/>
          <p:cNvSpPr txBox="1"/>
          <p:nvPr/>
        </p:nvSpPr>
        <p:spPr>
          <a:xfrm>
            <a:off x="7826925" y="1407555"/>
            <a:ext cx="566181" cy="338554"/>
          </a:xfrm>
          <a:prstGeom prst="rect">
            <a:avLst/>
          </a:prstGeom>
        </p:spPr>
        <p:txBody>
          <a:bodyPr wrap="none" rtlCol="0">
            <a:spAutoFit/>
          </a:bodyPr>
          <a:lstStyle/>
          <a:p>
            <a:r>
              <a:rPr lang="en-GB" sz="1600" dirty="0" smtClean="0">
                <a:effectLst/>
              </a:rPr>
              <a:t>DC1</a:t>
            </a:r>
          </a:p>
        </p:txBody>
      </p:sp>
      <p:sp>
        <p:nvSpPr>
          <p:cNvPr id="22" name="TextBox 21"/>
          <p:cNvSpPr txBox="1"/>
          <p:nvPr/>
        </p:nvSpPr>
        <p:spPr>
          <a:xfrm>
            <a:off x="10844548" y="4146030"/>
            <a:ext cx="659155" cy="338554"/>
          </a:xfrm>
          <a:prstGeom prst="rect">
            <a:avLst/>
          </a:prstGeom>
        </p:spPr>
        <p:txBody>
          <a:bodyPr wrap="none" rtlCol="0">
            <a:spAutoFit/>
          </a:bodyPr>
          <a:lstStyle/>
          <a:p>
            <a:r>
              <a:rPr lang="en-GB" sz="1600" dirty="0" smtClean="0">
                <a:effectLst/>
              </a:rPr>
              <a:t>APP1</a:t>
            </a:r>
          </a:p>
        </p:txBody>
      </p:sp>
      <p:sp>
        <p:nvSpPr>
          <p:cNvPr id="23" name="TextBox 22"/>
          <p:cNvSpPr txBox="1"/>
          <p:nvPr/>
        </p:nvSpPr>
        <p:spPr>
          <a:xfrm>
            <a:off x="1840353" y="2210841"/>
            <a:ext cx="674865" cy="338554"/>
          </a:xfrm>
          <a:prstGeom prst="rect">
            <a:avLst/>
          </a:prstGeom>
        </p:spPr>
        <p:txBody>
          <a:bodyPr wrap="none" rtlCol="0">
            <a:spAutoFit/>
          </a:bodyPr>
          <a:lstStyle/>
          <a:p>
            <a:r>
              <a:rPr lang="en-GB" sz="1600" dirty="0" smtClean="0">
                <a:effectLst/>
              </a:rPr>
              <a:t>NAT1</a:t>
            </a:r>
          </a:p>
        </p:txBody>
      </p:sp>
      <p:sp>
        <p:nvSpPr>
          <p:cNvPr id="24" name="TextBox 23"/>
          <p:cNvSpPr txBox="1"/>
          <p:nvPr/>
        </p:nvSpPr>
        <p:spPr>
          <a:xfrm>
            <a:off x="6629798" y="1407555"/>
            <a:ext cx="569258" cy="338554"/>
          </a:xfrm>
          <a:prstGeom prst="rect">
            <a:avLst/>
          </a:prstGeom>
        </p:spPr>
        <p:txBody>
          <a:bodyPr wrap="none" rtlCol="0">
            <a:spAutoFit/>
          </a:bodyPr>
          <a:lstStyle/>
          <a:p>
            <a:r>
              <a:rPr lang="en-GB" sz="1600" dirty="0" smtClean="0">
                <a:effectLst/>
              </a:rPr>
              <a:t>DA1</a:t>
            </a:r>
          </a:p>
        </p:txBody>
      </p:sp>
      <p:sp>
        <p:nvSpPr>
          <p:cNvPr id="26" name="TextBox 25"/>
          <p:cNvSpPr txBox="1"/>
          <p:nvPr/>
        </p:nvSpPr>
        <p:spPr>
          <a:xfrm>
            <a:off x="8849023" y="1736172"/>
            <a:ext cx="1268296" cy="338554"/>
          </a:xfrm>
          <a:prstGeom prst="rect">
            <a:avLst/>
          </a:prstGeom>
        </p:spPr>
        <p:txBody>
          <a:bodyPr wrap="none" rtlCol="0">
            <a:spAutoFit/>
          </a:bodyPr>
          <a:lstStyle/>
          <a:p>
            <a:r>
              <a:rPr lang="en-GB" sz="1600" dirty="0" smtClean="0">
                <a:effectLst/>
              </a:rPr>
              <a:t>DC, DNS,CA</a:t>
            </a:r>
          </a:p>
        </p:txBody>
      </p:sp>
      <p:sp>
        <p:nvSpPr>
          <p:cNvPr id="27" name="TextBox 26"/>
          <p:cNvSpPr txBox="1"/>
          <p:nvPr/>
        </p:nvSpPr>
        <p:spPr>
          <a:xfrm>
            <a:off x="6332618" y="1663147"/>
            <a:ext cx="1221808" cy="584775"/>
          </a:xfrm>
          <a:prstGeom prst="rect">
            <a:avLst/>
          </a:prstGeom>
        </p:spPr>
        <p:txBody>
          <a:bodyPr wrap="none" rtlCol="0">
            <a:spAutoFit/>
          </a:bodyPr>
          <a:lstStyle/>
          <a:p>
            <a:pPr algn="ctr"/>
            <a:r>
              <a:rPr lang="en-GB" sz="1600" dirty="0" smtClean="0">
                <a:effectLst/>
              </a:rPr>
              <a:t>IIS for CRL</a:t>
            </a:r>
            <a:br>
              <a:rPr lang="en-GB" sz="1600" dirty="0" smtClean="0">
                <a:effectLst/>
              </a:rPr>
            </a:br>
            <a:r>
              <a:rPr lang="en-GB" sz="1600" dirty="0" smtClean="0">
                <a:effectLst/>
              </a:rPr>
              <a:t>distribution</a:t>
            </a:r>
          </a:p>
        </p:txBody>
      </p:sp>
      <p:graphicFrame>
        <p:nvGraphicFramePr>
          <p:cNvPr id="28" name="Object 3"/>
          <p:cNvGraphicFramePr>
            <a:graphicFrameLocks noChangeAspect="1"/>
          </p:cNvGraphicFramePr>
          <p:nvPr>
            <p:extLst>
              <p:ext uri="{D42A27DB-BD31-4B8C-83A1-F6EECF244321}">
                <p14:modId xmlns:p14="http://schemas.microsoft.com/office/powerpoint/2010/main" val="740367030"/>
              </p:ext>
            </p:extLst>
          </p:nvPr>
        </p:nvGraphicFramePr>
        <p:xfrm>
          <a:off x="4001546" y="1590120"/>
          <a:ext cx="901245" cy="920760"/>
        </p:xfrm>
        <a:graphic>
          <a:graphicData uri="http://schemas.openxmlformats.org/presentationml/2006/ole">
            <mc:AlternateContent xmlns:mc="http://schemas.openxmlformats.org/markup-compatibility/2006">
              <mc:Choice xmlns:v="urn:schemas-microsoft-com:vml" Requires="v">
                <p:oleObj spid="_x0000_s14390" name="Visio" r:id="rId10" imgW="695706" imgH="947547" progId="Visio.Drawing.11">
                  <p:embed/>
                </p:oleObj>
              </mc:Choice>
              <mc:Fallback>
                <p:oleObj name="Visio" r:id="rId10"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1546" y="1590120"/>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TextBox 28"/>
          <p:cNvSpPr txBox="1"/>
          <p:nvPr/>
        </p:nvSpPr>
        <p:spPr>
          <a:xfrm>
            <a:off x="3855532" y="1283713"/>
            <a:ext cx="522131" cy="338554"/>
          </a:xfrm>
          <a:prstGeom prst="rect">
            <a:avLst/>
          </a:prstGeom>
        </p:spPr>
        <p:txBody>
          <a:bodyPr wrap="none" rtlCol="0">
            <a:spAutoFit/>
          </a:bodyPr>
          <a:lstStyle/>
          <a:p>
            <a:r>
              <a:rPr lang="en-GB" sz="1600" dirty="0" smtClean="0">
                <a:effectLst/>
              </a:rPr>
              <a:t>EX1</a:t>
            </a:r>
          </a:p>
        </p:txBody>
      </p:sp>
      <p:sp>
        <p:nvSpPr>
          <p:cNvPr id="30" name="TextBox 29"/>
          <p:cNvSpPr txBox="1"/>
          <p:nvPr/>
        </p:nvSpPr>
        <p:spPr>
          <a:xfrm>
            <a:off x="4877630" y="1444068"/>
            <a:ext cx="591829" cy="338554"/>
          </a:xfrm>
          <a:prstGeom prst="rect">
            <a:avLst/>
          </a:prstGeom>
        </p:spPr>
        <p:txBody>
          <a:bodyPr wrap="none" rtlCol="0">
            <a:spAutoFit/>
          </a:bodyPr>
          <a:lstStyle/>
          <a:p>
            <a:r>
              <a:rPr lang="en-GB" sz="1600" dirty="0" smtClean="0">
                <a:effectLst/>
              </a:rPr>
              <a:t>DNS</a:t>
            </a:r>
          </a:p>
        </p:txBody>
      </p:sp>
      <p:sp>
        <p:nvSpPr>
          <p:cNvPr id="31" name="TextBox 30"/>
          <p:cNvSpPr txBox="1"/>
          <p:nvPr/>
        </p:nvSpPr>
        <p:spPr>
          <a:xfrm>
            <a:off x="4342246" y="4438134"/>
            <a:ext cx="696024" cy="338554"/>
          </a:xfrm>
          <a:prstGeom prst="rect">
            <a:avLst/>
          </a:prstGeom>
        </p:spPr>
        <p:txBody>
          <a:bodyPr wrap="none" rtlCol="0">
            <a:spAutoFit/>
          </a:bodyPr>
          <a:lstStyle/>
          <a:p>
            <a:r>
              <a:rPr lang="en-GB" sz="1600" dirty="0" smtClean="0">
                <a:effectLst/>
              </a:rPr>
              <a:t>WIN7</a:t>
            </a:r>
          </a:p>
        </p:txBody>
      </p:sp>
      <p:pic>
        <p:nvPicPr>
          <p:cNvPr id="32" name="Picture 31" descr="laptop"/>
          <p:cNvPicPr>
            <a:picLocks noChangeAspect="1" noChangeArrowheads="1"/>
          </p:cNvPicPr>
          <p:nvPr/>
        </p:nvPicPr>
        <p:blipFill>
          <a:blip r:embed="rId7" cstate="print"/>
          <a:srcRect/>
          <a:stretch>
            <a:fillRect/>
          </a:stretch>
        </p:blipFill>
        <p:spPr bwMode="auto">
          <a:xfrm>
            <a:off x="302526" y="3634848"/>
            <a:ext cx="1518875" cy="837166"/>
          </a:xfrm>
          <a:prstGeom prst="rect">
            <a:avLst/>
          </a:prstGeom>
          <a:noFill/>
          <a:ln w="9525">
            <a:noFill/>
            <a:miter lim="800000"/>
            <a:headEnd/>
            <a:tailEnd/>
          </a:ln>
        </p:spPr>
      </p:pic>
      <p:sp>
        <p:nvSpPr>
          <p:cNvPr id="33" name="TextBox 32"/>
          <p:cNvSpPr txBox="1"/>
          <p:nvPr/>
        </p:nvSpPr>
        <p:spPr>
          <a:xfrm>
            <a:off x="1490293" y="4182543"/>
            <a:ext cx="696024" cy="338554"/>
          </a:xfrm>
          <a:prstGeom prst="rect">
            <a:avLst/>
          </a:prstGeom>
        </p:spPr>
        <p:txBody>
          <a:bodyPr wrap="none" rtlCol="0">
            <a:spAutoFit/>
          </a:bodyPr>
          <a:lstStyle/>
          <a:p>
            <a:r>
              <a:rPr lang="en-GB" sz="1600" dirty="0" smtClean="0">
                <a:effectLst/>
              </a:rPr>
              <a:t>WIN7</a:t>
            </a:r>
          </a:p>
        </p:txBody>
      </p:sp>
      <p:pic>
        <p:nvPicPr>
          <p:cNvPr id="36" name="Picture 35" descr="laptop"/>
          <p:cNvPicPr>
            <a:picLocks noChangeAspect="1" noChangeArrowheads="1"/>
          </p:cNvPicPr>
          <p:nvPr/>
        </p:nvPicPr>
        <p:blipFill>
          <a:blip r:embed="rId7" cstate="print"/>
          <a:srcRect/>
          <a:stretch>
            <a:fillRect/>
          </a:stretch>
        </p:blipFill>
        <p:spPr bwMode="auto">
          <a:xfrm>
            <a:off x="9793434" y="1955250"/>
            <a:ext cx="1518875" cy="837166"/>
          </a:xfrm>
          <a:prstGeom prst="rect">
            <a:avLst/>
          </a:prstGeom>
          <a:noFill/>
          <a:ln w="9525">
            <a:noFill/>
            <a:miter lim="800000"/>
            <a:headEnd/>
            <a:tailEnd/>
          </a:ln>
        </p:spPr>
      </p:pic>
      <p:sp>
        <p:nvSpPr>
          <p:cNvPr id="37" name="TextBox 36"/>
          <p:cNvSpPr txBox="1"/>
          <p:nvPr/>
        </p:nvSpPr>
        <p:spPr>
          <a:xfrm>
            <a:off x="11237531" y="2101302"/>
            <a:ext cx="696024" cy="338554"/>
          </a:xfrm>
          <a:prstGeom prst="rect">
            <a:avLst/>
          </a:prstGeom>
        </p:spPr>
        <p:txBody>
          <a:bodyPr wrap="none" rtlCol="0">
            <a:spAutoFit/>
          </a:bodyPr>
          <a:lstStyle/>
          <a:p>
            <a:r>
              <a:rPr lang="en-GB" sz="1600" dirty="0" smtClean="0">
                <a:effectLst/>
              </a:rPr>
              <a:t>WIN7</a:t>
            </a:r>
          </a:p>
        </p:txBody>
      </p:sp>
      <p:graphicFrame>
        <p:nvGraphicFramePr>
          <p:cNvPr id="35" name="Object 3"/>
          <p:cNvGraphicFramePr>
            <a:graphicFrameLocks noChangeAspect="1"/>
          </p:cNvGraphicFramePr>
          <p:nvPr>
            <p:extLst>
              <p:ext uri="{D42A27DB-BD31-4B8C-83A1-F6EECF244321}">
                <p14:modId xmlns:p14="http://schemas.microsoft.com/office/powerpoint/2010/main" val="2141878730"/>
              </p:ext>
            </p:extLst>
          </p:nvPr>
        </p:nvGraphicFramePr>
        <p:xfrm>
          <a:off x="6386441" y="3123666"/>
          <a:ext cx="901245" cy="920760"/>
        </p:xfrm>
        <a:graphic>
          <a:graphicData uri="http://schemas.openxmlformats.org/presentationml/2006/ole">
            <mc:AlternateContent xmlns:mc="http://schemas.openxmlformats.org/markup-compatibility/2006">
              <mc:Choice xmlns:v="urn:schemas-microsoft-com:vml" Requires="v">
                <p:oleObj spid="_x0000_s14391" name="Visio" r:id="rId11" imgW="695706" imgH="947547" progId="Visio.Drawing.11">
                  <p:embed/>
                </p:oleObj>
              </mc:Choice>
              <mc:Fallback>
                <p:oleObj name="Visio" r:id="rId11" imgW="695706" imgH="947547"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6441" y="3123666"/>
                        <a:ext cx="901245" cy="92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TextBox 37"/>
          <p:cNvSpPr txBox="1"/>
          <p:nvPr/>
        </p:nvSpPr>
        <p:spPr>
          <a:xfrm>
            <a:off x="6386441" y="4109517"/>
            <a:ext cx="643509" cy="369332"/>
          </a:xfrm>
          <a:prstGeom prst="rect">
            <a:avLst/>
          </a:prstGeom>
        </p:spPr>
        <p:txBody>
          <a:bodyPr wrap="none" rtlCol="0">
            <a:spAutoFit/>
          </a:bodyPr>
          <a:lstStyle/>
          <a:p>
            <a:r>
              <a:rPr lang="en-GB" dirty="0" smtClean="0"/>
              <a:t>UAG</a:t>
            </a:r>
          </a:p>
        </p:txBody>
      </p:sp>
      <p:sp>
        <p:nvSpPr>
          <p:cNvPr id="39" name="Oval 38"/>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prstClr val="white"/>
              </a:solidFill>
              <a:latin typeface="Calibri"/>
            </a:endParaRPr>
          </a:p>
        </p:txBody>
      </p:sp>
      <p:sp>
        <p:nvSpPr>
          <p:cNvPr id="40" name="Title 1"/>
          <p:cNvSpPr>
            <a:spLocks noGrp="1"/>
          </p:cNvSpPr>
          <p:nvPr>
            <p:ph type="title"/>
          </p:nvPr>
        </p:nvSpPr>
        <p:spPr/>
        <p:txBody>
          <a:bodyPr/>
          <a:lstStyle/>
          <a:p>
            <a:r>
              <a:rPr lang="en-GB" smtClean="0"/>
              <a:t>Troubleshooting  Environment</a:t>
            </a:r>
            <a:endParaRPr lang="en-GB" dirty="0"/>
          </a:p>
        </p:txBody>
      </p:sp>
    </p:spTree>
    <p:extLst>
      <p:ext uri="{BB962C8B-B14F-4D97-AF65-F5344CB8AC3E}">
        <p14:creationId xmlns:p14="http://schemas.microsoft.com/office/powerpoint/2010/main" val="3374823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IPv4 Only Resources</a:t>
            </a:r>
            <a:endParaRPr lang="en-GB" dirty="0"/>
          </a:p>
        </p:txBody>
      </p:sp>
      <p:sp>
        <p:nvSpPr>
          <p:cNvPr id="3" name="Content Placeholder 2"/>
          <p:cNvSpPr>
            <a:spLocks noGrp="1"/>
          </p:cNvSpPr>
          <p:nvPr>
            <p:ph type="body" sz="quarter" idx="10"/>
          </p:nvPr>
        </p:nvSpPr>
        <p:spPr/>
        <p:txBody>
          <a:bodyPr/>
          <a:lstStyle/>
          <a:p>
            <a:r>
              <a:rPr lang="en-GB" smtClean="0"/>
              <a:t>Applications that are not IPv6 capable will need to be reached via an IPv6/IPv4 translation device such and NAT64 and DNS64</a:t>
            </a:r>
          </a:p>
          <a:p>
            <a:r>
              <a:rPr lang="en-GB" smtClean="0"/>
              <a:t>Examples of IPv4 only resources</a:t>
            </a:r>
          </a:p>
          <a:p>
            <a:pPr lvl="1"/>
            <a:r>
              <a:rPr lang="en-GB" smtClean="0"/>
              <a:t>Windows 2000</a:t>
            </a:r>
          </a:p>
          <a:p>
            <a:pPr lvl="1"/>
            <a:r>
              <a:rPr lang="en-GB" smtClean="0"/>
              <a:t>Built-in applications and services running on Windows XP and Server 2003</a:t>
            </a:r>
          </a:p>
          <a:p>
            <a:r>
              <a:rPr lang="en-GB" smtClean="0"/>
              <a:t>Check with the vendor for IPv6 capabilities</a:t>
            </a:r>
          </a:p>
          <a:p>
            <a:r>
              <a:rPr lang="en-GB" smtClean="0"/>
              <a:t>Upgrade where possible</a:t>
            </a:r>
            <a:endParaRPr lang="en-GB" dirty="0"/>
          </a:p>
        </p:txBody>
      </p:sp>
    </p:spTree>
    <p:extLst>
      <p:ext uri="{BB962C8B-B14F-4D97-AF65-F5344CB8AC3E}">
        <p14:creationId xmlns:p14="http://schemas.microsoft.com/office/powerpoint/2010/main" val="140458483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loud 42"/>
          <p:cNvSpPr/>
          <p:nvPr/>
        </p:nvSpPr>
        <p:spPr>
          <a:xfrm rot="21320485">
            <a:off x="6980592" y="478367"/>
            <a:ext cx="5102156" cy="5887410"/>
          </a:xfrm>
          <a:prstGeom prst="cloud">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GB" smtClean="0"/>
              <a:t>Connectivity Summary</a:t>
            </a:r>
            <a:endParaRPr lang="en-GB" dirty="0"/>
          </a:p>
        </p:txBody>
      </p:sp>
      <p:sp>
        <p:nvSpPr>
          <p:cNvPr id="9" name="Cloud 8"/>
          <p:cNvSpPr/>
          <p:nvPr/>
        </p:nvSpPr>
        <p:spPr>
          <a:xfrm rot="16200000">
            <a:off x="2243574" y="1413006"/>
            <a:ext cx="3693108" cy="5398023"/>
          </a:xfrm>
          <a:prstGeom prst="cloud">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dirty="0"/>
          </a:p>
        </p:txBody>
      </p:sp>
      <p:sp>
        <p:nvSpPr>
          <p:cNvPr id="10" name="Rectangle 9"/>
          <p:cNvSpPr/>
          <p:nvPr/>
        </p:nvSpPr>
        <p:spPr>
          <a:xfrm>
            <a:off x="2446957" y="2821224"/>
            <a:ext cx="3071541" cy="369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6to4 tunnel</a:t>
            </a:r>
            <a:endParaRPr lang="en-GB" dirty="0">
              <a:solidFill>
                <a:schemeClr val="bg1"/>
              </a:solidFill>
            </a:endParaRPr>
          </a:p>
        </p:txBody>
      </p:sp>
      <p:pic>
        <p:nvPicPr>
          <p:cNvPr id="4" name="Picture 3" descr="laptop"/>
          <p:cNvPicPr>
            <a:picLocks noChangeAspect="1" noChangeArrowheads="1"/>
          </p:cNvPicPr>
          <p:nvPr/>
        </p:nvPicPr>
        <p:blipFill>
          <a:blip r:embed="rId3" cstate="print"/>
          <a:srcRect/>
          <a:stretch>
            <a:fillRect/>
          </a:stretch>
        </p:blipFill>
        <p:spPr bwMode="auto">
          <a:xfrm>
            <a:off x="1112120" y="2587584"/>
            <a:ext cx="1518875" cy="837166"/>
          </a:xfrm>
          <a:prstGeom prst="rect">
            <a:avLst/>
          </a:prstGeom>
          <a:noFill/>
          <a:ln w="9525">
            <a:noFill/>
            <a:miter lim="800000"/>
            <a:headEnd/>
            <a:tailEnd/>
          </a:ln>
        </p:spPr>
      </p:pic>
      <p:pic>
        <p:nvPicPr>
          <p:cNvPr id="6" name="Picture 2" descr="C:\Documents and Settings\John\Local Settings\Temporary Internet Files\Content.IE5\Z3BISEYX\MCj04113680000[1].wmf"/>
          <p:cNvPicPr>
            <a:picLocks noChangeAspect="1" noChangeArrowheads="1"/>
          </p:cNvPicPr>
          <p:nvPr/>
        </p:nvPicPr>
        <p:blipFill>
          <a:blip r:embed="rId4" cstate="print"/>
          <a:srcRect/>
          <a:stretch>
            <a:fillRect/>
          </a:stretch>
        </p:blipFill>
        <p:spPr bwMode="auto">
          <a:xfrm>
            <a:off x="1803583" y="2604295"/>
            <a:ext cx="827412" cy="499055"/>
          </a:xfrm>
          <a:prstGeom prst="rect">
            <a:avLst/>
          </a:prstGeom>
          <a:noFill/>
        </p:spPr>
      </p:pic>
      <p:sp>
        <p:nvSpPr>
          <p:cNvPr id="12" name="Rectangle 11"/>
          <p:cNvSpPr/>
          <p:nvPr/>
        </p:nvSpPr>
        <p:spPr>
          <a:xfrm>
            <a:off x="1336575" y="3867256"/>
            <a:ext cx="4181923" cy="369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err="1" smtClean="0">
                <a:solidFill>
                  <a:schemeClr val="bg1"/>
                </a:solidFill>
              </a:rPr>
              <a:t>Teredo</a:t>
            </a:r>
            <a:r>
              <a:rPr lang="en-GB" dirty="0" smtClean="0">
                <a:solidFill>
                  <a:schemeClr val="bg1"/>
                </a:solidFill>
              </a:rPr>
              <a:t> tunnel</a:t>
            </a:r>
            <a:endParaRPr lang="en-GB" dirty="0">
              <a:solidFill>
                <a:schemeClr val="bg1"/>
              </a:solidFill>
            </a:endParaRPr>
          </a:p>
        </p:txBody>
      </p:sp>
      <p:pic>
        <p:nvPicPr>
          <p:cNvPr id="13" name="Picture 12" descr="laptop"/>
          <p:cNvPicPr>
            <a:picLocks noChangeAspect="1" noChangeArrowheads="1"/>
          </p:cNvPicPr>
          <p:nvPr/>
        </p:nvPicPr>
        <p:blipFill>
          <a:blip r:embed="rId3" cstate="print"/>
          <a:srcRect/>
          <a:stretch>
            <a:fillRect/>
          </a:stretch>
        </p:blipFill>
        <p:spPr bwMode="auto">
          <a:xfrm>
            <a:off x="1739" y="3633616"/>
            <a:ext cx="1518875" cy="837166"/>
          </a:xfrm>
          <a:prstGeom prst="rect">
            <a:avLst/>
          </a:prstGeom>
          <a:noFill/>
          <a:ln w="9525">
            <a:noFill/>
            <a:miter lim="800000"/>
            <a:headEnd/>
            <a:tailEnd/>
          </a:ln>
        </p:spPr>
      </p:pic>
      <p:pic>
        <p:nvPicPr>
          <p:cNvPr id="14" name="Picture 2" descr="C:\Documents and Settings\John\Local Settings\Temporary Internet Files\Content.IE5\Z3BISEYX\MCj04113680000[1].wmf"/>
          <p:cNvPicPr>
            <a:picLocks noChangeAspect="1" noChangeArrowheads="1"/>
          </p:cNvPicPr>
          <p:nvPr/>
        </p:nvPicPr>
        <p:blipFill>
          <a:blip r:embed="rId4" cstate="print"/>
          <a:srcRect/>
          <a:stretch>
            <a:fillRect/>
          </a:stretch>
        </p:blipFill>
        <p:spPr bwMode="auto">
          <a:xfrm>
            <a:off x="693202" y="3650327"/>
            <a:ext cx="827412" cy="499055"/>
          </a:xfrm>
          <a:prstGeom prst="rect">
            <a:avLst/>
          </a:prstGeom>
          <a:noFill/>
        </p:spPr>
      </p:pic>
      <p:pic>
        <p:nvPicPr>
          <p:cNvPr id="11" name="Picture 4"/>
          <p:cNvPicPr>
            <a:picLocks noChangeAspect="1" noChangeArrowheads="1"/>
          </p:cNvPicPr>
          <p:nvPr/>
        </p:nvPicPr>
        <p:blipFill>
          <a:blip r:embed="rId5" cstate="print"/>
          <a:stretch>
            <a:fillRect/>
          </a:stretch>
        </p:blipFill>
        <p:spPr bwMode="auto">
          <a:xfrm>
            <a:off x="1520614" y="3730398"/>
            <a:ext cx="851470" cy="638769"/>
          </a:xfrm>
          <a:prstGeom prst="rect">
            <a:avLst/>
          </a:prstGeom>
          <a:noFill/>
          <a:ln>
            <a:noFill/>
          </a:ln>
        </p:spPr>
      </p:pic>
      <p:sp>
        <p:nvSpPr>
          <p:cNvPr id="16" name="TextBox 15"/>
          <p:cNvSpPr txBox="1"/>
          <p:nvPr/>
        </p:nvSpPr>
        <p:spPr>
          <a:xfrm>
            <a:off x="1650782" y="4046922"/>
            <a:ext cx="578172" cy="338554"/>
          </a:xfrm>
          <a:prstGeom prst="rect">
            <a:avLst/>
          </a:prstGeom>
          <a:noFill/>
        </p:spPr>
        <p:txBody>
          <a:bodyPr wrap="none" rtlCol="0">
            <a:spAutoFit/>
          </a:bodyPr>
          <a:lstStyle/>
          <a:p>
            <a:r>
              <a:rPr lang="en-GB" sz="1600" dirty="0" smtClean="0">
                <a:solidFill>
                  <a:schemeClr val="tx2">
                    <a:lumMod val="50000"/>
                  </a:schemeClr>
                </a:solidFill>
              </a:rPr>
              <a:t>NAT</a:t>
            </a:r>
            <a:endParaRPr lang="en-GB" sz="1600" dirty="0">
              <a:solidFill>
                <a:schemeClr val="tx2">
                  <a:lumMod val="50000"/>
                </a:schemeClr>
              </a:solidFill>
            </a:endParaRPr>
          </a:p>
        </p:txBody>
      </p:sp>
      <p:sp>
        <p:nvSpPr>
          <p:cNvPr id="17" name="Rectangle 16"/>
          <p:cNvSpPr/>
          <p:nvPr/>
        </p:nvSpPr>
        <p:spPr>
          <a:xfrm>
            <a:off x="1367246" y="4816824"/>
            <a:ext cx="4181923" cy="369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IPHTTPS tunnel</a:t>
            </a:r>
            <a:endParaRPr lang="en-GB" dirty="0">
              <a:solidFill>
                <a:schemeClr val="bg1"/>
              </a:solidFill>
            </a:endParaRPr>
          </a:p>
        </p:txBody>
      </p:sp>
      <p:pic>
        <p:nvPicPr>
          <p:cNvPr id="18" name="Picture 17" descr="laptop"/>
          <p:cNvPicPr>
            <a:picLocks noChangeAspect="1" noChangeArrowheads="1"/>
          </p:cNvPicPr>
          <p:nvPr/>
        </p:nvPicPr>
        <p:blipFill>
          <a:blip r:embed="rId3" cstate="print"/>
          <a:srcRect/>
          <a:stretch>
            <a:fillRect/>
          </a:stretch>
        </p:blipFill>
        <p:spPr bwMode="auto">
          <a:xfrm>
            <a:off x="32410" y="4583184"/>
            <a:ext cx="1518875" cy="837166"/>
          </a:xfrm>
          <a:prstGeom prst="rect">
            <a:avLst/>
          </a:prstGeom>
          <a:noFill/>
          <a:ln w="9525">
            <a:noFill/>
            <a:miter lim="800000"/>
            <a:headEnd/>
            <a:tailEnd/>
          </a:ln>
        </p:spPr>
      </p:pic>
      <p:pic>
        <p:nvPicPr>
          <p:cNvPr id="19" name="Picture 2" descr="C:\Documents and Settings\John\Local Settings\Temporary Internet Files\Content.IE5\Z3BISEYX\MCj04113680000[1].wmf"/>
          <p:cNvPicPr>
            <a:picLocks noChangeAspect="1" noChangeArrowheads="1"/>
          </p:cNvPicPr>
          <p:nvPr/>
        </p:nvPicPr>
        <p:blipFill>
          <a:blip r:embed="rId4" cstate="print"/>
          <a:srcRect/>
          <a:stretch>
            <a:fillRect/>
          </a:stretch>
        </p:blipFill>
        <p:spPr bwMode="auto">
          <a:xfrm>
            <a:off x="723872" y="4599895"/>
            <a:ext cx="827412" cy="499055"/>
          </a:xfrm>
          <a:prstGeom prst="rect">
            <a:avLst/>
          </a:prstGeom>
          <a:noFill/>
        </p:spPr>
      </p:pic>
      <p:pic>
        <p:nvPicPr>
          <p:cNvPr id="20" name="Picture 4"/>
          <p:cNvPicPr>
            <a:picLocks noChangeAspect="1" noChangeArrowheads="1"/>
          </p:cNvPicPr>
          <p:nvPr/>
        </p:nvPicPr>
        <p:blipFill>
          <a:blip r:embed="rId5" cstate="print"/>
          <a:stretch>
            <a:fillRect/>
          </a:stretch>
        </p:blipFill>
        <p:spPr bwMode="auto">
          <a:xfrm>
            <a:off x="1551285" y="4679966"/>
            <a:ext cx="851470" cy="638769"/>
          </a:xfrm>
          <a:prstGeom prst="rect">
            <a:avLst/>
          </a:prstGeom>
          <a:noFill/>
          <a:ln>
            <a:noFill/>
          </a:ln>
        </p:spPr>
      </p:pic>
      <p:sp>
        <p:nvSpPr>
          <p:cNvPr id="22" name="TextBox 21"/>
          <p:cNvSpPr txBox="1"/>
          <p:nvPr/>
        </p:nvSpPr>
        <p:spPr>
          <a:xfrm>
            <a:off x="2882999" y="2384334"/>
            <a:ext cx="1469633" cy="369332"/>
          </a:xfrm>
          <a:prstGeom prst="rect">
            <a:avLst/>
          </a:prstGeom>
          <a:noFill/>
        </p:spPr>
        <p:txBody>
          <a:bodyPr wrap="none" rtlCol="0">
            <a:spAutoFit/>
          </a:bodyPr>
          <a:lstStyle/>
          <a:p>
            <a:r>
              <a:rPr lang="en-GB" dirty="0" smtClean="0">
                <a:solidFill>
                  <a:schemeClr val="bg1"/>
                </a:solidFill>
              </a:rPr>
              <a:t>IPv4 Internet</a:t>
            </a:r>
            <a:endParaRPr lang="en-GB" dirty="0">
              <a:solidFill>
                <a:schemeClr val="bg1"/>
              </a:solidFill>
            </a:endParaRPr>
          </a:p>
        </p:txBody>
      </p:sp>
      <p:pic>
        <p:nvPicPr>
          <p:cNvPr id="23" name="Picture 10" descr="C:\Documents and Settings\John\Local Settings\Temporary Internet Files\Content.IE5\7QMQWZ61\MCj04314990000[1].png"/>
          <p:cNvPicPr>
            <a:picLocks noChangeAspect="1" noChangeArrowheads="1"/>
          </p:cNvPicPr>
          <p:nvPr/>
        </p:nvPicPr>
        <p:blipFill>
          <a:blip r:embed="rId6" cstate="print"/>
          <a:srcRect/>
          <a:stretch>
            <a:fillRect/>
          </a:stretch>
        </p:blipFill>
        <p:spPr bwMode="auto">
          <a:xfrm>
            <a:off x="2078345" y="5102500"/>
            <a:ext cx="648818" cy="486740"/>
          </a:xfrm>
          <a:prstGeom prst="rect">
            <a:avLst/>
          </a:prstGeom>
          <a:noFill/>
        </p:spPr>
      </p:pic>
      <p:sp>
        <p:nvSpPr>
          <p:cNvPr id="24" name="TextBox 23"/>
          <p:cNvSpPr txBox="1"/>
          <p:nvPr/>
        </p:nvSpPr>
        <p:spPr>
          <a:xfrm>
            <a:off x="456552" y="5434677"/>
            <a:ext cx="1580092" cy="646331"/>
          </a:xfrm>
          <a:prstGeom prst="rect">
            <a:avLst/>
          </a:prstGeom>
          <a:noFill/>
        </p:spPr>
        <p:txBody>
          <a:bodyPr wrap="square" rtlCol="0">
            <a:spAutoFit/>
          </a:bodyPr>
          <a:lstStyle/>
          <a:p>
            <a:r>
              <a:rPr lang="en-GB" dirty="0" smtClean="0"/>
              <a:t>UDP port 3544 blocked</a:t>
            </a:r>
            <a:endParaRPr lang="en-GB" dirty="0"/>
          </a:p>
        </p:txBody>
      </p:sp>
      <p:sp>
        <p:nvSpPr>
          <p:cNvPr id="7" name="Rectangle 6"/>
          <p:cNvSpPr/>
          <p:nvPr/>
        </p:nvSpPr>
        <p:spPr>
          <a:xfrm>
            <a:off x="5518498" y="1052736"/>
            <a:ext cx="2458033" cy="4934781"/>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GB" dirty="0"/>
          </a:p>
        </p:txBody>
      </p:sp>
      <p:sp>
        <p:nvSpPr>
          <p:cNvPr id="25" name="TextBox 24"/>
          <p:cNvSpPr txBox="1"/>
          <p:nvPr/>
        </p:nvSpPr>
        <p:spPr>
          <a:xfrm>
            <a:off x="2400848" y="4237144"/>
            <a:ext cx="2433936" cy="369332"/>
          </a:xfrm>
          <a:prstGeom prst="rect">
            <a:avLst/>
          </a:prstGeom>
          <a:noFill/>
        </p:spPr>
        <p:txBody>
          <a:bodyPr wrap="none" rtlCol="0">
            <a:spAutoFit/>
          </a:bodyPr>
          <a:lstStyle/>
          <a:p>
            <a:r>
              <a:rPr lang="en-GB" dirty="0" smtClean="0"/>
              <a:t>IPv6 in UDP port 3544</a:t>
            </a:r>
            <a:endParaRPr lang="en-GB" dirty="0"/>
          </a:p>
        </p:txBody>
      </p:sp>
      <p:sp>
        <p:nvSpPr>
          <p:cNvPr id="26" name="TextBox 25"/>
          <p:cNvSpPr txBox="1"/>
          <p:nvPr/>
        </p:nvSpPr>
        <p:spPr>
          <a:xfrm>
            <a:off x="2400848" y="3184645"/>
            <a:ext cx="2581156" cy="369332"/>
          </a:xfrm>
          <a:prstGeom prst="rect">
            <a:avLst/>
          </a:prstGeom>
          <a:noFill/>
        </p:spPr>
        <p:txBody>
          <a:bodyPr wrap="none" rtlCol="0">
            <a:spAutoFit/>
          </a:bodyPr>
          <a:lstStyle/>
          <a:p>
            <a:r>
              <a:rPr lang="en-GB" dirty="0" smtClean="0"/>
              <a:t>IPv6 in IPv4 protocol 41</a:t>
            </a:r>
            <a:endParaRPr lang="en-GB" dirty="0"/>
          </a:p>
        </p:txBody>
      </p:sp>
      <p:sp>
        <p:nvSpPr>
          <p:cNvPr id="27" name="TextBox 26"/>
          <p:cNvSpPr txBox="1"/>
          <p:nvPr/>
        </p:nvSpPr>
        <p:spPr>
          <a:xfrm>
            <a:off x="2957694" y="5207665"/>
            <a:ext cx="1583703" cy="369332"/>
          </a:xfrm>
          <a:prstGeom prst="rect">
            <a:avLst/>
          </a:prstGeom>
          <a:noFill/>
        </p:spPr>
        <p:txBody>
          <a:bodyPr wrap="none" rtlCol="0">
            <a:spAutoFit/>
          </a:bodyPr>
          <a:lstStyle/>
          <a:p>
            <a:r>
              <a:rPr lang="en-GB" dirty="0" smtClean="0"/>
              <a:t>IPv6 in HTTPS</a:t>
            </a:r>
            <a:endParaRPr lang="en-GB" dirty="0"/>
          </a:p>
        </p:txBody>
      </p:sp>
      <p:sp>
        <p:nvSpPr>
          <p:cNvPr id="28" name="Rectangle 27"/>
          <p:cNvSpPr/>
          <p:nvPr/>
        </p:nvSpPr>
        <p:spPr>
          <a:xfrm>
            <a:off x="7982605" y="1412777"/>
            <a:ext cx="3071541" cy="369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Native IPv6</a:t>
            </a:r>
            <a:endParaRPr lang="en-GB" dirty="0">
              <a:solidFill>
                <a:schemeClr val="bg1"/>
              </a:solidFill>
            </a:endParaRPr>
          </a:p>
        </p:txBody>
      </p:sp>
      <p:sp>
        <p:nvSpPr>
          <p:cNvPr id="29" name="Rectangle 28"/>
          <p:cNvSpPr/>
          <p:nvPr/>
        </p:nvSpPr>
        <p:spPr>
          <a:xfrm>
            <a:off x="7976532" y="2475395"/>
            <a:ext cx="3071541" cy="369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ISATAP</a:t>
            </a:r>
            <a:endParaRPr lang="en-GB" dirty="0">
              <a:solidFill>
                <a:schemeClr val="bg1"/>
              </a:solidFill>
            </a:endParaRPr>
          </a:p>
        </p:txBody>
      </p:sp>
      <p:sp>
        <p:nvSpPr>
          <p:cNvPr id="30" name="TextBox 29"/>
          <p:cNvSpPr txBox="1"/>
          <p:nvPr/>
        </p:nvSpPr>
        <p:spPr>
          <a:xfrm>
            <a:off x="7982605" y="2915652"/>
            <a:ext cx="2581156" cy="369332"/>
          </a:xfrm>
          <a:prstGeom prst="rect">
            <a:avLst/>
          </a:prstGeom>
          <a:noFill/>
        </p:spPr>
        <p:txBody>
          <a:bodyPr wrap="none" rtlCol="0">
            <a:spAutoFit/>
          </a:bodyPr>
          <a:lstStyle/>
          <a:p>
            <a:r>
              <a:rPr lang="en-GB" dirty="0" smtClean="0"/>
              <a:t>IPv6 in IPv4 protocol 41</a:t>
            </a:r>
            <a:endParaRPr lang="en-GB" dirty="0"/>
          </a:p>
        </p:txBody>
      </p:sp>
      <p:pic>
        <p:nvPicPr>
          <p:cNvPr id="31" name="Picture 2" descr="C:\Documents and Settings\John\Local Settings\Temporary Internet Files\Content.IE5\Z3BISEYX\MCj04113680000[1].wmf"/>
          <p:cNvPicPr>
            <a:picLocks noChangeAspect="1" noChangeArrowheads="1"/>
          </p:cNvPicPr>
          <p:nvPr/>
        </p:nvPicPr>
        <p:blipFill>
          <a:blip r:embed="rId4" cstate="print"/>
          <a:srcRect/>
          <a:stretch>
            <a:fillRect/>
          </a:stretch>
        </p:blipFill>
        <p:spPr bwMode="auto">
          <a:xfrm>
            <a:off x="5104791" y="2753666"/>
            <a:ext cx="827412" cy="499055"/>
          </a:xfrm>
          <a:prstGeom prst="rect">
            <a:avLst/>
          </a:prstGeom>
          <a:noFill/>
        </p:spPr>
      </p:pic>
      <p:pic>
        <p:nvPicPr>
          <p:cNvPr id="32" name="Picture 2" descr="C:\Documents and Settings\John\Local Settings\Temporary Internet Files\Content.IE5\Z3BISEYX\MCj04113680000[1].wmf"/>
          <p:cNvPicPr>
            <a:picLocks noChangeAspect="1" noChangeArrowheads="1"/>
          </p:cNvPicPr>
          <p:nvPr/>
        </p:nvPicPr>
        <p:blipFill>
          <a:blip r:embed="rId4" cstate="print"/>
          <a:srcRect/>
          <a:stretch>
            <a:fillRect/>
          </a:stretch>
        </p:blipFill>
        <p:spPr bwMode="auto">
          <a:xfrm>
            <a:off x="5104791" y="3800254"/>
            <a:ext cx="827412" cy="499055"/>
          </a:xfrm>
          <a:prstGeom prst="rect">
            <a:avLst/>
          </a:prstGeom>
          <a:noFill/>
        </p:spPr>
      </p:pic>
      <p:pic>
        <p:nvPicPr>
          <p:cNvPr id="33" name="Picture 2" descr="C:\Documents and Settings\John\Local Settings\Temporary Internet Files\Content.IE5\Z3BISEYX\MCj04113680000[1].wmf"/>
          <p:cNvPicPr>
            <a:picLocks noChangeAspect="1" noChangeArrowheads="1"/>
          </p:cNvPicPr>
          <p:nvPr/>
        </p:nvPicPr>
        <p:blipFill>
          <a:blip r:embed="rId4" cstate="print"/>
          <a:srcRect/>
          <a:stretch>
            <a:fillRect/>
          </a:stretch>
        </p:blipFill>
        <p:spPr bwMode="auto">
          <a:xfrm>
            <a:off x="5104791" y="4749822"/>
            <a:ext cx="827412" cy="499055"/>
          </a:xfrm>
          <a:prstGeom prst="rect">
            <a:avLst/>
          </a:prstGeom>
          <a:noFill/>
        </p:spPr>
      </p:pic>
      <p:pic>
        <p:nvPicPr>
          <p:cNvPr id="34" name="Picture 2" descr="C:\Documents and Settings\John\Local Settings\Temporary Internet Files\Content.IE5\Z3BISEYX\MCj04113680000[1].wmf"/>
          <p:cNvPicPr>
            <a:picLocks noChangeAspect="1" noChangeArrowheads="1"/>
          </p:cNvPicPr>
          <p:nvPr/>
        </p:nvPicPr>
        <p:blipFill>
          <a:blip r:embed="rId4" cstate="print"/>
          <a:srcRect/>
          <a:stretch>
            <a:fillRect/>
          </a:stretch>
        </p:blipFill>
        <p:spPr bwMode="auto">
          <a:xfrm>
            <a:off x="7568899" y="2421315"/>
            <a:ext cx="827412" cy="499055"/>
          </a:xfrm>
          <a:prstGeom prst="rect">
            <a:avLst/>
          </a:prstGeom>
          <a:noFill/>
        </p:spPr>
      </p:pic>
      <p:graphicFrame>
        <p:nvGraphicFramePr>
          <p:cNvPr id="35" name="Object 34"/>
          <p:cNvGraphicFramePr>
            <a:graphicFrameLocks noChangeAspect="1"/>
          </p:cNvGraphicFramePr>
          <p:nvPr>
            <p:extLst>
              <p:ext uri="{D42A27DB-BD31-4B8C-83A1-F6EECF244321}">
                <p14:modId xmlns:p14="http://schemas.microsoft.com/office/powerpoint/2010/main" val="3029669444"/>
              </p:ext>
            </p:extLst>
          </p:nvPr>
        </p:nvGraphicFramePr>
        <p:xfrm>
          <a:off x="11048074" y="2143919"/>
          <a:ext cx="901465" cy="920750"/>
        </p:xfrm>
        <a:graphic>
          <a:graphicData uri="http://schemas.openxmlformats.org/presentationml/2006/ole">
            <mc:AlternateContent xmlns:mc="http://schemas.openxmlformats.org/markup-compatibility/2006">
              <mc:Choice xmlns:v="urn:schemas-microsoft-com:vml" Requires="v">
                <p:oleObj spid="_x0000_s15386" name="Visio" r:id="rId7" imgW="695706" imgH="947547" progId="Visio.Drawing.11">
                  <p:embed/>
                </p:oleObj>
              </mc:Choice>
              <mc:Fallback>
                <p:oleObj name="Visio" r:id="rId7" imgW="695706" imgH="94754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8074" y="2143919"/>
                        <a:ext cx="90146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1095190016"/>
              </p:ext>
            </p:extLst>
          </p:nvPr>
        </p:nvGraphicFramePr>
        <p:xfrm>
          <a:off x="11048074" y="1137345"/>
          <a:ext cx="901465" cy="920750"/>
        </p:xfrm>
        <a:graphic>
          <a:graphicData uri="http://schemas.openxmlformats.org/presentationml/2006/ole">
            <mc:AlternateContent xmlns:mc="http://schemas.openxmlformats.org/markup-compatibility/2006">
              <mc:Choice xmlns:v="urn:schemas-microsoft-com:vml" Requires="v">
                <p:oleObj spid="_x0000_s15387" name="Visio" r:id="rId9" imgW="695706" imgH="947547" progId="Visio.Drawing.11">
                  <p:embed/>
                </p:oleObj>
              </mc:Choice>
              <mc:Fallback>
                <p:oleObj name="Visio" r:id="rId9" imgW="695706" imgH="94754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8074" y="1137345"/>
                        <a:ext cx="90146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Rectangle 36"/>
          <p:cNvSpPr/>
          <p:nvPr/>
        </p:nvSpPr>
        <p:spPr>
          <a:xfrm>
            <a:off x="7976530" y="4639926"/>
            <a:ext cx="3071541" cy="369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bg1"/>
                </a:solidFill>
              </a:rPr>
              <a:t>IPv4</a:t>
            </a:r>
            <a:endParaRPr lang="en-GB" dirty="0">
              <a:solidFill>
                <a:schemeClr val="bg1"/>
              </a:solidFill>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813032670"/>
              </p:ext>
            </p:extLst>
          </p:nvPr>
        </p:nvGraphicFramePr>
        <p:xfrm>
          <a:off x="11048072" y="4308450"/>
          <a:ext cx="901465" cy="920750"/>
        </p:xfrm>
        <a:graphic>
          <a:graphicData uri="http://schemas.openxmlformats.org/presentationml/2006/ole">
            <mc:AlternateContent xmlns:mc="http://schemas.openxmlformats.org/markup-compatibility/2006">
              <mc:Choice xmlns:v="urn:schemas-microsoft-com:vml" Requires="v">
                <p:oleObj spid="_x0000_s15388" name="Visio" r:id="rId10" imgW="695706" imgH="947547" progId="Visio.Drawing.11">
                  <p:embed/>
                </p:oleObj>
              </mc:Choice>
              <mc:Fallback>
                <p:oleObj name="Visio" r:id="rId10" imgW="695706" imgH="947547"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048072" y="4308450"/>
                        <a:ext cx="90146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Rounded Rectangle 40"/>
          <p:cNvSpPr/>
          <p:nvPr/>
        </p:nvSpPr>
        <p:spPr>
          <a:xfrm>
            <a:off x="6747513" y="4470783"/>
            <a:ext cx="1235092" cy="7368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NAT64</a:t>
            </a:r>
            <a:endParaRPr lang="en-GB" dirty="0"/>
          </a:p>
        </p:txBody>
      </p:sp>
      <p:sp>
        <p:nvSpPr>
          <p:cNvPr id="42" name="Rounded Rectangle 41"/>
          <p:cNvSpPr/>
          <p:nvPr/>
        </p:nvSpPr>
        <p:spPr>
          <a:xfrm>
            <a:off x="6185451" y="3963069"/>
            <a:ext cx="1235092" cy="7368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t>DNS64</a:t>
            </a:r>
            <a:endParaRPr lang="en-GB" dirty="0"/>
          </a:p>
        </p:txBody>
      </p:sp>
      <p:sp>
        <p:nvSpPr>
          <p:cNvPr id="44" name="TextBox 43"/>
          <p:cNvSpPr txBox="1"/>
          <p:nvPr/>
        </p:nvSpPr>
        <p:spPr>
          <a:xfrm>
            <a:off x="8401804" y="3639805"/>
            <a:ext cx="2137829" cy="369332"/>
          </a:xfrm>
          <a:prstGeom prst="rect">
            <a:avLst/>
          </a:prstGeom>
          <a:noFill/>
        </p:spPr>
        <p:txBody>
          <a:bodyPr wrap="none" rtlCol="0">
            <a:spAutoFit/>
          </a:bodyPr>
          <a:lstStyle/>
          <a:p>
            <a:r>
              <a:rPr lang="en-GB" dirty="0" smtClean="0">
                <a:solidFill>
                  <a:schemeClr val="bg1"/>
                </a:solidFill>
              </a:rPr>
              <a:t>Corporate Network</a:t>
            </a:r>
            <a:endParaRPr lang="en-GB" dirty="0">
              <a:solidFill>
                <a:schemeClr val="bg1"/>
              </a:solidFill>
            </a:endParaRPr>
          </a:p>
        </p:txBody>
      </p:sp>
      <p:sp>
        <p:nvSpPr>
          <p:cNvPr id="3" name="TextBox 2"/>
          <p:cNvSpPr txBox="1"/>
          <p:nvPr/>
        </p:nvSpPr>
        <p:spPr>
          <a:xfrm>
            <a:off x="5959355" y="1183010"/>
            <a:ext cx="1421942" cy="1477328"/>
          </a:xfrm>
          <a:prstGeom prst="rect">
            <a:avLst/>
          </a:prstGeom>
          <a:noFill/>
        </p:spPr>
        <p:txBody>
          <a:bodyPr wrap="square" rtlCol="0">
            <a:spAutoFit/>
          </a:bodyPr>
          <a:lstStyle/>
          <a:p>
            <a:r>
              <a:rPr lang="en-GB" dirty="0" smtClean="0">
                <a:solidFill>
                  <a:schemeClr val="bg1"/>
                </a:solidFill>
              </a:rPr>
              <a:t>Forefront Unified Access Gateway (UAG)</a:t>
            </a:r>
            <a:endParaRPr lang="en-GB" dirty="0">
              <a:solidFill>
                <a:schemeClr val="bg1"/>
              </a:solidFill>
            </a:endParaRPr>
          </a:p>
        </p:txBody>
      </p:sp>
      <p:sp>
        <p:nvSpPr>
          <p:cNvPr id="45" name="TextBox 44"/>
          <p:cNvSpPr txBox="1"/>
          <p:nvPr/>
        </p:nvSpPr>
        <p:spPr>
          <a:xfrm>
            <a:off x="1650782" y="4999349"/>
            <a:ext cx="578172" cy="338554"/>
          </a:xfrm>
          <a:prstGeom prst="rect">
            <a:avLst/>
          </a:prstGeom>
          <a:noFill/>
        </p:spPr>
        <p:txBody>
          <a:bodyPr wrap="none" rtlCol="0">
            <a:spAutoFit/>
          </a:bodyPr>
          <a:lstStyle/>
          <a:p>
            <a:r>
              <a:rPr lang="en-GB" sz="1600" dirty="0" smtClean="0">
                <a:solidFill>
                  <a:schemeClr val="tx2">
                    <a:lumMod val="50000"/>
                  </a:schemeClr>
                </a:solidFill>
              </a:rPr>
              <a:t>NAT</a:t>
            </a:r>
            <a:endParaRPr lang="en-GB" sz="1600" dirty="0">
              <a:solidFill>
                <a:schemeClr val="tx2">
                  <a:lumMod val="50000"/>
                </a:schemeClr>
              </a:solidFill>
            </a:endParaRPr>
          </a:p>
        </p:txBody>
      </p:sp>
    </p:spTree>
    <p:extLst>
      <p:ext uri="{BB962C8B-B14F-4D97-AF65-F5344CB8AC3E}">
        <p14:creationId xmlns:p14="http://schemas.microsoft.com/office/powerpoint/2010/main" val="402606465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Securing the Tunnels</a:t>
            </a:r>
            <a:endParaRPr lang="en-GB" dirty="0"/>
          </a:p>
        </p:txBody>
      </p:sp>
      <p:sp>
        <p:nvSpPr>
          <p:cNvPr id="5" name="Rectangle 4"/>
          <p:cNvSpPr/>
          <p:nvPr/>
        </p:nvSpPr>
        <p:spPr>
          <a:xfrm>
            <a:off x="911188" y="1419903"/>
            <a:ext cx="6570628" cy="4016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GB" dirty="0">
              <a:solidFill>
                <a:schemeClr val="bg1"/>
              </a:solidFill>
            </a:endParaRPr>
          </a:p>
        </p:txBody>
      </p:sp>
      <p:sp>
        <p:nvSpPr>
          <p:cNvPr id="6" name="Cloud 5"/>
          <p:cNvSpPr/>
          <p:nvPr/>
        </p:nvSpPr>
        <p:spPr>
          <a:xfrm>
            <a:off x="7726169" y="764704"/>
            <a:ext cx="3916774" cy="1314468"/>
          </a:xfrm>
          <a:prstGeom prst="cloud">
            <a:avLst/>
          </a:prstGeom>
          <a:solidFill>
            <a:srgbClr val="92D05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smtClean="0">
                <a:solidFill>
                  <a:schemeClr val="tx1"/>
                </a:solidFill>
              </a:rPr>
              <a:t>intranet</a:t>
            </a:r>
            <a:endParaRPr lang="en-GB" dirty="0">
              <a:solidFill>
                <a:schemeClr val="tx1"/>
              </a:solidFill>
            </a:endParaRPr>
          </a:p>
        </p:txBody>
      </p:sp>
      <p:pic>
        <p:nvPicPr>
          <p:cNvPr id="7" name="Picture 2" descr="C:\Documents and Settings\John\Local Settings\Temporary Internet Files\Content.IE5\Z3BISEYX\MCj04113680000[1].wmf"/>
          <p:cNvPicPr>
            <a:picLocks noChangeAspect="1" noChangeArrowheads="1"/>
          </p:cNvPicPr>
          <p:nvPr/>
        </p:nvPicPr>
        <p:blipFill>
          <a:blip r:embed="rId3" cstate="print"/>
          <a:srcRect/>
          <a:stretch>
            <a:fillRect/>
          </a:stretch>
        </p:blipFill>
        <p:spPr bwMode="auto">
          <a:xfrm>
            <a:off x="6862298" y="1091285"/>
            <a:ext cx="1452890" cy="876312"/>
          </a:xfrm>
          <a:prstGeom prst="rect">
            <a:avLst/>
          </a:prstGeom>
          <a:noFill/>
        </p:spPr>
      </p:pic>
      <p:pic>
        <p:nvPicPr>
          <p:cNvPr id="8" name="Picture 7" descr="laptop"/>
          <p:cNvPicPr>
            <a:picLocks noChangeAspect="1" noChangeArrowheads="1"/>
          </p:cNvPicPr>
          <p:nvPr/>
        </p:nvPicPr>
        <p:blipFill>
          <a:blip r:embed="rId4" cstate="print"/>
          <a:srcRect/>
          <a:stretch>
            <a:fillRect/>
          </a:stretch>
        </p:blipFill>
        <p:spPr bwMode="auto">
          <a:xfrm>
            <a:off x="59169" y="1310363"/>
            <a:ext cx="1518875" cy="837166"/>
          </a:xfrm>
          <a:prstGeom prst="rect">
            <a:avLst/>
          </a:prstGeom>
          <a:noFill/>
          <a:ln w="9525">
            <a:noFill/>
            <a:miter lim="800000"/>
            <a:headEnd/>
            <a:tailEnd/>
          </a:ln>
        </p:spPr>
      </p:pic>
      <p:sp>
        <p:nvSpPr>
          <p:cNvPr id="9" name="Left-Right Arrow 8"/>
          <p:cNvSpPr/>
          <p:nvPr/>
        </p:nvSpPr>
        <p:spPr>
          <a:xfrm>
            <a:off x="959858" y="2734236"/>
            <a:ext cx="6521957" cy="766773"/>
          </a:xfrm>
          <a:prstGeom prst="lef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Infrastructure Tunnel</a:t>
            </a:r>
            <a:endParaRPr lang="en-GB" dirty="0"/>
          </a:p>
        </p:txBody>
      </p:sp>
      <p:sp>
        <p:nvSpPr>
          <p:cNvPr id="10" name="Left-Right Arrow 9"/>
          <p:cNvSpPr/>
          <p:nvPr/>
        </p:nvSpPr>
        <p:spPr>
          <a:xfrm>
            <a:off x="911187" y="3886364"/>
            <a:ext cx="6521957" cy="766773"/>
          </a:xfrm>
          <a:prstGeom prst="leftRight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t>Intranet Tunnel</a:t>
            </a:r>
            <a:endParaRPr lang="en-GB" dirty="0"/>
          </a:p>
        </p:txBody>
      </p:sp>
      <p:pic>
        <p:nvPicPr>
          <p:cNvPr id="11" name="Picture 2"/>
          <p:cNvPicPr>
            <a:picLocks noChangeAspect="1" noChangeArrowheads="1"/>
          </p:cNvPicPr>
          <p:nvPr/>
        </p:nvPicPr>
        <p:blipFill>
          <a:blip r:embed="rId5" cstate="print"/>
          <a:srcRect/>
          <a:stretch>
            <a:fillRect/>
          </a:stretch>
        </p:blipFill>
        <p:spPr bwMode="auto">
          <a:xfrm>
            <a:off x="7462778" y="4235987"/>
            <a:ext cx="1011501" cy="607058"/>
          </a:xfrm>
          <a:prstGeom prst="rect">
            <a:avLst/>
          </a:prstGeom>
          <a:noFill/>
          <a:ln w="9525">
            <a:noFill/>
            <a:miter lim="800000"/>
            <a:headEnd/>
            <a:tailEnd/>
          </a:ln>
        </p:spPr>
      </p:pic>
      <p:pic>
        <p:nvPicPr>
          <p:cNvPr id="12" name="Picture 2"/>
          <p:cNvPicPr>
            <a:picLocks noChangeAspect="1" noChangeArrowheads="1"/>
          </p:cNvPicPr>
          <p:nvPr/>
        </p:nvPicPr>
        <p:blipFill>
          <a:blip r:embed="rId5" cstate="print"/>
          <a:srcRect/>
          <a:stretch>
            <a:fillRect/>
          </a:stretch>
        </p:blipFill>
        <p:spPr bwMode="auto">
          <a:xfrm>
            <a:off x="7462778" y="2893950"/>
            <a:ext cx="1011501" cy="607058"/>
          </a:xfrm>
          <a:prstGeom prst="rect">
            <a:avLst/>
          </a:prstGeom>
          <a:noFill/>
          <a:ln w="9525">
            <a:noFill/>
            <a:miter lim="800000"/>
            <a:headEnd/>
            <a:tailEnd/>
          </a:ln>
        </p:spPr>
      </p:pic>
      <p:sp>
        <p:nvSpPr>
          <p:cNvPr id="13" name="TextBox 12"/>
          <p:cNvSpPr txBox="1"/>
          <p:nvPr/>
        </p:nvSpPr>
        <p:spPr>
          <a:xfrm>
            <a:off x="7632537" y="2204865"/>
            <a:ext cx="671979"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en-GB" dirty="0" smtClean="0"/>
              <a:t>1</a:t>
            </a:r>
            <a:r>
              <a:rPr lang="en-GB" baseline="30000" dirty="0" smtClean="0"/>
              <a:t>St</a:t>
            </a:r>
            <a:r>
              <a:rPr lang="en-GB" dirty="0" smtClean="0"/>
              <a:t> </a:t>
            </a:r>
            <a:br>
              <a:rPr lang="en-GB" dirty="0" smtClean="0"/>
            </a:br>
            <a:r>
              <a:rPr lang="en-GB" dirty="0" err="1" smtClean="0"/>
              <a:t>Auth</a:t>
            </a:r>
            <a:endParaRPr lang="en-GB" dirty="0"/>
          </a:p>
        </p:txBody>
      </p:sp>
      <p:sp>
        <p:nvSpPr>
          <p:cNvPr id="14" name="TextBox 13"/>
          <p:cNvSpPr txBox="1"/>
          <p:nvPr/>
        </p:nvSpPr>
        <p:spPr>
          <a:xfrm>
            <a:off x="7138780" y="4837422"/>
            <a:ext cx="1659492" cy="646331"/>
          </a:xfrm>
          <a:prstGeom prst="rect">
            <a:avLst/>
          </a:prstGeom>
          <a:noFill/>
        </p:spPr>
        <p:txBody>
          <a:bodyPr wrap="none" rtlCol="0">
            <a:spAutoFit/>
          </a:bodyPr>
          <a:lstStyle/>
          <a:p>
            <a:pPr algn="ctr"/>
            <a:r>
              <a:rPr lang="en-GB" dirty="0" smtClean="0"/>
              <a:t>Computer cert</a:t>
            </a:r>
            <a:br>
              <a:rPr lang="en-GB" dirty="0" smtClean="0"/>
            </a:br>
            <a:r>
              <a:rPr lang="en-GB" dirty="0" smtClean="0"/>
              <a:t>or health cert</a:t>
            </a:r>
            <a:endParaRPr lang="en-GB" dirty="0"/>
          </a:p>
        </p:txBody>
      </p:sp>
      <p:sp>
        <p:nvSpPr>
          <p:cNvPr id="15" name="TextBox 14"/>
          <p:cNvSpPr txBox="1"/>
          <p:nvPr/>
        </p:nvSpPr>
        <p:spPr>
          <a:xfrm>
            <a:off x="6934709" y="3501008"/>
            <a:ext cx="1659493" cy="369332"/>
          </a:xfrm>
          <a:prstGeom prst="rect">
            <a:avLst/>
          </a:prstGeom>
          <a:noFill/>
        </p:spPr>
        <p:txBody>
          <a:bodyPr wrap="none" rtlCol="0">
            <a:spAutoFit/>
          </a:bodyPr>
          <a:lstStyle/>
          <a:p>
            <a:r>
              <a:rPr lang="en-GB" dirty="0" smtClean="0"/>
              <a:t>Computer cert</a:t>
            </a:r>
            <a:endParaRPr lang="en-GB" dirty="0"/>
          </a:p>
        </p:txBody>
      </p:sp>
      <p:sp>
        <p:nvSpPr>
          <p:cNvPr id="16" name="TextBox 15"/>
          <p:cNvSpPr txBox="1"/>
          <p:nvPr/>
        </p:nvSpPr>
        <p:spPr>
          <a:xfrm>
            <a:off x="2880733" y="1859529"/>
            <a:ext cx="2159758" cy="369332"/>
          </a:xfrm>
          <a:prstGeom prst="rect">
            <a:avLst/>
          </a:prstGeom>
          <a:noFill/>
        </p:spPr>
        <p:txBody>
          <a:bodyPr wrap="none" rtlCol="0">
            <a:spAutoFit/>
          </a:bodyPr>
          <a:lstStyle/>
          <a:p>
            <a:r>
              <a:rPr lang="en-GB" dirty="0" smtClean="0"/>
              <a:t>Secured with IP Sec</a:t>
            </a:r>
            <a:endParaRPr lang="en-GB" dirty="0"/>
          </a:p>
        </p:txBody>
      </p:sp>
      <p:sp>
        <p:nvSpPr>
          <p:cNvPr id="17" name="TextBox 16"/>
          <p:cNvSpPr txBox="1"/>
          <p:nvPr/>
        </p:nvSpPr>
        <p:spPr>
          <a:xfrm>
            <a:off x="10023282" y="2204865"/>
            <a:ext cx="671979" cy="64633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defPPr>
              <a:defRPr lang="pl-PL"/>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GB" dirty="0"/>
              <a:t>2nd </a:t>
            </a:r>
            <a:br>
              <a:rPr lang="en-GB" dirty="0"/>
            </a:br>
            <a:r>
              <a:rPr lang="en-GB" dirty="0" err="1"/>
              <a:t>Auth</a:t>
            </a:r>
            <a:endParaRPr lang="en-GB" dirty="0"/>
          </a:p>
        </p:txBody>
      </p:sp>
      <p:sp>
        <p:nvSpPr>
          <p:cNvPr id="18" name="TextBox 17"/>
          <p:cNvSpPr txBox="1"/>
          <p:nvPr/>
        </p:nvSpPr>
        <p:spPr>
          <a:xfrm>
            <a:off x="9327526" y="2902740"/>
            <a:ext cx="2071208" cy="646331"/>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pPr algn="ctr"/>
            <a:r>
              <a:rPr lang="en-GB" dirty="0" smtClean="0">
                <a:solidFill>
                  <a:schemeClr val="bg1"/>
                </a:solidFill>
              </a:rPr>
              <a:t>Computer account</a:t>
            </a:r>
            <a:br>
              <a:rPr lang="en-GB" dirty="0" smtClean="0">
                <a:solidFill>
                  <a:schemeClr val="bg1"/>
                </a:solidFill>
              </a:rPr>
            </a:br>
            <a:r>
              <a:rPr lang="en-GB" dirty="0" smtClean="0">
                <a:solidFill>
                  <a:schemeClr val="bg1"/>
                </a:solidFill>
              </a:rPr>
              <a:t>credentials</a:t>
            </a:r>
            <a:endParaRPr lang="en-GB" dirty="0">
              <a:solidFill>
                <a:schemeClr val="bg1"/>
              </a:solidFill>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643111475"/>
              </p:ext>
            </p:extLst>
          </p:nvPr>
        </p:nvGraphicFramePr>
        <p:xfrm>
          <a:off x="9099575" y="4142298"/>
          <a:ext cx="937215" cy="794436"/>
        </p:xfrm>
        <a:graphic>
          <a:graphicData uri="http://schemas.openxmlformats.org/presentationml/2006/ole">
            <mc:AlternateContent xmlns:mc="http://schemas.openxmlformats.org/markup-compatibility/2006">
              <mc:Choice xmlns:v="urn:schemas-microsoft-com:vml" Requires="v">
                <p:oleObj spid="_x0000_s16402" name="Visio" r:id="rId6" imgW="262128" imgH="296186" progId="Visio.Drawing.11">
                  <p:embed/>
                </p:oleObj>
              </mc:Choice>
              <mc:Fallback>
                <p:oleObj name="Visio" r:id="rId6" imgW="262128" imgH="296186"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9575" y="4142298"/>
                        <a:ext cx="937215" cy="794436"/>
                      </a:xfrm>
                      <a:prstGeom prst="rect">
                        <a:avLst/>
                      </a:prstGeom>
                      <a:noFill/>
                      <a:ln>
                        <a:noFill/>
                      </a:ln>
                      <a:effectLst/>
                    </p:spPr>
                  </p:pic>
                </p:oleObj>
              </mc:Fallback>
            </mc:AlternateContent>
          </a:graphicData>
        </a:graphic>
      </p:graphicFrame>
      <p:sp>
        <p:nvSpPr>
          <p:cNvPr id="20" name="Rectangle 19"/>
          <p:cNvSpPr/>
          <p:nvPr/>
        </p:nvSpPr>
        <p:spPr>
          <a:xfrm>
            <a:off x="10592734" y="4269749"/>
            <a:ext cx="684904" cy="573296"/>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graphicFrame>
        <p:nvGraphicFramePr>
          <p:cNvPr id="21" name="Object 20"/>
          <p:cNvGraphicFramePr>
            <a:graphicFrameLocks noChangeAspect="1"/>
          </p:cNvGraphicFramePr>
          <p:nvPr>
            <p:extLst>
              <p:ext uri="{D42A27DB-BD31-4B8C-83A1-F6EECF244321}">
                <p14:modId xmlns:p14="http://schemas.microsoft.com/office/powerpoint/2010/main" val="4026881575"/>
              </p:ext>
            </p:extLst>
          </p:nvPr>
        </p:nvGraphicFramePr>
        <p:xfrm>
          <a:off x="10769621" y="4539517"/>
          <a:ext cx="331131" cy="280685"/>
        </p:xfrm>
        <a:graphic>
          <a:graphicData uri="http://schemas.openxmlformats.org/presentationml/2006/ole">
            <mc:AlternateContent xmlns:mc="http://schemas.openxmlformats.org/markup-compatibility/2006">
              <mc:Choice xmlns:v="urn:schemas-microsoft-com:vml" Requires="v">
                <p:oleObj spid="_x0000_s16403" name="Visio" r:id="rId8" imgW="262128" imgH="296186" progId="Visio.Drawing.11">
                  <p:embed/>
                </p:oleObj>
              </mc:Choice>
              <mc:Fallback>
                <p:oleObj name="Visio" r:id="rId8" imgW="262128" imgH="296186"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69621" y="4539517"/>
                        <a:ext cx="331131" cy="280685"/>
                      </a:xfrm>
                      <a:prstGeom prst="rect">
                        <a:avLst/>
                      </a:prstGeom>
                      <a:noFill/>
                      <a:ln>
                        <a:noFill/>
                      </a:ln>
                      <a:effectLst/>
                    </p:spPr>
                  </p:pic>
                </p:oleObj>
              </mc:Fallback>
            </mc:AlternateContent>
          </a:graphicData>
        </a:graphic>
      </p:graphicFrame>
      <p:sp>
        <p:nvSpPr>
          <p:cNvPr id="22" name="Rounded Rectangle 21"/>
          <p:cNvSpPr/>
          <p:nvPr/>
        </p:nvSpPr>
        <p:spPr>
          <a:xfrm>
            <a:off x="10865445" y="4335146"/>
            <a:ext cx="143978" cy="8720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a:p>
        </p:txBody>
      </p:sp>
      <p:sp>
        <p:nvSpPr>
          <p:cNvPr id="23" name="TextBox 22"/>
          <p:cNvSpPr txBox="1"/>
          <p:nvPr/>
        </p:nvSpPr>
        <p:spPr>
          <a:xfrm>
            <a:off x="9179309" y="4843045"/>
            <a:ext cx="1895712" cy="369332"/>
          </a:xfrm>
          <a:prstGeom prst="rect">
            <a:avLst/>
          </a:prstGeom>
          <a:noFill/>
        </p:spPr>
        <p:txBody>
          <a:bodyPr wrap="none" rtlCol="0">
            <a:spAutoFit/>
          </a:bodyPr>
          <a:lstStyle/>
          <a:p>
            <a:r>
              <a:rPr lang="en-GB" dirty="0" smtClean="0"/>
              <a:t>User / Smartcard</a:t>
            </a:r>
            <a:endParaRPr lang="en-GB" dirty="0"/>
          </a:p>
        </p:txBody>
      </p:sp>
      <p:cxnSp>
        <p:nvCxnSpPr>
          <p:cNvPr id="25" name="Straight Connector 24"/>
          <p:cNvCxnSpPr/>
          <p:nvPr/>
        </p:nvCxnSpPr>
        <p:spPr>
          <a:xfrm>
            <a:off x="8973982" y="2420889"/>
            <a:ext cx="0" cy="2416533"/>
          </a:xfrm>
          <a:prstGeom prst="line">
            <a:avLst/>
          </a:prstGeom>
          <a:ln>
            <a:prstDash val="dash"/>
          </a:ln>
        </p:spPr>
        <p:style>
          <a:lnRef idx="3">
            <a:schemeClr val="accent1"/>
          </a:lnRef>
          <a:fillRef idx="0">
            <a:schemeClr val="accent1"/>
          </a:fillRef>
          <a:effectRef idx="2">
            <a:schemeClr val="accent1"/>
          </a:effectRef>
          <a:fontRef idx="minor">
            <a:schemeClr val="tx1"/>
          </a:fontRef>
        </p:style>
      </p:cxnSp>
      <p:sp>
        <p:nvSpPr>
          <p:cNvPr id="3" name="TextBox 2"/>
          <p:cNvSpPr txBox="1"/>
          <p:nvPr/>
        </p:nvSpPr>
        <p:spPr>
          <a:xfrm>
            <a:off x="2121692" y="1436057"/>
            <a:ext cx="4148315" cy="369332"/>
          </a:xfrm>
          <a:prstGeom prst="rect">
            <a:avLst/>
          </a:prstGeom>
          <a:noFill/>
        </p:spPr>
        <p:txBody>
          <a:bodyPr wrap="none" rtlCol="0">
            <a:spAutoFit/>
          </a:bodyPr>
          <a:lstStyle/>
          <a:p>
            <a:r>
              <a:rPr lang="en-GB" dirty="0">
                <a:solidFill>
                  <a:schemeClr val="bg1"/>
                </a:solidFill>
              </a:rPr>
              <a:t>Integrity  / encryption / authentication </a:t>
            </a:r>
          </a:p>
        </p:txBody>
      </p:sp>
    </p:spTree>
    <p:extLst>
      <p:ext uri="{BB962C8B-B14F-4D97-AF65-F5344CB8AC3E}">
        <p14:creationId xmlns:p14="http://schemas.microsoft.com/office/powerpoint/2010/main" val="29050224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p:bldP spid="15" grpId="0"/>
      <p:bldP spid="16" grpId="0"/>
      <p:bldP spid="17" grpId="0" animBg="1"/>
      <p:bldP spid="18" grpId="0" animBg="1"/>
      <p:bldP spid="20" grpId="0" animBg="1"/>
      <p:bldP spid="22" grpId="0" animBg="1"/>
      <p:bldP spid="23"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en-GB" smtClean="0"/>
              <a:t>IPsec Primer</a:t>
            </a:r>
            <a:endParaRPr lang="en-US" dirty="0" smtClean="0"/>
          </a:p>
        </p:txBody>
      </p:sp>
      <p:grpSp>
        <p:nvGrpSpPr>
          <p:cNvPr id="2" name="Group 66"/>
          <p:cNvGrpSpPr>
            <a:grpSpLocks/>
          </p:cNvGrpSpPr>
          <p:nvPr/>
        </p:nvGrpSpPr>
        <p:grpSpPr bwMode="auto">
          <a:xfrm>
            <a:off x="1415679" y="1304926"/>
            <a:ext cx="6617092" cy="769938"/>
            <a:chOff x="761" y="822"/>
            <a:chExt cx="3127" cy="485"/>
          </a:xfrm>
        </p:grpSpPr>
        <p:sp>
          <p:nvSpPr>
            <p:cNvPr id="11308" name="Rectangle 12"/>
            <p:cNvSpPr>
              <a:spLocks noChangeArrowheads="1"/>
            </p:cNvSpPr>
            <p:nvPr/>
          </p:nvSpPr>
          <p:spPr bwMode="auto">
            <a:xfrm>
              <a:off x="761" y="913"/>
              <a:ext cx="417" cy="258"/>
            </a:xfrm>
            <a:prstGeom prst="rect">
              <a:avLst/>
            </a:prstGeom>
            <a:solidFill>
              <a:srgbClr val="FFFF00"/>
            </a:solidFill>
            <a:ln w="9525">
              <a:solidFill>
                <a:schemeClr val="tx1"/>
              </a:solidFill>
              <a:miter lim="800000"/>
              <a:headEnd/>
              <a:tailEnd/>
            </a:ln>
          </p:spPr>
          <p:txBody>
            <a:bodyPr wrap="none" anchor="ctr"/>
            <a:lstStyle/>
            <a:p>
              <a:pPr algn="ctr"/>
              <a:r>
                <a:rPr lang="en-GB" sz="1600" dirty="0" err="1" smtClean="0">
                  <a:solidFill>
                    <a:schemeClr val="bg1"/>
                  </a:solidFill>
                </a:rPr>
                <a:t>AuthIP</a:t>
              </a:r>
              <a:endParaRPr lang="en-US" sz="1600" dirty="0">
                <a:solidFill>
                  <a:schemeClr val="bg1"/>
                </a:solidFill>
              </a:endParaRPr>
            </a:p>
          </p:txBody>
        </p:sp>
        <p:sp>
          <p:nvSpPr>
            <p:cNvPr id="11309" name="Rectangle 13"/>
            <p:cNvSpPr>
              <a:spLocks noChangeArrowheads="1"/>
            </p:cNvSpPr>
            <p:nvPr/>
          </p:nvSpPr>
          <p:spPr bwMode="auto">
            <a:xfrm>
              <a:off x="3501" y="913"/>
              <a:ext cx="387" cy="258"/>
            </a:xfrm>
            <a:prstGeom prst="rect">
              <a:avLst/>
            </a:prstGeom>
            <a:solidFill>
              <a:srgbClr val="FFFF00"/>
            </a:solidFill>
            <a:ln w="9525">
              <a:solidFill>
                <a:schemeClr val="tx1"/>
              </a:solidFill>
              <a:miter lim="800000"/>
              <a:headEnd/>
              <a:tailEnd/>
            </a:ln>
          </p:spPr>
          <p:txBody>
            <a:bodyPr wrap="none" anchor="ctr"/>
            <a:lstStyle/>
            <a:p>
              <a:pPr algn="ctr"/>
              <a:r>
                <a:rPr lang="en-GB" sz="1600" dirty="0" err="1" smtClean="0">
                  <a:solidFill>
                    <a:schemeClr val="bg1"/>
                  </a:solidFill>
                </a:rPr>
                <a:t>AuthIP</a:t>
              </a:r>
              <a:endParaRPr lang="en-US" sz="1600" dirty="0">
                <a:solidFill>
                  <a:schemeClr val="bg1"/>
                </a:solidFill>
              </a:endParaRPr>
            </a:p>
          </p:txBody>
        </p:sp>
        <p:sp>
          <p:nvSpPr>
            <p:cNvPr id="11310" name="AutoShape 14"/>
            <p:cNvSpPr>
              <a:spLocks noChangeArrowheads="1"/>
            </p:cNvSpPr>
            <p:nvPr/>
          </p:nvSpPr>
          <p:spPr bwMode="auto">
            <a:xfrm>
              <a:off x="1191" y="822"/>
              <a:ext cx="2291" cy="386"/>
            </a:xfrm>
            <a:prstGeom prst="leftRightArrow">
              <a:avLst>
                <a:gd name="adj1" fmla="val 50000"/>
                <a:gd name="adj2" fmla="val 118705"/>
              </a:avLst>
            </a:prstGeom>
            <a:solidFill>
              <a:schemeClr val="bg1"/>
            </a:solidFill>
            <a:ln w="9525">
              <a:solidFill>
                <a:schemeClr val="tx1"/>
              </a:solidFill>
              <a:miter lim="800000"/>
              <a:headEnd/>
              <a:tailEnd/>
            </a:ln>
          </p:spPr>
          <p:txBody>
            <a:bodyPr wrap="none" anchor="ctr"/>
            <a:lstStyle/>
            <a:p>
              <a:pPr algn="ctr"/>
              <a:r>
                <a:rPr lang="en-GB" sz="1600" dirty="0"/>
                <a:t>Create shared secret between hosts</a:t>
              </a:r>
              <a:endParaRPr lang="en-US" sz="1600" dirty="0"/>
            </a:p>
          </p:txBody>
        </p:sp>
        <p:sp>
          <p:nvSpPr>
            <p:cNvPr id="11311" name="Text Box 16"/>
            <p:cNvSpPr txBox="1">
              <a:spLocks noChangeArrowheads="1"/>
            </p:cNvSpPr>
            <p:nvPr/>
          </p:nvSpPr>
          <p:spPr bwMode="auto">
            <a:xfrm>
              <a:off x="1765" y="1094"/>
              <a:ext cx="932" cy="213"/>
            </a:xfrm>
            <a:prstGeom prst="rect">
              <a:avLst/>
            </a:prstGeom>
            <a:noFill/>
            <a:ln w="9525">
              <a:noFill/>
              <a:miter lim="800000"/>
              <a:headEnd/>
              <a:tailEnd/>
            </a:ln>
          </p:spPr>
          <p:txBody>
            <a:bodyPr wrap="none">
              <a:spAutoFit/>
            </a:bodyPr>
            <a:lstStyle/>
            <a:p>
              <a:r>
                <a:rPr lang="en-GB" sz="1600" dirty="0"/>
                <a:t>Uses </a:t>
              </a:r>
              <a:r>
                <a:rPr lang="en-GB" sz="1600" dirty="0" err="1" smtClean="0"/>
                <a:t>Diffie</a:t>
              </a:r>
              <a:r>
                <a:rPr lang="en-GB" sz="1600" dirty="0" smtClean="0"/>
                <a:t>-Hellman</a:t>
              </a:r>
              <a:endParaRPr lang="en-GB" sz="1600" dirty="0"/>
            </a:p>
          </p:txBody>
        </p:sp>
      </p:grpSp>
      <p:grpSp>
        <p:nvGrpSpPr>
          <p:cNvPr id="3" name="Group 71"/>
          <p:cNvGrpSpPr>
            <a:grpSpLocks/>
          </p:cNvGrpSpPr>
          <p:nvPr/>
        </p:nvGrpSpPr>
        <p:grpSpPr bwMode="auto">
          <a:xfrm>
            <a:off x="8997720" y="1231900"/>
            <a:ext cx="2331959" cy="1620838"/>
            <a:chOff x="4344" y="776"/>
            <a:chExt cx="1102" cy="1021"/>
          </a:xfrm>
        </p:grpSpPr>
        <p:sp>
          <p:nvSpPr>
            <p:cNvPr id="11306" name="AutoShape 29"/>
            <p:cNvSpPr>
              <a:spLocks/>
            </p:cNvSpPr>
            <p:nvPr/>
          </p:nvSpPr>
          <p:spPr bwMode="auto">
            <a:xfrm>
              <a:off x="4344" y="799"/>
              <a:ext cx="113" cy="998"/>
            </a:xfrm>
            <a:prstGeom prst="rightBrace">
              <a:avLst>
                <a:gd name="adj1" fmla="val 73599"/>
                <a:gd name="adj2" fmla="val 50000"/>
              </a:avLst>
            </a:prstGeom>
            <a:noFill/>
            <a:ln w="9525">
              <a:solidFill>
                <a:schemeClr val="tx1"/>
              </a:solidFill>
              <a:round/>
              <a:headEnd/>
              <a:tailEnd/>
            </a:ln>
          </p:spPr>
          <p:txBody>
            <a:bodyPr wrap="none" anchor="ctr"/>
            <a:lstStyle/>
            <a:p>
              <a:endParaRPr lang="en-US" sz="1600"/>
            </a:p>
          </p:txBody>
        </p:sp>
        <p:sp>
          <p:nvSpPr>
            <p:cNvPr id="11307" name="Text Box 30"/>
            <p:cNvSpPr txBox="1">
              <a:spLocks noChangeArrowheads="1"/>
            </p:cNvSpPr>
            <p:nvPr/>
          </p:nvSpPr>
          <p:spPr bwMode="auto">
            <a:xfrm>
              <a:off x="4490" y="776"/>
              <a:ext cx="956" cy="679"/>
            </a:xfrm>
            <a:prstGeom prst="rect">
              <a:avLst/>
            </a:prstGeom>
            <a:noFill/>
            <a:ln w="9525">
              <a:noFill/>
              <a:miter lim="800000"/>
              <a:headEnd/>
              <a:tailEnd/>
            </a:ln>
          </p:spPr>
          <p:txBody>
            <a:bodyPr wrap="none">
              <a:spAutoFit/>
            </a:bodyPr>
            <a:lstStyle/>
            <a:p>
              <a:r>
                <a:rPr lang="en-GB" sz="1600" dirty="0"/>
                <a:t>Main mode</a:t>
              </a:r>
              <a:br>
                <a:rPr lang="en-GB" sz="1600" dirty="0"/>
              </a:br>
              <a:r>
                <a:rPr lang="en-GB" sz="1600" dirty="0"/>
                <a:t>security association</a:t>
              </a:r>
            </a:p>
            <a:p>
              <a:r>
                <a:rPr lang="en-GB" sz="1600" dirty="0"/>
                <a:t>Key life configurable</a:t>
              </a:r>
            </a:p>
            <a:p>
              <a:r>
                <a:rPr lang="en-GB" sz="1600" dirty="0"/>
                <a:t>Default: </a:t>
              </a:r>
              <a:r>
                <a:rPr lang="en-GB" sz="1600" dirty="0" smtClean="0"/>
                <a:t>1 hour</a:t>
              </a:r>
              <a:endParaRPr lang="en-US" sz="1600" dirty="0"/>
            </a:p>
          </p:txBody>
        </p:sp>
      </p:grpSp>
      <p:grpSp>
        <p:nvGrpSpPr>
          <p:cNvPr id="4" name="Group 70"/>
          <p:cNvGrpSpPr>
            <a:grpSpLocks/>
          </p:cNvGrpSpPr>
          <p:nvPr/>
        </p:nvGrpSpPr>
        <p:grpSpPr bwMode="auto">
          <a:xfrm>
            <a:off x="8949050" y="3294064"/>
            <a:ext cx="2685350" cy="1887537"/>
            <a:chOff x="4321" y="2075"/>
            <a:chExt cx="1269" cy="1189"/>
          </a:xfrm>
        </p:grpSpPr>
        <p:sp>
          <p:nvSpPr>
            <p:cNvPr id="11304" name="AutoShape 31"/>
            <p:cNvSpPr>
              <a:spLocks/>
            </p:cNvSpPr>
            <p:nvPr/>
          </p:nvSpPr>
          <p:spPr bwMode="auto">
            <a:xfrm>
              <a:off x="4321" y="2075"/>
              <a:ext cx="123" cy="821"/>
            </a:xfrm>
            <a:prstGeom prst="rightBrace">
              <a:avLst>
                <a:gd name="adj1" fmla="val 31785"/>
                <a:gd name="adj2" fmla="val 50000"/>
              </a:avLst>
            </a:prstGeom>
            <a:noFill/>
            <a:ln w="9525">
              <a:solidFill>
                <a:schemeClr val="tx1"/>
              </a:solidFill>
              <a:round/>
              <a:headEnd/>
              <a:tailEnd/>
            </a:ln>
          </p:spPr>
          <p:txBody>
            <a:bodyPr wrap="none" anchor="ctr"/>
            <a:lstStyle/>
            <a:p>
              <a:endParaRPr lang="en-US" sz="1600"/>
            </a:p>
          </p:txBody>
        </p:sp>
        <p:sp>
          <p:nvSpPr>
            <p:cNvPr id="11305" name="Text Box 32"/>
            <p:cNvSpPr txBox="1">
              <a:spLocks noChangeArrowheads="1"/>
            </p:cNvSpPr>
            <p:nvPr/>
          </p:nvSpPr>
          <p:spPr bwMode="auto">
            <a:xfrm>
              <a:off x="4525" y="2120"/>
              <a:ext cx="1065" cy="1144"/>
            </a:xfrm>
            <a:prstGeom prst="rect">
              <a:avLst/>
            </a:prstGeom>
            <a:noFill/>
            <a:ln w="9525">
              <a:noFill/>
              <a:miter lim="800000"/>
              <a:headEnd/>
              <a:tailEnd/>
            </a:ln>
          </p:spPr>
          <p:txBody>
            <a:bodyPr wrap="none">
              <a:spAutoFit/>
            </a:bodyPr>
            <a:lstStyle/>
            <a:p>
              <a:r>
                <a:rPr lang="en-GB" sz="1600" dirty="0"/>
                <a:t>Quick mode:</a:t>
              </a:r>
            </a:p>
            <a:p>
              <a:r>
                <a:rPr lang="en-GB" sz="1600" dirty="0"/>
                <a:t>IPsec SA</a:t>
              </a:r>
              <a:br>
                <a:rPr lang="en-GB" sz="1600" dirty="0"/>
              </a:br>
              <a:r>
                <a:rPr lang="en-GB" sz="1600" dirty="0"/>
                <a:t>Key life configurable</a:t>
              </a:r>
            </a:p>
            <a:p>
              <a:r>
                <a:rPr lang="en-GB" sz="1600" dirty="0"/>
                <a:t>Default 1 hour/100 MB</a:t>
              </a:r>
            </a:p>
            <a:p>
              <a:r>
                <a:rPr lang="en-GB" sz="1600" dirty="0"/>
                <a:t>Drops after 3 </a:t>
              </a:r>
              <a:r>
                <a:rPr lang="en-GB" sz="1600" dirty="0" err="1"/>
                <a:t>Mins</a:t>
              </a:r>
              <a:endParaRPr lang="en-GB" sz="1600" dirty="0"/>
            </a:p>
            <a:p>
              <a:r>
                <a:rPr lang="en-GB" sz="1600" dirty="0"/>
                <a:t>of inactivity</a:t>
              </a:r>
            </a:p>
            <a:p>
              <a:endParaRPr lang="en-US" sz="1600" dirty="0"/>
            </a:p>
          </p:txBody>
        </p:sp>
      </p:grpSp>
      <p:sp>
        <p:nvSpPr>
          <p:cNvPr id="11301" name="AutoShape 33"/>
          <p:cNvSpPr>
            <a:spLocks noChangeArrowheads="1"/>
          </p:cNvSpPr>
          <p:nvPr/>
        </p:nvSpPr>
        <p:spPr bwMode="auto">
          <a:xfrm>
            <a:off x="2325610" y="4903789"/>
            <a:ext cx="4848021" cy="612775"/>
          </a:xfrm>
          <a:prstGeom prst="leftRightArrow">
            <a:avLst>
              <a:gd name="adj1" fmla="val 50000"/>
              <a:gd name="adj2" fmla="val 118705"/>
            </a:avLst>
          </a:prstGeom>
          <a:solidFill>
            <a:schemeClr val="bg2"/>
          </a:solidFill>
          <a:ln w="9525">
            <a:solidFill>
              <a:schemeClr val="tx1"/>
            </a:solidFill>
            <a:miter lim="800000"/>
            <a:headEnd/>
            <a:tailEnd/>
          </a:ln>
        </p:spPr>
        <p:txBody>
          <a:bodyPr wrap="none" anchor="ctr"/>
          <a:lstStyle/>
          <a:p>
            <a:pPr algn="ctr"/>
            <a:r>
              <a:rPr lang="en-GB" sz="1600"/>
              <a:t>Exchange data</a:t>
            </a:r>
            <a:endParaRPr lang="en-US" sz="1600"/>
          </a:p>
        </p:txBody>
      </p:sp>
      <p:grpSp>
        <p:nvGrpSpPr>
          <p:cNvPr id="5" name="Group 73"/>
          <p:cNvGrpSpPr>
            <a:grpSpLocks/>
          </p:cNvGrpSpPr>
          <p:nvPr/>
        </p:nvGrpSpPr>
        <p:grpSpPr bwMode="auto">
          <a:xfrm>
            <a:off x="3026046" y="5387978"/>
            <a:ext cx="2164786" cy="1211263"/>
            <a:chOff x="1430" y="3394"/>
            <a:chExt cx="1023" cy="763"/>
          </a:xfrm>
        </p:grpSpPr>
        <p:sp>
          <p:nvSpPr>
            <p:cNvPr id="11297" name="Line 43"/>
            <p:cNvSpPr>
              <a:spLocks noChangeShapeType="1"/>
            </p:cNvSpPr>
            <p:nvPr/>
          </p:nvSpPr>
          <p:spPr bwMode="auto">
            <a:xfrm flipH="1">
              <a:off x="1973" y="3394"/>
              <a:ext cx="430" cy="218"/>
            </a:xfrm>
            <a:prstGeom prst="line">
              <a:avLst/>
            </a:prstGeom>
            <a:noFill/>
            <a:ln w="9525">
              <a:solidFill>
                <a:schemeClr val="tx1"/>
              </a:solidFill>
              <a:round/>
              <a:headEnd/>
              <a:tailEnd type="triangle" w="med" len="med"/>
            </a:ln>
          </p:spPr>
          <p:txBody>
            <a:bodyPr/>
            <a:lstStyle/>
            <a:p>
              <a:endParaRPr lang="en-GB" sz="1600"/>
            </a:p>
          </p:txBody>
        </p:sp>
        <p:sp>
          <p:nvSpPr>
            <p:cNvPr id="11298" name="Text Box 45"/>
            <p:cNvSpPr txBox="1">
              <a:spLocks noChangeArrowheads="1"/>
            </p:cNvSpPr>
            <p:nvPr/>
          </p:nvSpPr>
          <p:spPr bwMode="auto">
            <a:xfrm>
              <a:off x="1430" y="3634"/>
              <a:ext cx="1023" cy="523"/>
            </a:xfrm>
            <a:prstGeom prst="rect">
              <a:avLst/>
            </a:prstGeom>
            <a:ln>
              <a:headEnd/>
              <a:tailEnd/>
            </a:ln>
          </p:spPr>
          <p:style>
            <a:lnRef idx="0">
              <a:schemeClr val="accent3"/>
            </a:lnRef>
            <a:fillRef idx="3">
              <a:schemeClr val="accent3"/>
            </a:fillRef>
            <a:effectRef idx="3">
              <a:schemeClr val="accent3"/>
            </a:effectRef>
            <a:fontRef idx="minor">
              <a:schemeClr val="lt1"/>
            </a:fontRef>
          </p:style>
          <p:txBody>
            <a:bodyPr wrap="none">
              <a:spAutoFit/>
            </a:bodyPr>
            <a:lstStyle/>
            <a:p>
              <a:pPr algn="ctr"/>
              <a:r>
                <a:rPr lang="en-GB" sz="1600" dirty="0">
                  <a:solidFill>
                    <a:schemeClr val="tx1"/>
                  </a:solidFill>
                </a:rPr>
                <a:t>Integrity</a:t>
              </a:r>
            </a:p>
            <a:p>
              <a:pPr algn="ctr"/>
              <a:r>
                <a:rPr lang="en-GB" sz="1600" dirty="0">
                  <a:solidFill>
                    <a:schemeClr val="tx1"/>
                  </a:solidFill>
                </a:rPr>
                <a:t>or</a:t>
              </a:r>
            </a:p>
            <a:p>
              <a:pPr algn="ctr"/>
              <a:r>
                <a:rPr lang="en-GB" sz="1600" dirty="0">
                  <a:solidFill>
                    <a:schemeClr val="tx1"/>
                  </a:solidFill>
                </a:rPr>
                <a:t>Integrity + encryption</a:t>
              </a:r>
              <a:endParaRPr lang="en-US" sz="1600" dirty="0">
                <a:solidFill>
                  <a:schemeClr val="tx1"/>
                </a:solidFill>
              </a:endParaRPr>
            </a:p>
          </p:txBody>
        </p:sp>
      </p:grpSp>
      <p:grpSp>
        <p:nvGrpSpPr>
          <p:cNvPr id="6" name="Group 69"/>
          <p:cNvGrpSpPr>
            <a:grpSpLocks/>
          </p:cNvGrpSpPr>
          <p:nvPr/>
        </p:nvGrpSpPr>
        <p:grpSpPr bwMode="auto">
          <a:xfrm>
            <a:off x="1019965" y="4076700"/>
            <a:ext cx="7442379" cy="647700"/>
            <a:chOff x="574" y="2568"/>
            <a:chExt cx="3517" cy="408"/>
          </a:xfrm>
        </p:grpSpPr>
        <p:sp>
          <p:nvSpPr>
            <p:cNvPr id="11292" name="Rectangle 52"/>
            <p:cNvSpPr>
              <a:spLocks noChangeArrowheads="1"/>
            </p:cNvSpPr>
            <p:nvPr/>
          </p:nvSpPr>
          <p:spPr bwMode="auto">
            <a:xfrm>
              <a:off x="3478" y="2668"/>
              <a:ext cx="613" cy="226"/>
            </a:xfrm>
            <a:prstGeom prst="rect">
              <a:avLst/>
            </a:prstGeom>
            <a:solidFill>
              <a:schemeClr val="hlink"/>
            </a:solidFill>
            <a:ln w="9525">
              <a:solidFill>
                <a:schemeClr val="tx1"/>
              </a:solidFill>
              <a:miter lim="800000"/>
              <a:headEnd/>
              <a:tailEnd/>
            </a:ln>
          </p:spPr>
          <p:txBody>
            <a:bodyPr wrap="none" anchor="ctr"/>
            <a:lstStyle/>
            <a:p>
              <a:pPr algn="ctr"/>
              <a:r>
                <a:rPr lang="en-GB" sz="1600">
                  <a:solidFill>
                    <a:schemeClr val="bg1"/>
                  </a:solidFill>
                </a:rPr>
                <a:t>IPsec SA</a:t>
              </a:r>
              <a:endParaRPr lang="en-US" sz="1600">
                <a:solidFill>
                  <a:schemeClr val="bg1"/>
                </a:solidFill>
              </a:endParaRPr>
            </a:p>
          </p:txBody>
        </p:sp>
        <p:sp>
          <p:nvSpPr>
            <p:cNvPr id="11293" name="Rectangle 53"/>
            <p:cNvSpPr>
              <a:spLocks noChangeArrowheads="1"/>
            </p:cNvSpPr>
            <p:nvPr/>
          </p:nvSpPr>
          <p:spPr bwMode="auto">
            <a:xfrm>
              <a:off x="574" y="2668"/>
              <a:ext cx="613" cy="226"/>
            </a:xfrm>
            <a:prstGeom prst="rect">
              <a:avLst/>
            </a:prstGeom>
            <a:solidFill>
              <a:schemeClr val="hlink"/>
            </a:solidFill>
            <a:ln w="9525">
              <a:solidFill>
                <a:schemeClr val="tx1"/>
              </a:solidFill>
              <a:miter lim="800000"/>
              <a:headEnd/>
              <a:tailEnd/>
            </a:ln>
          </p:spPr>
          <p:txBody>
            <a:bodyPr wrap="none" anchor="ctr"/>
            <a:lstStyle/>
            <a:p>
              <a:pPr algn="ctr"/>
              <a:r>
                <a:rPr lang="en-GB" sz="1600">
                  <a:solidFill>
                    <a:schemeClr val="bg1"/>
                  </a:solidFill>
                </a:rPr>
                <a:t>IPsec SA</a:t>
              </a:r>
              <a:endParaRPr lang="en-US" sz="1600">
                <a:solidFill>
                  <a:schemeClr val="bg1"/>
                </a:solidFill>
              </a:endParaRPr>
            </a:p>
          </p:txBody>
        </p:sp>
        <p:sp>
          <p:nvSpPr>
            <p:cNvPr id="11294" name="AutoShape 54"/>
            <p:cNvSpPr>
              <a:spLocks noChangeArrowheads="1"/>
            </p:cNvSpPr>
            <p:nvPr/>
          </p:nvSpPr>
          <p:spPr bwMode="auto">
            <a:xfrm>
              <a:off x="1191" y="2590"/>
              <a:ext cx="2291" cy="386"/>
            </a:xfrm>
            <a:prstGeom prst="leftRightArrow">
              <a:avLst>
                <a:gd name="adj1" fmla="val 50000"/>
                <a:gd name="adj2" fmla="val 118705"/>
              </a:avLst>
            </a:prstGeom>
            <a:solidFill>
              <a:srgbClr val="FF0000"/>
            </a:solidFill>
            <a:ln w="9525">
              <a:solidFill>
                <a:schemeClr val="tx1"/>
              </a:solidFill>
              <a:miter lim="800000"/>
              <a:headEnd/>
              <a:tailEnd/>
            </a:ln>
          </p:spPr>
          <p:txBody>
            <a:bodyPr wrap="none" anchor="ctr"/>
            <a:lstStyle/>
            <a:p>
              <a:pPr algn="ctr"/>
              <a:r>
                <a:rPr lang="en-GB" sz="1600" dirty="0">
                  <a:solidFill>
                    <a:schemeClr val="bg1"/>
                  </a:solidFill>
                </a:rPr>
                <a:t>Create Security Association for session</a:t>
              </a:r>
              <a:endParaRPr lang="en-US" sz="1600" dirty="0">
                <a:solidFill>
                  <a:schemeClr val="bg1"/>
                </a:solidFill>
              </a:endParaRPr>
            </a:p>
          </p:txBody>
        </p:sp>
        <p:pic>
          <p:nvPicPr>
            <p:cNvPr id="11295" name="Picture 56" descr="BS00996_[1]"/>
            <p:cNvPicPr>
              <a:picLocks noChangeAspect="1" noChangeArrowheads="1"/>
            </p:cNvPicPr>
            <p:nvPr/>
          </p:nvPicPr>
          <p:blipFill>
            <a:blip r:embed="rId3" cstate="print"/>
            <a:srcRect/>
            <a:stretch>
              <a:fillRect/>
            </a:stretch>
          </p:blipFill>
          <p:spPr bwMode="auto">
            <a:xfrm>
              <a:off x="3402" y="2568"/>
              <a:ext cx="227" cy="139"/>
            </a:xfrm>
            <a:prstGeom prst="rect">
              <a:avLst/>
            </a:prstGeom>
            <a:solidFill>
              <a:srgbClr val="FF6600"/>
            </a:solidFill>
            <a:ln w="9525">
              <a:noFill/>
              <a:miter lim="800000"/>
              <a:headEnd/>
              <a:tailEnd/>
            </a:ln>
          </p:spPr>
        </p:pic>
        <p:pic>
          <p:nvPicPr>
            <p:cNvPr id="11296" name="Picture 58" descr="BS00996_[1]"/>
            <p:cNvPicPr>
              <a:picLocks noChangeAspect="1" noChangeArrowheads="1"/>
            </p:cNvPicPr>
            <p:nvPr/>
          </p:nvPicPr>
          <p:blipFill>
            <a:blip r:embed="rId3" cstate="print"/>
            <a:srcRect/>
            <a:stretch>
              <a:fillRect/>
            </a:stretch>
          </p:blipFill>
          <p:spPr bwMode="auto">
            <a:xfrm>
              <a:off x="1043" y="2568"/>
              <a:ext cx="227" cy="139"/>
            </a:xfrm>
            <a:prstGeom prst="rect">
              <a:avLst/>
            </a:prstGeom>
            <a:solidFill>
              <a:srgbClr val="FF6600"/>
            </a:solidFill>
            <a:ln w="9525">
              <a:noFill/>
              <a:miter lim="800000"/>
              <a:headEnd/>
              <a:tailEnd/>
            </a:ln>
          </p:spPr>
        </p:pic>
      </p:grpSp>
      <p:grpSp>
        <p:nvGrpSpPr>
          <p:cNvPr id="7" name="Group 68"/>
          <p:cNvGrpSpPr>
            <a:grpSpLocks/>
          </p:cNvGrpSpPr>
          <p:nvPr/>
        </p:nvGrpSpPr>
        <p:grpSpPr bwMode="auto">
          <a:xfrm>
            <a:off x="1413563" y="3141663"/>
            <a:ext cx="6617094" cy="728662"/>
            <a:chOff x="760" y="1979"/>
            <a:chExt cx="3127" cy="459"/>
          </a:xfrm>
        </p:grpSpPr>
        <p:sp>
          <p:nvSpPr>
            <p:cNvPr id="11286" name="Rectangle 24"/>
            <p:cNvSpPr>
              <a:spLocks noChangeArrowheads="1"/>
            </p:cNvSpPr>
            <p:nvPr/>
          </p:nvSpPr>
          <p:spPr bwMode="auto">
            <a:xfrm>
              <a:off x="760" y="2143"/>
              <a:ext cx="395" cy="224"/>
            </a:xfrm>
            <a:prstGeom prst="rect">
              <a:avLst/>
            </a:prstGeom>
            <a:solidFill>
              <a:srgbClr val="FFFF00"/>
            </a:solidFill>
            <a:ln w="9525">
              <a:solidFill>
                <a:schemeClr val="tx1"/>
              </a:solidFill>
              <a:miter lim="800000"/>
              <a:headEnd/>
              <a:tailEnd/>
            </a:ln>
          </p:spPr>
          <p:txBody>
            <a:bodyPr wrap="none" anchor="ctr"/>
            <a:lstStyle/>
            <a:p>
              <a:pPr algn="ctr"/>
              <a:r>
                <a:rPr lang="en-GB" sz="1600" dirty="0" err="1" smtClean="0">
                  <a:solidFill>
                    <a:srgbClr val="000000"/>
                  </a:solidFill>
                </a:rPr>
                <a:t>AuthIP</a:t>
              </a:r>
              <a:endParaRPr lang="en-US" sz="1600" dirty="0">
                <a:solidFill>
                  <a:srgbClr val="000000"/>
                </a:solidFill>
              </a:endParaRPr>
            </a:p>
          </p:txBody>
        </p:sp>
        <p:sp>
          <p:nvSpPr>
            <p:cNvPr id="11287" name="Rectangle 25"/>
            <p:cNvSpPr>
              <a:spLocks noChangeArrowheads="1"/>
            </p:cNvSpPr>
            <p:nvPr/>
          </p:nvSpPr>
          <p:spPr bwMode="auto">
            <a:xfrm>
              <a:off x="3478" y="2143"/>
              <a:ext cx="409" cy="247"/>
            </a:xfrm>
            <a:prstGeom prst="rect">
              <a:avLst/>
            </a:prstGeom>
            <a:solidFill>
              <a:srgbClr val="FFFF00"/>
            </a:solidFill>
            <a:ln w="9525">
              <a:solidFill>
                <a:schemeClr val="tx1"/>
              </a:solidFill>
              <a:miter lim="800000"/>
              <a:headEnd/>
              <a:tailEnd/>
            </a:ln>
          </p:spPr>
          <p:txBody>
            <a:bodyPr wrap="none" anchor="ctr"/>
            <a:lstStyle/>
            <a:p>
              <a:pPr algn="ctr"/>
              <a:r>
                <a:rPr lang="en-GB" sz="1600" dirty="0" err="1" smtClean="0">
                  <a:solidFill>
                    <a:srgbClr val="000000"/>
                  </a:solidFill>
                </a:rPr>
                <a:t>AuthIP</a:t>
              </a:r>
              <a:endParaRPr lang="en-US" sz="1600" dirty="0">
                <a:solidFill>
                  <a:srgbClr val="000000"/>
                </a:solidFill>
              </a:endParaRPr>
            </a:p>
          </p:txBody>
        </p:sp>
        <p:sp>
          <p:nvSpPr>
            <p:cNvPr id="11288" name="AutoShape 26"/>
            <p:cNvSpPr>
              <a:spLocks noChangeArrowheads="1"/>
            </p:cNvSpPr>
            <p:nvPr/>
          </p:nvSpPr>
          <p:spPr bwMode="auto">
            <a:xfrm>
              <a:off x="1191" y="2052"/>
              <a:ext cx="2291" cy="386"/>
            </a:xfrm>
            <a:prstGeom prst="leftRightArrow">
              <a:avLst>
                <a:gd name="adj1" fmla="val 50000"/>
                <a:gd name="adj2" fmla="val 118705"/>
              </a:avLst>
            </a:prstGeom>
            <a:solidFill>
              <a:srgbClr val="FF0000"/>
            </a:solidFill>
            <a:ln w="9525">
              <a:solidFill>
                <a:schemeClr val="tx1"/>
              </a:solidFill>
              <a:miter lim="800000"/>
              <a:headEnd/>
              <a:tailEnd/>
            </a:ln>
          </p:spPr>
          <p:txBody>
            <a:bodyPr wrap="none" anchor="ctr"/>
            <a:lstStyle/>
            <a:p>
              <a:pPr algn="ctr"/>
              <a:r>
                <a:rPr lang="en-GB" sz="1600" dirty="0">
                  <a:solidFill>
                    <a:schemeClr val="bg1"/>
                  </a:solidFill>
                </a:rPr>
                <a:t>Establish IPSec session Keys</a:t>
              </a:r>
              <a:endParaRPr lang="en-US" sz="1600" dirty="0">
                <a:solidFill>
                  <a:schemeClr val="bg1"/>
                </a:solidFill>
              </a:endParaRPr>
            </a:p>
          </p:txBody>
        </p:sp>
        <p:sp>
          <p:nvSpPr>
            <p:cNvPr id="11289" name="AutoShape 38" descr="ESP Transport Mode Packet Structure"/>
            <p:cNvSpPr>
              <a:spLocks noChangeAspect="1" noChangeArrowheads="1"/>
            </p:cNvSpPr>
            <p:nvPr/>
          </p:nvSpPr>
          <p:spPr bwMode="auto">
            <a:xfrm>
              <a:off x="2784" y="1979"/>
              <a:ext cx="192" cy="192"/>
            </a:xfrm>
            <a:prstGeom prst="rect">
              <a:avLst/>
            </a:prstGeom>
            <a:noFill/>
            <a:ln w="9525">
              <a:noFill/>
              <a:miter lim="800000"/>
              <a:headEnd/>
              <a:tailEnd/>
            </a:ln>
          </p:spPr>
          <p:txBody>
            <a:bodyPr/>
            <a:lstStyle/>
            <a:p>
              <a:endParaRPr lang="en-US" sz="1600"/>
            </a:p>
          </p:txBody>
        </p:sp>
        <p:pic>
          <p:nvPicPr>
            <p:cNvPr id="11290" name="Picture 60" descr="BS00996_[1]"/>
            <p:cNvPicPr>
              <a:picLocks noChangeAspect="1" noChangeArrowheads="1"/>
            </p:cNvPicPr>
            <p:nvPr/>
          </p:nvPicPr>
          <p:blipFill>
            <a:blip r:embed="rId3" cstate="print"/>
            <a:srcRect/>
            <a:stretch>
              <a:fillRect/>
            </a:stretch>
          </p:blipFill>
          <p:spPr bwMode="auto">
            <a:xfrm>
              <a:off x="952" y="2047"/>
              <a:ext cx="227" cy="139"/>
            </a:xfrm>
            <a:prstGeom prst="rect">
              <a:avLst/>
            </a:prstGeom>
            <a:solidFill>
              <a:schemeClr val="folHlink"/>
            </a:solidFill>
            <a:ln w="9525">
              <a:noFill/>
              <a:miter lim="800000"/>
              <a:headEnd/>
              <a:tailEnd/>
            </a:ln>
          </p:spPr>
        </p:pic>
        <p:pic>
          <p:nvPicPr>
            <p:cNvPr id="11291" name="Picture 61" descr="BS00996_[1]"/>
            <p:cNvPicPr>
              <a:picLocks noChangeAspect="1" noChangeArrowheads="1"/>
            </p:cNvPicPr>
            <p:nvPr/>
          </p:nvPicPr>
          <p:blipFill>
            <a:blip r:embed="rId3" cstate="print"/>
            <a:srcRect/>
            <a:stretch>
              <a:fillRect/>
            </a:stretch>
          </p:blipFill>
          <p:spPr bwMode="auto">
            <a:xfrm>
              <a:off x="3447" y="2047"/>
              <a:ext cx="227" cy="139"/>
            </a:xfrm>
            <a:prstGeom prst="rect">
              <a:avLst/>
            </a:prstGeom>
            <a:solidFill>
              <a:schemeClr val="folHlink"/>
            </a:solidFill>
            <a:ln w="9525">
              <a:noFill/>
              <a:miter lim="800000"/>
              <a:headEnd/>
              <a:tailEnd/>
            </a:ln>
          </p:spPr>
        </p:pic>
      </p:grpSp>
      <p:grpSp>
        <p:nvGrpSpPr>
          <p:cNvPr id="8" name="Group 67"/>
          <p:cNvGrpSpPr>
            <a:grpSpLocks/>
          </p:cNvGrpSpPr>
          <p:nvPr/>
        </p:nvGrpSpPr>
        <p:grpSpPr bwMode="auto">
          <a:xfrm>
            <a:off x="1419912" y="2241551"/>
            <a:ext cx="6617092" cy="1014413"/>
            <a:chOff x="763" y="1412"/>
            <a:chExt cx="3127" cy="639"/>
          </a:xfrm>
        </p:grpSpPr>
        <p:sp>
          <p:nvSpPr>
            <p:cNvPr id="11280" name="Rectangle 17"/>
            <p:cNvSpPr>
              <a:spLocks noChangeArrowheads="1"/>
            </p:cNvSpPr>
            <p:nvPr/>
          </p:nvSpPr>
          <p:spPr bwMode="auto">
            <a:xfrm>
              <a:off x="763" y="1503"/>
              <a:ext cx="392" cy="243"/>
            </a:xfrm>
            <a:prstGeom prst="rect">
              <a:avLst/>
            </a:prstGeom>
            <a:solidFill>
              <a:srgbClr val="FFFF00"/>
            </a:solidFill>
            <a:ln w="9525">
              <a:solidFill>
                <a:schemeClr val="tx1"/>
              </a:solidFill>
              <a:miter lim="800000"/>
              <a:headEnd/>
              <a:tailEnd/>
            </a:ln>
          </p:spPr>
          <p:txBody>
            <a:bodyPr wrap="none" anchor="ctr"/>
            <a:lstStyle/>
            <a:p>
              <a:pPr algn="ctr"/>
              <a:r>
                <a:rPr lang="en-GB" sz="1600" dirty="0" err="1" smtClean="0">
                  <a:solidFill>
                    <a:srgbClr val="000000"/>
                  </a:solidFill>
                </a:rPr>
                <a:t>AuthIP</a:t>
              </a:r>
              <a:endParaRPr lang="en-US" sz="1600" dirty="0">
                <a:solidFill>
                  <a:srgbClr val="000000"/>
                </a:solidFill>
              </a:endParaRPr>
            </a:p>
          </p:txBody>
        </p:sp>
        <p:sp>
          <p:nvSpPr>
            <p:cNvPr id="11281" name="Rectangle 18"/>
            <p:cNvSpPr>
              <a:spLocks noChangeArrowheads="1"/>
            </p:cNvSpPr>
            <p:nvPr/>
          </p:nvSpPr>
          <p:spPr bwMode="auto">
            <a:xfrm>
              <a:off x="3501" y="1503"/>
              <a:ext cx="389" cy="243"/>
            </a:xfrm>
            <a:prstGeom prst="rect">
              <a:avLst/>
            </a:prstGeom>
            <a:solidFill>
              <a:srgbClr val="FFFF00"/>
            </a:solidFill>
            <a:ln w="9525">
              <a:solidFill>
                <a:schemeClr val="tx1"/>
              </a:solidFill>
              <a:miter lim="800000"/>
              <a:headEnd/>
              <a:tailEnd/>
            </a:ln>
          </p:spPr>
          <p:txBody>
            <a:bodyPr wrap="none" anchor="ctr"/>
            <a:lstStyle/>
            <a:p>
              <a:pPr algn="ctr"/>
              <a:r>
                <a:rPr lang="en-GB" sz="1600" dirty="0" err="1" smtClean="0">
                  <a:solidFill>
                    <a:srgbClr val="000000"/>
                  </a:solidFill>
                </a:rPr>
                <a:t>AuthIP</a:t>
              </a:r>
              <a:endParaRPr lang="en-US" sz="1600" dirty="0">
                <a:solidFill>
                  <a:srgbClr val="000000"/>
                </a:solidFill>
              </a:endParaRPr>
            </a:p>
          </p:txBody>
        </p:sp>
        <p:sp>
          <p:nvSpPr>
            <p:cNvPr id="11282" name="AutoShape 19"/>
            <p:cNvSpPr>
              <a:spLocks noChangeArrowheads="1"/>
            </p:cNvSpPr>
            <p:nvPr/>
          </p:nvSpPr>
          <p:spPr bwMode="auto">
            <a:xfrm>
              <a:off x="1193" y="1412"/>
              <a:ext cx="2291" cy="386"/>
            </a:xfrm>
            <a:prstGeom prst="leftRightArrow">
              <a:avLst>
                <a:gd name="adj1" fmla="val 50000"/>
                <a:gd name="adj2" fmla="val 118705"/>
              </a:avLst>
            </a:prstGeom>
            <a:solidFill>
              <a:srgbClr val="FF0000"/>
            </a:solidFill>
            <a:ln w="9525">
              <a:solidFill>
                <a:schemeClr val="tx1"/>
              </a:solidFill>
              <a:miter lim="800000"/>
              <a:headEnd/>
              <a:tailEnd/>
            </a:ln>
          </p:spPr>
          <p:txBody>
            <a:bodyPr wrap="none" anchor="ctr"/>
            <a:lstStyle/>
            <a:p>
              <a:pPr algn="ctr"/>
              <a:r>
                <a:rPr lang="en-GB" sz="1600" dirty="0">
                  <a:solidFill>
                    <a:schemeClr val="bg1"/>
                  </a:solidFill>
                </a:rPr>
                <a:t>Authenticate over secure channel</a:t>
              </a:r>
              <a:endParaRPr lang="en-US" sz="1600" dirty="0">
                <a:solidFill>
                  <a:schemeClr val="bg1"/>
                </a:solidFill>
              </a:endParaRPr>
            </a:p>
          </p:txBody>
        </p:sp>
        <p:sp>
          <p:nvSpPr>
            <p:cNvPr id="11283" name="Text Box 27"/>
            <p:cNvSpPr txBox="1">
              <a:spLocks noChangeArrowheads="1"/>
            </p:cNvSpPr>
            <p:nvPr/>
          </p:nvSpPr>
          <p:spPr bwMode="auto">
            <a:xfrm>
              <a:off x="1458" y="1683"/>
              <a:ext cx="1678" cy="368"/>
            </a:xfrm>
            <a:prstGeom prst="rect">
              <a:avLst/>
            </a:prstGeom>
            <a:noFill/>
            <a:ln w="9525">
              <a:noFill/>
              <a:miter lim="800000"/>
              <a:headEnd/>
              <a:tailEnd/>
            </a:ln>
          </p:spPr>
          <p:txBody>
            <a:bodyPr wrap="none">
              <a:spAutoFit/>
            </a:bodyPr>
            <a:lstStyle/>
            <a:p>
              <a:pPr algn="ctr"/>
              <a:r>
                <a:rPr lang="en-GB" sz="1600" dirty="0"/>
                <a:t>Kerberos / certificates</a:t>
              </a:r>
              <a:br>
                <a:rPr lang="en-GB" sz="1600" dirty="0"/>
              </a:br>
              <a:r>
                <a:rPr lang="en-GB" sz="1600" dirty="0" smtClean="0"/>
                <a:t>Computer and/or user authentication</a:t>
              </a:r>
              <a:endParaRPr lang="en-US" sz="1600" dirty="0"/>
            </a:p>
          </p:txBody>
        </p:sp>
        <p:pic>
          <p:nvPicPr>
            <p:cNvPr id="11284" name="Picture 59" descr="BS00996_[1]"/>
            <p:cNvPicPr>
              <a:picLocks noChangeAspect="1" noChangeArrowheads="1"/>
            </p:cNvPicPr>
            <p:nvPr/>
          </p:nvPicPr>
          <p:blipFill>
            <a:blip r:embed="rId3" cstate="print"/>
            <a:srcRect/>
            <a:stretch>
              <a:fillRect/>
            </a:stretch>
          </p:blipFill>
          <p:spPr bwMode="auto">
            <a:xfrm>
              <a:off x="952" y="1412"/>
              <a:ext cx="227" cy="139"/>
            </a:xfrm>
            <a:prstGeom prst="rect">
              <a:avLst/>
            </a:prstGeom>
            <a:solidFill>
              <a:schemeClr val="folHlink"/>
            </a:solidFill>
            <a:ln w="9525">
              <a:noFill/>
              <a:miter lim="800000"/>
              <a:headEnd/>
              <a:tailEnd/>
            </a:ln>
          </p:spPr>
        </p:pic>
        <p:pic>
          <p:nvPicPr>
            <p:cNvPr id="11285" name="Picture 62" descr="BS00996_[1]"/>
            <p:cNvPicPr>
              <a:picLocks noChangeAspect="1" noChangeArrowheads="1"/>
            </p:cNvPicPr>
            <p:nvPr/>
          </p:nvPicPr>
          <p:blipFill>
            <a:blip r:embed="rId3" cstate="print"/>
            <a:srcRect/>
            <a:stretch>
              <a:fillRect/>
            </a:stretch>
          </p:blipFill>
          <p:spPr bwMode="auto">
            <a:xfrm>
              <a:off x="3447" y="1412"/>
              <a:ext cx="227" cy="139"/>
            </a:xfrm>
            <a:prstGeom prst="rect">
              <a:avLst/>
            </a:prstGeom>
            <a:solidFill>
              <a:schemeClr val="folHlink"/>
            </a:solidFill>
            <a:ln w="9525">
              <a:noFill/>
              <a:miter lim="800000"/>
              <a:headEnd/>
              <a:tailEnd/>
            </a:ln>
          </p:spPr>
        </p:pic>
      </p:grpSp>
      <p:graphicFrame>
        <p:nvGraphicFramePr>
          <p:cNvPr id="1488900" name="Object 3"/>
          <p:cNvGraphicFramePr>
            <a:graphicFrameLocks noChangeAspect="1"/>
          </p:cNvGraphicFramePr>
          <p:nvPr/>
        </p:nvGraphicFramePr>
        <p:xfrm>
          <a:off x="8089937" y="1165194"/>
          <a:ext cx="901465" cy="920750"/>
        </p:xfrm>
        <a:graphic>
          <a:graphicData uri="http://schemas.openxmlformats.org/presentationml/2006/ole">
            <mc:AlternateContent xmlns:mc="http://schemas.openxmlformats.org/markup-compatibility/2006">
              <mc:Choice xmlns:v="urn:schemas-microsoft-com:vml" Requires="v">
                <p:oleObj spid="_x0000_s17426" name="Visio" r:id="rId4" imgW="695706" imgH="947547" progId="Visio.Drawing.11">
                  <p:embed/>
                </p:oleObj>
              </mc:Choice>
              <mc:Fallback>
                <p:oleObj name="Visio" r:id="rId4" imgW="695706" imgH="9475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9937" y="1165194"/>
                        <a:ext cx="90146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4" name="Object 3"/>
          <p:cNvGraphicFramePr>
            <a:graphicFrameLocks noChangeAspect="1"/>
          </p:cNvGraphicFramePr>
          <p:nvPr/>
        </p:nvGraphicFramePr>
        <p:xfrm>
          <a:off x="448540" y="1165194"/>
          <a:ext cx="901465" cy="920750"/>
        </p:xfrm>
        <a:graphic>
          <a:graphicData uri="http://schemas.openxmlformats.org/presentationml/2006/ole">
            <mc:AlternateContent xmlns:mc="http://schemas.openxmlformats.org/markup-compatibility/2006">
              <mc:Choice xmlns:v="urn:schemas-microsoft-com:vml" Requires="v">
                <p:oleObj spid="_x0000_s17427" name="Visio" r:id="rId6" imgW="695706" imgH="947547" progId="Visio.Drawing.11">
                  <p:embed/>
                </p:oleObj>
              </mc:Choice>
              <mc:Fallback>
                <p:oleObj name="Visio" r:id="rId6" imgW="695706" imgH="94754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540" y="1165194"/>
                        <a:ext cx="901465"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 name="Oval 40"/>
          <p:cNvSpPr/>
          <p:nvPr/>
        </p:nvSpPr>
        <p:spPr>
          <a:xfrm>
            <a:off x="11795278" y="142830"/>
            <a:ext cx="188364" cy="141310"/>
          </a:xfrm>
          <a:prstGeom prst="ellipse">
            <a:avLst/>
          </a:prstGeom>
          <a:ln/>
        </p:spPr>
        <p:style>
          <a:lnRef idx="0">
            <a:schemeClr val="accent3"/>
          </a:lnRef>
          <a:fillRef idx="3">
            <a:schemeClr val="accent3"/>
          </a:fillRef>
          <a:effectRef idx="3">
            <a:schemeClr val="accent3"/>
          </a:effectRef>
          <a:fontRef idx="minor">
            <a:schemeClr val="lt1"/>
          </a:fontRef>
        </p:style>
        <p:txBody>
          <a:bodyPr anchor="ctr"/>
          <a:lstStyle/>
          <a:p>
            <a:pPr algn="ctr" defTabSz="914400" fontAlgn="auto">
              <a:spcBef>
                <a:spcPts val="0"/>
              </a:spcBef>
              <a:spcAft>
                <a:spcPts val="0"/>
              </a:spcAft>
              <a:defRPr/>
            </a:pPr>
            <a:endParaRPr lang="en-US">
              <a:solidFill>
                <a:schemeClr val="tx1"/>
              </a:solidFill>
              <a:latin typeface="Calibri"/>
            </a:endParaRPr>
          </a:p>
        </p:txBody>
      </p:sp>
    </p:spTree>
    <p:extLst>
      <p:ext uri="{BB962C8B-B14F-4D97-AF65-F5344CB8AC3E}">
        <p14:creationId xmlns:p14="http://schemas.microsoft.com/office/powerpoint/2010/main" val="26005571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dissolv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1301"/>
                                        </p:tgtEl>
                                        <p:attrNameLst>
                                          <p:attrName>style.visibility</p:attrName>
                                        </p:attrNameLst>
                                      </p:cBhvr>
                                      <p:to>
                                        <p:strVal val="visible"/>
                                      </p:to>
                                    </p:set>
                                    <p:animEffect transition="in" filter="dissolve">
                                      <p:cBhvr>
                                        <p:cTn id="37" dur="500"/>
                                        <p:tgtEl>
                                          <p:spTgt spid="1130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par>
                          <p:cTn id="43" fill="hold">
                            <p:stCondLst>
                              <p:cond delay="500"/>
                            </p:stCondLst>
                            <p:childTnLst>
                              <p:par>
                                <p:cTn id="44" presetID="1" presetClass="entr" presetSubtype="0" fill="hold" grpId="0" nodeType="after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01" grpId="0" animBg="1"/>
      <p:bldP spid="41" grpId="0" animBg="1"/>
    </p:bld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3833E7-CDA5-4E4A-AF0B-36A91B78C9EF}">
  <ds:schemaRefs>
    <ds:schemaRef ds:uri="2295e2e7-0eeb-498e-8716-217bb2ee6ee3"/>
    <ds:schemaRef ds:uri="http://purl.org/dc/terms/"/>
    <ds:schemaRef ds:uri="http://schemas.microsoft.com/office/2006/documentManagement/types"/>
    <ds:schemaRef ds:uri="http://www.w3.org/XML/1998/namespace"/>
    <ds:schemaRef ds:uri="http://purl.org/dc/dcmitype/"/>
    <ds:schemaRef ds:uri="http://schemas.microsoft.com/office/infopath/2007/PartnerControls"/>
    <ds:schemaRef ds:uri="8b529f77-48ab-4581-b468-93f09345b8aa"/>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3.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64</TotalTime>
  <Words>2055</Words>
  <Application>Microsoft Office PowerPoint</Application>
  <PresentationFormat>Custom</PresentationFormat>
  <Paragraphs>397</Paragraphs>
  <Slides>37</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37</vt:i4>
      </vt:variant>
    </vt:vector>
  </HeadingPairs>
  <TitlesOfParts>
    <vt:vector size="40" baseType="lpstr">
      <vt:lpstr>TENA11_BreakoutSession_Template_16x9_Final_05132011</vt:lpstr>
      <vt:lpstr>1_White with Consolas font for code slides</vt:lpstr>
      <vt:lpstr>Visio</vt:lpstr>
      <vt:lpstr>How to Troubleshoot  DirectAccess</vt:lpstr>
      <vt:lpstr>DirectAccess a VPN on Steroids</vt:lpstr>
      <vt:lpstr>End-to-End IPv6 </vt:lpstr>
      <vt:lpstr>Simple?</vt:lpstr>
      <vt:lpstr>Troubleshooting  Environment</vt:lpstr>
      <vt:lpstr>IPv4 Only Resources</vt:lpstr>
      <vt:lpstr>Connectivity Summary</vt:lpstr>
      <vt:lpstr>Securing the Tunnels</vt:lpstr>
      <vt:lpstr>IPsec Primer</vt:lpstr>
      <vt:lpstr>Main Mode Association</vt:lpstr>
      <vt:lpstr>Quick Mode Association</vt:lpstr>
      <vt:lpstr>DirectAccess Wizard</vt:lpstr>
      <vt:lpstr>Troubleshooting</vt:lpstr>
      <vt:lpstr>Demo: </vt:lpstr>
      <vt:lpstr>A Helping Hand</vt:lpstr>
      <vt:lpstr>Group Policy for DCA</vt:lpstr>
      <vt:lpstr>Demo: </vt:lpstr>
      <vt:lpstr>Certificate requirements</vt:lpstr>
      <vt:lpstr>Demo: </vt:lpstr>
      <vt:lpstr>Wizard Step 2</vt:lpstr>
      <vt:lpstr>Demo: </vt:lpstr>
      <vt:lpstr>Client Location</vt:lpstr>
      <vt:lpstr>How Does It Do that?</vt:lpstr>
      <vt:lpstr>NRPT</vt:lpstr>
      <vt:lpstr>Viewing the NRPT</vt:lpstr>
      <vt:lpstr>NRPT Inside/Outside</vt:lpstr>
      <vt:lpstr>Demo: Troubleshooting DNS</vt:lpstr>
      <vt:lpstr>Where Next?</vt:lpstr>
      <vt:lpstr>More on IPv6 and DirectAccess</vt:lpstr>
      <vt:lpstr>Consulting Services on Request</vt:lpstr>
      <vt:lpstr>Related Content</vt:lpstr>
      <vt:lpstr>Related Content</vt:lpstr>
      <vt:lpstr>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WSV403: How to Troubleshoot DirectAccess</dc:title>
  <dc:subject>Microsoft TechEd North America 2011</dc:subject>
  <dc:creator>John Craddock</dc:creator>
  <dc:description>Template Design: Jordan Cayabyab
Formatter: Sylvia Tedjo, Silver Fox Productions
Event Date: May 16-19, 2011
Event Location: Atlanta
Audience Type: Developers, IT Pros</dc:description>
  <cp:lastModifiedBy>Shows</cp:lastModifiedBy>
  <cp:revision>11</cp:revision>
  <cp:lastPrinted>2010-05-11T05:02:34Z</cp:lastPrinted>
  <dcterms:created xsi:type="dcterms:W3CDTF">2011-04-05T08:33:14Z</dcterms:created>
  <dcterms:modified xsi:type="dcterms:W3CDTF">2011-05-19T20:31:21Z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