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4"/>
    <p:sldMasterId id="2147483820" r:id="rId5"/>
  </p:sldMasterIdLst>
  <p:notesMasterIdLst>
    <p:notesMasterId r:id="rId261"/>
  </p:notesMasterIdLst>
  <p:handoutMasterIdLst>
    <p:handoutMasterId r:id="rId262"/>
  </p:handoutMasterIdLst>
  <p:sldIdLst>
    <p:sldId id="837" r:id="rId6"/>
    <p:sldId id="835" r:id="rId7"/>
    <p:sldId id="422" r:id="rId8"/>
    <p:sldId id="350" r:id="rId9"/>
    <p:sldId id="462" r:id="rId10"/>
    <p:sldId id="465" r:id="rId11"/>
    <p:sldId id="844" r:id="rId12"/>
    <p:sldId id="469" r:id="rId13"/>
    <p:sldId id="854" r:id="rId14"/>
    <p:sldId id="856" r:id="rId15"/>
    <p:sldId id="857" r:id="rId16"/>
    <p:sldId id="858" r:id="rId17"/>
    <p:sldId id="860" r:id="rId18"/>
    <p:sldId id="359" r:id="rId19"/>
    <p:sldId id="484" r:id="rId20"/>
    <p:sldId id="848" r:id="rId21"/>
    <p:sldId id="485" r:id="rId22"/>
    <p:sldId id="491" r:id="rId23"/>
    <p:sldId id="849" r:id="rId24"/>
    <p:sldId id="493" r:id="rId25"/>
    <p:sldId id="494" r:id="rId26"/>
    <p:sldId id="363" r:id="rId27"/>
    <p:sldId id="495" r:id="rId28"/>
    <p:sldId id="499" r:id="rId29"/>
    <p:sldId id="498" r:id="rId30"/>
    <p:sldId id="368" r:id="rId31"/>
    <p:sldId id="369" r:id="rId32"/>
    <p:sldId id="370" r:id="rId33"/>
    <p:sldId id="861" r:id="rId34"/>
    <p:sldId id="418" r:id="rId35"/>
    <p:sldId id="421" r:id="rId36"/>
    <p:sldId id="560" r:id="rId37"/>
    <p:sldId id="559" r:id="rId38"/>
    <p:sldId id="430" r:id="rId39"/>
    <p:sldId id="510" r:id="rId40"/>
    <p:sldId id="515" r:id="rId41"/>
    <p:sldId id="514" r:id="rId42"/>
    <p:sldId id="516" r:id="rId43"/>
    <p:sldId id="517" r:id="rId44"/>
    <p:sldId id="518" r:id="rId45"/>
    <p:sldId id="529" r:id="rId46"/>
    <p:sldId id="531" r:id="rId47"/>
    <p:sldId id="561" r:id="rId48"/>
    <p:sldId id="562" r:id="rId49"/>
    <p:sldId id="532" r:id="rId50"/>
    <p:sldId id="556" r:id="rId51"/>
    <p:sldId id="555" r:id="rId52"/>
    <p:sldId id="845" r:id="rId53"/>
    <p:sldId id="533" r:id="rId54"/>
    <p:sldId id="551" r:id="rId55"/>
    <p:sldId id="534" r:id="rId56"/>
    <p:sldId id="399" r:id="rId57"/>
    <p:sldId id="401" r:id="rId58"/>
    <p:sldId id="403" r:id="rId59"/>
    <p:sldId id="404" r:id="rId60"/>
    <p:sldId id="842" r:id="rId61"/>
    <p:sldId id="410" r:id="rId62"/>
    <p:sldId id="841" r:id="rId63"/>
    <p:sldId id="839" r:id="rId64"/>
    <p:sldId id="415" r:id="rId65"/>
    <p:sldId id="549" r:id="rId66"/>
    <p:sldId id="862" r:id="rId67"/>
    <p:sldId id="850" r:id="rId68"/>
    <p:sldId id="851" r:id="rId69"/>
    <p:sldId id="852" r:id="rId70"/>
    <p:sldId id="853" r:id="rId71"/>
    <p:sldId id="271" r:id="rId72"/>
    <p:sldId id="472" r:id="rId73"/>
    <p:sldId id="574" r:id="rId74"/>
    <p:sldId id="569" r:id="rId75"/>
    <p:sldId id="570" r:id="rId76"/>
    <p:sldId id="571" r:id="rId77"/>
    <p:sldId id="572" r:id="rId78"/>
    <p:sldId id="573" r:id="rId79"/>
    <p:sldId id="565" r:id="rId80"/>
    <p:sldId id="473" r:id="rId81"/>
    <p:sldId id="474" r:id="rId82"/>
    <p:sldId id="587" r:id="rId83"/>
    <p:sldId id="475" r:id="rId84"/>
    <p:sldId id="476" r:id="rId85"/>
    <p:sldId id="588" r:id="rId86"/>
    <p:sldId id="477" r:id="rId87"/>
    <p:sldId id="478" r:id="rId88"/>
    <p:sldId id="855" r:id="rId89"/>
    <p:sldId id="479" r:id="rId90"/>
    <p:sldId id="486" r:id="rId91"/>
    <p:sldId id="488" r:id="rId92"/>
    <p:sldId id="566" r:id="rId93"/>
    <p:sldId id="496" r:id="rId94"/>
    <p:sldId id="497" r:id="rId95"/>
    <p:sldId id="500" r:id="rId96"/>
    <p:sldId id="589" r:id="rId97"/>
    <p:sldId id="590" r:id="rId98"/>
    <p:sldId id="591" r:id="rId99"/>
    <p:sldId id="592" r:id="rId100"/>
    <p:sldId id="501" r:id="rId101"/>
    <p:sldId id="502" r:id="rId102"/>
    <p:sldId id="593" r:id="rId103"/>
    <p:sldId id="503" r:id="rId104"/>
    <p:sldId id="594" r:id="rId105"/>
    <p:sldId id="567" r:id="rId106"/>
    <p:sldId id="550" r:id="rId107"/>
    <p:sldId id="552" r:id="rId108"/>
    <p:sldId id="668" r:id="rId109"/>
    <p:sldId id="806" r:id="rId110"/>
    <p:sldId id="807" r:id="rId111"/>
    <p:sldId id="808" r:id="rId112"/>
    <p:sldId id="809" r:id="rId113"/>
    <p:sldId id="810" r:id="rId114"/>
    <p:sldId id="811" r:id="rId115"/>
    <p:sldId id="812" r:id="rId116"/>
    <p:sldId id="813" r:id="rId117"/>
    <p:sldId id="814" r:id="rId118"/>
    <p:sldId id="815" r:id="rId119"/>
    <p:sldId id="816" r:id="rId120"/>
    <p:sldId id="817" r:id="rId121"/>
    <p:sldId id="818" r:id="rId122"/>
    <p:sldId id="595" r:id="rId123"/>
    <p:sldId id="696" r:id="rId124"/>
    <p:sldId id="697" r:id="rId125"/>
    <p:sldId id="536" r:id="rId126"/>
    <p:sldId id="537" r:id="rId127"/>
    <p:sldId id="646" r:id="rId128"/>
    <p:sldId id="647" r:id="rId129"/>
    <p:sldId id="648" r:id="rId130"/>
    <p:sldId id="649" r:id="rId131"/>
    <p:sldId id="711" r:id="rId132"/>
    <p:sldId id="540" r:id="rId133"/>
    <p:sldId id="541" r:id="rId134"/>
    <p:sldId id="544" r:id="rId135"/>
    <p:sldId id="545" r:id="rId136"/>
    <p:sldId id="546" r:id="rId137"/>
    <p:sldId id="547" r:id="rId138"/>
    <p:sldId id="548" r:id="rId139"/>
    <p:sldId id="650" r:id="rId140"/>
    <p:sldId id="651" r:id="rId141"/>
    <p:sldId id="652" r:id="rId142"/>
    <p:sldId id="653" r:id="rId143"/>
    <p:sldId id="654" r:id="rId144"/>
    <p:sldId id="802" r:id="rId145"/>
    <p:sldId id="803" r:id="rId146"/>
    <p:sldId id="804" r:id="rId147"/>
    <p:sldId id="805" r:id="rId148"/>
    <p:sldId id="728" r:id="rId149"/>
    <p:sldId id="729" r:id="rId150"/>
    <p:sldId id="730" r:id="rId151"/>
    <p:sldId id="731" r:id="rId152"/>
    <p:sldId id="732" r:id="rId153"/>
    <p:sldId id="733" r:id="rId154"/>
    <p:sldId id="734" r:id="rId155"/>
    <p:sldId id="735" r:id="rId156"/>
    <p:sldId id="736" r:id="rId157"/>
    <p:sldId id="737" r:id="rId158"/>
    <p:sldId id="738" r:id="rId159"/>
    <p:sldId id="739" r:id="rId160"/>
    <p:sldId id="740" r:id="rId161"/>
    <p:sldId id="741" r:id="rId162"/>
    <p:sldId id="742" r:id="rId163"/>
    <p:sldId id="743" r:id="rId164"/>
    <p:sldId id="744" r:id="rId165"/>
    <p:sldId id="745" r:id="rId166"/>
    <p:sldId id="746" r:id="rId167"/>
    <p:sldId id="747" r:id="rId168"/>
    <p:sldId id="748" r:id="rId169"/>
    <p:sldId id="749" r:id="rId170"/>
    <p:sldId id="750" r:id="rId171"/>
    <p:sldId id="751" r:id="rId172"/>
    <p:sldId id="752" r:id="rId173"/>
    <p:sldId id="753" r:id="rId174"/>
    <p:sldId id="754" r:id="rId175"/>
    <p:sldId id="755" r:id="rId176"/>
    <p:sldId id="756" r:id="rId177"/>
    <p:sldId id="757" r:id="rId178"/>
    <p:sldId id="758" r:id="rId179"/>
    <p:sldId id="759" r:id="rId180"/>
    <p:sldId id="760" r:id="rId181"/>
    <p:sldId id="761" r:id="rId182"/>
    <p:sldId id="762" r:id="rId183"/>
    <p:sldId id="763" r:id="rId184"/>
    <p:sldId id="764" r:id="rId185"/>
    <p:sldId id="765" r:id="rId186"/>
    <p:sldId id="766" r:id="rId187"/>
    <p:sldId id="767" r:id="rId188"/>
    <p:sldId id="768" r:id="rId189"/>
    <p:sldId id="769" r:id="rId190"/>
    <p:sldId id="770" r:id="rId191"/>
    <p:sldId id="771" r:id="rId192"/>
    <p:sldId id="772" r:id="rId193"/>
    <p:sldId id="773" r:id="rId194"/>
    <p:sldId id="774" r:id="rId195"/>
    <p:sldId id="775" r:id="rId196"/>
    <p:sldId id="776" r:id="rId197"/>
    <p:sldId id="777" r:id="rId198"/>
    <p:sldId id="778" r:id="rId199"/>
    <p:sldId id="779" r:id="rId200"/>
    <p:sldId id="780" r:id="rId201"/>
    <p:sldId id="781" r:id="rId202"/>
    <p:sldId id="782" r:id="rId203"/>
    <p:sldId id="783" r:id="rId204"/>
    <p:sldId id="784" r:id="rId205"/>
    <p:sldId id="785" r:id="rId206"/>
    <p:sldId id="786" r:id="rId207"/>
    <p:sldId id="787" r:id="rId208"/>
    <p:sldId id="788" r:id="rId209"/>
    <p:sldId id="789" r:id="rId210"/>
    <p:sldId id="790" r:id="rId211"/>
    <p:sldId id="791" r:id="rId212"/>
    <p:sldId id="792" r:id="rId213"/>
    <p:sldId id="793" r:id="rId214"/>
    <p:sldId id="794" r:id="rId215"/>
    <p:sldId id="795" r:id="rId216"/>
    <p:sldId id="796" r:id="rId217"/>
    <p:sldId id="797" r:id="rId218"/>
    <p:sldId id="798" r:id="rId219"/>
    <p:sldId id="799" r:id="rId220"/>
    <p:sldId id="800" r:id="rId221"/>
    <p:sldId id="801" r:id="rId222"/>
    <p:sldId id="712" r:id="rId223"/>
    <p:sldId id="713" r:id="rId224"/>
    <p:sldId id="714" r:id="rId225"/>
    <p:sldId id="715" r:id="rId226"/>
    <p:sldId id="716" r:id="rId227"/>
    <p:sldId id="717" r:id="rId228"/>
    <p:sldId id="718" r:id="rId229"/>
    <p:sldId id="719" r:id="rId230"/>
    <p:sldId id="720" r:id="rId231"/>
    <p:sldId id="721" r:id="rId232"/>
    <p:sldId id="722" r:id="rId233"/>
    <p:sldId id="723" r:id="rId234"/>
    <p:sldId id="724" r:id="rId235"/>
    <p:sldId id="819" r:id="rId236"/>
    <p:sldId id="820" r:id="rId237"/>
    <p:sldId id="821" r:id="rId238"/>
    <p:sldId id="822" r:id="rId239"/>
    <p:sldId id="823" r:id="rId240"/>
    <p:sldId id="824" r:id="rId241"/>
    <p:sldId id="825" r:id="rId242"/>
    <p:sldId id="826" r:id="rId243"/>
    <p:sldId id="698" r:id="rId244"/>
    <p:sldId id="827" r:id="rId245"/>
    <p:sldId id="828" r:id="rId246"/>
    <p:sldId id="829" r:id="rId247"/>
    <p:sldId id="699" r:id="rId248"/>
    <p:sldId id="834" r:id="rId249"/>
    <p:sldId id="701" r:id="rId250"/>
    <p:sldId id="702" r:id="rId251"/>
    <p:sldId id="703" r:id="rId252"/>
    <p:sldId id="704" r:id="rId253"/>
    <p:sldId id="706" r:id="rId254"/>
    <p:sldId id="833" r:id="rId255"/>
    <p:sldId id="830" r:id="rId256"/>
    <p:sldId id="831" r:id="rId257"/>
    <p:sldId id="832" r:id="rId258"/>
    <p:sldId id="319" r:id="rId259"/>
    <p:sldId id="859" r:id="rId26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A6A6A6"/>
    <a:srgbClr val="000000"/>
    <a:srgbClr val="03C2F1"/>
    <a:srgbClr val="0291B5"/>
    <a:srgbClr val="F6AE1E"/>
    <a:srgbClr val="FFFFFF"/>
    <a:srgbClr val="429A16"/>
    <a:srgbClr val="F8F57B"/>
    <a:srgbClr val="59D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083" autoAdjust="0"/>
    <p:restoredTop sz="88049" autoAdjust="0"/>
  </p:normalViewPr>
  <p:slideViewPr>
    <p:cSldViewPr snapToGrid="0">
      <p:cViewPr varScale="1">
        <p:scale>
          <a:sx n="106" d="100"/>
          <a:sy n="106" d="100"/>
        </p:scale>
        <p:origin x="-810" y="-84"/>
      </p:cViewPr>
      <p:guideLst>
        <p:guide orient="horz" pos="144"/>
        <p:guide orient="horz" pos="1200"/>
        <p:guide orient="horz" pos="2371"/>
        <p:guide orient="horz" pos="4176"/>
        <p:guide orient="horz" pos="1390"/>
        <p:guide orient="horz" pos="920"/>
        <p:guide orient="horz" pos="1664"/>
        <p:guide orient="horz" pos="1134"/>
        <p:guide pos="3832"/>
        <p:guide pos="327"/>
        <p:guide pos="1231"/>
        <p:guide pos="7350"/>
        <p:guide pos="7063"/>
        <p:guide pos="611"/>
        <p:guide pos="5442"/>
        <p:guide pos="4009"/>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71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slide" Target="slides/slide218.xml"/><Relationship Id="rId228" Type="http://schemas.openxmlformats.org/officeDocument/2006/relationships/slide" Target="slides/slide223.xml"/><Relationship Id="rId244" Type="http://schemas.openxmlformats.org/officeDocument/2006/relationships/slide" Target="slides/slide239.xml"/><Relationship Id="rId249" Type="http://schemas.openxmlformats.org/officeDocument/2006/relationships/slide" Target="slides/slide24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260" Type="http://schemas.openxmlformats.org/officeDocument/2006/relationships/slide" Target="slides/slide255.xml"/><Relationship Id="rId265"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customXml" Target="../customXml/item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slide" Target="slides/slide250.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notesMaster" Target="notesMasters/notesMaster1.xml"/><Relationship Id="rId266" Type="http://schemas.openxmlformats.org/officeDocument/2006/relationships/tableStyles" Target="tableStyles.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customXml" Target="../customXml/item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presProps" Target="presProp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viewProps" Target="viewProps.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A7E57C7A-84AD-40D2-8B00-72423B457514}" type="slidenum">
              <a:rPr lang="en-US"/>
              <a:pPr>
                <a:defRPr/>
              </a:pPr>
              <a:t>2</a:t>
            </a:fld>
            <a:endParaRPr lang="en-US"/>
          </a:p>
        </p:txBody>
      </p:sp>
      <p:sp>
        <p:nvSpPr>
          <p:cNvPr id="136195" name="Rectangle 292865"/>
          <p:cNvSpPr>
            <a:spLocks noGrp="1" noRot="1" noChangeAspect="1" noChangeArrowheads="1" noTextEdit="1"/>
          </p:cNvSpPr>
          <p:nvPr>
            <p:ph type="sldImg"/>
          </p:nvPr>
        </p:nvSpPr>
        <p:spPr>
          <a:noFill/>
          <a:ln cap="flat">
            <a:headEnd type="none" w="med" len="med"/>
            <a:tailEnd type="none" w="med" len="med"/>
          </a:ln>
        </p:spPr>
      </p:sp>
      <p:sp>
        <p:nvSpPr>
          <p:cNvPr id="136196" name="Rectangle 2928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13</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CDC7A67-11EE-42D2-86F6-BAE9FA8AF9A1}" type="slidenum">
              <a:rPr lang="en-US"/>
              <a:pPr>
                <a:defRPr/>
              </a:pPr>
              <a:t>136</a:t>
            </a:fld>
            <a:endParaRPr lang="en-US"/>
          </a:p>
        </p:txBody>
      </p:sp>
      <p:sp>
        <p:nvSpPr>
          <p:cNvPr id="220163" name="Rectangle 1235969"/>
          <p:cNvSpPr>
            <a:spLocks noGrp="1" noRot="1" noChangeAspect="1" noChangeArrowheads="1" noTextEdit="1"/>
          </p:cNvSpPr>
          <p:nvPr>
            <p:ph type="sldImg"/>
          </p:nvPr>
        </p:nvSpPr>
        <p:spPr>
          <a:noFill/>
          <a:ln cap="flat">
            <a:headEnd type="none" w="med" len="med"/>
            <a:tailEnd type="none" w="med" len="med"/>
          </a:ln>
        </p:spPr>
      </p:sp>
      <p:sp>
        <p:nvSpPr>
          <p:cNvPr id="220164" name="Rectangle 123597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b="1" smtClean="0">
              <a:latin typeface="Times New Roman" pitchFamily="18"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AFB545E-7560-4B6D-B5C7-349E65AA5201}" type="slidenum">
              <a:rPr lang="en-US"/>
              <a:pPr>
                <a:defRPr/>
              </a:pPr>
              <a:t>137</a:t>
            </a:fld>
            <a:endParaRPr lang="en-US"/>
          </a:p>
        </p:txBody>
      </p:sp>
      <p:sp>
        <p:nvSpPr>
          <p:cNvPr id="221187" name="Rectangle 1238017"/>
          <p:cNvSpPr>
            <a:spLocks noGrp="1" noRot="1" noChangeAspect="1" noChangeArrowheads="1" noTextEdit="1"/>
          </p:cNvSpPr>
          <p:nvPr>
            <p:ph type="sldImg"/>
          </p:nvPr>
        </p:nvSpPr>
        <p:spPr>
          <a:noFill/>
          <a:ln cap="flat">
            <a:headEnd type="none" w="med" len="med"/>
            <a:tailEnd type="none" w="med" len="med"/>
          </a:ln>
        </p:spPr>
      </p:sp>
      <p:sp>
        <p:nvSpPr>
          <p:cNvPr id="221188" name="Rectangle 123801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873504EB-BA6C-4159-B7EE-E0F229A5064C}" type="slidenum">
              <a:rPr lang="en-US"/>
              <a:pPr>
                <a:defRPr/>
              </a:pPr>
              <a:t>138</a:t>
            </a:fld>
            <a:endParaRPr lang="en-US"/>
          </a:p>
        </p:txBody>
      </p:sp>
      <p:sp>
        <p:nvSpPr>
          <p:cNvPr id="223235" name="Rectangle 1244161"/>
          <p:cNvSpPr>
            <a:spLocks noGrp="1" noRot="1" noChangeAspect="1" noChangeArrowheads="1" noTextEdit="1"/>
          </p:cNvSpPr>
          <p:nvPr>
            <p:ph type="sldImg"/>
          </p:nvPr>
        </p:nvSpPr>
        <p:spPr>
          <a:noFill/>
          <a:ln cap="flat">
            <a:headEnd type="none" w="med" len="med"/>
            <a:tailEnd type="none" w="med" len="med"/>
          </a:ln>
        </p:spPr>
      </p:sp>
      <p:sp>
        <p:nvSpPr>
          <p:cNvPr id="223236" name="Rectangle 124416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150007" indent="-150007">
              <a:lnSpc>
                <a:spcPct val="80000"/>
              </a:lnSpc>
            </a:pPr>
            <a:endParaRPr lang="en-US" sz="800">
              <a:latin typeface="Times New Roman" pitchFamily="18"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1743333-4513-4176-AE64-9EFAD8641FC1}" type="slidenum">
              <a:rPr lang="en-US"/>
              <a:pPr>
                <a:defRPr/>
              </a:pPr>
              <a:t>139</a:t>
            </a:fld>
            <a:endParaRPr lang="en-US"/>
          </a:p>
        </p:txBody>
      </p:sp>
      <p:sp>
        <p:nvSpPr>
          <p:cNvPr id="225283" name="Rectangle 1257473"/>
          <p:cNvSpPr>
            <a:spLocks noGrp="1" noRot="1" noChangeAspect="1" noChangeArrowheads="1" noTextEdit="1"/>
          </p:cNvSpPr>
          <p:nvPr>
            <p:ph type="sldImg"/>
          </p:nvPr>
        </p:nvSpPr>
        <p:spPr>
          <a:noFill/>
          <a:ln cap="flat">
            <a:headEnd type="none" w="med" len="med"/>
            <a:tailEnd type="none" w="med" len="med"/>
          </a:ln>
        </p:spPr>
      </p:sp>
      <p:sp>
        <p:nvSpPr>
          <p:cNvPr id="225284" name="Rectangle 125747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80000"/>
              </a:lnSpc>
            </a:pPr>
            <a:endParaRPr lang="en-US" sz="800">
              <a:latin typeface="Times New Roman" pitchFamily="18"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140</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574D13A5-5194-4FB5-B755-71E7957DE6B4}" type="slidenum">
              <a:rPr lang="en-US"/>
              <a:pPr>
                <a:defRPr/>
              </a:pPr>
              <a:t>145</a:t>
            </a:fld>
            <a:endParaRPr lang="en-US"/>
          </a:p>
        </p:txBody>
      </p:sp>
      <p:sp>
        <p:nvSpPr>
          <p:cNvPr id="138243"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38244"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smtClean="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50F2426C-A8C1-45AE-B9C1-6A3C33DE0759}" type="slidenum">
              <a:rPr lang="en-US"/>
              <a:pPr>
                <a:defRPr/>
              </a:pPr>
              <a:t>146</a:t>
            </a:fld>
            <a:endParaRPr lang="en-US"/>
          </a:p>
        </p:txBody>
      </p:sp>
      <p:sp>
        <p:nvSpPr>
          <p:cNvPr id="139267" name="Rectangle 897025"/>
          <p:cNvSpPr>
            <a:spLocks noGrp="1" noRot="1" noChangeAspect="1" noChangeArrowheads="1" noTextEdit="1"/>
          </p:cNvSpPr>
          <p:nvPr>
            <p:ph type="sldImg"/>
          </p:nvPr>
        </p:nvSpPr>
        <p:spPr>
          <a:noFill/>
          <a:ln cap="flat">
            <a:headEnd type="none" w="med" len="med"/>
            <a:tailEnd type="none" w="med" len="med"/>
          </a:ln>
        </p:spPr>
      </p:sp>
      <p:sp>
        <p:nvSpPr>
          <p:cNvPr id="139268" name="Rectangle 897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42A8276E-0065-46F7-A1E4-2CD57D02DAE1}" type="slidenum">
              <a:rPr lang="en-US"/>
              <a:pPr>
                <a:defRPr/>
              </a:pPr>
              <a:t>147</a:t>
            </a:fld>
            <a:endParaRPr lang="en-US"/>
          </a:p>
        </p:txBody>
      </p:sp>
      <p:sp>
        <p:nvSpPr>
          <p:cNvPr id="140291" name="Rectangle 1128449"/>
          <p:cNvSpPr>
            <a:spLocks noGrp="1" noRot="1" noChangeAspect="1" noChangeArrowheads="1" noTextEdit="1"/>
          </p:cNvSpPr>
          <p:nvPr>
            <p:ph type="sldImg"/>
          </p:nvPr>
        </p:nvSpPr>
        <p:spPr>
          <a:noFill/>
          <a:ln cap="flat">
            <a:headEnd type="none" w="med" len="med"/>
            <a:tailEnd type="none" w="med" len="med"/>
          </a:ln>
        </p:spPr>
      </p:sp>
      <p:sp>
        <p:nvSpPr>
          <p:cNvPr id="140292" name="Rectangle 112845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80000"/>
              </a:lnSpc>
            </a:pPr>
            <a:endParaRPr lang="en-US" sz="800">
              <a:latin typeface="Times New Roman"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AFB7FFB8-3A67-4836-9B84-0E283C54E0BE}" type="slidenum">
              <a:rPr lang="en-US"/>
              <a:pPr>
                <a:defRPr/>
              </a:pPr>
              <a:t>148</a:t>
            </a:fld>
            <a:endParaRPr lang="en-US"/>
          </a:p>
        </p:txBody>
      </p:sp>
      <p:sp>
        <p:nvSpPr>
          <p:cNvPr id="141315" name="Rectangle 1130497"/>
          <p:cNvSpPr>
            <a:spLocks noGrp="1" noRot="1" noChangeAspect="1" noChangeArrowheads="1" noTextEdit="1"/>
          </p:cNvSpPr>
          <p:nvPr>
            <p:ph type="sldImg"/>
          </p:nvPr>
        </p:nvSpPr>
        <p:spPr>
          <a:noFill/>
          <a:ln cap="flat">
            <a:headEnd type="none" w="med" len="med"/>
            <a:tailEnd type="none" w="med" len="med"/>
          </a:ln>
        </p:spPr>
      </p:sp>
      <p:sp>
        <p:nvSpPr>
          <p:cNvPr id="141316" name="Rectangle 113049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80000"/>
              </a:lnSpc>
            </a:pPr>
            <a:endParaRPr lang="en-US" sz="800">
              <a:latin typeface="Times New Roman"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608AF6C-3E52-499E-B90E-E6C26F852BD8}" type="slidenum">
              <a:rPr lang="en-US"/>
              <a:pPr>
                <a:defRPr/>
              </a:pPr>
              <a:t>149</a:t>
            </a:fld>
            <a:endParaRPr lang="en-US"/>
          </a:p>
        </p:txBody>
      </p:sp>
      <p:sp>
        <p:nvSpPr>
          <p:cNvPr id="142339" name="Rectangle 1132545"/>
          <p:cNvSpPr>
            <a:spLocks noGrp="1" noRot="1" noChangeAspect="1" noChangeArrowheads="1" noTextEdit="1"/>
          </p:cNvSpPr>
          <p:nvPr>
            <p:ph type="sldImg"/>
          </p:nvPr>
        </p:nvSpPr>
        <p:spPr>
          <a:noFill/>
          <a:ln cap="flat">
            <a:headEnd type="none" w="med" len="med"/>
            <a:tailEnd type="none" w="med" len="med"/>
          </a:ln>
        </p:spPr>
      </p:sp>
      <p:sp>
        <p:nvSpPr>
          <p:cNvPr id="142340" name="Rectangle 113254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80000"/>
              </a:lnSpc>
            </a:pPr>
            <a:endParaRPr lang="en-US" sz="800">
              <a:latin typeface="Times New Roman" pitchFamily="18"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9B8B7E98-ED59-4D49-9371-62D01FF4E202}" type="slidenum">
              <a:rPr lang="en-US"/>
              <a:pPr>
                <a:defRPr/>
              </a:pPr>
              <a:t>150</a:t>
            </a:fld>
            <a:endParaRPr lang="en-US"/>
          </a:p>
        </p:txBody>
      </p:sp>
      <p:sp>
        <p:nvSpPr>
          <p:cNvPr id="143363" name="Rectangle 1101825"/>
          <p:cNvSpPr>
            <a:spLocks noGrp="1" noRot="1" noChangeAspect="1" noChangeArrowheads="1" noTextEdit="1"/>
          </p:cNvSpPr>
          <p:nvPr>
            <p:ph type="sldImg"/>
          </p:nvPr>
        </p:nvSpPr>
        <p:spPr>
          <a:xfrm>
            <a:off x="3049588" y="631825"/>
            <a:ext cx="3078162" cy="1733550"/>
          </a:xfrm>
          <a:noFill/>
          <a:ln cap="flat">
            <a:headEnd type="none" w="med" len="med"/>
            <a:tailEnd type="none" w="med" len="med"/>
          </a:ln>
        </p:spPr>
      </p:sp>
      <p:sp>
        <p:nvSpPr>
          <p:cNvPr id="143364" name="Rectangle 1101826"/>
          <p:cNvSpPr>
            <a:spLocks noGrp="1" noChangeArrowheads="1"/>
          </p:cNvSpPr>
          <p:nvPr>
            <p:ph type="body" idx="1"/>
          </p:nvPr>
        </p:nvSpPr>
        <p:spPr>
          <a:xfrm>
            <a:off x="456681" y="2513035"/>
            <a:ext cx="5944639" cy="54832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9CAC4F9A-E656-4A91-B5B6-62A2B747177B}" type="slidenum">
              <a:rPr lang="en-US"/>
              <a:pPr>
                <a:defRPr/>
              </a:pPr>
              <a:t>151</a:t>
            </a:fld>
            <a:endParaRPr lang="en-US"/>
          </a:p>
        </p:txBody>
      </p:sp>
      <p:sp>
        <p:nvSpPr>
          <p:cNvPr id="144387" name="Rectangle 1103873"/>
          <p:cNvSpPr>
            <a:spLocks noGrp="1" noRot="1" noChangeAspect="1" noChangeArrowheads="1" noTextEdit="1"/>
          </p:cNvSpPr>
          <p:nvPr>
            <p:ph type="sldImg"/>
          </p:nvPr>
        </p:nvSpPr>
        <p:spPr>
          <a:xfrm>
            <a:off x="3049588" y="631825"/>
            <a:ext cx="3078162" cy="1733550"/>
          </a:xfrm>
          <a:noFill/>
          <a:ln cap="flat">
            <a:headEnd type="none" w="med" len="med"/>
            <a:tailEnd type="none" w="med" len="med"/>
          </a:ln>
        </p:spPr>
      </p:sp>
      <p:sp>
        <p:nvSpPr>
          <p:cNvPr id="144388" name="Rectangle 1103874"/>
          <p:cNvSpPr>
            <a:spLocks noGrp="1" noChangeArrowheads="1"/>
          </p:cNvSpPr>
          <p:nvPr>
            <p:ph type="body" idx="1"/>
          </p:nvPr>
        </p:nvSpPr>
        <p:spPr>
          <a:xfrm>
            <a:off x="456681" y="2513035"/>
            <a:ext cx="5944639" cy="54832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DC8A4BD4-BFD5-46A3-9081-64E751C5CF5B}" type="slidenum">
              <a:rPr lang="en-US"/>
              <a:pPr>
                <a:defRPr/>
              </a:pPr>
              <a:t>152</a:t>
            </a:fld>
            <a:endParaRPr lang="en-US"/>
          </a:p>
        </p:txBody>
      </p:sp>
      <p:sp>
        <p:nvSpPr>
          <p:cNvPr id="145411" name="Rectangle 1105921"/>
          <p:cNvSpPr>
            <a:spLocks noGrp="1" noRot="1" noChangeAspect="1" noChangeArrowheads="1" noTextEdit="1"/>
          </p:cNvSpPr>
          <p:nvPr>
            <p:ph type="sldImg"/>
          </p:nvPr>
        </p:nvSpPr>
        <p:spPr>
          <a:xfrm>
            <a:off x="3049588" y="631825"/>
            <a:ext cx="3078162" cy="1733550"/>
          </a:xfrm>
          <a:noFill/>
          <a:ln cap="flat">
            <a:headEnd type="none" w="med" len="med"/>
            <a:tailEnd type="none" w="med" len="med"/>
          </a:ln>
        </p:spPr>
      </p:sp>
      <p:sp>
        <p:nvSpPr>
          <p:cNvPr id="145412" name="Rectangle 1105922"/>
          <p:cNvSpPr>
            <a:spLocks noGrp="1" noChangeArrowheads="1"/>
          </p:cNvSpPr>
          <p:nvPr>
            <p:ph type="body" idx="1"/>
          </p:nvPr>
        </p:nvSpPr>
        <p:spPr>
          <a:xfrm>
            <a:off x="456681" y="2513035"/>
            <a:ext cx="5944639" cy="54832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54BE1402-87B9-4E2D-83CF-78CD7D68E5BC}" type="slidenum">
              <a:rPr lang="en-US"/>
              <a:pPr>
                <a:defRPr/>
              </a:pPr>
              <a:t>153</a:t>
            </a:fld>
            <a:endParaRPr lang="en-US"/>
          </a:p>
        </p:txBody>
      </p:sp>
      <p:sp>
        <p:nvSpPr>
          <p:cNvPr id="146435" name="Rectangle 713729"/>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146436" name="Rectangle 71373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AABB348B-8FDD-4697-B395-0E5847AE2E21}" type="slidenum">
              <a:rPr lang="en-US"/>
              <a:pPr>
                <a:defRPr/>
              </a:pPr>
              <a:t>154</a:t>
            </a:fld>
            <a:endParaRPr lang="en-US"/>
          </a:p>
        </p:txBody>
      </p:sp>
      <p:sp>
        <p:nvSpPr>
          <p:cNvPr id="147459" name="Rectangle 715777"/>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47460" name="Rectangle 71577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GB" smtClean="0">
              <a:latin typeface="Times New Roman" pitchFamily="18"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CD11BFF1-D9EC-475C-A31A-3CCD45668B93}" type="slidenum">
              <a:rPr lang="en-US"/>
              <a:pPr>
                <a:defRPr/>
              </a:pPr>
              <a:t>155</a:t>
            </a:fld>
            <a:endParaRPr lang="en-US"/>
          </a:p>
        </p:txBody>
      </p:sp>
      <p:sp>
        <p:nvSpPr>
          <p:cNvPr id="148483" name="Rectangle 717825"/>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48484" name="Rectangle 7178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US" smtClean="0">
              <a:latin typeface="Times New Roman" pitchFamily="18"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17C70929-D5D2-41EF-BEF6-8A26370B21BA}" type="slidenum">
              <a:rPr lang="en-US"/>
              <a:pPr>
                <a:defRPr/>
              </a:pPr>
              <a:t>156</a:t>
            </a:fld>
            <a:endParaRPr lang="en-US"/>
          </a:p>
        </p:txBody>
      </p:sp>
      <p:sp>
        <p:nvSpPr>
          <p:cNvPr id="149507" name="Rectangle 958465"/>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49508" name="Rectangle 9584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15</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2F9DF74-687A-48E0-B3A7-A810D3186E2F}" type="slidenum">
              <a:rPr lang="en-US"/>
              <a:pPr>
                <a:defRPr/>
              </a:pPr>
              <a:t>157</a:t>
            </a:fld>
            <a:endParaRPr lang="en-US"/>
          </a:p>
        </p:txBody>
      </p:sp>
      <p:sp>
        <p:nvSpPr>
          <p:cNvPr id="150531" name="Rectangle 964609"/>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0532" name="Rectangle 96461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US" smtClean="0">
              <a:latin typeface="Times New Roman" pitchFamily="18"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9E0943A7-8A66-43D8-AE9A-447BC60F7D2D}" type="slidenum">
              <a:rPr lang="en-US"/>
              <a:pPr>
                <a:defRPr/>
              </a:pPr>
              <a:t>158</a:t>
            </a:fld>
            <a:endParaRPr lang="en-US"/>
          </a:p>
        </p:txBody>
      </p:sp>
      <p:sp>
        <p:nvSpPr>
          <p:cNvPr id="151555" name="Rectangle 719873"/>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1556" name="Rectangle 71987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GB" smtClean="0">
              <a:latin typeface="Times New Roman" pitchFamily="18"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1801AD47-0AED-4926-ABF6-11857B73C7B9}" type="slidenum">
              <a:rPr lang="en-US"/>
              <a:pPr>
                <a:defRPr/>
              </a:pPr>
              <a:t>159</a:t>
            </a:fld>
            <a:endParaRPr lang="en-US"/>
          </a:p>
        </p:txBody>
      </p:sp>
      <p:sp>
        <p:nvSpPr>
          <p:cNvPr id="152579" name="Rectangle 721921"/>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2580" name="Rectangle 72192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GB" smtClean="0">
              <a:latin typeface="Times New Roman" pitchFamily="18"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9F47F7E9-6720-4B77-8FB8-288024055D0D}" type="slidenum">
              <a:rPr lang="en-US"/>
              <a:pPr>
                <a:defRPr/>
              </a:pPr>
              <a:t>160</a:t>
            </a:fld>
            <a:endParaRPr lang="en-US"/>
          </a:p>
        </p:txBody>
      </p:sp>
      <p:sp>
        <p:nvSpPr>
          <p:cNvPr id="153603" name="Rectangle 723969"/>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3604" name="Rectangle 72397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GB" smtClean="0">
              <a:latin typeface="Times New Roman" pitchFamily="18"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6D054CA3-196B-43A0-8351-E086637632E4}" type="slidenum">
              <a:rPr lang="en-US"/>
              <a:pPr>
                <a:defRPr/>
              </a:pPr>
              <a:t>161</a:t>
            </a:fld>
            <a:endParaRPr lang="en-US"/>
          </a:p>
        </p:txBody>
      </p:sp>
      <p:sp>
        <p:nvSpPr>
          <p:cNvPr id="154627" name="Rectangle 931841"/>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4628" name="Rectangle 93184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GB" smtClean="0">
              <a:latin typeface="Times New Roman" pitchFamily="18"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5673DB1-B2BB-4C9F-9BFB-DFE07175A062}" type="slidenum">
              <a:rPr lang="en-US"/>
              <a:pPr>
                <a:defRPr/>
              </a:pPr>
              <a:t>162</a:t>
            </a:fld>
            <a:endParaRPr lang="en-US"/>
          </a:p>
        </p:txBody>
      </p:sp>
      <p:sp>
        <p:nvSpPr>
          <p:cNvPr id="155651" name="Rectangle 726017"/>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5652" name="Rectangle 72601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US" smtClean="0">
              <a:latin typeface="Times New Roman" pitchFamily="18"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99A8423D-DFE5-44C7-8E78-42E4B3F812A6}" type="slidenum">
              <a:rPr lang="en-US"/>
              <a:pPr>
                <a:defRPr/>
              </a:pPr>
              <a:t>163</a:t>
            </a:fld>
            <a:endParaRPr lang="en-US"/>
          </a:p>
        </p:txBody>
      </p:sp>
      <p:sp>
        <p:nvSpPr>
          <p:cNvPr id="156675" name="Rectangle 952321"/>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6676" name="Rectangle 95232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US" smtClean="0">
              <a:latin typeface="Times New Roman" pitchFamily="18"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8FBB631-98AD-4053-8098-4B930B6E4F91}" type="slidenum">
              <a:rPr lang="en-US"/>
              <a:pPr>
                <a:defRPr/>
              </a:pPr>
              <a:t>164</a:t>
            </a:fld>
            <a:endParaRPr lang="en-US"/>
          </a:p>
        </p:txBody>
      </p:sp>
      <p:sp>
        <p:nvSpPr>
          <p:cNvPr id="157699" name="Rectangle 728065"/>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7700" name="Rectangle 7280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US" smtClean="0">
              <a:latin typeface="Times New Roman" pitchFamily="18"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4701C61-EF2E-484F-992B-B2932C5B3143}" type="slidenum">
              <a:rPr lang="en-US"/>
              <a:pPr>
                <a:defRPr/>
              </a:pPr>
              <a:t>165</a:t>
            </a:fld>
            <a:endParaRPr lang="en-US"/>
          </a:p>
        </p:txBody>
      </p:sp>
      <p:sp>
        <p:nvSpPr>
          <p:cNvPr id="158723" name="Rectangle 730113"/>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58724" name="Rectangle 73011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GB" smtClean="0">
              <a:latin typeface="Times New Roman" pitchFamily="18"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BC130C2-35EB-43FE-85F9-71F0FAB8ABEF}" type="slidenum">
              <a:rPr lang="en-US"/>
              <a:pPr>
                <a:defRPr/>
              </a:pPr>
              <a:t>166</a:t>
            </a:fld>
            <a:endParaRPr lang="en-US"/>
          </a:p>
        </p:txBody>
      </p:sp>
      <p:sp>
        <p:nvSpPr>
          <p:cNvPr id="159747" name="Rectangle 1052673"/>
          <p:cNvSpPr>
            <a:spLocks noGrp="1" noRot="1" noChangeAspect="1" noChangeArrowheads="1" noTextEdit="1"/>
          </p:cNvSpPr>
          <p:nvPr>
            <p:ph type="sldImg"/>
          </p:nvPr>
        </p:nvSpPr>
        <p:spPr>
          <a:noFill/>
          <a:ln cap="flat">
            <a:headEnd type="none" w="med" len="med"/>
            <a:tailEnd type="none" w="med" len="med"/>
          </a:ln>
        </p:spPr>
      </p:sp>
      <p:sp>
        <p:nvSpPr>
          <p:cNvPr id="159748" name="Rectangle 1052674"/>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16</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39DCB20-D2C8-4F7B-8683-DD2F287DBF9B}" type="slidenum">
              <a:rPr lang="en-US"/>
              <a:pPr>
                <a:defRPr/>
              </a:pPr>
              <a:t>167</a:t>
            </a:fld>
            <a:endParaRPr lang="en-US"/>
          </a:p>
        </p:txBody>
      </p:sp>
      <p:sp>
        <p:nvSpPr>
          <p:cNvPr id="160771" name="Rectangle 1054721"/>
          <p:cNvSpPr>
            <a:spLocks noGrp="1" noRot="1" noChangeAspect="1" noChangeArrowheads="1" noTextEdit="1"/>
          </p:cNvSpPr>
          <p:nvPr>
            <p:ph type="sldImg"/>
          </p:nvPr>
        </p:nvSpPr>
        <p:spPr>
          <a:noFill/>
          <a:ln cap="flat">
            <a:headEnd type="none" w="med" len="med"/>
            <a:tailEnd type="none" w="med" len="med"/>
          </a:ln>
        </p:spPr>
      </p:sp>
      <p:sp>
        <p:nvSpPr>
          <p:cNvPr id="160772" name="Rectangle 105472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1050051" lvl="2" indent="-150007">
              <a:lnSpc>
                <a:spcPct val="80000"/>
              </a:lnSpc>
            </a:pPr>
            <a:endParaRPr lang="en-US" sz="800" dirty="0">
              <a:latin typeface="Times New Roman" pitchFamily="18"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C53CFAC9-97B6-4377-B93C-580B03946A60}" type="slidenum">
              <a:rPr lang="en-US"/>
              <a:pPr>
                <a:defRPr/>
              </a:pPr>
              <a:t>169</a:t>
            </a:fld>
            <a:endParaRPr lang="en-US"/>
          </a:p>
        </p:txBody>
      </p:sp>
      <p:sp>
        <p:nvSpPr>
          <p:cNvPr id="257027" name="Rectangle 1091585"/>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57028" name="Rectangle 109158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698B6522-6630-4D14-BDF4-A1DBC765EE68}" type="slidenum">
              <a:rPr lang="en-US"/>
              <a:pPr>
                <a:defRPr/>
              </a:pPr>
              <a:t>170</a:t>
            </a:fld>
            <a:endParaRPr lang="en-US"/>
          </a:p>
        </p:txBody>
      </p:sp>
      <p:sp>
        <p:nvSpPr>
          <p:cNvPr id="161795" name="Rectangle 1058817"/>
          <p:cNvSpPr>
            <a:spLocks noGrp="1" noRot="1" noChangeAspect="1" noChangeArrowheads="1" noTextEdit="1"/>
          </p:cNvSpPr>
          <p:nvPr>
            <p:ph type="sldImg"/>
          </p:nvPr>
        </p:nvSpPr>
        <p:spPr>
          <a:noFill/>
          <a:ln cap="flat">
            <a:headEnd type="none" w="med" len="med"/>
            <a:tailEnd type="none" w="med" len="med"/>
          </a:ln>
        </p:spPr>
      </p:sp>
      <p:sp>
        <p:nvSpPr>
          <p:cNvPr id="161796" name="Rectangle 1058818"/>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DCDB60F5-856A-4EDF-819C-34D9D137690D}" type="slidenum">
              <a:rPr lang="en-US"/>
              <a:pPr>
                <a:defRPr/>
              </a:pPr>
              <a:t>171</a:t>
            </a:fld>
            <a:endParaRPr lang="en-US"/>
          </a:p>
        </p:txBody>
      </p:sp>
      <p:sp>
        <p:nvSpPr>
          <p:cNvPr id="162819" name="Rectangle 1075201"/>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162820" name="Rectangle 107520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8B3DF4FC-AE48-490E-A319-2D404E2AA19A}" type="slidenum">
              <a:rPr lang="en-US"/>
              <a:pPr>
                <a:defRPr/>
              </a:pPr>
              <a:t>172</a:t>
            </a:fld>
            <a:endParaRPr lang="en-US"/>
          </a:p>
        </p:txBody>
      </p:sp>
      <p:sp>
        <p:nvSpPr>
          <p:cNvPr id="163843" name="Rectangle 1077249"/>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163844" name="Rectangle 107725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1DF8D76A-D923-4AA8-BA96-9441BE94D5A1}" type="slidenum">
              <a:rPr lang="en-US"/>
              <a:pPr>
                <a:defRPr/>
              </a:pPr>
              <a:t>173</a:t>
            </a:fld>
            <a:endParaRPr lang="en-US"/>
          </a:p>
        </p:txBody>
      </p:sp>
      <p:sp>
        <p:nvSpPr>
          <p:cNvPr id="164867" name="Rectangle 1079297"/>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164868" name="Rectangle 107929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225011" indent="-225011"/>
            <a:endParaRPr lang="en-US" smtClean="0">
              <a:latin typeface="Times New Roman" pitchFamily="18"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55EE6C94-43BE-4534-8181-25DDBDAD8126}" type="slidenum">
              <a:rPr lang="en-US"/>
              <a:pPr>
                <a:defRPr/>
              </a:pPr>
              <a:t>174</a:t>
            </a:fld>
            <a:endParaRPr lang="en-US"/>
          </a:p>
        </p:txBody>
      </p:sp>
      <p:sp>
        <p:nvSpPr>
          <p:cNvPr id="165891" name="Rectangle 1081345"/>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165892" name="Rectangle 108134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225011" indent="-225011"/>
            <a:endParaRPr lang="en-US" smtClean="0">
              <a:latin typeface="Times New Roman" pitchFamily="18"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8F12098C-19E5-4A86-BA46-A992324FF62B}" type="slidenum">
              <a:rPr lang="en-US"/>
              <a:pPr>
                <a:defRPr/>
              </a:pPr>
              <a:t>175</a:t>
            </a:fld>
            <a:endParaRPr lang="en-US"/>
          </a:p>
        </p:txBody>
      </p:sp>
      <p:sp>
        <p:nvSpPr>
          <p:cNvPr id="166915" name="Rectangle 1083393"/>
          <p:cNvSpPr>
            <a:spLocks noGrp="1" noRot="1" noChangeAspect="1" noChangeArrowheads="1" noTextEdit="1"/>
          </p:cNvSpPr>
          <p:nvPr>
            <p:ph type="sldImg"/>
          </p:nvPr>
        </p:nvSpPr>
        <p:spPr>
          <a:xfrm>
            <a:off x="396875" y="692150"/>
            <a:ext cx="6069013" cy="3416300"/>
          </a:xfrm>
          <a:noFill/>
          <a:ln w="12700" cap="flat">
            <a:solidFill>
              <a:schemeClr val="tx1"/>
            </a:solidFill>
            <a:headEnd type="none" w="med" len="med"/>
            <a:tailEnd type="none" w="med" len="med"/>
          </a:ln>
        </p:spPr>
      </p:sp>
      <p:sp>
        <p:nvSpPr>
          <p:cNvPr id="166916" name="Rectangle 108339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629" tIns="45315" rIns="90629" bIns="45315"/>
          <a:lstStyle/>
          <a:p>
            <a:pPr eaLnBrk="1" hangingPunct="1"/>
            <a:endParaRPr lang="en-GB" smtClean="0">
              <a:solidFill>
                <a:srgbClr val="000000"/>
              </a:solidFill>
              <a:latin typeface="Times New Roman" pitchFamily="18" charset="0"/>
              <a:cs typeface="Times New Roman" pitchFamily="18"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68EF619-4DDC-4E1B-807D-FFD55D05986C}" type="slidenum">
              <a:rPr lang="en-US"/>
              <a:pPr>
                <a:defRPr/>
              </a:pPr>
              <a:t>176</a:t>
            </a:fld>
            <a:endParaRPr lang="en-US"/>
          </a:p>
        </p:txBody>
      </p:sp>
      <p:sp>
        <p:nvSpPr>
          <p:cNvPr id="167939" name="Rectangle 1085441"/>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167940" name="Rectangle 108544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17</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C61BD491-8330-4F85-80E3-967FA5ECFEC3}" type="slidenum">
              <a:rPr lang="en-US"/>
              <a:pPr>
                <a:defRPr/>
              </a:pPr>
              <a:t>177</a:t>
            </a:fld>
            <a:endParaRPr lang="en-US"/>
          </a:p>
        </p:txBody>
      </p:sp>
      <p:sp>
        <p:nvSpPr>
          <p:cNvPr id="168963" name="Rectangle 1087489"/>
          <p:cNvSpPr>
            <a:spLocks noGrp="1" noRot="1" noChangeAspect="1" noChangeArrowheads="1" noTextEdit="1"/>
          </p:cNvSpPr>
          <p:nvPr>
            <p:ph type="sldImg"/>
          </p:nvPr>
        </p:nvSpPr>
        <p:spPr>
          <a:noFill/>
          <a:ln cap="flat">
            <a:headEnd type="none" w="med" len="med"/>
            <a:tailEnd type="none" w="med" len="med"/>
          </a:ln>
        </p:spPr>
      </p:sp>
      <p:sp>
        <p:nvSpPr>
          <p:cNvPr id="168964" name="Rectangle 108749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C2CA5C67-E943-40DD-8B82-C5645767AABF}" type="slidenum">
              <a:rPr lang="en-US"/>
              <a:pPr>
                <a:defRPr/>
              </a:pPr>
              <a:t>178</a:t>
            </a:fld>
            <a:endParaRPr lang="en-US"/>
          </a:p>
        </p:txBody>
      </p:sp>
      <p:sp>
        <p:nvSpPr>
          <p:cNvPr id="205827" name="Rectangle 1207297"/>
          <p:cNvSpPr>
            <a:spLocks noGrp="1" noRot="1" noChangeAspect="1" noChangeArrowheads="1" noTextEdit="1"/>
          </p:cNvSpPr>
          <p:nvPr>
            <p:ph type="sldImg"/>
          </p:nvPr>
        </p:nvSpPr>
        <p:spPr>
          <a:noFill/>
          <a:ln cap="flat">
            <a:headEnd type="none" w="med" len="med"/>
            <a:tailEnd type="none" w="med" len="med"/>
          </a:ln>
        </p:spPr>
      </p:sp>
      <p:sp>
        <p:nvSpPr>
          <p:cNvPr id="205828" name="Rectangle 120729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90000"/>
              </a:lnSpc>
            </a:pPr>
            <a:endParaRPr lang="en-US" sz="1000">
              <a:latin typeface="Times New Roman" pitchFamily="18"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8ADB9726-C433-4BDD-9944-7A0AE57A653D}" type="slidenum">
              <a:rPr lang="en-US"/>
              <a:pPr>
                <a:defRPr/>
              </a:pPr>
              <a:t>179</a:t>
            </a:fld>
            <a:endParaRPr lang="en-US"/>
          </a:p>
        </p:txBody>
      </p:sp>
      <p:sp>
        <p:nvSpPr>
          <p:cNvPr id="206851" name="Rectangle 1209345"/>
          <p:cNvSpPr>
            <a:spLocks noGrp="1" noRot="1" noChangeAspect="1" noChangeArrowheads="1" noTextEdit="1"/>
          </p:cNvSpPr>
          <p:nvPr>
            <p:ph type="sldImg"/>
          </p:nvPr>
        </p:nvSpPr>
        <p:spPr>
          <a:noFill/>
          <a:ln cap="flat">
            <a:headEnd type="none" w="med" len="med"/>
            <a:tailEnd type="none" w="med" len="med"/>
          </a:ln>
        </p:spPr>
      </p:sp>
      <p:sp>
        <p:nvSpPr>
          <p:cNvPr id="206852" name="Rectangle 120934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B587EE7-31AF-49F2-85AC-D6DBEF401CE9}" type="slidenum">
              <a:rPr lang="en-US"/>
              <a:pPr>
                <a:defRPr/>
              </a:pPr>
              <a:t>180</a:t>
            </a:fld>
            <a:endParaRPr lang="en-US"/>
          </a:p>
        </p:txBody>
      </p:sp>
      <p:sp>
        <p:nvSpPr>
          <p:cNvPr id="207875" name="Rectangle 1211393"/>
          <p:cNvSpPr>
            <a:spLocks noGrp="1" noRot="1" noChangeAspect="1" noChangeArrowheads="1" noTextEdit="1"/>
          </p:cNvSpPr>
          <p:nvPr>
            <p:ph type="sldImg"/>
          </p:nvPr>
        </p:nvSpPr>
        <p:spPr>
          <a:noFill/>
          <a:ln cap="flat">
            <a:headEnd type="none" w="med" len="med"/>
            <a:tailEnd type="none" w="med" len="med"/>
          </a:ln>
        </p:spPr>
      </p:sp>
      <p:sp>
        <p:nvSpPr>
          <p:cNvPr id="207876" name="Rectangle 121139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183</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51173C0-6995-49AD-9C62-DB9190A26E42}" type="slidenum">
              <a:rPr lang="en-US"/>
              <a:pPr>
                <a:defRPr/>
              </a:pPr>
              <a:t>184</a:t>
            </a:fld>
            <a:endParaRPr lang="en-US"/>
          </a:p>
        </p:txBody>
      </p:sp>
      <p:sp>
        <p:nvSpPr>
          <p:cNvPr id="230403" name="Rectangle 1308673"/>
          <p:cNvSpPr>
            <a:spLocks noGrp="1" noRot="1" noChangeAspect="1" noChangeArrowheads="1" noTextEdit="1"/>
          </p:cNvSpPr>
          <p:nvPr>
            <p:ph type="sldImg"/>
          </p:nvPr>
        </p:nvSpPr>
        <p:spPr>
          <a:noFill/>
          <a:ln cap="flat">
            <a:headEnd type="none" w="med" len="med"/>
            <a:tailEnd type="none" w="med" len="med"/>
          </a:ln>
        </p:spPr>
      </p:sp>
      <p:sp>
        <p:nvSpPr>
          <p:cNvPr id="230404" name="Rectangle 130867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61A1F2DB-290F-45A6-9641-4F76504BF15B}" type="slidenum">
              <a:rPr lang="en-US"/>
              <a:pPr>
                <a:defRPr/>
              </a:pPr>
              <a:t>185</a:t>
            </a:fld>
            <a:endParaRPr lang="en-US"/>
          </a:p>
        </p:txBody>
      </p:sp>
      <p:sp>
        <p:nvSpPr>
          <p:cNvPr id="231427" name="Rectangle 1310721"/>
          <p:cNvSpPr>
            <a:spLocks noGrp="1" noRot="1" noChangeAspect="1" noChangeArrowheads="1" noTextEdit="1"/>
          </p:cNvSpPr>
          <p:nvPr>
            <p:ph type="sldImg"/>
          </p:nvPr>
        </p:nvSpPr>
        <p:spPr>
          <a:noFill/>
          <a:ln cap="flat">
            <a:headEnd type="none" w="med" len="med"/>
            <a:tailEnd type="none" w="med" len="med"/>
          </a:ln>
        </p:spPr>
      </p:sp>
      <p:sp>
        <p:nvSpPr>
          <p:cNvPr id="231428" name="Rectangle 131072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ABBB54A6-4217-4AB7-94E7-26A6F78B58E4}" type="slidenum">
              <a:rPr lang="en-US"/>
              <a:pPr>
                <a:defRPr/>
              </a:pPr>
              <a:t>186</a:t>
            </a:fld>
            <a:endParaRPr lang="en-US"/>
          </a:p>
        </p:txBody>
      </p:sp>
      <p:sp>
        <p:nvSpPr>
          <p:cNvPr id="228355" name="Rectangle 1158145"/>
          <p:cNvSpPr>
            <a:spLocks noGrp="1" noRot="1" noChangeAspect="1" noChangeArrowheads="1" noTextEdit="1"/>
          </p:cNvSpPr>
          <p:nvPr>
            <p:ph type="sldImg"/>
          </p:nvPr>
        </p:nvSpPr>
        <p:spPr>
          <a:noFill/>
          <a:ln cap="flat">
            <a:headEnd type="none" w="med" len="med"/>
            <a:tailEnd type="none" w="med" len="med"/>
          </a:ln>
        </p:spPr>
      </p:sp>
      <p:sp>
        <p:nvSpPr>
          <p:cNvPr id="228356" name="Rectangle 115814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18</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CB5FB84C-F75E-4804-95FC-1075FD9D07B0}" type="slidenum">
              <a:rPr lang="en-US"/>
              <a:pPr>
                <a:defRPr/>
              </a:pPr>
              <a:t>187</a:t>
            </a:fld>
            <a:endParaRPr lang="en-US"/>
          </a:p>
        </p:txBody>
      </p:sp>
      <p:sp>
        <p:nvSpPr>
          <p:cNvPr id="229379" name="Rectangle 1160193"/>
          <p:cNvSpPr>
            <a:spLocks noGrp="1" noRot="1" noChangeAspect="1" noChangeArrowheads="1" noTextEdit="1"/>
          </p:cNvSpPr>
          <p:nvPr>
            <p:ph type="sldImg"/>
          </p:nvPr>
        </p:nvSpPr>
        <p:spPr>
          <a:noFill/>
          <a:ln cap="flat">
            <a:headEnd type="none" w="med" len="med"/>
            <a:tailEnd type="none" w="med" len="med"/>
          </a:ln>
        </p:spPr>
      </p:sp>
      <p:sp>
        <p:nvSpPr>
          <p:cNvPr id="229380" name="Rectangle 116019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1669C03-EE89-48DB-8FD6-706CD2FD0E00}" type="slidenum">
              <a:rPr lang="en-US"/>
              <a:pPr>
                <a:defRPr/>
              </a:pPr>
              <a:t>188</a:t>
            </a:fld>
            <a:endParaRPr lang="en-US"/>
          </a:p>
        </p:txBody>
      </p:sp>
      <p:sp>
        <p:nvSpPr>
          <p:cNvPr id="232451" name="Rectangle 1162241"/>
          <p:cNvSpPr>
            <a:spLocks noGrp="1" noRot="1" noChangeAspect="1" noChangeArrowheads="1" noTextEdit="1"/>
          </p:cNvSpPr>
          <p:nvPr>
            <p:ph type="sldImg"/>
          </p:nvPr>
        </p:nvSpPr>
        <p:spPr>
          <a:xfrm>
            <a:off x="357188" y="692150"/>
            <a:ext cx="6145212" cy="3459163"/>
          </a:xfrm>
          <a:noFill/>
          <a:ln cap="flat">
            <a:headEnd type="none" w="med" len="med"/>
            <a:tailEnd type="none" w="med" len="med"/>
          </a:ln>
        </p:spPr>
      </p:sp>
      <p:sp>
        <p:nvSpPr>
          <p:cNvPr id="232452" name="Rectangle 1162242"/>
          <p:cNvSpPr>
            <a:spLocks noGrp="1" noChangeArrowheads="1"/>
          </p:cNvSpPr>
          <p:nvPr>
            <p:ph type="body" idx="1"/>
          </p:nvPr>
        </p:nvSpPr>
        <p:spPr>
          <a:xfrm>
            <a:off x="914920" y="4380978"/>
            <a:ext cx="5028161" cy="4072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498B910-61A6-4BB0-A68E-2822E5B93791}" type="slidenum">
              <a:rPr lang="en-US"/>
              <a:pPr>
                <a:defRPr/>
              </a:pPr>
              <a:t>189</a:t>
            </a:fld>
            <a:endParaRPr lang="en-US"/>
          </a:p>
        </p:txBody>
      </p:sp>
      <p:sp>
        <p:nvSpPr>
          <p:cNvPr id="233475" name="Rectangle 1164289"/>
          <p:cNvSpPr>
            <a:spLocks noGrp="1" noRot="1" noChangeAspect="1" noChangeArrowheads="1" noTextEdit="1"/>
          </p:cNvSpPr>
          <p:nvPr>
            <p:ph type="sldImg"/>
          </p:nvPr>
        </p:nvSpPr>
        <p:spPr>
          <a:xfrm>
            <a:off x="357188" y="692150"/>
            <a:ext cx="6145212" cy="3459163"/>
          </a:xfrm>
          <a:noFill/>
          <a:ln cap="flat">
            <a:headEnd type="none" w="med" len="med"/>
            <a:tailEnd type="none" w="med" len="med"/>
          </a:ln>
        </p:spPr>
      </p:sp>
      <p:sp>
        <p:nvSpPr>
          <p:cNvPr id="233476" name="Rectangle 1164290"/>
          <p:cNvSpPr>
            <a:spLocks noGrp="1" noChangeArrowheads="1"/>
          </p:cNvSpPr>
          <p:nvPr>
            <p:ph type="body" idx="1"/>
          </p:nvPr>
        </p:nvSpPr>
        <p:spPr>
          <a:xfrm>
            <a:off x="914920" y="4380978"/>
            <a:ext cx="5028161" cy="4072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D138A604-93B9-434A-A83D-44EEAF3A1105}" type="slidenum">
              <a:rPr lang="en-US"/>
              <a:pPr>
                <a:defRPr/>
              </a:pPr>
              <a:t>191</a:t>
            </a:fld>
            <a:endParaRPr lang="en-US"/>
          </a:p>
        </p:txBody>
      </p:sp>
      <p:sp>
        <p:nvSpPr>
          <p:cNvPr id="174083" name="Rectangle 1037313"/>
          <p:cNvSpPr>
            <a:spLocks noGrp="1" noRot="1" noChangeAspect="1" noChangeArrowheads="1" noTextEdit="1"/>
          </p:cNvSpPr>
          <p:nvPr>
            <p:ph type="sldImg"/>
          </p:nvPr>
        </p:nvSpPr>
        <p:spPr>
          <a:noFill/>
          <a:ln cap="flat">
            <a:headEnd type="none" w="med" len="med"/>
            <a:tailEnd type="none" w="med" len="med"/>
          </a:ln>
        </p:spPr>
      </p:sp>
      <p:sp>
        <p:nvSpPr>
          <p:cNvPr id="174084" name="Rectangle 103731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B31885D-03B4-4202-9C35-F2D0469A394D}" type="slidenum">
              <a:rPr lang="en-US"/>
              <a:pPr>
                <a:defRPr/>
              </a:pPr>
              <a:t>192</a:t>
            </a:fld>
            <a:endParaRPr lang="en-US"/>
          </a:p>
        </p:txBody>
      </p:sp>
      <p:sp>
        <p:nvSpPr>
          <p:cNvPr id="171011" name="Rectangle 1034241"/>
          <p:cNvSpPr>
            <a:spLocks noGrp="1" noRot="1" noChangeAspect="1" noChangeArrowheads="1" noTextEdit="1"/>
          </p:cNvSpPr>
          <p:nvPr>
            <p:ph type="sldImg"/>
          </p:nvPr>
        </p:nvSpPr>
        <p:spPr>
          <a:noFill/>
          <a:ln cap="flat">
            <a:headEnd type="none" w="med" len="med"/>
            <a:tailEnd type="none" w="med" len="med"/>
          </a:ln>
        </p:spPr>
      </p:sp>
      <p:sp>
        <p:nvSpPr>
          <p:cNvPr id="171012" name="Rectangle 103424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B31885D-03B4-4202-9C35-F2D0469A394D}" type="slidenum">
              <a:rPr lang="en-US"/>
              <a:pPr>
                <a:defRPr/>
              </a:pPr>
              <a:t>193</a:t>
            </a:fld>
            <a:endParaRPr lang="en-US"/>
          </a:p>
        </p:txBody>
      </p:sp>
      <p:sp>
        <p:nvSpPr>
          <p:cNvPr id="171011" name="Rectangle 1034241"/>
          <p:cNvSpPr>
            <a:spLocks noGrp="1" noRot="1" noChangeAspect="1" noChangeArrowheads="1" noTextEdit="1"/>
          </p:cNvSpPr>
          <p:nvPr>
            <p:ph type="sldImg"/>
          </p:nvPr>
        </p:nvSpPr>
        <p:spPr>
          <a:noFill/>
          <a:ln cap="flat">
            <a:headEnd type="none" w="med" len="med"/>
            <a:tailEnd type="none" w="med" len="med"/>
          </a:ln>
        </p:spPr>
      </p:sp>
      <p:sp>
        <p:nvSpPr>
          <p:cNvPr id="171012" name="Rectangle 103424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657630F2-EB99-4BDF-BB0B-0AED0180D7D0}" type="slidenum">
              <a:rPr lang="en-US"/>
              <a:pPr>
                <a:defRPr/>
              </a:pPr>
              <a:t>194</a:t>
            </a:fld>
            <a:endParaRPr lang="en-US"/>
          </a:p>
        </p:txBody>
      </p:sp>
      <p:sp>
        <p:nvSpPr>
          <p:cNvPr id="172035" name="Rectangle 1035265"/>
          <p:cNvSpPr>
            <a:spLocks noGrp="1" noRot="1" noChangeAspect="1" noChangeArrowheads="1" noTextEdit="1"/>
          </p:cNvSpPr>
          <p:nvPr>
            <p:ph type="sldImg"/>
          </p:nvPr>
        </p:nvSpPr>
        <p:spPr>
          <a:noFill/>
          <a:ln cap="flat">
            <a:headEnd type="none" w="med" len="med"/>
            <a:tailEnd type="none" w="med" len="med"/>
          </a:ln>
        </p:spPr>
      </p:sp>
      <p:sp>
        <p:nvSpPr>
          <p:cNvPr id="172036" name="Rectangle 10352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1664A8E-EE3E-43AB-8F10-61A0AB93024C}" type="slidenum">
              <a:rPr lang="en-US"/>
              <a:pPr>
                <a:defRPr/>
              </a:pPr>
              <a:t>195</a:t>
            </a:fld>
            <a:endParaRPr lang="en-US"/>
          </a:p>
        </p:txBody>
      </p:sp>
      <p:sp>
        <p:nvSpPr>
          <p:cNvPr id="173059" name="Rectangle 1036289"/>
          <p:cNvSpPr>
            <a:spLocks noGrp="1" noRot="1" noChangeAspect="1" noChangeArrowheads="1" noTextEdit="1"/>
          </p:cNvSpPr>
          <p:nvPr>
            <p:ph type="sldImg"/>
          </p:nvPr>
        </p:nvSpPr>
        <p:spPr>
          <a:noFill/>
          <a:ln cap="flat">
            <a:headEnd type="none" w="med" len="med"/>
            <a:tailEnd type="none" w="med" len="med"/>
          </a:ln>
        </p:spPr>
      </p:sp>
      <p:sp>
        <p:nvSpPr>
          <p:cNvPr id="173060" name="Rectangle 103629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D138A604-93B9-434A-A83D-44EEAF3A1105}" type="slidenum">
              <a:rPr lang="en-US"/>
              <a:pPr>
                <a:defRPr/>
              </a:pPr>
              <a:t>196</a:t>
            </a:fld>
            <a:endParaRPr lang="en-US"/>
          </a:p>
        </p:txBody>
      </p:sp>
      <p:sp>
        <p:nvSpPr>
          <p:cNvPr id="174083" name="Rectangle 1037313"/>
          <p:cNvSpPr>
            <a:spLocks noGrp="1" noRot="1" noChangeAspect="1" noChangeArrowheads="1" noTextEdit="1"/>
          </p:cNvSpPr>
          <p:nvPr>
            <p:ph type="sldImg"/>
          </p:nvPr>
        </p:nvSpPr>
        <p:spPr>
          <a:noFill/>
          <a:ln cap="flat">
            <a:headEnd type="none" w="med" len="med"/>
            <a:tailEnd type="none" w="med" len="med"/>
          </a:ln>
        </p:spPr>
      </p:sp>
      <p:sp>
        <p:nvSpPr>
          <p:cNvPr id="174084" name="Rectangle 103731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E9B55904-E2ED-4F6B-B8CB-23F6B80421FA}" type="slidenum">
              <a:rPr lang="en-US"/>
              <a:pPr>
                <a:defRPr/>
              </a:pPr>
              <a:t>197</a:t>
            </a:fld>
            <a:endParaRPr lang="en-US"/>
          </a:p>
        </p:txBody>
      </p:sp>
      <p:sp>
        <p:nvSpPr>
          <p:cNvPr id="175107" name="Rectangle 1038337"/>
          <p:cNvSpPr>
            <a:spLocks noGrp="1" noRot="1" noChangeAspect="1" noChangeArrowheads="1" noTextEdit="1"/>
          </p:cNvSpPr>
          <p:nvPr>
            <p:ph type="sldImg"/>
          </p:nvPr>
        </p:nvSpPr>
        <p:spPr>
          <a:noFill/>
          <a:ln cap="flat">
            <a:headEnd type="none" w="med" len="med"/>
            <a:tailEnd type="none" w="med" len="med"/>
          </a:ln>
        </p:spPr>
      </p:sp>
      <p:sp>
        <p:nvSpPr>
          <p:cNvPr id="175108" name="Rectangle 103833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19</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32C56432-B0C4-43F1-AE0E-5381A3FE749E}" type="slidenum">
              <a:rPr lang="en-US"/>
              <a:pPr>
                <a:defRPr/>
              </a:pPr>
              <a:t>198</a:t>
            </a:fld>
            <a:endParaRPr lang="en-US"/>
          </a:p>
        </p:txBody>
      </p:sp>
      <p:sp>
        <p:nvSpPr>
          <p:cNvPr id="176131" name="Rectangle 1039361"/>
          <p:cNvSpPr>
            <a:spLocks noGrp="1" noRot="1" noChangeAspect="1" noChangeArrowheads="1" noTextEdit="1"/>
          </p:cNvSpPr>
          <p:nvPr>
            <p:ph type="sldImg"/>
          </p:nvPr>
        </p:nvSpPr>
        <p:spPr>
          <a:noFill/>
          <a:ln cap="flat">
            <a:headEnd type="none" w="med" len="med"/>
            <a:tailEnd type="none" w="med" len="med"/>
          </a:ln>
        </p:spPr>
      </p:sp>
      <p:sp>
        <p:nvSpPr>
          <p:cNvPr id="176132" name="Rectangle 103936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a:ln/>
        </p:spPr>
      </p:sp>
      <p:sp>
        <p:nvSpPr>
          <p:cNvPr id="1699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8FD4E48F-AD3B-4CC7-AA7C-FB54E31E13BA}" type="slidenum">
              <a:rPr lang="en-US"/>
              <a:pPr>
                <a:defRPr/>
              </a:pPr>
              <a:t>205</a:t>
            </a:fld>
            <a:endParaRPr lang="en-US"/>
          </a:p>
        </p:txBody>
      </p:sp>
      <p:sp>
        <p:nvSpPr>
          <p:cNvPr id="177155" name="Rectangle 1040385"/>
          <p:cNvSpPr>
            <a:spLocks noGrp="1" noRot="1" noChangeAspect="1" noChangeArrowheads="1" noTextEdit="1"/>
          </p:cNvSpPr>
          <p:nvPr>
            <p:ph type="sldImg"/>
          </p:nvPr>
        </p:nvSpPr>
        <p:spPr>
          <a:noFill/>
          <a:ln cap="flat">
            <a:headEnd type="none" w="med" len="med"/>
            <a:tailEnd type="none" w="med" len="med"/>
          </a:ln>
        </p:spPr>
      </p:sp>
      <p:sp>
        <p:nvSpPr>
          <p:cNvPr id="177156" name="Rectangle 104038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2AB4812-6928-4C1C-915A-8ACE27F40A38}" type="slidenum">
              <a:rPr lang="en-US"/>
              <a:pPr>
                <a:defRPr/>
              </a:pPr>
              <a:t>206</a:t>
            </a:fld>
            <a:endParaRPr lang="en-US"/>
          </a:p>
        </p:txBody>
      </p:sp>
      <p:sp>
        <p:nvSpPr>
          <p:cNvPr id="178179" name="Rectangle 1265665"/>
          <p:cNvSpPr>
            <a:spLocks noGrp="1" noRot="1" noChangeAspect="1" noChangeArrowheads="1" noTextEdit="1"/>
          </p:cNvSpPr>
          <p:nvPr>
            <p:ph type="sldImg"/>
          </p:nvPr>
        </p:nvSpPr>
        <p:spPr>
          <a:noFill/>
          <a:ln cap="flat">
            <a:headEnd type="none" w="med" len="med"/>
            <a:tailEnd type="none" w="med" len="med"/>
          </a:ln>
        </p:spPr>
      </p:sp>
      <p:sp>
        <p:nvSpPr>
          <p:cNvPr id="178180" name="Rectangle 12656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80000"/>
              </a:lnSpc>
            </a:pPr>
            <a:endParaRPr lang="en-US" sz="800">
              <a:latin typeface="Times New Roman" pitchFamily="18"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41366238-39E9-4D6E-A817-EF00EBA2A1F2}" type="slidenum">
              <a:rPr lang="en-US"/>
              <a:pPr>
                <a:defRPr/>
              </a:pPr>
              <a:t>207</a:t>
            </a:fld>
            <a:endParaRPr lang="en-US"/>
          </a:p>
        </p:txBody>
      </p:sp>
      <p:sp>
        <p:nvSpPr>
          <p:cNvPr id="179203" name="Rectangle 1269761"/>
          <p:cNvSpPr>
            <a:spLocks noGrp="1" noRot="1" noChangeAspect="1" noChangeArrowheads="1" noTextEdit="1"/>
          </p:cNvSpPr>
          <p:nvPr>
            <p:ph type="sldImg"/>
          </p:nvPr>
        </p:nvSpPr>
        <p:spPr>
          <a:noFill/>
          <a:ln cap="flat">
            <a:headEnd type="none" w="med" len="med"/>
            <a:tailEnd type="none" w="med" len="med"/>
          </a:ln>
        </p:spPr>
      </p:sp>
      <p:sp>
        <p:nvSpPr>
          <p:cNvPr id="179204" name="Rectangle 126976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20</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D4AE53D-89EF-48A8-B428-6BAEA597E706}" type="slidenum">
              <a:rPr lang="en-US"/>
              <a:pPr>
                <a:defRPr/>
              </a:pPr>
              <a:t>208</a:t>
            </a:fld>
            <a:endParaRPr lang="en-US"/>
          </a:p>
        </p:txBody>
      </p:sp>
      <p:sp>
        <p:nvSpPr>
          <p:cNvPr id="180227" name="Rectangle 1148929"/>
          <p:cNvSpPr>
            <a:spLocks noGrp="1" noRot="1" noChangeAspect="1" noChangeArrowheads="1" noTextEdit="1"/>
          </p:cNvSpPr>
          <p:nvPr>
            <p:ph type="sldImg"/>
          </p:nvPr>
        </p:nvSpPr>
        <p:spPr>
          <a:noFill/>
          <a:ln cap="flat">
            <a:headEnd type="none" w="med" len="med"/>
            <a:tailEnd type="none" w="med" len="med"/>
          </a:ln>
        </p:spPr>
      </p:sp>
      <p:sp>
        <p:nvSpPr>
          <p:cNvPr id="180228" name="Rectangle 114893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EEEA6AE-319E-4362-91F9-C982DECBC9B4}" type="slidenum">
              <a:rPr lang="en-US"/>
              <a:pPr>
                <a:defRPr/>
              </a:pPr>
              <a:t>209</a:t>
            </a:fld>
            <a:endParaRPr lang="en-US"/>
          </a:p>
        </p:txBody>
      </p:sp>
      <p:sp>
        <p:nvSpPr>
          <p:cNvPr id="181251" name="Rectangle 1304577"/>
          <p:cNvSpPr>
            <a:spLocks noGrp="1" noRot="1" noChangeAspect="1" noChangeArrowheads="1" noTextEdit="1"/>
          </p:cNvSpPr>
          <p:nvPr>
            <p:ph type="sldImg"/>
          </p:nvPr>
        </p:nvSpPr>
        <p:spPr>
          <a:noFill/>
          <a:ln cap="flat">
            <a:headEnd type="none" w="med" len="med"/>
            <a:tailEnd type="none" w="med" len="med"/>
          </a:ln>
        </p:spPr>
      </p:sp>
      <p:sp>
        <p:nvSpPr>
          <p:cNvPr id="181252" name="Rectangle 130457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525EE13D-B53B-4683-A3C1-2A2376486D35}" type="slidenum">
              <a:rPr lang="en-US"/>
              <a:pPr>
                <a:defRPr/>
              </a:pPr>
              <a:t>210</a:t>
            </a:fld>
            <a:endParaRPr lang="en-US"/>
          </a:p>
        </p:txBody>
      </p:sp>
      <p:sp>
        <p:nvSpPr>
          <p:cNvPr id="182275" name="Rectangle 1305601"/>
          <p:cNvSpPr>
            <a:spLocks noGrp="1" noRot="1" noChangeAspect="1" noChangeArrowheads="1" noTextEdit="1"/>
          </p:cNvSpPr>
          <p:nvPr>
            <p:ph type="sldImg"/>
          </p:nvPr>
        </p:nvSpPr>
        <p:spPr>
          <a:noFill/>
          <a:ln cap="flat">
            <a:headEnd type="none" w="med" len="med"/>
            <a:tailEnd type="none" w="med" len="med"/>
          </a:ln>
        </p:spPr>
      </p:sp>
      <p:sp>
        <p:nvSpPr>
          <p:cNvPr id="182276" name="Rectangle 130560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DC55AE6-CAEE-4DE4-98DD-473A6A7736BC}" type="slidenum">
              <a:rPr lang="en-US"/>
              <a:pPr>
                <a:defRPr/>
              </a:pPr>
              <a:t>211</a:t>
            </a:fld>
            <a:endParaRPr lang="en-US"/>
          </a:p>
        </p:txBody>
      </p:sp>
      <p:sp>
        <p:nvSpPr>
          <p:cNvPr id="183299" name="Rectangle 1153025"/>
          <p:cNvSpPr>
            <a:spLocks noGrp="1" noRot="1" noChangeAspect="1" noChangeArrowheads="1" noTextEdit="1"/>
          </p:cNvSpPr>
          <p:nvPr>
            <p:ph type="sldImg"/>
          </p:nvPr>
        </p:nvSpPr>
        <p:spPr>
          <a:noFill/>
          <a:ln cap="flat">
            <a:headEnd type="none" w="med" len="med"/>
            <a:tailEnd type="none" w="med" len="med"/>
          </a:ln>
        </p:spPr>
      </p:sp>
      <p:sp>
        <p:nvSpPr>
          <p:cNvPr id="183300" name="Rectangle 1153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5C5E5A2B-CDA4-4DC2-8FE5-3FD73B4983B6}" type="slidenum">
              <a:rPr lang="en-US"/>
              <a:pPr>
                <a:defRPr/>
              </a:pPr>
              <a:t>212</a:t>
            </a:fld>
            <a:endParaRPr lang="en-US"/>
          </a:p>
        </p:txBody>
      </p:sp>
      <p:sp>
        <p:nvSpPr>
          <p:cNvPr id="184323" name="Rectangle 1306625"/>
          <p:cNvSpPr>
            <a:spLocks noGrp="1" noRot="1" noChangeAspect="1" noChangeArrowheads="1" noTextEdit="1"/>
          </p:cNvSpPr>
          <p:nvPr>
            <p:ph type="sldImg"/>
          </p:nvPr>
        </p:nvSpPr>
        <p:spPr>
          <a:noFill/>
          <a:ln cap="flat">
            <a:headEnd type="none" w="med" len="med"/>
            <a:tailEnd type="none" w="med" len="med"/>
          </a:ln>
        </p:spPr>
      </p:sp>
      <p:sp>
        <p:nvSpPr>
          <p:cNvPr id="184324" name="Rectangle 13066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097956A-5A17-4C75-B4C6-804455C22457}" type="slidenum">
              <a:rPr lang="en-US"/>
              <a:pPr>
                <a:defRPr/>
              </a:pPr>
              <a:t>213</a:t>
            </a:fld>
            <a:endParaRPr lang="en-US"/>
          </a:p>
        </p:txBody>
      </p:sp>
      <p:sp>
        <p:nvSpPr>
          <p:cNvPr id="185347" name="Rectangle 1042433"/>
          <p:cNvSpPr>
            <a:spLocks noGrp="1" noRot="1" noChangeAspect="1" noChangeArrowheads="1" noTextEdit="1"/>
          </p:cNvSpPr>
          <p:nvPr>
            <p:ph type="sldImg"/>
          </p:nvPr>
        </p:nvSpPr>
        <p:spPr>
          <a:noFill/>
          <a:ln cap="flat">
            <a:headEnd type="none" w="med" len="med"/>
            <a:tailEnd type="none" w="med" len="med"/>
          </a:ln>
        </p:spPr>
      </p:sp>
      <p:sp>
        <p:nvSpPr>
          <p:cNvPr id="185348" name="Rectangle 104243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4AF1C7F2-A91F-46DC-99E5-65720647B988}" type="slidenum">
              <a:rPr lang="en-US"/>
              <a:pPr>
                <a:defRPr/>
              </a:pPr>
              <a:t>214</a:t>
            </a:fld>
            <a:endParaRPr lang="en-US"/>
          </a:p>
        </p:txBody>
      </p:sp>
      <p:sp>
        <p:nvSpPr>
          <p:cNvPr id="186371" name="Rectangle 1043457"/>
          <p:cNvSpPr>
            <a:spLocks noGrp="1" noRot="1" noChangeAspect="1" noChangeArrowheads="1" noTextEdit="1"/>
          </p:cNvSpPr>
          <p:nvPr>
            <p:ph type="sldImg"/>
          </p:nvPr>
        </p:nvSpPr>
        <p:spPr>
          <a:noFill/>
          <a:ln cap="flat">
            <a:headEnd type="none" w="med" len="med"/>
            <a:tailEnd type="none" w="med" len="med"/>
          </a:ln>
        </p:spPr>
      </p:sp>
      <p:sp>
        <p:nvSpPr>
          <p:cNvPr id="186372" name="Rectangle 104345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73F9A26-F14F-4DF7-82E0-5B0C43CA6F80}" type="slidenum">
              <a:rPr lang="en-US"/>
              <a:pPr>
                <a:defRPr/>
              </a:pPr>
              <a:t>215</a:t>
            </a:fld>
            <a:endParaRPr lang="en-US"/>
          </a:p>
        </p:txBody>
      </p:sp>
      <p:sp>
        <p:nvSpPr>
          <p:cNvPr id="187395" name="Rectangle 1044481"/>
          <p:cNvSpPr>
            <a:spLocks noGrp="1" noRot="1" noChangeAspect="1" noChangeArrowheads="1" noTextEdit="1"/>
          </p:cNvSpPr>
          <p:nvPr>
            <p:ph type="sldImg"/>
          </p:nvPr>
        </p:nvSpPr>
        <p:spPr>
          <a:noFill/>
          <a:ln cap="flat">
            <a:headEnd type="none" w="med" len="med"/>
            <a:tailEnd type="none" w="med" len="med"/>
          </a:ln>
        </p:spPr>
      </p:sp>
      <p:sp>
        <p:nvSpPr>
          <p:cNvPr id="187396" name="Rectangle 10444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4FBCC92A-E229-4149-B017-72CC2F63465A}" type="slidenum">
              <a:rPr lang="en-US"/>
              <a:pPr>
                <a:defRPr/>
              </a:pPr>
              <a:t>216</a:t>
            </a:fld>
            <a:endParaRPr lang="en-US"/>
          </a:p>
        </p:txBody>
      </p:sp>
      <p:sp>
        <p:nvSpPr>
          <p:cNvPr id="188419" name="Rectangle 1045505"/>
          <p:cNvSpPr>
            <a:spLocks noGrp="1" noRot="1" noChangeAspect="1" noChangeArrowheads="1" noTextEdit="1"/>
          </p:cNvSpPr>
          <p:nvPr>
            <p:ph type="sldImg"/>
          </p:nvPr>
        </p:nvSpPr>
        <p:spPr>
          <a:noFill/>
          <a:ln cap="flat">
            <a:headEnd type="none" w="med" len="med"/>
            <a:tailEnd type="none" w="med" len="med"/>
          </a:ln>
        </p:spPr>
      </p:sp>
      <p:sp>
        <p:nvSpPr>
          <p:cNvPr id="188420" name="Rectangle 104550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2775229-B48F-420F-BB9A-42D953B624B9}" type="slidenum">
              <a:rPr lang="en-US"/>
              <a:pPr>
                <a:defRPr/>
              </a:pPr>
              <a:t>217</a:t>
            </a:fld>
            <a:endParaRPr lang="en-US"/>
          </a:p>
        </p:txBody>
      </p:sp>
      <p:sp>
        <p:nvSpPr>
          <p:cNvPr id="189443" name="Rectangle 1267713"/>
          <p:cNvSpPr>
            <a:spLocks noGrp="1" noRot="1" noChangeAspect="1" noChangeArrowheads="1" noTextEdit="1"/>
          </p:cNvSpPr>
          <p:nvPr>
            <p:ph type="sldImg"/>
          </p:nvPr>
        </p:nvSpPr>
        <p:spPr>
          <a:noFill/>
          <a:ln cap="flat">
            <a:headEnd type="none" w="med" len="med"/>
            <a:tailEnd type="none" w="med" len="med"/>
          </a:ln>
        </p:spPr>
      </p:sp>
      <p:sp>
        <p:nvSpPr>
          <p:cNvPr id="189444" name="Rectangle 126771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21</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218</a:t>
            </a:fld>
            <a:endParaRPr lang="en-US"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EC443B1A-FE1E-453F-95E4-28B2DCCC8648}" type="slidenum">
              <a:rPr lang="en-US"/>
              <a:pPr>
                <a:defRPr/>
              </a:pPr>
              <a:t>219</a:t>
            </a:fld>
            <a:endParaRPr lang="en-US"/>
          </a:p>
        </p:txBody>
      </p:sp>
      <p:sp>
        <p:nvSpPr>
          <p:cNvPr id="237571" name="Rectangle 1168385"/>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37572" name="Rectangle 116838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6B09FC21-49D0-4B6E-98F7-6F517231D7C5}" type="slidenum">
              <a:rPr lang="en-US"/>
              <a:pPr>
                <a:defRPr/>
              </a:pPr>
              <a:t>220</a:t>
            </a:fld>
            <a:endParaRPr lang="en-US"/>
          </a:p>
        </p:txBody>
      </p:sp>
      <p:sp>
        <p:nvSpPr>
          <p:cNvPr id="238595" name="Rectangle 1170433"/>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38596" name="Rectangle 117043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1E715C6C-AF20-409A-9E03-6CCDC8AB0887}" type="slidenum">
              <a:rPr lang="en-US"/>
              <a:pPr>
                <a:defRPr/>
              </a:pPr>
              <a:t>221</a:t>
            </a:fld>
            <a:endParaRPr lang="en-US"/>
          </a:p>
        </p:txBody>
      </p:sp>
      <p:sp>
        <p:nvSpPr>
          <p:cNvPr id="239619" name="Rectangle 1172481"/>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39620" name="Rectangle 11724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9289939-0940-4222-9B97-A777690382A2}" type="slidenum">
              <a:rPr lang="en-US"/>
              <a:pPr>
                <a:defRPr/>
              </a:pPr>
              <a:t>222</a:t>
            </a:fld>
            <a:endParaRPr lang="en-US"/>
          </a:p>
        </p:txBody>
      </p:sp>
      <p:sp>
        <p:nvSpPr>
          <p:cNvPr id="240643" name="Rectangle 1174529"/>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0644" name="Rectangle 117453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6CCCB4B2-29AB-4E37-96BB-24955323D353}" type="slidenum">
              <a:rPr lang="en-US"/>
              <a:pPr>
                <a:defRPr/>
              </a:pPr>
              <a:t>223</a:t>
            </a:fld>
            <a:endParaRPr lang="en-US"/>
          </a:p>
        </p:txBody>
      </p:sp>
      <p:sp>
        <p:nvSpPr>
          <p:cNvPr id="241667" name="Rectangle 1176577"/>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1668" name="Rectangle 117657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DCDF411-6DD7-4D91-969B-365B752281F8}" type="slidenum">
              <a:rPr lang="en-US"/>
              <a:pPr>
                <a:defRPr/>
              </a:pPr>
              <a:t>224</a:t>
            </a:fld>
            <a:endParaRPr lang="en-US"/>
          </a:p>
        </p:txBody>
      </p:sp>
      <p:sp>
        <p:nvSpPr>
          <p:cNvPr id="242691" name="Rectangle 1178625"/>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2692" name="Rectangle 11786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GB" smtClean="0">
              <a:latin typeface="Times New Roman" pitchFamily="18"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50D25A72-4823-4265-812F-B75E56D7AFDB}" type="slidenum">
              <a:rPr lang="en-US"/>
              <a:pPr>
                <a:defRPr/>
              </a:pPr>
              <a:t>225</a:t>
            </a:fld>
            <a:endParaRPr lang="en-US"/>
          </a:p>
        </p:txBody>
      </p:sp>
      <p:sp>
        <p:nvSpPr>
          <p:cNvPr id="243715" name="Rectangle 1180673"/>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3716" name="Rectangle 118067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F4400006-1BF5-4E69-8AA9-48D4889C984C}" type="slidenum">
              <a:rPr lang="en-US"/>
              <a:pPr>
                <a:defRPr/>
              </a:pPr>
              <a:t>226</a:t>
            </a:fld>
            <a:endParaRPr lang="en-US"/>
          </a:p>
        </p:txBody>
      </p:sp>
      <p:sp>
        <p:nvSpPr>
          <p:cNvPr id="244739" name="Rectangle 1182721"/>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4740" name="Rectangle 118272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33EA31A0-50E4-45A7-90A8-99CC6A4E6567}" type="slidenum">
              <a:rPr lang="en-US"/>
              <a:pPr>
                <a:defRPr/>
              </a:pPr>
              <a:t>227</a:t>
            </a:fld>
            <a:endParaRPr lang="en-US"/>
          </a:p>
        </p:txBody>
      </p:sp>
      <p:sp>
        <p:nvSpPr>
          <p:cNvPr id="245763" name="Rectangle 1184769"/>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5764" name="Rectangle 118477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8A46CE04-6449-43AE-9974-59296F3D868D}" type="slidenum">
              <a:rPr lang="en-US"/>
              <a:pPr>
                <a:defRPr/>
              </a:pPr>
              <a:t>228</a:t>
            </a:fld>
            <a:endParaRPr lang="en-US"/>
          </a:p>
        </p:txBody>
      </p:sp>
      <p:sp>
        <p:nvSpPr>
          <p:cNvPr id="246787" name="Rectangle 1186817"/>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6788" name="Rectangle 118681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8F4F667B-579E-4DB9-879F-E2F7CF7130F1}" type="slidenum">
              <a:rPr lang="en-US"/>
              <a:pPr>
                <a:defRPr/>
              </a:pPr>
              <a:t>229</a:t>
            </a:fld>
            <a:endParaRPr lang="en-US"/>
          </a:p>
        </p:txBody>
      </p:sp>
      <p:sp>
        <p:nvSpPr>
          <p:cNvPr id="247811" name="Rectangle 1188865"/>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7812" name="Rectangle 11888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5E42579-FE7F-4F09-98F9-8CC03CCA98A7}" type="slidenum">
              <a:rPr lang="en-US"/>
              <a:pPr>
                <a:defRPr/>
              </a:pPr>
              <a:t>230</a:t>
            </a:fld>
            <a:endParaRPr lang="en-US"/>
          </a:p>
        </p:txBody>
      </p:sp>
      <p:sp>
        <p:nvSpPr>
          <p:cNvPr id="248835" name="Rectangle 1190913"/>
          <p:cNvSpPr>
            <a:spLocks noGrp="1" noRot="1" noChangeAspect="1" noChangeArrowheads="1" noTextEdit="1"/>
          </p:cNvSpPr>
          <p:nvPr>
            <p:ph type="sldImg"/>
          </p:nvPr>
        </p:nvSpPr>
        <p:spPr>
          <a:xfrm>
            <a:off x="396875" y="692150"/>
            <a:ext cx="6069013" cy="3416300"/>
          </a:xfrm>
          <a:noFill/>
          <a:ln cap="flat">
            <a:headEnd type="none" w="med" len="med"/>
            <a:tailEnd type="none" w="med" len="med"/>
          </a:ln>
        </p:spPr>
      </p:sp>
      <p:sp>
        <p:nvSpPr>
          <p:cNvPr id="248836" name="Rectangle 119091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A7E57C7A-84AD-40D2-8B00-72423B457514}" type="slidenum">
              <a:rPr lang="en-US"/>
              <a:pPr>
                <a:defRPr/>
              </a:pPr>
              <a:t>3</a:t>
            </a:fld>
            <a:endParaRPr lang="en-US"/>
          </a:p>
        </p:txBody>
      </p:sp>
      <p:sp>
        <p:nvSpPr>
          <p:cNvPr id="136195" name="Rectangle 292865"/>
          <p:cNvSpPr>
            <a:spLocks noGrp="1" noRot="1" noChangeAspect="1" noChangeArrowheads="1" noTextEdit="1"/>
          </p:cNvSpPr>
          <p:nvPr>
            <p:ph type="sldImg"/>
          </p:nvPr>
        </p:nvSpPr>
        <p:spPr>
          <a:noFill/>
          <a:ln cap="flat">
            <a:headEnd type="none" w="med" len="med"/>
            <a:tailEnd type="none" w="med" len="med"/>
          </a:ln>
        </p:spPr>
      </p:sp>
      <p:sp>
        <p:nvSpPr>
          <p:cNvPr id="136196" name="Rectangle 2928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0A298F-BF13-45EF-8ABE-52EB45E42D2F}" type="slidenum">
              <a:rPr lang="zh-CN" altLang="en-US"/>
              <a:pPr eaLnBrk="1" hangingPunct="1"/>
              <a:t>24</a:t>
            </a:fld>
            <a:endParaRPr lang="zh-CN" altLang="en-US"/>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914400" y="4343400"/>
            <a:ext cx="5029200" cy="4114800"/>
          </a:xfrm>
          <a:noFill/>
          <a:ln/>
        </p:spPr>
        <p:txBody>
          <a:bodyPr/>
          <a:lstStyle/>
          <a:p>
            <a:pPr marL="152400" indent="-152400">
              <a:lnSpc>
                <a:spcPct val="80000"/>
              </a:lnSpc>
            </a:pPr>
            <a:endParaRPr lang="en-US" sz="800"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239</a:t>
            </a:fld>
            <a:endParaRPr lang="en-US" dirty="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88987EC9-3D65-46E9-B938-662ADB6BB098}" type="slidenum">
              <a:rPr lang="en-US"/>
              <a:pPr>
                <a:defRPr/>
              </a:pPr>
              <a:t>242</a:t>
            </a:fld>
            <a:endParaRPr lang="en-US"/>
          </a:p>
        </p:txBody>
      </p:sp>
      <p:sp>
        <p:nvSpPr>
          <p:cNvPr id="222211" name="Rectangle 1240065"/>
          <p:cNvSpPr>
            <a:spLocks noGrp="1" noRot="1" noChangeAspect="1" noChangeArrowheads="1" noTextEdit="1"/>
          </p:cNvSpPr>
          <p:nvPr>
            <p:ph type="sldImg"/>
          </p:nvPr>
        </p:nvSpPr>
        <p:spPr>
          <a:noFill/>
          <a:ln cap="flat">
            <a:headEnd type="none" w="med" len="med"/>
            <a:tailEnd type="none" w="med" len="med"/>
          </a:ln>
        </p:spPr>
      </p:sp>
      <p:sp>
        <p:nvSpPr>
          <p:cNvPr id="222212" name="Rectangle 12400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0A298F-BF13-45EF-8ABE-52EB45E42D2F}" type="slidenum">
              <a:rPr lang="zh-CN" altLang="en-US"/>
              <a:pPr eaLnBrk="1" hangingPunct="1"/>
              <a:t>26</a:t>
            </a:fld>
            <a:endParaRPr lang="zh-CN" altLang="en-US"/>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250</a:t>
            </a:fld>
            <a:endParaRPr lang="en-US" dirty="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6AB5BE7E-5420-4BCF-9529-A69BF560E033}" type="slidenum">
              <a:rPr lang="en-US"/>
              <a:pPr>
                <a:defRPr/>
              </a:pPr>
              <a:t>251</a:t>
            </a:fld>
            <a:endParaRPr lang="en-US"/>
          </a:p>
        </p:txBody>
      </p:sp>
      <p:sp>
        <p:nvSpPr>
          <p:cNvPr id="200707" name="Rectangle 974849"/>
          <p:cNvSpPr>
            <a:spLocks noGrp="1" noRot="1" noChangeAspect="1" noChangeArrowheads="1" noTextEdit="1"/>
          </p:cNvSpPr>
          <p:nvPr>
            <p:ph type="sldImg"/>
          </p:nvPr>
        </p:nvSpPr>
        <p:spPr>
          <a:noFill/>
          <a:ln cap="flat">
            <a:headEnd type="none" w="med" len="med"/>
            <a:tailEnd type="none" w="med" len="med"/>
          </a:ln>
        </p:spPr>
      </p:sp>
      <p:sp>
        <p:nvSpPr>
          <p:cNvPr id="200708" name="Rectangle 97485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46648EBA-9A5A-44D7-80F1-0230B8B918A9}" type="slidenum">
              <a:rPr lang="en-US"/>
              <a:pPr>
                <a:defRPr/>
              </a:pPr>
              <a:t>252</a:t>
            </a:fld>
            <a:endParaRPr lang="en-US"/>
          </a:p>
        </p:txBody>
      </p:sp>
      <p:sp>
        <p:nvSpPr>
          <p:cNvPr id="201731" name="Rectangle 976897"/>
          <p:cNvSpPr>
            <a:spLocks noGrp="1" noRot="1" noChangeAspect="1" noChangeArrowheads="1" noTextEdit="1"/>
          </p:cNvSpPr>
          <p:nvPr>
            <p:ph type="sldImg"/>
          </p:nvPr>
        </p:nvSpPr>
        <p:spPr>
          <a:noFill/>
          <a:ln cap="flat">
            <a:headEnd type="none" w="med" len="med"/>
            <a:tailEnd type="none" w="med" len="med"/>
          </a:ln>
        </p:spPr>
      </p:sp>
      <p:sp>
        <p:nvSpPr>
          <p:cNvPr id="201732" name="Rectangle 97689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8BF1950-BA34-4CCE-92D5-D0DB6664D2D9}" type="slidenum">
              <a:rPr lang="en-US"/>
              <a:pPr>
                <a:defRPr/>
              </a:pPr>
              <a:t>253</a:t>
            </a:fld>
            <a:endParaRPr lang="en-US"/>
          </a:p>
        </p:txBody>
      </p:sp>
      <p:sp>
        <p:nvSpPr>
          <p:cNvPr id="202755" name="Rectangle 1016833"/>
          <p:cNvSpPr>
            <a:spLocks noGrp="1" noRot="1" noChangeAspect="1" noChangeArrowheads="1" noTextEdit="1"/>
          </p:cNvSpPr>
          <p:nvPr>
            <p:ph type="sldImg"/>
          </p:nvPr>
        </p:nvSpPr>
        <p:spPr>
          <a:noFill/>
          <a:ln cap="flat">
            <a:headEnd type="none" w="med" len="med"/>
            <a:tailEnd type="none" w="med" len="med"/>
          </a:ln>
        </p:spPr>
      </p:sp>
      <p:sp>
        <p:nvSpPr>
          <p:cNvPr id="202756" name="Rectangle 101683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28</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EC67A4-4E4F-4ACE-BE9E-D131491C8CDA}" type="slidenum">
              <a:rPr lang="zh-CN" altLang="en-US"/>
              <a:pPr eaLnBrk="1" hangingPunct="1"/>
              <a:t>29</a:t>
            </a:fld>
            <a:endParaRPr lang="zh-CN" alt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31</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DF89E-1830-4123-A1B0-8F7F9CE610D8}" type="slidenum">
              <a:rPr lang="zh-CN" altLang="en-US"/>
              <a:pPr eaLnBrk="1" hangingPunct="1"/>
              <a:t>33</a:t>
            </a:fld>
            <a:endParaRPr lang="zh-CN"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BB31885D-03B4-4202-9C35-F2D0469A394D}" type="slidenum">
              <a:rPr lang="en-US"/>
              <a:pPr>
                <a:defRPr/>
              </a:pPr>
              <a:t>44</a:t>
            </a:fld>
            <a:endParaRPr lang="en-US"/>
          </a:p>
        </p:txBody>
      </p:sp>
      <p:sp>
        <p:nvSpPr>
          <p:cNvPr id="171011" name="Rectangle 1034241"/>
          <p:cNvSpPr>
            <a:spLocks noGrp="1" noRot="1" noChangeAspect="1" noChangeArrowheads="1" noTextEdit="1"/>
          </p:cNvSpPr>
          <p:nvPr>
            <p:ph type="sldImg"/>
          </p:nvPr>
        </p:nvSpPr>
        <p:spPr>
          <a:noFill/>
          <a:ln cap="flat">
            <a:headEnd type="none" w="med" len="med"/>
            <a:tailEnd type="none" w="med" len="med"/>
          </a:ln>
        </p:spPr>
      </p:sp>
      <p:sp>
        <p:nvSpPr>
          <p:cNvPr id="171012" name="Rectangle 103424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1590628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9806F-D79B-47CE-BBCB-D5502E3F656E}" type="slidenum">
              <a:rPr lang="en-US" smtClean="0"/>
              <a:t>58</a:t>
            </a:fld>
            <a:endParaRPr lang="en-US"/>
          </a:p>
        </p:txBody>
      </p:sp>
    </p:spTree>
    <p:extLst>
      <p:ext uri="{BB962C8B-B14F-4D97-AF65-F5344CB8AC3E}">
        <p14:creationId xmlns:p14="http://schemas.microsoft.com/office/powerpoint/2010/main" val="108080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6</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9806F-D79B-47CE-BBCB-D5502E3F656E}" type="slidenum">
              <a:rPr lang="en-US" smtClean="0"/>
              <a:t>59</a:t>
            </a:fld>
            <a:endParaRPr lang="en-US"/>
          </a:p>
        </p:txBody>
      </p:sp>
    </p:spTree>
    <p:extLst>
      <p:ext uri="{BB962C8B-B14F-4D97-AF65-F5344CB8AC3E}">
        <p14:creationId xmlns:p14="http://schemas.microsoft.com/office/powerpoint/2010/main" val="1080806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9806F-D79B-47CE-BBCB-D5502E3F656E}" type="slidenum">
              <a:rPr lang="en-US" smtClean="0"/>
              <a:t>60</a:t>
            </a:fld>
            <a:endParaRPr lang="en-US"/>
          </a:p>
        </p:txBody>
      </p:sp>
    </p:spTree>
    <p:extLst>
      <p:ext uri="{BB962C8B-B14F-4D97-AF65-F5344CB8AC3E}">
        <p14:creationId xmlns:p14="http://schemas.microsoft.com/office/powerpoint/2010/main" val="1080806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7:33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7:33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E92C973B-BADA-4258-A083-682A1701A9C7}" type="slidenum">
              <a:rPr lang="en-US"/>
              <a:pPr>
                <a:defRPr/>
              </a:pPr>
              <a:t>70</a:t>
            </a:fld>
            <a:endParaRPr lang="en-US"/>
          </a:p>
        </p:txBody>
      </p:sp>
      <p:sp>
        <p:nvSpPr>
          <p:cNvPr id="235523" name="Rectangle 292865"/>
          <p:cNvSpPr>
            <a:spLocks noGrp="1" noRot="1" noChangeAspect="1" noChangeArrowheads="1" noTextEdit="1"/>
          </p:cNvSpPr>
          <p:nvPr>
            <p:ph type="sldImg"/>
          </p:nvPr>
        </p:nvSpPr>
        <p:spPr>
          <a:noFill/>
          <a:ln cap="flat">
            <a:headEnd type="none" w="med" len="med"/>
            <a:tailEnd type="none" w="med" len="med"/>
          </a:ln>
        </p:spPr>
      </p:sp>
      <p:sp>
        <p:nvSpPr>
          <p:cNvPr id="235524" name="Rectangle 2928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z="10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7</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A06A82E-6C9B-4141-8B74-31EA2C0E2361}" type="slidenum">
              <a:rPr lang="en-US"/>
              <a:pPr>
                <a:defRPr/>
              </a:pPr>
              <a:t>71</a:t>
            </a:fld>
            <a:endParaRPr lang="en-US"/>
          </a:p>
        </p:txBody>
      </p:sp>
      <p:sp>
        <p:nvSpPr>
          <p:cNvPr id="236547" name="Rectangle 292865"/>
          <p:cNvSpPr>
            <a:spLocks noGrp="1" noRot="1" noChangeAspect="1" noChangeArrowheads="1" noTextEdit="1"/>
          </p:cNvSpPr>
          <p:nvPr>
            <p:ph type="sldImg"/>
          </p:nvPr>
        </p:nvSpPr>
        <p:spPr>
          <a:noFill/>
          <a:ln cap="flat">
            <a:headEnd type="none" w="med" len="med"/>
            <a:tailEnd type="none" w="med" len="med"/>
          </a:ln>
        </p:spPr>
      </p:sp>
      <p:sp>
        <p:nvSpPr>
          <p:cNvPr id="236548" name="Rectangle 2928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z="100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BE0F0E5-484C-4477-8890-FF526CA5587C}" type="slidenum">
              <a:rPr lang="en-US"/>
              <a:pPr>
                <a:defRPr/>
              </a:pPr>
              <a:t>73</a:t>
            </a:fld>
            <a:endParaRPr lang="en-US"/>
          </a:p>
        </p:txBody>
      </p:sp>
      <p:sp>
        <p:nvSpPr>
          <p:cNvPr id="237571" name="Rectangle 292865"/>
          <p:cNvSpPr>
            <a:spLocks noGrp="1" noRot="1" noChangeAspect="1" noChangeArrowheads="1" noTextEdit="1"/>
          </p:cNvSpPr>
          <p:nvPr>
            <p:ph type="sldImg"/>
          </p:nvPr>
        </p:nvSpPr>
        <p:spPr>
          <a:noFill/>
          <a:ln cap="flat">
            <a:headEnd type="none" w="med" len="med"/>
            <a:tailEnd type="none" w="med" len="med"/>
          </a:ln>
        </p:spPr>
      </p:sp>
      <p:sp>
        <p:nvSpPr>
          <p:cNvPr id="237572" name="Rectangle 2928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z="100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AC4E8C0-AD6F-4F48-966E-80EDCCF675C9}" type="slidenum">
              <a:rPr lang="en-US"/>
              <a:pPr>
                <a:defRPr/>
              </a:pPr>
              <a:t>74</a:t>
            </a:fld>
            <a:endParaRPr lang="en-US"/>
          </a:p>
        </p:txBody>
      </p:sp>
      <p:sp>
        <p:nvSpPr>
          <p:cNvPr id="238595" name="Rectangle 292865"/>
          <p:cNvSpPr>
            <a:spLocks noGrp="1" noRot="1" noChangeAspect="1" noChangeArrowheads="1" noTextEdit="1"/>
          </p:cNvSpPr>
          <p:nvPr>
            <p:ph type="sldImg"/>
          </p:nvPr>
        </p:nvSpPr>
        <p:spPr>
          <a:noFill/>
          <a:ln cap="flat">
            <a:headEnd type="none" w="med" len="med"/>
            <a:tailEnd type="none" w="med" len="med"/>
          </a:ln>
        </p:spPr>
      </p:sp>
      <p:sp>
        <p:nvSpPr>
          <p:cNvPr id="238596" name="Rectangle 29286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z="100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77</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78</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79</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extLst>
      <p:ext uri="{BB962C8B-B14F-4D97-AF65-F5344CB8AC3E}">
        <p14:creationId xmlns:p14="http://schemas.microsoft.com/office/powerpoint/2010/main" val="3452378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81</a:t>
            </a:fld>
            <a:endParaRPr lang="en-US" dirty="0"/>
          </a:p>
        </p:txBody>
      </p:sp>
    </p:spTree>
    <p:extLst>
      <p:ext uri="{BB962C8B-B14F-4D97-AF65-F5344CB8AC3E}">
        <p14:creationId xmlns:p14="http://schemas.microsoft.com/office/powerpoint/2010/main" val="3452378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82</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456522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83</a:t>
            </a:fld>
            <a:endParaRPr lang="en-US" dirty="0"/>
          </a:p>
        </p:txBody>
      </p:sp>
    </p:spTree>
    <p:extLst>
      <p:ext uri="{BB962C8B-B14F-4D97-AF65-F5344CB8AC3E}">
        <p14:creationId xmlns:p14="http://schemas.microsoft.com/office/powerpoint/2010/main" val="24565229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85</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86</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87</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88</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89</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DF89E-1830-4123-A1B0-8F7F9CE610D8}" type="slidenum">
              <a:rPr lang="zh-CN" altLang="en-US"/>
              <a:pPr eaLnBrk="1" hangingPunct="1"/>
              <a:t>90</a:t>
            </a:fld>
            <a:endParaRPr lang="zh-CN"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0A298F-BF13-45EF-8ABE-52EB45E42D2F}" type="slidenum">
              <a:rPr lang="zh-CN" altLang="en-US"/>
              <a:pPr eaLnBrk="1" hangingPunct="1"/>
              <a:t>91</a:t>
            </a:fld>
            <a:endParaRPr lang="zh-CN" altLang="en-US"/>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0A298F-BF13-45EF-8ABE-52EB45E42D2F}" type="slidenum">
              <a:rPr lang="zh-CN" altLang="en-US"/>
              <a:pPr eaLnBrk="1" hangingPunct="1"/>
              <a:t>92</a:t>
            </a:fld>
            <a:endParaRPr lang="zh-CN" altLang="en-US"/>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84357D-A7D1-4CF9-B077-AE5D19BE4878}" type="slidenum">
              <a:rPr lang="zh-CN" altLang="en-US"/>
              <a:pPr eaLnBrk="1" hangingPunct="1"/>
              <a:t>93</a:t>
            </a:fld>
            <a:endParaRPr lang="zh-CN" altLang="en-US"/>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F5D935-F846-4017-8602-30A2C8203816}" type="slidenum">
              <a:rPr lang="zh-CN" altLang="en-US"/>
              <a:pPr eaLnBrk="1" hangingPunct="1"/>
              <a:t>94</a:t>
            </a:fld>
            <a:endParaRPr lang="zh-CN" altLang="en-US"/>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341918-726A-4CC7-A46C-89E484DA7A51}" type="slidenum">
              <a:rPr lang="zh-CN" altLang="en-US"/>
              <a:pPr eaLnBrk="1" hangingPunct="1"/>
              <a:t>95</a:t>
            </a:fld>
            <a:endParaRPr lang="zh-CN" alt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96</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EC67A4-4E4F-4ACE-BE9E-D131491C8CDA}" type="slidenum">
              <a:rPr lang="zh-CN" altLang="en-US"/>
              <a:pPr eaLnBrk="1" hangingPunct="1"/>
              <a:t>97</a:t>
            </a:fld>
            <a:endParaRPr lang="zh-CN" alt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20534E-12D4-4A5A-809E-59F5EC4A9932}" type="slidenum">
              <a:rPr lang="zh-CN" altLang="en-US"/>
              <a:pPr eaLnBrk="1" hangingPunct="1"/>
              <a:t>98</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99</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DF89E-1830-4123-A1B0-8F7F9CE610D8}" type="slidenum">
              <a:rPr lang="zh-CN" altLang="en-US"/>
              <a:pPr eaLnBrk="1" hangingPunct="1"/>
              <a:t>100</a:t>
            </a:fld>
            <a:endParaRPr lang="zh-CN"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11</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9806F-D79B-47CE-BBCB-D5502E3F656E}" type="slidenum">
              <a:rPr lang="en-US" smtClean="0"/>
              <a:t>106</a:t>
            </a:fld>
            <a:endParaRPr lang="en-US"/>
          </a:p>
        </p:txBody>
      </p:sp>
    </p:spTree>
    <p:extLst>
      <p:ext uri="{BB962C8B-B14F-4D97-AF65-F5344CB8AC3E}">
        <p14:creationId xmlns:p14="http://schemas.microsoft.com/office/powerpoint/2010/main" val="8033629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9806F-D79B-47CE-BBCB-D5502E3F656E}" type="slidenum">
              <a:rPr lang="en-US" smtClean="0"/>
              <a:t>107</a:t>
            </a:fld>
            <a:endParaRPr lang="en-US"/>
          </a:p>
        </p:txBody>
      </p:sp>
    </p:spTree>
    <p:extLst>
      <p:ext uri="{BB962C8B-B14F-4D97-AF65-F5344CB8AC3E}">
        <p14:creationId xmlns:p14="http://schemas.microsoft.com/office/powerpoint/2010/main" val="803362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9806F-D79B-47CE-BBCB-D5502E3F656E}" type="slidenum">
              <a:rPr lang="en-US" smtClean="0"/>
              <a:t>115</a:t>
            </a:fld>
            <a:endParaRPr lang="en-US"/>
          </a:p>
        </p:txBody>
      </p:sp>
    </p:spTree>
    <p:extLst>
      <p:ext uri="{BB962C8B-B14F-4D97-AF65-F5344CB8AC3E}">
        <p14:creationId xmlns:p14="http://schemas.microsoft.com/office/powerpoint/2010/main" val="10808061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9806F-D79B-47CE-BBCB-D5502E3F656E}" type="slidenum">
              <a:rPr lang="en-US" smtClean="0"/>
              <a:t>116</a:t>
            </a:fld>
            <a:endParaRPr lang="en-US"/>
          </a:p>
        </p:txBody>
      </p:sp>
    </p:spTree>
    <p:extLst>
      <p:ext uri="{BB962C8B-B14F-4D97-AF65-F5344CB8AC3E}">
        <p14:creationId xmlns:p14="http://schemas.microsoft.com/office/powerpoint/2010/main" val="10808061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9806F-D79B-47CE-BBCB-D5502E3F656E}" type="slidenum">
              <a:rPr lang="en-US" smtClean="0"/>
              <a:t>117</a:t>
            </a:fld>
            <a:endParaRPr lang="en-US"/>
          </a:p>
        </p:txBody>
      </p:sp>
    </p:spTree>
    <p:extLst>
      <p:ext uri="{BB962C8B-B14F-4D97-AF65-F5344CB8AC3E}">
        <p14:creationId xmlns:p14="http://schemas.microsoft.com/office/powerpoint/2010/main" val="10808061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1743333-4513-4176-AE64-9EFAD8641FC1}" type="slidenum">
              <a:rPr lang="en-US"/>
              <a:pPr>
                <a:defRPr/>
              </a:pPr>
              <a:t>119</a:t>
            </a:fld>
            <a:endParaRPr lang="en-US"/>
          </a:p>
        </p:txBody>
      </p:sp>
      <p:sp>
        <p:nvSpPr>
          <p:cNvPr id="225283" name="Rectangle 1257473"/>
          <p:cNvSpPr>
            <a:spLocks noGrp="1" noRot="1" noChangeAspect="1" noChangeArrowheads="1" noTextEdit="1"/>
          </p:cNvSpPr>
          <p:nvPr>
            <p:ph type="sldImg"/>
          </p:nvPr>
        </p:nvSpPr>
        <p:spPr>
          <a:noFill/>
          <a:ln cap="flat">
            <a:headEnd type="none" w="med" len="med"/>
            <a:tailEnd type="none" w="med" len="med"/>
          </a:ln>
        </p:spPr>
      </p:sp>
      <p:sp>
        <p:nvSpPr>
          <p:cNvPr id="225284" name="Rectangle 125747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80000"/>
              </a:lnSpc>
            </a:pPr>
            <a:endParaRPr lang="en-US" sz="80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211EFB-CBA9-42F4-9F2D-64192FA132ED}" type="slidenum">
              <a:rPr lang="en-US"/>
              <a:pPr>
                <a:defRPr/>
              </a:pPr>
              <a:t>120</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z="100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121</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1F28C0C-3AEE-4723-BC8A-7A64286E7AB8}" type="slidenum">
              <a:rPr lang="en-US"/>
              <a:pPr>
                <a:defRPr/>
              </a:pPr>
              <a:t>123</a:t>
            </a:fld>
            <a:endParaRPr lang="en-US"/>
          </a:p>
        </p:txBody>
      </p:sp>
      <p:sp>
        <p:nvSpPr>
          <p:cNvPr id="209923" name="Rectangle 1215489"/>
          <p:cNvSpPr>
            <a:spLocks noGrp="1" noRot="1" noChangeAspect="1" noChangeArrowheads="1" noTextEdit="1"/>
          </p:cNvSpPr>
          <p:nvPr>
            <p:ph type="sldImg"/>
          </p:nvPr>
        </p:nvSpPr>
        <p:spPr>
          <a:noFill/>
          <a:ln cap="flat">
            <a:headEnd type="none" w="med" len="med"/>
            <a:tailEnd type="none" w="med" len="med"/>
          </a:ln>
        </p:spPr>
      </p:sp>
      <p:sp>
        <p:nvSpPr>
          <p:cNvPr id="209924" name="Rectangle 121549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225011" indent="-225011"/>
            <a:endParaRPr lang="en-US"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29814E12-86CD-478A-A223-E6D412BB122F}" type="slidenum">
              <a:rPr lang="en-US"/>
              <a:pPr>
                <a:defRPr/>
              </a:pPr>
              <a:t>124</a:t>
            </a:fld>
            <a:endParaRPr lang="en-US"/>
          </a:p>
        </p:txBody>
      </p:sp>
      <p:sp>
        <p:nvSpPr>
          <p:cNvPr id="210947" name="Rectangle 1217537"/>
          <p:cNvSpPr>
            <a:spLocks noGrp="1" noRot="1" noChangeAspect="1" noChangeArrowheads="1" noTextEdit="1"/>
          </p:cNvSpPr>
          <p:nvPr>
            <p:ph type="sldImg"/>
          </p:nvPr>
        </p:nvSpPr>
        <p:spPr>
          <a:noFill/>
          <a:ln cap="flat">
            <a:headEnd type="none" w="med" len="med"/>
            <a:tailEnd type="none" w="med" len="med"/>
          </a:ln>
        </p:spPr>
      </p:sp>
      <p:sp>
        <p:nvSpPr>
          <p:cNvPr id="210948" name="Rectangle 1217538"/>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80000"/>
              </a:lnSpc>
            </a:pPr>
            <a:endParaRPr lang="en-US" sz="9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73F7B568-9C70-4108-B6B7-6D568D1ED95D}" type="slidenum">
              <a:rPr lang="en-US"/>
              <a:pPr>
                <a:defRPr/>
              </a:pPr>
              <a:t>12</a:t>
            </a:fld>
            <a:endParaRPr lang="en-US"/>
          </a:p>
        </p:txBody>
      </p:sp>
      <p:sp>
        <p:nvSpPr>
          <p:cNvPr id="167939" name="Rectangle 711681"/>
          <p:cNvSpPr>
            <a:spLocks noGrp="1" noRot="1" noChangeAspect="1" noChangeArrowheads="1" noTextEdit="1"/>
          </p:cNvSpPr>
          <p:nvPr>
            <p:ph type="sldImg"/>
          </p:nvPr>
        </p:nvSpPr>
        <p:spPr>
          <a:noFill/>
          <a:ln w="12700" cap="flat">
            <a:solidFill>
              <a:schemeClr val="tx1"/>
            </a:solidFill>
            <a:headEnd type="none" w="med" len="med"/>
            <a:tailEnd type="none" w="med" len="med"/>
          </a:ln>
        </p:spPr>
      </p:sp>
      <p:sp>
        <p:nvSpPr>
          <p:cNvPr id="167940" name="Rectangle 711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8538" tIns="44269" rIns="88538" bIns="44269"/>
          <a:lstStyle/>
          <a:p>
            <a:pPr eaLnBrk="1" hangingPunct="1"/>
            <a:endParaRPr lang="en-US" dirty="0"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E41D6765-7F2A-4B50-9DA8-1CBC064321E0}" type="slidenum">
              <a:rPr lang="en-US"/>
              <a:pPr>
                <a:defRPr/>
              </a:pPr>
              <a:t>125</a:t>
            </a:fld>
            <a:endParaRPr lang="en-US"/>
          </a:p>
        </p:txBody>
      </p:sp>
      <p:sp>
        <p:nvSpPr>
          <p:cNvPr id="211971" name="Rectangle 1219585"/>
          <p:cNvSpPr>
            <a:spLocks noGrp="1" noRot="1" noChangeAspect="1" noChangeArrowheads="1" noTextEdit="1"/>
          </p:cNvSpPr>
          <p:nvPr>
            <p:ph type="sldImg"/>
          </p:nvPr>
        </p:nvSpPr>
        <p:spPr>
          <a:noFill/>
          <a:ln cap="flat">
            <a:headEnd type="none" w="med" len="med"/>
            <a:tailEnd type="none" w="med" len="med"/>
          </a:ln>
        </p:spPr>
      </p:sp>
      <p:sp>
        <p:nvSpPr>
          <p:cNvPr id="211972" name="Rectangle 121958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lnSpc>
                <a:spcPct val="80000"/>
              </a:lnSpc>
            </a:pPr>
            <a:endParaRPr lang="en-US" sz="800">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D22D84C5-F2F0-421F-98A9-916F5568567A}" type="slidenum">
              <a:rPr lang="en-US"/>
              <a:pPr>
                <a:defRPr/>
              </a:pPr>
              <a:t>126</a:t>
            </a:fld>
            <a:endParaRPr lang="en-US"/>
          </a:p>
        </p:txBody>
      </p:sp>
      <p:sp>
        <p:nvSpPr>
          <p:cNvPr id="212995" name="Rectangle 1221633"/>
          <p:cNvSpPr>
            <a:spLocks noGrp="1" noRot="1" noChangeAspect="1" noChangeArrowheads="1" noTextEdit="1"/>
          </p:cNvSpPr>
          <p:nvPr>
            <p:ph type="sldImg"/>
          </p:nvPr>
        </p:nvSpPr>
        <p:spPr>
          <a:noFill/>
          <a:ln cap="flat">
            <a:headEnd type="none" w="med" len="med"/>
            <a:tailEnd type="none" w="med" len="med"/>
          </a:ln>
        </p:spPr>
      </p:sp>
      <p:sp>
        <p:nvSpPr>
          <p:cNvPr id="212996" name="Rectangle 122163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57440163-AF6E-4346-8D74-9F698711844F}" type="slidenum">
              <a:rPr lang="en-US"/>
              <a:pPr>
                <a:defRPr/>
              </a:pPr>
              <a:t>127</a:t>
            </a:fld>
            <a:endParaRPr lang="en-US"/>
          </a:p>
        </p:txBody>
      </p:sp>
      <p:sp>
        <p:nvSpPr>
          <p:cNvPr id="214019" name="Rectangle 1223681"/>
          <p:cNvSpPr>
            <a:spLocks noGrp="1" noRot="1" noChangeAspect="1" noChangeArrowheads="1" noTextEdit="1"/>
          </p:cNvSpPr>
          <p:nvPr>
            <p:ph type="sldImg"/>
          </p:nvPr>
        </p:nvSpPr>
        <p:spPr>
          <a:noFill/>
          <a:ln cap="flat">
            <a:headEnd type="none" w="med" len="med"/>
            <a:tailEnd type="none" w="med" len="med"/>
          </a:ln>
        </p:spPr>
      </p:sp>
      <p:sp>
        <p:nvSpPr>
          <p:cNvPr id="214020" name="Rectangle 122368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z="1000">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211EFB-CBA9-42F4-9F2D-64192FA132ED}" type="slidenum">
              <a:rPr lang="en-US"/>
              <a:pPr>
                <a:defRPr/>
              </a:pPr>
              <a:t>130</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z="100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00959E00-13E0-4E6C-B170-457C756E2A81}" type="slidenum">
              <a:rPr lang="en-US"/>
              <a:pPr>
                <a:defRPr/>
              </a:pPr>
              <a:t>133</a:t>
            </a:fld>
            <a:endParaRPr lang="en-US"/>
          </a:p>
        </p:txBody>
      </p:sp>
      <p:sp>
        <p:nvSpPr>
          <p:cNvPr id="218115" name="Rectangle 1231873"/>
          <p:cNvSpPr>
            <a:spLocks noGrp="1" noRot="1" noChangeAspect="1" noChangeArrowheads="1" noTextEdit="1"/>
          </p:cNvSpPr>
          <p:nvPr>
            <p:ph type="sldImg"/>
          </p:nvPr>
        </p:nvSpPr>
        <p:spPr>
          <a:noFill/>
          <a:ln cap="flat">
            <a:headEnd type="none" w="med" len="med"/>
            <a:tailEnd type="none" w="med" len="med"/>
          </a:ln>
        </p:spPr>
      </p:sp>
      <p:sp>
        <p:nvSpPr>
          <p:cNvPr id="218116" name="Rectangle 123187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a:spLocks noGrp="1" noChangeArrowheads="1"/>
          </p:cNvSpPr>
          <p:nvPr>
            <p:ph type="sldNum" sz="quarter" idx="5"/>
          </p:nvPr>
        </p:nvSpPr>
        <p:spPr/>
        <p:txBody>
          <a:bodyPr/>
          <a:lstStyle/>
          <a:p>
            <a:pPr>
              <a:defRPr/>
            </a:pPr>
            <a:fld id="{9A6769CF-03A0-49F5-B5E5-3F31B9E91D8E}" type="slidenum">
              <a:rPr lang="en-US"/>
              <a:pPr>
                <a:defRPr/>
              </a:pPr>
              <a:t>135</a:t>
            </a:fld>
            <a:endParaRPr lang="en-US"/>
          </a:p>
        </p:txBody>
      </p:sp>
      <p:sp>
        <p:nvSpPr>
          <p:cNvPr id="219139" name="Rectangle 1233921"/>
          <p:cNvSpPr>
            <a:spLocks noGrp="1" noRot="1" noChangeAspect="1" noChangeArrowheads="1" noTextEdit="1"/>
          </p:cNvSpPr>
          <p:nvPr>
            <p:ph type="sldImg"/>
          </p:nvPr>
        </p:nvSpPr>
        <p:spPr>
          <a:noFill/>
          <a:ln cap="flat">
            <a:headEnd type="none" w="med" len="med"/>
            <a:tailEnd type="none" w="med" len="med"/>
          </a:ln>
        </p:spPr>
      </p:sp>
      <p:sp>
        <p:nvSpPr>
          <p:cNvPr id="219140" name="Rectangle 123392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b="1"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57520257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50151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58552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71646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77520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1784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43850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576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59235553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01339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108774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844151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9924177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lvl1pPr algn="l" defTabSz="457200" rtl="0" eaLnBrk="1" latinLnBrk="0" hangingPunct="1">
              <a:spcBef>
                <a:spcPct val="0"/>
              </a:spcBef>
              <a:buNone/>
              <a:defRPr lang="en-US" sz="4400" b="0" kern="1200" dirty="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t>Click to edit Master title style</a:t>
            </a:r>
          </a:p>
        </p:txBody>
      </p:sp>
      <p:sp>
        <p:nvSpPr>
          <p:cNvPr id="4" name="Content Placeholder 2"/>
          <p:cNvSpPr>
            <a:spLocks noGrp="1"/>
          </p:cNvSpPr>
          <p:nvPr>
            <p:ph idx="1"/>
          </p:nvPr>
        </p:nvSpPr>
        <p:spPr>
          <a:xfrm>
            <a:off x="609441" y="1303326"/>
            <a:ext cx="10969943" cy="5554674"/>
          </a:xfrm>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50923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4632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659101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87764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857322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044679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734178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3979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59927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6448575"/>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2" r:id="rId20"/>
    <p:sldLayoutId id="2147483823"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1099637"/>
      </p:ext>
    </p:extLst>
  </p:cSld>
  <p:clrMap bg1="dk1" tx1="lt1" bg2="dk2" tx2="lt2" accent1="accent1" accent2="accent2" accent3="accent3" accent4="accent4" accent5="accent5" accent6="accent6" hlink="hlink" folHlink="folHlink"/>
  <p:sldLayoutIdLst>
    <p:sldLayoutId id="21474838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e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hyperlink" Target="http://msdn2.microsoft.com/en-us/library/ms675656(VS.85).aspx" TargetMode="External"/><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emf"/></Relationships>
</file>

<file path=ppt/slides/_rels/slide1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1.xml"/></Relationships>
</file>

<file path=ppt/slides/_rels/slide1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00.xml"/><Relationship Id="rId7" Type="http://schemas.openxmlformats.org/officeDocument/2006/relationships/image" Target="../media/image56.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5.png"/><Relationship Id="rId4" Type="http://schemas.openxmlformats.org/officeDocument/2006/relationships/oleObject" Target="../embeddings/oleObject1.bin"/></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emf"/></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3.xml"/><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7.png"/><Relationship Id="rId4" Type="http://schemas.openxmlformats.org/officeDocument/2006/relationships/oleObject" Target="../embeddings/oleObject3.bin"/></Relationships>
</file>

<file path=ppt/slides/_rels/slide15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14.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57.png"/><Relationship Id="rId10" Type="http://schemas.openxmlformats.org/officeDocument/2006/relationships/oleObject" Target="../embeddings/oleObject12.bin"/><Relationship Id="rId4" Type="http://schemas.openxmlformats.org/officeDocument/2006/relationships/oleObject" Target="../embeddings/oleObject7.bin"/><Relationship Id="rId9" Type="http://schemas.openxmlformats.org/officeDocument/2006/relationships/oleObject" Target="../embeddings/oleObject11.bin"/></Relationships>
</file>

<file path=ppt/slides/_rels/slide15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15.xml"/><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57.png"/><Relationship Id="rId10" Type="http://schemas.openxmlformats.org/officeDocument/2006/relationships/oleObject" Target="../embeddings/oleObject18.bin"/><Relationship Id="rId4" Type="http://schemas.openxmlformats.org/officeDocument/2006/relationships/oleObject" Target="../embeddings/oleObject13.bin"/><Relationship Id="rId9" Type="http://schemas.openxmlformats.org/officeDocument/2006/relationships/oleObject" Target="../embeddings/oleObject17.bin"/></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1.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58.png"/><Relationship Id="rId5" Type="http://schemas.openxmlformats.org/officeDocument/2006/relationships/oleObject" Target="../embeddings/oleObject19.bin"/><Relationship Id="rId4" Type="http://schemas.openxmlformats.org/officeDocument/2006/relationships/image" Target="../media/image59.pn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58.png"/><Relationship Id="rId5" Type="http://schemas.openxmlformats.org/officeDocument/2006/relationships/oleObject" Target="../embeddings/oleObject20.bin"/><Relationship Id="rId4" Type="http://schemas.openxmlformats.org/officeDocument/2006/relationships/image" Target="../media/image59.png"/></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1.xml"/></Relationships>
</file>

<file path=ppt/slides/_rels/slide1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emf"/></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1.xml"/></Relationships>
</file>

<file path=ppt/slides/_rels/slide1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emf"/></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1.xml"/></Relationships>
</file>

<file path=ppt/slides/_rels/slide1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6.xml"/><Relationship Id="rId1" Type="http://schemas.openxmlformats.org/officeDocument/2006/relationships/slideLayout" Target="../slideLayouts/slideLayout21.xml"/><Relationship Id="rId4" Type="http://schemas.openxmlformats.org/officeDocument/2006/relationships/image" Target="../media/image62.png"/></Relationships>
</file>

<file path=ppt/slides/_rels/slide1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7.xml"/><Relationship Id="rId1" Type="http://schemas.openxmlformats.org/officeDocument/2006/relationships/slideLayout" Target="../slideLayouts/slideLayout21.xml"/><Relationship Id="rId5" Type="http://schemas.openxmlformats.org/officeDocument/2006/relationships/image" Target="../media/image64.png"/><Relationship Id="rId4" Type="http://schemas.openxmlformats.org/officeDocument/2006/relationships/image" Target="../media/image63.png"/></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1.xml"/></Relationships>
</file>

<file path=ppt/slides/_rels/slide1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0.xml"/><Relationship Id="rId1" Type="http://schemas.openxmlformats.org/officeDocument/2006/relationships/slideLayout" Target="../slideLayouts/slideLayout21.xml"/><Relationship Id="rId4" Type="http://schemas.openxmlformats.org/officeDocument/2006/relationships/image" Target="../media/image54.png"/></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emf"/></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e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1.xml"/></Relationships>
</file>

<file path=ppt/slides/_rels/slide199.xml.rels><?xml version="1.0" encoding="UTF-8" standalone="yes"?>
<Relationships xmlns="http://schemas.openxmlformats.org/package/2006/relationships"><Relationship Id="rId3" Type="http://schemas.openxmlformats.org/officeDocument/2006/relationships/hyperlink" Target="http://msdn2.microsoft.com/en-us/library/aa746475.aspx" TargetMode="External"/><Relationship Id="rId2" Type="http://schemas.openxmlformats.org/officeDocument/2006/relationships/notesSlide" Target="../notesSlides/notesSlide16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3.emf"/><Relationship Id="rId4" Type="http://schemas.openxmlformats.org/officeDocument/2006/relationships/image" Target="../media/image24.png"/></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0.xml"/></Relationships>
</file>

<file path=ppt/slides/_rels/slide201.xml.rels><?xml version="1.0" encoding="UTF-8" standalone="yes"?>
<Relationships xmlns="http://schemas.openxmlformats.org/package/2006/relationships"><Relationship Id="rId3" Type="http://schemas.openxmlformats.org/officeDocument/2006/relationships/hyperlink" Target="http://msdn2.microsoft.com/en-us/library/aa366108(VS.85).aspx" TargetMode="External"/><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0.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0.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0.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emf"/></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0.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0.xml"/></Relationships>
</file>

<file path=ppt/slides/_rels/slide2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5.xml"/><Relationship Id="rId1" Type="http://schemas.openxmlformats.org/officeDocument/2006/relationships/slideLayout" Target="../slideLayouts/slideLayout10.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0.xml"/></Relationships>
</file>

<file path=ppt/slides/_rels/slide2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7.xml"/><Relationship Id="rId1" Type="http://schemas.openxmlformats.org/officeDocument/2006/relationships/slideLayout" Target="../slideLayouts/slideLayout10.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0.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0.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0.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0.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0.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0.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0.xml"/></Relationships>
</file>

<file path=ppt/slides/_rels/slide2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6.xml"/><Relationship Id="rId1" Type="http://schemas.openxmlformats.org/officeDocument/2006/relationships/slideLayout" Target="../slideLayouts/slideLayout10.xml"/></Relationships>
</file>

<file path=ppt/slides/_rels/slide2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7.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2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8.xml"/><Relationship Id="rId1" Type="http://schemas.openxmlformats.org/officeDocument/2006/relationships/slideLayout" Target="../slideLayouts/slideLayout10.xml"/></Relationships>
</file>

<file path=ppt/slides/_rels/slide2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9.xml"/><Relationship Id="rId1" Type="http://schemas.openxmlformats.org/officeDocument/2006/relationships/slideLayout" Target="../slideLayouts/slideLayout10.xml"/></Relationships>
</file>

<file path=ppt/slides/_rels/slide2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0.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0.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0.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0.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6.png"/><Relationship Id="rId5" Type="http://schemas.openxmlformats.org/officeDocument/2006/relationships/hyperlink" Target="http://www.microsoft.com/learning" TargetMode="External"/><Relationship Id="rId10" Type="http://schemas.openxmlformats.org/officeDocument/2006/relationships/image" Target="../media/image35.emf"/><Relationship Id="rId4" Type="http://schemas.openxmlformats.org/officeDocument/2006/relationships/image" Target="../media/image32.png"/><Relationship Id="rId9" Type="http://schemas.openxmlformats.org/officeDocument/2006/relationships/image" Target="../media/image34.png"/><Relationship Id="rId14" Type="http://schemas.microsoft.com/office/2007/relationships/hdphoto" Target="../media/hdphoto1.wdp"/></Relationships>
</file>

<file path=ppt/slides/_rels/slide6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pc="-50" dirty="0" smtClean="0"/>
              <a:t>“Tricks-of-the-trade” after a Decade+ of Microsoft Active Directory</a:t>
            </a:r>
            <a:endParaRPr lang="en-US" spc="-50" dirty="0"/>
          </a:p>
        </p:txBody>
      </p:sp>
      <p:sp>
        <p:nvSpPr>
          <p:cNvPr id="6" name="Subtitle 5"/>
          <p:cNvSpPr>
            <a:spLocks noGrp="1"/>
          </p:cNvSpPr>
          <p:nvPr>
            <p:ph type="subTitle" idx="1"/>
          </p:nvPr>
        </p:nvSpPr>
        <p:spPr/>
        <p:txBody>
          <a:bodyPr/>
          <a:lstStyle/>
          <a:p>
            <a:r>
              <a:rPr lang="en-US" smtClean="0"/>
              <a:t>Jairo Cadena</a:t>
            </a:r>
          </a:p>
          <a:p>
            <a:r>
              <a:rPr lang="en-US" smtClean="0"/>
              <a:t>Program Manager</a:t>
            </a:r>
          </a:p>
          <a:p>
            <a:r>
              <a:rPr lang="en-US" smtClean="0"/>
              <a:t>Microsoft Corporation</a:t>
            </a:r>
          </a:p>
          <a:p>
            <a:endParaRPr lang="en-US" dirty="0"/>
          </a:p>
        </p:txBody>
      </p:sp>
      <p:sp>
        <p:nvSpPr>
          <p:cNvPr id="2" name="Text Placeholder 1"/>
          <p:cNvSpPr>
            <a:spLocks noGrp="1"/>
          </p:cNvSpPr>
          <p:nvPr>
            <p:ph type="body" sz="quarter" idx="10"/>
          </p:nvPr>
        </p:nvSpPr>
        <p:spPr/>
        <p:txBody>
          <a:bodyPr/>
          <a:lstStyle/>
          <a:p>
            <a:r>
              <a:rPr lang="en-US" dirty="0" smtClean="0"/>
              <a:t>WSV401</a:t>
            </a:r>
            <a:endParaRPr lang="en-US" dirty="0"/>
          </a:p>
        </p:txBody>
      </p:sp>
    </p:spTree>
    <p:extLst>
      <p:ext uri="{BB962C8B-B14F-4D97-AF65-F5344CB8AC3E}">
        <p14:creationId xmlns:p14="http://schemas.microsoft.com/office/powerpoint/2010/main" val="3403468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DC Locator</a:t>
            </a:r>
            <a:endParaRPr lang="en-US" dirty="0"/>
          </a:p>
        </p:txBody>
      </p:sp>
      <p:sp>
        <p:nvSpPr>
          <p:cNvPr id="7" name="Subtitle 6"/>
          <p:cNvSpPr>
            <a:spLocks noGrp="1"/>
          </p:cNvSpPr>
          <p:nvPr>
            <p:ph type="subTitle" idx="1"/>
          </p:nvPr>
        </p:nvSpPr>
        <p:spPr/>
        <p:txBody>
          <a:bodyPr/>
          <a:lstStyle/>
          <a:p>
            <a:r>
              <a:rPr lang="en-US" dirty="0" smtClean="0"/>
              <a:t>Auto site coverage and WS03 and RODC </a:t>
            </a:r>
            <a:r>
              <a:rPr lang="en-US" dirty="0" err="1" smtClean="0"/>
              <a:t>interop</a:t>
            </a:r>
            <a:endParaRPr lang="en-US" dirty="0"/>
          </a:p>
        </p:txBody>
      </p:sp>
    </p:spTree>
    <p:extLst>
      <p:ext uri="{BB962C8B-B14F-4D97-AF65-F5344CB8AC3E}">
        <p14:creationId xmlns:p14="http://schemas.microsoft.com/office/powerpoint/2010/main" val="2340937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CN" smtClean="0"/>
              <a:t>W32Time, on, off, auto start, demand start?</a:t>
            </a:r>
            <a:endParaRPr lang="en-US" altLang="zh-CN" dirty="0" smtClean="0"/>
          </a:p>
        </p:txBody>
      </p:sp>
      <p:sp>
        <p:nvSpPr>
          <p:cNvPr id="4099" name="Content Placeholder 7"/>
          <p:cNvSpPr>
            <a:spLocks noGrp="1"/>
          </p:cNvSpPr>
          <p:nvPr>
            <p:ph idx="1"/>
          </p:nvPr>
        </p:nvSpPr>
        <p:spPr>
          <a:xfrm>
            <a:off x="606751" y="1307506"/>
            <a:ext cx="11061374" cy="5550493"/>
          </a:xfrm>
        </p:spPr>
        <p:txBody>
          <a:bodyPr>
            <a:normAutofit lnSpcReduction="10000"/>
          </a:bodyPr>
          <a:lstStyle/>
          <a:p>
            <a:r>
              <a:rPr lang="en-US" dirty="0" smtClean="0"/>
              <a:t>To run or not to run…</a:t>
            </a:r>
          </a:p>
          <a:p>
            <a:pPr lvl="1"/>
            <a:r>
              <a:rPr lang="en-US" dirty="0" smtClean="0"/>
              <a:t>On domain controllers and domain joined machines it runs always</a:t>
            </a:r>
          </a:p>
          <a:p>
            <a:pPr lvl="1"/>
            <a:r>
              <a:rPr lang="en-US" dirty="0" smtClean="0"/>
              <a:t>On non-domain joined machines it is off by default</a:t>
            </a:r>
          </a:p>
          <a:p>
            <a:pPr lvl="2"/>
            <a:r>
              <a:rPr lang="en-US" dirty="0" smtClean="0"/>
              <a:t>Task runs every week to start service</a:t>
            </a:r>
          </a:p>
          <a:p>
            <a:pPr lvl="2"/>
            <a:r>
              <a:rPr lang="en-US" dirty="0" smtClean="0"/>
              <a:t>When started, service syncs’ time and then shuts itself down</a:t>
            </a:r>
          </a:p>
          <a:p>
            <a:pPr lvl="2"/>
            <a:endParaRPr lang="en-US" dirty="0" smtClean="0"/>
          </a:p>
          <a:p>
            <a:r>
              <a:rPr lang="en-US" dirty="0" smtClean="0"/>
              <a:t>Start type?</a:t>
            </a:r>
          </a:p>
          <a:p>
            <a:pPr lvl="1"/>
            <a:r>
              <a:rPr lang="en-US" dirty="0" smtClean="0"/>
              <a:t>It is set to DEMAND_START, so don’t worry it is by design</a:t>
            </a:r>
          </a:p>
          <a:p>
            <a:pPr lvl="2"/>
            <a:r>
              <a:rPr lang="en-US" dirty="0" smtClean="0"/>
              <a:t>Includes “most” domain controllers, domain joined machines and non-domain joined machines</a:t>
            </a:r>
          </a:p>
          <a:p>
            <a:pPr lvl="2"/>
            <a:r>
              <a:rPr lang="en-US" dirty="0" smtClean="0"/>
              <a:t>A trigger starts service upon boot</a:t>
            </a:r>
          </a:p>
          <a:p>
            <a:pPr lvl="1"/>
            <a:r>
              <a:rPr lang="en-US" dirty="0" smtClean="0"/>
              <a:t>One exemption</a:t>
            </a:r>
          </a:p>
          <a:p>
            <a:pPr lvl="2"/>
            <a:r>
              <a:rPr lang="en-US" dirty="0" smtClean="0"/>
              <a:t>On the first domain controller in the forest it is set to AUTO_START</a:t>
            </a:r>
          </a:p>
          <a:p>
            <a:pPr lvl="1"/>
            <a:endParaRPr lang="en-US" dirty="0" smtClean="0"/>
          </a:p>
        </p:txBody>
      </p:sp>
    </p:spTree>
    <p:extLst>
      <p:ext uri="{BB962C8B-B14F-4D97-AF65-F5344CB8AC3E}">
        <p14:creationId xmlns:p14="http://schemas.microsoft.com/office/powerpoint/2010/main" val="16897781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Troubleshooting miscellanea</a:t>
            </a:r>
            <a:endParaRPr lang="en-US" dirty="0"/>
          </a:p>
        </p:txBody>
      </p:sp>
    </p:spTree>
    <p:extLst>
      <p:ext uri="{BB962C8B-B14F-4D97-AF65-F5344CB8AC3E}">
        <p14:creationId xmlns:p14="http://schemas.microsoft.com/office/powerpoint/2010/main" val="477947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DSRM admin logon options</a:t>
            </a:r>
            <a:endParaRPr lang="en-US" dirty="0"/>
          </a:p>
        </p:txBody>
      </p:sp>
      <p:sp>
        <p:nvSpPr>
          <p:cNvPr id="4" name="Content Placeholder 3"/>
          <p:cNvSpPr>
            <a:spLocks noGrp="1"/>
          </p:cNvSpPr>
          <p:nvPr>
            <p:ph idx="1"/>
          </p:nvPr>
        </p:nvSpPr>
        <p:spPr>
          <a:xfrm>
            <a:off x="606751" y="1307507"/>
            <a:ext cx="11061374" cy="2880789"/>
          </a:xfrm>
        </p:spPr>
        <p:txBody>
          <a:bodyPr/>
          <a:lstStyle/>
          <a:p>
            <a:r>
              <a:rPr lang="en-US" dirty="0" smtClean="0"/>
              <a:t>HKLM\System\</a:t>
            </a:r>
            <a:r>
              <a:rPr lang="en-US" dirty="0" err="1" smtClean="0"/>
              <a:t>CurrentControlSet</a:t>
            </a:r>
            <a:r>
              <a:rPr lang="en-US" dirty="0" smtClean="0"/>
              <a:t>\Control\</a:t>
            </a:r>
            <a:r>
              <a:rPr lang="en-US" dirty="0" err="1" smtClean="0"/>
              <a:t>Lsa</a:t>
            </a:r>
            <a:endParaRPr lang="en-US" dirty="0" smtClean="0"/>
          </a:p>
          <a:p>
            <a:pPr lvl="1"/>
            <a:r>
              <a:rPr lang="en-US" dirty="0" err="1" smtClean="0"/>
              <a:t>DSRMAdminLogonBehavior</a:t>
            </a:r>
            <a:r>
              <a:rPr lang="en-US" dirty="0" smtClean="0"/>
              <a:t> (REG_DWORD)</a:t>
            </a:r>
          </a:p>
          <a:p>
            <a:r>
              <a:rPr lang="en-US" dirty="0" smtClean="0"/>
              <a:t>Values</a:t>
            </a:r>
          </a:p>
          <a:p>
            <a:pPr lvl="1"/>
            <a:r>
              <a:rPr lang="en-US" dirty="0" smtClean="0"/>
              <a:t>0: cannot log on unless in DSRM</a:t>
            </a:r>
          </a:p>
          <a:p>
            <a:pPr lvl="1"/>
            <a:r>
              <a:rPr lang="en-US" dirty="0" smtClean="0"/>
              <a:t>1: can log on if NTDS service is stopped</a:t>
            </a:r>
          </a:p>
          <a:p>
            <a:pPr lvl="1"/>
            <a:r>
              <a:rPr lang="en-US" dirty="0" smtClean="0"/>
              <a:t>2: can log on at any time</a:t>
            </a:r>
            <a:endParaRPr lang="en-US" dirty="0"/>
          </a:p>
        </p:txBody>
      </p:sp>
    </p:spTree>
    <p:extLst>
      <p:ext uri="{BB962C8B-B14F-4D97-AF65-F5344CB8AC3E}">
        <p14:creationId xmlns:p14="http://schemas.microsoft.com/office/powerpoint/2010/main" val="607262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smtClean="0"/>
              <a:t>Windows file time</a:t>
            </a:r>
            <a:endParaRPr lang="en-US" dirty="0" smtClean="0"/>
          </a:p>
        </p:txBody>
      </p:sp>
      <p:sp>
        <p:nvSpPr>
          <p:cNvPr id="123906" name="Rectangle 3"/>
          <p:cNvSpPr>
            <a:spLocks noGrp="1" noChangeArrowheads="1"/>
          </p:cNvSpPr>
          <p:nvPr>
            <p:ph idx="1"/>
          </p:nvPr>
        </p:nvSpPr>
        <p:spPr>
          <a:xfrm>
            <a:off x="606751" y="1307507"/>
            <a:ext cx="11061374" cy="5115246"/>
          </a:xfrm>
        </p:spPr>
        <p:txBody>
          <a:bodyPr/>
          <a:lstStyle/>
          <a:p>
            <a:r>
              <a:rPr lang="en-US" dirty="0" smtClean="0"/>
              <a:t>A count of 100ns intervals since January 1st, 1601</a:t>
            </a:r>
          </a:p>
          <a:p>
            <a:pPr lvl="1"/>
            <a:r>
              <a:rPr lang="en-US" dirty="0" smtClean="0"/>
              <a:t>Used by time-related attributes in AD</a:t>
            </a:r>
          </a:p>
          <a:p>
            <a:pPr lvl="2"/>
            <a:r>
              <a:rPr lang="en-US" dirty="0" smtClean="0"/>
              <a:t>e.g. </a:t>
            </a:r>
            <a:r>
              <a:rPr lang="en-US" dirty="0" err="1" smtClean="0"/>
              <a:t>lastLogon</a:t>
            </a:r>
            <a:endParaRPr lang="en-US" dirty="0" smtClean="0"/>
          </a:p>
          <a:p>
            <a:pPr lvl="1"/>
            <a:r>
              <a:rPr lang="en-US" dirty="0" smtClean="0"/>
              <a:t>Allows time to be effectively queried</a:t>
            </a:r>
          </a:p>
          <a:p>
            <a:endParaRPr lang="en-US" dirty="0" smtClean="0"/>
          </a:p>
          <a:p>
            <a:r>
              <a:rPr lang="en-US" dirty="0" smtClean="0"/>
              <a:t>To decode w32tm.exe /</a:t>
            </a:r>
            <a:r>
              <a:rPr lang="en-US" dirty="0" err="1" smtClean="0"/>
              <a:t>ntte</a:t>
            </a:r>
            <a:r>
              <a:rPr lang="en-US" dirty="0" smtClean="0"/>
              <a:t> or </a:t>
            </a:r>
            <a:r>
              <a:rPr lang="en-US" dirty="0" err="1" smtClean="0"/>
              <a:t>nltest</a:t>
            </a:r>
            <a:r>
              <a:rPr lang="en-US" dirty="0" smtClean="0"/>
              <a:t> /time</a:t>
            </a:r>
          </a:p>
          <a:p>
            <a:pPr lvl="1"/>
            <a:r>
              <a:rPr lang="en-US" dirty="0" smtClean="0"/>
              <a:t>w32tm.exe /</a:t>
            </a:r>
            <a:r>
              <a:rPr lang="en-US" dirty="0" err="1" smtClean="0"/>
              <a:t>ntte</a:t>
            </a:r>
            <a:r>
              <a:rPr lang="en-US" dirty="0"/>
              <a:t> </a:t>
            </a:r>
            <a:r>
              <a:rPr lang="en-US" dirty="0" smtClean="0"/>
              <a:t>129491260758440342</a:t>
            </a:r>
          </a:p>
          <a:p>
            <a:pPr lvl="1"/>
            <a:r>
              <a:rPr lang="en-US" dirty="0" err="1"/>
              <a:t>nltest</a:t>
            </a:r>
            <a:r>
              <a:rPr lang="en-US" dirty="0"/>
              <a:t> /time:97063996 </a:t>
            </a:r>
            <a:r>
              <a:rPr lang="en-US" dirty="0" smtClean="0"/>
              <a:t>1CC0B9D</a:t>
            </a:r>
          </a:p>
          <a:p>
            <a:pPr lvl="2"/>
            <a:r>
              <a:rPr lang="en-US" dirty="0" smtClean="0"/>
              <a:t>Hex representation of windows file time - LSL </a:t>
            </a:r>
            <a:r>
              <a:rPr lang="en-US" dirty="0"/>
              <a:t>comes first and then MSL</a:t>
            </a:r>
          </a:p>
          <a:p>
            <a:pPr lvl="2"/>
            <a:r>
              <a:rPr lang="en-US" dirty="0" smtClean="0"/>
              <a:t>HEX(129491260758440342) = 1CC0B9D97063996</a:t>
            </a:r>
          </a:p>
          <a:p>
            <a:pPr lvl="1"/>
            <a:endParaRPr lang="en-US" dirty="0" smtClean="0"/>
          </a:p>
        </p:txBody>
      </p:sp>
    </p:spTree>
    <p:extLst>
      <p:ext uri="{BB962C8B-B14F-4D97-AF65-F5344CB8AC3E}">
        <p14:creationId xmlns:p14="http://schemas.microsoft.com/office/powerpoint/2010/main" val="4256640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906">
                                            <p:txEl>
                                              <p:pRg st="5" end="5"/>
                                            </p:txEl>
                                          </p:spTgt>
                                        </p:tgtEl>
                                        <p:attrNameLst>
                                          <p:attrName>style.visibility</p:attrName>
                                        </p:attrNameLst>
                                      </p:cBhvr>
                                      <p:to>
                                        <p:strVal val="visible"/>
                                      </p:to>
                                    </p:set>
                                    <p:animEffect transition="in" filter="wipe(down)">
                                      <p:cBhvr>
                                        <p:cTn id="7" dur="500"/>
                                        <p:tgtEl>
                                          <p:spTgt spid="12390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3906">
                                            <p:txEl>
                                              <p:pRg st="6" end="6"/>
                                            </p:txEl>
                                          </p:spTgt>
                                        </p:tgtEl>
                                        <p:attrNameLst>
                                          <p:attrName>style.visibility</p:attrName>
                                        </p:attrNameLst>
                                      </p:cBhvr>
                                      <p:to>
                                        <p:strVal val="visible"/>
                                      </p:to>
                                    </p:set>
                                    <p:animEffect transition="in" filter="wipe(down)">
                                      <p:cBhvr>
                                        <p:cTn id="12" dur="500"/>
                                        <p:tgtEl>
                                          <p:spTgt spid="12390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3906">
                                            <p:txEl>
                                              <p:pRg st="7" end="7"/>
                                            </p:txEl>
                                          </p:spTgt>
                                        </p:tgtEl>
                                        <p:attrNameLst>
                                          <p:attrName>style.visibility</p:attrName>
                                        </p:attrNameLst>
                                      </p:cBhvr>
                                      <p:to>
                                        <p:strVal val="visible"/>
                                      </p:to>
                                    </p:set>
                                    <p:animEffect transition="in" filter="wipe(down)">
                                      <p:cBhvr>
                                        <p:cTn id="17" dur="500"/>
                                        <p:tgtEl>
                                          <p:spTgt spid="12390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3906">
                                            <p:txEl>
                                              <p:pRg st="8" end="8"/>
                                            </p:txEl>
                                          </p:spTgt>
                                        </p:tgtEl>
                                        <p:attrNameLst>
                                          <p:attrName>style.visibility</p:attrName>
                                        </p:attrNameLst>
                                      </p:cBhvr>
                                      <p:to>
                                        <p:strVal val="visible"/>
                                      </p:to>
                                    </p:set>
                                    <p:animEffect transition="in" filter="wipe(down)">
                                      <p:cBhvr>
                                        <p:cTn id="22" dur="500"/>
                                        <p:tgtEl>
                                          <p:spTgt spid="12390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3906">
                                            <p:txEl>
                                              <p:pRg st="9" end="9"/>
                                            </p:txEl>
                                          </p:spTgt>
                                        </p:tgtEl>
                                        <p:attrNameLst>
                                          <p:attrName>style.visibility</p:attrName>
                                        </p:attrNameLst>
                                      </p:cBhvr>
                                      <p:to>
                                        <p:strVal val="visible"/>
                                      </p:to>
                                    </p:set>
                                    <p:animEffect transition="in" filter="wipe(down)">
                                      <p:cBhvr>
                                        <p:cTn id="27" dur="500"/>
                                        <p:tgtEl>
                                          <p:spTgt spid="1239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dirty="0" err="1" smtClean="0"/>
              <a:t>DCDiag</a:t>
            </a:r>
            <a:endParaRPr lang="en-US" dirty="0" smtClean="0"/>
          </a:p>
        </p:txBody>
      </p:sp>
      <p:sp>
        <p:nvSpPr>
          <p:cNvPr id="101378" name="Rectangle 3"/>
          <p:cNvSpPr>
            <a:spLocks noGrp="1" noChangeArrowheads="1"/>
          </p:cNvSpPr>
          <p:nvPr>
            <p:ph idx="1"/>
          </p:nvPr>
        </p:nvSpPr>
        <p:spPr/>
        <p:txBody>
          <a:bodyPr/>
          <a:lstStyle/>
          <a:p>
            <a:r>
              <a:rPr lang="en-US" dirty="0" smtClean="0"/>
              <a:t>Undocumented switch </a:t>
            </a:r>
          </a:p>
          <a:p>
            <a:pPr lvl="1"/>
            <a:r>
              <a:rPr lang="en-US" dirty="0" smtClean="0"/>
              <a:t>/d = debug</a:t>
            </a:r>
          </a:p>
          <a:p>
            <a:pPr lvl="1"/>
            <a:r>
              <a:rPr lang="en-US" dirty="0" smtClean="0"/>
              <a:t>spews a bunch of semi (at best) formatted output </a:t>
            </a:r>
          </a:p>
          <a:p>
            <a:pPr lvl="1"/>
            <a:r>
              <a:rPr lang="en-US" dirty="0" smtClean="0"/>
              <a:t>useful for collecting forest structure</a:t>
            </a:r>
          </a:p>
          <a:p>
            <a:pPr lvl="1"/>
            <a:r>
              <a:rPr lang="en-US" dirty="0" smtClean="0"/>
              <a:t>debugging information </a:t>
            </a:r>
          </a:p>
          <a:p>
            <a:pPr lvl="2"/>
            <a:r>
              <a:rPr lang="en-US" dirty="0" smtClean="0"/>
              <a:t>represents an internal view of your forest </a:t>
            </a:r>
          </a:p>
          <a:p>
            <a:pPr lvl="2"/>
            <a:r>
              <a:rPr lang="en-US" dirty="0" smtClean="0"/>
              <a:t>subject to change at any time</a:t>
            </a:r>
          </a:p>
          <a:p>
            <a:endParaRPr lang="en-US" dirty="0" smtClean="0"/>
          </a:p>
          <a:p>
            <a:r>
              <a:rPr lang="en-US" dirty="0" smtClean="0"/>
              <a:t>e.g. </a:t>
            </a:r>
            <a:r>
              <a:rPr lang="en-US" dirty="0" err="1" smtClean="0"/>
              <a:t>dcdiag</a:t>
            </a:r>
            <a:r>
              <a:rPr lang="en-US" dirty="0" smtClean="0"/>
              <a:t> /d</a:t>
            </a:r>
          </a:p>
        </p:txBody>
      </p:sp>
    </p:spTree>
    <p:extLst>
      <p:ext uri="{BB962C8B-B14F-4D97-AF65-F5344CB8AC3E}">
        <p14:creationId xmlns:p14="http://schemas.microsoft.com/office/powerpoint/2010/main" val="962070905"/>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Protocol head-surface area of AD</a:t>
            </a:r>
            <a:endParaRPr lang="en-US" dirty="0"/>
          </a:p>
        </p:txBody>
      </p:sp>
    </p:spTree>
    <p:extLst>
      <p:ext uri="{BB962C8B-B14F-4D97-AF65-F5344CB8AC3E}">
        <p14:creationId xmlns:p14="http://schemas.microsoft.com/office/powerpoint/2010/main" val="4121678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Protocol-head surface of AD</a:t>
            </a:r>
            <a:endParaRPr lang="en-US" dirty="0"/>
          </a:p>
        </p:txBody>
      </p:sp>
      <p:sp>
        <p:nvSpPr>
          <p:cNvPr id="3" name="Content Placeholder 2"/>
          <p:cNvSpPr>
            <a:spLocks noGrp="1"/>
          </p:cNvSpPr>
          <p:nvPr>
            <p:ph idx="1"/>
          </p:nvPr>
        </p:nvSpPr>
        <p:spPr/>
        <p:txBody>
          <a:bodyPr>
            <a:noAutofit/>
          </a:bodyPr>
          <a:lstStyle/>
          <a:p>
            <a:r>
              <a:rPr lang="en-US" dirty="0"/>
              <a:t>Needed to control AD traffic e.g. across network segments</a:t>
            </a:r>
          </a:p>
          <a:p>
            <a:pPr lvl="1"/>
            <a:r>
              <a:rPr lang="en-US" dirty="0"/>
              <a:t>Firewalls, </a:t>
            </a:r>
            <a:r>
              <a:rPr lang="en-US" dirty="0" err="1"/>
              <a:t>IPSec</a:t>
            </a:r>
            <a:r>
              <a:rPr lang="en-US" dirty="0"/>
              <a:t> rules</a:t>
            </a:r>
          </a:p>
          <a:p>
            <a:r>
              <a:rPr lang="en-US" dirty="0"/>
              <a:t>Possible scenarios</a:t>
            </a:r>
          </a:p>
          <a:p>
            <a:pPr lvl="1"/>
            <a:r>
              <a:rPr lang="en-US" dirty="0"/>
              <a:t>Machine domain-join process</a:t>
            </a:r>
          </a:p>
          <a:p>
            <a:pPr lvl="1"/>
            <a:r>
              <a:rPr lang="en-US" dirty="0"/>
              <a:t>DC replication</a:t>
            </a:r>
          </a:p>
          <a:p>
            <a:pPr lvl="1"/>
            <a:r>
              <a:rPr lang="en-US" dirty="0"/>
              <a:t>User-logon</a:t>
            </a:r>
          </a:p>
          <a:p>
            <a:pPr lvl="1"/>
            <a:r>
              <a:rPr lang="en-US" dirty="0"/>
              <a:t>RODC in branch office to DC in </a:t>
            </a:r>
            <a:r>
              <a:rPr lang="en-US" dirty="0" smtClean="0"/>
              <a:t>hub</a:t>
            </a:r>
            <a:endParaRPr lang="en-US" dirty="0"/>
          </a:p>
        </p:txBody>
      </p:sp>
    </p:spTree>
    <p:extLst>
      <p:ext uri="{BB962C8B-B14F-4D97-AF65-F5344CB8AC3E}">
        <p14:creationId xmlns:p14="http://schemas.microsoft.com/office/powerpoint/2010/main" val="1417207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AD protocol-head surface area?</a:t>
            </a:r>
            <a:endParaRPr lang="en-US" dirty="0"/>
          </a:p>
        </p:txBody>
      </p:sp>
      <p:sp>
        <p:nvSpPr>
          <p:cNvPr id="3" name="Content Placeholder 2"/>
          <p:cNvSpPr>
            <a:spLocks noGrp="1"/>
          </p:cNvSpPr>
          <p:nvPr>
            <p:ph idx="1"/>
          </p:nvPr>
        </p:nvSpPr>
        <p:spPr>
          <a:xfrm>
            <a:off x="606751" y="1307507"/>
            <a:ext cx="11061374" cy="3656386"/>
          </a:xfrm>
        </p:spPr>
        <p:txBody>
          <a:bodyPr/>
          <a:lstStyle/>
          <a:p>
            <a:r>
              <a:rPr lang="en-US" dirty="0" smtClean="0"/>
              <a:t>Aggregate communication requirements of components that comprise Active Directory</a:t>
            </a:r>
          </a:p>
          <a:p>
            <a:pPr lvl="1"/>
            <a:r>
              <a:rPr lang="en-US" dirty="0" smtClean="0"/>
              <a:t>Their semantics and requirements dictate protocol choices</a:t>
            </a:r>
          </a:p>
          <a:p>
            <a:pPr lvl="1"/>
            <a:r>
              <a:rPr lang="en-US" dirty="0" smtClean="0"/>
              <a:t>e.g. we wanted to provide standards-based authentication in AD</a:t>
            </a:r>
          </a:p>
          <a:p>
            <a:pPr lvl="2"/>
            <a:r>
              <a:rPr lang="en-US" dirty="0" smtClean="0"/>
              <a:t>We selected Kerberos and for interoperability, Kerberos must present a standards-compliant protocol-surface (e.g. TCP 88, TCP 464)</a:t>
            </a:r>
          </a:p>
          <a:p>
            <a:endParaRPr lang="en-US" dirty="0" smtClean="0"/>
          </a:p>
          <a:p>
            <a:r>
              <a:rPr lang="en-US" dirty="0" smtClean="0"/>
              <a:t>… let’s review the specifics of one example</a:t>
            </a:r>
            <a:endParaRPr lang="en-US" dirty="0"/>
          </a:p>
        </p:txBody>
      </p:sp>
    </p:spTree>
    <p:extLst>
      <p:ext uri="{BB962C8B-B14F-4D97-AF65-F5344CB8AC3E}">
        <p14:creationId xmlns:p14="http://schemas.microsoft.com/office/powerpoint/2010/main" val="2555638465"/>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09441" y="1732993"/>
            <a:ext cx="4266089" cy="2971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4971727" y="1548144"/>
            <a:ext cx="7096417" cy="332865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15" name="Title 1"/>
          <p:cNvSpPr>
            <a:spLocks noGrp="1"/>
          </p:cNvSpPr>
          <p:nvPr>
            <p:ph type="title"/>
          </p:nvPr>
        </p:nvSpPr>
        <p:spPr/>
        <p:txBody>
          <a:bodyPr/>
          <a:lstStyle/>
          <a:p>
            <a:r>
              <a:rPr lang="en-US" smtClean="0"/>
              <a:t>Domain-joined machine during boot</a:t>
            </a:r>
            <a:endParaRPr lang="en-US" dirty="0" smtClean="0"/>
          </a:p>
        </p:txBody>
      </p:sp>
      <p:sp>
        <p:nvSpPr>
          <p:cNvPr id="4301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3019" name="TextBox 35"/>
          <p:cNvSpPr txBox="1">
            <a:spLocks noChangeArrowheads="1"/>
          </p:cNvSpPr>
          <p:nvPr/>
        </p:nvSpPr>
        <p:spPr bwMode="auto">
          <a:xfrm>
            <a:off x="2084775" y="1732993"/>
            <a:ext cx="1002197" cy="369332"/>
          </a:xfrm>
          <a:prstGeom prst="rect">
            <a:avLst/>
          </a:prstGeom>
          <a:noFill/>
          <a:ln w="9525">
            <a:noFill/>
            <a:miter lim="800000"/>
            <a:headEnd/>
            <a:tailEnd/>
          </a:ln>
        </p:spPr>
        <p:txBody>
          <a:bodyPr wrap="none">
            <a:spAutoFit/>
          </a:bodyPr>
          <a:lstStyle/>
          <a:p>
            <a:r>
              <a:rPr lang="en-US" dirty="0" smtClean="0">
                <a:latin typeface="Calibri" pitchFamily="34" charset="0"/>
              </a:rPr>
              <a:t>Machine</a:t>
            </a:r>
            <a:endParaRPr lang="en-US" dirty="0">
              <a:latin typeface="Calibri" pitchFamily="34" charset="0"/>
            </a:endParaRPr>
          </a:p>
        </p:txBody>
      </p:sp>
      <p:sp>
        <p:nvSpPr>
          <p:cNvPr id="54" name="Rectangle 53"/>
          <p:cNvSpPr/>
          <p:nvPr/>
        </p:nvSpPr>
        <p:spPr>
          <a:xfrm>
            <a:off x="984566" y="4256646"/>
            <a:ext cx="1320456"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Ethernet</a:t>
            </a:r>
            <a:endParaRPr lang="en-US" sz="1200" dirty="0">
              <a:solidFill>
                <a:srgbClr val="000000"/>
              </a:solidFill>
            </a:endParaRPr>
          </a:p>
        </p:txBody>
      </p:sp>
      <p:cxnSp>
        <p:nvCxnSpPr>
          <p:cNvPr id="73" name="Elbow Connector 72"/>
          <p:cNvCxnSpPr>
            <a:stCxn id="54" idx="2"/>
            <a:endCxn id="47" idx="1"/>
          </p:cNvCxnSpPr>
          <p:nvPr/>
        </p:nvCxnSpPr>
        <p:spPr>
          <a:xfrm rot="16200000" flipH="1">
            <a:off x="2960083" y="3246157"/>
            <a:ext cx="696354" cy="3326932"/>
          </a:xfrm>
          <a:prstGeom prst="bent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05022" y="4256646"/>
            <a:ext cx="2234618"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00-12-3F-5B-9E-3D</a:t>
            </a:r>
            <a:endParaRPr lang="en-US" sz="1200" dirty="0">
              <a:solidFill>
                <a:srgbClr val="000000"/>
              </a:solidFill>
            </a:endParaRPr>
          </a:p>
        </p:txBody>
      </p:sp>
      <p:sp>
        <p:nvSpPr>
          <p:cNvPr id="27" name="Rectangle 26"/>
          <p:cNvSpPr/>
          <p:nvPr/>
        </p:nvSpPr>
        <p:spPr>
          <a:xfrm>
            <a:off x="2654011" y="5029200"/>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200" dirty="0" smtClean="0"/>
              <a:t>ARP / RARP / DHCP</a:t>
            </a:r>
            <a:endParaRPr lang="en-US" sz="1200" dirty="0"/>
          </a:p>
        </p:txBody>
      </p:sp>
      <p:sp>
        <p:nvSpPr>
          <p:cNvPr id="35" name="TextBox 34"/>
          <p:cNvSpPr txBox="1"/>
          <p:nvPr/>
        </p:nvSpPr>
        <p:spPr>
          <a:xfrm>
            <a:off x="5204336" y="1721420"/>
            <a:ext cx="463121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1. DHCP server discovery</a:t>
            </a:r>
            <a:endParaRPr lang="en-US" sz="1200" dirty="0"/>
          </a:p>
        </p:txBody>
      </p:sp>
      <p:sp>
        <p:nvSpPr>
          <p:cNvPr id="47" name="Rectangle 46"/>
          <p:cNvSpPr/>
          <p:nvPr/>
        </p:nvSpPr>
        <p:spPr>
          <a:xfrm>
            <a:off x="4971726" y="5029200"/>
            <a:ext cx="1320456" cy="4572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1200" b="1" dirty="0" smtClean="0"/>
              <a:t>Network</a:t>
            </a:r>
            <a:endParaRPr lang="en-US" sz="1200" b="1" dirty="0"/>
          </a:p>
        </p:txBody>
      </p:sp>
      <p:sp>
        <p:nvSpPr>
          <p:cNvPr id="30" name="TextBox 29"/>
          <p:cNvSpPr txBox="1"/>
          <p:nvPr/>
        </p:nvSpPr>
        <p:spPr>
          <a:xfrm>
            <a:off x="9998475" y="1712265"/>
            <a:ext cx="182832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broadcast</a:t>
            </a:r>
            <a:endParaRPr lang="en-US" sz="1200" dirty="0"/>
          </a:p>
        </p:txBody>
      </p:sp>
    </p:spTree>
    <p:extLst>
      <p:ext uri="{BB962C8B-B14F-4D97-AF65-F5344CB8AC3E}">
        <p14:creationId xmlns:p14="http://schemas.microsoft.com/office/powerpoint/2010/main" val="3789895395"/>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09441" y="1732993"/>
            <a:ext cx="4266089" cy="2971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4971727" y="1548144"/>
            <a:ext cx="7096417" cy="332865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15" name="Title 1"/>
          <p:cNvSpPr>
            <a:spLocks noGrp="1"/>
          </p:cNvSpPr>
          <p:nvPr>
            <p:ph type="title"/>
          </p:nvPr>
        </p:nvSpPr>
        <p:spPr/>
        <p:txBody>
          <a:bodyPr/>
          <a:lstStyle/>
          <a:p>
            <a:r>
              <a:rPr lang="en-US" smtClean="0"/>
              <a:t>Domain-joined machine during boot</a:t>
            </a:r>
            <a:endParaRPr lang="en-US" dirty="0" smtClean="0"/>
          </a:p>
        </p:txBody>
      </p:sp>
      <p:sp>
        <p:nvSpPr>
          <p:cNvPr id="4301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3019" name="TextBox 35"/>
          <p:cNvSpPr txBox="1">
            <a:spLocks noChangeArrowheads="1"/>
          </p:cNvSpPr>
          <p:nvPr/>
        </p:nvSpPr>
        <p:spPr bwMode="auto">
          <a:xfrm>
            <a:off x="2084775" y="1732993"/>
            <a:ext cx="1002197" cy="369332"/>
          </a:xfrm>
          <a:prstGeom prst="rect">
            <a:avLst/>
          </a:prstGeom>
          <a:noFill/>
          <a:ln w="9525">
            <a:noFill/>
            <a:miter lim="800000"/>
            <a:headEnd/>
            <a:tailEnd/>
          </a:ln>
        </p:spPr>
        <p:txBody>
          <a:bodyPr wrap="none">
            <a:spAutoFit/>
          </a:bodyPr>
          <a:lstStyle/>
          <a:p>
            <a:r>
              <a:rPr lang="en-US" dirty="0" smtClean="0">
                <a:latin typeface="Calibri" pitchFamily="34" charset="0"/>
              </a:rPr>
              <a:t>Machine</a:t>
            </a:r>
            <a:endParaRPr lang="en-US" dirty="0">
              <a:latin typeface="Calibri" pitchFamily="34" charset="0"/>
            </a:endParaRPr>
          </a:p>
        </p:txBody>
      </p:sp>
      <p:sp>
        <p:nvSpPr>
          <p:cNvPr id="54" name="Rectangle 53"/>
          <p:cNvSpPr/>
          <p:nvPr/>
        </p:nvSpPr>
        <p:spPr>
          <a:xfrm>
            <a:off x="984566" y="4256646"/>
            <a:ext cx="1320456"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Ethernet</a:t>
            </a:r>
            <a:endParaRPr lang="en-US" sz="1200" dirty="0">
              <a:solidFill>
                <a:srgbClr val="000000"/>
              </a:solidFill>
            </a:endParaRPr>
          </a:p>
        </p:txBody>
      </p:sp>
      <p:cxnSp>
        <p:nvCxnSpPr>
          <p:cNvPr id="73" name="Elbow Connector 72"/>
          <p:cNvCxnSpPr>
            <a:stCxn id="54" idx="2"/>
            <a:endCxn id="47" idx="1"/>
          </p:cNvCxnSpPr>
          <p:nvPr/>
        </p:nvCxnSpPr>
        <p:spPr>
          <a:xfrm rot="16200000" flipH="1">
            <a:off x="2960083" y="3246157"/>
            <a:ext cx="696354" cy="3326932"/>
          </a:xfrm>
          <a:prstGeom prst="bent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984566" y="37232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TCP/IP</a:t>
            </a:r>
            <a:endParaRPr lang="en-US" sz="1200" dirty="0">
              <a:solidFill>
                <a:srgbClr val="000000"/>
              </a:solidFill>
            </a:endParaRPr>
          </a:p>
        </p:txBody>
      </p:sp>
      <p:sp>
        <p:nvSpPr>
          <p:cNvPr id="19" name="Rectangle 18"/>
          <p:cNvSpPr/>
          <p:nvPr/>
        </p:nvSpPr>
        <p:spPr>
          <a:xfrm>
            <a:off x="2305022" y="39518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Address: 10.10.0.21</a:t>
            </a:r>
            <a:endParaRPr lang="en-US" sz="1200" dirty="0">
              <a:solidFill>
                <a:srgbClr val="000000"/>
              </a:solidFill>
            </a:endParaRPr>
          </a:p>
        </p:txBody>
      </p:sp>
      <p:sp>
        <p:nvSpPr>
          <p:cNvPr id="20" name="Rectangle 19"/>
          <p:cNvSpPr/>
          <p:nvPr/>
        </p:nvSpPr>
        <p:spPr>
          <a:xfrm>
            <a:off x="2305022" y="4256646"/>
            <a:ext cx="2234618"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00-12-3F-5B-9E-3D</a:t>
            </a:r>
            <a:endParaRPr lang="en-US" sz="1200" dirty="0">
              <a:solidFill>
                <a:srgbClr val="000000"/>
              </a:solidFill>
            </a:endParaRPr>
          </a:p>
        </p:txBody>
      </p:sp>
      <p:sp>
        <p:nvSpPr>
          <p:cNvPr id="21" name="Rectangle 20"/>
          <p:cNvSpPr/>
          <p:nvPr/>
        </p:nvSpPr>
        <p:spPr>
          <a:xfrm>
            <a:off x="2305022" y="37232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DNS server: 10.10.0.1</a:t>
            </a:r>
            <a:endParaRPr lang="en-US" sz="1200" dirty="0">
              <a:solidFill>
                <a:srgbClr val="000000"/>
              </a:solidFill>
            </a:endParaRPr>
          </a:p>
        </p:txBody>
      </p:sp>
      <p:sp>
        <p:nvSpPr>
          <p:cNvPr id="27" name="Rectangle 26"/>
          <p:cNvSpPr/>
          <p:nvPr/>
        </p:nvSpPr>
        <p:spPr>
          <a:xfrm>
            <a:off x="2654011" y="5029200"/>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200" dirty="0" smtClean="0"/>
              <a:t>DHCP</a:t>
            </a:r>
            <a:endParaRPr lang="en-US" sz="1200" dirty="0"/>
          </a:p>
        </p:txBody>
      </p:sp>
      <p:sp>
        <p:nvSpPr>
          <p:cNvPr id="35" name="TextBox 34"/>
          <p:cNvSpPr txBox="1"/>
          <p:nvPr/>
        </p:nvSpPr>
        <p:spPr>
          <a:xfrm>
            <a:off x="5204336" y="1721420"/>
            <a:ext cx="463121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1. DHCP server discovery</a:t>
            </a:r>
            <a:endParaRPr lang="en-US" sz="1200" dirty="0"/>
          </a:p>
        </p:txBody>
      </p:sp>
      <p:sp>
        <p:nvSpPr>
          <p:cNvPr id="36" name="TextBox 35"/>
          <p:cNvSpPr txBox="1"/>
          <p:nvPr/>
        </p:nvSpPr>
        <p:spPr>
          <a:xfrm>
            <a:off x="5204336" y="2065993"/>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2. Request of IP information (host, DNS, gateway, …)</a:t>
            </a:r>
            <a:endParaRPr lang="en-US" sz="1200" dirty="0"/>
          </a:p>
        </p:txBody>
      </p:sp>
      <p:sp>
        <p:nvSpPr>
          <p:cNvPr id="47" name="Rectangle 46"/>
          <p:cNvSpPr/>
          <p:nvPr/>
        </p:nvSpPr>
        <p:spPr>
          <a:xfrm>
            <a:off x="4971726" y="5029200"/>
            <a:ext cx="1320456" cy="4572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1200" b="1" dirty="0" smtClean="0"/>
              <a:t>DHCP Server</a:t>
            </a:r>
            <a:endParaRPr lang="en-US" sz="1200" b="1" dirty="0"/>
          </a:p>
        </p:txBody>
      </p:sp>
      <p:sp>
        <p:nvSpPr>
          <p:cNvPr id="30" name="TextBox 29"/>
          <p:cNvSpPr txBox="1"/>
          <p:nvPr/>
        </p:nvSpPr>
        <p:spPr>
          <a:xfrm>
            <a:off x="9998475" y="1712265"/>
            <a:ext cx="182832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broadcast</a:t>
            </a:r>
            <a:endParaRPr lang="en-US" sz="1200" dirty="0"/>
          </a:p>
        </p:txBody>
      </p:sp>
      <p:sp>
        <p:nvSpPr>
          <p:cNvPr id="33" name="TextBox 32"/>
          <p:cNvSpPr txBox="1"/>
          <p:nvPr/>
        </p:nvSpPr>
        <p:spPr>
          <a:xfrm>
            <a:off x="9998475" y="2056838"/>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(UDP 67/68)</a:t>
            </a:r>
            <a:endParaRPr lang="en-US" sz="1200" dirty="0"/>
          </a:p>
        </p:txBody>
      </p:sp>
    </p:spTree>
    <p:extLst>
      <p:ext uri="{BB962C8B-B14F-4D97-AF65-F5344CB8AC3E}">
        <p14:creationId xmlns:p14="http://schemas.microsoft.com/office/powerpoint/2010/main" val="22652207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err="1" smtClean="0"/>
              <a:t>AutoSiteCoverage</a:t>
            </a:r>
            <a:endParaRPr lang="en-US" dirty="0" smtClean="0"/>
          </a:p>
        </p:txBody>
      </p:sp>
      <p:sp>
        <p:nvSpPr>
          <p:cNvPr id="9" name="Content Placeholder 8"/>
          <p:cNvSpPr>
            <a:spLocks noGrp="1"/>
          </p:cNvSpPr>
          <p:nvPr>
            <p:ph idx="1"/>
          </p:nvPr>
        </p:nvSpPr>
        <p:spPr>
          <a:xfrm>
            <a:off x="606751" y="1307507"/>
            <a:ext cx="11061374" cy="917174"/>
          </a:xfrm>
        </p:spPr>
        <p:txBody>
          <a:bodyPr/>
          <a:lstStyle/>
          <a:p>
            <a:r>
              <a:rPr lang="en-US" dirty="0" smtClean="0"/>
              <a:t>Enabled through policy or registry</a:t>
            </a:r>
          </a:p>
          <a:p>
            <a:pPr lvl="1"/>
            <a:r>
              <a:rPr lang="en-US" dirty="0" err="1" smtClean="0"/>
              <a:t>AutoSiteCoverage</a:t>
            </a:r>
            <a:r>
              <a:rPr lang="en-US" dirty="0" smtClean="0"/>
              <a:t> (DWORD: 0 or 1)</a:t>
            </a:r>
          </a:p>
        </p:txBody>
      </p:sp>
      <p:sp>
        <p:nvSpPr>
          <p:cNvPr id="7" name="Oval 6"/>
          <p:cNvSpPr/>
          <p:nvPr/>
        </p:nvSpPr>
        <p:spPr bwMode="auto">
          <a:xfrm>
            <a:off x="7091924" y="1845335"/>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9509658" y="4430647"/>
            <a:ext cx="2195315" cy="210143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10602106" y="4846194"/>
            <a:ext cx="899285" cy="1054214"/>
            <a:chOff x="5015374" y="3818313"/>
            <a:chExt cx="899285" cy="1054214"/>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492443"/>
            </a:xfrm>
            <a:prstGeom prst="rect">
              <a:avLst/>
            </a:prstGeom>
            <a:noFill/>
          </p:spPr>
          <p:txBody>
            <a:bodyPr wrap="none" lIns="0" tIns="0" rIns="0" bIns="0" rtlCol="0">
              <a:spAutoFit/>
            </a:bodyPr>
            <a:lstStyle/>
            <a:p>
              <a:pPr algn="ctr"/>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WS08</a:t>
              </a:r>
            </a:p>
          </p:txBody>
        </p:sp>
      </p:grpSp>
      <p:pic>
        <p:nvPicPr>
          <p:cNvPr id="3088" name="Picture 16" descr=""/>
          <p:cNvPicPr>
            <a:picLocks noChangeAspect="1" noChangeArrowheads="1"/>
          </p:cNvPicPr>
          <p:nvPr/>
        </p:nvPicPr>
        <p:blipFill rotWithShape="1">
          <a:blip r:embed="rId4">
            <a:extLst>
              <a:ext uri="{28A0092B-C50C-407E-A947-70E740481C1C}">
                <a14:useLocalDpi xmlns:a14="http://schemas.microsoft.com/office/drawing/2010/main" val="0"/>
              </a:ext>
            </a:extLst>
          </a:blip>
          <a:srcRect l="32071" r="35859"/>
          <a:stretch/>
        </p:blipFill>
        <p:spPr bwMode="auto">
          <a:xfrm>
            <a:off x="9700055" y="3583383"/>
            <a:ext cx="1279402"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8693298" y="2316146"/>
            <a:ext cx="859506" cy="1054214"/>
            <a:chOff x="5020584" y="3818313"/>
            <a:chExt cx="859506" cy="1054214"/>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169262" y="4380084"/>
              <a:ext cx="591508"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DC-10</a:t>
              </a:r>
            </a:p>
            <a:p>
              <a:pPr algn="ctr"/>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WS03</a:t>
              </a:r>
            </a:p>
          </p:txBody>
        </p:sp>
      </p:grpSp>
      <p:grpSp>
        <p:nvGrpSpPr>
          <p:cNvPr id="37" name="Group 36"/>
          <p:cNvGrpSpPr/>
          <p:nvPr/>
        </p:nvGrpSpPr>
        <p:grpSpPr>
          <a:xfrm>
            <a:off x="7599180" y="3179387"/>
            <a:ext cx="859506" cy="1054214"/>
            <a:chOff x="5020584" y="3818313"/>
            <a:chExt cx="859506" cy="1054214"/>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76893" y="4380084"/>
              <a:ext cx="576247"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DC-11</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WS08</a:t>
              </a:r>
            </a:p>
          </p:txBody>
        </p:sp>
      </p:grpSp>
      <p:grpSp>
        <p:nvGrpSpPr>
          <p:cNvPr id="14" name="Group 13"/>
          <p:cNvGrpSpPr/>
          <p:nvPr/>
        </p:nvGrpSpPr>
        <p:grpSpPr>
          <a:xfrm>
            <a:off x="9788066" y="5481363"/>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spTree>
    <p:extLst>
      <p:ext uri="{BB962C8B-B14F-4D97-AF65-F5344CB8AC3E}">
        <p14:creationId xmlns:p14="http://schemas.microsoft.com/office/powerpoint/2010/main" val="3559042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09441" y="1732993"/>
            <a:ext cx="4266089" cy="2971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4971727" y="1548144"/>
            <a:ext cx="7096417" cy="332865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15" name="Title 1"/>
          <p:cNvSpPr>
            <a:spLocks noGrp="1"/>
          </p:cNvSpPr>
          <p:nvPr>
            <p:ph type="title"/>
          </p:nvPr>
        </p:nvSpPr>
        <p:spPr/>
        <p:txBody>
          <a:bodyPr/>
          <a:lstStyle/>
          <a:p>
            <a:r>
              <a:rPr lang="en-US" smtClean="0"/>
              <a:t>Domain-joined machine during boot</a:t>
            </a:r>
            <a:endParaRPr lang="en-US" dirty="0" smtClean="0"/>
          </a:p>
        </p:txBody>
      </p:sp>
      <p:sp>
        <p:nvSpPr>
          <p:cNvPr id="4301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3019" name="TextBox 35"/>
          <p:cNvSpPr txBox="1">
            <a:spLocks noChangeArrowheads="1"/>
          </p:cNvSpPr>
          <p:nvPr/>
        </p:nvSpPr>
        <p:spPr bwMode="auto">
          <a:xfrm>
            <a:off x="2084775" y="1732993"/>
            <a:ext cx="1002197" cy="369332"/>
          </a:xfrm>
          <a:prstGeom prst="rect">
            <a:avLst/>
          </a:prstGeom>
          <a:noFill/>
          <a:ln w="9525">
            <a:noFill/>
            <a:miter lim="800000"/>
            <a:headEnd/>
            <a:tailEnd/>
          </a:ln>
        </p:spPr>
        <p:txBody>
          <a:bodyPr wrap="none">
            <a:spAutoFit/>
          </a:bodyPr>
          <a:lstStyle/>
          <a:p>
            <a:r>
              <a:rPr lang="en-US" dirty="0" smtClean="0">
                <a:latin typeface="Calibri" pitchFamily="34" charset="0"/>
              </a:rPr>
              <a:t>Machine</a:t>
            </a:r>
            <a:endParaRPr lang="en-US" dirty="0">
              <a:latin typeface="Calibri" pitchFamily="34" charset="0"/>
            </a:endParaRPr>
          </a:p>
        </p:txBody>
      </p:sp>
      <p:sp>
        <p:nvSpPr>
          <p:cNvPr id="54" name="Rectangle 53"/>
          <p:cNvSpPr/>
          <p:nvPr/>
        </p:nvSpPr>
        <p:spPr>
          <a:xfrm>
            <a:off x="984566" y="4256646"/>
            <a:ext cx="1320456"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Ethernet</a:t>
            </a:r>
            <a:endParaRPr lang="en-US" sz="1200" dirty="0">
              <a:solidFill>
                <a:srgbClr val="000000"/>
              </a:solidFill>
            </a:endParaRPr>
          </a:p>
        </p:txBody>
      </p:sp>
      <p:cxnSp>
        <p:nvCxnSpPr>
          <p:cNvPr id="73" name="Elbow Connector 72"/>
          <p:cNvCxnSpPr>
            <a:stCxn id="54" idx="2"/>
            <a:endCxn id="47" idx="1"/>
          </p:cNvCxnSpPr>
          <p:nvPr/>
        </p:nvCxnSpPr>
        <p:spPr>
          <a:xfrm rot="16200000" flipH="1">
            <a:off x="2960083" y="3246157"/>
            <a:ext cx="696354" cy="3326932"/>
          </a:xfrm>
          <a:prstGeom prst="bent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984566" y="37232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TCP/IP</a:t>
            </a:r>
            <a:endParaRPr lang="en-US" sz="1200" dirty="0">
              <a:solidFill>
                <a:srgbClr val="000000"/>
              </a:solidFill>
            </a:endParaRPr>
          </a:p>
        </p:txBody>
      </p:sp>
      <p:sp>
        <p:nvSpPr>
          <p:cNvPr id="19" name="Rectangle 18"/>
          <p:cNvSpPr/>
          <p:nvPr/>
        </p:nvSpPr>
        <p:spPr>
          <a:xfrm>
            <a:off x="2305022" y="39518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Address: 10.10.0.21</a:t>
            </a:r>
            <a:endParaRPr lang="en-US" sz="1200" dirty="0">
              <a:solidFill>
                <a:srgbClr val="000000"/>
              </a:solidFill>
            </a:endParaRPr>
          </a:p>
        </p:txBody>
      </p:sp>
      <p:sp>
        <p:nvSpPr>
          <p:cNvPr id="20" name="Rectangle 19"/>
          <p:cNvSpPr/>
          <p:nvPr/>
        </p:nvSpPr>
        <p:spPr>
          <a:xfrm>
            <a:off x="2305022" y="4256646"/>
            <a:ext cx="2234618"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00-12-3F-5B-9E-3D</a:t>
            </a:r>
            <a:endParaRPr lang="en-US" sz="1200" dirty="0">
              <a:solidFill>
                <a:srgbClr val="000000"/>
              </a:solidFill>
            </a:endParaRPr>
          </a:p>
        </p:txBody>
      </p:sp>
      <p:sp>
        <p:nvSpPr>
          <p:cNvPr id="21" name="Rectangle 20"/>
          <p:cNvSpPr/>
          <p:nvPr/>
        </p:nvSpPr>
        <p:spPr>
          <a:xfrm>
            <a:off x="2305022" y="37232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DNS server: 10.10.0.1</a:t>
            </a:r>
            <a:endParaRPr lang="en-US" sz="1200" dirty="0">
              <a:solidFill>
                <a:srgbClr val="000000"/>
              </a:solidFill>
            </a:endParaRPr>
          </a:p>
        </p:txBody>
      </p:sp>
      <p:sp>
        <p:nvSpPr>
          <p:cNvPr id="22" name="Rectangle 21"/>
          <p:cNvSpPr/>
          <p:nvPr/>
        </p:nvSpPr>
        <p:spPr>
          <a:xfrm>
            <a:off x="984566" y="31898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err="1" smtClean="0">
                <a:solidFill>
                  <a:srgbClr val="000000"/>
                </a:solidFill>
              </a:rPr>
              <a:t>Netlogon</a:t>
            </a:r>
            <a:endParaRPr lang="en-US" sz="1200" dirty="0" smtClean="0">
              <a:solidFill>
                <a:srgbClr val="000000"/>
              </a:solidFill>
            </a:endParaRPr>
          </a:p>
          <a:p>
            <a:pPr algn="ctr">
              <a:defRPr/>
            </a:pPr>
            <a:r>
              <a:rPr lang="en-US" sz="1200" dirty="0" smtClean="0">
                <a:solidFill>
                  <a:srgbClr val="000000"/>
                </a:solidFill>
              </a:rPr>
              <a:t>(DC Locator)</a:t>
            </a:r>
            <a:endParaRPr lang="en-US" sz="1200" dirty="0">
              <a:solidFill>
                <a:srgbClr val="000000"/>
              </a:solidFill>
            </a:endParaRPr>
          </a:p>
        </p:txBody>
      </p:sp>
      <p:sp>
        <p:nvSpPr>
          <p:cNvPr id="24" name="Rectangle 23"/>
          <p:cNvSpPr/>
          <p:nvPr/>
        </p:nvSpPr>
        <p:spPr>
          <a:xfrm>
            <a:off x="2305022" y="3189846"/>
            <a:ext cx="2234618"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DCs: 10.10.0.1, 10.10.10.2, 10.20.1.3</a:t>
            </a:r>
            <a:endParaRPr lang="en-US" sz="1200" dirty="0">
              <a:solidFill>
                <a:srgbClr val="000000"/>
              </a:solidFill>
            </a:endParaRPr>
          </a:p>
        </p:txBody>
      </p:sp>
      <p:sp>
        <p:nvSpPr>
          <p:cNvPr id="27" name="Rectangle 26"/>
          <p:cNvSpPr/>
          <p:nvPr/>
        </p:nvSpPr>
        <p:spPr>
          <a:xfrm>
            <a:off x="2654011" y="5029200"/>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200" dirty="0" smtClean="0"/>
              <a:t>DNS looku</a:t>
            </a:r>
            <a:r>
              <a:rPr lang="en-US" sz="1200" dirty="0"/>
              <a:t>p</a:t>
            </a:r>
          </a:p>
        </p:txBody>
      </p:sp>
      <p:sp>
        <p:nvSpPr>
          <p:cNvPr id="35" name="TextBox 34"/>
          <p:cNvSpPr txBox="1"/>
          <p:nvPr/>
        </p:nvSpPr>
        <p:spPr>
          <a:xfrm>
            <a:off x="5204336" y="1721420"/>
            <a:ext cx="463121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1. DHCP server discovery</a:t>
            </a:r>
            <a:endParaRPr lang="en-US" sz="1200" dirty="0"/>
          </a:p>
        </p:txBody>
      </p:sp>
      <p:sp>
        <p:nvSpPr>
          <p:cNvPr id="36" name="TextBox 35"/>
          <p:cNvSpPr txBox="1"/>
          <p:nvPr/>
        </p:nvSpPr>
        <p:spPr>
          <a:xfrm>
            <a:off x="5204336" y="2065993"/>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2. Request of IP information (host, DNS, gateway, …)</a:t>
            </a:r>
            <a:endParaRPr lang="en-US" sz="1200" dirty="0"/>
          </a:p>
        </p:txBody>
      </p:sp>
      <p:sp>
        <p:nvSpPr>
          <p:cNvPr id="37" name="TextBox 36"/>
          <p:cNvSpPr txBox="1"/>
          <p:nvPr/>
        </p:nvSpPr>
        <p:spPr>
          <a:xfrm>
            <a:off x="5204336" y="2398489"/>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3. DC lookup: IP addresses for domain Contoso.com</a:t>
            </a:r>
            <a:endParaRPr lang="en-US" sz="1200" dirty="0"/>
          </a:p>
        </p:txBody>
      </p:sp>
      <p:sp>
        <p:nvSpPr>
          <p:cNvPr id="47" name="Rectangle 46"/>
          <p:cNvSpPr/>
          <p:nvPr/>
        </p:nvSpPr>
        <p:spPr>
          <a:xfrm>
            <a:off x="4971726" y="5029200"/>
            <a:ext cx="1320456" cy="4572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1200" b="1" dirty="0" smtClean="0"/>
              <a:t>DNS Server</a:t>
            </a:r>
            <a:endParaRPr lang="en-US" sz="1200" b="1" dirty="0"/>
          </a:p>
        </p:txBody>
      </p:sp>
      <p:sp>
        <p:nvSpPr>
          <p:cNvPr id="30" name="TextBox 29"/>
          <p:cNvSpPr txBox="1"/>
          <p:nvPr/>
        </p:nvSpPr>
        <p:spPr>
          <a:xfrm>
            <a:off x="9998475" y="1712265"/>
            <a:ext cx="182832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broadcast</a:t>
            </a:r>
            <a:endParaRPr lang="en-US" sz="1200" dirty="0"/>
          </a:p>
        </p:txBody>
      </p:sp>
      <p:sp>
        <p:nvSpPr>
          <p:cNvPr id="33" name="TextBox 32"/>
          <p:cNvSpPr txBox="1"/>
          <p:nvPr/>
        </p:nvSpPr>
        <p:spPr>
          <a:xfrm>
            <a:off x="9998475" y="2056838"/>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(UDP 67/68)</a:t>
            </a:r>
            <a:endParaRPr lang="en-US" sz="1200" dirty="0"/>
          </a:p>
        </p:txBody>
      </p:sp>
      <p:sp>
        <p:nvSpPr>
          <p:cNvPr id="38" name="TextBox 37"/>
          <p:cNvSpPr txBox="1"/>
          <p:nvPr/>
        </p:nvSpPr>
        <p:spPr>
          <a:xfrm>
            <a:off x="9998475" y="2389334"/>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DNS (UDP/TCP 53)</a:t>
            </a:r>
            <a:endParaRPr lang="en-US" sz="1200" dirty="0"/>
          </a:p>
        </p:txBody>
      </p:sp>
    </p:spTree>
    <p:extLst>
      <p:ext uri="{BB962C8B-B14F-4D97-AF65-F5344CB8AC3E}">
        <p14:creationId xmlns:p14="http://schemas.microsoft.com/office/powerpoint/2010/main" val="1535300247"/>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09441" y="1732993"/>
            <a:ext cx="4266089" cy="2971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4971727" y="1548144"/>
            <a:ext cx="7096417" cy="332865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15" name="Title 1"/>
          <p:cNvSpPr>
            <a:spLocks noGrp="1"/>
          </p:cNvSpPr>
          <p:nvPr>
            <p:ph type="title"/>
          </p:nvPr>
        </p:nvSpPr>
        <p:spPr/>
        <p:txBody>
          <a:bodyPr/>
          <a:lstStyle/>
          <a:p>
            <a:r>
              <a:rPr lang="en-US" smtClean="0"/>
              <a:t>Domain-joined machine during boot</a:t>
            </a:r>
            <a:endParaRPr lang="en-US" dirty="0" smtClean="0"/>
          </a:p>
        </p:txBody>
      </p:sp>
      <p:sp>
        <p:nvSpPr>
          <p:cNvPr id="4301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3019" name="TextBox 35"/>
          <p:cNvSpPr txBox="1">
            <a:spLocks noChangeArrowheads="1"/>
          </p:cNvSpPr>
          <p:nvPr/>
        </p:nvSpPr>
        <p:spPr bwMode="auto">
          <a:xfrm>
            <a:off x="2084775" y="1732993"/>
            <a:ext cx="1002197" cy="369332"/>
          </a:xfrm>
          <a:prstGeom prst="rect">
            <a:avLst/>
          </a:prstGeom>
          <a:noFill/>
          <a:ln w="9525">
            <a:noFill/>
            <a:miter lim="800000"/>
            <a:headEnd/>
            <a:tailEnd/>
          </a:ln>
        </p:spPr>
        <p:txBody>
          <a:bodyPr wrap="none">
            <a:spAutoFit/>
          </a:bodyPr>
          <a:lstStyle/>
          <a:p>
            <a:r>
              <a:rPr lang="en-US" dirty="0" smtClean="0">
                <a:latin typeface="Calibri" pitchFamily="34" charset="0"/>
              </a:rPr>
              <a:t>Machine</a:t>
            </a:r>
            <a:endParaRPr lang="en-US" dirty="0">
              <a:latin typeface="Calibri" pitchFamily="34" charset="0"/>
            </a:endParaRPr>
          </a:p>
        </p:txBody>
      </p:sp>
      <p:sp>
        <p:nvSpPr>
          <p:cNvPr id="54" name="Rectangle 53"/>
          <p:cNvSpPr/>
          <p:nvPr/>
        </p:nvSpPr>
        <p:spPr>
          <a:xfrm>
            <a:off x="984566" y="4256646"/>
            <a:ext cx="1320456"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Ethernet</a:t>
            </a:r>
            <a:endParaRPr lang="en-US" sz="1200" dirty="0">
              <a:solidFill>
                <a:srgbClr val="000000"/>
              </a:solidFill>
            </a:endParaRPr>
          </a:p>
        </p:txBody>
      </p:sp>
      <p:cxnSp>
        <p:nvCxnSpPr>
          <p:cNvPr id="73" name="Elbow Connector 72"/>
          <p:cNvCxnSpPr>
            <a:stCxn id="54" idx="2"/>
            <a:endCxn id="47" idx="1"/>
          </p:cNvCxnSpPr>
          <p:nvPr/>
        </p:nvCxnSpPr>
        <p:spPr>
          <a:xfrm rot="16200000" flipH="1">
            <a:off x="2960083" y="3246157"/>
            <a:ext cx="696354" cy="3326932"/>
          </a:xfrm>
          <a:prstGeom prst="bent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984566" y="37232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TCP/IP</a:t>
            </a:r>
            <a:endParaRPr lang="en-US" sz="1200" dirty="0">
              <a:solidFill>
                <a:srgbClr val="000000"/>
              </a:solidFill>
            </a:endParaRPr>
          </a:p>
        </p:txBody>
      </p:sp>
      <p:sp>
        <p:nvSpPr>
          <p:cNvPr id="19" name="Rectangle 18"/>
          <p:cNvSpPr/>
          <p:nvPr/>
        </p:nvSpPr>
        <p:spPr>
          <a:xfrm>
            <a:off x="2305022" y="39518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Address: 10.10.0.21</a:t>
            </a:r>
            <a:endParaRPr lang="en-US" sz="1200" dirty="0">
              <a:solidFill>
                <a:srgbClr val="000000"/>
              </a:solidFill>
            </a:endParaRPr>
          </a:p>
        </p:txBody>
      </p:sp>
      <p:sp>
        <p:nvSpPr>
          <p:cNvPr id="20" name="Rectangle 19"/>
          <p:cNvSpPr/>
          <p:nvPr/>
        </p:nvSpPr>
        <p:spPr>
          <a:xfrm>
            <a:off x="2305022" y="4256646"/>
            <a:ext cx="2234618"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00-12-3F-5B-9E-3D</a:t>
            </a:r>
            <a:endParaRPr lang="en-US" sz="1200" dirty="0">
              <a:solidFill>
                <a:srgbClr val="000000"/>
              </a:solidFill>
            </a:endParaRPr>
          </a:p>
        </p:txBody>
      </p:sp>
      <p:sp>
        <p:nvSpPr>
          <p:cNvPr id="21" name="Rectangle 20"/>
          <p:cNvSpPr/>
          <p:nvPr/>
        </p:nvSpPr>
        <p:spPr>
          <a:xfrm>
            <a:off x="2305022" y="37232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DNS server: 10.10.0.1</a:t>
            </a:r>
            <a:endParaRPr lang="en-US" sz="1200" dirty="0">
              <a:solidFill>
                <a:srgbClr val="000000"/>
              </a:solidFill>
            </a:endParaRPr>
          </a:p>
        </p:txBody>
      </p:sp>
      <p:sp>
        <p:nvSpPr>
          <p:cNvPr id="22" name="Rectangle 21"/>
          <p:cNvSpPr/>
          <p:nvPr/>
        </p:nvSpPr>
        <p:spPr>
          <a:xfrm>
            <a:off x="984566" y="31898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err="1" smtClean="0">
                <a:solidFill>
                  <a:srgbClr val="000000"/>
                </a:solidFill>
              </a:rPr>
              <a:t>Netlogon</a:t>
            </a:r>
            <a:endParaRPr lang="en-US" sz="1200" dirty="0" smtClean="0">
              <a:solidFill>
                <a:srgbClr val="000000"/>
              </a:solidFill>
            </a:endParaRPr>
          </a:p>
          <a:p>
            <a:pPr algn="ctr">
              <a:defRPr/>
            </a:pPr>
            <a:r>
              <a:rPr lang="en-US" sz="1200" dirty="0" smtClean="0">
                <a:solidFill>
                  <a:srgbClr val="000000"/>
                </a:solidFill>
              </a:rPr>
              <a:t>(DC Locator)</a:t>
            </a:r>
            <a:endParaRPr lang="en-US" sz="1200" dirty="0">
              <a:solidFill>
                <a:srgbClr val="000000"/>
              </a:solidFill>
            </a:endParaRPr>
          </a:p>
        </p:txBody>
      </p:sp>
      <p:sp>
        <p:nvSpPr>
          <p:cNvPr id="24" name="Rectangle 23"/>
          <p:cNvSpPr/>
          <p:nvPr/>
        </p:nvSpPr>
        <p:spPr>
          <a:xfrm>
            <a:off x="2305022" y="3189846"/>
            <a:ext cx="2234618"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DCs: </a:t>
            </a:r>
            <a:r>
              <a:rPr lang="en-US" sz="1200" strike="sngStrike" dirty="0" smtClean="0">
                <a:solidFill>
                  <a:srgbClr val="000000"/>
                </a:solidFill>
              </a:rPr>
              <a:t>10.10.0.1,</a:t>
            </a:r>
            <a:r>
              <a:rPr lang="en-US" sz="1200" dirty="0" smtClean="0">
                <a:solidFill>
                  <a:srgbClr val="000000"/>
                </a:solidFill>
              </a:rPr>
              <a:t> 10.10.10.2</a:t>
            </a:r>
            <a:r>
              <a:rPr lang="en-US" sz="1200" strike="sngStrike" dirty="0" smtClean="0">
                <a:solidFill>
                  <a:srgbClr val="000000"/>
                </a:solidFill>
              </a:rPr>
              <a:t>, 10.20.1.3</a:t>
            </a:r>
            <a:endParaRPr lang="en-US" sz="1200" strike="sngStrike" dirty="0">
              <a:solidFill>
                <a:srgbClr val="000000"/>
              </a:solidFill>
            </a:endParaRPr>
          </a:p>
        </p:txBody>
      </p:sp>
      <p:sp>
        <p:nvSpPr>
          <p:cNvPr id="27" name="Rectangle 26"/>
          <p:cNvSpPr/>
          <p:nvPr/>
        </p:nvSpPr>
        <p:spPr>
          <a:xfrm>
            <a:off x="2654011" y="5029200"/>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200" dirty="0" smtClean="0"/>
              <a:t>c-LDAP</a:t>
            </a:r>
            <a:endParaRPr lang="en-US" sz="1200" dirty="0"/>
          </a:p>
        </p:txBody>
      </p:sp>
      <p:sp>
        <p:nvSpPr>
          <p:cNvPr id="35" name="TextBox 34"/>
          <p:cNvSpPr txBox="1"/>
          <p:nvPr/>
        </p:nvSpPr>
        <p:spPr>
          <a:xfrm>
            <a:off x="5204336" y="1721420"/>
            <a:ext cx="463121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1. DHCP server discovery</a:t>
            </a:r>
            <a:endParaRPr lang="en-US" sz="1200" dirty="0"/>
          </a:p>
        </p:txBody>
      </p:sp>
      <p:sp>
        <p:nvSpPr>
          <p:cNvPr id="36" name="TextBox 35"/>
          <p:cNvSpPr txBox="1"/>
          <p:nvPr/>
        </p:nvSpPr>
        <p:spPr>
          <a:xfrm>
            <a:off x="5204336" y="2065993"/>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2. Request of IP information (host, DNS, gateway, …)</a:t>
            </a:r>
            <a:endParaRPr lang="en-US" sz="1200" dirty="0"/>
          </a:p>
        </p:txBody>
      </p:sp>
      <p:sp>
        <p:nvSpPr>
          <p:cNvPr id="37" name="TextBox 36"/>
          <p:cNvSpPr txBox="1"/>
          <p:nvPr/>
        </p:nvSpPr>
        <p:spPr>
          <a:xfrm>
            <a:off x="5204336" y="2398489"/>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3. DC lookup: IP addresses for domain Contoso.com</a:t>
            </a:r>
            <a:endParaRPr lang="en-US" sz="1200" dirty="0"/>
          </a:p>
        </p:txBody>
      </p:sp>
      <p:sp>
        <p:nvSpPr>
          <p:cNvPr id="41" name="TextBox 40"/>
          <p:cNvSpPr txBox="1"/>
          <p:nvPr/>
        </p:nvSpPr>
        <p:spPr>
          <a:xfrm>
            <a:off x="5204336" y="2733331"/>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4. DC Locator pings the DCs and one is chosen</a:t>
            </a:r>
            <a:endParaRPr lang="en-US" sz="1200" dirty="0"/>
          </a:p>
        </p:txBody>
      </p:sp>
      <p:sp>
        <p:nvSpPr>
          <p:cNvPr id="47" name="Rectangle 46"/>
          <p:cNvSpPr/>
          <p:nvPr/>
        </p:nvSpPr>
        <p:spPr>
          <a:xfrm>
            <a:off x="4971726" y="5029200"/>
            <a:ext cx="1320456" cy="4572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1200" b="1" dirty="0" smtClean="0"/>
              <a:t>Directory</a:t>
            </a:r>
            <a:endParaRPr lang="en-US" sz="1200" b="1" dirty="0"/>
          </a:p>
        </p:txBody>
      </p:sp>
      <p:sp>
        <p:nvSpPr>
          <p:cNvPr id="30" name="TextBox 29"/>
          <p:cNvSpPr txBox="1"/>
          <p:nvPr/>
        </p:nvSpPr>
        <p:spPr>
          <a:xfrm>
            <a:off x="9998475" y="1712265"/>
            <a:ext cx="182832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broadcast</a:t>
            </a:r>
            <a:endParaRPr lang="en-US" sz="1200" dirty="0"/>
          </a:p>
        </p:txBody>
      </p:sp>
      <p:sp>
        <p:nvSpPr>
          <p:cNvPr id="33" name="TextBox 32"/>
          <p:cNvSpPr txBox="1"/>
          <p:nvPr/>
        </p:nvSpPr>
        <p:spPr>
          <a:xfrm>
            <a:off x="9998475" y="2056838"/>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(UDP 67/68)</a:t>
            </a:r>
            <a:endParaRPr lang="en-US" sz="1200" dirty="0"/>
          </a:p>
        </p:txBody>
      </p:sp>
      <p:sp>
        <p:nvSpPr>
          <p:cNvPr id="38" name="TextBox 37"/>
          <p:cNvSpPr txBox="1"/>
          <p:nvPr/>
        </p:nvSpPr>
        <p:spPr>
          <a:xfrm>
            <a:off x="9998475" y="2389334"/>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DNS (UDP/TCP 53)</a:t>
            </a:r>
            <a:endParaRPr lang="en-US" sz="1200" dirty="0"/>
          </a:p>
        </p:txBody>
      </p:sp>
      <p:sp>
        <p:nvSpPr>
          <p:cNvPr id="40" name="TextBox 39"/>
          <p:cNvSpPr txBox="1"/>
          <p:nvPr/>
        </p:nvSpPr>
        <p:spPr>
          <a:xfrm>
            <a:off x="9998475" y="2724176"/>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LDAP (UDP 389)</a:t>
            </a:r>
            <a:endParaRPr lang="en-US" sz="1200" dirty="0"/>
          </a:p>
        </p:txBody>
      </p:sp>
    </p:spTree>
    <p:extLst>
      <p:ext uri="{BB962C8B-B14F-4D97-AF65-F5344CB8AC3E}">
        <p14:creationId xmlns:p14="http://schemas.microsoft.com/office/powerpoint/2010/main" val="4105087945"/>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09441" y="1732993"/>
            <a:ext cx="4266089" cy="2971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4971727" y="1548144"/>
            <a:ext cx="7096417" cy="332865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15" name="Title 1"/>
          <p:cNvSpPr>
            <a:spLocks noGrp="1"/>
          </p:cNvSpPr>
          <p:nvPr>
            <p:ph type="title"/>
          </p:nvPr>
        </p:nvSpPr>
        <p:spPr/>
        <p:txBody>
          <a:bodyPr/>
          <a:lstStyle/>
          <a:p>
            <a:r>
              <a:rPr lang="en-US" smtClean="0"/>
              <a:t>Domain-joined machine during boot</a:t>
            </a:r>
            <a:endParaRPr lang="en-US" dirty="0" smtClean="0"/>
          </a:p>
        </p:txBody>
      </p:sp>
      <p:sp>
        <p:nvSpPr>
          <p:cNvPr id="4301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3019" name="TextBox 35"/>
          <p:cNvSpPr txBox="1">
            <a:spLocks noChangeArrowheads="1"/>
          </p:cNvSpPr>
          <p:nvPr/>
        </p:nvSpPr>
        <p:spPr bwMode="auto">
          <a:xfrm>
            <a:off x="2084775" y="1732993"/>
            <a:ext cx="1002197" cy="369332"/>
          </a:xfrm>
          <a:prstGeom prst="rect">
            <a:avLst/>
          </a:prstGeom>
          <a:noFill/>
          <a:ln w="9525">
            <a:noFill/>
            <a:miter lim="800000"/>
            <a:headEnd/>
            <a:tailEnd/>
          </a:ln>
        </p:spPr>
        <p:txBody>
          <a:bodyPr wrap="none">
            <a:spAutoFit/>
          </a:bodyPr>
          <a:lstStyle/>
          <a:p>
            <a:r>
              <a:rPr lang="en-US" dirty="0" smtClean="0">
                <a:latin typeface="Calibri" pitchFamily="34" charset="0"/>
              </a:rPr>
              <a:t>Machine</a:t>
            </a:r>
            <a:endParaRPr lang="en-US" dirty="0">
              <a:latin typeface="Calibri" pitchFamily="34" charset="0"/>
            </a:endParaRPr>
          </a:p>
        </p:txBody>
      </p:sp>
      <p:sp>
        <p:nvSpPr>
          <p:cNvPr id="54" name="Rectangle 53"/>
          <p:cNvSpPr/>
          <p:nvPr/>
        </p:nvSpPr>
        <p:spPr>
          <a:xfrm>
            <a:off x="984566" y="4256646"/>
            <a:ext cx="1320456"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Ethernet</a:t>
            </a:r>
            <a:endParaRPr lang="en-US" sz="1200" dirty="0">
              <a:solidFill>
                <a:srgbClr val="000000"/>
              </a:solidFill>
            </a:endParaRPr>
          </a:p>
        </p:txBody>
      </p:sp>
      <p:cxnSp>
        <p:nvCxnSpPr>
          <p:cNvPr id="73" name="Elbow Connector 72"/>
          <p:cNvCxnSpPr>
            <a:stCxn id="54" idx="2"/>
            <a:endCxn id="47" idx="1"/>
          </p:cNvCxnSpPr>
          <p:nvPr/>
        </p:nvCxnSpPr>
        <p:spPr>
          <a:xfrm rot="16200000" flipH="1">
            <a:off x="2960083" y="3246157"/>
            <a:ext cx="696354" cy="3326932"/>
          </a:xfrm>
          <a:prstGeom prst="bent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984566" y="37232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TCP/IP</a:t>
            </a:r>
            <a:endParaRPr lang="en-US" sz="1200" dirty="0">
              <a:solidFill>
                <a:srgbClr val="000000"/>
              </a:solidFill>
            </a:endParaRPr>
          </a:p>
        </p:txBody>
      </p:sp>
      <p:sp>
        <p:nvSpPr>
          <p:cNvPr id="19" name="Rectangle 18"/>
          <p:cNvSpPr/>
          <p:nvPr/>
        </p:nvSpPr>
        <p:spPr>
          <a:xfrm>
            <a:off x="2305022" y="39518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Address: 10.10.0.21</a:t>
            </a:r>
            <a:endParaRPr lang="en-US" sz="1200" dirty="0">
              <a:solidFill>
                <a:srgbClr val="000000"/>
              </a:solidFill>
            </a:endParaRPr>
          </a:p>
        </p:txBody>
      </p:sp>
      <p:sp>
        <p:nvSpPr>
          <p:cNvPr id="20" name="Rectangle 19"/>
          <p:cNvSpPr/>
          <p:nvPr/>
        </p:nvSpPr>
        <p:spPr>
          <a:xfrm>
            <a:off x="2305022" y="4256646"/>
            <a:ext cx="2234618"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00-12-3F-5B-9E-3D</a:t>
            </a:r>
            <a:endParaRPr lang="en-US" sz="1200" dirty="0">
              <a:solidFill>
                <a:srgbClr val="000000"/>
              </a:solidFill>
            </a:endParaRPr>
          </a:p>
        </p:txBody>
      </p:sp>
      <p:sp>
        <p:nvSpPr>
          <p:cNvPr id="21" name="Rectangle 20"/>
          <p:cNvSpPr/>
          <p:nvPr/>
        </p:nvSpPr>
        <p:spPr>
          <a:xfrm>
            <a:off x="2305022" y="37232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DNS server: 10.10.0.1</a:t>
            </a:r>
            <a:endParaRPr lang="en-US" sz="1200" dirty="0">
              <a:solidFill>
                <a:srgbClr val="000000"/>
              </a:solidFill>
            </a:endParaRPr>
          </a:p>
        </p:txBody>
      </p:sp>
      <p:sp>
        <p:nvSpPr>
          <p:cNvPr id="22" name="Rectangle 21"/>
          <p:cNvSpPr/>
          <p:nvPr/>
        </p:nvSpPr>
        <p:spPr>
          <a:xfrm>
            <a:off x="984566" y="31898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err="1" smtClean="0">
                <a:solidFill>
                  <a:srgbClr val="000000"/>
                </a:solidFill>
              </a:rPr>
              <a:t>Netlogon</a:t>
            </a:r>
            <a:endParaRPr lang="en-US" sz="1200" dirty="0" smtClean="0">
              <a:solidFill>
                <a:srgbClr val="000000"/>
              </a:solidFill>
            </a:endParaRPr>
          </a:p>
          <a:p>
            <a:pPr algn="ctr">
              <a:defRPr/>
            </a:pPr>
            <a:r>
              <a:rPr lang="en-US" sz="1200" dirty="0" smtClean="0">
                <a:solidFill>
                  <a:srgbClr val="000000"/>
                </a:solidFill>
              </a:rPr>
              <a:t>(DC Locator)</a:t>
            </a:r>
            <a:endParaRPr lang="en-US" sz="1200" dirty="0">
              <a:solidFill>
                <a:srgbClr val="000000"/>
              </a:solidFill>
            </a:endParaRPr>
          </a:p>
        </p:txBody>
      </p:sp>
      <p:sp>
        <p:nvSpPr>
          <p:cNvPr id="24" name="Rectangle 23"/>
          <p:cNvSpPr/>
          <p:nvPr/>
        </p:nvSpPr>
        <p:spPr>
          <a:xfrm>
            <a:off x="2305022" y="3189846"/>
            <a:ext cx="2234618"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DCs: </a:t>
            </a:r>
            <a:r>
              <a:rPr lang="en-US" sz="1200" strike="sngStrike" dirty="0" smtClean="0">
                <a:solidFill>
                  <a:srgbClr val="000000"/>
                </a:solidFill>
              </a:rPr>
              <a:t>10.10.0.1,</a:t>
            </a:r>
            <a:r>
              <a:rPr lang="en-US" sz="1200" dirty="0" smtClean="0">
                <a:solidFill>
                  <a:srgbClr val="000000"/>
                </a:solidFill>
              </a:rPr>
              <a:t> 10.10.10.2</a:t>
            </a:r>
            <a:r>
              <a:rPr lang="en-US" sz="1200" strike="sngStrike" dirty="0" smtClean="0">
                <a:solidFill>
                  <a:srgbClr val="000000"/>
                </a:solidFill>
              </a:rPr>
              <a:t>, 10.20.1.3</a:t>
            </a:r>
            <a:endParaRPr lang="en-US" sz="1200" strike="sngStrike" dirty="0">
              <a:solidFill>
                <a:srgbClr val="000000"/>
              </a:solidFill>
            </a:endParaRPr>
          </a:p>
        </p:txBody>
      </p:sp>
      <p:sp>
        <p:nvSpPr>
          <p:cNvPr id="27" name="Rectangle 26"/>
          <p:cNvSpPr/>
          <p:nvPr/>
        </p:nvSpPr>
        <p:spPr>
          <a:xfrm>
            <a:off x="2654011" y="5029200"/>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200" dirty="0" smtClean="0"/>
              <a:t>SMB</a:t>
            </a:r>
            <a:endParaRPr lang="en-US" sz="1200" dirty="0"/>
          </a:p>
        </p:txBody>
      </p:sp>
      <p:sp>
        <p:nvSpPr>
          <p:cNvPr id="35" name="TextBox 34"/>
          <p:cNvSpPr txBox="1"/>
          <p:nvPr/>
        </p:nvSpPr>
        <p:spPr>
          <a:xfrm>
            <a:off x="5204336" y="1721420"/>
            <a:ext cx="463121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1. DHCP server discovery</a:t>
            </a:r>
            <a:endParaRPr lang="en-US" sz="1200" dirty="0"/>
          </a:p>
        </p:txBody>
      </p:sp>
      <p:sp>
        <p:nvSpPr>
          <p:cNvPr id="36" name="TextBox 35"/>
          <p:cNvSpPr txBox="1"/>
          <p:nvPr/>
        </p:nvSpPr>
        <p:spPr>
          <a:xfrm>
            <a:off x="5204336" y="2065993"/>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2. Request of IP information (host, DNS, gateway, …)</a:t>
            </a:r>
            <a:endParaRPr lang="en-US" sz="1200" dirty="0"/>
          </a:p>
        </p:txBody>
      </p:sp>
      <p:sp>
        <p:nvSpPr>
          <p:cNvPr id="37" name="TextBox 36"/>
          <p:cNvSpPr txBox="1"/>
          <p:nvPr/>
        </p:nvSpPr>
        <p:spPr>
          <a:xfrm>
            <a:off x="5204336" y="2398489"/>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3. DC lookup: IP addresses for domain Contoso.com</a:t>
            </a:r>
            <a:endParaRPr lang="en-US" sz="1200" dirty="0"/>
          </a:p>
        </p:txBody>
      </p:sp>
      <p:sp>
        <p:nvSpPr>
          <p:cNvPr id="41" name="TextBox 40"/>
          <p:cNvSpPr txBox="1"/>
          <p:nvPr/>
        </p:nvSpPr>
        <p:spPr>
          <a:xfrm>
            <a:off x="5204336" y="2733331"/>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4. DC Locator pings the DCs and one is chosen</a:t>
            </a:r>
            <a:endParaRPr lang="en-US" sz="1200" dirty="0"/>
          </a:p>
        </p:txBody>
      </p:sp>
      <p:sp>
        <p:nvSpPr>
          <p:cNvPr id="43" name="TextBox 42"/>
          <p:cNvSpPr txBox="1"/>
          <p:nvPr/>
        </p:nvSpPr>
        <p:spPr>
          <a:xfrm>
            <a:off x="5204336" y="3097288"/>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5. Machine connects to DC and secure channel is established</a:t>
            </a:r>
            <a:endParaRPr lang="en-US" sz="1200" dirty="0"/>
          </a:p>
        </p:txBody>
      </p:sp>
      <p:sp>
        <p:nvSpPr>
          <p:cNvPr id="47" name="Rectangle 46"/>
          <p:cNvSpPr/>
          <p:nvPr/>
        </p:nvSpPr>
        <p:spPr>
          <a:xfrm>
            <a:off x="4971726" y="5029200"/>
            <a:ext cx="1320456" cy="4572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1200" b="1" dirty="0" smtClean="0"/>
              <a:t>Directory</a:t>
            </a:r>
            <a:endParaRPr lang="en-US" sz="1200" b="1" dirty="0"/>
          </a:p>
        </p:txBody>
      </p:sp>
      <p:sp>
        <p:nvSpPr>
          <p:cNvPr id="30" name="TextBox 29"/>
          <p:cNvSpPr txBox="1"/>
          <p:nvPr/>
        </p:nvSpPr>
        <p:spPr>
          <a:xfrm>
            <a:off x="9998475" y="1712265"/>
            <a:ext cx="182832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broadcast</a:t>
            </a:r>
            <a:endParaRPr lang="en-US" sz="1200" dirty="0"/>
          </a:p>
        </p:txBody>
      </p:sp>
      <p:sp>
        <p:nvSpPr>
          <p:cNvPr id="33" name="TextBox 32"/>
          <p:cNvSpPr txBox="1"/>
          <p:nvPr/>
        </p:nvSpPr>
        <p:spPr>
          <a:xfrm>
            <a:off x="9998475" y="2056838"/>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(UDP 67/68)</a:t>
            </a:r>
            <a:endParaRPr lang="en-US" sz="1200" dirty="0"/>
          </a:p>
        </p:txBody>
      </p:sp>
      <p:sp>
        <p:nvSpPr>
          <p:cNvPr id="38" name="TextBox 37"/>
          <p:cNvSpPr txBox="1"/>
          <p:nvPr/>
        </p:nvSpPr>
        <p:spPr>
          <a:xfrm>
            <a:off x="9998475" y="2389334"/>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DNS (UDP/TCP 53)</a:t>
            </a:r>
            <a:endParaRPr lang="en-US" sz="1200" dirty="0"/>
          </a:p>
        </p:txBody>
      </p:sp>
      <p:sp>
        <p:nvSpPr>
          <p:cNvPr id="40" name="TextBox 39"/>
          <p:cNvSpPr txBox="1"/>
          <p:nvPr/>
        </p:nvSpPr>
        <p:spPr>
          <a:xfrm>
            <a:off x="9998475" y="2724176"/>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LDAP (UDP 389)</a:t>
            </a:r>
            <a:endParaRPr lang="en-US" sz="1200" dirty="0"/>
          </a:p>
        </p:txBody>
      </p:sp>
      <p:sp>
        <p:nvSpPr>
          <p:cNvPr id="42" name="TextBox 41"/>
          <p:cNvSpPr txBox="1"/>
          <p:nvPr/>
        </p:nvSpPr>
        <p:spPr>
          <a:xfrm>
            <a:off x="9998475" y="3088133"/>
            <a:ext cx="1828325" cy="46166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SMB (TCP 445) and RPC</a:t>
            </a:r>
            <a:endParaRPr lang="en-US" sz="1200" dirty="0"/>
          </a:p>
        </p:txBody>
      </p:sp>
    </p:spTree>
    <p:extLst>
      <p:ext uri="{BB962C8B-B14F-4D97-AF65-F5344CB8AC3E}">
        <p14:creationId xmlns:p14="http://schemas.microsoft.com/office/powerpoint/2010/main" val="3841893885"/>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09441" y="1732993"/>
            <a:ext cx="4266089" cy="2971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4971727" y="1548144"/>
            <a:ext cx="7096417" cy="332865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15" name="Title 1"/>
          <p:cNvSpPr>
            <a:spLocks noGrp="1"/>
          </p:cNvSpPr>
          <p:nvPr>
            <p:ph type="title"/>
          </p:nvPr>
        </p:nvSpPr>
        <p:spPr/>
        <p:txBody>
          <a:bodyPr/>
          <a:lstStyle/>
          <a:p>
            <a:r>
              <a:rPr lang="en-US" smtClean="0"/>
              <a:t>Domain-joined machine during boot</a:t>
            </a:r>
            <a:endParaRPr lang="en-US" dirty="0" smtClean="0"/>
          </a:p>
        </p:txBody>
      </p:sp>
      <p:sp>
        <p:nvSpPr>
          <p:cNvPr id="4301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3019" name="TextBox 35"/>
          <p:cNvSpPr txBox="1">
            <a:spLocks noChangeArrowheads="1"/>
          </p:cNvSpPr>
          <p:nvPr/>
        </p:nvSpPr>
        <p:spPr bwMode="auto">
          <a:xfrm>
            <a:off x="2084775" y="1732993"/>
            <a:ext cx="1002197" cy="369332"/>
          </a:xfrm>
          <a:prstGeom prst="rect">
            <a:avLst/>
          </a:prstGeom>
          <a:noFill/>
          <a:ln w="9525">
            <a:noFill/>
            <a:miter lim="800000"/>
            <a:headEnd/>
            <a:tailEnd/>
          </a:ln>
        </p:spPr>
        <p:txBody>
          <a:bodyPr wrap="none">
            <a:spAutoFit/>
          </a:bodyPr>
          <a:lstStyle/>
          <a:p>
            <a:r>
              <a:rPr lang="en-US" dirty="0" smtClean="0">
                <a:latin typeface="Calibri" pitchFamily="34" charset="0"/>
              </a:rPr>
              <a:t>Machine</a:t>
            </a:r>
            <a:endParaRPr lang="en-US" dirty="0">
              <a:latin typeface="Calibri" pitchFamily="34" charset="0"/>
            </a:endParaRPr>
          </a:p>
        </p:txBody>
      </p:sp>
      <p:sp>
        <p:nvSpPr>
          <p:cNvPr id="54" name="Rectangle 53"/>
          <p:cNvSpPr/>
          <p:nvPr/>
        </p:nvSpPr>
        <p:spPr>
          <a:xfrm>
            <a:off x="984566" y="4256646"/>
            <a:ext cx="1320456"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Ethernet</a:t>
            </a:r>
            <a:endParaRPr lang="en-US" sz="1200" dirty="0">
              <a:solidFill>
                <a:srgbClr val="000000"/>
              </a:solidFill>
            </a:endParaRPr>
          </a:p>
        </p:txBody>
      </p:sp>
      <p:cxnSp>
        <p:nvCxnSpPr>
          <p:cNvPr id="73" name="Elbow Connector 72"/>
          <p:cNvCxnSpPr>
            <a:stCxn id="54" idx="2"/>
            <a:endCxn id="47" idx="1"/>
          </p:cNvCxnSpPr>
          <p:nvPr/>
        </p:nvCxnSpPr>
        <p:spPr>
          <a:xfrm rot="16200000" flipH="1">
            <a:off x="2960083" y="3246157"/>
            <a:ext cx="696354" cy="3326932"/>
          </a:xfrm>
          <a:prstGeom prst="bent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984566" y="37232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TCP/IP</a:t>
            </a:r>
            <a:endParaRPr lang="en-US" sz="1200" dirty="0">
              <a:solidFill>
                <a:srgbClr val="000000"/>
              </a:solidFill>
            </a:endParaRPr>
          </a:p>
        </p:txBody>
      </p:sp>
      <p:sp>
        <p:nvSpPr>
          <p:cNvPr id="19" name="Rectangle 18"/>
          <p:cNvSpPr/>
          <p:nvPr/>
        </p:nvSpPr>
        <p:spPr>
          <a:xfrm>
            <a:off x="2305022" y="39518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Address: 10.10.0.21</a:t>
            </a:r>
            <a:endParaRPr lang="en-US" sz="1200" dirty="0">
              <a:solidFill>
                <a:srgbClr val="000000"/>
              </a:solidFill>
            </a:endParaRPr>
          </a:p>
        </p:txBody>
      </p:sp>
      <p:sp>
        <p:nvSpPr>
          <p:cNvPr id="20" name="Rectangle 19"/>
          <p:cNvSpPr/>
          <p:nvPr/>
        </p:nvSpPr>
        <p:spPr>
          <a:xfrm>
            <a:off x="2305022" y="4256646"/>
            <a:ext cx="2234618"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00-12-3F-5B-9E-3D</a:t>
            </a:r>
            <a:endParaRPr lang="en-US" sz="1200" dirty="0">
              <a:solidFill>
                <a:srgbClr val="000000"/>
              </a:solidFill>
            </a:endParaRPr>
          </a:p>
        </p:txBody>
      </p:sp>
      <p:sp>
        <p:nvSpPr>
          <p:cNvPr id="21" name="Rectangle 20"/>
          <p:cNvSpPr/>
          <p:nvPr/>
        </p:nvSpPr>
        <p:spPr>
          <a:xfrm>
            <a:off x="2305022" y="37232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DNS server: 10.10.0.1</a:t>
            </a:r>
            <a:endParaRPr lang="en-US" sz="1200" dirty="0">
              <a:solidFill>
                <a:srgbClr val="000000"/>
              </a:solidFill>
            </a:endParaRPr>
          </a:p>
        </p:txBody>
      </p:sp>
      <p:sp>
        <p:nvSpPr>
          <p:cNvPr id="22" name="Rectangle 21"/>
          <p:cNvSpPr/>
          <p:nvPr/>
        </p:nvSpPr>
        <p:spPr>
          <a:xfrm>
            <a:off x="984566" y="31898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err="1" smtClean="0">
                <a:solidFill>
                  <a:srgbClr val="000000"/>
                </a:solidFill>
              </a:rPr>
              <a:t>Netlogon</a:t>
            </a:r>
            <a:endParaRPr lang="en-US" sz="1200" dirty="0" smtClean="0">
              <a:solidFill>
                <a:srgbClr val="000000"/>
              </a:solidFill>
            </a:endParaRPr>
          </a:p>
          <a:p>
            <a:pPr algn="ctr">
              <a:defRPr/>
            </a:pPr>
            <a:r>
              <a:rPr lang="en-US" sz="1200" dirty="0" smtClean="0">
                <a:solidFill>
                  <a:srgbClr val="000000"/>
                </a:solidFill>
              </a:rPr>
              <a:t>(DC Locator)</a:t>
            </a:r>
            <a:endParaRPr lang="en-US" sz="1200" dirty="0">
              <a:solidFill>
                <a:srgbClr val="000000"/>
              </a:solidFill>
            </a:endParaRPr>
          </a:p>
        </p:txBody>
      </p:sp>
      <p:sp>
        <p:nvSpPr>
          <p:cNvPr id="24" name="Rectangle 23"/>
          <p:cNvSpPr/>
          <p:nvPr/>
        </p:nvSpPr>
        <p:spPr>
          <a:xfrm>
            <a:off x="2305022" y="3189846"/>
            <a:ext cx="2234618"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DCs: </a:t>
            </a:r>
            <a:r>
              <a:rPr lang="en-US" sz="1200" strike="sngStrike" dirty="0" smtClean="0">
                <a:solidFill>
                  <a:srgbClr val="000000"/>
                </a:solidFill>
              </a:rPr>
              <a:t>10.10.0.1,</a:t>
            </a:r>
            <a:r>
              <a:rPr lang="en-US" sz="1200" dirty="0" smtClean="0">
                <a:solidFill>
                  <a:srgbClr val="000000"/>
                </a:solidFill>
              </a:rPr>
              <a:t> 10.10.10.2</a:t>
            </a:r>
            <a:r>
              <a:rPr lang="en-US" sz="1200" strike="sngStrike" dirty="0" smtClean="0">
                <a:solidFill>
                  <a:srgbClr val="000000"/>
                </a:solidFill>
              </a:rPr>
              <a:t>, 10.20.1.3</a:t>
            </a:r>
            <a:endParaRPr lang="en-US" sz="1200" strike="sngStrike" dirty="0">
              <a:solidFill>
                <a:srgbClr val="000000"/>
              </a:solidFill>
            </a:endParaRPr>
          </a:p>
        </p:txBody>
      </p:sp>
      <p:sp>
        <p:nvSpPr>
          <p:cNvPr id="26" name="Rectangle 25"/>
          <p:cNvSpPr/>
          <p:nvPr/>
        </p:nvSpPr>
        <p:spPr>
          <a:xfrm>
            <a:off x="984566" y="26564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Kerberos</a:t>
            </a:r>
            <a:endParaRPr lang="en-US" sz="1200" dirty="0">
              <a:solidFill>
                <a:srgbClr val="000000"/>
              </a:solidFill>
            </a:endParaRPr>
          </a:p>
        </p:txBody>
      </p:sp>
      <p:sp>
        <p:nvSpPr>
          <p:cNvPr id="27" name="Rectangle 26"/>
          <p:cNvSpPr/>
          <p:nvPr/>
        </p:nvSpPr>
        <p:spPr>
          <a:xfrm>
            <a:off x="2654011" y="5029200"/>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200" dirty="0" smtClean="0"/>
              <a:t>LDAP + Kerberos</a:t>
            </a:r>
            <a:endParaRPr lang="en-US" sz="1200" dirty="0"/>
          </a:p>
        </p:txBody>
      </p:sp>
      <p:sp>
        <p:nvSpPr>
          <p:cNvPr id="28" name="Rectangle 27"/>
          <p:cNvSpPr/>
          <p:nvPr/>
        </p:nvSpPr>
        <p:spPr>
          <a:xfrm>
            <a:off x="2305022" y="2656446"/>
            <a:ext cx="2234618"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Kerberos ticket</a:t>
            </a:r>
            <a:endParaRPr lang="en-US" sz="1200" dirty="0">
              <a:solidFill>
                <a:srgbClr val="000000"/>
              </a:solidFill>
            </a:endParaRPr>
          </a:p>
        </p:txBody>
      </p:sp>
      <p:sp>
        <p:nvSpPr>
          <p:cNvPr id="35" name="TextBox 34"/>
          <p:cNvSpPr txBox="1"/>
          <p:nvPr/>
        </p:nvSpPr>
        <p:spPr>
          <a:xfrm>
            <a:off x="5204336" y="1721420"/>
            <a:ext cx="463121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1. DHCP server discovery</a:t>
            </a:r>
            <a:endParaRPr lang="en-US" sz="1200" dirty="0"/>
          </a:p>
        </p:txBody>
      </p:sp>
      <p:sp>
        <p:nvSpPr>
          <p:cNvPr id="36" name="TextBox 35"/>
          <p:cNvSpPr txBox="1"/>
          <p:nvPr/>
        </p:nvSpPr>
        <p:spPr>
          <a:xfrm>
            <a:off x="5204336" y="2065993"/>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2. Request of IP information (host, DNS, gateway, …)</a:t>
            </a:r>
            <a:endParaRPr lang="en-US" sz="1200" dirty="0"/>
          </a:p>
        </p:txBody>
      </p:sp>
      <p:sp>
        <p:nvSpPr>
          <p:cNvPr id="37" name="TextBox 36"/>
          <p:cNvSpPr txBox="1"/>
          <p:nvPr/>
        </p:nvSpPr>
        <p:spPr>
          <a:xfrm>
            <a:off x="5204336" y="2398489"/>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3. DC lookup: IP addresses for domain Contoso.com</a:t>
            </a:r>
            <a:endParaRPr lang="en-US" sz="1200" dirty="0"/>
          </a:p>
        </p:txBody>
      </p:sp>
      <p:sp>
        <p:nvSpPr>
          <p:cNvPr id="41" name="TextBox 40"/>
          <p:cNvSpPr txBox="1"/>
          <p:nvPr/>
        </p:nvSpPr>
        <p:spPr>
          <a:xfrm>
            <a:off x="5204336" y="2733331"/>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4. DC Locator pings the DCs and one is chosen</a:t>
            </a:r>
            <a:endParaRPr lang="en-US" sz="1200" dirty="0"/>
          </a:p>
        </p:txBody>
      </p:sp>
      <p:sp>
        <p:nvSpPr>
          <p:cNvPr id="43" name="TextBox 42"/>
          <p:cNvSpPr txBox="1"/>
          <p:nvPr/>
        </p:nvSpPr>
        <p:spPr>
          <a:xfrm>
            <a:off x="5204336" y="3097288"/>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5. Machine connects to DC and secure channel is established</a:t>
            </a:r>
            <a:endParaRPr lang="en-US" sz="1200" dirty="0"/>
          </a:p>
        </p:txBody>
      </p:sp>
      <p:sp>
        <p:nvSpPr>
          <p:cNvPr id="45" name="TextBox 44"/>
          <p:cNvSpPr txBox="1"/>
          <p:nvPr/>
        </p:nvSpPr>
        <p:spPr>
          <a:xfrm>
            <a:off x="5204336" y="3631588"/>
            <a:ext cx="4631214" cy="46166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200" dirty="0"/>
              <a:t>6. </a:t>
            </a:r>
            <a:r>
              <a:rPr lang="en-US" sz="1200" dirty="0" smtClean="0"/>
              <a:t>Machine queries KDC (DC Locator), authenticates and ticket is retrieved</a:t>
            </a:r>
            <a:endParaRPr lang="en-US" sz="1200" dirty="0"/>
          </a:p>
        </p:txBody>
      </p:sp>
      <p:sp>
        <p:nvSpPr>
          <p:cNvPr id="47" name="Rectangle 46"/>
          <p:cNvSpPr/>
          <p:nvPr/>
        </p:nvSpPr>
        <p:spPr>
          <a:xfrm>
            <a:off x="4971726" y="5029200"/>
            <a:ext cx="1320456" cy="4572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1200" b="1" dirty="0" smtClean="0"/>
              <a:t>Directory</a:t>
            </a:r>
            <a:endParaRPr lang="en-US" sz="1200" b="1" dirty="0"/>
          </a:p>
        </p:txBody>
      </p:sp>
      <p:sp>
        <p:nvSpPr>
          <p:cNvPr id="30" name="TextBox 29"/>
          <p:cNvSpPr txBox="1"/>
          <p:nvPr/>
        </p:nvSpPr>
        <p:spPr>
          <a:xfrm>
            <a:off x="9998475" y="1712265"/>
            <a:ext cx="182832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broadcast</a:t>
            </a:r>
            <a:endParaRPr lang="en-US" sz="1200" dirty="0"/>
          </a:p>
        </p:txBody>
      </p:sp>
      <p:sp>
        <p:nvSpPr>
          <p:cNvPr id="33" name="TextBox 32"/>
          <p:cNvSpPr txBox="1"/>
          <p:nvPr/>
        </p:nvSpPr>
        <p:spPr>
          <a:xfrm>
            <a:off x="9998475" y="2056838"/>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(UDP 67/68)</a:t>
            </a:r>
            <a:endParaRPr lang="en-US" sz="1200" dirty="0"/>
          </a:p>
        </p:txBody>
      </p:sp>
      <p:sp>
        <p:nvSpPr>
          <p:cNvPr id="38" name="TextBox 37"/>
          <p:cNvSpPr txBox="1"/>
          <p:nvPr/>
        </p:nvSpPr>
        <p:spPr>
          <a:xfrm>
            <a:off x="9998475" y="2389334"/>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DNS (UDP/TCP 53)</a:t>
            </a:r>
            <a:endParaRPr lang="en-US" sz="1200" dirty="0"/>
          </a:p>
        </p:txBody>
      </p:sp>
      <p:sp>
        <p:nvSpPr>
          <p:cNvPr id="40" name="TextBox 39"/>
          <p:cNvSpPr txBox="1"/>
          <p:nvPr/>
        </p:nvSpPr>
        <p:spPr>
          <a:xfrm>
            <a:off x="9998475" y="2724176"/>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LDAP (UDP 389)</a:t>
            </a:r>
            <a:endParaRPr lang="en-US" sz="1200" dirty="0"/>
          </a:p>
        </p:txBody>
      </p:sp>
      <p:sp>
        <p:nvSpPr>
          <p:cNvPr id="42" name="TextBox 41"/>
          <p:cNvSpPr txBox="1"/>
          <p:nvPr/>
        </p:nvSpPr>
        <p:spPr>
          <a:xfrm>
            <a:off x="9998475" y="3088133"/>
            <a:ext cx="1828325" cy="46166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SMB (TCP 445) and RPC</a:t>
            </a:r>
            <a:endParaRPr lang="en-US" sz="1200" dirty="0"/>
          </a:p>
        </p:txBody>
      </p:sp>
      <p:sp>
        <p:nvSpPr>
          <p:cNvPr id="44" name="TextBox 43"/>
          <p:cNvSpPr txBox="1"/>
          <p:nvPr/>
        </p:nvSpPr>
        <p:spPr>
          <a:xfrm>
            <a:off x="9998474" y="3723920"/>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200" dirty="0" smtClean="0"/>
              <a:t>Kerberos (TCP 88)</a:t>
            </a:r>
            <a:endParaRPr lang="en-US" sz="1200" dirty="0"/>
          </a:p>
        </p:txBody>
      </p:sp>
    </p:spTree>
    <p:extLst>
      <p:ext uri="{BB962C8B-B14F-4D97-AF65-F5344CB8AC3E}">
        <p14:creationId xmlns:p14="http://schemas.microsoft.com/office/powerpoint/2010/main" val="516412414"/>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09441" y="1732993"/>
            <a:ext cx="4266089" cy="2971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4971727" y="1548144"/>
            <a:ext cx="7096417" cy="332865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15" name="Title 1"/>
          <p:cNvSpPr>
            <a:spLocks noGrp="1"/>
          </p:cNvSpPr>
          <p:nvPr>
            <p:ph type="title"/>
          </p:nvPr>
        </p:nvSpPr>
        <p:spPr/>
        <p:txBody>
          <a:bodyPr/>
          <a:lstStyle/>
          <a:p>
            <a:r>
              <a:rPr lang="en-US" smtClean="0"/>
              <a:t>Domain-joined machine during boot</a:t>
            </a:r>
            <a:endParaRPr lang="en-US" dirty="0" smtClean="0"/>
          </a:p>
        </p:txBody>
      </p:sp>
      <p:sp>
        <p:nvSpPr>
          <p:cNvPr id="4301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43019" name="TextBox 35"/>
          <p:cNvSpPr txBox="1">
            <a:spLocks noChangeArrowheads="1"/>
          </p:cNvSpPr>
          <p:nvPr/>
        </p:nvSpPr>
        <p:spPr bwMode="auto">
          <a:xfrm>
            <a:off x="2084775" y="1732993"/>
            <a:ext cx="1002197" cy="369332"/>
          </a:xfrm>
          <a:prstGeom prst="rect">
            <a:avLst/>
          </a:prstGeom>
          <a:noFill/>
          <a:ln w="9525">
            <a:noFill/>
            <a:miter lim="800000"/>
            <a:headEnd/>
            <a:tailEnd/>
          </a:ln>
        </p:spPr>
        <p:txBody>
          <a:bodyPr wrap="none">
            <a:spAutoFit/>
          </a:bodyPr>
          <a:lstStyle/>
          <a:p>
            <a:r>
              <a:rPr lang="en-US" dirty="0" smtClean="0">
                <a:latin typeface="Calibri" pitchFamily="34" charset="0"/>
              </a:rPr>
              <a:t>Machine</a:t>
            </a:r>
            <a:endParaRPr lang="en-US" dirty="0">
              <a:latin typeface="Calibri" pitchFamily="34" charset="0"/>
            </a:endParaRPr>
          </a:p>
        </p:txBody>
      </p:sp>
      <p:sp>
        <p:nvSpPr>
          <p:cNvPr id="54" name="Rectangle 53"/>
          <p:cNvSpPr/>
          <p:nvPr/>
        </p:nvSpPr>
        <p:spPr>
          <a:xfrm>
            <a:off x="984566" y="4256646"/>
            <a:ext cx="1320456"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Ethernet</a:t>
            </a:r>
            <a:endParaRPr lang="en-US" sz="1200" dirty="0">
              <a:solidFill>
                <a:srgbClr val="000000"/>
              </a:solidFill>
            </a:endParaRPr>
          </a:p>
        </p:txBody>
      </p:sp>
      <p:cxnSp>
        <p:nvCxnSpPr>
          <p:cNvPr id="73" name="Elbow Connector 72"/>
          <p:cNvCxnSpPr>
            <a:stCxn id="54" idx="2"/>
            <a:endCxn id="47" idx="1"/>
          </p:cNvCxnSpPr>
          <p:nvPr/>
        </p:nvCxnSpPr>
        <p:spPr>
          <a:xfrm rot="16200000" flipH="1">
            <a:off x="2960083" y="3246157"/>
            <a:ext cx="696354" cy="3326932"/>
          </a:xfrm>
          <a:prstGeom prst="bent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984566" y="37232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TCP/IP</a:t>
            </a:r>
            <a:endParaRPr lang="en-US" sz="1200" dirty="0">
              <a:solidFill>
                <a:srgbClr val="000000"/>
              </a:solidFill>
            </a:endParaRPr>
          </a:p>
        </p:txBody>
      </p:sp>
      <p:sp>
        <p:nvSpPr>
          <p:cNvPr id="19" name="Rectangle 18"/>
          <p:cNvSpPr/>
          <p:nvPr/>
        </p:nvSpPr>
        <p:spPr>
          <a:xfrm>
            <a:off x="2305022" y="39518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Address: 10.10.0.21</a:t>
            </a:r>
            <a:endParaRPr lang="en-US" sz="1200" dirty="0">
              <a:solidFill>
                <a:srgbClr val="000000"/>
              </a:solidFill>
            </a:endParaRPr>
          </a:p>
        </p:txBody>
      </p:sp>
      <p:sp>
        <p:nvSpPr>
          <p:cNvPr id="20" name="Rectangle 19"/>
          <p:cNvSpPr/>
          <p:nvPr/>
        </p:nvSpPr>
        <p:spPr>
          <a:xfrm>
            <a:off x="2305022" y="4256646"/>
            <a:ext cx="2234618" cy="304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00-12-3F-5B-9E-3D</a:t>
            </a:r>
            <a:endParaRPr lang="en-US" sz="1200" dirty="0">
              <a:solidFill>
                <a:srgbClr val="000000"/>
              </a:solidFill>
            </a:endParaRPr>
          </a:p>
        </p:txBody>
      </p:sp>
      <p:sp>
        <p:nvSpPr>
          <p:cNvPr id="21" name="Rectangle 20"/>
          <p:cNvSpPr/>
          <p:nvPr/>
        </p:nvSpPr>
        <p:spPr>
          <a:xfrm>
            <a:off x="2305022" y="37232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DNS server: 10.10.0.1</a:t>
            </a:r>
            <a:endParaRPr lang="en-US" sz="1200" dirty="0">
              <a:solidFill>
                <a:srgbClr val="000000"/>
              </a:solidFill>
            </a:endParaRPr>
          </a:p>
        </p:txBody>
      </p:sp>
      <p:sp>
        <p:nvSpPr>
          <p:cNvPr id="22" name="Rectangle 21"/>
          <p:cNvSpPr/>
          <p:nvPr/>
        </p:nvSpPr>
        <p:spPr>
          <a:xfrm>
            <a:off x="984566" y="31898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err="1" smtClean="0">
                <a:solidFill>
                  <a:srgbClr val="000000"/>
                </a:solidFill>
              </a:rPr>
              <a:t>Netlogon</a:t>
            </a:r>
            <a:endParaRPr lang="en-US" sz="1200" dirty="0" smtClean="0">
              <a:solidFill>
                <a:srgbClr val="000000"/>
              </a:solidFill>
            </a:endParaRPr>
          </a:p>
          <a:p>
            <a:pPr algn="ctr">
              <a:defRPr/>
            </a:pPr>
            <a:r>
              <a:rPr lang="en-US" sz="1200" dirty="0" smtClean="0">
                <a:solidFill>
                  <a:srgbClr val="000000"/>
                </a:solidFill>
              </a:rPr>
              <a:t>(DC Locator)</a:t>
            </a:r>
            <a:endParaRPr lang="en-US" sz="1200" dirty="0">
              <a:solidFill>
                <a:srgbClr val="000000"/>
              </a:solidFill>
            </a:endParaRPr>
          </a:p>
        </p:txBody>
      </p:sp>
      <p:sp>
        <p:nvSpPr>
          <p:cNvPr id="24" name="Rectangle 23"/>
          <p:cNvSpPr/>
          <p:nvPr/>
        </p:nvSpPr>
        <p:spPr>
          <a:xfrm>
            <a:off x="2305022" y="3189846"/>
            <a:ext cx="2234618"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DCs: </a:t>
            </a:r>
            <a:r>
              <a:rPr lang="en-US" sz="1200" strike="sngStrike" dirty="0" smtClean="0">
                <a:solidFill>
                  <a:srgbClr val="000000"/>
                </a:solidFill>
              </a:rPr>
              <a:t>10.10.0.1,</a:t>
            </a:r>
            <a:r>
              <a:rPr lang="en-US" sz="1200" dirty="0" smtClean="0">
                <a:solidFill>
                  <a:srgbClr val="000000"/>
                </a:solidFill>
              </a:rPr>
              <a:t> 10.10.10.2</a:t>
            </a:r>
            <a:r>
              <a:rPr lang="en-US" sz="1200" strike="sngStrike" dirty="0" smtClean="0">
                <a:solidFill>
                  <a:srgbClr val="000000"/>
                </a:solidFill>
              </a:rPr>
              <a:t>, 10.20.1.3</a:t>
            </a:r>
            <a:endParaRPr lang="en-US" sz="1200" strike="sngStrike" dirty="0">
              <a:solidFill>
                <a:srgbClr val="000000"/>
              </a:solidFill>
            </a:endParaRPr>
          </a:p>
        </p:txBody>
      </p:sp>
      <p:sp>
        <p:nvSpPr>
          <p:cNvPr id="26" name="Rectangle 25"/>
          <p:cNvSpPr/>
          <p:nvPr/>
        </p:nvSpPr>
        <p:spPr>
          <a:xfrm>
            <a:off x="984566" y="26564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Kerberos</a:t>
            </a:r>
            <a:endParaRPr lang="en-US" sz="1200" dirty="0">
              <a:solidFill>
                <a:srgbClr val="000000"/>
              </a:solidFill>
            </a:endParaRPr>
          </a:p>
        </p:txBody>
      </p:sp>
      <p:sp>
        <p:nvSpPr>
          <p:cNvPr id="27" name="Rectangle 26"/>
          <p:cNvSpPr/>
          <p:nvPr/>
        </p:nvSpPr>
        <p:spPr>
          <a:xfrm>
            <a:off x="2654011" y="5029200"/>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200" dirty="0" smtClean="0"/>
              <a:t>RPC + LDAP + SMB</a:t>
            </a:r>
            <a:endParaRPr lang="en-US" sz="1200" dirty="0"/>
          </a:p>
        </p:txBody>
      </p:sp>
      <p:sp>
        <p:nvSpPr>
          <p:cNvPr id="28" name="Rectangle 27"/>
          <p:cNvSpPr/>
          <p:nvPr/>
        </p:nvSpPr>
        <p:spPr>
          <a:xfrm>
            <a:off x="2305022" y="2656446"/>
            <a:ext cx="2234618"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Kerberos ticket</a:t>
            </a:r>
            <a:endParaRPr lang="en-US" sz="1200" dirty="0">
              <a:solidFill>
                <a:srgbClr val="000000"/>
              </a:solidFill>
            </a:endParaRPr>
          </a:p>
        </p:txBody>
      </p:sp>
      <p:sp>
        <p:nvSpPr>
          <p:cNvPr id="29" name="Rectangle 28"/>
          <p:cNvSpPr/>
          <p:nvPr/>
        </p:nvSpPr>
        <p:spPr>
          <a:xfrm>
            <a:off x="984566" y="2123046"/>
            <a:ext cx="1320456"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Group Policy</a:t>
            </a:r>
            <a:endParaRPr lang="en-US" sz="1200" dirty="0">
              <a:solidFill>
                <a:srgbClr val="000000"/>
              </a:solidFill>
            </a:endParaRPr>
          </a:p>
        </p:txBody>
      </p:sp>
      <p:sp>
        <p:nvSpPr>
          <p:cNvPr id="31" name="Rectangle 30"/>
          <p:cNvSpPr/>
          <p:nvPr/>
        </p:nvSpPr>
        <p:spPr>
          <a:xfrm>
            <a:off x="2305022" y="21230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Policy objects</a:t>
            </a:r>
            <a:endParaRPr lang="en-US" sz="1200" dirty="0">
              <a:solidFill>
                <a:srgbClr val="000000"/>
              </a:solidFill>
            </a:endParaRPr>
          </a:p>
        </p:txBody>
      </p:sp>
      <p:sp>
        <p:nvSpPr>
          <p:cNvPr id="32" name="Rectangle 31"/>
          <p:cNvSpPr/>
          <p:nvPr/>
        </p:nvSpPr>
        <p:spPr>
          <a:xfrm>
            <a:off x="2305022" y="2351646"/>
            <a:ext cx="2234618" cy="228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smtClean="0">
                <a:solidFill>
                  <a:srgbClr val="000000"/>
                </a:solidFill>
              </a:rPr>
              <a:t>Scripts</a:t>
            </a:r>
            <a:endParaRPr lang="en-US" sz="1200" dirty="0">
              <a:solidFill>
                <a:srgbClr val="000000"/>
              </a:solidFill>
            </a:endParaRPr>
          </a:p>
        </p:txBody>
      </p:sp>
      <p:sp>
        <p:nvSpPr>
          <p:cNvPr id="35" name="TextBox 34"/>
          <p:cNvSpPr txBox="1"/>
          <p:nvPr/>
        </p:nvSpPr>
        <p:spPr>
          <a:xfrm>
            <a:off x="5204336" y="1721420"/>
            <a:ext cx="463121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1. DHCP server discovery</a:t>
            </a:r>
            <a:endParaRPr lang="en-US" sz="1200" dirty="0"/>
          </a:p>
        </p:txBody>
      </p:sp>
      <p:sp>
        <p:nvSpPr>
          <p:cNvPr id="36" name="TextBox 35"/>
          <p:cNvSpPr txBox="1"/>
          <p:nvPr/>
        </p:nvSpPr>
        <p:spPr>
          <a:xfrm>
            <a:off x="5204336" y="2065993"/>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2. Request of IP information (host, DNS, gateway, …)</a:t>
            </a:r>
            <a:endParaRPr lang="en-US" sz="1200" dirty="0"/>
          </a:p>
        </p:txBody>
      </p:sp>
      <p:sp>
        <p:nvSpPr>
          <p:cNvPr id="37" name="TextBox 36"/>
          <p:cNvSpPr txBox="1"/>
          <p:nvPr/>
        </p:nvSpPr>
        <p:spPr>
          <a:xfrm>
            <a:off x="5204336" y="2398489"/>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3. DC lookup: IP addresses for domain Contoso.com</a:t>
            </a:r>
            <a:endParaRPr lang="en-US" sz="1200" dirty="0"/>
          </a:p>
        </p:txBody>
      </p:sp>
      <p:sp>
        <p:nvSpPr>
          <p:cNvPr id="41" name="TextBox 40"/>
          <p:cNvSpPr txBox="1"/>
          <p:nvPr/>
        </p:nvSpPr>
        <p:spPr>
          <a:xfrm>
            <a:off x="5204336" y="2733331"/>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4. DC Locator pings the DCs and one is chosen</a:t>
            </a:r>
            <a:endParaRPr lang="en-US" sz="1200" dirty="0"/>
          </a:p>
        </p:txBody>
      </p:sp>
      <p:sp>
        <p:nvSpPr>
          <p:cNvPr id="43" name="TextBox 42"/>
          <p:cNvSpPr txBox="1"/>
          <p:nvPr/>
        </p:nvSpPr>
        <p:spPr>
          <a:xfrm>
            <a:off x="5204336" y="3097288"/>
            <a:ext cx="463121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5. Machine connects to DC and secure channel is established</a:t>
            </a:r>
            <a:endParaRPr lang="en-US" sz="1200" dirty="0"/>
          </a:p>
        </p:txBody>
      </p:sp>
      <p:sp>
        <p:nvSpPr>
          <p:cNvPr id="45" name="TextBox 44"/>
          <p:cNvSpPr txBox="1"/>
          <p:nvPr/>
        </p:nvSpPr>
        <p:spPr>
          <a:xfrm>
            <a:off x="5204336" y="3631588"/>
            <a:ext cx="4631214" cy="46166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200" dirty="0"/>
              <a:t>6. </a:t>
            </a:r>
            <a:r>
              <a:rPr lang="en-US" sz="1200" dirty="0" smtClean="0"/>
              <a:t>Machine queries KDC (DC Locator), authenticates and ticket is retrieved</a:t>
            </a:r>
            <a:endParaRPr lang="en-US" sz="1200" dirty="0"/>
          </a:p>
        </p:txBody>
      </p:sp>
      <p:sp>
        <p:nvSpPr>
          <p:cNvPr id="46" name="TextBox 45"/>
          <p:cNvSpPr txBox="1"/>
          <p:nvPr/>
        </p:nvSpPr>
        <p:spPr>
          <a:xfrm>
            <a:off x="5204334" y="4275909"/>
            <a:ext cx="4631214" cy="46166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200" dirty="0" smtClean="0"/>
              <a:t>7. Policy downloaded and executed: policy query (RPC + LDAP), policy download (SMB)</a:t>
            </a:r>
            <a:endParaRPr lang="en-US" sz="1200" dirty="0"/>
          </a:p>
        </p:txBody>
      </p:sp>
      <p:sp>
        <p:nvSpPr>
          <p:cNvPr id="47" name="Rectangle 46"/>
          <p:cNvSpPr/>
          <p:nvPr/>
        </p:nvSpPr>
        <p:spPr>
          <a:xfrm>
            <a:off x="4971726" y="5029200"/>
            <a:ext cx="1320456" cy="4572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1200" b="1" dirty="0" smtClean="0"/>
              <a:t>Directory</a:t>
            </a:r>
            <a:endParaRPr lang="en-US" sz="1200" b="1" dirty="0"/>
          </a:p>
        </p:txBody>
      </p:sp>
      <p:sp>
        <p:nvSpPr>
          <p:cNvPr id="30" name="TextBox 29"/>
          <p:cNvSpPr txBox="1"/>
          <p:nvPr/>
        </p:nvSpPr>
        <p:spPr>
          <a:xfrm>
            <a:off x="9998475" y="1712265"/>
            <a:ext cx="1828324" cy="27622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broadcast</a:t>
            </a:r>
            <a:endParaRPr lang="en-US" sz="1200" dirty="0"/>
          </a:p>
        </p:txBody>
      </p:sp>
      <p:sp>
        <p:nvSpPr>
          <p:cNvPr id="33" name="TextBox 32"/>
          <p:cNvSpPr txBox="1"/>
          <p:nvPr/>
        </p:nvSpPr>
        <p:spPr>
          <a:xfrm>
            <a:off x="9998475" y="2056838"/>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DHCP (UDP 67/68)</a:t>
            </a:r>
            <a:endParaRPr lang="en-US" sz="1200" dirty="0"/>
          </a:p>
        </p:txBody>
      </p:sp>
      <p:sp>
        <p:nvSpPr>
          <p:cNvPr id="38" name="TextBox 37"/>
          <p:cNvSpPr txBox="1"/>
          <p:nvPr/>
        </p:nvSpPr>
        <p:spPr>
          <a:xfrm>
            <a:off x="9998475" y="2389334"/>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DNS (UDP/TCP 53)</a:t>
            </a:r>
            <a:endParaRPr lang="en-US" sz="1200" dirty="0"/>
          </a:p>
        </p:txBody>
      </p:sp>
      <p:sp>
        <p:nvSpPr>
          <p:cNvPr id="40" name="TextBox 39"/>
          <p:cNvSpPr txBox="1"/>
          <p:nvPr/>
        </p:nvSpPr>
        <p:spPr>
          <a:xfrm>
            <a:off x="9998475" y="2724176"/>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LDAP (UDP 389)</a:t>
            </a:r>
            <a:endParaRPr lang="en-US" sz="1200" dirty="0"/>
          </a:p>
        </p:txBody>
      </p:sp>
      <p:sp>
        <p:nvSpPr>
          <p:cNvPr id="42" name="TextBox 41"/>
          <p:cNvSpPr txBox="1"/>
          <p:nvPr/>
        </p:nvSpPr>
        <p:spPr>
          <a:xfrm>
            <a:off x="9998475" y="3088133"/>
            <a:ext cx="1828325" cy="46166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fontAlgn="auto">
              <a:spcBef>
                <a:spcPts val="0"/>
              </a:spcBef>
              <a:spcAft>
                <a:spcPts val="0"/>
              </a:spcAft>
              <a:defRPr/>
            </a:pPr>
            <a:r>
              <a:rPr lang="en-US" sz="1200" dirty="0" smtClean="0"/>
              <a:t>SMB (TCP 445) and RPC</a:t>
            </a:r>
            <a:endParaRPr lang="en-US" sz="1200" dirty="0"/>
          </a:p>
        </p:txBody>
      </p:sp>
      <p:sp>
        <p:nvSpPr>
          <p:cNvPr id="44" name="TextBox 43"/>
          <p:cNvSpPr txBox="1"/>
          <p:nvPr/>
        </p:nvSpPr>
        <p:spPr>
          <a:xfrm>
            <a:off x="9998474" y="3723920"/>
            <a:ext cx="1828324" cy="276999"/>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200" dirty="0" smtClean="0"/>
              <a:t>Kerberos (TCP 88)</a:t>
            </a:r>
            <a:endParaRPr lang="en-US" sz="1200" dirty="0"/>
          </a:p>
        </p:txBody>
      </p:sp>
      <p:sp>
        <p:nvSpPr>
          <p:cNvPr id="48" name="TextBox 47"/>
          <p:cNvSpPr txBox="1"/>
          <p:nvPr/>
        </p:nvSpPr>
        <p:spPr>
          <a:xfrm>
            <a:off x="9998475" y="4132409"/>
            <a:ext cx="1828324" cy="646331"/>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200" dirty="0" smtClean="0"/>
              <a:t>RPC</a:t>
            </a:r>
          </a:p>
          <a:p>
            <a:pPr>
              <a:defRPr/>
            </a:pPr>
            <a:r>
              <a:rPr lang="en-US" sz="1200" dirty="0" smtClean="0"/>
              <a:t>LDAP (TCP 389)</a:t>
            </a:r>
          </a:p>
          <a:p>
            <a:pPr>
              <a:defRPr/>
            </a:pPr>
            <a:r>
              <a:rPr lang="en-US" sz="1200" dirty="0" smtClean="0"/>
              <a:t>SMB (TCP 445)</a:t>
            </a:r>
            <a:endParaRPr lang="en-US" sz="1200" dirty="0"/>
          </a:p>
        </p:txBody>
      </p:sp>
    </p:spTree>
    <p:extLst>
      <p:ext uri="{BB962C8B-B14F-4D97-AF65-F5344CB8AC3E}">
        <p14:creationId xmlns:p14="http://schemas.microsoft.com/office/powerpoint/2010/main" val="3951861065"/>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mtClean="0"/>
              <a:t>Big-picture protocol surface</a:t>
            </a:r>
            <a:br>
              <a:rPr lang="es-CO" smtClean="0"/>
            </a:br>
            <a:r>
              <a:rPr lang="es-CO" smtClean="0"/>
              <a:t>Domain joined member to DC</a:t>
            </a:r>
            <a:endParaRPr lang="en-US" dirty="0"/>
          </a:p>
        </p:txBody>
      </p:sp>
      <p:sp>
        <p:nvSpPr>
          <p:cNvPr id="8" name="Content Placeholder 7"/>
          <p:cNvSpPr>
            <a:spLocks noGrp="1"/>
          </p:cNvSpPr>
          <p:nvPr>
            <p:ph idx="1"/>
          </p:nvPr>
        </p:nvSpPr>
        <p:spPr>
          <a:xfrm>
            <a:off x="606751" y="4105274"/>
            <a:ext cx="11061374" cy="2657475"/>
          </a:xfrm>
        </p:spPr>
        <p:txBody>
          <a:bodyPr>
            <a:normAutofit fontScale="77500" lnSpcReduction="20000"/>
          </a:bodyPr>
          <a:lstStyle/>
          <a:p>
            <a:pPr lvl="0"/>
            <a:r>
              <a:rPr lang="en-US" dirty="0" smtClean="0"/>
              <a:t>Some considerations</a:t>
            </a:r>
          </a:p>
          <a:p>
            <a:pPr lvl="1"/>
            <a:r>
              <a:rPr lang="en-US" dirty="0" smtClean="0"/>
              <a:t>LDAP variations</a:t>
            </a:r>
          </a:p>
          <a:p>
            <a:pPr lvl="2"/>
            <a:r>
              <a:rPr lang="en-US" dirty="0" smtClean="0"/>
              <a:t>AD DS SSL: TCP 636</a:t>
            </a:r>
          </a:p>
          <a:p>
            <a:pPr lvl="2"/>
            <a:r>
              <a:rPr lang="en-US" dirty="0" smtClean="0"/>
              <a:t>AD DS GC: TCP 3268</a:t>
            </a:r>
          </a:p>
          <a:p>
            <a:pPr lvl="2"/>
            <a:r>
              <a:rPr lang="en-US" dirty="0" smtClean="0"/>
              <a:t>AD DS GC SSL: TCP 3269</a:t>
            </a:r>
          </a:p>
          <a:p>
            <a:pPr lvl="1"/>
            <a:r>
              <a:rPr lang="en-US" dirty="0" smtClean="0"/>
              <a:t>PowerShell or Active Directory Administrative Center (ADAC)?</a:t>
            </a:r>
          </a:p>
          <a:p>
            <a:pPr lvl="2"/>
            <a:r>
              <a:rPr lang="en-US" dirty="0" smtClean="0"/>
              <a:t>ADWS port TCP 9389</a:t>
            </a:r>
          </a:p>
          <a:p>
            <a:pPr lvl="1"/>
            <a:r>
              <a:rPr lang="en-US" dirty="0" smtClean="0"/>
              <a:t>AD LDS: LDAP just about any high port</a:t>
            </a:r>
          </a:p>
          <a:p>
            <a:pPr lvl="1"/>
            <a:r>
              <a:rPr lang="en-US" dirty="0" smtClean="0"/>
              <a:t>Password change: UDP and TCP 464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00937570"/>
              </p:ext>
            </p:extLst>
          </p:nvPr>
        </p:nvGraphicFramePr>
        <p:xfrm>
          <a:off x="331874" y="1789713"/>
          <a:ext cx="11421328" cy="2067862"/>
        </p:xfrm>
        <a:graphic>
          <a:graphicData uri="http://schemas.openxmlformats.org/drawingml/2006/table">
            <a:tbl>
              <a:tblPr>
                <a:tableStyleId>{93296810-A885-4BE3-A3E7-6D5BEEA58F35}</a:tableStyleId>
              </a:tblPr>
              <a:tblGrid>
                <a:gridCol w="1876936"/>
                <a:gridCol w="704148"/>
                <a:gridCol w="576582"/>
                <a:gridCol w="734527"/>
                <a:gridCol w="1137945"/>
                <a:gridCol w="579873"/>
                <a:gridCol w="541815"/>
                <a:gridCol w="920831"/>
                <a:gridCol w="1137945"/>
                <a:gridCol w="508633"/>
                <a:gridCol w="493110"/>
                <a:gridCol w="775495"/>
                <a:gridCol w="716744"/>
                <a:gridCol w="716744"/>
              </a:tblGrid>
              <a:tr h="160525">
                <a:tc>
                  <a:txBody>
                    <a:bodyPr/>
                    <a:lstStyle/>
                    <a:p>
                      <a:pPr algn="r" fontAlgn="ctr"/>
                      <a:r>
                        <a:rPr lang="en-US" sz="1200" u="none" strike="noStrike" dirty="0">
                          <a:effectLst/>
                          <a:latin typeface="Segoe UI Semibold" pitchFamily="34" charset="0"/>
                        </a:rPr>
                        <a:t>Transport</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gridSpan="10">
                  <a:txBody>
                    <a:bodyPr/>
                    <a:lstStyle/>
                    <a:p>
                      <a:pPr algn="ctr" fontAlgn="ctr"/>
                      <a:r>
                        <a:rPr lang="en-US" sz="1200" u="none" strike="noStrike" dirty="0">
                          <a:effectLst/>
                          <a:latin typeface="Segoe UI Semibold" pitchFamily="34" charset="0"/>
                        </a:rPr>
                        <a:t>TCP</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dirty="0">
                          <a:effectLst/>
                          <a:latin typeface="Segoe UI Semibold" pitchFamily="34" charset="0"/>
                        </a:rPr>
                        <a:t>UDP</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hMerge="1">
                  <a:txBody>
                    <a:bodyPr/>
                    <a:lstStyle/>
                    <a:p>
                      <a:endParaRPr lang="en-US"/>
                    </a:p>
                  </a:txBody>
                  <a:tcPr/>
                </a:tc>
                <a:tc hMerge="1">
                  <a:txBody>
                    <a:bodyPr/>
                    <a:lstStyle/>
                    <a:p>
                      <a:endParaRPr lang="en-US"/>
                    </a:p>
                  </a:txBody>
                  <a:tcPr/>
                </a:tc>
              </a:tr>
              <a:tr h="160525">
                <a:tc>
                  <a:txBody>
                    <a:bodyPr/>
                    <a:lstStyle/>
                    <a:p>
                      <a:pPr algn="r" fontAlgn="ctr"/>
                      <a:r>
                        <a:rPr lang="en-US" sz="1200" u="none" strike="noStrike" dirty="0">
                          <a:effectLst/>
                          <a:latin typeface="Segoe UI Semibold" pitchFamily="34" charset="0"/>
                        </a:rPr>
                        <a:t>Application</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smtClean="0">
                          <a:effectLst/>
                          <a:latin typeface="Segoe UI Semibold" pitchFamily="34" charset="0"/>
                        </a:rPr>
                        <a:t>Kerb.</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LDAP</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gridSpan="3">
                  <a:txBody>
                    <a:bodyPr/>
                    <a:lstStyle/>
                    <a:p>
                      <a:pPr algn="ctr" fontAlgn="ctr"/>
                      <a:r>
                        <a:rPr lang="en-US" sz="1200" u="none" strike="noStrike" dirty="0" smtClean="0">
                          <a:effectLst/>
                          <a:latin typeface="Segoe UI Semibold" pitchFamily="34" charset="0"/>
                        </a:rPr>
                        <a:t>SMB</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dirty="0" smtClean="0">
                          <a:effectLst/>
                          <a:latin typeface="Segoe UI Semibold" pitchFamily="34" charset="0"/>
                        </a:rPr>
                        <a:t>RPC</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hMerge="1">
                  <a:txBody>
                    <a:bodyPr/>
                    <a:lstStyle/>
                    <a:p>
                      <a:endParaRPr lang="en-US"/>
                    </a:p>
                  </a:txBody>
                  <a:tcPr/>
                </a:tc>
                <a:tc hMerge="1">
                  <a:txBody>
                    <a:bodyPr/>
                    <a:lstStyle/>
                    <a:p>
                      <a:endParaRPr lang="en-US"/>
                    </a:p>
                  </a:txBody>
                  <a:tcPr/>
                </a:tc>
                <a:tc gridSpan="2">
                  <a:txBody>
                    <a:bodyPr/>
                    <a:lstStyle/>
                    <a:p>
                      <a:pPr algn="ctr" fontAlgn="ctr"/>
                      <a:r>
                        <a:rPr lang="en-US" sz="1200" u="none" strike="noStrike" dirty="0">
                          <a:effectLst/>
                          <a:latin typeface="Segoe UI Semibold" pitchFamily="34" charset="0"/>
                        </a:rPr>
                        <a:t>SMB</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hMerge="1">
                  <a:txBody>
                    <a:bodyPr/>
                    <a:lstStyle/>
                    <a:p>
                      <a:endParaRPr lang="en-US"/>
                    </a:p>
                  </a:txBody>
                  <a:tcPr/>
                </a:tc>
                <a:tc>
                  <a:txBody>
                    <a:bodyPr/>
                    <a:lstStyle/>
                    <a:p>
                      <a:pPr algn="ctr" fontAlgn="ctr"/>
                      <a:r>
                        <a:rPr lang="en-US" sz="1200" u="none" strike="noStrike" dirty="0">
                          <a:effectLst/>
                          <a:latin typeface="Segoe UI Semibold" pitchFamily="34" charset="0"/>
                        </a:rPr>
                        <a:t>C-LDAP</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DNS</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err="1">
                          <a:effectLst/>
                          <a:latin typeface="Segoe UI Semibold" pitchFamily="34" charset="0"/>
                        </a:rPr>
                        <a:t>NbtNs</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r>
              <a:tr h="160525">
                <a:tc>
                  <a:txBody>
                    <a:bodyPr/>
                    <a:lstStyle/>
                    <a:p>
                      <a:pPr algn="r" fontAlgn="ctr"/>
                      <a:r>
                        <a:rPr lang="en-US" sz="1200" u="none" strike="noStrike" dirty="0">
                          <a:effectLst/>
                          <a:latin typeface="Segoe UI Semibold" pitchFamily="34" charset="0"/>
                        </a:rPr>
                        <a:t>Port</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88</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389</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gridSpan="3">
                  <a:txBody>
                    <a:bodyPr/>
                    <a:lstStyle/>
                    <a:p>
                      <a:pPr algn="ctr" fontAlgn="ctr"/>
                      <a:r>
                        <a:rPr lang="en-US" sz="1200" u="none" strike="noStrike" dirty="0">
                          <a:effectLst/>
                          <a:latin typeface="Segoe UI Semibold" pitchFamily="34" charset="0"/>
                        </a:rPr>
                        <a:t>445</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Segoe UI Semibold" pitchFamily="34" charset="0"/>
                        </a:rPr>
                        <a:t>135</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gridSpan="2">
                  <a:txBody>
                    <a:bodyPr/>
                    <a:lstStyle/>
                    <a:p>
                      <a:pPr algn="ctr" fontAlgn="ctr"/>
                      <a:r>
                        <a:rPr lang="en-US" sz="1200" u="none" strike="noStrike" dirty="0">
                          <a:effectLst/>
                          <a:latin typeface="Segoe UI Semibold" pitchFamily="34" charset="0"/>
                        </a:rPr>
                        <a:t>Static (0xE000)</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hMerge="1">
                  <a:txBody>
                    <a:bodyPr/>
                    <a:lstStyle/>
                    <a:p>
                      <a:endParaRPr lang="en-US"/>
                    </a:p>
                  </a:txBody>
                  <a:tcPr/>
                </a:tc>
                <a:tc gridSpan="2">
                  <a:txBody>
                    <a:bodyPr/>
                    <a:lstStyle/>
                    <a:p>
                      <a:pPr algn="ctr" fontAlgn="ctr"/>
                      <a:r>
                        <a:rPr lang="en-US" sz="1200" u="none" strike="noStrike">
                          <a:effectLst/>
                          <a:latin typeface="Segoe UI Semibold" pitchFamily="34" charset="0"/>
                        </a:rPr>
                        <a:t>445</a:t>
                      </a:r>
                      <a:endParaRPr lang="en-US" sz="1200" b="1" i="0" u="none" strike="noStrike">
                        <a:solidFill>
                          <a:srgbClr val="000000"/>
                        </a:solidFill>
                        <a:effectLst/>
                        <a:latin typeface="Segoe UI Semibold" pitchFamily="34" charset="0"/>
                      </a:endParaRPr>
                    </a:p>
                  </a:txBody>
                  <a:tcPr marT="8026" marB="91440" anchor="ctr">
                    <a:solidFill>
                      <a:schemeClr val="tx1">
                        <a:lumMod val="75000"/>
                      </a:schemeClr>
                    </a:solidFill>
                  </a:tcPr>
                </a:tc>
                <a:tc hMerge="1">
                  <a:txBody>
                    <a:bodyPr/>
                    <a:lstStyle/>
                    <a:p>
                      <a:endParaRPr lang="en-US"/>
                    </a:p>
                  </a:txBody>
                  <a:tcPr/>
                </a:tc>
                <a:tc>
                  <a:txBody>
                    <a:bodyPr/>
                    <a:lstStyle/>
                    <a:p>
                      <a:pPr algn="ctr" fontAlgn="ctr"/>
                      <a:r>
                        <a:rPr lang="en-US" sz="1200" u="none" strike="noStrike">
                          <a:effectLst/>
                          <a:latin typeface="Segoe UI Semibold" pitchFamily="34" charset="0"/>
                        </a:rPr>
                        <a:t>389</a:t>
                      </a:r>
                      <a:endParaRPr lang="en-US" sz="1200" b="1" i="0" u="none" strike="noStrike">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53</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137</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r>
              <a:tr h="152829">
                <a:tc>
                  <a:txBody>
                    <a:bodyPr/>
                    <a:lstStyle/>
                    <a:p>
                      <a:pPr algn="r" fontAlgn="ctr"/>
                      <a:r>
                        <a:rPr lang="en-US" sz="1200" u="none" strike="noStrike" dirty="0">
                          <a:effectLst/>
                          <a:latin typeface="Segoe UI Semibold" pitchFamily="34" charset="0"/>
                        </a:rPr>
                        <a:t>Interface</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a:effectLst/>
                          <a:latin typeface="Segoe UI Semibold" pitchFamily="34" charset="0"/>
                        </a:rPr>
                        <a:t>-</a:t>
                      </a:r>
                      <a:endParaRPr lang="en-US" sz="1200" b="1" i="0" u="none" strike="noStrike">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a:effectLst/>
                          <a:latin typeface="Segoe UI Semibold" pitchFamily="34" charset="0"/>
                        </a:rPr>
                        <a:t>LsaRpc</a:t>
                      </a:r>
                      <a:endParaRPr lang="en-US" sz="1200" b="1" i="0" u="none" strike="noStrike">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NetLogonR</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err="1">
                          <a:effectLst/>
                          <a:latin typeface="Segoe UI Semibold" pitchFamily="34" charset="0"/>
                        </a:rPr>
                        <a:t>SamR</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EPM</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DRSUAPI</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NetLogonR</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DFS</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c>
                  <a:txBody>
                    <a:bodyPr/>
                    <a:lstStyle/>
                    <a:p>
                      <a:pPr algn="ctr" fontAlgn="ctr"/>
                      <a:r>
                        <a:rPr lang="en-US" sz="1200" u="none" strike="noStrike" dirty="0">
                          <a:effectLst/>
                          <a:latin typeface="Segoe UI Semibold" pitchFamily="34" charset="0"/>
                        </a:rPr>
                        <a:t>-</a:t>
                      </a:r>
                      <a:endParaRPr lang="en-US" sz="1200" b="1" i="0" u="none" strike="noStrike" dirty="0">
                        <a:solidFill>
                          <a:srgbClr val="000000"/>
                        </a:solidFill>
                        <a:effectLst/>
                        <a:latin typeface="Segoe UI Semibold" pitchFamily="34" charset="0"/>
                      </a:endParaRPr>
                    </a:p>
                  </a:txBody>
                  <a:tcPr marT="8026" marB="91440" anchor="ctr">
                    <a:solidFill>
                      <a:schemeClr val="tx1">
                        <a:lumMod val="75000"/>
                      </a:schemeClr>
                    </a:solidFill>
                  </a:tcPr>
                </a:tc>
              </a:tr>
              <a:tr h="160525">
                <a:tc>
                  <a:txBody>
                    <a:bodyPr/>
                    <a:lstStyle/>
                    <a:p>
                      <a:pPr algn="l" fontAlgn="b"/>
                      <a:r>
                        <a:rPr lang="en-US" sz="1200" u="none" strike="noStrike" dirty="0">
                          <a:effectLst/>
                          <a:latin typeface="Segoe UI Semibold" pitchFamily="34" charset="0"/>
                        </a:rPr>
                        <a:t>Computer join</a:t>
                      </a:r>
                      <a:endParaRPr lang="en-US" sz="1200" b="1" i="0" u="none" strike="noStrike" dirty="0">
                        <a:solidFill>
                          <a:srgbClr val="000000"/>
                        </a:solidFill>
                        <a:effectLst/>
                        <a:latin typeface="Segoe UI Semibold" pitchFamily="34" charset="0"/>
                      </a:endParaRPr>
                    </a:p>
                  </a:txBody>
                  <a:tcPr marT="8026" marB="91440" anchor="b">
                    <a:solidFill>
                      <a:schemeClr val="tx1">
                        <a:lumMod val="7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r>
              <a:tr h="160525">
                <a:tc>
                  <a:txBody>
                    <a:bodyPr/>
                    <a:lstStyle/>
                    <a:p>
                      <a:pPr algn="l" fontAlgn="b"/>
                      <a:r>
                        <a:rPr lang="en-US" sz="1200" u="none" strike="noStrike" dirty="0">
                          <a:effectLst/>
                          <a:latin typeface="Segoe UI Semibold" pitchFamily="34" charset="0"/>
                        </a:rPr>
                        <a:t>DC Locator</a:t>
                      </a:r>
                      <a:endParaRPr lang="en-US" sz="1200" b="1" i="0" u="none" strike="noStrike" dirty="0">
                        <a:solidFill>
                          <a:srgbClr val="000000"/>
                        </a:solidFill>
                        <a:effectLst/>
                        <a:latin typeface="Segoe UI Semibold" pitchFamily="34" charset="0"/>
                      </a:endParaRPr>
                    </a:p>
                  </a:txBody>
                  <a:tcPr marT="8026" marB="91440" anchor="b">
                    <a:solidFill>
                      <a:schemeClr val="tx1">
                        <a:lumMod val="75000"/>
                      </a:schemeClr>
                    </a:solidFill>
                  </a:tcP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r>
              <a:tr h="160525">
                <a:tc>
                  <a:txBody>
                    <a:bodyPr/>
                    <a:lstStyle/>
                    <a:p>
                      <a:pPr algn="l" fontAlgn="b"/>
                      <a:r>
                        <a:rPr lang="en-US" sz="1200" u="none" strike="noStrike" dirty="0" smtClean="0">
                          <a:effectLst/>
                          <a:latin typeface="Segoe UI Semibold" pitchFamily="34" charset="0"/>
                        </a:rPr>
                        <a:t>Logon after join</a:t>
                      </a:r>
                      <a:endParaRPr lang="en-US" sz="1200" b="1" i="0" u="none" strike="noStrike" dirty="0">
                        <a:solidFill>
                          <a:srgbClr val="000000"/>
                        </a:solidFill>
                        <a:effectLst/>
                        <a:latin typeface="Segoe UI Semibold" pitchFamily="34" charset="0"/>
                      </a:endParaRPr>
                    </a:p>
                  </a:txBody>
                  <a:tcPr marT="8026" marB="91440" anchor="b">
                    <a:solidFill>
                      <a:schemeClr val="tx1">
                        <a:lumMod val="7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tc>
              </a:tr>
            </a:tbl>
          </a:graphicData>
        </a:graphic>
      </p:graphicFrame>
    </p:spTree>
    <p:extLst>
      <p:ext uri="{BB962C8B-B14F-4D97-AF65-F5344CB8AC3E}">
        <p14:creationId xmlns:p14="http://schemas.microsoft.com/office/powerpoint/2010/main" val="1394914099"/>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mtClean="0"/>
              <a:t>Big-picture protocol surface</a:t>
            </a:r>
            <a:br>
              <a:rPr lang="es-CO" smtClean="0"/>
            </a:br>
            <a:r>
              <a:rPr lang="es-CO" smtClean="0"/>
              <a:t>DC (e.g. RODC) to DC (e.g. perimeter ntwrk)</a:t>
            </a:r>
            <a:endParaRPr lang="en-US" dirty="0"/>
          </a:p>
        </p:txBody>
      </p:sp>
      <p:sp>
        <p:nvSpPr>
          <p:cNvPr id="8" name="Content Placeholder 7"/>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If using DFSR instead of FRS TCP port 5722 is required</a:t>
            </a:r>
          </a:p>
          <a:p>
            <a:pPr lvl="1"/>
            <a:endParaRPr lang="en-US" dirty="0" smtClean="0"/>
          </a:p>
        </p:txBody>
      </p:sp>
      <p:sp>
        <p:nvSpPr>
          <p:cNvPr id="7" name="Shape 102402"/>
          <p:cNvSpPr txBox="1">
            <a:spLocks noChangeArrowheads="1"/>
          </p:cNvSpPr>
          <p:nvPr/>
        </p:nvSpPr>
        <p:spPr>
          <a:xfrm>
            <a:off x="609441" y="1600201"/>
            <a:ext cx="1096994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595642257"/>
              </p:ext>
            </p:extLst>
          </p:nvPr>
        </p:nvGraphicFramePr>
        <p:xfrm>
          <a:off x="331874" y="1793860"/>
          <a:ext cx="11482841" cy="2821476"/>
        </p:xfrm>
        <a:graphic>
          <a:graphicData uri="http://schemas.openxmlformats.org/drawingml/2006/table">
            <a:tbl>
              <a:tblPr>
                <a:tableStyleId>{93296810-A885-4BE3-A3E7-6D5BEEA58F35}</a:tableStyleId>
              </a:tblPr>
              <a:tblGrid>
                <a:gridCol w="1865061"/>
                <a:gridCol w="739237"/>
                <a:gridCol w="554909"/>
                <a:gridCol w="554909"/>
                <a:gridCol w="554909"/>
                <a:gridCol w="554909"/>
                <a:gridCol w="554909"/>
                <a:gridCol w="554909"/>
                <a:gridCol w="554909"/>
                <a:gridCol w="554909"/>
                <a:gridCol w="554909"/>
                <a:gridCol w="554909"/>
                <a:gridCol w="433099"/>
                <a:gridCol w="555134"/>
                <a:gridCol w="506863"/>
                <a:gridCol w="724539"/>
                <a:gridCol w="554909"/>
                <a:gridCol w="554909"/>
              </a:tblGrid>
              <a:tr h="0">
                <a:tc>
                  <a:txBody>
                    <a:bodyPr/>
                    <a:lstStyle/>
                    <a:p>
                      <a:pPr algn="r" fontAlgn="ctr"/>
                      <a:r>
                        <a:rPr lang="en-US" sz="1200" u="none" strike="noStrike" dirty="0">
                          <a:effectLst/>
                          <a:latin typeface="Segoe UI Semibold" pitchFamily="34" charset="0"/>
                        </a:rPr>
                        <a:t>Transport</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gridSpan="14">
                  <a:txBody>
                    <a:bodyPr/>
                    <a:lstStyle/>
                    <a:p>
                      <a:pPr algn="ctr" fontAlgn="ctr"/>
                      <a:r>
                        <a:rPr lang="en-US" sz="1200" u="none" strike="noStrike" dirty="0">
                          <a:effectLst/>
                          <a:latin typeface="Segoe UI Semibold" pitchFamily="34" charset="0"/>
                        </a:rPr>
                        <a:t>TCP</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a:effectLst/>
                          <a:latin typeface="Segoe UI Semibold" pitchFamily="34" charset="0"/>
                        </a:rPr>
                        <a:t>UDP</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c hMerge="1">
                  <a:txBody>
                    <a:bodyPr/>
                    <a:lstStyle/>
                    <a:p>
                      <a:endParaRPr lang="en-US"/>
                    </a:p>
                  </a:txBody>
                  <a:tcPr/>
                </a:tc>
                <a:tc hMerge="1">
                  <a:txBody>
                    <a:bodyPr/>
                    <a:lstStyle/>
                    <a:p>
                      <a:endParaRPr lang="en-US"/>
                    </a:p>
                  </a:txBody>
                  <a:tcPr/>
                </a:tc>
              </a:tr>
              <a:tr h="0">
                <a:tc>
                  <a:txBody>
                    <a:bodyPr/>
                    <a:lstStyle/>
                    <a:p>
                      <a:pPr algn="r" fontAlgn="ctr"/>
                      <a:r>
                        <a:rPr lang="en-US" sz="1200" u="none" strike="noStrike" dirty="0">
                          <a:effectLst/>
                          <a:latin typeface="Segoe UI Semibold" pitchFamily="34" charset="0"/>
                        </a:rPr>
                        <a:t>Application</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a:effectLst/>
                          <a:latin typeface="Segoe UI Semibold" pitchFamily="34" charset="0"/>
                        </a:rPr>
                        <a:t>DNS</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dirty="0">
                          <a:effectLst/>
                          <a:latin typeface="Segoe UI Semibold" pitchFamily="34" charset="0"/>
                        </a:rPr>
                        <a:t>EPM</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dirty="0" smtClean="0">
                          <a:effectLst/>
                          <a:latin typeface="Segoe UI Semibold" pitchFamily="34" charset="0"/>
                        </a:rPr>
                        <a:t>Kerb</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dirty="0">
                          <a:effectLst/>
                          <a:latin typeface="Segoe UI Semibold" pitchFamily="34" charset="0"/>
                        </a:rPr>
                        <a:t>LDAP</a:t>
                      </a:r>
                      <a:endParaRPr lang="en-US" sz="1200" b="1" i="0" u="none" strike="noStrike" dirty="0">
                        <a:solidFill>
                          <a:srgbClr val="000000"/>
                        </a:solidFill>
                        <a:effectLst/>
                        <a:latin typeface="Segoe UI Semibold" pitchFamily="34" charset="0"/>
                      </a:endParaRPr>
                    </a:p>
                  </a:txBody>
                  <a:tcPr marL="45720" marR="45720" marT="9144" marB="9144" anchor="ctr">
                    <a:solidFill>
                      <a:schemeClr val="tx1">
                        <a:lumMod val="75000"/>
                      </a:schemeClr>
                    </a:solidFill>
                  </a:tcPr>
                </a:tc>
                <a:tc gridSpan="7">
                  <a:txBody>
                    <a:bodyPr/>
                    <a:lstStyle/>
                    <a:p>
                      <a:pPr algn="ctr" fontAlgn="ctr"/>
                      <a:r>
                        <a:rPr lang="en-US" sz="1200" u="none" strike="noStrike" dirty="0" smtClean="0">
                          <a:effectLst/>
                          <a:latin typeface="Segoe UI Semibold" pitchFamily="34" charset="0"/>
                        </a:rPr>
                        <a:t>RPC</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dirty="0">
                          <a:effectLst/>
                          <a:latin typeface="Segoe UI Semibold" pitchFamily="34" charset="0"/>
                        </a:rPr>
                        <a:t>SMB</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Segoe UI Semibold" pitchFamily="34" charset="0"/>
                        </a:rPr>
                        <a:t>C-LDAP</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a:effectLst/>
                          <a:latin typeface="Segoe UI Semibold" pitchFamily="34" charset="0"/>
                        </a:rPr>
                        <a:t>DNS</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a:effectLst/>
                          <a:latin typeface="Segoe UI Semibold" pitchFamily="34" charset="0"/>
                        </a:rPr>
                        <a:t>NTP</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r>
              <a:tr h="463570">
                <a:tc>
                  <a:txBody>
                    <a:bodyPr/>
                    <a:lstStyle/>
                    <a:p>
                      <a:pPr algn="r" fontAlgn="ctr"/>
                      <a:r>
                        <a:rPr lang="en-US" sz="1200" u="none" strike="noStrike" dirty="0">
                          <a:effectLst/>
                          <a:latin typeface="Segoe UI Semibold" pitchFamily="34" charset="0"/>
                        </a:rPr>
                        <a:t>Port</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a:effectLst/>
                          <a:latin typeface="Segoe UI Semibold" pitchFamily="34" charset="0"/>
                        </a:rPr>
                        <a:t>53</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dirty="0">
                          <a:effectLst/>
                          <a:latin typeface="Segoe UI Semibold" pitchFamily="34" charset="0"/>
                        </a:rPr>
                        <a:t>135</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dirty="0">
                          <a:effectLst/>
                          <a:latin typeface="Segoe UI Semibold" pitchFamily="34" charset="0"/>
                        </a:rPr>
                        <a:t>88</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a:effectLst/>
                          <a:latin typeface="Segoe UI Semibold" pitchFamily="34" charset="0"/>
                        </a:rPr>
                        <a:t>389</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a:effectLst/>
                          <a:latin typeface="Segoe UI Semibold" pitchFamily="34" charset="0"/>
                        </a:rPr>
                        <a:t>135</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dirty="0" smtClean="0">
                          <a:effectLst/>
                          <a:latin typeface="Segoe UI Semibold" pitchFamily="34" charset="0"/>
                        </a:rPr>
                        <a:t>Static</a:t>
                      </a:r>
                      <a:endParaRPr lang="en-US" sz="1200" b="1" i="0" u="none" strike="noStrike" dirty="0">
                        <a:solidFill>
                          <a:srgbClr val="000000"/>
                        </a:solidFill>
                        <a:effectLst/>
                        <a:latin typeface="Segoe UI Semibold" pitchFamily="34" charset="0"/>
                      </a:endParaRPr>
                    </a:p>
                  </a:txBody>
                  <a:tcPr marL="9144" marR="9144" marT="9144" marB="9144" anchor="ctr">
                    <a:solidFill>
                      <a:schemeClr val="tx1">
                        <a:lumMod val="75000"/>
                      </a:schemeClr>
                    </a:solidFill>
                  </a:tcPr>
                </a:tc>
                <a:tc gridSpan="5">
                  <a:txBody>
                    <a:bodyPr/>
                    <a:lstStyle/>
                    <a:p>
                      <a:pPr algn="ctr" fontAlgn="ctr"/>
                      <a:r>
                        <a:rPr lang="en-US" sz="1200" u="none" strike="noStrike" dirty="0">
                          <a:effectLst/>
                          <a:latin typeface="Segoe UI Semibold" pitchFamily="34" charset="0"/>
                        </a:rPr>
                        <a:t>Static (0xE000</a:t>
                      </a:r>
                      <a:r>
                        <a:rPr lang="en-US" sz="1200" u="none" strike="noStrike" dirty="0" smtClean="0">
                          <a:effectLst/>
                          <a:latin typeface="Segoe UI Semibold" pitchFamily="34" charset="0"/>
                        </a:rPr>
                        <a:t>)</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hMerge="1">
                  <a:txBody>
                    <a:bodyPr/>
                    <a:lstStyle/>
                    <a:p>
                      <a:endParaRPr lang="en-US"/>
                    </a:p>
                  </a:txBody>
                  <a:tcPr/>
                </a:tc>
                <a:tc hMerge="1">
                  <a:txBody>
                    <a:bodyPr/>
                    <a:lstStyle/>
                    <a:p>
                      <a:pPr algn="ctr" fontAlgn="ctr"/>
                      <a:endParaRPr lang="en-US" sz="1200" b="1" i="0" u="none" strike="noStrike" dirty="0">
                        <a:solidFill>
                          <a:srgbClr val="000000"/>
                        </a:solidFill>
                        <a:effectLst/>
                        <a:latin typeface="Calibri"/>
                      </a:endParaRPr>
                    </a:p>
                  </a:txBody>
                  <a:tcPr marL="6370" marR="6370" marT="6370" marB="0" anchor="ctr">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dirty="0">
                          <a:effectLst/>
                          <a:latin typeface="Segoe UI Semibold" pitchFamily="34" charset="0"/>
                        </a:rPr>
                        <a:t>445</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a:effectLst/>
                          <a:latin typeface="Segoe UI Semibold" pitchFamily="34" charset="0"/>
                        </a:rPr>
                        <a:t>389</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a:effectLst/>
                          <a:latin typeface="Segoe UI Semibold" pitchFamily="34" charset="0"/>
                        </a:rPr>
                        <a:t>53</a:t>
                      </a:r>
                      <a:endParaRPr lang="en-US" sz="12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200" u="none" strike="noStrike" dirty="0">
                          <a:effectLst/>
                          <a:latin typeface="Segoe UI Semibold" pitchFamily="34" charset="0"/>
                        </a:rPr>
                        <a:t>123</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r>
              <a:tr h="254786">
                <a:tc>
                  <a:txBody>
                    <a:bodyPr/>
                    <a:lstStyle/>
                    <a:p>
                      <a:pPr algn="r" fontAlgn="ctr"/>
                      <a:r>
                        <a:rPr lang="en-US" sz="1200" u="none" strike="noStrike" dirty="0">
                          <a:effectLst/>
                          <a:latin typeface="Segoe UI Semibold" pitchFamily="34" charset="0"/>
                        </a:rPr>
                        <a:t>Interface</a:t>
                      </a:r>
                      <a:endParaRPr lang="en-US" sz="12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a:effectLst/>
                          <a:latin typeface="Segoe UI Semibold" pitchFamily="34" charset="0"/>
                        </a:rPr>
                        <a:t>-</a:t>
                      </a:r>
                      <a:endParaRPr lang="en-US" sz="11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dirty="0">
                          <a:effectLst/>
                          <a:latin typeface="Segoe UI Semibold" pitchFamily="34" charset="0"/>
                        </a:rPr>
                        <a:t>-</a:t>
                      </a:r>
                      <a:endParaRPr lang="en-US" sz="11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a:r>
                        <a:rPr kumimoji="0" lang="en-US" sz="1100" b="0" i="0" u="none" strike="noStrike" kern="1200" cap="none" spc="0" normalizeH="0" baseline="0" noProof="0" dirty="0" smtClean="0">
                          <a:ln>
                            <a:noFill/>
                          </a:ln>
                          <a:solidFill>
                            <a:prstClr val="black"/>
                          </a:solidFill>
                          <a:effectLst/>
                          <a:uLnTx/>
                          <a:uFillTx/>
                          <a:latin typeface="Segoe UI Semibold" pitchFamily="34" charset="0"/>
                          <a:ea typeface="+mn-ea"/>
                          <a:cs typeface="+mn-cs"/>
                        </a:rPr>
                        <a:t>-</a:t>
                      </a:r>
                      <a:endParaRPr lang="en-US" sz="1600" dirty="0">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a:effectLst/>
                          <a:latin typeface="Segoe UI Semibold" pitchFamily="34" charset="0"/>
                        </a:rPr>
                        <a:t>-</a:t>
                      </a:r>
                      <a:endParaRPr lang="en-US" sz="1100" b="1" i="0" u="none" strike="noStrike">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dirty="0">
                          <a:effectLst/>
                          <a:latin typeface="Segoe UI Semibold" pitchFamily="34" charset="0"/>
                        </a:rPr>
                        <a:t>EPM</a:t>
                      </a:r>
                      <a:endParaRPr lang="en-US" sz="11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dirty="0" err="1">
                          <a:effectLst/>
                          <a:latin typeface="Segoe UI Semibold" pitchFamily="34" charset="0"/>
                        </a:rPr>
                        <a:t>FrsRpc</a:t>
                      </a:r>
                      <a:endParaRPr lang="en-US" sz="1100" b="1" i="0" u="none" strike="noStrike" dirty="0">
                        <a:solidFill>
                          <a:srgbClr val="000000"/>
                        </a:solidFill>
                        <a:effectLst/>
                        <a:latin typeface="Segoe UI Semibold" pitchFamily="34" charset="0"/>
                      </a:endParaRPr>
                    </a:p>
                  </a:txBody>
                  <a:tcPr marL="9144" marR="9144" marT="9144" marB="9144" anchor="ctr">
                    <a:solidFill>
                      <a:schemeClr val="tx1">
                        <a:lumMod val="75000"/>
                      </a:schemeClr>
                    </a:solidFill>
                  </a:tcPr>
                </a:tc>
                <a:tc>
                  <a:txBody>
                    <a:bodyPr/>
                    <a:lstStyle/>
                    <a:p>
                      <a:pPr algn="ctr" fontAlgn="ctr"/>
                      <a:r>
                        <a:rPr lang="en-US" sz="1000" u="none" strike="noStrike" dirty="0">
                          <a:effectLst/>
                          <a:latin typeface="Segoe UI Semibold" pitchFamily="34" charset="0"/>
                        </a:rPr>
                        <a:t>DRSUAPI</a:t>
                      </a:r>
                      <a:endParaRPr lang="en-US" sz="1000" b="1" i="0" u="none" strike="noStrike" dirty="0">
                        <a:solidFill>
                          <a:srgbClr val="000000"/>
                        </a:solidFill>
                        <a:effectLst/>
                        <a:latin typeface="Segoe UI Semibold" pitchFamily="34" charset="0"/>
                      </a:endParaRPr>
                    </a:p>
                  </a:txBody>
                  <a:tcPr marL="9144" marR="9144" marT="9144" marB="9144" anchor="ctr">
                    <a:solidFill>
                      <a:schemeClr val="tx1">
                        <a:lumMod val="75000"/>
                      </a:schemeClr>
                    </a:solidFill>
                  </a:tcPr>
                </a:tc>
                <a:tc>
                  <a:txBody>
                    <a:bodyPr/>
                    <a:lstStyle/>
                    <a:p>
                      <a:pPr algn="ctr" fontAlgn="ctr"/>
                      <a:r>
                        <a:rPr lang="en-US" sz="800" u="none" strike="noStrike" dirty="0">
                          <a:effectLst/>
                          <a:latin typeface="Segoe UI Semibold" pitchFamily="34" charset="0"/>
                        </a:rPr>
                        <a:t>NetLogonR</a:t>
                      </a:r>
                      <a:endParaRPr lang="en-US" sz="1000" b="1" i="0" u="none" strike="noStrike" dirty="0">
                        <a:solidFill>
                          <a:srgbClr val="000000"/>
                        </a:solidFill>
                        <a:effectLst/>
                        <a:latin typeface="Segoe UI Semibold" pitchFamily="34" charset="0"/>
                      </a:endParaRPr>
                    </a:p>
                  </a:txBody>
                  <a:tcPr marL="9144" marR="9144" marT="9144" marB="9144" anchor="ctr">
                    <a:solidFill>
                      <a:schemeClr val="tx1">
                        <a:lumMod val="75000"/>
                      </a:schemeClr>
                    </a:solidFill>
                  </a:tcPr>
                </a:tc>
                <a:tc>
                  <a:txBody>
                    <a:bodyPr/>
                    <a:lstStyle/>
                    <a:p>
                      <a:pPr algn="ctr" fontAlgn="ctr"/>
                      <a:r>
                        <a:rPr lang="en-US" sz="1000" u="none" strike="noStrike" dirty="0">
                          <a:effectLst/>
                          <a:latin typeface="Segoe UI Semibold" pitchFamily="34" charset="0"/>
                        </a:rPr>
                        <a:t>DRSUAPI</a:t>
                      </a:r>
                      <a:endParaRPr lang="en-US" sz="1000" b="1" i="0" u="none" strike="noStrike" dirty="0">
                        <a:solidFill>
                          <a:srgbClr val="000000"/>
                        </a:solidFill>
                        <a:effectLst/>
                        <a:latin typeface="Segoe UI Semibold" pitchFamily="34" charset="0"/>
                      </a:endParaRPr>
                    </a:p>
                  </a:txBody>
                  <a:tcPr marL="9144" marR="9144" marT="9144" marB="9144" anchor="ctr">
                    <a:solidFill>
                      <a:schemeClr val="tx1">
                        <a:lumMod val="75000"/>
                      </a:schemeClr>
                    </a:solidFill>
                  </a:tcPr>
                </a:tc>
                <a:tc>
                  <a:txBody>
                    <a:bodyPr/>
                    <a:lstStyle/>
                    <a:p>
                      <a:pPr algn="ctr" fontAlgn="ctr"/>
                      <a:r>
                        <a:rPr lang="en-US" sz="1100" u="none" strike="noStrike" dirty="0" err="1">
                          <a:effectLst/>
                          <a:latin typeface="Segoe UI Semibold" pitchFamily="34" charset="0"/>
                        </a:rPr>
                        <a:t>LsaRpc</a:t>
                      </a:r>
                      <a:endParaRPr lang="en-US" sz="1100" b="1" i="0" u="none" strike="noStrike" dirty="0">
                        <a:solidFill>
                          <a:srgbClr val="000000"/>
                        </a:solidFill>
                        <a:effectLst/>
                        <a:latin typeface="Segoe UI Semibold" pitchFamily="34" charset="0"/>
                      </a:endParaRPr>
                    </a:p>
                  </a:txBody>
                  <a:tcPr marL="9144" marR="9144" marT="9144" marB="9144" anchor="ctr">
                    <a:solidFill>
                      <a:schemeClr val="tx1">
                        <a:lumMod val="75000"/>
                      </a:schemeClr>
                    </a:solidFill>
                  </a:tcPr>
                </a:tc>
                <a:tc>
                  <a:txBody>
                    <a:bodyPr/>
                    <a:lstStyle/>
                    <a:p>
                      <a:pPr algn="ctr" fontAlgn="ctr"/>
                      <a:r>
                        <a:rPr lang="en-US" sz="800" u="none" strike="noStrike" dirty="0">
                          <a:effectLst/>
                          <a:latin typeface="Segoe UI Semibold" pitchFamily="34" charset="0"/>
                        </a:rPr>
                        <a:t>NetLogonR</a:t>
                      </a:r>
                      <a:endParaRPr lang="en-US" sz="800" b="1" i="0" u="none" strike="noStrike" dirty="0">
                        <a:solidFill>
                          <a:srgbClr val="000000"/>
                        </a:solidFill>
                        <a:effectLst/>
                        <a:latin typeface="Segoe UI Semibold" pitchFamily="34" charset="0"/>
                      </a:endParaRPr>
                    </a:p>
                  </a:txBody>
                  <a:tcPr marL="9144" marR="9144" marT="9144" marB="9144" anchor="ctr">
                    <a:solidFill>
                      <a:schemeClr val="tx1">
                        <a:lumMod val="75000"/>
                      </a:schemeClr>
                    </a:solidFill>
                  </a:tcPr>
                </a:tc>
                <a:tc>
                  <a:txBody>
                    <a:bodyPr/>
                    <a:lstStyle/>
                    <a:p>
                      <a:pPr algn="ctr" fontAlgn="ctr"/>
                      <a:r>
                        <a:rPr lang="en-US" sz="1100" u="none" strike="noStrike" dirty="0">
                          <a:effectLst/>
                          <a:latin typeface="Segoe UI Semibold" pitchFamily="34" charset="0"/>
                        </a:rPr>
                        <a:t>-</a:t>
                      </a:r>
                      <a:endParaRPr lang="en-US" sz="11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dirty="0">
                          <a:effectLst/>
                          <a:latin typeface="Segoe UI Semibold" pitchFamily="34" charset="0"/>
                        </a:rPr>
                        <a:t>DFS</a:t>
                      </a:r>
                      <a:endParaRPr lang="en-US" sz="11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dirty="0">
                          <a:effectLst/>
                          <a:latin typeface="Segoe UI Semibold" pitchFamily="34" charset="0"/>
                        </a:rPr>
                        <a:t>NbtSS</a:t>
                      </a:r>
                      <a:endParaRPr lang="en-US" sz="1100" b="1" i="0" u="none" strike="noStrike" dirty="0">
                        <a:solidFill>
                          <a:srgbClr val="000000"/>
                        </a:solidFill>
                        <a:effectLst/>
                        <a:latin typeface="Segoe UI Semibold" pitchFamily="34" charset="0"/>
                      </a:endParaRPr>
                    </a:p>
                  </a:txBody>
                  <a:tcPr marL="9144" marR="9144" marT="9144" marB="9144" anchor="ctr">
                    <a:solidFill>
                      <a:schemeClr val="tx1">
                        <a:lumMod val="75000"/>
                      </a:schemeClr>
                    </a:solidFill>
                  </a:tcPr>
                </a:tc>
                <a:tc>
                  <a:txBody>
                    <a:bodyPr/>
                    <a:lstStyle/>
                    <a:p>
                      <a:pPr algn="ctr" fontAlgn="ctr"/>
                      <a:r>
                        <a:rPr lang="en-US" sz="1100" u="none" strike="noStrike" dirty="0">
                          <a:effectLst/>
                          <a:latin typeface="Segoe UI Semibold" pitchFamily="34" charset="0"/>
                        </a:rPr>
                        <a:t>-</a:t>
                      </a:r>
                      <a:endParaRPr lang="en-US" sz="11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dirty="0">
                          <a:effectLst/>
                          <a:latin typeface="Segoe UI Semibold" pitchFamily="34" charset="0"/>
                        </a:rPr>
                        <a:t>-</a:t>
                      </a:r>
                      <a:endParaRPr lang="en-US" sz="11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c>
                  <a:txBody>
                    <a:bodyPr/>
                    <a:lstStyle/>
                    <a:p>
                      <a:pPr algn="ctr" fontAlgn="ctr"/>
                      <a:r>
                        <a:rPr lang="en-US" sz="1100" u="none" strike="noStrike" dirty="0">
                          <a:effectLst/>
                          <a:latin typeface="Segoe UI Semibold" pitchFamily="34" charset="0"/>
                        </a:rPr>
                        <a:t>-</a:t>
                      </a:r>
                      <a:endParaRPr lang="en-US" sz="1100" b="1" i="0" u="none" strike="noStrike" dirty="0">
                        <a:solidFill>
                          <a:srgbClr val="000000"/>
                        </a:solidFill>
                        <a:effectLst/>
                        <a:latin typeface="Segoe UI Semibold" pitchFamily="34" charset="0"/>
                      </a:endParaRPr>
                    </a:p>
                  </a:txBody>
                  <a:tcPr marT="9144" marB="9144" anchor="ctr">
                    <a:solidFill>
                      <a:schemeClr val="tx1">
                        <a:lumMod val="75000"/>
                      </a:schemeClr>
                    </a:solidFill>
                  </a:tcPr>
                </a:tc>
              </a:tr>
              <a:tr h="0">
                <a:tc>
                  <a:txBody>
                    <a:bodyPr/>
                    <a:lstStyle/>
                    <a:p>
                      <a:pPr algn="l" fontAlgn="b"/>
                      <a:r>
                        <a:rPr lang="en-US" sz="1200" u="none" strike="noStrike" dirty="0">
                          <a:effectLst/>
                          <a:latin typeface="Segoe UI Semibold" pitchFamily="34" charset="0"/>
                        </a:rPr>
                        <a:t>AD Replication</a:t>
                      </a:r>
                      <a:endParaRPr lang="en-US" sz="1200" b="0" i="0" u="none" strike="noStrike" dirty="0">
                        <a:solidFill>
                          <a:srgbClr val="000000"/>
                        </a:solidFill>
                        <a:effectLst/>
                        <a:latin typeface="Segoe UI Semibold" pitchFamily="34" charset="0"/>
                      </a:endParaRPr>
                    </a:p>
                  </a:txBody>
                  <a:tcPr marT="9144" marB="91440" anchor="b">
                    <a:solidFill>
                      <a:schemeClr val="tx1">
                        <a:lumMod val="75000"/>
                      </a:schemeClr>
                    </a:solidFill>
                  </a:tcPr>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dirty="0">
                          <a:effectLst/>
                          <a:latin typeface="Segoe UI Semibold" pitchFamily="34" charset="0"/>
                        </a:rPr>
                        <a:t>x</a:t>
                      </a:r>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r>
              <a:tr h="0">
                <a:tc>
                  <a:txBody>
                    <a:bodyPr/>
                    <a:lstStyle/>
                    <a:p>
                      <a:pPr algn="l" fontAlgn="b"/>
                      <a:r>
                        <a:rPr lang="en-US" sz="1200" u="none" strike="noStrike" dirty="0">
                          <a:effectLst/>
                          <a:latin typeface="Segoe UI Semibold" pitchFamily="34" charset="0"/>
                        </a:rPr>
                        <a:t>Authentication </a:t>
                      </a:r>
                      <a:endParaRPr lang="en-US" sz="1200" b="0" i="0" u="none" strike="noStrike" dirty="0">
                        <a:solidFill>
                          <a:srgbClr val="000000"/>
                        </a:solidFill>
                        <a:effectLst/>
                        <a:latin typeface="Segoe UI Semibold" pitchFamily="34" charset="0"/>
                      </a:endParaRPr>
                    </a:p>
                  </a:txBody>
                  <a:tcPr marT="9144" marB="91440" anchor="b">
                    <a:solidFill>
                      <a:schemeClr val="tx1">
                        <a:lumMod val="75000"/>
                      </a:schemeClr>
                    </a:solidFill>
                  </a:tcPr>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r>
              <a:tr h="0">
                <a:tc>
                  <a:txBody>
                    <a:bodyPr/>
                    <a:lstStyle/>
                    <a:p>
                      <a:pPr algn="l" fontAlgn="b"/>
                      <a:r>
                        <a:rPr lang="en-US" sz="1200" u="none" strike="noStrike" dirty="0">
                          <a:effectLst/>
                          <a:latin typeface="Segoe UI Semibold" pitchFamily="34" charset="0"/>
                        </a:rPr>
                        <a:t>GPO refresh at RODC</a:t>
                      </a:r>
                      <a:endParaRPr lang="en-US" sz="1200" b="0" i="0" u="none" strike="noStrike" dirty="0">
                        <a:solidFill>
                          <a:srgbClr val="000000"/>
                        </a:solidFill>
                        <a:effectLst/>
                        <a:latin typeface="Segoe UI Semibold" pitchFamily="34" charset="0"/>
                      </a:endParaRPr>
                    </a:p>
                  </a:txBody>
                  <a:tcPr marT="9144" marB="91440" anchor="b">
                    <a:solidFill>
                      <a:schemeClr val="tx1">
                        <a:lumMod val="75000"/>
                      </a:schemeClr>
                    </a:solidFill>
                  </a:tcPr>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r>
              <a:tr h="0">
                <a:tc>
                  <a:txBody>
                    <a:bodyPr/>
                    <a:lstStyle/>
                    <a:p>
                      <a:pPr algn="l" fontAlgn="b"/>
                      <a:r>
                        <a:rPr lang="en-US" sz="1200" u="none" strike="noStrike">
                          <a:effectLst/>
                          <a:latin typeface="Segoe UI Semibold" pitchFamily="34" charset="0"/>
                        </a:rPr>
                        <a:t>Time syncronization</a:t>
                      </a:r>
                      <a:endParaRPr lang="en-US" sz="1200" b="0" i="0" u="none" strike="noStrike">
                        <a:solidFill>
                          <a:srgbClr val="000000"/>
                        </a:solidFill>
                        <a:effectLst/>
                        <a:latin typeface="Segoe UI Semibold" pitchFamily="34" charset="0"/>
                      </a:endParaRPr>
                    </a:p>
                  </a:txBody>
                  <a:tcPr marT="9144" marB="91440" anchor="b">
                    <a:solidFill>
                      <a:schemeClr val="tx1">
                        <a:lumMod val="75000"/>
                      </a:schemeClr>
                    </a:solidFill>
                  </a:tcPr>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r>
              <a:tr h="0">
                <a:tc>
                  <a:txBody>
                    <a:bodyPr/>
                    <a:lstStyle/>
                    <a:p>
                      <a:pPr algn="l" fontAlgn="b"/>
                      <a:r>
                        <a:rPr lang="en-US" sz="1200" u="none" strike="noStrike" dirty="0">
                          <a:effectLst/>
                          <a:latin typeface="Segoe UI Semibold" pitchFamily="34" charset="0"/>
                        </a:rPr>
                        <a:t>Reboot after Join</a:t>
                      </a:r>
                      <a:endParaRPr lang="en-US" sz="1200" b="0" i="0" u="none" strike="noStrike" dirty="0">
                        <a:solidFill>
                          <a:srgbClr val="000000"/>
                        </a:solidFill>
                        <a:effectLst/>
                        <a:latin typeface="Segoe UI Semibold" pitchFamily="34" charset="0"/>
                      </a:endParaRPr>
                    </a:p>
                  </a:txBody>
                  <a:tcPr marT="9144" marB="91440" anchor="b">
                    <a:solidFill>
                      <a:schemeClr val="tx1">
                        <a:lumMod val="75000"/>
                      </a:schemeClr>
                    </a:solidFill>
                  </a:tcPr>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dirty="0">
                          <a:effectLst/>
                          <a:latin typeface="Segoe UI Semibold" pitchFamily="34" charset="0"/>
                        </a:rPr>
                        <a:t>x</a:t>
                      </a:r>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r>
              <a:tr h="0">
                <a:tc>
                  <a:txBody>
                    <a:bodyPr/>
                    <a:lstStyle/>
                    <a:p>
                      <a:pPr algn="l" fontAlgn="b"/>
                      <a:r>
                        <a:rPr lang="en-US" sz="1200" u="none" strike="noStrike" dirty="0">
                          <a:effectLst/>
                          <a:latin typeface="Segoe UI Semibold" pitchFamily="34" charset="0"/>
                        </a:rPr>
                        <a:t>File Replication (NTFRS)</a:t>
                      </a:r>
                      <a:endParaRPr lang="en-US" sz="1200" b="0" i="0" u="none" strike="noStrike" dirty="0">
                        <a:solidFill>
                          <a:srgbClr val="000000"/>
                        </a:solidFill>
                        <a:effectLst/>
                        <a:latin typeface="Segoe UI Semibold" pitchFamily="34" charset="0"/>
                      </a:endParaRPr>
                    </a:p>
                  </a:txBody>
                  <a:tcPr marT="9144" marB="91440" anchor="b">
                    <a:solidFill>
                      <a:schemeClr val="tx1">
                        <a:lumMod val="75000"/>
                      </a:schemeClr>
                    </a:solidFill>
                  </a:tcPr>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a:effectLst/>
                          <a:latin typeface="Segoe UI Semibold" pitchFamily="34" charset="0"/>
                        </a:rPr>
                        <a:t>x</a:t>
                      </a:r>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r>
                        <a:rPr lang="en-US" sz="1200" u="none" strike="noStrike" dirty="0">
                          <a:effectLst/>
                          <a:latin typeface="Segoe UI Semibold" pitchFamily="34" charset="0"/>
                        </a:rPr>
                        <a:t>x</a:t>
                      </a:r>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a:solidFill>
                          <a:srgbClr val="000000"/>
                        </a:solidFill>
                        <a:effectLst/>
                        <a:latin typeface="Segoe UI Semibold" pitchFamily="34" charset="0"/>
                      </a:endParaRPr>
                    </a:p>
                  </a:txBody>
                  <a:tcPr marT="9144" marB="91440" anchor="b"/>
                </a:tc>
                <a:tc>
                  <a:txBody>
                    <a:bodyPr/>
                    <a:lstStyle/>
                    <a:p>
                      <a:pPr algn="ctr" fontAlgn="b"/>
                      <a:endParaRPr lang="en-US" sz="1200" b="0" i="0" u="none" strike="noStrike" dirty="0">
                        <a:solidFill>
                          <a:srgbClr val="000000"/>
                        </a:solidFill>
                        <a:effectLst/>
                        <a:latin typeface="Segoe UI Semibold" pitchFamily="34" charset="0"/>
                      </a:endParaRPr>
                    </a:p>
                  </a:txBody>
                  <a:tcPr marT="9144" marB="91440" anchor="b"/>
                </a:tc>
              </a:tr>
            </a:tbl>
          </a:graphicData>
        </a:graphic>
      </p:graphicFrame>
    </p:spTree>
    <p:extLst>
      <p:ext uri="{BB962C8B-B14F-4D97-AF65-F5344CB8AC3E}">
        <p14:creationId xmlns:p14="http://schemas.microsoft.com/office/powerpoint/2010/main" val="20985564"/>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mtClean="0"/>
              <a:t>Big-picture protocol surface considerations</a:t>
            </a:r>
            <a:endParaRPr lang="en-US" dirty="0"/>
          </a:p>
        </p:txBody>
      </p:sp>
      <p:sp>
        <p:nvSpPr>
          <p:cNvPr id="8" name="Content Placeholder 7"/>
          <p:cNvSpPr>
            <a:spLocks noGrp="1"/>
          </p:cNvSpPr>
          <p:nvPr>
            <p:ph idx="1"/>
          </p:nvPr>
        </p:nvSpPr>
        <p:spPr>
          <a:xfrm>
            <a:off x="606751" y="1307506"/>
            <a:ext cx="11061374" cy="5550493"/>
          </a:xfrm>
        </p:spPr>
        <p:txBody>
          <a:bodyPr>
            <a:normAutofit/>
          </a:bodyPr>
          <a:lstStyle/>
          <a:p>
            <a:r>
              <a:rPr lang="en-US" dirty="0" smtClean="0"/>
              <a:t>Dynamic RPC port range</a:t>
            </a:r>
          </a:p>
          <a:p>
            <a:pPr lvl="1"/>
            <a:r>
              <a:rPr lang="en-US" dirty="0" smtClean="0"/>
              <a:t>Since Vista/WS08: from 1024 (TCP) / 49152 (UDP) to 65535</a:t>
            </a:r>
          </a:p>
          <a:p>
            <a:pPr lvl="1"/>
            <a:r>
              <a:rPr lang="en-US" dirty="0" smtClean="0"/>
              <a:t>WS03 and before: 1025 to 5000</a:t>
            </a:r>
          </a:p>
          <a:p>
            <a:r>
              <a:rPr lang="en-US" dirty="0" smtClean="0"/>
              <a:t>How to configure static RPC ports for replication?</a:t>
            </a:r>
          </a:p>
          <a:p>
            <a:pPr lvl="1"/>
            <a:r>
              <a:rPr lang="en-US" dirty="0" smtClean="0"/>
              <a:t>AD replication</a:t>
            </a:r>
          </a:p>
          <a:p>
            <a:pPr lvl="2"/>
            <a:r>
              <a:rPr lang="en-US" dirty="0" smtClean="0"/>
              <a:t>HKLM\System\CCS\Services\NTFRS\Parameters</a:t>
            </a:r>
          </a:p>
          <a:p>
            <a:pPr marL="1258888" lvl="3" indent="0">
              <a:buNone/>
            </a:pPr>
            <a:r>
              <a:rPr lang="en-US" dirty="0" smtClean="0"/>
              <a:t>“TCP/IP Port” (</a:t>
            </a:r>
            <a:r>
              <a:rPr lang="en-US" dirty="0" err="1" smtClean="0"/>
              <a:t>reg_dword</a:t>
            </a:r>
            <a:r>
              <a:rPr lang="en-US" dirty="0" smtClean="0"/>
              <a:t>) with value of the port number</a:t>
            </a:r>
          </a:p>
          <a:p>
            <a:pPr lvl="1"/>
            <a:r>
              <a:rPr lang="en-US" dirty="0" smtClean="0"/>
              <a:t>FRS replication</a:t>
            </a:r>
          </a:p>
          <a:p>
            <a:pPr lvl="2"/>
            <a:r>
              <a:rPr lang="en-US" dirty="0"/>
              <a:t>HKLM\System\CCS\Services\NTFRS\Parameters</a:t>
            </a:r>
          </a:p>
          <a:p>
            <a:pPr marL="1258888" lvl="3" indent="0">
              <a:buNone/>
            </a:pPr>
            <a:r>
              <a:rPr lang="en-US" dirty="0" smtClean="0"/>
              <a:t>“RPC TCP/IP Port Assignment” (</a:t>
            </a:r>
            <a:r>
              <a:rPr lang="en-US" dirty="0" err="1" smtClean="0"/>
              <a:t>reg_dword</a:t>
            </a:r>
            <a:r>
              <a:rPr lang="en-US" dirty="0" smtClean="0"/>
              <a:t>) with value of the port number</a:t>
            </a:r>
          </a:p>
          <a:p>
            <a:pPr lvl="1"/>
            <a:r>
              <a:rPr lang="en-US" dirty="0" smtClean="0"/>
              <a:t>DFSR replication</a:t>
            </a:r>
          </a:p>
          <a:p>
            <a:pPr lvl="2"/>
            <a:r>
              <a:rPr lang="en-US" dirty="0" err="1" smtClean="0"/>
              <a:t>dfsrdiag</a:t>
            </a:r>
            <a:r>
              <a:rPr lang="en-US" dirty="0" smtClean="0"/>
              <a:t> </a:t>
            </a:r>
            <a:r>
              <a:rPr lang="en-US" dirty="0" err="1" smtClean="0"/>
              <a:t>StaticRPC</a:t>
            </a:r>
            <a:r>
              <a:rPr lang="en-US" dirty="0" smtClean="0"/>
              <a:t> /port:&lt;port-number&gt; /member:&lt;domain-controller-name&gt;</a:t>
            </a:r>
            <a:endParaRPr lang="en-US" dirty="0"/>
          </a:p>
        </p:txBody>
      </p:sp>
      <p:sp>
        <p:nvSpPr>
          <p:cNvPr id="7" name="Shape 102402"/>
          <p:cNvSpPr txBox="1">
            <a:spLocks noChangeArrowheads="1"/>
          </p:cNvSpPr>
          <p:nvPr/>
        </p:nvSpPr>
        <p:spPr>
          <a:xfrm>
            <a:off x="609441" y="1600201"/>
            <a:ext cx="1096994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Tree>
    <p:extLst>
      <p:ext uri="{BB962C8B-B14F-4D97-AF65-F5344CB8AC3E}">
        <p14:creationId xmlns:p14="http://schemas.microsoft.com/office/powerpoint/2010/main" val="3012361046"/>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Core directory behaviors</a:t>
            </a:r>
            <a:endParaRPr lang="en-US" dirty="0"/>
          </a:p>
        </p:txBody>
      </p:sp>
    </p:spTree>
    <p:extLst>
      <p:ext uri="{BB962C8B-B14F-4D97-AF65-F5344CB8AC3E}">
        <p14:creationId xmlns:p14="http://schemas.microsoft.com/office/powerpoint/2010/main" val="810726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hape 1256450"/>
          <p:cNvSpPr>
            <a:spLocks noGrp="1" noChangeArrowheads="1"/>
          </p:cNvSpPr>
          <p:nvPr>
            <p:ph type="title"/>
          </p:nvPr>
        </p:nvSpPr>
        <p:spPr/>
        <p:txBody>
          <a:bodyPr/>
          <a:lstStyle/>
          <a:p>
            <a:r>
              <a:rPr lang="en-US" dirty="0" smtClean="0"/>
              <a:t>Schema</a:t>
            </a:r>
          </a:p>
        </p:txBody>
      </p:sp>
      <p:sp>
        <p:nvSpPr>
          <p:cNvPr id="93186" name="Shape 1256449"/>
          <p:cNvSpPr>
            <a:spLocks noGrp="1" noChangeArrowheads="1"/>
          </p:cNvSpPr>
          <p:nvPr>
            <p:ph idx="1"/>
          </p:nvPr>
        </p:nvSpPr>
        <p:spPr/>
        <p:txBody>
          <a:bodyPr/>
          <a:lstStyle/>
          <a:p>
            <a:r>
              <a:rPr lang="en-US" smtClean="0"/>
              <a:t>First, let’s address some commonplace misnomers</a:t>
            </a:r>
          </a:p>
          <a:p>
            <a:pPr lvl="1"/>
            <a:r>
              <a:rPr lang="en-US" smtClean="0"/>
              <a:t>the schema is indeed extensible-safe</a:t>
            </a:r>
          </a:p>
          <a:p>
            <a:pPr lvl="2"/>
            <a:r>
              <a:rPr lang="en-US" smtClean="0"/>
              <a:t>this doesn’t mean you should disregard best practices, though</a:t>
            </a:r>
          </a:p>
          <a:p>
            <a:pPr lvl="2"/>
            <a:r>
              <a:rPr lang="en-US" smtClean="0"/>
              <a:t>extensions can be switched off</a:t>
            </a:r>
          </a:p>
          <a:p>
            <a:pPr lvl="2"/>
            <a:r>
              <a:rPr lang="en-US" smtClean="0"/>
              <a:t>critical ownership attributes (OID etc) can be redefined</a:t>
            </a:r>
          </a:p>
          <a:p>
            <a:pPr lvl="3"/>
            <a:r>
              <a:rPr lang="en-US" smtClean="0"/>
              <a:t>excluding attributeClass definitions used as RDNattrIDs</a:t>
            </a:r>
          </a:p>
          <a:p>
            <a:pPr lvl="1"/>
            <a:r>
              <a:rPr lang="en-US" smtClean="0"/>
              <a:t>schema is NOT read-only on everything but the schema FSMO</a:t>
            </a:r>
          </a:p>
          <a:p>
            <a:pPr lvl="2"/>
            <a:r>
              <a:rPr lang="en-US" smtClean="0"/>
              <a:t>PERHAPS PEDANTIC: it’s read-only to originating writes, replicated writes are peachy – otherwise, we’d never converge</a:t>
            </a:r>
          </a:p>
          <a:p>
            <a:r>
              <a:rPr lang="en-US" smtClean="0"/>
              <a:t>A couple of talking points</a:t>
            </a:r>
          </a:p>
          <a:p>
            <a:pPr lvl="1"/>
            <a:r>
              <a:rPr lang="en-US" smtClean="0"/>
              <a:t>Dynamic auxiliary classes</a:t>
            </a:r>
          </a:p>
          <a:p>
            <a:pPr lvl="1"/>
            <a:r>
              <a:rPr lang="en-US" smtClean="0"/>
              <a:t>Dynamic objects (RFC 2589)</a:t>
            </a:r>
            <a:endParaRPr lang="en-US" dirty="0" smtClean="0"/>
          </a:p>
        </p:txBody>
      </p:sp>
    </p:spTree>
    <p:extLst>
      <p:ext uri="{BB962C8B-B14F-4D97-AF65-F5344CB8AC3E}">
        <p14:creationId xmlns:p14="http://schemas.microsoft.com/office/powerpoint/2010/main" val="88094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smtClean="0"/>
              <a:t>With </a:t>
            </a:r>
            <a:r>
              <a:rPr lang="en-US" dirty="0" err="1" smtClean="0"/>
              <a:t>AutoSiteCoverage</a:t>
            </a:r>
            <a:endParaRPr lang="en-US" dirty="0" smtClean="0"/>
          </a:p>
        </p:txBody>
      </p:sp>
      <p:sp>
        <p:nvSpPr>
          <p:cNvPr id="9" name="Content Placeholder 8"/>
          <p:cNvSpPr>
            <a:spLocks noGrp="1"/>
          </p:cNvSpPr>
          <p:nvPr>
            <p:ph idx="1"/>
          </p:nvPr>
        </p:nvSpPr>
        <p:spPr>
          <a:xfrm>
            <a:off x="606752" y="1307507"/>
            <a:ext cx="6589696" cy="2763834"/>
          </a:xfrm>
        </p:spPr>
        <p:txBody>
          <a:bodyPr/>
          <a:lstStyle/>
          <a:p>
            <a:r>
              <a:rPr lang="en-US" dirty="0" err="1"/>
              <a:t>AutoSiteCoverage</a:t>
            </a:r>
            <a:r>
              <a:rPr lang="en-US" dirty="0"/>
              <a:t> </a:t>
            </a:r>
            <a:r>
              <a:rPr lang="en-US" dirty="0" smtClean="0"/>
              <a:t>= 1 </a:t>
            </a:r>
            <a:r>
              <a:rPr lang="en-US" dirty="0"/>
              <a:t>or default</a:t>
            </a:r>
          </a:p>
          <a:p>
            <a:r>
              <a:rPr lang="en-US" dirty="0" smtClean="0"/>
              <a:t>Site DC request on Client gets WS03</a:t>
            </a:r>
          </a:p>
          <a:p>
            <a:pPr lvl="1"/>
            <a:r>
              <a:rPr lang="en-US" dirty="0" smtClean="0"/>
              <a:t>WS03 doesn’t know about RODCs by default</a:t>
            </a:r>
          </a:p>
          <a:p>
            <a:pPr lvl="1"/>
            <a:r>
              <a:rPr lang="en-US" dirty="0" smtClean="0"/>
              <a:t>Assumes no DC covers client site</a:t>
            </a:r>
          </a:p>
        </p:txBody>
      </p:sp>
      <p:sp>
        <p:nvSpPr>
          <p:cNvPr id="7" name="Oval 6"/>
          <p:cNvSpPr/>
          <p:nvPr/>
        </p:nvSpPr>
        <p:spPr bwMode="auto">
          <a:xfrm>
            <a:off x="7091924" y="1845335"/>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9509658" y="4430647"/>
            <a:ext cx="2195315" cy="210143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10602106" y="4846194"/>
            <a:ext cx="899285" cy="1054214"/>
            <a:chOff x="5015374" y="3818313"/>
            <a:chExt cx="899285" cy="1054214"/>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492443"/>
            </a:xfrm>
            <a:prstGeom prst="rect">
              <a:avLst/>
            </a:prstGeom>
            <a:noFill/>
          </p:spPr>
          <p:txBody>
            <a:bodyPr wrap="none" lIns="0" tIns="0" rIns="0" bIns="0" rtlCol="0">
              <a:spAutoFit/>
            </a:bodyPr>
            <a:lstStyle/>
            <a:p>
              <a:pPr algn="ctr"/>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WS08</a:t>
              </a:r>
            </a:p>
          </p:txBody>
        </p:sp>
      </p:grpSp>
      <p:pic>
        <p:nvPicPr>
          <p:cNvPr id="3088" name="Picture 16" descr=""/>
          <p:cNvPicPr>
            <a:picLocks noChangeAspect="1" noChangeArrowheads="1"/>
          </p:cNvPicPr>
          <p:nvPr/>
        </p:nvPicPr>
        <p:blipFill rotWithShape="1">
          <a:blip r:embed="rId4">
            <a:extLst>
              <a:ext uri="{28A0092B-C50C-407E-A947-70E740481C1C}">
                <a14:useLocalDpi xmlns:a14="http://schemas.microsoft.com/office/drawing/2010/main" val="0"/>
              </a:ext>
            </a:extLst>
          </a:blip>
          <a:srcRect l="32071" r="35859"/>
          <a:stretch/>
        </p:blipFill>
        <p:spPr bwMode="auto">
          <a:xfrm>
            <a:off x="9700055" y="3583383"/>
            <a:ext cx="1279402"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8693298" y="2316146"/>
            <a:ext cx="859506" cy="1054214"/>
            <a:chOff x="5020584" y="3818313"/>
            <a:chExt cx="859506" cy="1054214"/>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169262" y="4380084"/>
              <a:ext cx="591508"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DC-10</a:t>
              </a:r>
            </a:p>
            <a:p>
              <a:pPr algn="ctr"/>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WS03</a:t>
              </a:r>
            </a:p>
          </p:txBody>
        </p:sp>
      </p:grpSp>
      <p:grpSp>
        <p:nvGrpSpPr>
          <p:cNvPr id="37" name="Group 36"/>
          <p:cNvGrpSpPr/>
          <p:nvPr/>
        </p:nvGrpSpPr>
        <p:grpSpPr>
          <a:xfrm>
            <a:off x="7599180" y="3179387"/>
            <a:ext cx="859506" cy="1054214"/>
            <a:chOff x="5020584" y="3818313"/>
            <a:chExt cx="859506" cy="1054214"/>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76893" y="4380084"/>
              <a:ext cx="576247"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DC-11</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WS08</a:t>
              </a:r>
            </a:p>
          </p:txBody>
        </p:sp>
      </p:grpSp>
      <p:grpSp>
        <p:nvGrpSpPr>
          <p:cNvPr id="14" name="Group 13"/>
          <p:cNvGrpSpPr/>
          <p:nvPr/>
        </p:nvGrpSpPr>
        <p:grpSpPr>
          <a:xfrm>
            <a:off x="9788066" y="5481363"/>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grpSp>
        <p:nvGrpSpPr>
          <p:cNvPr id="3" name="Group 2"/>
          <p:cNvGrpSpPr/>
          <p:nvPr/>
        </p:nvGrpSpPr>
        <p:grpSpPr>
          <a:xfrm>
            <a:off x="8300797" y="2051890"/>
            <a:ext cx="1591295" cy="1466862"/>
            <a:chOff x="4560122" y="4600531"/>
            <a:chExt cx="1591295" cy="1466862"/>
          </a:xfrm>
        </p:grpSpPr>
        <p:sp>
          <p:nvSpPr>
            <p:cNvPr id="2" name="Oval 1"/>
            <p:cNvSpPr/>
            <p:nvPr/>
          </p:nvSpPr>
          <p:spPr bwMode="auto">
            <a:xfrm>
              <a:off x="4560122" y="4600531"/>
              <a:ext cx="1591295" cy="1466862"/>
            </a:xfrm>
            <a:prstGeom prst="ellipse">
              <a:avLst/>
            </a:prstGeom>
            <a:solidFill>
              <a:schemeClr val="accent1"/>
            </a:solidFill>
            <a:ln w="76200">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0" name="Group 19"/>
            <p:cNvGrpSpPr/>
            <p:nvPr/>
          </p:nvGrpSpPr>
          <p:grpSpPr>
            <a:xfrm>
              <a:off x="4940906" y="4846194"/>
              <a:ext cx="859506" cy="1054214"/>
              <a:chOff x="5020584" y="3818313"/>
              <a:chExt cx="859506" cy="1054214"/>
            </a:xfrm>
          </p:grpSpPr>
          <p:pic>
            <p:nvPicPr>
              <p:cNvPr id="21"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5169262" y="4380084"/>
                <a:ext cx="591508"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DC-10</a:t>
                </a:r>
              </a:p>
              <a:p>
                <a:pPr algn="ctr"/>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WS03</a:t>
                </a:r>
              </a:p>
            </p:txBody>
          </p:sp>
        </p:grpSp>
      </p:grpSp>
      <p:pic>
        <p:nvPicPr>
          <p:cNvPr id="24" name="Picture 2" descr="C:\Users\JairoC.NTDEV\AppData\Local\Microsoft\Windows\Temporary Internet Files\Content.IE5\RJPXPH4A\MC90043261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5838" y="2759819"/>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987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500"/>
                            </p:stCondLst>
                            <p:childTnLst>
                              <p:par>
                                <p:cTn id="28" presetID="32" presetClass="emph" presetSubtype="0" fill="hold" nodeType="afterEffect">
                                  <p:stCondLst>
                                    <p:cond delay="0"/>
                                  </p:stCondLst>
                                  <p:childTnLst>
                                    <p:animRot by="120000">
                                      <p:cBhvr>
                                        <p:cTn id="29" dur="100" fill="hold">
                                          <p:stCondLst>
                                            <p:cond delay="0"/>
                                          </p:stCondLst>
                                        </p:cTn>
                                        <p:tgtEl>
                                          <p:spTgt spid="24"/>
                                        </p:tgtEl>
                                        <p:attrNameLst>
                                          <p:attrName>r</p:attrName>
                                        </p:attrNameLst>
                                      </p:cBhvr>
                                    </p:animRot>
                                    <p:animRot by="-240000">
                                      <p:cBhvr>
                                        <p:cTn id="30" dur="200" fill="hold">
                                          <p:stCondLst>
                                            <p:cond delay="200"/>
                                          </p:stCondLst>
                                        </p:cTn>
                                        <p:tgtEl>
                                          <p:spTgt spid="24"/>
                                        </p:tgtEl>
                                        <p:attrNameLst>
                                          <p:attrName>r</p:attrName>
                                        </p:attrNameLst>
                                      </p:cBhvr>
                                    </p:animRot>
                                    <p:animRot by="240000">
                                      <p:cBhvr>
                                        <p:cTn id="31" dur="200" fill="hold">
                                          <p:stCondLst>
                                            <p:cond delay="400"/>
                                          </p:stCondLst>
                                        </p:cTn>
                                        <p:tgtEl>
                                          <p:spTgt spid="24"/>
                                        </p:tgtEl>
                                        <p:attrNameLst>
                                          <p:attrName>r</p:attrName>
                                        </p:attrNameLst>
                                      </p:cBhvr>
                                    </p:animRot>
                                    <p:animRot by="-240000">
                                      <p:cBhvr>
                                        <p:cTn id="32" dur="200" fill="hold">
                                          <p:stCondLst>
                                            <p:cond delay="600"/>
                                          </p:stCondLst>
                                        </p:cTn>
                                        <p:tgtEl>
                                          <p:spTgt spid="24"/>
                                        </p:tgtEl>
                                        <p:attrNameLst>
                                          <p:attrName>r</p:attrName>
                                        </p:attrNameLst>
                                      </p:cBhvr>
                                    </p:animRot>
                                    <p:animRot by="120000">
                                      <p:cBhvr>
                                        <p:cTn id="33"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8" name="Rectangle 2"/>
          <p:cNvSpPr>
            <a:spLocks noGrp="1" noChangeArrowheads="1"/>
          </p:cNvSpPr>
          <p:nvPr>
            <p:ph type="title"/>
          </p:nvPr>
        </p:nvSpPr>
        <p:spPr/>
        <p:txBody>
          <a:bodyPr/>
          <a:lstStyle/>
          <a:p>
            <a:r>
              <a:rPr lang="en-US" smtClean="0"/>
              <a:t>Has your schema been modified?</a:t>
            </a:r>
            <a:endParaRPr lang="en-US" dirty="0" smtClean="0"/>
          </a:p>
        </p:txBody>
      </p:sp>
      <p:sp>
        <p:nvSpPr>
          <p:cNvPr id="7" name="Content Placeholder 6"/>
          <p:cNvSpPr>
            <a:spLocks noGrp="1"/>
          </p:cNvSpPr>
          <p:nvPr>
            <p:ph idx="1"/>
          </p:nvPr>
        </p:nvSpPr>
        <p:spPr>
          <a:xfrm>
            <a:off x="606751" y="1307506"/>
            <a:ext cx="11061374" cy="5550493"/>
          </a:xfrm>
        </p:spPr>
        <p:txBody>
          <a:bodyPr>
            <a:normAutofit fontScale="92500" lnSpcReduction="10000"/>
          </a:bodyPr>
          <a:lstStyle/>
          <a:p>
            <a:r>
              <a:rPr lang="en-US" dirty="0" smtClean="0"/>
              <a:t>Has the schema been modified since the forest’s creation?</a:t>
            </a:r>
          </a:p>
          <a:p>
            <a:r>
              <a:rPr lang="en-US" dirty="0" smtClean="0"/>
              <a:t>Specifics are pretty difficult to determine…</a:t>
            </a:r>
          </a:p>
          <a:p>
            <a:pPr lvl="1"/>
            <a:r>
              <a:rPr lang="en-US" dirty="0" smtClean="0"/>
              <a:t>sheer lack of tools</a:t>
            </a:r>
          </a:p>
          <a:p>
            <a:pPr lvl="1"/>
            <a:r>
              <a:rPr lang="en-US" dirty="0" smtClean="0"/>
              <a:t>one property holds a useful gem of knowledge: has the schema changed since the forest’s creation?</a:t>
            </a:r>
          </a:p>
          <a:p>
            <a:pPr lvl="2"/>
            <a:r>
              <a:rPr lang="en-US" dirty="0" smtClean="0"/>
              <a:t>attribute: 	</a:t>
            </a:r>
            <a:r>
              <a:rPr lang="en-US" dirty="0" err="1" smtClean="0"/>
              <a:t>schemaInfo</a:t>
            </a:r>
            <a:endParaRPr lang="en-US" dirty="0" smtClean="0"/>
          </a:p>
          <a:p>
            <a:pPr lvl="2"/>
            <a:r>
              <a:rPr lang="en-US" dirty="0" smtClean="0"/>
              <a:t>object DN: 	schema NC head</a:t>
            </a:r>
          </a:p>
          <a:p>
            <a:pPr lvl="1"/>
            <a:r>
              <a:rPr lang="en-US" dirty="0" smtClean="0"/>
              <a:t>review its version metadata</a:t>
            </a:r>
          </a:p>
          <a:p>
            <a:pPr lvl="1"/>
            <a:r>
              <a:rPr lang="en-US" dirty="0" smtClean="0"/>
              <a:t>incremented by 1 per schema modification</a:t>
            </a:r>
          </a:p>
          <a:p>
            <a:pPr lvl="2"/>
            <a:r>
              <a:rPr lang="en-US" dirty="0" smtClean="0"/>
              <a:t>tracks all changes to new or existing objects</a:t>
            </a:r>
          </a:p>
          <a:p>
            <a:pPr lvl="2"/>
            <a:r>
              <a:rPr lang="en-US" dirty="0" smtClean="0"/>
              <a:t>no value is present if schema unaltered</a:t>
            </a:r>
          </a:p>
          <a:p>
            <a:pPr lvl="2"/>
            <a:endParaRPr lang="en-US" dirty="0" smtClean="0"/>
          </a:p>
          <a:p>
            <a:pPr lvl="1"/>
            <a:r>
              <a:rPr lang="en-US" dirty="0" smtClean="0"/>
              <a:t>C:\&gt;repadmin /</a:t>
            </a:r>
            <a:r>
              <a:rPr lang="en-US" dirty="0" err="1" smtClean="0"/>
              <a:t>showobjmeta</a:t>
            </a:r>
            <a:r>
              <a:rPr lang="en-US" dirty="0" smtClean="0"/>
              <a:t> . "</a:t>
            </a:r>
            <a:r>
              <a:rPr lang="en-US" dirty="0" err="1" smtClean="0"/>
              <a:t>cn</a:t>
            </a:r>
            <a:r>
              <a:rPr lang="en-US" dirty="0" smtClean="0"/>
              <a:t>=</a:t>
            </a:r>
            <a:r>
              <a:rPr lang="en-US" dirty="0" err="1" smtClean="0"/>
              <a:t>schema,cn</a:t>
            </a:r>
            <a:r>
              <a:rPr lang="en-US" dirty="0" smtClean="0"/>
              <a:t>=</a:t>
            </a:r>
            <a:r>
              <a:rPr lang="en-US" dirty="0" err="1" smtClean="0"/>
              <a:t>configuration,dc</a:t>
            </a:r>
            <a:r>
              <a:rPr lang="en-US" dirty="0" smtClean="0"/>
              <a:t>=&lt;domain DN&gt;"</a:t>
            </a:r>
            <a:endParaRPr lang="en-US" dirty="0"/>
          </a:p>
        </p:txBody>
      </p:sp>
    </p:spTree>
    <p:extLst>
      <p:ext uri="{BB962C8B-B14F-4D97-AF65-F5344CB8AC3E}">
        <p14:creationId xmlns:p14="http://schemas.microsoft.com/office/powerpoint/2010/main" val="3040194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err="1" smtClean="0"/>
              <a:t>dsHeuristics</a:t>
            </a:r>
            <a:endParaRPr lang="en-US" dirty="0" smtClean="0"/>
          </a:p>
        </p:txBody>
      </p:sp>
      <p:sp>
        <p:nvSpPr>
          <p:cNvPr id="5" name="Content Placeholder 4"/>
          <p:cNvSpPr>
            <a:spLocks noGrp="1"/>
          </p:cNvSpPr>
          <p:nvPr>
            <p:ph idx="1"/>
          </p:nvPr>
        </p:nvSpPr>
        <p:spPr>
          <a:xfrm>
            <a:off x="606751" y="1307506"/>
            <a:ext cx="11061374" cy="5550493"/>
          </a:xfrm>
        </p:spPr>
        <p:txBody>
          <a:bodyPr>
            <a:normAutofit fontScale="85000" lnSpcReduction="10000"/>
          </a:bodyPr>
          <a:lstStyle/>
          <a:p>
            <a:r>
              <a:rPr lang="en-US" dirty="0" smtClean="0"/>
              <a:t>Controls various characteristics of the Directory’s behavior</a:t>
            </a:r>
          </a:p>
          <a:p>
            <a:pPr lvl="1"/>
            <a:r>
              <a:rPr lang="en-US" dirty="0" smtClean="0"/>
              <a:t>CN=Directory </a:t>
            </a:r>
            <a:r>
              <a:rPr lang="en-US" dirty="0" err="1" smtClean="0"/>
              <a:t>Service,CN</a:t>
            </a:r>
            <a:r>
              <a:rPr lang="en-US" dirty="0" smtClean="0"/>
              <a:t>=Windows NT, CN=Services, CN=Configuration, DC=&lt;forest DN&gt;</a:t>
            </a:r>
          </a:p>
          <a:p>
            <a:pPr lvl="1"/>
            <a:endParaRPr lang="en-US" dirty="0" smtClean="0"/>
          </a:p>
          <a:p>
            <a:r>
              <a:rPr lang="en-US" dirty="0" smtClean="0"/>
              <a:t>Uses  bytes (not bits) since some features have more than 2 states</a:t>
            </a:r>
          </a:p>
          <a:p>
            <a:pPr lvl="1"/>
            <a:r>
              <a:rPr lang="en-US" dirty="0" smtClean="0"/>
              <a:t>every 10th character must equal &lt;the number of characters up to that point &gt; / 10</a:t>
            </a:r>
          </a:p>
          <a:p>
            <a:pPr lvl="2"/>
            <a:r>
              <a:rPr lang="en-US" dirty="0" smtClean="0"/>
              <a:t>assists with validation of byte positions</a:t>
            </a:r>
          </a:p>
          <a:p>
            <a:pPr lvl="1"/>
            <a:r>
              <a:rPr lang="en-US" dirty="0" smtClean="0"/>
              <a:t>counted from the left, so pad where necessary with zeros</a:t>
            </a:r>
          </a:p>
          <a:p>
            <a:pPr lvl="2"/>
            <a:endParaRPr lang="en-US" dirty="0" smtClean="0"/>
          </a:p>
          <a:p>
            <a:r>
              <a:rPr lang="en-GB" dirty="0" smtClean="0"/>
              <a:t>If a value is already present such as 100, edit the value such that only the relevant (3rd byte per my example) is changed</a:t>
            </a:r>
          </a:p>
          <a:p>
            <a:pPr lvl="1"/>
            <a:r>
              <a:rPr lang="en-GB" dirty="0" smtClean="0"/>
              <a:t>100 becomes 10</a:t>
            </a:r>
            <a:r>
              <a:rPr lang="en-GB" dirty="0" smtClean="0">
                <a:solidFill>
                  <a:srgbClr val="FF0000"/>
                </a:solidFill>
              </a:rPr>
              <a:t>1</a:t>
            </a:r>
            <a:r>
              <a:rPr lang="en-US" dirty="0" smtClean="0"/>
              <a:t/>
            </a:r>
            <a:br>
              <a:rPr lang="en-US" dirty="0" smtClean="0"/>
            </a:br>
            <a:endParaRPr lang="en-US" dirty="0" smtClean="0"/>
          </a:p>
          <a:p>
            <a:r>
              <a:rPr lang="en-US" dirty="0" smtClean="0"/>
              <a:t>See </a:t>
            </a:r>
            <a:r>
              <a:rPr lang="en-US" dirty="0" smtClean="0">
                <a:hlinkClick r:id="rId3"/>
              </a:rPr>
              <a:t>http://msdn2.microsoft.com/en-us/library/ms675656(VS.85).aspx</a:t>
            </a:r>
            <a:endParaRPr lang="en-US" dirty="0"/>
          </a:p>
        </p:txBody>
      </p:sp>
    </p:spTree>
    <p:extLst>
      <p:ext uri="{BB962C8B-B14F-4D97-AF65-F5344CB8AC3E}">
        <p14:creationId xmlns:p14="http://schemas.microsoft.com/office/powerpoint/2010/main" val="234597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dsHeuristics</a:t>
            </a:r>
            <a:endParaRPr lang="en-US" dirty="0"/>
          </a:p>
        </p:txBody>
      </p:sp>
      <p:sp>
        <p:nvSpPr>
          <p:cNvPr id="3" name="Content Placeholder 2"/>
          <p:cNvSpPr>
            <a:spLocks noGrp="1"/>
          </p:cNvSpPr>
          <p:nvPr>
            <p:ph idx="1"/>
          </p:nvPr>
        </p:nvSpPr>
        <p:spPr>
          <a:xfrm>
            <a:off x="606751" y="1307507"/>
            <a:ext cx="11061374" cy="7349704"/>
          </a:xfrm>
        </p:spPr>
        <p:txBody>
          <a:bodyPr/>
          <a:lstStyle/>
          <a:p>
            <a:r>
              <a:rPr lang="en-US" dirty="0" smtClean="0"/>
              <a:t>A few well-known examples</a:t>
            </a:r>
          </a:p>
          <a:p>
            <a:pPr lvl="1"/>
            <a:r>
              <a:rPr lang="en-US" dirty="0" smtClean="0">
                <a:solidFill>
                  <a:srgbClr val="FFFF00"/>
                </a:solidFill>
              </a:rPr>
              <a:t>1: suppress First/Last ANR</a:t>
            </a:r>
          </a:p>
          <a:p>
            <a:pPr lvl="1"/>
            <a:r>
              <a:rPr lang="en-US" dirty="0" smtClean="0">
                <a:solidFill>
                  <a:srgbClr val="FFFF00"/>
                </a:solidFill>
              </a:rPr>
              <a:t>2: suppress Last/First ANR</a:t>
            </a:r>
          </a:p>
          <a:p>
            <a:pPr lvl="1"/>
            <a:r>
              <a:rPr lang="en-US" dirty="0" smtClean="0"/>
              <a:t>3: enforce list object rights if 1</a:t>
            </a:r>
          </a:p>
          <a:p>
            <a:pPr lvl="1"/>
            <a:r>
              <a:rPr lang="en-US" dirty="0" smtClean="0"/>
              <a:t>7: set to 2 to allow anonymous LDAP queries</a:t>
            </a:r>
          </a:p>
          <a:p>
            <a:pPr lvl="1"/>
            <a:r>
              <a:rPr lang="en-US" dirty="0" smtClean="0"/>
              <a:t>…</a:t>
            </a:r>
          </a:p>
          <a:p>
            <a:pPr lvl="1"/>
            <a:r>
              <a:rPr lang="en-US" dirty="0" smtClean="0"/>
              <a:t>10: validation character – 1</a:t>
            </a:r>
          </a:p>
          <a:p>
            <a:pPr lvl="1"/>
            <a:r>
              <a:rPr lang="en-US" dirty="0" smtClean="0"/>
              <a:t>…</a:t>
            </a:r>
          </a:p>
          <a:p>
            <a:pPr lvl="1"/>
            <a:r>
              <a:rPr lang="en-US" dirty="0" smtClean="0"/>
              <a:t>15: SD Propagator</a:t>
            </a:r>
          </a:p>
          <a:p>
            <a:pPr lvl="1"/>
            <a:r>
              <a:rPr lang="en-US" dirty="0" smtClean="0"/>
              <a:t>…</a:t>
            </a:r>
          </a:p>
          <a:p>
            <a:pPr lvl="1"/>
            <a:r>
              <a:rPr lang="en-US" dirty="0" smtClean="0"/>
              <a:t>30: validation character – 3</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69924083"/>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59" name="Shape 1214498"/>
          <p:cNvSpPr>
            <a:spLocks noGrp="1" noChangeArrowheads="1"/>
          </p:cNvSpPr>
          <p:nvPr>
            <p:ph type="title"/>
          </p:nvPr>
        </p:nvSpPr>
        <p:spPr/>
        <p:txBody>
          <a:bodyPr/>
          <a:lstStyle/>
          <a:p>
            <a:r>
              <a:rPr lang="en-US" smtClean="0"/>
              <a:t>Attribute behavior – searchFlags</a:t>
            </a:r>
          </a:p>
        </p:txBody>
      </p:sp>
      <p:sp>
        <p:nvSpPr>
          <p:cNvPr id="77826" name="Shape 1214465"/>
          <p:cNvSpPr>
            <a:spLocks noGrp="1" noChangeArrowheads="1"/>
          </p:cNvSpPr>
          <p:nvPr>
            <p:ph idx="1"/>
          </p:nvPr>
        </p:nvSpPr>
        <p:spPr>
          <a:xfrm>
            <a:off x="609441" y="5173662"/>
            <a:ext cx="10969943" cy="1684337"/>
          </a:xfrm>
        </p:spPr>
        <p:txBody>
          <a:bodyPr/>
          <a:lstStyle/>
          <a:p>
            <a:r>
              <a:rPr lang="en-GB" dirty="0" smtClean="0"/>
              <a:t>Enabled = 1, disabled = 0</a:t>
            </a:r>
          </a:p>
          <a:p>
            <a:pPr lvl="1"/>
            <a:r>
              <a:rPr lang="en-GB" dirty="0" smtClean="0"/>
              <a:t>Values changed programmatically or via ADSIEDIT etc.</a:t>
            </a:r>
          </a:p>
          <a:p>
            <a:pPr lvl="1"/>
            <a:r>
              <a:rPr lang="en-GB" dirty="0" smtClean="0"/>
              <a:t>Limited access via Schema Manager interface</a:t>
            </a:r>
            <a:endParaRPr lang="en-US" dirty="0" smtClean="0"/>
          </a:p>
        </p:txBody>
      </p:sp>
      <p:sp>
        <p:nvSpPr>
          <p:cNvPr id="1214467" name="Rectangle 1214466"/>
          <p:cNvSpPr>
            <a:spLocks noChangeArrowheads="1"/>
          </p:cNvSpPr>
          <p:nvPr/>
        </p:nvSpPr>
        <p:spPr bwMode="auto">
          <a:xfrm>
            <a:off x="10254696" y="2136776"/>
            <a:ext cx="1301412" cy="752475"/>
          </a:xfrm>
          <a:prstGeom prst="rect">
            <a:avLst/>
          </a:prstGeom>
          <a:solidFill>
            <a:srgbClr val="FF9900"/>
          </a:solidFill>
          <a:ln w="9525" cap="flat" cmpd="sng" algn="ctr">
            <a:solidFill>
              <a:srgbClr val="000000"/>
            </a:solidFill>
            <a:prstDash val="solid"/>
            <a:miter lim="800000"/>
            <a:headEnd type="none" w="med" len="med"/>
            <a:tailEnd type="none" w="med" len="med"/>
          </a:ln>
          <a:effectLst/>
        </p:spPr>
        <p:txBody>
          <a:bodyPr wrap="none" anchor="ctr"/>
          <a:lstStyle/>
          <a:p>
            <a:pPr algn="ctr">
              <a:defRPr/>
            </a:pPr>
            <a:r>
              <a:rPr lang="en-GB" sz="3200" b="1">
                <a:solidFill>
                  <a:schemeClr val="tx1"/>
                </a:solidFill>
                <a:effectLst>
                  <a:outerShdw blurRad="38100" dist="38100" dir="2700000" algn="tl">
                    <a:srgbClr val="FFFFFF"/>
                  </a:outerShdw>
                </a:effectLst>
                <a:cs typeface="+mn-cs"/>
              </a:rPr>
              <a:t>bit 0</a:t>
            </a:r>
            <a:endParaRPr lang="en-US" sz="3200" b="1">
              <a:solidFill>
                <a:schemeClr val="tx1"/>
              </a:solidFill>
              <a:effectLst>
                <a:outerShdw blurRad="38100" dist="38100" dir="2700000" algn="tl">
                  <a:srgbClr val="FFFFFF"/>
                </a:outerShdw>
              </a:effectLst>
              <a:cs typeface="+mn-cs"/>
            </a:endParaRPr>
          </a:p>
        </p:txBody>
      </p:sp>
      <p:sp>
        <p:nvSpPr>
          <p:cNvPr id="1214468" name="Rectangle 1214467"/>
          <p:cNvSpPr>
            <a:spLocks noChangeArrowheads="1"/>
          </p:cNvSpPr>
          <p:nvPr/>
        </p:nvSpPr>
        <p:spPr bwMode="auto">
          <a:xfrm>
            <a:off x="8898266" y="2136776"/>
            <a:ext cx="1301410" cy="752475"/>
          </a:xfrm>
          <a:prstGeom prst="rect">
            <a:avLst/>
          </a:prstGeom>
          <a:solidFill>
            <a:srgbClr val="FF9900"/>
          </a:solidFill>
          <a:ln w="9525" cap="flat" cmpd="sng" algn="ctr">
            <a:solidFill>
              <a:srgbClr val="000000"/>
            </a:solidFill>
            <a:prstDash val="solid"/>
            <a:miter lim="800000"/>
            <a:headEnd type="none" w="med" len="med"/>
            <a:tailEnd type="none" w="med" len="med"/>
          </a:ln>
          <a:effectLst/>
        </p:spPr>
        <p:txBody>
          <a:bodyPr wrap="none" anchor="ctr"/>
          <a:lstStyle/>
          <a:p>
            <a:pPr algn="ctr">
              <a:defRPr/>
            </a:pPr>
            <a:r>
              <a:rPr lang="en-GB" sz="3200" b="1">
                <a:solidFill>
                  <a:schemeClr val="tx1"/>
                </a:solidFill>
                <a:effectLst>
                  <a:outerShdw blurRad="38100" dist="38100" dir="2700000" algn="tl">
                    <a:srgbClr val="FFFFFF"/>
                  </a:outerShdw>
                </a:effectLst>
                <a:cs typeface="+mn-cs"/>
              </a:rPr>
              <a:t>bit 1</a:t>
            </a:r>
            <a:endParaRPr lang="en-US" sz="3200" b="1">
              <a:solidFill>
                <a:schemeClr val="tx1"/>
              </a:solidFill>
              <a:effectLst>
                <a:outerShdw blurRad="38100" dist="38100" dir="2700000" algn="tl">
                  <a:srgbClr val="FFFFFF"/>
                </a:outerShdw>
              </a:effectLst>
              <a:cs typeface="+mn-cs"/>
            </a:endParaRPr>
          </a:p>
        </p:txBody>
      </p:sp>
      <p:sp>
        <p:nvSpPr>
          <p:cNvPr id="1214469" name="Rectangle 1214468"/>
          <p:cNvSpPr>
            <a:spLocks noChangeArrowheads="1"/>
          </p:cNvSpPr>
          <p:nvPr/>
        </p:nvSpPr>
        <p:spPr bwMode="auto">
          <a:xfrm>
            <a:off x="7550300" y="2136776"/>
            <a:ext cx="1301412" cy="752475"/>
          </a:xfrm>
          <a:prstGeom prst="rect">
            <a:avLst/>
          </a:prstGeom>
          <a:solidFill>
            <a:srgbClr val="FF9900"/>
          </a:solidFill>
          <a:ln w="9525" cap="flat" cmpd="sng" algn="ctr">
            <a:solidFill>
              <a:srgbClr val="000000"/>
            </a:solidFill>
            <a:prstDash val="solid"/>
            <a:miter lim="800000"/>
            <a:headEnd type="none" w="med" len="med"/>
            <a:tailEnd type="none" w="med" len="med"/>
          </a:ln>
          <a:effectLst/>
        </p:spPr>
        <p:txBody>
          <a:bodyPr wrap="none" anchor="ctr"/>
          <a:lstStyle/>
          <a:p>
            <a:pPr algn="ctr">
              <a:defRPr/>
            </a:pPr>
            <a:r>
              <a:rPr lang="en-GB" sz="3200" b="1">
                <a:solidFill>
                  <a:schemeClr val="tx1"/>
                </a:solidFill>
                <a:effectLst>
                  <a:outerShdw blurRad="38100" dist="38100" dir="2700000" algn="tl">
                    <a:srgbClr val="FFFFFF"/>
                  </a:outerShdw>
                </a:effectLst>
                <a:cs typeface="+mn-cs"/>
              </a:rPr>
              <a:t>bit 2</a:t>
            </a:r>
            <a:endParaRPr lang="en-US" sz="3200" b="1">
              <a:solidFill>
                <a:schemeClr val="tx1"/>
              </a:solidFill>
              <a:effectLst>
                <a:outerShdw blurRad="38100" dist="38100" dir="2700000" algn="tl">
                  <a:srgbClr val="FFFFFF"/>
                </a:outerShdw>
              </a:effectLst>
              <a:cs typeface="+mn-cs"/>
            </a:endParaRPr>
          </a:p>
        </p:txBody>
      </p:sp>
      <p:sp>
        <p:nvSpPr>
          <p:cNvPr id="1214470" name="Rectangle 1214469"/>
          <p:cNvSpPr>
            <a:spLocks noChangeArrowheads="1"/>
          </p:cNvSpPr>
          <p:nvPr/>
        </p:nvSpPr>
        <p:spPr bwMode="auto">
          <a:xfrm>
            <a:off x="6202335" y="2136776"/>
            <a:ext cx="1301410" cy="752475"/>
          </a:xfrm>
          <a:prstGeom prst="rect">
            <a:avLst/>
          </a:prstGeom>
          <a:solidFill>
            <a:srgbClr val="FF9900"/>
          </a:solidFill>
          <a:ln w="9525" cap="flat" cmpd="sng" algn="ctr">
            <a:solidFill>
              <a:srgbClr val="000000"/>
            </a:solidFill>
            <a:prstDash val="solid"/>
            <a:miter lim="800000"/>
            <a:headEnd type="none" w="med" len="med"/>
            <a:tailEnd type="none" w="med" len="med"/>
          </a:ln>
          <a:effectLst/>
        </p:spPr>
        <p:txBody>
          <a:bodyPr wrap="none" anchor="ctr"/>
          <a:lstStyle/>
          <a:p>
            <a:pPr algn="ctr">
              <a:defRPr/>
            </a:pPr>
            <a:r>
              <a:rPr lang="en-GB" sz="3200" b="1">
                <a:solidFill>
                  <a:schemeClr val="tx1"/>
                </a:solidFill>
                <a:effectLst>
                  <a:outerShdw blurRad="38100" dist="38100" dir="2700000" algn="tl">
                    <a:srgbClr val="FFFFFF"/>
                  </a:outerShdw>
                </a:effectLst>
                <a:cs typeface="+mn-cs"/>
              </a:rPr>
              <a:t>bit 3</a:t>
            </a:r>
            <a:endParaRPr lang="en-US" sz="3200" b="1">
              <a:solidFill>
                <a:schemeClr val="tx1"/>
              </a:solidFill>
              <a:effectLst>
                <a:outerShdw blurRad="38100" dist="38100" dir="2700000" algn="tl">
                  <a:srgbClr val="FFFFFF"/>
                </a:outerShdw>
              </a:effectLst>
              <a:cs typeface="+mn-cs"/>
            </a:endParaRPr>
          </a:p>
        </p:txBody>
      </p:sp>
      <p:sp>
        <p:nvSpPr>
          <p:cNvPr id="1214471" name="TextBox 1214470"/>
          <p:cNvSpPr txBox="1">
            <a:spLocks noChangeArrowheads="1"/>
          </p:cNvSpPr>
          <p:nvPr/>
        </p:nvSpPr>
        <p:spPr bwMode="auto">
          <a:xfrm>
            <a:off x="10481121" y="1633539"/>
            <a:ext cx="412292" cy="584775"/>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3200" b="1">
                <a:effectLst>
                  <a:outerShdw blurRad="38100" dist="38100" dir="2700000" algn="tl">
                    <a:srgbClr val="C0C0C0"/>
                  </a:outerShdw>
                </a:effectLst>
                <a:cs typeface="+mn-cs"/>
              </a:rPr>
              <a:t>1</a:t>
            </a:r>
            <a:endParaRPr lang="en-US" sz="3200" b="1">
              <a:effectLst>
                <a:outerShdw blurRad="38100" dist="38100" dir="2700000" algn="tl">
                  <a:srgbClr val="C0C0C0"/>
                </a:outerShdw>
              </a:effectLst>
              <a:cs typeface="+mn-cs"/>
            </a:endParaRPr>
          </a:p>
        </p:txBody>
      </p:sp>
      <p:sp>
        <p:nvSpPr>
          <p:cNvPr id="1214472" name="TextBox 1214471"/>
          <p:cNvSpPr txBox="1">
            <a:spLocks noChangeArrowheads="1"/>
          </p:cNvSpPr>
          <p:nvPr/>
        </p:nvSpPr>
        <p:spPr bwMode="auto">
          <a:xfrm>
            <a:off x="9226264" y="1633539"/>
            <a:ext cx="412292" cy="584775"/>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3200" b="1">
                <a:effectLst>
                  <a:outerShdw blurRad="38100" dist="38100" dir="2700000" algn="tl">
                    <a:srgbClr val="C0C0C0"/>
                  </a:outerShdw>
                </a:effectLst>
                <a:cs typeface="+mn-cs"/>
              </a:rPr>
              <a:t>2</a:t>
            </a:r>
            <a:endParaRPr lang="en-US" sz="3200" b="1">
              <a:effectLst>
                <a:outerShdw blurRad="38100" dist="38100" dir="2700000" algn="tl">
                  <a:srgbClr val="C0C0C0"/>
                </a:outerShdw>
              </a:effectLst>
              <a:cs typeface="+mn-cs"/>
            </a:endParaRPr>
          </a:p>
        </p:txBody>
      </p:sp>
      <p:sp>
        <p:nvSpPr>
          <p:cNvPr id="1214473" name="TextBox 1214472"/>
          <p:cNvSpPr txBox="1">
            <a:spLocks noChangeArrowheads="1"/>
          </p:cNvSpPr>
          <p:nvPr/>
        </p:nvSpPr>
        <p:spPr bwMode="auto">
          <a:xfrm>
            <a:off x="7918505" y="1633539"/>
            <a:ext cx="412292" cy="584775"/>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3200" b="1">
                <a:effectLst>
                  <a:outerShdw blurRad="38100" dist="38100" dir="2700000" algn="tl">
                    <a:srgbClr val="C0C0C0"/>
                  </a:outerShdw>
                </a:effectLst>
                <a:cs typeface="+mn-cs"/>
              </a:rPr>
              <a:t>4</a:t>
            </a:r>
            <a:endParaRPr lang="en-US" sz="3200" b="1">
              <a:effectLst>
                <a:outerShdw blurRad="38100" dist="38100" dir="2700000" algn="tl">
                  <a:srgbClr val="C0C0C0"/>
                </a:outerShdw>
              </a:effectLst>
              <a:cs typeface="+mn-cs"/>
            </a:endParaRPr>
          </a:p>
        </p:txBody>
      </p:sp>
      <p:sp>
        <p:nvSpPr>
          <p:cNvPr id="1214474" name="TextBox 1214473"/>
          <p:cNvSpPr txBox="1">
            <a:spLocks noChangeArrowheads="1"/>
          </p:cNvSpPr>
          <p:nvPr/>
        </p:nvSpPr>
        <p:spPr bwMode="auto">
          <a:xfrm>
            <a:off x="6566307" y="1633539"/>
            <a:ext cx="412292" cy="584775"/>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3200" b="1">
                <a:effectLst>
                  <a:outerShdw blurRad="38100" dist="38100" dir="2700000" algn="tl">
                    <a:srgbClr val="C0C0C0"/>
                  </a:outerShdw>
                </a:effectLst>
                <a:cs typeface="+mn-cs"/>
              </a:rPr>
              <a:t>8</a:t>
            </a:r>
            <a:endParaRPr lang="en-US" sz="3200" b="1">
              <a:effectLst>
                <a:outerShdw blurRad="38100" dist="38100" dir="2700000" algn="tl">
                  <a:srgbClr val="C0C0C0"/>
                </a:outerShdw>
              </a:effectLst>
              <a:cs typeface="+mn-cs"/>
            </a:endParaRPr>
          </a:p>
        </p:txBody>
      </p:sp>
      <p:sp>
        <p:nvSpPr>
          <p:cNvPr id="1214475" name="Rectangle 1214474"/>
          <p:cNvSpPr>
            <a:spLocks noChangeArrowheads="1"/>
          </p:cNvSpPr>
          <p:nvPr/>
        </p:nvSpPr>
        <p:spPr bwMode="auto">
          <a:xfrm>
            <a:off x="4854369" y="2136776"/>
            <a:ext cx="1301412" cy="752475"/>
          </a:xfrm>
          <a:prstGeom prst="rect">
            <a:avLst/>
          </a:prstGeom>
          <a:solidFill>
            <a:srgbClr val="FF9900"/>
          </a:solidFill>
          <a:ln w="9525" cap="flat" cmpd="sng" algn="ctr">
            <a:solidFill>
              <a:srgbClr val="000000"/>
            </a:solidFill>
            <a:prstDash val="solid"/>
            <a:miter lim="800000"/>
            <a:headEnd type="none" w="med" len="med"/>
            <a:tailEnd type="none" w="med" len="med"/>
          </a:ln>
          <a:effectLst/>
        </p:spPr>
        <p:txBody>
          <a:bodyPr wrap="none" anchor="ctr"/>
          <a:lstStyle/>
          <a:p>
            <a:pPr algn="ctr">
              <a:defRPr/>
            </a:pPr>
            <a:r>
              <a:rPr lang="en-GB" sz="3200" b="1">
                <a:solidFill>
                  <a:schemeClr val="tx1"/>
                </a:solidFill>
                <a:effectLst>
                  <a:outerShdw blurRad="38100" dist="38100" dir="2700000" algn="tl">
                    <a:srgbClr val="FFFFFF"/>
                  </a:outerShdw>
                </a:effectLst>
                <a:cs typeface="+mn-cs"/>
              </a:rPr>
              <a:t>bit 4</a:t>
            </a:r>
            <a:endParaRPr lang="en-US" sz="3200" b="1">
              <a:solidFill>
                <a:schemeClr val="tx1"/>
              </a:solidFill>
              <a:effectLst>
                <a:outerShdw blurRad="38100" dist="38100" dir="2700000" algn="tl">
                  <a:srgbClr val="FFFFFF"/>
                </a:outerShdw>
              </a:effectLst>
              <a:cs typeface="+mn-cs"/>
            </a:endParaRPr>
          </a:p>
        </p:txBody>
      </p:sp>
      <p:sp>
        <p:nvSpPr>
          <p:cNvPr id="1214476" name="TextBox 1214475"/>
          <p:cNvSpPr txBox="1">
            <a:spLocks noChangeArrowheads="1"/>
          </p:cNvSpPr>
          <p:nvPr/>
        </p:nvSpPr>
        <p:spPr bwMode="auto">
          <a:xfrm>
            <a:off x="5120999" y="1635125"/>
            <a:ext cx="639919" cy="584775"/>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3200" b="1">
                <a:effectLst>
                  <a:outerShdw blurRad="38100" dist="38100" dir="2700000" algn="tl">
                    <a:srgbClr val="C0C0C0"/>
                  </a:outerShdw>
                </a:effectLst>
                <a:cs typeface="+mn-cs"/>
              </a:rPr>
              <a:t>16</a:t>
            </a:r>
            <a:endParaRPr lang="en-US" sz="3200" b="1">
              <a:effectLst>
                <a:outerShdw blurRad="38100" dist="38100" dir="2700000" algn="tl">
                  <a:srgbClr val="C0C0C0"/>
                </a:outerShdw>
              </a:effectLst>
              <a:cs typeface="+mn-cs"/>
            </a:endParaRPr>
          </a:p>
        </p:txBody>
      </p:sp>
      <p:sp>
        <p:nvSpPr>
          <p:cNvPr id="1214477" name="Rectangle 1214476"/>
          <p:cNvSpPr>
            <a:spLocks noChangeArrowheads="1"/>
          </p:cNvSpPr>
          <p:nvPr/>
        </p:nvSpPr>
        <p:spPr bwMode="auto">
          <a:xfrm>
            <a:off x="8858059" y="3986214"/>
            <a:ext cx="2135161" cy="631825"/>
          </a:xfrm>
          <a:prstGeom prst="rect">
            <a:avLst/>
          </a:prstGeom>
          <a:solidFill>
            <a:schemeClr val="bg2"/>
          </a:solidFill>
          <a:ln w="38100" cmpd="dbl" algn="ctr">
            <a:solidFill>
              <a:schemeClr val="tx1"/>
            </a:solidFill>
            <a:miter lim="800000"/>
            <a:headEnd/>
            <a:tailEnd/>
          </a:ln>
        </p:spPr>
        <p:txBody>
          <a:bodyPr/>
          <a:lstStyle/>
          <a:p>
            <a:pPr algn="ctr"/>
            <a:r>
              <a:rPr lang="en-GB" sz="1600" b="1">
                <a:solidFill>
                  <a:schemeClr val="bg1"/>
                </a:solidFill>
              </a:rPr>
              <a:t>Containerized</a:t>
            </a:r>
          </a:p>
          <a:p>
            <a:pPr algn="ctr"/>
            <a:r>
              <a:rPr lang="en-GB" sz="1600" b="1">
                <a:solidFill>
                  <a:schemeClr val="bg1"/>
                </a:solidFill>
              </a:rPr>
              <a:t>index</a:t>
            </a:r>
            <a:endParaRPr lang="en-US" sz="1600" b="1">
              <a:solidFill>
                <a:schemeClr val="bg1"/>
              </a:solidFill>
            </a:endParaRPr>
          </a:p>
        </p:txBody>
      </p:sp>
      <p:sp>
        <p:nvSpPr>
          <p:cNvPr id="1214478" name="Straight Connector 1214477"/>
          <p:cNvSpPr>
            <a:spLocks noChangeShapeType="1"/>
          </p:cNvSpPr>
          <p:nvPr/>
        </p:nvSpPr>
        <p:spPr bwMode="auto">
          <a:xfrm flipH="1" flipV="1">
            <a:off x="9952092" y="2889251"/>
            <a:ext cx="266631" cy="1089025"/>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14479" name="Rectangle 1214478"/>
          <p:cNvSpPr>
            <a:spLocks noChangeArrowheads="1"/>
          </p:cNvSpPr>
          <p:nvPr/>
        </p:nvSpPr>
        <p:spPr bwMode="auto">
          <a:xfrm>
            <a:off x="10618667" y="3238501"/>
            <a:ext cx="1532068" cy="620713"/>
          </a:xfrm>
          <a:prstGeom prst="rect">
            <a:avLst/>
          </a:prstGeom>
          <a:solidFill>
            <a:schemeClr val="bg2"/>
          </a:solidFill>
          <a:ln w="38100" cmpd="dbl" algn="ctr">
            <a:solidFill>
              <a:schemeClr val="tx1"/>
            </a:solidFill>
            <a:miter lim="800000"/>
            <a:headEnd/>
            <a:tailEnd/>
          </a:ln>
        </p:spPr>
        <p:txBody>
          <a:bodyPr/>
          <a:lstStyle/>
          <a:p>
            <a:pPr algn="ctr"/>
            <a:r>
              <a:rPr lang="en-GB" sz="1600" b="1">
                <a:solidFill>
                  <a:schemeClr val="bg1"/>
                </a:solidFill>
              </a:rPr>
              <a:t>Attribute </a:t>
            </a:r>
          </a:p>
          <a:p>
            <a:pPr algn="ctr"/>
            <a:r>
              <a:rPr lang="en-GB" sz="1600" b="1">
                <a:solidFill>
                  <a:schemeClr val="bg1"/>
                </a:solidFill>
              </a:rPr>
              <a:t>index</a:t>
            </a:r>
            <a:endParaRPr lang="en-US" sz="1600" b="1">
              <a:solidFill>
                <a:schemeClr val="bg1"/>
              </a:solidFill>
            </a:endParaRPr>
          </a:p>
        </p:txBody>
      </p:sp>
      <p:sp>
        <p:nvSpPr>
          <p:cNvPr id="1214480" name="Straight Connector 1214479"/>
          <p:cNvSpPr>
            <a:spLocks noChangeShapeType="1"/>
          </p:cNvSpPr>
          <p:nvPr/>
        </p:nvSpPr>
        <p:spPr bwMode="auto">
          <a:xfrm>
            <a:off x="10802770" y="2889250"/>
            <a:ext cx="423223" cy="350838"/>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14481" name="TextBox 1214480"/>
          <p:cNvSpPr txBox="1">
            <a:spLocks noChangeArrowheads="1"/>
          </p:cNvSpPr>
          <p:nvPr/>
        </p:nvSpPr>
        <p:spPr bwMode="auto">
          <a:xfrm>
            <a:off x="3753989" y="1625600"/>
            <a:ext cx="639919" cy="584775"/>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3200" b="1">
                <a:effectLst>
                  <a:outerShdw blurRad="38100" dist="38100" dir="2700000" algn="tl">
                    <a:srgbClr val="C0C0C0"/>
                  </a:outerShdw>
                </a:effectLst>
                <a:cs typeface="+mn-cs"/>
              </a:rPr>
              <a:t>32</a:t>
            </a:r>
            <a:endParaRPr lang="en-US" sz="3200" b="1">
              <a:effectLst>
                <a:outerShdw blurRad="38100" dist="38100" dir="2700000" algn="tl">
                  <a:srgbClr val="C0C0C0"/>
                </a:outerShdw>
              </a:effectLst>
              <a:cs typeface="+mn-cs"/>
            </a:endParaRPr>
          </a:p>
        </p:txBody>
      </p:sp>
      <p:sp>
        <p:nvSpPr>
          <p:cNvPr id="1214482" name="Rectangle 1214481"/>
          <p:cNvSpPr>
            <a:spLocks noChangeArrowheads="1"/>
          </p:cNvSpPr>
          <p:nvPr/>
        </p:nvSpPr>
        <p:spPr bwMode="auto">
          <a:xfrm>
            <a:off x="3497940" y="2136776"/>
            <a:ext cx="1301410" cy="752475"/>
          </a:xfrm>
          <a:prstGeom prst="rect">
            <a:avLst/>
          </a:prstGeom>
          <a:solidFill>
            <a:srgbClr val="FF9900"/>
          </a:solidFill>
          <a:ln w="9525" cap="flat" cmpd="sng" algn="ctr">
            <a:solidFill>
              <a:srgbClr val="000000"/>
            </a:solidFill>
            <a:prstDash val="solid"/>
            <a:miter lim="800000"/>
            <a:headEnd type="none" w="med" len="med"/>
            <a:tailEnd type="none" w="med" len="med"/>
          </a:ln>
          <a:effectLst/>
        </p:spPr>
        <p:txBody>
          <a:bodyPr wrap="none" anchor="ctr"/>
          <a:lstStyle/>
          <a:p>
            <a:pPr algn="ctr">
              <a:defRPr/>
            </a:pPr>
            <a:r>
              <a:rPr lang="en-GB" sz="3200" b="1">
                <a:solidFill>
                  <a:schemeClr val="tx1"/>
                </a:solidFill>
                <a:effectLst>
                  <a:outerShdw blurRad="38100" dist="38100" dir="2700000" algn="tl">
                    <a:srgbClr val="FFFFFF"/>
                  </a:outerShdw>
                </a:effectLst>
                <a:cs typeface="+mn-cs"/>
              </a:rPr>
              <a:t>bit 5</a:t>
            </a:r>
            <a:endParaRPr lang="en-US" sz="3200" b="1">
              <a:solidFill>
                <a:schemeClr val="tx1"/>
              </a:solidFill>
              <a:effectLst>
                <a:outerShdw blurRad="38100" dist="38100" dir="2700000" algn="tl">
                  <a:srgbClr val="FFFFFF"/>
                </a:outerShdw>
              </a:effectLst>
              <a:cs typeface="+mn-cs"/>
            </a:endParaRPr>
          </a:p>
        </p:txBody>
      </p:sp>
      <p:sp>
        <p:nvSpPr>
          <p:cNvPr id="1214483" name="Rectangle 1214482"/>
          <p:cNvSpPr>
            <a:spLocks noChangeArrowheads="1"/>
          </p:cNvSpPr>
          <p:nvPr/>
        </p:nvSpPr>
        <p:spPr bwMode="auto">
          <a:xfrm>
            <a:off x="8066632" y="3238500"/>
            <a:ext cx="1701357" cy="590550"/>
          </a:xfrm>
          <a:prstGeom prst="rect">
            <a:avLst/>
          </a:prstGeom>
          <a:solidFill>
            <a:schemeClr val="bg2"/>
          </a:solidFill>
          <a:ln w="38100" cmpd="dbl" algn="ctr">
            <a:solidFill>
              <a:schemeClr val="tx1"/>
            </a:solidFill>
            <a:miter lim="800000"/>
            <a:headEnd/>
            <a:tailEnd/>
          </a:ln>
        </p:spPr>
        <p:txBody>
          <a:bodyPr/>
          <a:lstStyle/>
          <a:p>
            <a:pPr algn="ctr"/>
            <a:r>
              <a:rPr lang="en-GB" sz="1600" b="1">
                <a:solidFill>
                  <a:schemeClr val="bg1"/>
                </a:solidFill>
              </a:rPr>
              <a:t>Member of ANR set</a:t>
            </a:r>
            <a:endParaRPr lang="en-US" sz="1600" b="1">
              <a:solidFill>
                <a:schemeClr val="bg1"/>
              </a:solidFill>
            </a:endParaRPr>
          </a:p>
        </p:txBody>
      </p:sp>
      <p:sp>
        <p:nvSpPr>
          <p:cNvPr id="1214484" name="Straight Connector 1214483"/>
          <p:cNvSpPr>
            <a:spLocks noChangeShapeType="1"/>
          </p:cNvSpPr>
          <p:nvPr/>
        </p:nvSpPr>
        <p:spPr bwMode="auto">
          <a:xfrm>
            <a:off x="8172438" y="2890839"/>
            <a:ext cx="634835" cy="338137"/>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14485" name="Rectangle 1214484"/>
          <p:cNvSpPr>
            <a:spLocks noChangeArrowheads="1"/>
          </p:cNvSpPr>
          <p:nvPr/>
        </p:nvSpPr>
        <p:spPr bwMode="auto">
          <a:xfrm>
            <a:off x="6238308" y="4327525"/>
            <a:ext cx="2285405" cy="846138"/>
          </a:xfrm>
          <a:prstGeom prst="rect">
            <a:avLst/>
          </a:prstGeom>
          <a:solidFill>
            <a:schemeClr val="bg2"/>
          </a:solidFill>
          <a:ln w="38100" cmpd="dbl" algn="ctr">
            <a:solidFill>
              <a:schemeClr val="tx1"/>
            </a:solidFill>
            <a:miter lim="800000"/>
            <a:headEnd/>
            <a:tailEnd/>
          </a:ln>
        </p:spPr>
        <p:txBody>
          <a:bodyPr/>
          <a:lstStyle/>
          <a:p>
            <a:pPr algn="ctr"/>
            <a:r>
              <a:rPr lang="en-US" sz="1600" b="1">
                <a:solidFill>
                  <a:schemeClr val="bg1"/>
                </a:solidFill>
              </a:rPr>
              <a:t>Preserve upon logical deletion (tombstone)</a:t>
            </a:r>
          </a:p>
        </p:txBody>
      </p:sp>
      <p:sp>
        <p:nvSpPr>
          <p:cNvPr id="1214486" name="Straight Connector 1214485"/>
          <p:cNvSpPr>
            <a:spLocks noChangeShapeType="1"/>
          </p:cNvSpPr>
          <p:nvPr/>
        </p:nvSpPr>
        <p:spPr bwMode="auto">
          <a:xfrm>
            <a:off x="6803312" y="2890839"/>
            <a:ext cx="768149" cy="1431925"/>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14487" name="Rectangle 1214486"/>
          <p:cNvSpPr>
            <a:spLocks noChangeArrowheads="1"/>
          </p:cNvSpPr>
          <p:nvPr/>
        </p:nvSpPr>
        <p:spPr bwMode="auto">
          <a:xfrm>
            <a:off x="4111614" y="3357563"/>
            <a:ext cx="2721324" cy="849312"/>
          </a:xfrm>
          <a:prstGeom prst="rect">
            <a:avLst/>
          </a:prstGeom>
          <a:solidFill>
            <a:schemeClr val="bg2"/>
          </a:solidFill>
          <a:ln w="38100" cmpd="dbl" algn="ctr">
            <a:solidFill>
              <a:schemeClr val="tx1"/>
            </a:solidFill>
            <a:miter lim="800000"/>
            <a:headEnd/>
            <a:tailEnd/>
          </a:ln>
        </p:spPr>
        <p:txBody>
          <a:bodyPr/>
          <a:lstStyle/>
          <a:p>
            <a:pPr algn="ctr"/>
            <a:r>
              <a:rPr lang="en-US" sz="1600" b="1">
                <a:solidFill>
                  <a:schemeClr val="bg1"/>
                </a:solidFill>
              </a:rPr>
              <a:t>Copy attribute when user account is copied</a:t>
            </a:r>
          </a:p>
        </p:txBody>
      </p:sp>
      <p:sp>
        <p:nvSpPr>
          <p:cNvPr id="1214488" name="Straight Connector 1214487"/>
          <p:cNvSpPr>
            <a:spLocks noChangeShapeType="1"/>
          </p:cNvSpPr>
          <p:nvPr/>
        </p:nvSpPr>
        <p:spPr bwMode="auto">
          <a:xfrm flipH="1">
            <a:off x="5410908" y="2898775"/>
            <a:ext cx="304721" cy="452438"/>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14489" name="Rectangle 1214488"/>
          <p:cNvSpPr>
            <a:spLocks noChangeArrowheads="1"/>
          </p:cNvSpPr>
          <p:nvPr/>
        </p:nvSpPr>
        <p:spPr bwMode="auto">
          <a:xfrm>
            <a:off x="3305373" y="4370388"/>
            <a:ext cx="1259089" cy="590550"/>
          </a:xfrm>
          <a:prstGeom prst="rect">
            <a:avLst/>
          </a:prstGeom>
          <a:solidFill>
            <a:schemeClr val="bg2"/>
          </a:solidFill>
          <a:ln w="38100" cmpd="dbl" algn="ctr">
            <a:solidFill>
              <a:schemeClr val="tx1"/>
            </a:solidFill>
            <a:miter lim="800000"/>
            <a:headEnd/>
            <a:tailEnd/>
          </a:ln>
        </p:spPr>
        <p:txBody>
          <a:bodyPr/>
          <a:lstStyle/>
          <a:p>
            <a:pPr algn="ctr"/>
            <a:r>
              <a:rPr lang="en-GB" sz="1600" b="1">
                <a:solidFill>
                  <a:schemeClr val="bg1"/>
                </a:solidFill>
              </a:rPr>
              <a:t>Tuple </a:t>
            </a:r>
          </a:p>
          <a:p>
            <a:pPr algn="ctr"/>
            <a:r>
              <a:rPr lang="en-GB" sz="1600" b="1">
                <a:solidFill>
                  <a:schemeClr val="bg1"/>
                </a:solidFill>
              </a:rPr>
              <a:t>index</a:t>
            </a:r>
            <a:endParaRPr lang="en-US" sz="1600" b="1">
              <a:solidFill>
                <a:schemeClr val="bg1"/>
              </a:solidFill>
            </a:endParaRPr>
          </a:p>
        </p:txBody>
      </p:sp>
      <p:sp>
        <p:nvSpPr>
          <p:cNvPr id="1214490" name="Straight Connector 1214489"/>
          <p:cNvSpPr>
            <a:spLocks noChangeShapeType="1"/>
          </p:cNvSpPr>
          <p:nvPr/>
        </p:nvSpPr>
        <p:spPr bwMode="auto">
          <a:xfrm flipH="1">
            <a:off x="3584700" y="2889250"/>
            <a:ext cx="342811" cy="1482725"/>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14491" name="TextBox 1214490"/>
          <p:cNvSpPr txBox="1">
            <a:spLocks noChangeArrowheads="1"/>
          </p:cNvSpPr>
          <p:nvPr/>
        </p:nvSpPr>
        <p:spPr bwMode="auto">
          <a:xfrm>
            <a:off x="2410256" y="1627189"/>
            <a:ext cx="639919" cy="584775"/>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3200" b="1">
                <a:effectLst>
                  <a:outerShdw blurRad="38100" dist="38100" dir="2700000" algn="tl">
                    <a:srgbClr val="C0C0C0"/>
                  </a:outerShdw>
                </a:effectLst>
                <a:cs typeface="+mn-cs"/>
              </a:rPr>
              <a:t>64</a:t>
            </a:r>
            <a:endParaRPr lang="en-US" sz="3200" b="1">
              <a:effectLst>
                <a:outerShdw blurRad="38100" dist="38100" dir="2700000" algn="tl">
                  <a:srgbClr val="C0C0C0"/>
                </a:outerShdw>
              </a:effectLst>
              <a:cs typeface="+mn-cs"/>
            </a:endParaRPr>
          </a:p>
        </p:txBody>
      </p:sp>
      <p:sp>
        <p:nvSpPr>
          <p:cNvPr id="1214492" name="Rectangle 1214491"/>
          <p:cNvSpPr>
            <a:spLocks noChangeArrowheads="1"/>
          </p:cNvSpPr>
          <p:nvPr/>
        </p:nvSpPr>
        <p:spPr bwMode="auto">
          <a:xfrm>
            <a:off x="2154206" y="2138364"/>
            <a:ext cx="1301412" cy="752475"/>
          </a:xfrm>
          <a:prstGeom prst="rect">
            <a:avLst/>
          </a:prstGeom>
          <a:solidFill>
            <a:srgbClr val="FF9900"/>
          </a:solidFill>
          <a:ln w="9525" cap="flat" cmpd="sng" algn="ctr">
            <a:solidFill>
              <a:srgbClr val="000000"/>
            </a:solidFill>
            <a:prstDash val="solid"/>
            <a:miter lim="800000"/>
            <a:headEnd type="none" w="med" len="med"/>
            <a:tailEnd type="none" w="med" len="med"/>
          </a:ln>
          <a:effectLst/>
        </p:spPr>
        <p:txBody>
          <a:bodyPr wrap="none" anchor="ctr"/>
          <a:lstStyle/>
          <a:p>
            <a:pPr algn="ctr">
              <a:defRPr/>
            </a:pPr>
            <a:r>
              <a:rPr lang="en-GB" sz="3200" b="1">
                <a:solidFill>
                  <a:schemeClr val="tx1"/>
                </a:solidFill>
                <a:effectLst>
                  <a:outerShdw blurRad="38100" dist="38100" dir="2700000" algn="tl">
                    <a:srgbClr val="FFFFFF"/>
                  </a:outerShdw>
                </a:effectLst>
                <a:cs typeface="+mn-cs"/>
              </a:rPr>
              <a:t>bit 6</a:t>
            </a:r>
            <a:endParaRPr lang="en-US" sz="3200" b="1">
              <a:solidFill>
                <a:schemeClr val="tx1"/>
              </a:solidFill>
              <a:effectLst>
                <a:outerShdw blurRad="38100" dist="38100" dir="2700000" algn="tl">
                  <a:srgbClr val="FFFFFF"/>
                </a:outerShdw>
              </a:effectLst>
              <a:cs typeface="+mn-cs"/>
            </a:endParaRPr>
          </a:p>
        </p:txBody>
      </p:sp>
      <p:sp>
        <p:nvSpPr>
          <p:cNvPr id="1214493" name="TextBox 1214492"/>
          <p:cNvSpPr txBox="1">
            <a:spLocks noChangeArrowheads="1"/>
          </p:cNvSpPr>
          <p:nvPr/>
        </p:nvSpPr>
        <p:spPr bwMode="auto">
          <a:xfrm>
            <a:off x="928976" y="1627189"/>
            <a:ext cx="867545" cy="584775"/>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3200" b="1">
                <a:effectLst>
                  <a:outerShdw blurRad="38100" dist="38100" dir="2700000" algn="tl">
                    <a:srgbClr val="C0C0C0"/>
                  </a:outerShdw>
                </a:effectLst>
                <a:cs typeface="+mn-cs"/>
              </a:rPr>
              <a:t>128</a:t>
            </a:r>
            <a:endParaRPr lang="en-US" sz="3200" b="1">
              <a:effectLst>
                <a:outerShdw blurRad="38100" dist="38100" dir="2700000" algn="tl">
                  <a:srgbClr val="C0C0C0"/>
                </a:outerShdw>
              </a:effectLst>
              <a:cs typeface="+mn-cs"/>
            </a:endParaRPr>
          </a:p>
        </p:txBody>
      </p:sp>
      <p:sp>
        <p:nvSpPr>
          <p:cNvPr id="1214494" name="Rectangle 1214493"/>
          <p:cNvSpPr>
            <a:spLocks noChangeArrowheads="1"/>
          </p:cNvSpPr>
          <p:nvPr/>
        </p:nvSpPr>
        <p:spPr bwMode="auto">
          <a:xfrm>
            <a:off x="806241" y="2138364"/>
            <a:ext cx="1301410" cy="752475"/>
          </a:xfrm>
          <a:prstGeom prst="rect">
            <a:avLst/>
          </a:prstGeom>
          <a:solidFill>
            <a:srgbClr val="FF9900"/>
          </a:solidFill>
          <a:ln w="9525" cap="flat" cmpd="sng" algn="ctr">
            <a:solidFill>
              <a:srgbClr val="000000"/>
            </a:solidFill>
            <a:prstDash val="solid"/>
            <a:miter lim="800000"/>
            <a:headEnd type="none" w="med" len="med"/>
            <a:tailEnd type="none" w="med" len="med"/>
          </a:ln>
          <a:effectLst/>
        </p:spPr>
        <p:txBody>
          <a:bodyPr wrap="none" anchor="ctr"/>
          <a:lstStyle/>
          <a:p>
            <a:pPr algn="ctr">
              <a:defRPr/>
            </a:pPr>
            <a:r>
              <a:rPr lang="en-GB" sz="3200" b="1">
                <a:solidFill>
                  <a:schemeClr val="tx1"/>
                </a:solidFill>
                <a:effectLst>
                  <a:outerShdw blurRad="38100" dist="38100" dir="2700000" algn="tl">
                    <a:srgbClr val="FFFFFF"/>
                  </a:outerShdw>
                </a:effectLst>
                <a:cs typeface="+mn-cs"/>
              </a:rPr>
              <a:t>bit 7</a:t>
            </a:r>
            <a:endParaRPr lang="en-US" sz="3200" b="1">
              <a:solidFill>
                <a:schemeClr val="tx1"/>
              </a:solidFill>
              <a:effectLst>
                <a:outerShdw blurRad="38100" dist="38100" dir="2700000" algn="tl">
                  <a:srgbClr val="FFFFFF"/>
                </a:outerShdw>
              </a:effectLst>
              <a:cs typeface="+mn-cs"/>
            </a:endParaRPr>
          </a:p>
        </p:txBody>
      </p:sp>
      <p:sp>
        <p:nvSpPr>
          <p:cNvPr id="1214495" name="Rectangle 1214494"/>
          <p:cNvSpPr>
            <a:spLocks noChangeArrowheads="1"/>
          </p:cNvSpPr>
          <p:nvPr/>
        </p:nvSpPr>
        <p:spPr bwMode="auto">
          <a:xfrm>
            <a:off x="1309877" y="3225800"/>
            <a:ext cx="2221921" cy="604838"/>
          </a:xfrm>
          <a:prstGeom prst="rect">
            <a:avLst/>
          </a:prstGeom>
          <a:solidFill>
            <a:schemeClr val="bg2"/>
          </a:solidFill>
          <a:ln w="38100" cmpd="dbl" algn="ctr">
            <a:solidFill>
              <a:schemeClr val="tx1"/>
            </a:solidFill>
            <a:miter lim="800000"/>
            <a:headEnd/>
            <a:tailEnd/>
          </a:ln>
        </p:spPr>
        <p:txBody>
          <a:bodyPr/>
          <a:lstStyle/>
          <a:p>
            <a:pPr algn="ctr"/>
            <a:r>
              <a:rPr lang="en-GB" sz="1600" b="1">
                <a:solidFill>
                  <a:schemeClr val="bg1"/>
                </a:solidFill>
              </a:rPr>
              <a:t>Subtree index</a:t>
            </a:r>
          </a:p>
          <a:p>
            <a:pPr algn="ctr"/>
            <a:r>
              <a:rPr lang="en-GB" sz="1600" b="1">
                <a:solidFill>
                  <a:schemeClr val="bg1"/>
                </a:solidFill>
              </a:rPr>
              <a:t>(ADAM)</a:t>
            </a:r>
            <a:endParaRPr lang="en-US" sz="1600" b="1">
              <a:solidFill>
                <a:schemeClr val="bg1"/>
              </a:solidFill>
            </a:endParaRPr>
          </a:p>
        </p:txBody>
      </p:sp>
      <p:sp>
        <p:nvSpPr>
          <p:cNvPr id="1214496" name="Straight Connector 1214495"/>
          <p:cNvSpPr>
            <a:spLocks noChangeShapeType="1"/>
          </p:cNvSpPr>
          <p:nvPr/>
        </p:nvSpPr>
        <p:spPr bwMode="auto">
          <a:xfrm>
            <a:off x="2727674" y="2889250"/>
            <a:ext cx="55019" cy="336550"/>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14497" name="Rectangle 1214496"/>
          <p:cNvSpPr>
            <a:spLocks noChangeArrowheads="1"/>
          </p:cNvSpPr>
          <p:nvPr/>
        </p:nvSpPr>
        <p:spPr bwMode="auto">
          <a:xfrm>
            <a:off x="340696" y="4116389"/>
            <a:ext cx="1951058" cy="604837"/>
          </a:xfrm>
          <a:prstGeom prst="rect">
            <a:avLst/>
          </a:prstGeom>
          <a:solidFill>
            <a:schemeClr val="bg2"/>
          </a:solidFill>
          <a:ln w="38100" cmpd="dbl" algn="ctr">
            <a:solidFill>
              <a:schemeClr val="tx1"/>
            </a:solidFill>
            <a:miter lim="800000"/>
            <a:headEnd/>
            <a:tailEnd/>
          </a:ln>
        </p:spPr>
        <p:txBody>
          <a:bodyPr/>
          <a:lstStyle/>
          <a:p>
            <a:pPr algn="ctr"/>
            <a:r>
              <a:rPr lang="en-GB" sz="1600" b="1">
                <a:solidFill>
                  <a:schemeClr val="bg1"/>
                </a:solidFill>
              </a:rPr>
              <a:t>Confidential attribute</a:t>
            </a:r>
            <a:endParaRPr lang="en-US" sz="1600" b="1">
              <a:solidFill>
                <a:schemeClr val="bg1"/>
              </a:solidFill>
            </a:endParaRPr>
          </a:p>
        </p:txBody>
      </p:sp>
      <p:sp>
        <p:nvSpPr>
          <p:cNvPr id="1214498" name="Straight Connector 1214497"/>
          <p:cNvSpPr>
            <a:spLocks noChangeShapeType="1"/>
          </p:cNvSpPr>
          <p:nvPr/>
        </p:nvSpPr>
        <p:spPr bwMode="auto">
          <a:xfrm flipH="1">
            <a:off x="818938" y="2892426"/>
            <a:ext cx="399945" cy="1209675"/>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33293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14480"/>
                                        </p:tgtEl>
                                        <p:attrNameLst>
                                          <p:attrName>style.visibility</p:attrName>
                                        </p:attrNameLst>
                                      </p:cBhvr>
                                      <p:to>
                                        <p:strVal val="visible"/>
                                      </p:to>
                                    </p:set>
                                    <p:animEffect transition="in" filter="wipe(up)">
                                      <p:cBhvr>
                                        <p:cTn id="7" dur="500"/>
                                        <p:tgtEl>
                                          <p:spTgt spid="121448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14479"/>
                                        </p:tgtEl>
                                        <p:attrNameLst>
                                          <p:attrName>style.visibility</p:attrName>
                                        </p:attrNameLst>
                                      </p:cBhvr>
                                      <p:to>
                                        <p:strVal val="visible"/>
                                      </p:to>
                                    </p:set>
                                    <p:animEffect transition="in" filter="wipe(up)">
                                      <p:cBhvr>
                                        <p:cTn id="11" dur="500"/>
                                        <p:tgtEl>
                                          <p:spTgt spid="12144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14478"/>
                                        </p:tgtEl>
                                        <p:attrNameLst>
                                          <p:attrName>style.visibility</p:attrName>
                                        </p:attrNameLst>
                                      </p:cBhvr>
                                      <p:to>
                                        <p:strVal val="visible"/>
                                      </p:to>
                                    </p:set>
                                    <p:animEffect transition="in" filter="wipe(up)">
                                      <p:cBhvr>
                                        <p:cTn id="16" dur="500"/>
                                        <p:tgtEl>
                                          <p:spTgt spid="1214478"/>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214477"/>
                                        </p:tgtEl>
                                        <p:attrNameLst>
                                          <p:attrName>style.visibility</p:attrName>
                                        </p:attrNameLst>
                                      </p:cBhvr>
                                      <p:to>
                                        <p:strVal val="visible"/>
                                      </p:to>
                                    </p:set>
                                    <p:animEffect transition="in" filter="wipe(up)">
                                      <p:cBhvr>
                                        <p:cTn id="20" dur="500"/>
                                        <p:tgtEl>
                                          <p:spTgt spid="121447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14484"/>
                                        </p:tgtEl>
                                        <p:attrNameLst>
                                          <p:attrName>style.visibility</p:attrName>
                                        </p:attrNameLst>
                                      </p:cBhvr>
                                      <p:to>
                                        <p:strVal val="visible"/>
                                      </p:to>
                                    </p:set>
                                    <p:animEffect transition="in" filter="wipe(up)">
                                      <p:cBhvr>
                                        <p:cTn id="25" dur="500"/>
                                        <p:tgtEl>
                                          <p:spTgt spid="1214484"/>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214483"/>
                                        </p:tgtEl>
                                        <p:attrNameLst>
                                          <p:attrName>style.visibility</p:attrName>
                                        </p:attrNameLst>
                                      </p:cBhvr>
                                      <p:to>
                                        <p:strVal val="visible"/>
                                      </p:to>
                                    </p:set>
                                    <p:animEffect transition="in" filter="wipe(up)">
                                      <p:cBhvr>
                                        <p:cTn id="29" dur="500"/>
                                        <p:tgtEl>
                                          <p:spTgt spid="121448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14486"/>
                                        </p:tgtEl>
                                        <p:attrNameLst>
                                          <p:attrName>style.visibility</p:attrName>
                                        </p:attrNameLst>
                                      </p:cBhvr>
                                      <p:to>
                                        <p:strVal val="visible"/>
                                      </p:to>
                                    </p:set>
                                    <p:animEffect transition="in" filter="wipe(up)">
                                      <p:cBhvr>
                                        <p:cTn id="34" dur="500"/>
                                        <p:tgtEl>
                                          <p:spTgt spid="1214486"/>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214485"/>
                                        </p:tgtEl>
                                        <p:attrNameLst>
                                          <p:attrName>style.visibility</p:attrName>
                                        </p:attrNameLst>
                                      </p:cBhvr>
                                      <p:to>
                                        <p:strVal val="visible"/>
                                      </p:to>
                                    </p:set>
                                    <p:animEffect transition="in" filter="wipe(up)">
                                      <p:cBhvr>
                                        <p:cTn id="38" dur="500"/>
                                        <p:tgtEl>
                                          <p:spTgt spid="121448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14488"/>
                                        </p:tgtEl>
                                        <p:attrNameLst>
                                          <p:attrName>style.visibility</p:attrName>
                                        </p:attrNameLst>
                                      </p:cBhvr>
                                      <p:to>
                                        <p:strVal val="visible"/>
                                      </p:to>
                                    </p:set>
                                    <p:animEffect transition="in" filter="wipe(up)">
                                      <p:cBhvr>
                                        <p:cTn id="43" dur="500"/>
                                        <p:tgtEl>
                                          <p:spTgt spid="1214488"/>
                                        </p:tgtEl>
                                      </p:cBhvr>
                                    </p:animEffect>
                                  </p:childTnLst>
                                </p:cTn>
                              </p:par>
                            </p:childTnLst>
                          </p:cTn>
                        </p:par>
                        <p:par>
                          <p:cTn id="44" fill="hold" nodeType="afterGroup">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214487"/>
                                        </p:tgtEl>
                                        <p:attrNameLst>
                                          <p:attrName>style.visibility</p:attrName>
                                        </p:attrNameLst>
                                      </p:cBhvr>
                                      <p:to>
                                        <p:strVal val="visible"/>
                                      </p:to>
                                    </p:set>
                                    <p:animEffect transition="in" filter="wipe(up)">
                                      <p:cBhvr>
                                        <p:cTn id="47" dur="500"/>
                                        <p:tgtEl>
                                          <p:spTgt spid="121448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14490"/>
                                        </p:tgtEl>
                                        <p:attrNameLst>
                                          <p:attrName>style.visibility</p:attrName>
                                        </p:attrNameLst>
                                      </p:cBhvr>
                                      <p:to>
                                        <p:strVal val="visible"/>
                                      </p:to>
                                    </p:set>
                                    <p:animEffect transition="in" filter="wipe(up)">
                                      <p:cBhvr>
                                        <p:cTn id="52" dur="500"/>
                                        <p:tgtEl>
                                          <p:spTgt spid="1214490"/>
                                        </p:tgtEl>
                                      </p:cBhvr>
                                    </p:animEffect>
                                  </p:childTnLst>
                                </p:cTn>
                              </p:par>
                            </p:childTnLst>
                          </p:cTn>
                        </p:par>
                        <p:par>
                          <p:cTn id="53" fill="hold" nodeType="afterGroup">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1214489"/>
                                        </p:tgtEl>
                                        <p:attrNameLst>
                                          <p:attrName>style.visibility</p:attrName>
                                        </p:attrNameLst>
                                      </p:cBhvr>
                                      <p:to>
                                        <p:strVal val="visible"/>
                                      </p:to>
                                    </p:set>
                                    <p:animEffect transition="in" filter="wipe(up)">
                                      <p:cBhvr>
                                        <p:cTn id="56" dur="500"/>
                                        <p:tgtEl>
                                          <p:spTgt spid="121448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214496"/>
                                        </p:tgtEl>
                                        <p:attrNameLst>
                                          <p:attrName>style.visibility</p:attrName>
                                        </p:attrNameLst>
                                      </p:cBhvr>
                                      <p:to>
                                        <p:strVal val="visible"/>
                                      </p:to>
                                    </p:set>
                                    <p:animEffect transition="in" filter="wipe(up)">
                                      <p:cBhvr>
                                        <p:cTn id="61" dur="500"/>
                                        <p:tgtEl>
                                          <p:spTgt spid="1214496"/>
                                        </p:tgtEl>
                                      </p:cBhvr>
                                    </p:animEffect>
                                  </p:childTnLst>
                                </p:cTn>
                              </p:par>
                            </p:childTnLst>
                          </p:cTn>
                        </p:par>
                        <p:par>
                          <p:cTn id="62" fill="hold" nodeType="afterGroup">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1214495"/>
                                        </p:tgtEl>
                                        <p:attrNameLst>
                                          <p:attrName>style.visibility</p:attrName>
                                        </p:attrNameLst>
                                      </p:cBhvr>
                                      <p:to>
                                        <p:strVal val="visible"/>
                                      </p:to>
                                    </p:set>
                                    <p:animEffect transition="in" filter="wipe(up)">
                                      <p:cBhvr>
                                        <p:cTn id="65" dur="500"/>
                                        <p:tgtEl>
                                          <p:spTgt spid="121449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214498"/>
                                        </p:tgtEl>
                                        <p:attrNameLst>
                                          <p:attrName>style.visibility</p:attrName>
                                        </p:attrNameLst>
                                      </p:cBhvr>
                                      <p:to>
                                        <p:strVal val="visible"/>
                                      </p:to>
                                    </p:set>
                                    <p:animEffect transition="in" filter="wipe(up)">
                                      <p:cBhvr>
                                        <p:cTn id="70" dur="500"/>
                                        <p:tgtEl>
                                          <p:spTgt spid="1214498"/>
                                        </p:tgtEl>
                                      </p:cBhvr>
                                    </p:animEffect>
                                  </p:childTnLst>
                                </p:cTn>
                              </p:par>
                            </p:childTnLst>
                          </p:cTn>
                        </p:par>
                        <p:par>
                          <p:cTn id="71" fill="hold" nodeType="afterGroup">
                            <p:stCondLst>
                              <p:cond delay="500"/>
                            </p:stCondLst>
                            <p:childTnLst>
                              <p:par>
                                <p:cTn id="72" presetID="22" presetClass="entr" presetSubtype="1" fill="hold" grpId="0" nodeType="afterEffect">
                                  <p:stCondLst>
                                    <p:cond delay="0"/>
                                  </p:stCondLst>
                                  <p:childTnLst>
                                    <p:set>
                                      <p:cBhvr>
                                        <p:cTn id="73" dur="1" fill="hold">
                                          <p:stCondLst>
                                            <p:cond delay="0"/>
                                          </p:stCondLst>
                                        </p:cTn>
                                        <p:tgtEl>
                                          <p:spTgt spid="1214497"/>
                                        </p:tgtEl>
                                        <p:attrNameLst>
                                          <p:attrName>style.visibility</p:attrName>
                                        </p:attrNameLst>
                                      </p:cBhvr>
                                      <p:to>
                                        <p:strVal val="visible"/>
                                      </p:to>
                                    </p:set>
                                    <p:animEffect transition="in" filter="wipe(up)">
                                      <p:cBhvr>
                                        <p:cTn id="74" dur="500"/>
                                        <p:tgtEl>
                                          <p:spTgt spid="1214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77" grpId="0" animBg="1"/>
      <p:bldP spid="1214478" grpId="0" animBg="1"/>
      <p:bldP spid="1214479" grpId="0" animBg="1"/>
      <p:bldP spid="1214480" grpId="0" animBg="1"/>
      <p:bldP spid="1214483" grpId="0" animBg="1"/>
      <p:bldP spid="1214484" grpId="0" animBg="1"/>
      <p:bldP spid="1214485" grpId="0" animBg="1"/>
      <p:bldP spid="1214486" grpId="0" animBg="1"/>
      <p:bldP spid="1214487" grpId="0" animBg="1"/>
      <p:bldP spid="1214488" grpId="0" animBg="1"/>
      <p:bldP spid="1214489" grpId="0" animBg="1"/>
      <p:bldP spid="1214490" grpId="0" animBg="1"/>
      <p:bldP spid="1214495" grpId="0" animBg="1"/>
      <p:bldP spid="1214496" grpId="0" animBg="1"/>
      <p:bldP spid="1214497" grpId="0" animBg="1"/>
      <p:bldP spid="121449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Oval 1216513"/>
          <p:cNvSpPr>
            <a:spLocks noChangeArrowheads="1"/>
          </p:cNvSpPr>
          <p:nvPr/>
        </p:nvSpPr>
        <p:spPr bwMode="auto">
          <a:xfrm>
            <a:off x="5347425" y="2397125"/>
            <a:ext cx="1568041" cy="1176338"/>
          </a:xfrm>
          <a:prstGeom prst="ellipse">
            <a:avLst/>
          </a:prstGeom>
          <a:solidFill>
            <a:schemeClr val="accent1"/>
          </a:solidFill>
          <a:ln w="9525" algn="ctr">
            <a:solidFill>
              <a:schemeClr val="tx1"/>
            </a:solidFill>
            <a:round/>
            <a:headEnd/>
            <a:tailEnd/>
          </a:ln>
        </p:spPr>
        <p:txBody>
          <a:bodyPr wrap="none" anchor="ctr"/>
          <a:lstStyle/>
          <a:p>
            <a:pPr algn="ctr">
              <a:defRPr/>
            </a:pPr>
            <a:endParaRPr lang="en-GB" sz="1800" b="1">
              <a:effectLst>
                <a:outerShdw blurRad="38100" dist="38100" dir="2700000" algn="tl">
                  <a:srgbClr val="000000"/>
                </a:outerShdw>
              </a:effectLst>
              <a:cs typeface="+mn-cs"/>
            </a:endParaRPr>
          </a:p>
        </p:txBody>
      </p:sp>
      <p:sp>
        <p:nvSpPr>
          <p:cNvPr id="106498" name="Oval 1216514"/>
          <p:cNvSpPr>
            <a:spLocks noChangeArrowheads="1"/>
          </p:cNvSpPr>
          <p:nvPr/>
        </p:nvSpPr>
        <p:spPr bwMode="auto">
          <a:xfrm>
            <a:off x="5169671" y="2536825"/>
            <a:ext cx="1568041" cy="1176338"/>
          </a:xfrm>
          <a:prstGeom prst="ellipse">
            <a:avLst/>
          </a:prstGeom>
          <a:solidFill>
            <a:schemeClr val="accent1"/>
          </a:solidFill>
          <a:ln w="9525" algn="ctr">
            <a:solidFill>
              <a:schemeClr val="tx1"/>
            </a:solidFill>
            <a:round/>
            <a:headEnd/>
            <a:tailEnd/>
          </a:ln>
        </p:spPr>
        <p:txBody>
          <a:bodyPr wrap="none" anchor="ctr"/>
          <a:lstStyle/>
          <a:p>
            <a:pPr algn="ctr">
              <a:defRPr/>
            </a:pPr>
            <a:endParaRPr lang="en-GB" sz="1800" b="1">
              <a:effectLst>
                <a:outerShdw blurRad="38100" dist="38100" dir="2700000" algn="tl">
                  <a:srgbClr val="000000"/>
                </a:outerShdw>
              </a:effectLst>
              <a:cs typeface="+mn-cs"/>
            </a:endParaRPr>
          </a:p>
        </p:txBody>
      </p:sp>
      <p:sp>
        <p:nvSpPr>
          <p:cNvPr id="1216516" name="TextBox 1216515"/>
          <p:cNvSpPr txBox="1">
            <a:spLocks noChangeArrowheads="1"/>
          </p:cNvSpPr>
          <p:nvPr/>
        </p:nvSpPr>
        <p:spPr bwMode="auto">
          <a:xfrm>
            <a:off x="812589" y="2898776"/>
            <a:ext cx="1438214" cy="400110"/>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2000" b="1" i="1">
                <a:solidFill>
                  <a:schemeClr val="tx1"/>
                </a:solidFill>
                <a:effectLst>
                  <a:outerShdw blurRad="38100" dist="38100" dir="2700000" algn="tl">
                    <a:srgbClr val="C0C0C0"/>
                  </a:outerShdw>
                </a:effectLst>
                <a:cs typeface="+mn-cs"/>
              </a:rPr>
              <a:t>User Shell</a:t>
            </a:r>
            <a:endParaRPr lang="en-US" sz="2000" b="1" i="1">
              <a:solidFill>
                <a:schemeClr val="tx1"/>
              </a:solidFill>
              <a:effectLst>
                <a:outerShdw blurRad="38100" dist="38100" dir="2700000" algn="tl">
                  <a:srgbClr val="C0C0C0"/>
                </a:outerShdw>
              </a:effectLst>
              <a:cs typeface="+mn-cs"/>
            </a:endParaRPr>
          </a:p>
        </p:txBody>
      </p:sp>
      <p:sp>
        <p:nvSpPr>
          <p:cNvPr id="1216517" name="Left Arrow 1216516"/>
          <p:cNvSpPr>
            <a:spLocks noChangeArrowheads="1"/>
          </p:cNvSpPr>
          <p:nvPr/>
        </p:nvSpPr>
        <p:spPr bwMode="auto">
          <a:xfrm>
            <a:off x="2901195" y="3054351"/>
            <a:ext cx="1936245" cy="150813"/>
          </a:xfrm>
          <a:prstGeom prst="leftArrow">
            <a:avLst>
              <a:gd name="adj1" fmla="val 50000"/>
              <a:gd name="adj2" fmla="val 240789"/>
            </a:avLst>
          </a:prstGeom>
          <a:solidFill>
            <a:srgbClr val="FF0000"/>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1216518" name="TextBox 1216517"/>
          <p:cNvSpPr txBox="1">
            <a:spLocks noChangeArrowheads="1"/>
          </p:cNvSpPr>
          <p:nvPr/>
        </p:nvSpPr>
        <p:spPr bwMode="auto">
          <a:xfrm>
            <a:off x="1013498" y="4159251"/>
            <a:ext cx="1963999" cy="707886"/>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defRPr/>
            </a:pPr>
            <a:r>
              <a:rPr lang="en-GB" sz="2000" b="1" i="1">
                <a:solidFill>
                  <a:schemeClr val="tx1"/>
                </a:solidFill>
                <a:effectLst>
                  <a:outerShdw blurRad="38100" dist="38100" dir="2700000" algn="tl">
                    <a:srgbClr val="C0C0C0"/>
                  </a:outerShdw>
                </a:effectLst>
                <a:cs typeface="+mn-cs"/>
              </a:rPr>
              <a:t>Administrative</a:t>
            </a:r>
            <a:br>
              <a:rPr lang="en-GB" sz="2000" b="1" i="1">
                <a:solidFill>
                  <a:schemeClr val="tx1"/>
                </a:solidFill>
                <a:effectLst>
                  <a:outerShdw blurRad="38100" dist="38100" dir="2700000" algn="tl">
                    <a:srgbClr val="C0C0C0"/>
                  </a:outerShdw>
                </a:effectLst>
                <a:cs typeface="+mn-cs"/>
              </a:rPr>
            </a:br>
            <a:r>
              <a:rPr lang="en-GB" sz="2000" b="1" i="1">
                <a:solidFill>
                  <a:schemeClr val="tx1"/>
                </a:solidFill>
                <a:effectLst>
                  <a:outerShdw blurRad="38100" dist="38100" dir="2700000" algn="tl">
                    <a:srgbClr val="C0C0C0"/>
                  </a:outerShdw>
                </a:effectLst>
                <a:cs typeface="+mn-cs"/>
              </a:rPr>
              <a:t>tools</a:t>
            </a:r>
            <a:endParaRPr lang="en-US" sz="2000" b="1" i="1">
              <a:solidFill>
                <a:schemeClr val="tx1"/>
              </a:solidFill>
              <a:effectLst>
                <a:outerShdw blurRad="38100" dist="38100" dir="2700000" algn="tl">
                  <a:srgbClr val="C0C0C0"/>
                </a:outerShdw>
              </a:effectLst>
              <a:cs typeface="+mn-cs"/>
            </a:endParaRPr>
          </a:p>
        </p:txBody>
      </p:sp>
      <p:sp>
        <p:nvSpPr>
          <p:cNvPr id="1216519" name="Left Arrow 1216518"/>
          <p:cNvSpPr>
            <a:spLocks noChangeArrowheads="1"/>
          </p:cNvSpPr>
          <p:nvPr/>
        </p:nvSpPr>
        <p:spPr bwMode="auto">
          <a:xfrm rot="-1866613">
            <a:off x="3121271" y="3806826"/>
            <a:ext cx="1936245" cy="150813"/>
          </a:xfrm>
          <a:prstGeom prst="leftArrow">
            <a:avLst>
              <a:gd name="adj1" fmla="val 50000"/>
              <a:gd name="adj2" fmla="val 240789"/>
            </a:avLst>
          </a:prstGeom>
          <a:solidFill>
            <a:srgbClr val="FF0000"/>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1216520" name="Oval 1216519"/>
          <p:cNvSpPr>
            <a:spLocks noChangeArrowheads="1"/>
          </p:cNvSpPr>
          <p:nvPr/>
        </p:nvSpPr>
        <p:spPr bwMode="auto">
          <a:xfrm>
            <a:off x="5000382" y="2698750"/>
            <a:ext cx="1568041" cy="11763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GB" sz="1800" b="1">
                <a:solidFill>
                  <a:schemeClr val="tx1"/>
                </a:solidFill>
                <a:effectLst>
                  <a:outerShdw blurRad="38100" dist="38100" dir="2700000" algn="tl">
                    <a:srgbClr val="FFFFFF"/>
                  </a:outerShdw>
                </a:effectLst>
                <a:cs typeface="+mn-cs"/>
              </a:rPr>
              <a:t>Display</a:t>
            </a:r>
            <a:br>
              <a:rPr lang="en-GB" sz="1800" b="1">
                <a:solidFill>
                  <a:schemeClr val="tx1"/>
                </a:solidFill>
                <a:effectLst>
                  <a:outerShdw blurRad="38100" dist="38100" dir="2700000" algn="tl">
                    <a:srgbClr val="FFFFFF"/>
                  </a:outerShdw>
                </a:effectLst>
                <a:cs typeface="+mn-cs"/>
              </a:rPr>
            </a:br>
            <a:r>
              <a:rPr lang="en-GB" sz="1800" b="1">
                <a:solidFill>
                  <a:schemeClr val="tx1"/>
                </a:solidFill>
                <a:effectLst>
                  <a:outerShdw blurRad="38100" dist="38100" dir="2700000" algn="tl">
                    <a:srgbClr val="FFFFFF"/>
                  </a:outerShdw>
                </a:effectLst>
                <a:cs typeface="+mn-cs"/>
              </a:rPr>
              <a:t>specifiers</a:t>
            </a:r>
          </a:p>
          <a:p>
            <a:pPr algn="ctr">
              <a:defRPr/>
            </a:pPr>
            <a:r>
              <a:rPr lang="en-GB" sz="1800" b="1">
                <a:solidFill>
                  <a:schemeClr val="tx1"/>
                </a:solidFill>
                <a:effectLst>
                  <a:outerShdw blurRad="38100" dist="38100" dir="2700000" algn="tl">
                    <a:srgbClr val="FFFFFF"/>
                  </a:outerShdw>
                </a:effectLst>
                <a:cs typeface="+mn-cs"/>
              </a:rPr>
              <a:t>(UK)</a:t>
            </a:r>
            <a:endParaRPr lang="en-US" sz="1800" b="1">
              <a:solidFill>
                <a:schemeClr val="tx1"/>
              </a:solidFill>
              <a:effectLst>
                <a:outerShdw blurRad="38100" dist="38100" dir="2700000" algn="tl">
                  <a:srgbClr val="FFFFFF"/>
                </a:outerShdw>
              </a:effectLst>
              <a:cs typeface="+mn-cs"/>
            </a:endParaRPr>
          </a:p>
        </p:txBody>
      </p:sp>
      <p:sp>
        <p:nvSpPr>
          <p:cNvPr id="1216521" name="Oval 1216520"/>
          <p:cNvSpPr>
            <a:spLocks noChangeArrowheads="1"/>
          </p:cNvSpPr>
          <p:nvPr/>
        </p:nvSpPr>
        <p:spPr bwMode="auto">
          <a:xfrm>
            <a:off x="9778571" y="3152775"/>
            <a:ext cx="1568041" cy="1176338"/>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GB" sz="1800" b="1">
                <a:solidFill>
                  <a:schemeClr val="tx1"/>
                </a:solidFill>
                <a:effectLst>
                  <a:outerShdw blurRad="38100" dist="38100" dir="2700000" algn="tl">
                    <a:srgbClr val="FFFFFF"/>
                  </a:outerShdw>
                </a:effectLst>
                <a:cs typeface="+mn-cs"/>
              </a:rPr>
              <a:t>Object</a:t>
            </a:r>
            <a:br>
              <a:rPr lang="en-GB" sz="1800" b="1">
                <a:solidFill>
                  <a:schemeClr val="tx1"/>
                </a:solidFill>
                <a:effectLst>
                  <a:outerShdw blurRad="38100" dist="38100" dir="2700000" algn="tl">
                    <a:srgbClr val="FFFFFF"/>
                  </a:outerShdw>
                </a:effectLst>
                <a:cs typeface="+mn-cs"/>
              </a:rPr>
            </a:br>
            <a:r>
              <a:rPr lang="en-GB" sz="1800" b="1">
                <a:solidFill>
                  <a:schemeClr val="tx1"/>
                </a:solidFill>
                <a:effectLst>
                  <a:outerShdw blurRad="38100" dist="38100" dir="2700000" algn="tl">
                    <a:srgbClr val="FFFFFF"/>
                  </a:outerShdw>
                </a:effectLst>
                <a:cs typeface="+mn-cs"/>
              </a:rPr>
              <a:t>classes</a:t>
            </a:r>
            <a:endParaRPr lang="en-US" sz="1800" b="1">
              <a:solidFill>
                <a:schemeClr val="tx1"/>
              </a:solidFill>
              <a:effectLst>
                <a:outerShdw blurRad="38100" dist="38100" dir="2700000" algn="tl">
                  <a:srgbClr val="FFFFFF"/>
                </a:outerShdw>
              </a:effectLst>
              <a:cs typeface="+mn-cs"/>
            </a:endParaRPr>
          </a:p>
        </p:txBody>
      </p:sp>
      <p:sp>
        <p:nvSpPr>
          <p:cNvPr id="78858" name="Left Arrow 1216521"/>
          <p:cNvSpPr>
            <a:spLocks noChangeArrowheads="1"/>
          </p:cNvSpPr>
          <p:nvPr/>
        </p:nvSpPr>
        <p:spPr bwMode="auto">
          <a:xfrm rot="659359">
            <a:off x="6959905" y="3124200"/>
            <a:ext cx="2837710" cy="254000"/>
          </a:xfrm>
          <a:prstGeom prst="leftArrow">
            <a:avLst>
              <a:gd name="adj1" fmla="val 50000"/>
              <a:gd name="adj2" fmla="val 209531"/>
            </a:avLst>
          </a:prstGeom>
          <a:solidFill>
            <a:srgbClr val="FF0000"/>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78859" name="Shape 1216522"/>
          <p:cNvSpPr>
            <a:spLocks noGrp="1" noChangeArrowheads="1"/>
          </p:cNvSpPr>
          <p:nvPr>
            <p:ph type="title"/>
          </p:nvPr>
        </p:nvSpPr>
        <p:spPr/>
        <p:txBody>
          <a:bodyPr/>
          <a:lstStyle/>
          <a:p>
            <a:r>
              <a:rPr lang="en-US" smtClean="0"/>
              <a:t>Display specifiers</a:t>
            </a:r>
          </a:p>
        </p:txBody>
      </p:sp>
      <p:sp>
        <p:nvSpPr>
          <p:cNvPr id="78861" name="Shape 1216532"/>
          <p:cNvSpPr>
            <a:spLocks noGrp="1" noChangeArrowheads="1"/>
          </p:cNvSpPr>
          <p:nvPr>
            <p:ph idx="1"/>
          </p:nvPr>
        </p:nvSpPr>
        <p:spPr/>
        <p:txBody>
          <a:bodyPr/>
          <a:lstStyle/>
          <a:p>
            <a:r>
              <a:rPr lang="en-GB" smtClean="0"/>
              <a:t>Stores user interface display information for each object</a:t>
            </a:r>
          </a:p>
          <a:p>
            <a:pPr lvl="1"/>
            <a:r>
              <a:rPr lang="en-GB" smtClean="0"/>
              <a:t>affects property sheets, context menus, icons, creation wizards,</a:t>
            </a:r>
            <a:br>
              <a:rPr lang="en-GB" smtClean="0"/>
            </a:br>
            <a:r>
              <a:rPr lang="en-GB" smtClean="0"/>
              <a:t>attribute names…</a:t>
            </a:r>
            <a:endParaRPr lang="en-US" smtClean="0"/>
          </a:p>
        </p:txBody>
      </p:sp>
      <p:grpSp>
        <p:nvGrpSpPr>
          <p:cNvPr id="2" name="Group 12"/>
          <p:cNvGrpSpPr>
            <a:grpSpLocks/>
          </p:cNvGrpSpPr>
          <p:nvPr/>
        </p:nvGrpSpPr>
        <p:grpSpPr bwMode="auto">
          <a:xfrm>
            <a:off x="4168748" y="3946526"/>
            <a:ext cx="7808466" cy="2181225"/>
            <a:chOff x="1970" y="2486"/>
            <a:chExt cx="3690" cy="1374"/>
          </a:xfrm>
        </p:grpSpPr>
        <p:grpSp>
          <p:nvGrpSpPr>
            <p:cNvPr id="78866" name="Group 13"/>
            <p:cNvGrpSpPr>
              <a:grpSpLocks/>
            </p:cNvGrpSpPr>
            <p:nvPr/>
          </p:nvGrpSpPr>
          <p:grpSpPr bwMode="auto">
            <a:xfrm>
              <a:off x="4026" y="2963"/>
              <a:ext cx="1634" cy="554"/>
              <a:chOff x="3981" y="3035"/>
              <a:chExt cx="1634" cy="554"/>
            </a:xfrm>
          </p:grpSpPr>
          <p:sp>
            <p:nvSpPr>
              <p:cNvPr id="1216526" name="Line Callout 2 1216525"/>
              <p:cNvSpPr>
                <a:spLocks/>
              </p:cNvSpPr>
              <p:nvPr/>
            </p:nvSpPr>
            <p:spPr bwMode="auto">
              <a:xfrm>
                <a:off x="3981" y="3035"/>
                <a:ext cx="1601" cy="523"/>
              </a:xfrm>
              <a:prstGeom prst="borderCallout2">
                <a:avLst>
                  <a:gd name="adj1" fmla="val 13769"/>
                  <a:gd name="adj2" fmla="val -3000"/>
                  <a:gd name="adj3" fmla="val 13769"/>
                  <a:gd name="adj4" fmla="val -27106"/>
                  <a:gd name="adj5" fmla="val -166157"/>
                  <a:gd name="adj6" fmla="val -51843"/>
                </a:avLst>
              </a:prstGeom>
              <a:solidFill>
                <a:schemeClr val="bg2"/>
              </a:solidFill>
              <a:ln w="9525" cap="flat" cmpd="sng" algn="ctr">
                <a:solidFill>
                  <a:schemeClr val="tx1"/>
                </a:solidFill>
                <a:prstDash val="solid"/>
                <a:miter lim="800000"/>
                <a:headEnd type="none" w="med" len="med"/>
                <a:tailEnd type="none" w="med" len="med"/>
              </a:ln>
              <a:effectLst/>
            </p:spPr>
            <p:txBody>
              <a:bodyPr/>
              <a:lstStyle/>
              <a:p>
                <a:pPr algn="ctr">
                  <a:defRPr/>
                </a:pPr>
                <a:r>
                  <a:rPr lang="en-GB" sz="1600" b="1">
                    <a:solidFill>
                      <a:schemeClr val="tx1"/>
                    </a:solidFill>
                    <a:effectLst>
                      <a:outerShdw blurRad="38100" dist="38100" dir="2700000" algn="tl">
                        <a:srgbClr val="FFFFFF"/>
                      </a:outerShdw>
                    </a:effectLst>
                    <a:cs typeface="+mn-cs"/>
                  </a:rPr>
                  <a:t>Stored in locale-specific container in the configuration NC</a:t>
                </a:r>
                <a:endParaRPr lang="en-US" sz="1600" b="1">
                  <a:solidFill>
                    <a:schemeClr val="tx1"/>
                  </a:solidFill>
                  <a:effectLst>
                    <a:outerShdw blurRad="38100" dist="38100" dir="2700000" algn="tl">
                      <a:srgbClr val="FFFFFF"/>
                    </a:outerShdw>
                  </a:effectLst>
                  <a:cs typeface="+mn-cs"/>
                </a:endParaRPr>
              </a:p>
            </p:txBody>
          </p:sp>
          <p:sp>
            <p:nvSpPr>
              <p:cNvPr id="1216527" name="Line Callout 2 1216526"/>
              <p:cNvSpPr>
                <a:spLocks/>
              </p:cNvSpPr>
              <p:nvPr/>
            </p:nvSpPr>
            <p:spPr bwMode="auto">
              <a:xfrm>
                <a:off x="4014" y="3066"/>
                <a:ext cx="1601" cy="523"/>
              </a:xfrm>
              <a:prstGeom prst="borderCallout2">
                <a:avLst>
                  <a:gd name="adj1" fmla="val 13769"/>
                  <a:gd name="adj2" fmla="val -3000"/>
                  <a:gd name="adj3" fmla="val 13769"/>
                  <a:gd name="adj4" fmla="val -30792"/>
                  <a:gd name="adj5" fmla="val 12431"/>
                  <a:gd name="adj6" fmla="val -64083"/>
                </a:avLst>
              </a:prstGeom>
              <a:solidFill>
                <a:schemeClr val="bg2"/>
              </a:solidFill>
              <a:ln w="9525" cap="flat" cmpd="sng" algn="ctr">
                <a:solidFill>
                  <a:schemeClr val="tx1"/>
                </a:solidFill>
                <a:prstDash val="solid"/>
                <a:miter lim="800000"/>
                <a:headEnd type="none" w="med" len="med"/>
                <a:tailEnd type="none" w="med" len="med"/>
              </a:ln>
              <a:effectLst/>
            </p:spPr>
            <p:txBody>
              <a:bodyPr/>
              <a:lstStyle/>
              <a:p>
                <a:pPr algn="ctr">
                  <a:defRPr/>
                </a:pPr>
                <a:r>
                  <a:rPr lang="en-GB" sz="1600" b="1">
                    <a:solidFill>
                      <a:schemeClr val="tx1"/>
                    </a:solidFill>
                    <a:effectLst>
                      <a:outerShdw blurRad="38100" dist="38100" dir="2700000" algn="tl">
                        <a:srgbClr val="FFFFFF"/>
                      </a:outerShdw>
                    </a:effectLst>
                    <a:cs typeface="+mn-cs"/>
                  </a:rPr>
                  <a:t>Stored in locale-specific container in the configuration NC</a:t>
                </a:r>
                <a:endParaRPr lang="en-US" sz="1600" b="1">
                  <a:solidFill>
                    <a:schemeClr val="tx1"/>
                  </a:solidFill>
                  <a:effectLst>
                    <a:outerShdw blurRad="38100" dist="38100" dir="2700000" algn="tl">
                      <a:srgbClr val="FFFFFF"/>
                    </a:outerShdw>
                  </a:effectLst>
                  <a:cs typeface="+mn-cs"/>
                </a:endParaRPr>
              </a:p>
            </p:txBody>
          </p:sp>
        </p:grpSp>
        <p:grpSp>
          <p:nvGrpSpPr>
            <p:cNvPr id="78867" name="Group 16"/>
            <p:cNvGrpSpPr>
              <a:grpSpLocks/>
            </p:cNvGrpSpPr>
            <p:nvPr/>
          </p:nvGrpSpPr>
          <p:grpSpPr bwMode="auto">
            <a:xfrm>
              <a:off x="2307" y="2486"/>
              <a:ext cx="905" cy="925"/>
              <a:chOff x="2307" y="2486"/>
              <a:chExt cx="905" cy="925"/>
            </a:xfrm>
          </p:grpSpPr>
          <p:sp>
            <p:nvSpPr>
              <p:cNvPr id="106516" name="Oval 1216528"/>
              <p:cNvSpPr>
                <a:spLocks noChangeArrowheads="1"/>
              </p:cNvSpPr>
              <p:nvPr/>
            </p:nvSpPr>
            <p:spPr bwMode="auto">
              <a:xfrm>
                <a:off x="2471" y="2486"/>
                <a:ext cx="741" cy="741"/>
              </a:xfrm>
              <a:prstGeom prst="ellipse">
                <a:avLst/>
              </a:prstGeom>
              <a:solidFill>
                <a:schemeClr val="folHlink"/>
              </a:solidFill>
              <a:ln w="9525" algn="ctr">
                <a:solidFill>
                  <a:schemeClr val="tx1"/>
                </a:solidFill>
                <a:round/>
                <a:headEnd/>
                <a:tailEnd/>
              </a:ln>
            </p:spPr>
            <p:txBody>
              <a:bodyPr wrap="none" anchor="ctr"/>
              <a:lstStyle/>
              <a:p>
                <a:pPr algn="ctr">
                  <a:defRPr/>
                </a:pPr>
                <a:endParaRPr lang="en-GB" sz="1800" b="1">
                  <a:effectLst>
                    <a:outerShdw blurRad="38100" dist="38100" dir="2700000" algn="tl">
                      <a:srgbClr val="000000"/>
                    </a:outerShdw>
                  </a:effectLst>
                  <a:cs typeface="+mn-cs"/>
                </a:endParaRPr>
              </a:p>
            </p:txBody>
          </p:sp>
          <p:sp>
            <p:nvSpPr>
              <p:cNvPr id="106517" name="Oval 1216529"/>
              <p:cNvSpPr>
                <a:spLocks noChangeArrowheads="1"/>
              </p:cNvSpPr>
              <p:nvPr/>
            </p:nvSpPr>
            <p:spPr bwMode="auto">
              <a:xfrm>
                <a:off x="2387" y="2574"/>
                <a:ext cx="741" cy="741"/>
              </a:xfrm>
              <a:prstGeom prst="ellipse">
                <a:avLst/>
              </a:prstGeom>
              <a:solidFill>
                <a:schemeClr val="folHlink"/>
              </a:solidFill>
              <a:ln w="9525" algn="ctr">
                <a:solidFill>
                  <a:schemeClr val="tx1"/>
                </a:solidFill>
                <a:round/>
                <a:headEnd/>
                <a:tailEnd/>
              </a:ln>
            </p:spPr>
            <p:txBody>
              <a:bodyPr wrap="none" anchor="ctr"/>
              <a:lstStyle/>
              <a:p>
                <a:pPr algn="ctr">
                  <a:defRPr/>
                </a:pPr>
                <a:endParaRPr lang="en-GB" sz="1800" b="1">
                  <a:effectLst>
                    <a:outerShdw blurRad="38100" dist="38100" dir="2700000" algn="tl">
                      <a:srgbClr val="000000"/>
                    </a:outerShdw>
                  </a:effectLst>
                  <a:cs typeface="+mn-cs"/>
                </a:endParaRPr>
              </a:p>
            </p:txBody>
          </p:sp>
          <p:sp>
            <p:nvSpPr>
              <p:cNvPr id="1216531" name="Oval 1216530"/>
              <p:cNvSpPr>
                <a:spLocks noChangeArrowheads="1"/>
              </p:cNvSpPr>
              <p:nvPr/>
            </p:nvSpPr>
            <p:spPr bwMode="auto">
              <a:xfrm>
                <a:off x="2307" y="2670"/>
                <a:ext cx="741" cy="741"/>
              </a:xfrm>
              <a:prstGeom prst="ellipse">
                <a:avLst/>
              </a:prstGeom>
              <a:solidFill>
                <a:schemeClr val="folHlink"/>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GB" sz="1800" b="1">
                    <a:solidFill>
                      <a:schemeClr val="tx1"/>
                    </a:solidFill>
                    <a:effectLst>
                      <a:outerShdw blurRad="38100" dist="38100" dir="2700000" algn="tl">
                        <a:srgbClr val="FFFFFF"/>
                      </a:outerShdw>
                    </a:effectLst>
                    <a:cs typeface="+mn-cs"/>
                  </a:rPr>
                  <a:t>Display</a:t>
                </a:r>
                <a:br>
                  <a:rPr lang="en-GB" sz="1800" b="1">
                    <a:solidFill>
                      <a:schemeClr val="tx1"/>
                    </a:solidFill>
                    <a:effectLst>
                      <a:outerShdw blurRad="38100" dist="38100" dir="2700000" algn="tl">
                        <a:srgbClr val="FFFFFF"/>
                      </a:outerShdw>
                    </a:effectLst>
                    <a:cs typeface="+mn-cs"/>
                  </a:rPr>
                </a:br>
                <a:r>
                  <a:rPr lang="en-GB" sz="1800" b="1">
                    <a:solidFill>
                      <a:schemeClr val="tx1"/>
                    </a:solidFill>
                    <a:effectLst>
                      <a:outerShdw blurRad="38100" dist="38100" dir="2700000" algn="tl">
                        <a:srgbClr val="FFFFFF"/>
                      </a:outerShdw>
                    </a:effectLst>
                    <a:cs typeface="+mn-cs"/>
                  </a:rPr>
                  <a:t>specifiers</a:t>
                </a:r>
              </a:p>
              <a:p>
                <a:pPr algn="ctr">
                  <a:defRPr/>
                </a:pPr>
                <a:r>
                  <a:rPr lang="en-GB" sz="1800" b="1">
                    <a:solidFill>
                      <a:schemeClr val="tx1"/>
                    </a:solidFill>
                    <a:effectLst>
                      <a:outerShdw blurRad="38100" dist="38100" dir="2700000" algn="tl">
                        <a:srgbClr val="FFFFFF"/>
                      </a:outerShdw>
                    </a:effectLst>
                    <a:cs typeface="+mn-cs"/>
                  </a:rPr>
                  <a:t>(US)</a:t>
                </a:r>
                <a:endParaRPr lang="en-US" sz="1800" b="1">
                  <a:solidFill>
                    <a:schemeClr val="tx1"/>
                  </a:solidFill>
                  <a:effectLst>
                    <a:outerShdw blurRad="38100" dist="38100" dir="2700000" algn="tl">
                      <a:srgbClr val="FFFFFF"/>
                    </a:outerShdw>
                  </a:effectLst>
                  <a:cs typeface="+mn-cs"/>
                </a:endParaRPr>
              </a:p>
            </p:txBody>
          </p:sp>
        </p:grpSp>
        <p:sp>
          <p:nvSpPr>
            <p:cNvPr id="1216532" name="TextBox 1216531"/>
            <p:cNvSpPr txBox="1">
              <a:spLocks noChangeArrowheads="1"/>
            </p:cNvSpPr>
            <p:nvPr/>
          </p:nvSpPr>
          <p:spPr bwMode="auto">
            <a:xfrm>
              <a:off x="1970" y="3492"/>
              <a:ext cx="1139" cy="368"/>
            </a:xfrm>
            <a:prstGeom prst="rect">
              <a:avLst/>
            </a:prstGeom>
            <a:solidFill>
              <a:schemeClr val="bg2"/>
            </a:solidFill>
            <a:ln w="9525" cap="flat" cmpd="sng" algn="ctr">
              <a:solidFill>
                <a:schemeClr val="tx1"/>
              </a:solidFill>
              <a:prstDash val="solid"/>
              <a:miter lim="800000"/>
              <a:headEnd type="none" w="med" len="med"/>
              <a:tailEnd type="none" w="med" len="med"/>
            </a:ln>
            <a:effectLst/>
          </p:spPr>
          <p:txBody>
            <a:bodyPr wrap="none">
              <a:spAutoFit/>
            </a:bodyPr>
            <a:lstStyle/>
            <a:p>
              <a:pPr algn="l">
                <a:defRPr/>
              </a:pPr>
              <a:r>
                <a:rPr lang="en-GB" sz="1600" b="1">
                  <a:solidFill>
                    <a:schemeClr val="tx1"/>
                  </a:solidFill>
                  <a:effectLst>
                    <a:outerShdw blurRad="38100" dist="38100" dir="2700000" algn="tl">
                      <a:srgbClr val="FFFFFF"/>
                    </a:outerShdw>
                  </a:effectLst>
                  <a:cs typeface="+mn-cs"/>
                </a:rPr>
                <a:t>Display specifiers are </a:t>
              </a:r>
              <a:br>
                <a:rPr lang="en-GB" sz="1600" b="1">
                  <a:solidFill>
                    <a:schemeClr val="tx1"/>
                  </a:solidFill>
                  <a:effectLst>
                    <a:outerShdw blurRad="38100" dist="38100" dir="2700000" algn="tl">
                      <a:srgbClr val="FFFFFF"/>
                    </a:outerShdw>
                  </a:effectLst>
                  <a:cs typeface="+mn-cs"/>
                </a:rPr>
              </a:br>
              <a:r>
                <a:rPr lang="en-GB" sz="1600" b="1">
                  <a:solidFill>
                    <a:schemeClr val="tx1"/>
                  </a:solidFill>
                  <a:effectLst>
                    <a:outerShdw blurRad="38100" dist="38100" dir="2700000" algn="tl">
                      <a:srgbClr val="FFFFFF"/>
                    </a:outerShdw>
                  </a:effectLst>
                  <a:cs typeface="+mn-cs"/>
                </a:rPr>
                <a:t>defined for each locale</a:t>
              </a:r>
              <a:endParaRPr lang="en-US" sz="1600" b="1">
                <a:solidFill>
                  <a:schemeClr val="tx1"/>
                </a:solidFill>
                <a:effectLst>
                  <a:outerShdw blurRad="38100" dist="38100" dir="2700000" algn="tl">
                    <a:srgbClr val="FFFFFF"/>
                  </a:outerShdw>
                </a:effectLst>
                <a:cs typeface="+mn-cs"/>
              </a:endParaRPr>
            </a:p>
          </p:txBody>
        </p:sp>
      </p:grpSp>
      <p:sp>
        <p:nvSpPr>
          <p:cNvPr id="1216534" name="Left Arrow 1216533"/>
          <p:cNvSpPr>
            <a:spLocks noChangeArrowheads="1"/>
          </p:cNvSpPr>
          <p:nvPr/>
        </p:nvSpPr>
        <p:spPr bwMode="auto">
          <a:xfrm rot="-569214">
            <a:off x="6765222" y="3946526"/>
            <a:ext cx="2973142" cy="252413"/>
          </a:xfrm>
          <a:prstGeom prst="leftArrow">
            <a:avLst>
              <a:gd name="adj1" fmla="val 50000"/>
              <a:gd name="adj2" fmla="val 220911"/>
            </a:avLst>
          </a:prstGeom>
          <a:solidFill>
            <a:srgbClr val="FF0000"/>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78863" name="TextBox 1216534"/>
          <p:cNvSpPr txBox="1">
            <a:spLocks noChangeArrowheads="1"/>
          </p:cNvSpPr>
          <p:nvPr/>
        </p:nvSpPr>
        <p:spPr bwMode="auto">
          <a:xfrm rot="669432">
            <a:off x="7281554" y="2725738"/>
            <a:ext cx="30662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l" eaLnBrk="1" hangingPunct="1">
              <a:spcBef>
                <a:spcPct val="50000"/>
              </a:spcBef>
            </a:pPr>
            <a:r>
              <a:rPr lang="en-US" b="1">
                <a:solidFill>
                  <a:schemeClr val="tx1"/>
                </a:solidFill>
              </a:rPr>
              <a:t>interface configuration for each class defined here</a:t>
            </a:r>
          </a:p>
        </p:txBody>
      </p:sp>
      <p:sp>
        <p:nvSpPr>
          <p:cNvPr id="1216536" name="TextBox 1216535"/>
          <p:cNvSpPr txBox="1">
            <a:spLocks noChangeArrowheads="1"/>
          </p:cNvSpPr>
          <p:nvPr/>
        </p:nvSpPr>
        <p:spPr bwMode="auto">
          <a:xfrm>
            <a:off x="3588933" y="2849564"/>
            <a:ext cx="1121541"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l" eaLnBrk="1" hangingPunct="1">
              <a:spcBef>
                <a:spcPct val="50000"/>
              </a:spcBef>
            </a:pPr>
            <a:r>
              <a:rPr lang="en-US" b="1">
                <a:solidFill>
                  <a:schemeClr val="tx1"/>
                </a:solidFill>
              </a:rPr>
              <a:t>affects</a:t>
            </a:r>
          </a:p>
        </p:txBody>
      </p:sp>
      <p:sp>
        <p:nvSpPr>
          <p:cNvPr id="1216537" name="TextBox 1216536"/>
          <p:cNvSpPr txBox="1">
            <a:spLocks noChangeArrowheads="1"/>
          </p:cNvSpPr>
          <p:nvPr/>
        </p:nvSpPr>
        <p:spPr bwMode="auto">
          <a:xfrm rot="-1883130">
            <a:off x="3500056" y="3613150"/>
            <a:ext cx="112154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l" eaLnBrk="1" hangingPunct="1">
              <a:spcBef>
                <a:spcPct val="50000"/>
              </a:spcBef>
            </a:pPr>
            <a:r>
              <a:rPr lang="en-US" b="1">
                <a:solidFill>
                  <a:schemeClr val="tx1"/>
                </a:solidFill>
              </a:rPr>
              <a:t>affects</a:t>
            </a:r>
          </a:p>
        </p:txBody>
      </p:sp>
    </p:spTree>
    <p:extLst>
      <p:ext uri="{BB962C8B-B14F-4D97-AF65-F5344CB8AC3E}">
        <p14:creationId xmlns:p14="http://schemas.microsoft.com/office/powerpoint/2010/main" val="1965801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16517"/>
                                        </p:tgtEl>
                                        <p:attrNameLst>
                                          <p:attrName>style.visibility</p:attrName>
                                        </p:attrNameLst>
                                      </p:cBhvr>
                                      <p:to>
                                        <p:strVal val="visible"/>
                                      </p:to>
                                    </p:set>
                                    <p:animEffect transition="in" filter="wipe(right)">
                                      <p:cBhvr>
                                        <p:cTn id="7" dur="500"/>
                                        <p:tgtEl>
                                          <p:spTgt spid="1216517"/>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16516"/>
                                        </p:tgtEl>
                                        <p:attrNameLst>
                                          <p:attrName>style.visibility</p:attrName>
                                        </p:attrNameLst>
                                      </p:cBhvr>
                                      <p:to>
                                        <p:strVal val="visible"/>
                                      </p:to>
                                    </p:set>
                                    <p:animEffect transition="in" filter="wipe(right)">
                                      <p:cBhvr>
                                        <p:cTn id="11" dur="500"/>
                                        <p:tgtEl>
                                          <p:spTgt spid="1216516"/>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16519"/>
                                        </p:tgtEl>
                                        <p:attrNameLst>
                                          <p:attrName>style.visibility</p:attrName>
                                        </p:attrNameLst>
                                      </p:cBhvr>
                                      <p:to>
                                        <p:strVal val="visible"/>
                                      </p:to>
                                    </p:set>
                                    <p:animEffect transition="in" filter="wipe(right)">
                                      <p:cBhvr>
                                        <p:cTn id="15" dur="500"/>
                                        <p:tgtEl>
                                          <p:spTgt spid="12165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16536"/>
                                        </p:tgtEl>
                                        <p:attrNameLst>
                                          <p:attrName>style.visibility</p:attrName>
                                        </p:attrNameLst>
                                      </p:cBhvr>
                                      <p:to>
                                        <p:strVal val="visible"/>
                                      </p:to>
                                    </p:set>
                                    <p:animEffect transition="in" filter="dissolve">
                                      <p:cBhvr>
                                        <p:cTn id="18" dur="500"/>
                                        <p:tgtEl>
                                          <p:spTgt spid="121653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16537"/>
                                        </p:tgtEl>
                                        <p:attrNameLst>
                                          <p:attrName>style.visibility</p:attrName>
                                        </p:attrNameLst>
                                      </p:cBhvr>
                                      <p:to>
                                        <p:strVal val="visible"/>
                                      </p:to>
                                    </p:set>
                                    <p:animEffect transition="in" filter="dissolve">
                                      <p:cBhvr>
                                        <p:cTn id="21" dur="500"/>
                                        <p:tgtEl>
                                          <p:spTgt spid="1216537"/>
                                        </p:tgtEl>
                                      </p:cBhvr>
                                    </p:animEffect>
                                  </p:childTnLst>
                                </p:cTn>
                              </p:par>
                            </p:childTnLst>
                          </p:cTn>
                        </p:par>
                        <p:par>
                          <p:cTn id="22" fill="hold" nodeType="afterGroup">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216518"/>
                                        </p:tgtEl>
                                        <p:attrNameLst>
                                          <p:attrName>style.visibility</p:attrName>
                                        </p:attrNameLst>
                                      </p:cBhvr>
                                      <p:to>
                                        <p:strVal val="visible"/>
                                      </p:to>
                                    </p:set>
                                    <p:animEffect transition="in" filter="wipe(right)">
                                      <p:cBhvr>
                                        <p:cTn id="25" dur="500"/>
                                        <p:tgtEl>
                                          <p:spTgt spid="1216518"/>
                                        </p:tgtEl>
                                      </p:cBhvr>
                                    </p:animEffect>
                                  </p:childTnLst>
                                </p:cTn>
                              </p:par>
                            </p:childTnLst>
                          </p:cTn>
                        </p:par>
                        <p:par>
                          <p:cTn id="26" fill="hold" nodeType="afterGroup">
                            <p:stCondLst>
                              <p:cond delay="2000"/>
                            </p:stCondLst>
                            <p:childTnLst>
                              <p:par>
                                <p:cTn id="27" presetID="52"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Scale>
                                      <p:cBhvr>
                                        <p:cTn id="2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
                                        </p:tgtEl>
                                        <p:attrNameLst>
                                          <p:attrName>ppt_x</p:attrName>
                                          <p:attrName>ppt_y</p:attrName>
                                        </p:attrNameLst>
                                      </p:cBhvr>
                                    </p:animMotion>
                                    <p:animEffect transition="in" filter="fade">
                                      <p:cBhvr>
                                        <p:cTn id="31" dur="1000"/>
                                        <p:tgtEl>
                                          <p:spTgt spid="2"/>
                                        </p:tgtEl>
                                      </p:cBhvr>
                                    </p:animEffect>
                                  </p:childTnLst>
                                </p:cTn>
                              </p:par>
                            </p:childTnLst>
                          </p:cTn>
                        </p:par>
                        <p:par>
                          <p:cTn id="32" fill="hold" nodeType="afterGroup">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1216534"/>
                                        </p:tgtEl>
                                        <p:attrNameLst>
                                          <p:attrName>style.visibility</p:attrName>
                                        </p:attrNameLst>
                                      </p:cBhvr>
                                      <p:to>
                                        <p:strVal val="visible"/>
                                      </p:to>
                                    </p:set>
                                    <p:animEffect transition="in" filter="wipe(right)">
                                      <p:cBhvr>
                                        <p:cTn id="35" dur="500"/>
                                        <p:tgtEl>
                                          <p:spTgt spid="1216534"/>
                                        </p:tgtEl>
                                      </p:cBhvr>
                                    </p:animEffect>
                                  </p:childTnLst>
                                </p:cTn>
                              </p:par>
                              <p:par>
                                <p:cTn id="36" presetID="9" presetClass="entr" presetSubtype="0" fill="hold" nodeType="withEffect">
                                  <p:stCondLst>
                                    <p:cond delay="0"/>
                                  </p:stCondLst>
                                  <p:childTnLst>
                                    <p:set>
                                      <p:cBhvr>
                                        <p:cTn id="37" dur="1" fill="hold">
                                          <p:stCondLst>
                                            <p:cond delay="0"/>
                                          </p:stCondLst>
                                        </p:cTn>
                                        <p:tgtEl>
                                          <p:spTgt spid="1216520">
                                            <p:txEl>
                                              <p:pRg st="1" end="1"/>
                                            </p:txEl>
                                          </p:spTgt>
                                        </p:tgtEl>
                                        <p:attrNameLst>
                                          <p:attrName>style.visibility</p:attrName>
                                        </p:attrNameLst>
                                      </p:cBhvr>
                                      <p:to>
                                        <p:strVal val="visible"/>
                                      </p:to>
                                    </p:set>
                                    <p:animEffect transition="in" filter="dissolve">
                                      <p:cBhvr>
                                        <p:cTn id="38" dur="500"/>
                                        <p:tgtEl>
                                          <p:spTgt spid="12165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6" grpId="0"/>
      <p:bldP spid="1216517" grpId="0" animBg="1"/>
      <p:bldP spid="1216518" grpId="0"/>
      <p:bldP spid="1216519" grpId="0" animBg="1"/>
      <p:bldP spid="1216534" grpId="0" animBg="1"/>
      <p:bldP spid="1216536" grpId="0"/>
      <p:bldP spid="121653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Shape 1218563"/>
          <p:cNvSpPr>
            <a:spLocks noGrp="1" noChangeArrowheads="1"/>
          </p:cNvSpPr>
          <p:nvPr>
            <p:ph type="title"/>
          </p:nvPr>
        </p:nvSpPr>
        <p:spPr/>
        <p:txBody>
          <a:bodyPr/>
          <a:lstStyle/>
          <a:p>
            <a:r>
              <a:rPr lang="en-US" smtClean="0"/>
              <a:t>Ambiguous Name Resolution</a:t>
            </a:r>
          </a:p>
        </p:txBody>
      </p:sp>
      <p:sp>
        <p:nvSpPr>
          <p:cNvPr id="79874" name="Shape 1218561"/>
          <p:cNvSpPr>
            <a:spLocks noGrp="1" noChangeArrowheads="1"/>
          </p:cNvSpPr>
          <p:nvPr>
            <p:ph idx="1"/>
          </p:nvPr>
        </p:nvSpPr>
        <p:spPr>
          <a:xfrm>
            <a:off x="606751" y="1307506"/>
            <a:ext cx="11061374" cy="4041025"/>
          </a:xfrm>
        </p:spPr>
        <p:txBody>
          <a:bodyPr>
            <a:normAutofit fontScale="92500"/>
          </a:bodyPr>
          <a:lstStyle/>
          <a:p>
            <a:r>
              <a:rPr lang="en-GB" dirty="0" smtClean="0"/>
              <a:t>ANR greatly simplifies LDAP queries that filter on Names</a:t>
            </a:r>
          </a:p>
          <a:p>
            <a:pPr lvl="1"/>
            <a:r>
              <a:rPr lang="en-GB" dirty="0" smtClean="0"/>
              <a:t>a search algorithm that searches for a match between the input string and any of the attributes defined in the ANR set</a:t>
            </a:r>
          </a:p>
          <a:p>
            <a:pPr lvl="1"/>
            <a:r>
              <a:rPr lang="en-GB" dirty="0" smtClean="0"/>
              <a:t>default ANR set includes</a:t>
            </a:r>
          </a:p>
          <a:p>
            <a:pPr lvl="2"/>
            <a:r>
              <a:rPr lang="en-GB" dirty="0" err="1" smtClean="0"/>
              <a:t>GivenName</a:t>
            </a:r>
            <a:r>
              <a:rPr lang="en-GB" dirty="0" smtClean="0"/>
              <a:t>, Surname, </a:t>
            </a:r>
            <a:r>
              <a:rPr lang="en-GB" dirty="0" err="1" smtClean="0"/>
              <a:t>DisplayName</a:t>
            </a:r>
            <a:r>
              <a:rPr lang="en-GB" dirty="0" smtClean="0"/>
              <a:t>, RDN, </a:t>
            </a:r>
            <a:r>
              <a:rPr lang="en-GB" dirty="0" err="1" smtClean="0"/>
              <a:t>sAMAccountName</a:t>
            </a:r>
            <a:r>
              <a:rPr lang="en-GB" dirty="0" smtClean="0"/>
              <a:t> and more…</a:t>
            </a:r>
          </a:p>
          <a:p>
            <a:r>
              <a:rPr lang="en-GB" dirty="0" smtClean="0"/>
              <a:t>ANR medial queries have special handling (optimization)</a:t>
            </a:r>
          </a:p>
          <a:p>
            <a:pPr lvl="1"/>
            <a:r>
              <a:rPr lang="en-GB" dirty="0" smtClean="0"/>
              <a:t>*name not permitted </a:t>
            </a:r>
          </a:p>
          <a:p>
            <a:pPr lvl="1"/>
            <a:r>
              <a:rPr lang="en-GB" dirty="0" err="1" smtClean="0"/>
              <a:t>nam</a:t>
            </a:r>
            <a:r>
              <a:rPr lang="en-GB" dirty="0" smtClean="0"/>
              <a:t>*e truncated to </a:t>
            </a:r>
            <a:r>
              <a:rPr lang="en-GB" dirty="0" err="1" smtClean="0"/>
              <a:t>nam</a:t>
            </a:r>
            <a:r>
              <a:rPr lang="en-GB" dirty="0" smtClean="0"/>
              <a:t>*</a:t>
            </a:r>
          </a:p>
          <a:p>
            <a:r>
              <a:rPr lang="en-GB" dirty="0" smtClean="0"/>
              <a:t>If input string consists of two words, additional check is made –</a:t>
            </a:r>
          </a:p>
        </p:txBody>
      </p:sp>
      <p:sp>
        <p:nvSpPr>
          <p:cNvPr id="1218563" name="TextBox 1218562"/>
          <p:cNvSpPr txBox="1">
            <a:spLocks noChangeArrowheads="1"/>
          </p:cNvSpPr>
          <p:nvPr/>
        </p:nvSpPr>
        <p:spPr bwMode="auto">
          <a:xfrm>
            <a:off x="3110879" y="5365624"/>
            <a:ext cx="5660396" cy="1348061"/>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lnSpc>
                <a:spcPct val="90000"/>
              </a:lnSpc>
              <a:spcBef>
                <a:spcPct val="30000"/>
              </a:spcBef>
              <a:buClr>
                <a:schemeClr val="tx2"/>
              </a:buClr>
              <a:buSzPct val="75000"/>
              <a:buFont typeface="Wingdings" pitchFamily="2" charset="2"/>
              <a:buNone/>
              <a:defRPr/>
            </a:pPr>
            <a:r>
              <a:rPr lang="en-GB" sz="1600" b="1" dirty="0">
                <a:solidFill>
                  <a:schemeClr val="tx1"/>
                </a:solidFill>
                <a:effectLst>
                  <a:outerShdw blurRad="38100" dist="38100" dir="2700000" algn="tl">
                    <a:srgbClr val="C0C0C0"/>
                  </a:outerShdw>
                </a:effectLst>
                <a:cs typeface="+mn-cs"/>
              </a:rPr>
              <a:t>(First word = </a:t>
            </a:r>
            <a:r>
              <a:rPr lang="en-GB" sz="1600" b="1" i="1" dirty="0" err="1">
                <a:solidFill>
                  <a:schemeClr val="tx1"/>
                </a:solidFill>
                <a:effectLst>
                  <a:outerShdw blurRad="38100" dist="38100" dir="2700000" algn="tl">
                    <a:srgbClr val="C0C0C0"/>
                  </a:outerShdw>
                </a:effectLst>
                <a:cs typeface="+mn-cs"/>
              </a:rPr>
              <a:t>GivenName</a:t>
            </a:r>
            <a:r>
              <a:rPr lang="en-GB" sz="1600" b="1" dirty="0">
                <a:solidFill>
                  <a:schemeClr val="tx1"/>
                </a:solidFill>
                <a:effectLst>
                  <a:outerShdw blurRad="38100" dist="38100" dir="2700000" algn="tl">
                    <a:srgbClr val="C0C0C0"/>
                  </a:outerShdw>
                </a:effectLst>
                <a:cs typeface="+mn-cs"/>
              </a:rPr>
              <a:t> </a:t>
            </a:r>
            <a:r>
              <a:rPr lang="en-GB" sz="1600" b="1" dirty="0">
                <a:solidFill>
                  <a:srgbClr val="FF0000"/>
                </a:solidFill>
                <a:effectLst>
                  <a:outerShdw blurRad="38100" dist="38100" dir="2700000" algn="tl">
                    <a:srgbClr val="C0C0C0"/>
                  </a:outerShdw>
                </a:effectLst>
                <a:cs typeface="+mn-cs"/>
              </a:rPr>
              <a:t>AND</a:t>
            </a:r>
            <a:r>
              <a:rPr lang="en-GB" sz="1600" b="1" dirty="0">
                <a:solidFill>
                  <a:schemeClr val="tx1"/>
                </a:solidFill>
                <a:effectLst>
                  <a:outerShdw blurRad="38100" dist="38100" dir="2700000" algn="tl">
                    <a:srgbClr val="C0C0C0"/>
                  </a:outerShdw>
                </a:effectLst>
                <a:cs typeface="+mn-cs"/>
              </a:rPr>
              <a:t> Second Word = </a:t>
            </a:r>
            <a:r>
              <a:rPr lang="en-GB" sz="1600" b="1" i="1" dirty="0">
                <a:solidFill>
                  <a:schemeClr val="tx1"/>
                </a:solidFill>
                <a:effectLst>
                  <a:outerShdw blurRad="38100" dist="38100" dir="2700000" algn="tl">
                    <a:srgbClr val="C0C0C0"/>
                  </a:outerShdw>
                </a:effectLst>
                <a:cs typeface="+mn-cs"/>
              </a:rPr>
              <a:t>Surname</a:t>
            </a:r>
            <a:r>
              <a:rPr lang="en-GB" sz="1600" b="1" dirty="0">
                <a:solidFill>
                  <a:schemeClr val="tx1"/>
                </a:solidFill>
                <a:effectLst>
                  <a:outerShdw blurRad="38100" dist="38100" dir="2700000" algn="tl">
                    <a:srgbClr val="C0C0C0"/>
                  </a:outerShdw>
                </a:effectLst>
                <a:cs typeface="+mn-cs"/>
              </a:rPr>
              <a:t>)</a:t>
            </a:r>
          </a:p>
          <a:p>
            <a:pPr algn="ctr">
              <a:lnSpc>
                <a:spcPct val="90000"/>
              </a:lnSpc>
              <a:spcBef>
                <a:spcPct val="30000"/>
              </a:spcBef>
              <a:buClr>
                <a:schemeClr val="tx2"/>
              </a:buClr>
              <a:buSzPct val="75000"/>
              <a:buFont typeface="Wingdings" pitchFamily="2" charset="2"/>
              <a:buNone/>
              <a:defRPr/>
            </a:pPr>
            <a:r>
              <a:rPr lang="en-GB" sz="1600" b="1" dirty="0">
                <a:solidFill>
                  <a:schemeClr val="tx1"/>
                </a:solidFill>
                <a:effectLst>
                  <a:outerShdw blurRad="38100" dist="38100" dir="2700000" algn="tl">
                    <a:srgbClr val="C0C0C0"/>
                  </a:outerShdw>
                </a:effectLst>
                <a:cs typeface="+mn-cs"/>
              </a:rPr>
              <a:t> </a:t>
            </a:r>
            <a:r>
              <a:rPr lang="en-GB" sz="100" b="1" dirty="0">
                <a:solidFill>
                  <a:schemeClr val="tx1"/>
                </a:solidFill>
                <a:effectLst>
                  <a:outerShdw blurRad="38100" dist="38100" dir="2700000" algn="tl">
                    <a:srgbClr val="C0C0C0"/>
                  </a:outerShdw>
                </a:effectLst>
                <a:cs typeface="+mn-cs"/>
              </a:rPr>
              <a:t/>
            </a:r>
            <a:br>
              <a:rPr lang="en-GB" sz="100" b="1" dirty="0">
                <a:solidFill>
                  <a:schemeClr val="tx1"/>
                </a:solidFill>
                <a:effectLst>
                  <a:outerShdw blurRad="38100" dist="38100" dir="2700000" algn="tl">
                    <a:srgbClr val="C0C0C0"/>
                  </a:outerShdw>
                </a:effectLst>
                <a:cs typeface="+mn-cs"/>
              </a:rPr>
            </a:br>
            <a:r>
              <a:rPr lang="en-GB" sz="1600" b="1" dirty="0">
                <a:solidFill>
                  <a:schemeClr val="tx1"/>
                </a:solidFill>
                <a:effectLst>
                  <a:outerShdw blurRad="38100" dist="38100" dir="2700000" algn="tl">
                    <a:srgbClr val="C0C0C0"/>
                  </a:outerShdw>
                </a:effectLst>
                <a:cs typeface="+mn-cs"/>
              </a:rPr>
              <a:t>… or</a:t>
            </a:r>
          </a:p>
          <a:p>
            <a:pPr algn="ctr">
              <a:lnSpc>
                <a:spcPct val="90000"/>
              </a:lnSpc>
              <a:spcBef>
                <a:spcPct val="30000"/>
              </a:spcBef>
              <a:buClr>
                <a:schemeClr val="tx2"/>
              </a:buClr>
              <a:buSzPct val="75000"/>
              <a:buFont typeface="Wingdings" pitchFamily="2" charset="2"/>
              <a:buNone/>
              <a:defRPr/>
            </a:pPr>
            <a:r>
              <a:rPr lang="en-GB" sz="1600" b="1" dirty="0">
                <a:solidFill>
                  <a:schemeClr val="tx1"/>
                </a:solidFill>
                <a:effectLst>
                  <a:outerShdw blurRad="38100" dist="38100" dir="2700000" algn="tl">
                    <a:srgbClr val="C0C0C0"/>
                  </a:outerShdw>
                </a:effectLst>
                <a:cs typeface="+mn-cs"/>
              </a:rPr>
              <a:t>   </a:t>
            </a:r>
            <a:br>
              <a:rPr lang="en-GB" sz="1600" b="1" dirty="0">
                <a:solidFill>
                  <a:schemeClr val="tx1"/>
                </a:solidFill>
                <a:effectLst>
                  <a:outerShdw blurRad="38100" dist="38100" dir="2700000" algn="tl">
                    <a:srgbClr val="C0C0C0"/>
                  </a:outerShdw>
                </a:effectLst>
                <a:cs typeface="+mn-cs"/>
              </a:rPr>
            </a:br>
            <a:r>
              <a:rPr lang="en-GB" sz="1600" b="1" dirty="0">
                <a:solidFill>
                  <a:schemeClr val="tx1"/>
                </a:solidFill>
                <a:effectLst>
                  <a:outerShdw blurRad="38100" dist="38100" dir="2700000" algn="tl">
                    <a:srgbClr val="C0C0C0"/>
                  </a:outerShdw>
                </a:effectLst>
                <a:cs typeface="+mn-cs"/>
              </a:rPr>
              <a:t>(First word = </a:t>
            </a:r>
            <a:r>
              <a:rPr lang="en-GB" sz="1600" b="1" i="1" dirty="0">
                <a:solidFill>
                  <a:schemeClr val="tx1"/>
                </a:solidFill>
                <a:effectLst>
                  <a:outerShdw blurRad="38100" dist="38100" dir="2700000" algn="tl">
                    <a:srgbClr val="C0C0C0"/>
                  </a:outerShdw>
                </a:effectLst>
                <a:cs typeface="+mn-cs"/>
              </a:rPr>
              <a:t>Surname</a:t>
            </a:r>
            <a:r>
              <a:rPr lang="en-GB" sz="1600" b="1" dirty="0">
                <a:solidFill>
                  <a:schemeClr val="tx1"/>
                </a:solidFill>
                <a:effectLst>
                  <a:outerShdw blurRad="38100" dist="38100" dir="2700000" algn="tl">
                    <a:srgbClr val="C0C0C0"/>
                  </a:outerShdw>
                </a:effectLst>
                <a:cs typeface="+mn-cs"/>
              </a:rPr>
              <a:t> </a:t>
            </a:r>
            <a:r>
              <a:rPr lang="en-GB" sz="1600" b="1" dirty="0">
                <a:solidFill>
                  <a:srgbClr val="FF0000"/>
                </a:solidFill>
                <a:effectLst>
                  <a:outerShdw blurRad="38100" dist="38100" dir="2700000" algn="tl">
                    <a:srgbClr val="C0C0C0"/>
                  </a:outerShdw>
                </a:effectLst>
                <a:cs typeface="+mn-cs"/>
              </a:rPr>
              <a:t>AND</a:t>
            </a:r>
            <a:r>
              <a:rPr lang="en-GB" sz="1600" b="1" dirty="0">
                <a:solidFill>
                  <a:schemeClr val="tx1"/>
                </a:solidFill>
                <a:effectLst>
                  <a:outerShdw blurRad="38100" dist="38100" dir="2700000" algn="tl">
                    <a:srgbClr val="C0C0C0"/>
                  </a:outerShdw>
                </a:effectLst>
                <a:cs typeface="+mn-cs"/>
              </a:rPr>
              <a:t> Second Word = </a:t>
            </a:r>
            <a:r>
              <a:rPr lang="en-GB" sz="1600" b="1" i="1" dirty="0" err="1">
                <a:solidFill>
                  <a:schemeClr val="tx1"/>
                </a:solidFill>
                <a:effectLst>
                  <a:outerShdw blurRad="38100" dist="38100" dir="2700000" algn="tl">
                    <a:srgbClr val="C0C0C0"/>
                  </a:outerShdw>
                </a:effectLst>
                <a:cs typeface="+mn-cs"/>
              </a:rPr>
              <a:t>GivenName</a:t>
            </a:r>
            <a:r>
              <a:rPr lang="en-GB" sz="1600" b="1" dirty="0" smtClean="0">
                <a:solidFill>
                  <a:schemeClr val="tx1"/>
                </a:solidFill>
                <a:effectLst>
                  <a:outerShdw blurRad="38100" dist="38100" dir="2700000" algn="tl">
                    <a:srgbClr val="C0C0C0"/>
                  </a:outerShdw>
                </a:effectLst>
                <a:cs typeface="+mn-cs"/>
              </a:rPr>
              <a:t>)</a:t>
            </a:r>
            <a:endParaRPr lang="en-US" sz="1600" b="1" dirty="0">
              <a:solidFill>
                <a:schemeClr val="tx1"/>
              </a:solidFill>
              <a:effectLst>
                <a:outerShdw blurRad="38100" dist="38100" dir="2700000" algn="tl">
                  <a:srgbClr val="C0C0C0"/>
                </a:outerShdw>
              </a:effectLst>
              <a:cs typeface="+mn-cs"/>
            </a:endParaRPr>
          </a:p>
        </p:txBody>
      </p:sp>
    </p:spTree>
    <p:extLst>
      <p:ext uri="{BB962C8B-B14F-4D97-AF65-F5344CB8AC3E}">
        <p14:creationId xmlns:p14="http://schemas.microsoft.com/office/powerpoint/2010/main" val="1391005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Shape 1220612"/>
          <p:cNvSpPr>
            <a:spLocks noGrp="1" noChangeArrowheads="1"/>
          </p:cNvSpPr>
          <p:nvPr>
            <p:ph type="title"/>
          </p:nvPr>
        </p:nvSpPr>
        <p:spPr/>
        <p:txBody>
          <a:bodyPr/>
          <a:lstStyle/>
          <a:p>
            <a:r>
              <a:rPr lang="en-US" smtClean="0"/>
              <a:t>Ambiguous Name Resolution</a:t>
            </a:r>
          </a:p>
        </p:txBody>
      </p:sp>
      <p:sp>
        <p:nvSpPr>
          <p:cNvPr id="80898" name="Shape 1220609"/>
          <p:cNvSpPr>
            <a:spLocks noGrp="1" noChangeArrowheads="1"/>
          </p:cNvSpPr>
          <p:nvPr>
            <p:ph idx="1"/>
          </p:nvPr>
        </p:nvSpPr>
        <p:spPr>
          <a:xfrm>
            <a:off x="606751" y="1307507"/>
            <a:ext cx="11061374" cy="4659737"/>
          </a:xfrm>
        </p:spPr>
        <p:txBody>
          <a:bodyPr/>
          <a:lstStyle/>
          <a:p>
            <a:r>
              <a:rPr lang="en-GB" dirty="0" smtClean="0"/>
              <a:t>Many GUI interfaces use ANR queries against Users </a:t>
            </a:r>
          </a:p>
          <a:p>
            <a:pPr lvl="1"/>
            <a:r>
              <a:rPr lang="en-GB" dirty="0" smtClean="0"/>
              <a:t>can also be specified in your own queries as follows</a:t>
            </a:r>
          </a:p>
          <a:p>
            <a:pPr lvl="1"/>
            <a:endParaRPr lang="en-GB" dirty="0" smtClean="0"/>
          </a:p>
          <a:p>
            <a:pPr marL="460375" lvl="1" indent="0">
              <a:buNone/>
            </a:pPr>
            <a:r>
              <a:rPr lang="en-GB" dirty="0" smtClean="0"/>
              <a:t/>
            </a:r>
            <a:br>
              <a:rPr lang="en-GB" dirty="0" smtClean="0"/>
            </a:br>
            <a:endParaRPr lang="en-GB" dirty="0" smtClean="0"/>
          </a:p>
          <a:p>
            <a:r>
              <a:rPr lang="en-US" dirty="0" smtClean="0"/>
              <a:t>An attribute is a member of the ANR set if </a:t>
            </a:r>
            <a:r>
              <a:rPr lang="en-US" dirty="0" err="1" smtClean="0"/>
              <a:t>searchFlags</a:t>
            </a:r>
            <a:r>
              <a:rPr lang="en-US" dirty="0" smtClean="0"/>
              <a:t> has the ANR bit</a:t>
            </a:r>
          </a:p>
          <a:p>
            <a:pPr lvl="1"/>
            <a:r>
              <a:rPr lang="en-US" dirty="0" err="1" smtClean="0"/>
              <a:t>searchFlags</a:t>
            </a:r>
            <a:r>
              <a:rPr lang="en-US" dirty="0" smtClean="0"/>
              <a:t> OR 0x04</a:t>
            </a:r>
          </a:p>
          <a:p>
            <a:pPr lvl="1"/>
            <a:r>
              <a:rPr lang="en-US" dirty="0" smtClean="0"/>
              <a:t>attribute must also be indexed (0x01)</a:t>
            </a:r>
          </a:p>
          <a:p>
            <a:pPr lvl="1"/>
            <a:endParaRPr lang="en-US" dirty="0" smtClean="0"/>
          </a:p>
        </p:txBody>
      </p:sp>
      <p:sp>
        <p:nvSpPr>
          <p:cNvPr id="1220611" name="Rectangle 1220610"/>
          <p:cNvSpPr>
            <a:spLocks noChangeArrowheads="1"/>
          </p:cNvSpPr>
          <p:nvPr/>
        </p:nvSpPr>
        <p:spPr bwMode="auto">
          <a:xfrm>
            <a:off x="3693839" y="2699993"/>
            <a:ext cx="3877985" cy="400110"/>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2000" dirty="0">
                <a:solidFill>
                  <a:schemeClr val="tx1"/>
                </a:solidFill>
                <a:effectLst>
                  <a:outerShdw blurRad="38100" dist="38100" dir="2700000" algn="tl">
                    <a:srgbClr val="C0C0C0"/>
                  </a:outerShdw>
                </a:effectLst>
                <a:latin typeface="Courier New" pitchFamily="49" charset="0"/>
                <a:cs typeface="+mn-cs"/>
              </a:rPr>
              <a:t>(&amp;(</a:t>
            </a:r>
            <a:r>
              <a:rPr lang="en-GB" sz="2000" dirty="0" smtClean="0">
                <a:solidFill>
                  <a:schemeClr val="tx1"/>
                </a:solidFill>
                <a:effectLst>
                  <a:outerShdw blurRad="38100" dist="38100" dir="2700000" algn="tl">
                    <a:srgbClr val="C0C0C0"/>
                  </a:outerShdw>
                </a:effectLst>
                <a:latin typeface="Courier New" pitchFamily="49" charset="0"/>
                <a:cs typeface="+mn-cs"/>
              </a:rPr>
              <a:t>ANR=Jairo Cadena)...)</a:t>
            </a:r>
            <a:endParaRPr lang="en-US" sz="2000" dirty="0">
              <a:solidFill>
                <a:schemeClr val="tx1"/>
              </a:solidFill>
              <a:effectLst>
                <a:outerShdw blurRad="38100" dist="38100" dir="2700000" algn="tl">
                  <a:srgbClr val="C0C0C0"/>
                </a:outerShdw>
              </a:effectLst>
              <a:latin typeface="Courier New" pitchFamily="49" charset="0"/>
              <a:cs typeface="+mn-cs"/>
            </a:endParaRPr>
          </a:p>
        </p:txBody>
      </p:sp>
    </p:spTree>
    <p:extLst>
      <p:ext uri="{BB962C8B-B14F-4D97-AF65-F5344CB8AC3E}">
        <p14:creationId xmlns:p14="http://schemas.microsoft.com/office/powerpoint/2010/main" val="926735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Shape 1222658"/>
          <p:cNvSpPr>
            <a:spLocks noGrp="1" noChangeArrowheads="1"/>
          </p:cNvSpPr>
          <p:nvPr>
            <p:ph type="title"/>
          </p:nvPr>
        </p:nvSpPr>
        <p:spPr/>
        <p:txBody>
          <a:bodyPr/>
          <a:lstStyle/>
          <a:p>
            <a:r>
              <a:rPr lang="en-US" dirty="0" err="1" smtClean="0"/>
              <a:t>RootDSE</a:t>
            </a:r>
            <a:r>
              <a:rPr lang="en-US" dirty="0" smtClean="0"/>
              <a:t> modifications a.k.a. “mods”</a:t>
            </a:r>
          </a:p>
        </p:txBody>
      </p:sp>
      <p:sp>
        <p:nvSpPr>
          <p:cNvPr id="81922" name="Shape 1222657"/>
          <p:cNvSpPr>
            <a:spLocks noGrp="1" noChangeArrowheads="1"/>
          </p:cNvSpPr>
          <p:nvPr>
            <p:ph idx="1"/>
          </p:nvPr>
        </p:nvSpPr>
        <p:spPr>
          <a:xfrm>
            <a:off x="606751" y="1307506"/>
            <a:ext cx="6584624" cy="5550493"/>
          </a:xfrm>
        </p:spPr>
        <p:txBody>
          <a:bodyPr>
            <a:normAutofit fontScale="85000" lnSpcReduction="10000"/>
          </a:bodyPr>
          <a:lstStyle/>
          <a:p>
            <a:r>
              <a:rPr lang="en-GB" dirty="0" err="1" smtClean="0"/>
              <a:t>RootDSE</a:t>
            </a:r>
            <a:r>
              <a:rPr lang="en-GB" dirty="0" smtClean="0"/>
              <a:t> mods provide a mechanism for triggering remote actions via LDAP</a:t>
            </a:r>
          </a:p>
          <a:p>
            <a:pPr lvl="1"/>
            <a:r>
              <a:rPr lang="en-GB" dirty="0" smtClean="0"/>
              <a:t>many/most are not defined in the schema</a:t>
            </a:r>
          </a:p>
          <a:p>
            <a:pPr lvl="1"/>
            <a:r>
              <a:rPr lang="en-GB" dirty="0" smtClean="0"/>
              <a:t>writing to the attributes causes the server to perform a predefined action</a:t>
            </a:r>
          </a:p>
          <a:p>
            <a:r>
              <a:rPr lang="en-GB" dirty="0" smtClean="0"/>
              <a:t>Actions include –</a:t>
            </a:r>
          </a:p>
          <a:p>
            <a:pPr lvl="1"/>
            <a:r>
              <a:rPr lang="en-GB" dirty="0" smtClean="0"/>
              <a:t>triggering the SD Propagator Thread</a:t>
            </a:r>
          </a:p>
          <a:p>
            <a:pPr lvl="1"/>
            <a:r>
              <a:rPr lang="en-GB" dirty="0" smtClean="0"/>
              <a:t>updating the schema cache</a:t>
            </a:r>
          </a:p>
          <a:p>
            <a:pPr lvl="1"/>
            <a:r>
              <a:rPr lang="en-GB" dirty="0" smtClean="0"/>
              <a:t>transferring FSMO roles</a:t>
            </a:r>
          </a:p>
          <a:p>
            <a:pPr lvl="1"/>
            <a:r>
              <a:rPr lang="en-GB" dirty="0" smtClean="0"/>
              <a:t>group membership cache refresh (</a:t>
            </a:r>
            <a:r>
              <a:rPr lang="en-GB" dirty="0" err="1" smtClean="0"/>
              <a:t>GC’less</a:t>
            </a:r>
            <a:r>
              <a:rPr lang="en-GB" dirty="0" smtClean="0"/>
              <a:t> logon)</a:t>
            </a:r>
          </a:p>
          <a:p>
            <a:pPr lvl="1"/>
            <a:r>
              <a:rPr lang="en-GB" dirty="0" smtClean="0"/>
              <a:t>dumping the Active Directory database</a:t>
            </a:r>
          </a:p>
          <a:p>
            <a:pPr lvl="1"/>
            <a:r>
              <a:rPr lang="en-GB" dirty="0" smtClean="0"/>
              <a:t>triggering the Infrastructure FSMO (phantom staleness check)</a:t>
            </a:r>
          </a:p>
          <a:p>
            <a:pPr lvl="1"/>
            <a:r>
              <a:rPr lang="en-GB" dirty="0" smtClean="0"/>
              <a:t>initiate garbage collection</a:t>
            </a:r>
          </a:p>
          <a:p>
            <a:pPr lvl="2"/>
            <a:r>
              <a:rPr lang="en-US" dirty="0" smtClean="0"/>
              <a:t>… many others</a:t>
            </a:r>
          </a:p>
        </p:txBody>
      </p:sp>
      <p:pic>
        <p:nvPicPr>
          <p:cNvPr id="4" name="Picture 9" descr="C:\Users\DWells\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432152"/>
            <a:ext cx="4819323" cy="43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10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Dumping Active Directory</a:t>
            </a:r>
          </a:p>
        </p:txBody>
      </p:sp>
      <p:sp>
        <p:nvSpPr>
          <p:cNvPr id="258051" name="Rectangle 3"/>
          <p:cNvSpPr>
            <a:spLocks noGrp="1" noChangeArrowheads="1"/>
          </p:cNvSpPr>
          <p:nvPr>
            <p:ph idx="1"/>
          </p:nvPr>
        </p:nvSpPr>
        <p:spPr>
          <a:xfrm>
            <a:off x="606751" y="1307507"/>
            <a:ext cx="11061374" cy="4905958"/>
          </a:xfrm>
        </p:spPr>
        <p:txBody>
          <a:bodyPr/>
          <a:lstStyle/>
          <a:p>
            <a:r>
              <a:rPr lang="en-US" dirty="0" smtClean="0"/>
              <a:t>What on earth does this mean?</a:t>
            </a:r>
          </a:p>
          <a:p>
            <a:pPr lvl="1"/>
            <a:r>
              <a:rPr lang="en-US" dirty="0" smtClean="0"/>
              <a:t>a ~raw dump of the DIT that lists ~everything</a:t>
            </a:r>
          </a:p>
          <a:p>
            <a:pPr lvl="1"/>
            <a:r>
              <a:rPr lang="en-US" dirty="0" smtClean="0"/>
              <a:t>not all attributes available</a:t>
            </a:r>
          </a:p>
          <a:p>
            <a:pPr lvl="2"/>
            <a:r>
              <a:rPr lang="en-US" dirty="0" smtClean="0"/>
              <a:t>e.g. </a:t>
            </a:r>
            <a:r>
              <a:rPr lang="en-US" dirty="0" err="1" smtClean="0"/>
              <a:t>unicodePwd</a:t>
            </a:r>
            <a:endParaRPr lang="en-US" dirty="0" smtClean="0"/>
          </a:p>
          <a:p>
            <a:pPr lvl="1"/>
            <a:r>
              <a:rPr lang="en-US" dirty="0" smtClean="0"/>
              <a:t>allows us to look for hidden objects or corruption or …</a:t>
            </a:r>
          </a:p>
          <a:p>
            <a:r>
              <a:rPr lang="en-US" dirty="0" smtClean="0"/>
              <a:t>How?</a:t>
            </a:r>
          </a:p>
          <a:p>
            <a:pPr lvl="1"/>
            <a:r>
              <a:rPr lang="en-US" dirty="0" err="1" smtClean="0"/>
              <a:t>RootDSE</a:t>
            </a:r>
            <a:r>
              <a:rPr lang="en-US" dirty="0" smtClean="0"/>
              <a:t> modification called </a:t>
            </a:r>
            <a:r>
              <a:rPr lang="en-US" dirty="0" err="1" smtClean="0"/>
              <a:t>dumpDatabase</a:t>
            </a:r>
            <a:r>
              <a:rPr lang="en-US" dirty="0" smtClean="0"/>
              <a:t> </a:t>
            </a:r>
          </a:p>
          <a:p>
            <a:pPr lvl="2"/>
            <a:r>
              <a:rPr lang="en-US" dirty="0" smtClean="0"/>
              <a:t>accepts space delimited list of attributes to include in the dump as its value</a:t>
            </a:r>
          </a:p>
          <a:p>
            <a:pPr lvl="1"/>
            <a:r>
              <a:rPr lang="en-US" dirty="0" smtClean="0"/>
              <a:t>creates ‘&lt;NTDS Folder Path&gt;\NTDS.DMP’ file</a:t>
            </a:r>
          </a:p>
          <a:p>
            <a:pPr lvl="2"/>
            <a:r>
              <a:rPr lang="en-US" dirty="0" smtClean="0"/>
              <a:t>could be HUGE, consider disk space</a:t>
            </a:r>
          </a:p>
        </p:txBody>
      </p:sp>
    </p:spTree>
    <p:extLst>
      <p:ext uri="{BB962C8B-B14F-4D97-AF65-F5344CB8AC3E}">
        <p14:creationId xmlns:p14="http://schemas.microsoft.com/office/powerpoint/2010/main" val="20520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n-US" smtClean="0"/>
              <a:t>Dumping Active Directory</a:t>
            </a:r>
            <a:endParaRPr lang="en-US" dirty="0" smtClean="0"/>
          </a:p>
        </p:txBody>
      </p:sp>
      <p:sp>
        <p:nvSpPr>
          <p:cNvPr id="3" name="Content Placeholder 2"/>
          <p:cNvSpPr>
            <a:spLocks noGrp="1"/>
          </p:cNvSpPr>
          <p:nvPr>
            <p:ph idx="1"/>
          </p:nvPr>
        </p:nvSpPr>
        <p:spPr>
          <a:xfrm>
            <a:off x="512746" y="4127619"/>
            <a:ext cx="11280449" cy="2730380"/>
          </a:xfrm>
        </p:spPr>
        <p:txBody>
          <a:bodyPr>
            <a:normAutofit fontScale="62500" lnSpcReduction="20000"/>
          </a:bodyPr>
          <a:lstStyle/>
          <a:p>
            <a:r>
              <a:rPr lang="en-US" dirty="0" smtClean="0"/>
              <a:t>DNT	distinguished name tag (primary DB key)</a:t>
            </a:r>
          </a:p>
          <a:p>
            <a:r>
              <a:rPr lang="en-US" dirty="0" smtClean="0"/>
              <a:t>PDNT	parent DNT (used to build the DN)</a:t>
            </a:r>
          </a:p>
          <a:p>
            <a:r>
              <a:rPr lang="en-US" dirty="0" smtClean="0"/>
              <a:t>CNT	ref. count / # of objects that refer to me (subordinates - PDNT, NCDNT, BDNT, etc.)</a:t>
            </a:r>
          </a:p>
          <a:p>
            <a:r>
              <a:rPr lang="en-US" dirty="0" smtClean="0"/>
              <a:t>NCDNT	naming context DNT</a:t>
            </a:r>
          </a:p>
          <a:p>
            <a:r>
              <a:rPr lang="en-US" dirty="0" smtClean="0"/>
              <a:t>OBJ	is it an object, TRUE/FALSE (structural phantoms)</a:t>
            </a:r>
          </a:p>
          <a:p>
            <a:r>
              <a:rPr lang="en-US" dirty="0" err="1" smtClean="0"/>
              <a:t>DelTime</a:t>
            </a:r>
            <a:r>
              <a:rPr lang="en-US" dirty="0" smtClean="0"/>
              <a:t>	time stamp when object was deleted</a:t>
            </a:r>
          </a:p>
          <a:p>
            <a:r>
              <a:rPr lang="en-US" dirty="0" smtClean="0"/>
              <a:t>Clean	DS background maintenance work required for this object (nothing for you to do)</a:t>
            </a:r>
          </a:p>
          <a:p>
            <a:r>
              <a:rPr lang="en-US" dirty="0" err="1" smtClean="0"/>
              <a:t>RDNType</a:t>
            </a:r>
            <a:r>
              <a:rPr lang="en-US" dirty="0" smtClean="0"/>
              <a:t>	normal object (3), OU (11), domain DNS object (1376281)</a:t>
            </a:r>
          </a:p>
          <a:p>
            <a:endParaRPr lang="en-US" dirty="0"/>
          </a:p>
        </p:txBody>
      </p:sp>
      <p:pic>
        <p:nvPicPr>
          <p:cNvPr id="115714" name="Picture 4" descr="ntds-dump"/>
          <p:cNvPicPr>
            <a:picLocks noChangeAspect="1" noChangeArrowheads="1"/>
          </p:cNvPicPr>
          <p:nvPr/>
        </p:nvPicPr>
        <p:blipFill>
          <a:blip r:embed="rId3"/>
          <a:srcRect/>
          <a:stretch>
            <a:fillRect/>
          </a:stretch>
        </p:blipFill>
        <p:spPr bwMode="auto">
          <a:xfrm>
            <a:off x="406294" y="957129"/>
            <a:ext cx="10868369" cy="2883717"/>
          </a:xfrm>
          <a:prstGeom prst="rect">
            <a:avLst/>
          </a:prstGeom>
          <a:noFill/>
          <a:ln w="9525">
            <a:noFill/>
            <a:miter lim="800000"/>
            <a:headEnd/>
            <a:tailEnd/>
          </a:ln>
        </p:spPr>
      </p:pic>
    </p:spTree>
    <p:extLst>
      <p:ext uri="{BB962C8B-B14F-4D97-AF65-F5344CB8AC3E}">
        <p14:creationId xmlns:p14="http://schemas.microsoft.com/office/powerpoint/2010/main" val="3180022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smtClean="0"/>
              <a:t>Without </a:t>
            </a:r>
            <a:r>
              <a:rPr lang="en-US" dirty="0" err="1" smtClean="0"/>
              <a:t>AutoSiteCoverage</a:t>
            </a:r>
            <a:endParaRPr lang="en-US" dirty="0" smtClean="0"/>
          </a:p>
        </p:txBody>
      </p:sp>
      <p:sp>
        <p:nvSpPr>
          <p:cNvPr id="9" name="Content Placeholder 8"/>
          <p:cNvSpPr>
            <a:spLocks noGrp="1"/>
          </p:cNvSpPr>
          <p:nvPr>
            <p:ph idx="1"/>
          </p:nvPr>
        </p:nvSpPr>
        <p:spPr>
          <a:xfrm>
            <a:off x="606752" y="1307507"/>
            <a:ext cx="6589696" cy="1428083"/>
          </a:xfrm>
        </p:spPr>
        <p:txBody>
          <a:bodyPr/>
          <a:lstStyle/>
          <a:p>
            <a:r>
              <a:rPr lang="en-US" dirty="0" err="1"/>
              <a:t>AutoSiteCoverage</a:t>
            </a:r>
            <a:r>
              <a:rPr lang="en-US" dirty="0"/>
              <a:t> </a:t>
            </a:r>
            <a:r>
              <a:rPr lang="en-US" dirty="0" smtClean="0"/>
              <a:t>= 0</a:t>
            </a:r>
            <a:endParaRPr lang="en-US" dirty="0"/>
          </a:p>
          <a:p>
            <a:r>
              <a:rPr lang="en-US" dirty="0" smtClean="0"/>
              <a:t>Site DC request on Client gets RODC</a:t>
            </a:r>
          </a:p>
        </p:txBody>
      </p:sp>
      <p:sp>
        <p:nvSpPr>
          <p:cNvPr id="7" name="Oval 6"/>
          <p:cNvSpPr/>
          <p:nvPr/>
        </p:nvSpPr>
        <p:spPr bwMode="auto">
          <a:xfrm>
            <a:off x="7091924" y="1845335"/>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9509658" y="4430647"/>
            <a:ext cx="2195315" cy="210143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10602106" y="4846194"/>
            <a:ext cx="899285" cy="1054214"/>
            <a:chOff x="5015374" y="3818313"/>
            <a:chExt cx="899285" cy="1054214"/>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492443"/>
            </a:xfrm>
            <a:prstGeom prst="rect">
              <a:avLst/>
            </a:prstGeom>
            <a:noFill/>
          </p:spPr>
          <p:txBody>
            <a:bodyPr wrap="none" lIns="0" tIns="0" rIns="0" bIns="0" rtlCol="0">
              <a:spAutoFit/>
            </a:bodyPr>
            <a:lstStyle/>
            <a:p>
              <a:pPr algn="ctr"/>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WS08</a:t>
              </a:r>
            </a:p>
          </p:txBody>
        </p:sp>
      </p:grpSp>
      <p:pic>
        <p:nvPicPr>
          <p:cNvPr id="3088" name="Picture 16" descr=""/>
          <p:cNvPicPr>
            <a:picLocks noChangeAspect="1" noChangeArrowheads="1"/>
          </p:cNvPicPr>
          <p:nvPr/>
        </p:nvPicPr>
        <p:blipFill rotWithShape="1">
          <a:blip r:embed="rId4">
            <a:extLst>
              <a:ext uri="{28A0092B-C50C-407E-A947-70E740481C1C}">
                <a14:useLocalDpi xmlns:a14="http://schemas.microsoft.com/office/drawing/2010/main" val="0"/>
              </a:ext>
            </a:extLst>
          </a:blip>
          <a:srcRect l="32071" r="35859"/>
          <a:stretch/>
        </p:blipFill>
        <p:spPr bwMode="auto">
          <a:xfrm>
            <a:off x="9700055" y="3583383"/>
            <a:ext cx="1279402"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8693298" y="2316146"/>
            <a:ext cx="859506" cy="1054214"/>
            <a:chOff x="5020584" y="3818313"/>
            <a:chExt cx="859506" cy="1054214"/>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169262" y="4380084"/>
              <a:ext cx="591508"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DC-10</a:t>
              </a:r>
            </a:p>
            <a:p>
              <a:pPr algn="ctr"/>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WS03</a:t>
              </a:r>
            </a:p>
          </p:txBody>
        </p:sp>
      </p:grpSp>
      <p:grpSp>
        <p:nvGrpSpPr>
          <p:cNvPr id="37" name="Group 36"/>
          <p:cNvGrpSpPr/>
          <p:nvPr/>
        </p:nvGrpSpPr>
        <p:grpSpPr>
          <a:xfrm>
            <a:off x="7599180" y="3179387"/>
            <a:ext cx="859506" cy="1054214"/>
            <a:chOff x="5020584" y="3818313"/>
            <a:chExt cx="859506" cy="1054214"/>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76893" y="4380084"/>
              <a:ext cx="576247"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DC-11</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WS08</a:t>
              </a:r>
            </a:p>
          </p:txBody>
        </p:sp>
      </p:grpSp>
      <p:grpSp>
        <p:nvGrpSpPr>
          <p:cNvPr id="14" name="Group 13"/>
          <p:cNvGrpSpPr/>
          <p:nvPr/>
        </p:nvGrpSpPr>
        <p:grpSpPr>
          <a:xfrm>
            <a:off x="9788066" y="5481363"/>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grpSp>
        <p:nvGrpSpPr>
          <p:cNvPr id="3" name="Group 2"/>
          <p:cNvGrpSpPr/>
          <p:nvPr/>
        </p:nvGrpSpPr>
        <p:grpSpPr>
          <a:xfrm>
            <a:off x="10241421" y="4607742"/>
            <a:ext cx="1591295" cy="1466862"/>
            <a:chOff x="4560122" y="4600531"/>
            <a:chExt cx="1591295" cy="1466862"/>
          </a:xfrm>
        </p:grpSpPr>
        <p:sp>
          <p:nvSpPr>
            <p:cNvPr id="2" name="Oval 1"/>
            <p:cNvSpPr/>
            <p:nvPr/>
          </p:nvSpPr>
          <p:spPr bwMode="auto">
            <a:xfrm>
              <a:off x="4560122" y="4600531"/>
              <a:ext cx="1591295" cy="1466862"/>
            </a:xfrm>
            <a:prstGeom prst="ellipse">
              <a:avLst/>
            </a:prstGeom>
            <a:solidFill>
              <a:schemeClr val="accent1"/>
            </a:solidFill>
            <a:ln w="76200">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0" name="Group 19"/>
            <p:cNvGrpSpPr/>
            <p:nvPr/>
          </p:nvGrpSpPr>
          <p:grpSpPr>
            <a:xfrm>
              <a:off x="4935696" y="4846194"/>
              <a:ext cx="899285" cy="1054214"/>
              <a:chOff x="5015374" y="3818313"/>
              <a:chExt cx="899285" cy="1054214"/>
            </a:xfrm>
          </p:grpSpPr>
          <p:pic>
            <p:nvPicPr>
              <p:cNvPr id="21"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5015374" y="4380084"/>
                <a:ext cx="899285" cy="492443"/>
              </a:xfrm>
              <a:prstGeom prst="rect">
                <a:avLst/>
              </a:prstGeom>
              <a:noFill/>
            </p:spPr>
            <p:txBody>
              <a:bodyPr wrap="none" lIns="0" tIns="0" rIns="0" bIns="0" rtlCol="0">
                <a:spAutoFit/>
              </a:bodyPr>
              <a:lstStyle/>
              <a:p>
                <a:pPr algn="ctr"/>
                <a:r>
                  <a:rPr lang="en-US" sz="16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WS08</a:t>
                </a:r>
              </a:p>
            </p:txBody>
          </p:sp>
        </p:grpSp>
      </p:grpSp>
      <p:pic>
        <p:nvPicPr>
          <p:cNvPr id="24" name="Picture 2" descr="C:\Users\JairoC.NTDEV\AppData\Local\Microsoft\Windows\Temporary Internet Files\Content.IE5\RJPXPH4A\MC90043261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5838" y="2759819"/>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51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11"/>
          <p:cNvSpPr txBox="1">
            <a:spLocks noChangeArrowheads="1"/>
          </p:cNvSpPr>
          <p:nvPr/>
        </p:nvSpPr>
        <p:spPr bwMode="auto">
          <a:xfrm>
            <a:off x="5381282" y="3601237"/>
            <a:ext cx="4841262" cy="338554"/>
          </a:xfrm>
          <a:prstGeom prst="rect">
            <a:avLst/>
          </a:prstGeom>
          <a:solidFill>
            <a:schemeClr val="tx1">
              <a:lumMod val="85000"/>
              <a:lumOff val="15000"/>
            </a:schemeClr>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GB" sz="1600" b="1" dirty="0" err="1">
                <a:solidFill>
                  <a:srgbClr val="000000"/>
                </a:solidFill>
              </a:rPr>
              <a:t>cn</a:t>
            </a:r>
            <a:r>
              <a:rPr lang="en-GB" sz="1600" b="1" dirty="0">
                <a:solidFill>
                  <a:srgbClr val="000000"/>
                </a:solidFill>
              </a:rPr>
              <a:t>=</a:t>
            </a:r>
            <a:r>
              <a:rPr lang="en-GB" sz="1600" b="1" dirty="0" err="1">
                <a:solidFill>
                  <a:srgbClr val="000000"/>
                </a:solidFill>
              </a:rPr>
              <a:t>AdminSDHolder,cn</a:t>
            </a:r>
            <a:r>
              <a:rPr lang="en-GB" sz="1600" b="1" dirty="0">
                <a:solidFill>
                  <a:srgbClr val="000000"/>
                </a:solidFill>
              </a:rPr>
              <a:t>=</a:t>
            </a:r>
            <a:r>
              <a:rPr lang="en-GB" sz="1600" b="1" dirty="0" err="1">
                <a:solidFill>
                  <a:srgbClr val="000000"/>
                </a:solidFill>
              </a:rPr>
              <a:t>System,dc</a:t>
            </a:r>
            <a:r>
              <a:rPr lang="en-GB" sz="1600" b="1" dirty="0">
                <a:solidFill>
                  <a:srgbClr val="000000"/>
                </a:solidFill>
              </a:rPr>
              <a:t>=&lt;domain&gt;…</a:t>
            </a:r>
            <a:endParaRPr lang="en-US" sz="1600" b="1" dirty="0">
              <a:solidFill>
                <a:srgbClr val="000000"/>
              </a:solidFill>
            </a:endParaRPr>
          </a:p>
        </p:txBody>
      </p:sp>
      <p:sp>
        <p:nvSpPr>
          <p:cNvPr id="5125" name="Text Box 5"/>
          <p:cNvSpPr txBox="1">
            <a:spLocks noChangeArrowheads="1"/>
          </p:cNvSpPr>
          <p:nvPr/>
        </p:nvSpPr>
        <p:spPr bwMode="auto">
          <a:xfrm>
            <a:off x="711015" y="3602656"/>
            <a:ext cx="3555074" cy="584775"/>
          </a:xfrm>
          <a:prstGeom prst="rect">
            <a:avLst/>
          </a:prstGeom>
          <a:solidFill>
            <a:schemeClr val="tx1">
              <a:lumMod val="85000"/>
              <a:lumOff val="15000"/>
            </a:scheme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sz="1600" b="1" dirty="0">
                <a:solidFill>
                  <a:srgbClr val="000000"/>
                </a:solidFill>
              </a:rPr>
              <a:t>Members of administrative group(s)</a:t>
            </a:r>
            <a:endParaRPr lang="en-US" sz="1600" b="1" dirty="0">
              <a:solidFill>
                <a:srgbClr val="000000"/>
              </a:solidFill>
            </a:endParaRPr>
          </a:p>
        </p:txBody>
      </p:sp>
      <p:grpSp>
        <p:nvGrpSpPr>
          <p:cNvPr id="2" name="Group 7"/>
          <p:cNvGrpSpPr>
            <a:grpSpLocks/>
          </p:cNvGrpSpPr>
          <p:nvPr/>
        </p:nvGrpSpPr>
        <p:grpSpPr bwMode="auto">
          <a:xfrm>
            <a:off x="8527946" y="3118407"/>
            <a:ext cx="410526" cy="455295"/>
            <a:chOff x="1584" y="1586"/>
            <a:chExt cx="576" cy="956"/>
          </a:xfrm>
        </p:grpSpPr>
        <p:sp>
          <p:nvSpPr>
            <p:cNvPr id="20" name="AutoShape 8"/>
            <p:cNvSpPr>
              <a:spLocks noChangeArrowheads="1"/>
            </p:cNvSpPr>
            <p:nvPr/>
          </p:nvSpPr>
          <p:spPr bwMode="auto">
            <a:xfrm>
              <a:off x="1632" y="1586"/>
              <a:ext cx="287" cy="813"/>
            </a:xfrm>
            <a:prstGeom prst="roundRect">
              <a:avLst>
                <a:gd name="adj" fmla="val 16667"/>
              </a:avLst>
            </a:prstGeom>
            <a:gradFill rotWithShape="0">
              <a:gsLst>
                <a:gs pos="0">
                  <a:schemeClr val="tx2"/>
                </a:gs>
                <a:gs pos="100000">
                  <a:schemeClr val="tx2">
                    <a:gamma/>
                    <a:shade val="46275"/>
                    <a:invGamma/>
                  </a:schemeClr>
                </a:gs>
              </a:gsLst>
              <a:lin ang="5400000" scaled="1"/>
            </a:gradFill>
            <a:ln w="12700">
              <a:solidFill>
                <a:schemeClr val="bg2"/>
              </a:solidFill>
              <a:round/>
              <a:headEnd/>
              <a:tailEnd type="none" w="lg" len="med"/>
            </a:ln>
            <a:effectLst/>
          </p:spPr>
          <p:txBody>
            <a:bodyPr wrap="none" anchor="ctr">
              <a:spAutoFit/>
            </a:bodyPr>
            <a:lstStyle/>
            <a:p>
              <a:pPr>
                <a:defRPr/>
              </a:pPr>
              <a:endParaRPr lang="en-US">
                <a:latin typeface="Arial" pitchFamily="34" charset="0"/>
                <a:cs typeface="+mn-cs"/>
              </a:endParaRPr>
            </a:p>
          </p:txBody>
        </p:sp>
        <p:sp>
          <p:nvSpPr>
            <p:cNvPr id="21" name="AutoShape 9"/>
            <p:cNvSpPr>
              <a:spLocks noChangeArrowheads="1"/>
            </p:cNvSpPr>
            <p:nvPr/>
          </p:nvSpPr>
          <p:spPr bwMode="auto">
            <a:xfrm>
              <a:off x="1584" y="1684"/>
              <a:ext cx="576" cy="858"/>
            </a:xfrm>
            <a:prstGeom prst="roundRect">
              <a:avLst>
                <a:gd name="adj" fmla="val 16667"/>
              </a:avLst>
            </a:prstGeom>
            <a:gradFill rotWithShape="0">
              <a:gsLst>
                <a:gs pos="0">
                  <a:schemeClr val="tx2"/>
                </a:gs>
                <a:gs pos="100000">
                  <a:schemeClr val="tx2">
                    <a:gamma/>
                    <a:shade val="46275"/>
                    <a:invGamma/>
                  </a:schemeClr>
                </a:gs>
              </a:gsLst>
              <a:lin ang="5400000" scaled="1"/>
            </a:gradFill>
            <a:ln w="12700">
              <a:solidFill>
                <a:schemeClr val="bg2"/>
              </a:solidFill>
              <a:round/>
              <a:headEnd/>
              <a:tailEnd type="none" w="lg" len="med"/>
            </a:ln>
            <a:effectLst/>
          </p:spPr>
          <p:txBody>
            <a:bodyPr anchor="ctr">
              <a:spAutoFit/>
            </a:bodyPr>
            <a:lstStyle/>
            <a:p>
              <a:pPr>
                <a:defRPr/>
              </a:pPr>
              <a:endParaRPr lang="en-US">
                <a:latin typeface="Arial" pitchFamily="34" charset="0"/>
                <a:cs typeface="+mn-cs"/>
              </a:endParaRPr>
            </a:p>
          </p:txBody>
        </p:sp>
      </p:grpSp>
      <p:sp>
        <p:nvSpPr>
          <p:cNvPr id="44048" name="Rectangle 2"/>
          <p:cNvSpPr>
            <a:spLocks noGrp="1" noChangeArrowheads="1"/>
          </p:cNvSpPr>
          <p:nvPr>
            <p:ph type="title"/>
          </p:nvPr>
        </p:nvSpPr>
        <p:spPr/>
        <p:txBody>
          <a:bodyPr/>
          <a:lstStyle/>
          <a:p>
            <a:r>
              <a:rPr lang="en-US" dirty="0" smtClean="0"/>
              <a:t>SD Propagator</a:t>
            </a:r>
          </a:p>
        </p:txBody>
      </p:sp>
      <p:sp>
        <p:nvSpPr>
          <p:cNvPr id="44040" name="Rectangle 2"/>
          <p:cNvSpPr>
            <a:spLocks noGrp="1" noChangeArrowheads="1"/>
          </p:cNvSpPr>
          <p:nvPr>
            <p:ph idx="1"/>
          </p:nvPr>
        </p:nvSpPr>
        <p:spPr>
          <a:xfrm>
            <a:off x="711015" y="1341690"/>
            <a:ext cx="10969943" cy="597906"/>
          </a:xfrm>
        </p:spPr>
        <p:txBody>
          <a:bodyPr>
            <a:normAutofit/>
          </a:bodyPr>
          <a:lstStyle/>
          <a:p>
            <a:r>
              <a:rPr lang="en-US" dirty="0" smtClean="0"/>
              <a:t>Let’s start with what it is…</a:t>
            </a:r>
            <a:endParaRPr lang="en-GB" dirty="0" smtClean="0"/>
          </a:p>
        </p:txBody>
      </p:sp>
      <p:sp>
        <p:nvSpPr>
          <p:cNvPr id="44041" name="AutoShape 4"/>
          <p:cNvSpPr>
            <a:spLocks noChangeArrowheads="1"/>
          </p:cNvSpPr>
          <p:nvPr/>
        </p:nvSpPr>
        <p:spPr bwMode="auto">
          <a:xfrm>
            <a:off x="2031471" y="3192068"/>
            <a:ext cx="914162" cy="442912"/>
          </a:xfrm>
          <a:prstGeom prst="flowChartMultidocument">
            <a:avLst/>
          </a:prstGeom>
          <a:gradFill rotWithShape="0">
            <a:gsLst>
              <a:gs pos="0">
                <a:srgbClr val="FFFF99"/>
              </a:gs>
              <a:gs pos="100000">
                <a:srgbClr val="767647"/>
              </a:gs>
            </a:gsLst>
            <a:lin ang="2700000" scaled="1"/>
          </a:gradFill>
          <a:ln w="12700">
            <a:solidFill>
              <a:schemeClr val="bg2"/>
            </a:solidFill>
            <a:miter lim="800000"/>
            <a:headEnd type="none" w="sm" len="sm"/>
            <a:tailEnd type="none" w="sm" len="sm"/>
          </a:ln>
        </p:spPr>
        <p:txBody>
          <a:bodyPr wrap="none" anchor="ctr"/>
          <a:lstStyle/>
          <a:p>
            <a:pPr algn="ctr" eaLnBrk="0" hangingPunct="0"/>
            <a:r>
              <a:rPr lang="en-US" sz="1400" b="1"/>
              <a:t>ACL</a:t>
            </a:r>
            <a:endParaRPr lang="en-US" sz="3600" b="1"/>
          </a:p>
        </p:txBody>
      </p:sp>
      <p:sp>
        <p:nvSpPr>
          <p:cNvPr id="44042" name="AutoShape 10"/>
          <p:cNvSpPr>
            <a:spLocks noChangeArrowheads="1"/>
          </p:cNvSpPr>
          <p:nvPr/>
        </p:nvSpPr>
        <p:spPr bwMode="auto">
          <a:xfrm>
            <a:off x="7565113" y="3177781"/>
            <a:ext cx="914162" cy="442913"/>
          </a:xfrm>
          <a:prstGeom prst="flowChartMultidocument">
            <a:avLst/>
          </a:prstGeom>
          <a:gradFill rotWithShape="0">
            <a:gsLst>
              <a:gs pos="0">
                <a:srgbClr val="FFFF99"/>
              </a:gs>
              <a:gs pos="100000">
                <a:srgbClr val="767647"/>
              </a:gs>
            </a:gsLst>
            <a:lin ang="2700000" scaled="1"/>
          </a:gradFill>
          <a:ln w="12700">
            <a:solidFill>
              <a:schemeClr val="bg2"/>
            </a:solidFill>
            <a:miter lim="800000"/>
            <a:headEnd type="none" w="sm" len="sm"/>
            <a:tailEnd type="none" w="sm" len="sm"/>
          </a:ln>
        </p:spPr>
        <p:txBody>
          <a:bodyPr wrap="none" anchor="ctr"/>
          <a:lstStyle/>
          <a:p>
            <a:pPr algn="ctr" eaLnBrk="0" hangingPunct="0"/>
            <a:r>
              <a:rPr lang="en-US" sz="1400" b="1"/>
              <a:t>ACL</a:t>
            </a:r>
            <a:endParaRPr lang="en-US" sz="3600" b="1"/>
          </a:p>
        </p:txBody>
      </p:sp>
      <p:sp>
        <p:nvSpPr>
          <p:cNvPr id="44043" name="AutoShape 12"/>
          <p:cNvSpPr>
            <a:spLocks noChangeArrowheads="1"/>
          </p:cNvSpPr>
          <p:nvPr/>
        </p:nvSpPr>
        <p:spPr bwMode="auto">
          <a:xfrm flipH="1">
            <a:off x="1271786" y="2460230"/>
            <a:ext cx="7158818" cy="717550"/>
          </a:xfrm>
          <a:prstGeom prst="curvedDownArrow">
            <a:avLst>
              <a:gd name="adj1" fmla="val 79627"/>
              <a:gd name="adj2" fmla="val 282956"/>
              <a:gd name="adj3" fmla="val 36111"/>
            </a:avLst>
          </a:prstGeom>
          <a:solidFill>
            <a:srgbClr val="FE2E18"/>
          </a:solidFill>
          <a:ln w="9525">
            <a:solidFill>
              <a:schemeClr val="tx1"/>
            </a:solidFill>
            <a:miter lim="800000"/>
            <a:headEnd/>
            <a:tailEnd/>
          </a:ln>
        </p:spPr>
        <p:txBody>
          <a:bodyPr wrap="none" anchor="ctr"/>
          <a:lstStyle/>
          <a:p>
            <a:endParaRPr lang="en-US"/>
          </a:p>
        </p:txBody>
      </p:sp>
      <p:sp>
        <p:nvSpPr>
          <p:cNvPr id="5130" name="AutoShape 13"/>
          <p:cNvSpPr>
            <a:spLocks/>
          </p:cNvSpPr>
          <p:nvPr/>
        </p:nvSpPr>
        <p:spPr bwMode="auto">
          <a:xfrm>
            <a:off x="9882260" y="2872980"/>
            <a:ext cx="2103419" cy="609600"/>
          </a:xfrm>
          <a:prstGeom prst="borderCallout1">
            <a:avLst>
              <a:gd name="adj1" fmla="val 53506"/>
              <a:gd name="adj2" fmla="val -1436"/>
              <a:gd name="adj3" fmla="val 73958"/>
              <a:gd name="adj4" fmla="val -44880"/>
            </a:avLst>
          </a:prstGeom>
          <a:ln>
            <a:headEnd/>
            <a:tailEnd/>
          </a:ln>
        </p:spPr>
        <p:style>
          <a:lnRef idx="1">
            <a:schemeClr val="dk1"/>
          </a:lnRef>
          <a:fillRef idx="2">
            <a:schemeClr val="dk1"/>
          </a:fillRef>
          <a:effectRef idx="1">
            <a:schemeClr val="dk1"/>
          </a:effectRef>
          <a:fontRef idx="minor">
            <a:schemeClr val="dk1"/>
          </a:fontRef>
        </p:style>
        <p:txBody>
          <a:bodyPr/>
          <a:lstStyle/>
          <a:p>
            <a:pPr algn="ctr">
              <a:defRPr/>
            </a:pPr>
            <a:r>
              <a:rPr lang="en-GB" sz="1600" b="1" dirty="0"/>
              <a:t>Template ACL (a container)</a:t>
            </a:r>
            <a:endParaRPr lang="en-US" sz="1600" b="1" dirty="0"/>
          </a:p>
        </p:txBody>
      </p:sp>
      <p:sp>
        <p:nvSpPr>
          <p:cNvPr id="5132" name="Rectangle 16"/>
          <p:cNvSpPr>
            <a:spLocks noChangeArrowheads="1"/>
          </p:cNvSpPr>
          <p:nvPr/>
        </p:nvSpPr>
        <p:spPr bwMode="auto">
          <a:xfrm>
            <a:off x="3351928" y="2012432"/>
            <a:ext cx="3889420" cy="584775"/>
          </a:xfrm>
          <a:prstGeom prst="rect">
            <a:avLst/>
          </a:prstGeom>
          <a:solidFill>
            <a:schemeClr val="tx1">
              <a:lumMod val="85000"/>
              <a:lumOff val="15000"/>
            </a:scheme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sz="1600" b="1" dirty="0">
                <a:solidFill>
                  <a:srgbClr val="000000"/>
                </a:solidFill>
                <a:cs typeface="Arial" charset="0"/>
                <a:sym typeface="Wingdings" pitchFamily="2" charset="2"/>
              </a:rPr>
              <a:t>Security descriptor is </a:t>
            </a:r>
            <a:r>
              <a:rPr lang="en-GB" sz="1600" b="1" dirty="0" smtClean="0">
                <a:solidFill>
                  <a:srgbClr val="000000"/>
                </a:solidFill>
                <a:cs typeface="Arial" charset="0"/>
              </a:rPr>
              <a:t>replaced (including  inheritance flags)</a:t>
            </a:r>
            <a:endParaRPr lang="en-US" sz="1600" b="1" dirty="0">
              <a:solidFill>
                <a:srgbClr val="000000"/>
              </a:solidFill>
              <a:cs typeface="Arial" charset="0"/>
            </a:endParaRPr>
          </a:p>
        </p:txBody>
      </p:sp>
      <p:pic>
        <p:nvPicPr>
          <p:cNvPr id="44049" name="Picture 6"/>
          <p:cNvPicPr>
            <a:picLocks noChangeAspect="1" noChangeArrowheads="1"/>
          </p:cNvPicPr>
          <p:nvPr/>
        </p:nvPicPr>
        <p:blipFill>
          <a:blip r:embed="rId3"/>
          <a:srcRect/>
          <a:stretch>
            <a:fillRect/>
          </a:stretch>
        </p:blipFill>
        <p:spPr bwMode="auto">
          <a:xfrm>
            <a:off x="2945633" y="3177780"/>
            <a:ext cx="469778" cy="333375"/>
          </a:xfrm>
          <a:prstGeom prst="rect">
            <a:avLst/>
          </a:prstGeom>
          <a:noFill/>
          <a:ln w="9525">
            <a:noFill/>
            <a:miter lim="800000"/>
            <a:headEnd/>
            <a:tailEnd/>
          </a:ln>
        </p:spPr>
      </p:pic>
      <p:sp>
        <p:nvSpPr>
          <p:cNvPr id="24" name="AutoShape 13"/>
          <p:cNvSpPr>
            <a:spLocks/>
          </p:cNvSpPr>
          <p:nvPr/>
        </p:nvSpPr>
        <p:spPr bwMode="auto">
          <a:xfrm>
            <a:off x="4266089" y="2872980"/>
            <a:ext cx="1900272" cy="609600"/>
          </a:xfrm>
          <a:prstGeom prst="borderCallout1">
            <a:avLst>
              <a:gd name="adj1" fmla="val 53506"/>
              <a:gd name="adj2" fmla="val -1436"/>
              <a:gd name="adj3" fmla="val 73958"/>
              <a:gd name="adj4" fmla="val -44880"/>
            </a:avLst>
          </a:prstGeom>
          <a:ln>
            <a:headEnd/>
            <a:tailEnd/>
          </a:ln>
        </p:spPr>
        <p:style>
          <a:lnRef idx="1">
            <a:schemeClr val="dk1"/>
          </a:lnRef>
          <a:fillRef idx="2">
            <a:schemeClr val="dk1"/>
          </a:fillRef>
          <a:effectRef idx="1">
            <a:schemeClr val="dk1"/>
          </a:effectRef>
          <a:fontRef idx="minor">
            <a:schemeClr val="dk1"/>
          </a:fontRef>
        </p:style>
        <p:txBody>
          <a:bodyPr/>
          <a:lstStyle/>
          <a:p>
            <a:pPr algn="ctr">
              <a:defRPr/>
            </a:pPr>
            <a:r>
              <a:rPr lang="en-GB" sz="1600" b="1" dirty="0"/>
              <a:t>Member-object’s ACL</a:t>
            </a:r>
            <a:endParaRPr lang="en-US" sz="1600" b="1" dirty="0"/>
          </a:p>
        </p:txBody>
      </p:sp>
      <p:sp>
        <p:nvSpPr>
          <p:cNvPr id="17" name="Rectangle 2"/>
          <p:cNvSpPr txBox="1">
            <a:spLocks noChangeArrowheads="1"/>
          </p:cNvSpPr>
          <p:nvPr/>
        </p:nvSpPr>
        <p:spPr>
          <a:xfrm>
            <a:off x="761841" y="4512180"/>
            <a:ext cx="10969943" cy="2246121"/>
          </a:xfrm>
          <a:prstGeom prst="rect">
            <a:avLst/>
          </a:prstGeom>
        </p:spPr>
        <p:txBody>
          <a:bodyPr vert="horz" wrap="square" lIns="0" tIns="0" rIns="0" bIns="0" rtlCol="0">
            <a:normAutofit fontScale="92500" lnSpcReduction="10000"/>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The Security Descriptor of user accounts that are members (directly or transitively) of </a:t>
            </a:r>
            <a:r>
              <a:rPr lang="en-US" dirty="0" smtClean="0"/>
              <a:t>significant administrative groups </a:t>
            </a:r>
            <a:r>
              <a:rPr lang="en-GB" dirty="0" smtClean="0"/>
              <a:t>are automatically set and refreshed</a:t>
            </a:r>
          </a:p>
          <a:p>
            <a:pPr lvl="1"/>
            <a:r>
              <a:rPr lang="en-GB" dirty="0" smtClean="0"/>
              <a:t>note that ‘Distribution group’ members (where the group is a member of the affected Administrative groups) are also affected due to the simple transitive enumeration process of the propagator thread</a:t>
            </a:r>
          </a:p>
        </p:txBody>
      </p:sp>
    </p:spTree>
    <p:extLst>
      <p:ext uri="{BB962C8B-B14F-4D97-AF65-F5344CB8AC3E}">
        <p14:creationId xmlns:p14="http://schemas.microsoft.com/office/powerpoint/2010/main" val="671216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Propagator</a:t>
            </a:r>
            <a:endParaRPr lang="en-US" dirty="0"/>
          </a:p>
        </p:txBody>
      </p:sp>
      <p:sp>
        <p:nvSpPr>
          <p:cNvPr id="3" name="Content Placeholder 2"/>
          <p:cNvSpPr>
            <a:spLocks noGrp="1"/>
          </p:cNvSpPr>
          <p:nvPr>
            <p:ph idx="1"/>
          </p:nvPr>
        </p:nvSpPr>
        <p:spPr>
          <a:xfrm>
            <a:off x="606751" y="1307507"/>
            <a:ext cx="11061374" cy="5115246"/>
          </a:xfrm>
        </p:spPr>
        <p:txBody>
          <a:bodyPr/>
          <a:lstStyle/>
          <a:p>
            <a:r>
              <a:rPr lang="en-GB" dirty="0" smtClean="0"/>
              <a:t>Groups considered for transitive membership evaluation</a:t>
            </a:r>
          </a:p>
          <a:p>
            <a:pPr lvl="1"/>
            <a:endParaRPr lang="en-GB" dirty="0" smtClean="0"/>
          </a:p>
          <a:p>
            <a:endParaRPr lang="en-GB" dirty="0" smtClean="0"/>
          </a:p>
          <a:p>
            <a:endParaRPr lang="en-GB" dirty="0" smtClean="0"/>
          </a:p>
          <a:p>
            <a:endParaRPr lang="en-GB" dirty="0" smtClean="0"/>
          </a:p>
          <a:p>
            <a:endParaRPr lang="en-GB" dirty="0" smtClean="0"/>
          </a:p>
          <a:p>
            <a:pPr marL="0" indent="0">
              <a:buNone/>
            </a:pPr>
            <a:endParaRPr lang="en-GB" dirty="0" smtClean="0"/>
          </a:p>
          <a:p>
            <a:endParaRPr lang="en-GB" dirty="0" smtClean="0"/>
          </a:p>
          <a:p>
            <a:endParaRPr lang="en-GB" dirty="0" smtClean="0"/>
          </a:p>
          <a:p>
            <a:pPr lvl="1"/>
            <a:r>
              <a:rPr lang="en-GB" sz="2400" dirty="0" smtClean="0"/>
              <a:t>Some critical user accounts also protected – Administrator, </a:t>
            </a:r>
            <a:r>
              <a:rPr lang="en-GB" sz="2400" dirty="0" err="1" smtClean="0"/>
              <a:t>krbtgt</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4171137402"/>
              </p:ext>
            </p:extLst>
          </p:nvPr>
        </p:nvGraphicFramePr>
        <p:xfrm>
          <a:off x="1189862" y="1875970"/>
          <a:ext cx="5185301" cy="4023360"/>
        </p:xfrm>
        <a:graphic>
          <a:graphicData uri="http://schemas.openxmlformats.org/drawingml/2006/table">
            <a:tbl>
              <a:tblPr>
                <a:tableStyleId>{3C2FFA5D-87B4-456A-9821-1D502468CF0F}</a:tableStyleId>
              </a:tblPr>
              <a:tblGrid>
                <a:gridCol w="5185301"/>
              </a:tblGrid>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Enterprise Admins</a:t>
                      </a:r>
                      <a:endParaRPr kumimoji="0" lang="en-US" sz="2000" b="1" i="0" u="none" strike="noStrike" cap="none" normalizeH="0" baseline="0" dirty="0" smtClean="0">
                        <a:ln>
                          <a:noFill/>
                        </a:ln>
                        <a:solidFill>
                          <a:schemeClr val="bg2"/>
                        </a:solidFill>
                        <a:effectLst>
                          <a:outerShdw blurRad="38100" dist="38100" dir="2700000" algn="tl">
                            <a:srgbClr val="C0C0C0"/>
                          </a:outerShdw>
                        </a:effectLst>
                        <a:latin typeface="Arial" charset="0"/>
                        <a:cs typeface="Arial" charset="0"/>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Schema </a:t>
                      </a:r>
                      <a:r>
                        <a:rPr kumimoji="0" lang="en-US" sz="2000" u="none" strike="noStrike" cap="none" normalizeH="0" baseline="0" dirty="0" err="1" smtClean="0">
                          <a:ln>
                            <a:noFill/>
                          </a:ln>
                          <a:effectLst>
                            <a:outerShdw blurRad="38100" dist="38100" dir="2700000" algn="tl">
                              <a:srgbClr val="C0C0C0"/>
                            </a:outerShdw>
                          </a:effectLst>
                        </a:rPr>
                        <a:t>Admins</a:t>
                      </a:r>
                      <a:endParaRPr kumimoji="0" lang="en-US" sz="2000" b="1" i="0" u="none" strike="noStrike" cap="none" normalizeH="0" baseline="0" dirty="0" smtClean="0">
                        <a:ln>
                          <a:noFill/>
                        </a:ln>
                        <a:solidFill>
                          <a:schemeClr val="bg2"/>
                        </a:solidFill>
                        <a:effectLst>
                          <a:outerShdw blurRad="38100" dist="38100" dir="2700000" algn="tl">
                            <a:srgbClr val="C0C0C0"/>
                          </a:outerShdw>
                        </a:effectLst>
                        <a:latin typeface="Arial" charset="0"/>
                        <a:cs typeface="Arial" charset="0"/>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Domain </a:t>
                      </a:r>
                      <a:r>
                        <a:rPr kumimoji="0" lang="en-US" sz="2000" u="none" strike="noStrike" cap="none" normalizeH="0" baseline="0" dirty="0" err="1" smtClean="0">
                          <a:ln>
                            <a:noFill/>
                          </a:ln>
                          <a:effectLst>
                            <a:outerShdw blurRad="38100" dist="38100" dir="2700000" algn="tl">
                              <a:srgbClr val="C0C0C0"/>
                            </a:outerShdw>
                          </a:effectLst>
                        </a:rPr>
                        <a:t>Admins</a:t>
                      </a:r>
                      <a:endParaRPr kumimoji="0" lang="en-US" sz="2000" b="1" i="0" u="none" strike="noStrike" cap="none" normalizeH="0" baseline="0" dirty="0" smtClean="0">
                        <a:ln>
                          <a:noFill/>
                        </a:ln>
                        <a:solidFill>
                          <a:schemeClr val="bg2"/>
                        </a:solidFill>
                        <a:effectLst>
                          <a:outerShdw blurRad="38100" dist="38100" dir="2700000" algn="tl">
                            <a:srgbClr val="C0C0C0"/>
                          </a:outerShdw>
                        </a:effectLst>
                        <a:latin typeface="Arial" charset="0"/>
                        <a:cs typeface="Arial" charset="0"/>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Administrators</a:t>
                      </a:r>
                      <a:endParaRPr kumimoji="0" lang="en-US" sz="2000" b="1" i="0" u="none" strike="noStrike" cap="none" normalizeH="0" baseline="0" dirty="0" smtClean="0">
                        <a:ln>
                          <a:noFill/>
                        </a:ln>
                        <a:solidFill>
                          <a:schemeClr val="bg2"/>
                        </a:solidFill>
                        <a:effectLst>
                          <a:outerShdw blurRad="38100" dist="38100" dir="2700000" algn="tl">
                            <a:srgbClr val="C0C0C0"/>
                          </a:outerShdw>
                        </a:effectLst>
                        <a:latin typeface="Arial" charset="0"/>
                        <a:cs typeface="Arial" charset="0"/>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Account Operators</a:t>
                      </a:r>
                      <a:endParaRPr kumimoji="0" lang="en-US" sz="2000" b="1" i="0" u="none" strike="noStrike" cap="none" normalizeH="0" baseline="0" dirty="0" smtClean="0">
                        <a:ln>
                          <a:noFill/>
                        </a:ln>
                        <a:solidFill>
                          <a:schemeClr val="bg2"/>
                        </a:solidFill>
                        <a:effectLst>
                          <a:outerShdw blurRad="38100" dist="38100" dir="2700000" algn="tl">
                            <a:srgbClr val="C0C0C0"/>
                          </a:outerShdw>
                        </a:effectLst>
                        <a:latin typeface="Arial" charset="0"/>
                        <a:cs typeface="Arial" charset="0"/>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smtClean="0">
                          <a:ln>
                            <a:noFill/>
                          </a:ln>
                          <a:effectLst>
                            <a:outerShdw blurRad="38100" dist="38100" dir="2700000" algn="tl">
                              <a:srgbClr val="C0C0C0"/>
                            </a:outerShdw>
                          </a:effectLst>
                        </a:rPr>
                        <a:t>Server Operators</a:t>
                      </a:r>
                      <a:endParaRPr kumimoji="0" lang="en-US" sz="20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smtClean="0">
                          <a:ln>
                            <a:noFill/>
                          </a:ln>
                          <a:effectLst>
                            <a:outerShdw blurRad="38100" dist="38100" dir="2700000" algn="tl">
                              <a:srgbClr val="C0C0C0"/>
                            </a:outerShdw>
                          </a:effectLst>
                        </a:rPr>
                        <a:t>Print Operators</a:t>
                      </a:r>
                      <a:endParaRPr kumimoji="0" lang="en-US" sz="2000" b="1" i="0" u="none" strike="noStrike" cap="none" normalizeH="0" baseline="0" smtClean="0">
                        <a:ln>
                          <a:noFill/>
                        </a:ln>
                        <a:solidFill>
                          <a:schemeClr val="bg2"/>
                        </a:solidFill>
                        <a:effectLst>
                          <a:outerShdw blurRad="38100" dist="38100" dir="2700000" algn="tl">
                            <a:srgbClr val="C0C0C0"/>
                          </a:outerShdw>
                        </a:effectLst>
                        <a:latin typeface="Arial" charset="0"/>
                        <a:cs typeface="Arial" charset="0"/>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Backup Operators</a:t>
                      </a:r>
                      <a:endParaRPr kumimoji="0" lang="en-US" sz="2000" b="1" i="0" u="none" strike="noStrike" cap="none" normalizeH="0" baseline="0" dirty="0" smtClean="0">
                        <a:ln>
                          <a:noFill/>
                        </a:ln>
                        <a:solidFill>
                          <a:schemeClr val="bg2"/>
                        </a:solidFill>
                        <a:effectLst>
                          <a:outerShdw blurRad="38100" dist="38100" dir="2700000" algn="tl">
                            <a:srgbClr val="C0C0C0"/>
                          </a:outerShdw>
                        </a:effectLst>
                        <a:latin typeface="Arial" charset="0"/>
                        <a:cs typeface="Arial" charset="0"/>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Cert Publisher</a:t>
                      </a:r>
                      <a:endParaRPr kumimoji="0" lang="en-US" sz="2000" b="1" u="none" strike="noStrike" cap="none" normalizeH="0" baseline="0" dirty="0" smtClean="0">
                        <a:ln>
                          <a:noFill/>
                        </a:ln>
                        <a:effectLst>
                          <a:outerShdw blurRad="38100" dist="38100" dir="2700000" algn="tl">
                            <a:srgbClr val="C0C0C0"/>
                          </a:outerShdw>
                        </a:effectLst>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Replicator (*)</a:t>
                      </a:r>
                      <a:endParaRPr kumimoji="0" lang="en-US" sz="2000" b="1" u="none" strike="noStrike" cap="none" normalizeH="0" baseline="0" dirty="0" smtClean="0">
                        <a:ln>
                          <a:noFill/>
                        </a:ln>
                        <a:effectLst>
                          <a:outerShdw blurRad="38100" dist="38100" dir="2700000" algn="tl">
                            <a:srgbClr val="C0C0C0"/>
                          </a:outerShdw>
                        </a:effectLst>
                      </a:endParaRPr>
                    </a:p>
                  </a:txBody>
                  <a:tcPr marL="127547" marR="127547" anchor="ctr" horzOverflow="overflow"/>
                </a:tc>
              </a:tr>
              <a:tr h="327444">
                <a:tc>
                  <a:txBody>
                    <a:bodyPr/>
                    <a:lstStyle/>
                    <a:p>
                      <a:pPr marL="0" marR="0" lvl="0" indent="0" algn="l"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Domain Controllers (*)</a:t>
                      </a:r>
                      <a:endParaRPr kumimoji="0" lang="en-US" sz="2000" b="1" u="none" strike="noStrike" cap="none" normalizeH="0" baseline="0" dirty="0" smtClean="0">
                        <a:ln>
                          <a:noFill/>
                        </a:ln>
                        <a:effectLst>
                          <a:outerShdw blurRad="38100" dist="38100" dir="2700000" algn="tl">
                            <a:srgbClr val="C0C0C0"/>
                          </a:outerShdw>
                        </a:effectLst>
                      </a:endParaRPr>
                    </a:p>
                  </a:txBody>
                  <a:tcPr marL="127547" marR="127547" anchor="ctr" horzOverflow="overflow"/>
                </a:tc>
              </a:tr>
            </a:tbl>
          </a:graphicData>
        </a:graphic>
      </p:graphicFrame>
    </p:spTree>
    <p:extLst>
      <p:ext uri="{BB962C8B-B14F-4D97-AF65-F5344CB8AC3E}">
        <p14:creationId xmlns:p14="http://schemas.microsoft.com/office/powerpoint/2010/main" val="1903995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mtClean="0"/>
              <a:t>SD Propagator</a:t>
            </a:r>
            <a:endParaRPr lang="en-US" dirty="0" smtClean="0"/>
          </a:p>
        </p:txBody>
      </p:sp>
      <p:sp>
        <p:nvSpPr>
          <p:cNvPr id="46082" name="Text Placeholder 4"/>
          <p:cNvSpPr>
            <a:spLocks noGrp="1"/>
          </p:cNvSpPr>
          <p:nvPr>
            <p:ph idx="1"/>
          </p:nvPr>
        </p:nvSpPr>
        <p:spPr>
          <a:xfrm>
            <a:off x="606751" y="1307507"/>
            <a:ext cx="11061374" cy="3964162"/>
          </a:xfrm>
        </p:spPr>
        <p:txBody>
          <a:bodyPr/>
          <a:lstStyle/>
          <a:p>
            <a:r>
              <a:rPr lang="en-US" dirty="0" smtClean="0"/>
              <a:t>Where and when?</a:t>
            </a:r>
          </a:p>
          <a:p>
            <a:pPr lvl="2"/>
            <a:r>
              <a:rPr lang="en-US" dirty="0" smtClean="0"/>
              <a:t>PDC FSMO</a:t>
            </a:r>
          </a:p>
          <a:p>
            <a:pPr lvl="2"/>
            <a:r>
              <a:rPr lang="en-US" dirty="0" smtClean="0"/>
              <a:t>15 minutes after DS restart</a:t>
            </a:r>
          </a:p>
          <a:p>
            <a:pPr lvl="2"/>
            <a:r>
              <a:rPr lang="en-US" dirty="0" smtClean="0"/>
              <a:t>60 minute cycle thereafter (by default)</a:t>
            </a:r>
          </a:p>
          <a:p>
            <a:r>
              <a:rPr lang="en-US" dirty="0" smtClean="0"/>
              <a:t>Frequency can be adjusted</a:t>
            </a:r>
          </a:p>
          <a:p>
            <a:pPr lvl="2"/>
            <a:r>
              <a:rPr lang="en-US" dirty="0" smtClean="0"/>
              <a:t>HKLM\System\</a:t>
            </a:r>
            <a:r>
              <a:rPr lang="en-US" dirty="0" err="1" smtClean="0"/>
              <a:t>CurrentControlSet</a:t>
            </a:r>
            <a:r>
              <a:rPr lang="en-US" dirty="0" smtClean="0"/>
              <a:t>\Services\NTDS\Parameters</a:t>
            </a:r>
          </a:p>
          <a:p>
            <a:pPr lvl="2"/>
            <a:r>
              <a:rPr lang="en-US" dirty="0" smtClean="0"/>
              <a:t>VALUE: 	</a:t>
            </a:r>
            <a:r>
              <a:rPr lang="en-US" dirty="0" err="1" smtClean="0"/>
              <a:t>AdminSDProtectFrequency</a:t>
            </a:r>
            <a:r>
              <a:rPr lang="en-US" dirty="0" smtClean="0"/>
              <a:t> [REG_DWORD]</a:t>
            </a:r>
          </a:p>
          <a:p>
            <a:pPr lvl="2"/>
            <a:r>
              <a:rPr lang="en-US" dirty="0" smtClean="0"/>
              <a:t>RANGE: 	60 to 7200 [seconds]</a:t>
            </a:r>
          </a:p>
          <a:p>
            <a:r>
              <a:rPr lang="en-US" dirty="0" smtClean="0"/>
              <a:t>Changes become effective at next interval</a:t>
            </a:r>
          </a:p>
        </p:txBody>
      </p:sp>
    </p:spTree>
    <p:extLst>
      <p:ext uri="{BB962C8B-B14F-4D97-AF65-F5344CB8AC3E}">
        <p14:creationId xmlns:p14="http://schemas.microsoft.com/office/powerpoint/2010/main" val="1057081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Shape 1230851"/>
          <p:cNvSpPr>
            <a:spLocks noGrp="1" noChangeArrowheads="1"/>
          </p:cNvSpPr>
          <p:nvPr>
            <p:ph type="title"/>
          </p:nvPr>
        </p:nvSpPr>
        <p:spPr/>
        <p:txBody>
          <a:bodyPr/>
          <a:lstStyle/>
          <a:p>
            <a:r>
              <a:rPr lang="en-US" smtClean="0"/>
              <a:t>SD Propagator</a:t>
            </a:r>
            <a:endParaRPr lang="en-US" dirty="0" smtClean="0"/>
          </a:p>
        </p:txBody>
      </p:sp>
      <p:sp>
        <p:nvSpPr>
          <p:cNvPr id="86018" name="Shape 1230849"/>
          <p:cNvSpPr>
            <a:spLocks noGrp="1" noChangeArrowheads="1"/>
          </p:cNvSpPr>
          <p:nvPr>
            <p:ph idx="1"/>
          </p:nvPr>
        </p:nvSpPr>
        <p:spPr/>
        <p:txBody>
          <a:bodyPr/>
          <a:lstStyle/>
          <a:p>
            <a:r>
              <a:rPr lang="en-GB" smtClean="0"/>
              <a:t>Default ACL template on AdminSDHolder not easily edited through user interface</a:t>
            </a:r>
          </a:p>
          <a:p>
            <a:pPr lvl="1"/>
            <a:r>
              <a:rPr lang="en-GB" smtClean="0"/>
              <a:t>e.g. there is no Change Password ACE for a container</a:t>
            </a:r>
          </a:p>
          <a:p>
            <a:pPr lvl="1"/>
            <a:r>
              <a:rPr lang="en-GB" smtClean="0"/>
              <a:t>consider changing template with DSACLS </a:t>
            </a:r>
          </a:p>
          <a:p>
            <a:pPr lvl="2"/>
            <a:r>
              <a:rPr lang="en-GB" smtClean="0"/>
              <a:t>or use advanced ACL editor within the user interface</a:t>
            </a:r>
            <a:endParaRPr lang="en-US" dirty="0" smtClean="0"/>
          </a:p>
        </p:txBody>
      </p:sp>
      <p:sp>
        <p:nvSpPr>
          <p:cNvPr id="1230851" name="TextBox 1230850"/>
          <p:cNvSpPr txBox="1">
            <a:spLocks noChangeArrowheads="1"/>
          </p:cNvSpPr>
          <p:nvPr/>
        </p:nvSpPr>
        <p:spPr bwMode="auto">
          <a:xfrm>
            <a:off x="969651" y="4517585"/>
            <a:ext cx="10389896" cy="400110"/>
          </a:xfrm>
          <a:prstGeom prst="rect">
            <a:avLst/>
          </a:prstGeom>
          <a:noFill/>
          <a:ln w="9525" cap="flat" cmpd="sng" algn="ctr">
            <a:noFill/>
            <a:prstDash val="solid"/>
            <a:miter lim="800000"/>
            <a:headEnd type="none" w="med" len="med"/>
            <a:tailEnd type="none" w="med" len="med"/>
          </a:ln>
          <a:effectLst/>
        </p:spPr>
        <p:txBody>
          <a:bodyPr wrap="none">
            <a:spAutoFit/>
          </a:bodyPr>
          <a:lstStyle/>
          <a:p>
            <a:pPr algn="l">
              <a:defRPr/>
            </a:pPr>
            <a:r>
              <a:rPr lang="en-GB" sz="2000" dirty="0" err="1">
                <a:solidFill>
                  <a:schemeClr val="tx1"/>
                </a:solidFill>
                <a:effectLst>
                  <a:outerShdw blurRad="38100" dist="38100" dir="2700000" algn="tl">
                    <a:srgbClr val="C0C0C0"/>
                  </a:outerShdw>
                </a:effectLst>
                <a:cs typeface="+mn-cs"/>
              </a:rPr>
              <a:t>dsacls</a:t>
            </a:r>
            <a:r>
              <a:rPr lang="en-GB" sz="2000" dirty="0">
                <a:solidFill>
                  <a:schemeClr val="tx1"/>
                </a:solidFill>
                <a:effectLst>
                  <a:outerShdw blurRad="38100" dist="38100" dir="2700000" algn="tl">
                    <a:srgbClr val="C0C0C0"/>
                  </a:outerShdw>
                </a:effectLst>
                <a:cs typeface="+mn-cs"/>
              </a:rPr>
              <a:t> </a:t>
            </a:r>
            <a:r>
              <a:rPr lang="en-GB" sz="2000" dirty="0" err="1">
                <a:solidFill>
                  <a:schemeClr val="tx1"/>
                </a:solidFill>
                <a:effectLst>
                  <a:outerShdw blurRad="38100" dist="38100" dir="2700000" algn="tl">
                    <a:srgbClr val="C0C0C0"/>
                  </a:outerShdw>
                </a:effectLst>
                <a:cs typeface="+mn-cs"/>
              </a:rPr>
              <a:t>cn</a:t>
            </a:r>
            <a:r>
              <a:rPr lang="en-GB" sz="2000" dirty="0">
                <a:solidFill>
                  <a:schemeClr val="tx1"/>
                </a:solidFill>
                <a:effectLst>
                  <a:outerShdw blurRad="38100" dist="38100" dir="2700000" algn="tl">
                    <a:srgbClr val="C0C0C0"/>
                  </a:outerShdw>
                </a:effectLst>
                <a:cs typeface="+mn-cs"/>
              </a:rPr>
              <a:t>=</a:t>
            </a:r>
            <a:r>
              <a:rPr lang="en-GB" sz="2000" dirty="0" err="1">
                <a:solidFill>
                  <a:schemeClr val="tx1"/>
                </a:solidFill>
                <a:effectLst>
                  <a:outerShdw blurRad="38100" dist="38100" dir="2700000" algn="tl">
                    <a:srgbClr val="C0C0C0"/>
                  </a:outerShdw>
                </a:effectLst>
                <a:cs typeface="+mn-cs"/>
              </a:rPr>
              <a:t>adminsdholder,cn</a:t>
            </a:r>
            <a:r>
              <a:rPr lang="en-GB" sz="2000" dirty="0">
                <a:solidFill>
                  <a:schemeClr val="tx1"/>
                </a:solidFill>
                <a:effectLst>
                  <a:outerShdw blurRad="38100" dist="38100" dir="2700000" algn="tl">
                    <a:srgbClr val="C0C0C0"/>
                  </a:outerShdw>
                </a:effectLst>
                <a:cs typeface="+mn-cs"/>
              </a:rPr>
              <a:t>=</a:t>
            </a:r>
            <a:r>
              <a:rPr lang="en-GB" sz="2000" dirty="0" err="1">
                <a:solidFill>
                  <a:schemeClr val="tx1"/>
                </a:solidFill>
                <a:effectLst>
                  <a:outerShdw blurRad="38100" dist="38100" dir="2700000" algn="tl">
                    <a:srgbClr val="C0C0C0"/>
                  </a:outerShdw>
                </a:effectLst>
                <a:cs typeface="+mn-cs"/>
              </a:rPr>
              <a:t>system,dc</a:t>
            </a:r>
            <a:r>
              <a:rPr lang="en-GB" sz="2000" dirty="0">
                <a:solidFill>
                  <a:schemeClr val="tx1"/>
                </a:solidFill>
                <a:effectLst>
                  <a:outerShdw blurRad="38100" dist="38100" dir="2700000" algn="tl">
                    <a:srgbClr val="C0C0C0"/>
                  </a:outerShdw>
                </a:effectLst>
                <a:cs typeface="+mn-cs"/>
              </a:rPr>
              <a:t>=…. /G “Password </a:t>
            </a:r>
            <a:r>
              <a:rPr lang="en-GB" sz="2000" dirty="0" err="1">
                <a:solidFill>
                  <a:schemeClr val="tx1"/>
                </a:solidFill>
                <a:effectLst>
                  <a:outerShdw blurRad="38100" dist="38100" dir="2700000" algn="tl">
                    <a:srgbClr val="C0C0C0"/>
                  </a:outerShdw>
                </a:effectLst>
                <a:cs typeface="+mn-cs"/>
              </a:rPr>
              <a:t>Admins:CA;Change</a:t>
            </a:r>
            <a:r>
              <a:rPr lang="en-GB" sz="2000" dirty="0">
                <a:solidFill>
                  <a:schemeClr val="tx1"/>
                </a:solidFill>
                <a:effectLst>
                  <a:outerShdw blurRad="38100" dist="38100" dir="2700000" algn="tl">
                    <a:srgbClr val="C0C0C0"/>
                  </a:outerShdw>
                </a:effectLst>
                <a:cs typeface="+mn-cs"/>
              </a:rPr>
              <a:t> Password</a:t>
            </a:r>
            <a:r>
              <a:rPr lang="en-GB" dirty="0">
                <a:solidFill>
                  <a:schemeClr val="tx1"/>
                </a:solidFill>
                <a:effectLst>
                  <a:outerShdw blurRad="38100" dist="38100" dir="2700000" algn="tl">
                    <a:srgbClr val="C0C0C0"/>
                  </a:outerShdw>
                </a:effectLst>
                <a:cs typeface="+mn-cs"/>
              </a:rPr>
              <a:t>”</a:t>
            </a:r>
            <a:endParaRPr lang="en-US" dirty="0">
              <a:solidFill>
                <a:schemeClr val="tx1"/>
              </a:solidFill>
              <a:effectLst>
                <a:outerShdw blurRad="38100" dist="38100" dir="2700000" algn="tl">
                  <a:srgbClr val="C0C0C0"/>
                </a:outerShdw>
              </a:effectLst>
              <a:cs typeface="+mn-cs"/>
            </a:endParaRPr>
          </a:p>
        </p:txBody>
      </p:sp>
    </p:spTree>
    <p:extLst>
      <p:ext uri="{BB962C8B-B14F-4D97-AF65-F5344CB8AC3E}">
        <p14:creationId xmlns:p14="http://schemas.microsoft.com/office/powerpoint/2010/main" val="2479670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0851">
                                            <p:txEl>
                                              <p:pRg st="0" end="0"/>
                                            </p:txEl>
                                          </p:spTgt>
                                        </p:tgtEl>
                                        <p:attrNameLst>
                                          <p:attrName>style.visibility</p:attrName>
                                        </p:attrNameLst>
                                      </p:cBhvr>
                                      <p:to>
                                        <p:strVal val="visible"/>
                                      </p:to>
                                    </p:set>
                                    <p:animEffect transition="in" filter="dissolve">
                                      <p:cBhvr>
                                        <p:cTn id="7" dur="500"/>
                                        <p:tgtEl>
                                          <p:spTgt spid="1230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1"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mtClean="0"/>
              <a:t>SD Propagator</a:t>
            </a:r>
            <a:endParaRPr lang="en-US" dirty="0" smtClean="0"/>
          </a:p>
        </p:txBody>
      </p:sp>
      <p:sp>
        <p:nvSpPr>
          <p:cNvPr id="50178" name="Text Placeholder 4"/>
          <p:cNvSpPr>
            <a:spLocks noGrp="1"/>
          </p:cNvSpPr>
          <p:nvPr>
            <p:ph idx="1"/>
          </p:nvPr>
        </p:nvSpPr>
        <p:spPr/>
        <p:txBody>
          <a:bodyPr/>
          <a:lstStyle/>
          <a:p>
            <a:r>
              <a:rPr lang="en-US" smtClean="0"/>
              <a:t>Minimal controls govern which groups are considered</a:t>
            </a:r>
          </a:p>
          <a:p>
            <a:pPr lvl="1"/>
            <a:r>
              <a:rPr lang="en-US" smtClean="0"/>
              <a:t>control permits exclusion of four well-known groups</a:t>
            </a:r>
          </a:p>
          <a:p>
            <a:r>
              <a:rPr lang="en-US" smtClean="0"/>
              <a:t>Configured via dsHeuristics</a:t>
            </a:r>
          </a:p>
          <a:p>
            <a:pPr lvl="1"/>
            <a:r>
              <a:rPr lang="en-US" smtClean="0"/>
              <a:t>byte 15 (hexadecimal)</a:t>
            </a:r>
          </a:p>
          <a:p>
            <a:pPr lvl="2"/>
            <a:r>
              <a:rPr lang="en-US" smtClean="0"/>
              <a:t>RANGE: ‘0’ through ‘F’</a:t>
            </a:r>
          </a:p>
          <a:p>
            <a:pPr lvl="1"/>
            <a:r>
              <a:rPr lang="en-US" smtClean="0"/>
              <a:t>one bit represents each configurable group</a:t>
            </a:r>
          </a:p>
          <a:p>
            <a:pPr lvl="2"/>
            <a:r>
              <a:rPr lang="en-US" smtClean="0"/>
              <a:t>Bit 0 (1): Account Operators / Bit 1 (2): Server Operators</a:t>
            </a:r>
          </a:p>
          <a:p>
            <a:pPr lvl="2"/>
            <a:r>
              <a:rPr lang="en-US" smtClean="0"/>
              <a:t>Bit 2 (4): Print Operators / Bit 3 (8): Backup Operators</a:t>
            </a:r>
          </a:p>
          <a:p>
            <a:pPr lvl="1"/>
            <a:r>
              <a:rPr lang="en-US" smtClean="0"/>
              <a:t>for example</a:t>
            </a:r>
          </a:p>
          <a:p>
            <a:pPr lvl="2"/>
            <a:r>
              <a:rPr lang="en-US" smtClean="0"/>
              <a:t>"1" excludes only ‘Account Operators’</a:t>
            </a:r>
          </a:p>
          <a:p>
            <a:pPr lvl="2"/>
            <a:r>
              <a:rPr lang="en-US" smtClean="0"/>
              <a:t>“C” (8+4) excludes ‘Print Operators’ and ‘Backup Operators’</a:t>
            </a:r>
          </a:p>
          <a:p>
            <a:r>
              <a:rPr lang="en-US" smtClean="0"/>
              <a:t>Triggered manually via a RootDSE mod.</a:t>
            </a:r>
            <a:endParaRPr lang="en-US" dirty="0" smtClean="0"/>
          </a:p>
        </p:txBody>
      </p:sp>
    </p:spTree>
    <p:extLst>
      <p:ext uri="{BB962C8B-B14F-4D97-AF65-F5344CB8AC3E}">
        <p14:creationId xmlns:p14="http://schemas.microsoft.com/office/powerpoint/2010/main" val="248522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Shape 1232898"/>
          <p:cNvSpPr>
            <a:spLocks noGrp="1" noChangeArrowheads="1"/>
          </p:cNvSpPr>
          <p:nvPr>
            <p:ph type="title"/>
          </p:nvPr>
        </p:nvSpPr>
        <p:spPr/>
        <p:txBody>
          <a:bodyPr/>
          <a:lstStyle/>
          <a:p>
            <a:r>
              <a:rPr lang="en-US" smtClean="0"/>
              <a:t>List Object mode</a:t>
            </a:r>
          </a:p>
        </p:txBody>
      </p:sp>
      <p:sp>
        <p:nvSpPr>
          <p:cNvPr id="87042" name="Shape 1232897"/>
          <p:cNvSpPr>
            <a:spLocks noGrp="1" noChangeArrowheads="1"/>
          </p:cNvSpPr>
          <p:nvPr>
            <p:ph idx="1"/>
          </p:nvPr>
        </p:nvSpPr>
        <p:spPr/>
        <p:txBody>
          <a:bodyPr>
            <a:normAutofit fontScale="92500" lnSpcReduction="20000"/>
          </a:bodyPr>
          <a:lstStyle/>
          <a:p>
            <a:r>
              <a:rPr lang="en-GB" dirty="0" smtClean="0"/>
              <a:t>A means of altering the directory service’s </a:t>
            </a:r>
            <a:r>
              <a:rPr lang="en-GB" dirty="0" err="1" smtClean="0"/>
              <a:t>behavior</a:t>
            </a:r>
            <a:r>
              <a:rPr lang="en-GB" dirty="0" smtClean="0"/>
              <a:t> such that the ability to see an object is governed by the “List Object” permission of the object itself</a:t>
            </a:r>
          </a:p>
          <a:p>
            <a:pPr lvl="1"/>
            <a:r>
              <a:rPr lang="en-US" dirty="0" smtClean="0"/>
              <a:t>exception – if the user has the “List Contents” permission to the parent object, all child objects will be visible regardless of the “List Object” permission assigned individually to them</a:t>
            </a:r>
          </a:p>
          <a:p>
            <a:r>
              <a:rPr lang="en-US" dirty="0" smtClean="0"/>
              <a:t>Active Directory does NOT use List Object mode by default as additional CPU time is required in order to generate a subordinate object list as the ACL of each subordinate object must be checked individually</a:t>
            </a:r>
          </a:p>
          <a:p>
            <a:r>
              <a:rPr lang="en-US" dirty="0" smtClean="0"/>
              <a:t>Two ACEs are relevant to List Object mode –</a:t>
            </a:r>
          </a:p>
          <a:p>
            <a:pPr lvl="1"/>
            <a:r>
              <a:rPr lang="en-US" dirty="0" smtClean="0"/>
              <a:t>List Contents</a:t>
            </a:r>
          </a:p>
          <a:p>
            <a:pPr lvl="2"/>
            <a:r>
              <a:rPr lang="en-US" dirty="0" smtClean="0"/>
              <a:t>Generally assigned to containers (this is a general definition since </a:t>
            </a:r>
            <a:br>
              <a:rPr lang="en-US" dirty="0" smtClean="0"/>
            </a:br>
            <a:r>
              <a:rPr lang="en-US" dirty="0" smtClean="0"/>
              <a:t>any object can be defined as a Possible Superior)</a:t>
            </a:r>
          </a:p>
          <a:p>
            <a:pPr lvl="1"/>
            <a:r>
              <a:rPr lang="en-US" dirty="0" smtClean="0"/>
              <a:t>List Object</a:t>
            </a:r>
          </a:p>
          <a:p>
            <a:pPr lvl="2"/>
            <a:r>
              <a:rPr lang="en-US" dirty="0" smtClean="0"/>
              <a:t>Assigned to both containers and leaf nodes</a:t>
            </a:r>
          </a:p>
        </p:txBody>
      </p:sp>
    </p:spTree>
    <p:extLst>
      <p:ext uri="{BB962C8B-B14F-4D97-AF65-F5344CB8AC3E}">
        <p14:creationId xmlns:p14="http://schemas.microsoft.com/office/powerpoint/2010/main" val="2610691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Shape 1234951"/>
          <p:cNvSpPr>
            <a:spLocks noGrp="1" noChangeArrowheads="1"/>
          </p:cNvSpPr>
          <p:nvPr>
            <p:ph type="title"/>
          </p:nvPr>
        </p:nvSpPr>
        <p:spPr/>
        <p:txBody>
          <a:bodyPr/>
          <a:lstStyle/>
          <a:p>
            <a:r>
              <a:rPr lang="en-US" smtClean="0"/>
              <a:t>List Object mode</a:t>
            </a:r>
          </a:p>
        </p:txBody>
      </p:sp>
      <p:graphicFrame>
        <p:nvGraphicFramePr>
          <p:cNvPr id="88066" name="Object 2"/>
          <p:cNvGraphicFramePr>
            <a:graphicFrameLocks noGrp="1" noChangeAspect="1"/>
          </p:cNvGraphicFramePr>
          <p:nvPr>
            <p:ph sz="half" idx="1"/>
            <p:extLst>
              <p:ext uri="{D42A27DB-BD31-4B8C-83A1-F6EECF244321}">
                <p14:modId xmlns:p14="http://schemas.microsoft.com/office/powerpoint/2010/main" val="1422147392"/>
              </p:ext>
            </p:extLst>
          </p:nvPr>
        </p:nvGraphicFramePr>
        <p:xfrm>
          <a:off x="993775" y="1136650"/>
          <a:ext cx="4430713" cy="3355975"/>
        </p:xfrm>
        <a:graphic>
          <a:graphicData uri="http://schemas.openxmlformats.org/presentationml/2006/ole">
            <mc:AlternateContent xmlns:mc="http://schemas.openxmlformats.org/markup-compatibility/2006">
              <mc:Choice xmlns:v="urn:schemas-microsoft-com:vml" Requires="v">
                <p:oleObj spid="_x0000_s12434" name="Bitmap Image" r:id="rId4" imgW="3904573" imgH="2957597" progId="Paint.Picture">
                  <p:embed/>
                </p:oleObj>
              </mc:Choice>
              <mc:Fallback>
                <p:oleObj name="Bitmap Image" r:id="rId4" imgW="3904573" imgH="295759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1136650"/>
                        <a:ext cx="4430713" cy="3355975"/>
                      </a:xfrm>
                      <a:prstGeom prst="rect">
                        <a:avLst/>
                      </a:prstGeom>
                      <a:noFill/>
                      <a:ln>
                        <a:noFill/>
                      </a:ln>
                      <a:effectLst/>
                      <a:extLst/>
                    </p:spPr>
                  </p:pic>
                </p:oleObj>
              </mc:Fallback>
            </mc:AlternateContent>
          </a:graphicData>
        </a:graphic>
      </p:graphicFrame>
      <p:graphicFrame>
        <p:nvGraphicFramePr>
          <p:cNvPr id="88067" name="Object 3"/>
          <p:cNvGraphicFramePr>
            <a:graphicFrameLocks noGrp="1" noChangeAspect="1"/>
          </p:cNvGraphicFramePr>
          <p:nvPr>
            <p:ph sz="half" idx="2"/>
            <p:extLst>
              <p:ext uri="{D42A27DB-BD31-4B8C-83A1-F6EECF244321}">
                <p14:modId xmlns:p14="http://schemas.microsoft.com/office/powerpoint/2010/main" val="191213584"/>
              </p:ext>
            </p:extLst>
          </p:nvPr>
        </p:nvGraphicFramePr>
        <p:xfrm>
          <a:off x="6637338" y="1136650"/>
          <a:ext cx="4500562" cy="3354388"/>
        </p:xfrm>
        <a:graphic>
          <a:graphicData uri="http://schemas.openxmlformats.org/presentationml/2006/ole">
            <mc:AlternateContent xmlns:mc="http://schemas.openxmlformats.org/markup-compatibility/2006">
              <mc:Choice xmlns:v="urn:schemas-microsoft-com:vml" Requires="v">
                <p:oleObj spid="_x0000_s12435" name="Bitmap Image" r:id="rId6" imgW="4404594" imgH="3283569" progId="Paint.Picture">
                  <p:embed/>
                </p:oleObj>
              </mc:Choice>
              <mc:Fallback>
                <p:oleObj name="Bitmap Image" r:id="rId6" imgW="4404594" imgH="328356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7338" y="1136650"/>
                        <a:ext cx="4500562" cy="3354388"/>
                      </a:xfrm>
                      <a:prstGeom prst="rect">
                        <a:avLst/>
                      </a:prstGeom>
                      <a:noFill/>
                      <a:ln>
                        <a:noFill/>
                      </a:ln>
                      <a:effectLst/>
                      <a:extLst/>
                    </p:spPr>
                  </p:pic>
                </p:oleObj>
              </mc:Fallback>
            </mc:AlternateContent>
          </a:graphicData>
        </a:graphic>
      </p:graphicFrame>
      <p:sp>
        <p:nvSpPr>
          <p:cNvPr id="88070" name="Rectangle 1234949"/>
          <p:cNvSpPr>
            <a:spLocks noChangeArrowheads="1"/>
          </p:cNvSpPr>
          <p:nvPr/>
        </p:nvSpPr>
        <p:spPr bwMode="auto">
          <a:xfrm>
            <a:off x="698318" y="5310189"/>
            <a:ext cx="8625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spcBef>
                <a:spcPct val="20000"/>
              </a:spcBef>
              <a:buClr>
                <a:schemeClr val="tx1"/>
              </a:buClr>
              <a:buFont typeface="Wingdings" pitchFamily="2" charset="2"/>
              <a:buChar char="§"/>
            </a:pPr>
            <a:endParaRPr lang="en-US" sz="2000">
              <a:solidFill>
                <a:srgbClr val="0000CC"/>
              </a:solidFill>
            </a:endParaRPr>
          </a:p>
        </p:txBody>
      </p:sp>
      <p:sp>
        <p:nvSpPr>
          <p:cNvPr id="15" name="Shape 1236993"/>
          <p:cNvSpPr txBox="1">
            <a:spLocks noChangeArrowheads="1"/>
          </p:cNvSpPr>
          <p:nvPr/>
        </p:nvSpPr>
        <p:spPr>
          <a:xfrm>
            <a:off x="981075" y="4602173"/>
            <a:ext cx="4439292" cy="862012"/>
          </a:xfrm>
          <a:prstGeom prst="rect">
            <a:avLst/>
          </a:prstGeom>
        </p:spPr>
        <p:txBody>
          <a:bodyPr vert="horz" wrap="square" lIns="0" tIns="0" rIns="0" bIns="0" rtlCol="0">
            <a:normAutofit/>
          </a:bodyPr>
          <a:lstStyle>
            <a:lvl1pPr marL="339976" indent="-339976"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1pPr>
            <a:lvl2pPr marL="673338" indent="-325424"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2pPr>
            <a:lvl3pPr marL="953785" indent="-288384"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3pPr>
            <a:lvl4pPr marL="1227618" indent="-273833" algn="l" defTabSz="914363" rtl="0" eaLnBrk="1" latinLnBrk="0" hangingPunct="1">
              <a:lnSpc>
                <a:spcPct val="90000"/>
              </a:lnSpc>
              <a:spcBef>
                <a:spcPct val="20000"/>
              </a:spcBef>
              <a:buSzPct val="90000"/>
              <a:buFontTx/>
              <a:buBlip>
                <a:blip r:embed="rId8"/>
              </a:buBlip>
              <a:defRPr sz="1800" kern="1200">
                <a:gradFill>
                  <a:gsLst>
                    <a:gs pos="0">
                      <a:schemeClr val="tx1"/>
                    </a:gs>
                    <a:gs pos="86000">
                      <a:schemeClr val="tx1"/>
                    </a:gs>
                  </a:gsLst>
                  <a:lin ang="5400000" scaled="0"/>
                </a:gradFill>
                <a:latin typeface="+mn-lt"/>
                <a:ea typeface="+mn-ea"/>
                <a:cs typeface="+mn-cs"/>
              </a:defRPr>
            </a:lvl4pPr>
            <a:lvl5pPr marL="1516002" indent="-280447" algn="l" defTabSz="914363" rtl="0" eaLnBrk="1" latinLnBrk="0" hangingPunct="1">
              <a:lnSpc>
                <a:spcPct val="90000"/>
              </a:lnSpc>
              <a:spcBef>
                <a:spcPct val="20000"/>
              </a:spcBef>
              <a:buSzPct val="90000"/>
              <a:buFontTx/>
              <a:buBlip>
                <a:blip r:embed="rId8"/>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smtClean="0"/>
              <a:t>Without List Object mode</a:t>
            </a:r>
          </a:p>
          <a:p>
            <a:pPr lvl="1"/>
            <a:r>
              <a:rPr lang="en-US" sz="1800" dirty="0" smtClean="0"/>
              <a:t>List Content allowed to parent</a:t>
            </a:r>
          </a:p>
        </p:txBody>
      </p:sp>
      <p:sp>
        <p:nvSpPr>
          <p:cNvPr id="19" name="Shape 1236993"/>
          <p:cNvSpPr txBox="1">
            <a:spLocks noChangeArrowheads="1"/>
          </p:cNvSpPr>
          <p:nvPr/>
        </p:nvSpPr>
        <p:spPr>
          <a:xfrm>
            <a:off x="6629399" y="4602173"/>
            <a:ext cx="4439292" cy="862012"/>
          </a:xfrm>
          <a:prstGeom prst="rect">
            <a:avLst/>
          </a:prstGeom>
        </p:spPr>
        <p:txBody>
          <a:bodyPr vert="horz" wrap="square" lIns="0" tIns="0" rIns="0" bIns="0" rtlCol="0">
            <a:noAutofit/>
          </a:bodyPr>
          <a:lstStyle>
            <a:lvl1pPr marL="339976" indent="-339976"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1pPr>
            <a:lvl2pPr marL="673338" indent="-325424"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2pPr>
            <a:lvl3pPr marL="953785" indent="-288384"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3pPr>
            <a:lvl4pPr marL="1227618" indent="-273833" algn="l" defTabSz="914363" rtl="0" eaLnBrk="1" latinLnBrk="0" hangingPunct="1">
              <a:lnSpc>
                <a:spcPct val="90000"/>
              </a:lnSpc>
              <a:spcBef>
                <a:spcPct val="20000"/>
              </a:spcBef>
              <a:buSzPct val="90000"/>
              <a:buFontTx/>
              <a:buBlip>
                <a:blip r:embed="rId8"/>
              </a:buBlip>
              <a:defRPr sz="1800" kern="1200">
                <a:gradFill>
                  <a:gsLst>
                    <a:gs pos="0">
                      <a:schemeClr val="tx1"/>
                    </a:gs>
                    <a:gs pos="86000">
                      <a:schemeClr val="tx1"/>
                    </a:gs>
                  </a:gsLst>
                  <a:lin ang="5400000" scaled="0"/>
                </a:gradFill>
                <a:latin typeface="+mn-lt"/>
                <a:ea typeface="+mn-ea"/>
                <a:cs typeface="+mn-cs"/>
              </a:defRPr>
            </a:lvl4pPr>
            <a:lvl5pPr marL="1516002" indent="-280447" algn="l" defTabSz="914363" rtl="0" eaLnBrk="1" latinLnBrk="0" hangingPunct="1">
              <a:lnSpc>
                <a:spcPct val="90000"/>
              </a:lnSpc>
              <a:spcBef>
                <a:spcPct val="20000"/>
              </a:spcBef>
              <a:buSzPct val="90000"/>
              <a:buFontTx/>
              <a:buBlip>
                <a:blip r:embed="rId8"/>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a:t>With List Object mode</a:t>
            </a:r>
          </a:p>
          <a:p>
            <a:pPr lvl="1"/>
            <a:r>
              <a:rPr lang="en-US" sz="1800" dirty="0" smtClean="0"/>
              <a:t>List </a:t>
            </a:r>
            <a:r>
              <a:rPr lang="en-US" sz="1800" dirty="0"/>
              <a:t>Content denied to parent</a:t>
            </a:r>
          </a:p>
          <a:p>
            <a:pPr lvl="1"/>
            <a:r>
              <a:rPr lang="en-US" sz="1800" dirty="0" smtClean="0"/>
              <a:t>List </a:t>
            </a:r>
            <a:r>
              <a:rPr lang="en-US" sz="1800" dirty="0"/>
              <a:t>Object allowed to children</a:t>
            </a:r>
          </a:p>
        </p:txBody>
      </p:sp>
      <p:sp>
        <p:nvSpPr>
          <p:cNvPr id="21" name="Shape 1236993"/>
          <p:cNvSpPr txBox="1">
            <a:spLocks noChangeArrowheads="1"/>
          </p:cNvSpPr>
          <p:nvPr/>
        </p:nvSpPr>
        <p:spPr>
          <a:xfrm>
            <a:off x="981074" y="5726114"/>
            <a:ext cx="10087617" cy="862012"/>
          </a:xfrm>
          <a:prstGeom prst="rect">
            <a:avLst/>
          </a:prstGeom>
        </p:spPr>
        <p:txBody>
          <a:bodyPr vert="horz" wrap="square" lIns="0" tIns="0" rIns="0" bIns="0" rtlCol="0">
            <a:noAutofit/>
          </a:bodyPr>
          <a:lstStyle>
            <a:lvl1pPr marL="339976" indent="-339976"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1pPr>
            <a:lvl2pPr marL="673338" indent="-325424"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2pPr>
            <a:lvl3pPr marL="953785" indent="-288384"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3pPr>
            <a:lvl4pPr marL="1227618" indent="-273833" algn="l" defTabSz="914363" rtl="0" eaLnBrk="1" latinLnBrk="0" hangingPunct="1">
              <a:lnSpc>
                <a:spcPct val="90000"/>
              </a:lnSpc>
              <a:spcBef>
                <a:spcPct val="20000"/>
              </a:spcBef>
              <a:buSzPct val="90000"/>
              <a:buFontTx/>
              <a:buBlip>
                <a:blip r:embed="rId8"/>
              </a:buBlip>
              <a:defRPr sz="1800" kern="1200">
                <a:gradFill>
                  <a:gsLst>
                    <a:gs pos="0">
                      <a:schemeClr val="tx1"/>
                    </a:gs>
                    <a:gs pos="86000">
                      <a:schemeClr val="tx1"/>
                    </a:gs>
                  </a:gsLst>
                  <a:lin ang="5400000" scaled="0"/>
                </a:gradFill>
                <a:latin typeface="+mn-lt"/>
                <a:ea typeface="+mn-ea"/>
                <a:cs typeface="+mn-cs"/>
              </a:defRPr>
            </a:lvl4pPr>
            <a:lvl5pPr marL="1516002" indent="-280447" algn="l" defTabSz="914363" rtl="0" eaLnBrk="1" latinLnBrk="0" hangingPunct="1">
              <a:lnSpc>
                <a:spcPct val="90000"/>
              </a:lnSpc>
              <a:spcBef>
                <a:spcPct val="20000"/>
              </a:spcBef>
              <a:buSzPct val="90000"/>
              <a:buFontTx/>
              <a:buBlip>
                <a:blip r:embed="rId8"/>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dirty="0">
                <a:effectLst>
                  <a:outerShdw blurRad="38100" dist="38100" dir="2700000" algn="tl">
                    <a:srgbClr val="000000">
                      <a:alpha val="43137"/>
                    </a:srgbClr>
                  </a:outerShdw>
                </a:effectLst>
              </a:rPr>
              <a:t>List Content permission must be granted when not using List Object mode or all subordinate objects (regardless of List Object permission) remain invisible</a:t>
            </a:r>
          </a:p>
        </p:txBody>
      </p:sp>
    </p:spTree>
    <p:extLst>
      <p:ext uri="{BB962C8B-B14F-4D97-AF65-F5344CB8AC3E}">
        <p14:creationId xmlns:p14="http://schemas.microsoft.com/office/powerpoint/2010/main" val="541385931"/>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hape 1236994"/>
          <p:cNvSpPr>
            <a:spLocks noGrp="1" noChangeArrowheads="1"/>
          </p:cNvSpPr>
          <p:nvPr>
            <p:ph type="title"/>
          </p:nvPr>
        </p:nvSpPr>
        <p:spPr/>
        <p:txBody>
          <a:bodyPr/>
          <a:lstStyle/>
          <a:p>
            <a:r>
              <a:rPr lang="en-US" smtClean="0"/>
              <a:t>List Object mode</a:t>
            </a:r>
          </a:p>
        </p:txBody>
      </p:sp>
      <p:sp>
        <p:nvSpPr>
          <p:cNvPr id="1236994" name="Shape 1236993"/>
          <p:cNvSpPr>
            <a:spLocks noGrp="1" noChangeArrowheads="1"/>
          </p:cNvSpPr>
          <p:nvPr>
            <p:ph idx="1"/>
          </p:nvPr>
        </p:nvSpPr>
        <p:spPr/>
        <p:txBody>
          <a:bodyPr>
            <a:normAutofit fontScale="85000" lnSpcReduction="20000"/>
          </a:bodyPr>
          <a:lstStyle/>
          <a:p>
            <a:r>
              <a:rPr lang="en-GB" dirty="0" smtClean="0"/>
              <a:t>To use List Object mode </a:t>
            </a:r>
            <a:r>
              <a:rPr lang="en-GB" dirty="0" smtClean="0">
                <a:sym typeface="Wingdings" pitchFamily="2" charset="2"/>
              </a:rPr>
              <a:t></a:t>
            </a:r>
            <a:r>
              <a:rPr lang="en-GB" dirty="0" smtClean="0"/>
              <a:t> edit the </a:t>
            </a:r>
            <a:r>
              <a:rPr lang="en-GB" dirty="0" err="1" smtClean="0"/>
              <a:t>dSHeuristics</a:t>
            </a:r>
            <a:r>
              <a:rPr lang="en-GB" dirty="0" smtClean="0"/>
              <a:t> property of the following object –</a:t>
            </a:r>
          </a:p>
          <a:p>
            <a:endParaRPr lang="en-GB" dirty="0" smtClean="0"/>
          </a:p>
          <a:p>
            <a:r>
              <a:rPr lang="en-US" dirty="0" smtClean="0"/>
              <a:t>CN=Directory </a:t>
            </a:r>
            <a:r>
              <a:rPr lang="en-US" dirty="0" err="1" smtClean="0"/>
              <a:t>Service,CN</a:t>
            </a:r>
            <a:r>
              <a:rPr lang="en-US" dirty="0" smtClean="0"/>
              <a:t>=Windows NT,CN=</a:t>
            </a:r>
            <a:r>
              <a:rPr lang="en-US" dirty="0" err="1" smtClean="0"/>
              <a:t>Services,CN</a:t>
            </a:r>
            <a:r>
              <a:rPr lang="en-US" dirty="0" smtClean="0"/>
              <a:t>=</a:t>
            </a:r>
            <a:r>
              <a:rPr lang="en-US" dirty="0" err="1" smtClean="0"/>
              <a:t>Configuration,DC</a:t>
            </a:r>
            <a:r>
              <a:rPr lang="en-US" dirty="0" smtClean="0"/>
              <a:t>=&lt;forest root&gt;</a:t>
            </a:r>
            <a:endParaRPr lang="en-GB" dirty="0" smtClean="0"/>
          </a:p>
          <a:p>
            <a:endParaRPr lang="en-GB" dirty="0" smtClean="0"/>
          </a:p>
          <a:p>
            <a:r>
              <a:rPr lang="en-GB" dirty="0" smtClean="0"/>
              <a:t>Set the 3rd byte (not BIT) to 1 –</a:t>
            </a:r>
          </a:p>
          <a:p>
            <a:pPr lvl="1"/>
            <a:r>
              <a:rPr lang="en-GB" dirty="0" smtClean="0"/>
              <a:t>i.e. – 001</a:t>
            </a:r>
          </a:p>
          <a:p>
            <a:pPr lvl="1"/>
            <a:r>
              <a:rPr lang="en-GB" dirty="0" smtClean="0"/>
              <a:t>uses  bytes since some features have more than 2 states</a:t>
            </a:r>
          </a:p>
          <a:p>
            <a:r>
              <a:rPr lang="en-GB" dirty="0" smtClean="0"/>
              <a:t>Value defaults to &lt;not set&gt;</a:t>
            </a:r>
          </a:p>
          <a:p>
            <a:r>
              <a:rPr lang="en-GB" dirty="0" smtClean="0"/>
              <a:t>If a value is already present such as 100, edit the value accordingly</a:t>
            </a:r>
            <a:br>
              <a:rPr lang="en-GB" dirty="0" smtClean="0"/>
            </a:br>
            <a:r>
              <a:rPr lang="en-GB" dirty="0" smtClean="0"/>
              <a:t>such that only the 3rd byte is changed</a:t>
            </a:r>
          </a:p>
          <a:p>
            <a:pPr lvl="1"/>
            <a:r>
              <a:rPr lang="en-GB" dirty="0" smtClean="0"/>
              <a:t>i.e. – 101</a:t>
            </a:r>
          </a:p>
          <a:p>
            <a:r>
              <a:rPr lang="en-GB" dirty="0" smtClean="0"/>
              <a:t>No reboot is required following this </a:t>
            </a:r>
            <a:r>
              <a:rPr lang="en-GB" dirty="0" err="1" smtClean="0"/>
              <a:t>behavior</a:t>
            </a:r>
            <a:r>
              <a:rPr lang="en-GB" dirty="0" smtClean="0"/>
              <a:t> alteration</a:t>
            </a:r>
          </a:p>
          <a:p>
            <a:r>
              <a:rPr lang="en-GB" dirty="0" smtClean="0"/>
              <a:t>NOTE – The 1st and 2nd byte alter ANR </a:t>
            </a:r>
            <a:r>
              <a:rPr lang="en-GB" dirty="0" err="1" smtClean="0"/>
              <a:t>behavior</a:t>
            </a:r>
            <a:endParaRPr lang="en-GB" dirty="0" smtClean="0"/>
          </a:p>
          <a:p>
            <a:endParaRPr lang="en-US" dirty="0" smtClean="0"/>
          </a:p>
        </p:txBody>
      </p:sp>
    </p:spTree>
    <p:extLst>
      <p:ext uri="{BB962C8B-B14F-4D97-AF65-F5344CB8AC3E}">
        <p14:creationId xmlns:p14="http://schemas.microsoft.com/office/powerpoint/2010/main" val="2315406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hape 1243138"/>
          <p:cNvSpPr>
            <a:spLocks noGrp="1" noChangeArrowheads="1"/>
          </p:cNvSpPr>
          <p:nvPr>
            <p:ph type="title"/>
          </p:nvPr>
        </p:nvSpPr>
        <p:spPr/>
        <p:txBody>
          <a:bodyPr/>
          <a:lstStyle/>
          <a:p>
            <a:r>
              <a:rPr lang="en-US" smtClean="0"/>
              <a:t>Tombstone reanimation (undelete)</a:t>
            </a:r>
          </a:p>
        </p:txBody>
      </p:sp>
      <p:sp>
        <p:nvSpPr>
          <p:cNvPr id="91138" name="Shape 1243137"/>
          <p:cNvSpPr>
            <a:spLocks noGrp="1" noChangeArrowheads="1"/>
          </p:cNvSpPr>
          <p:nvPr>
            <p:ph idx="1"/>
          </p:nvPr>
        </p:nvSpPr>
        <p:spPr/>
        <p:txBody>
          <a:bodyPr>
            <a:normAutofit fontScale="92500" lnSpcReduction="20000"/>
          </a:bodyPr>
          <a:lstStyle/>
          <a:p>
            <a:r>
              <a:rPr lang="en-US" dirty="0" smtClean="0"/>
              <a:t>Re-animate tombstones (object undelete)</a:t>
            </a:r>
          </a:p>
          <a:p>
            <a:pPr lvl="1"/>
            <a:r>
              <a:rPr lang="en-US" dirty="0" smtClean="0"/>
              <a:t>requires Windows Server 2003 Domain Controller / ADAM</a:t>
            </a:r>
          </a:p>
          <a:p>
            <a:pPr lvl="1"/>
            <a:r>
              <a:rPr lang="en-US" dirty="0" smtClean="0"/>
              <a:t>requires “Reanimate tombstones ACE” on NC head</a:t>
            </a:r>
          </a:p>
          <a:p>
            <a:pPr lvl="2"/>
            <a:r>
              <a:rPr lang="en-US" dirty="0" smtClean="0"/>
              <a:t>permission to “Deleted Objects” container not required</a:t>
            </a:r>
          </a:p>
          <a:p>
            <a:pPr lvl="2"/>
            <a:r>
              <a:rPr lang="en-US" dirty="0" smtClean="0"/>
              <a:t>permission to </a:t>
            </a:r>
            <a:r>
              <a:rPr lang="en-US" dirty="0" err="1" smtClean="0"/>
              <a:t>tombstoned</a:t>
            </a:r>
            <a:r>
              <a:rPr lang="en-US" dirty="0" smtClean="0"/>
              <a:t> object is required</a:t>
            </a:r>
          </a:p>
          <a:p>
            <a:pPr lvl="1"/>
            <a:r>
              <a:rPr lang="en-US" dirty="0" smtClean="0"/>
              <a:t>“</a:t>
            </a:r>
            <a:r>
              <a:rPr lang="en-US" dirty="0" err="1" smtClean="0"/>
              <a:t>lastKnownParent</a:t>
            </a:r>
            <a:r>
              <a:rPr lang="en-US" dirty="0" smtClean="0"/>
              <a:t>” property maintained on tombstones</a:t>
            </a:r>
          </a:p>
          <a:p>
            <a:pPr lvl="1"/>
            <a:r>
              <a:rPr lang="en-US" dirty="0" smtClean="0"/>
              <a:t>only selected properties reanimated </a:t>
            </a:r>
          </a:p>
          <a:p>
            <a:pPr lvl="2"/>
            <a:r>
              <a:rPr lang="en-US" dirty="0" smtClean="0"/>
              <a:t>defined by </a:t>
            </a:r>
            <a:r>
              <a:rPr lang="en-US" dirty="0" err="1" smtClean="0"/>
              <a:t>attributeSchema’s</a:t>
            </a:r>
            <a:r>
              <a:rPr lang="en-US" dirty="0" smtClean="0"/>
              <a:t> </a:t>
            </a:r>
            <a:r>
              <a:rPr lang="en-US" dirty="0" err="1" smtClean="0"/>
              <a:t>searchFlags</a:t>
            </a:r>
            <a:r>
              <a:rPr lang="en-US" dirty="0" smtClean="0"/>
              <a:t> property (bitwise OR “8”)</a:t>
            </a:r>
          </a:p>
          <a:p>
            <a:pPr lvl="2"/>
            <a:r>
              <a:rPr lang="en-US" dirty="0" smtClean="0"/>
              <a:t>no linked attributes (member, manager, </a:t>
            </a:r>
            <a:r>
              <a:rPr lang="en-US" dirty="0" err="1" smtClean="0"/>
              <a:t>etc</a:t>
            </a:r>
            <a:r>
              <a:rPr lang="en-US" dirty="0" smtClean="0"/>
              <a:t>)</a:t>
            </a:r>
          </a:p>
          <a:p>
            <a:pPr lvl="2"/>
            <a:r>
              <a:rPr lang="en-US" dirty="0" smtClean="0"/>
              <a:t>a number of SAM attributes maintained, but overwritten at reanimation</a:t>
            </a:r>
          </a:p>
          <a:p>
            <a:pPr lvl="1"/>
            <a:r>
              <a:rPr lang="en-US" dirty="0" smtClean="0"/>
              <a:t>some objects within the configuration NC CANNOT be reanimated</a:t>
            </a:r>
          </a:p>
          <a:p>
            <a:pPr lvl="2"/>
            <a:r>
              <a:rPr lang="en-US" dirty="0" smtClean="0"/>
              <a:t>due to default </a:t>
            </a:r>
            <a:r>
              <a:rPr lang="en-US" dirty="0" err="1" smtClean="0"/>
              <a:t>systemFlags</a:t>
            </a:r>
            <a:r>
              <a:rPr lang="en-US" dirty="0" smtClean="0"/>
              <a:t> value </a:t>
            </a:r>
            <a:r>
              <a:rPr lang="en-US" dirty="0" smtClean="0">
                <a:sym typeface="Wingdings" pitchFamily="2" charset="2"/>
              </a:rPr>
              <a:t> prohibits object move operations</a:t>
            </a:r>
            <a:endParaRPr lang="en-US" dirty="0" smtClean="0"/>
          </a:p>
          <a:p>
            <a:r>
              <a:rPr lang="en-US" dirty="0" smtClean="0"/>
              <a:t>Default tombstone lifetime increased for</a:t>
            </a:r>
          </a:p>
          <a:p>
            <a:pPr lvl="1"/>
            <a:r>
              <a:rPr lang="en-US" dirty="0" smtClean="0"/>
              <a:t>forest’s deployed using Windows Server 2003 SP1</a:t>
            </a:r>
          </a:p>
          <a:p>
            <a:pPr lvl="2"/>
            <a:r>
              <a:rPr lang="en-US" dirty="0" smtClean="0"/>
              <a:t>Pre-Windows Server 2003 SP1:	60 days</a:t>
            </a:r>
          </a:p>
          <a:p>
            <a:pPr lvl="2"/>
            <a:r>
              <a:rPr lang="en-US" dirty="0" smtClean="0"/>
              <a:t>Post-Windows Server 2003 SP1:	180 days</a:t>
            </a:r>
          </a:p>
        </p:txBody>
      </p:sp>
    </p:spTree>
    <p:extLst>
      <p:ext uri="{BB962C8B-B14F-4D97-AF65-F5344CB8AC3E}">
        <p14:creationId xmlns:p14="http://schemas.microsoft.com/office/powerpoint/2010/main" val="3264683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hape 1256450"/>
          <p:cNvSpPr>
            <a:spLocks noGrp="1" noChangeArrowheads="1"/>
          </p:cNvSpPr>
          <p:nvPr>
            <p:ph type="title"/>
          </p:nvPr>
        </p:nvSpPr>
        <p:spPr/>
        <p:txBody>
          <a:bodyPr/>
          <a:lstStyle/>
          <a:p>
            <a:r>
              <a:rPr lang="en-US" smtClean="0"/>
              <a:t>Miscellaneous</a:t>
            </a:r>
          </a:p>
        </p:txBody>
      </p:sp>
      <p:sp>
        <p:nvSpPr>
          <p:cNvPr id="93186" name="Shape 1256449"/>
          <p:cNvSpPr>
            <a:spLocks noGrp="1" noChangeArrowheads="1"/>
          </p:cNvSpPr>
          <p:nvPr>
            <p:ph idx="1"/>
          </p:nvPr>
        </p:nvSpPr>
        <p:spPr/>
        <p:txBody>
          <a:bodyPr/>
          <a:lstStyle/>
          <a:p>
            <a:r>
              <a:rPr lang="en-US" smtClean="0"/>
              <a:t>Schema re-use of critical ownership attributes (OID etc)</a:t>
            </a:r>
          </a:p>
          <a:p>
            <a:r>
              <a:rPr lang="en-US" smtClean="0"/>
              <a:t>Dynamic objects (RFC 2589)</a:t>
            </a:r>
          </a:p>
          <a:p>
            <a:pPr lvl="1"/>
            <a:r>
              <a:rPr lang="en-US" smtClean="0"/>
              <a:t>rootDSE does not publish the “dynamicSubtrees” attribute per the RFC</a:t>
            </a:r>
          </a:p>
          <a:p>
            <a:r>
              <a:rPr lang="en-US" smtClean="0"/>
              <a:t>Support for inetOrgPerson RFC 2798 (including logon)</a:t>
            </a:r>
          </a:p>
          <a:p>
            <a:r>
              <a:rPr lang="en-US" smtClean="0"/>
              <a:t>Efficient medial string queries </a:t>
            </a:r>
          </a:p>
          <a:p>
            <a:pPr lvl="1"/>
            <a:r>
              <a:rPr lang="en-US" smtClean="0"/>
              <a:t>wildcard prefix and suffix or tuple indexing</a:t>
            </a:r>
          </a:p>
          <a:p>
            <a:r>
              <a:rPr lang="en-US" smtClean="0"/>
              <a:t>Attribute scoped query </a:t>
            </a:r>
          </a:p>
          <a:p>
            <a:pPr lvl="1"/>
            <a:r>
              <a:rPr lang="en-US" smtClean="0"/>
              <a:t>e.g. return fax numbers of group members</a:t>
            </a:r>
          </a:p>
        </p:txBody>
      </p:sp>
    </p:spTree>
    <p:extLst>
      <p:ext uri="{BB962C8B-B14F-4D97-AF65-F5344CB8AC3E}">
        <p14:creationId xmlns:p14="http://schemas.microsoft.com/office/powerpoint/2010/main" val="3553716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DC Locator</a:t>
            </a:r>
            <a:endParaRPr lang="en-US" dirty="0"/>
          </a:p>
        </p:txBody>
      </p:sp>
      <p:sp>
        <p:nvSpPr>
          <p:cNvPr id="7" name="Subtitle 6"/>
          <p:cNvSpPr>
            <a:spLocks noGrp="1"/>
          </p:cNvSpPr>
          <p:nvPr>
            <p:ph type="subTitle" idx="1"/>
          </p:nvPr>
        </p:nvSpPr>
        <p:spPr/>
        <p:txBody>
          <a:bodyPr/>
          <a:lstStyle/>
          <a:p>
            <a:r>
              <a:rPr lang="en-US" smtClean="0"/>
              <a:t>TryNextClosestSite and RODC site filtering</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44993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Deleted objects (w/o recycle bin)</a:t>
            </a:r>
            <a:endParaRPr lang="en-US" dirty="0"/>
          </a:p>
        </p:txBody>
      </p:sp>
    </p:spTree>
    <p:extLst>
      <p:ext uri="{BB962C8B-B14F-4D97-AF65-F5344CB8AC3E}">
        <p14:creationId xmlns:p14="http://schemas.microsoft.com/office/powerpoint/2010/main" val="1411856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smtClean="0"/>
              <a:t>Deleted objects</a:t>
            </a:r>
            <a:endParaRPr lang="en-US" dirty="0" smtClean="0"/>
          </a:p>
        </p:txBody>
      </p:sp>
      <p:sp>
        <p:nvSpPr>
          <p:cNvPr id="260098" name="Rectangle 2"/>
          <p:cNvSpPr>
            <a:spLocks noGrp="1" noChangeArrowheads="1"/>
          </p:cNvSpPr>
          <p:nvPr>
            <p:ph idx="1"/>
          </p:nvPr>
        </p:nvSpPr>
        <p:spPr>
          <a:xfrm>
            <a:off x="606751" y="1307506"/>
            <a:ext cx="11061374" cy="5550493"/>
          </a:xfrm>
        </p:spPr>
        <p:txBody>
          <a:bodyPr>
            <a:normAutofit fontScale="92500" lnSpcReduction="20000"/>
          </a:bodyPr>
          <a:lstStyle/>
          <a:p>
            <a:r>
              <a:rPr lang="en-US" dirty="0" smtClean="0"/>
              <a:t>To see deleted objects, use the ‘Return Deleted Object’ control</a:t>
            </a:r>
          </a:p>
          <a:p>
            <a:pPr lvl="2"/>
            <a:r>
              <a:rPr lang="en-US" dirty="0" smtClean="0"/>
              <a:t>1.2.840.113556.1.4.417</a:t>
            </a:r>
          </a:p>
          <a:p>
            <a:pPr lvl="1"/>
            <a:r>
              <a:rPr lang="en-US" dirty="0" smtClean="0"/>
              <a:t>required for any LDAP operation</a:t>
            </a:r>
          </a:p>
          <a:p>
            <a:r>
              <a:rPr lang="en-US" dirty="0" smtClean="0"/>
              <a:t>To undelete, requires “Reanimate tombstones ACE” on NC head</a:t>
            </a:r>
          </a:p>
          <a:p>
            <a:pPr lvl="1"/>
            <a:r>
              <a:rPr lang="en-US" dirty="0" smtClean="0"/>
              <a:t>permission to “Deleted Objects” container not required</a:t>
            </a:r>
          </a:p>
          <a:p>
            <a:pPr lvl="1"/>
            <a:r>
              <a:rPr lang="en-US" dirty="0" smtClean="0"/>
              <a:t>permission to </a:t>
            </a:r>
            <a:r>
              <a:rPr lang="en-US" dirty="0" err="1" smtClean="0"/>
              <a:t>tombstoned</a:t>
            </a:r>
            <a:r>
              <a:rPr lang="en-US" dirty="0" smtClean="0"/>
              <a:t> object is required</a:t>
            </a:r>
          </a:p>
          <a:p>
            <a:r>
              <a:rPr lang="en-US" dirty="0" smtClean="0"/>
              <a:t>A ‘</a:t>
            </a:r>
            <a:r>
              <a:rPr lang="en-US" dirty="0" err="1" smtClean="0"/>
              <a:t>lastKnownParent</a:t>
            </a:r>
            <a:r>
              <a:rPr lang="en-US" dirty="0" smtClean="0"/>
              <a:t>’ property is maintained on tombstones</a:t>
            </a:r>
          </a:p>
          <a:p>
            <a:r>
              <a:rPr lang="en-US" dirty="0" smtClean="0"/>
              <a:t>Only certain properties are reanimated </a:t>
            </a:r>
          </a:p>
          <a:p>
            <a:pPr lvl="1"/>
            <a:r>
              <a:rPr lang="en-US" dirty="0" smtClean="0"/>
              <a:t>defined by </a:t>
            </a:r>
            <a:r>
              <a:rPr lang="en-US" dirty="0" err="1" smtClean="0"/>
              <a:t>attributeSchema’s</a:t>
            </a:r>
            <a:r>
              <a:rPr lang="en-US" dirty="0" smtClean="0"/>
              <a:t> </a:t>
            </a:r>
            <a:r>
              <a:rPr lang="en-US" dirty="0" err="1" smtClean="0"/>
              <a:t>searchFlags</a:t>
            </a:r>
            <a:r>
              <a:rPr lang="en-US" dirty="0" smtClean="0"/>
              <a:t> property </a:t>
            </a:r>
          </a:p>
          <a:p>
            <a:pPr lvl="2"/>
            <a:r>
              <a:rPr lang="en-US" dirty="0" smtClean="0"/>
              <a:t>OR 0x08</a:t>
            </a:r>
          </a:p>
          <a:p>
            <a:pPr lvl="1"/>
            <a:r>
              <a:rPr lang="en-US" dirty="0" smtClean="0"/>
              <a:t>no linked attributes (member, manager, </a:t>
            </a:r>
            <a:r>
              <a:rPr lang="en-US" dirty="0" err="1" smtClean="0"/>
              <a:t>etc</a:t>
            </a:r>
            <a:r>
              <a:rPr lang="en-US" dirty="0" smtClean="0"/>
              <a:t>)</a:t>
            </a:r>
          </a:p>
          <a:p>
            <a:pPr lvl="2"/>
            <a:r>
              <a:rPr lang="en-US" dirty="0" smtClean="0"/>
              <a:t>can be achieved through via NTDSUTIL and LDIF</a:t>
            </a:r>
          </a:p>
          <a:p>
            <a:pPr lvl="1"/>
            <a:r>
              <a:rPr lang="en-US" dirty="0" smtClean="0"/>
              <a:t>a number of SAM attributes maintained</a:t>
            </a:r>
          </a:p>
          <a:p>
            <a:pPr lvl="2"/>
            <a:r>
              <a:rPr lang="en-US" dirty="0" smtClean="0"/>
              <a:t>but overwritten at reanimation</a:t>
            </a:r>
          </a:p>
        </p:txBody>
      </p:sp>
    </p:spTree>
    <p:extLst>
      <p:ext uri="{BB962C8B-B14F-4D97-AF65-F5344CB8AC3E}">
        <p14:creationId xmlns:p14="http://schemas.microsoft.com/office/powerpoint/2010/main" val="2829747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smtClean="0"/>
              <a:t>Detecting reincarnated objects</a:t>
            </a:r>
            <a:endParaRPr lang="en-US" dirty="0" smtClean="0"/>
          </a:p>
        </p:txBody>
      </p:sp>
      <p:sp>
        <p:nvSpPr>
          <p:cNvPr id="103426" name="Rectangle 3"/>
          <p:cNvSpPr>
            <a:spLocks noGrp="1" noChangeArrowheads="1"/>
          </p:cNvSpPr>
          <p:nvPr>
            <p:ph idx="1"/>
          </p:nvPr>
        </p:nvSpPr>
        <p:spPr>
          <a:xfrm>
            <a:off x="606751" y="1307506"/>
            <a:ext cx="11061374" cy="5550493"/>
          </a:xfrm>
        </p:spPr>
        <p:txBody>
          <a:bodyPr/>
          <a:lstStyle/>
          <a:p>
            <a:r>
              <a:rPr lang="en-US" dirty="0" smtClean="0"/>
              <a:t>If you ever need to locate an object that has been </a:t>
            </a:r>
          </a:p>
          <a:p>
            <a:pPr lvl="1"/>
            <a:r>
              <a:rPr lang="en-US" dirty="0" smtClean="0"/>
              <a:t>undeleted</a:t>
            </a:r>
          </a:p>
          <a:p>
            <a:pPr lvl="1"/>
            <a:r>
              <a:rPr lang="en-US" dirty="0" smtClean="0"/>
              <a:t>authoritatively restored</a:t>
            </a:r>
          </a:p>
          <a:p>
            <a:pPr lvl="1"/>
            <a:r>
              <a:rPr lang="en-US" dirty="0" smtClean="0"/>
              <a:t>moved to the “Lost and Found” container</a:t>
            </a:r>
          </a:p>
          <a:p>
            <a:pPr lvl="2"/>
            <a:r>
              <a:rPr lang="en-US" dirty="0" smtClean="0"/>
              <a:t>through conflict resolution</a:t>
            </a:r>
          </a:p>
          <a:p>
            <a:r>
              <a:rPr lang="en-US" dirty="0" smtClean="0"/>
              <a:t>Use this –</a:t>
            </a:r>
          </a:p>
          <a:p>
            <a:pPr lvl="1"/>
            <a:r>
              <a:rPr lang="en-US" dirty="0" smtClean="0"/>
              <a:t>(&amp;(</a:t>
            </a:r>
            <a:r>
              <a:rPr lang="en-US" dirty="0" err="1" smtClean="0"/>
              <a:t>objectcategory</a:t>
            </a:r>
            <a:r>
              <a:rPr lang="en-US" dirty="0" smtClean="0"/>
              <a:t>=*)(</a:t>
            </a:r>
            <a:r>
              <a:rPr lang="en-US" dirty="0" err="1" smtClean="0"/>
              <a:t>lastKnownParent</a:t>
            </a:r>
            <a:r>
              <a:rPr lang="en-US" dirty="0" smtClean="0"/>
              <a:t>=*))</a:t>
            </a:r>
          </a:p>
          <a:p>
            <a:pPr lvl="2"/>
            <a:r>
              <a:rPr lang="en-US" dirty="0" smtClean="0"/>
              <a:t>‘</a:t>
            </a:r>
            <a:r>
              <a:rPr lang="en-US" dirty="0" err="1" smtClean="0"/>
              <a:t>lastKnownParent</a:t>
            </a:r>
            <a:r>
              <a:rPr lang="en-US" dirty="0" smtClean="0"/>
              <a:t>’ value identifies DN of last parent object</a:t>
            </a:r>
          </a:p>
        </p:txBody>
      </p:sp>
    </p:spTree>
    <p:extLst>
      <p:ext uri="{BB962C8B-B14F-4D97-AF65-F5344CB8AC3E}">
        <p14:creationId xmlns:p14="http://schemas.microsoft.com/office/powerpoint/2010/main" val="1120188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r>
              <a:rPr lang="en-US" smtClean="0"/>
              <a:t>Related to deleted objects</a:t>
            </a:r>
            <a:endParaRPr lang="en-US" dirty="0" smtClean="0"/>
          </a:p>
        </p:txBody>
      </p:sp>
      <p:sp>
        <p:nvSpPr>
          <p:cNvPr id="150530" name="Rectangle 3"/>
          <p:cNvSpPr>
            <a:spLocks noGrp="1" noChangeArrowheads="1"/>
          </p:cNvSpPr>
          <p:nvPr>
            <p:ph idx="1"/>
          </p:nvPr>
        </p:nvSpPr>
        <p:spPr>
          <a:xfrm>
            <a:off x="606751" y="1307506"/>
            <a:ext cx="11061374" cy="5550493"/>
          </a:xfrm>
        </p:spPr>
        <p:txBody>
          <a:bodyPr>
            <a:normAutofit fontScale="92500" lnSpcReduction="10000"/>
          </a:bodyPr>
          <a:lstStyle/>
          <a:p>
            <a:r>
              <a:rPr lang="en-US" dirty="0" smtClean="0"/>
              <a:t>Security principal creations that generate a constraint violation, e.g. </a:t>
            </a:r>
          </a:p>
          <a:p>
            <a:pPr lvl="2"/>
            <a:r>
              <a:rPr lang="en-US" dirty="0" smtClean="0"/>
              <a:t>user’s password doesn’t meet policy</a:t>
            </a:r>
          </a:p>
          <a:p>
            <a:pPr lvl="2"/>
            <a:r>
              <a:rPr lang="en-US" dirty="0" smtClean="0"/>
              <a:t>mandatory attribute not populated</a:t>
            </a:r>
          </a:p>
          <a:p>
            <a:pPr lvl="1"/>
            <a:r>
              <a:rPr lang="en-US" dirty="0" smtClean="0"/>
              <a:t>… will result in the object being created and immediately deleted</a:t>
            </a:r>
          </a:p>
          <a:p>
            <a:r>
              <a:rPr lang="en-US" dirty="0" smtClean="0"/>
              <a:t>Scenario –</a:t>
            </a:r>
          </a:p>
          <a:p>
            <a:pPr lvl="1"/>
            <a:r>
              <a:rPr lang="en-US" dirty="0" smtClean="0"/>
              <a:t>admin configures minimum password length policy = ‘9’ </a:t>
            </a:r>
          </a:p>
          <a:p>
            <a:pPr lvl="1"/>
            <a:r>
              <a:rPr lang="en-US" dirty="0" smtClean="0"/>
              <a:t>existing provisioning system that runs as delegated sub-admin </a:t>
            </a:r>
          </a:p>
          <a:p>
            <a:pPr lvl="2"/>
            <a:r>
              <a:rPr lang="en-US" dirty="0" smtClean="0"/>
              <a:t>fails to meet requirements of new policy</a:t>
            </a:r>
          </a:p>
          <a:p>
            <a:pPr lvl="1"/>
            <a:r>
              <a:rPr lang="en-US" dirty="0" smtClean="0"/>
              <a:t>result</a:t>
            </a:r>
          </a:p>
          <a:p>
            <a:pPr lvl="2"/>
            <a:r>
              <a:rPr lang="en-US" dirty="0" smtClean="0">
                <a:sym typeface="Wingdings" pitchFamily="2" charset="2"/>
              </a:rPr>
              <a:t>potential for unintended RID-pool consumption</a:t>
            </a:r>
          </a:p>
          <a:p>
            <a:endParaRPr lang="en-US" dirty="0" smtClean="0">
              <a:sym typeface="Wingdings" pitchFamily="2" charset="2"/>
            </a:endParaRPr>
          </a:p>
          <a:p>
            <a:r>
              <a:rPr lang="en-US" dirty="0" smtClean="0">
                <a:sym typeface="Wingdings" pitchFamily="2" charset="2"/>
              </a:rPr>
              <a:t>NB: once you run out of RIDs, unless you don’t need any more users, groups, computers or MSAs  it’s time to migrate</a:t>
            </a:r>
          </a:p>
          <a:p>
            <a:endParaRPr lang="en-US" dirty="0" smtClean="0"/>
          </a:p>
        </p:txBody>
      </p:sp>
    </p:spTree>
    <p:extLst>
      <p:ext uri="{BB962C8B-B14F-4D97-AF65-F5344CB8AC3E}">
        <p14:creationId xmlns:p14="http://schemas.microsoft.com/office/powerpoint/2010/main" val="706498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Replication</a:t>
            </a:r>
            <a:endParaRPr lang="en-US" dirty="0"/>
          </a:p>
        </p:txBody>
      </p:sp>
    </p:spTree>
    <p:extLst>
      <p:ext uri="{BB962C8B-B14F-4D97-AF65-F5344CB8AC3E}">
        <p14:creationId xmlns:p14="http://schemas.microsoft.com/office/powerpoint/2010/main" val="1764959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Fundamentals</a:t>
            </a:r>
          </a:p>
        </p:txBody>
      </p:sp>
      <p:sp>
        <p:nvSpPr>
          <p:cNvPr id="5" name="Content Placeholder 4"/>
          <p:cNvSpPr>
            <a:spLocks noGrp="1"/>
          </p:cNvSpPr>
          <p:nvPr>
            <p:ph idx="1"/>
          </p:nvPr>
        </p:nvSpPr>
        <p:spPr/>
        <p:txBody>
          <a:bodyPr>
            <a:normAutofit lnSpcReduction="10000"/>
          </a:bodyPr>
          <a:lstStyle/>
          <a:p>
            <a:r>
              <a:rPr lang="en-US" dirty="0" smtClean="0"/>
              <a:t>Multi-master replication</a:t>
            </a:r>
          </a:p>
          <a:p>
            <a:r>
              <a:rPr lang="en-US" dirty="0" smtClean="0"/>
              <a:t>Change sequence driven by USNs</a:t>
            </a:r>
          </a:p>
          <a:p>
            <a:r>
              <a:rPr lang="en-US" dirty="0" smtClean="0"/>
              <a:t>Operations that are replicated</a:t>
            </a:r>
          </a:p>
          <a:p>
            <a:pPr lvl="1"/>
            <a:r>
              <a:rPr lang="en-US" dirty="0" smtClean="0"/>
              <a:t>object creation / object manipulation</a:t>
            </a:r>
          </a:p>
          <a:p>
            <a:pPr lvl="2"/>
            <a:r>
              <a:rPr lang="en-US" dirty="0" smtClean="0"/>
              <a:t>excludes attributes defined as “non-replicated”</a:t>
            </a:r>
          </a:p>
          <a:p>
            <a:pPr lvl="3"/>
            <a:r>
              <a:rPr lang="en-US" dirty="0" err="1" smtClean="0"/>
              <a:t>dirsync</a:t>
            </a:r>
            <a:r>
              <a:rPr lang="en-US" dirty="0" smtClean="0"/>
              <a:t> control does not encompass such attributes</a:t>
            </a:r>
          </a:p>
          <a:p>
            <a:pPr lvl="1"/>
            <a:r>
              <a:rPr lang="en-US" dirty="0" smtClean="0"/>
              <a:t>object move / object deletion</a:t>
            </a:r>
          </a:p>
          <a:p>
            <a:pPr lvl="2"/>
            <a:r>
              <a:rPr lang="en-US" dirty="0" smtClean="0"/>
              <a:t>deletions create tombstones</a:t>
            </a:r>
          </a:p>
          <a:p>
            <a:pPr lvl="3"/>
            <a:r>
              <a:rPr lang="en-US" dirty="0" smtClean="0"/>
              <a:t>excludes dynamic objects</a:t>
            </a:r>
          </a:p>
          <a:p>
            <a:r>
              <a:rPr lang="en-US" dirty="0" smtClean="0"/>
              <a:t>Originating updates</a:t>
            </a:r>
          </a:p>
          <a:p>
            <a:pPr lvl="1"/>
            <a:r>
              <a:rPr lang="en-US" dirty="0" smtClean="0"/>
              <a:t>record of which DC originally received the update</a:t>
            </a:r>
          </a:p>
          <a:p>
            <a:r>
              <a:rPr lang="en-US" dirty="0" smtClean="0"/>
              <a:t>Replicated updates</a:t>
            </a:r>
          </a:p>
          <a:p>
            <a:pPr lvl="1"/>
            <a:r>
              <a:rPr lang="en-US" dirty="0" smtClean="0"/>
              <a:t>anything that’s not originating </a:t>
            </a:r>
            <a:r>
              <a:rPr lang="en-US" dirty="0" smtClean="0">
                <a:sym typeface="Wingdings" pitchFamily="2" charset="2"/>
              </a:rPr>
              <a:t></a:t>
            </a:r>
            <a:endParaRPr lang="en-US" dirty="0" smtClean="0"/>
          </a:p>
        </p:txBody>
      </p:sp>
    </p:spTree>
    <p:extLst>
      <p:ext uri="{BB962C8B-B14F-4D97-AF65-F5344CB8AC3E}">
        <p14:creationId xmlns:p14="http://schemas.microsoft.com/office/powerpoint/2010/main" val="3093392829"/>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896001"/>
          <p:cNvSpPr>
            <a:spLocks noGrp="1" noChangeArrowheads="1"/>
          </p:cNvSpPr>
          <p:nvPr>
            <p:ph type="title"/>
          </p:nvPr>
        </p:nvSpPr>
        <p:spPr/>
        <p:txBody>
          <a:bodyPr/>
          <a:lstStyle/>
          <a:p>
            <a:r>
              <a:rPr lang="en-US" smtClean="0"/>
              <a:t>DC identification</a:t>
            </a:r>
          </a:p>
        </p:txBody>
      </p:sp>
      <p:sp>
        <p:nvSpPr>
          <p:cNvPr id="7171" name="Shape 896002"/>
          <p:cNvSpPr>
            <a:spLocks noGrp="1" noChangeArrowheads="1"/>
          </p:cNvSpPr>
          <p:nvPr>
            <p:ph idx="1"/>
          </p:nvPr>
        </p:nvSpPr>
        <p:spPr/>
        <p:txBody>
          <a:bodyPr>
            <a:normAutofit fontScale="92500" lnSpcReduction="10000"/>
          </a:bodyPr>
          <a:lstStyle/>
          <a:p>
            <a:r>
              <a:rPr lang="en-US" dirty="0" smtClean="0"/>
              <a:t>DC identification properties used by replication are – </a:t>
            </a:r>
          </a:p>
          <a:p>
            <a:pPr lvl="1"/>
            <a:r>
              <a:rPr lang="en-US" dirty="0" smtClean="0"/>
              <a:t>DC GUID</a:t>
            </a:r>
          </a:p>
          <a:p>
            <a:pPr lvl="2"/>
            <a:r>
              <a:rPr lang="en-US" dirty="0" smtClean="0"/>
              <a:t>maintained by </a:t>
            </a:r>
            <a:r>
              <a:rPr lang="en-US" dirty="0" err="1" smtClean="0"/>
              <a:t>objectGUID</a:t>
            </a:r>
            <a:r>
              <a:rPr lang="en-US" dirty="0" smtClean="0"/>
              <a:t> property of DC’s NTDSDSA instance</a:t>
            </a:r>
          </a:p>
          <a:p>
            <a:pPr lvl="2"/>
            <a:r>
              <a:rPr lang="en-US" dirty="0" smtClean="0"/>
              <a:t>registered in DNS under “_</a:t>
            </a:r>
            <a:r>
              <a:rPr lang="en-US" dirty="0" err="1" smtClean="0"/>
              <a:t>msdcs</a:t>
            </a:r>
            <a:r>
              <a:rPr lang="en-US" dirty="0" smtClean="0"/>
              <a:t>” subdomain (CNAME record)</a:t>
            </a:r>
          </a:p>
          <a:p>
            <a:pPr lvl="3"/>
            <a:r>
              <a:rPr lang="en-US" dirty="0" smtClean="0"/>
              <a:t>represented using “network” or “pretty” byte ordering </a:t>
            </a:r>
          </a:p>
          <a:p>
            <a:pPr lvl="3"/>
            <a:r>
              <a:rPr lang="en-US" dirty="0" smtClean="0"/>
              <a:t>required for replication</a:t>
            </a:r>
          </a:p>
          <a:p>
            <a:pPr lvl="2"/>
            <a:r>
              <a:rPr lang="en-US" dirty="0" smtClean="0"/>
              <a:t>used by high-watermark vector table</a:t>
            </a:r>
          </a:p>
          <a:p>
            <a:pPr lvl="2"/>
            <a:r>
              <a:rPr lang="en-US" dirty="0" smtClean="0"/>
              <a:t>used by KCC for replication topology generation</a:t>
            </a:r>
          </a:p>
          <a:p>
            <a:pPr lvl="1"/>
            <a:r>
              <a:rPr lang="en-US" dirty="0" smtClean="0"/>
              <a:t>invocation ID</a:t>
            </a:r>
          </a:p>
          <a:p>
            <a:pPr lvl="2"/>
            <a:r>
              <a:rPr lang="en-US" dirty="0" smtClean="0"/>
              <a:t>maintained by </a:t>
            </a:r>
            <a:r>
              <a:rPr lang="en-US" dirty="0" err="1" smtClean="0"/>
              <a:t>invocationID</a:t>
            </a:r>
            <a:r>
              <a:rPr lang="en-US" dirty="0" smtClean="0"/>
              <a:t> property of DC’s NTDSDSA instance</a:t>
            </a:r>
          </a:p>
          <a:p>
            <a:pPr lvl="2"/>
            <a:r>
              <a:rPr lang="en-US" dirty="0" smtClean="0"/>
              <a:t>invocation ID retired and regenerated when</a:t>
            </a:r>
          </a:p>
          <a:p>
            <a:pPr lvl="3"/>
            <a:r>
              <a:rPr lang="en-US" dirty="0" smtClean="0"/>
              <a:t>DC is restored</a:t>
            </a:r>
          </a:p>
          <a:p>
            <a:pPr lvl="3"/>
            <a:r>
              <a:rPr lang="en-US" dirty="0" smtClean="0"/>
              <a:t>application partition is added, removed and later re-added</a:t>
            </a:r>
          </a:p>
          <a:p>
            <a:pPr lvl="4"/>
            <a:r>
              <a:rPr lang="en-US" dirty="0" smtClean="0"/>
              <a:t>re-addition requires knowledge of DC’s NC history</a:t>
            </a:r>
          </a:p>
          <a:p>
            <a:pPr lvl="4"/>
            <a:r>
              <a:rPr lang="en-US" dirty="0" smtClean="0"/>
              <a:t>maintained by </a:t>
            </a:r>
            <a:r>
              <a:rPr lang="en-US" dirty="0" err="1" smtClean="0"/>
              <a:t>msDS-RetiredReplNCSignatures</a:t>
            </a:r>
            <a:endParaRPr lang="en-US" dirty="0" smtClean="0"/>
          </a:p>
          <a:p>
            <a:pPr lvl="2"/>
            <a:r>
              <a:rPr lang="en-US" dirty="0" smtClean="0"/>
              <a:t>retired invocation ID maintained by property</a:t>
            </a:r>
          </a:p>
          <a:p>
            <a:pPr lvl="3"/>
            <a:r>
              <a:rPr lang="en-US" dirty="0" err="1" smtClean="0"/>
              <a:t>retiredReplDSASignatures</a:t>
            </a:r>
            <a:r>
              <a:rPr lang="en-US" dirty="0" smtClean="0"/>
              <a:t> property of DC’s NTDSDSA instance</a:t>
            </a:r>
          </a:p>
        </p:txBody>
      </p:sp>
    </p:spTree>
    <p:extLst>
      <p:ext uri="{BB962C8B-B14F-4D97-AF65-F5344CB8AC3E}">
        <p14:creationId xmlns:p14="http://schemas.microsoft.com/office/powerpoint/2010/main" val="697556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hape 1127426"/>
          <p:cNvSpPr>
            <a:spLocks noGrp="1" noChangeArrowheads="1"/>
          </p:cNvSpPr>
          <p:nvPr>
            <p:ph type="title"/>
          </p:nvPr>
        </p:nvSpPr>
        <p:spPr/>
        <p:txBody>
          <a:bodyPr/>
          <a:lstStyle/>
          <a:p>
            <a:r>
              <a:rPr lang="en-US" smtClean="0"/>
              <a:t>Replication topology</a:t>
            </a:r>
          </a:p>
        </p:txBody>
      </p:sp>
      <p:sp>
        <p:nvSpPr>
          <p:cNvPr id="8194" name="Shape 1127425"/>
          <p:cNvSpPr>
            <a:spLocks noGrp="1" noChangeArrowheads="1"/>
          </p:cNvSpPr>
          <p:nvPr>
            <p:ph idx="1"/>
          </p:nvPr>
        </p:nvSpPr>
        <p:spPr/>
        <p:txBody>
          <a:bodyPr/>
          <a:lstStyle/>
          <a:p>
            <a:r>
              <a:rPr lang="en-US" smtClean="0"/>
              <a:t>Replication topology generated by KCC/ISTG</a:t>
            </a:r>
            <a:br>
              <a:rPr lang="en-US" smtClean="0"/>
            </a:br>
            <a:endParaRPr lang="en-US" smtClean="0"/>
          </a:p>
          <a:p>
            <a:r>
              <a:rPr lang="en-US" smtClean="0"/>
              <a:t>KCC = Knowledge Consistency Checker</a:t>
            </a:r>
          </a:p>
          <a:p>
            <a:r>
              <a:rPr lang="en-US" smtClean="0"/>
              <a:t>ISTG = Intersite Topology Generator</a:t>
            </a:r>
          </a:p>
          <a:p>
            <a:pPr lvl="1"/>
            <a:r>
              <a:rPr lang="en-US" smtClean="0"/>
              <a:t>intersite topology generation limitations</a:t>
            </a:r>
          </a:p>
          <a:p>
            <a:pPr lvl="2"/>
            <a:r>
              <a:rPr lang="en-US" smtClean="0"/>
              <a:t>(D+1)xS &lt;= 100,000</a:t>
            </a:r>
            <a:endParaRPr lang="en-US" dirty="0" smtClean="0"/>
          </a:p>
        </p:txBody>
      </p:sp>
    </p:spTree>
    <p:extLst>
      <p:ext uri="{BB962C8B-B14F-4D97-AF65-F5344CB8AC3E}">
        <p14:creationId xmlns:p14="http://schemas.microsoft.com/office/powerpoint/2010/main" val="255278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hape 1129474"/>
          <p:cNvSpPr>
            <a:spLocks noGrp="1" noChangeArrowheads="1"/>
          </p:cNvSpPr>
          <p:nvPr>
            <p:ph type="title"/>
          </p:nvPr>
        </p:nvSpPr>
        <p:spPr/>
        <p:txBody>
          <a:bodyPr/>
          <a:lstStyle/>
          <a:p>
            <a:r>
              <a:rPr lang="en-US" smtClean="0"/>
              <a:t>KCC / ISTG</a:t>
            </a:r>
          </a:p>
        </p:txBody>
      </p:sp>
      <p:sp>
        <p:nvSpPr>
          <p:cNvPr id="9218" name="Shape 1129473"/>
          <p:cNvSpPr>
            <a:spLocks noGrp="1" noChangeArrowheads="1"/>
          </p:cNvSpPr>
          <p:nvPr>
            <p:ph idx="1"/>
          </p:nvPr>
        </p:nvSpPr>
        <p:spPr/>
        <p:txBody>
          <a:bodyPr/>
          <a:lstStyle/>
          <a:p>
            <a:r>
              <a:rPr lang="en-US" smtClean="0"/>
              <a:t>ISTG failover detection</a:t>
            </a:r>
          </a:p>
          <a:p>
            <a:pPr lvl="1"/>
            <a:r>
              <a:rPr lang="en-US" smtClean="0"/>
              <a:t>ISTG similar in nature to a FSMO</a:t>
            </a:r>
          </a:p>
          <a:p>
            <a:pPr lvl="1"/>
            <a:r>
              <a:rPr lang="en-US" smtClean="0"/>
              <a:t>a per-site role</a:t>
            </a:r>
          </a:p>
          <a:p>
            <a:pPr lvl="1"/>
            <a:r>
              <a:rPr lang="en-US" smtClean="0"/>
              <a:t>assigned to first DC in site</a:t>
            </a:r>
          </a:p>
          <a:p>
            <a:pPr lvl="1"/>
            <a:r>
              <a:rPr lang="en-US" smtClean="0"/>
              <a:t>role remains with original DC until –</a:t>
            </a:r>
          </a:p>
          <a:p>
            <a:pPr lvl="2"/>
            <a:r>
              <a:rPr lang="en-US" smtClean="0"/>
              <a:t>role is administratively moved (no interface provided)</a:t>
            </a:r>
          </a:p>
          <a:p>
            <a:pPr lvl="3"/>
            <a:r>
              <a:rPr lang="en-US" smtClean="0"/>
              <a:t>nTDSSiteSettings: interSiteTopologyGenerator</a:t>
            </a:r>
          </a:p>
          <a:p>
            <a:pPr lvl="2"/>
            <a:r>
              <a:rPr lang="en-US" smtClean="0"/>
              <a:t>up-level DC moved into site where down-level DC holding ISTG role</a:t>
            </a:r>
          </a:p>
          <a:p>
            <a:pPr lvl="2"/>
            <a:r>
              <a:rPr lang="en-US" smtClean="0"/>
              <a:t>automatic failover mechanics –</a:t>
            </a:r>
          </a:p>
          <a:p>
            <a:pPr lvl="3"/>
            <a:r>
              <a:rPr lang="en-US" smtClean="0"/>
              <a:t>UTD timestamp not improved for existing role holder for 60 minutes</a:t>
            </a:r>
          </a:p>
          <a:p>
            <a:endParaRPr lang="en-US" dirty="0" smtClean="0"/>
          </a:p>
        </p:txBody>
      </p:sp>
    </p:spTree>
    <p:extLst>
      <p:ext uri="{BB962C8B-B14F-4D97-AF65-F5344CB8AC3E}">
        <p14:creationId xmlns:p14="http://schemas.microsoft.com/office/powerpoint/2010/main" val="2614248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hape 1131522"/>
          <p:cNvSpPr>
            <a:spLocks noGrp="1" noChangeArrowheads="1"/>
          </p:cNvSpPr>
          <p:nvPr>
            <p:ph type="title"/>
          </p:nvPr>
        </p:nvSpPr>
        <p:spPr/>
        <p:txBody>
          <a:bodyPr/>
          <a:lstStyle/>
          <a:p>
            <a:r>
              <a:rPr lang="en-US" smtClean="0"/>
              <a:t>KCC / ISTG</a:t>
            </a:r>
          </a:p>
        </p:txBody>
      </p:sp>
      <p:sp>
        <p:nvSpPr>
          <p:cNvPr id="10242" name="Shape 1131521"/>
          <p:cNvSpPr>
            <a:spLocks noGrp="1" noChangeArrowheads="1"/>
          </p:cNvSpPr>
          <p:nvPr>
            <p:ph idx="1"/>
          </p:nvPr>
        </p:nvSpPr>
        <p:spPr>
          <a:xfrm>
            <a:off x="606751" y="1307507"/>
            <a:ext cx="11061374" cy="4148828"/>
          </a:xfrm>
        </p:spPr>
        <p:txBody>
          <a:bodyPr/>
          <a:lstStyle/>
          <a:p>
            <a:r>
              <a:rPr lang="en-US" dirty="0" smtClean="0"/>
              <a:t>Bridgehead load balancing </a:t>
            </a:r>
          </a:p>
          <a:p>
            <a:pPr lvl="1"/>
            <a:r>
              <a:rPr lang="en-US" dirty="0" smtClean="0"/>
              <a:t>KCC randomly selects bridgehead for each connection</a:t>
            </a:r>
          </a:p>
          <a:p>
            <a:pPr lvl="1"/>
            <a:r>
              <a:rPr lang="en-US" dirty="0" smtClean="0"/>
              <a:t>distributes load when building new connections</a:t>
            </a:r>
          </a:p>
          <a:p>
            <a:pPr lvl="1"/>
            <a:r>
              <a:rPr lang="en-US" dirty="0" smtClean="0"/>
              <a:t>does not redistribute when new hub DCs added</a:t>
            </a:r>
          </a:p>
          <a:p>
            <a:pPr lvl="1"/>
            <a:r>
              <a:rPr lang="en-US" dirty="0" smtClean="0"/>
              <a:t>does not stagger schedules automatically</a:t>
            </a:r>
          </a:p>
          <a:p>
            <a:pPr lvl="2"/>
            <a:r>
              <a:rPr lang="en-US" dirty="0" smtClean="0"/>
              <a:t>ADLB.EXE able to force schedule-staggering</a:t>
            </a:r>
          </a:p>
          <a:p>
            <a:r>
              <a:rPr lang="en-US" dirty="0" smtClean="0"/>
              <a:t>Segmented networks by firewalls?</a:t>
            </a:r>
          </a:p>
          <a:p>
            <a:pPr lvl="1"/>
            <a:r>
              <a:rPr lang="en-US" dirty="0" smtClean="0"/>
              <a:t>See DC to DC communication in “Protocol-head surface area of AD” section</a:t>
            </a:r>
          </a:p>
        </p:txBody>
      </p:sp>
    </p:spTree>
    <p:extLst>
      <p:ext uri="{BB962C8B-B14F-4D97-AF65-F5344CB8AC3E}">
        <p14:creationId xmlns:p14="http://schemas.microsoft.com/office/powerpoint/2010/main" val="936866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smtClean="0"/>
              <a:t>TryNextClosestSite</a:t>
            </a:r>
          </a:p>
        </p:txBody>
      </p:sp>
      <p:sp>
        <p:nvSpPr>
          <p:cNvPr id="9" name="Content Placeholder 8"/>
          <p:cNvSpPr>
            <a:spLocks noGrp="1"/>
          </p:cNvSpPr>
          <p:nvPr>
            <p:ph idx="1"/>
          </p:nvPr>
        </p:nvSpPr>
        <p:spPr>
          <a:xfrm>
            <a:off x="519113" y="4474260"/>
            <a:ext cx="8021933" cy="1932837"/>
          </a:xfrm>
        </p:spPr>
        <p:txBody>
          <a:bodyPr/>
          <a:lstStyle/>
          <a:p>
            <a:r>
              <a:rPr lang="en-US" dirty="0" smtClean="0"/>
              <a:t>Enabled </a:t>
            </a:r>
            <a:r>
              <a:rPr lang="en-US" dirty="0"/>
              <a:t>through flag, policy or registry</a:t>
            </a:r>
          </a:p>
          <a:p>
            <a:pPr lvl="1"/>
            <a:r>
              <a:rPr lang="en-US" dirty="0" err="1"/>
              <a:t>nltest</a:t>
            </a:r>
            <a:r>
              <a:rPr lang="en-US" dirty="0"/>
              <a:t> /</a:t>
            </a:r>
            <a:r>
              <a:rPr lang="en-US" dirty="0" err="1"/>
              <a:t>dsgetdc</a:t>
            </a:r>
            <a:r>
              <a:rPr lang="en-US" dirty="0"/>
              <a:t>: /</a:t>
            </a:r>
            <a:r>
              <a:rPr lang="en-US" dirty="0" err="1"/>
              <a:t>try_next_closest_site</a:t>
            </a:r>
            <a:endParaRPr lang="en-US" dirty="0"/>
          </a:p>
          <a:p>
            <a:pPr lvl="1"/>
            <a:r>
              <a:rPr lang="en-US" dirty="0"/>
              <a:t>TryNextClosestSite (</a:t>
            </a:r>
            <a:r>
              <a:rPr lang="en-US" dirty="0" smtClean="0"/>
              <a:t>DWORD: 0 </a:t>
            </a:r>
            <a:r>
              <a:rPr lang="en-US" dirty="0"/>
              <a:t>or 1</a:t>
            </a:r>
            <a:r>
              <a:rPr lang="en-US" dirty="0" smtClean="0"/>
              <a:t>)</a:t>
            </a:r>
          </a:p>
          <a:p>
            <a:r>
              <a:rPr lang="en-US" dirty="0" smtClean="0"/>
              <a:t>Not enabled by default</a:t>
            </a:r>
            <a:endParaRPr lang="en-US" dirty="0"/>
          </a:p>
        </p:txBody>
      </p:sp>
      <p:sp>
        <p:nvSpPr>
          <p:cNvPr id="5" name="Oval 4"/>
          <p:cNvSpPr/>
          <p:nvPr/>
        </p:nvSpPr>
        <p:spPr bwMode="auto">
          <a:xfrm>
            <a:off x="714894" y="10640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7" name="Oval 6"/>
          <p:cNvSpPr/>
          <p:nvPr/>
        </p:nvSpPr>
        <p:spPr bwMode="auto">
          <a:xfrm>
            <a:off x="6528270" y="10640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8946004" y="3649342"/>
            <a:ext cx="2195315" cy="210143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10038452" y="4064889"/>
            <a:ext cx="899285" cy="807992"/>
            <a:chOff x="5015374" y="3818313"/>
            <a:chExt cx="899285" cy="807992"/>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p:txBody>
        </p:sp>
      </p:grpSp>
      <p:grpSp>
        <p:nvGrpSpPr>
          <p:cNvPr id="28" name="Group 27"/>
          <p:cNvGrpSpPr/>
          <p:nvPr/>
        </p:nvGrpSpPr>
        <p:grpSpPr>
          <a:xfrm>
            <a:off x="2201448" y="1638630"/>
            <a:ext cx="859506" cy="807992"/>
            <a:chOff x="5020584" y="3818313"/>
            <a:chExt cx="859506" cy="807992"/>
          </a:xfrm>
        </p:grpSpPr>
        <p:pic>
          <p:nvPicPr>
            <p:cNvPr id="29"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a:t>
              </a:r>
            </a:p>
          </p:txBody>
        </p:sp>
      </p:grpSp>
      <p:grpSp>
        <p:nvGrpSpPr>
          <p:cNvPr id="34" name="Group 33"/>
          <p:cNvGrpSpPr/>
          <p:nvPr/>
        </p:nvGrpSpPr>
        <p:grpSpPr>
          <a:xfrm>
            <a:off x="1461261" y="2608449"/>
            <a:ext cx="859506" cy="807992"/>
            <a:chOff x="5020584" y="3818313"/>
            <a:chExt cx="859506" cy="807992"/>
          </a:xfrm>
        </p:grpSpPr>
        <p:pic>
          <p:nvPicPr>
            <p:cNvPr id="35"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a:t>
              </a:r>
            </a:p>
          </p:txBody>
        </p:sp>
      </p:grpSp>
      <p:pic>
        <p:nvPicPr>
          <p:cNvPr id="3088" name="Picture 16" descr=""/>
          <p:cNvPicPr>
            <a:picLocks noChangeAspect="1" noChangeArrowheads="1"/>
          </p:cNvPicPr>
          <p:nvPr/>
        </p:nvPicPr>
        <p:blipFill rotWithShape="1">
          <a:blip r:embed="rId4">
            <a:extLst>
              <a:ext uri="{28A0092B-C50C-407E-A947-70E740481C1C}">
                <a14:useLocalDpi xmlns:a14="http://schemas.microsoft.com/office/drawing/2010/main" val="0"/>
              </a:ext>
            </a:extLst>
          </a:blip>
          <a:srcRect l="32071" r="35859"/>
          <a:stretch/>
        </p:blipFill>
        <p:spPr bwMode="auto">
          <a:xfrm>
            <a:off x="9136401" y="2802078"/>
            <a:ext cx="1279402"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8129644" y="1534841"/>
            <a:ext cx="859506" cy="807992"/>
            <a:chOff x="5020584" y="3818313"/>
            <a:chExt cx="859506" cy="807992"/>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DC-10</a:t>
              </a:r>
            </a:p>
          </p:txBody>
        </p:sp>
      </p:grpSp>
      <p:grpSp>
        <p:nvGrpSpPr>
          <p:cNvPr id="37" name="Group 36"/>
          <p:cNvGrpSpPr/>
          <p:nvPr/>
        </p:nvGrpSpPr>
        <p:grpSpPr>
          <a:xfrm>
            <a:off x="7035526" y="2398082"/>
            <a:ext cx="859506" cy="807992"/>
            <a:chOff x="5020584" y="3818313"/>
            <a:chExt cx="859506" cy="807992"/>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76893" y="4380084"/>
              <a:ext cx="576248"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DC-11</a:t>
              </a:r>
            </a:p>
          </p:txBody>
        </p:sp>
      </p:grpSp>
      <p:pic>
        <p:nvPicPr>
          <p:cNvPr id="3089" name="Picture 17" descr=""/>
          <p:cNvPicPr>
            <a:picLocks noChangeAspect="1" noChangeArrowheads="1"/>
          </p:cNvPicPr>
          <p:nvPr/>
        </p:nvPicPr>
        <p:blipFill rotWithShape="1">
          <a:blip r:embed="rId4">
            <a:extLst>
              <a:ext uri="{28A0092B-C50C-407E-A947-70E740481C1C}">
                <a14:useLocalDpi xmlns:a14="http://schemas.microsoft.com/office/drawing/2010/main" val="0"/>
              </a:ext>
            </a:extLst>
          </a:blip>
          <a:srcRect r="68963"/>
          <a:stretch/>
        </p:blipFill>
        <p:spPr bwMode="auto">
          <a:xfrm>
            <a:off x="3229703" y="280207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9224412" y="4700058"/>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spTree>
    <p:extLst>
      <p:ext uri="{BB962C8B-B14F-4D97-AF65-F5344CB8AC3E}">
        <p14:creationId xmlns:p14="http://schemas.microsoft.com/office/powerpoint/2010/main" val="1205458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1100801"/>
          <p:cNvSpPr>
            <a:spLocks noChangeArrowheads="1"/>
          </p:cNvSpPr>
          <p:nvPr/>
        </p:nvSpPr>
        <p:spPr bwMode="auto">
          <a:xfrm>
            <a:off x="1186084" y="2377282"/>
            <a:ext cx="10349920" cy="3768725"/>
          </a:xfrm>
          <a:prstGeom prst="ellipse">
            <a:avLst/>
          </a:prstGeom>
          <a:solidFill>
            <a:srgbClr val="B2B2B2"/>
          </a:solidFill>
          <a:ln w="9525" algn="ctr">
            <a:solidFill>
              <a:schemeClr val="tx1"/>
            </a:solidFill>
            <a:round/>
            <a:headEnd/>
            <a:tailEnd/>
          </a:ln>
        </p:spPr>
        <p:txBody>
          <a:bodyPr wrap="none" lIns="92075" tIns="46038" rIns="92075" bIns="46038" anchor="ctr"/>
          <a:lstStyle/>
          <a:p>
            <a:pPr algn="l"/>
            <a:endParaRPr lang="en-US" sz="1800">
              <a:solidFill>
                <a:srgbClr val="000000"/>
              </a:solidFill>
            </a:endParaRPr>
          </a:p>
        </p:txBody>
      </p:sp>
      <p:grpSp>
        <p:nvGrpSpPr>
          <p:cNvPr id="11267" name="Group 3"/>
          <p:cNvGrpSpPr>
            <a:grpSpLocks/>
          </p:cNvGrpSpPr>
          <p:nvPr/>
        </p:nvGrpSpPr>
        <p:grpSpPr bwMode="auto">
          <a:xfrm>
            <a:off x="7937551" y="1296989"/>
            <a:ext cx="1967987" cy="938212"/>
            <a:chOff x="3751" y="817"/>
            <a:chExt cx="930" cy="591"/>
          </a:xfrm>
        </p:grpSpPr>
        <p:sp>
          <p:nvSpPr>
            <p:cNvPr id="11340" name="Flowchart: Extract 1100803"/>
            <p:cNvSpPr>
              <a:spLocks noChangeArrowheads="1"/>
            </p:cNvSpPr>
            <p:nvPr/>
          </p:nvSpPr>
          <p:spPr bwMode="auto">
            <a:xfrm>
              <a:off x="3915" y="817"/>
              <a:ext cx="626" cy="453"/>
            </a:xfrm>
            <a:prstGeom prst="flowChartExtract">
              <a:avLst/>
            </a:prstGeom>
            <a:solidFill>
              <a:srgbClr val="FF9900"/>
            </a:solidFill>
            <a:ln w="1905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1341" name="TextBox 1100804"/>
            <p:cNvSpPr txBox="1">
              <a:spLocks noChangeArrowheads="1"/>
            </p:cNvSpPr>
            <p:nvPr/>
          </p:nvSpPr>
          <p:spPr bwMode="auto">
            <a:xfrm>
              <a:off x="3751" y="1262"/>
              <a:ext cx="930" cy="146"/>
            </a:xfrm>
            <a:prstGeom prst="rect">
              <a:avLst/>
            </a:prstGeom>
            <a:solidFill>
              <a:srgbClr val="C0C0C0"/>
            </a:solidFill>
            <a:ln w="19050" algn="ctr">
              <a:solidFill>
                <a:schemeClr val="tx1"/>
              </a:solidFill>
              <a:miter lim="800000"/>
              <a:headEnd/>
              <a:tailEnd/>
            </a:ln>
          </p:spPr>
          <p:txBody>
            <a:bodyPr lIns="92075" tIns="46038" rIns="92075" bIns="46038">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900" dirty="0" smtClean="0">
                  <a:solidFill>
                    <a:schemeClr val="tx1"/>
                  </a:solidFill>
                  <a:latin typeface="Arial Rounded MT Bold" pitchFamily="34" charset="0"/>
                </a:rPr>
                <a:t>Contoso.com</a:t>
              </a:r>
              <a:endParaRPr lang="en-US" sz="900" dirty="0">
                <a:solidFill>
                  <a:schemeClr val="tx1"/>
                </a:solidFill>
                <a:latin typeface="Arial Rounded MT Bold" pitchFamily="34" charset="0"/>
              </a:endParaRPr>
            </a:p>
          </p:txBody>
        </p:sp>
      </p:grpSp>
      <p:sp>
        <p:nvSpPr>
          <p:cNvPr id="11268" name="Shape 1100805"/>
          <p:cNvSpPr>
            <a:spLocks noGrp="1" noChangeArrowheads="1"/>
          </p:cNvSpPr>
          <p:nvPr>
            <p:ph type="title"/>
          </p:nvPr>
        </p:nvSpPr>
        <p:spPr/>
        <p:txBody>
          <a:bodyPr/>
          <a:lstStyle/>
          <a:p>
            <a:r>
              <a:rPr lang="en-US" smtClean="0"/>
              <a:t>Replication topology generation</a:t>
            </a:r>
          </a:p>
        </p:txBody>
      </p:sp>
      <p:grpSp>
        <p:nvGrpSpPr>
          <p:cNvPr id="3" name="Group 7"/>
          <p:cNvGrpSpPr>
            <a:grpSpLocks/>
          </p:cNvGrpSpPr>
          <p:nvPr/>
        </p:nvGrpSpPr>
        <p:grpSpPr bwMode="auto">
          <a:xfrm>
            <a:off x="2786926" y="3043239"/>
            <a:ext cx="899348" cy="1290637"/>
            <a:chOff x="913" y="2190"/>
            <a:chExt cx="404" cy="813"/>
          </a:xfrm>
        </p:grpSpPr>
        <p:graphicFrame>
          <p:nvGraphicFramePr>
            <p:cNvPr id="11338" name="Object 8"/>
            <p:cNvGraphicFramePr>
              <a:graphicFrameLocks/>
            </p:cNvGraphicFramePr>
            <p:nvPr/>
          </p:nvGraphicFramePr>
          <p:xfrm>
            <a:off x="988" y="2190"/>
            <a:ext cx="253" cy="580"/>
          </p:xfrm>
          <a:graphic>
            <a:graphicData uri="http://schemas.openxmlformats.org/presentationml/2006/ole">
              <mc:AlternateContent xmlns:mc="http://schemas.openxmlformats.org/markup-compatibility/2006">
                <mc:Choice xmlns:v="urn:schemas-microsoft-com:vml" Requires="v">
                  <p:oleObj spid="_x0000_s13558" name="Bitmap Image" r:id="rId4" imgW="457143" imgH="960127" progId="Paint.Picture">
                    <p:embed/>
                  </p:oleObj>
                </mc:Choice>
                <mc:Fallback>
                  <p:oleObj name="Bitmap Image" r:id="rId4"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2190"/>
                          <a:ext cx="253"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39" name="TextBox 1100808"/>
            <p:cNvSpPr txBox="1">
              <a:spLocks noChangeArrowheads="1"/>
            </p:cNvSpPr>
            <p:nvPr/>
          </p:nvSpPr>
          <p:spPr bwMode="auto">
            <a:xfrm>
              <a:off x="913" y="2772"/>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DC1</a:t>
              </a:r>
              <a:endParaRPr lang="en-US" sz="1800">
                <a:solidFill>
                  <a:schemeClr val="tx1"/>
                </a:solidFill>
              </a:endParaRPr>
            </a:p>
          </p:txBody>
        </p:sp>
      </p:grpSp>
      <p:grpSp>
        <p:nvGrpSpPr>
          <p:cNvPr id="4" name="Group 10"/>
          <p:cNvGrpSpPr>
            <a:grpSpLocks/>
          </p:cNvGrpSpPr>
          <p:nvPr/>
        </p:nvGrpSpPr>
        <p:grpSpPr bwMode="auto">
          <a:xfrm>
            <a:off x="6555725" y="2443164"/>
            <a:ext cx="854911" cy="1290637"/>
            <a:chOff x="2454" y="1881"/>
            <a:chExt cx="404" cy="813"/>
          </a:xfrm>
        </p:grpSpPr>
        <p:graphicFrame>
          <p:nvGraphicFramePr>
            <p:cNvPr id="11336" name="Object 11"/>
            <p:cNvGraphicFramePr>
              <a:graphicFrameLocks/>
            </p:cNvGraphicFramePr>
            <p:nvPr/>
          </p:nvGraphicFramePr>
          <p:xfrm>
            <a:off x="2529" y="1881"/>
            <a:ext cx="253" cy="580"/>
          </p:xfrm>
          <a:graphic>
            <a:graphicData uri="http://schemas.openxmlformats.org/presentationml/2006/ole">
              <mc:AlternateContent xmlns:mc="http://schemas.openxmlformats.org/markup-compatibility/2006">
                <mc:Choice xmlns:v="urn:schemas-microsoft-com:vml" Requires="v">
                  <p:oleObj spid="_x0000_s13559" name="Bitmap Image" r:id="rId6" imgW="457143" imgH="960127" progId="Paint.Picture">
                    <p:embed/>
                  </p:oleObj>
                </mc:Choice>
                <mc:Fallback>
                  <p:oleObj name="Bitmap Image" r:id="rId6"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 y="1881"/>
                          <a:ext cx="253"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37" name="TextBox 1100811"/>
            <p:cNvSpPr txBox="1">
              <a:spLocks noChangeArrowheads="1"/>
            </p:cNvSpPr>
            <p:nvPr/>
          </p:nvSpPr>
          <p:spPr bwMode="auto">
            <a:xfrm>
              <a:off x="2454" y="2463"/>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DC2</a:t>
              </a:r>
            </a:p>
          </p:txBody>
        </p:sp>
      </p:grpSp>
      <p:grpSp>
        <p:nvGrpSpPr>
          <p:cNvPr id="5" name="Group 13"/>
          <p:cNvGrpSpPr>
            <a:grpSpLocks/>
          </p:cNvGrpSpPr>
          <p:nvPr/>
        </p:nvGrpSpPr>
        <p:grpSpPr bwMode="auto">
          <a:xfrm>
            <a:off x="5341075" y="4540250"/>
            <a:ext cx="854911" cy="1290638"/>
            <a:chOff x="1922" y="3188"/>
            <a:chExt cx="404" cy="813"/>
          </a:xfrm>
        </p:grpSpPr>
        <p:graphicFrame>
          <p:nvGraphicFramePr>
            <p:cNvPr id="11334" name="Object 14"/>
            <p:cNvGraphicFramePr>
              <a:graphicFrameLocks/>
            </p:cNvGraphicFramePr>
            <p:nvPr/>
          </p:nvGraphicFramePr>
          <p:xfrm>
            <a:off x="1996" y="3188"/>
            <a:ext cx="255" cy="580"/>
          </p:xfrm>
          <a:graphic>
            <a:graphicData uri="http://schemas.openxmlformats.org/presentationml/2006/ole">
              <mc:AlternateContent xmlns:mc="http://schemas.openxmlformats.org/markup-compatibility/2006">
                <mc:Choice xmlns:v="urn:schemas-microsoft-com:vml" Requires="v">
                  <p:oleObj spid="_x0000_s13560" name="Bitmap Image" r:id="rId7" imgW="457143" imgH="960127" progId="Paint.Picture">
                    <p:embed/>
                  </p:oleObj>
                </mc:Choice>
                <mc:Fallback>
                  <p:oleObj name="Bitmap Image" r:id="rId7"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6" y="3188"/>
                          <a:ext cx="255"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35" name="TextBox 1100814"/>
            <p:cNvSpPr txBox="1">
              <a:spLocks noChangeArrowheads="1"/>
            </p:cNvSpPr>
            <p:nvPr/>
          </p:nvSpPr>
          <p:spPr bwMode="auto">
            <a:xfrm>
              <a:off x="1922" y="3770"/>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DC3</a:t>
              </a:r>
            </a:p>
          </p:txBody>
        </p:sp>
      </p:grpSp>
      <p:grpSp>
        <p:nvGrpSpPr>
          <p:cNvPr id="6" name="Group 16"/>
          <p:cNvGrpSpPr>
            <a:grpSpLocks/>
          </p:cNvGrpSpPr>
          <p:nvPr/>
        </p:nvGrpSpPr>
        <p:grpSpPr bwMode="auto">
          <a:xfrm>
            <a:off x="8561803" y="4362450"/>
            <a:ext cx="854911" cy="1290638"/>
            <a:chOff x="3303" y="3194"/>
            <a:chExt cx="404" cy="813"/>
          </a:xfrm>
        </p:grpSpPr>
        <p:graphicFrame>
          <p:nvGraphicFramePr>
            <p:cNvPr id="11332" name="Object 17"/>
            <p:cNvGraphicFramePr>
              <a:graphicFrameLocks/>
            </p:cNvGraphicFramePr>
            <p:nvPr/>
          </p:nvGraphicFramePr>
          <p:xfrm>
            <a:off x="3374" y="3194"/>
            <a:ext cx="253" cy="580"/>
          </p:xfrm>
          <a:graphic>
            <a:graphicData uri="http://schemas.openxmlformats.org/presentationml/2006/ole">
              <mc:AlternateContent xmlns:mc="http://schemas.openxmlformats.org/markup-compatibility/2006">
                <mc:Choice xmlns:v="urn:schemas-microsoft-com:vml" Requires="v">
                  <p:oleObj spid="_x0000_s13561" name="Bitmap Image" r:id="rId8" imgW="457143" imgH="960127" progId="Paint.Picture">
                    <p:embed/>
                  </p:oleObj>
                </mc:Choice>
                <mc:Fallback>
                  <p:oleObj name="Bitmap Image" r:id="rId8"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 y="3194"/>
                          <a:ext cx="253"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33" name="TextBox 1100817"/>
            <p:cNvSpPr txBox="1">
              <a:spLocks noChangeArrowheads="1"/>
            </p:cNvSpPr>
            <p:nvPr/>
          </p:nvSpPr>
          <p:spPr bwMode="auto">
            <a:xfrm>
              <a:off x="3303" y="3776"/>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DC4</a:t>
              </a:r>
            </a:p>
          </p:txBody>
        </p:sp>
      </p:grpSp>
      <p:grpSp>
        <p:nvGrpSpPr>
          <p:cNvPr id="7" name="Group 19"/>
          <p:cNvGrpSpPr>
            <a:grpSpLocks/>
          </p:cNvGrpSpPr>
          <p:nvPr/>
        </p:nvGrpSpPr>
        <p:grpSpPr bwMode="auto">
          <a:xfrm>
            <a:off x="3880956" y="2755901"/>
            <a:ext cx="2742486" cy="576263"/>
            <a:chOff x="1261" y="2000"/>
            <a:chExt cx="1296" cy="363"/>
          </a:xfrm>
        </p:grpSpPr>
        <p:sp>
          <p:nvSpPr>
            <p:cNvPr id="11329" name="Right Arrow 1100819"/>
            <p:cNvSpPr>
              <a:spLocks noChangeArrowheads="1"/>
            </p:cNvSpPr>
            <p:nvPr/>
          </p:nvSpPr>
          <p:spPr bwMode="auto">
            <a:xfrm>
              <a:off x="1261" y="2000"/>
              <a:ext cx="1296" cy="363"/>
            </a:xfrm>
            <a:prstGeom prst="rightArrow">
              <a:avLst>
                <a:gd name="adj1" fmla="val 50000"/>
                <a:gd name="adj2" fmla="val 89256"/>
              </a:avLst>
            </a:prstGeom>
            <a:solidFill>
              <a:schemeClr val="bg2"/>
            </a:solidFill>
            <a:ln w="1270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1330" name="Shape 1100820"/>
            <p:cNvSpPr>
              <a:spLocks/>
            </p:cNvSpPr>
            <p:nvPr/>
          </p:nvSpPr>
          <p:spPr bwMode="auto">
            <a:xfrm>
              <a:off x="1297" y="2144"/>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331" name="Shape 1100821"/>
            <p:cNvSpPr>
              <a:spLocks/>
            </p:cNvSpPr>
            <p:nvPr/>
          </p:nvSpPr>
          <p:spPr bwMode="auto">
            <a:xfrm>
              <a:off x="1297" y="2216"/>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8" name="Group 23"/>
          <p:cNvGrpSpPr>
            <a:grpSpLocks/>
          </p:cNvGrpSpPr>
          <p:nvPr/>
        </p:nvGrpSpPr>
        <p:grpSpPr bwMode="auto">
          <a:xfrm>
            <a:off x="3836518" y="3294063"/>
            <a:ext cx="2590125" cy="585787"/>
            <a:chOff x="1248" y="2316"/>
            <a:chExt cx="1224" cy="369"/>
          </a:xfrm>
        </p:grpSpPr>
        <p:sp>
          <p:nvSpPr>
            <p:cNvPr id="11325" name="Shape 1100823"/>
            <p:cNvSpPr>
              <a:spLocks/>
            </p:cNvSpPr>
            <p:nvPr/>
          </p:nvSpPr>
          <p:spPr bwMode="auto">
            <a:xfrm>
              <a:off x="1248" y="2316"/>
              <a:ext cx="1224" cy="369"/>
            </a:xfrm>
            <a:custGeom>
              <a:avLst/>
              <a:gdLst>
                <a:gd name="T0" fmla="*/ 1224 w 1224"/>
                <a:gd name="T1" fmla="*/ 93 h 369"/>
                <a:gd name="T2" fmla="*/ 324 w 1224"/>
                <a:gd name="T3" fmla="*/ 93 h 369"/>
                <a:gd name="T4" fmla="*/ 324 w 1224"/>
                <a:gd name="T5" fmla="*/ 0 h 369"/>
                <a:gd name="T6" fmla="*/ 0 w 1224"/>
                <a:gd name="T7" fmla="*/ 183 h 369"/>
                <a:gd name="T8" fmla="*/ 324 w 1224"/>
                <a:gd name="T9" fmla="*/ 369 h 369"/>
                <a:gd name="T10" fmla="*/ 324 w 1224"/>
                <a:gd name="T11" fmla="*/ 276 h 369"/>
                <a:gd name="T12" fmla="*/ 1224 w 1224"/>
                <a:gd name="T13" fmla="*/ 276 h 369"/>
                <a:gd name="T14" fmla="*/ 1224 w 1224"/>
                <a:gd name="T15" fmla="*/ 93 h 369"/>
                <a:gd name="T16" fmla="*/ 0 60000 65536"/>
                <a:gd name="T17" fmla="*/ 0 60000 65536"/>
                <a:gd name="T18" fmla="*/ 0 60000 65536"/>
                <a:gd name="T19" fmla="*/ 0 60000 65536"/>
                <a:gd name="T20" fmla="*/ 0 60000 65536"/>
                <a:gd name="T21" fmla="*/ 0 60000 65536"/>
                <a:gd name="T22" fmla="*/ 0 60000 65536"/>
                <a:gd name="T23" fmla="*/ 0 60000 65536"/>
                <a:gd name="T24" fmla="*/ 0 w 1224"/>
                <a:gd name="T25" fmla="*/ 0 h 369"/>
                <a:gd name="T26" fmla="*/ 1224 w 1224"/>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4" h="369">
                  <a:moveTo>
                    <a:pt x="1224" y="93"/>
                  </a:moveTo>
                  <a:lnTo>
                    <a:pt x="324" y="93"/>
                  </a:lnTo>
                  <a:lnTo>
                    <a:pt x="324" y="0"/>
                  </a:lnTo>
                  <a:lnTo>
                    <a:pt x="0" y="183"/>
                  </a:lnTo>
                  <a:lnTo>
                    <a:pt x="324" y="369"/>
                  </a:lnTo>
                  <a:lnTo>
                    <a:pt x="324" y="276"/>
                  </a:lnTo>
                  <a:lnTo>
                    <a:pt x="1224" y="276"/>
                  </a:lnTo>
                  <a:lnTo>
                    <a:pt x="1224" y="93"/>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326" name="Group 25"/>
            <p:cNvGrpSpPr>
              <a:grpSpLocks/>
            </p:cNvGrpSpPr>
            <p:nvPr/>
          </p:nvGrpSpPr>
          <p:grpSpPr bwMode="auto">
            <a:xfrm>
              <a:off x="1344" y="2463"/>
              <a:ext cx="1101" cy="79"/>
              <a:chOff x="1338" y="2463"/>
              <a:chExt cx="1176" cy="79"/>
            </a:xfrm>
          </p:grpSpPr>
          <p:sp>
            <p:nvSpPr>
              <p:cNvPr id="11327" name="Shape 1100825"/>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328" name="Shape 1100826"/>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0" name="Group 28"/>
          <p:cNvGrpSpPr>
            <a:grpSpLocks/>
          </p:cNvGrpSpPr>
          <p:nvPr/>
        </p:nvGrpSpPr>
        <p:grpSpPr bwMode="auto">
          <a:xfrm>
            <a:off x="3210148" y="3995738"/>
            <a:ext cx="2302334" cy="1238250"/>
            <a:chOff x="944" y="2781"/>
            <a:chExt cx="1088" cy="780"/>
          </a:xfrm>
        </p:grpSpPr>
        <p:grpSp>
          <p:nvGrpSpPr>
            <p:cNvPr id="11315" name="Group 29"/>
            <p:cNvGrpSpPr>
              <a:grpSpLocks/>
            </p:cNvGrpSpPr>
            <p:nvPr/>
          </p:nvGrpSpPr>
          <p:grpSpPr bwMode="auto">
            <a:xfrm rot="2299943" flipH="1">
              <a:off x="944" y="3192"/>
              <a:ext cx="1088" cy="369"/>
              <a:chOff x="2328" y="3064"/>
              <a:chExt cx="1088" cy="369"/>
            </a:xfrm>
          </p:grpSpPr>
          <p:sp>
            <p:nvSpPr>
              <p:cNvPr id="11321" name="Shape 1100829"/>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322" name="Group 31"/>
              <p:cNvGrpSpPr>
                <a:grpSpLocks/>
              </p:cNvGrpSpPr>
              <p:nvPr/>
            </p:nvGrpSpPr>
            <p:grpSpPr bwMode="auto">
              <a:xfrm flipH="1">
                <a:off x="2359" y="3211"/>
                <a:ext cx="961" cy="79"/>
                <a:chOff x="1338" y="2463"/>
                <a:chExt cx="1176" cy="79"/>
              </a:xfrm>
            </p:grpSpPr>
            <p:sp>
              <p:nvSpPr>
                <p:cNvPr id="11323" name="Shape 1100831"/>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324" name="Shape 1100832"/>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1316" name="Group 34"/>
            <p:cNvGrpSpPr>
              <a:grpSpLocks/>
            </p:cNvGrpSpPr>
            <p:nvPr/>
          </p:nvGrpSpPr>
          <p:grpSpPr bwMode="auto">
            <a:xfrm>
              <a:off x="1320" y="2781"/>
              <a:ext cx="704" cy="586"/>
              <a:chOff x="1320" y="2805"/>
              <a:chExt cx="704" cy="586"/>
            </a:xfrm>
          </p:grpSpPr>
          <p:sp>
            <p:nvSpPr>
              <p:cNvPr id="11317" name="Shape 1100834"/>
              <p:cNvSpPr>
                <a:spLocks/>
              </p:cNvSpPr>
              <p:nvPr/>
            </p:nvSpPr>
            <p:spPr bwMode="auto">
              <a:xfrm rot="455027">
                <a:off x="1320" y="2805"/>
                <a:ext cx="701" cy="586"/>
              </a:xfrm>
              <a:custGeom>
                <a:avLst/>
                <a:gdLst>
                  <a:gd name="T0" fmla="*/ 0 w 701"/>
                  <a:gd name="T1" fmla="*/ 147 h 586"/>
                  <a:gd name="T2" fmla="*/ 391 w 701"/>
                  <a:gd name="T3" fmla="*/ 456 h 586"/>
                  <a:gd name="T4" fmla="*/ 333 w 701"/>
                  <a:gd name="T5" fmla="*/ 529 h 586"/>
                  <a:gd name="T6" fmla="*/ 701 w 701"/>
                  <a:gd name="T7" fmla="*/ 586 h 586"/>
                  <a:gd name="T8" fmla="*/ 562 w 701"/>
                  <a:gd name="T9" fmla="*/ 240 h 586"/>
                  <a:gd name="T10" fmla="*/ 505 w 701"/>
                  <a:gd name="T11" fmla="*/ 313 h 586"/>
                  <a:gd name="T12" fmla="*/ 108 w 701"/>
                  <a:gd name="T13" fmla="*/ 0 h 586"/>
                  <a:gd name="T14" fmla="*/ 0 w 701"/>
                  <a:gd name="T15" fmla="*/ 147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318" name="Group 36"/>
              <p:cNvGrpSpPr>
                <a:grpSpLocks/>
              </p:cNvGrpSpPr>
              <p:nvPr/>
            </p:nvGrpSpPr>
            <p:grpSpPr bwMode="auto">
              <a:xfrm rot="2299943" flipH="1" flipV="1">
                <a:off x="1322" y="3071"/>
                <a:ext cx="702" cy="79"/>
                <a:chOff x="1338" y="2463"/>
                <a:chExt cx="1176" cy="79"/>
              </a:xfrm>
            </p:grpSpPr>
            <p:sp>
              <p:nvSpPr>
                <p:cNvPr id="11319" name="Shape 1100836"/>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320" name="Shape 1100837"/>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grpSp>
        <p:nvGrpSpPr>
          <p:cNvPr id="11" name="Group 10"/>
          <p:cNvGrpSpPr/>
          <p:nvPr/>
        </p:nvGrpSpPr>
        <p:grpSpPr>
          <a:xfrm>
            <a:off x="5674042" y="3726656"/>
            <a:ext cx="1261527" cy="1039813"/>
            <a:chOff x="5674042" y="3726656"/>
            <a:chExt cx="1261527" cy="1039813"/>
          </a:xfrm>
        </p:grpSpPr>
        <p:grpSp>
          <p:nvGrpSpPr>
            <p:cNvPr id="2" name="Group 1"/>
            <p:cNvGrpSpPr/>
            <p:nvPr/>
          </p:nvGrpSpPr>
          <p:grpSpPr>
            <a:xfrm>
              <a:off x="5674042" y="3726656"/>
              <a:ext cx="1009386" cy="800100"/>
              <a:chOff x="5674042" y="3726656"/>
              <a:chExt cx="1009386" cy="800100"/>
            </a:xfrm>
          </p:grpSpPr>
          <p:sp>
            <p:nvSpPr>
              <p:cNvPr id="11311" name="Shape 1100839"/>
              <p:cNvSpPr>
                <a:spLocks/>
              </p:cNvSpPr>
              <p:nvPr/>
            </p:nvSpPr>
            <p:spPr bwMode="auto">
              <a:xfrm rot="5280000">
                <a:off x="5778685" y="3622013"/>
                <a:ext cx="800100" cy="1009386"/>
              </a:xfrm>
              <a:custGeom>
                <a:avLst/>
                <a:gdLst>
                  <a:gd name="T0" fmla="*/ 0 w 701"/>
                  <a:gd name="T1" fmla="*/ 53 h 586"/>
                  <a:gd name="T2" fmla="*/ 75 w 701"/>
                  <a:gd name="T3" fmla="*/ 163 h 586"/>
                  <a:gd name="T4" fmla="*/ 64 w 701"/>
                  <a:gd name="T5" fmla="*/ 190 h 586"/>
                  <a:gd name="T6" fmla="*/ 134 w 701"/>
                  <a:gd name="T7" fmla="*/ 209 h 586"/>
                  <a:gd name="T8" fmla="*/ 108 w 701"/>
                  <a:gd name="T9" fmla="*/ 85 h 586"/>
                  <a:gd name="T10" fmla="*/ 97 w 701"/>
                  <a:gd name="T11" fmla="*/ 112 h 586"/>
                  <a:gd name="T12" fmla="*/ 21 w 701"/>
                  <a:gd name="T13" fmla="*/ 0 h 586"/>
                  <a:gd name="T14" fmla="*/ 0 w 701"/>
                  <a:gd name="T15" fmla="*/ 53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312" name="Group 41"/>
              <p:cNvGrpSpPr>
                <a:grpSpLocks/>
              </p:cNvGrpSpPr>
              <p:nvPr/>
            </p:nvGrpSpPr>
            <p:grpSpPr bwMode="auto">
              <a:xfrm rot="8270849" flipH="1" flipV="1">
                <a:off x="5773135" y="4061050"/>
                <a:ext cx="766763" cy="114270"/>
                <a:chOff x="1338" y="2463"/>
                <a:chExt cx="1176" cy="79"/>
              </a:xfrm>
            </p:grpSpPr>
            <p:sp>
              <p:nvSpPr>
                <p:cNvPr id="11313" name="Shape 1100841"/>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314" name="Shape 1100842"/>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9" name="Group 8"/>
            <p:cNvGrpSpPr/>
            <p:nvPr/>
          </p:nvGrpSpPr>
          <p:grpSpPr>
            <a:xfrm>
              <a:off x="5926183" y="3966369"/>
              <a:ext cx="1009386" cy="800100"/>
              <a:chOff x="5926183" y="3966369"/>
              <a:chExt cx="1009386" cy="800100"/>
            </a:xfrm>
          </p:grpSpPr>
          <p:sp>
            <p:nvSpPr>
              <p:cNvPr id="11307" name="Shape 1100844"/>
              <p:cNvSpPr>
                <a:spLocks/>
              </p:cNvSpPr>
              <p:nvPr/>
            </p:nvSpPr>
            <p:spPr bwMode="auto">
              <a:xfrm rot="16080000">
                <a:off x="6030826" y="3861726"/>
                <a:ext cx="800100" cy="1009386"/>
              </a:xfrm>
              <a:custGeom>
                <a:avLst/>
                <a:gdLst>
                  <a:gd name="T0" fmla="*/ 0 w 701"/>
                  <a:gd name="T1" fmla="*/ 53 h 586"/>
                  <a:gd name="T2" fmla="*/ 75 w 701"/>
                  <a:gd name="T3" fmla="*/ 163 h 586"/>
                  <a:gd name="T4" fmla="*/ 64 w 701"/>
                  <a:gd name="T5" fmla="*/ 190 h 586"/>
                  <a:gd name="T6" fmla="*/ 134 w 701"/>
                  <a:gd name="T7" fmla="*/ 209 h 586"/>
                  <a:gd name="T8" fmla="*/ 108 w 701"/>
                  <a:gd name="T9" fmla="*/ 85 h 586"/>
                  <a:gd name="T10" fmla="*/ 97 w 701"/>
                  <a:gd name="T11" fmla="*/ 112 h 586"/>
                  <a:gd name="T12" fmla="*/ 21 w 701"/>
                  <a:gd name="T13" fmla="*/ 0 h 586"/>
                  <a:gd name="T14" fmla="*/ 0 w 701"/>
                  <a:gd name="T15" fmla="*/ 53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308" name="Group 46"/>
              <p:cNvGrpSpPr>
                <a:grpSpLocks/>
              </p:cNvGrpSpPr>
              <p:nvPr/>
            </p:nvGrpSpPr>
            <p:grpSpPr bwMode="auto">
              <a:xfrm rot="18808263" flipH="1" flipV="1">
                <a:off x="6069714" y="4300552"/>
                <a:ext cx="766763" cy="114270"/>
                <a:chOff x="1338" y="2463"/>
                <a:chExt cx="1176" cy="79"/>
              </a:xfrm>
            </p:grpSpPr>
            <p:sp>
              <p:nvSpPr>
                <p:cNvPr id="11309" name="Shape 1100846"/>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310" name="Shape 1100847"/>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grpSp>
        <p:nvGrpSpPr>
          <p:cNvPr id="16" name="Group 15"/>
          <p:cNvGrpSpPr/>
          <p:nvPr/>
        </p:nvGrpSpPr>
        <p:grpSpPr>
          <a:xfrm>
            <a:off x="6155781" y="4684714"/>
            <a:ext cx="2304450" cy="1049338"/>
            <a:chOff x="6155781" y="4684714"/>
            <a:chExt cx="2304450" cy="1049338"/>
          </a:xfrm>
        </p:grpSpPr>
        <p:grpSp>
          <p:nvGrpSpPr>
            <p:cNvPr id="11288" name="Group 50"/>
            <p:cNvGrpSpPr>
              <a:grpSpLocks/>
            </p:cNvGrpSpPr>
            <p:nvPr/>
          </p:nvGrpSpPr>
          <p:grpSpPr bwMode="auto">
            <a:xfrm>
              <a:off x="6155781" y="4684714"/>
              <a:ext cx="2302334" cy="585788"/>
              <a:chOff x="2328" y="3064"/>
              <a:chExt cx="1088" cy="369"/>
            </a:xfrm>
          </p:grpSpPr>
          <p:sp>
            <p:nvSpPr>
              <p:cNvPr id="11303" name="Shape 1100850"/>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304" name="Group 52"/>
              <p:cNvGrpSpPr>
                <a:grpSpLocks/>
              </p:cNvGrpSpPr>
              <p:nvPr/>
            </p:nvGrpSpPr>
            <p:grpSpPr bwMode="auto">
              <a:xfrm flipH="1">
                <a:off x="2359" y="3211"/>
                <a:ext cx="961" cy="79"/>
                <a:chOff x="1338" y="2463"/>
                <a:chExt cx="1176" cy="79"/>
              </a:xfrm>
            </p:grpSpPr>
            <p:sp>
              <p:nvSpPr>
                <p:cNvPr id="11305" name="Shape 1100852"/>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306" name="Shape 1100853"/>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1289" name="Group 55"/>
            <p:cNvGrpSpPr>
              <a:grpSpLocks/>
            </p:cNvGrpSpPr>
            <p:nvPr/>
          </p:nvGrpSpPr>
          <p:grpSpPr bwMode="auto">
            <a:xfrm flipH="1">
              <a:off x="6157897" y="5148264"/>
              <a:ext cx="2302334" cy="585788"/>
              <a:chOff x="2328" y="3064"/>
              <a:chExt cx="1088" cy="369"/>
            </a:xfrm>
          </p:grpSpPr>
          <p:sp>
            <p:nvSpPr>
              <p:cNvPr id="11299" name="Shape 1100855"/>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300" name="Group 57"/>
              <p:cNvGrpSpPr>
                <a:grpSpLocks/>
              </p:cNvGrpSpPr>
              <p:nvPr/>
            </p:nvGrpSpPr>
            <p:grpSpPr bwMode="auto">
              <a:xfrm flipH="1">
                <a:off x="2359" y="3211"/>
                <a:ext cx="961" cy="79"/>
                <a:chOff x="1338" y="2463"/>
                <a:chExt cx="1176" cy="79"/>
              </a:xfrm>
            </p:grpSpPr>
            <p:sp>
              <p:nvSpPr>
                <p:cNvPr id="11301" name="Shape 1100857"/>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302" name="Shape 1100858"/>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grpSp>
        <p:nvGrpSpPr>
          <p:cNvPr id="14" name="Group 13"/>
          <p:cNvGrpSpPr/>
          <p:nvPr/>
        </p:nvGrpSpPr>
        <p:grpSpPr>
          <a:xfrm>
            <a:off x="6786383" y="3622676"/>
            <a:ext cx="2247315" cy="981764"/>
            <a:chOff x="6786383" y="3622676"/>
            <a:chExt cx="2247315" cy="981764"/>
          </a:xfrm>
        </p:grpSpPr>
        <p:grpSp>
          <p:nvGrpSpPr>
            <p:cNvPr id="13" name="Group 12"/>
            <p:cNvGrpSpPr/>
            <p:nvPr/>
          </p:nvGrpSpPr>
          <p:grpSpPr>
            <a:xfrm>
              <a:off x="7357734" y="3622676"/>
              <a:ext cx="1675964" cy="650876"/>
              <a:chOff x="7357734" y="3622676"/>
              <a:chExt cx="1675964" cy="650876"/>
            </a:xfrm>
          </p:grpSpPr>
          <p:sp>
            <p:nvSpPr>
              <p:cNvPr id="11296" name="Shape 1100861"/>
              <p:cNvSpPr>
                <a:spLocks/>
              </p:cNvSpPr>
              <p:nvPr/>
            </p:nvSpPr>
            <p:spPr bwMode="auto">
              <a:xfrm rot="1920170" flipH="1" flipV="1">
                <a:off x="7357734" y="3687764"/>
                <a:ext cx="1675964" cy="585788"/>
              </a:xfrm>
              <a:custGeom>
                <a:avLst/>
                <a:gdLst>
                  <a:gd name="T0" fmla="*/ 792 w 792"/>
                  <a:gd name="T1" fmla="*/ 92 h 369"/>
                  <a:gd name="T2" fmla="*/ 324 w 792"/>
                  <a:gd name="T3" fmla="*/ 93 h 369"/>
                  <a:gd name="T4" fmla="*/ 324 w 792"/>
                  <a:gd name="T5" fmla="*/ 0 h 369"/>
                  <a:gd name="T6" fmla="*/ 0 w 792"/>
                  <a:gd name="T7" fmla="*/ 183 h 369"/>
                  <a:gd name="T8" fmla="*/ 324 w 792"/>
                  <a:gd name="T9" fmla="*/ 369 h 369"/>
                  <a:gd name="T10" fmla="*/ 324 w 792"/>
                  <a:gd name="T11" fmla="*/ 276 h 369"/>
                  <a:gd name="T12" fmla="*/ 792 w 792"/>
                  <a:gd name="T13" fmla="*/ 276 h 369"/>
                  <a:gd name="T14" fmla="*/ 792 w 792"/>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792"/>
                  <a:gd name="T25" fmla="*/ 0 h 369"/>
                  <a:gd name="T26" fmla="*/ 792 w 792"/>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2" h="369">
                    <a:moveTo>
                      <a:pt x="792" y="92"/>
                    </a:moveTo>
                    <a:lnTo>
                      <a:pt x="324" y="93"/>
                    </a:lnTo>
                    <a:lnTo>
                      <a:pt x="324" y="0"/>
                    </a:lnTo>
                    <a:lnTo>
                      <a:pt x="0" y="183"/>
                    </a:lnTo>
                    <a:lnTo>
                      <a:pt x="324" y="369"/>
                    </a:lnTo>
                    <a:lnTo>
                      <a:pt x="324" y="276"/>
                    </a:lnTo>
                    <a:lnTo>
                      <a:pt x="792" y="276"/>
                    </a:lnTo>
                    <a:lnTo>
                      <a:pt x="792"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1297" name="Shape 1100862"/>
              <p:cNvSpPr>
                <a:spLocks/>
              </p:cNvSpPr>
              <p:nvPr/>
            </p:nvSpPr>
            <p:spPr bwMode="auto">
              <a:xfrm rot="492420" flipH="1" flipV="1">
                <a:off x="7567230" y="3622676"/>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298" name="Shape 1100863"/>
              <p:cNvSpPr>
                <a:spLocks/>
              </p:cNvSpPr>
              <p:nvPr/>
            </p:nvSpPr>
            <p:spPr bwMode="auto">
              <a:xfrm rot="492420" flipH="1" flipV="1">
                <a:off x="7493165" y="3725864"/>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99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2" name="Group 11"/>
            <p:cNvGrpSpPr/>
            <p:nvPr/>
          </p:nvGrpSpPr>
          <p:grpSpPr>
            <a:xfrm>
              <a:off x="6786383" y="3968751"/>
              <a:ext cx="1675964" cy="635689"/>
              <a:chOff x="6786383" y="3968751"/>
              <a:chExt cx="1675964" cy="635689"/>
            </a:xfrm>
          </p:grpSpPr>
          <p:sp>
            <p:nvSpPr>
              <p:cNvPr id="11293" name="Shape 1100865"/>
              <p:cNvSpPr>
                <a:spLocks/>
              </p:cNvSpPr>
              <p:nvPr/>
            </p:nvSpPr>
            <p:spPr bwMode="auto">
              <a:xfrm rot="1920170">
                <a:off x="6786383" y="3968751"/>
                <a:ext cx="1675964" cy="585788"/>
              </a:xfrm>
              <a:custGeom>
                <a:avLst/>
                <a:gdLst>
                  <a:gd name="T0" fmla="*/ 792 w 792"/>
                  <a:gd name="T1" fmla="*/ 92 h 369"/>
                  <a:gd name="T2" fmla="*/ 324 w 792"/>
                  <a:gd name="T3" fmla="*/ 93 h 369"/>
                  <a:gd name="T4" fmla="*/ 324 w 792"/>
                  <a:gd name="T5" fmla="*/ 0 h 369"/>
                  <a:gd name="T6" fmla="*/ 0 w 792"/>
                  <a:gd name="T7" fmla="*/ 183 h 369"/>
                  <a:gd name="T8" fmla="*/ 324 w 792"/>
                  <a:gd name="T9" fmla="*/ 369 h 369"/>
                  <a:gd name="T10" fmla="*/ 324 w 792"/>
                  <a:gd name="T11" fmla="*/ 276 h 369"/>
                  <a:gd name="T12" fmla="*/ 792 w 792"/>
                  <a:gd name="T13" fmla="*/ 276 h 369"/>
                  <a:gd name="T14" fmla="*/ 792 w 792"/>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792"/>
                  <a:gd name="T25" fmla="*/ 0 h 369"/>
                  <a:gd name="T26" fmla="*/ 792 w 792"/>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2" h="369">
                    <a:moveTo>
                      <a:pt x="792" y="92"/>
                    </a:moveTo>
                    <a:lnTo>
                      <a:pt x="324" y="93"/>
                    </a:lnTo>
                    <a:lnTo>
                      <a:pt x="324" y="0"/>
                    </a:lnTo>
                    <a:lnTo>
                      <a:pt x="0" y="183"/>
                    </a:lnTo>
                    <a:lnTo>
                      <a:pt x="324" y="369"/>
                    </a:lnTo>
                    <a:lnTo>
                      <a:pt x="324" y="276"/>
                    </a:lnTo>
                    <a:lnTo>
                      <a:pt x="792" y="276"/>
                    </a:lnTo>
                    <a:lnTo>
                      <a:pt x="792"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1294" name="Shape 1100866"/>
              <p:cNvSpPr>
                <a:spLocks/>
              </p:cNvSpPr>
              <p:nvPr/>
            </p:nvSpPr>
            <p:spPr bwMode="auto">
              <a:xfrm rot="508208">
                <a:off x="7099568" y="4090090"/>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99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295" name="Shape 1100867"/>
              <p:cNvSpPr>
                <a:spLocks/>
              </p:cNvSpPr>
              <p:nvPr/>
            </p:nvSpPr>
            <p:spPr bwMode="auto">
              <a:xfrm rot="508208">
                <a:off x="7156703" y="3983727"/>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1279" name="Group 69"/>
          <p:cNvGrpSpPr>
            <a:grpSpLocks/>
          </p:cNvGrpSpPr>
          <p:nvPr/>
        </p:nvGrpSpPr>
        <p:grpSpPr bwMode="auto">
          <a:xfrm>
            <a:off x="420286" y="1628776"/>
            <a:ext cx="3544328" cy="339725"/>
            <a:chOff x="193" y="1195"/>
            <a:chExt cx="1596" cy="214"/>
          </a:xfrm>
        </p:grpSpPr>
        <p:sp>
          <p:nvSpPr>
            <p:cNvPr id="1100870" name="TextBox 1100869"/>
            <p:cNvSpPr txBox="1">
              <a:spLocks noChangeArrowheads="1"/>
            </p:cNvSpPr>
            <p:nvPr/>
          </p:nvSpPr>
          <p:spPr bwMode="auto">
            <a:xfrm>
              <a:off x="602" y="1195"/>
              <a:ext cx="1187"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dirty="0" smtClean="0">
                  <a:solidFill>
                    <a:schemeClr val="tx1"/>
                  </a:solidFill>
                  <a:effectLst>
                    <a:outerShdw blurRad="38100" dist="38100" dir="2700000" algn="tl">
                      <a:srgbClr val="C0C0C0"/>
                    </a:outerShdw>
                  </a:effectLst>
                  <a:cs typeface="+mn-cs"/>
                </a:rPr>
                <a:t>Contoso.com domain </a:t>
              </a:r>
              <a:r>
                <a:rPr lang="en-US" sz="1600" b="1" dirty="0">
                  <a:solidFill>
                    <a:schemeClr val="tx1"/>
                  </a:solidFill>
                  <a:effectLst>
                    <a:outerShdw blurRad="38100" dist="38100" dir="2700000" algn="tl">
                      <a:srgbClr val="C0C0C0"/>
                    </a:outerShdw>
                  </a:effectLst>
                  <a:cs typeface="+mn-cs"/>
                </a:rPr>
                <a:t>NC</a:t>
              </a:r>
            </a:p>
          </p:txBody>
        </p:sp>
        <p:cxnSp>
          <p:nvCxnSpPr>
            <p:cNvPr id="11287" name="Straight Arrow Connector 1100870"/>
            <p:cNvCxnSpPr>
              <a:cxnSpLocks noChangeShapeType="1"/>
            </p:cNvCxnSpPr>
            <p:nvPr/>
          </p:nvCxnSpPr>
          <p:spPr bwMode="auto">
            <a:xfrm flipH="1" flipV="1">
              <a:off x="193" y="1305"/>
              <a:ext cx="374" cy="4"/>
            </a:xfrm>
            <a:prstGeom prst="straightConnector1">
              <a:avLst/>
            </a:prstGeom>
            <a:noFill/>
            <a:ln w="47625" algn="ctr">
              <a:solidFill>
                <a:srgbClr val="FF6600"/>
              </a:solidFill>
              <a:round/>
              <a:headEnd type="none" w="med" len="sm"/>
              <a:tailEnd/>
            </a:ln>
            <a:extLst>
              <a:ext uri="{909E8E84-426E-40DD-AFC4-6F175D3DCCD1}">
                <a14:hiddenFill xmlns:a14="http://schemas.microsoft.com/office/drawing/2010/main">
                  <a:noFill/>
                </a14:hiddenFill>
              </a:ext>
            </a:extLst>
          </p:spPr>
        </p:cxnSp>
      </p:grpSp>
      <p:grpSp>
        <p:nvGrpSpPr>
          <p:cNvPr id="11280" name="Group 72"/>
          <p:cNvGrpSpPr>
            <a:grpSpLocks/>
          </p:cNvGrpSpPr>
          <p:nvPr/>
        </p:nvGrpSpPr>
        <p:grpSpPr bwMode="auto">
          <a:xfrm>
            <a:off x="429572" y="1349376"/>
            <a:ext cx="5567551" cy="339725"/>
            <a:chOff x="193" y="1019"/>
            <a:chExt cx="2504" cy="214"/>
          </a:xfrm>
        </p:grpSpPr>
        <p:sp>
          <p:nvSpPr>
            <p:cNvPr id="1100873" name="TextBox 1100872"/>
            <p:cNvSpPr txBox="1">
              <a:spLocks noChangeArrowheads="1"/>
            </p:cNvSpPr>
            <p:nvPr/>
          </p:nvSpPr>
          <p:spPr bwMode="auto">
            <a:xfrm>
              <a:off x="598" y="1019"/>
              <a:ext cx="2099"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dirty="0" smtClean="0">
                  <a:solidFill>
                    <a:schemeClr val="tx1"/>
                  </a:solidFill>
                  <a:effectLst>
                    <a:outerShdw blurRad="38100" dist="38100" dir="2700000" algn="tl">
                      <a:srgbClr val="C0C0C0"/>
                    </a:outerShdw>
                  </a:effectLst>
                  <a:cs typeface="+mn-cs"/>
                </a:rPr>
                <a:t>Contoso.com forest configuration/schema </a:t>
              </a:r>
              <a:r>
                <a:rPr lang="en-US" sz="1600" b="1" dirty="0">
                  <a:solidFill>
                    <a:schemeClr val="tx1"/>
                  </a:solidFill>
                  <a:effectLst>
                    <a:outerShdw blurRad="38100" dist="38100" dir="2700000" algn="tl">
                      <a:srgbClr val="C0C0C0"/>
                    </a:outerShdw>
                  </a:effectLst>
                  <a:cs typeface="+mn-cs"/>
                </a:rPr>
                <a:t>NC</a:t>
              </a:r>
              <a:endParaRPr lang="en-US" sz="1800" b="1" dirty="0">
                <a:solidFill>
                  <a:schemeClr val="tx1"/>
                </a:solidFill>
                <a:effectLst>
                  <a:outerShdw blurRad="38100" dist="38100" dir="2700000" algn="tl">
                    <a:srgbClr val="C0C0C0"/>
                  </a:outerShdw>
                </a:effectLst>
                <a:cs typeface="+mn-cs"/>
              </a:endParaRPr>
            </a:p>
          </p:txBody>
        </p:sp>
        <p:cxnSp>
          <p:nvCxnSpPr>
            <p:cNvPr id="11285" name="Straight Arrow Connector 1100873"/>
            <p:cNvCxnSpPr>
              <a:cxnSpLocks noChangeShapeType="1"/>
            </p:cNvCxnSpPr>
            <p:nvPr/>
          </p:nvCxnSpPr>
          <p:spPr bwMode="auto">
            <a:xfrm flipH="1" flipV="1">
              <a:off x="193" y="1129"/>
              <a:ext cx="374" cy="4"/>
            </a:xfrm>
            <a:prstGeom prst="straightConnector1">
              <a:avLst/>
            </a:prstGeom>
            <a:noFill/>
            <a:ln w="47625" algn="ctr">
              <a:solidFill>
                <a:srgbClr val="FF0000"/>
              </a:solidFill>
              <a:round/>
              <a:headEnd type="none" w="med" len="sm"/>
              <a:tailEnd/>
            </a:ln>
            <a:extLst>
              <a:ext uri="{909E8E84-426E-40DD-AFC4-6F175D3DCCD1}">
                <a14:hiddenFill xmlns:a14="http://schemas.microsoft.com/office/drawing/2010/main">
                  <a:noFill/>
                </a14:hiddenFill>
              </a:ext>
            </a:extLst>
          </p:spPr>
        </p:cxnSp>
      </p:grpSp>
      <p:grpSp>
        <p:nvGrpSpPr>
          <p:cNvPr id="11281" name="Group 75"/>
          <p:cNvGrpSpPr>
            <a:grpSpLocks/>
          </p:cNvGrpSpPr>
          <p:nvPr/>
        </p:nvGrpSpPr>
        <p:grpSpPr bwMode="auto">
          <a:xfrm>
            <a:off x="448616" y="2282830"/>
            <a:ext cx="2869453" cy="366713"/>
            <a:chOff x="192" y="1557"/>
            <a:chExt cx="1356" cy="231"/>
          </a:xfrm>
        </p:grpSpPr>
        <p:sp>
          <p:nvSpPr>
            <p:cNvPr id="11282" name="Right Arrow 1100875"/>
            <p:cNvSpPr>
              <a:spLocks noChangeArrowheads="1"/>
            </p:cNvSpPr>
            <p:nvPr/>
          </p:nvSpPr>
          <p:spPr bwMode="auto">
            <a:xfrm>
              <a:off x="192" y="1572"/>
              <a:ext cx="414" cy="216"/>
            </a:xfrm>
            <a:prstGeom prst="rightArrow">
              <a:avLst>
                <a:gd name="adj1" fmla="val 50000"/>
                <a:gd name="adj2" fmla="val 47917"/>
              </a:avLst>
            </a:prstGeom>
            <a:solidFill>
              <a:schemeClr val="bg2"/>
            </a:solidFill>
            <a:ln w="1270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100877" name="TextBox 1100876"/>
            <p:cNvSpPr txBox="1">
              <a:spLocks noChangeArrowheads="1"/>
            </p:cNvSpPr>
            <p:nvPr/>
          </p:nvSpPr>
          <p:spPr bwMode="auto">
            <a:xfrm>
              <a:off x="598" y="1557"/>
              <a:ext cx="950"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a:solidFill>
                    <a:schemeClr val="tx1"/>
                  </a:solidFill>
                  <a:effectLst>
                    <a:outerShdw blurRad="38100" dist="38100" dir="2700000" algn="tl">
                      <a:srgbClr val="C0C0C0"/>
                    </a:outerShdw>
                  </a:effectLst>
                  <a:cs typeface="+mn-cs"/>
                </a:rPr>
                <a:t>Connection Object</a:t>
              </a:r>
            </a:p>
          </p:txBody>
        </p:sp>
      </p:grpSp>
    </p:spTree>
    <p:extLst>
      <p:ext uri="{BB962C8B-B14F-4D97-AF65-F5344CB8AC3E}">
        <p14:creationId xmlns:p14="http://schemas.microsoft.com/office/powerpoint/2010/main" val="9169774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nodeType="clickEffect">
                                  <p:stCondLst>
                                    <p:cond delay="0"/>
                                  </p:stCondLst>
                                  <p:childTnLst>
                                    <p:animEffect transition="out" filter="dissolv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9" presetClass="exit" presetSubtype="0" fill="hold" nodeType="withEffect">
                                  <p:stCondLst>
                                    <p:cond delay="0"/>
                                  </p:stCondLst>
                                  <p:childTnLst>
                                    <p:animEffect transition="out" filter="dissolv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9" presetClass="exit" presetSubtype="0" fill="hold" nodeType="withEffect">
                                  <p:stCondLst>
                                    <p:cond delay="0"/>
                                  </p:stCondLst>
                                  <p:childTnLst>
                                    <p:animEffect transition="out" filter="dissolv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1102849"/>
          <p:cNvSpPr>
            <a:spLocks noChangeArrowheads="1"/>
          </p:cNvSpPr>
          <p:nvPr/>
        </p:nvSpPr>
        <p:spPr bwMode="auto">
          <a:xfrm>
            <a:off x="1123658" y="2417764"/>
            <a:ext cx="10349920" cy="3768725"/>
          </a:xfrm>
          <a:prstGeom prst="ellipse">
            <a:avLst/>
          </a:prstGeom>
          <a:solidFill>
            <a:srgbClr val="B2B2B2"/>
          </a:solidFill>
          <a:ln w="9525" algn="ctr">
            <a:solidFill>
              <a:schemeClr val="tx1"/>
            </a:solidFill>
            <a:round/>
            <a:headEnd/>
            <a:tailEnd/>
          </a:ln>
        </p:spPr>
        <p:txBody>
          <a:bodyPr wrap="none" lIns="92075" tIns="46038" rIns="92075" bIns="46038" anchor="ctr"/>
          <a:lstStyle/>
          <a:p>
            <a:pPr algn="l"/>
            <a:endParaRPr lang="en-US" sz="1800">
              <a:solidFill>
                <a:srgbClr val="000000"/>
              </a:solidFill>
            </a:endParaRPr>
          </a:p>
        </p:txBody>
      </p:sp>
      <p:grpSp>
        <p:nvGrpSpPr>
          <p:cNvPr id="12291" name="Group 3"/>
          <p:cNvGrpSpPr>
            <a:grpSpLocks/>
          </p:cNvGrpSpPr>
          <p:nvPr/>
        </p:nvGrpSpPr>
        <p:grpSpPr bwMode="auto">
          <a:xfrm>
            <a:off x="408411" y="1628776"/>
            <a:ext cx="3562094" cy="339725"/>
            <a:chOff x="193" y="1195"/>
            <a:chExt cx="1604" cy="214"/>
          </a:xfrm>
        </p:grpSpPr>
        <p:sp>
          <p:nvSpPr>
            <p:cNvPr id="1102852" name="TextBox 1102851"/>
            <p:cNvSpPr txBox="1">
              <a:spLocks noChangeArrowheads="1"/>
            </p:cNvSpPr>
            <p:nvPr/>
          </p:nvSpPr>
          <p:spPr bwMode="auto">
            <a:xfrm>
              <a:off x="610" y="1195"/>
              <a:ext cx="1187"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dirty="0" smtClean="0">
                  <a:solidFill>
                    <a:schemeClr val="tx1"/>
                  </a:solidFill>
                  <a:effectLst>
                    <a:outerShdw blurRad="38100" dist="38100" dir="2700000" algn="tl">
                      <a:srgbClr val="C0C0C0"/>
                    </a:outerShdw>
                  </a:effectLst>
                  <a:cs typeface="+mn-cs"/>
                </a:rPr>
                <a:t>Contoso.com domain </a:t>
              </a:r>
              <a:r>
                <a:rPr lang="en-US" sz="1600" b="1" dirty="0">
                  <a:solidFill>
                    <a:schemeClr val="tx1"/>
                  </a:solidFill>
                  <a:effectLst>
                    <a:outerShdw blurRad="38100" dist="38100" dir="2700000" algn="tl">
                      <a:srgbClr val="C0C0C0"/>
                    </a:outerShdw>
                  </a:effectLst>
                  <a:cs typeface="+mn-cs"/>
                </a:rPr>
                <a:t>NC</a:t>
              </a:r>
            </a:p>
          </p:txBody>
        </p:sp>
        <p:cxnSp>
          <p:nvCxnSpPr>
            <p:cNvPr id="12396" name="Straight Arrow Connector 1102852"/>
            <p:cNvCxnSpPr>
              <a:cxnSpLocks noChangeShapeType="1"/>
            </p:cNvCxnSpPr>
            <p:nvPr/>
          </p:nvCxnSpPr>
          <p:spPr bwMode="auto">
            <a:xfrm flipH="1" flipV="1">
              <a:off x="193" y="1305"/>
              <a:ext cx="374" cy="4"/>
            </a:xfrm>
            <a:prstGeom prst="straightConnector1">
              <a:avLst/>
            </a:prstGeom>
            <a:noFill/>
            <a:ln w="47625" algn="ctr">
              <a:solidFill>
                <a:srgbClr val="FF6600"/>
              </a:solidFill>
              <a:round/>
              <a:headEnd type="none" w="med" len="sm"/>
              <a:tailEnd/>
            </a:ln>
            <a:extLst>
              <a:ext uri="{909E8E84-426E-40DD-AFC4-6F175D3DCCD1}">
                <a14:hiddenFill xmlns:a14="http://schemas.microsoft.com/office/drawing/2010/main">
                  <a:noFill/>
                </a14:hiddenFill>
              </a:ext>
            </a:extLst>
          </p:spPr>
        </p:cxnSp>
      </p:grpSp>
      <p:grpSp>
        <p:nvGrpSpPr>
          <p:cNvPr id="12292" name="Group 6"/>
          <p:cNvGrpSpPr>
            <a:grpSpLocks/>
          </p:cNvGrpSpPr>
          <p:nvPr/>
        </p:nvGrpSpPr>
        <p:grpSpPr bwMode="auto">
          <a:xfrm>
            <a:off x="429572" y="1349376"/>
            <a:ext cx="5567551" cy="339725"/>
            <a:chOff x="193" y="1019"/>
            <a:chExt cx="2504" cy="214"/>
          </a:xfrm>
        </p:grpSpPr>
        <p:sp>
          <p:nvSpPr>
            <p:cNvPr id="1102855" name="TextBox 1102854"/>
            <p:cNvSpPr txBox="1">
              <a:spLocks noChangeArrowheads="1"/>
            </p:cNvSpPr>
            <p:nvPr/>
          </p:nvSpPr>
          <p:spPr bwMode="auto">
            <a:xfrm>
              <a:off x="598" y="1019"/>
              <a:ext cx="2099"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dirty="0" smtClean="0">
                  <a:solidFill>
                    <a:schemeClr val="tx1"/>
                  </a:solidFill>
                  <a:effectLst>
                    <a:outerShdw blurRad="38100" dist="38100" dir="2700000" algn="tl">
                      <a:srgbClr val="C0C0C0"/>
                    </a:outerShdw>
                  </a:effectLst>
                  <a:cs typeface="+mn-cs"/>
                </a:rPr>
                <a:t>Contoso.com forest configuration/schema </a:t>
              </a:r>
              <a:r>
                <a:rPr lang="en-US" sz="1600" b="1" dirty="0">
                  <a:solidFill>
                    <a:schemeClr val="tx1"/>
                  </a:solidFill>
                  <a:effectLst>
                    <a:outerShdw blurRad="38100" dist="38100" dir="2700000" algn="tl">
                      <a:srgbClr val="C0C0C0"/>
                    </a:outerShdw>
                  </a:effectLst>
                  <a:cs typeface="+mn-cs"/>
                </a:rPr>
                <a:t>NC</a:t>
              </a:r>
              <a:endParaRPr lang="en-US" sz="1800" b="1" dirty="0">
                <a:solidFill>
                  <a:schemeClr val="tx1"/>
                </a:solidFill>
                <a:effectLst>
                  <a:outerShdw blurRad="38100" dist="38100" dir="2700000" algn="tl">
                    <a:srgbClr val="C0C0C0"/>
                  </a:outerShdw>
                </a:effectLst>
                <a:cs typeface="+mn-cs"/>
              </a:endParaRPr>
            </a:p>
          </p:txBody>
        </p:sp>
        <p:cxnSp>
          <p:nvCxnSpPr>
            <p:cNvPr id="12394" name="Straight Arrow Connector 1102855"/>
            <p:cNvCxnSpPr>
              <a:cxnSpLocks noChangeShapeType="1"/>
            </p:cNvCxnSpPr>
            <p:nvPr/>
          </p:nvCxnSpPr>
          <p:spPr bwMode="auto">
            <a:xfrm flipH="1" flipV="1">
              <a:off x="193" y="1129"/>
              <a:ext cx="374" cy="4"/>
            </a:xfrm>
            <a:prstGeom prst="straightConnector1">
              <a:avLst/>
            </a:prstGeom>
            <a:noFill/>
            <a:ln w="47625" algn="ctr">
              <a:solidFill>
                <a:srgbClr val="FF0000"/>
              </a:solidFill>
              <a:round/>
              <a:headEnd type="none" w="med" len="sm"/>
              <a:tailEnd/>
            </a:ln>
            <a:extLst>
              <a:ext uri="{909E8E84-426E-40DD-AFC4-6F175D3DCCD1}">
                <a14:hiddenFill xmlns:a14="http://schemas.microsoft.com/office/drawing/2010/main">
                  <a:noFill/>
                </a14:hiddenFill>
              </a:ext>
            </a:extLst>
          </p:spPr>
        </p:cxnSp>
      </p:grpSp>
      <p:grpSp>
        <p:nvGrpSpPr>
          <p:cNvPr id="12293" name="Group 9"/>
          <p:cNvGrpSpPr>
            <a:grpSpLocks/>
          </p:cNvGrpSpPr>
          <p:nvPr/>
        </p:nvGrpSpPr>
        <p:grpSpPr bwMode="auto">
          <a:xfrm>
            <a:off x="448616" y="2282830"/>
            <a:ext cx="2869453" cy="366713"/>
            <a:chOff x="192" y="1557"/>
            <a:chExt cx="1356" cy="231"/>
          </a:xfrm>
        </p:grpSpPr>
        <p:sp>
          <p:nvSpPr>
            <p:cNvPr id="12391" name="Right Arrow 1102857"/>
            <p:cNvSpPr>
              <a:spLocks noChangeArrowheads="1"/>
            </p:cNvSpPr>
            <p:nvPr/>
          </p:nvSpPr>
          <p:spPr bwMode="auto">
            <a:xfrm>
              <a:off x="192" y="1572"/>
              <a:ext cx="414" cy="216"/>
            </a:xfrm>
            <a:prstGeom prst="rightArrow">
              <a:avLst>
                <a:gd name="adj1" fmla="val 50000"/>
                <a:gd name="adj2" fmla="val 47917"/>
              </a:avLst>
            </a:prstGeom>
            <a:solidFill>
              <a:schemeClr val="bg2"/>
            </a:solidFill>
            <a:ln w="1270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102859" name="TextBox 1102858"/>
            <p:cNvSpPr txBox="1">
              <a:spLocks noChangeArrowheads="1"/>
            </p:cNvSpPr>
            <p:nvPr/>
          </p:nvSpPr>
          <p:spPr bwMode="auto">
            <a:xfrm>
              <a:off x="598" y="1557"/>
              <a:ext cx="950"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a:solidFill>
                    <a:schemeClr val="tx1"/>
                  </a:solidFill>
                  <a:effectLst>
                    <a:outerShdw blurRad="38100" dist="38100" dir="2700000" algn="tl">
                      <a:srgbClr val="C0C0C0"/>
                    </a:outerShdw>
                  </a:effectLst>
                  <a:cs typeface="+mn-cs"/>
                </a:rPr>
                <a:t>Connection Object</a:t>
              </a:r>
            </a:p>
          </p:txBody>
        </p:sp>
      </p:grpSp>
      <p:grpSp>
        <p:nvGrpSpPr>
          <p:cNvPr id="12294" name="Group 12"/>
          <p:cNvGrpSpPr>
            <a:grpSpLocks/>
          </p:cNvGrpSpPr>
          <p:nvPr/>
        </p:nvGrpSpPr>
        <p:grpSpPr bwMode="auto">
          <a:xfrm>
            <a:off x="7937551" y="1296989"/>
            <a:ext cx="1967987" cy="938212"/>
            <a:chOff x="3751" y="817"/>
            <a:chExt cx="930" cy="591"/>
          </a:xfrm>
        </p:grpSpPr>
        <p:sp>
          <p:nvSpPr>
            <p:cNvPr id="12389" name="Flowchart: Extract 1102860"/>
            <p:cNvSpPr>
              <a:spLocks noChangeArrowheads="1"/>
            </p:cNvSpPr>
            <p:nvPr/>
          </p:nvSpPr>
          <p:spPr bwMode="auto">
            <a:xfrm>
              <a:off x="3915" y="817"/>
              <a:ext cx="626" cy="453"/>
            </a:xfrm>
            <a:prstGeom prst="flowChartExtract">
              <a:avLst/>
            </a:prstGeom>
            <a:solidFill>
              <a:srgbClr val="FF9900"/>
            </a:solidFill>
            <a:ln w="1905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2390" name="TextBox 1102861"/>
            <p:cNvSpPr txBox="1">
              <a:spLocks noChangeArrowheads="1"/>
            </p:cNvSpPr>
            <p:nvPr/>
          </p:nvSpPr>
          <p:spPr bwMode="auto">
            <a:xfrm>
              <a:off x="3751" y="1262"/>
              <a:ext cx="930" cy="146"/>
            </a:xfrm>
            <a:prstGeom prst="rect">
              <a:avLst/>
            </a:prstGeom>
            <a:solidFill>
              <a:srgbClr val="C0C0C0"/>
            </a:solidFill>
            <a:ln w="19050" algn="ctr">
              <a:solidFill>
                <a:schemeClr val="tx1"/>
              </a:solidFill>
              <a:miter lim="800000"/>
              <a:headEnd/>
              <a:tailEnd/>
            </a:ln>
          </p:spPr>
          <p:txBody>
            <a:bodyPr lIns="92075" tIns="46038" rIns="92075" bIns="46038">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900" dirty="0" smtClean="0">
                  <a:solidFill>
                    <a:schemeClr val="tx1"/>
                  </a:solidFill>
                  <a:latin typeface="Arial Rounded MT Bold" pitchFamily="34" charset="0"/>
                </a:rPr>
                <a:t>Contoso.com</a:t>
              </a:r>
              <a:endParaRPr lang="en-US" sz="900" dirty="0">
                <a:solidFill>
                  <a:schemeClr val="tx1"/>
                </a:solidFill>
                <a:latin typeface="Arial Rounded MT Bold" pitchFamily="34" charset="0"/>
              </a:endParaRPr>
            </a:p>
          </p:txBody>
        </p:sp>
      </p:grpSp>
      <p:sp>
        <p:nvSpPr>
          <p:cNvPr id="12295" name="Shape 1102862"/>
          <p:cNvSpPr>
            <a:spLocks noGrp="1" noChangeArrowheads="1"/>
          </p:cNvSpPr>
          <p:nvPr>
            <p:ph type="title"/>
          </p:nvPr>
        </p:nvSpPr>
        <p:spPr/>
        <p:txBody>
          <a:bodyPr/>
          <a:lstStyle/>
          <a:p>
            <a:r>
              <a:rPr lang="en-US" smtClean="0"/>
              <a:t>Replication topology generation</a:t>
            </a:r>
          </a:p>
        </p:txBody>
      </p:sp>
      <p:grpSp>
        <p:nvGrpSpPr>
          <p:cNvPr id="7" name="Group 16"/>
          <p:cNvGrpSpPr>
            <a:grpSpLocks/>
          </p:cNvGrpSpPr>
          <p:nvPr/>
        </p:nvGrpSpPr>
        <p:grpSpPr bwMode="auto">
          <a:xfrm>
            <a:off x="1612480" y="3175000"/>
            <a:ext cx="899350" cy="1290638"/>
            <a:chOff x="913" y="2190"/>
            <a:chExt cx="404" cy="813"/>
          </a:xfrm>
        </p:grpSpPr>
        <p:graphicFrame>
          <p:nvGraphicFramePr>
            <p:cNvPr id="12387" name="Object 17"/>
            <p:cNvGraphicFramePr>
              <a:graphicFrameLocks/>
            </p:cNvGraphicFramePr>
            <p:nvPr/>
          </p:nvGraphicFramePr>
          <p:xfrm>
            <a:off x="988" y="2190"/>
            <a:ext cx="253" cy="580"/>
          </p:xfrm>
          <a:graphic>
            <a:graphicData uri="http://schemas.openxmlformats.org/presentationml/2006/ole">
              <mc:AlternateContent xmlns:mc="http://schemas.openxmlformats.org/markup-compatibility/2006">
                <mc:Choice xmlns:v="urn:schemas-microsoft-com:vml" Requires="v">
                  <p:oleObj spid="_x0000_s14704" name="Bitmap Image" r:id="rId4" imgW="457143" imgH="960127" progId="Paint.Picture">
                    <p:embed/>
                  </p:oleObj>
                </mc:Choice>
                <mc:Fallback>
                  <p:oleObj name="Bitmap Image" r:id="rId4"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2190"/>
                          <a:ext cx="253"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88" name="TextBox 1102865"/>
            <p:cNvSpPr txBox="1">
              <a:spLocks noChangeArrowheads="1"/>
            </p:cNvSpPr>
            <p:nvPr/>
          </p:nvSpPr>
          <p:spPr bwMode="auto">
            <a:xfrm>
              <a:off x="913" y="2772"/>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DC1</a:t>
              </a:r>
              <a:endParaRPr lang="en-US" sz="1800">
                <a:solidFill>
                  <a:schemeClr val="tx1"/>
                </a:solidFill>
              </a:endParaRPr>
            </a:p>
          </p:txBody>
        </p:sp>
      </p:grpSp>
      <p:grpSp>
        <p:nvGrpSpPr>
          <p:cNvPr id="8" name="Group 19"/>
          <p:cNvGrpSpPr>
            <a:grpSpLocks/>
          </p:cNvGrpSpPr>
          <p:nvPr/>
        </p:nvGrpSpPr>
        <p:grpSpPr bwMode="auto">
          <a:xfrm>
            <a:off x="5381282" y="2574925"/>
            <a:ext cx="854911" cy="1290638"/>
            <a:chOff x="2454" y="1881"/>
            <a:chExt cx="404" cy="813"/>
          </a:xfrm>
        </p:grpSpPr>
        <p:graphicFrame>
          <p:nvGraphicFramePr>
            <p:cNvPr id="12385" name="Object 20"/>
            <p:cNvGraphicFramePr>
              <a:graphicFrameLocks/>
            </p:cNvGraphicFramePr>
            <p:nvPr/>
          </p:nvGraphicFramePr>
          <p:xfrm>
            <a:off x="2529" y="1881"/>
            <a:ext cx="253" cy="580"/>
          </p:xfrm>
          <a:graphic>
            <a:graphicData uri="http://schemas.openxmlformats.org/presentationml/2006/ole">
              <mc:AlternateContent xmlns:mc="http://schemas.openxmlformats.org/markup-compatibility/2006">
                <mc:Choice xmlns:v="urn:schemas-microsoft-com:vml" Requires="v">
                  <p:oleObj spid="_x0000_s14705" name="Bitmap Image" r:id="rId6" imgW="457143" imgH="960127" progId="Paint.Picture">
                    <p:embed/>
                  </p:oleObj>
                </mc:Choice>
                <mc:Fallback>
                  <p:oleObj name="Bitmap Image" r:id="rId6"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 y="1881"/>
                          <a:ext cx="253"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86" name="TextBox 1102868"/>
            <p:cNvSpPr txBox="1">
              <a:spLocks noChangeArrowheads="1"/>
            </p:cNvSpPr>
            <p:nvPr/>
          </p:nvSpPr>
          <p:spPr bwMode="auto">
            <a:xfrm>
              <a:off x="2454" y="2463"/>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DC2</a:t>
              </a:r>
            </a:p>
          </p:txBody>
        </p:sp>
      </p:grpSp>
      <p:grpSp>
        <p:nvGrpSpPr>
          <p:cNvPr id="9" name="Group 22"/>
          <p:cNvGrpSpPr>
            <a:grpSpLocks/>
          </p:cNvGrpSpPr>
          <p:nvPr/>
        </p:nvGrpSpPr>
        <p:grpSpPr bwMode="auto">
          <a:xfrm>
            <a:off x="4166632" y="4672014"/>
            <a:ext cx="854911" cy="1290637"/>
            <a:chOff x="1922" y="3188"/>
            <a:chExt cx="404" cy="813"/>
          </a:xfrm>
        </p:grpSpPr>
        <p:graphicFrame>
          <p:nvGraphicFramePr>
            <p:cNvPr id="12383" name="Object 23"/>
            <p:cNvGraphicFramePr>
              <a:graphicFrameLocks/>
            </p:cNvGraphicFramePr>
            <p:nvPr/>
          </p:nvGraphicFramePr>
          <p:xfrm>
            <a:off x="1996" y="3188"/>
            <a:ext cx="255" cy="580"/>
          </p:xfrm>
          <a:graphic>
            <a:graphicData uri="http://schemas.openxmlformats.org/presentationml/2006/ole">
              <mc:AlternateContent xmlns:mc="http://schemas.openxmlformats.org/markup-compatibility/2006">
                <mc:Choice xmlns:v="urn:schemas-microsoft-com:vml" Requires="v">
                  <p:oleObj spid="_x0000_s14706" name="Bitmap Image" r:id="rId7" imgW="457143" imgH="960127" progId="Paint.Picture">
                    <p:embed/>
                  </p:oleObj>
                </mc:Choice>
                <mc:Fallback>
                  <p:oleObj name="Bitmap Image" r:id="rId7"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6" y="3188"/>
                          <a:ext cx="255"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84" name="TextBox 1102871"/>
            <p:cNvSpPr txBox="1">
              <a:spLocks noChangeArrowheads="1"/>
            </p:cNvSpPr>
            <p:nvPr/>
          </p:nvSpPr>
          <p:spPr bwMode="auto">
            <a:xfrm>
              <a:off x="1922" y="3770"/>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DC3</a:t>
              </a:r>
            </a:p>
          </p:txBody>
        </p:sp>
      </p:grpSp>
      <p:grpSp>
        <p:nvGrpSpPr>
          <p:cNvPr id="10" name="Group 25"/>
          <p:cNvGrpSpPr>
            <a:grpSpLocks/>
          </p:cNvGrpSpPr>
          <p:nvPr/>
        </p:nvGrpSpPr>
        <p:grpSpPr bwMode="auto">
          <a:xfrm>
            <a:off x="7387360" y="4494214"/>
            <a:ext cx="854911" cy="1290637"/>
            <a:chOff x="3303" y="3194"/>
            <a:chExt cx="404" cy="813"/>
          </a:xfrm>
        </p:grpSpPr>
        <p:graphicFrame>
          <p:nvGraphicFramePr>
            <p:cNvPr id="12381" name="Object 26"/>
            <p:cNvGraphicFramePr>
              <a:graphicFrameLocks/>
            </p:cNvGraphicFramePr>
            <p:nvPr/>
          </p:nvGraphicFramePr>
          <p:xfrm>
            <a:off x="3374" y="3194"/>
            <a:ext cx="253" cy="580"/>
          </p:xfrm>
          <a:graphic>
            <a:graphicData uri="http://schemas.openxmlformats.org/presentationml/2006/ole">
              <mc:AlternateContent xmlns:mc="http://schemas.openxmlformats.org/markup-compatibility/2006">
                <mc:Choice xmlns:v="urn:schemas-microsoft-com:vml" Requires="v">
                  <p:oleObj spid="_x0000_s14707" name="Bitmap Image" r:id="rId8" imgW="457143" imgH="960127" progId="Paint.Picture">
                    <p:embed/>
                  </p:oleObj>
                </mc:Choice>
                <mc:Fallback>
                  <p:oleObj name="Bitmap Image" r:id="rId8"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 y="3194"/>
                          <a:ext cx="253"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82" name="TextBox 1102874"/>
            <p:cNvSpPr txBox="1">
              <a:spLocks noChangeArrowheads="1"/>
            </p:cNvSpPr>
            <p:nvPr/>
          </p:nvSpPr>
          <p:spPr bwMode="auto">
            <a:xfrm>
              <a:off x="3303" y="3776"/>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DC4</a:t>
              </a:r>
            </a:p>
          </p:txBody>
        </p:sp>
      </p:grpSp>
      <p:grpSp>
        <p:nvGrpSpPr>
          <p:cNvPr id="11" name="Group 28"/>
          <p:cNvGrpSpPr>
            <a:grpSpLocks/>
          </p:cNvGrpSpPr>
          <p:nvPr/>
        </p:nvGrpSpPr>
        <p:grpSpPr bwMode="auto">
          <a:xfrm>
            <a:off x="2706512" y="2887663"/>
            <a:ext cx="2742486" cy="576262"/>
            <a:chOff x="1261" y="2000"/>
            <a:chExt cx="1296" cy="363"/>
          </a:xfrm>
        </p:grpSpPr>
        <p:sp>
          <p:nvSpPr>
            <p:cNvPr id="12378" name="Right Arrow 1102876"/>
            <p:cNvSpPr>
              <a:spLocks noChangeArrowheads="1"/>
            </p:cNvSpPr>
            <p:nvPr/>
          </p:nvSpPr>
          <p:spPr bwMode="auto">
            <a:xfrm>
              <a:off x="1261" y="2000"/>
              <a:ext cx="1296" cy="363"/>
            </a:xfrm>
            <a:prstGeom prst="rightArrow">
              <a:avLst>
                <a:gd name="adj1" fmla="val 50000"/>
                <a:gd name="adj2" fmla="val 89256"/>
              </a:avLst>
            </a:prstGeom>
            <a:solidFill>
              <a:schemeClr val="bg2"/>
            </a:solidFill>
            <a:ln w="1270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2379" name="Shape 1102877"/>
            <p:cNvSpPr>
              <a:spLocks/>
            </p:cNvSpPr>
            <p:nvPr/>
          </p:nvSpPr>
          <p:spPr bwMode="auto">
            <a:xfrm>
              <a:off x="1297" y="2144"/>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80" name="Shape 1102878"/>
            <p:cNvSpPr>
              <a:spLocks/>
            </p:cNvSpPr>
            <p:nvPr/>
          </p:nvSpPr>
          <p:spPr bwMode="auto">
            <a:xfrm>
              <a:off x="1297" y="2216"/>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2" name="Group 32"/>
          <p:cNvGrpSpPr>
            <a:grpSpLocks/>
          </p:cNvGrpSpPr>
          <p:nvPr/>
        </p:nvGrpSpPr>
        <p:grpSpPr bwMode="auto">
          <a:xfrm>
            <a:off x="2662073" y="3425825"/>
            <a:ext cx="2590125" cy="585788"/>
            <a:chOff x="1248" y="2316"/>
            <a:chExt cx="1224" cy="369"/>
          </a:xfrm>
        </p:grpSpPr>
        <p:sp>
          <p:nvSpPr>
            <p:cNvPr id="12374" name="Shape 1102880"/>
            <p:cNvSpPr>
              <a:spLocks/>
            </p:cNvSpPr>
            <p:nvPr/>
          </p:nvSpPr>
          <p:spPr bwMode="auto">
            <a:xfrm>
              <a:off x="1248" y="2316"/>
              <a:ext cx="1224" cy="369"/>
            </a:xfrm>
            <a:custGeom>
              <a:avLst/>
              <a:gdLst>
                <a:gd name="T0" fmla="*/ 1224 w 1224"/>
                <a:gd name="T1" fmla="*/ 93 h 369"/>
                <a:gd name="T2" fmla="*/ 324 w 1224"/>
                <a:gd name="T3" fmla="*/ 93 h 369"/>
                <a:gd name="T4" fmla="*/ 324 w 1224"/>
                <a:gd name="T5" fmla="*/ 0 h 369"/>
                <a:gd name="T6" fmla="*/ 0 w 1224"/>
                <a:gd name="T7" fmla="*/ 183 h 369"/>
                <a:gd name="T8" fmla="*/ 324 w 1224"/>
                <a:gd name="T9" fmla="*/ 369 h 369"/>
                <a:gd name="T10" fmla="*/ 324 w 1224"/>
                <a:gd name="T11" fmla="*/ 276 h 369"/>
                <a:gd name="T12" fmla="*/ 1224 w 1224"/>
                <a:gd name="T13" fmla="*/ 276 h 369"/>
                <a:gd name="T14" fmla="*/ 1224 w 1224"/>
                <a:gd name="T15" fmla="*/ 93 h 369"/>
                <a:gd name="T16" fmla="*/ 0 60000 65536"/>
                <a:gd name="T17" fmla="*/ 0 60000 65536"/>
                <a:gd name="T18" fmla="*/ 0 60000 65536"/>
                <a:gd name="T19" fmla="*/ 0 60000 65536"/>
                <a:gd name="T20" fmla="*/ 0 60000 65536"/>
                <a:gd name="T21" fmla="*/ 0 60000 65536"/>
                <a:gd name="T22" fmla="*/ 0 60000 65536"/>
                <a:gd name="T23" fmla="*/ 0 60000 65536"/>
                <a:gd name="T24" fmla="*/ 0 w 1224"/>
                <a:gd name="T25" fmla="*/ 0 h 369"/>
                <a:gd name="T26" fmla="*/ 1224 w 1224"/>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4" h="369">
                  <a:moveTo>
                    <a:pt x="1224" y="93"/>
                  </a:moveTo>
                  <a:lnTo>
                    <a:pt x="324" y="93"/>
                  </a:lnTo>
                  <a:lnTo>
                    <a:pt x="324" y="0"/>
                  </a:lnTo>
                  <a:lnTo>
                    <a:pt x="0" y="183"/>
                  </a:lnTo>
                  <a:lnTo>
                    <a:pt x="324" y="369"/>
                  </a:lnTo>
                  <a:lnTo>
                    <a:pt x="324" y="276"/>
                  </a:lnTo>
                  <a:lnTo>
                    <a:pt x="1224" y="276"/>
                  </a:lnTo>
                  <a:lnTo>
                    <a:pt x="1224" y="93"/>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2375" name="Group 34"/>
            <p:cNvGrpSpPr>
              <a:grpSpLocks/>
            </p:cNvGrpSpPr>
            <p:nvPr/>
          </p:nvGrpSpPr>
          <p:grpSpPr bwMode="auto">
            <a:xfrm>
              <a:off x="1344" y="2463"/>
              <a:ext cx="1101" cy="79"/>
              <a:chOff x="1338" y="2463"/>
              <a:chExt cx="1176" cy="79"/>
            </a:xfrm>
          </p:grpSpPr>
          <p:sp>
            <p:nvSpPr>
              <p:cNvPr id="12376" name="Shape 1102882"/>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77" name="Shape 1102883"/>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2364" name="Group 38"/>
          <p:cNvGrpSpPr>
            <a:grpSpLocks/>
          </p:cNvGrpSpPr>
          <p:nvPr/>
        </p:nvGrpSpPr>
        <p:grpSpPr bwMode="auto">
          <a:xfrm rot="2299943" flipH="1">
            <a:off x="2035703" y="4779963"/>
            <a:ext cx="2302334" cy="585788"/>
            <a:chOff x="2328" y="3064"/>
            <a:chExt cx="1088" cy="369"/>
          </a:xfrm>
        </p:grpSpPr>
        <p:sp>
          <p:nvSpPr>
            <p:cNvPr id="12370" name="Shape 1102886"/>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2371" name="Group 40"/>
            <p:cNvGrpSpPr>
              <a:grpSpLocks/>
            </p:cNvGrpSpPr>
            <p:nvPr/>
          </p:nvGrpSpPr>
          <p:grpSpPr bwMode="auto">
            <a:xfrm flipH="1">
              <a:off x="2359" y="3211"/>
              <a:ext cx="961" cy="79"/>
              <a:chOff x="1338" y="2463"/>
              <a:chExt cx="1176" cy="79"/>
            </a:xfrm>
          </p:grpSpPr>
          <p:sp>
            <p:nvSpPr>
              <p:cNvPr id="12372" name="Shape 1102888"/>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73" name="Shape 1102889"/>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6" name="Group 15"/>
          <p:cNvGrpSpPr/>
          <p:nvPr/>
        </p:nvGrpSpPr>
        <p:grpSpPr>
          <a:xfrm>
            <a:off x="2831363" y="4127500"/>
            <a:ext cx="1489746" cy="930275"/>
            <a:chOff x="2831363" y="4127500"/>
            <a:chExt cx="1489746" cy="930275"/>
          </a:xfrm>
        </p:grpSpPr>
        <p:sp>
          <p:nvSpPr>
            <p:cNvPr id="12366" name="Shape 1102891"/>
            <p:cNvSpPr>
              <a:spLocks/>
            </p:cNvSpPr>
            <p:nvPr/>
          </p:nvSpPr>
          <p:spPr bwMode="auto">
            <a:xfrm>
              <a:off x="2831363" y="4127500"/>
              <a:ext cx="1483398" cy="930275"/>
            </a:xfrm>
            <a:custGeom>
              <a:avLst/>
              <a:gdLst>
                <a:gd name="T0" fmla="*/ 0 w 701"/>
                <a:gd name="T1" fmla="*/ 147 h 586"/>
                <a:gd name="T2" fmla="*/ 391 w 701"/>
                <a:gd name="T3" fmla="*/ 456 h 586"/>
                <a:gd name="T4" fmla="*/ 333 w 701"/>
                <a:gd name="T5" fmla="*/ 529 h 586"/>
                <a:gd name="T6" fmla="*/ 701 w 701"/>
                <a:gd name="T7" fmla="*/ 586 h 586"/>
                <a:gd name="T8" fmla="*/ 562 w 701"/>
                <a:gd name="T9" fmla="*/ 240 h 586"/>
                <a:gd name="T10" fmla="*/ 505 w 701"/>
                <a:gd name="T11" fmla="*/ 313 h 586"/>
                <a:gd name="T12" fmla="*/ 108 w 701"/>
                <a:gd name="T13" fmla="*/ 0 h 586"/>
                <a:gd name="T14" fmla="*/ 0 w 701"/>
                <a:gd name="T15" fmla="*/ 147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2367" name="Group 45"/>
            <p:cNvGrpSpPr>
              <a:grpSpLocks/>
            </p:cNvGrpSpPr>
            <p:nvPr/>
          </p:nvGrpSpPr>
          <p:grpSpPr bwMode="auto">
            <a:xfrm rot="1891237" flipH="1" flipV="1">
              <a:off x="2835595" y="4549775"/>
              <a:ext cx="1485514" cy="125413"/>
              <a:chOff x="1338" y="2463"/>
              <a:chExt cx="1176" cy="79"/>
            </a:xfrm>
          </p:grpSpPr>
          <p:sp>
            <p:nvSpPr>
              <p:cNvPr id="12368" name="Shape 1102893"/>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69" name="Shape 1102894"/>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5" name="Group 14"/>
          <p:cNvGrpSpPr/>
          <p:nvPr/>
        </p:nvGrpSpPr>
        <p:grpSpPr>
          <a:xfrm>
            <a:off x="4981336" y="4816477"/>
            <a:ext cx="2304450" cy="1049338"/>
            <a:chOff x="4981336" y="4816477"/>
            <a:chExt cx="2304450" cy="1049338"/>
          </a:xfrm>
        </p:grpSpPr>
        <p:grpSp>
          <p:nvGrpSpPr>
            <p:cNvPr id="12345" name="Group 49"/>
            <p:cNvGrpSpPr>
              <a:grpSpLocks/>
            </p:cNvGrpSpPr>
            <p:nvPr/>
          </p:nvGrpSpPr>
          <p:grpSpPr bwMode="auto">
            <a:xfrm>
              <a:off x="4981336" y="4816477"/>
              <a:ext cx="2302334" cy="585788"/>
              <a:chOff x="2328" y="3064"/>
              <a:chExt cx="1088" cy="369"/>
            </a:xfrm>
          </p:grpSpPr>
          <p:sp>
            <p:nvSpPr>
              <p:cNvPr id="12360" name="Shape 1102897"/>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2361" name="Group 51"/>
              <p:cNvGrpSpPr>
                <a:grpSpLocks/>
              </p:cNvGrpSpPr>
              <p:nvPr/>
            </p:nvGrpSpPr>
            <p:grpSpPr bwMode="auto">
              <a:xfrm flipH="1">
                <a:off x="2359" y="3211"/>
                <a:ext cx="961" cy="79"/>
                <a:chOff x="1338" y="2463"/>
                <a:chExt cx="1176" cy="79"/>
              </a:xfrm>
            </p:grpSpPr>
            <p:sp>
              <p:nvSpPr>
                <p:cNvPr id="12362" name="Shape 1102899"/>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63" name="Shape 1102900"/>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chemeClr val="accent4"/>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2346" name="Group 54"/>
            <p:cNvGrpSpPr>
              <a:grpSpLocks/>
            </p:cNvGrpSpPr>
            <p:nvPr/>
          </p:nvGrpSpPr>
          <p:grpSpPr bwMode="auto">
            <a:xfrm flipH="1">
              <a:off x="4983452" y="5280027"/>
              <a:ext cx="2302334" cy="585788"/>
              <a:chOff x="2328" y="3064"/>
              <a:chExt cx="1088" cy="369"/>
            </a:xfrm>
          </p:grpSpPr>
          <p:sp>
            <p:nvSpPr>
              <p:cNvPr id="12356" name="Shape 1102902"/>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2357" name="Group 56"/>
              <p:cNvGrpSpPr>
                <a:grpSpLocks/>
              </p:cNvGrpSpPr>
              <p:nvPr/>
            </p:nvGrpSpPr>
            <p:grpSpPr bwMode="auto">
              <a:xfrm flipH="1">
                <a:off x="2359" y="3211"/>
                <a:ext cx="961" cy="79"/>
                <a:chOff x="1338" y="2463"/>
                <a:chExt cx="1176" cy="79"/>
              </a:xfrm>
            </p:grpSpPr>
            <p:sp>
              <p:nvSpPr>
                <p:cNvPr id="12358" name="Shape 1102904"/>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59" name="Shape 1102905"/>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chemeClr val="accent4"/>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grpSp>
        <p:nvGrpSpPr>
          <p:cNvPr id="6" name="Group 5"/>
          <p:cNvGrpSpPr/>
          <p:nvPr/>
        </p:nvGrpSpPr>
        <p:grpSpPr>
          <a:xfrm>
            <a:off x="6183289" y="3754439"/>
            <a:ext cx="1675964" cy="650876"/>
            <a:chOff x="6183289" y="3754439"/>
            <a:chExt cx="1675964" cy="650876"/>
          </a:xfrm>
        </p:grpSpPr>
        <p:sp>
          <p:nvSpPr>
            <p:cNvPr id="12353" name="Shape 1102908"/>
            <p:cNvSpPr>
              <a:spLocks/>
            </p:cNvSpPr>
            <p:nvPr/>
          </p:nvSpPr>
          <p:spPr bwMode="auto">
            <a:xfrm rot="1920170" flipH="1" flipV="1">
              <a:off x="6183289" y="3819527"/>
              <a:ext cx="1675964" cy="585788"/>
            </a:xfrm>
            <a:custGeom>
              <a:avLst/>
              <a:gdLst>
                <a:gd name="T0" fmla="*/ 792 w 792"/>
                <a:gd name="T1" fmla="*/ 92 h 369"/>
                <a:gd name="T2" fmla="*/ 324 w 792"/>
                <a:gd name="T3" fmla="*/ 93 h 369"/>
                <a:gd name="T4" fmla="*/ 324 w 792"/>
                <a:gd name="T5" fmla="*/ 0 h 369"/>
                <a:gd name="T6" fmla="*/ 0 w 792"/>
                <a:gd name="T7" fmla="*/ 183 h 369"/>
                <a:gd name="T8" fmla="*/ 324 w 792"/>
                <a:gd name="T9" fmla="*/ 369 h 369"/>
                <a:gd name="T10" fmla="*/ 324 w 792"/>
                <a:gd name="T11" fmla="*/ 276 h 369"/>
                <a:gd name="T12" fmla="*/ 792 w 792"/>
                <a:gd name="T13" fmla="*/ 276 h 369"/>
                <a:gd name="T14" fmla="*/ 792 w 792"/>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792"/>
                <a:gd name="T25" fmla="*/ 0 h 369"/>
                <a:gd name="T26" fmla="*/ 792 w 792"/>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2" h="369">
                  <a:moveTo>
                    <a:pt x="792" y="92"/>
                  </a:moveTo>
                  <a:lnTo>
                    <a:pt x="324" y="93"/>
                  </a:lnTo>
                  <a:lnTo>
                    <a:pt x="324" y="0"/>
                  </a:lnTo>
                  <a:lnTo>
                    <a:pt x="0" y="183"/>
                  </a:lnTo>
                  <a:lnTo>
                    <a:pt x="324" y="369"/>
                  </a:lnTo>
                  <a:lnTo>
                    <a:pt x="324" y="276"/>
                  </a:lnTo>
                  <a:lnTo>
                    <a:pt x="792" y="276"/>
                  </a:lnTo>
                  <a:lnTo>
                    <a:pt x="792"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54" name="Shape 1102909"/>
            <p:cNvSpPr>
              <a:spLocks/>
            </p:cNvSpPr>
            <p:nvPr/>
          </p:nvSpPr>
          <p:spPr bwMode="auto">
            <a:xfrm rot="461271" flipH="1" flipV="1">
              <a:off x="6392785" y="3754439"/>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55" name="Shape 1102910"/>
            <p:cNvSpPr>
              <a:spLocks/>
            </p:cNvSpPr>
            <p:nvPr/>
          </p:nvSpPr>
          <p:spPr bwMode="auto">
            <a:xfrm rot="461271" flipH="1" flipV="1">
              <a:off x="6318720" y="3857627"/>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chemeClr val="accent4"/>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3" name="Group 12"/>
          <p:cNvGrpSpPr/>
          <p:nvPr/>
        </p:nvGrpSpPr>
        <p:grpSpPr>
          <a:xfrm>
            <a:off x="5611938" y="4100514"/>
            <a:ext cx="1675964" cy="652941"/>
            <a:chOff x="5611938" y="4100514"/>
            <a:chExt cx="1675964" cy="652941"/>
          </a:xfrm>
        </p:grpSpPr>
        <p:sp>
          <p:nvSpPr>
            <p:cNvPr id="12350" name="Shape 1102912"/>
            <p:cNvSpPr>
              <a:spLocks/>
            </p:cNvSpPr>
            <p:nvPr/>
          </p:nvSpPr>
          <p:spPr bwMode="auto">
            <a:xfrm rot="1920170">
              <a:off x="5611938" y="4100514"/>
              <a:ext cx="1675964" cy="585788"/>
            </a:xfrm>
            <a:custGeom>
              <a:avLst/>
              <a:gdLst>
                <a:gd name="T0" fmla="*/ 792 w 792"/>
                <a:gd name="T1" fmla="*/ 92 h 369"/>
                <a:gd name="T2" fmla="*/ 324 w 792"/>
                <a:gd name="T3" fmla="*/ 93 h 369"/>
                <a:gd name="T4" fmla="*/ 324 w 792"/>
                <a:gd name="T5" fmla="*/ 0 h 369"/>
                <a:gd name="T6" fmla="*/ 0 w 792"/>
                <a:gd name="T7" fmla="*/ 183 h 369"/>
                <a:gd name="T8" fmla="*/ 324 w 792"/>
                <a:gd name="T9" fmla="*/ 369 h 369"/>
                <a:gd name="T10" fmla="*/ 324 w 792"/>
                <a:gd name="T11" fmla="*/ 276 h 369"/>
                <a:gd name="T12" fmla="*/ 792 w 792"/>
                <a:gd name="T13" fmla="*/ 276 h 369"/>
                <a:gd name="T14" fmla="*/ 792 w 792"/>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792"/>
                <a:gd name="T25" fmla="*/ 0 h 369"/>
                <a:gd name="T26" fmla="*/ 792 w 792"/>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2" h="369">
                  <a:moveTo>
                    <a:pt x="792" y="92"/>
                  </a:moveTo>
                  <a:lnTo>
                    <a:pt x="324" y="93"/>
                  </a:lnTo>
                  <a:lnTo>
                    <a:pt x="324" y="0"/>
                  </a:lnTo>
                  <a:lnTo>
                    <a:pt x="0" y="183"/>
                  </a:lnTo>
                  <a:lnTo>
                    <a:pt x="324" y="369"/>
                  </a:lnTo>
                  <a:lnTo>
                    <a:pt x="324" y="276"/>
                  </a:lnTo>
                  <a:lnTo>
                    <a:pt x="792" y="276"/>
                  </a:lnTo>
                  <a:lnTo>
                    <a:pt x="792"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51" name="Shape 1102913"/>
            <p:cNvSpPr>
              <a:spLocks/>
            </p:cNvSpPr>
            <p:nvPr/>
          </p:nvSpPr>
          <p:spPr bwMode="auto">
            <a:xfrm rot="479482">
              <a:off x="5925123" y="4239105"/>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chemeClr val="accent4"/>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52" name="Shape 1102914"/>
            <p:cNvSpPr>
              <a:spLocks/>
            </p:cNvSpPr>
            <p:nvPr/>
          </p:nvSpPr>
          <p:spPr bwMode="auto">
            <a:xfrm rot="479482">
              <a:off x="5982258" y="4132742"/>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27" name="Group 68"/>
          <p:cNvGrpSpPr>
            <a:grpSpLocks/>
          </p:cNvGrpSpPr>
          <p:nvPr/>
        </p:nvGrpSpPr>
        <p:grpSpPr bwMode="auto">
          <a:xfrm>
            <a:off x="9873796" y="1851025"/>
            <a:ext cx="1967987" cy="938213"/>
            <a:chOff x="3751" y="817"/>
            <a:chExt cx="930" cy="591"/>
          </a:xfrm>
        </p:grpSpPr>
        <p:sp>
          <p:nvSpPr>
            <p:cNvPr id="12343" name="Flowchart: Extract 1102916"/>
            <p:cNvSpPr>
              <a:spLocks noChangeArrowheads="1"/>
            </p:cNvSpPr>
            <p:nvPr/>
          </p:nvSpPr>
          <p:spPr bwMode="auto">
            <a:xfrm>
              <a:off x="3915" y="817"/>
              <a:ext cx="626" cy="453"/>
            </a:xfrm>
            <a:prstGeom prst="flowChartExtract">
              <a:avLst/>
            </a:prstGeom>
            <a:solidFill>
              <a:srgbClr val="003366"/>
            </a:solidFill>
            <a:ln w="1905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2344" name="TextBox 1102917"/>
            <p:cNvSpPr txBox="1">
              <a:spLocks noChangeArrowheads="1"/>
            </p:cNvSpPr>
            <p:nvPr/>
          </p:nvSpPr>
          <p:spPr bwMode="auto">
            <a:xfrm>
              <a:off x="3751" y="1262"/>
              <a:ext cx="930" cy="146"/>
            </a:xfrm>
            <a:prstGeom prst="rect">
              <a:avLst/>
            </a:prstGeom>
            <a:solidFill>
              <a:srgbClr val="C0C0C0"/>
            </a:solidFill>
            <a:ln w="19050" algn="ctr">
              <a:solidFill>
                <a:schemeClr val="tx1"/>
              </a:solidFill>
              <a:miter lim="800000"/>
              <a:headEnd/>
              <a:tailEnd/>
            </a:ln>
          </p:spPr>
          <p:txBody>
            <a:bodyPr lIns="92075" tIns="46038" rIns="92075" bIns="46038">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900" dirty="0" smtClean="0">
                  <a:solidFill>
                    <a:schemeClr val="tx1"/>
                  </a:solidFill>
                  <a:latin typeface="Arial Rounded MT Bold" pitchFamily="34" charset="0"/>
                </a:rPr>
                <a:t>Corp.Contoso.com</a:t>
              </a:r>
              <a:endParaRPr lang="en-US" sz="900" dirty="0">
                <a:solidFill>
                  <a:schemeClr val="tx1"/>
                </a:solidFill>
                <a:latin typeface="Arial Rounded MT Bold" pitchFamily="34" charset="0"/>
              </a:endParaRPr>
            </a:p>
          </p:txBody>
        </p:sp>
      </p:grpSp>
      <p:sp>
        <p:nvSpPr>
          <p:cNvPr id="1102919" name="Straight Connector 1102918"/>
          <p:cNvSpPr>
            <a:spLocks noChangeShapeType="1"/>
          </p:cNvSpPr>
          <p:nvPr/>
        </p:nvSpPr>
        <p:spPr bwMode="auto">
          <a:xfrm>
            <a:off x="8946937" y="1290639"/>
            <a:ext cx="1927782" cy="549275"/>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28" name="Group 72"/>
          <p:cNvGrpSpPr>
            <a:grpSpLocks/>
          </p:cNvGrpSpPr>
          <p:nvPr/>
        </p:nvGrpSpPr>
        <p:grpSpPr bwMode="auto">
          <a:xfrm>
            <a:off x="408411" y="1922463"/>
            <a:ext cx="4106233" cy="339725"/>
            <a:chOff x="193" y="1195"/>
            <a:chExt cx="1850" cy="214"/>
          </a:xfrm>
        </p:grpSpPr>
        <p:sp>
          <p:nvSpPr>
            <p:cNvPr id="1102921" name="TextBox 1102920"/>
            <p:cNvSpPr txBox="1">
              <a:spLocks noChangeArrowheads="1"/>
            </p:cNvSpPr>
            <p:nvPr/>
          </p:nvSpPr>
          <p:spPr bwMode="auto">
            <a:xfrm>
              <a:off x="614" y="1195"/>
              <a:ext cx="1429"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dirty="0" smtClean="0">
                  <a:solidFill>
                    <a:schemeClr val="tx1"/>
                  </a:solidFill>
                  <a:effectLst>
                    <a:outerShdw blurRad="38100" dist="38100" dir="2700000" algn="tl">
                      <a:srgbClr val="C0C0C0"/>
                    </a:outerShdw>
                  </a:effectLst>
                  <a:cs typeface="+mn-cs"/>
                </a:rPr>
                <a:t>Corp.Contoso.com domain </a:t>
              </a:r>
              <a:r>
                <a:rPr lang="en-US" sz="1600" b="1" dirty="0">
                  <a:solidFill>
                    <a:schemeClr val="tx1"/>
                  </a:solidFill>
                  <a:effectLst>
                    <a:outerShdw blurRad="38100" dist="38100" dir="2700000" algn="tl">
                      <a:srgbClr val="C0C0C0"/>
                    </a:outerShdw>
                  </a:effectLst>
                  <a:cs typeface="+mn-cs"/>
                </a:rPr>
                <a:t>NC</a:t>
              </a:r>
            </a:p>
          </p:txBody>
        </p:sp>
        <p:cxnSp>
          <p:nvCxnSpPr>
            <p:cNvPr id="12342" name="Straight Arrow Connector 1102921"/>
            <p:cNvCxnSpPr>
              <a:cxnSpLocks noChangeShapeType="1"/>
            </p:cNvCxnSpPr>
            <p:nvPr/>
          </p:nvCxnSpPr>
          <p:spPr bwMode="auto">
            <a:xfrm flipH="1" flipV="1">
              <a:off x="193" y="1305"/>
              <a:ext cx="374" cy="4"/>
            </a:xfrm>
            <a:prstGeom prst="straightConnector1">
              <a:avLst/>
            </a:prstGeom>
            <a:noFill/>
            <a:ln w="47625" algn="ctr">
              <a:solidFill>
                <a:srgbClr val="000066"/>
              </a:solidFill>
              <a:round/>
              <a:headEnd type="none" w="med" len="sm"/>
              <a:tailEnd/>
            </a:ln>
            <a:extLst>
              <a:ext uri="{909E8E84-426E-40DD-AFC4-6F175D3DCCD1}">
                <a14:hiddenFill xmlns:a14="http://schemas.microsoft.com/office/drawing/2010/main">
                  <a:noFill/>
                </a14:hiddenFill>
              </a:ext>
            </a:extLst>
          </p:spPr>
        </p:cxnSp>
      </p:grpSp>
      <p:grpSp>
        <p:nvGrpSpPr>
          <p:cNvPr id="29" name="Group 75"/>
          <p:cNvGrpSpPr>
            <a:grpSpLocks/>
          </p:cNvGrpSpPr>
          <p:nvPr/>
        </p:nvGrpSpPr>
        <p:grpSpPr bwMode="auto">
          <a:xfrm>
            <a:off x="8151277" y="2498725"/>
            <a:ext cx="854911" cy="1290638"/>
            <a:chOff x="4031" y="1699"/>
            <a:chExt cx="404" cy="813"/>
          </a:xfrm>
        </p:grpSpPr>
        <p:graphicFrame>
          <p:nvGraphicFramePr>
            <p:cNvPr id="12339" name="Object 76"/>
            <p:cNvGraphicFramePr>
              <a:graphicFrameLocks/>
            </p:cNvGraphicFramePr>
            <p:nvPr/>
          </p:nvGraphicFramePr>
          <p:xfrm>
            <a:off x="4106" y="1699"/>
            <a:ext cx="253" cy="580"/>
          </p:xfrm>
          <a:graphic>
            <a:graphicData uri="http://schemas.openxmlformats.org/presentationml/2006/ole">
              <mc:AlternateContent xmlns:mc="http://schemas.openxmlformats.org/markup-compatibility/2006">
                <mc:Choice xmlns:v="urn:schemas-microsoft-com:vml" Requires="v">
                  <p:oleObj spid="_x0000_s14708" name="Bitmap Image" r:id="rId9" imgW="457143" imgH="960127" progId="Paint.Picture">
                    <p:embed/>
                  </p:oleObj>
                </mc:Choice>
                <mc:Fallback>
                  <p:oleObj name="Bitmap Image" r:id="rId9"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 y="1699"/>
                          <a:ext cx="253" cy="580"/>
                        </a:xfrm>
                        <a:prstGeom prst="rect">
                          <a:avLst/>
                        </a:prstGeom>
                        <a:gradFill rotWithShape="0">
                          <a:gsLst>
                            <a:gs pos="0">
                              <a:srgbClr val="000076"/>
                            </a:gs>
                            <a:gs pos="50000">
                              <a:srgbClr val="0000FF"/>
                            </a:gs>
                            <a:gs pos="100000">
                              <a:srgbClr val="0000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102924"/>
            <p:cNvSpPr txBox="1">
              <a:spLocks noChangeArrowheads="1"/>
            </p:cNvSpPr>
            <p:nvPr/>
          </p:nvSpPr>
          <p:spPr bwMode="auto">
            <a:xfrm>
              <a:off x="4031" y="2281"/>
              <a:ext cx="404" cy="231"/>
            </a:xfrm>
            <a:prstGeom prst="rect">
              <a:avLst/>
            </a:prstGeom>
            <a:solidFill>
              <a:srgbClr val="000066"/>
            </a:solidFill>
            <a:ln w="9525" algn="ctr">
              <a:solidFill>
                <a:schemeClr val="tx1"/>
              </a:solidFill>
              <a:miter lim="800000"/>
              <a:headEnd type="none" w="sm" len="sm"/>
              <a:tailEnd type="none" w="sm" len="sm"/>
            </a:ln>
          </p:spPr>
          <p:txBody>
            <a:bodyPr wrap="none" lIns="92075" tIns="46038" rIns="92075" bIns="46038" anchor="ctr"/>
            <a:lstStyle/>
            <a:p>
              <a:pPr algn="ctr" eaLnBrk="0" hangingPunct="0">
                <a:defRPr/>
              </a:pPr>
              <a:r>
                <a:rPr lang="en-US" sz="1800" b="1">
                  <a:cs typeface="+mn-cs"/>
                </a:rPr>
                <a:t>DC5</a:t>
              </a:r>
              <a:endParaRPr lang="en-US" sz="1800">
                <a:effectLst>
                  <a:outerShdw blurRad="38100" dist="38100" dir="2700000" algn="tl">
                    <a:srgbClr val="000000"/>
                  </a:outerShdw>
                </a:effectLst>
                <a:cs typeface="+mn-cs"/>
              </a:endParaRPr>
            </a:p>
          </p:txBody>
        </p:sp>
      </p:grpSp>
      <p:grpSp>
        <p:nvGrpSpPr>
          <p:cNvPr id="30" name="Group 78"/>
          <p:cNvGrpSpPr>
            <a:grpSpLocks/>
          </p:cNvGrpSpPr>
          <p:nvPr/>
        </p:nvGrpSpPr>
        <p:grpSpPr bwMode="auto">
          <a:xfrm>
            <a:off x="6297559" y="2487614"/>
            <a:ext cx="1955291" cy="585787"/>
            <a:chOff x="2976" y="1567"/>
            <a:chExt cx="924" cy="369"/>
          </a:xfrm>
        </p:grpSpPr>
        <p:sp>
          <p:nvSpPr>
            <p:cNvPr id="12337" name="Shape 1102926"/>
            <p:cNvSpPr>
              <a:spLocks/>
            </p:cNvSpPr>
            <p:nvPr/>
          </p:nvSpPr>
          <p:spPr bwMode="auto">
            <a:xfrm>
              <a:off x="2976" y="1567"/>
              <a:ext cx="924" cy="369"/>
            </a:xfrm>
            <a:custGeom>
              <a:avLst/>
              <a:gdLst>
                <a:gd name="T0" fmla="*/ 0 w 924"/>
                <a:gd name="T1" fmla="*/ 92 h 369"/>
                <a:gd name="T2" fmla="*/ 600 w 924"/>
                <a:gd name="T3" fmla="*/ 93 h 369"/>
                <a:gd name="T4" fmla="*/ 600 w 924"/>
                <a:gd name="T5" fmla="*/ 0 h 369"/>
                <a:gd name="T6" fmla="*/ 924 w 924"/>
                <a:gd name="T7" fmla="*/ 183 h 369"/>
                <a:gd name="T8" fmla="*/ 600 w 924"/>
                <a:gd name="T9" fmla="*/ 369 h 369"/>
                <a:gd name="T10" fmla="*/ 600 w 924"/>
                <a:gd name="T11" fmla="*/ 276 h 369"/>
                <a:gd name="T12" fmla="*/ 0 w 924"/>
                <a:gd name="T13" fmla="*/ 276 h 369"/>
                <a:gd name="T14" fmla="*/ 0 w 924"/>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924"/>
                <a:gd name="T25" fmla="*/ 0 h 369"/>
                <a:gd name="T26" fmla="*/ 924 w 924"/>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4" h="369">
                  <a:moveTo>
                    <a:pt x="0" y="92"/>
                  </a:moveTo>
                  <a:lnTo>
                    <a:pt x="600" y="93"/>
                  </a:lnTo>
                  <a:lnTo>
                    <a:pt x="600" y="0"/>
                  </a:lnTo>
                  <a:lnTo>
                    <a:pt x="924" y="183"/>
                  </a:lnTo>
                  <a:lnTo>
                    <a:pt x="600" y="369"/>
                  </a:lnTo>
                  <a:lnTo>
                    <a:pt x="600"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38" name="Shape 1102927"/>
            <p:cNvSpPr>
              <a:spLocks/>
            </p:cNvSpPr>
            <p:nvPr/>
          </p:nvSpPr>
          <p:spPr bwMode="auto">
            <a:xfrm>
              <a:off x="2995" y="1754"/>
              <a:ext cx="809" cy="1"/>
            </a:xfrm>
            <a:custGeom>
              <a:avLst/>
              <a:gdLst>
                <a:gd name="T0" fmla="*/ 0 w 1176"/>
                <a:gd name="T1" fmla="*/ 0 h 1"/>
                <a:gd name="T2" fmla="*/ 181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31" name="Group 81"/>
          <p:cNvGrpSpPr>
            <a:grpSpLocks/>
          </p:cNvGrpSpPr>
          <p:nvPr/>
        </p:nvGrpSpPr>
        <p:grpSpPr bwMode="auto">
          <a:xfrm>
            <a:off x="6126155" y="2990850"/>
            <a:ext cx="1963755" cy="585788"/>
            <a:chOff x="2832" y="2136"/>
            <a:chExt cx="928" cy="369"/>
          </a:xfrm>
        </p:grpSpPr>
        <p:sp>
          <p:nvSpPr>
            <p:cNvPr id="12335" name="Shape 1102929"/>
            <p:cNvSpPr>
              <a:spLocks/>
            </p:cNvSpPr>
            <p:nvPr/>
          </p:nvSpPr>
          <p:spPr bwMode="auto">
            <a:xfrm>
              <a:off x="2832" y="2136"/>
              <a:ext cx="928" cy="369"/>
            </a:xfrm>
            <a:custGeom>
              <a:avLst/>
              <a:gdLst>
                <a:gd name="T0" fmla="*/ 928 w 928"/>
                <a:gd name="T1" fmla="*/ 92 h 369"/>
                <a:gd name="T2" fmla="*/ 324 w 928"/>
                <a:gd name="T3" fmla="*/ 93 h 369"/>
                <a:gd name="T4" fmla="*/ 324 w 928"/>
                <a:gd name="T5" fmla="*/ 0 h 369"/>
                <a:gd name="T6" fmla="*/ 0 w 928"/>
                <a:gd name="T7" fmla="*/ 183 h 369"/>
                <a:gd name="T8" fmla="*/ 324 w 928"/>
                <a:gd name="T9" fmla="*/ 369 h 369"/>
                <a:gd name="T10" fmla="*/ 324 w 928"/>
                <a:gd name="T11" fmla="*/ 276 h 369"/>
                <a:gd name="T12" fmla="*/ 928 w 928"/>
                <a:gd name="T13" fmla="*/ 276 h 369"/>
                <a:gd name="T14" fmla="*/ 928 w 92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928"/>
                <a:gd name="T25" fmla="*/ 0 h 369"/>
                <a:gd name="T26" fmla="*/ 928 w 92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8" h="369">
                  <a:moveTo>
                    <a:pt x="928" y="92"/>
                  </a:moveTo>
                  <a:lnTo>
                    <a:pt x="324" y="93"/>
                  </a:lnTo>
                  <a:lnTo>
                    <a:pt x="324" y="0"/>
                  </a:lnTo>
                  <a:lnTo>
                    <a:pt x="0" y="183"/>
                  </a:lnTo>
                  <a:lnTo>
                    <a:pt x="324" y="369"/>
                  </a:lnTo>
                  <a:lnTo>
                    <a:pt x="324" y="276"/>
                  </a:lnTo>
                  <a:lnTo>
                    <a:pt x="928" y="276"/>
                  </a:lnTo>
                  <a:lnTo>
                    <a:pt x="928"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36" name="Shape 1102930"/>
            <p:cNvSpPr>
              <a:spLocks/>
            </p:cNvSpPr>
            <p:nvPr/>
          </p:nvSpPr>
          <p:spPr bwMode="auto">
            <a:xfrm>
              <a:off x="2929" y="2316"/>
              <a:ext cx="799" cy="1"/>
            </a:xfrm>
            <a:custGeom>
              <a:avLst/>
              <a:gdLst>
                <a:gd name="T0" fmla="*/ 799 w 799"/>
                <a:gd name="T1" fmla="*/ 0 h 1"/>
                <a:gd name="T2" fmla="*/ 0 w 799"/>
                <a:gd name="T3" fmla="*/ 0 h 1"/>
                <a:gd name="T4" fmla="*/ 0 60000 65536"/>
                <a:gd name="T5" fmla="*/ 0 60000 65536"/>
                <a:gd name="T6" fmla="*/ 0 w 799"/>
                <a:gd name="T7" fmla="*/ 0 h 1"/>
                <a:gd name="T8" fmla="*/ 799 w 799"/>
                <a:gd name="T9" fmla="*/ 1 h 1"/>
              </a:gdLst>
              <a:ahLst/>
              <a:cxnLst>
                <a:cxn ang="T4">
                  <a:pos x="T0" y="T1"/>
                </a:cxn>
                <a:cxn ang="T5">
                  <a:pos x="T2" y="T3"/>
                </a:cxn>
              </a:cxnLst>
              <a:rect l="T6" t="T7" r="T8" b="T9"/>
              <a:pathLst>
                <a:path w="799" h="1">
                  <a:moveTo>
                    <a:pt x="799" y="0"/>
                  </a:moveTo>
                  <a:lnTo>
                    <a:pt x="0" y="0"/>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2048" name="Group 84"/>
          <p:cNvGrpSpPr>
            <a:grpSpLocks/>
          </p:cNvGrpSpPr>
          <p:nvPr/>
        </p:nvGrpSpPr>
        <p:grpSpPr bwMode="auto">
          <a:xfrm>
            <a:off x="7986220" y="3821114"/>
            <a:ext cx="1339502" cy="879475"/>
            <a:chOff x="3546" y="2690"/>
            <a:chExt cx="633" cy="554"/>
          </a:xfrm>
        </p:grpSpPr>
        <p:grpSp>
          <p:nvGrpSpPr>
            <p:cNvPr id="12329" name="Group 85"/>
            <p:cNvGrpSpPr>
              <a:grpSpLocks/>
            </p:cNvGrpSpPr>
            <p:nvPr/>
          </p:nvGrpSpPr>
          <p:grpSpPr bwMode="auto">
            <a:xfrm>
              <a:off x="3779" y="2766"/>
              <a:ext cx="400" cy="478"/>
              <a:chOff x="4107" y="2876"/>
              <a:chExt cx="400" cy="478"/>
            </a:xfrm>
          </p:grpSpPr>
          <p:sp>
            <p:nvSpPr>
              <p:cNvPr id="12333" name="Shape 1102933"/>
              <p:cNvSpPr>
                <a:spLocks/>
              </p:cNvSpPr>
              <p:nvPr/>
            </p:nvSpPr>
            <p:spPr bwMode="auto">
              <a:xfrm rot="5280000">
                <a:off x="4068" y="2915"/>
                <a:ext cx="478" cy="400"/>
              </a:xfrm>
              <a:custGeom>
                <a:avLst/>
                <a:gdLst>
                  <a:gd name="T0" fmla="*/ 0 w 701"/>
                  <a:gd name="T1" fmla="*/ 21 h 586"/>
                  <a:gd name="T2" fmla="*/ 58 w 701"/>
                  <a:gd name="T3" fmla="*/ 68 h 586"/>
                  <a:gd name="T4" fmla="*/ 49 w 701"/>
                  <a:gd name="T5" fmla="*/ 78 h 586"/>
                  <a:gd name="T6" fmla="*/ 103 w 701"/>
                  <a:gd name="T7" fmla="*/ 87 h 586"/>
                  <a:gd name="T8" fmla="*/ 83 w 701"/>
                  <a:gd name="T9" fmla="*/ 35 h 586"/>
                  <a:gd name="T10" fmla="*/ 74 w 701"/>
                  <a:gd name="T11" fmla="*/ 46 h 586"/>
                  <a:gd name="T12" fmla="*/ 16 w 701"/>
                  <a:gd name="T13" fmla="*/ 0 h 586"/>
                  <a:gd name="T14" fmla="*/ 0 w 701"/>
                  <a:gd name="T15" fmla="*/ 21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34" name="Straight Connector 1102934"/>
              <p:cNvSpPr>
                <a:spLocks noChangeShapeType="1"/>
              </p:cNvSpPr>
              <p:nvPr/>
            </p:nvSpPr>
            <p:spPr bwMode="auto">
              <a:xfrm flipH="1">
                <a:off x="4169" y="2938"/>
                <a:ext cx="257" cy="382"/>
              </a:xfrm>
              <a:prstGeom prst="line">
                <a:avLst/>
              </a:prstGeom>
              <a:noFill/>
              <a:ln w="47625" algn="ctr">
                <a:solidFill>
                  <a:srgbClr val="FF0000"/>
                </a:solidFill>
                <a:round/>
                <a:headEnd type="none" w="med" len="sm"/>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12330" name="Group 88"/>
            <p:cNvGrpSpPr>
              <a:grpSpLocks/>
            </p:cNvGrpSpPr>
            <p:nvPr/>
          </p:nvGrpSpPr>
          <p:grpSpPr bwMode="auto">
            <a:xfrm>
              <a:off x="3546" y="2690"/>
              <a:ext cx="413" cy="453"/>
              <a:chOff x="3623" y="2861"/>
              <a:chExt cx="413" cy="453"/>
            </a:xfrm>
          </p:grpSpPr>
          <p:sp>
            <p:nvSpPr>
              <p:cNvPr id="12331" name="Shape 1102936"/>
              <p:cNvSpPr>
                <a:spLocks/>
              </p:cNvSpPr>
              <p:nvPr/>
            </p:nvSpPr>
            <p:spPr bwMode="auto">
              <a:xfrm rot="-5520000">
                <a:off x="3603" y="2881"/>
                <a:ext cx="453" cy="413"/>
              </a:xfrm>
              <a:custGeom>
                <a:avLst/>
                <a:gdLst>
                  <a:gd name="T0" fmla="*/ 0 w 701"/>
                  <a:gd name="T1" fmla="*/ 25 h 586"/>
                  <a:gd name="T2" fmla="*/ 44 w 701"/>
                  <a:gd name="T3" fmla="*/ 79 h 586"/>
                  <a:gd name="T4" fmla="*/ 37 w 701"/>
                  <a:gd name="T5" fmla="*/ 92 h 586"/>
                  <a:gd name="T6" fmla="*/ 79 w 701"/>
                  <a:gd name="T7" fmla="*/ 101 h 586"/>
                  <a:gd name="T8" fmla="*/ 63 w 701"/>
                  <a:gd name="T9" fmla="*/ 42 h 586"/>
                  <a:gd name="T10" fmla="*/ 57 w 701"/>
                  <a:gd name="T11" fmla="*/ 55 h 586"/>
                  <a:gd name="T12" fmla="*/ 12 w 701"/>
                  <a:gd name="T13" fmla="*/ 0 h 586"/>
                  <a:gd name="T14" fmla="*/ 0 w 701"/>
                  <a:gd name="T15" fmla="*/ 25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32" name="Straight Connector 1102937"/>
              <p:cNvSpPr>
                <a:spLocks noChangeShapeType="1"/>
              </p:cNvSpPr>
              <p:nvPr/>
            </p:nvSpPr>
            <p:spPr bwMode="auto">
              <a:xfrm flipV="1">
                <a:off x="3727" y="2886"/>
                <a:ext cx="266" cy="351"/>
              </a:xfrm>
              <a:prstGeom prst="line">
                <a:avLst/>
              </a:prstGeom>
              <a:noFill/>
              <a:ln w="47625" algn="ctr">
                <a:solidFill>
                  <a:srgbClr val="FF0000"/>
                </a:solidFill>
                <a:round/>
                <a:headEnd type="none" w="med" len="sm"/>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grpSp>
        <p:nvGrpSpPr>
          <p:cNvPr id="4" name="Group 95"/>
          <p:cNvGrpSpPr>
            <a:grpSpLocks/>
          </p:cNvGrpSpPr>
          <p:nvPr/>
        </p:nvGrpSpPr>
        <p:grpSpPr bwMode="auto">
          <a:xfrm>
            <a:off x="8238038" y="4675188"/>
            <a:ext cx="1921433" cy="461962"/>
            <a:chOff x="3679" y="3117"/>
            <a:chExt cx="908" cy="291"/>
          </a:xfrm>
        </p:grpSpPr>
        <p:sp>
          <p:nvSpPr>
            <p:cNvPr id="12324" name="Shape 1102943"/>
            <p:cNvSpPr>
              <a:spLocks/>
            </p:cNvSpPr>
            <p:nvPr/>
          </p:nvSpPr>
          <p:spPr bwMode="auto">
            <a:xfrm>
              <a:off x="3679" y="3117"/>
              <a:ext cx="908" cy="291"/>
            </a:xfrm>
            <a:custGeom>
              <a:avLst/>
              <a:gdLst>
                <a:gd name="T0" fmla="*/ 0 w 1088"/>
                <a:gd name="T1" fmla="*/ 28 h 369"/>
                <a:gd name="T2" fmla="*/ 310 w 1088"/>
                <a:gd name="T3" fmla="*/ 28 h 369"/>
                <a:gd name="T4" fmla="*/ 310 w 1088"/>
                <a:gd name="T5" fmla="*/ 0 h 369"/>
                <a:gd name="T6" fmla="*/ 441 w 1088"/>
                <a:gd name="T7" fmla="*/ 56 h 369"/>
                <a:gd name="T8" fmla="*/ 310 w 1088"/>
                <a:gd name="T9" fmla="*/ 113 h 369"/>
                <a:gd name="T10" fmla="*/ 310 w 1088"/>
                <a:gd name="T11" fmla="*/ 84 h 369"/>
                <a:gd name="T12" fmla="*/ 0 w 1088"/>
                <a:gd name="T13" fmla="*/ 84 h 369"/>
                <a:gd name="T14" fmla="*/ 0 w 1088"/>
                <a:gd name="T15" fmla="*/ 28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25" name="Straight Connector 1102944"/>
            <p:cNvSpPr>
              <a:spLocks noChangeShapeType="1"/>
            </p:cNvSpPr>
            <p:nvPr/>
          </p:nvSpPr>
          <p:spPr bwMode="auto">
            <a:xfrm flipV="1">
              <a:off x="3686" y="3266"/>
              <a:ext cx="818" cy="1"/>
            </a:xfrm>
            <a:prstGeom prst="line">
              <a:avLst/>
            </a:prstGeom>
            <a:noFill/>
            <a:ln w="47625" algn="ctr">
              <a:solidFill>
                <a:srgbClr val="FF0000"/>
              </a:solidFill>
              <a:round/>
              <a:headEnd type="none" w="med" len="sm"/>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5" name="Group 98"/>
          <p:cNvGrpSpPr>
            <a:grpSpLocks/>
          </p:cNvGrpSpPr>
          <p:nvPr/>
        </p:nvGrpSpPr>
        <p:grpSpPr bwMode="auto">
          <a:xfrm>
            <a:off x="8278244" y="5091113"/>
            <a:ext cx="1872763" cy="438150"/>
            <a:chOff x="3680" y="3440"/>
            <a:chExt cx="885" cy="276"/>
          </a:xfrm>
        </p:grpSpPr>
        <p:sp>
          <p:nvSpPr>
            <p:cNvPr id="12322" name="Shape 1102946"/>
            <p:cNvSpPr>
              <a:spLocks/>
            </p:cNvSpPr>
            <p:nvPr/>
          </p:nvSpPr>
          <p:spPr bwMode="auto">
            <a:xfrm flipH="1">
              <a:off x="3680" y="3440"/>
              <a:ext cx="885" cy="276"/>
            </a:xfrm>
            <a:custGeom>
              <a:avLst/>
              <a:gdLst>
                <a:gd name="T0" fmla="*/ 0 w 1088"/>
                <a:gd name="T1" fmla="*/ 22 h 369"/>
                <a:gd name="T2" fmla="*/ 272 w 1088"/>
                <a:gd name="T3" fmla="*/ 22 h 369"/>
                <a:gd name="T4" fmla="*/ 272 w 1088"/>
                <a:gd name="T5" fmla="*/ 0 h 369"/>
                <a:gd name="T6" fmla="*/ 388 w 1088"/>
                <a:gd name="T7" fmla="*/ 43 h 369"/>
                <a:gd name="T8" fmla="*/ 272 w 1088"/>
                <a:gd name="T9" fmla="*/ 86 h 369"/>
                <a:gd name="T10" fmla="*/ 272 w 1088"/>
                <a:gd name="T11" fmla="*/ 64 h 369"/>
                <a:gd name="T12" fmla="*/ 0 w 1088"/>
                <a:gd name="T13" fmla="*/ 64 h 369"/>
                <a:gd name="T14" fmla="*/ 0 w 1088"/>
                <a:gd name="T15" fmla="*/ 2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23" name="Straight Connector 1102947"/>
            <p:cNvSpPr>
              <a:spLocks noChangeShapeType="1"/>
            </p:cNvSpPr>
            <p:nvPr/>
          </p:nvSpPr>
          <p:spPr bwMode="auto">
            <a:xfrm flipH="1">
              <a:off x="3796" y="3577"/>
              <a:ext cx="693" cy="0"/>
            </a:xfrm>
            <a:prstGeom prst="line">
              <a:avLst/>
            </a:prstGeom>
            <a:noFill/>
            <a:ln w="47625" algn="ctr">
              <a:solidFill>
                <a:srgbClr val="FF0000"/>
              </a:solidFill>
              <a:round/>
              <a:headEnd type="none" w="med" len="sm"/>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2062" name="Group 101"/>
          <p:cNvGrpSpPr>
            <a:grpSpLocks/>
          </p:cNvGrpSpPr>
          <p:nvPr/>
        </p:nvGrpSpPr>
        <p:grpSpPr bwMode="auto">
          <a:xfrm>
            <a:off x="10373198" y="3714750"/>
            <a:ext cx="854911" cy="1290638"/>
            <a:chOff x="4894" y="2665"/>
            <a:chExt cx="404" cy="813"/>
          </a:xfrm>
        </p:grpSpPr>
        <p:graphicFrame>
          <p:nvGraphicFramePr>
            <p:cNvPr id="12320" name="Object 102"/>
            <p:cNvGraphicFramePr>
              <a:graphicFrameLocks/>
            </p:cNvGraphicFramePr>
            <p:nvPr/>
          </p:nvGraphicFramePr>
          <p:xfrm>
            <a:off x="4969" y="2665"/>
            <a:ext cx="253" cy="580"/>
          </p:xfrm>
          <a:graphic>
            <a:graphicData uri="http://schemas.openxmlformats.org/presentationml/2006/ole">
              <mc:AlternateContent xmlns:mc="http://schemas.openxmlformats.org/markup-compatibility/2006">
                <mc:Choice xmlns:v="urn:schemas-microsoft-com:vml" Requires="v">
                  <p:oleObj spid="_x0000_s14709" name="Bitmap Image" r:id="rId10" imgW="457143" imgH="960127" progId="Paint.Picture">
                    <p:embed/>
                  </p:oleObj>
                </mc:Choice>
                <mc:Fallback>
                  <p:oleObj name="Bitmap Image" r:id="rId10"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 y="2665"/>
                          <a:ext cx="253" cy="580"/>
                        </a:xfrm>
                        <a:prstGeom prst="rect">
                          <a:avLst/>
                        </a:prstGeom>
                        <a:gradFill rotWithShape="0">
                          <a:gsLst>
                            <a:gs pos="0">
                              <a:srgbClr val="000076"/>
                            </a:gs>
                            <a:gs pos="50000">
                              <a:srgbClr val="0000FF"/>
                            </a:gs>
                            <a:gs pos="100000">
                              <a:srgbClr val="0000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21" name="TextBox 1102950"/>
            <p:cNvSpPr txBox="1">
              <a:spLocks noChangeArrowheads="1"/>
            </p:cNvSpPr>
            <p:nvPr/>
          </p:nvSpPr>
          <p:spPr bwMode="auto">
            <a:xfrm>
              <a:off x="4894" y="3247"/>
              <a:ext cx="404" cy="231"/>
            </a:xfrm>
            <a:prstGeom prst="rect">
              <a:avLst/>
            </a:prstGeom>
            <a:solidFill>
              <a:srgbClr val="000066"/>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dirty="0">
                  <a:solidFill>
                    <a:schemeClr val="tx1"/>
                  </a:solidFill>
                </a:rPr>
                <a:t>DC6</a:t>
              </a:r>
            </a:p>
          </p:txBody>
        </p:sp>
      </p:grpSp>
      <p:grpSp>
        <p:nvGrpSpPr>
          <p:cNvPr id="21" name="Group 20"/>
          <p:cNvGrpSpPr/>
          <p:nvPr/>
        </p:nvGrpSpPr>
        <p:grpSpPr>
          <a:xfrm>
            <a:off x="8841131" y="2724950"/>
            <a:ext cx="1675963" cy="1446791"/>
            <a:chOff x="8841131" y="2724950"/>
            <a:chExt cx="1675963" cy="1446791"/>
          </a:xfrm>
        </p:grpSpPr>
        <p:grpSp>
          <p:nvGrpSpPr>
            <p:cNvPr id="20" name="Group 19"/>
            <p:cNvGrpSpPr/>
            <p:nvPr/>
          </p:nvGrpSpPr>
          <p:grpSpPr>
            <a:xfrm>
              <a:off x="8841131" y="3527426"/>
              <a:ext cx="1675963" cy="644315"/>
              <a:chOff x="8841131" y="3527426"/>
              <a:chExt cx="1675963" cy="644315"/>
            </a:xfrm>
          </p:grpSpPr>
          <p:sp>
            <p:nvSpPr>
              <p:cNvPr id="12326" name="Shape 1102939"/>
              <p:cNvSpPr>
                <a:spLocks/>
              </p:cNvSpPr>
              <p:nvPr/>
            </p:nvSpPr>
            <p:spPr bwMode="auto">
              <a:xfrm rot="1778665">
                <a:off x="8841131" y="3527426"/>
                <a:ext cx="1675963" cy="585788"/>
              </a:xfrm>
              <a:custGeom>
                <a:avLst/>
                <a:gdLst>
                  <a:gd name="T0" fmla="*/ 792 w 792"/>
                  <a:gd name="T1" fmla="*/ 92 h 369"/>
                  <a:gd name="T2" fmla="*/ 324 w 792"/>
                  <a:gd name="T3" fmla="*/ 93 h 369"/>
                  <a:gd name="T4" fmla="*/ 324 w 792"/>
                  <a:gd name="T5" fmla="*/ 0 h 369"/>
                  <a:gd name="T6" fmla="*/ 0 w 792"/>
                  <a:gd name="T7" fmla="*/ 183 h 369"/>
                  <a:gd name="T8" fmla="*/ 324 w 792"/>
                  <a:gd name="T9" fmla="*/ 369 h 369"/>
                  <a:gd name="T10" fmla="*/ 324 w 792"/>
                  <a:gd name="T11" fmla="*/ 276 h 369"/>
                  <a:gd name="T12" fmla="*/ 792 w 792"/>
                  <a:gd name="T13" fmla="*/ 276 h 369"/>
                  <a:gd name="T14" fmla="*/ 792 w 792"/>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792"/>
                  <a:gd name="T25" fmla="*/ 0 h 369"/>
                  <a:gd name="T26" fmla="*/ 792 w 792"/>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2" h="369">
                    <a:moveTo>
                      <a:pt x="792" y="92"/>
                    </a:moveTo>
                    <a:lnTo>
                      <a:pt x="324" y="93"/>
                    </a:lnTo>
                    <a:lnTo>
                      <a:pt x="324" y="0"/>
                    </a:lnTo>
                    <a:lnTo>
                      <a:pt x="0" y="183"/>
                    </a:lnTo>
                    <a:lnTo>
                      <a:pt x="324" y="369"/>
                    </a:lnTo>
                    <a:lnTo>
                      <a:pt x="324" y="276"/>
                    </a:lnTo>
                    <a:lnTo>
                      <a:pt x="792" y="276"/>
                    </a:lnTo>
                    <a:lnTo>
                      <a:pt x="792"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2327" name="Shape 1102940"/>
              <p:cNvSpPr>
                <a:spLocks/>
              </p:cNvSpPr>
              <p:nvPr/>
            </p:nvSpPr>
            <p:spPr bwMode="auto">
              <a:xfrm rot="339396">
                <a:off x="9154316" y="3657391"/>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000066"/>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28" name="Shape 1102941"/>
              <p:cNvSpPr>
                <a:spLocks/>
              </p:cNvSpPr>
              <p:nvPr/>
            </p:nvSpPr>
            <p:spPr bwMode="auto">
              <a:xfrm rot="387011">
                <a:off x="9211451" y="3551028"/>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8" name="Group 17"/>
            <p:cNvGrpSpPr/>
            <p:nvPr/>
          </p:nvGrpSpPr>
          <p:grpSpPr>
            <a:xfrm>
              <a:off x="9009078" y="2724950"/>
              <a:ext cx="1483398" cy="930275"/>
              <a:chOff x="9009078" y="2724950"/>
              <a:chExt cx="1483398" cy="930275"/>
            </a:xfrm>
          </p:grpSpPr>
          <p:sp>
            <p:nvSpPr>
              <p:cNvPr id="12316" name="Shape 1102952"/>
              <p:cNvSpPr>
                <a:spLocks/>
              </p:cNvSpPr>
              <p:nvPr/>
            </p:nvSpPr>
            <p:spPr bwMode="auto">
              <a:xfrm rot="21291631">
                <a:off x="9009078" y="2724950"/>
                <a:ext cx="1483398" cy="930275"/>
              </a:xfrm>
              <a:custGeom>
                <a:avLst/>
                <a:gdLst>
                  <a:gd name="T0" fmla="*/ 0 w 701"/>
                  <a:gd name="T1" fmla="*/ 147 h 586"/>
                  <a:gd name="T2" fmla="*/ 391 w 701"/>
                  <a:gd name="T3" fmla="*/ 456 h 586"/>
                  <a:gd name="T4" fmla="*/ 333 w 701"/>
                  <a:gd name="T5" fmla="*/ 529 h 586"/>
                  <a:gd name="T6" fmla="*/ 701 w 701"/>
                  <a:gd name="T7" fmla="*/ 586 h 586"/>
                  <a:gd name="T8" fmla="*/ 562 w 701"/>
                  <a:gd name="T9" fmla="*/ 240 h 586"/>
                  <a:gd name="T10" fmla="*/ 505 w 701"/>
                  <a:gd name="T11" fmla="*/ 313 h 586"/>
                  <a:gd name="T12" fmla="*/ 108 w 701"/>
                  <a:gd name="T13" fmla="*/ 0 h 586"/>
                  <a:gd name="T14" fmla="*/ 0 w 701"/>
                  <a:gd name="T15" fmla="*/ 147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7" name="Group 16"/>
              <p:cNvGrpSpPr/>
              <p:nvPr/>
            </p:nvGrpSpPr>
            <p:grpSpPr>
              <a:xfrm>
                <a:off x="9148345" y="3151520"/>
                <a:ext cx="1211505" cy="114891"/>
                <a:chOff x="9148345" y="3151520"/>
                <a:chExt cx="1211505" cy="114891"/>
              </a:xfrm>
            </p:grpSpPr>
            <p:sp>
              <p:nvSpPr>
                <p:cNvPr id="12318" name="Shape 1102954"/>
                <p:cNvSpPr>
                  <a:spLocks/>
                </p:cNvSpPr>
                <p:nvPr/>
              </p:nvSpPr>
              <p:spPr bwMode="auto">
                <a:xfrm rot="1490979" flipV="1">
                  <a:off x="9148345" y="3264295"/>
                  <a:ext cx="1114425" cy="2116"/>
                </a:xfrm>
                <a:custGeom>
                  <a:avLst/>
                  <a:gdLst>
                    <a:gd name="T0" fmla="*/ 0 w 1176"/>
                    <a:gd name="T1" fmla="*/ 0 h 1"/>
                    <a:gd name="T2" fmla="*/ 89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000066"/>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319" name="Shape 1102955"/>
                <p:cNvSpPr>
                  <a:spLocks/>
                </p:cNvSpPr>
                <p:nvPr/>
              </p:nvSpPr>
              <p:spPr bwMode="auto">
                <a:xfrm rot="1490979" flipV="1">
                  <a:off x="9245425" y="3151520"/>
                  <a:ext cx="1114425" cy="2116"/>
                </a:xfrm>
                <a:custGeom>
                  <a:avLst/>
                  <a:gdLst>
                    <a:gd name="T0" fmla="*/ 0 w 1176"/>
                    <a:gd name="T1" fmla="*/ 0 h 1"/>
                    <a:gd name="T2" fmla="*/ 89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spTree>
    <p:extLst>
      <p:ext uri="{BB962C8B-B14F-4D97-AF65-F5344CB8AC3E}">
        <p14:creationId xmlns:p14="http://schemas.microsoft.com/office/powerpoint/2010/main" val="3979393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02919"/>
                                        </p:tgtEl>
                                        <p:attrNameLst>
                                          <p:attrName>style.visibility</p:attrName>
                                        </p:attrNameLst>
                                      </p:cBhvr>
                                      <p:to>
                                        <p:strVal val="visible"/>
                                      </p:to>
                                    </p:set>
                                    <p:animEffect transition="in" filter="dissolve">
                                      <p:cBhvr>
                                        <p:cTn id="29" dur="500"/>
                                        <p:tgtEl>
                                          <p:spTgt spid="1102919"/>
                                        </p:tgtEl>
                                      </p:cBhvr>
                                    </p:animEffect>
                                  </p:childTnLst>
                                </p:cTn>
                              </p:par>
                              <p:par>
                                <p:cTn id="30" presetID="9"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2048"/>
                                        </p:tgtEl>
                                        <p:attrNameLst>
                                          <p:attrName>style.visibility</p:attrName>
                                        </p:attrNameLst>
                                      </p:cBhvr>
                                      <p:to>
                                        <p:strVal val="visible"/>
                                      </p:to>
                                    </p:set>
                                    <p:animEffect transition="in" filter="dissolve">
                                      <p:cBhvr>
                                        <p:cTn id="50" dur="500"/>
                                        <p:tgtEl>
                                          <p:spTgt spid="204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2062"/>
                                        </p:tgtEl>
                                        <p:attrNameLst>
                                          <p:attrName>style.visibility</p:attrName>
                                        </p:attrNameLst>
                                      </p:cBhvr>
                                      <p:to>
                                        <p:strVal val="visible"/>
                                      </p:to>
                                    </p:set>
                                    <p:animEffect transition="in" filter="dissolve">
                                      <p:cBhvr>
                                        <p:cTn id="55" dur="500"/>
                                        <p:tgtEl>
                                          <p:spTgt spid="2062"/>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dissolve">
                                      <p:cBhvr>
                                        <p:cTn id="65" dur="500"/>
                                        <p:tgtEl>
                                          <p:spTgt spid="5"/>
                                        </p:tgtEl>
                                      </p:cBhvr>
                                    </p:animEffect>
                                  </p:childTnLst>
                                </p:cTn>
                              </p:par>
                              <p:par>
                                <p:cTn id="66" presetID="9"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dissolve">
                                      <p:cBhvr>
                                        <p:cTn id="68" dur="500"/>
                                        <p:tgtEl>
                                          <p:spTgt spid="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xit" presetSubtype="0" fill="hold" nodeType="clickEffect">
                                  <p:stCondLst>
                                    <p:cond delay="0"/>
                                  </p:stCondLst>
                                  <p:childTnLst>
                                    <p:animEffect transition="out" filter="dissolve">
                                      <p:cBhvr>
                                        <p:cTn id="72" dur="500"/>
                                        <p:tgtEl>
                                          <p:spTgt spid="2048"/>
                                        </p:tgtEl>
                                      </p:cBhvr>
                                    </p:animEffect>
                                    <p:set>
                                      <p:cBhvr>
                                        <p:cTn id="73" dur="1" fill="hold">
                                          <p:stCondLst>
                                            <p:cond delay="499"/>
                                          </p:stCondLst>
                                        </p:cTn>
                                        <p:tgtEl>
                                          <p:spTgt spid="20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919"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1104897"/>
          <p:cNvSpPr>
            <a:spLocks noChangeArrowheads="1"/>
          </p:cNvSpPr>
          <p:nvPr/>
        </p:nvSpPr>
        <p:spPr bwMode="auto">
          <a:xfrm>
            <a:off x="1123658" y="2417764"/>
            <a:ext cx="10349920" cy="3768725"/>
          </a:xfrm>
          <a:prstGeom prst="ellipse">
            <a:avLst/>
          </a:prstGeom>
          <a:solidFill>
            <a:srgbClr val="B2B2B2"/>
          </a:solidFill>
          <a:ln w="9525" algn="ctr">
            <a:solidFill>
              <a:schemeClr val="tx1"/>
            </a:solidFill>
            <a:round/>
            <a:headEnd/>
            <a:tailEnd/>
          </a:ln>
        </p:spPr>
        <p:txBody>
          <a:bodyPr wrap="none" lIns="92075" tIns="46038" rIns="92075" bIns="46038" anchor="ctr"/>
          <a:lstStyle/>
          <a:p>
            <a:pPr algn="l"/>
            <a:endParaRPr lang="en-US" sz="1800">
              <a:solidFill>
                <a:srgbClr val="000000"/>
              </a:solidFill>
            </a:endParaRPr>
          </a:p>
        </p:txBody>
      </p:sp>
      <p:grpSp>
        <p:nvGrpSpPr>
          <p:cNvPr id="2" name="Group 3"/>
          <p:cNvGrpSpPr>
            <a:grpSpLocks/>
          </p:cNvGrpSpPr>
          <p:nvPr/>
        </p:nvGrpSpPr>
        <p:grpSpPr bwMode="auto">
          <a:xfrm>
            <a:off x="8278244" y="5091113"/>
            <a:ext cx="1841021" cy="438150"/>
            <a:chOff x="3680" y="3440"/>
            <a:chExt cx="885" cy="276"/>
          </a:xfrm>
        </p:grpSpPr>
        <p:sp>
          <p:nvSpPr>
            <p:cNvPr id="13418" name="Shape 1104899"/>
            <p:cNvSpPr>
              <a:spLocks/>
            </p:cNvSpPr>
            <p:nvPr/>
          </p:nvSpPr>
          <p:spPr bwMode="auto">
            <a:xfrm flipH="1">
              <a:off x="3680" y="3440"/>
              <a:ext cx="885" cy="276"/>
            </a:xfrm>
            <a:custGeom>
              <a:avLst/>
              <a:gdLst>
                <a:gd name="T0" fmla="*/ 0 w 1088"/>
                <a:gd name="T1" fmla="*/ 22 h 369"/>
                <a:gd name="T2" fmla="*/ 272 w 1088"/>
                <a:gd name="T3" fmla="*/ 22 h 369"/>
                <a:gd name="T4" fmla="*/ 272 w 1088"/>
                <a:gd name="T5" fmla="*/ 0 h 369"/>
                <a:gd name="T6" fmla="*/ 388 w 1088"/>
                <a:gd name="T7" fmla="*/ 43 h 369"/>
                <a:gd name="T8" fmla="*/ 272 w 1088"/>
                <a:gd name="T9" fmla="*/ 86 h 369"/>
                <a:gd name="T10" fmla="*/ 272 w 1088"/>
                <a:gd name="T11" fmla="*/ 64 h 369"/>
                <a:gd name="T12" fmla="*/ 0 w 1088"/>
                <a:gd name="T13" fmla="*/ 64 h 369"/>
                <a:gd name="T14" fmla="*/ 0 w 1088"/>
                <a:gd name="T15" fmla="*/ 2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419" name="Straight Connector 1104900"/>
            <p:cNvSpPr>
              <a:spLocks noChangeShapeType="1"/>
            </p:cNvSpPr>
            <p:nvPr/>
          </p:nvSpPr>
          <p:spPr bwMode="auto">
            <a:xfrm flipH="1">
              <a:off x="3796" y="3577"/>
              <a:ext cx="693" cy="0"/>
            </a:xfrm>
            <a:prstGeom prst="line">
              <a:avLst/>
            </a:prstGeom>
            <a:noFill/>
            <a:ln w="47625" algn="ctr">
              <a:solidFill>
                <a:srgbClr val="FF0000"/>
              </a:solidFill>
              <a:round/>
              <a:headEnd type="none" w="med" len="sm"/>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3" name="Group 6"/>
          <p:cNvGrpSpPr>
            <a:grpSpLocks/>
          </p:cNvGrpSpPr>
          <p:nvPr/>
        </p:nvGrpSpPr>
        <p:grpSpPr bwMode="auto">
          <a:xfrm>
            <a:off x="6297559" y="2487614"/>
            <a:ext cx="1955291" cy="585787"/>
            <a:chOff x="2976" y="1567"/>
            <a:chExt cx="924" cy="369"/>
          </a:xfrm>
        </p:grpSpPr>
        <p:sp>
          <p:nvSpPr>
            <p:cNvPr id="13416" name="Shape 1104902"/>
            <p:cNvSpPr>
              <a:spLocks/>
            </p:cNvSpPr>
            <p:nvPr/>
          </p:nvSpPr>
          <p:spPr bwMode="auto">
            <a:xfrm>
              <a:off x="2976" y="1567"/>
              <a:ext cx="924" cy="369"/>
            </a:xfrm>
            <a:custGeom>
              <a:avLst/>
              <a:gdLst>
                <a:gd name="T0" fmla="*/ 0 w 924"/>
                <a:gd name="T1" fmla="*/ 92 h 369"/>
                <a:gd name="T2" fmla="*/ 600 w 924"/>
                <a:gd name="T3" fmla="*/ 93 h 369"/>
                <a:gd name="T4" fmla="*/ 600 w 924"/>
                <a:gd name="T5" fmla="*/ 0 h 369"/>
                <a:gd name="T6" fmla="*/ 924 w 924"/>
                <a:gd name="T7" fmla="*/ 183 h 369"/>
                <a:gd name="T8" fmla="*/ 600 w 924"/>
                <a:gd name="T9" fmla="*/ 369 h 369"/>
                <a:gd name="T10" fmla="*/ 600 w 924"/>
                <a:gd name="T11" fmla="*/ 276 h 369"/>
                <a:gd name="T12" fmla="*/ 0 w 924"/>
                <a:gd name="T13" fmla="*/ 276 h 369"/>
                <a:gd name="T14" fmla="*/ 0 w 924"/>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924"/>
                <a:gd name="T25" fmla="*/ 0 h 369"/>
                <a:gd name="T26" fmla="*/ 924 w 924"/>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4" h="369">
                  <a:moveTo>
                    <a:pt x="0" y="92"/>
                  </a:moveTo>
                  <a:lnTo>
                    <a:pt x="600" y="93"/>
                  </a:lnTo>
                  <a:lnTo>
                    <a:pt x="600" y="0"/>
                  </a:lnTo>
                  <a:lnTo>
                    <a:pt x="924" y="183"/>
                  </a:lnTo>
                  <a:lnTo>
                    <a:pt x="600" y="369"/>
                  </a:lnTo>
                  <a:lnTo>
                    <a:pt x="600"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417" name="Shape 1104903"/>
            <p:cNvSpPr>
              <a:spLocks/>
            </p:cNvSpPr>
            <p:nvPr/>
          </p:nvSpPr>
          <p:spPr bwMode="auto">
            <a:xfrm>
              <a:off x="2995" y="1754"/>
              <a:ext cx="809" cy="1"/>
            </a:xfrm>
            <a:custGeom>
              <a:avLst/>
              <a:gdLst>
                <a:gd name="T0" fmla="*/ 0 w 1176"/>
                <a:gd name="T1" fmla="*/ 0 h 1"/>
                <a:gd name="T2" fmla="*/ 181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3317" name="Group 9"/>
          <p:cNvGrpSpPr>
            <a:grpSpLocks/>
          </p:cNvGrpSpPr>
          <p:nvPr/>
        </p:nvGrpSpPr>
        <p:grpSpPr bwMode="auto">
          <a:xfrm>
            <a:off x="408411" y="1628776"/>
            <a:ext cx="3553212" cy="339725"/>
            <a:chOff x="193" y="1195"/>
            <a:chExt cx="1600" cy="214"/>
          </a:xfrm>
        </p:grpSpPr>
        <p:sp>
          <p:nvSpPr>
            <p:cNvPr id="1104906" name="TextBox 1104905"/>
            <p:cNvSpPr txBox="1">
              <a:spLocks noChangeArrowheads="1"/>
            </p:cNvSpPr>
            <p:nvPr/>
          </p:nvSpPr>
          <p:spPr bwMode="auto">
            <a:xfrm>
              <a:off x="606" y="1195"/>
              <a:ext cx="1187"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dirty="0" smtClean="0">
                  <a:solidFill>
                    <a:schemeClr val="tx1"/>
                  </a:solidFill>
                  <a:effectLst>
                    <a:outerShdw blurRad="38100" dist="38100" dir="2700000" algn="tl">
                      <a:srgbClr val="C0C0C0"/>
                    </a:outerShdw>
                  </a:effectLst>
                  <a:cs typeface="+mn-cs"/>
                </a:rPr>
                <a:t>Contoso.com </a:t>
              </a:r>
              <a:r>
                <a:rPr lang="en-US" sz="1600" b="1" dirty="0">
                  <a:solidFill>
                    <a:schemeClr val="tx1"/>
                  </a:solidFill>
                  <a:effectLst>
                    <a:outerShdw blurRad="38100" dist="38100" dir="2700000" algn="tl">
                      <a:srgbClr val="C0C0C0"/>
                    </a:outerShdw>
                  </a:effectLst>
                  <a:cs typeface="+mn-cs"/>
                </a:rPr>
                <a:t>domain NC</a:t>
              </a:r>
            </a:p>
          </p:txBody>
        </p:sp>
        <p:cxnSp>
          <p:nvCxnSpPr>
            <p:cNvPr id="13415" name="Straight Arrow Connector 1104906"/>
            <p:cNvCxnSpPr>
              <a:cxnSpLocks noChangeShapeType="1"/>
            </p:cNvCxnSpPr>
            <p:nvPr/>
          </p:nvCxnSpPr>
          <p:spPr bwMode="auto">
            <a:xfrm flipH="1" flipV="1">
              <a:off x="193" y="1305"/>
              <a:ext cx="374" cy="4"/>
            </a:xfrm>
            <a:prstGeom prst="straightConnector1">
              <a:avLst/>
            </a:prstGeom>
            <a:noFill/>
            <a:ln w="47625" algn="ctr">
              <a:solidFill>
                <a:srgbClr val="FF6600"/>
              </a:solidFill>
              <a:round/>
              <a:headEnd type="none" w="med" len="sm"/>
              <a:tailEnd/>
            </a:ln>
            <a:extLst>
              <a:ext uri="{909E8E84-426E-40DD-AFC4-6F175D3DCCD1}">
                <a14:hiddenFill xmlns:a14="http://schemas.microsoft.com/office/drawing/2010/main">
                  <a:noFill/>
                </a14:hiddenFill>
              </a:ext>
            </a:extLst>
          </p:spPr>
        </p:cxnSp>
      </p:grpSp>
      <p:grpSp>
        <p:nvGrpSpPr>
          <p:cNvPr id="13318" name="Group 12"/>
          <p:cNvGrpSpPr>
            <a:grpSpLocks/>
          </p:cNvGrpSpPr>
          <p:nvPr/>
        </p:nvGrpSpPr>
        <p:grpSpPr bwMode="auto">
          <a:xfrm>
            <a:off x="429572" y="1349376"/>
            <a:ext cx="5567551" cy="339725"/>
            <a:chOff x="193" y="1019"/>
            <a:chExt cx="2504" cy="214"/>
          </a:xfrm>
        </p:grpSpPr>
        <p:sp>
          <p:nvSpPr>
            <p:cNvPr id="1104909" name="TextBox 1104908"/>
            <p:cNvSpPr txBox="1">
              <a:spLocks noChangeArrowheads="1"/>
            </p:cNvSpPr>
            <p:nvPr/>
          </p:nvSpPr>
          <p:spPr bwMode="auto">
            <a:xfrm>
              <a:off x="598" y="1019"/>
              <a:ext cx="2099"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dirty="0" smtClean="0">
                  <a:solidFill>
                    <a:schemeClr val="tx1"/>
                  </a:solidFill>
                  <a:effectLst>
                    <a:outerShdw blurRad="38100" dist="38100" dir="2700000" algn="tl">
                      <a:srgbClr val="C0C0C0"/>
                    </a:outerShdw>
                  </a:effectLst>
                  <a:cs typeface="+mn-cs"/>
                </a:rPr>
                <a:t>Contoso.com forest configuration/schema </a:t>
              </a:r>
              <a:r>
                <a:rPr lang="en-US" sz="1600" b="1" dirty="0">
                  <a:solidFill>
                    <a:schemeClr val="tx1"/>
                  </a:solidFill>
                  <a:effectLst>
                    <a:outerShdw blurRad="38100" dist="38100" dir="2700000" algn="tl">
                      <a:srgbClr val="C0C0C0"/>
                    </a:outerShdw>
                  </a:effectLst>
                  <a:cs typeface="+mn-cs"/>
                </a:rPr>
                <a:t>NC</a:t>
              </a:r>
              <a:endParaRPr lang="en-US" sz="1800" b="1" dirty="0">
                <a:solidFill>
                  <a:schemeClr val="tx1"/>
                </a:solidFill>
                <a:effectLst>
                  <a:outerShdw blurRad="38100" dist="38100" dir="2700000" algn="tl">
                    <a:srgbClr val="C0C0C0"/>
                  </a:outerShdw>
                </a:effectLst>
                <a:cs typeface="+mn-cs"/>
              </a:endParaRPr>
            </a:p>
          </p:txBody>
        </p:sp>
        <p:cxnSp>
          <p:nvCxnSpPr>
            <p:cNvPr id="13413" name="Straight Arrow Connector 1104909"/>
            <p:cNvCxnSpPr>
              <a:cxnSpLocks noChangeShapeType="1"/>
            </p:cNvCxnSpPr>
            <p:nvPr/>
          </p:nvCxnSpPr>
          <p:spPr bwMode="auto">
            <a:xfrm flipH="1" flipV="1">
              <a:off x="193" y="1129"/>
              <a:ext cx="374" cy="4"/>
            </a:xfrm>
            <a:prstGeom prst="straightConnector1">
              <a:avLst/>
            </a:prstGeom>
            <a:noFill/>
            <a:ln w="47625" algn="ctr">
              <a:solidFill>
                <a:srgbClr val="FF0000"/>
              </a:solidFill>
              <a:round/>
              <a:headEnd type="none" w="med" len="sm"/>
              <a:tailEnd/>
            </a:ln>
            <a:extLst>
              <a:ext uri="{909E8E84-426E-40DD-AFC4-6F175D3DCCD1}">
                <a14:hiddenFill xmlns:a14="http://schemas.microsoft.com/office/drawing/2010/main">
                  <a:noFill/>
                </a14:hiddenFill>
              </a:ext>
            </a:extLst>
          </p:spPr>
        </p:cxnSp>
      </p:grpSp>
      <p:grpSp>
        <p:nvGrpSpPr>
          <p:cNvPr id="13319" name="Group 15"/>
          <p:cNvGrpSpPr>
            <a:grpSpLocks/>
          </p:cNvGrpSpPr>
          <p:nvPr/>
        </p:nvGrpSpPr>
        <p:grpSpPr bwMode="auto">
          <a:xfrm>
            <a:off x="448616" y="2282830"/>
            <a:ext cx="2869453" cy="366713"/>
            <a:chOff x="192" y="1557"/>
            <a:chExt cx="1356" cy="231"/>
          </a:xfrm>
        </p:grpSpPr>
        <p:sp>
          <p:nvSpPr>
            <p:cNvPr id="13410" name="Right Arrow 1104911"/>
            <p:cNvSpPr>
              <a:spLocks noChangeArrowheads="1"/>
            </p:cNvSpPr>
            <p:nvPr/>
          </p:nvSpPr>
          <p:spPr bwMode="auto">
            <a:xfrm>
              <a:off x="192" y="1572"/>
              <a:ext cx="414" cy="216"/>
            </a:xfrm>
            <a:prstGeom prst="rightArrow">
              <a:avLst>
                <a:gd name="adj1" fmla="val 50000"/>
                <a:gd name="adj2" fmla="val 47917"/>
              </a:avLst>
            </a:prstGeom>
            <a:solidFill>
              <a:schemeClr val="bg2"/>
            </a:solidFill>
            <a:ln w="1270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104913" name="TextBox 1104912"/>
            <p:cNvSpPr txBox="1">
              <a:spLocks noChangeArrowheads="1"/>
            </p:cNvSpPr>
            <p:nvPr/>
          </p:nvSpPr>
          <p:spPr bwMode="auto">
            <a:xfrm>
              <a:off x="598" y="1557"/>
              <a:ext cx="950"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a:solidFill>
                    <a:schemeClr val="tx1"/>
                  </a:solidFill>
                  <a:effectLst>
                    <a:outerShdw blurRad="38100" dist="38100" dir="2700000" algn="tl">
                      <a:srgbClr val="C0C0C0"/>
                    </a:outerShdw>
                  </a:effectLst>
                  <a:cs typeface="+mn-cs"/>
                </a:rPr>
                <a:t>Connection Object</a:t>
              </a:r>
            </a:p>
          </p:txBody>
        </p:sp>
      </p:grpSp>
      <p:grpSp>
        <p:nvGrpSpPr>
          <p:cNvPr id="13320" name="Group 18"/>
          <p:cNvGrpSpPr>
            <a:grpSpLocks/>
          </p:cNvGrpSpPr>
          <p:nvPr/>
        </p:nvGrpSpPr>
        <p:grpSpPr bwMode="auto">
          <a:xfrm>
            <a:off x="7937551" y="1296989"/>
            <a:ext cx="1967987" cy="938212"/>
            <a:chOff x="3751" y="817"/>
            <a:chExt cx="930" cy="591"/>
          </a:xfrm>
        </p:grpSpPr>
        <p:sp>
          <p:nvSpPr>
            <p:cNvPr id="13408" name="Flowchart: Extract 1104914"/>
            <p:cNvSpPr>
              <a:spLocks noChangeArrowheads="1"/>
            </p:cNvSpPr>
            <p:nvPr/>
          </p:nvSpPr>
          <p:spPr bwMode="auto">
            <a:xfrm>
              <a:off x="3915" y="817"/>
              <a:ext cx="626" cy="453"/>
            </a:xfrm>
            <a:prstGeom prst="flowChartExtract">
              <a:avLst/>
            </a:prstGeom>
            <a:solidFill>
              <a:srgbClr val="FF9900"/>
            </a:solidFill>
            <a:ln w="1905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3409" name="TextBox 1104915"/>
            <p:cNvSpPr txBox="1">
              <a:spLocks noChangeArrowheads="1"/>
            </p:cNvSpPr>
            <p:nvPr/>
          </p:nvSpPr>
          <p:spPr bwMode="auto">
            <a:xfrm>
              <a:off x="3751" y="1262"/>
              <a:ext cx="930" cy="146"/>
            </a:xfrm>
            <a:prstGeom prst="rect">
              <a:avLst/>
            </a:prstGeom>
            <a:solidFill>
              <a:srgbClr val="C0C0C0"/>
            </a:solidFill>
            <a:ln w="19050" algn="ctr">
              <a:solidFill>
                <a:schemeClr val="tx1"/>
              </a:solidFill>
              <a:miter lim="800000"/>
              <a:headEnd/>
              <a:tailEnd/>
            </a:ln>
          </p:spPr>
          <p:txBody>
            <a:bodyPr lIns="92075" tIns="46038" rIns="92075" bIns="46038">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900" dirty="0" smtClean="0">
                  <a:solidFill>
                    <a:schemeClr val="tx1"/>
                  </a:solidFill>
                  <a:latin typeface="Arial Rounded MT Bold" pitchFamily="34" charset="0"/>
                </a:rPr>
                <a:t>Contoso.com</a:t>
              </a:r>
              <a:endParaRPr lang="en-US" sz="900" dirty="0">
                <a:solidFill>
                  <a:schemeClr val="tx1"/>
                </a:solidFill>
                <a:latin typeface="Arial Rounded MT Bold" pitchFamily="34" charset="0"/>
              </a:endParaRPr>
            </a:p>
          </p:txBody>
        </p:sp>
      </p:grpSp>
      <p:sp>
        <p:nvSpPr>
          <p:cNvPr id="13321" name="Shape 1104916"/>
          <p:cNvSpPr>
            <a:spLocks noGrp="1" noChangeArrowheads="1"/>
          </p:cNvSpPr>
          <p:nvPr>
            <p:ph type="title"/>
          </p:nvPr>
        </p:nvSpPr>
        <p:spPr/>
        <p:txBody>
          <a:bodyPr/>
          <a:lstStyle/>
          <a:p>
            <a:r>
              <a:rPr lang="en-US" smtClean="0"/>
              <a:t>Replication topology generation</a:t>
            </a:r>
          </a:p>
        </p:txBody>
      </p:sp>
      <p:grpSp>
        <p:nvGrpSpPr>
          <p:cNvPr id="13322" name="Group 22"/>
          <p:cNvGrpSpPr>
            <a:grpSpLocks/>
          </p:cNvGrpSpPr>
          <p:nvPr/>
        </p:nvGrpSpPr>
        <p:grpSpPr bwMode="auto">
          <a:xfrm>
            <a:off x="1612480" y="3175000"/>
            <a:ext cx="899350" cy="1290638"/>
            <a:chOff x="913" y="2190"/>
            <a:chExt cx="404" cy="813"/>
          </a:xfrm>
        </p:grpSpPr>
        <p:graphicFrame>
          <p:nvGraphicFramePr>
            <p:cNvPr id="13406" name="Object 23"/>
            <p:cNvGraphicFramePr>
              <a:graphicFrameLocks/>
            </p:cNvGraphicFramePr>
            <p:nvPr/>
          </p:nvGraphicFramePr>
          <p:xfrm>
            <a:off x="988" y="2190"/>
            <a:ext cx="253" cy="580"/>
          </p:xfrm>
          <a:graphic>
            <a:graphicData uri="http://schemas.openxmlformats.org/presentationml/2006/ole">
              <mc:AlternateContent xmlns:mc="http://schemas.openxmlformats.org/markup-compatibility/2006">
                <mc:Choice xmlns:v="urn:schemas-microsoft-com:vml" Requires="v">
                  <p:oleObj spid="_x0000_s15728" name="Bitmap Image" r:id="rId4" imgW="457143" imgH="960127" progId="Paint.Picture">
                    <p:embed/>
                  </p:oleObj>
                </mc:Choice>
                <mc:Fallback>
                  <p:oleObj name="Bitmap Image" r:id="rId4"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2190"/>
                          <a:ext cx="253"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07" name="TextBox 1104919"/>
            <p:cNvSpPr txBox="1">
              <a:spLocks noChangeArrowheads="1"/>
            </p:cNvSpPr>
            <p:nvPr/>
          </p:nvSpPr>
          <p:spPr bwMode="auto">
            <a:xfrm>
              <a:off x="913" y="2772"/>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DC1</a:t>
              </a:r>
              <a:endParaRPr lang="en-US" sz="1800">
                <a:solidFill>
                  <a:schemeClr val="tx1"/>
                </a:solidFill>
              </a:endParaRPr>
            </a:p>
          </p:txBody>
        </p:sp>
      </p:grpSp>
      <p:grpSp>
        <p:nvGrpSpPr>
          <p:cNvPr id="13323" name="Group 25"/>
          <p:cNvGrpSpPr>
            <a:grpSpLocks/>
          </p:cNvGrpSpPr>
          <p:nvPr/>
        </p:nvGrpSpPr>
        <p:grpSpPr bwMode="auto">
          <a:xfrm>
            <a:off x="5381282" y="2574925"/>
            <a:ext cx="854911" cy="1290638"/>
            <a:chOff x="2454" y="1881"/>
            <a:chExt cx="404" cy="813"/>
          </a:xfrm>
        </p:grpSpPr>
        <p:graphicFrame>
          <p:nvGraphicFramePr>
            <p:cNvPr id="13404" name="Object 26"/>
            <p:cNvGraphicFramePr>
              <a:graphicFrameLocks/>
            </p:cNvGraphicFramePr>
            <p:nvPr/>
          </p:nvGraphicFramePr>
          <p:xfrm>
            <a:off x="2529" y="1881"/>
            <a:ext cx="253" cy="580"/>
          </p:xfrm>
          <a:graphic>
            <a:graphicData uri="http://schemas.openxmlformats.org/presentationml/2006/ole">
              <mc:AlternateContent xmlns:mc="http://schemas.openxmlformats.org/markup-compatibility/2006">
                <mc:Choice xmlns:v="urn:schemas-microsoft-com:vml" Requires="v">
                  <p:oleObj spid="_x0000_s15729" name="Bitmap Image" r:id="rId6" imgW="457143" imgH="960127" progId="Paint.Picture">
                    <p:embed/>
                  </p:oleObj>
                </mc:Choice>
                <mc:Fallback>
                  <p:oleObj name="Bitmap Image" r:id="rId6"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 y="1881"/>
                          <a:ext cx="253"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05" name="TextBox 1104922"/>
            <p:cNvSpPr txBox="1">
              <a:spLocks noChangeArrowheads="1"/>
            </p:cNvSpPr>
            <p:nvPr/>
          </p:nvSpPr>
          <p:spPr bwMode="auto">
            <a:xfrm>
              <a:off x="2454" y="2463"/>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DC2</a:t>
              </a:r>
            </a:p>
          </p:txBody>
        </p:sp>
      </p:grpSp>
      <p:grpSp>
        <p:nvGrpSpPr>
          <p:cNvPr id="13324" name="Group 28"/>
          <p:cNvGrpSpPr>
            <a:grpSpLocks/>
          </p:cNvGrpSpPr>
          <p:nvPr/>
        </p:nvGrpSpPr>
        <p:grpSpPr bwMode="auto">
          <a:xfrm>
            <a:off x="4166632" y="4672014"/>
            <a:ext cx="854911" cy="1290637"/>
            <a:chOff x="1922" y="3188"/>
            <a:chExt cx="404" cy="813"/>
          </a:xfrm>
        </p:grpSpPr>
        <p:graphicFrame>
          <p:nvGraphicFramePr>
            <p:cNvPr id="13402" name="Object 29"/>
            <p:cNvGraphicFramePr>
              <a:graphicFrameLocks/>
            </p:cNvGraphicFramePr>
            <p:nvPr/>
          </p:nvGraphicFramePr>
          <p:xfrm>
            <a:off x="1996" y="3188"/>
            <a:ext cx="255" cy="580"/>
          </p:xfrm>
          <a:graphic>
            <a:graphicData uri="http://schemas.openxmlformats.org/presentationml/2006/ole">
              <mc:AlternateContent xmlns:mc="http://schemas.openxmlformats.org/markup-compatibility/2006">
                <mc:Choice xmlns:v="urn:schemas-microsoft-com:vml" Requires="v">
                  <p:oleObj spid="_x0000_s15730" name="Bitmap Image" r:id="rId7" imgW="457143" imgH="960127" progId="Paint.Picture">
                    <p:embed/>
                  </p:oleObj>
                </mc:Choice>
                <mc:Fallback>
                  <p:oleObj name="Bitmap Image" r:id="rId7"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6" y="3188"/>
                          <a:ext cx="255" cy="58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03" name="TextBox 1104925"/>
            <p:cNvSpPr txBox="1">
              <a:spLocks noChangeArrowheads="1"/>
            </p:cNvSpPr>
            <p:nvPr/>
          </p:nvSpPr>
          <p:spPr bwMode="auto">
            <a:xfrm>
              <a:off x="1922" y="3770"/>
              <a:ext cx="404" cy="231"/>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DC3</a:t>
              </a:r>
            </a:p>
          </p:txBody>
        </p:sp>
      </p:grpSp>
      <p:graphicFrame>
        <p:nvGraphicFramePr>
          <p:cNvPr id="13325" name="Object 31"/>
          <p:cNvGraphicFramePr>
            <a:graphicFrameLocks/>
          </p:cNvGraphicFramePr>
          <p:nvPr/>
        </p:nvGraphicFramePr>
        <p:xfrm>
          <a:off x="7537603" y="4494213"/>
          <a:ext cx="535378" cy="920750"/>
        </p:xfrm>
        <a:graphic>
          <a:graphicData uri="http://schemas.openxmlformats.org/presentationml/2006/ole">
            <mc:AlternateContent xmlns:mc="http://schemas.openxmlformats.org/markup-compatibility/2006">
              <mc:Choice xmlns:v="urn:schemas-microsoft-com:vml" Requires="v">
                <p:oleObj spid="_x0000_s15731" name="Bitmap Image" r:id="rId8" imgW="457143" imgH="960127" progId="Paint.Picture">
                  <p:embed/>
                </p:oleObj>
              </mc:Choice>
              <mc:Fallback>
                <p:oleObj name="Bitmap Image" r:id="rId8"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7603" y="4494213"/>
                        <a:ext cx="535378" cy="920750"/>
                      </a:xfrm>
                      <a:prstGeom prst="rect">
                        <a:avLst/>
                      </a:prstGeom>
                      <a:gradFill rotWithShape="0">
                        <a:gsLst>
                          <a:gs pos="0">
                            <a:srgbClr val="76762F"/>
                          </a:gs>
                          <a:gs pos="50000">
                            <a:srgbClr val="FFFF66"/>
                          </a:gs>
                          <a:gs pos="100000">
                            <a:srgbClr val="76762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4928" name="TextBox 1104927"/>
          <p:cNvSpPr txBox="1">
            <a:spLocks noChangeArrowheads="1"/>
          </p:cNvSpPr>
          <p:nvPr/>
        </p:nvSpPr>
        <p:spPr bwMode="auto">
          <a:xfrm>
            <a:off x="7387360" y="5418138"/>
            <a:ext cx="854911" cy="366712"/>
          </a:xfrm>
          <a:prstGeom prst="rect">
            <a:avLst/>
          </a:prstGeom>
          <a:solidFill>
            <a:srgbClr val="FF9900"/>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GC4</a:t>
            </a:r>
          </a:p>
        </p:txBody>
      </p:sp>
      <p:grpSp>
        <p:nvGrpSpPr>
          <p:cNvPr id="13327" name="Group 33"/>
          <p:cNvGrpSpPr>
            <a:grpSpLocks/>
          </p:cNvGrpSpPr>
          <p:nvPr/>
        </p:nvGrpSpPr>
        <p:grpSpPr bwMode="auto">
          <a:xfrm>
            <a:off x="2706512" y="2887663"/>
            <a:ext cx="2742486" cy="576262"/>
            <a:chOff x="1261" y="2000"/>
            <a:chExt cx="1296" cy="363"/>
          </a:xfrm>
        </p:grpSpPr>
        <p:sp>
          <p:nvSpPr>
            <p:cNvPr id="13399" name="Right Arrow 1104929"/>
            <p:cNvSpPr>
              <a:spLocks noChangeArrowheads="1"/>
            </p:cNvSpPr>
            <p:nvPr/>
          </p:nvSpPr>
          <p:spPr bwMode="auto">
            <a:xfrm>
              <a:off x="1261" y="2000"/>
              <a:ext cx="1296" cy="363"/>
            </a:xfrm>
            <a:prstGeom prst="rightArrow">
              <a:avLst>
                <a:gd name="adj1" fmla="val 50000"/>
                <a:gd name="adj2" fmla="val 89256"/>
              </a:avLst>
            </a:prstGeom>
            <a:solidFill>
              <a:schemeClr val="bg2"/>
            </a:solidFill>
            <a:ln w="1270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3400" name="Shape 1104930"/>
            <p:cNvSpPr>
              <a:spLocks/>
            </p:cNvSpPr>
            <p:nvPr/>
          </p:nvSpPr>
          <p:spPr bwMode="auto">
            <a:xfrm>
              <a:off x="1297" y="2144"/>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3401" name="Shape 1104931"/>
            <p:cNvSpPr>
              <a:spLocks/>
            </p:cNvSpPr>
            <p:nvPr/>
          </p:nvSpPr>
          <p:spPr bwMode="auto">
            <a:xfrm>
              <a:off x="1297" y="2216"/>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3328" name="Group 37"/>
          <p:cNvGrpSpPr>
            <a:grpSpLocks/>
          </p:cNvGrpSpPr>
          <p:nvPr/>
        </p:nvGrpSpPr>
        <p:grpSpPr bwMode="auto">
          <a:xfrm>
            <a:off x="2662073" y="3425825"/>
            <a:ext cx="2590125" cy="585788"/>
            <a:chOff x="1248" y="2316"/>
            <a:chExt cx="1224" cy="369"/>
          </a:xfrm>
        </p:grpSpPr>
        <p:sp>
          <p:nvSpPr>
            <p:cNvPr id="13395" name="Shape 1104933"/>
            <p:cNvSpPr>
              <a:spLocks/>
            </p:cNvSpPr>
            <p:nvPr/>
          </p:nvSpPr>
          <p:spPr bwMode="auto">
            <a:xfrm>
              <a:off x="1248" y="2316"/>
              <a:ext cx="1224" cy="369"/>
            </a:xfrm>
            <a:custGeom>
              <a:avLst/>
              <a:gdLst>
                <a:gd name="T0" fmla="*/ 1224 w 1224"/>
                <a:gd name="T1" fmla="*/ 93 h 369"/>
                <a:gd name="T2" fmla="*/ 324 w 1224"/>
                <a:gd name="T3" fmla="*/ 93 h 369"/>
                <a:gd name="T4" fmla="*/ 324 w 1224"/>
                <a:gd name="T5" fmla="*/ 0 h 369"/>
                <a:gd name="T6" fmla="*/ 0 w 1224"/>
                <a:gd name="T7" fmla="*/ 183 h 369"/>
                <a:gd name="T8" fmla="*/ 324 w 1224"/>
                <a:gd name="T9" fmla="*/ 369 h 369"/>
                <a:gd name="T10" fmla="*/ 324 w 1224"/>
                <a:gd name="T11" fmla="*/ 276 h 369"/>
                <a:gd name="T12" fmla="*/ 1224 w 1224"/>
                <a:gd name="T13" fmla="*/ 276 h 369"/>
                <a:gd name="T14" fmla="*/ 1224 w 1224"/>
                <a:gd name="T15" fmla="*/ 93 h 369"/>
                <a:gd name="T16" fmla="*/ 0 60000 65536"/>
                <a:gd name="T17" fmla="*/ 0 60000 65536"/>
                <a:gd name="T18" fmla="*/ 0 60000 65536"/>
                <a:gd name="T19" fmla="*/ 0 60000 65536"/>
                <a:gd name="T20" fmla="*/ 0 60000 65536"/>
                <a:gd name="T21" fmla="*/ 0 60000 65536"/>
                <a:gd name="T22" fmla="*/ 0 60000 65536"/>
                <a:gd name="T23" fmla="*/ 0 60000 65536"/>
                <a:gd name="T24" fmla="*/ 0 w 1224"/>
                <a:gd name="T25" fmla="*/ 0 h 369"/>
                <a:gd name="T26" fmla="*/ 1224 w 1224"/>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4" h="369">
                  <a:moveTo>
                    <a:pt x="1224" y="93"/>
                  </a:moveTo>
                  <a:lnTo>
                    <a:pt x="324" y="93"/>
                  </a:lnTo>
                  <a:lnTo>
                    <a:pt x="324" y="0"/>
                  </a:lnTo>
                  <a:lnTo>
                    <a:pt x="0" y="183"/>
                  </a:lnTo>
                  <a:lnTo>
                    <a:pt x="324" y="369"/>
                  </a:lnTo>
                  <a:lnTo>
                    <a:pt x="324" y="276"/>
                  </a:lnTo>
                  <a:lnTo>
                    <a:pt x="1224" y="276"/>
                  </a:lnTo>
                  <a:lnTo>
                    <a:pt x="1224" y="93"/>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3396" name="Group 39"/>
            <p:cNvGrpSpPr>
              <a:grpSpLocks/>
            </p:cNvGrpSpPr>
            <p:nvPr/>
          </p:nvGrpSpPr>
          <p:grpSpPr bwMode="auto">
            <a:xfrm>
              <a:off x="1344" y="2463"/>
              <a:ext cx="1101" cy="79"/>
              <a:chOff x="1338" y="2463"/>
              <a:chExt cx="1176" cy="79"/>
            </a:xfrm>
          </p:grpSpPr>
          <p:sp>
            <p:nvSpPr>
              <p:cNvPr id="13397" name="Shape 1104935"/>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3398" name="Shape 1104936"/>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3331" name="Group 73"/>
          <p:cNvGrpSpPr>
            <a:grpSpLocks/>
          </p:cNvGrpSpPr>
          <p:nvPr/>
        </p:nvGrpSpPr>
        <p:grpSpPr bwMode="auto">
          <a:xfrm>
            <a:off x="9873796" y="1851025"/>
            <a:ext cx="1967987" cy="938213"/>
            <a:chOff x="3751" y="817"/>
            <a:chExt cx="930" cy="591"/>
          </a:xfrm>
        </p:grpSpPr>
        <p:sp>
          <p:nvSpPr>
            <p:cNvPr id="13364" name="Flowchart: Extract 1104969"/>
            <p:cNvSpPr>
              <a:spLocks noChangeArrowheads="1"/>
            </p:cNvSpPr>
            <p:nvPr/>
          </p:nvSpPr>
          <p:spPr bwMode="auto">
            <a:xfrm>
              <a:off x="3915" y="817"/>
              <a:ext cx="626" cy="453"/>
            </a:xfrm>
            <a:prstGeom prst="flowChartExtract">
              <a:avLst/>
            </a:prstGeom>
            <a:solidFill>
              <a:srgbClr val="003366"/>
            </a:solidFill>
            <a:ln w="19050" algn="ctr">
              <a:solidFill>
                <a:schemeClr val="tx1"/>
              </a:solidFill>
              <a:miter lim="800000"/>
              <a:headEnd type="none" w="med" len="sm"/>
              <a:tailEnd/>
            </a:ln>
          </p:spPr>
          <p:txBody>
            <a:bodyPr wrap="none" lIns="92075" tIns="46038" rIns="92075" bIns="46038" anchor="ctr"/>
            <a:lstStyle/>
            <a:p>
              <a:pPr algn="l"/>
              <a:endParaRPr lang="en-US" sz="1800">
                <a:solidFill>
                  <a:srgbClr val="000000"/>
                </a:solidFill>
              </a:endParaRPr>
            </a:p>
          </p:txBody>
        </p:sp>
        <p:sp>
          <p:nvSpPr>
            <p:cNvPr id="13365" name="TextBox 1104970"/>
            <p:cNvSpPr txBox="1">
              <a:spLocks noChangeArrowheads="1"/>
            </p:cNvSpPr>
            <p:nvPr/>
          </p:nvSpPr>
          <p:spPr bwMode="auto">
            <a:xfrm>
              <a:off x="3751" y="1262"/>
              <a:ext cx="930" cy="146"/>
            </a:xfrm>
            <a:prstGeom prst="rect">
              <a:avLst/>
            </a:prstGeom>
            <a:solidFill>
              <a:srgbClr val="C0C0C0"/>
            </a:solidFill>
            <a:ln w="19050" algn="ctr">
              <a:solidFill>
                <a:schemeClr val="tx1"/>
              </a:solidFill>
              <a:miter lim="800000"/>
              <a:headEnd/>
              <a:tailEnd/>
            </a:ln>
          </p:spPr>
          <p:txBody>
            <a:bodyPr lIns="92075" tIns="46038" rIns="92075" bIns="46038">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900" dirty="0" smtClean="0">
                  <a:solidFill>
                    <a:schemeClr val="tx1"/>
                  </a:solidFill>
                  <a:latin typeface="Arial Rounded MT Bold" pitchFamily="34" charset="0"/>
                </a:rPr>
                <a:t>Corp.Contoso.com</a:t>
              </a:r>
              <a:endParaRPr lang="en-US" sz="900" dirty="0">
                <a:solidFill>
                  <a:schemeClr val="tx1"/>
                </a:solidFill>
                <a:latin typeface="Arial Rounded MT Bold" pitchFamily="34" charset="0"/>
              </a:endParaRPr>
            </a:p>
          </p:txBody>
        </p:sp>
      </p:grpSp>
      <p:sp>
        <p:nvSpPr>
          <p:cNvPr id="13332" name="Straight Connector 1104971"/>
          <p:cNvSpPr>
            <a:spLocks noChangeShapeType="1"/>
          </p:cNvSpPr>
          <p:nvPr/>
        </p:nvSpPr>
        <p:spPr bwMode="auto">
          <a:xfrm>
            <a:off x="8946937" y="1290639"/>
            <a:ext cx="1927782" cy="549275"/>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13333" name="Group 77"/>
          <p:cNvGrpSpPr>
            <a:grpSpLocks/>
          </p:cNvGrpSpPr>
          <p:nvPr/>
        </p:nvGrpSpPr>
        <p:grpSpPr bwMode="auto">
          <a:xfrm>
            <a:off x="408411" y="1922463"/>
            <a:ext cx="4097356" cy="339725"/>
            <a:chOff x="193" y="1195"/>
            <a:chExt cx="1846" cy="214"/>
          </a:xfrm>
        </p:grpSpPr>
        <p:sp>
          <p:nvSpPr>
            <p:cNvPr id="1104974" name="TextBox 1104973"/>
            <p:cNvSpPr txBox="1">
              <a:spLocks noChangeArrowheads="1"/>
            </p:cNvSpPr>
            <p:nvPr/>
          </p:nvSpPr>
          <p:spPr bwMode="auto">
            <a:xfrm>
              <a:off x="610" y="1195"/>
              <a:ext cx="1429" cy="214"/>
            </a:xfrm>
            <a:prstGeom prst="rect">
              <a:avLst/>
            </a:prstGeom>
            <a:noFill/>
            <a:ln w="9525" cap="flat" cmpd="sng" algn="ctr">
              <a:noFill/>
              <a:prstDash val="solid"/>
              <a:miter lim="800000"/>
              <a:headEnd type="none" w="med" len="med"/>
              <a:tailEnd type="none" w="med" len="med"/>
            </a:ln>
            <a:effectLst/>
          </p:spPr>
          <p:txBody>
            <a:bodyPr wrap="none" lIns="92075" tIns="46038" rIns="92075" bIns="46038" anchor="ctr">
              <a:spAutoFit/>
            </a:bodyPr>
            <a:lstStyle/>
            <a:p>
              <a:pPr algn="l" eaLnBrk="0" hangingPunct="0">
                <a:defRPr/>
              </a:pPr>
              <a:r>
                <a:rPr lang="en-US" sz="1600" b="1" dirty="0" smtClean="0">
                  <a:solidFill>
                    <a:schemeClr val="tx1"/>
                  </a:solidFill>
                  <a:effectLst>
                    <a:outerShdw blurRad="38100" dist="38100" dir="2700000" algn="tl">
                      <a:srgbClr val="C0C0C0"/>
                    </a:outerShdw>
                  </a:effectLst>
                  <a:cs typeface="+mn-cs"/>
                </a:rPr>
                <a:t>Corp.Contoso.com domain </a:t>
              </a:r>
              <a:r>
                <a:rPr lang="en-US" sz="1600" b="1" dirty="0">
                  <a:solidFill>
                    <a:schemeClr val="tx1"/>
                  </a:solidFill>
                  <a:effectLst>
                    <a:outerShdw blurRad="38100" dist="38100" dir="2700000" algn="tl">
                      <a:srgbClr val="C0C0C0"/>
                    </a:outerShdw>
                  </a:effectLst>
                  <a:cs typeface="+mn-cs"/>
                </a:rPr>
                <a:t>NC</a:t>
              </a:r>
            </a:p>
          </p:txBody>
        </p:sp>
        <p:cxnSp>
          <p:nvCxnSpPr>
            <p:cNvPr id="13363" name="Straight Arrow Connector 1104974"/>
            <p:cNvCxnSpPr>
              <a:cxnSpLocks noChangeShapeType="1"/>
            </p:cNvCxnSpPr>
            <p:nvPr/>
          </p:nvCxnSpPr>
          <p:spPr bwMode="auto">
            <a:xfrm flipH="1" flipV="1">
              <a:off x="193" y="1305"/>
              <a:ext cx="374" cy="4"/>
            </a:xfrm>
            <a:prstGeom prst="straightConnector1">
              <a:avLst/>
            </a:prstGeom>
            <a:noFill/>
            <a:ln w="47625" algn="ctr">
              <a:solidFill>
                <a:srgbClr val="000066"/>
              </a:solidFill>
              <a:round/>
              <a:headEnd type="none" w="med" len="sm"/>
              <a:tailEnd/>
            </a:ln>
            <a:extLst>
              <a:ext uri="{909E8E84-426E-40DD-AFC4-6F175D3DCCD1}">
                <a14:hiddenFill xmlns:a14="http://schemas.microsoft.com/office/drawing/2010/main">
                  <a:noFill/>
                </a14:hiddenFill>
              </a:ext>
            </a:extLst>
          </p:spPr>
        </p:cxnSp>
      </p:grpSp>
      <p:graphicFrame>
        <p:nvGraphicFramePr>
          <p:cNvPr id="13334" name="Object 80"/>
          <p:cNvGraphicFramePr>
            <a:graphicFrameLocks/>
          </p:cNvGraphicFramePr>
          <p:nvPr/>
        </p:nvGraphicFramePr>
        <p:xfrm>
          <a:off x="8309986" y="2498725"/>
          <a:ext cx="535377" cy="920750"/>
        </p:xfrm>
        <a:graphic>
          <a:graphicData uri="http://schemas.openxmlformats.org/presentationml/2006/ole">
            <mc:AlternateContent xmlns:mc="http://schemas.openxmlformats.org/markup-compatibility/2006">
              <mc:Choice xmlns:v="urn:schemas-microsoft-com:vml" Requires="v">
                <p:oleObj spid="_x0000_s15732" name="Bitmap Image" r:id="rId9" imgW="457143" imgH="960127" progId="Paint.Picture">
                  <p:embed/>
                </p:oleObj>
              </mc:Choice>
              <mc:Fallback>
                <p:oleObj name="Bitmap Image" r:id="rId9"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9986" y="2498725"/>
                        <a:ext cx="535377" cy="920750"/>
                      </a:xfrm>
                      <a:prstGeom prst="rect">
                        <a:avLst/>
                      </a:prstGeom>
                      <a:gradFill rotWithShape="0">
                        <a:gsLst>
                          <a:gs pos="0">
                            <a:srgbClr val="000076"/>
                          </a:gs>
                          <a:gs pos="50000">
                            <a:srgbClr val="0000FF"/>
                          </a:gs>
                          <a:gs pos="100000">
                            <a:srgbClr val="0000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4977" name="TextBox 1104976"/>
          <p:cNvSpPr txBox="1">
            <a:spLocks noChangeArrowheads="1"/>
          </p:cNvSpPr>
          <p:nvPr/>
        </p:nvSpPr>
        <p:spPr bwMode="auto">
          <a:xfrm>
            <a:off x="8151277" y="3422651"/>
            <a:ext cx="854911" cy="366713"/>
          </a:xfrm>
          <a:prstGeom prst="rect">
            <a:avLst/>
          </a:prstGeom>
          <a:solidFill>
            <a:srgbClr val="000066"/>
          </a:solidFill>
          <a:ln w="9525" algn="ctr">
            <a:solidFill>
              <a:schemeClr val="tx1"/>
            </a:solidFill>
            <a:miter lim="800000"/>
            <a:headEnd type="none" w="sm" len="sm"/>
            <a:tailEnd type="none" w="sm" len="sm"/>
          </a:ln>
        </p:spPr>
        <p:txBody>
          <a:bodyPr wrap="none" lIns="92075" tIns="46038" rIns="92075" bIns="46038" anchor="ctr"/>
          <a:lstStyle/>
          <a:p>
            <a:pPr algn="ctr" eaLnBrk="0" hangingPunct="0">
              <a:defRPr/>
            </a:pPr>
            <a:r>
              <a:rPr lang="en-US" sz="1800" b="1" dirty="0">
                <a:cs typeface="+mn-cs"/>
              </a:rPr>
              <a:t>GC5</a:t>
            </a:r>
            <a:endParaRPr lang="en-US" sz="1800" dirty="0">
              <a:effectLst>
                <a:outerShdw blurRad="38100" dist="38100" dir="2700000" algn="tl">
                  <a:srgbClr val="000000"/>
                </a:outerShdw>
              </a:effectLst>
              <a:cs typeface="+mn-cs"/>
            </a:endParaRPr>
          </a:p>
        </p:txBody>
      </p:sp>
      <p:grpSp>
        <p:nvGrpSpPr>
          <p:cNvPr id="13336" name="Group 82"/>
          <p:cNvGrpSpPr>
            <a:grpSpLocks/>
          </p:cNvGrpSpPr>
          <p:nvPr/>
        </p:nvGrpSpPr>
        <p:grpSpPr bwMode="auto">
          <a:xfrm>
            <a:off x="6126155" y="2990850"/>
            <a:ext cx="1963755" cy="585788"/>
            <a:chOff x="2832" y="2136"/>
            <a:chExt cx="928" cy="369"/>
          </a:xfrm>
        </p:grpSpPr>
        <p:sp>
          <p:nvSpPr>
            <p:cNvPr id="13360" name="Shape 1104978"/>
            <p:cNvSpPr>
              <a:spLocks/>
            </p:cNvSpPr>
            <p:nvPr/>
          </p:nvSpPr>
          <p:spPr bwMode="auto">
            <a:xfrm>
              <a:off x="2832" y="2136"/>
              <a:ext cx="928" cy="369"/>
            </a:xfrm>
            <a:custGeom>
              <a:avLst/>
              <a:gdLst>
                <a:gd name="T0" fmla="*/ 928 w 928"/>
                <a:gd name="T1" fmla="*/ 92 h 369"/>
                <a:gd name="T2" fmla="*/ 324 w 928"/>
                <a:gd name="T3" fmla="*/ 93 h 369"/>
                <a:gd name="T4" fmla="*/ 324 w 928"/>
                <a:gd name="T5" fmla="*/ 0 h 369"/>
                <a:gd name="T6" fmla="*/ 0 w 928"/>
                <a:gd name="T7" fmla="*/ 183 h 369"/>
                <a:gd name="T8" fmla="*/ 324 w 928"/>
                <a:gd name="T9" fmla="*/ 369 h 369"/>
                <a:gd name="T10" fmla="*/ 324 w 928"/>
                <a:gd name="T11" fmla="*/ 276 h 369"/>
                <a:gd name="T12" fmla="*/ 928 w 928"/>
                <a:gd name="T13" fmla="*/ 276 h 369"/>
                <a:gd name="T14" fmla="*/ 928 w 92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928"/>
                <a:gd name="T25" fmla="*/ 0 h 369"/>
                <a:gd name="T26" fmla="*/ 928 w 92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8" h="369">
                  <a:moveTo>
                    <a:pt x="928" y="92"/>
                  </a:moveTo>
                  <a:lnTo>
                    <a:pt x="324" y="93"/>
                  </a:lnTo>
                  <a:lnTo>
                    <a:pt x="324" y="0"/>
                  </a:lnTo>
                  <a:lnTo>
                    <a:pt x="0" y="183"/>
                  </a:lnTo>
                  <a:lnTo>
                    <a:pt x="324" y="369"/>
                  </a:lnTo>
                  <a:lnTo>
                    <a:pt x="324" y="276"/>
                  </a:lnTo>
                  <a:lnTo>
                    <a:pt x="928" y="276"/>
                  </a:lnTo>
                  <a:lnTo>
                    <a:pt x="928"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361" name="Shape 1104979"/>
            <p:cNvSpPr>
              <a:spLocks/>
            </p:cNvSpPr>
            <p:nvPr/>
          </p:nvSpPr>
          <p:spPr bwMode="auto">
            <a:xfrm>
              <a:off x="2929" y="2316"/>
              <a:ext cx="799" cy="1"/>
            </a:xfrm>
            <a:custGeom>
              <a:avLst/>
              <a:gdLst>
                <a:gd name="T0" fmla="*/ 799 w 799"/>
                <a:gd name="T1" fmla="*/ 0 h 1"/>
                <a:gd name="T2" fmla="*/ 0 w 799"/>
                <a:gd name="T3" fmla="*/ 0 h 1"/>
                <a:gd name="T4" fmla="*/ 0 60000 65536"/>
                <a:gd name="T5" fmla="*/ 0 60000 65536"/>
                <a:gd name="T6" fmla="*/ 0 w 799"/>
                <a:gd name="T7" fmla="*/ 0 h 1"/>
                <a:gd name="T8" fmla="*/ 799 w 799"/>
                <a:gd name="T9" fmla="*/ 1 h 1"/>
              </a:gdLst>
              <a:ahLst/>
              <a:cxnLst>
                <a:cxn ang="T4">
                  <a:pos x="T0" y="T1"/>
                </a:cxn>
                <a:cxn ang="T5">
                  <a:pos x="T2" y="T3"/>
                </a:cxn>
              </a:cxnLst>
              <a:rect l="T6" t="T7" r="T8" b="T9"/>
              <a:pathLst>
                <a:path w="799" h="1">
                  <a:moveTo>
                    <a:pt x="799" y="0"/>
                  </a:moveTo>
                  <a:lnTo>
                    <a:pt x="0" y="0"/>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3338" name="Group 89"/>
          <p:cNvGrpSpPr>
            <a:grpSpLocks/>
          </p:cNvGrpSpPr>
          <p:nvPr/>
        </p:nvGrpSpPr>
        <p:grpSpPr bwMode="auto">
          <a:xfrm>
            <a:off x="8238038" y="4675188"/>
            <a:ext cx="1921433" cy="461962"/>
            <a:chOff x="3679" y="3117"/>
            <a:chExt cx="908" cy="291"/>
          </a:xfrm>
        </p:grpSpPr>
        <p:sp>
          <p:nvSpPr>
            <p:cNvPr id="13355" name="Shape 1104985"/>
            <p:cNvSpPr>
              <a:spLocks/>
            </p:cNvSpPr>
            <p:nvPr/>
          </p:nvSpPr>
          <p:spPr bwMode="auto">
            <a:xfrm>
              <a:off x="3679" y="3117"/>
              <a:ext cx="908" cy="291"/>
            </a:xfrm>
            <a:custGeom>
              <a:avLst/>
              <a:gdLst>
                <a:gd name="T0" fmla="*/ 0 w 1088"/>
                <a:gd name="T1" fmla="*/ 28 h 369"/>
                <a:gd name="T2" fmla="*/ 310 w 1088"/>
                <a:gd name="T3" fmla="*/ 28 h 369"/>
                <a:gd name="T4" fmla="*/ 310 w 1088"/>
                <a:gd name="T5" fmla="*/ 0 h 369"/>
                <a:gd name="T6" fmla="*/ 441 w 1088"/>
                <a:gd name="T7" fmla="*/ 56 h 369"/>
                <a:gd name="T8" fmla="*/ 310 w 1088"/>
                <a:gd name="T9" fmla="*/ 113 h 369"/>
                <a:gd name="T10" fmla="*/ 310 w 1088"/>
                <a:gd name="T11" fmla="*/ 84 h 369"/>
                <a:gd name="T12" fmla="*/ 0 w 1088"/>
                <a:gd name="T13" fmla="*/ 84 h 369"/>
                <a:gd name="T14" fmla="*/ 0 w 1088"/>
                <a:gd name="T15" fmla="*/ 28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356" name="Straight Connector 1104986"/>
            <p:cNvSpPr>
              <a:spLocks noChangeShapeType="1"/>
            </p:cNvSpPr>
            <p:nvPr/>
          </p:nvSpPr>
          <p:spPr bwMode="auto">
            <a:xfrm flipV="1">
              <a:off x="3686" y="3266"/>
              <a:ext cx="818" cy="1"/>
            </a:xfrm>
            <a:prstGeom prst="line">
              <a:avLst/>
            </a:prstGeom>
            <a:noFill/>
            <a:ln w="47625" algn="ctr">
              <a:solidFill>
                <a:srgbClr val="FF0000"/>
              </a:solidFill>
              <a:round/>
              <a:headEnd type="none" w="med" len="sm"/>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nvGrpSpPr>
          <p:cNvPr id="13339" name="Group 92"/>
          <p:cNvGrpSpPr>
            <a:grpSpLocks/>
          </p:cNvGrpSpPr>
          <p:nvPr/>
        </p:nvGrpSpPr>
        <p:grpSpPr bwMode="auto">
          <a:xfrm>
            <a:off x="10373198" y="3714750"/>
            <a:ext cx="854911" cy="1290638"/>
            <a:chOff x="4894" y="2665"/>
            <a:chExt cx="404" cy="813"/>
          </a:xfrm>
        </p:grpSpPr>
        <p:graphicFrame>
          <p:nvGraphicFramePr>
            <p:cNvPr id="13353" name="Object 93"/>
            <p:cNvGraphicFramePr>
              <a:graphicFrameLocks/>
            </p:cNvGraphicFramePr>
            <p:nvPr/>
          </p:nvGraphicFramePr>
          <p:xfrm>
            <a:off x="4969" y="2665"/>
            <a:ext cx="253" cy="580"/>
          </p:xfrm>
          <a:graphic>
            <a:graphicData uri="http://schemas.openxmlformats.org/presentationml/2006/ole">
              <mc:AlternateContent xmlns:mc="http://schemas.openxmlformats.org/markup-compatibility/2006">
                <mc:Choice xmlns:v="urn:schemas-microsoft-com:vml" Requires="v">
                  <p:oleObj spid="_x0000_s15733" name="Bitmap Image" r:id="rId10" imgW="457143" imgH="960127" progId="Paint.Picture">
                    <p:embed/>
                  </p:oleObj>
                </mc:Choice>
                <mc:Fallback>
                  <p:oleObj name="Bitmap Image" r:id="rId10" imgW="457143" imgH="960127" progId="Paint.Picture">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 y="2665"/>
                          <a:ext cx="253" cy="580"/>
                        </a:xfrm>
                        <a:prstGeom prst="rect">
                          <a:avLst/>
                        </a:prstGeom>
                        <a:gradFill rotWithShape="0">
                          <a:gsLst>
                            <a:gs pos="0">
                              <a:srgbClr val="000076"/>
                            </a:gs>
                            <a:gs pos="50000">
                              <a:srgbClr val="0000FF"/>
                            </a:gs>
                            <a:gs pos="100000">
                              <a:srgbClr val="0000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54" name="TextBox 1104989"/>
            <p:cNvSpPr txBox="1">
              <a:spLocks noChangeArrowheads="1"/>
            </p:cNvSpPr>
            <p:nvPr/>
          </p:nvSpPr>
          <p:spPr bwMode="auto">
            <a:xfrm>
              <a:off x="4894" y="3247"/>
              <a:ext cx="404" cy="231"/>
            </a:xfrm>
            <a:prstGeom prst="rect">
              <a:avLst/>
            </a:prstGeom>
            <a:solidFill>
              <a:srgbClr val="000066"/>
            </a:solidFill>
            <a:ln w="9525" algn="ctr">
              <a:solidFill>
                <a:schemeClr val="tx1"/>
              </a:solidFill>
              <a:miter lim="800000"/>
              <a:headEnd type="none" w="sm" len="sm"/>
              <a:tailEnd type="none" w="sm" len="sm"/>
            </a:ln>
          </p:spPr>
          <p:txBody>
            <a:bodyPr wrap="none" lIns="92075" tIns="46038" rIns="92075" bIns="46038" anchor="ct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a:solidFill>
                    <a:schemeClr val="tx1"/>
                  </a:solidFill>
                </a:rPr>
                <a:t>DC6</a:t>
              </a:r>
            </a:p>
          </p:txBody>
        </p:sp>
      </p:grpSp>
      <p:grpSp>
        <p:nvGrpSpPr>
          <p:cNvPr id="3082" name="Group 100"/>
          <p:cNvGrpSpPr>
            <a:grpSpLocks/>
          </p:cNvGrpSpPr>
          <p:nvPr/>
        </p:nvGrpSpPr>
        <p:grpSpPr bwMode="auto">
          <a:xfrm>
            <a:off x="8246503" y="5016501"/>
            <a:ext cx="1872762" cy="644525"/>
            <a:chOff x="3897" y="3160"/>
            <a:chExt cx="885" cy="406"/>
          </a:xfrm>
        </p:grpSpPr>
        <p:sp>
          <p:nvSpPr>
            <p:cNvPr id="13347" name="Shape 1104996"/>
            <p:cNvSpPr>
              <a:spLocks/>
            </p:cNvSpPr>
            <p:nvPr/>
          </p:nvSpPr>
          <p:spPr bwMode="auto">
            <a:xfrm flipH="1">
              <a:off x="3897" y="3160"/>
              <a:ext cx="885" cy="406"/>
            </a:xfrm>
            <a:custGeom>
              <a:avLst/>
              <a:gdLst>
                <a:gd name="T0" fmla="*/ 0 w 1088"/>
                <a:gd name="T1" fmla="*/ 147 h 369"/>
                <a:gd name="T2" fmla="*/ 272 w 1088"/>
                <a:gd name="T3" fmla="*/ 149 h 369"/>
                <a:gd name="T4" fmla="*/ 272 w 1088"/>
                <a:gd name="T5" fmla="*/ 0 h 369"/>
                <a:gd name="T6" fmla="*/ 388 w 1088"/>
                <a:gd name="T7" fmla="*/ 294 h 369"/>
                <a:gd name="T8" fmla="*/ 272 w 1088"/>
                <a:gd name="T9" fmla="*/ 595 h 369"/>
                <a:gd name="T10" fmla="*/ 272 w 1088"/>
                <a:gd name="T11" fmla="*/ 445 h 369"/>
                <a:gd name="T12" fmla="*/ 0 w 1088"/>
                <a:gd name="T13" fmla="*/ 445 h 369"/>
                <a:gd name="T14" fmla="*/ 0 w 1088"/>
                <a:gd name="T15" fmla="*/ 147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348" name="Straight Connector 1104997"/>
            <p:cNvSpPr>
              <a:spLocks noChangeShapeType="1"/>
            </p:cNvSpPr>
            <p:nvPr/>
          </p:nvSpPr>
          <p:spPr bwMode="auto">
            <a:xfrm flipH="1">
              <a:off x="3999" y="3408"/>
              <a:ext cx="693" cy="0"/>
            </a:xfrm>
            <a:prstGeom prst="line">
              <a:avLst/>
            </a:prstGeom>
            <a:noFill/>
            <a:ln w="47625" algn="ctr">
              <a:solidFill>
                <a:srgbClr val="FF0000"/>
              </a:solidFill>
              <a:round/>
              <a:headEnd type="none" w="med" len="sm"/>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1104999" name="Straight Connector 1104998"/>
          <p:cNvSpPr>
            <a:spLocks noChangeShapeType="1"/>
          </p:cNvSpPr>
          <p:nvPr/>
        </p:nvSpPr>
        <p:spPr bwMode="auto">
          <a:xfrm flipH="1">
            <a:off x="8462347" y="5248275"/>
            <a:ext cx="1466467" cy="0"/>
          </a:xfrm>
          <a:prstGeom prst="line">
            <a:avLst/>
          </a:prstGeom>
          <a:noFill/>
          <a:ln w="47625" algn="ctr">
            <a:solidFill>
              <a:srgbClr val="000066"/>
            </a:solidFill>
            <a:prstDash val="sysDot"/>
            <a:round/>
            <a:headEnd type="none" w="med" len="sm"/>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nvGrpSpPr>
          <p:cNvPr id="4" name="Group 104"/>
          <p:cNvGrpSpPr>
            <a:grpSpLocks/>
          </p:cNvGrpSpPr>
          <p:nvPr/>
        </p:nvGrpSpPr>
        <p:grpSpPr bwMode="auto">
          <a:xfrm>
            <a:off x="6312373" y="2409826"/>
            <a:ext cx="1955291" cy="760413"/>
            <a:chOff x="2983" y="1518"/>
            <a:chExt cx="924" cy="479"/>
          </a:xfrm>
        </p:grpSpPr>
        <p:sp>
          <p:nvSpPr>
            <p:cNvPr id="13345" name="Shape 1105000"/>
            <p:cNvSpPr>
              <a:spLocks/>
            </p:cNvSpPr>
            <p:nvPr/>
          </p:nvSpPr>
          <p:spPr bwMode="auto">
            <a:xfrm>
              <a:off x="2983" y="1518"/>
              <a:ext cx="924" cy="479"/>
            </a:xfrm>
            <a:custGeom>
              <a:avLst/>
              <a:gdLst>
                <a:gd name="T0" fmla="*/ 0 w 924"/>
                <a:gd name="T1" fmla="*/ 338 h 369"/>
                <a:gd name="T2" fmla="*/ 600 w 924"/>
                <a:gd name="T3" fmla="*/ 344 h 369"/>
                <a:gd name="T4" fmla="*/ 600 w 924"/>
                <a:gd name="T5" fmla="*/ 0 h 369"/>
                <a:gd name="T6" fmla="*/ 924 w 924"/>
                <a:gd name="T7" fmla="*/ 676 h 369"/>
                <a:gd name="T8" fmla="*/ 600 w 924"/>
                <a:gd name="T9" fmla="*/ 1360 h 369"/>
                <a:gd name="T10" fmla="*/ 600 w 924"/>
                <a:gd name="T11" fmla="*/ 1018 h 369"/>
                <a:gd name="T12" fmla="*/ 0 w 924"/>
                <a:gd name="T13" fmla="*/ 1018 h 369"/>
                <a:gd name="T14" fmla="*/ 0 w 924"/>
                <a:gd name="T15" fmla="*/ 338 h 369"/>
                <a:gd name="T16" fmla="*/ 0 60000 65536"/>
                <a:gd name="T17" fmla="*/ 0 60000 65536"/>
                <a:gd name="T18" fmla="*/ 0 60000 65536"/>
                <a:gd name="T19" fmla="*/ 0 60000 65536"/>
                <a:gd name="T20" fmla="*/ 0 60000 65536"/>
                <a:gd name="T21" fmla="*/ 0 60000 65536"/>
                <a:gd name="T22" fmla="*/ 0 60000 65536"/>
                <a:gd name="T23" fmla="*/ 0 60000 65536"/>
                <a:gd name="T24" fmla="*/ 0 w 924"/>
                <a:gd name="T25" fmla="*/ 0 h 369"/>
                <a:gd name="T26" fmla="*/ 924 w 924"/>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4" h="369">
                  <a:moveTo>
                    <a:pt x="0" y="92"/>
                  </a:moveTo>
                  <a:lnTo>
                    <a:pt x="600" y="93"/>
                  </a:lnTo>
                  <a:lnTo>
                    <a:pt x="600" y="0"/>
                  </a:lnTo>
                  <a:lnTo>
                    <a:pt x="924" y="183"/>
                  </a:lnTo>
                  <a:lnTo>
                    <a:pt x="600" y="369"/>
                  </a:lnTo>
                  <a:lnTo>
                    <a:pt x="600"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346" name="Shape 1105001"/>
            <p:cNvSpPr>
              <a:spLocks/>
            </p:cNvSpPr>
            <p:nvPr/>
          </p:nvSpPr>
          <p:spPr bwMode="auto">
            <a:xfrm>
              <a:off x="3002" y="1693"/>
              <a:ext cx="809" cy="1"/>
            </a:xfrm>
            <a:custGeom>
              <a:avLst/>
              <a:gdLst>
                <a:gd name="T0" fmla="*/ 0 w 1176"/>
                <a:gd name="T1" fmla="*/ 0 h 1"/>
                <a:gd name="T2" fmla="*/ 181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sp>
        <p:nvSpPr>
          <p:cNvPr id="1105003" name="Shape 1105002"/>
          <p:cNvSpPr>
            <a:spLocks/>
          </p:cNvSpPr>
          <p:nvPr/>
        </p:nvSpPr>
        <p:spPr bwMode="auto">
          <a:xfrm>
            <a:off x="6354696" y="2851150"/>
            <a:ext cx="1711937" cy="1588"/>
          </a:xfrm>
          <a:custGeom>
            <a:avLst/>
            <a:gdLst>
              <a:gd name="T0" fmla="*/ 0 w 1176"/>
              <a:gd name="T1" fmla="*/ 0 h 1"/>
              <a:gd name="T2" fmla="*/ 2147483647 w 1176"/>
              <a:gd name="T3" fmla="*/ 2147483647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chemeClr val="accent4"/>
            </a:solidFill>
            <a:prstDash val="sysDot"/>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nvGrpSpPr>
          <p:cNvPr id="108" name="Group 38"/>
          <p:cNvGrpSpPr>
            <a:grpSpLocks/>
          </p:cNvGrpSpPr>
          <p:nvPr/>
        </p:nvGrpSpPr>
        <p:grpSpPr bwMode="auto">
          <a:xfrm rot="2299943" flipH="1">
            <a:off x="2035703" y="4779963"/>
            <a:ext cx="2302334" cy="585788"/>
            <a:chOff x="2328" y="3064"/>
            <a:chExt cx="1088" cy="369"/>
          </a:xfrm>
        </p:grpSpPr>
        <p:sp>
          <p:nvSpPr>
            <p:cNvPr id="109" name="Shape 1102886"/>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0" name="Group 40"/>
            <p:cNvGrpSpPr>
              <a:grpSpLocks/>
            </p:cNvGrpSpPr>
            <p:nvPr/>
          </p:nvGrpSpPr>
          <p:grpSpPr bwMode="auto">
            <a:xfrm flipH="1">
              <a:off x="2359" y="3211"/>
              <a:ext cx="961" cy="79"/>
              <a:chOff x="1338" y="2463"/>
              <a:chExt cx="1176" cy="79"/>
            </a:xfrm>
          </p:grpSpPr>
          <p:sp>
            <p:nvSpPr>
              <p:cNvPr id="111" name="Shape 1102888"/>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2" name="Shape 1102889"/>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13" name="Group 112"/>
          <p:cNvGrpSpPr/>
          <p:nvPr/>
        </p:nvGrpSpPr>
        <p:grpSpPr>
          <a:xfrm>
            <a:off x="2831363" y="4127500"/>
            <a:ext cx="1489746" cy="930275"/>
            <a:chOff x="2831363" y="4127500"/>
            <a:chExt cx="1489746" cy="930275"/>
          </a:xfrm>
        </p:grpSpPr>
        <p:sp>
          <p:nvSpPr>
            <p:cNvPr id="114" name="Shape 1102891"/>
            <p:cNvSpPr>
              <a:spLocks/>
            </p:cNvSpPr>
            <p:nvPr/>
          </p:nvSpPr>
          <p:spPr bwMode="auto">
            <a:xfrm>
              <a:off x="2831363" y="4127500"/>
              <a:ext cx="1483398" cy="930275"/>
            </a:xfrm>
            <a:custGeom>
              <a:avLst/>
              <a:gdLst>
                <a:gd name="T0" fmla="*/ 0 w 701"/>
                <a:gd name="T1" fmla="*/ 147 h 586"/>
                <a:gd name="T2" fmla="*/ 391 w 701"/>
                <a:gd name="T3" fmla="*/ 456 h 586"/>
                <a:gd name="T4" fmla="*/ 333 w 701"/>
                <a:gd name="T5" fmla="*/ 529 h 586"/>
                <a:gd name="T6" fmla="*/ 701 w 701"/>
                <a:gd name="T7" fmla="*/ 586 h 586"/>
                <a:gd name="T8" fmla="*/ 562 w 701"/>
                <a:gd name="T9" fmla="*/ 240 h 586"/>
                <a:gd name="T10" fmla="*/ 505 w 701"/>
                <a:gd name="T11" fmla="*/ 313 h 586"/>
                <a:gd name="T12" fmla="*/ 108 w 701"/>
                <a:gd name="T13" fmla="*/ 0 h 586"/>
                <a:gd name="T14" fmla="*/ 0 w 701"/>
                <a:gd name="T15" fmla="*/ 147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15" name="Group 45"/>
            <p:cNvGrpSpPr>
              <a:grpSpLocks/>
            </p:cNvGrpSpPr>
            <p:nvPr/>
          </p:nvGrpSpPr>
          <p:grpSpPr bwMode="auto">
            <a:xfrm rot="1891237" flipH="1" flipV="1">
              <a:off x="2835595" y="4549775"/>
              <a:ext cx="1485514" cy="125413"/>
              <a:chOff x="1338" y="2463"/>
              <a:chExt cx="1176" cy="79"/>
            </a:xfrm>
          </p:grpSpPr>
          <p:sp>
            <p:nvSpPr>
              <p:cNvPr id="116" name="Shape 1102893"/>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17" name="Shape 1102894"/>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99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18" name="Group 117"/>
          <p:cNvGrpSpPr/>
          <p:nvPr/>
        </p:nvGrpSpPr>
        <p:grpSpPr>
          <a:xfrm>
            <a:off x="4981336" y="4816477"/>
            <a:ext cx="2304450" cy="1049338"/>
            <a:chOff x="4981336" y="4816477"/>
            <a:chExt cx="2304450" cy="1049338"/>
          </a:xfrm>
        </p:grpSpPr>
        <p:grpSp>
          <p:nvGrpSpPr>
            <p:cNvPr id="119" name="Group 49"/>
            <p:cNvGrpSpPr>
              <a:grpSpLocks/>
            </p:cNvGrpSpPr>
            <p:nvPr/>
          </p:nvGrpSpPr>
          <p:grpSpPr bwMode="auto">
            <a:xfrm>
              <a:off x="4981336" y="4816477"/>
              <a:ext cx="2302334" cy="585788"/>
              <a:chOff x="2328" y="3064"/>
              <a:chExt cx="1088" cy="369"/>
            </a:xfrm>
          </p:grpSpPr>
          <p:sp>
            <p:nvSpPr>
              <p:cNvPr id="125" name="Shape 1102897"/>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26" name="Group 51"/>
              <p:cNvGrpSpPr>
                <a:grpSpLocks/>
              </p:cNvGrpSpPr>
              <p:nvPr/>
            </p:nvGrpSpPr>
            <p:grpSpPr bwMode="auto">
              <a:xfrm flipH="1">
                <a:off x="2359" y="3211"/>
                <a:ext cx="961" cy="79"/>
                <a:chOff x="1338" y="2463"/>
                <a:chExt cx="1176" cy="79"/>
              </a:xfrm>
            </p:grpSpPr>
            <p:sp>
              <p:nvSpPr>
                <p:cNvPr id="127" name="Shape 1102899"/>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8" name="Shape 1102900"/>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chemeClr val="accent4"/>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nvGrpSpPr>
            <p:cNvPr id="120" name="Group 54"/>
            <p:cNvGrpSpPr>
              <a:grpSpLocks/>
            </p:cNvGrpSpPr>
            <p:nvPr/>
          </p:nvGrpSpPr>
          <p:grpSpPr bwMode="auto">
            <a:xfrm flipH="1">
              <a:off x="4983452" y="5280027"/>
              <a:ext cx="2302334" cy="585788"/>
              <a:chOff x="2328" y="3064"/>
              <a:chExt cx="1088" cy="369"/>
            </a:xfrm>
          </p:grpSpPr>
          <p:sp>
            <p:nvSpPr>
              <p:cNvPr id="121" name="Shape 1102902"/>
              <p:cNvSpPr>
                <a:spLocks/>
              </p:cNvSpPr>
              <p:nvPr/>
            </p:nvSpPr>
            <p:spPr bwMode="auto">
              <a:xfrm>
                <a:off x="2328" y="3064"/>
                <a:ext cx="1088" cy="369"/>
              </a:xfrm>
              <a:custGeom>
                <a:avLst/>
                <a:gdLst>
                  <a:gd name="T0" fmla="*/ 0 w 1088"/>
                  <a:gd name="T1" fmla="*/ 92 h 369"/>
                  <a:gd name="T2" fmla="*/ 764 w 1088"/>
                  <a:gd name="T3" fmla="*/ 93 h 369"/>
                  <a:gd name="T4" fmla="*/ 764 w 1088"/>
                  <a:gd name="T5" fmla="*/ 0 h 369"/>
                  <a:gd name="T6" fmla="*/ 1088 w 1088"/>
                  <a:gd name="T7" fmla="*/ 183 h 369"/>
                  <a:gd name="T8" fmla="*/ 764 w 1088"/>
                  <a:gd name="T9" fmla="*/ 369 h 369"/>
                  <a:gd name="T10" fmla="*/ 764 w 1088"/>
                  <a:gd name="T11" fmla="*/ 276 h 369"/>
                  <a:gd name="T12" fmla="*/ 0 w 1088"/>
                  <a:gd name="T13" fmla="*/ 276 h 369"/>
                  <a:gd name="T14" fmla="*/ 0 w 1088"/>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369"/>
                  <a:gd name="T26" fmla="*/ 1088 w 1088"/>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369">
                    <a:moveTo>
                      <a:pt x="0" y="92"/>
                    </a:moveTo>
                    <a:lnTo>
                      <a:pt x="764" y="93"/>
                    </a:lnTo>
                    <a:lnTo>
                      <a:pt x="764" y="0"/>
                    </a:lnTo>
                    <a:lnTo>
                      <a:pt x="1088" y="183"/>
                    </a:lnTo>
                    <a:lnTo>
                      <a:pt x="764" y="369"/>
                    </a:lnTo>
                    <a:lnTo>
                      <a:pt x="764" y="276"/>
                    </a:lnTo>
                    <a:lnTo>
                      <a:pt x="0" y="276"/>
                    </a:lnTo>
                    <a:lnTo>
                      <a:pt x="0"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22" name="Group 56"/>
              <p:cNvGrpSpPr>
                <a:grpSpLocks/>
              </p:cNvGrpSpPr>
              <p:nvPr/>
            </p:nvGrpSpPr>
            <p:grpSpPr bwMode="auto">
              <a:xfrm flipH="1">
                <a:off x="2359" y="3211"/>
                <a:ext cx="961" cy="79"/>
                <a:chOff x="1338" y="2463"/>
                <a:chExt cx="1176" cy="79"/>
              </a:xfrm>
            </p:grpSpPr>
            <p:sp>
              <p:nvSpPr>
                <p:cNvPr id="123" name="Shape 1102904"/>
                <p:cNvSpPr>
                  <a:spLocks/>
                </p:cNvSpPr>
                <p:nvPr/>
              </p:nvSpPr>
              <p:spPr bwMode="auto">
                <a:xfrm flipH="1">
                  <a:off x="1338" y="2463"/>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24" name="Shape 1102905"/>
                <p:cNvSpPr>
                  <a:spLocks/>
                </p:cNvSpPr>
                <p:nvPr/>
              </p:nvSpPr>
              <p:spPr bwMode="auto">
                <a:xfrm flipH="1">
                  <a:off x="1338" y="2541"/>
                  <a:ext cx="1176" cy="1"/>
                </a:xfrm>
                <a:custGeom>
                  <a:avLst/>
                  <a:gdLst>
                    <a:gd name="T0" fmla="*/ 0 w 1176"/>
                    <a:gd name="T1" fmla="*/ 0 h 1"/>
                    <a:gd name="T2" fmla="*/ 1176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chemeClr val="accent4"/>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grpSp>
      <p:grpSp>
        <p:nvGrpSpPr>
          <p:cNvPr id="129" name="Group 128"/>
          <p:cNvGrpSpPr/>
          <p:nvPr/>
        </p:nvGrpSpPr>
        <p:grpSpPr>
          <a:xfrm>
            <a:off x="6183289" y="3754439"/>
            <a:ext cx="1675964" cy="650876"/>
            <a:chOff x="6183289" y="3754439"/>
            <a:chExt cx="1675964" cy="650876"/>
          </a:xfrm>
        </p:grpSpPr>
        <p:sp>
          <p:nvSpPr>
            <p:cNvPr id="130" name="Shape 1102908"/>
            <p:cNvSpPr>
              <a:spLocks/>
            </p:cNvSpPr>
            <p:nvPr/>
          </p:nvSpPr>
          <p:spPr bwMode="auto">
            <a:xfrm rot="1920170" flipH="1" flipV="1">
              <a:off x="6183289" y="3819527"/>
              <a:ext cx="1675964" cy="585788"/>
            </a:xfrm>
            <a:custGeom>
              <a:avLst/>
              <a:gdLst>
                <a:gd name="T0" fmla="*/ 792 w 792"/>
                <a:gd name="T1" fmla="*/ 92 h 369"/>
                <a:gd name="T2" fmla="*/ 324 w 792"/>
                <a:gd name="T3" fmla="*/ 93 h 369"/>
                <a:gd name="T4" fmla="*/ 324 w 792"/>
                <a:gd name="T5" fmla="*/ 0 h 369"/>
                <a:gd name="T6" fmla="*/ 0 w 792"/>
                <a:gd name="T7" fmla="*/ 183 h 369"/>
                <a:gd name="T8" fmla="*/ 324 w 792"/>
                <a:gd name="T9" fmla="*/ 369 h 369"/>
                <a:gd name="T10" fmla="*/ 324 w 792"/>
                <a:gd name="T11" fmla="*/ 276 h 369"/>
                <a:gd name="T12" fmla="*/ 792 w 792"/>
                <a:gd name="T13" fmla="*/ 276 h 369"/>
                <a:gd name="T14" fmla="*/ 792 w 792"/>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792"/>
                <a:gd name="T25" fmla="*/ 0 h 369"/>
                <a:gd name="T26" fmla="*/ 792 w 792"/>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2" h="369">
                  <a:moveTo>
                    <a:pt x="792" y="92"/>
                  </a:moveTo>
                  <a:lnTo>
                    <a:pt x="324" y="93"/>
                  </a:lnTo>
                  <a:lnTo>
                    <a:pt x="324" y="0"/>
                  </a:lnTo>
                  <a:lnTo>
                    <a:pt x="0" y="183"/>
                  </a:lnTo>
                  <a:lnTo>
                    <a:pt x="324" y="369"/>
                  </a:lnTo>
                  <a:lnTo>
                    <a:pt x="324" y="276"/>
                  </a:lnTo>
                  <a:lnTo>
                    <a:pt x="792" y="276"/>
                  </a:lnTo>
                  <a:lnTo>
                    <a:pt x="792"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1" name="Shape 1102909"/>
            <p:cNvSpPr>
              <a:spLocks/>
            </p:cNvSpPr>
            <p:nvPr/>
          </p:nvSpPr>
          <p:spPr bwMode="auto">
            <a:xfrm rot="461271" flipH="1" flipV="1">
              <a:off x="6392785" y="3754439"/>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32" name="Shape 1102910"/>
            <p:cNvSpPr>
              <a:spLocks/>
            </p:cNvSpPr>
            <p:nvPr/>
          </p:nvSpPr>
          <p:spPr bwMode="auto">
            <a:xfrm rot="461271" flipH="1" flipV="1">
              <a:off x="6318720" y="3857627"/>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chemeClr val="accent4"/>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33" name="Group 132"/>
          <p:cNvGrpSpPr/>
          <p:nvPr/>
        </p:nvGrpSpPr>
        <p:grpSpPr>
          <a:xfrm>
            <a:off x="5611938" y="4100514"/>
            <a:ext cx="1675964" cy="652941"/>
            <a:chOff x="5611938" y="4100514"/>
            <a:chExt cx="1675964" cy="652941"/>
          </a:xfrm>
        </p:grpSpPr>
        <p:sp>
          <p:nvSpPr>
            <p:cNvPr id="134" name="Shape 1102912"/>
            <p:cNvSpPr>
              <a:spLocks/>
            </p:cNvSpPr>
            <p:nvPr/>
          </p:nvSpPr>
          <p:spPr bwMode="auto">
            <a:xfrm rot="1920170">
              <a:off x="5611938" y="4100514"/>
              <a:ext cx="1675964" cy="585788"/>
            </a:xfrm>
            <a:custGeom>
              <a:avLst/>
              <a:gdLst>
                <a:gd name="T0" fmla="*/ 792 w 792"/>
                <a:gd name="T1" fmla="*/ 92 h 369"/>
                <a:gd name="T2" fmla="*/ 324 w 792"/>
                <a:gd name="T3" fmla="*/ 93 h 369"/>
                <a:gd name="T4" fmla="*/ 324 w 792"/>
                <a:gd name="T5" fmla="*/ 0 h 369"/>
                <a:gd name="T6" fmla="*/ 0 w 792"/>
                <a:gd name="T7" fmla="*/ 183 h 369"/>
                <a:gd name="T8" fmla="*/ 324 w 792"/>
                <a:gd name="T9" fmla="*/ 369 h 369"/>
                <a:gd name="T10" fmla="*/ 324 w 792"/>
                <a:gd name="T11" fmla="*/ 276 h 369"/>
                <a:gd name="T12" fmla="*/ 792 w 792"/>
                <a:gd name="T13" fmla="*/ 276 h 369"/>
                <a:gd name="T14" fmla="*/ 792 w 792"/>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792"/>
                <a:gd name="T25" fmla="*/ 0 h 369"/>
                <a:gd name="T26" fmla="*/ 792 w 792"/>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2" h="369">
                  <a:moveTo>
                    <a:pt x="792" y="92"/>
                  </a:moveTo>
                  <a:lnTo>
                    <a:pt x="324" y="93"/>
                  </a:lnTo>
                  <a:lnTo>
                    <a:pt x="324" y="0"/>
                  </a:lnTo>
                  <a:lnTo>
                    <a:pt x="0" y="183"/>
                  </a:lnTo>
                  <a:lnTo>
                    <a:pt x="324" y="369"/>
                  </a:lnTo>
                  <a:lnTo>
                    <a:pt x="324" y="276"/>
                  </a:lnTo>
                  <a:lnTo>
                    <a:pt x="792" y="276"/>
                  </a:lnTo>
                  <a:lnTo>
                    <a:pt x="792"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5" name="Shape 1102913"/>
            <p:cNvSpPr>
              <a:spLocks/>
            </p:cNvSpPr>
            <p:nvPr/>
          </p:nvSpPr>
          <p:spPr bwMode="auto">
            <a:xfrm rot="479482">
              <a:off x="5925123" y="4239105"/>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chemeClr val="accent4"/>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36" name="Shape 1102914"/>
            <p:cNvSpPr>
              <a:spLocks/>
            </p:cNvSpPr>
            <p:nvPr/>
          </p:nvSpPr>
          <p:spPr bwMode="auto">
            <a:xfrm rot="479482">
              <a:off x="5982258" y="4132742"/>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37" name="Group 136"/>
          <p:cNvGrpSpPr/>
          <p:nvPr/>
        </p:nvGrpSpPr>
        <p:grpSpPr>
          <a:xfrm>
            <a:off x="8841131" y="3527426"/>
            <a:ext cx="1675963" cy="644315"/>
            <a:chOff x="8841131" y="3527426"/>
            <a:chExt cx="1675963" cy="644315"/>
          </a:xfrm>
        </p:grpSpPr>
        <p:sp>
          <p:nvSpPr>
            <p:cNvPr id="138" name="Shape 1102939"/>
            <p:cNvSpPr>
              <a:spLocks/>
            </p:cNvSpPr>
            <p:nvPr/>
          </p:nvSpPr>
          <p:spPr bwMode="auto">
            <a:xfrm rot="1778665">
              <a:off x="8841131" y="3527426"/>
              <a:ext cx="1675963" cy="585788"/>
            </a:xfrm>
            <a:custGeom>
              <a:avLst/>
              <a:gdLst>
                <a:gd name="T0" fmla="*/ 792 w 792"/>
                <a:gd name="T1" fmla="*/ 92 h 369"/>
                <a:gd name="T2" fmla="*/ 324 w 792"/>
                <a:gd name="T3" fmla="*/ 93 h 369"/>
                <a:gd name="T4" fmla="*/ 324 w 792"/>
                <a:gd name="T5" fmla="*/ 0 h 369"/>
                <a:gd name="T6" fmla="*/ 0 w 792"/>
                <a:gd name="T7" fmla="*/ 183 h 369"/>
                <a:gd name="T8" fmla="*/ 324 w 792"/>
                <a:gd name="T9" fmla="*/ 369 h 369"/>
                <a:gd name="T10" fmla="*/ 324 w 792"/>
                <a:gd name="T11" fmla="*/ 276 h 369"/>
                <a:gd name="T12" fmla="*/ 792 w 792"/>
                <a:gd name="T13" fmla="*/ 276 h 369"/>
                <a:gd name="T14" fmla="*/ 792 w 792"/>
                <a:gd name="T15" fmla="*/ 92 h 369"/>
                <a:gd name="T16" fmla="*/ 0 60000 65536"/>
                <a:gd name="T17" fmla="*/ 0 60000 65536"/>
                <a:gd name="T18" fmla="*/ 0 60000 65536"/>
                <a:gd name="T19" fmla="*/ 0 60000 65536"/>
                <a:gd name="T20" fmla="*/ 0 60000 65536"/>
                <a:gd name="T21" fmla="*/ 0 60000 65536"/>
                <a:gd name="T22" fmla="*/ 0 60000 65536"/>
                <a:gd name="T23" fmla="*/ 0 60000 65536"/>
                <a:gd name="T24" fmla="*/ 0 w 792"/>
                <a:gd name="T25" fmla="*/ 0 h 369"/>
                <a:gd name="T26" fmla="*/ 792 w 792"/>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2" h="369">
                  <a:moveTo>
                    <a:pt x="792" y="92"/>
                  </a:moveTo>
                  <a:lnTo>
                    <a:pt x="324" y="93"/>
                  </a:lnTo>
                  <a:lnTo>
                    <a:pt x="324" y="0"/>
                  </a:lnTo>
                  <a:lnTo>
                    <a:pt x="0" y="183"/>
                  </a:lnTo>
                  <a:lnTo>
                    <a:pt x="324" y="369"/>
                  </a:lnTo>
                  <a:lnTo>
                    <a:pt x="324" y="276"/>
                  </a:lnTo>
                  <a:lnTo>
                    <a:pt x="792" y="276"/>
                  </a:lnTo>
                  <a:lnTo>
                    <a:pt x="792" y="92"/>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sp>
          <p:nvSpPr>
            <p:cNvPr id="139" name="Shape 1102940"/>
            <p:cNvSpPr>
              <a:spLocks/>
            </p:cNvSpPr>
            <p:nvPr/>
          </p:nvSpPr>
          <p:spPr bwMode="auto">
            <a:xfrm rot="339396">
              <a:off x="9154316" y="3657391"/>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000066"/>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40" name="Shape 1102941"/>
            <p:cNvSpPr>
              <a:spLocks/>
            </p:cNvSpPr>
            <p:nvPr/>
          </p:nvSpPr>
          <p:spPr bwMode="auto">
            <a:xfrm rot="387011">
              <a:off x="9211451" y="3551028"/>
              <a:ext cx="1134238" cy="514350"/>
            </a:xfrm>
            <a:custGeom>
              <a:avLst/>
              <a:gdLst>
                <a:gd name="T0" fmla="*/ 0 w 536"/>
                <a:gd name="T1" fmla="*/ 0 h 324"/>
                <a:gd name="T2" fmla="*/ 536 w 536"/>
                <a:gd name="T3" fmla="*/ 324 h 324"/>
                <a:gd name="T4" fmla="*/ 0 60000 65536"/>
                <a:gd name="T5" fmla="*/ 0 60000 65536"/>
                <a:gd name="T6" fmla="*/ 0 w 536"/>
                <a:gd name="T7" fmla="*/ 0 h 324"/>
                <a:gd name="T8" fmla="*/ 536 w 536"/>
                <a:gd name="T9" fmla="*/ 324 h 324"/>
              </a:gdLst>
              <a:ahLst/>
              <a:cxnLst>
                <a:cxn ang="T4">
                  <a:pos x="T0" y="T1"/>
                </a:cxn>
                <a:cxn ang="T5">
                  <a:pos x="T2" y="T3"/>
                </a:cxn>
              </a:cxnLst>
              <a:rect l="T6" t="T7" r="T8" b="T9"/>
              <a:pathLst>
                <a:path w="536" h="324">
                  <a:moveTo>
                    <a:pt x="0" y="0"/>
                  </a:moveTo>
                  <a:lnTo>
                    <a:pt x="536" y="324"/>
                  </a:lnTo>
                </a:path>
              </a:pathLst>
            </a:custGeom>
            <a:noFill/>
            <a:ln w="47625" algn="ctr">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nvGrpSpPr>
          <p:cNvPr id="141" name="Group 140"/>
          <p:cNvGrpSpPr/>
          <p:nvPr/>
        </p:nvGrpSpPr>
        <p:grpSpPr>
          <a:xfrm>
            <a:off x="9009078" y="2724950"/>
            <a:ext cx="1483398" cy="930275"/>
            <a:chOff x="9009078" y="2724950"/>
            <a:chExt cx="1483398" cy="930275"/>
          </a:xfrm>
        </p:grpSpPr>
        <p:sp>
          <p:nvSpPr>
            <p:cNvPr id="142" name="Shape 1102952"/>
            <p:cNvSpPr>
              <a:spLocks/>
            </p:cNvSpPr>
            <p:nvPr/>
          </p:nvSpPr>
          <p:spPr bwMode="auto">
            <a:xfrm rot="21291631">
              <a:off x="9009078" y="2724950"/>
              <a:ext cx="1483398" cy="930275"/>
            </a:xfrm>
            <a:custGeom>
              <a:avLst/>
              <a:gdLst>
                <a:gd name="T0" fmla="*/ 0 w 701"/>
                <a:gd name="T1" fmla="*/ 147 h 586"/>
                <a:gd name="T2" fmla="*/ 391 w 701"/>
                <a:gd name="T3" fmla="*/ 456 h 586"/>
                <a:gd name="T4" fmla="*/ 333 w 701"/>
                <a:gd name="T5" fmla="*/ 529 h 586"/>
                <a:gd name="T6" fmla="*/ 701 w 701"/>
                <a:gd name="T7" fmla="*/ 586 h 586"/>
                <a:gd name="T8" fmla="*/ 562 w 701"/>
                <a:gd name="T9" fmla="*/ 240 h 586"/>
                <a:gd name="T10" fmla="*/ 505 w 701"/>
                <a:gd name="T11" fmla="*/ 313 h 586"/>
                <a:gd name="T12" fmla="*/ 108 w 701"/>
                <a:gd name="T13" fmla="*/ 0 h 586"/>
                <a:gd name="T14" fmla="*/ 0 w 701"/>
                <a:gd name="T15" fmla="*/ 147 h 586"/>
                <a:gd name="T16" fmla="*/ 0 60000 65536"/>
                <a:gd name="T17" fmla="*/ 0 60000 65536"/>
                <a:gd name="T18" fmla="*/ 0 60000 65536"/>
                <a:gd name="T19" fmla="*/ 0 60000 65536"/>
                <a:gd name="T20" fmla="*/ 0 60000 65536"/>
                <a:gd name="T21" fmla="*/ 0 60000 65536"/>
                <a:gd name="T22" fmla="*/ 0 60000 65536"/>
                <a:gd name="T23" fmla="*/ 0 60000 65536"/>
                <a:gd name="T24" fmla="*/ 0 w 701"/>
                <a:gd name="T25" fmla="*/ 0 h 586"/>
                <a:gd name="T26" fmla="*/ 701 w 701"/>
                <a:gd name="T27" fmla="*/ 586 h 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1" h="586">
                  <a:moveTo>
                    <a:pt x="0" y="147"/>
                  </a:moveTo>
                  <a:lnTo>
                    <a:pt x="391" y="456"/>
                  </a:lnTo>
                  <a:lnTo>
                    <a:pt x="333" y="529"/>
                  </a:lnTo>
                  <a:lnTo>
                    <a:pt x="701" y="586"/>
                  </a:lnTo>
                  <a:lnTo>
                    <a:pt x="562" y="240"/>
                  </a:lnTo>
                  <a:lnTo>
                    <a:pt x="505" y="313"/>
                  </a:lnTo>
                  <a:lnTo>
                    <a:pt x="108" y="0"/>
                  </a:lnTo>
                  <a:lnTo>
                    <a:pt x="0" y="147"/>
                  </a:lnTo>
                  <a:close/>
                </a:path>
              </a:pathLst>
            </a:custGeom>
            <a:solidFill>
              <a:schemeClr val="bg2"/>
            </a:solidFill>
            <a:ln w="12700" algn="ctr">
              <a:solidFill>
                <a:schemeClr val="tx1"/>
              </a:solidFill>
              <a:round/>
              <a:headEnd type="none" w="med" len="sm"/>
              <a:tailEnd/>
            </a:ln>
          </p:spPr>
          <p:txBody>
            <a:bodyPr wrap="none" lIns="92075" tIns="46038" rIns="92075" bIns="46038" anchor="ctr"/>
            <a:lstStyle/>
            <a:p>
              <a:endParaRPr lang="en-US"/>
            </a:p>
          </p:txBody>
        </p:sp>
        <p:grpSp>
          <p:nvGrpSpPr>
            <p:cNvPr id="143" name="Group 142"/>
            <p:cNvGrpSpPr/>
            <p:nvPr/>
          </p:nvGrpSpPr>
          <p:grpSpPr>
            <a:xfrm>
              <a:off x="9148345" y="3151520"/>
              <a:ext cx="1211505" cy="114891"/>
              <a:chOff x="9148345" y="3151520"/>
              <a:chExt cx="1211505" cy="114891"/>
            </a:xfrm>
          </p:grpSpPr>
          <p:sp>
            <p:nvSpPr>
              <p:cNvPr id="144" name="Shape 1102954"/>
              <p:cNvSpPr>
                <a:spLocks/>
              </p:cNvSpPr>
              <p:nvPr/>
            </p:nvSpPr>
            <p:spPr bwMode="auto">
              <a:xfrm rot="1490979" flipV="1">
                <a:off x="9148345" y="3264295"/>
                <a:ext cx="1114425" cy="2116"/>
              </a:xfrm>
              <a:custGeom>
                <a:avLst/>
                <a:gdLst>
                  <a:gd name="T0" fmla="*/ 0 w 1176"/>
                  <a:gd name="T1" fmla="*/ 0 h 1"/>
                  <a:gd name="T2" fmla="*/ 89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000066"/>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45" name="Shape 1102955"/>
              <p:cNvSpPr>
                <a:spLocks/>
              </p:cNvSpPr>
              <p:nvPr/>
            </p:nvSpPr>
            <p:spPr bwMode="auto">
              <a:xfrm rot="1490979" flipV="1">
                <a:off x="9245425" y="3151520"/>
                <a:ext cx="1114425" cy="2116"/>
              </a:xfrm>
              <a:custGeom>
                <a:avLst/>
                <a:gdLst>
                  <a:gd name="T0" fmla="*/ 0 w 1176"/>
                  <a:gd name="T1" fmla="*/ 0 h 1"/>
                  <a:gd name="T2" fmla="*/ 89 w 1176"/>
                  <a:gd name="T3" fmla="*/ 1 h 1"/>
                  <a:gd name="T4" fmla="*/ 0 60000 65536"/>
                  <a:gd name="T5" fmla="*/ 0 60000 65536"/>
                  <a:gd name="T6" fmla="*/ 0 w 1176"/>
                  <a:gd name="T7" fmla="*/ 0 h 1"/>
                  <a:gd name="T8" fmla="*/ 1176 w 1176"/>
                  <a:gd name="T9" fmla="*/ 1 h 1"/>
                </a:gdLst>
                <a:ahLst/>
                <a:cxnLst>
                  <a:cxn ang="T4">
                    <a:pos x="T0" y="T1"/>
                  </a:cxn>
                  <a:cxn ang="T5">
                    <a:pos x="T2" y="T3"/>
                  </a:cxn>
                </a:cxnLst>
                <a:rect l="T6" t="T7" r="T8" b="T9"/>
                <a:pathLst>
                  <a:path w="1176" h="1">
                    <a:moveTo>
                      <a:pt x="0" y="0"/>
                    </a:moveTo>
                    <a:lnTo>
                      <a:pt x="1176" y="1"/>
                    </a:lnTo>
                  </a:path>
                </a:pathLst>
              </a:custGeom>
              <a:noFill/>
              <a:ln w="47625" algn="ctr">
                <a:solidFill>
                  <a:srgbClr val="FF0000"/>
                </a:solidFill>
                <a:round/>
                <a:headEnd type="none" w="med" len="sm"/>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grpSp>
      </p:grpSp>
    </p:spTree>
    <p:extLst>
      <p:ext uri="{BB962C8B-B14F-4D97-AF65-F5344CB8AC3E}">
        <p14:creationId xmlns:p14="http://schemas.microsoft.com/office/powerpoint/2010/main" val="10762088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04977">
                                            <p:txEl>
                                              <p:pRg st="0" end="0"/>
                                            </p:txEl>
                                          </p:spTgt>
                                        </p:tgtEl>
                                        <p:attrNameLst>
                                          <p:attrName>ppt_x</p:attrName>
                                          <p:attrName>ppt_y</p:attrName>
                                        </p:attrNameLst>
                                      </p:cBhvr>
                                    </p:animMotion>
                                    <p:animRot by="1500000">
                                      <p:cBhvr>
                                        <p:cTn id="7" dur="125" fill="hold">
                                          <p:stCondLst>
                                            <p:cond delay="0"/>
                                          </p:stCondLst>
                                        </p:cTn>
                                        <p:tgtEl>
                                          <p:spTgt spid="1104977">
                                            <p:txEl>
                                              <p:pRg st="0" end="0"/>
                                            </p:txEl>
                                          </p:spTgt>
                                        </p:tgtEl>
                                        <p:attrNameLst>
                                          <p:attrName>r</p:attrName>
                                        </p:attrNameLst>
                                      </p:cBhvr>
                                    </p:animRot>
                                    <p:animRot by="-1500000">
                                      <p:cBhvr>
                                        <p:cTn id="8" dur="125" fill="hold">
                                          <p:stCondLst>
                                            <p:cond delay="125"/>
                                          </p:stCondLst>
                                        </p:cTn>
                                        <p:tgtEl>
                                          <p:spTgt spid="1104977">
                                            <p:txEl>
                                              <p:pRg st="0" end="0"/>
                                            </p:txEl>
                                          </p:spTgt>
                                        </p:tgtEl>
                                        <p:attrNameLst>
                                          <p:attrName>r</p:attrName>
                                        </p:attrNameLst>
                                      </p:cBhvr>
                                    </p:animRot>
                                    <p:animRot by="-1500000">
                                      <p:cBhvr>
                                        <p:cTn id="9" dur="125" fill="hold">
                                          <p:stCondLst>
                                            <p:cond delay="250"/>
                                          </p:stCondLst>
                                        </p:cTn>
                                        <p:tgtEl>
                                          <p:spTgt spid="1104977">
                                            <p:txEl>
                                              <p:pRg st="0" end="0"/>
                                            </p:txEl>
                                          </p:spTgt>
                                        </p:tgtEl>
                                        <p:attrNameLst>
                                          <p:attrName>r</p:attrName>
                                        </p:attrNameLst>
                                      </p:cBhvr>
                                    </p:animRot>
                                    <p:animRot by="1500000">
                                      <p:cBhvr>
                                        <p:cTn id="10" dur="125" fill="hold">
                                          <p:stCondLst>
                                            <p:cond delay="375"/>
                                          </p:stCondLst>
                                        </p:cTn>
                                        <p:tgtEl>
                                          <p:spTgt spid="1104977">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104928">
                                            <p:txEl>
                                              <p:pRg st="0" end="0"/>
                                            </p:txEl>
                                          </p:spTgt>
                                        </p:tgtEl>
                                        <p:attrNameLst>
                                          <p:attrName>ppt_x</p:attrName>
                                          <p:attrName>ppt_y</p:attrName>
                                        </p:attrNameLst>
                                      </p:cBhvr>
                                    </p:animMotion>
                                    <p:animRot by="1500000">
                                      <p:cBhvr>
                                        <p:cTn id="13" dur="125" fill="hold">
                                          <p:stCondLst>
                                            <p:cond delay="0"/>
                                          </p:stCondLst>
                                        </p:cTn>
                                        <p:tgtEl>
                                          <p:spTgt spid="1104928">
                                            <p:txEl>
                                              <p:pRg st="0" end="0"/>
                                            </p:txEl>
                                          </p:spTgt>
                                        </p:tgtEl>
                                        <p:attrNameLst>
                                          <p:attrName>r</p:attrName>
                                        </p:attrNameLst>
                                      </p:cBhvr>
                                    </p:animRot>
                                    <p:animRot by="-1500000">
                                      <p:cBhvr>
                                        <p:cTn id="14" dur="125" fill="hold">
                                          <p:stCondLst>
                                            <p:cond delay="125"/>
                                          </p:stCondLst>
                                        </p:cTn>
                                        <p:tgtEl>
                                          <p:spTgt spid="1104928">
                                            <p:txEl>
                                              <p:pRg st="0" end="0"/>
                                            </p:txEl>
                                          </p:spTgt>
                                        </p:tgtEl>
                                        <p:attrNameLst>
                                          <p:attrName>r</p:attrName>
                                        </p:attrNameLst>
                                      </p:cBhvr>
                                    </p:animRot>
                                    <p:animRot by="-1500000">
                                      <p:cBhvr>
                                        <p:cTn id="15" dur="125" fill="hold">
                                          <p:stCondLst>
                                            <p:cond delay="250"/>
                                          </p:stCondLst>
                                        </p:cTn>
                                        <p:tgtEl>
                                          <p:spTgt spid="1104928">
                                            <p:txEl>
                                              <p:pRg st="0" end="0"/>
                                            </p:txEl>
                                          </p:spTgt>
                                        </p:tgtEl>
                                        <p:attrNameLst>
                                          <p:attrName>r</p:attrName>
                                        </p:attrNameLst>
                                      </p:cBhvr>
                                    </p:animRot>
                                    <p:animRot by="1500000">
                                      <p:cBhvr>
                                        <p:cTn id="16" dur="125" fill="hold">
                                          <p:stCondLst>
                                            <p:cond delay="375"/>
                                          </p:stCondLst>
                                        </p:cTn>
                                        <p:tgtEl>
                                          <p:spTgt spid="1104928">
                                            <p:txEl>
                                              <p:pRg st="0" end="0"/>
                                            </p:txEl>
                                          </p:spTgt>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0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nodeType="afterGroup">
                            <p:stCondLst>
                              <p:cond delay="0"/>
                            </p:stCondLst>
                            <p:childTnLst>
                              <p:par>
                                <p:cTn id="28" presetID="17" presetClass="entr" presetSubtype="8" fill="hold" grpId="0" nodeType="afterEffect">
                                  <p:stCondLst>
                                    <p:cond delay="0"/>
                                  </p:stCondLst>
                                  <p:childTnLst>
                                    <p:set>
                                      <p:cBhvr>
                                        <p:cTn id="29" dur="1" fill="hold">
                                          <p:stCondLst>
                                            <p:cond delay="0"/>
                                          </p:stCondLst>
                                        </p:cTn>
                                        <p:tgtEl>
                                          <p:spTgt spid="1105003"/>
                                        </p:tgtEl>
                                        <p:attrNameLst>
                                          <p:attrName>style.visibility</p:attrName>
                                        </p:attrNameLst>
                                      </p:cBhvr>
                                      <p:to>
                                        <p:strVal val="visible"/>
                                      </p:to>
                                    </p:set>
                                    <p:anim calcmode="lin" valueType="num">
                                      <p:cBhvr>
                                        <p:cTn id="30" dur="500" fill="hold"/>
                                        <p:tgtEl>
                                          <p:spTgt spid="1105003"/>
                                        </p:tgtEl>
                                        <p:attrNameLst>
                                          <p:attrName>ppt_x</p:attrName>
                                        </p:attrNameLst>
                                      </p:cBhvr>
                                      <p:tavLst>
                                        <p:tav tm="0">
                                          <p:val>
                                            <p:strVal val="#ppt_x-#ppt_w/2"/>
                                          </p:val>
                                        </p:tav>
                                        <p:tav tm="100000">
                                          <p:val>
                                            <p:strVal val="#ppt_x"/>
                                          </p:val>
                                        </p:tav>
                                      </p:tavLst>
                                    </p:anim>
                                    <p:anim calcmode="lin" valueType="num">
                                      <p:cBhvr>
                                        <p:cTn id="31" dur="500" fill="hold"/>
                                        <p:tgtEl>
                                          <p:spTgt spid="1105003"/>
                                        </p:tgtEl>
                                        <p:attrNameLst>
                                          <p:attrName>ppt_y</p:attrName>
                                        </p:attrNameLst>
                                      </p:cBhvr>
                                      <p:tavLst>
                                        <p:tav tm="0">
                                          <p:val>
                                            <p:strVal val="#ppt_y"/>
                                          </p:val>
                                        </p:tav>
                                        <p:tav tm="100000">
                                          <p:val>
                                            <p:strVal val="#ppt_y"/>
                                          </p:val>
                                        </p:tav>
                                      </p:tavLst>
                                    </p:anim>
                                    <p:anim calcmode="lin" valueType="num">
                                      <p:cBhvr>
                                        <p:cTn id="32" dur="500" fill="hold"/>
                                        <p:tgtEl>
                                          <p:spTgt spid="1105003"/>
                                        </p:tgtEl>
                                        <p:attrNameLst>
                                          <p:attrName>ppt_w</p:attrName>
                                        </p:attrNameLst>
                                      </p:cBhvr>
                                      <p:tavLst>
                                        <p:tav tm="0">
                                          <p:val>
                                            <p:fltVal val="0"/>
                                          </p:val>
                                        </p:tav>
                                        <p:tav tm="100000">
                                          <p:val>
                                            <p:strVal val="#ppt_w"/>
                                          </p:val>
                                        </p:tav>
                                      </p:tavLst>
                                    </p:anim>
                                    <p:anim calcmode="lin" valueType="num">
                                      <p:cBhvr>
                                        <p:cTn id="33" dur="500" fill="hold"/>
                                        <p:tgtEl>
                                          <p:spTgt spid="1105003"/>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00"/>
                            </p:stCondLst>
                            <p:childTnLst>
                              <p:par>
                                <p:cTn id="35" presetID="17" presetClass="entr" presetSubtype="2" fill="hold" grpId="0" nodeType="afterEffect">
                                  <p:stCondLst>
                                    <p:cond delay="0"/>
                                  </p:stCondLst>
                                  <p:childTnLst>
                                    <p:set>
                                      <p:cBhvr>
                                        <p:cTn id="36" dur="1" fill="hold">
                                          <p:stCondLst>
                                            <p:cond delay="0"/>
                                          </p:stCondLst>
                                        </p:cTn>
                                        <p:tgtEl>
                                          <p:spTgt spid="1104999"/>
                                        </p:tgtEl>
                                        <p:attrNameLst>
                                          <p:attrName>style.visibility</p:attrName>
                                        </p:attrNameLst>
                                      </p:cBhvr>
                                      <p:to>
                                        <p:strVal val="visible"/>
                                      </p:to>
                                    </p:set>
                                    <p:anim calcmode="lin" valueType="num">
                                      <p:cBhvr>
                                        <p:cTn id="37" dur="500" fill="hold"/>
                                        <p:tgtEl>
                                          <p:spTgt spid="1104999"/>
                                        </p:tgtEl>
                                        <p:attrNameLst>
                                          <p:attrName>ppt_x</p:attrName>
                                        </p:attrNameLst>
                                      </p:cBhvr>
                                      <p:tavLst>
                                        <p:tav tm="0">
                                          <p:val>
                                            <p:strVal val="#ppt_x+#ppt_w/2"/>
                                          </p:val>
                                        </p:tav>
                                        <p:tav tm="100000">
                                          <p:val>
                                            <p:strVal val="#ppt_x"/>
                                          </p:val>
                                        </p:tav>
                                      </p:tavLst>
                                    </p:anim>
                                    <p:anim calcmode="lin" valueType="num">
                                      <p:cBhvr>
                                        <p:cTn id="38" dur="500" fill="hold"/>
                                        <p:tgtEl>
                                          <p:spTgt spid="1104999"/>
                                        </p:tgtEl>
                                        <p:attrNameLst>
                                          <p:attrName>ppt_y</p:attrName>
                                        </p:attrNameLst>
                                      </p:cBhvr>
                                      <p:tavLst>
                                        <p:tav tm="0">
                                          <p:val>
                                            <p:strVal val="#ppt_y"/>
                                          </p:val>
                                        </p:tav>
                                        <p:tav tm="100000">
                                          <p:val>
                                            <p:strVal val="#ppt_y"/>
                                          </p:val>
                                        </p:tav>
                                      </p:tavLst>
                                    </p:anim>
                                    <p:anim calcmode="lin" valueType="num">
                                      <p:cBhvr>
                                        <p:cTn id="39" dur="500" fill="hold"/>
                                        <p:tgtEl>
                                          <p:spTgt spid="1104999"/>
                                        </p:tgtEl>
                                        <p:attrNameLst>
                                          <p:attrName>ppt_w</p:attrName>
                                        </p:attrNameLst>
                                      </p:cBhvr>
                                      <p:tavLst>
                                        <p:tav tm="0">
                                          <p:val>
                                            <p:fltVal val="0"/>
                                          </p:val>
                                        </p:tav>
                                        <p:tav tm="100000">
                                          <p:val>
                                            <p:strVal val="#ppt_w"/>
                                          </p:val>
                                        </p:tav>
                                      </p:tavLst>
                                    </p:anim>
                                    <p:anim calcmode="lin" valueType="num">
                                      <p:cBhvr>
                                        <p:cTn id="40" dur="500" fill="hold"/>
                                        <p:tgtEl>
                                          <p:spTgt spid="11049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999" grpId="0" animBg="1"/>
      <p:bldP spid="110500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1096148" y="1381125"/>
            <a:ext cx="9920349" cy="4451350"/>
            <a:chOff x="528" y="900"/>
            <a:chExt cx="4896" cy="2928"/>
          </a:xfrm>
        </p:grpSpPr>
        <p:sp>
          <p:nvSpPr>
            <p:cNvPr id="712708" name="Rectangle 712707"/>
            <p:cNvSpPr>
              <a:spLocks noChangeArrowheads="1"/>
            </p:cNvSpPr>
            <p:nvPr/>
          </p:nvSpPr>
          <p:spPr bwMode="auto">
            <a:xfrm>
              <a:off x="528" y="918"/>
              <a:ext cx="4896" cy="496"/>
            </a:xfrm>
            <a:prstGeom prst="rect">
              <a:avLst/>
            </a:prstGeom>
            <a:solidFill>
              <a:srgbClr val="C0C0C0"/>
            </a:solidFill>
            <a:ln w="12700" cap="flat" cmpd="sng" algn="ctr">
              <a:solidFill>
                <a:schemeClr val="bg2"/>
              </a:solidFill>
              <a:prstDash val="solid"/>
              <a:miter lim="800000"/>
              <a:headEnd type="none" w="med" len="sm"/>
              <a:tailEnd type="none" w="med" len="med"/>
            </a:ln>
            <a:effectLst>
              <a:outerShdw dist="107763" dir="2700000" algn="ctr" rotWithShape="0">
                <a:schemeClr val="bg2"/>
              </a:outerShdw>
            </a:effectLst>
          </p:spPr>
          <p:txBody>
            <a:bodyPr wrap="none" lIns="92075" tIns="46038" rIns="92075" bIns="46038" anchor="ctr"/>
            <a:lstStyle/>
            <a:p>
              <a:pPr algn="l">
                <a:defRPr/>
              </a:pPr>
              <a:endParaRPr lang="en-US" sz="1800">
                <a:solidFill>
                  <a:srgbClr val="000000"/>
                </a:solidFill>
                <a:cs typeface="+mn-cs"/>
              </a:endParaRPr>
            </a:p>
          </p:txBody>
        </p:sp>
        <p:sp>
          <p:nvSpPr>
            <p:cNvPr id="712709" name="Rectangle 712708"/>
            <p:cNvSpPr>
              <a:spLocks noChangeArrowheads="1"/>
            </p:cNvSpPr>
            <p:nvPr/>
          </p:nvSpPr>
          <p:spPr bwMode="auto">
            <a:xfrm>
              <a:off x="528" y="1401"/>
              <a:ext cx="4896" cy="2427"/>
            </a:xfrm>
            <a:prstGeom prst="rect">
              <a:avLst/>
            </a:prstGeom>
            <a:ln>
              <a:headEnd type="none" w="med" len="sm"/>
              <a:tailEnd type="none" w="med" len="med"/>
            </a:ln>
          </p:spPr>
          <p:style>
            <a:lnRef idx="2">
              <a:schemeClr val="accent6"/>
            </a:lnRef>
            <a:fillRef idx="1">
              <a:schemeClr val="lt1"/>
            </a:fillRef>
            <a:effectRef idx="0">
              <a:schemeClr val="accent6"/>
            </a:effectRef>
            <a:fontRef idx="minor">
              <a:schemeClr val="dk1"/>
            </a:fontRef>
          </p:style>
          <p:txBody>
            <a:bodyPr wrap="none" lIns="92075" tIns="46038" rIns="92075" bIns="46038" anchor="ctr"/>
            <a:lstStyle/>
            <a:p>
              <a:pPr algn="ctr" eaLnBrk="0" hangingPunct="0">
                <a:defRPr/>
              </a:pPr>
              <a:endParaRPr lang="en-GB" sz="2000" b="1">
                <a:solidFill>
                  <a:schemeClr val="tx1"/>
                </a:solidFill>
                <a:effectLst>
                  <a:outerShdw blurRad="38100" dist="38100" dir="2700000" algn="tl">
                    <a:srgbClr val="C0C0C0"/>
                  </a:outerShdw>
                </a:effectLst>
                <a:cs typeface="+mn-cs"/>
              </a:endParaRPr>
            </a:p>
          </p:txBody>
        </p:sp>
        <p:sp>
          <p:nvSpPr>
            <p:cNvPr id="26629" name="TextBox 712709"/>
            <p:cNvSpPr txBox="1">
              <a:spLocks noChangeArrowheads="1"/>
            </p:cNvSpPr>
            <p:nvPr/>
          </p:nvSpPr>
          <p:spPr bwMode="auto">
            <a:xfrm>
              <a:off x="622" y="1463"/>
              <a:ext cx="1339" cy="2069"/>
            </a:xfrm>
            <a:prstGeom prst="rect">
              <a:avLst/>
            </a:prstGeom>
            <a:noFill/>
            <a:ln w="9525">
              <a:noFill/>
              <a:miter lim="800000"/>
              <a:headEnd/>
              <a:tailEnd/>
            </a:ln>
          </p:spPr>
          <p:txBody>
            <a:bodyPr lIns="92075" tIns="46038" rIns="92075" bIns="46038">
              <a:spAutoFit/>
            </a:bodyPr>
            <a:lstStyle/>
            <a:p>
              <a:pPr algn="l" eaLnBrk="0" hangingPunct="0">
                <a:lnSpc>
                  <a:spcPct val="95000"/>
                </a:lnSpc>
                <a:spcBef>
                  <a:spcPct val="70000"/>
                </a:spcBef>
                <a:defRPr/>
              </a:pPr>
              <a:r>
                <a:rPr lang="en-US" sz="2200" b="1" dirty="0">
                  <a:solidFill>
                    <a:schemeClr val="bg1"/>
                  </a:solidFill>
                  <a:cs typeface="+mn-cs"/>
                </a:rPr>
                <a:t>Transport</a:t>
              </a:r>
            </a:p>
            <a:p>
              <a:pPr algn="l" eaLnBrk="0" hangingPunct="0">
                <a:lnSpc>
                  <a:spcPct val="95000"/>
                </a:lnSpc>
                <a:spcBef>
                  <a:spcPct val="70000"/>
                </a:spcBef>
                <a:defRPr/>
              </a:pPr>
              <a:r>
                <a:rPr lang="en-US" sz="2200" b="1" dirty="0">
                  <a:solidFill>
                    <a:schemeClr val="bg1"/>
                  </a:solidFill>
                  <a:cs typeface="+mn-cs"/>
                </a:rPr>
                <a:t>Topology</a:t>
              </a:r>
            </a:p>
            <a:p>
              <a:pPr algn="l" eaLnBrk="0" hangingPunct="0">
                <a:lnSpc>
                  <a:spcPct val="95000"/>
                </a:lnSpc>
                <a:spcBef>
                  <a:spcPct val="70000"/>
                </a:spcBef>
                <a:defRPr/>
              </a:pPr>
              <a:r>
                <a:rPr lang="en-US" sz="2200" b="1" dirty="0">
                  <a:solidFill>
                    <a:schemeClr val="bg1"/>
                  </a:solidFill>
                  <a:cs typeface="+mn-cs"/>
                </a:rPr>
                <a:t>Schedule</a:t>
              </a:r>
              <a:br>
                <a:rPr lang="en-US" sz="2200" b="1" dirty="0">
                  <a:solidFill>
                    <a:schemeClr val="bg1"/>
                  </a:solidFill>
                  <a:cs typeface="+mn-cs"/>
                </a:rPr>
              </a:br>
              <a:r>
                <a:rPr lang="en-US" sz="1200" b="1" dirty="0" smtClean="0">
                  <a:solidFill>
                    <a:schemeClr val="bg1"/>
                  </a:solidFill>
                  <a:cs typeface="+mn-cs"/>
                </a:rPr>
                <a:t> </a:t>
              </a:r>
              <a:endParaRPr lang="en-US" sz="2200" b="1" dirty="0" smtClean="0">
                <a:solidFill>
                  <a:schemeClr val="bg1"/>
                </a:solidFill>
                <a:cs typeface="+mn-cs"/>
              </a:endParaRPr>
            </a:p>
            <a:p>
              <a:pPr algn="l" eaLnBrk="0" hangingPunct="0">
                <a:lnSpc>
                  <a:spcPct val="95000"/>
                </a:lnSpc>
                <a:spcBef>
                  <a:spcPct val="70000"/>
                </a:spcBef>
                <a:defRPr/>
              </a:pPr>
              <a:r>
                <a:rPr lang="en-US" sz="2200" b="1" dirty="0" smtClean="0">
                  <a:solidFill>
                    <a:schemeClr val="bg1"/>
                  </a:solidFill>
                  <a:cs typeface="+mn-cs"/>
                </a:rPr>
                <a:t>Replication</a:t>
              </a:r>
              <a:r>
                <a:rPr lang="en-US" sz="2200" b="1" dirty="0">
                  <a:solidFill>
                    <a:schemeClr val="bg1"/>
                  </a:solidFill>
                  <a:cs typeface="+mn-cs"/>
                </a:rPr>
                <a:t/>
              </a:r>
              <a:br>
                <a:rPr lang="en-US" sz="2200" b="1" dirty="0">
                  <a:solidFill>
                    <a:schemeClr val="bg1"/>
                  </a:solidFill>
                  <a:cs typeface="+mn-cs"/>
                </a:rPr>
              </a:br>
              <a:r>
                <a:rPr lang="en-US" sz="2200" b="1" dirty="0">
                  <a:solidFill>
                    <a:schemeClr val="bg1"/>
                  </a:solidFill>
                  <a:cs typeface="+mn-cs"/>
                </a:rPr>
                <a:t>Model</a:t>
              </a:r>
            </a:p>
            <a:p>
              <a:pPr algn="l" eaLnBrk="0" hangingPunct="0">
                <a:lnSpc>
                  <a:spcPct val="95000"/>
                </a:lnSpc>
                <a:spcBef>
                  <a:spcPct val="70000"/>
                </a:spcBef>
                <a:defRPr/>
              </a:pPr>
              <a:r>
                <a:rPr lang="en-US" sz="2200" b="1" dirty="0">
                  <a:solidFill>
                    <a:schemeClr val="bg1"/>
                  </a:solidFill>
                  <a:cs typeface="+mn-cs"/>
                </a:rPr>
                <a:t>Compression</a:t>
              </a:r>
              <a:endParaRPr lang="en-US" sz="2000" b="1" dirty="0">
                <a:solidFill>
                  <a:schemeClr val="bg1"/>
                </a:solidFill>
                <a:effectLst>
                  <a:outerShdw blurRad="38100" dist="38100" dir="2700000" algn="tl">
                    <a:srgbClr val="C0C0C0"/>
                  </a:outerShdw>
                </a:effectLst>
                <a:cs typeface="+mn-cs"/>
              </a:endParaRPr>
            </a:p>
          </p:txBody>
        </p:sp>
        <p:sp>
          <p:nvSpPr>
            <p:cNvPr id="14343" name="TextBox 712710"/>
            <p:cNvSpPr txBox="1">
              <a:spLocks noChangeArrowheads="1"/>
            </p:cNvSpPr>
            <p:nvPr/>
          </p:nvSpPr>
          <p:spPr bwMode="auto">
            <a:xfrm>
              <a:off x="2364" y="1463"/>
              <a:ext cx="1156"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l">
                <a:lnSpc>
                  <a:spcPct val="95000"/>
                </a:lnSpc>
                <a:spcBef>
                  <a:spcPct val="70000"/>
                </a:spcBef>
              </a:pPr>
              <a:r>
                <a:rPr lang="en-US" sz="2200" dirty="0">
                  <a:solidFill>
                    <a:srgbClr val="0000CC"/>
                  </a:solidFill>
                </a:rPr>
                <a:t>RPC</a:t>
              </a:r>
            </a:p>
            <a:p>
              <a:pPr algn="l">
                <a:lnSpc>
                  <a:spcPct val="95000"/>
                </a:lnSpc>
                <a:spcBef>
                  <a:spcPct val="70000"/>
                </a:spcBef>
              </a:pPr>
              <a:r>
                <a:rPr lang="en-US" sz="2200" dirty="0">
                  <a:solidFill>
                    <a:srgbClr val="0000CC"/>
                  </a:solidFill>
                </a:rPr>
                <a:t>Ring</a:t>
              </a:r>
            </a:p>
            <a:p>
              <a:pPr algn="l">
                <a:lnSpc>
                  <a:spcPct val="95000"/>
                </a:lnSpc>
                <a:spcBef>
                  <a:spcPct val="70000"/>
                </a:spcBef>
              </a:pPr>
              <a:r>
                <a:rPr lang="en-US" sz="2200" dirty="0">
                  <a:solidFill>
                    <a:srgbClr val="0000CC"/>
                  </a:solidFill>
                </a:rPr>
                <a:t>Frequency Schedule</a:t>
              </a:r>
            </a:p>
            <a:p>
              <a:pPr algn="l">
                <a:lnSpc>
                  <a:spcPct val="95000"/>
                </a:lnSpc>
                <a:spcBef>
                  <a:spcPct val="70000"/>
                </a:spcBef>
              </a:pPr>
              <a:r>
                <a:rPr lang="en-US" sz="2200" dirty="0">
                  <a:solidFill>
                    <a:srgbClr val="0000CC"/>
                  </a:solidFill>
                </a:rPr>
                <a:t>Notify &amp; Pull</a:t>
              </a:r>
              <a:br>
                <a:rPr lang="en-US" sz="2200" dirty="0">
                  <a:solidFill>
                    <a:srgbClr val="0000CC"/>
                  </a:solidFill>
                </a:rPr>
              </a:br>
              <a:r>
                <a:rPr lang="en-US" sz="1100" dirty="0" smtClean="0">
                  <a:solidFill>
                    <a:srgbClr val="0000CC"/>
                  </a:solidFill>
                </a:rPr>
                <a:t> </a:t>
              </a:r>
              <a:endParaRPr lang="en-US" sz="2200" dirty="0">
                <a:solidFill>
                  <a:srgbClr val="0000CC"/>
                </a:solidFill>
              </a:endParaRPr>
            </a:p>
            <a:p>
              <a:pPr algn="l">
                <a:lnSpc>
                  <a:spcPct val="95000"/>
                </a:lnSpc>
                <a:spcBef>
                  <a:spcPct val="70000"/>
                </a:spcBef>
              </a:pPr>
              <a:r>
                <a:rPr lang="en-US" sz="2200" dirty="0">
                  <a:solidFill>
                    <a:srgbClr val="0000CC"/>
                  </a:solidFill>
                </a:rPr>
                <a:t>None</a:t>
              </a:r>
              <a:endParaRPr lang="en-US" sz="2200" b="1" dirty="0">
                <a:solidFill>
                  <a:srgbClr val="0000CC"/>
                </a:solidFill>
              </a:endParaRPr>
            </a:p>
          </p:txBody>
        </p:sp>
        <p:sp>
          <p:nvSpPr>
            <p:cNvPr id="14344" name="TextBox 712711"/>
            <p:cNvSpPr txBox="1">
              <a:spLocks noChangeArrowheads="1"/>
            </p:cNvSpPr>
            <p:nvPr/>
          </p:nvSpPr>
          <p:spPr bwMode="auto">
            <a:xfrm>
              <a:off x="3935" y="1463"/>
              <a:ext cx="1424" cy="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l">
                <a:lnSpc>
                  <a:spcPct val="95000"/>
                </a:lnSpc>
                <a:spcBef>
                  <a:spcPct val="70000"/>
                </a:spcBef>
              </a:pPr>
              <a:r>
                <a:rPr lang="en-US" sz="2200" dirty="0">
                  <a:solidFill>
                    <a:srgbClr val="0000CC"/>
                  </a:solidFill>
                </a:rPr>
                <a:t>RPC or SMTP</a:t>
              </a:r>
            </a:p>
            <a:p>
              <a:pPr algn="l">
                <a:lnSpc>
                  <a:spcPct val="95000"/>
                </a:lnSpc>
                <a:spcBef>
                  <a:spcPct val="70000"/>
                </a:spcBef>
              </a:pPr>
              <a:r>
                <a:rPr lang="en-US" sz="2200" dirty="0">
                  <a:solidFill>
                    <a:srgbClr val="0000CC"/>
                  </a:solidFill>
                </a:rPr>
                <a:t>Spanning Tree</a:t>
              </a:r>
            </a:p>
            <a:p>
              <a:pPr algn="l">
                <a:lnSpc>
                  <a:spcPct val="95000"/>
                </a:lnSpc>
                <a:spcBef>
                  <a:spcPct val="70000"/>
                </a:spcBef>
              </a:pPr>
              <a:r>
                <a:rPr lang="en-US" sz="2200" dirty="0">
                  <a:solidFill>
                    <a:srgbClr val="0000CC"/>
                  </a:solidFill>
                </a:rPr>
                <a:t>Availability </a:t>
              </a:r>
              <a:r>
                <a:rPr lang="en-US" sz="2200" dirty="0" smtClean="0">
                  <a:solidFill>
                    <a:srgbClr val="0000CC"/>
                  </a:solidFill>
                </a:rPr>
                <a:t>Schedule</a:t>
              </a:r>
            </a:p>
            <a:p>
              <a:pPr algn="l">
                <a:lnSpc>
                  <a:spcPct val="95000"/>
                </a:lnSpc>
                <a:spcBef>
                  <a:spcPct val="70000"/>
                </a:spcBef>
              </a:pPr>
              <a:r>
                <a:rPr lang="en-US" sz="2200" dirty="0" smtClean="0">
                  <a:solidFill>
                    <a:srgbClr val="0000CC"/>
                  </a:solidFill>
                </a:rPr>
                <a:t>Pull </a:t>
              </a:r>
              <a:r>
                <a:rPr lang="en-US" sz="2200" dirty="0">
                  <a:solidFill>
                    <a:srgbClr val="0000CC"/>
                  </a:solidFill>
                </a:rPr>
                <a:t>/ Store and Forward</a:t>
              </a:r>
            </a:p>
            <a:p>
              <a:pPr algn="l">
                <a:lnSpc>
                  <a:spcPct val="95000"/>
                </a:lnSpc>
                <a:spcBef>
                  <a:spcPct val="70000"/>
                </a:spcBef>
              </a:pPr>
              <a:endParaRPr lang="en-US" sz="500" dirty="0" smtClean="0">
                <a:solidFill>
                  <a:srgbClr val="0000CC"/>
                </a:solidFill>
              </a:endParaRPr>
            </a:p>
            <a:p>
              <a:pPr algn="l">
                <a:lnSpc>
                  <a:spcPct val="95000"/>
                </a:lnSpc>
                <a:spcBef>
                  <a:spcPct val="70000"/>
                </a:spcBef>
              </a:pPr>
              <a:r>
                <a:rPr lang="en-US" sz="2200" dirty="0" smtClean="0">
                  <a:solidFill>
                    <a:srgbClr val="0000CC"/>
                  </a:solidFill>
                </a:rPr>
                <a:t>Configurable</a:t>
              </a:r>
              <a:endParaRPr lang="en-US" sz="2200" b="1" dirty="0">
                <a:solidFill>
                  <a:srgbClr val="0000CC"/>
                </a:solidFill>
              </a:endParaRPr>
            </a:p>
          </p:txBody>
        </p:sp>
        <p:sp>
          <p:nvSpPr>
            <p:cNvPr id="2" name="TextBox 712712"/>
            <p:cNvSpPr txBox="1">
              <a:spLocks noChangeArrowheads="1"/>
            </p:cNvSpPr>
            <p:nvPr/>
          </p:nvSpPr>
          <p:spPr bwMode="auto">
            <a:xfrm>
              <a:off x="2364" y="900"/>
              <a:ext cx="1156" cy="484"/>
            </a:xfrm>
            <a:prstGeom prst="rect">
              <a:avLst/>
            </a:prstGeom>
            <a:noFill/>
            <a:ln w="9525">
              <a:noFill/>
              <a:miter lim="800000"/>
              <a:headEnd/>
              <a:tailEnd/>
            </a:ln>
          </p:spPr>
          <p:txBody>
            <a:bodyPr lIns="92075" tIns="46038" rIns="92075" bIns="46038">
              <a:spAutoFit/>
            </a:bodyPr>
            <a:lstStyle/>
            <a:p>
              <a:pPr algn="ctr" eaLnBrk="0" hangingPunct="0">
                <a:lnSpc>
                  <a:spcPct val="95000"/>
                </a:lnSpc>
                <a:spcBef>
                  <a:spcPct val="70000"/>
                </a:spcBef>
                <a:defRPr/>
              </a:pPr>
              <a:r>
                <a:rPr lang="en-US" sz="2200" b="1" dirty="0" err="1">
                  <a:solidFill>
                    <a:schemeClr val="tx1"/>
                  </a:solidFill>
                  <a:cs typeface="+mn-cs"/>
                </a:rPr>
                <a:t>Intrasite</a:t>
              </a:r>
              <a:r>
                <a:rPr lang="en-US" sz="2200" b="1" i="1" dirty="0">
                  <a:solidFill>
                    <a:schemeClr val="tx1"/>
                  </a:solidFill>
                  <a:cs typeface="+mn-cs"/>
                </a:rPr>
                <a:t/>
              </a:r>
              <a:br>
                <a:rPr lang="en-US" sz="2200" b="1" i="1" dirty="0">
                  <a:solidFill>
                    <a:schemeClr val="tx1"/>
                  </a:solidFill>
                  <a:cs typeface="+mn-cs"/>
                </a:rPr>
              </a:br>
              <a:r>
                <a:rPr lang="en-US" sz="2200" b="1" dirty="0">
                  <a:solidFill>
                    <a:schemeClr val="tx1"/>
                  </a:solidFill>
                  <a:cs typeface="+mn-cs"/>
                </a:rPr>
                <a:t>replication</a:t>
              </a:r>
              <a:endParaRPr lang="en-US" sz="2000" b="1" dirty="0">
                <a:solidFill>
                  <a:schemeClr val="tx1"/>
                </a:solidFill>
                <a:effectLst>
                  <a:outerShdw blurRad="38100" dist="38100" dir="2700000" algn="tl">
                    <a:srgbClr val="C0C0C0"/>
                  </a:outerShdw>
                </a:effectLst>
                <a:cs typeface="+mn-cs"/>
              </a:endParaRPr>
            </a:p>
          </p:txBody>
        </p:sp>
        <p:sp>
          <p:nvSpPr>
            <p:cNvPr id="26633" name="TextBox 712713"/>
            <p:cNvSpPr txBox="1">
              <a:spLocks noChangeArrowheads="1"/>
            </p:cNvSpPr>
            <p:nvPr/>
          </p:nvSpPr>
          <p:spPr bwMode="auto">
            <a:xfrm>
              <a:off x="3935" y="900"/>
              <a:ext cx="1205" cy="484"/>
            </a:xfrm>
            <a:prstGeom prst="rect">
              <a:avLst/>
            </a:prstGeom>
            <a:noFill/>
            <a:ln w="9525">
              <a:noFill/>
              <a:miter lim="800000"/>
              <a:headEnd/>
              <a:tailEnd/>
            </a:ln>
          </p:spPr>
          <p:txBody>
            <a:bodyPr lIns="92075" tIns="46038" rIns="92075" bIns="46038">
              <a:spAutoFit/>
            </a:bodyPr>
            <a:lstStyle/>
            <a:p>
              <a:pPr algn="ctr" eaLnBrk="0" hangingPunct="0">
                <a:lnSpc>
                  <a:spcPct val="95000"/>
                </a:lnSpc>
                <a:spcBef>
                  <a:spcPct val="70000"/>
                </a:spcBef>
                <a:defRPr/>
              </a:pPr>
              <a:r>
                <a:rPr lang="en-US" sz="2200" b="1" dirty="0" err="1">
                  <a:solidFill>
                    <a:schemeClr val="tx1"/>
                  </a:solidFill>
                  <a:cs typeface="+mn-cs"/>
                </a:rPr>
                <a:t>Intersite</a:t>
              </a:r>
              <a:r>
                <a:rPr lang="en-US" sz="2200" b="1" dirty="0">
                  <a:solidFill>
                    <a:schemeClr val="tx1"/>
                  </a:solidFill>
                  <a:cs typeface="+mn-cs"/>
                </a:rPr>
                <a:t/>
              </a:r>
              <a:br>
                <a:rPr lang="en-US" sz="2200" b="1" dirty="0">
                  <a:solidFill>
                    <a:schemeClr val="tx1"/>
                  </a:solidFill>
                  <a:cs typeface="+mn-cs"/>
                </a:rPr>
              </a:br>
              <a:r>
                <a:rPr lang="en-US" sz="2200" b="1" dirty="0">
                  <a:solidFill>
                    <a:schemeClr val="tx1"/>
                  </a:solidFill>
                  <a:cs typeface="+mn-cs"/>
                </a:rPr>
                <a:t>replication</a:t>
              </a:r>
              <a:endParaRPr lang="en-US" sz="2000" b="1" dirty="0">
                <a:solidFill>
                  <a:schemeClr val="tx1"/>
                </a:solidFill>
                <a:effectLst>
                  <a:outerShdw blurRad="38100" dist="38100" dir="2700000" algn="tl">
                    <a:srgbClr val="C0C0C0"/>
                  </a:outerShdw>
                </a:effectLst>
                <a:cs typeface="+mn-cs"/>
              </a:endParaRPr>
            </a:p>
          </p:txBody>
        </p:sp>
      </p:grpSp>
      <p:sp>
        <p:nvSpPr>
          <p:cNvPr id="14339" name="Shape 712714"/>
          <p:cNvSpPr>
            <a:spLocks noGrp="1" noChangeArrowheads="1"/>
          </p:cNvSpPr>
          <p:nvPr>
            <p:ph type="title"/>
          </p:nvPr>
        </p:nvSpPr>
        <p:spPr/>
        <p:txBody>
          <a:bodyPr/>
          <a:lstStyle/>
          <a:p>
            <a:r>
              <a:rPr lang="en-US" smtClean="0"/>
              <a:t>Replication model</a:t>
            </a:r>
            <a:endParaRPr lang="en-US" dirty="0" smtClean="0"/>
          </a:p>
        </p:txBody>
      </p:sp>
    </p:spTree>
    <p:extLst>
      <p:ext uri="{BB962C8B-B14F-4D97-AF65-F5344CB8AC3E}">
        <p14:creationId xmlns:p14="http://schemas.microsoft.com/office/powerpoint/2010/main" val="668348894"/>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hape 714755"/>
          <p:cNvSpPr>
            <a:spLocks noGrp="1" noChangeArrowheads="1"/>
          </p:cNvSpPr>
          <p:nvPr>
            <p:ph type="title"/>
          </p:nvPr>
        </p:nvSpPr>
        <p:spPr/>
        <p:txBody>
          <a:bodyPr/>
          <a:lstStyle/>
          <a:p>
            <a:r>
              <a:rPr lang="en-US" smtClean="0"/>
              <a:t>Naming contexts (NCs)</a:t>
            </a:r>
          </a:p>
        </p:txBody>
      </p:sp>
      <p:sp>
        <p:nvSpPr>
          <p:cNvPr id="15362" name="Shape 714754"/>
          <p:cNvSpPr>
            <a:spLocks noGrp="1" noChangeArrowheads="1"/>
          </p:cNvSpPr>
          <p:nvPr>
            <p:ph idx="1"/>
          </p:nvPr>
        </p:nvSpPr>
        <p:spPr/>
        <p:txBody>
          <a:bodyPr>
            <a:normAutofit lnSpcReduction="10000"/>
          </a:bodyPr>
          <a:lstStyle/>
          <a:p>
            <a:r>
              <a:rPr lang="en-US" dirty="0" smtClean="0"/>
              <a:t>Portion of the LDAP namespace</a:t>
            </a:r>
          </a:p>
          <a:p>
            <a:r>
              <a:rPr lang="en-US" dirty="0" smtClean="0"/>
              <a:t>Partition inside a DC’s DIT</a:t>
            </a:r>
          </a:p>
          <a:p>
            <a:pPr lvl="1"/>
            <a:r>
              <a:rPr lang="en-US" dirty="0" smtClean="0"/>
              <a:t>DIT = Directory Information Tree or Table</a:t>
            </a:r>
          </a:p>
          <a:p>
            <a:r>
              <a:rPr lang="en-US" dirty="0" smtClean="0"/>
              <a:t>NC types</a:t>
            </a:r>
          </a:p>
          <a:p>
            <a:pPr lvl="1"/>
            <a:r>
              <a:rPr lang="en-US" dirty="0" smtClean="0"/>
              <a:t>configuration</a:t>
            </a:r>
          </a:p>
          <a:p>
            <a:pPr lvl="1"/>
            <a:r>
              <a:rPr lang="en-US" dirty="0" smtClean="0"/>
              <a:t>schema</a:t>
            </a:r>
          </a:p>
          <a:p>
            <a:pPr lvl="1"/>
            <a:r>
              <a:rPr lang="en-US" dirty="0" smtClean="0"/>
              <a:t>domain </a:t>
            </a:r>
          </a:p>
          <a:p>
            <a:pPr lvl="2"/>
            <a:r>
              <a:rPr lang="en-US" dirty="0" smtClean="0"/>
              <a:t>replication scope limited to same-domain DCs</a:t>
            </a:r>
          </a:p>
          <a:p>
            <a:pPr lvl="2"/>
            <a:r>
              <a:rPr lang="en-US" dirty="0" smtClean="0"/>
              <a:t>enterprise-wide replication scope for GC partial replication</a:t>
            </a:r>
          </a:p>
          <a:p>
            <a:pPr lvl="1"/>
            <a:r>
              <a:rPr lang="en-US" dirty="0" smtClean="0"/>
              <a:t>application partitions (NDNCs)</a:t>
            </a:r>
          </a:p>
          <a:p>
            <a:pPr lvl="2"/>
            <a:r>
              <a:rPr lang="en-US" dirty="0" smtClean="0"/>
              <a:t>customizable replication scope</a:t>
            </a:r>
          </a:p>
          <a:p>
            <a:pPr lvl="3"/>
            <a:r>
              <a:rPr lang="en-US" dirty="0" smtClean="0"/>
              <a:t>cross domain / same forest</a:t>
            </a:r>
          </a:p>
          <a:p>
            <a:pPr lvl="2"/>
            <a:r>
              <a:rPr lang="en-US" dirty="0" smtClean="0"/>
              <a:t>NDNC = Non-Domain Naming Context</a:t>
            </a:r>
          </a:p>
        </p:txBody>
      </p:sp>
    </p:spTree>
    <p:extLst>
      <p:ext uri="{BB962C8B-B14F-4D97-AF65-F5344CB8AC3E}">
        <p14:creationId xmlns:p14="http://schemas.microsoft.com/office/powerpoint/2010/main" val="3854805180"/>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hape 716803"/>
          <p:cNvSpPr>
            <a:spLocks noGrp="1" noChangeArrowheads="1"/>
          </p:cNvSpPr>
          <p:nvPr>
            <p:ph type="title"/>
          </p:nvPr>
        </p:nvSpPr>
        <p:spPr/>
        <p:txBody>
          <a:bodyPr/>
          <a:lstStyle/>
          <a:p>
            <a:r>
              <a:rPr lang="en-US" smtClean="0"/>
              <a:t>Update Sequence Numbers (USNs)</a:t>
            </a:r>
          </a:p>
        </p:txBody>
      </p:sp>
      <p:sp>
        <p:nvSpPr>
          <p:cNvPr id="16386" name="Shape 716802"/>
          <p:cNvSpPr>
            <a:spLocks noGrp="1" noChangeArrowheads="1"/>
          </p:cNvSpPr>
          <p:nvPr>
            <p:ph idx="1"/>
          </p:nvPr>
        </p:nvSpPr>
        <p:spPr/>
        <p:txBody>
          <a:bodyPr/>
          <a:lstStyle/>
          <a:p>
            <a:r>
              <a:rPr lang="en-US" smtClean="0"/>
              <a:t>64 Bit QWORD </a:t>
            </a:r>
          </a:p>
          <a:p>
            <a:r>
              <a:rPr lang="en-US" smtClean="0"/>
              <a:t>USN’s are local to each DC </a:t>
            </a:r>
          </a:p>
          <a:p>
            <a:r>
              <a:rPr lang="en-US" smtClean="0"/>
              <a:t>Assigned to new object update transaction</a:t>
            </a:r>
          </a:p>
          <a:p>
            <a:pPr lvl="1"/>
            <a:r>
              <a:rPr lang="en-US" smtClean="0"/>
              <a:t>if transaction is aborted </a:t>
            </a:r>
            <a:r>
              <a:rPr lang="en-US" smtClean="0">
                <a:sym typeface="Wingdings" pitchFamily="2" charset="2"/>
              </a:rPr>
              <a:t> </a:t>
            </a:r>
            <a:r>
              <a:rPr lang="en-US" smtClean="0"/>
              <a:t>USN skipped, remains unused</a:t>
            </a:r>
          </a:p>
          <a:p>
            <a:r>
              <a:rPr lang="en-US" smtClean="0"/>
              <a:t>Each object carries two USN’s</a:t>
            </a:r>
          </a:p>
          <a:p>
            <a:pPr lvl="1"/>
            <a:r>
              <a:rPr lang="en-US" smtClean="0"/>
              <a:t>uSNCreated, uSNChanged</a:t>
            </a:r>
          </a:p>
          <a:p>
            <a:r>
              <a:rPr lang="en-US" smtClean="0"/>
              <a:t>Each attribute carries two USN’s</a:t>
            </a:r>
          </a:p>
          <a:p>
            <a:pPr lvl="1"/>
            <a:r>
              <a:rPr lang="en-US" smtClean="0"/>
              <a:t>local USN, originating-DSA USN</a:t>
            </a:r>
          </a:p>
          <a:p>
            <a:r>
              <a:rPr lang="en-US" smtClean="0"/>
              <a:t>Independent from system time</a:t>
            </a:r>
          </a:p>
        </p:txBody>
      </p:sp>
    </p:spTree>
    <p:extLst>
      <p:ext uri="{BB962C8B-B14F-4D97-AF65-F5344CB8AC3E}">
        <p14:creationId xmlns:p14="http://schemas.microsoft.com/office/powerpoint/2010/main" val="2837700360"/>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8" name="TextBox 957447"/>
          <p:cNvSpPr txBox="1">
            <a:spLocks noChangeArrowheads="1"/>
          </p:cNvSpPr>
          <p:nvPr/>
        </p:nvSpPr>
        <p:spPr bwMode="auto">
          <a:xfrm>
            <a:off x="643299" y="1204914"/>
            <a:ext cx="684803" cy="400110"/>
          </a:xfrm>
          <a:prstGeom prst="rect">
            <a:avLst/>
          </a:prstGeom>
          <a:noFill/>
          <a:ln w="12700" cap="flat" cmpd="sng" algn="ctr">
            <a:noFill/>
            <a:prstDash val="solid"/>
            <a:miter lim="800000"/>
            <a:headEnd type="none" w="sm" len="sm"/>
            <a:tailEnd type="none" w="sm" len="sm"/>
          </a:ln>
          <a:effectLst/>
        </p:spPr>
        <p:txBody>
          <a:bodyPr wrap="none">
            <a:spAutoFit/>
          </a:bodyPr>
          <a:lstStyle/>
          <a:p>
            <a:pPr algn="l" eaLnBrk="0" hangingPunct="0">
              <a:defRPr/>
            </a:pPr>
            <a:r>
              <a:rPr lang="en-US" sz="2000" b="1">
                <a:solidFill>
                  <a:schemeClr val="tx1"/>
                </a:solidFill>
                <a:effectLst>
                  <a:outerShdw blurRad="38100" dist="38100" dir="2700000" algn="tl">
                    <a:srgbClr val="C0C0C0"/>
                  </a:outerShdw>
                </a:effectLst>
                <a:cs typeface="+mn-cs"/>
              </a:rPr>
              <a:t>DS1</a:t>
            </a:r>
          </a:p>
        </p:txBody>
      </p:sp>
      <p:grpSp>
        <p:nvGrpSpPr>
          <p:cNvPr id="2" name="Group 62"/>
          <p:cNvGrpSpPr>
            <a:grpSpLocks/>
          </p:cNvGrpSpPr>
          <p:nvPr/>
        </p:nvGrpSpPr>
        <p:grpSpPr bwMode="auto">
          <a:xfrm>
            <a:off x="541725" y="3340100"/>
            <a:ext cx="11173090" cy="2243138"/>
            <a:chOff x="256" y="2104"/>
            <a:chExt cx="5280" cy="1413"/>
          </a:xfrm>
        </p:grpSpPr>
        <p:sp>
          <p:nvSpPr>
            <p:cNvPr id="17419" name="Rectangle 957454"/>
            <p:cNvSpPr>
              <a:spLocks noChangeArrowheads="1"/>
            </p:cNvSpPr>
            <p:nvPr/>
          </p:nvSpPr>
          <p:spPr bwMode="auto">
            <a:xfrm>
              <a:off x="256" y="2615"/>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P1:</a:t>
              </a:r>
            </a:p>
          </p:txBody>
        </p:sp>
        <p:sp>
          <p:nvSpPr>
            <p:cNvPr id="17420" name="Rectangle 957455"/>
            <p:cNvSpPr>
              <a:spLocks noChangeArrowheads="1"/>
            </p:cNvSpPr>
            <p:nvPr/>
          </p:nvSpPr>
          <p:spPr bwMode="auto">
            <a:xfrm>
              <a:off x="1532" y="2615"/>
              <a:ext cx="48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957457" name="Rectangle 957456"/>
            <p:cNvSpPr>
              <a:spLocks noChangeArrowheads="1"/>
            </p:cNvSpPr>
            <p:nvPr/>
          </p:nvSpPr>
          <p:spPr bwMode="auto">
            <a:xfrm>
              <a:off x="2016" y="2383"/>
              <a:ext cx="748"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Version#</a:t>
              </a:r>
            </a:p>
          </p:txBody>
        </p:sp>
        <p:sp>
          <p:nvSpPr>
            <p:cNvPr id="17422" name="Rectangle 957457"/>
            <p:cNvSpPr>
              <a:spLocks noChangeArrowheads="1"/>
            </p:cNvSpPr>
            <p:nvPr/>
          </p:nvSpPr>
          <p:spPr bwMode="auto">
            <a:xfrm>
              <a:off x="2764" y="2615"/>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&lt;time&gt;</a:t>
              </a:r>
            </a:p>
          </p:txBody>
        </p:sp>
        <p:sp>
          <p:nvSpPr>
            <p:cNvPr id="17423" name="Rectangle 957458"/>
            <p:cNvSpPr>
              <a:spLocks noChangeArrowheads="1"/>
            </p:cNvSpPr>
            <p:nvPr/>
          </p:nvSpPr>
          <p:spPr bwMode="auto">
            <a:xfrm>
              <a:off x="1004" y="2615"/>
              <a:ext cx="52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Value</a:t>
              </a:r>
            </a:p>
          </p:txBody>
        </p:sp>
        <p:sp>
          <p:nvSpPr>
            <p:cNvPr id="17424" name="Rectangle 957459"/>
            <p:cNvSpPr>
              <a:spLocks noChangeArrowheads="1"/>
            </p:cNvSpPr>
            <p:nvPr/>
          </p:nvSpPr>
          <p:spPr bwMode="auto">
            <a:xfrm>
              <a:off x="2016" y="2615"/>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1</a:t>
              </a:r>
            </a:p>
          </p:txBody>
        </p:sp>
        <p:sp>
          <p:nvSpPr>
            <p:cNvPr id="957461" name="Rectangle 957460"/>
            <p:cNvSpPr>
              <a:spLocks noChangeArrowheads="1"/>
            </p:cNvSpPr>
            <p:nvPr/>
          </p:nvSpPr>
          <p:spPr bwMode="auto">
            <a:xfrm>
              <a:off x="3512" y="2383"/>
              <a:ext cx="1144"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Originating GUID</a:t>
              </a:r>
            </a:p>
          </p:txBody>
        </p:sp>
        <p:sp>
          <p:nvSpPr>
            <p:cNvPr id="17426" name="Rectangle 957461"/>
            <p:cNvSpPr>
              <a:spLocks noChangeArrowheads="1"/>
            </p:cNvSpPr>
            <p:nvPr/>
          </p:nvSpPr>
          <p:spPr bwMode="auto">
            <a:xfrm>
              <a:off x="4656" y="2615"/>
              <a:ext cx="880"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7427" name="Rectangle 957462"/>
            <p:cNvSpPr>
              <a:spLocks noChangeArrowheads="1"/>
            </p:cNvSpPr>
            <p:nvPr/>
          </p:nvSpPr>
          <p:spPr bwMode="auto">
            <a:xfrm>
              <a:off x="3512" y="2615"/>
              <a:ext cx="114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DS1 </a:t>
              </a:r>
            </a:p>
          </p:txBody>
        </p:sp>
        <p:sp>
          <p:nvSpPr>
            <p:cNvPr id="957464" name="Rectangle 957463"/>
            <p:cNvSpPr>
              <a:spLocks noChangeArrowheads="1"/>
            </p:cNvSpPr>
            <p:nvPr/>
          </p:nvSpPr>
          <p:spPr bwMode="auto">
            <a:xfrm>
              <a:off x="256" y="2383"/>
              <a:ext cx="748"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Property</a:t>
              </a:r>
            </a:p>
          </p:txBody>
        </p:sp>
        <p:sp>
          <p:nvSpPr>
            <p:cNvPr id="957465" name="Rectangle 957464"/>
            <p:cNvSpPr>
              <a:spLocks noChangeArrowheads="1"/>
            </p:cNvSpPr>
            <p:nvPr/>
          </p:nvSpPr>
          <p:spPr bwMode="auto">
            <a:xfrm>
              <a:off x="1004" y="2383"/>
              <a:ext cx="528"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Value</a:t>
              </a:r>
            </a:p>
          </p:txBody>
        </p:sp>
        <p:sp>
          <p:nvSpPr>
            <p:cNvPr id="957466" name="Rectangle 957465"/>
            <p:cNvSpPr>
              <a:spLocks noChangeArrowheads="1"/>
            </p:cNvSpPr>
            <p:nvPr/>
          </p:nvSpPr>
          <p:spPr bwMode="auto">
            <a:xfrm>
              <a:off x="1532" y="2383"/>
              <a:ext cx="484"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USN</a:t>
              </a:r>
            </a:p>
          </p:txBody>
        </p:sp>
        <p:sp>
          <p:nvSpPr>
            <p:cNvPr id="957467" name="Rectangle 957466"/>
            <p:cNvSpPr>
              <a:spLocks noChangeArrowheads="1"/>
            </p:cNvSpPr>
            <p:nvPr/>
          </p:nvSpPr>
          <p:spPr bwMode="auto">
            <a:xfrm>
              <a:off x="2764" y="2383"/>
              <a:ext cx="748"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Timestamp</a:t>
              </a:r>
            </a:p>
          </p:txBody>
        </p:sp>
        <p:sp>
          <p:nvSpPr>
            <p:cNvPr id="957468" name="Rectangle 957467"/>
            <p:cNvSpPr>
              <a:spLocks noChangeArrowheads="1"/>
            </p:cNvSpPr>
            <p:nvPr/>
          </p:nvSpPr>
          <p:spPr bwMode="auto">
            <a:xfrm>
              <a:off x="4656" y="2383"/>
              <a:ext cx="880"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Orig. USN</a:t>
              </a:r>
            </a:p>
          </p:txBody>
        </p:sp>
        <p:sp>
          <p:nvSpPr>
            <p:cNvPr id="17433" name="Rectangle 957468"/>
            <p:cNvSpPr>
              <a:spLocks noChangeArrowheads="1"/>
            </p:cNvSpPr>
            <p:nvPr/>
          </p:nvSpPr>
          <p:spPr bwMode="auto">
            <a:xfrm>
              <a:off x="256" y="2847"/>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P2:</a:t>
              </a:r>
            </a:p>
          </p:txBody>
        </p:sp>
        <p:sp>
          <p:nvSpPr>
            <p:cNvPr id="17434" name="Rectangle 957469"/>
            <p:cNvSpPr>
              <a:spLocks noChangeArrowheads="1"/>
            </p:cNvSpPr>
            <p:nvPr/>
          </p:nvSpPr>
          <p:spPr bwMode="auto">
            <a:xfrm>
              <a:off x="1532" y="2847"/>
              <a:ext cx="48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7435" name="Rectangle 957470"/>
            <p:cNvSpPr>
              <a:spLocks noChangeArrowheads="1"/>
            </p:cNvSpPr>
            <p:nvPr/>
          </p:nvSpPr>
          <p:spPr bwMode="auto">
            <a:xfrm>
              <a:off x="2764" y="2847"/>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&lt;time&gt;</a:t>
              </a:r>
            </a:p>
          </p:txBody>
        </p:sp>
        <p:sp>
          <p:nvSpPr>
            <p:cNvPr id="17436" name="Rectangle 957471"/>
            <p:cNvSpPr>
              <a:spLocks noChangeArrowheads="1"/>
            </p:cNvSpPr>
            <p:nvPr/>
          </p:nvSpPr>
          <p:spPr bwMode="auto">
            <a:xfrm>
              <a:off x="1004" y="2847"/>
              <a:ext cx="52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Value</a:t>
              </a:r>
            </a:p>
          </p:txBody>
        </p:sp>
        <p:sp>
          <p:nvSpPr>
            <p:cNvPr id="17437" name="Rectangle 957472"/>
            <p:cNvSpPr>
              <a:spLocks noChangeArrowheads="1"/>
            </p:cNvSpPr>
            <p:nvPr/>
          </p:nvSpPr>
          <p:spPr bwMode="auto">
            <a:xfrm>
              <a:off x="2016" y="2847"/>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1</a:t>
              </a:r>
            </a:p>
          </p:txBody>
        </p:sp>
        <p:sp>
          <p:nvSpPr>
            <p:cNvPr id="17438" name="Rectangle 957473"/>
            <p:cNvSpPr>
              <a:spLocks noChangeArrowheads="1"/>
            </p:cNvSpPr>
            <p:nvPr/>
          </p:nvSpPr>
          <p:spPr bwMode="auto">
            <a:xfrm>
              <a:off x="4656" y="2847"/>
              <a:ext cx="880"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7439" name="Rectangle 957474"/>
            <p:cNvSpPr>
              <a:spLocks noChangeArrowheads="1"/>
            </p:cNvSpPr>
            <p:nvPr/>
          </p:nvSpPr>
          <p:spPr bwMode="auto">
            <a:xfrm>
              <a:off x="3512" y="2848"/>
              <a:ext cx="114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DS1 </a:t>
              </a:r>
            </a:p>
          </p:txBody>
        </p:sp>
        <p:sp>
          <p:nvSpPr>
            <p:cNvPr id="17440" name="Rectangle 957475"/>
            <p:cNvSpPr>
              <a:spLocks noChangeArrowheads="1"/>
            </p:cNvSpPr>
            <p:nvPr/>
          </p:nvSpPr>
          <p:spPr bwMode="auto">
            <a:xfrm>
              <a:off x="256" y="3080"/>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P3:</a:t>
              </a:r>
            </a:p>
          </p:txBody>
        </p:sp>
        <p:sp>
          <p:nvSpPr>
            <p:cNvPr id="17441" name="Rectangle 957476"/>
            <p:cNvSpPr>
              <a:spLocks noChangeArrowheads="1"/>
            </p:cNvSpPr>
            <p:nvPr/>
          </p:nvSpPr>
          <p:spPr bwMode="auto">
            <a:xfrm>
              <a:off x="1532" y="3080"/>
              <a:ext cx="48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7442" name="Rectangle 957477"/>
            <p:cNvSpPr>
              <a:spLocks noChangeArrowheads="1"/>
            </p:cNvSpPr>
            <p:nvPr/>
          </p:nvSpPr>
          <p:spPr bwMode="auto">
            <a:xfrm>
              <a:off x="2764" y="3080"/>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&lt;time&gt;</a:t>
              </a:r>
            </a:p>
          </p:txBody>
        </p:sp>
        <p:sp>
          <p:nvSpPr>
            <p:cNvPr id="17443" name="Rectangle 957478"/>
            <p:cNvSpPr>
              <a:spLocks noChangeArrowheads="1"/>
            </p:cNvSpPr>
            <p:nvPr/>
          </p:nvSpPr>
          <p:spPr bwMode="auto">
            <a:xfrm>
              <a:off x="1004" y="3080"/>
              <a:ext cx="52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Value</a:t>
              </a:r>
            </a:p>
          </p:txBody>
        </p:sp>
        <p:sp>
          <p:nvSpPr>
            <p:cNvPr id="17444" name="Rectangle 957479"/>
            <p:cNvSpPr>
              <a:spLocks noChangeArrowheads="1"/>
            </p:cNvSpPr>
            <p:nvPr/>
          </p:nvSpPr>
          <p:spPr bwMode="auto">
            <a:xfrm>
              <a:off x="2016" y="3080"/>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1</a:t>
              </a:r>
            </a:p>
          </p:txBody>
        </p:sp>
        <p:sp>
          <p:nvSpPr>
            <p:cNvPr id="17445" name="Rectangle 957480"/>
            <p:cNvSpPr>
              <a:spLocks noChangeArrowheads="1"/>
            </p:cNvSpPr>
            <p:nvPr/>
          </p:nvSpPr>
          <p:spPr bwMode="auto">
            <a:xfrm>
              <a:off x="4656" y="3080"/>
              <a:ext cx="880"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7446" name="Rectangle 957481"/>
            <p:cNvSpPr>
              <a:spLocks noChangeArrowheads="1"/>
            </p:cNvSpPr>
            <p:nvPr/>
          </p:nvSpPr>
          <p:spPr bwMode="auto">
            <a:xfrm>
              <a:off x="3512" y="3081"/>
              <a:ext cx="114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DS1</a:t>
              </a:r>
            </a:p>
          </p:txBody>
        </p:sp>
        <p:sp>
          <p:nvSpPr>
            <p:cNvPr id="17447" name="Rectangle 957482"/>
            <p:cNvSpPr>
              <a:spLocks noChangeArrowheads="1"/>
            </p:cNvSpPr>
            <p:nvPr/>
          </p:nvSpPr>
          <p:spPr bwMode="auto">
            <a:xfrm>
              <a:off x="256" y="3312"/>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P4:</a:t>
              </a:r>
            </a:p>
          </p:txBody>
        </p:sp>
        <p:sp>
          <p:nvSpPr>
            <p:cNvPr id="17448" name="Rectangle 957483"/>
            <p:cNvSpPr>
              <a:spLocks noChangeArrowheads="1"/>
            </p:cNvSpPr>
            <p:nvPr/>
          </p:nvSpPr>
          <p:spPr bwMode="auto">
            <a:xfrm>
              <a:off x="1532" y="3312"/>
              <a:ext cx="48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7449" name="Rectangle 957484"/>
            <p:cNvSpPr>
              <a:spLocks noChangeArrowheads="1"/>
            </p:cNvSpPr>
            <p:nvPr/>
          </p:nvSpPr>
          <p:spPr bwMode="auto">
            <a:xfrm>
              <a:off x="2764" y="3312"/>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&lt;time&gt;</a:t>
              </a:r>
            </a:p>
          </p:txBody>
        </p:sp>
        <p:sp>
          <p:nvSpPr>
            <p:cNvPr id="17450" name="Rectangle 957485"/>
            <p:cNvSpPr>
              <a:spLocks noChangeArrowheads="1"/>
            </p:cNvSpPr>
            <p:nvPr/>
          </p:nvSpPr>
          <p:spPr bwMode="auto">
            <a:xfrm>
              <a:off x="1004" y="3312"/>
              <a:ext cx="52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Value</a:t>
              </a:r>
            </a:p>
          </p:txBody>
        </p:sp>
        <p:sp>
          <p:nvSpPr>
            <p:cNvPr id="17451" name="Rectangle 957486"/>
            <p:cNvSpPr>
              <a:spLocks noChangeArrowheads="1"/>
            </p:cNvSpPr>
            <p:nvPr/>
          </p:nvSpPr>
          <p:spPr bwMode="auto">
            <a:xfrm>
              <a:off x="2016" y="3312"/>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1</a:t>
              </a:r>
            </a:p>
          </p:txBody>
        </p:sp>
        <p:sp>
          <p:nvSpPr>
            <p:cNvPr id="17452" name="Rectangle 957487"/>
            <p:cNvSpPr>
              <a:spLocks noChangeArrowheads="1"/>
            </p:cNvSpPr>
            <p:nvPr/>
          </p:nvSpPr>
          <p:spPr bwMode="auto">
            <a:xfrm>
              <a:off x="4656" y="3312"/>
              <a:ext cx="880"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7453" name="Rectangle 957488"/>
            <p:cNvSpPr>
              <a:spLocks noChangeArrowheads="1"/>
            </p:cNvSpPr>
            <p:nvPr/>
          </p:nvSpPr>
          <p:spPr bwMode="auto">
            <a:xfrm>
              <a:off x="3512" y="3312"/>
              <a:ext cx="114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DS1</a:t>
              </a:r>
            </a:p>
          </p:txBody>
        </p:sp>
        <p:sp>
          <p:nvSpPr>
            <p:cNvPr id="957490" name="Rectangle 957489"/>
            <p:cNvSpPr>
              <a:spLocks noChangeArrowheads="1"/>
            </p:cNvSpPr>
            <p:nvPr/>
          </p:nvSpPr>
          <p:spPr bwMode="auto">
            <a:xfrm>
              <a:off x="256" y="2104"/>
              <a:ext cx="2508" cy="216"/>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600" b="1">
                  <a:solidFill>
                    <a:schemeClr val="tx1"/>
                  </a:solidFill>
                  <a:effectLst>
                    <a:outerShdw blurRad="38100" dist="38100" dir="2700000" algn="tl">
                      <a:srgbClr val="FFFFFF"/>
                    </a:outerShdw>
                  </a:effectLst>
                  <a:cs typeface="+mn-cs"/>
                </a:rPr>
                <a:t>Object usnCreated</a:t>
              </a:r>
              <a:r>
                <a:rPr lang="en-US" sz="1600">
                  <a:solidFill>
                    <a:schemeClr val="tx1"/>
                  </a:solidFill>
                  <a:cs typeface="+mn-cs"/>
                </a:rPr>
                <a:t> =</a:t>
              </a:r>
              <a:r>
                <a:rPr lang="en-US" sz="1600" b="1">
                  <a:solidFill>
                    <a:schemeClr val="bg1"/>
                  </a:solidFill>
                  <a:effectLst>
                    <a:outerShdw blurRad="38100" dist="38100" dir="2700000" algn="tl">
                      <a:srgbClr val="000000"/>
                    </a:outerShdw>
                  </a:effectLst>
                  <a:cs typeface="+mn-cs"/>
                </a:rPr>
                <a:t> </a:t>
              </a:r>
              <a:r>
                <a:rPr lang="en-US" sz="1800" b="1">
                  <a:solidFill>
                    <a:srgbClr val="3366FF"/>
                  </a:solidFill>
                  <a:effectLst>
                    <a:outerShdw blurRad="38100" dist="38100" dir="2700000" algn="tl">
                      <a:srgbClr val="000000"/>
                    </a:outerShdw>
                  </a:effectLst>
                  <a:cs typeface="+mn-cs"/>
                </a:rPr>
                <a:t>4711</a:t>
              </a:r>
            </a:p>
          </p:txBody>
        </p:sp>
        <p:sp>
          <p:nvSpPr>
            <p:cNvPr id="957491" name="Rectangle 957490"/>
            <p:cNvSpPr>
              <a:spLocks noChangeArrowheads="1"/>
            </p:cNvSpPr>
            <p:nvPr/>
          </p:nvSpPr>
          <p:spPr bwMode="auto">
            <a:xfrm>
              <a:off x="2764" y="2104"/>
              <a:ext cx="2772" cy="216"/>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600" b="1">
                  <a:solidFill>
                    <a:schemeClr val="tx1"/>
                  </a:solidFill>
                  <a:effectLst>
                    <a:outerShdw blurRad="38100" dist="38100" dir="2700000" algn="tl">
                      <a:srgbClr val="FFFFFF"/>
                    </a:outerShdw>
                  </a:effectLst>
                  <a:cs typeface="+mn-cs"/>
                </a:rPr>
                <a:t>Object usnChanged</a:t>
              </a:r>
              <a:r>
                <a:rPr lang="en-US" sz="1600">
                  <a:solidFill>
                    <a:schemeClr val="tx1"/>
                  </a:solidFill>
                  <a:cs typeface="+mn-cs"/>
                </a:rPr>
                <a:t> =</a:t>
              </a:r>
              <a:r>
                <a:rPr lang="en-US" sz="1600" b="1">
                  <a:solidFill>
                    <a:schemeClr val="bg1"/>
                  </a:solidFill>
                  <a:effectLst>
                    <a:outerShdw blurRad="38100" dist="38100" dir="2700000" algn="tl">
                      <a:srgbClr val="000000"/>
                    </a:outerShdw>
                  </a:effectLst>
                  <a:cs typeface="+mn-cs"/>
                </a:rPr>
                <a:t> </a:t>
              </a:r>
              <a:r>
                <a:rPr lang="en-US" sz="1800" b="1">
                  <a:solidFill>
                    <a:srgbClr val="3366FF"/>
                  </a:solidFill>
                  <a:effectLst>
                    <a:outerShdw blurRad="38100" dist="38100" dir="2700000" algn="tl">
                      <a:srgbClr val="000000"/>
                    </a:outerShdw>
                  </a:effectLst>
                  <a:cs typeface="+mn-cs"/>
                </a:rPr>
                <a:t>4711</a:t>
              </a:r>
            </a:p>
          </p:txBody>
        </p:sp>
      </p:grpSp>
      <p:sp>
        <p:nvSpPr>
          <p:cNvPr id="17412" name="Shape 957491"/>
          <p:cNvSpPr>
            <a:spLocks noGrp="1" noChangeArrowheads="1"/>
          </p:cNvSpPr>
          <p:nvPr>
            <p:ph type="title"/>
          </p:nvPr>
        </p:nvSpPr>
        <p:spPr/>
        <p:txBody>
          <a:bodyPr/>
          <a:lstStyle/>
          <a:p>
            <a:r>
              <a:rPr lang="en-US" smtClean="0"/>
              <a:t>Object creation &amp; metadata</a:t>
            </a:r>
          </a:p>
        </p:txBody>
      </p:sp>
      <p:pic>
        <p:nvPicPr>
          <p:cNvPr id="17413" name="Rectangle 9574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26" y="1557338"/>
            <a:ext cx="1022083" cy="12239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57494" name="Rectangle 957493"/>
          <p:cNvSpPr>
            <a:spLocks noChangeArrowheads="1"/>
          </p:cNvSpPr>
          <p:nvPr/>
        </p:nvSpPr>
        <p:spPr bwMode="auto">
          <a:xfrm>
            <a:off x="1646338" y="1960564"/>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4710</a:t>
            </a:r>
          </a:p>
        </p:txBody>
      </p:sp>
      <p:sp>
        <p:nvSpPr>
          <p:cNvPr id="957495" name="Rectangle 957494"/>
          <p:cNvSpPr>
            <a:spLocks noChangeArrowheads="1"/>
          </p:cNvSpPr>
          <p:nvPr/>
        </p:nvSpPr>
        <p:spPr bwMode="auto">
          <a:xfrm>
            <a:off x="6636139" y="1319213"/>
            <a:ext cx="5279709" cy="1003300"/>
          </a:xfrm>
          <a:prstGeom prst="rect">
            <a:avLst/>
          </a:prstGeom>
          <a:solidFill>
            <a:schemeClr val="bg1">
              <a:alpha val="0"/>
            </a:schemeClr>
          </a:solidFill>
          <a:ln w="9525" cap="flat" cmpd="sng" algn="ctr">
            <a:noFill/>
            <a:prstDash val="solid"/>
            <a:miter lim="800000"/>
            <a:headEnd type="none" w="med" len="med"/>
            <a:tailEnd type="none" w="med" len="med"/>
          </a:ln>
          <a:effectLst/>
        </p:spPr>
        <p:txBody>
          <a:bodyPr/>
          <a:lstStyle/>
          <a:p>
            <a:pPr marL="468313" indent="-468313" algn="l">
              <a:spcBef>
                <a:spcPct val="20000"/>
              </a:spcBef>
              <a:buClr>
                <a:schemeClr val="tx1"/>
              </a:buClr>
              <a:buFont typeface="Wingdings" pitchFamily="2" charset="2"/>
              <a:buChar char="§"/>
              <a:defRPr/>
            </a:pPr>
            <a:r>
              <a:rPr lang="en-US" sz="2000">
                <a:solidFill>
                  <a:srgbClr val="0000CC"/>
                </a:solidFill>
                <a:cs typeface="+mn-cs"/>
              </a:rPr>
              <a:t>Add new user on DS1</a:t>
            </a:r>
          </a:p>
          <a:p>
            <a:pPr marL="835025" lvl="1" indent="-365125" algn="l">
              <a:spcBef>
                <a:spcPct val="20000"/>
              </a:spcBef>
              <a:buClr>
                <a:schemeClr val="tx1"/>
              </a:buClr>
              <a:buFont typeface="Wingdings" pitchFamily="2" charset="2"/>
              <a:buChar char="§"/>
              <a:defRPr/>
            </a:pPr>
            <a:r>
              <a:rPr lang="en-US" sz="1800">
                <a:solidFill>
                  <a:srgbClr val="0000CC"/>
                </a:solidFill>
                <a:cs typeface="+mn-cs"/>
              </a:rPr>
              <a:t>DS1 USN increases to </a:t>
            </a:r>
            <a:r>
              <a:rPr lang="en-US" sz="2000" b="1">
                <a:solidFill>
                  <a:srgbClr val="FF0000"/>
                </a:solidFill>
                <a:effectLst>
                  <a:outerShdw blurRad="38100" dist="38100" dir="2700000" algn="tl">
                    <a:srgbClr val="C0C0C0"/>
                  </a:outerShdw>
                </a:effectLst>
                <a:cs typeface="+mn-cs"/>
                <a:sym typeface="Wingdings" pitchFamily="2" charset="2"/>
              </a:rPr>
              <a:t>4711</a:t>
            </a:r>
          </a:p>
          <a:p>
            <a:pPr marL="835025" lvl="1" indent="-365125" algn="l">
              <a:spcBef>
                <a:spcPct val="20000"/>
              </a:spcBef>
              <a:buClr>
                <a:schemeClr val="tx1"/>
              </a:buClr>
              <a:buFont typeface="Wingdings" pitchFamily="2" charset="2"/>
              <a:buChar char="§"/>
              <a:defRPr/>
            </a:pPr>
            <a:r>
              <a:rPr lang="en-US" sz="1800">
                <a:solidFill>
                  <a:srgbClr val="0000CC"/>
                </a:solidFill>
                <a:cs typeface="+mn-cs"/>
              </a:rPr>
              <a:t>DS1 object metadata below</a:t>
            </a:r>
          </a:p>
        </p:txBody>
      </p:sp>
      <p:graphicFrame>
        <p:nvGraphicFramePr>
          <p:cNvPr id="957496" name="Object 56"/>
          <p:cNvGraphicFramePr>
            <a:graphicFrameLocks noChangeAspect="1"/>
          </p:cNvGraphicFramePr>
          <p:nvPr/>
        </p:nvGraphicFramePr>
        <p:xfrm>
          <a:off x="4634293" y="1371600"/>
          <a:ext cx="897233" cy="673100"/>
        </p:xfrm>
        <a:graphic>
          <a:graphicData uri="http://schemas.openxmlformats.org/presentationml/2006/ole">
            <mc:AlternateContent xmlns:mc="http://schemas.openxmlformats.org/markup-compatibility/2006">
              <mc:Choice xmlns:v="urn:schemas-microsoft-com:vml" Requires="v">
                <p:oleObj spid="_x0000_s16447" name="Photo Editor Photo" r:id="rId5" imgW="209524" imgH="209524" progId="MSPhotoEd.3">
                  <p:embed/>
                </p:oleObj>
              </mc:Choice>
              <mc:Fallback>
                <p:oleObj name="Photo Editor Photo" r:id="rId5" imgW="209524" imgH="2095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4293" y="1371600"/>
                        <a:ext cx="89723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7499" name="Straight Connector 957498"/>
          <p:cNvSpPr>
            <a:spLocks noChangeShapeType="1"/>
          </p:cNvSpPr>
          <p:nvPr/>
        </p:nvSpPr>
        <p:spPr bwMode="auto">
          <a:xfrm flipH="1">
            <a:off x="3368856" y="1735138"/>
            <a:ext cx="1328921" cy="388937"/>
          </a:xfrm>
          <a:prstGeom prst="line">
            <a:avLst/>
          </a:prstGeom>
          <a:noFill/>
          <a:ln w="19050" algn="ctr">
            <a:solidFill>
              <a:schemeClr val="tx2"/>
            </a:solidFill>
            <a:prstDash val="sysDot"/>
            <a:round/>
            <a:headEnd/>
            <a:tailEnd type="stealth" w="lg" len="lg"/>
          </a:ln>
          <a:extLst>
            <a:ext uri="{909E8E84-426E-40DD-AFC4-6F175D3DCCD1}">
              <a14:hiddenFill xmlns:a14="http://schemas.microsoft.com/office/drawing/2010/main">
                <a:noFill/>
              </a14:hiddenFill>
            </a:ext>
          </a:extLst>
        </p:spPr>
        <p:txBody>
          <a:bodyPr>
            <a:spAutoFit/>
          </a:bodyPr>
          <a:lstStyle/>
          <a:p>
            <a:endParaRPr lang="en-US"/>
          </a:p>
        </p:txBody>
      </p:sp>
      <p:sp>
        <p:nvSpPr>
          <p:cNvPr id="957501" name="Rectangle 957500"/>
          <p:cNvSpPr>
            <a:spLocks noChangeArrowheads="1"/>
          </p:cNvSpPr>
          <p:nvPr/>
        </p:nvSpPr>
        <p:spPr bwMode="auto">
          <a:xfrm>
            <a:off x="1646338" y="1963738"/>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a:t>
            </a:r>
            <a:r>
              <a:rPr lang="en-US" sz="1600" b="1">
                <a:solidFill>
                  <a:srgbClr val="FF0000"/>
                </a:solidFill>
                <a:effectLst>
                  <a:outerShdw blurRad="38100" dist="38100" dir="2700000" algn="tl">
                    <a:srgbClr val="000000"/>
                  </a:outerShdw>
                </a:effectLst>
                <a:cs typeface="+mn-cs"/>
              </a:rPr>
              <a:t>4711</a:t>
            </a:r>
          </a:p>
        </p:txBody>
      </p:sp>
    </p:spTree>
    <p:extLst>
      <p:ext uri="{BB962C8B-B14F-4D97-AF65-F5344CB8AC3E}">
        <p14:creationId xmlns:p14="http://schemas.microsoft.com/office/powerpoint/2010/main" val="1726870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74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7495">
                                            <p:txEl>
                                              <p:pRg st="1" end="1"/>
                                            </p:txEl>
                                          </p:spTgt>
                                        </p:tgtEl>
                                        <p:attrNameLst>
                                          <p:attrName>style.visibility</p:attrName>
                                        </p:attrNameLst>
                                      </p:cBhvr>
                                      <p:to>
                                        <p:strVal val="visible"/>
                                      </p:to>
                                    </p:set>
                                  </p:childTnLst>
                                </p:cTn>
                              </p:par>
                            </p:childTnLst>
                          </p:cTn>
                        </p:par>
                        <p:par>
                          <p:cTn id="9" fill="hold" nodeType="afterGroup">
                            <p:stCondLst>
                              <p:cond delay="850"/>
                            </p:stCondLst>
                            <p:childTnLst>
                              <p:par>
                                <p:cTn id="10" presetID="1" presetClass="entr" presetSubtype="0" fill="hold" nodeType="afterEffect">
                                  <p:stCondLst>
                                    <p:cond delay="0"/>
                                  </p:stCondLst>
                                  <p:childTnLst>
                                    <p:set>
                                      <p:cBhvr>
                                        <p:cTn id="11" dur="1" fill="hold">
                                          <p:stCondLst>
                                            <p:cond delay="0"/>
                                          </p:stCondLst>
                                        </p:cTn>
                                        <p:tgtEl>
                                          <p:spTgt spid="957496"/>
                                        </p:tgtEl>
                                        <p:attrNameLst>
                                          <p:attrName>style.visibility</p:attrName>
                                        </p:attrNameLst>
                                      </p:cBhvr>
                                      <p:to>
                                        <p:strVal val="visible"/>
                                      </p:to>
                                    </p:set>
                                  </p:childTnLst>
                                </p:cTn>
                              </p:par>
                              <p:par>
                                <p:cTn id="12" presetID="22" presetClass="entr" presetSubtype="2" fill="hold" grpId="0" nodeType="withEffect">
                                  <p:stCondLst>
                                    <p:cond delay="0"/>
                                  </p:stCondLst>
                                  <p:childTnLst>
                                    <p:set>
                                      <p:cBhvr>
                                        <p:cTn id="13" dur="1" fill="hold">
                                          <p:stCondLst>
                                            <p:cond delay="0"/>
                                          </p:stCondLst>
                                        </p:cTn>
                                        <p:tgtEl>
                                          <p:spTgt spid="957499"/>
                                        </p:tgtEl>
                                        <p:attrNameLst>
                                          <p:attrName>style.visibility</p:attrName>
                                        </p:attrNameLst>
                                      </p:cBhvr>
                                      <p:to>
                                        <p:strVal val="visible"/>
                                      </p:to>
                                    </p:set>
                                    <p:animEffect transition="in" filter="wipe(right)">
                                      <p:cBhvr>
                                        <p:cTn id="14" dur="500"/>
                                        <p:tgtEl>
                                          <p:spTgt spid="957499"/>
                                        </p:tgtEl>
                                      </p:cBhvr>
                                    </p:animEffect>
                                  </p:childTnLst>
                                </p:cTn>
                              </p:par>
                            </p:childTnLst>
                          </p:cTn>
                        </p:par>
                        <p:par>
                          <p:cTn id="15" fill="hold" nodeType="afterGroup">
                            <p:stCondLst>
                              <p:cond delay="1350"/>
                            </p:stCondLst>
                            <p:childTnLst>
                              <p:par>
                                <p:cTn id="16" presetID="9" presetClass="entr" presetSubtype="0" fill="hold" grpId="0" nodeType="afterEffect">
                                  <p:stCondLst>
                                    <p:cond delay="0"/>
                                  </p:stCondLst>
                                  <p:childTnLst>
                                    <p:set>
                                      <p:cBhvr>
                                        <p:cTn id="17" dur="1" fill="hold">
                                          <p:stCondLst>
                                            <p:cond delay="0"/>
                                          </p:stCondLst>
                                        </p:cTn>
                                        <p:tgtEl>
                                          <p:spTgt spid="957501">
                                            <p:bg/>
                                          </p:spTgt>
                                        </p:tgtEl>
                                        <p:attrNameLst>
                                          <p:attrName>style.visibility</p:attrName>
                                        </p:attrNameLst>
                                      </p:cBhvr>
                                      <p:to>
                                        <p:strVal val="visible"/>
                                      </p:to>
                                    </p:set>
                                    <p:animEffect transition="in" filter="dissolve">
                                      <p:cBhvr>
                                        <p:cTn id="18" dur="500"/>
                                        <p:tgtEl>
                                          <p:spTgt spid="957501">
                                            <p:bg/>
                                          </p:spTgt>
                                        </p:tgtEl>
                                      </p:cBhvr>
                                    </p:animEffect>
                                  </p:childTnLst>
                                </p:cTn>
                              </p:par>
                              <p:par>
                                <p:cTn id="19" presetID="9" presetClass="entr" presetSubtype="0" fill="hold" grpId="0" nodeType="withEffect">
                                  <p:stCondLst>
                                    <p:cond delay="0"/>
                                  </p:stCondLst>
                                  <p:iterate type="lt">
                                    <p:tmPct val="0"/>
                                  </p:iterate>
                                  <p:childTnLst>
                                    <p:set>
                                      <p:cBhvr>
                                        <p:cTn id="20" dur="1" fill="hold">
                                          <p:stCondLst>
                                            <p:cond delay="0"/>
                                          </p:stCondLst>
                                        </p:cTn>
                                        <p:tgtEl>
                                          <p:spTgt spid="957501">
                                            <p:txEl>
                                              <p:pRg st="0" end="0"/>
                                            </p:txEl>
                                          </p:spTgt>
                                        </p:tgtEl>
                                        <p:attrNameLst>
                                          <p:attrName>style.visibility</p:attrName>
                                        </p:attrNameLst>
                                      </p:cBhvr>
                                      <p:to>
                                        <p:strVal val="visible"/>
                                      </p:to>
                                    </p:set>
                                    <p:animEffect transition="in" filter="dissolve">
                                      <p:cBhvr>
                                        <p:cTn id="21" dur="500"/>
                                        <p:tgtEl>
                                          <p:spTgt spid="957501">
                                            <p:txEl>
                                              <p:pRg st="0" end="0"/>
                                            </p:txEl>
                                          </p:spTgt>
                                        </p:tgtEl>
                                      </p:cBhvr>
                                    </p:animEffect>
                                  </p:childTnLst>
                                </p:cTn>
                              </p:par>
                            </p:childTnLst>
                          </p:cTn>
                        </p:par>
                        <p:par>
                          <p:cTn id="22" fill="hold" nodeType="afterGroup">
                            <p:stCondLst>
                              <p:cond delay="1850"/>
                            </p:stCondLst>
                            <p:childTnLst>
                              <p:par>
                                <p:cTn id="23" presetID="34" presetClass="emph" presetSubtype="0" fill="hold"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957501">
                                            <p:txEl>
                                              <p:pRg st="0" end="0"/>
                                            </p:txEl>
                                          </p:spTgt>
                                        </p:tgtEl>
                                        <p:attrNameLst>
                                          <p:attrName>ppt_x</p:attrName>
                                          <p:attrName>ppt_y</p:attrName>
                                        </p:attrNameLst>
                                      </p:cBhvr>
                                    </p:animMotion>
                                    <p:animRot by="1500000">
                                      <p:cBhvr>
                                        <p:cTn id="25" dur="125" fill="hold">
                                          <p:stCondLst>
                                            <p:cond delay="0"/>
                                          </p:stCondLst>
                                        </p:cTn>
                                        <p:tgtEl>
                                          <p:spTgt spid="957501">
                                            <p:txEl>
                                              <p:pRg st="0" end="0"/>
                                            </p:txEl>
                                          </p:spTgt>
                                        </p:tgtEl>
                                        <p:attrNameLst>
                                          <p:attrName>r</p:attrName>
                                        </p:attrNameLst>
                                      </p:cBhvr>
                                    </p:animRot>
                                    <p:animRot by="-1500000">
                                      <p:cBhvr>
                                        <p:cTn id="26" dur="125" fill="hold">
                                          <p:stCondLst>
                                            <p:cond delay="125"/>
                                          </p:stCondLst>
                                        </p:cTn>
                                        <p:tgtEl>
                                          <p:spTgt spid="957501">
                                            <p:txEl>
                                              <p:pRg st="0" end="0"/>
                                            </p:txEl>
                                          </p:spTgt>
                                        </p:tgtEl>
                                        <p:attrNameLst>
                                          <p:attrName>r</p:attrName>
                                        </p:attrNameLst>
                                      </p:cBhvr>
                                    </p:animRot>
                                    <p:animRot by="-1500000">
                                      <p:cBhvr>
                                        <p:cTn id="27" dur="125" fill="hold">
                                          <p:stCondLst>
                                            <p:cond delay="250"/>
                                          </p:stCondLst>
                                        </p:cTn>
                                        <p:tgtEl>
                                          <p:spTgt spid="957501">
                                            <p:txEl>
                                              <p:pRg st="0" end="0"/>
                                            </p:txEl>
                                          </p:spTgt>
                                        </p:tgtEl>
                                        <p:attrNameLst>
                                          <p:attrName>r</p:attrName>
                                        </p:attrNameLst>
                                      </p:cBhvr>
                                    </p:animRot>
                                    <p:animRot by="1500000">
                                      <p:cBhvr>
                                        <p:cTn id="28" dur="125" fill="hold">
                                          <p:stCondLst>
                                            <p:cond delay="375"/>
                                          </p:stCondLst>
                                        </p:cTn>
                                        <p:tgtEl>
                                          <p:spTgt spid="957501">
                                            <p:txEl>
                                              <p:pRg st="0" end="0"/>
                                            </p:txEl>
                                          </p:spTgt>
                                        </p:tgtEl>
                                        <p:attrNameLst>
                                          <p:attrName>r</p:attrName>
                                        </p:attrNameLst>
                                      </p:cBhvr>
                                    </p:animRo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57495">
                                            <p:txEl>
                                              <p:pRg st="2" end="2"/>
                                            </p:txEl>
                                          </p:spTgt>
                                        </p:tgtEl>
                                        <p:attrNameLst>
                                          <p:attrName>style.visibility</p:attrName>
                                        </p:attrNameLst>
                                      </p:cBhvr>
                                      <p:to>
                                        <p:strVal val="visible"/>
                                      </p:to>
                                    </p:set>
                                  </p:childTnLst>
                                </p:cTn>
                              </p:par>
                              <p:par>
                                <p:cTn id="33" presetID="9"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99" grpId="0" animBg="1"/>
      <p:bldP spid="957501" grpId="0" build="allAtOnce"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TextBox 963585"/>
          <p:cNvSpPr txBox="1">
            <a:spLocks noChangeArrowheads="1"/>
          </p:cNvSpPr>
          <p:nvPr/>
        </p:nvSpPr>
        <p:spPr bwMode="auto">
          <a:xfrm>
            <a:off x="643299" y="1204914"/>
            <a:ext cx="684803" cy="400110"/>
          </a:xfrm>
          <a:prstGeom prst="rect">
            <a:avLst/>
          </a:prstGeom>
          <a:noFill/>
          <a:ln w="12700" cap="flat" cmpd="sng" algn="ctr">
            <a:noFill/>
            <a:prstDash val="solid"/>
            <a:miter lim="800000"/>
            <a:headEnd type="none" w="sm" len="sm"/>
            <a:tailEnd type="none" w="sm" len="sm"/>
          </a:ln>
          <a:effectLst/>
        </p:spPr>
        <p:txBody>
          <a:bodyPr wrap="none">
            <a:spAutoFit/>
          </a:bodyPr>
          <a:lstStyle/>
          <a:p>
            <a:pPr algn="l" eaLnBrk="0" hangingPunct="0">
              <a:defRPr/>
            </a:pPr>
            <a:r>
              <a:rPr lang="en-US" sz="2000" b="1">
                <a:solidFill>
                  <a:schemeClr val="tx1"/>
                </a:solidFill>
                <a:effectLst>
                  <a:outerShdw blurRad="38100" dist="38100" dir="2700000" algn="tl">
                    <a:srgbClr val="C0C0C0"/>
                  </a:outerShdw>
                </a:effectLst>
                <a:cs typeface="+mn-cs"/>
              </a:rPr>
              <a:t>DS1</a:t>
            </a:r>
          </a:p>
        </p:txBody>
      </p:sp>
      <p:sp>
        <p:nvSpPr>
          <p:cNvPr id="18435" name="Shape 963624"/>
          <p:cNvSpPr>
            <a:spLocks noGrp="1" noChangeArrowheads="1"/>
          </p:cNvSpPr>
          <p:nvPr>
            <p:ph type="title"/>
          </p:nvPr>
        </p:nvSpPr>
        <p:spPr/>
        <p:txBody>
          <a:bodyPr/>
          <a:lstStyle/>
          <a:p>
            <a:r>
              <a:rPr lang="en-US" smtClean="0"/>
              <a:t>Object replication &amp; metadata</a:t>
            </a:r>
          </a:p>
        </p:txBody>
      </p:sp>
      <p:pic>
        <p:nvPicPr>
          <p:cNvPr id="18436" name="Rectangle 9636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26" y="1557338"/>
            <a:ext cx="1022083" cy="12239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63627" name="Rectangle 963626"/>
          <p:cNvSpPr>
            <a:spLocks noChangeArrowheads="1"/>
          </p:cNvSpPr>
          <p:nvPr/>
        </p:nvSpPr>
        <p:spPr bwMode="auto">
          <a:xfrm>
            <a:off x="1646338" y="1960564"/>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4711</a:t>
            </a:r>
          </a:p>
        </p:txBody>
      </p:sp>
      <p:sp>
        <p:nvSpPr>
          <p:cNvPr id="963628" name="Rectangle 963627"/>
          <p:cNvSpPr>
            <a:spLocks noChangeArrowheads="1"/>
          </p:cNvSpPr>
          <p:nvPr/>
        </p:nvSpPr>
        <p:spPr bwMode="auto">
          <a:xfrm>
            <a:off x="6636139" y="1319213"/>
            <a:ext cx="5279709" cy="1003300"/>
          </a:xfrm>
          <a:prstGeom prst="rect">
            <a:avLst/>
          </a:prstGeom>
          <a:solidFill>
            <a:schemeClr val="bg1">
              <a:alpha val="0"/>
            </a:schemeClr>
          </a:solidFill>
          <a:ln w="9525" cap="flat" cmpd="sng" algn="ctr">
            <a:noFill/>
            <a:prstDash val="solid"/>
            <a:miter lim="800000"/>
            <a:headEnd type="none" w="med" len="med"/>
            <a:tailEnd type="none" w="med" len="med"/>
          </a:ln>
          <a:effectLst/>
        </p:spPr>
        <p:txBody>
          <a:bodyPr/>
          <a:lstStyle/>
          <a:p>
            <a:pPr marL="468313" indent="-468313" algn="l">
              <a:spcBef>
                <a:spcPct val="20000"/>
              </a:spcBef>
              <a:buClr>
                <a:schemeClr val="tx1"/>
              </a:buClr>
              <a:buFont typeface="Wingdings" pitchFamily="2" charset="2"/>
              <a:buChar char="§"/>
              <a:defRPr/>
            </a:pPr>
            <a:r>
              <a:rPr lang="en-US" sz="2000">
                <a:solidFill>
                  <a:srgbClr val="0000CC"/>
                </a:solidFill>
                <a:cs typeface="+mn-cs"/>
              </a:rPr>
              <a:t>User replicated to DS2</a:t>
            </a:r>
          </a:p>
          <a:p>
            <a:pPr marL="835025" lvl="1" indent="-365125" algn="l">
              <a:spcBef>
                <a:spcPct val="20000"/>
              </a:spcBef>
              <a:buClr>
                <a:schemeClr val="tx1"/>
              </a:buClr>
              <a:buFont typeface="Wingdings" pitchFamily="2" charset="2"/>
              <a:buChar char="§"/>
              <a:defRPr/>
            </a:pPr>
            <a:r>
              <a:rPr lang="en-US" sz="1800">
                <a:solidFill>
                  <a:srgbClr val="0000CC"/>
                </a:solidFill>
                <a:cs typeface="+mn-cs"/>
              </a:rPr>
              <a:t>DS2 USN increases to </a:t>
            </a:r>
            <a:r>
              <a:rPr lang="en-US" sz="2000" b="1">
                <a:solidFill>
                  <a:srgbClr val="FF0000"/>
                </a:solidFill>
                <a:effectLst>
                  <a:outerShdw blurRad="38100" dist="38100" dir="2700000" algn="tl">
                    <a:srgbClr val="C0C0C0"/>
                  </a:outerShdw>
                </a:effectLst>
                <a:cs typeface="+mn-cs"/>
                <a:sym typeface="Wingdings" pitchFamily="2" charset="2"/>
              </a:rPr>
              <a:t>2052</a:t>
            </a:r>
          </a:p>
          <a:p>
            <a:pPr marL="835025" lvl="1" indent="-365125" algn="l">
              <a:spcBef>
                <a:spcPct val="20000"/>
              </a:spcBef>
              <a:buClr>
                <a:schemeClr val="tx1"/>
              </a:buClr>
              <a:buFont typeface="Wingdings" pitchFamily="2" charset="2"/>
              <a:buChar char="§"/>
              <a:defRPr/>
            </a:pPr>
            <a:r>
              <a:rPr lang="en-US" sz="1800">
                <a:solidFill>
                  <a:srgbClr val="0000CC"/>
                </a:solidFill>
                <a:cs typeface="+mn-cs"/>
              </a:rPr>
              <a:t>DS2 object metadata below</a:t>
            </a:r>
          </a:p>
        </p:txBody>
      </p:sp>
      <p:graphicFrame>
        <p:nvGraphicFramePr>
          <p:cNvPr id="963629" name="Object 45"/>
          <p:cNvGraphicFramePr>
            <a:graphicFrameLocks noChangeAspect="1"/>
          </p:cNvGraphicFramePr>
          <p:nvPr/>
        </p:nvGraphicFramePr>
        <p:xfrm>
          <a:off x="2590125" y="2500313"/>
          <a:ext cx="897233" cy="673100"/>
        </p:xfrm>
        <a:graphic>
          <a:graphicData uri="http://schemas.openxmlformats.org/presentationml/2006/ole">
            <mc:AlternateContent xmlns:mc="http://schemas.openxmlformats.org/markup-compatibility/2006">
              <mc:Choice xmlns:v="urn:schemas-microsoft-com:vml" Requires="v">
                <p:oleObj spid="_x0000_s17471" name="Photo Editor Photo" r:id="rId5" imgW="209524" imgH="209524" progId="MSPhotoEd.3">
                  <p:embed/>
                </p:oleObj>
              </mc:Choice>
              <mc:Fallback>
                <p:oleObj name="Photo Editor Photo" r:id="rId5" imgW="209524" imgH="2095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125" y="2500313"/>
                        <a:ext cx="89723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3630" name="Straight Connector 963629"/>
          <p:cNvSpPr>
            <a:spLocks noChangeShapeType="1"/>
          </p:cNvSpPr>
          <p:nvPr/>
        </p:nvSpPr>
        <p:spPr bwMode="auto">
          <a:xfrm>
            <a:off x="1737332" y="2543175"/>
            <a:ext cx="954367" cy="266700"/>
          </a:xfrm>
          <a:prstGeom prst="line">
            <a:avLst/>
          </a:prstGeom>
          <a:noFill/>
          <a:ln w="19050" algn="ctr">
            <a:solidFill>
              <a:schemeClr val="tx2"/>
            </a:solidFill>
            <a:prstDash val="sysDot"/>
            <a:round/>
            <a:headEnd/>
            <a:tailEnd type="stealth" w="lg" len="lg"/>
          </a:ln>
          <a:extLst>
            <a:ext uri="{909E8E84-426E-40DD-AFC4-6F175D3DCCD1}">
              <a14:hiddenFill xmlns:a14="http://schemas.microsoft.com/office/drawing/2010/main">
                <a:noFill/>
              </a14:hiddenFill>
            </a:ext>
          </a:extLst>
        </p:spPr>
        <p:txBody>
          <a:bodyPr>
            <a:spAutoFit/>
          </a:bodyPr>
          <a:lstStyle/>
          <a:p>
            <a:endParaRPr lang="en-US"/>
          </a:p>
        </p:txBody>
      </p:sp>
      <p:sp>
        <p:nvSpPr>
          <p:cNvPr id="963634" name="TextBox 963633"/>
          <p:cNvSpPr txBox="1">
            <a:spLocks noChangeArrowheads="1"/>
          </p:cNvSpPr>
          <p:nvPr/>
        </p:nvSpPr>
        <p:spPr bwMode="auto">
          <a:xfrm>
            <a:off x="4359198" y="1201739"/>
            <a:ext cx="684803" cy="400110"/>
          </a:xfrm>
          <a:prstGeom prst="rect">
            <a:avLst/>
          </a:prstGeom>
          <a:noFill/>
          <a:ln w="12700" cap="flat" cmpd="sng" algn="ctr">
            <a:noFill/>
            <a:prstDash val="solid"/>
            <a:miter lim="800000"/>
            <a:headEnd type="none" w="sm" len="sm"/>
            <a:tailEnd type="none" w="sm" len="sm"/>
          </a:ln>
          <a:effectLst/>
        </p:spPr>
        <p:txBody>
          <a:bodyPr wrap="none">
            <a:spAutoFit/>
          </a:bodyPr>
          <a:lstStyle/>
          <a:p>
            <a:pPr algn="l" eaLnBrk="0" hangingPunct="0">
              <a:defRPr/>
            </a:pPr>
            <a:r>
              <a:rPr lang="en-US" sz="2000" b="1">
                <a:solidFill>
                  <a:schemeClr val="tx1"/>
                </a:solidFill>
                <a:effectLst>
                  <a:outerShdw blurRad="38100" dist="38100" dir="2700000" algn="tl">
                    <a:srgbClr val="C0C0C0"/>
                  </a:outerShdw>
                </a:effectLst>
                <a:cs typeface="+mn-cs"/>
              </a:rPr>
              <a:t>DS2</a:t>
            </a:r>
          </a:p>
        </p:txBody>
      </p:sp>
      <p:pic>
        <p:nvPicPr>
          <p:cNvPr id="963635" name="Rectangle 9636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225" y="1554163"/>
            <a:ext cx="1022083" cy="12239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63636" name="Rectangle 963635"/>
          <p:cNvSpPr>
            <a:spLocks noChangeArrowheads="1"/>
          </p:cNvSpPr>
          <p:nvPr/>
        </p:nvSpPr>
        <p:spPr bwMode="auto">
          <a:xfrm>
            <a:off x="5362237" y="1957389"/>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2051</a:t>
            </a:r>
          </a:p>
        </p:txBody>
      </p:sp>
      <p:sp>
        <p:nvSpPr>
          <p:cNvPr id="963637" name="Straight Connector 963636"/>
          <p:cNvSpPr>
            <a:spLocks noChangeShapeType="1"/>
          </p:cNvSpPr>
          <p:nvPr/>
        </p:nvSpPr>
        <p:spPr bwMode="auto">
          <a:xfrm flipV="1">
            <a:off x="3366741" y="2609850"/>
            <a:ext cx="899348" cy="217488"/>
          </a:xfrm>
          <a:prstGeom prst="line">
            <a:avLst/>
          </a:prstGeom>
          <a:noFill/>
          <a:ln w="19050" algn="ctr">
            <a:solidFill>
              <a:schemeClr val="tx2"/>
            </a:solidFill>
            <a:prstDash val="sysDot"/>
            <a:round/>
            <a:headEnd/>
            <a:tailEnd type="stealth" w="lg" len="lg"/>
          </a:ln>
          <a:extLst>
            <a:ext uri="{909E8E84-426E-40DD-AFC4-6F175D3DCCD1}">
              <a14:hiddenFill xmlns:a14="http://schemas.microsoft.com/office/drawing/2010/main">
                <a:noFill/>
              </a14:hiddenFill>
            </a:ext>
          </a:extLst>
        </p:spPr>
        <p:txBody>
          <a:bodyPr>
            <a:spAutoFit/>
          </a:bodyPr>
          <a:lstStyle/>
          <a:p>
            <a:endParaRPr lang="en-US"/>
          </a:p>
        </p:txBody>
      </p:sp>
      <p:grpSp>
        <p:nvGrpSpPr>
          <p:cNvPr id="2" name="Group 56"/>
          <p:cNvGrpSpPr>
            <a:grpSpLocks/>
          </p:cNvGrpSpPr>
          <p:nvPr/>
        </p:nvGrpSpPr>
        <p:grpSpPr bwMode="auto">
          <a:xfrm>
            <a:off x="541725" y="3340100"/>
            <a:ext cx="11173090" cy="2243138"/>
            <a:chOff x="256" y="2104"/>
            <a:chExt cx="5280" cy="1413"/>
          </a:xfrm>
        </p:grpSpPr>
        <p:sp>
          <p:nvSpPr>
            <p:cNvPr id="18447" name="Rectangle 963640"/>
            <p:cNvSpPr>
              <a:spLocks noChangeArrowheads="1"/>
            </p:cNvSpPr>
            <p:nvPr/>
          </p:nvSpPr>
          <p:spPr bwMode="auto">
            <a:xfrm>
              <a:off x="256" y="2615"/>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P1:</a:t>
              </a:r>
            </a:p>
          </p:txBody>
        </p:sp>
        <p:sp>
          <p:nvSpPr>
            <p:cNvPr id="963642" name="Rectangle 963641"/>
            <p:cNvSpPr>
              <a:spLocks noChangeArrowheads="1"/>
            </p:cNvSpPr>
            <p:nvPr/>
          </p:nvSpPr>
          <p:spPr bwMode="auto">
            <a:xfrm>
              <a:off x="1532" y="2615"/>
              <a:ext cx="484" cy="205"/>
            </a:xfrm>
            <a:prstGeom prst="rect">
              <a:avLst/>
            </a:prstGeom>
            <a:solidFill>
              <a:srgbClr val="C0C0C0"/>
            </a:solidFill>
            <a:ln w="127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600" b="1">
                  <a:solidFill>
                    <a:srgbClr val="FFFF00"/>
                  </a:solidFill>
                  <a:effectLst>
                    <a:outerShdw blurRad="38100" dist="38100" dir="2700000" algn="tl">
                      <a:srgbClr val="000000"/>
                    </a:outerShdw>
                  </a:effectLst>
                  <a:cs typeface="+mn-cs"/>
                </a:rPr>
                <a:t>2052</a:t>
              </a:r>
            </a:p>
          </p:txBody>
        </p:sp>
        <p:sp>
          <p:nvSpPr>
            <p:cNvPr id="963643" name="Rectangle 963642"/>
            <p:cNvSpPr>
              <a:spLocks noChangeArrowheads="1"/>
            </p:cNvSpPr>
            <p:nvPr/>
          </p:nvSpPr>
          <p:spPr bwMode="auto">
            <a:xfrm>
              <a:off x="2016" y="2383"/>
              <a:ext cx="748"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Version#</a:t>
              </a:r>
            </a:p>
          </p:txBody>
        </p:sp>
        <p:sp>
          <p:nvSpPr>
            <p:cNvPr id="18450" name="Rectangle 963643"/>
            <p:cNvSpPr>
              <a:spLocks noChangeArrowheads="1"/>
            </p:cNvSpPr>
            <p:nvPr/>
          </p:nvSpPr>
          <p:spPr bwMode="auto">
            <a:xfrm>
              <a:off x="2764" y="2615"/>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&lt;time&gt;</a:t>
              </a:r>
            </a:p>
          </p:txBody>
        </p:sp>
        <p:sp>
          <p:nvSpPr>
            <p:cNvPr id="18451" name="Rectangle 963644"/>
            <p:cNvSpPr>
              <a:spLocks noChangeArrowheads="1"/>
            </p:cNvSpPr>
            <p:nvPr/>
          </p:nvSpPr>
          <p:spPr bwMode="auto">
            <a:xfrm>
              <a:off x="1004" y="2615"/>
              <a:ext cx="52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Value</a:t>
              </a:r>
            </a:p>
          </p:txBody>
        </p:sp>
        <p:sp>
          <p:nvSpPr>
            <p:cNvPr id="18452" name="Rectangle 963645"/>
            <p:cNvSpPr>
              <a:spLocks noChangeArrowheads="1"/>
            </p:cNvSpPr>
            <p:nvPr/>
          </p:nvSpPr>
          <p:spPr bwMode="auto">
            <a:xfrm>
              <a:off x="2016" y="2615"/>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1</a:t>
              </a:r>
            </a:p>
          </p:txBody>
        </p:sp>
        <p:sp>
          <p:nvSpPr>
            <p:cNvPr id="963647" name="Rectangle 963646"/>
            <p:cNvSpPr>
              <a:spLocks noChangeArrowheads="1"/>
            </p:cNvSpPr>
            <p:nvPr/>
          </p:nvSpPr>
          <p:spPr bwMode="auto">
            <a:xfrm>
              <a:off x="3512" y="2383"/>
              <a:ext cx="1144"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Originating GUID</a:t>
              </a:r>
            </a:p>
          </p:txBody>
        </p:sp>
        <p:sp>
          <p:nvSpPr>
            <p:cNvPr id="18454" name="Rectangle 963647"/>
            <p:cNvSpPr>
              <a:spLocks noChangeArrowheads="1"/>
            </p:cNvSpPr>
            <p:nvPr/>
          </p:nvSpPr>
          <p:spPr bwMode="auto">
            <a:xfrm>
              <a:off x="4656" y="2615"/>
              <a:ext cx="880"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8455" name="Rectangle 963648"/>
            <p:cNvSpPr>
              <a:spLocks noChangeArrowheads="1"/>
            </p:cNvSpPr>
            <p:nvPr/>
          </p:nvSpPr>
          <p:spPr bwMode="auto">
            <a:xfrm>
              <a:off x="3512" y="2615"/>
              <a:ext cx="114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DS1 </a:t>
              </a:r>
            </a:p>
          </p:txBody>
        </p:sp>
        <p:sp>
          <p:nvSpPr>
            <p:cNvPr id="963650" name="Rectangle 963649"/>
            <p:cNvSpPr>
              <a:spLocks noChangeArrowheads="1"/>
            </p:cNvSpPr>
            <p:nvPr/>
          </p:nvSpPr>
          <p:spPr bwMode="auto">
            <a:xfrm>
              <a:off x="256" y="2383"/>
              <a:ext cx="748"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Property</a:t>
              </a:r>
            </a:p>
          </p:txBody>
        </p:sp>
        <p:sp>
          <p:nvSpPr>
            <p:cNvPr id="963651" name="Rectangle 963650"/>
            <p:cNvSpPr>
              <a:spLocks noChangeArrowheads="1"/>
            </p:cNvSpPr>
            <p:nvPr/>
          </p:nvSpPr>
          <p:spPr bwMode="auto">
            <a:xfrm>
              <a:off x="1004" y="2383"/>
              <a:ext cx="528"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Value</a:t>
              </a:r>
            </a:p>
          </p:txBody>
        </p:sp>
        <p:sp>
          <p:nvSpPr>
            <p:cNvPr id="963652" name="Rectangle 963651"/>
            <p:cNvSpPr>
              <a:spLocks noChangeArrowheads="1"/>
            </p:cNvSpPr>
            <p:nvPr/>
          </p:nvSpPr>
          <p:spPr bwMode="auto">
            <a:xfrm>
              <a:off x="1532" y="2383"/>
              <a:ext cx="484"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USN</a:t>
              </a:r>
            </a:p>
          </p:txBody>
        </p:sp>
        <p:sp>
          <p:nvSpPr>
            <p:cNvPr id="963653" name="Rectangle 963652"/>
            <p:cNvSpPr>
              <a:spLocks noChangeArrowheads="1"/>
            </p:cNvSpPr>
            <p:nvPr/>
          </p:nvSpPr>
          <p:spPr bwMode="auto">
            <a:xfrm>
              <a:off x="2764" y="2383"/>
              <a:ext cx="748"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Timestamp</a:t>
              </a:r>
            </a:p>
          </p:txBody>
        </p:sp>
        <p:sp>
          <p:nvSpPr>
            <p:cNvPr id="963654" name="Rectangle 963653"/>
            <p:cNvSpPr>
              <a:spLocks noChangeArrowheads="1"/>
            </p:cNvSpPr>
            <p:nvPr/>
          </p:nvSpPr>
          <p:spPr bwMode="auto">
            <a:xfrm>
              <a:off x="4656" y="2383"/>
              <a:ext cx="880" cy="181"/>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400" b="1">
                  <a:solidFill>
                    <a:schemeClr val="tx1"/>
                  </a:solidFill>
                  <a:effectLst>
                    <a:outerShdw blurRad="38100" dist="38100" dir="2700000" algn="tl">
                      <a:srgbClr val="FFFFFF"/>
                    </a:outerShdw>
                  </a:effectLst>
                  <a:cs typeface="+mn-cs"/>
                </a:rPr>
                <a:t>Orig. USN</a:t>
              </a:r>
            </a:p>
          </p:txBody>
        </p:sp>
        <p:sp>
          <p:nvSpPr>
            <p:cNvPr id="18461" name="Rectangle 963654"/>
            <p:cNvSpPr>
              <a:spLocks noChangeArrowheads="1"/>
            </p:cNvSpPr>
            <p:nvPr/>
          </p:nvSpPr>
          <p:spPr bwMode="auto">
            <a:xfrm>
              <a:off x="256" y="2847"/>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P2:</a:t>
              </a:r>
            </a:p>
          </p:txBody>
        </p:sp>
        <p:sp>
          <p:nvSpPr>
            <p:cNvPr id="963656" name="Rectangle 963655"/>
            <p:cNvSpPr>
              <a:spLocks noChangeArrowheads="1"/>
            </p:cNvSpPr>
            <p:nvPr/>
          </p:nvSpPr>
          <p:spPr bwMode="auto">
            <a:xfrm>
              <a:off x="1532" y="2847"/>
              <a:ext cx="484" cy="205"/>
            </a:xfrm>
            <a:prstGeom prst="rect">
              <a:avLst/>
            </a:prstGeom>
            <a:solidFill>
              <a:srgbClr val="C0C0C0"/>
            </a:solidFill>
            <a:ln w="127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600" b="1">
                  <a:solidFill>
                    <a:srgbClr val="FFFF00"/>
                  </a:solidFill>
                  <a:effectLst>
                    <a:outerShdw blurRad="38100" dist="38100" dir="2700000" algn="tl">
                      <a:srgbClr val="000000"/>
                    </a:outerShdw>
                  </a:effectLst>
                  <a:cs typeface="+mn-cs"/>
                </a:rPr>
                <a:t>2052</a:t>
              </a:r>
            </a:p>
          </p:txBody>
        </p:sp>
        <p:sp>
          <p:nvSpPr>
            <p:cNvPr id="18463" name="Rectangle 963656"/>
            <p:cNvSpPr>
              <a:spLocks noChangeArrowheads="1"/>
            </p:cNvSpPr>
            <p:nvPr/>
          </p:nvSpPr>
          <p:spPr bwMode="auto">
            <a:xfrm>
              <a:off x="2764" y="2847"/>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&lt;time&gt;</a:t>
              </a:r>
            </a:p>
          </p:txBody>
        </p:sp>
        <p:sp>
          <p:nvSpPr>
            <p:cNvPr id="18464" name="Rectangle 963657"/>
            <p:cNvSpPr>
              <a:spLocks noChangeArrowheads="1"/>
            </p:cNvSpPr>
            <p:nvPr/>
          </p:nvSpPr>
          <p:spPr bwMode="auto">
            <a:xfrm>
              <a:off x="1004" y="2847"/>
              <a:ext cx="52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Value</a:t>
              </a:r>
            </a:p>
          </p:txBody>
        </p:sp>
        <p:sp>
          <p:nvSpPr>
            <p:cNvPr id="18465" name="Rectangle 963658"/>
            <p:cNvSpPr>
              <a:spLocks noChangeArrowheads="1"/>
            </p:cNvSpPr>
            <p:nvPr/>
          </p:nvSpPr>
          <p:spPr bwMode="auto">
            <a:xfrm>
              <a:off x="2016" y="2847"/>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1</a:t>
              </a:r>
            </a:p>
          </p:txBody>
        </p:sp>
        <p:sp>
          <p:nvSpPr>
            <p:cNvPr id="18466" name="Rectangle 963659"/>
            <p:cNvSpPr>
              <a:spLocks noChangeArrowheads="1"/>
            </p:cNvSpPr>
            <p:nvPr/>
          </p:nvSpPr>
          <p:spPr bwMode="auto">
            <a:xfrm>
              <a:off x="4656" y="2847"/>
              <a:ext cx="880"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8467" name="Rectangle 963660"/>
            <p:cNvSpPr>
              <a:spLocks noChangeArrowheads="1"/>
            </p:cNvSpPr>
            <p:nvPr/>
          </p:nvSpPr>
          <p:spPr bwMode="auto">
            <a:xfrm>
              <a:off x="3512" y="2848"/>
              <a:ext cx="114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DS1 </a:t>
              </a:r>
            </a:p>
          </p:txBody>
        </p:sp>
        <p:sp>
          <p:nvSpPr>
            <p:cNvPr id="18468" name="Rectangle 963661"/>
            <p:cNvSpPr>
              <a:spLocks noChangeArrowheads="1"/>
            </p:cNvSpPr>
            <p:nvPr/>
          </p:nvSpPr>
          <p:spPr bwMode="auto">
            <a:xfrm>
              <a:off x="256" y="3080"/>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P3:</a:t>
              </a:r>
            </a:p>
          </p:txBody>
        </p:sp>
        <p:sp>
          <p:nvSpPr>
            <p:cNvPr id="963663" name="Rectangle 963662"/>
            <p:cNvSpPr>
              <a:spLocks noChangeArrowheads="1"/>
            </p:cNvSpPr>
            <p:nvPr/>
          </p:nvSpPr>
          <p:spPr bwMode="auto">
            <a:xfrm>
              <a:off x="1532" y="3080"/>
              <a:ext cx="484" cy="205"/>
            </a:xfrm>
            <a:prstGeom prst="rect">
              <a:avLst/>
            </a:prstGeom>
            <a:solidFill>
              <a:srgbClr val="C0C0C0"/>
            </a:solidFill>
            <a:ln w="127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600" b="1">
                  <a:solidFill>
                    <a:srgbClr val="FFFF00"/>
                  </a:solidFill>
                  <a:effectLst>
                    <a:outerShdw blurRad="38100" dist="38100" dir="2700000" algn="tl">
                      <a:srgbClr val="000000"/>
                    </a:outerShdw>
                  </a:effectLst>
                  <a:cs typeface="+mn-cs"/>
                </a:rPr>
                <a:t>2052</a:t>
              </a:r>
            </a:p>
          </p:txBody>
        </p:sp>
        <p:sp>
          <p:nvSpPr>
            <p:cNvPr id="18470" name="Rectangle 963663"/>
            <p:cNvSpPr>
              <a:spLocks noChangeArrowheads="1"/>
            </p:cNvSpPr>
            <p:nvPr/>
          </p:nvSpPr>
          <p:spPr bwMode="auto">
            <a:xfrm>
              <a:off x="2764" y="3080"/>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&lt;time&gt;</a:t>
              </a:r>
            </a:p>
          </p:txBody>
        </p:sp>
        <p:sp>
          <p:nvSpPr>
            <p:cNvPr id="18471" name="Rectangle 963664"/>
            <p:cNvSpPr>
              <a:spLocks noChangeArrowheads="1"/>
            </p:cNvSpPr>
            <p:nvPr/>
          </p:nvSpPr>
          <p:spPr bwMode="auto">
            <a:xfrm>
              <a:off x="1004" y="3080"/>
              <a:ext cx="52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Value</a:t>
              </a:r>
            </a:p>
          </p:txBody>
        </p:sp>
        <p:sp>
          <p:nvSpPr>
            <p:cNvPr id="18472" name="Rectangle 963665"/>
            <p:cNvSpPr>
              <a:spLocks noChangeArrowheads="1"/>
            </p:cNvSpPr>
            <p:nvPr/>
          </p:nvSpPr>
          <p:spPr bwMode="auto">
            <a:xfrm>
              <a:off x="2016" y="3080"/>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1</a:t>
              </a:r>
            </a:p>
          </p:txBody>
        </p:sp>
        <p:sp>
          <p:nvSpPr>
            <p:cNvPr id="18473" name="Rectangle 963666"/>
            <p:cNvSpPr>
              <a:spLocks noChangeArrowheads="1"/>
            </p:cNvSpPr>
            <p:nvPr/>
          </p:nvSpPr>
          <p:spPr bwMode="auto">
            <a:xfrm>
              <a:off x="4656" y="3080"/>
              <a:ext cx="880"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8474" name="Rectangle 963667"/>
            <p:cNvSpPr>
              <a:spLocks noChangeArrowheads="1"/>
            </p:cNvSpPr>
            <p:nvPr/>
          </p:nvSpPr>
          <p:spPr bwMode="auto">
            <a:xfrm>
              <a:off x="3512" y="3081"/>
              <a:ext cx="114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DS1</a:t>
              </a:r>
            </a:p>
          </p:txBody>
        </p:sp>
        <p:sp>
          <p:nvSpPr>
            <p:cNvPr id="18475" name="Rectangle 963668"/>
            <p:cNvSpPr>
              <a:spLocks noChangeArrowheads="1"/>
            </p:cNvSpPr>
            <p:nvPr/>
          </p:nvSpPr>
          <p:spPr bwMode="auto">
            <a:xfrm>
              <a:off x="256" y="3312"/>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P4:</a:t>
              </a:r>
            </a:p>
          </p:txBody>
        </p:sp>
        <p:sp>
          <p:nvSpPr>
            <p:cNvPr id="963670" name="Rectangle 963669"/>
            <p:cNvSpPr>
              <a:spLocks noChangeArrowheads="1"/>
            </p:cNvSpPr>
            <p:nvPr/>
          </p:nvSpPr>
          <p:spPr bwMode="auto">
            <a:xfrm>
              <a:off x="1532" y="3312"/>
              <a:ext cx="484" cy="205"/>
            </a:xfrm>
            <a:prstGeom prst="rect">
              <a:avLst/>
            </a:prstGeom>
            <a:solidFill>
              <a:srgbClr val="C0C0C0"/>
            </a:solidFill>
            <a:ln w="127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600" b="1">
                  <a:solidFill>
                    <a:srgbClr val="FFFF00"/>
                  </a:solidFill>
                  <a:effectLst>
                    <a:outerShdw blurRad="38100" dist="38100" dir="2700000" algn="tl">
                      <a:srgbClr val="000000"/>
                    </a:outerShdw>
                  </a:effectLst>
                  <a:cs typeface="+mn-cs"/>
                </a:rPr>
                <a:t>2052</a:t>
              </a:r>
            </a:p>
          </p:txBody>
        </p:sp>
        <p:sp>
          <p:nvSpPr>
            <p:cNvPr id="18477" name="Rectangle 963670"/>
            <p:cNvSpPr>
              <a:spLocks noChangeArrowheads="1"/>
            </p:cNvSpPr>
            <p:nvPr/>
          </p:nvSpPr>
          <p:spPr bwMode="auto">
            <a:xfrm>
              <a:off x="2764" y="3312"/>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&lt;time&gt;</a:t>
              </a:r>
            </a:p>
          </p:txBody>
        </p:sp>
        <p:sp>
          <p:nvSpPr>
            <p:cNvPr id="18478" name="Rectangle 963671"/>
            <p:cNvSpPr>
              <a:spLocks noChangeArrowheads="1"/>
            </p:cNvSpPr>
            <p:nvPr/>
          </p:nvSpPr>
          <p:spPr bwMode="auto">
            <a:xfrm>
              <a:off x="1004" y="3312"/>
              <a:ext cx="52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Value</a:t>
              </a:r>
            </a:p>
          </p:txBody>
        </p:sp>
        <p:sp>
          <p:nvSpPr>
            <p:cNvPr id="18479" name="Rectangle 963672"/>
            <p:cNvSpPr>
              <a:spLocks noChangeArrowheads="1"/>
            </p:cNvSpPr>
            <p:nvPr/>
          </p:nvSpPr>
          <p:spPr bwMode="auto">
            <a:xfrm>
              <a:off x="2016" y="3312"/>
              <a:ext cx="748"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1</a:t>
              </a:r>
            </a:p>
          </p:txBody>
        </p:sp>
        <p:sp>
          <p:nvSpPr>
            <p:cNvPr id="18480" name="Rectangle 963673"/>
            <p:cNvSpPr>
              <a:spLocks noChangeArrowheads="1"/>
            </p:cNvSpPr>
            <p:nvPr/>
          </p:nvSpPr>
          <p:spPr bwMode="auto">
            <a:xfrm>
              <a:off x="4656" y="3312"/>
              <a:ext cx="880"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4711</a:t>
              </a:r>
            </a:p>
          </p:txBody>
        </p:sp>
        <p:sp>
          <p:nvSpPr>
            <p:cNvPr id="18481" name="Rectangle 963674"/>
            <p:cNvSpPr>
              <a:spLocks noChangeArrowheads="1"/>
            </p:cNvSpPr>
            <p:nvPr/>
          </p:nvSpPr>
          <p:spPr bwMode="auto">
            <a:xfrm>
              <a:off x="3512" y="3312"/>
              <a:ext cx="1144" cy="205"/>
            </a:xfrm>
            <a:prstGeom prst="rect">
              <a:avLst/>
            </a:prstGeom>
            <a:solidFill>
              <a:srgbClr val="C0C0C0"/>
            </a:solidFill>
            <a:ln w="12700" algn="ctr">
              <a:solidFill>
                <a:srgbClr val="FF9900"/>
              </a:solidFill>
              <a:miter lim="800000"/>
              <a:headEnd/>
              <a:tailEnd/>
            </a:ln>
          </p:spPr>
          <p:txBody>
            <a:bodyPr lIns="92075" tIns="46038" rIns="92075" bIns="46038">
              <a:spAutoFit/>
            </a:bodyPr>
            <a:lstStyle/>
            <a:p>
              <a:pPr algn="ctr" eaLnBrk="0" hangingPunct="0">
                <a:lnSpc>
                  <a:spcPct val="90000"/>
                </a:lnSpc>
                <a:spcBef>
                  <a:spcPct val="30000"/>
                </a:spcBef>
              </a:pPr>
              <a:r>
                <a:rPr lang="en-US" sz="1600" b="1">
                  <a:solidFill>
                    <a:srgbClr val="3366FF"/>
                  </a:solidFill>
                </a:rPr>
                <a:t>DS1</a:t>
              </a:r>
            </a:p>
          </p:txBody>
        </p:sp>
        <p:sp>
          <p:nvSpPr>
            <p:cNvPr id="963676" name="Rectangle 963675"/>
            <p:cNvSpPr>
              <a:spLocks noChangeArrowheads="1"/>
            </p:cNvSpPr>
            <p:nvPr/>
          </p:nvSpPr>
          <p:spPr bwMode="auto">
            <a:xfrm>
              <a:off x="256" y="2104"/>
              <a:ext cx="2508" cy="216"/>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600" b="1">
                  <a:solidFill>
                    <a:schemeClr val="tx1"/>
                  </a:solidFill>
                  <a:effectLst>
                    <a:outerShdw blurRad="38100" dist="38100" dir="2700000" algn="tl">
                      <a:srgbClr val="FFFFFF"/>
                    </a:outerShdw>
                  </a:effectLst>
                  <a:cs typeface="+mn-cs"/>
                </a:rPr>
                <a:t>Object usnCreated</a:t>
              </a:r>
              <a:r>
                <a:rPr lang="en-US" sz="1600">
                  <a:solidFill>
                    <a:schemeClr val="tx1"/>
                  </a:solidFill>
                  <a:cs typeface="+mn-cs"/>
                </a:rPr>
                <a:t> =</a:t>
              </a:r>
              <a:r>
                <a:rPr lang="en-US" sz="1600" b="1">
                  <a:solidFill>
                    <a:schemeClr val="bg1"/>
                  </a:solidFill>
                  <a:effectLst>
                    <a:outerShdw blurRad="38100" dist="38100" dir="2700000" algn="tl">
                      <a:srgbClr val="000000"/>
                    </a:outerShdw>
                  </a:effectLst>
                  <a:cs typeface="+mn-cs"/>
                </a:rPr>
                <a:t> </a:t>
              </a:r>
              <a:r>
                <a:rPr lang="en-US" sz="1800" b="1">
                  <a:solidFill>
                    <a:srgbClr val="FFFF00"/>
                  </a:solidFill>
                  <a:effectLst>
                    <a:outerShdw blurRad="38100" dist="38100" dir="2700000" algn="tl">
                      <a:srgbClr val="000000"/>
                    </a:outerShdw>
                  </a:effectLst>
                  <a:cs typeface="+mn-cs"/>
                </a:rPr>
                <a:t>2052</a:t>
              </a:r>
            </a:p>
          </p:txBody>
        </p:sp>
        <p:sp>
          <p:nvSpPr>
            <p:cNvPr id="963677" name="Rectangle 963676"/>
            <p:cNvSpPr>
              <a:spLocks noChangeArrowheads="1"/>
            </p:cNvSpPr>
            <p:nvPr/>
          </p:nvSpPr>
          <p:spPr bwMode="auto">
            <a:xfrm>
              <a:off x="2764" y="2104"/>
              <a:ext cx="2772" cy="216"/>
            </a:xfrm>
            <a:prstGeom prst="rect">
              <a:avLst/>
            </a:prstGeom>
            <a:solidFill>
              <a:srgbClr val="808080"/>
            </a:solidFill>
            <a:ln w="25400" cap="flat" cmpd="sng" algn="ctr">
              <a:solidFill>
                <a:srgbClr val="FF9900"/>
              </a:solidFill>
              <a:prstDash val="solid"/>
              <a:miter lim="800000"/>
              <a:headEnd type="none" w="med" len="med"/>
              <a:tailEnd type="none" w="med" len="med"/>
            </a:ln>
            <a:effectLst/>
          </p:spPr>
          <p:txBody>
            <a:bodyPr lIns="92075" tIns="46038" rIns="92075" bIns="46038">
              <a:spAutoFit/>
            </a:bodyPr>
            <a:lstStyle/>
            <a:p>
              <a:pPr algn="ctr" eaLnBrk="0" hangingPunct="0">
                <a:lnSpc>
                  <a:spcPct val="90000"/>
                </a:lnSpc>
                <a:spcBef>
                  <a:spcPct val="30000"/>
                </a:spcBef>
                <a:defRPr/>
              </a:pPr>
              <a:r>
                <a:rPr lang="en-US" sz="1600" b="1">
                  <a:solidFill>
                    <a:schemeClr val="tx1"/>
                  </a:solidFill>
                  <a:effectLst>
                    <a:outerShdw blurRad="38100" dist="38100" dir="2700000" algn="tl">
                      <a:srgbClr val="FFFFFF"/>
                    </a:outerShdw>
                  </a:effectLst>
                  <a:cs typeface="+mn-cs"/>
                </a:rPr>
                <a:t>Object usnChanged</a:t>
              </a:r>
              <a:r>
                <a:rPr lang="en-US" sz="1600">
                  <a:solidFill>
                    <a:schemeClr val="tx1"/>
                  </a:solidFill>
                  <a:cs typeface="+mn-cs"/>
                </a:rPr>
                <a:t> =</a:t>
              </a:r>
              <a:r>
                <a:rPr lang="en-US" sz="1600" b="1">
                  <a:solidFill>
                    <a:schemeClr val="bg1"/>
                  </a:solidFill>
                  <a:effectLst>
                    <a:outerShdw blurRad="38100" dist="38100" dir="2700000" algn="tl">
                      <a:srgbClr val="000000"/>
                    </a:outerShdw>
                  </a:effectLst>
                  <a:cs typeface="+mn-cs"/>
                </a:rPr>
                <a:t> </a:t>
              </a:r>
              <a:r>
                <a:rPr lang="en-US" sz="1800" b="1">
                  <a:solidFill>
                    <a:srgbClr val="FFFF00"/>
                  </a:solidFill>
                  <a:effectLst>
                    <a:outerShdw blurRad="38100" dist="38100" dir="2700000" algn="tl">
                      <a:srgbClr val="000000"/>
                    </a:outerShdw>
                  </a:effectLst>
                  <a:cs typeface="+mn-cs"/>
                </a:rPr>
                <a:t>2052</a:t>
              </a:r>
            </a:p>
          </p:txBody>
        </p:sp>
      </p:grpSp>
      <p:sp>
        <p:nvSpPr>
          <p:cNvPr id="963678" name="Rectangle 963677"/>
          <p:cNvSpPr>
            <a:spLocks noChangeArrowheads="1"/>
          </p:cNvSpPr>
          <p:nvPr/>
        </p:nvSpPr>
        <p:spPr bwMode="auto">
          <a:xfrm>
            <a:off x="5364353" y="1954213"/>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a:t>
            </a:r>
            <a:r>
              <a:rPr lang="en-US" sz="1600" b="1">
                <a:solidFill>
                  <a:srgbClr val="FF0000"/>
                </a:solidFill>
                <a:effectLst>
                  <a:outerShdw blurRad="38100" dist="38100" dir="2700000" algn="tl">
                    <a:srgbClr val="000000"/>
                  </a:outerShdw>
                </a:effectLst>
                <a:cs typeface="+mn-cs"/>
              </a:rPr>
              <a:t>2052</a:t>
            </a:r>
          </a:p>
        </p:txBody>
      </p:sp>
    </p:spTree>
    <p:extLst>
      <p:ext uri="{BB962C8B-B14F-4D97-AF65-F5344CB8AC3E}">
        <p14:creationId xmlns:p14="http://schemas.microsoft.com/office/powerpoint/2010/main" val="3916035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3628">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63628">
                                            <p:bg/>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63628">
                                            <p:txEl>
                                              <p:pRg st="0" end="0"/>
                                            </p:txEl>
                                          </p:spTgt>
                                        </p:tgtEl>
                                        <p:attrNameLst>
                                          <p:attrName>style.visibility</p:attrName>
                                        </p:attrNameLst>
                                      </p:cBhvr>
                                      <p:to>
                                        <p:strVal val="visible"/>
                                      </p:to>
                                    </p:set>
                                  </p:childTnLst>
                                </p:cTn>
                              </p:par>
                            </p:childTnLst>
                          </p:cTn>
                        </p:par>
                        <p:par>
                          <p:cTn id="12" fill="hold" nodeType="afterGroup">
                            <p:stCondLst>
                              <p:cond delay="0"/>
                            </p:stCondLst>
                            <p:childTnLst>
                              <p:par>
                                <p:cTn id="13" presetID="9" presetClass="entr" presetSubtype="0" fill="hold" nodeType="afterEffect">
                                  <p:stCondLst>
                                    <p:cond delay="0"/>
                                  </p:stCondLst>
                                  <p:childTnLst>
                                    <p:set>
                                      <p:cBhvr>
                                        <p:cTn id="14" dur="1" fill="hold">
                                          <p:stCondLst>
                                            <p:cond delay="0"/>
                                          </p:stCondLst>
                                        </p:cTn>
                                        <p:tgtEl>
                                          <p:spTgt spid="963635"/>
                                        </p:tgtEl>
                                        <p:attrNameLst>
                                          <p:attrName>style.visibility</p:attrName>
                                        </p:attrNameLst>
                                      </p:cBhvr>
                                      <p:to>
                                        <p:strVal val="visible"/>
                                      </p:to>
                                    </p:set>
                                    <p:animEffect transition="in" filter="dissolve">
                                      <p:cBhvr>
                                        <p:cTn id="15" dur="500"/>
                                        <p:tgtEl>
                                          <p:spTgt spid="96363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63634"/>
                                        </p:tgtEl>
                                        <p:attrNameLst>
                                          <p:attrName>style.visibility</p:attrName>
                                        </p:attrNameLst>
                                      </p:cBhvr>
                                      <p:to>
                                        <p:strVal val="visible"/>
                                      </p:to>
                                    </p:set>
                                    <p:animEffect transition="in" filter="dissolve">
                                      <p:cBhvr>
                                        <p:cTn id="18" dur="500"/>
                                        <p:tgtEl>
                                          <p:spTgt spid="963634"/>
                                        </p:tgtEl>
                                      </p:cBhvr>
                                    </p:animEffec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963630"/>
                                        </p:tgtEl>
                                        <p:attrNameLst>
                                          <p:attrName>style.visibility</p:attrName>
                                        </p:attrNameLst>
                                      </p:cBhvr>
                                      <p:to>
                                        <p:strVal val="visible"/>
                                      </p:to>
                                    </p:set>
                                    <p:animEffect transition="in" filter="wipe(left)">
                                      <p:cBhvr>
                                        <p:cTn id="22" dur="500"/>
                                        <p:tgtEl>
                                          <p:spTgt spid="963630"/>
                                        </p:tgtEl>
                                      </p:cBhvr>
                                    </p:animEffec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963629"/>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963637"/>
                                        </p:tgtEl>
                                        <p:attrNameLst>
                                          <p:attrName>style.visibility</p:attrName>
                                        </p:attrNameLst>
                                      </p:cBhvr>
                                      <p:to>
                                        <p:strVal val="visible"/>
                                      </p:to>
                                    </p:set>
                                    <p:animEffect transition="in" filter="wipe(left)">
                                      <p:cBhvr>
                                        <p:cTn id="29" dur="500"/>
                                        <p:tgtEl>
                                          <p:spTgt spid="96363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63636"/>
                                        </p:tgtEl>
                                        <p:attrNameLst>
                                          <p:attrName>style.visibility</p:attrName>
                                        </p:attrNameLst>
                                      </p:cBhvr>
                                      <p:to>
                                        <p:strVal val="visible"/>
                                      </p:to>
                                    </p:set>
                                    <p:animEffect transition="in" filter="dissolve">
                                      <p:cBhvr>
                                        <p:cTn id="32" dur="500"/>
                                        <p:tgtEl>
                                          <p:spTgt spid="9636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3628">
                                            <p:txEl>
                                              <p:pRg st="1" end="1"/>
                                            </p:txEl>
                                          </p:spTgt>
                                        </p:tgtEl>
                                        <p:attrNameLst>
                                          <p:attrName>style.visibility</p:attrName>
                                        </p:attrNameLst>
                                      </p:cBhvr>
                                      <p:to>
                                        <p:strVal val="visible"/>
                                      </p:to>
                                    </p:set>
                                  </p:childTnLst>
                                </p:cTn>
                              </p:par>
                              <p:par>
                                <p:cTn id="37" presetID="9" presetClass="entr" presetSubtype="0" fill="hold" grpId="0" nodeType="withEffect">
                                  <p:stCondLst>
                                    <p:cond delay="0"/>
                                  </p:stCondLst>
                                  <p:iterate type="lt">
                                    <p:tmPct val="0"/>
                                  </p:iterate>
                                  <p:childTnLst>
                                    <p:set>
                                      <p:cBhvr>
                                        <p:cTn id="38" dur="1" fill="hold">
                                          <p:stCondLst>
                                            <p:cond delay="0"/>
                                          </p:stCondLst>
                                        </p:cTn>
                                        <p:tgtEl>
                                          <p:spTgt spid="963678">
                                            <p:bg/>
                                          </p:spTgt>
                                        </p:tgtEl>
                                        <p:attrNameLst>
                                          <p:attrName>style.visibility</p:attrName>
                                        </p:attrNameLst>
                                      </p:cBhvr>
                                      <p:to>
                                        <p:strVal val="visible"/>
                                      </p:to>
                                    </p:set>
                                    <p:animEffect transition="in" filter="dissolve">
                                      <p:cBhvr>
                                        <p:cTn id="39" dur="500"/>
                                        <p:tgtEl>
                                          <p:spTgt spid="963678">
                                            <p:bg/>
                                          </p:spTgt>
                                        </p:tgtEl>
                                      </p:cBhvr>
                                    </p:animEffect>
                                  </p:childTnLst>
                                </p:cTn>
                              </p:par>
                              <p:par>
                                <p:cTn id="40" presetID="9" presetClass="entr" presetSubtype="0" fill="hold" grpId="0" nodeType="withEffect">
                                  <p:stCondLst>
                                    <p:cond delay="0"/>
                                  </p:stCondLst>
                                  <p:iterate type="lt">
                                    <p:tmPct val="0"/>
                                  </p:iterate>
                                  <p:childTnLst>
                                    <p:set>
                                      <p:cBhvr>
                                        <p:cTn id="41" dur="1" fill="hold">
                                          <p:stCondLst>
                                            <p:cond delay="0"/>
                                          </p:stCondLst>
                                        </p:cTn>
                                        <p:tgtEl>
                                          <p:spTgt spid="963678">
                                            <p:txEl>
                                              <p:pRg st="0" end="0"/>
                                            </p:txEl>
                                          </p:spTgt>
                                        </p:tgtEl>
                                        <p:attrNameLst>
                                          <p:attrName>style.visibility</p:attrName>
                                        </p:attrNameLst>
                                      </p:cBhvr>
                                      <p:to>
                                        <p:strVal val="visible"/>
                                      </p:to>
                                    </p:set>
                                    <p:animEffect transition="in" filter="dissolve">
                                      <p:cBhvr>
                                        <p:cTn id="42" dur="500"/>
                                        <p:tgtEl>
                                          <p:spTgt spid="963678">
                                            <p:txEl>
                                              <p:pRg st="0" end="0"/>
                                            </p:txEl>
                                          </p:spTgt>
                                        </p:tgtEl>
                                      </p:cBhvr>
                                    </p:animEffect>
                                  </p:childTnLst>
                                </p:cTn>
                              </p:par>
                            </p:childTnLst>
                          </p:cTn>
                        </p:par>
                        <p:par>
                          <p:cTn id="43" fill="hold" nodeType="afterGroup">
                            <p:stCondLst>
                              <p:cond delay="500"/>
                            </p:stCondLst>
                            <p:childTnLst>
                              <p:par>
                                <p:cTn id="44" presetID="34" presetClass="emph" presetSubtype="0" fill="hold" nodeType="afterEffect">
                                  <p:stCondLst>
                                    <p:cond delay="0"/>
                                  </p:stCondLst>
                                  <p:iterate type="lt">
                                    <p:tmPct val="10000"/>
                                  </p:iterate>
                                  <p:childTnLst>
                                    <p:animMotion origin="layout" path="M 0.0 0.0 L 0.0 -0.07213" pathEditMode="relative" ptsTypes="">
                                      <p:cBhvr>
                                        <p:cTn id="45" dur="250" accel="50000" decel="50000" autoRev="1" fill="hold">
                                          <p:stCondLst>
                                            <p:cond delay="0"/>
                                          </p:stCondLst>
                                        </p:cTn>
                                        <p:tgtEl>
                                          <p:spTgt spid="963678">
                                            <p:txEl>
                                              <p:pRg st="0" end="0"/>
                                            </p:txEl>
                                          </p:spTgt>
                                        </p:tgtEl>
                                        <p:attrNameLst>
                                          <p:attrName>ppt_x</p:attrName>
                                          <p:attrName>ppt_y</p:attrName>
                                        </p:attrNameLst>
                                      </p:cBhvr>
                                    </p:animMotion>
                                    <p:animRot by="1500000">
                                      <p:cBhvr>
                                        <p:cTn id="46" dur="125" fill="hold">
                                          <p:stCondLst>
                                            <p:cond delay="0"/>
                                          </p:stCondLst>
                                        </p:cTn>
                                        <p:tgtEl>
                                          <p:spTgt spid="963678">
                                            <p:txEl>
                                              <p:pRg st="0" end="0"/>
                                            </p:txEl>
                                          </p:spTgt>
                                        </p:tgtEl>
                                        <p:attrNameLst>
                                          <p:attrName>r</p:attrName>
                                        </p:attrNameLst>
                                      </p:cBhvr>
                                    </p:animRot>
                                    <p:animRot by="-1500000">
                                      <p:cBhvr>
                                        <p:cTn id="47" dur="125" fill="hold">
                                          <p:stCondLst>
                                            <p:cond delay="125"/>
                                          </p:stCondLst>
                                        </p:cTn>
                                        <p:tgtEl>
                                          <p:spTgt spid="963678">
                                            <p:txEl>
                                              <p:pRg st="0" end="0"/>
                                            </p:txEl>
                                          </p:spTgt>
                                        </p:tgtEl>
                                        <p:attrNameLst>
                                          <p:attrName>r</p:attrName>
                                        </p:attrNameLst>
                                      </p:cBhvr>
                                    </p:animRot>
                                    <p:animRot by="-1500000">
                                      <p:cBhvr>
                                        <p:cTn id="48" dur="125" fill="hold">
                                          <p:stCondLst>
                                            <p:cond delay="250"/>
                                          </p:stCondLst>
                                        </p:cTn>
                                        <p:tgtEl>
                                          <p:spTgt spid="963678">
                                            <p:txEl>
                                              <p:pRg st="0" end="0"/>
                                            </p:txEl>
                                          </p:spTgt>
                                        </p:tgtEl>
                                        <p:attrNameLst>
                                          <p:attrName>r</p:attrName>
                                        </p:attrNameLst>
                                      </p:cBhvr>
                                    </p:animRot>
                                    <p:animRot by="1500000">
                                      <p:cBhvr>
                                        <p:cTn id="49" dur="125" fill="hold">
                                          <p:stCondLst>
                                            <p:cond delay="375"/>
                                          </p:stCondLst>
                                        </p:cTn>
                                        <p:tgtEl>
                                          <p:spTgt spid="963678">
                                            <p:txEl>
                                              <p:pRg st="0" end="0"/>
                                            </p:txEl>
                                          </p:spTgt>
                                        </p:tgtEl>
                                        <p:attrNameLst>
                                          <p:attrName>r</p:attrName>
                                        </p:attrNameLst>
                                      </p:cBhvr>
                                    </p:animRo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963628">
                                            <p:txEl>
                                              <p:pRg st="2" end="2"/>
                                            </p:txEl>
                                          </p:spTgt>
                                        </p:tgtEl>
                                        <p:attrNameLst>
                                          <p:attrName>style.visibility</p:attrName>
                                        </p:attrNameLst>
                                      </p:cBhvr>
                                      <p:to>
                                        <p:strVal val="visible"/>
                                      </p:to>
                                    </p:set>
                                  </p:childTnLst>
                                </p:cTn>
                              </p:par>
                              <p:par>
                                <p:cTn id="54" presetID="9"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dissolve">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628" grpId="0" build="allAtOnce" animBg="1"/>
      <p:bldP spid="963630" grpId="0" animBg="1"/>
      <p:bldP spid="963634" grpId="0"/>
      <p:bldP spid="963636" grpId="0" animBg="1"/>
      <p:bldP spid="963637" grpId="0" animBg="1"/>
      <p:bldP spid="963678" grpId="0" build="allAtOnce"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hape 718851"/>
          <p:cNvSpPr>
            <a:spLocks noGrp="1" noChangeArrowheads="1"/>
          </p:cNvSpPr>
          <p:nvPr>
            <p:ph type="title"/>
          </p:nvPr>
        </p:nvSpPr>
        <p:spPr/>
        <p:txBody>
          <a:bodyPr/>
          <a:lstStyle/>
          <a:p>
            <a:r>
              <a:rPr lang="en-US" smtClean="0"/>
              <a:t>High watermark vector (HWV) table</a:t>
            </a:r>
          </a:p>
        </p:txBody>
      </p:sp>
      <p:sp>
        <p:nvSpPr>
          <p:cNvPr id="19458" name="Shape 718850"/>
          <p:cNvSpPr>
            <a:spLocks noGrp="1" noChangeArrowheads="1"/>
          </p:cNvSpPr>
          <p:nvPr>
            <p:ph idx="1"/>
          </p:nvPr>
        </p:nvSpPr>
        <p:spPr/>
        <p:txBody>
          <a:bodyPr/>
          <a:lstStyle/>
          <a:p>
            <a:r>
              <a:rPr lang="en-US" smtClean="0"/>
              <a:t>Table per NC per DC</a:t>
            </a:r>
          </a:p>
          <a:p>
            <a:r>
              <a:rPr lang="en-US" smtClean="0"/>
              <a:t>Maintains</a:t>
            </a:r>
          </a:p>
          <a:p>
            <a:pPr lvl="1"/>
            <a:r>
              <a:rPr lang="en-US" smtClean="0"/>
              <a:t>replication partners using DC’s DC GUID</a:t>
            </a:r>
          </a:p>
          <a:p>
            <a:pPr lvl="1"/>
            <a:r>
              <a:rPr lang="en-US" smtClean="0"/>
              <a:t>highest known USN from last replication</a:t>
            </a:r>
          </a:p>
          <a:p>
            <a:r>
              <a:rPr lang="en-US" smtClean="0"/>
              <a:t>Used to detect recent changes on replication partners</a:t>
            </a:r>
          </a:p>
        </p:txBody>
      </p:sp>
    </p:spTree>
    <p:extLst>
      <p:ext uri="{BB962C8B-B14F-4D97-AF65-F5344CB8AC3E}">
        <p14:creationId xmlns:p14="http://schemas.microsoft.com/office/powerpoint/2010/main" val="4143552397"/>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720897"/>
          <p:cNvSpPr>
            <a:spLocks noChangeArrowheads="1"/>
          </p:cNvSpPr>
          <p:nvPr/>
        </p:nvSpPr>
        <p:spPr bwMode="auto">
          <a:xfrm>
            <a:off x="812589" y="1889126"/>
            <a:ext cx="4591971" cy="3871913"/>
          </a:xfrm>
          <a:prstGeom prst="ellipse">
            <a:avLst/>
          </a:prstGeom>
          <a:noFill/>
          <a:ln w="38100" algn="ctr">
            <a:solidFill>
              <a:schemeClr val="tx2"/>
            </a:solidFill>
            <a:prstDash val="lgDash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1800">
              <a:solidFill>
                <a:srgbClr val="000000"/>
              </a:solidFill>
            </a:endParaRPr>
          </a:p>
        </p:txBody>
      </p:sp>
      <p:sp>
        <p:nvSpPr>
          <p:cNvPr id="20483" name="Straight Connector 720898"/>
          <p:cNvSpPr>
            <a:spLocks noChangeShapeType="1"/>
          </p:cNvSpPr>
          <p:nvPr/>
        </p:nvSpPr>
        <p:spPr bwMode="auto">
          <a:xfrm>
            <a:off x="2653609" y="3362326"/>
            <a:ext cx="5573848" cy="142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84" name="Rectangle 720899"/>
          <p:cNvSpPr>
            <a:spLocks noChangeArrowheads="1"/>
          </p:cNvSpPr>
          <p:nvPr/>
        </p:nvSpPr>
        <p:spPr bwMode="auto">
          <a:xfrm>
            <a:off x="1929897" y="2895600"/>
            <a:ext cx="5078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sz="1800">
              <a:solidFill>
                <a:srgbClr val="000000"/>
              </a:solidFill>
            </a:endParaRPr>
          </a:p>
        </p:txBody>
      </p:sp>
      <p:sp>
        <p:nvSpPr>
          <p:cNvPr id="20485" name="Rectangle 720900"/>
          <p:cNvSpPr>
            <a:spLocks noChangeArrowheads="1"/>
          </p:cNvSpPr>
          <p:nvPr/>
        </p:nvSpPr>
        <p:spPr bwMode="auto">
          <a:xfrm>
            <a:off x="5586545" y="2895600"/>
            <a:ext cx="5078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sz="1800">
              <a:solidFill>
                <a:srgbClr val="000000"/>
              </a:solidFill>
            </a:endParaRPr>
          </a:p>
        </p:txBody>
      </p:sp>
      <p:sp>
        <p:nvSpPr>
          <p:cNvPr id="720903" name="Rectangle 720902"/>
          <p:cNvSpPr>
            <a:spLocks noChangeArrowheads="1"/>
          </p:cNvSpPr>
          <p:nvPr/>
        </p:nvSpPr>
        <p:spPr bwMode="auto">
          <a:xfrm>
            <a:off x="5793924" y="3751263"/>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3388</a:t>
            </a:r>
          </a:p>
        </p:txBody>
      </p:sp>
      <p:sp>
        <p:nvSpPr>
          <p:cNvPr id="720904" name="Rectangle 720903"/>
          <p:cNvSpPr>
            <a:spLocks noChangeArrowheads="1"/>
          </p:cNvSpPr>
          <p:nvPr/>
        </p:nvSpPr>
        <p:spPr bwMode="auto">
          <a:xfrm>
            <a:off x="4939014" y="3170238"/>
            <a:ext cx="793544" cy="336550"/>
          </a:xfrm>
          <a:prstGeom prst="rect">
            <a:avLst/>
          </a:prstGeom>
          <a:solidFill>
            <a:schemeClr val="bg1"/>
          </a:solidFill>
          <a:ln w="9525" cap="flat" cmpd="sng" algn="ctr">
            <a:noFill/>
            <a:prstDash val="solid"/>
            <a:miter lim="800000"/>
            <a:headEnd type="none" w="med" len="med"/>
            <a:tailEnd type="none" w="med" len="med"/>
          </a:ln>
          <a:effectLst/>
        </p:spPr>
        <p:txBody>
          <a:bodyPr lIns="92075" tIns="46038" rIns="92075" bIns="46038">
            <a:spAutoFit/>
          </a:bodyPr>
          <a:lstStyle/>
          <a:p>
            <a:pPr algn="l" eaLnBrk="0" hangingPunct="0">
              <a:spcBef>
                <a:spcPct val="50000"/>
              </a:spcBef>
              <a:defRPr/>
            </a:pPr>
            <a:r>
              <a:rPr lang="en-US" sz="1600" b="1">
                <a:solidFill>
                  <a:schemeClr val="tx1"/>
                </a:solidFill>
                <a:effectLst>
                  <a:outerShdw blurRad="38100" dist="38100" dir="2700000" algn="tl">
                    <a:srgbClr val="C0C0C0"/>
                  </a:outerShdw>
                </a:effectLst>
                <a:cs typeface="+mn-cs"/>
              </a:rPr>
              <a:t>DS4</a:t>
            </a:r>
          </a:p>
        </p:txBody>
      </p:sp>
      <p:sp>
        <p:nvSpPr>
          <p:cNvPr id="720914" name="Rectangle 720913"/>
          <p:cNvSpPr>
            <a:spLocks noChangeArrowheads="1"/>
          </p:cNvSpPr>
          <p:nvPr/>
        </p:nvSpPr>
        <p:spPr bwMode="auto">
          <a:xfrm>
            <a:off x="3559306" y="5562601"/>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1217</a:t>
            </a:r>
          </a:p>
        </p:txBody>
      </p:sp>
      <p:sp>
        <p:nvSpPr>
          <p:cNvPr id="720915" name="Rectangle 720914"/>
          <p:cNvSpPr>
            <a:spLocks noChangeArrowheads="1"/>
          </p:cNvSpPr>
          <p:nvPr/>
        </p:nvSpPr>
        <p:spPr bwMode="auto">
          <a:xfrm>
            <a:off x="2708628" y="4981575"/>
            <a:ext cx="793544" cy="336550"/>
          </a:xfrm>
          <a:prstGeom prst="rect">
            <a:avLst/>
          </a:prstGeom>
          <a:noFill/>
          <a:ln w="9525" cap="flat" cmpd="sng" algn="ctr">
            <a:noFill/>
            <a:prstDash val="solid"/>
            <a:miter lim="800000"/>
            <a:headEnd type="none" w="med" len="med"/>
            <a:tailEnd type="none" w="med" len="med"/>
          </a:ln>
          <a:effectLst/>
        </p:spPr>
        <p:txBody>
          <a:bodyPr lIns="92075" tIns="46038" rIns="92075" bIns="46038">
            <a:spAutoFit/>
          </a:bodyPr>
          <a:lstStyle/>
          <a:p>
            <a:pPr algn="l" eaLnBrk="0" hangingPunct="0">
              <a:spcBef>
                <a:spcPct val="50000"/>
              </a:spcBef>
              <a:defRPr/>
            </a:pPr>
            <a:r>
              <a:rPr lang="en-US" sz="1600" b="1">
                <a:solidFill>
                  <a:schemeClr val="tx1"/>
                </a:solidFill>
                <a:effectLst>
                  <a:outerShdw blurRad="38100" dist="38100" dir="2700000" algn="tl">
                    <a:srgbClr val="C0C0C0"/>
                  </a:outerShdw>
                </a:effectLst>
                <a:cs typeface="+mn-cs"/>
              </a:rPr>
              <a:t>DS3</a:t>
            </a:r>
          </a:p>
        </p:txBody>
      </p:sp>
      <p:sp>
        <p:nvSpPr>
          <p:cNvPr id="720917" name="Rectangle 720916"/>
          <p:cNvSpPr>
            <a:spLocks noChangeArrowheads="1"/>
          </p:cNvSpPr>
          <p:nvPr/>
        </p:nvSpPr>
        <p:spPr bwMode="auto">
          <a:xfrm>
            <a:off x="1151167" y="3752851"/>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2052</a:t>
            </a:r>
          </a:p>
        </p:txBody>
      </p:sp>
      <p:sp>
        <p:nvSpPr>
          <p:cNvPr id="720918" name="Rectangle 720917"/>
          <p:cNvSpPr>
            <a:spLocks noChangeArrowheads="1"/>
          </p:cNvSpPr>
          <p:nvPr/>
        </p:nvSpPr>
        <p:spPr bwMode="auto">
          <a:xfrm>
            <a:off x="262399" y="3171825"/>
            <a:ext cx="793544" cy="336550"/>
          </a:xfrm>
          <a:prstGeom prst="rect">
            <a:avLst/>
          </a:prstGeom>
          <a:solidFill>
            <a:schemeClr val="bg1"/>
          </a:solidFill>
          <a:ln w="9525" cap="flat" cmpd="sng" algn="ctr">
            <a:noFill/>
            <a:prstDash val="solid"/>
            <a:miter lim="800000"/>
            <a:headEnd type="none" w="med" len="med"/>
            <a:tailEnd type="none" w="med" len="med"/>
          </a:ln>
          <a:effectLst/>
        </p:spPr>
        <p:txBody>
          <a:bodyPr lIns="92075" tIns="46038" rIns="92075" bIns="46038">
            <a:spAutoFit/>
          </a:bodyPr>
          <a:lstStyle/>
          <a:p>
            <a:pPr algn="l" eaLnBrk="0" hangingPunct="0">
              <a:spcBef>
                <a:spcPct val="50000"/>
              </a:spcBef>
              <a:defRPr/>
            </a:pPr>
            <a:r>
              <a:rPr lang="en-US" sz="1600" b="1">
                <a:solidFill>
                  <a:schemeClr val="tx1"/>
                </a:solidFill>
                <a:effectLst>
                  <a:outerShdw blurRad="38100" dist="38100" dir="2700000" algn="tl">
                    <a:srgbClr val="C0C0C0"/>
                  </a:outerShdw>
                </a:effectLst>
                <a:cs typeface="+mn-cs"/>
              </a:rPr>
              <a:t>DS2</a:t>
            </a:r>
          </a:p>
        </p:txBody>
      </p:sp>
      <p:sp>
        <p:nvSpPr>
          <p:cNvPr id="720920" name="Rectangle 720919"/>
          <p:cNvSpPr>
            <a:spLocks noChangeArrowheads="1"/>
          </p:cNvSpPr>
          <p:nvPr/>
        </p:nvSpPr>
        <p:spPr bwMode="auto">
          <a:xfrm>
            <a:off x="3529681" y="1831976"/>
            <a:ext cx="1616712" cy="346075"/>
          </a:xfrm>
          <a:prstGeom prst="rect">
            <a:avLst/>
          </a:prstGeom>
          <a:gradFill rotWithShape="1">
            <a:gsLst>
              <a:gs pos="0">
                <a:srgbClr val="0000FF"/>
              </a:gs>
              <a:gs pos="100000">
                <a:srgbClr val="0000FF">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4711</a:t>
            </a:r>
          </a:p>
        </p:txBody>
      </p:sp>
      <p:sp>
        <p:nvSpPr>
          <p:cNvPr id="720921" name="Rectangle 720920"/>
          <p:cNvSpPr>
            <a:spLocks noChangeArrowheads="1"/>
          </p:cNvSpPr>
          <p:nvPr/>
        </p:nvSpPr>
        <p:spPr bwMode="auto">
          <a:xfrm>
            <a:off x="2679003" y="1250950"/>
            <a:ext cx="793544" cy="336550"/>
          </a:xfrm>
          <a:prstGeom prst="rect">
            <a:avLst/>
          </a:prstGeom>
          <a:solidFill>
            <a:schemeClr val="bg1"/>
          </a:solidFill>
          <a:ln w="9525" cap="flat" cmpd="sng" algn="ctr">
            <a:noFill/>
            <a:prstDash val="solid"/>
            <a:miter lim="800000"/>
            <a:headEnd type="none" w="med" len="med"/>
            <a:tailEnd type="none" w="med" len="med"/>
          </a:ln>
          <a:effectLst/>
        </p:spPr>
        <p:txBody>
          <a:bodyPr lIns="92075" tIns="46038" rIns="92075" bIns="46038">
            <a:spAutoFit/>
          </a:bodyPr>
          <a:lstStyle/>
          <a:p>
            <a:pPr algn="l" eaLnBrk="0" hangingPunct="0">
              <a:spcBef>
                <a:spcPct val="50000"/>
              </a:spcBef>
              <a:defRPr/>
            </a:pPr>
            <a:r>
              <a:rPr lang="en-US" sz="1600" b="1">
                <a:solidFill>
                  <a:schemeClr val="tx1"/>
                </a:solidFill>
                <a:effectLst>
                  <a:outerShdw blurRad="38100" dist="38100" dir="2700000" algn="tl">
                    <a:srgbClr val="C0C0C0"/>
                  </a:outerShdw>
                </a:effectLst>
                <a:cs typeface="+mn-cs"/>
              </a:rPr>
              <a:t>DS1</a:t>
            </a:r>
          </a:p>
        </p:txBody>
      </p:sp>
      <p:sp>
        <p:nvSpPr>
          <p:cNvPr id="20494" name="Shape 720921"/>
          <p:cNvSpPr>
            <a:spLocks noGrp="1" noChangeArrowheads="1"/>
          </p:cNvSpPr>
          <p:nvPr>
            <p:ph type="title"/>
          </p:nvPr>
        </p:nvSpPr>
        <p:spPr/>
        <p:txBody>
          <a:bodyPr/>
          <a:lstStyle/>
          <a:p>
            <a:r>
              <a:rPr lang="en-US" smtClean="0"/>
              <a:t>High watermark vector (HWV) table</a:t>
            </a:r>
          </a:p>
        </p:txBody>
      </p:sp>
      <p:pic>
        <p:nvPicPr>
          <p:cNvPr id="20495" name="Rectangle 7209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707" y="1544638"/>
            <a:ext cx="899348" cy="10779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96" name="Rectangle 7209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880" y="3457575"/>
            <a:ext cx="899348" cy="1077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97" name="Rectangle 7209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030" y="5273676"/>
            <a:ext cx="899348" cy="1077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98" name="Rectangle 720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37" y="3457575"/>
            <a:ext cx="899350" cy="1077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99" name="Rectangle 720927"/>
          <p:cNvSpPr>
            <a:spLocks noChangeArrowheads="1"/>
          </p:cNvSpPr>
          <p:nvPr/>
        </p:nvSpPr>
        <p:spPr bwMode="auto">
          <a:xfrm>
            <a:off x="5650028" y="4630738"/>
            <a:ext cx="558654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p>
            <a:pPr marL="342900" indent="-342900" algn="l">
              <a:spcBef>
                <a:spcPct val="20000"/>
              </a:spcBef>
              <a:buClr>
                <a:schemeClr val="tx1"/>
              </a:buClr>
              <a:buFont typeface="Wingdings" pitchFamily="2" charset="2"/>
              <a:buChar char="§"/>
            </a:pPr>
            <a:r>
              <a:rPr lang="en-US" sz="2000">
                <a:solidFill>
                  <a:srgbClr val="FF0000"/>
                </a:solidFill>
              </a:rPr>
              <a:t>DS4’s</a:t>
            </a:r>
            <a:r>
              <a:rPr lang="en-US" sz="2000">
                <a:solidFill>
                  <a:schemeClr val="tx1"/>
                </a:solidFill>
              </a:rPr>
              <a:t> high-watermark vector</a:t>
            </a:r>
          </a:p>
          <a:p>
            <a:pPr marL="742950" lvl="1" indent="-285750" algn="l">
              <a:spcBef>
                <a:spcPct val="20000"/>
              </a:spcBef>
              <a:buClr>
                <a:schemeClr val="tx1"/>
              </a:buClr>
              <a:buFont typeface="Wingdings" pitchFamily="2" charset="2"/>
              <a:buChar char="§"/>
            </a:pPr>
            <a:r>
              <a:rPr lang="en-US" sz="1800">
                <a:solidFill>
                  <a:schemeClr val="tx1"/>
                </a:solidFill>
              </a:rPr>
              <a:t>assumes that DS1 and DS3 are its replication partners</a:t>
            </a:r>
          </a:p>
        </p:txBody>
      </p:sp>
      <p:grpSp>
        <p:nvGrpSpPr>
          <p:cNvPr id="20500" name="Group 35"/>
          <p:cNvGrpSpPr>
            <a:grpSpLocks/>
          </p:cNvGrpSpPr>
          <p:nvPr/>
        </p:nvGrpSpPr>
        <p:grpSpPr bwMode="auto">
          <a:xfrm>
            <a:off x="6041510" y="1384300"/>
            <a:ext cx="5789692" cy="1143000"/>
            <a:chOff x="2855" y="836"/>
            <a:chExt cx="2736" cy="720"/>
          </a:xfrm>
        </p:grpSpPr>
        <p:sp>
          <p:nvSpPr>
            <p:cNvPr id="720905" name="Rectangle 720904"/>
            <p:cNvSpPr>
              <a:spLocks noChangeArrowheads="1"/>
            </p:cNvSpPr>
            <p:nvPr/>
          </p:nvSpPr>
          <p:spPr bwMode="auto">
            <a:xfrm>
              <a:off x="2855" y="836"/>
              <a:ext cx="1104" cy="240"/>
            </a:xfrm>
            <a:prstGeom prst="rect">
              <a:avLst/>
            </a:prstGeom>
            <a:solidFill>
              <a:srgbClr val="C0C0C0"/>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800" b="1">
                  <a:solidFill>
                    <a:schemeClr val="tx2"/>
                  </a:solidFill>
                  <a:effectLst>
                    <a:outerShdw blurRad="38100" dist="38100" dir="2700000" algn="tl">
                      <a:srgbClr val="FFFFFF"/>
                    </a:outerShdw>
                  </a:effectLst>
                  <a:cs typeface="+mn-cs"/>
                </a:rPr>
                <a:t>DC GUID</a:t>
              </a:r>
            </a:p>
          </p:txBody>
        </p:sp>
        <p:sp>
          <p:nvSpPr>
            <p:cNvPr id="720906" name="Rectangle 720905"/>
            <p:cNvSpPr>
              <a:spLocks noChangeArrowheads="1"/>
            </p:cNvSpPr>
            <p:nvPr/>
          </p:nvSpPr>
          <p:spPr bwMode="auto">
            <a:xfrm>
              <a:off x="3959" y="836"/>
              <a:ext cx="1632" cy="240"/>
            </a:xfrm>
            <a:prstGeom prst="rect">
              <a:avLst/>
            </a:prstGeom>
            <a:solidFill>
              <a:srgbClr val="C0C0C0"/>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800" b="1">
                  <a:solidFill>
                    <a:schemeClr val="tx2"/>
                  </a:solidFill>
                  <a:effectLst>
                    <a:outerShdw blurRad="38100" dist="38100" dir="2700000" algn="tl">
                      <a:srgbClr val="FFFFFF"/>
                    </a:outerShdw>
                  </a:effectLst>
                  <a:cs typeface="+mn-cs"/>
                </a:rPr>
                <a:t>Highest known USN</a:t>
              </a:r>
            </a:p>
          </p:txBody>
        </p:sp>
        <p:sp>
          <p:nvSpPr>
            <p:cNvPr id="720907" name="Rectangle 720906"/>
            <p:cNvSpPr>
              <a:spLocks noChangeArrowheads="1"/>
            </p:cNvSpPr>
            <p:nvPr/>
          </p:nvSpPr>
          <p:spPr bwMode="auto">
            <a:xfrm>
              <a:off x="2855" y="1076"/>
              <a:ext cx="1104" cy="240"/>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2000" i="1">
                  <a:solidFill>
                    <a:srgbClr val="3366FF"/>
                  </a:solidFill>
                  <a:effectLst>
                    <a:outerShdw blurRad="38100" dist="38100" dir="2700000" algn="tl">
                      <a:srgbClr val="C0C0C0"/>
                    </a:outerShdw>
                  </a:effectLst>
                  <a:cs typeface="+mn-cs"/>
                </a:rPr>
                <a:t>DS1 GUID</a:t>
              </a:r>
              <a:endParaRPr lang="en-US" sz="2000">
                <a:solidFill>
                  <a:srgbClr val="3366FF"/>
                </a:solidFill>
                <a:effectLst>
                  <a:outerShdw blurRad="38100" dist="38100" dir="2700000" algn="tl">
                    <a:srgbClr val="C0C0C0"/>
                  </a:outerShdw>
                </a:effectLst>
                <a:cs typeface="+mn-cs"/>
              </a:endParaRPr>
            </a:p>
          </p:txBody>
        </p:sp>
        <p:sp>
          <p:nvSpPr>
            <p:cNvPr id="720908" name="Rectangle 720907"/>
            <p:cNvSpPr>
              <a:spLocks noChangeArrowheads="1"/>
            </p:cNvSpPr>
            <p:nvPr/>
          </p:nvSpPr>
          <p:spPr bwMode="auto">
            <a:xfrm>
              <a:off x="3959" y="1076"/>
              <a:ext cx="1632" cy="240"/>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2000">
                  <a:solidFill>
                    <a:srgbClr val="3366FF"/>
                  </a:solidFill>
                  <a:effectLst>
                    <a:outerShdw blurRad="38100" dist="38100" dir="2700000" algn="tl">
                      <a:srgbClr val="C0C0C0"/>
                    </a:outerShdw>
                  </a:effectLst>
                  <a:cs typeface="+mn-cs"/>
                </a:rPr>
                <a:t>4711</a:t>
              </a:r>
            </a:p>
          </p:txBody>
        </p:sp>
        <p:sp>
          <p:nvSpPr>
            <p:cNvPr id="720929" name="Rectangle 720928"/>
            <p:cNvSpPr>
              <a:spLocks noChangeArrowheads="1"/>
            </p:cNvSpPr>
            <p:nvPr/>
          </p:nvSpPr>
          <p:spPr bwMode="auto">
            <a:xfrm>
              <a:off x="2855" y="1316"/>
              <a:ext cx="1104" cy="240"/>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2000" i="1">
                  <a:solidFill>
                    <a:srgbClr val="3366FF"/>
                  </a:solidFill>
                  <a:effectLst>
                    <a:outerShdw blurRad="38100" dist="38100" dir="2700000" algn="tl">
                      <a:srgbClr val="C0C0C0"/>
                    </a:outerShdw>
                  </a:effectLst>
                  <a:cs typeface="+mn-cs"/>
                </a:rPr>
                <a:t>DS3 GUID</a:t>
              </a:r>
              <a:endParaRPr lang="en-US" sz="2000">
                <a:solidFill>
                  <a:srgbClr val="3366FF"/>
                </a:solidFill>
                <a:effectLst>
                  <a:outerShdw blurRad="38100" dist="38100" dir="2700000" algn="tl">
                    <a:srgbClr val="C0C0C0"/>
                  </a:outerShdw>
                </a:effectLst>
                <a:cs typeface="+mn-cs"/>
              </a:endParaRPr>
            </a:p>
          </p:txBody>
        </p:sp>
        <p:sp>
          <p:nvSpPr>
            <p:cNvPr id="720930" name="Rectangle 720929"/>
            <p:cNvSpPr>
              <a:spLocks noChangeArrowheads="1"/>
            </p:cNvSpPr>
            <p:nvPr/>
          </p:nvSpPr>
          <p:spPr bwMode="auto">
            <a:xfrm>
              <a:off x="3959" y="1316"/>
              <a:ext cx="1632" cy="240"/>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2000">
                  <a:solidFill>
                    <a:srgbClr val="3366FF"/>
                  </a:solidFill>
                  <a:effectLst>
                    <a:outerShdw blurRad="38100" dist="38100" dir="2700000" algn="tl">
                      <a:srgbClr val="C0C0C0"/>
                    </a:outerShdw>
                  </a:effectLst>
                  <a:cs typeface="+mn-cs"/>
                </a:rPr>
                <a:t>1217</a:t>
              </a:r>
            </a:p>
          </p:txBody>
        </p:sp>
      </p:grpSp>
    </p:spTree>
    <p:extLst>
      <p:ext uri="{BB962C8B-B14F-4D97-AF65-F5344CB8AC3E}">
        <p14:creationId xmlns:p14="http://schemas.microsoft.com/office/powerpoint/2010/main" val="37962108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a:t>Without TryNextClosestSite</a:t>
            </a:r>
            <a:endParaRPr lang="en-US" dirty="0" smtClean="0"/>
          </a:p>
        </p:txBody>
      </p:sp>
      <p:sp>
        <p:nvSpPr>
          <p:cNvPr id="42" name="Content Placeholder 8"/>
          <p:cNvSpPr>
            <a:spLocks noGrp="1"/>
          </p:cNvSpPr>
          <p:nvPr>
            <p:ph idx="1"/>
          </p:nvPr>
        </p:nvSpPr>
        <p:spPr>
          <a:xfrm>
            <a:off x="519113" y="5506810"/>
            <a:ext cx="7839407" cy="443198"/>
          </a:xfrm>
        </p:spPr>
        <p:txBody>
          <a:bodyPr/>
          <a:lstStyle/>
          <a:p>
            <a:r>
              <a:rPr lang="en-US" dirty="0" smtClean="0"/>
              <a:t>TryNextClosestSite = 0 or not set</a:t>
            </a:r>
            <a:endParaRPr lang="en-US" dirty="0"/>
          </a:p>
        </p:txBody>
      </p:sp>
      <p:sp>
        <p:nvSpPr>
          <p:cNvPr id="5" name="Oval 4"/>
          <p:cNvSpPr/>
          <p:nvPr/>
        </p:nvSpPr>
        <p:spPr bwMode="auto">
          <a:xfrm>
            <a:off x="714894" y="10640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7" name="Oval 6"/>
          <p:cNvSpPr/>
          <p:nvPr/>
        </p:nvSpPr>
        <p:spPr bwMode="auto">
          <a:xfrm>
            <a:off x="6528270" y="10640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8946004" y="3649342"/>
            <a:ext cx="2195315" cy="210143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10038452" y="4064889"/>
            <a:ext cx="899285" cy="807992"/>
            <a:chOff x="5015374" y="3818313"/>
            <a:chExt cx="899285" cy="807992"/>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p:txBody>
        </p:sp>
      </p:grpSp>
      <p:grpSp>
        <p:nvGrpSpPr>
          <p:cNvPr id="28" name="Group 27"/>
          <p:cNvGrpSpPr/>
          <p:nvPr/>
        </p:nvGrpSpPr>
        <p:grpSpPr>
          <a:xfrm>
            <a:off x="2201448" y="1638630"/>
            <a:ext cx="859506" cy="807992"/>
            <a:chOff x="5020584" y="3818313"/>
            <a:chExt cx="859506" cy="807992"/>
          </a:xfrm>
        </p:grpSpPr>
        <p:pic>
          <p:nvPicPr>
            <p:cNvPr id="29"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a:t>
              </a:r>
            </a:p>
          </p:txBody>
        </p:sp>
      </p:grpSp>
      <p:grpSp>
        <p:nvGrpSpPr>
          <p:cNvPr id="34" name="Group 33"/>
          <p:cNvGrpSpPr/>
          <p:nvPr/>
        </p:nvGrpSpPr>
        <p:grpSpPr>
          <a:xfrm>
            <a:off x="1461261" y="2608449"/>
            <a:ext cx="859506" cy="807992"/>
            <a:chOff x="5020584" y="3818313"/>
            <a:chExt cx="859506" cy="807992"/>
          </a:xfrm>
        </p:grpSpPr>
        <p:pic>
          <p:nvPicPr>
            <p:cNvPr id="35"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a:t>
              </a:r>
            </a:p>
          </p:txBody>
        </p:sp>
      </p:grpSp>
      <p:pic>
        <p:nvPicPr>
          <p:cNvPr id="3088" name="Picture 16" descr=""/>
          <p:cNvPicPr>
            <a:picLocks noChangeAspect="1" noChangeArrowheads="1"/>
          </p:cNvPicPr>
          <p:nvPr/>
        </p:nvPicPr>
        <p:blipFill rotWithShape="1">
          <a:blip r:embed="rId4">
            <a:extLst>
              <a:ext uri="{28A0092B-C50C-407E-A947-70E740481C1C}">
                <a14:useLocalDpi xmlns:a14="http://schemas.microsoft.com/office/drawing/2010/main" val="0"/>
              </a:ext>
            </a:extLst>
          </a:blip>
          <a:srcRect l="32071" r="35859"/>
          <a:stretch/>
        </p:blipFill>
        <p:spPr bwMode="auto">
          <a:xfrm>
            <a:off x="9136401" y="2802078"/>
            <a:ext cx="1279402"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8129644" y="1534841"/>
            <a:ext cx="859506" cy="807992"/>
            <a:chOff x="5020584" y="3818313"/>
            <a:chExt cx="859506" cy="807992"/>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DC-10</a:t>
              </a:r>
            </a:p>
          </p:txBody>
        </p:sp>
      </p:grpSp>
      <p:grpSp>
        <p:nvGrpSpPr>
          <p:cNvPr id="37" name="Group 36"/>
          <p:cNvGrpSpPr/>
          <p:nvPr/>
        </p:nvGrpSpPr>
        <p:grpSpPr>
          <a:xfrm>
            <a:off x="7035526" y="2398082"/>
            <a:ext cx="859506" cy="807992"/>
            <a:chOff x="5020584" y="3818313"/>
            <a:chExt cx="859506" cy="807992"/>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76893" y="4380084"/>
              <a:ext cx="576248"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DC-11</a:t>
              </a:r>
            </a:p>
          </p:txBody>
        </p:sp>
      </p:grpSp>
      <p:grpSp>
        <p:nvGrpSpPr>
          <p:cNvPr id="14" name="Group 13"/>
          <p:cNvGrpSpPr/>
          <p:nvPr/>
        </p:nvGrpSpPr>
        <p:grpSpPr>
          <a:xfrm>
            <a:off x="9224412" y="4700058"/>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cxnSp>
        <p:nvCxnSpPr>
          <p:cNvPr id="43" name="Elbow Connector 42"/>
          <p:cNvCxnSpPr/>
          <p:nvPr/>
        </p:nvCxnSpPr>
        <p:spPr>
          <a:xfrm rot="10800000">
            <a:off x="2566556" y="2577240"/>
            <a:ext cx="6640957" cy="2464669"/>
          </a:xfrm>
          <a:prstGeom prst="bentConnector3">
            <a:avLst>
              <a:gd name="adj1" fmla="val 99913"/>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44" name="Elbow Connector 42"/>
          <p:cNvCxnSpPr/>
          <p:nvPr/>
        </p:nvCxnSpPr>
        <p:spPr>
          <a:xfrm rot="10800000">
            <a:off x="1816100" y="3568700"/>
            <a:ext cx="7366000" cy="1689100"/>
          </a:xfrm>
          <a:prstGeom prst="bentConnector3">
            <a:avLst>
              <a:gd name="adj1" fmla="val 10004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pic>
        <p:nvPicPr>
          <p:cNvPr id="3089" name="Picture 17" descr=""/>
          <p:cNvPicPr>
            <a:picLocks noChangeAspect="1" noChangeArrowheads="1"/>
          </p:cNvPicPr>
          <p:nvPr/>
        </p:nvPicPr>
        <p:blipFill rotWithShape="1">
          <a:blip r:embed="rId4">
            <a:extLst>
              <a:ext uri="{28A0092B-C50C-407E-A947-70E740481C1C}">
                <a14:useLocalDpi xmlns:a14="http://schemas.microsoft.com/office/drawing/2010/main" val="0"/>
              </a:ext>
            </a:extLst>
          </a:blip>
          <a:srcRect r="68963"/>
          <a:stretch/>
        </p:blipFill>
        <p:spPr bwMode="auto">
          <a:xfrm>
            <a:off x="3229703" y="2802077"/>
            <a:ext cx="1238179" cy="1228725"/>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Elbow Connector 42"/>
          <p:cNvCxnSpPr/>
          <p:nvPr/>
        </p:nvCxnSpPr>
        <p:spPr>
          <a:xfrm flipH="1" flipV="1">
            <a:off x="7632701" y="3225800"/>
            <a:ext cx="1536699" cy="1676400"/>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46" name="Elbow Connector 42"/>
          <p:cNvCxnSpPr/>
          <p:nvPr/>
        </p:nvCxnSpPr>
        <p:spPr>
          <a:xfrm flipH="1" flipV="1">
            <a:off x="8572502" y="2413000"/>
            <a:ext cx="1003298" cy="2209800"/>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606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hape 722947"/>
          <p:cNvSpPr>
            <a:spLocks noGrp="1" noChangeArrowheads="1"/>
          </p:cNvSpPr>
          <p:nvPr>
            <p:ph type="title"/>
          </p:nvPr>
        </p:nvSpPr>
        <p:spPr/>
        <p:txBody>
          <a:bodyPr/>
          <a:lstStyle/>
          <a:p>
            <a:r>
              <a:rPr lang="en-US" smtClean="0"/>
              <a:t>Up-to-dateness (UTD) vector table</a:t>
            </a:r>
          </a:p>
        </p:txBody>
      </p:sp>
      <p:sp>
        <p:nvSpPr>
          <p:cNvPr id="21506" name="Shape 722946"/>
          <p:cNvSpPr>
            <a:spLocks noGrp="1" noChangeArrowheads="1"/>
          </p:cNvSpPr>
          <p:nvPr>
            <p:ph idx="1"/>
          </p:nvPr>
        </p:nvSpPr>
        <p:spPr/>
        <p:txBody>
          <a:bodyPr>
            <a:normAutofit lnSpcReduction="10000"/>
          </a:bodyPr>
          <a:lstStyle/>
          <a:p>
            <a:r>
              <a:rPr lang="en-US" dirty="0" smtClean="0"/>
              <a:t>Table per NC per DC</a:t>
            </a:r>
          </a:p>
          <a:p>
            <a:r>
              <a:rPr lang="en-US" dirty="0" smtClean="0"/>
              <a:t>Used to detect updates already received via another replication route</a:t>
            </a:r>
          </a:p>
          <a:p>
            <a:pPr lvl="1"/>
            <a:r>
              <a:rPr lang="en-US" dirty="0" smtClean="0"/>
              <a:t>propagation dampening</a:t>
            </a:r>
          </a:p>
          <a:p>
            <a:r>
              <a:rPr lang="en-US" dirty="0" smtClean="0"/>
              <a:t>Maintains</a:t>
            </a:r>
          </a:p>
          <a:p>
            <a:pPr lvl="1"/>
            <a:r>
              <a:rPr lang="en-US" dirty="0" smtClean="0"/>
              <a:t>originating DC’s invocation ID</a:t>
            </a:r>
          </a:p>
          <a:p>
            <a:pPr lvl="1"/>
            <a:r>
              <a:rPr lang="en-US" dirty="0" smtClean="0"/>
              <a:t>highest originating USN</a:t>
            </a:r>
          </a:p>
          <a:p>
            <a:pPr lvl="1"/>
            <a:r>
              <a:rPr lang="en-US" dirty="0" smtClean="0"/>
              <a:t>timestamp of last successful replication cycle</a:t>
            </a:r>
          </a:p>
          <a:p>
            <a:r>
              <a:rPr lang="en-US" dirty="0" smtClean="0"/>
              <a:t>Only those DCs are added from which originating updates have been received</a:t>
            </a:r>
          </a:p>
          <a:p>
            <a:pPr lvl="1"/>
            <a:r>
              <a:rPr lang="en-US" dirty="0" smtClean="0"/>
              <a:t>this is typically (eventually) ~all DCs that maintain a read/write replica</a:t>
            </a:r>
          </a:p>
          <a:p>
            <a:pPr lvl="2"/>
            <a:r>
              <a:rPr lang="en-US" dirty="0" smtClean="0"/>
              <a:t>does not necessarily apply to schema NC</a:t>
            </a:r>
          </a:p>
        </p:txBody>
      </p:sp>
    </p:spTree>
    <p:extLst>
      <p:ext uri="{BB962C8B-B14F-4D97-AF65-F5344CB8AC3E}">
        <p14:creationId xmlns:p14="http://schemas.microsoft.com/office/powerpoint/2010/main" val="661711329"/>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930817"/>
          <p:cNvSpPr>
            <a:spLocks noChangeArrowheads="1"/>
          </p:cNvSpPr>
          <p:nvPr/>
        </p:nvSpPr>
        <p:spPr bwMode="auto">
          <a:xfrm>
            <a:off x="812589" y="1889126"/>
            <a:ext cx="4591971" cy="3871913"/>
          </a:xfrm>
          <a:prstGeom prst="ellipse">
            <a:avLst/>
          </a:prstGeom>
          <a:noFill/>
          <a:ln w="38100" algn="ctr">
            <a:solidFill>
              <a:schemeClr val="tx2"/>
            </a:solidFill>
            <a:prstDash val="lgDash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1800">
              <a:solidFill>
                <a:srgbClr val="000000"/>
              </a:solidFill>
            </a:endParaRPr>
          </a:p>
        </p:txBody>
      </p:sp>
      <p:sp>
        <p:nvSpPr>
          <p:cNvPr id="22531" name="Straight Connector 930818"/>
          <p:cNvSpPr>
            <a:spLocks noChangeShapeType="1"/>
          </p:cNvSpPr>
          <p:nvPr/>
        </p:nvSpPr>
        <p:spPr bwMode="auto">
          <a:xfrm>
            <a:off x="2653609" y="3362326"/>
            <a:ext cx="5573848" cy="142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32" name="Rectangle 930819"/>
          <p:cNvSpPr>
            <a:spLocks noChangeArrowheads="1"/>
          </p:cNvSpPr>
          <p:nvPr/>
        </p:nvSpPr>
        <p:spPr bwMode="auto">
          <a:xfrm>
            <a:off x="1929897" y="2895600"/>
            <a:ext cx="5078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sz="1800">
              <a:solidFill>
                <a:srgbClr val="000000"/>
              </a:solidFill>
            </a:endParaRPr>
          </a:p>
        </p:txBody>
      </p:sp>
      <p:sp>
        <p:nvSpPr>
          <p:cNvPr id="930822" name="Rectangle 930821"/>
          <p:cNvSpPr>
            <a:spLocks noChangeArrowheads="1"/>
          </p:cNvSpPr>
          <p:nvPr/>
        </p:nvSpPr>
        <p:spPr bwMode="auto">
          <a:xfrm>
            <a:off x="5793924" y="3751263"/>
            <a:ext cx="1616712" cy="346075"/>
          </a:xfrm>
          <a:prstGeom prst="rect">
            <a:avLst/>
          </a:prstGeom>
          <a:gradFill rotWithShape="1">
            <a:gsLst>
              <a:gs pos="0">
                <a:srgbClr val="FF0000"/>
              </a:gs>
              <a:gs pos="100000">
                <a:srgbClr val="FF0000">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3388</a:t>
            </a:r>
          </a:p>
        </p:txBody>
      </p:sp>
      <p:sp>
        <p:nvSpPr>
          <p:cNvPr id="930823" name="Rectangle 930822"/>
          <p:cNvSpPr>
            <a:spLocks noChangeArrowheads="1"/>
          </p:cNvSpPr>
          <p:nvPr/>
        </p:nvSpPr>
        <p:spPr bwMode="auto">
          <a:xfrm>
            <a:off x="4939014" y="3170238"/>
            <a:ext cx="793544" cy="336550"/>
          </a:xfrm>
          <a:prstGeom prst="rect">
            <a:avLst/>
          </a:prstGeom>
          <a:solidFill>
            <a:schemeClr val="bg1"/>
          </a:solidFill>
          <a:ln w="9525" cap="flat" cmpd="sng" algn="ctr">
            <a:noFill/>
            <a:prstDash val="solid"/>
            <a:miter lim="800000"/>
            <a:headEnd type="none" w="med" len="med"/>
            <a:tailEnd type="none" w="med" len="med"/>
          </a:ln>
          <a:effectLst/>
        </p:spPr>
        <p:txBody>
          <a:bodyPr lIns="92075" tIns="46038" rIns="92075" bIns="46038">
            <a:spAutoFit/>
          </a:bodyPr>
          <a:lstStyle/>
          <a:p>
            <a:pPr algn="l" eaLnBrk="0" hangingPunct="0">
              <a:spcBef>
                <a:spcPct val="50000"/>
              </a:spcBef>
              <a:defRPr/>
            </a:pPr>
            <a:r>
              <a:rPr lang="en-US" sz="1600" b="1">
                <a:solidFill>
                  <a:schemeClr val="tx1"/>
                </a:solidFill>
                <a:effectLst>
                  <a:outerShdw blurRad="38100" dist="38100" dir="2700000" algn="tl">
                    <a:srgbClr val="C0C0C0"/>
                  </a:outerShdw>
                </a:effectLst>
                <a:cs typeface="+mn-cs"/>
              </a:rPr>
              <a:t>DS4</a:t>
            </a:r>
          </a:p>
        </p:txBody>
      </p:sp>
      <p:sp>
        <p:nvSpPr>
          <p:cNvPr id="930831" name="Rectangle 930830"/>
          <p:cNvSpPr>
            <a:spLocks noChangeArrowheads="1"/>
          </p:cNvSpPr>
          <p:nvPr/>
        </p:nvSpPr>
        <p:spPr bwMode="auto">
          <a:xfrm>
            <a:off x="3559306" y="5562601"/>
            <a:ext cx="1616712" cy="346075"/>
          </a:xfrm>
          <a:prstGeom prst="rect">
            <a:avLst/>
          </a:prstGeom>
          <a:gradFill rotWithShape="1">
            <a:gsLst>
              <a:gs pos="0">
                <a:srgbClr val="FF0000"/>
              </a:gs>
              <a:gs pos="100000">
                <a:srgbClr val="FF0000">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1217</a:t>
            </a:r>
          </a:p>
        </p:txBody>
      </p:sp>
      <p:sp>
        <p:nvSpPr>
          <p:cNvPr id="930832" name="Rectangle 930831"/>
          <p:cNvSpPr>
            <a:spLocks noChangeArrowheads="1"/>
          </p:cNvSpPr>
          <p:nvPr/>
        </p:nvSpPr>
        <p:spPr bwMode="auto">
          <a:xfrm>
            <a:off x="2708628" y="4981575"/>
            <a:ext cx="793544" cy="336550"/>
          </a:xfrm>
          <a:prstGeom prst="rect">
            <a:avLst/>
          </a:prstGeom>
          <a:noFill/>
          <a:ln w="9525" cap="flat" cmpd="sng" algn="ctr">
            <a:noFill/>
            <a:prstDash val="solid"/>
            <a:miter lim="800000"/>
            <a:headEnd type="none" w="med" len="med"/>
            <a:tailEnd type="none" w="med" len="med"/>
          </a:ln>
          <a:effectLst/>
        </p:spPr>
        <p:txBody>
          <a:bodyPr lIns="92075" tIns="46038" rIns="92075" bIns="46038">
            <a:spAutoFit/>
          </a:bodyPr>
          <a:lstStyle/>
          <a:p>
            <a:pPr algn="l" eaLnBrk="0" hangingPunct="0">
              <a:spcBef>
                <a:spcPct val="50000"/>
              </a:spcBef>
              <a:defRPr/>
            </a:pPr>
            <a:r>
              <a:rPr lang="en-US" sz="1600" b="1">
                <a:solidFill>
                  <a:schemeClr val="tx1"/>
                </a:solidFill>
                <a:effectLst>
                  <a:outerShdw blurRad="38100" dist="38100" dir="2700000" algn="tl">
                    <a:srgbClr val="C0C0C0"/>
                  </a:outerShdw>
                </a:effectLst>
                <a:cs typeface="+mn-cs"/>
              </a:rPr>
              <a:t>DS3</a:t>
            </a:r>
          </a:p>
        </p:txBody>
      </p:sp>
      <p:sp>
        <p:nvSpPr>
          <p:cNvPr id="930833" name="Rectangle 930832"/>
          <p:cNvSpPr>
            <a:spLocks noChangeArrowheads="1"/>
          </p:cNvSpPr>
          <p:nvPr/>
        </p:nvSpPr>
        <p:spPr bwMode="auto">
          <a:xfrm>
            <a:off x="1151167" y="3752851"/>
            <a:ext cx="1616712" cy="346075"/>
          </a:xfrm>
          <a:prstGeom prst="rect">
            <a:avLst/>
          </a:prstGeom>
          <a:gradFill rotWithShape="1">
            <a:gsLst>
              <a:gs pos="0">
                <a:srgbClr val="FF0000"/>
              </a:gs>
              <a:gs pos="100000">
                <a:srgbClr val="FF0000">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2052</a:t>
            </a:r>
          </a:p>
        </p:txBody>
      </p:sp>
      <p:sp>
        <p:nvSpPr>
          <p:cNvPr id="930834" name="Rectangle 930833"/>
          <p:cNvSpPr>
            <a:spLocks noChangeArrowheads="1"/>
          </p:cNvSpPr>
          <p:nvPr/>
        </p:nvSpPr>
        <p:spPr bwMode="auto">
          <a:xfrm>
            <a:off x="262399" y="3171825"/>
            <a:ext cx="793544" cy="336550"/>
          </a:xfrm>
          <a:prstGeom prst="rect">
            <a:avLst/>
          </a:prstGeom>
          <a:solidFill>
            <a:schemeClr val="bg1"/>
          </a:solidFill>
          <a:ln w="9525" cap="flat" cmpd="sng" algn="ctr">
            <a:noFill/>
            <a:prstDash val="solid"/>
            <a:miter lim="800000"/>
            <a:headEnd type="none" w="med" len="med"/>
            <a:tailEnd type="none" w="med" len="med"/>
          </a:ln>
          <a:effectLst/>
        </p:spPr>
        <p:txBody>
          <a:bodyPr lIns="92075" tIns="46038" rIns="92075" bIns="46038">
            <a:spAutoFit/>
          </a:bodyPr>
          <a:lstStyle/>
          <a:p>
            <a:pPr algn="l" eaLnBrk="0" hangingPunct="0">
              <a:spcBef>
                <a:spcPct val="50000"/>
              </a:spcBef>
              <a:defRPr/>
            </a:pPr>
            <a:r>
              <a:rPr lang="en-US" sz="1600" b="1">
                <a:solidFill>
                  <a:schemeClr val="tx1"/>
                </a:solidFill>
                <a:effectLst>
                  <a:outerShdw blurRad="38100" dist="38100" dir="2700000" algn="tl">
                    <a:srgbClr val="C0C0C0"/>
                  </a:outerShdw>
                </a:effectLst>
                <a:cs typeface="+mn-cs"/>
              </a:rPr>
              <a:t>DS2</a:t>
            </a:r>
          </a:p>
        </p:txBody>
      </p:sp>
      <p:sp>
        <p:nvSpPr>
          <p:cNvPr id="930835" name="Rectangle 930834"/>
          <p:cNvSpPr>
            <a:spLocks noChangeArrowheads="1"/>
          </p:cNvSpPr>
          <p:nvPr/>
        </p:nvSpPr>
        <p:spPr bwMode="auto">
          <a:xfrm>
            <a:off x="3529681" y="1831976"/>
            <a:ext cx="1616712" cy="346075"/>
          </a:xfrm>
          <a:prstGeom prst="rect">
            <a:avLst/>
          </a:prstGeom>
          <a:gradFill rotWithShape="1">
            <a:gsLst>
              <a:gs pos="0">
                <a:srgbClr val="FF0000"/>
              </a:gs>
              <a:gs pos="100000">
                <a:srgbClr val="FF0000">
                  <a:gamma/>
                  <a:tint val="33725"/>
                  <a:invGamma/>
                </a:srgbClr>
              </a:gs>
            </a:gsLst>
            <a:lin ang="5400000" scaled="1"/>
          </a:gradFill>
          <a:ln w="9525" cap="flat" cmpd="sng" algn="ctr">
            <a:solidFill>
              <a:schemeClr val="bg2"/>
            </a:solidFill>
            <a:prstDash val="solid"/>
            <a:miter lim="800000"/>
            <a:headEnd type="none" w="med" len="med"/>
            <a:tailEnd type="none" w="med" len="med"/>
          </a:ln>
          <a:effectLst/>
        </p:spPr>
        <p:txBody>
          <a:bodyPr lIns="92075" tIns="46038" rIns="92075" bIns="46038">
            <a:spAutoFit/>
          </a:bodyPr>
          <a:lstStyle/>
          <a:p>
            <a:pPr algn="ctr" eaLnBrk="0" hangingPunct="0">
              <a:spcBef>
                <a:spcPct val="30000"/>
              </a:spcBef>
              <a:defRPr/>
            </a:pPr>
            <a:r>
              <a:rPr lang="en-US" sz="1600" b="1">
                <a:solidFill>
                  <a:schemeClr val="tx1"/>
                </a:solidFill>
                <a:effectLst>
                  <a:outerShdw blurRad="38100" dist="38100" dir="2700000" algn="tl">
                    <a:srgbClr val="FFFFFF"/>
                  </a:outerShdw>
                </a:effectLst>
                <a:cs typeface="+mn-cs"/>
              </a:rPr>
              <a:t>USN: 4711</a:t>
            </a:r>
          </a:p>
        </p:txBody>
      </p:sp>
      <p:sp>
        <p:nvSpPr>
          <p:cNvPr id="930836" name="Rectangle 930835"/>
          <p:cNvSpPr>
            <a:spLocks noChangeArrowheads="1"/>
          </p:cNvSpPr>
          <p:nvPr/>
        </p:nvSpPr>
        <p:spPr bwMode="auto">
          <a:xfrm>
            <a:off x="2679003" y="1250950"/>
            <a:ext cx="793544" cy="336550"/>
          </a:xfrm>
          <a:prstGeom prst="rect">
            <a:avLst/>
          </a:prstGeom>
          <a:solidFill>
            <a:schemeClr val="bg1"/>
          </a:solidFill>
          <a:ln w="9525" cap="flat" cmpd="sng" algn="ctr">
            <a:noFill/>
            <a:prstDash val="solid"/>
            <a:miter lim="800000"/>
            <a:headEnd type="none" w="med" len="med"/>
            <a:tailEnd type="none" w="med" len="med"/>
          </a:ln>
          <a:effectLst/>
        </p:spPr>
        <p:txBody>
          <a:bodyPr lIns="92075" tIns="46038" rIns="92075" bIns="46038">
            <a:spAutoFit/>
          </a:bodyPr>
          <a:lstStyle/>
          <a:p>
            <a:pPr algn="l" eaLnBrk="0" hangingPunct="0">
              <a:spcBef>
                <a:spcPct val="50000"/>
              </a:spcBef>
              <a:defRPr/>
            </a:pPr>
            <a:r>
              <a:rPr lang="en-US" sz="1600" b="1">
                <a:solidFill>
                  <a:schemeClr val="tx1"/>
                </a:solidFill>
                <a:effectLst>
                  <a:outerShdw blurRad="38100" dist="38100" dir="2700000" algn="tl">
                    <a:srgbClr val="C0C0C0"/>
                  </a:outerShdw>
                </a:effectLst>
                <a:cs typeface="+mn-cs"/>
              </a:rPr>
              <a:t>DS1</a:t>
            </a:r>
          </a:p>
        </p:txBody>
      </p:sp>
      <p:sp>
        <p:nvSpPr>
          <p:cNvPr id="22541" name="Shape 930836"/>
          <p:cNvSpPr>
            <a:spLocks noGrp="1" noChangeArrowheads="1"/>
          </p:cNvSpPr>
          <p:nvPr>
            <p:ph type="title"/>
          </p:nvPr>
        </p:nvSpPr>
        <p:spPr/>
        <p:txBody>
          <a:bodyPr/>
          <a:lstStyle/>
          <a:p>
            <a:r>
              <a:rPr lang="en-US" smtClean="0"/>
              <a:t>Up-to-dateness (UTD) vector table</a:t>
            </a:r>
          </a:p>
        </p:txBody>
      </p:sp>
      <p:pic>
        <p:nvPicPr>
          <p:cNvPr id="22542" name="Rectangle 9308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707" y="1544638"/>
            <a:ext cx="899348" cy="10779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43" name="Rectangle 9308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880" y="3457575"/>
            <a:ext cx="899348" cy="1077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44" name="Rectangle 930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030" y="5273676"/>
            <a:ext cx="899348" cy="1077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45" name="Rectangle 9308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37" y="3457575"/>
            <a:ext cx="899350" cy="1077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46" name="Rectangle 930862"/>
          <p:cNvSpPr>
            <a:spLocks noChangeArrowheads="1"/>
          </p:cNvSpPr>
          <p:nvPr/>
        </p:nvSpPr>
        <p:spPr bwMode="auto">
          <a:xfrm>
            <a:off x="5650028" y="4630738"/>
            <a:ext cx="6322953" cy="101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62" tIns="46038" rIns="182562" bIns="46038">
            <a:spAutoFit/>
          </a:bodyPr>
          <a:lstStyle/>
          <a:p>
            <a:pPr marL="342900" indent="-342900" algn="l">
              <a:spcBef>
                <a:spcPct val="20000"/>
              </a:spcBef>
              <a:buClr>
                <a:schemeClr val="tx1"/>
              </a:buClr>
              <a:buFont typeface="Wingdings" pitchFamily="2" charset="2"/>
              <a:buChar char="§"/>
            </a:pPr>
            <a:r>
              <a:rPr lang="en-US" sz="2000">
                <a:solidFill>
                  <a:srgbClr val="FF0000"/>
                </a:solidFill>
              </a:rPr>
              <a:t>DS4’s</a:t>
            </a:r>
            <a:r>
              <a:rPr lang="en-US" sz="2000">
                <a:solidFill>
                  <a:schemeClr val="tx1"/>
                </a:solidFill>
              </a:rPr>
              <a:t> up-to-dateness vector</a:t>
            </a:r>
          </a:p>
          <a:p>
            <a:pPr marL="742950" lvl="1" indent="-285750" algn="l">
              <a:spcBef>
                <a:spcPct val="20000"/>
              </a:spcBef>
              <a:buClr>
                <a:schemeClr val="tx1"/>
              </a:buClr>
              <a:buFont typeface="Wingdings" pitchFamily="2" charset="2"/>
              <a:buChar char="§"/>
            </a:pPr>
            <a:r>
              <a:rPr lang="en-US" sz="1800">
                <a:solidFill>
                  <a:schemeClr val="tx1"/>
                </a:solidFill>
              </a:rPr>
              <a:t>assumes that DS1, DS2 and DS3 have all originated writes against the partition</a:t>
            </a:r>
          </a:p>
        </p:txBody>
      </p:sp>
      <p:grpSp>
        <p:nvGrpSpPr>
          <p:cNvPr id="22547" name="Group 133"/>
          <p:cNvGrpSpPr>
            <a:grpSpLocks/>
          </p:cNvGrpSpPr>
          <p:nvPr/>
        </p:nvGrpSpPr>
        <p:grpSpPr bwMode="auto">
          <a:xfrm>
            <a:off x="6377972" y="1338263"/>
            <a:ext cx="5537875" cy="1828800"/>
            <a:chOff x="2974" y="795"/>
            <a:chExt cx="2617" cy="1152"/>
          </a:xfrm>
        </p:grpSpPr>
        <p:sp>
          <p:nvSpPr>
            <p:cNvPr id="930900" name="Rectangle 930899"/>
            <p:cNvSpPr>
              <a:spLocks noChangeArrowheads="1"/>
            </p:cNvSpPr>
            <p:nvPr/>
          </p:nvSpPr>
          <p:spPr bwMode="auto">
            <a:xfrm>
              <a:off x="2974" y="796"/>
              <a:ext cx="810" cy="347"/>
            </a:xfrm>
            <a:prstGeom prst="rect">
              <a:avLst/>
            </a:prstGeom>
            <a:solidFill>
              <a:srgbClr val="C0C0C0"/>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400" b="1">
                  <a:solidFill>
                    <a:schemeClr val="tx1"/>
                  </a:solidFill>
                  <a:effectLst>
                    <a:outerShdw blurRad="38100" dist="38100" dir="2700000" algn="tl">
                      <a:srgbClr val="FFFFFF"/>
                    </a:outerShdw>
                  </a:effectLst>
                  <a:cs typeface="+mn-cs"/>
                </a:rPr>
                <a:t>Invocation</a:t>
              </a:r>
              <a:br>
                <a:rPr lang="en-US" sz="1400" b="1">
                  <a:solidFill>
                    <a:schemeClr val="tx1"/>
                  </a:solidFill>
                  <a:effectLst>
                    <a:outerShdw blurRad="38100" dist="38100" dir="2700000" algn="tl">
                      <a:srgbClr val="FFFFFF"/>
                    </a:outerShdw>
                  </a:effectLst>
                  <a:cs typeface="+mn-cs"/>
                </a:rPr>
              </a:br>
              <a:r>
                <a:rPr lang="en-US" sz="1400" b="1">
                  <a:solidFill>
                    <a:schemeClr val="tx1"/>
                  </a:solidFill>
                  <a:effectLst>
                    <a:outerShdw blurRad="38100" dist="38100" dir="2700000" algn="tl">
                      <a:srgbClr val="FFFFFF"/>
                    </a:outerShdw>
                  </a:effectLst>
                  <a:cs typeface="+mn-cs"/>
                </a:rPr>
                <a:t> ID</a:t>
              </a:r>
            </a:p>
          </p:txBody>
        </p:sp>
        <p:sp>
          <p:nvSpPr>
            <p:cNvPr id="930901" name="Rectangle 930900"/>
            <p:cNvSpPr>
              <a:spLocks noChangeArrowheads="1"/>
            </p:cNvSpPr>
            <p:nvPr/>
          </p:nvSpPr>
          <p:spPr bwMode="auto">
            <a:xfrm>
              <a:off x="3784" y="796"/>
              <a:ext cx="960" cy="347"/>
            </a:xfrm>
            <a:prstGeom prst="rect">
              <a:avLst/>
            </a:prstGeom>
            <a:solidFill>
              <a:srgbClr val="C0C0C0"/>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400" b="1">
                  <a:solidFill>
                    <a:schemeClr val="tx1"/>
                  </a:solidFill>
                  <a:effectLst>
                    <a:outerShdw blurRad="38100" dist="38100" dir="2700000" algn="tl">
                      <a:srgbClr val="FFFFFF"/>
                    </a:outerShdw>
                  </a:effectLst>
                  <a:cs typeface="+mn-cs"/>
                </a:rPr>
                <a:t>Highest </a:t>
              </a:r>
              <a:br>
                <a:rPr lang="en-US" sz="1400" b="1">
                  <a:solidFill>
                    <a:schemeClr val="tx1"/>
                  </a:solidFill>
                  <a:effectLst>
                    <a:outerShdw blurRad="38100" dist="38100" dir="2700000" algn="tl">
                      <a:srgbClr val="FFFFFF"/>
                    </a:outerShdw>
                  </a:effectLst>
                  <a:cs typeface="+mn-cs"/>
                </a:rPr>
              </a:br>
              <a:r>
                <a:rPr lang="en-US" sz="1400" b="1">
                  <a:solidFill>
                    <a:schemeClr val="tx1"/>
                  </a:solidFill>
                  <a:effectLst>
                    <a:outerShdw blurRad="38100" dist="38100" dir="2700000" algn="tl">
                      <a:srgbClr val="FFFFFF"/>
                    </a:outerShdw>
                  </a:effectLst>
                  <a:cs typeface="+mn-cs"/>
                </a:rPr>
                <a:t>originating USN</a:t>
              </a:r>
            </a:p>
          </p:txBody>
        </p:sp>
        <p:sp>
          <p:nvSpPr>
            <p:cNvPr id="930902" name="Rectangle 930901"/>
            <p:cNvSpPr>
              <a:spLocks noChangeArrowheads="1"/>
            </p:cNvSpPr>
            <p:nvPr/>
          </p:nvSpPr>
          <p:spPr bwMode="auto">
            <a:xfrm>
              <a:off x="2974" y="1143"/>
              <a:ext cx="810"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i="1">
                  <a:solidFill>
                    <a:srgbClr val="3366FF"/>
                  </a:solidFill>
                  <a:effectLst>
                    <a:outerShdw blurRad="38100" dist="38100" dir="2700000" algn="tl">
                      <a:srgbClr val="C0C0C0"/>
                    </a:outerShdw>
                  </a:effectLst>
                  <a:cs typeface="+mn-cs"/>
                </a:rPr>
                <a:t>DS1 GUID</a:t>
              </a:r>
              <a:endParaRPr lang="en-US" sz="1600">
                <a:solidFill>
                  <a:srgbClr val="3366FF"/>
                </a:solidFill>
                <a:effectLst>
                  <a:outerShdw blurRad="38100" dist="38100" dir="2700000" algn="tl">
                    <a:srgbClr val="C0C0C0"/>
                  </a:outerShdw>
                </a:effectLst>
                <a:cs typeface="+mn-cs"/>
              </a:endParaRPr>
            </a:p>
          </p:txBody>
        </p:sp>
        <p:sp>
          <p:nvSpPr>
            <p:cNvPr id="930903" name="Rectangle 930902"/>
            <p:cNvSpPr>
              <a:spLocks noChangeArrowheads="1"/>
            </p:cNvSpPr>
            <p:nvPr/>
          </p:nvSpPr>
          <p:spPr bwMode="auto">
            <a:xfrm>
              <a:off x="3784" y="1143"/>
              <a:ext cx="960"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a:solidFill>
                    <a:srgbClr val="3366FF"/>
                  </a:solidFill>
                  <a:effectLst>
                    <a:outerShdw blurRad="38100" dist="38100" dir="2700000" algn="tl">
                      <a:srgbClr val="C0C0C0"/>
                    </a:outerShdw>
                  </a:effectLst>
                  <a:cs typeface="+mn-cs"/>
                </a:rPr>
                <a:t>4691</a:t>
              </a:r>
            </a:p>
          </p:txBody>
        </p:sp>
        <p:sp>
          <p:nvSpPr>
            <p:cNvPr id="930904" name="Rectangle 930903"/>
            <p:cNvSpPr>
              <a:spLocks noChangeArrowheads="1"/>
            </p:cNvSpPr>
            <p:nvPr/>
          </p:nvSpPr>
          <p:spPr bwMode="auto">
            <a:xfrm>
              <a:off x="2974" y="1414"/>
              <a:ext cx="810"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i="1">
                  <a:solidFill>
                    <a:srgbClr val="3366FF"/>
                  </a:solidFill>
                  <a:effectLst>
                    <a:outerShdw blurRad="38100" dist="38100" dir="2700000" algn="tl">
                      <a:srgbClr val="C0C0C0"/>
                    </a:outerShdw>
                  </a:effectLst>
                  <a:cs typeface="+mn-cs"/>
                </a:rPr>
                <a:t>DS2 GUID</a:t>
              </a:r>
              <a:endParaRPr lang="en-US" sz="1600">
                <a:solidFill>
                  <a:srgbClr val="3366FF"/>
                </a:solidFill>
                <a:effectLst>
                  <a:outerShdw blurRad="38100" dist="38100" dir="2700000" algn="tl">
                    <a:srgbClr val="C0C0C0"/>
                  </a:outerShdw>
                </a:effectLst>
                <a:cs typeface="+mn-cs"/>
              </a:endParaRPr>
            </a:p>
          </p:txBody>
        </p:sp>
        <p:sp>
          <p:nvSpPr>
            <p:cNvPr id="930905" name="Rectangle 930904"/>
            <p:cNvSpPr>
              <a:spLocks noChangeArrowheads="1"/>
            </p:cNvSpPr>
            <p:nvPr/>
          </p:nvSpPr>
          <p:spPr bwMode="auto">
            <a:xfrm>
              <a:off x="3784" y="1414"/>
              <a:ext cx="960"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a:solidFill>
                    <a:srgbClr val="3366FF"/>
                  </a:solidFill>
                  <a:effectLst>
                    <a:outerShdw blurRad="38100" dist="38100" dir="2700000" algn="tl">
                      <a:srgbClr val="C0C0C0"/>
                    </a:outerShdw>
                  </a:effectLst>
                  <a:cs typeface="+mn-cs"/>
                </a:rPr>
                <a:t>2052</a:t>
              </a:r>
            </a:p>
          </p:txBody>
        </p:sp>
        <p:sp>
          <p:nvSpPr>
            <p:cNvPr id="930928" name="Rectangle 930927"/>
            <p:cNvSpPr>
              <a:spLocks noChangeArrowheads="1"/>
            </p:cNvSpPr>
            <p:nvPr/>
          </p:nvSpPr>
          <p:spPr bwMode="auto">
            <a:xfrm flipH="1">
              <a:off x="4739" y="795"/>
              <a:ext cx="852" cy="347"/>
            </a:xfrm>
            <a:prstGeom prst="rect">
              <a:avLst/>
            </a:prstGeom>
            <a:solidFill>
              <a:srgbClr val="C0C0C0"/>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400" b="1">
                  <a:solidFill>
                    <a:schemeClr val="tx1"/>
                  </a:solidFill>
                  <a:effectLst>
                    <a:outerShdw blurRad="38100" dist="38100" dir="2700000" algn="tl">
                      <a:srgbClr val="FFFFFF"/>
                    </a:outerShdw>
                  </a:effectLst>
                  <a:cs typeface="+mn-cs"/>
                </a:rPr>
                <a:t>Replication </a:t>
              </a:r>
              <a:br>
                <a:rPr lang="en-US" sz="1400" b="1">
                  <a:solidFill>
                    <a:schemeClr val="tx1"/>
                  </a:solidFill>
                  <a:effectLst>
                    <a:outerShdw blurRad="38100" dist="38100" dir="2700000" algn="tl">
                      <a:srgbClr val="FFFFFF"/>
                    </a:outerShdw>
                  </a:effectLst>
                  <a:cs typeface="+mn-cs"/>
                </a:rPr>
              </a:br>
              <a:r>
                <a:rPr lang="en-US" sz="1400" b="1">
                  <a:solidFill>
                    <a:schemeClr val="tx1"/>
                  </a:solidFill>
                  <a:effectLst>
                    <a:outerShdw blurRad="38100" dist="38100" dir="2700000" algn="tl">
                      <a:srgbClr val="FFFFFF"/>
                    </a:outerShdw>
                  </a:effectLst>
                  <a:cs typeface="+mn-cs"/>
                </a:rPr>
                <a:t>timestamp</a:t>
              </a:r>
            </a:p>
          </p:txBody>
        </p:sp>
        <p:sp>
          <p:nvSpPr>
            <p:cNvPr id="930930" name="Rectangle 930929"/>
            <p:cNvSpPr>
              <a:spLocks noChangeArrowheads="1"/>
            </p:cNvSpPr>
            <p:nvPr/>
          </p:nvSpPr>
          <p:spPr bwMode="auto">
            <a:xfrm flipH="1">
              <a:off x="4739" y="1142"/>
              <a:ext cx="852"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i="1">
                  <a:solidFill>
                    <a:srgbClr val="3366FF"/>
                  </a:solidFill>
                  <a:effectLst>
                    <a:outerShdw blurRad="38100" dist="38100" dir="2700000" algn="tl">
                      <a:srgbClr val="C0C0C0"/>
                    </a:outerShdw>
                  </a:effectLst>
                  <a:cs typeface="+mn-cs"/>
                </a:rPr>
                <a:t>12:02.31</a:t>
              </a:r>
              <a:endParaRPr lang="en-US" sz="1600">
                <a:solidFill>
                  <a:srgbClr val="3366FF"/>
                </a:solidFill>
                <a:effectLst>
                  <a:outerShdw blurRad="38100" dist="38100" dir="2700000" algn="tl">
                    <a:srgbClr val="C0C0C0"/>
                  </a:outerShdw>
                </a:effectLst>
                <a:cs typeface="+mn-cs"/>
              </a:endParaRPr>
            </a:p>
          </p:txBody>
        </p:sp>
        <p:sp>
          <p:nvSpPr>
            <p:cNvPr id="930932" name="Rectangle 930931"/>
            <p:cNvSpPr>
              <a:spLocks noChangeArrowheads="1"/>
            </p:cNvSpPr>
            <p:nvPr/>
          </p:nvSpPr>
          <p:spPr bwMode="auto">
            <a:xfrm flipH="1">
              <a:off x="4739" y="1413"/>
              <a:ext cx="852"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i="1">
                  <a:solidFill>
                    <a:srgbClr val="3366FF"/>
                  </a:solidFill>
                  <a:effectLst>
                    <a:outerShdw blurRad="38100" dist="38100" dir="2700000" algn="tl">
                      <a:srgbClr val="C0C0C0"/>
                    </a:outerShdw>
                  </a:effectLst>
                  <a:cs typeface="+mn-cs"/>
                </a:rPr>
                <a:t>12:02.29</a:t>
              </a:r>
              <a:endParaRPr lang="en-US" sz="1600">
                <a:solidFill>
                  <a:srgbClr val="3366FF"/>
                </a:solidFill>
                <a:effectLst>
                  <a:outerShdw blurRad="38100" dist="38100" dir="2700000" algn="tl">
                    <a:srgbClr val="C0C0C0"/>
                  </a:outerShdw>
                </a:effectLst>
                <a:cs typeface="+mn-cs"/>
              </a:endParaRPr>
            </a:p>
          </p:txBody>
        </p:sp>
        <p:sp>
          <p:nvSpPr>
            <p:cNvPr id="930943" name="Rectangle 930942"/>
            <p:cNvSpPr>
              <a:spLocks noChangeArrowheads="1"/>
            </p:cNvSpPr>
            <p:nvPr/>
          </p:nvSpPr>
          <p:spPr bwMode="auto">
            <a:xfrm>
              <a:off x="2974" y="1676"/>
              <a:ext cx="810"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i="1">
                  <a:solidFill>
                    <a:srgbClr val="3366FF"/>
                  </a:solidFill>
                  <a:effectLst>
                    <a:outerShdw blurRad="38100" dist="38100" dir="2700000" algn="tl">
                      <a:srgbClr val="C0C0C0"/>
                    </a:outerShdw>
                  </a:effectLst>
                  <a:cs typeface="+mn-cs"/>
                </a:rPr>
                <a:t>DS3 GUID</a:t>
              </a:r>
              <a:endParaRPr lang="en-US" sz="1600">
                <a:solidFill>
                  <a:srgbClr val="3366FF"/>
                </a:solidFill>
                <a:effectLst>
                  <a:outerShdw blurRad="38100" dist="38100" dir="2700000" algn="tl">
                    <a:srgbClr val="C0C0C0"/>
                  </a:outerShdw>
                </a:effectLst>
                <a:cs typeface="+mn-cs"/>
              </a:endParaRPr>
            </a:p>
          </p:txBody>
        </p:sp>
        <p:sp>
          <p:nvSpPr>
            <p:cNvPr id="930944" name="Rectangle 930943"/>
            <p:cNvSpPr>
              <a:spLocks noChangeArrowheads="1"/>
            </p:cNvSpPr>
            <p:nvPr/>
          </p:nvSpPr>
          <p:spPr bwMode="auto">
            <a:xfrm>
              <a:off x="3784" y="1676"/>
              <a:ext cx="960"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a:solidFill>
                    <a:srgbClr val="3366FF"/>
                  </a:solidFill>
                  <a:effectLst>
                    <a:outerShdw blurRad="38100" dist="38100" dir="2700000" algn="tl">
                      <a:srgbClr val="C0C0C0"/>
                    </a:outerShdw>
                  </a:effectLst>
                  <a:cs typeface="+mn-cs"/>
                </a:rPr>
                <a:t>1216</a:t>
              </a:r>
            </a:p>
          </p:txBody>
        </p:sp>
        <p:sp>
          <p:nvSpPr>
            <p:cNvPr id="930947" name="Rectangle 930946"/>
            <p:cNvSpPr>
              <a:spLocks noChangeArrowheads="1"/>
            </p:cNvSpPr>
            <p:nvPr/>
          </p:nvSpPr>
          <p:spPr bwMode="auto">
            <a:xfrm flipH="1">
              <a:off x="4739" y="1675"/>
              <a:ext cx="852" cy="271"/>
            </a:xfrm>
            <a:prstGeom prst="rect">
              <a:avLst/>
            </a:prstGeom>
            <a:solidFill>
              <a:schemeClr val="bg1"/>
            </a:solidFill>
            <a:ln w="19050" cap="flat" cmpd="sng" algn="ctr">
              <a:solidFill>
                <a:schemeClr val="bg2"/>
              </a:solidFill>
              <a:prstDash val="solid"/>
              <a:miter lim="800000"/>
              <a:headEnd type="none" w="sm" len="sm"/>
              <a:tailEnd type="none" w="sm" len="sm"/>
            </a:ln>
            <a:effectLst/>
          </p:spPr>
          <p:txBody>
            <a:bodyPr wrap="none" anchor="ctr"/>
            <a:lstStyle/>
            <a:p>
              <a:pPr algn="ctr" eaLnBrk="0" hangingPunct="0">
                <a:defRPr/>
              </a:pPr>
              <a:r>
                <a:rPr lang="en-US" sz="1600" i="1">
                  <a:solidFill>
                    <a:srgbClr val="3366FF"/>
                  </a:solidFill>
                  <a:effectLst>
                    <a:outerShdw blurRad="38100" dist="38100" dir="2700000" algn="tl">
                      <a:srgbClr val="C0C0C0"/>
                    </a:outerShdw>
                  </a:effectLst>
                  <a:cs typeface="+mn-cs"/>
                </a:rPr>
                <a:t>12:02.36</a:t>
              </a:r>
              <a:endParaRPr lang="en-US" sz="1600">
                <a:solidFill>
                  <a:srgbClr val="3366FF"/>
                </a:solidFill>
                <a:effectLst>
                  <a:outerShdw blurRad="38100" dist="38100" dir="2700000" algn="tl">
                    <a:srgbClr val="C0C0C0"/>
                  </a:outerShdw>
                </a:effectLst>
                <a:cs typeface="+mn-cs"/>
              </a:endParaRPr>
            </a:p>
          </p:txBody>
        </p:sp>
      </p:grpSp>
    </p:spTree>
    <p:extLst>
      <p:ext uri="{BB962C8B-B14F-4D97-AF65-F5344CB8AC3E}">
        <p14:creationId xmlns:p14="http://schemas.microsoft.com/office/powerpoint/2010/main" val="660477116"/>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hape 724995"/>
          <p:cNvSpPr>
            <a:spLocks noGrp="1" noChangeArrowheads="1"/>
          </p:cNvSpPr>
          <p:nvPr>
            <p:ph type="title"/>
          </p:nvPr>
        </p:nvSpPr>
        <p:spPr/>
        <p:txBody>
          <a:bodyPr/>
          <a:lstStyle/>
          <a:p>
            <a:r>
              <a:rPr lang="en-US" smtClean="0"/>
              <a:t>Conflict resolution</a:t>
            </a:r>
          </a:p>
        </p:txBody>
      </p:sp>
      <p:sp>
        <p:nvSpPr>
          <p:cNvPr id="23554" name="Shape 724994"/>
          <p:cNvSpPr>
            <a:spLocks noGrp="1" noChangeArrowheads="1"/>
          </p:cNvSpPr>
          <p:nvPr>
            <p:ph idx="1"/>
          </p:nvPr>
        </p:nvSpPr>
        <p:spPr/>
        <p:txBody>
          <a:bodyPr/>
          <a:lstStyle/>
          <a:p>
            <a:r>
              <a:rPr lang="en-US" smtClean="0"/>
              <a:t>What is a conflict?</a:t>
            </a:r>
          </a:p>
          <a:p>
            <a:pPr lvl="1"/>
            <a:r>
              <a:rPr lang="en-US" smtClean="0"/>
              <a:t>changes occur to same property of same object on two DCs</a:t>
            </a:r>
          </a:p>
          <a:p>
            <a:pPr lvl="2"/>
            <a:r>
              <a:rPr lang="en-US" smtClean="0"/>
              <a:t>caveats apply to multi-valued properties</a:t>
            </a:r>
          </a:p>
          <a:p>
            <a:pPr lvl="1"/>
            <a:r>
              <a:rPr lang="en-US" smtClean="0"/>
              <a:t>changes occur with timeframe defined by replication latency</a:t>
            </a:r>
          </a:p>
          <a:p>
            <a:pPr lvl="2"/>
            <a:r>
              <a:rPr lang="en-US" smtClean="0"/>
              <a:t>i.e. neither of the changes had reached the opposite DC</a:t>
            </a:r>
          </a:p>
          <a:p>
            <a:r>
              <a:rPr lang="en-US" smtClean="0"/>
              <a:t>General resolution logic</a:t>
            </a:r>
          </a:p>
          <a:p>
            <a:pPr lvl="1"/>
            <a:r>
              <a:rPr lang="en-US" smtClean="0"/>
              <a:t>higher version </a:t>
            </a:r>
            <a:r>
              <a:rPr lang="en-US" smtClean="0">
                <a:sym typeface="Wingdings" pitchFamily="2" charset="2"/>
              </a:rPr>
              <a:t></a:t>
            </a:r>
            <a:r>
              <a:rPr lang="en-US" smtClean="0"/>
              <a:t> later UTC timestamp </a:t>
            </a:r>
            <a:r>
              <a:rPr lang="en-US" smtClean="0">
                <a:sym typeface="Wingdings" pitchFamily="2" charset="2"/>
              </a:rPr>
              <a:t></a:t>
            </a:r>
            <a:r>
              <a:rPr lang="en-US" smtClean="0"/>
              <a:t>higher originating GUID</a:t>
            </a:r>
          </a:p>
          <a:p>
            <a:pPr lvl="2"/>
            <a:r>
              <a:rPr lang="en-US" smtClean="0"/>
              <a:t>DC time *IS* important for things other than Kerberos…</a:t>
            </a:r>
          </a:p>
          <a:p>
            <a:pPr lvl="1"/>
            <a:r>
              <a:rPr lang="en-US" smtClean="0"/>
              <a:t>the resulting behavior of the resolution logic differs according to the type of conflict</a:t>
            </a:r>
          </a:p>
        </p:txBody>
      </p:sp>
    </p:spTree>
    <p:extLst>
      <p:ext uri="{BB962C8B-B14F-4D97-AF65-F5344CB8AC3E}">
        <p14:creationId xmlns:p14="http://schemas.microsoft.com/office/powerpoint/2010/main" val="494350867"/>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hape 951298"/>
          <p:cNvSpPr>
            <a:spLocks noGrp="1" noChangeArrowheads="1"/>
          </p:cNvSpPr>
          <p:nvPr>
            <p:ph type="title"/>
          </p:nvPr>
        </p:nvSpPr>
        <p:spPr/>
        <p:txBody>
          <a:bodyPr/>
          <a:lstStyle/>
          <a:p>
            <a:r>
              <a:rPr lang="en-US" smtClean="0"/>
              <a:t>Conflict resolution</a:t>
            </a:r>
          </a:p>
        </p:txBody>
      </p:sp>
      <p:sp>
        <p:nvSpPr>
          <p:cNvPr id="24578" name="Shape 951297"/>
          <p:cNvSpPr>
            <a:spLocks noGrp="1" noChangeArrowheads="1"/>
          </p:cNvSpPr>
          <p:nvPr>
            <p:ph idx="1"/>
          </p:nvPr>
        </p:nvSpPr>
        <p:spPr/>
        <p:txBody>
          <a:bodyPr/>
          <a:lstStyle/>
          <a:p>
            <a:r>
              <a:rPr lang="en-US" smtClean="0"/>
              <a:t>Attribute value conflict, e.g. –</a:t>
            </a:r>
          </a:p>
          <a:p>
            <a:pPr lvl="1"/>
            <a:r>
              <a:rPr lang="en-US" smtClean="0"/>
              <a:t>user changes his phone number on DC1 whilst an administrator changes same user’s phone number on DC2</a:t>
            </a:r>
          </a:p>
          <a:p>
            <a:pPr lvl="2"/>
            <a:r>
              <a:rPr lang="en-US" smtClean="0"/>
              <a:t>result: 	the losing value is discarded</a:t>
            </a:r>
          </a:p>
          <a:p>
            <a:r>
              <a:rPr lang="en-US" smtClean="0"/>
              <a:t>Move under deleted parent, e.g. –</a:t>
            </a:r>
          </a:p>
          <a:p>
            <a:pPr lvl="1"/>
            <a:r>
              <a:rPr lang="en-US" smtClean="0"/>
              <a:t>administrator creates user in OU1 on DC1 whilst second administrator deletes OU1 on DC2</a:t>
            </a:r>
          </a:p>
          <a:p>
            <a:pPr lvl="2"/>
            <a:r>
              <a:rPr lang="en-US" smtClean="0"/>
              <a:t>result:	</a:t>
            </a:r>
          </a:p>
          <a:p>
            <a:pPr lvl="3"/>
            <a:r>
              <a:rPr lang="en-US" smtClean="0"/>
              <a:t>OU1 deleted</a:t>
            </a:r>
          </a:p>
          <a:p>
            <a:pPr lvl="3"/>
            <a:r>
              <a:rPr lang="en-US" smtClean="0"/>
              <a:t>user moved to “Lost and Found” container</a:t>
            </a:r>
          </a:p>
          <a:p>
            <a:pPr lvl="3"/>
            <a:r>
              <a:rPr lang="en-US" smtClean="0"/>
              <a:t>(TBD: See if recycle objects behavior)</a:t>
            </a:r>
          </a:p>
        </p:txBody>
      </p:sp>
    </p:spTree>
    <p:extLst>
      <p:ext uri="{BB962C8B-B14F-4D97-AF65-F5344CB8AC3E}">
        <p14:creationId xmlns:p14="http://schemas.microsoft.com/office/powerpoint/2010/main" val="887785377"/>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hape 727043"/>
          <p:cNvSpPr>
            <a:spLocks noGrp="1" noChangeArrowheads="1"/>
          </p:cNvSpPr>
          <p:nvPr>
            <p:ph type="title"/>
          </p:nvPr>
        </p:nvSpPr>
        <p:spPr/>
        <p:txBody>
          <a:bodyPr/>
          <a:lstStyle/>
          <a:p>
            <a:r>
              <a:rPr lang="en-US" smtClean="0"/>
              <a:t>Conflict resolution</a:t>
            </a:r>
          </a:p>
        </p:txBody>
      </p:sp>
      <p:sp>
        <p:nvSpPr>
          <p:cNvPr id="25602" name="Shape 727042"/>
          <p:cNvSpPr>
            <a:spLocks noGrp="1" noChangeArrowheads="1"/>
          </p:cNvSpPr>
          <p:nvPr>
            <p:ph idx="1"/>
          </p:nvPr>
        </p:nvSpPr>
        <p:spPr/>
        <p:txBody>
          <a:bodyPr/>
          <a:lstStyle/>
          <a:p>
            <a:r>
              <a:rPr lang="en-US" smtClean="0"/>
              <a:t>Object creation name conflict, e.g. –</a:t>
            </a:r>
          </a:p>
          <a:p>
            <a:pPr lvl="1"/>
            <a:r>
              <a:rPr lang="en-US" smtClean="0"/>
              <a:t>two administrators create two user objects with identical RDNs on two DCs </a:t>
            </a:r>
          </a:p>
          <a:p>
            <a:pPr lvl="1"/>
            <a:r>
              <a:rPr lang="en-US" smtClean="0"/>
              <a:t>result:</a:t>
            </a:r>
          </a:p>
          <a:p>
            <a:pPr lvl="2"/>
            <a:r>
              <a:rPr lang="en-US" smtClean="0"/>
              <a:t>the losing object receives a system-wide unique value on the conflicting attribute (in this case, the RDN)</a:t>
            </a:r>
          </a:p>
          <a:p>
            <a:pPr lvl="2"/>
            <a:r>
              <a:rPr lang="en-US" smtClean="0"/>
              <a:t>losing object identified by its GUID</a:t>
            </a:r>
          </a:p>
          <a:p>
            <a:pPr lvl="3"/>
            <a:r>
              <a:rPr lang="en-US" smtClean="0"/>
              <a:t>version metadata effectively useless since it will always be “1”</a:t>
            </a:r>
          </a:p>
        </p:txBody>
      </p:sp>
    </p:spTree>
    <p:extLst>
      <p:ext uri="{BB962C8B-B14F-4D97-AF65-F5344CB8AC3E}">
        <p14:creationId xmlns:p14="http://schemas.microsoft.com/office/powerpoint/2010/main" val="1832376250"/>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729091"/>
          <p:cNvSpPr>
            <a:spLocks noGrp="1" noChangeArrowheads="1"/>
          </p:cNvSpPr>
          <p:nvPr>
            <p:ph type="title"/>
          </p:nvPr>
        </p:nvSpPr>
        <p:spPr/>
        <p:txBody>
          <a:bodyPr/>
          <a:lstStyle/>
          <a:p>
            <a:r>
              <a:rPr lang="en-US" smtClean="0"/>
              <a:t>Replication throttles</a:t>
            </a:r>
          </a:p>
        </p:txBody>
      </p:sp>
      <p:sp>
        <p:nvSpPr>
          <p:cNvPr id="3" name="Content Placeholder 2"/>
          <p:cNvSpPr>
            <a:spLocks noGrp="1"/>
          </p:cNvSpPr>
          <p:nvPr>
            <p:ph idx="1"/>
          </p:nvPr>
        </p:nvSpPr>
        <p:spPr/>
        <p:txBody>
          <a:bodyPr/>
          <a:lstStyle/>
          <a:p>
            <a:r>
              <a:rPr lang="en-US" smtClean="0"/>
              <a:t>Information sent prior to replication</a:t>
            </a:r>
          </a:p>
          <a:p>
            <a:pPr lvl="1"/>
            <a:r>
              <a:rPr lang="en-US" smtClean="0"/>
              <a:t>naming context for which changes are requested</a:t>
            </a:r>
          </a:p>
          <a:p>
            <a:pPr lvl="1"/>
            <a:r>
              <a:rPr lang="en-US" smtClean="0"/>
              <a:t>maximum objects/values requested</a:t>
            </a:r>
          </a:p>
          <a:p>
            <a:pPr lvl="1"/>
            <a:r>
              <a:rPr lang="en-US" smtClean="0"/>
              <a:t>high-USN-change value of naming context for replication partner</a:t>
            </a:r>
          </a:p>
          <a:p>
            <a:pPr lvl="1"/>
            <a:r>
              <a:rPr lang="en-US" smtClean="0"/>
              <a:t>complete up-to-dateness vector</a:t>
            </a:r>
          </a:p>
          <a:p>
            <a:pPr lvl="2"/>
            <a:r>
              <a:rPr lang="en-US" smtClean="0"/>
              <a:t>used for propagation dampening</a:t>
            </a:r>
            <a:endParaRPr lang="en-US" dirty="0"/>
          </a:p>
        </p:txBody>
      </p:sp>
    </p:spTree>
    <p:extLst>
      <p:ext uri="{BB962C8B-B14F-4D97-AF65-F5344CB8AC3E}">
        <p14:creationId xmlns:p14="http://schemas.microsoft.com/office/powerpoint/2010/main" val="3861252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hape 1051650"/>
          <p:cNvSpPr>
            <a:spLocks noGrp="1" noChangeArrowheads="1"/>
          </p:cNvSpPr>
          <p:nvPr>
            <p:ph type="title"/>
          </p:nvPr>
        </p:nvSpPr>
        <p:spPr/>
        <p:txBody>
          <a:bodyPr/>
          <a:lstStyle/>
          <a:p>
            <a:r>
              <a:rPr lang="en-US" smtClean="0"/>
              <a:t>Replication protocol negotiation</a:t>
            </a:r>
          </a:p>
        </p:txBody>
      </p:sp>
      <p:sp>
        <p:nvSpPr>
          <p:cNvPr id="3" name="Content Placeholder 2"/>
          <p:cNvSpPr>
            <a:spLocks noGrp="1"/>
          </p:cNvSpPr>
          <p:nvPr>
            <p:ph idx="1"/>
          </p:nvPr>
        </p:nvSpPr>
        <p:spPr/>
        <p:txBody>
          <a:bodyPr/>
          <a:lstStyle/>
          <a:p>
            <a:r>
              <a:rPr lang="en-US" smtClean="0"/>
              <a:t>Allows DCs to identify features supported by other DCs, e.g. –</a:t>
            </a:r>
          </a:p>
          <a:p>
            <a:pPr lvl="1"/>
            <a:r>
              <a:rPr lang="en-US" smtClean="0"/>
              <a:t>supported compression algorithms</a:t>
            </a:r>
          </a:p>
          <a:p>
            <a:pPr lvl="1"/>
            <a:r>
              <a:rPr lang="en-US" smtClean="0"/>
              <a:t>support for linked value replication</a:t>
            </a:r>
          </a:p>
          <a:p>
            <a:pPr lvl="1"/>
            <a:r>
              <a:rPr lang="en-US" smtClean="0"/>
              <a:t>replication epochs</a:t>
            </a:r>
          </a:p>
          <a:p>
            <a:r>
              <a:rPr lang="en-US" smtClean="0"/>
              <a:t>View features available for a DC using</a:t>
            </a:r>
          </a:p>
          <a:p>
            <a:pPr lvl="1"/>
            <a:r>
              <a:rPr lang="en-US" smtClean="0"/>
              <a:t>repadmin /bind &lt;DC FQDN&gt;</a:t>
            </a:r>
          </a:p>
          <a:p>
            <a:endParaRPr lang="en-US" dirty="0"/>
          </a:p>
        </p:txBody>
      </p:sp>
    </p:spTree>
    <p:extLst>
      <p:ext uri="{BB962C8B-B14F-4D97-AF65-F5344CB8AC3E}">
        <p14:creationId xmlns:p14="http://schemas.microsoft.com/office/powerpoint/2010/main" val="371843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hape 1053698"/>
          <p:cNvSpPr>
            <a:spLocks noGrp="1" noChangeArrowheads="1"/>
          </p:cNvSpPr>
          <p:nvPr>
            <p:ph type="title"/>
          </p:nvPr>
        </p:nvSpPr>
        <p:spPr/>
        <p:txBody>
          <a:bodyPr/>
          <a:lstStyle/>
          <a:p>
            <a:r>
              <a:rPr lang="en-US" smtClean="0"/>
              <a:t>Replication compression</a:t>
            </a:r>
          </a:p>
        </p:txBody>
      </p:sp>
      <p:sp>
        <p:nvSpPr>
          <p:cNvPr id="3" name="Content Placeholder 2"/>
          <p:cNvSpPr>
            <a:spLocks noGrp="1"/>
          </p:cNvSpPr>
          <p:nvPr>
            <p:ph idx="1"/>
          </p:nvPr>
        </p:nvSpPr>
        <p:spPr/>
        <p:txBody>
          <a:bodyPr/>
          <a:lstStyle/>
          <a:p>
            <a:r>
              <a:rPr lang="en-US" smtClean="0"/>
              <a:t>Algorithm improvements</a:t>
            </a:r>
          </a:p>
          <a:p>
            <a:pPr lvl="1"/>
            <a:r>
              <a:rPr lang="en-US" smtClean="0"/>
              <a:t>MSZIP for compression ratio of 75+%</a:t>
            </a:r>
          </a:p>
          <a:p>
            <a:pPr lvl="2"/>
            <a:r>
              <a:rPr lang="en-US" smtClean="0"/>
              <a:t>computationally very expensive</a:t>
            </a:r>
          </a:p>
          <a:p>
            <a:pPr lvl="2"/>
            <a:r>
              <a:rPr lang="en-US" smtClean="0"/>
              <a:t>Off by default</a:t>
            </a:r>
          </a:p>
          <a:p>
            <a:pPr lvl="1"/>
            <a:r>
              <a:rPr lang="en-US" smtClean="0"/>
              <a:t>Xpress Compress</a:t>
            </a:r>
          </a:p>
          <a:p>
            <a:pPr lvl="2"/>
            <a:r>
              <a:rPr lang="en-US" smtClean="0"/>
              <a:t>compression ratio of about 60%</a:t>
            </a:r>
          </a:p>
          <a:p>
            <a:pPr lvl="2"/>
            <a:r>
              <a:rPr lang="en-US" smtClean="0"/>
              <a:t>less computationally expensive</a:t>
            </a:r>
          </a:p>
          <a:p>
            <a:pPr lvl="1"/>
            <a:r>
              <a:rPr lang="en-US" smtClean="0"/>
              <a:t>Xpress Compress algorithm can be scaled to achieve better compression</a:t>
            </a:r>
          </a:p>
          <a:p>
            <a:pPr lvl="2"/>
            <a:r>
              <a:rPr lang="en-US" smtClean="0"/>
              <a:t>CPU overhead incurred</a:t>
            </a:r>
          </a:p>
          <a:p>
            <a:pPr lvl="1"/>
            <a:r>
              <a:rPr lang="en-US" smtClean="0"/>
              <a:t>ability to disable intersite compression per site/per DC</a:t>
            </a:r>
          </a:p>
          <a:p>
            <a:pPr lvl="1"/>
            <a:r>
              <a:rPr lang="en-US" smtClean="0"/>
              <a:t>compression configurable via “NTDS Site Settings object”</a:t>
            </a:r>
            <a:br>
              <a:rPr lang="en-US" smtClean="0"/>
            </a:br>
            <a:r>
              <a:rPr lang="en-US" smtClean="0"/>
              <a:t>or DC specific values within registry</a:t>
            </a:r>
          </a:p>
          <a:p>
            <a:endParaRPr lang="en-US" dirty="0"/>
          </a:p>
        </p:txBody>
      </p:sp>
    </p:spTree>
    <p:extLst>
      <p:ext uri="{BB962C8B-B14F-4D97-AF65-F5344CB8AC3E}">
        <p14:creationId xmlns:p14="http://schemas.microsoft.com/office/powerpoint/2010/main" val="1756592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smtClean="0"/>
              <a:t>Replication compression</a:t>
            </a:r>
            <a:endParaRPr lang="en-US" dirty="0" smtClean="0"/>
          </a:p>
        </p:txBody>
      </p:sp>
      <p:sp>
        <p:nvSpPr>
          <p:cNvPr id="97282" name="Rectangle 3"/>
          <p:cNvSpPr>
            <a:spLocks noGrp="1" noChangeArrowheads="1"/>
          </p:cNvSpPr>
          <p:nvPr>
            <p:ph idx="1"/>
          </p:nvPr>
        </p:nvSpPr>
        <p:spPr>
          <a:xfrm>
            <a:off x="606751" y="1307506"/>
            <a:ext cx="11061374" cy="5550493"/>
          </a:xfrm>
        </p:spPr>
        <p:txBody>
          <a:bodyPr>
            <a:normAutofit lnSpcReduction="10000"/>
          </a:bodyPr>
          <a:lstStyle/>
          <a:p>
            <a:r>
              <a:rPr lang="en-US" dirty="0" smtClean="0"/>
              <a:t>Configure compression algorithm per DC</a:t>
            </a:r>
          </a:p>
          <a:p>
            <a:pPr lvl="1"/>
            <a:r>
              <a:rPr lang="en-US" dirty="0" smtClean="0"/>
              <a:t>HKLM\</a:t>
            </a:r>
            <a:r>
              <a:rPr lang="en-US" dirty="0" err="1" smtClean="0"/>
              <a:t>CurrentControlSet</a:t>
            </a:r>
            <a:r>
              <a:rPr lang="en-US" dirty="0" smtClean="0"/>
              <a:t>\Services\NTDS\Parameters</a:t>
            </a:r>
          </a:p>
          <a:p>
            <a:pPr lvl="1"/>
            <a:r>
              <a:rPr lang="en-US" dirty="0" smtClean="0"/>
              <a:t>REG_DWORD:  Replicator compression algorithm</a:t>
            </a:r>
          </a:p>
          <a:p>
            <a:pPr lvl="2"/>
            <a:r>
              <a:rPr lang="en-US" dirty="0" smtClean="0"/>
              <a:t>0 – Disable Compression</a:t>
            </a:r>
          </a:p>
          <a:p>
            <a:pPr lvl="2"/>
            <a:r>
              <a:rPr lang="en-US" dirty="0" smtClean="0"/>
              <a:t>1 – Value not used</a:t>
            </a:r>
          </a:p>
          <a:p>
            <a:pPr lvl="2"/>
            <a:r>
              <a:rPr lang="en-US" dirty="0" smtClean="0"/>
              <a:t>2 – Force </a:t>
            </a:r>
            <a:r>
              <a:rPr lang="en-US" dirty="0" err="1" smtClean="0"/>
              <a:t>MSzip</a:t>
            </a:r>
            <a:r>
              <a:rPr lang="en-US" dirty="0" smtClean="0"/>
              <a:t> algorithm</a:t>
            </a:r>
          </a:p>
          <a:p>
            <a:pPr lvl="2"/>
            <a:r>
              <a:rPr lang="en-US" dirty="0" smtClean="0"/>
              <a:t>3 – Default, use Xpress algorithm</a:t>
            </a:r>
          </a:p>
          <a:p>
            <a:r>
              <a:rPr lang="en-US" dirty="0" smtClean="0"/>
              <a:t>Adjusting CPU load</a:t>
            </a:r>
          </a:p>
          <a:p>
            <a:pPr lvl="1"/>
            <a:r>
              <a:rPr lang="en-US" dirty="0" smtClean="0"/>
              <a:t>HKLM\</a:t>
            </a:r>
            <a:r>
              <a:rPr lang="en-US" dirty="0" err="1" smtClean="0"/>
              <a:t>CurrentControlSet</a:t>
            </a:r>
            <a:r>
              <a:rPr lang="en-US" dirty="0" smtClean="0"/>
              <a:t>\Services\NTDS\Parameters</a:t>
            </a:r>
          </a:p>
          <a:p>
            <a:pPr lvl="1"/>
            <a:r>
              <a:rPr lang="en-US" dirty="0" smtClean="0"/>
              <a:t>REG_DWORD:  Replicator compression level</a:t>
            </a:r>
          </a:p>
          <a:p>
            <a:pPr lvl="2"/>
            <a:r>
              <a:rPr lang="en-US" dirty="0" smtClean="0"/>
              <a:t>Values: 0 through 9</a:t>
            </a:r>
          </a:p>
          <a:p>
            <a:pPr lvl="2"/>
            <a:r>
              <a:rPr lang="en-US" dirty="0" smtClean="0"/>
              <a:t>Default=3</a:t>
            </a:r>
          </a:p>
          <a:p>
            <a:pPr lvl="2"/>
            <a:r>
              <a:rPr lang="en-US" dirty="0" smtClean="0"/>
              <a:t>0=faster = less compression / 9= slower = more compression</a:t>
            </a:r>
          </a:p>
          <a:p>
            <a:pPr lvl="2"/>
            <a:r>
              <a:rPr lang="en-US" dirty="0" smtClean="0"/>
              <a:t>values beyond 3 provide little compression benefit</a:t>
            </a:r>
          </a:p>
        </p:txBody>
      </p:sp>
    </p:spTree>
    <p:extLst>
      <p:ext uri="{BB962C8B-B14F-4D97-AF65-F5344CB8AC3E}">
        <p14:creationId xmlns:p14="http://schemas.microsoft.com/office/powerpoint/2010/main" val="2545577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7" name="Table 1090561"/>
          <p:cNvGraphicFramePr>
            <a:graphicFrameLocks noGrp="1"/>
          </p:cNvGraphicFramePr>
          <p:nvPr>
            <p:extLst>
              <p:ext uri="{D42A27DB-BD31-4B8C-83A1-F6EECF244321}">
                <p14:modId xmlns:p14="http://schemas.microsoft.com/office/powerpoint/2010/main" val="219139071"/>
              </p:ext>
            </p:extLst>
          </p:nvPr>
        </p:nvGraphicFramePr>
        <p:xfrm>
          <a:off x="1299301" y="1998888"/>
          <a:ext cx="9122574" cy="3166428"/>
        </p:xfrm>
        <a:graphic>
          <a:graphicData uri="http://schemas.openxmlformats.org/drawingml/2006/table">
            <a:tbl>
              <a:tblPr firstRow="1">
                <a:tableStyleId>{284E427A-3D55-4303-BF80-6455036E1DE7}</a:tableStyleId>
              </a:tblPr>
              <a:tblGrid>
                <a:gridCol w="1546881"/>
                <a:gridCol w="1872762"/>
                <a:gridCol w="1974336"/>
                <a:gridCol w="1984916"/>
                <a:gridCol w="1743679"/>
              </a:tblGrid>
              <a:tr h="506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outerShdw blurRad="38100" dist="38100" dir="2700000" algn="tl">
                              <a:srgbClr val="000000">
                                <a:alpha val="43137"/>
                              </a:srgbClr>
                            </a:outerShdw>
                          </a:effectLst>
                        </a:rPr>
                        <a:t>#Objects</a:t>
                      </a:r>
                      <a:endPar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121888" marR="121888"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outerShdw blurRad="38100" dist="38100" dir="2700000" algn="tl">
                              <a:srgbClr val="000000">
                                <a:alpha val="43137"/>
                              </a:srgbClr>
                            </a:outerShdw>
                          </a:effectLst>
                        </a:rPr>
                        <a:t>Users</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121888" marR="12188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outerShdw blurRad="38100" dist="38100" dir="2700000" algn="tl">
                              <a:srgbClr val="000000">
                                <a:alpha val="43137"/>
                              </a:srgbClr>
                            </a:outerShdw>
                          </a:effectLst>
                        </a:rPr>
                        <a:t>Global Groups</a:t>
                      </a:r>
                      <a:endPar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121888" marR="12188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outerShdw blurRad="38100" dist="38100" dir="2700000" algn="tl">
                              <a:srgbClr val="000000">
                                <a:alpha val="43137"/>
                              </a:srgbClr>
                            </a:outerShdw>
                          </a:effectLst>
                        </a:rPr>
                        <a:t>Universal Groups</a:t>
                      </a:r>
                      <a:endPar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121888" marR="12188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outerShdw blurRad="38100" dist="38100" dir="2700000" algn="tl">
                              <a:srgbClr val="000000">
                                <a:alpha val="43137"/>
                              </a:srgbClr>
                            </a:outerShdw>
                          </a:effectLst>
                        </a:rPr>
                        <a:t>Volumes</a:t>
                      </a:r>
                      <a:endPar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121888" marR="121888" horzOverflow="overflow"/>
                </a:tc>
              </a:tr>
              <a:tr h="50958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a:t>
                      </a:r>
                      <a:endParaRPr kumimoji="0" lang="en-US" sz="16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14,108</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“13,019”</a:t>
                      </a:r>
                      <a:endParaRPr kumimoji="0" lang="en-US" sz="1200" b="0" i="0" u="none" strike="noStrike" cap="none" normalizeH="0" baseline="0" dirty="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10,437</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“11,309”</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11,227  </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“11,145”</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9,667</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“10,277”</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r>
              <a:tr h="5159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45,563</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“47,037”</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25,683</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“26,902”</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26,741</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“26,823”</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21,691</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“22,848”</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r>
              <a:tr h="5873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39,583</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“386,148”</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28,743</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“187,754”</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29,675</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“185,606”</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22,602</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“149,736”</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r>
              <a:tr h="5080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500</a:t>
                      </a:r>
                      <a:endParaRPr kumimoji="0" lang="en-US" sz="16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173,105</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“1,914,087”</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102,404</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“905,015”</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119,180</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“906,079”</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81,691</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“715,577”</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r>
              <a:tr h="5080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1,000</a:t>
                      </a:r>
                      <a:endParaRPr kumimoji="0" lang="en-US" sz="16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291,041</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“3,818,256”</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194,926</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“1,815,170”</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199,054</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“1,803,090”</a:t>
                      </a:r>
                      <a:endParaRPr kumimoji="0" lang="en-US" sz="1200" b="0" i="0" u="none" strike="noStrike" cap="none" normalizeH="0" baseline="0" smtClean="0">
                        <a:ln>
                          <a:noFill/>
                        </a:ln>
                        <a:solidFill>
                          <a:srgbClr val="0000CC"/>
                        </a:solidFill>
                        <a:effectLst/>
                        <a:latin typeface="Arial" charset="0"/>
                        <a:cs typeface="Arial" charset="0"/>
                      </a:endParaRPr>
                    </a:p>
                  </a:txBody>
                  <a:tcPr marL="121888" marR="121888"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151,989</a:t>
                      </a: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“1,436,085”</a:t>
                      </a:r>
                      <a:endParaRPr kumimoji="0" lang="en-US" sz="1200" b="0" i="0" u="none" strike="noStrike" cap="none" normalizeH="0" baseline="0" dirty="0" smtClean="0">
                        <a:ln>
                          <a:noFill/>
                        </a:ln>
                        <a:solidFill>
                          <a:srgbClr val="0000CC"/>
                        </a:solidFill>
                        <a:effectLst/>
                        <a:latin typeface="Arial" charset="0"/>
                        <a:cs typeface="Arial" charset="0"/>
                      </a:endParaRPr>
                    </a:p>
                  </a:txBody>
                  <a:tcPr marL="121888" marR="121888" horzOverflow="overflow"/>
                </a:tc>
              </a:tr>
            </a:tbl>
          </a:graphicData>
        </a:graphic>
      </p:graphicFrame>
      <p:sp>
        <p:nvSpPr>
          <p:cNvPr id="124974" name="TextBox 1090605"/>
          <p:cNvSpPr txBox="1">
            <a:spLocks noChangeArrowheads="1"/>
          </p:cNvSpPr>
          <p:nvPr/>
        </p:nvSpPr>
        <p:spPr bwMode="auto">
          <a:xfrm>
            <a:off x="4001584" y="5252367"/>
            <a:ext cx="3337113" cy="830997"/>
          </a:xfrm>
          <a:prstGeom prst="rect">
            <a:avLst/>
          </a:prstGeom>
          <a:solidFill>
            <a:schemeClr val="bg2"/>
          </a:solidFill>
          <a:ln w="12700" algn="ctr">
            <a:solidFill>
              <a:schemeClr val="tx1"/>
            </a:solidFill>
            <a:miter lim="800000"/>
            <a:headEnd type="none" w="sm" len="sm"/>
            <a:tailEnd type="none" w="sm" len="sm"/>
          </a:ln>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marL="342900" lvl="0" indent="-342900" algn="ctr" defTabSz="914400" eaLnBrk="1" fontAlgn="base" hangingPunct="1">
              <a:spcBef>
                <a:spcPct val="0"/>
              </a:spcBef>
              <a:spcAft>
                <a:spcPct val="0"/>
              </a:spcAft>
            </a:pPr>
            <a:r>
              <a:rPr lang="en-US" sz="2800" dirty="0" err="1" smtClean="0">
                <a:solidFill>
                  <a:schemeClr val="bg1"/>
                </a:solidFill>
              </a:rPr>
              <a:t>Intersite</a:t>
            </a:r>
            <a:r>
              <a:rPr lang="en-US" sz="2800" dirty="0" smtClean="0">
                <a:solidFill>
                  <a:schemeClr val="bg1"/>
                </a:solidFill>
              </a:rPr>
              <a:t> replication</a:t>
            </a:r>
            <a:endParaRPr lang="en-US" sz="2800" dirty="0">
              <a:solidFill>
                <a:schemeClr val="bg1"/>
              </a:solidFill>
            </a:endParaRPr>
          </a:p>
          <a:p>
            <a:pPr marL="342900" lvl="0" indent="-342900" algn="ctr" defTabSz="914400" eaLnBrk="1" fontAlgn="base" hangingPunct="1">
              <a:spcBef>
                <a:spcPct val="0"/>
              </a:spcBef>
              <a:spcAft>
                <a:spcPct val="0"/>
              </a:spcAft>
            </a:pPr>
            <a:r>
              <a:rPr lang="en-US" sz="2000" dirty="0" smtClean="0">
                <a:solidFill>
                  <a:schemeClr val="bg1"/>
                </a:solidFill>
              </a:rPr>
              <a:t>“</a:t>
            </a:r>
            <a:r>
              <a:rPr lang="en-US" sz="2000" dirty="0" err="1" smtClean="0">
                <a:solidFill>
                  <a:schemeClr val="bg1"/>
                </a:solidFill>
              </a:rPr>
              <a:t>Intrasite</a:t>
            </a:r>
            <a:r>
              <a:rPr lang="en-US" sz="2000" dirty="0" smtClean="0">
                <a:solidFill>
                  <a:schemeClr val="bg1"/>
                </a:solidFill>
              </a:rPr>
              <a:t> replication”</a:t>
            </a:r>
            <a:endParaRPr lang="en-US" sz="2000" dirty="0">
              <a:solidFill>
                <a:schemeClr val="bg1"/>
              </a:solidFill>
            </a:endParaRPr>
          </a:p>
        </p:txBody>
      </p:sp>
      <p:sp>
        <p:nvSpPr>
          <p:cNvPr id="124975" name="Shape 1090606"/>
          <p:cNvSpPr>
            <a:spLocks noGrp="1" noChangeArrowheads="1"/>
          </p:cNvSpPr>
          <p:nvPr>
            <p:ph type="title"/>
          </p:nvPr>
        </p:nvSpPr>
        <p:spPr/>
        <p:txBody>
          <a:bodyPr/>
          <a:lstStyle/>
          <a:p>
            <a:r>
              <a:rPr lang="en-US" smtClean="0"/>
              <a:t>MSzip replication compression</a:t>
            </a:r>
            <a:endParaRPr lang="en-US" dirty="0" smtClean="0"/>
          </a:p>
        </p:txBody>
      </p:sp>
      <p:sp>
        <p:nvSpPr>
          <p:cNvPr id="2" name="Content Placeholder 1"/>
          <p:cNvSpPr>
            <a:spLocks noGrp="1"/>
          </p:cNvSpPr>
          <p:nvPr>
            <p:ph idx="1"/>
          </p:nvPr>
        </p:nvSpPr>
        <p:spPr/>
        <p:txBody>
          <a:bodyPr/>
          <a:lstStyle/>
          <a:p>
            <a:r>
              <a:rPr lang="en-US" smtClean="0"/>
              <a:t>Projected replication overhead in bytes</a:t>
            </a:r>
            <a:endParaRPr lang="en-US" dirty="0"/>
          </a:p>
        </p:txBody>
      </p:sp>
    </p:spTree>
    <p:extLst>
      <p:ext uri="{BB962C8B-B14F-4D97-AF65-F5344CB8AC3E}">
        <p14:creationId xmlns:p14="http://schemas.microsoft.com/office/powerpoint/2010/main" val="858693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With TryNextClosestSite</a:t>
            </a:r>
            <a:endParaRPr lang="en-US" dirty="0" smtClean="0"/>
          </a:p>
        </p:txBody>
      </p:sp>
      <p:sp>
        <p:nvSpPr>
          <p:cNvPr id="42" name="Content Placeholder 8"/>
          <p:cNvSpPr>
            <a:spLocks noGrp="1"/>
          </p:cNvSpPr>
          <p:nvPr>
            <p:ph idx="1"/>
          </p:nvPr>
        </p:nvSpPr>
        <p:spPr>
          <a:xfrm>
            <a:off x="519113" y="5506810"/>
            <a:ext cx="7839407" cy="443198"/>
          </a:xfrm>
        </p:spPr>
        <p:txBody>
          <a:bodyPr/>
          <a:lstStyle/>
          <a:p>
            <a:r>
              <a:rPr lang="en-US" dirty="0" err="1" smtClean="0"/>
              <a:t>TryNextClosestSite</a:t>
            </a:r>
            <a:r>
              <a:rPr lang="en-US" dirty="0" smtClean="0"/>
              <a:t> = 1</a:t>
            </a:r>
            <a:endParaRPr lang="en-US" dirty="0"/>
          </a:p>
        </p:txBody>
      </p:sp>
      <p:sp>
        <p:nvSpPr>
          <p:cNvPr id="5" name="Oval 4"/>
          <p:cNvSpPr/>
          <p:nvPr/>
        </p:nvSpPr>
        <p:spPr bwMode="auto">
          <a:xfrm>
            <a:off x="714894" y="10640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7" name="Oval 6"/>
          <p:cNvSpPr/>
          <p:nvPr/>
        </p:nvSpPr>
        <p:spPr bwMode="auto">
          <a:xfrm>
            <a:off x="6528270" y="10640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8946004" y="3649342"/>
            <a:ext cx="2195315" cy="210143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10038452" y="4064889"/>
            <a:ext cx="899285" cy="807992"/>
            <a:chOff x="5015374" y="3818313"/>
            <a:chExt cx="899285" cy="807992"/>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p:txBody>
        </p:sp>
      </p:grpSp>
      <p:grpSp>
        <p:nvGrpSpPr>
          <p:cNvPr id="28" name="Group 27"/>
          <p:cNvGrpSpPr/>
          <p:nvPr/>
        </p:nvGrpSpPr>
        <p:grpSpPr>
          <a:xfrm>
            <a:off x="2201448" y="1638630"/>
            <a:ext cx="859506" cy="807992"/>
            <a:chOff x="5020584" y="3818313"/>
            <a:chExt cx="859506" cy="807992"/>
          </a:xfrm>
        </p:grpSpPr>
        <p:pic>
          <p:nvPicPr>
            <p:cNvPr id="29"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a:t>
              </a:r>
            </a:p>
          </p:txBody>
        </p:sp>
      </p:grpSp>
      <p:grpSp>
        <p:nvGrpSpPr>
          <p:cNvPr id="34" name="Group 33"/>
          <p:cNvGrpSpPr/>
          <p:nvPr/>
        </p:nvGrpSpPr>
        <p:grpSpPr>
          <a:xfrm>
            <a:off x="1461261" y="2608449"/>
            <a:ext cx="859506" cy="807992"/>
            <a:chOff x="5020584" y="3818313"/>
            <a:chExt cx="859506" cy="807992"/>
          </a:xfrm>
        </p:grpSpPr>
        <p:pic>
          <p:nvPicPr>
            <p:cNvPr id="35"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a:t>
              </a:r>
            </a:p>
          </p:txBody>
        </p:sp>
      </p:grpSp>
      <p:pic>
        <p:nvPicPr>
          <p:cNvPr id="3088" name="Picture 16" descr=""/>
          <p:cNvPicPr>
            <a:picLocks noChangeAspect="1" noChangeArrowheads="1"/>
          </p:cNvPicPr>
          <p:nvPr/>
        </p:nvPicPr>
        <p:blipFill rotWithShape="1">
          <a:blip r:embed="rId4">
            <a:extLst>
              <a:ext uri="{28A0092B-C50C-407E-A947-70E740481C1C}">
                <a14:useLocalDpi xmlns:a14="http://schemas.microsoft.com/office/drawing/2010/main" val="0"/>
              </a:ext>
            </a:extLst>
          </a:blip>
          <a:srcRect l="32071" r="35859"/>
          <a:stretch/>
        </p:blipFill>
        <p:spPr bwMode="auto">
          <a:xfrm>
            <a:off x="9136401" y="2802078"/>
            <a:ext cx="1279402"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8129644" y="1534841"/>
            <a:ext cx="859506" cy="807992"/>
            <a:chOff x="5020584" y="3818313"/>
            <a:chExt cx="859506" cy="807992"/>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DC-10</a:t>
              </a:r>
            </a:p>
          </p:txBody>
        </p:sp>
      </p:grpSp>
      <p:grpSp>
        <p:nvGrpSpPr>
          <p:cNvPr id="37" name="Group 36"/>
          <p:cNvGrpSpPr/>
          <p:nvPr/>
        </p:nvGrpSpPr>
        <p:grpSpPr>
          <a:xfrm>
            <a:off x="7035526" y="2398082"/>
            <a:ext cx="859506" cy="807992"/>
            <a:chOff x="5020584" y="3818313"/>
            <a:chExt cx="859506" cy="807992"/>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76893" y="4380084"/>
              <a:ext cx="576248"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DC-11</a:t>
              </a:r>
            </a:p>
          </p:txBody>
        </p:sp>
      </p:grpSp>
      <p:pic>
        <p:nvPicPr>
          <p:cNvPr id="3089" name="Picture 17" descr=""/>
          <p:cNvPicPr>
            <a:picLocks noChangeAspect="1" noChangeArrowheads="1"/>
          </p:cNvPicPr>
          <p:nvPr/>
        </p:nvPicPr>
        <p:blipFill rotWithShape="1">
          <a:blip r:embed="rId4">
            <a:extLst>
              <a:ext uri="{28A0092B-C50C-407E-A947-70E740481C1C}">
                <a14:useLocalDpi xmlns:a14="http://schemas.microsoft.com/office/drawing/2010/main" val="0"/>
              </a:ext>
            </a:extLst>
          </a:blip>
          <a:srcRect r="68963"/>
          <a:stretch/>
        </p:blipFill>
        <p:spPr bwMode="auto">
          <a:xfrm>
            <a:off x="3229703" y="280207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9224412" y="4700058"/>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cxnSp>
        <p:nvCxnSpPr>
          <p:cNvPr id="40" name="Elbow Connector 42"/>
          <p:cNvCxnSpPr>
            <a:stCxn id="3085" idx="1"/>
          </p:cNvCxnSpPr>
          <p:nvPr/>
        </p:nvCxnSpPr>
        <p:spPr>
          <a:xfrm rot="10800000">
            <a:off x="8577944" y="2394857"/>
            <a:ext cx="646468" cy="2636022"/>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41" name="Elbow Connector 42"/>
          <p:cNvCxnSpPr/>
          <p:nvPr/>
        </p:nvCxnSpPr>
        <p:spPr>
          <a:xfrm rot="16200000" flipV="1">
            <a:off x="7387773" y="3265715"/>
            <a:ext cx="2242457" cy="2198913"/>
          </a:xfrm>
          <a:prstGeom prst="bentConnector3">
            <a:avLst>
              <a:gd name="adj1" fmla="val -23786"/>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659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hape 1057794"/>
          <p:cNvSpPr>
            <a:spLocks noGrp="1" noChangeArrowheads="1"/>
          </p:cNvSpPr>
          <p:nvPr>
            <p:ph type="title"/>
          </p:nvPr>
        </p:nvSpPr>
        <p:spPr/>
        <p:txBody>
          <a:bodyPr/>
          <a:lstStyle/>
          <a:p>
            <a:r>
              <a:rPr lang="en-US" smtClean="0"/>
              <a:t>Replication epochs</a:t>
            </a:r>
          </a:p>
        </p:txBody>
      </p:sp>
      <p:sp>
        <p:nvSpPr>
          <p:cNvPr id="3" name="Content Placeholder 2"/>
          <p:cNvSpPr>
            <a:spLocks noGrp="1"/>
          </p:cNvSpPr>
          <p:nvPr>
            <p:ph idx="1"/>
          </p:nvPr>
        </p:nvSpPr>
        <p:spPr/>
        <p:txBody>
          <a:bodyPr>
            <a:normAutofit fontScale="92500" lnSpcReduction="10000"/>
          </a:bodyPr>
          <a:lstStyle/>
          <a:p>
            <a:r>
              <a:rPr lang="en-US" dirty="0" smtClean="0"/>
              <a:t>DCs exchange replication epoch values prior to initiating a replication event</a:t>
            </a:r>
          </a:p>
          <a:p>
            <a:pPr lvl="1"/>
            <a:r>
              <a:rPr lang="en-US" dirty="0" smtClean="0"/>
              <a:t>if they match </a:t>
            </a:r>
            <a:r>
              <a:rPr lang="en-US" dirty="0" smtClean="0">
                <a:sym typeface="Wingdings" pitchFamily="2" charset="2"/>
              </a:rPr>
              <a:t></a:t>
            </a:r>
            <a:r>
              <a:rPr lang="en-US" dirty="0" smtClean="0"/>
              <a:t> 	replication proceeds</a:t>
            </a:r>
          </a:p>
          <a:p>
            <a:pPr lvl="1"/>
            <a:r>
              <a:rPr lang="en-US" dirty="0" smtClean="0"/>
              <a:t>if not </a:t>
            </a:r>
            <a:r>
              <a:rPr lang="en-US" dirty="0" smtClean="0">
                <a:sym typeface="Wingdings" pitchFamily="2" charset="2"/>
              </a:rPr>
              <a:t></a:t>
            </a:r>
            <a:r>
              <a:rPr lang="en-US" dirty="0" smtClean="0"/>
              <a:t> 		replication is NOT permitted</a:t>
            </a:r>
          </a:p>
          <a:p>
            <a:r>
              <a:rPr lang="en-US" dirty="0" smtClean="0"/>
              <a:t>Replication epochs </a:t>
            </a:r>
            <a:r>
              <a:rPr lang="en-US" dirty="0" smtClean="0">
                <a:sym typeface="Wingdings" pitchFamily="2" charset="2"/>
              </a:rPr>
              <a:t> </a:t>
            </a:r>
            <a:r>
              <a:rPr lang="en-US" dirty="0" smtClean="0"/>
              <a:t>per-DC integers</a:t>
            </a:r>
          </a:p>
          <a:p>
            <a:r>
              <a:rPr lang="en-US" dirty="0" smtClean="0"/>
              <a:t>Maintained by each DC’s “NTDS Settings” object</a:t>
            </a:r>
          </a:p>
          <a:p>
            <a:pPr lvl="1"/>
            <a:r>
              <a:rPr lang="en-US" dirty="0" smtClean="0"/>
              <a:t>NTDSDSA: </a:t>
            </a:r>
            <a:r>
              <a:rPr lang="en-US" dirty="0" err="1" smtClean="0"/>
              <a:t>ms</a:t>
            </a:r>
            <a:r>
              <a:rPr lang="en-US" dirty="0" smtClean="0"/>
              <a:t>-DS-</a:t>
            </a:r>
            <a:r>
              <a:rPr lang="en-US" dirty="0" err="1" smtClean="0"/>
              <a:t>ReplicationEpoch</a:t>
            </a:r>
            <a:r>
              <a:rPr lang="en-US" dirty="0" smtClean="0"/>
              <a:t>”</a:t>
            </a:r>
          </a:p>
          <a:p>
            <a:pPr lvl="1"/>
            <a:r>
              <a:rPr lang="en-US" dirty="0" smtClean="0"/>
              <a:t>attribute is NOT replicated and has meaning only when originated against the owning DC’s NTDSDSA instance</a:t>
            </a:r>
          </a:p>
          <a:p>
            <a:pPr lvl="1"/>
            <a:r>
              <a:rPr lang="en-US" dirty="0" smtClean="0"/>
              <a:t>can be manually adjusted (increased or decreased)</a:t>
            </a:r>
          </a:p>
          <a:p>
            <a:r>
              <a:rPr lang="en-US" dirty="0" smtClean="0"/>
              <a:t>Incremented when domain names change</a:t>
            </a:r>
          </a:p>
          <a:p>
            <a:r>
              <a:rPr lang="en-US" dirty="0" smtClean="0"/>
              <a:t>Potential for usage in later releases to identify other </a:t>
            </a:r>
            <a:br>
              <a:rPr lang="en-US" dirty="0" smtClean="0"/>
            </a:br>
            <a:r>
              <a:rPr lang="en-US" dirty="0" smtClean="0"/>
              <a:t>significant structural changes to the directory</a:t>
            </a:r>
          </a:p>
          <a:p>
            <a:endParaRPr lang="en-US" dirty="0" smtClean="0"/>
          </a:p>
          <a:p>
            <a:endParaRPr lang="en-US" dirty="0"/>
          </a:p>
        </p:txBody>
      </p:sp>
    </p:spTree>
    <p:extLst>
      <p:ext uri="{BB962C8B-B14F-4D97-AF65-F5344CB8AC3E}">
        <p14:creationId xmlns:p14="http://schemas.microsoft.com/office/powerpoint/2010/main" val="1778534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hape 1074178"/>
          <p:cNvSpPr>
            <a:spLocks noGrp="1" noChangeArrowheads="1"/>
          </p:cNvSpPr>
          <p:nvPr>
            <p:ph type="title"/>
          </p:nvPr>
        </p:nvSpPr>
        <p:spPr/>
        <p:txBody>
          <a:bodyPr/>
          <a:lstStyle/>
          <a:p>
            <a:r>
              <a:rPr lang="en-US" smtClean="0"/>
              <a:t>Replication notification intervals</a:t>
            </a:r>
          </a:p>
        </p:txBody>
      </p:sp>
      <p:sp>
        <p:nvSpPr>
          <p:cNvPr id="3" name="Content Placeholder 2"/>
          <p:cNvSpPr>
            <a:spLocks noGrp="1"/>
          </p:cNvSpPr>
          <p:nvPr>
            <p:ph idx="1"/>
          </p:nvPr>
        </p:nvSpPr>
        <p:spPr/>
        <p:txBody>
          <a:bodyPr/>
          <a:lstStyle/>
          <a:p>
            <a:r>
              <a:rPr lang="en-US" smtClean="0"/>
              <a:t>Honored from registry and directory</a:t>
            </a:r>
          </a:p>
          <a:p>
            <a:pPr lvl="1"/>
            <a:r>
              <a:rPr lang="en-US" smtClean="0"/>
              <a:t>internal defaults</a:t>
            </a:r>
          </a:p>
          <a:p>
            <a:pPr lvl="2"/>
            <a:r>
              <a:rPr lang="en-US" smtClean="0"/>
              <a:t>Hold back timer: 		15 seconds</a:t>
            </a:r>
          </a:p>
          <a:p>
            <a:pPr lvl="2"/>
            <a:r>
              <a:rPr lang="en-US" smtClean="0"/>
              <a:t>Replicator Notify Pause: 	3 seconds</a:t>
            </a:r>
          </a:p>
          <a:p>
            <a:pPr lvl="1"/>
            <a:r>
              <a:rPr lang="en-US" smtClean="0"/>
              <a:t>maintained by partition’s crossRef (not populated by default)</a:t>
            </a:r>
          </a:p>
          <a:p>
            <a:pPr lvl="2"/>
            <a:r>
              <a:rPr lang="en-US" smtClean="0"/>
              <a:t>cn=&lt;crossRef RDN&gt;,cn=Partitions,cn=Configuration,dc=&lt;forest DN&gt;</a:t>
            </a:r>
          </a:p>
          <a:p>
            <a:pPr lvl="3"/>
            <a:r>
              <a:rPr lang="en-US" smtClean="0"/>
              <a:t>msDS-Replication-Notify-First-DSA-Delay</a:t>
            </a:r>
          </a:p>
          <a:p>
            <a:pPr lvl="3"/>
            <a:r>
              <a:rPr lang="en-US" smtClean="0"/>
              <a:t>msDS-Replication-Notify-Subsequent-DSA-Delay</a:t>
            </a:r>
          </a:p>
          <a:p>
            <a:pPr lvl="1"/>
            <a:r>
              <a:rPr lang="en-US" smtClean="0"/>
              <a:t>registry values supported / not populated by default</a:t>
            </a:r>
          </a:p>
          <a:p>
            <a:endParaRPr lang="en-US" dirty="0"/>
          </a:p>
        </p:txBody>
      </p:sp>
    </p:spTree>
    <p:extLst>
      <p:ext uri="{BB962C8B-B14F-4D97-AF65-F5344CB8AC3E}">
        <p14:creationId xmlns:p14="http://schemas.microsoft.com/office/powerpoint/2010/main" val="952672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hape 1076226"/>
          <p:cNvSpPr>
            <a:spLocks noGrp="1" noChangeArrowheads="1"/>
          </p:cNvSpPr>
          <p:nvPr>
            <p:ph type="title"/>
          </p:nvPr>
        </p:nvSpPr>
        <p:spPr/>
        <p:txBody>
          <a:bodyPr/>
          <a:lstStyle/>
          <a:p>
            <a:r>
              <a:rPr lang="en-US" smtClean="0"/>
              <a:t>Replication notification intervals</a:t>
            </a:r>
          </a:p>
        </p:txBody>
      </p:sp>
      <p:sp>
        <p:nvSpPr>
          <p:cNvPr id="3" name="Content Placeholder 2"/>
          <p:cNvSpPr>
            <a:spLocks noGrp="1"/>
          </p:cNvSpPr>
          <p:nvPr>
            <p:ph idx="1"/>
          </p:nvPr>
        </p:nvSpPr>
        <p:spPr>
          <a:xfrm>
            <a:off x="609441" y="1303326"/>
            <a:ext cx="10969943" cy="3964162"/>
          </a:xfrm>
        </p:spPr>
        <p:txBody>
          <a:bodyPr/>
          <a:lstStyle/>
          <a:p>
            <a:r>
              <a:rPr lang="en-US" dirty="0" smtClean="0"/>
              <a:t>Notification intervals (continued)</a:t>
            </a:r>
          </a:p>
          <a:p>
            <a:pPr lvl="1"/>
            <a:r>
              <a:rPr lang="en-US" dirty="0" smtClean="0"/>
              <a:t>registry locations</a:t>
            </a:r>
          </a:p>
          <a:p>
            <a:pPr lvl="2"/>
            <a:r>
              <a:rPr lang="en-US" dirty="0" smtClean="0"/>
              <a:t>Hold back timer</a:t>
            </a:r>
          </a:p>
          <a:p>
            <a:pPr lvl="3"/>
            <a:r>
              <a:rPr lang="en-US" dirty="0" smtClean="0"/>
              <a:t>HKLM\SYSTEM\CCS\Services\NTDS\Parameters</a:t>
            </a:r>
          </a:p>
          <a:p>
            <a:pPr lvl="4"/>
            <a:r>
              <a:rPr lang="en-US" dirty="0" smtClean="0"/>
              <a:t>Replicator notify pause after modify (</a:t>
            </a:r>
            <a:r>
              <a:rPr lang="en-US" dirty="0" err="1" smtClean="0"/>
              <a:t>secs</a:t>
            </a:r>
            <a:r>
              <a:rPr lang="en-US" dirty="0" smtClean="0"/>
              <a:t>)</a:t>
            </a:r>
          </a:p>
          <a:p>
            <a:pPr lvl="2"/>
            <a:r>
              <a:rPr lang="en-US" dirty="0" smtClean="0"/>
              <a:t>Replicator Notify Pause</a:t>
            </a:r>
          </a:p>
          <a:p>
            <a:pPr lvl="3"/>
            <a:r>
              <a:rPr lang="en-US" dirty="0" smtClean="0"/>
              <a:t>HKLM\SYSTEM\CCS\Services\NTDS\Parameters</a:t>
            </a:r>
          </a:p>
          <a:p>
            <a:pPr lvl="4"/>
            <a:r>
              <a:rPr lang="en-US" dirty="0" smtClean="0"/>
              <a:t>Replicator notify pause between DSAs (</a:t>
            </a:r>
            <a:r>
              <a:rPr lang="en-US" dirty="0" err="1" smtClean="0"/>
              <a:t>secs</a:t>
            </a:r>
            <a:r>
              <a:rPr lang="en-US" dirty="0" smtClean="0"/>
              <a:t>) </a:t>
            </a:r>
          </a:p>
          <a:p>
            <a:pPr lvl="1"/>
            <a:r>
              <a:rPr lang="en-US" dirty="0" smtClean="0"/>
              <a:t>DC behavior when both settings present</a:t>
            </a:r>
          </a:p>
          <a:p>
            <a:pPr lvl="2"/>
            <a:r>
              <a:rPr lang="en-US" dirty="0" smtClean="0"/>
              <a:t>registry takes precedence</a:t>
            </a:r>
            <a:endParaRPr lang="en-US" dirty="0"/>
          </a:p>
        </p:txBody>
      </p:sp>
    </p:spTree>
    <p:extLst>
      <p:ext uri="{BB962C8B-B14F-4D97-AF65-F5344CB8AC3E}">
        <p14:creationId xmlns:p14="http://schemas.microsoft.com/office/powerpoint/2010/main" val="2507490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Rectangle 1078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266" y="1262064"/>
            <a:ext cx="436131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Rectangle 1078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337" y="1281113"/>
            <a:ext cx="5992839"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Shape 1078277"/>
          <p:cNvSpPr>
            <a:spLocks noGrp="1" noChangeArrowheads="1"/>
          </p:cNvSpPr>
          <p:nvPr>
            <p:ph type="title"/>
          </p:nvPr>
        </p:nvSpPr>
        <p:spPr/>
        <p:txBody>
          <a:bodyPr/>
          <a:lstStyle/>
          <a:p>
            <a:r>
              <a:rPr lang="en-US" smtClean="0"/>
              <a:t>Intersite change notification</a:t>
            </a:r>
          </a:p>
        </p:txBody>
      </p:sp>
      <p:sp>
        <p:nvSpPr>
          <p:cNvPr id="32772" name="Shape 1078275"/>
          <p:cNvSpPr>
            <a:spLocks noGrp="1" noChangeArrowheads="1"/>
          </p:cNvSpPr>
          <p:nvPr>
            <p:ph idx="1"/>
          </p:nvPr>
        </p:nvSpPr>
        <p:spPr>
          <a:xfrm>
            <a:off x="609441" y="4891090"/>
            <a:ext cx="10969943" cy="1966910"/>
          </a:xfrm>
        </p:spPr>
        <p:txBody>
          <a:bodyPr/>
          <a:lstStyle/>
          <a:p>
            <a:r>
              <a:rPr lang="en-US" dirty="0" err="1" smtClean="0"/>
              <a:t>Intersite</a:t>
            </a:r>
            <a:r>
              <a:rPr lang="en-US" dirty="0" smtClean="0"/>
              <a:t> change notification</a:t>
            </a:r>
          </a:p>
          <a:p>
            <a:pPr lvl="1"/>
            <a:r>
              <a:rPr lang="en-US" dirty="0" smtClean="0"/>
              <a:t>permits replication notification between sites</a:t>
            </a:r>
          </a:p>
          <a:p>
            <a:pPr lvl="1"/>
            <a:r>
              <a:rPr lang="en-US" dirty="0" smtClean="0"/>
              <a:t>facilitates urgent replication between sites</a:t>
            </a:r>
          </a:p>
        </p:txBody>
      </p:sp>
      <p:sp>
        <p:nvSpPr>
          <p:cNvPr id="32773" name="Straight Connector 1078276"/>
          <p:cNvSpPr>
            <a:spLocks noChangeShapeType="1"/>
          </p:cNvSpPr>
          <p:nvPr/>
        </p:nvSpPr>
        <p:spPr bwMode="auto">
          <a:xfrm>
            <a:off x="4386709" y="1963739"/>
            <a:ext cx="3830169" cy="1239837"/>
          </a:xfrm>
          <a:prstGeom prst="line">
            <a:avLst/>
          </a:prstGeom>
          <a:noFill/>
          <a:ln w="28575" algn="ctr">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3286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Rectangle 1080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266" y="1262064"/>
            <a:ext cx="436131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1080322"/>
          <p:cNvSpPr>
            <a:spLocks noChangeArrowheads="1"/>
          </p:cNvSpPr>
          <p:nvPr/>
        </p:nvSpPr>
        <p:spPr bwMode="auto">
          <a:xfrm>
            <a:off x="8269779" y="3232150"/>
            <a:ext cx="143896" cy="88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sz="1800">
              <a:solidFill>
                <a:srgbClr val="000000"/>
              </a:solidFill>
            </a:endParaRPr>
          </a:p>
        </p:txBody>
      </p:sp>
      <p:pic>
        <p:nvPicPr>
          <p:cNvPr id="33796" name="Rectangle 10803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593" y="3214689"/>
            <a:ext cx="93109"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Shape 1080327"/>
          <p:cNvSpPr>
            <a:spLocks noGrp="1" noChangeArrowheads="1"/>
          </p:cNvSpPr>
          <p:nvPr>
            <p:ph type="title"/>
          </p:nvPr>
        </p:nvSpPr>
        <p:spPr/>
        <p:txBody>
          <a:bodyPr/>
          <a:lstStyle/>
          <a:p>
            <a:r>
              <a:rPr lang="en-US" smtClean="0"/>
              <a:t>Reciprocal replication</a:t>
            </a:r>
          </a:p>
        </p:txBody>
      </p:sp>
      <p:sp>
        <p:nvSpPr>
          <p:cNvPr id="33797" name="Shape 1080324"/>
          <p:cNvSpPr>
            <a:spLocks noGrp="1" noChangeArrowheads="1"/>
          </p:cNvSpPr>
          <p:nvPr>
            <p:ph idx="1"/>
          </p:nvPr>
        </p:nvSpPr>
        <p:spPr>
          <a:xfrm>
            <a:off x="609441" y="4891090"/>
            <a:ext cx="10969943" cy="1966910"/>
          </a:xfrm>
        </p:spPr>
        <p:txBody>
          <a:bodyPr/>
          <a:lstStyle/>
          <a:p>
            <a:r>
              <a:rPr lang="en-US" dirty="0" smtClean="0"/>
              <a:t>Reciprocal Replication</a:t>
            </a:r>
          </a:p>
          <a:p>
            <a:pPr lvl="1"/>
            <a:r>
              <a:rPr lang="en-US" dirty="0" smtClean="0"/>
              <a:t>when replication completes, encourage replication partner to </a:t>
            </a:r>
            <a:br>
              <a:rPr lang="en-US" dirty="0" smtClean="0"/>
            </a:br>
            <a:r>
              <a:rPr lang="en-US" dirty="0" smtClean="0"/>
              <a:t>initiate replication (i.e. notify them)</a:t>
            </a:r>
          </a:p>
          <a:p>
            <a:pPr lvl="1"/>
            <a:r>
              <a:rPr lang="en-US" dirty="0" smtClean="0"/>
              <a:t>important in one-way connection initiation scenarios</a:t>
            </a:r>
          </a:p>
        </p:txBody>
      </p:sp>
      <p:pic>
        <p:nvPicPr>
          <p:cNvPr id="33798" name="Rectangle 10803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37" y="1281113"/>
            <a:ext cx="5992839"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Straight Connector 1080326"/>
          <p:cNvSpPr>
            <a:spLocks noChangeShapeType="1"/>
          </p:cNvSpPr>
          <p:nvPr/>
        </p:nvSpPr>
        <p:spPr bwMode="auto">
          <a:xfrm>
            <a:off x="4386709" y="1963739"/>
            <a:ext cx="3830169" cy="1239837"/>
          </a:xfrm>
          <a:prstGeom prst="line">
            <a:avLst/>
          </a:prstGeom>
          <a:noFill/>
          <a:ln w="28575" algn="ctr">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5399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hape 1082370"/>
          <p:cNvSpPr>
            <a:spLocks noGrp="1" noChangeArrowheads="1"/>
          </p:cNvSpPr>
          <p:nvPr>
            <p:ph type="title"/>
          </p:nvPr>
        </p:nvSpPr>
        <p:spPr/>
        <p:txBody>
          <a:bodyPr/>
          <a:lstStyle/>
          <a:p>
            <a:r>
              <a:rPr lang="en-US" smtClean="0"/>
              <a:t>Urgent replication</a:t>
            </a:r>
          </a:p>
        </p:txBody>
      </p:sp>
      <p:sp>
        <p:nvSpPr>
          <p:cNvPr id="34818" name="Shape 1082369"/>
          <p:cNvSpPr>
            <a:spLocks noGrp="1" noChangeArrowheads="1"/>
          </p:cNvSpPr>
          <p:nvPr>
            <p:ph idx="1"/>
          </p:nvPr>
        </p:nvSpPr>
        <p:spPr/>
        <p:txBody>
          <a:bodyPr>
            <a:normAutofit fontScale="92500" lnSpcReduction="20000"/>
          </a:bodyPr>
          <a:lstStyle/>
          <a:p>
            <a:r>
              <a:rPr lang="en-US" dirty="0" smtClean="0"/>
              <a:t>Sadly, not admin-extensible</a:t>
            </a:r>
          </a:p>
          <a:p>
            <a:r>
              <a:rPr lang="en-US" dirty="0" smtClean="0"/>
              <a:t>Initiated by SAM or LSA (not by LDAP writes)</a:t>
            </a:r>
          </a:p>
          <a:p>
            <a:pPr lvl="1"/>
            <a:r>
              <a:rPr lang="en-US" dirty="0" smtClean="0"/>
              <a:t>changing an LSA secret (trust account)</a:t>
            </a:r>
          </a:p>
          <a:p>
            <a:pPr lvl="1"/>
            <a:r>
              <a:rPr lang="en-US" dirty="0" smtClean="0"/>
              <a:t>replicating a newly locked out account</a:t>
            </a:r>
          </a:p>
          <a:p>
            <a:pPr lvl="1"/>
            <a:r>
              <a:rPr lang="en-US" dirty="0" smtClean="0"/>
              <a:t>user account password reset</a:t>
            </a:r>
          </a:p>
          <a:p>
            <a:pPr lvl="1"/>
            <a:r>
              <a:rPr lang="en-US" dirty="0" smtClean="0"/>
              <a:t>user's password set to expire immediately  </a:t>
            </a:r>
          </a:p>
          <a:p>
            <a:pPr lvl="2"/>
            <a:r>
              <a:rPr lang="en-US" dirty="0" smtClean="0"/>
              <a:t>does not apply to computer accounts</a:t>
            </a:r>
          </a:p>
          <a:p>
            <a:pPr lvl="1"/>
            <a:r>
              <a:rPr lang="en-US" dirty="0" smtClean="0"/>
              <a:t>RID Master state changes</a:t>
            </a:r>
          </a:p>
          <a:p>
            <a:pPr lvl="1"/>
            <a:r>
              <a:rPr lang="en-US" dirty="0" err="1" smtClean="0"/>
              <a:t>userAccountControl</a:t>
            </a:r>
            <a:r>
              <a:rPr lang="en-US" dirty="0" smtClean="0"/>
              <a:t> is modified</a:t>
            </a:r>
          </a:p>
          <a:p>
            <a:pPr lvl="2"/>
            <a:r>
              <a:rPr lang="en-US" dirty="0" smtClean="0"/>
              <a:t>e.g. member becomes DC or DC becomes member </a:t>
            </a:r>
          </a:p>
          <a:p>
            <a:r>
              <a:rPr lang="en-US" dirty="0" smtClean="0"/>
              <a:t>Triggers immediate replication cycle within a site</a:t>
            </a:r>
          </a:p>
          <a:p>
            <a:r>
              <a:rPr lang="en-US" dirty="0" smtClean="0"/>
              <a:t>Uses notification with an “urgent” flag</a:t>
            </a:r>
          </a:p>
          <a:p>
            <a:pPr lvl="1"/>
            <a:r>
              <a:rPr lang="en-US" dirty="0" smtClean="0"/>
              <a:t>therefore, requires notification</a:t>
            </a:r>
          </a:p>
          <a:p>
            <a:pPr lvl="1"/>
            <a:r>
              <a:rPr lang="en-US" dirty="0" smtClean="0"/>
              <a:t>functional between sites when configured for change</a:t>
            </a:r>
            <a:br>
              <a:rPr lang="en-US" dirty="0" smtClean="0"/>
            </a:br>
            <a:r>
              <a:rPr lang="en-US" dirty="0" smtClean="0"/>
              <a:t>notification</a:t>
            </a:r>
          </a:p>
        </p:txBody>
      </p:sp>
    </p:spTree>
    <p:extLst>
      <p:ext uri="{BB962C8B-B14F-4D97-AF65-F5344CB8AC3E}">
        <p14:creationId xmlns:p14="http://schemas.microsoft.com/office/powerpoint/2010/main" val="937572712"/>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hape 1084418"/>
          <p:cNvSpPr>
            <a:spLocks noGrp="1" noChangeArrowheads="1"/>
          </p:cNvSpPr>
          <p:nvPr>
            <p:ph type="title"/>
          </p:nvPr>
        </p:nvSpPr>
        <p:spPr/>
        <p:txBody>
          <a:bodyPr/>
          <a:lstStyle/>
          <a:p>
            <a:r>
              <a:rPr lang="en-US" smtClean="0"/>
              <a:t>Password replication</a:t>
            </a:r>
          </a:p>
        </p:txBody>
      </p:sp>
      <p:sp>
        <p:nvSpPr>
          <p:cNvPr id="35842" name="Shape 1084417"/>
          <p:cNvSpPr>
            <a:spLocks noGrp="1" noChangeArrowheads="1"/>
          </p:cNvSpPr>
          <p:nvPr>
            <p:ph idx="1"/>
          </p:nvPr>
        </p:nvSpPr>
        <p:spPr/>
        <p:txBody>
          <a:bodyPr/>
          <a:lstStyle/>
          <a:p>
            <a:r>
              <a:rPr lang="en-US" smtClean="0"/>
              <a:t>Password changes can be made at any DC</a:t>
            </a:r>
          </a:p>
          <a:p>
            <a:r>
              <a:rPr lang="en-US" smtClean="0"/>
              <a:t>Password change “pushed” to PDC FSMO on a best effort basis</a:t>
            </a:r>
          </a:p>
          <a:p>
            <a:r>
              <a:rPr lang="en-US" smtClean="0"/>
              <a:t>Other DCs receive password via normal replication</a:t>
            </a:r>
          </a:p>
          <a:p>
            <a:r>
              <a:rPr lang="en-US" smtClean="0"/>
              <a:t>Failed logon authentication retried at the PDC FSMO</a:t>
            </a:r>
          </a:p>
          <a:p>
            <a:pPr lvl="1"/>
            <a:r>
              <a:rPr lang="en-US" smtClean="0"/>
              <a:t>known as PDC chaining </a:t>
            </a:r>
          </a:p>
          <a:p>
            <a:pPr lvl="1"/>
            <a:r>
              <a:rPr lang="en-US" smtClean="0"/>
              <a:t>initiated by authenticating DC</a:t>
            </a:r>
          </a:p>
        </p:txBody>
      </p:sp>
    </p:spTree>
    <p:extLst>
      <p:ext uri="{BB962C8B-B14F-4D97-AF65-F5344CB8AC3E}">
        <p14:creationId xmlns:p14="http://schemas.microsoft.com/office/powerpoint/2010/main" val="3167605091"/>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086465"/>
          <p:cNvSpPr>
            <a:spLocks noGrp="1" noChangeArrowheads="1"/>
          </p:cNvSpPr>
          <p:nvPr>
            <p:ph type="title"/>
          </p:nvPr>
        </p:nvSpPr>
        <p:spPr/>
        <p:txBody>
          <a:bodyPr/>
          <a:lstStyle/>
          <a:p>
            <a:r>
              <a:rPr lang="en-US" smtClean="0"/>
              <a:t>PDC chaining</a:t>
            </a:r>
          </a:p>
        </p:txBody>
      </p:sp>
      <p:sp>
        <p:nvSpPr>
          <p:cNvPr id="1086475" name="Shape 1086474"/>
          <p:cNvSpPr>
            <a:spLocks noGrp="1" noChangeArrowheads="1"/>
          </p:cNvSpPr>
          <p:nvPr>
            <p:ph idx="1"/>
          </p:nvPr>
        </p:nvSpPr>
        <p:spPr>
          <a:xfrm>
            <a:off x="609441" y="2659064"/>
            <a:ext cx="10969943" cy="4198936"/>
          </a:xfrm>
        </p:spPr>
        <p:txBody>
          <a:bodyPr/>
          <a:lstStyle/>
          <a:p>
            <a:r>
              <a:rPr lang="en-US" dirty="0" smtClean="0"/>
              <a:t>Administrator changes user password</a:t>
            </a:r>
          </a:p>
          <a:p>
            <a:r>
              <a:rPr lang="en-US" dirty="0" smtClean="0"/>
              <a:t>User attempts to logon with new password</a:t>
            </a:r>
          </a:p>
          <a:p>
            <a:r>
              <a:rPr lang="en-US" dirty="0" smtClean="0"/>
              <a:t>DC fails password</a:t>
            </a:r>
          </a:p>
          <a:p>
            <a:r>
              <a:rPr lang="en-US" dirty="0" smtClean="0"/>
              <a:t>DC chains authentication to PDC</a:t>
            </a:r>
          </a:p>
          <a:p>
            <a:r>
              <a:rPr lang="en-US" dirty="0" smtClean="0"/>
              <a:t>PDC accepts the password</a:t>
            </a:r>
          </a:p>
          <a:p>
            <a:r>
              <a:rPr lang="en-US" dirty="0" smtClean="0"/>
              <a:t>PDC sends updated data for single user to DC</a:t>
            </a:r>
          </a:p>
          <a:p>
            <a:pPr lvl="1"/>
            <a:r>
              <a:rPr lang="en-US" dirty="0" err="1" smtClean="0"/>
              <a:t>ReplicateSingleObject</a:t>
            </a:r>
            <a:r>
              <a:rPr lang="en-US" dirty="0" smtClean="0"/>
              <a:t> </a:t>
            </a:r>
          </a:p>
          <a:p>
            <a:r>
              <a:rPr lang="en-US" dirty="0" smtClean="0"/>
              <a:t>Logon proceeds</a:t>
            </a:r>
          </a:p>
        </p:txBody>
      </p:sp>
      <p:pic>
        <p:nvPicPr>
          <p:cNvPr id="1086467" name="Rectangle 10864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783" y="1528763"/>
            <a:ext cx="592512" cy="11033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86468" name="Rectangle 10864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356" y="1555751"/>
            <a:ext cx="592512" cy="11033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86469" name="Rectangle 10864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03" y="1463676"/>
            <a:ext cx="112577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1086469"/>
          <p:cNvSpPr txBox="1">
            <a:spLocks noChangeArrowheads="1"/>
          </p:cNvSpPr>
          <p:nvPr/>
        </p:nvSpPr>
        <p:spPr bwMode="auto">
          <a:xfrm rot="10800000" flipV="1">
            <a:off x="1102497" y="2260600"/>
            <a:ext cx="84644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eaLnBrk="1" hangingPunct="1"/>
            <a:r>
              <a:rPr lang="en-US" sz="1600" b="1">
                <a:solidFill>
                  <a:schemeClr val="tx1"/>
                </a:solidFill>
              </a:rPr>
              <a:t>User</a:t>
            </a:r>
          </a:p>
        </p:txBody>
      </p:sp>
      <p:sp>
        <p:nvSpPr>
          <p:cNvPr id="36871" name="TextBox 1086470"/>
          <p:cNvSpPr txBox="1">
            <a:spLocks noChangeArrowheads="1"/>
          </p:cNvSpPr>
          <p:nvPr/>
        </p:nvSpPr>
        <p:spPr bwMode="auto">
          <a:xfrm rot="10800000" flipV="1">
            <a:off x="3622790" y="1204913"/>
            <a:ext cx="84644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eaLnBrk="1" hangingPunct="1"/>
            <a:r>
              <a:rPr lang="en-US" sz="1600" b="1">
                <a:solidFill>
                  <a:schemeClr val="tx1"/>
                </a:solidFill>
              </a:rPr>
              <a:t>DC</a:t>
            </a:r>
          </a:p>
        </p:txBody>
      </p:sp>
      <p:sp>
        <p:nvSpPr>
          <p:cNvPr id="36872" name="TextBox 1086471"/>
          <p:cNvSpPr txBox="1">
            <a:spLocks noChangeArrowheads="1"/>
          </p:cNvSpPr>
          <p:nvPr/>
        </p:nvSpPr>
        <p:spPr bwMode="auto">
          <a:xfrm rot="10800000" flipV="1">
            <a:off x="6782151" y="1274763"/>
            <a:ext cx="84644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eaLnBrk="1" hangingPunct="1"/>
            <a:r>
              <a:rPr lang="en-US" sz="1600" b="1">
                <a:solidFill>
                  <a:schemeClr val="tx1"/>
                </a:solidFill>
              </a:rPr>
              <a:t>PDC</a:t>
            </a:r>
          </a:p>
        </p:txBody>
      </p:sp>
      <p:pic>
        <p:nvPicPr>
          <p:cNvPr id="1086473" name="Rectangle 10864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612" y="1489076"/>
            <a:ext cx="1132121"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Box 1086473"/>
          <p:cNvSpPr txBox="1">
            <a:spLocks noChangeArrowheads="1"/>
          </p:cNvSpPr>
          <p:nvPr/>
        </p:nvSpPr>
        <p:spPr bwMode="auto">
          <a:xfrm rot="10800000" flipV="1">
            <a:off x="8720513" y="2260600"/>
            <a:ext cx="216901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eaLnBrk="1" hangingPunct="1"/>
            <a:r>
              <a:rPr lang="en-US" sz="1600" b="1">
                <a:solidFill>
                  <a:schemeClr val="tx1"/>
                </a:solidFill>
              </a:rPr>
              <a:t>Administrator</a:t>
            </a:r>
          </a:p>
        </p:txBody>
      </p:sp>
      <p:sp>
        <p:nvSpPr>
          <p:cNvPr id="1086476" name="Right Arrow 1086475"/>
          <p:cNvSpPr>
            <a:spLocks noChangeArrowheads="1"/>
          </p:cNvSpPr>
          <p:nvPr/>
        </p:nvSpPr>
        <p:spPr bwMode="auto">
          <a:xfrm rot="10800000">
            <a:off x="7622248" y="1744663"/>
            <a:ext cx="1574390" cy="252412"/>
          </a:xfrm>
          <a:prstGeom prst="rightArrow">
            <a:avLst>
              <a:gd name="adj1" fmla="val 50000"/>
              <a:gd name="adj2" fmla="val 116981"/>
            </a:avLst>
          </a:prstGeom>
          <a:solidFill>
            <a:srgbClr val="FF0000"/>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1086477" name="Right Arrow 1086476"/>
          <p:cNvSpPr>
            <a:spLocks noChangeArrowheads="1"/>
          </p:cNvSpPr>
          <p:nvPr/>
        </p:nvSpPr>
        <p:spPr bwMode="auto">
          <a:xfrm>
            <a:off x="2185948" y="1563688"/>
            <a:ext cx="1225230" cy="228600"/>
          </a:xfrm>
          <a:prstGeom prst="rightArrow">
            <a:avLst>
              <a:gd name="adj1" fmla="val 50000"/>
              <a:gd name="adj2" fmla="val 100521"/>
            </a:avLst>
          </a:prstGeom>
          <a:solidFill>
            <a:srgbClr val="FF6600"/>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1086478" name="Right Arrow 1086477"/>
          <p:cNvSpPr>
            <a:spLocks noChangeArrowheads="1"/>
          </p:cNvSpPr>
          <p:nvPr/>
        </p:nvSpPr>
        <p:spPr bwMode="auto">
          <a:xfrm>
            <a:off x="4613131" y="1565275"/>
            <a:ext cx="1879111" cy="204788"/>
          </a:xfrm>
          <a:prstGeom prst="rightArrow">
            <a:avLst>
              <a:gd name="adj1" fmla="val 50000"/>
              <a:gd name="adj2" fmla="val 172093"/>
            </a:avLst>
          </a:prstGeom>
          <a:solidFill>
            <a:srgbClr val="FF9900"/>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1086479" name="Right Arrow 1086478"/>
          <p:cNvSpPr>
            <a:spLocks noChangeArrowheads="1"/>
          </p:cNvSpPr>
          <p:nvPr/>
        </p:nvSpPr>
        <p:spPr bwMode="auto">
          <a:xfrm rot="10800000">
            <a:off x="4526371" y="2039939"/>
            <a:ext cx="1955291" cy="604837"/>
          </a:xfrm>
          <a:prstGeom prst="rightArrow">
            <a:avLst>
              <a:gd name="adj1" fmla="val 50000"/>
              <a:gd name="adj2" fmla="val 60630"/>
            </a:avLst>
          </a:prstGeom>
          <a:solidFill>
            <a:srgbClr val="0000FF"/>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1086480" name="Right Arrow 1086479"/>
          <p:cNvSpPr>
            <a:spLocks noChangeArrowheads="1"/>
          </p:cNvSpPr>
          <p:nvPr/>
        </p:nvSpPr>
        <p:spPr bwMode="auto">
          <a:xfrm rot="10800000">
            <a:off x="4558112" y="1762125"/>
            <a:ext cx="1879111" cy="204788"/>
          </a:xfrm>
          <a:prstGeom prst="rightArrow">
            <a:avLst>
              <a:gd name="adj1" fmla="val 50000"/>
              <a:gd name="adj2" fmla="val 172093"/>
            </a:avLst>
          </a:prstGeom>
          <a:solidFill>
            <a:srgbClr val="00FF00"/>
          </a:solidFill>
          <a:ln w="9525" algn="ctr">
            <a:solidFill>
              <a:schemeClr val="tx1"/>
            </a:solidFill>
            <a:miter lim="800000"/>
            <a:headEnd/>
            <a:tailEnd/>
          </a:ln>
        </p:spPr>
        <p:txBody>
          <a:bodyPr wrap="none" anchor="ctr"/>
          <a:lstStyle/>
          <a:p>
            <a:pPr algn="l"/>
            <a:endParaRPr lang="en-US" sz="1800">
              <a:solidFill>
                <a:srgbClr val="000000"/>
              </a:solidFill>
            </a:endParaRPr>
          </a:p>
        </p:txBody>
      </p:sp>
      <p:sp>
        <p:nvSpPr>
          <p:cNvPr id="1086481" name="Right Arrow 1086480"/>
          <p:cNvSpPr>
            <a:spLocks noChangeArrowheads="1"/>
          </p:cNvSpPr>
          <p:nvPr/>
        </p:nvSpPr>
        <p:spPr bwMode="auto">
          <a:xfrm rot="10800000">
            <a:off x="2071678" y="1874838"/>
            <a:ext cx="1225230" cy="228600"/>
          </a:xfrm>
          <a:prstGeom prst="rightArrow">
            <a:avLst>
              <a:gd name="adj1" fmla="val 50000"/>
              <a:gd name="adj2" fmla="val 100521"/>
            </a:avLst>
          </a:prstGeom>
          <a:solidFill>
            <a:srgbClr val="99CC00"/>
          </a:solidFill>
          <a:ln w="9525" algn="ctr">
            <a:solidFill>
              <a:schemeClr val="tx1"/>
            </a:solidFill>
            <a:miter lim="800000"/>
            <a:headEnd/>
            <a:tailEnd/>
          </a:ln>
        </p:spPr>
        <p:txBody>
          <a:bodyPr wrap="none" anchor="ctr"/>
          <a:lstStyle/>
          <a:p>
            <a:pPr algn="l"/>
            <a:endParaRPr lang="en-US" sz="1800">
              <a:solidFill>
                <a:srgbClr val="000000"/>
              </a:solidFill>
            </a:endParaRPr>
          </a:p>
        </p:txBody>
      </p:sp>
    </p:spTree>
    <p:extLst>
      <p:ext uri="{BB962C8B-B14F-4D97-AF65-F5344CB8AC3E}">
        <p14:creationId xmlns:p14="http://schemas.microsoft.com/office/powerpoint/2010/main" val="1036057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86475">
                                            <p:txEl>
                                              <p:pRg st="0" end="0"/>
                                            </p:txEl>
                                          </p:spTgt>
                                        </p:tgtEl>
                                        <p:attrNameLst>
                                          <p:attrName>style.visibility</p:attrName>
                                        </p:attrNameLst>
                                      </p:cBhvr>
                                      <p:to>
                                        <p:strVal val="visible"/>
                                      </p:to>
                                    </p:set>
                                    <p:anim calcmode="lin" valueType="num">
                                      <p:cBhvr>
                                        <p:cTn id="7" dur="500" decel="50000" fill="hold">
                                          <p:stCondLst>
                                            <p:cond delay="0"/>
                                          </p:stCondLst>
                                        </p:cTn>
                                        <p:tgtEl>
                                          <p:spTgt spid="108647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8647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8647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8647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8647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8647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8647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86475">
                                            <p:txEl>
                                              <p:pRg st="0" end="0"/>
                                            </p:txEl>
                                          </p:spTgt>
                                        </p:tgtEl>
                                      </p:cBhvr>
                                    </p:animEffect>
                                  </p:childTnLst>
                                </p:cTn>
                              </p:par>
                            </p:childTnLst>
                          </p:cTn>
                        </p:par>
                        <p:par>
                          <p:cTn id="15" fill="hold" nodeType="afterGroup">
                            <p:stCondLst>
                              <p:cond delay="1000"/>
                            </p:stCondLst>
                            <p:childTnLst>
                              <p:par>
                                <p:cTn id="16" presetID="26" presetClass="emph" presetSubtype="0" fill="hold" nodeType="afterEffect">
                                  <p:stCondLst>
                                    <p:cond delay="0"/>
                                  </p:stCondLst>
                                  <p:childTnLst>
                                    <p:animEffect transition="out" filter="fade">
                                      <p:cBhvr>
                                        <p:cTn id="17" dur="2000" tmFilter="0, 0; .2, .5; .8, .5; 1, 0"/>
                                        <p:tgtEl>
                                          <p:spTgt spid="1086473"/>
                                        </p:tgtEl>
                                      </p:cBhvr>
                                    </p:animEffect>
                                    <p:animScale>
                                      <p:cBhvr>
                                        <p:cTn id="18" dur="1000" autoRev="1" fill="hold"/>
                                        <p:tgtEl>
                                          <p:spTgt spid="1086473"/>
                                        </p:tgtEl>
                                      </p:cBhvr>
                                      <p:by x="105000" y="105000"/>
                                    </p:animScale>
                                  </p:childTnLst>
                                </p:cTn>
                              </p:par>
                            </p:childTnLst>
                          </p:cTn>
                        </p:par>
                        <p:par>
                          <p:cTn id="19" fill="hold" nodeType="afterGroup">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086476"/>
                                        </p:tgtEl>
                                        <p:attrNameLst>
                                          <p:attrName>style.visibility</p:attrName>
                                        </p:attrNameLst>
                                      </p:cBhvr>
                                      <p:to>
                                        <p:strVal val="visible"/>
                                      </p:to>
                                    </p:set>
                                    <p:anim calcmode="lin" valueType="num">
                                      <p:cBhvr additive="base">
                                        <p:cTn id="22" dur="2000" fill="hold"/>
                                        <p:tgtEl>
                                          <p:spTgt spid="1086476"/>
                                        </p:tgtEl>
                                        <p:attrNameLst>
                                          <p:attrName>ppt_x</p:attrName>
                                        </p:attrNameLst>
                                      </p:cBhvr>
                                      <p:tavLst>
                                        <p:tav tm="0">
                                          <p:val>
                                            <p:strVal val="1+#ppt_w/2"/>
                                          </p:val>
                                        </p:tav>
                                        <p:tav tm="100000">
                                          <p:val>
                                            <p:strVal val="#ppt_x"/>
                                          </p:val>
                                        </p:tav>
                                      </p:tavLst>
                                    </p:anim>
                                    <p:anim calcmode="lin" valueType="num">
                                      <p:cBhvr additive="base">
                                        <p:cTn id="23" dur="2000" fill="hold"/>
                                        <p:tgtEl>
                                          <p:spTgt spid="108647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5" presetClass="entr" presetSubtype="0" fill="hold" nodeType="afterEffect">
                                  <p:stCondLst>
                                    <p:cond delay="0"/>
                                  </p:stCondLst>
                                  <p:childTnLst>
                                    <p:set>
                                      <p:cBhvr>
                                        <p:cTn id="26" dur="1" fill="hold">
                                          <p:stCondLst>
                                            <p:cond delay="0"/>
                                          </p:stCondLst>
                                        </p:cTn>
                                        <p:tgtEl>
                                          <p:spTgt spid="1086475">
                                            <p:txEl>
                                              <p:pRg st="1" end="1"/>
                                            </p:txEl>
                                          </p:spTgt>
                                        </p:tgtEl>
                                        <p:attrNameLst>
                                          <p:attrName>style.visibility</p:attrName>
                                        </p:attrNameLst>
                                      </p:cBhvr>
                                      <p:to>
                                        <p:strVal val="visible"/>
                                      </p:to>
                                    </p:set>
                                    <p:anim calcmode="lin" valueType="num">
                                      <p:cBhvr>
                                        <p:cTn id="27" dur="1000" decel="50000" fill="hold">
                                          <p:stCondLst>
                                            <p:cond delay="0"/>
                                          </p:stCondLst>
                                        </p:cTn>
                                        <p:tgtEl>
                                          <p:spTgt spid="1086475">
                                            <p:txEl>
                                              <p:pRg st="1" end="1"/>
                                            </p:txEl>
                                          </p:spTgt>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1086475">
                                            <p:txEl>
                                              <p:pRg st="1" end="1"/>
                                            </p:txEl>
                                          </p:spTgt>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1086475">
                                            <p:txEl>
                                              <p:pRg st="1" end="1"/>
                                            </p:txEl>
                                          </p:spTgt>
                                        </p:tgtEl>
                                        <p:attrNameLst>
                                          <p:attrName>ppt_w</p:attrName>
                                        </p:attrNameLst>
                                      </p:cBhvr>
                                      <p:tavLst>
                                        <p:tav tm="0">
                                          <p:val>
                                            <p:strVal val="#ppt_w*.05"/>
                                          </p:val>
                                        </p:tav>
                                        <p:tav tm="100000">
                                          <p:val>
                                            <p:strVal val="#ppt_w"/>
                                          </p:val>
                                        </p:tav>
                                      </p:tavLst>
                                    </p:anim>
                                    <p:anim calcmode="lin" valueType="num">
                                      <p:cBhvr>
                                        <p:cTn id="30" dur="2000" fill="hold"/>
                                        <p:tgtEl>
                                          <p:spTgt spid="1086475">
                                            <p:txEl>
                                              <p:pRg st="1" end="1"/>
                                            </p:txEl>
                                          </p:spTgt>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1086475">
                                            <p:txEl>
                                              <p:pRg st="1" end="1"/>
                                            </p:txEl>
                                          </p:spTgt>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1086475">
                                            <p:txEl>
                                              <p:pRg st="1" end="1"/>
                                            </p:txEl>
                                          </p:spTgt>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1086475">
                                            <p:txEl>
                                              <p:pRg st="1" end="1"/>
                                            </p:txEl>
                                          </p:spTgt>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1086475">
                                            <p:txEl>
                                              <p:pRg st="1" end="1"/>
                                            </p:txEl>
                                          </p:spTgt>
                                        </p:tgtEl>
                                      </p:cBhvr>
                                    </p:animEffect>
                                  </p:childTnLst>
                                </p:cTn>
                              </p:par>
                            </p:childTnLst>
                          </p:cTn>
                        </p:par>
                        <p:par>
                          <p:cTn id="35" fill="hold" nodeType="afterGroup">
                            <p:stCondLst>
                              <p:cond delay="7000"/>
                            </p:stCondLst>
                            <p:childTnLst>
                              <p:par>
                                <p:cTn id="36" presetID="2" presetClass="entr" presetSubtype="8" fill="hold" grpId="0" nodeType="afterEffect">
                                  <p:stCondLst>
                                    <p:cond delay="0"/>
                                  </p:stCondLst>
                                  <p:childTnLst>
                                    <p:set>
                                      <p:cBhvr>
                                        <p:cTn id="37" dur="1" fill="hold">
                                          <p:stCondLst>
                                            <p:cond delay="0"/>
                                          </p:stCondLst>
                                        </p:cTn>
                                        <p:tgtEl>
                                          <p:spTgt spid="1086477"/>
                                        </p:tgtEl>
                                        <p:attrNameLst>
                                          <p:attrName>style.visibility</p:attrName>
                                        </p:attrNameLst>
                                      </p:cBhvr>
                                      <p:to>
                                        <p:strVal val="visible"/>
                                      </p:to>
                                    </p:set>
                                    <p:anim calcmode="lin" valueType="num">
                                      <p:cBhvr additive="base">
                                        <p:cTn id="38" dur="2000" fill="hold"/>
                                        <p:tgtEl>
                                          <p:spTgt spid="1086477"/>
                                        </p:tgtEl>
                                        <p:attrNameLst>
                                          <p:attrName>ppt_x</p:attrName>
                                        </p:attrNameLst>
                                      </p:cBhvr>
                                      <p:tavLst>
                                        <p:tav tm="0">
                                          <p:val>
                                            <p:strVal val="0-#ppt_w/2"/>
                                          </p:val>
                                        </p:tav>
                                        <p:tav tm="100000">
                                          <p:val>
                                            <p:strVal val="#ppt_x"/>
                                          </p:val>
                                        </p:tav>
                                      </p:tavLst>
                                    </p:anim>
                                    <p:anim calcmode="lin" valueType="num">
                                      <p:cBhvr additive="base">
                                        <p:cTn id="39" dur="2000" fill="hold"/>
                                        <p:tgtEl>
                                          <p:spTgt spid="1086477"/>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9000"/>
                            </p:stCondLst>
                            <p:childTnLst>
                              <p:par>
                                <p:cTn id="41" presetID="25" presetClass="entr" presetSubtype="0" fill="hold" nodeType="afterEffect">
                                  <p:stCondLst>
                                    <p:cond delay="0"/>
                                  </p:stCondLst>
                                  <p:childTnLst>
                                    <p:set>
                                      <p:cBhvr>
                                        <p:cTn id="42" dur="1" fill="hold">
                                          <p:stCondLst>
                                            <p:cond delay="0"/>
                                          </p:stCondLst>
                                        </p:cTn>
                                        <p:tgtEl>
                                          <p:spTgt spid="1086475">
                                            <p:txEl>
                                              <p:pRg st="2" end="2"/>
                                            </p:txEl>
                                          </p:spTgt>
                                        </p:tgtEl>
                                        <p:attrNameLst>
                                          <p:attrName>style.visibility</p:attrName>
                                        </p:attrNameLst>
                                      </p:cBhvr>
                                      <p:to>
                                        <p:strVal val="visible"/>
                                      </p:to>
                                    </p:set>
                                    <p:anim calcmode="lin" valueType="num">
                                      <p:cBhvr>
                                        <p:cTn id="43" dur="1000" decel="50000" fill="hold">
                                          <p:stCondLst>
                                            <p:cond delay="0"/>
                                          </p:stCondLst>
                                        </p:cTn>
                                        <p:tgtEl>
                                          <p:spTgt spid="1086475">
                                            <p:txEl>
                                              <p:pRg st="2" end="2"/>
                                            </p:txEl>
                                          </p:spTgt>
                                        </p:tgtEl>
                                        <p:attrNameLst>
                                          <p:attrName>style.rotation</p:attrName>
                                        </p:attrNameLst>
                                      </p:cBhvr>
                                      <p:tavLst>
                                        <p:tav tm="0">
                                          <p:val>
                                            <p:fltVal val="-90"/>
                                          </p:val>
                                        </p:tav>
                                        <p:tav tm="100000">
                                          <p:val>
                                            <p:fltVal val="0"/>
                                          </p:val>
                                        </p:tav>
                                      </p:tavLst>
                                    </p:anim>
                                    <p:anim calcmode="lin" valueType="num">
                                      <p:cBhvr>
                                        <p:cTn id="44" dur="1000" decel="50000" fill="hold">
                                          <p:stCondLst>
                                            <p:cond delay="0"/>
                                          </p:stCondLst>
                                        </p:cTn>
                                        <p:tgtEl>
                                          <p:spTgt spid="1086475">
                                            <p:txEl>
                                              <p:pRg st="2" end="2"/>
                                            </p:txEl>
                                          </p:spTgt>
                                        </p:tgtEl>
                                        <p:attrNameLst>
                                          <p:attrName>ppt_w</p:attrName>
                                        </p:attrNameLst>
                                      </p:cBhvr>
                                      <p:tavLst>
                                        <p:tav tm="0">
                                          <p:val>
                                            <p:strVal val="#ppt_w"/>
                                          </p:val>
                                        </p:tav>
                                        <p:tav tm="100000">
                                          <p:val>
                                            <p:strVal val="#ppt_w*.05"/>
                                          </p:val>
                                        </p:tav>
                                      </p:tavLst>
                                    </p:anim>
                                    <p:anim calcmode="lin" valueType="num">
                                      <p:cBhvr>
                                        <p:cTn id="45" dur="1000" accel="50000" fill="hold">
                                          <p:stCondLst>
                                            <p:cond delay="1000"/>
                                          </p:stCondLst>
                                        </p:cTn>
                                        <p:tgtEl>
                                          <p:spTgt spid="1086475">
                                            <p:txEl>
                                              <p:pRg st="2" end="2"/>
                                            </p:txEl>
                                          </p:spTgt>
                                        </p:tgtEl>
                                        <p:attrNameLst>
                                          <p:attrName>ppt_w</p:attrName>
                                        </p:attrNameLst>
                                      </p:cBhvr>
                                      <p:tavLst>
                                        <p:tav tm="0">
                                          <p:val>
                                            <p:strVal val="#ppt_w*.05"/>
                                          </p:val>
                                        </p:tav>
                                        <p:tav tm="100000">
                                          <p:val>
                                            <p:strVal val="#ppt_w"/>
                                          </p:val>
                                        </p:tav>
                                      </p:tavLst>
                                    </p:anim>
                                    <p:anim calcmode="lin" valueType="num">
                                      <p:cBhvr>
                                        <p:cTn id="46" dur="2000" fill="hold"/>
                                        <p:tgtEl>
                                          <p:spTgt spid="1086475">
                                            <p:txEl>
                                              <p:pRg st="2" end="2"/>
                                            </p:txEl>
                                          </p:spTgt>
                                        </p:tgtEl>
                                        <p:attrNameLst>
                                          <p:attrName>ppt_h</p:attrName>
                                        </p:attrNameLst>
                                      </p:cBhvr>
                                      <p:tavLst>
                                        <p:tav tm="0">
                                          <p:val>
                                            <p:strVal val="#ppt_h"/>
                                          </p:val>
                                        </p:tav>
                                        <p:tav tm="100000">
                                          <p:val>
                                            <p:strVal val="#ppt_h"/>
                                          </p:val>
                                        </p:tav>
                                      </p:tavLst>
                                    </p:anim>
                                    <p:anim calcmode="lin" valueType="num">
                                      <p:cBhvr>
                                        <p:cTn id="47" dur="1000" decel="50000" fill="hold">
                                          <p:stCondLst>
                                            <p:cond delay="0"/>
                                          </p:stCondLst>
                                        </p:cTn>
                                        <p:tgtEl>
                                          <p:spTgt spid="1086475">
                                            <p:txEl>
                                              <p:pRg st="2" end="2"/>
                                            </p:txEl>
                                          </p:spTgt>
                                        </p:tgtEl>
                                        <p:attrNameLst>
                                          <p:attrName>ppt_x</p:attrName>
                                        </p:attrNameLst>
                                      </p:cBhvr>
                                      <p:tavLst>
                                        <p:tav tm="0">
                                          <p:val>
                                            <p:strVal val="#ppt_x+.4"/>
                                          </p:val>
                                        </p:tav>
                                        <p:tav tm="100000">
                                          <p:val>
                                            <p:strVal val="#ppt_x"/>
                                          </p:val>
                                        </p:tav>
                                      </p:tavLst>
                                    </p:anim>
                                    <p:anim calcmode="lin" valueType="num">
                                      <p:cBhvr>
                                        <p:cTn id="48" dur="1000" decel="50000" fill="hold">
                                          <p:stCondLst>
                                            <p:cond delay="0"/>
                                          </p:stCondLst>
                                        </p:cTn>
                                        <p:tgtEl>
                                          <p:spTgt spid="1086475">
                                            <p:txEl>
                                              <p:pRg st="2" end="2"/>
                                            </p:txEl>
                                          </p:spTgt>
                                        </p:tgtEl>
                                        <p:attrNameLst>
                                          <p:attrName>ppt_y</p:attrName>
                                        </p:attrNameLst>
                                      </p:cBhvr>
                                      <p:tavLst>
                                        <p:tav tm="0">
                                          <p:val>
                                            <p:strVal val="#ppt_y-.2"/>
                                          </p:val>
                                        </p:tav>
                                        <p:tav tm="100000">
                                          <p:val>
                                            <p:strVal val="#ppt_y+.1"/>
                                          </p:val>
                                        </p:tav>
                                      </p:tavLst>
                                    </p:anim>
                                    <p:anim calcmode="lin" valueType="num">
                                      <p:cBhvr>
                                        <p:cTn id="49" dur="1000" accel="50000" fill="hold">
                                          <p:stCondLst>
                                            <p:cond delay="1000"/>
                                          </p:stCondLst>
                                        </p:cTn>
                                        <p:tgtEl>
                                          <p:spTgt spid="1086475">
                                            <p:txEl>
                                              <p:pRg st="2" end="2"/>
                                            </p:txEl>
                                          </p:spTgt>
                                        </p:tgtEl>
                                        <p:attrNameLst>
                                          <p:attrName>ppt_y</p:attrName>
                                        </p:attrNameLst>
                                      </p:cBhvr>
                                      <p:tavLst>
                                        <p:tav tm="0">
                                          <p:val>
                                            <p:strVal val="#ppt_y+.1"/>
                                          </p:val>
                                        </p:tav>
                                        <p:tav tm="100000">
                                          <p:val>
                                            <p:strVal val="#ppt_y"/>
                                          </p:val>
                                        </p:tav>
                                      </p:tavLst>
                                    </p:anim>
                                    <p:animEffect transition="in" filter="fade">
                                      <p:cBhvr>
                                        <p:cTn id="50" dur="2000" decel="50000">
                                          <p:stCondLst>
                                            <p:cond delay="0"/>
                                          </p:stCondLst>
                                        </p:cTn>
                                        <p:tgtEl>
                                          <p:spTgt spid="1086475">
                                            <p:txEl>
                                              <p:pRg st="2" end="2"/>
                                            </p:txEl>
                                          </p:spTgt>
                                        </p:tgtEl>
                                      </p:cBhvr>
                                    </p:animEffect>
                                  </p:childTnLst>
                                </p:cTn>
                              </p:par>
                            </p:childTnLst>
                          </p:cTn>
                        </p:par>
                        <p:par>
                          <p:cTn id="51" fill="hold" nodeType="afterGroup">
                            <p:stCondLst>
                              <p:cond delay="11000"/>
                            </p:stCondLst>
                            <p:childTnLst>
                              <p:par>
                                <p:cTn id="52" presetID="6" presetClass="emph" presetSubtype="0" autoRev="1" fill="hold" nodeType="afterEffect">
                                  <p:stCondLst>
                                    <p:cond delay="0"/>
                                  </p:stCondLst>
                                  <p:childTnLst>
                                    <p:animScale>
                                      <p:cBhvr>
                                        <p:cTn id="53" dur="2000" fill="hold"/>
                                        <p:tgtEl>
                                          <p:spTgt spid="1086467"/>
                                        </p:tgtEl>
                                      </p:cBhvr>
                                      <p:by x="150000" y="150000"/>
                                    </p:animScale>
                                  </p:childTnLst>
                                </p:cTn>
                              </p:par>
                            </p:childTnLst>
                          </p:cTn>
                        </p:par>
                        <p:par>
                          <p:cTn id="54" fill="hold" nodeType="afterGroup">
                            <p:stCondLst>
                              <p:cond delay="15000"/>
                            </p:stCondLst>
                            <p:childTnLst>
                              <p:par>
                                <p:cTn id="55" presetID="25" presetClass="entr" presetSubtype="0" fill="hold" nodeType="afterEffect">
                                  <p:stCondLst>
                                    <p:cond delay="0"/>
                                  </p:stCondLst>
                                  <p:childTnLst>
                                    <p:set>
                                      <p:cBhvr>
                                        <p:cTn id="56" dur="1" fill="hold">
                                          <p:stCondLst>
                                            <p:cond delay="0"/>
                                          </p:stCondLst>
                                        </p:cTn>
                                        <p:tgtEl>
                                          <p:spTgt spid="1086475">
                                            <p:txEl>
                                              <p:pRg st="3" end="3"/>
                                            </p:txEl>
                                          </p:spTgt>
                                        </p:tgtEl>
                                        <p:attrNameLst>
                                          <p:attrName>style.visibility</p:attrName>
                                        </p:attrNameLst>
                                      </p:cBhvr>
                                      <p:to>
                                        <p:strVal val="visible"/>
                                      </p:to>
                                    </p:set>
                                    <p:anim calcmode="lin" valueType="num">
                                      <p:cBhvr>
                                        <p:cTn id="57" dur="1000" decel="50000" fill="hold">
                                          <p:stCondLst>
                                            <p:cond delay="0"/>
                                          </p:stCondLst>
                                        </p:cTn>
                                        <p:tgtEl>
                                          <p:spTgt spid="1086475">
                                            <p:txEl>
                                              <p:pRg st="3" end="3"/>
                                            </p:txEl>
                                          </p:spTgt>
                                        </p:tgtEl>
                                        <p:attrNameLst>
                                          <p:attrName>style.rotation</p:attrName>
                                        </p:attrNameLst>
                                      </p:cBhvr>
                                      <p:tavLst>
                                        <p:tav tm="0">
                                          <p:val>
                                            <p:fltVal val="-90"/>
                                          </p:val>
                                        </p:tav>
                                        <p:tav tm="100000">
                                          <p:val>
                                            <p:fltVal val="0"/>
                                          </p:val>
                                        </p:tav>
                                      </p:tavLst>
                                    </p:anim>
                                    <p:anim calcmode="lin" valueType="num">
                                      <p:cBhvr>
                                        <p:cTn id="58" dur="1000" decel="50000" fill="hold">
                                          <p:stCondLst>
                                            <p:cond delay="0"/>
                                          </p:stCondLst>
                                        </p:cTn>
                                        <p:tgtEl>
                                          <p:spTgt spid="1086475">
                                            <p:txEl>
                                              <p:pRg st="3" end="3"/>
                                            </p:txEl>
                                          </p:spTgt>
                                        </p:tgtEl>
                                        <p:attrNameLst>
                                          <p:attrName>ppt_w</p:attrName>
                                        </p:attrNameLst>
                                      </p:cBhvr>
                                      <p:tavLst>
                                        <p:tav tm="0">
                                          <p:val>
                                            <p:strVal val="#ppt_w"/>
                                          </p:val>
                                        </p:tav>
                                        <p:tav tm="100000">
                                          <p:val>
                                            <p:strVal val="#ppt_w*.05"/>
                                          </p:val>
                                        </p:tav>
                                      </p:tavLst>
                                    </p:anim>
                                    <p:anim calcmode="lin" valueType="num">
                                      <p:cBhvr>
                                        <p:cTn id="59" dur="1000" accel="50000" fill="hold">
                                          <p:stCondLst>
                                            <p:cond delay="1000"/>
                                          </p:stCondLst>
                                        </p:cTn>
                                        <p:tgtEl>
                                          <p:spTgt spid="1086475">
                                            <p:txEl>
                                              <p:pRg st="3" end="3"/>
                                            </p:txEl>
                                          </p:spTgt>
                                        </p:tgtEl>
                                        <p:attrNameLst>
                                          <p:attrName>ppt_w</p:attrName>
                                        </p:attrNameLst>
                                      </p:cBhvr>
                                      <p:tavLst>
                                        <p:tav tm="0">
                                          <p:val>
                                            <p:strVal val="#ppt_w*.05"/>
                                          </p:val>
                                        </p:tav>
                                        <p:tav tm="100000">
                                          <p:val>
                                            <p:strVal val="#ppt_w"/>
                                          </p:val>
                                        </p:tav>
                                      </p:tavLst>
                                    </p:anim>
                                    <p:anim calcmode="lin" valueType="num">
                                      <p:cBhvr>
                                        <p:cTn id="60" dur="2000" fill="hold"/>
                                        <p:tgtEl>
                                          <p:spTgt spid="1086475">
                                            <p:txEl>
                                              <p:pRg st="3" end="3"/>
                                            </p:txEl>
                                          </p:spTgt>
                                        </p:tgtEl>
                                        <p:attrNameLst>
                                          <p:attrName>ppt_h</p:attrName>
                                        </p:attrNameLst>
                                      </p:cBhvr>
                                      <p:tavLst>
                                        <p:tav tm="0">
                                          <p:val>
                                            <p:strVal val="#ppt_h"/>
                                          </p:val>
                                        </p:tav>
                                        <p:tav tm="100000">
                                          <p:val>
                                            <p:strVal val="#ppt_h"/>
                                          </p:val>
                                        </p:tav>
                                      </p:tavLst>
                                    </p:anim>
                                    <p:anim calcmode="lin" valueType="num">
                                      <p:cBhvr>
                                        <p:cTn id="61" dur="1000" decel="50000" fill="hold">
                                          <p:stCondLst>
                                            <p:cond delay="0"/>
                                          </p:stCondLst>
                                        </p:cTn>
                                        <p:tgtEl>
                                          <p:spTgt spid="1086475">
                                            <p:txEl>
                                              <p:pRg st="3" end="3"/>
                                            </p:txEl>
                                          </p:spTgt>
                                        </p:tgtEl>
                                        <p:attrNameLst>
                                          <p:attrName>ppt_x</p:attrName>
                                        </p:attrNameLst>
                                      </p:cBhvr>
                                      <p:tavLst>
                                        <p:tav tm="0">
                                          <p:val>
                                            <p:strVal val="#ppt_x+.4"/>
                                          </p:val>
                                        </p:tav>
                                        <p:tav tm="100000">
                                          <p:val>
                                            <p:strVal val="#ppt_x"/>
                                          </p:val>
                                        </p:tav>
                                      </p:tavLst>
                                    </p:anim>
                                    <p:anim calcmode="lin" valueType="num">
                                      <p:cBhvr>
                                        <p:cTn id="62" dur="1000" decel="50000" fill="hold">
                                          <p:stCondLst>
                                            <p:cond delay="0"/>
                                          </p:stCondLst>
                                        </p:cTn>
                                        <p:tgtEl>
                                          <p:spTgt spid="1086475">
                                            <p:txEl>
                                              <p:pRg st="3" end="3"/>
                                            </p:txEl>
                                          </p:spTgt>
                                        </p:tgtEl>
                                        <p:attrNameLst>
                                          <p:attrName>ppt_y</p:attrName>
                                        </p:attrNameLst>
                                      </p:cBhvr>
                                      <p:tavLst>
                                        <p:tav tm="0">
                                          <p:val>
                                            <p:strVal val="#ppt_y-.2"/>
                                          </p:val>
                                        </p:tav>
                                        <p:tav tm="100000">
                                          <p:val>
                                            <p:strVal val="#ppt_y+.1"/>
                                          </p:val>
                                        </p:tav>
                                      </p:tavLst>
                                    </p:anim>
                                    <p:anim calcmode="lin" valueType="num">
                                      <p:cBhvr>
                                        <p:cTn id="63" dur="1000" accel="50000" fill="hold">
                                          <p:stCondLst>
                                            <p:cond delay="1000"/>
                                          </p:stCondLst>
                                        </p:cTn>
                                        <p:tgtEl>
                                          <p:spTgt spid="1086475">
                                            <p:txEl>
                                              <p:pRg st="3" end="3"/>
                                            </p:txEl>
                                          </p:spTgt>
                                        </p:tgtEl>
                                        <p:attrNameLst>
                                          <p:attrName>ppt_y</p:attrName>
                                        </p:attrNameLst>
                                      </p:cBhvr>
                                      <p:tavLst>
                                        <p:tav tm="0">
                                          <p:val>
                                            <p:strVal val="#ppt_y+.1"/>
                                          </p:val>
                                        </p:tav>
                                        <p:tav tm="100000">
                                          <p:val>
                                            <p:strVal val="#ppt_y"/>
                                          </p:val>
                                        </p:tav>
                                      </p:tavLst>
                                    </p:anim>
                                    <p:animEffect transition="in" filter="fade">
                                      <p:cBhvr>
                                        <p:cTn id="64" dur="2000" decel="50000">
                                          <p:stCondLst>
                                            <p:cond delay="0"/>
                                          </p:stCondLst>
                                        </p:cTn>
                                        <p:tgtEl>
                                          <p:spTgt spid="1086475">
                                            <p:txEl>
                                              <p:pRg st="3" end="3"/>
                                            </p:txEl>
                                          </p:spTgt>
                                        </p:tgtEl>
                                      </p:cBhvr>
                                    </p:animEffect>
                                  </p:childTnLst>
                                </p:cTn>
                              </p:par>
                            </p:childTnLst>
                          </p:cTn>
                        </p:par>
                        <p:par>
                          <p:cTn id="65" fill="hold" nodeType="afterGroup">
                            <p:stCondLst>
                              <p:cond delay="17000"/>
                            </p:stCondLst>
                            <p:childTnLst>
                              <p:par>
                                <p:cTn id="66" presetID="2" presetClass="entr" presetSubtype="8" fill="hold" grpId="0" nodeType="afterEffect">
                                  <p:stCondLst>
                                    <p:cond delay="0"/>
                                  </p:stCondLst>
                                  <p:childTnLst>
                                    <p:set>
                                      <p:cBhvr>
                                        <p:cTn id="67" dur="1" fill="hold">
                                          <p:stCondLst>
                                            <p:cond delay="0"/>
                                          </p:stCondLst>
                                        </p:cTn>
                                        <p:tgtEl>
                                          <p:spTgt spid="1086478"/>
                                        </p:tgtEl>
                                        <p:attrNameLst>
                                          <p:attrName>style.visibility</p:attrName>
                                        </p:attrNameLst>
                                      </p:cBhvr>
                                      <p:to>
                                        <p:strVal val="visible"/>
                                      </p:to>
                                    </p:set>
                                    <p:anim calcmode="lin" valueType="num">
                                      <p:cBhvr additive="base">
                                        <p:cTn id="68" dur="2000" fill="hold"/>
                                        <p:tgtEl>
                                          <p:spTgt spid="1086478"/>
                                        </p:tgtEl>
                                        <p:attrNameLst>
                                          <p:attrName>ppt_x</p:attrName>
                                        </p:attrNameLst>
                                      </p:cBhvr>
                                      <p:tavLst>
                                        <p:tav tm="0">
                                          <p:val>
                                            <p:strVal val="0-#ppt_w/2"/>
                                          </p:val>
                                        </p:tav>
                                        <p:tav tm="100000">
                                          <p:val>
                                            <p:strVal val="#ppt_x"/>
                                          </p:val>
                                        </p:tav>
                                      </p:tavLst>
                                    </p:anim>
                                    <p:anim calcmode="lin" valueType="num">
                                      <p:cBhvr additive="base">
                                        <p:cTn id="69" dur="2000" fill="hold"/>
                                        <p:tgtEl>
                                          <p:spTgt spid="1086478"/>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9000"/>
                            </p:stCondLst>
                            <p:childTnLst>
                              <p:par>
                                <p:cTn id="71" presetID="25" presetClass="entr" presetSubtype="0" fill="hold" nodeType="afterEffect">
                                  <p:stCondLst>
                                    <p:cond delay="0"/>
                                  </p:stCondLst>
                                  <p:childTnLst>
                                    <p:set>
                                      <p:cBhvr>
                                        <p:cTn id="72" dur="1" fill="hold">
                                          <p:stCondLst>
                                            <p:cond delay="0"/>
                                          </p:stCondLst>
                                        </p:cTn>
                                        <p:tgtEl>
                                          <p:spTgt spid="1086475">
                                            <p:txEl>
                                              <p:pRg st="4" end="4"/>
                                            </p:txEl>
                                          </p:spTgt>
                                        </p:tgtEl>
                                        <p:attrNameLst>
                                          <p:attrName>style.visibility</p:attrName>
                                        </p:attrNameLst>
                                      </p:cBhvr>
                                      <p:to>
                                        <p:strVal val="visible"/>
                                      </p:to>
                                    </p:set>
                                    <p:anim calcmode="lin" valueType="num">
                                      <p:cBhvr>
                                        <p:cTn id="73" dur="1000" decel="50000" fill="hold">
                                          <p:stCondLst>
                                            <p:cond delay="0"/>
                                          </p:stCondLst>
                                        </p:cTn>
                                        <p:tgtEl>
                                          <p:spTgt spid="1086475">
                                            <p:txEl>
                                              <p:pRg st="4" end="4"/>
                                            </p:txEl>
                                          </p:spTgt>
                                        </p:tgtEl>
                                        <p:attrNameLst>
                                          <p:attrName>style.rotation</p:attrName>
                                        </p:attrNameLst>
                                      </p:cBhvr>
                                      <p:tavLst>
                                        <p:tav tm="0">
                                          <p:val>
                                            <p:fltVal val="-90"/>
                                          </p:val>
                                        </p:tav>
                                        <p:tav tm="100000">
                                          <p:val>
                                            <p:fltVal val="0"/>
                                          </p:val>
                                        </p:tav>
                                      </p:tavLst>
                                    </p:anim>
                                    <p:anim calcmode="lin" valueType="num">
                                      <p:cBhvr>
                                        <p:cTn id="74" dur="1000" decel="50000" fill="hold">
                                          <p:stCondLst>
                                            <p:cond delay="0"/>
                                          </p:stCondLst>
                                        </p:cTn>
                                        <p:tgtEl>
                                          <p:spTgt spid="1086475">
                                            <p:txEl>
                                              <p:pRg st="4" end="4"/>
                                            </p:txEl>
                                          </p:spTgt>
                                        </p:tgtEl>
                                        <p:attrNameLst>
                                          <p:attrName>ppt_w</p:attrName>
                                        </p:attrNameLst>
                                      </p:cBhvr>
                                      <p:tavLst>
                                        <p:tav tm="0">
                                          <p:val>
                                            <p:strVal val="#ppt_w"/>
                                          </p:val>
                                        </p:tav>
                                        <p:tav tm="100000">
                                          <p:val>
                                            <p:strVal val="#ppt_w*.05"/>
                                          </p:val>
                                        </p:tav>
                                      </p:tavLst>
                                    </p:anim>
                                    <p:anim calcmode="lin" valueType="num">
                                      <p:cBhvr>
                                        <p:cTn id="75" dur="1000" accel="50000" fill="hold">
                                          <p:stCondLst>
                                            <p:cond delay="1000"/>
                                          </p:stCondLst>
                                        </p:cTn>
                                        <p:tgtEl>
                                          <p:spTgt spid="1086475">
                                            <p:txEl>
                                              <p:pRg st="4" end="4"/>
                                            </p:txEl>
                                          </p:spTgt>
                                        </p:tgtEl>
                                        <p:attrNameLst>
                                          <p:attrName>ppt_w</p:attrName>
                                        </p:attrNameLst>
                                      </p:cBhvr>
                                      <p:tavLst>
                                        <p:tav tm="0">
                                          <p:val>
                                            <p:strVal val="#ppt_w*.05"/>
                                          </p:val>
                                        </p:tav>
                                        <p:tav tm="100000">
                                          <p:val>
                                            <p:strVal val="#ppt_w"/>
                                          </p:val>
                                        </p:tav>
                                      </p:tavLst>
                                    </p:anim>
                                    <p:anim calcmode="lin" valueType="num">
                                      <p:cBhvr>
                                        <p:cTn id="76" dur="2000" fill="hold"/>
                                        <p:tgtEl>
                                          <p:spTgt spid="1086475">
                                            <p:txEl>
                                              <p:pRg st="4" end="4"/>
                                            </p:txEl>
                                          </p:spTgt>
                                        </p:tgtEl>
                                        <p:attrNameLst>
                                          <p:attrName>ppt_h</p:attrName>
                                        </p:attrNameLst>
                                      </p:cBhvr>
                                      <p:tavLst>
                                        <p:tav tm="0">
                                          <p:val>
                                            <p:strVal val="#ppt_h"/>
                                          </p:val>
                                        </p:tav>
                                        <p:tav tm="100000">
                                          <p:val>
                                            <p:strVal val="#ppt_h"/>
                                          </p:val>
                                        </p:tav>
                                      </p:tavLst>
                                    </p:anim>
                                    <p:anim calcmode="lin" valueType="num">
                                      <p:cBhvr>
                                        <p:cTn id="77" dur="1000" decel="50000" fill="hold">
                                          <p:stCondLst>
                                            <p:cond delay="0"/>
                                          </p:stCondLst>
                                        </p:cTn>
                                        <p:tgtEl>
                                          <p:spTgt spid="1086475">
                                            <p:txEl>
                                              <p:pRg st="4" end="4"/>
                                            </p:txEl>
                                          </p:spTgt>
                                        </p:tgtEl>
                                        <p:attrNameLst>
                                          <p:attrName>ppt_x</p:attrName>
                                        </p:attrNameLst>
                                      </p:cBhvr>
                                      <p:tavLst>
                                        <p:tav tm="0">
                                          <p:val>
                                            <p:strVal val="#ppt_x+.4"/>
                                          </p:val>
                                        </p:tav>
                                        <p:tav tm="100000">
                                          <p:val>
                                            <p:strVal val="#ppt_x"/>
                                          </p:val>
                                        </p:tav>
                                      </p:tavLst>
                                    </p:anim>
                                    <p:anim calcmode="lin" valueType="num">
                                      <p:cBhvr>
                                        <p:cTn id="78" dur="1000" decel="50000" fill="hold">
                                          <p:stCondLst>
                                            <p:cond delay="0"/>
                                          </p:stCondLst>
                                        </p:cTn>
                                        <p:tgtEl>
                                          <p:spTgt spid="1086475">
                                            <p:txEl>
                                              <p:pRg st="4" end="4"/>
                                            </p:txEl>
                                          </p:spTgt>
                                        </p:tgtEl>
                                        <p:attrNameLst>
                                          <p:attrName>ppt_y</p:attrName>
                                        </p:attrNameLst>
                                      </p:cBhvr>
                                      <p:tavLst>
                                        <p:tav tm="0">
                                          <p:val>
                                            <p:strVal val="#ppt_y-.2"/>
                                          </p:val>
                                        </p:tav>
                                        <p:tav tm="100000">
                                          <p:val>
                                            <p:strVal val="#ppt_y+.1"/>
                                          </p:val>
                                        </p:tav>
                                      </p:tavLst>
                                    </p:anim>
                                    <p:anim calcmode="lin" valueType="num">
                                      <p:cBhvr>
                                        <p:cTn id="79" dur="1000" accel="50000" fill="hold">
                                          <p:stCondLst>
                                            <p:cond delay="1000"/>
                                          </p:stCondLst>
                                        </p:cTn>
                                        <p:tgtEl>
                                          <p:spTgt spid="1086475">
                                            <p:txEl>
                                              <p:pRg st="4" end="4"/>
                                            </p:txEl>
                                          </p:spTgt>
                                        </p:tgtEl>
                                        <p:attrNameLst>
                                          <p:attrName>ppt_y</p:attrName>
                                        </p:attrNameLst>
                                      </p:cBhvr>
                                      <p:tavLst>
                                        <p:tav tm="0">
                                          <p:val>
                                            <p:strVal val="#ppt_y+.1"/>
                                          </p:val>
                                        </p:tav>
                                        <p:tav tm="100000">
                                          <p:val>
                                            <p:strVal val="#ppt_y"/>
                                          </p:val>
                                        </p:tav>
                                      </p:tavLst>
                                    </p:anim>
                                    <p:animEffect transition="in" filter="fade">
                                      <p:cBhvr>
                                        <p:cTn id="80" dur="2000" decel="50000">
                                          <p:stCondLst>
                                            <p:cond delay="0"/>
                                          </p:stCondLst>
                                        </p:cTn>
                                        <p:tgtEl>
                                          <p:spTgt spid="1086475">
                                            <p:txEl>
                                              <p:pRg st="4" end="4"/>
                                            </p:txEl>
                                          </p:spTgt>
                                        </p:tgtEl>
                                      </p:cBhvr>
                                    </p:animEffect>
                                  </p:childTnLst>
                                </p:cTn>
                              </p:par>
                            </p:childTnLst>
                          </p:cTn>
                        </p:par>
                        <p:par>
                          <p:cTn id="81" fill="hold" nodeType="afterGroup">
                            <p:stCondLst>
                              <p:cond delay="21000"/>
                            </p:stCondLst>
                            <p:childTnLst>
                              <p:par>
                                <p:cTn id="82" presetID="6" presetClass="emph" presetSubtype="0" autoRev="1" fill="hold" nodeType="afterEffect">
                                  <p:stCondLst>
                                    <p:cond delay="0"/>
                                  </p:stCondLst>
                                  <p:childTnLst>
                                    <p:animScale>
                                      <p:cBhvr>
                                        <p:cTn id="83" dur="2000" fill="hold"/>
                                        <p:tgtEl>
                                          <p:spTgt spid="1086468"/>
                                        </p:tgtEl>
                                      </p:cBhvr>
                                      <p:by x="150000" y="150000"/>
                                    </p:animScale>
                                  </p:childTnLst>
                                </p:cTn>
                              </p:par>
                            </p:childTnLst>
                          </p:cTn>
                        </p:par>
                        <p:par>
                          <p:cTn id="84" fill="hold" nodeType="afterGroup">
                            <p:stCondLst>
                              <p:cond delay="25000"/>
                            </p:stCondLst>
                            <p:childTnLst>
                              <p:par>
                                <p:cTn id="85" presetID="2" presetClass="entr" presetSubtype="2" fill="hold" grpId="0" nodeType="afterEffect">
                                  <p:stCondLst>
                                    <p:cond delay="0"/>
                                  </p:stCondLst>
                                  <p:childTnLst>
                                    <p:set>
                                      <p:cBhvr>
                                        <p:cTn id="86" dur="1" fill="hold">
                                          <p:stCondLst>
                                            <p:cond delay="0"/>
                                          </p:stCondLst>
                                        </p:cTn>
                                        <p:tgtEl>
                                          <p:spTgt spid="1086480"/>
                                        </p:tgtEl>
                                        <p:attrNameLst>
                                          <p:attrName>style.visibility</p:attrName>
                                        </p:attrNameLst>
                                      </p:cBhvr>
                                      <p:to>
                                        <p:strVal val="visible"/>
                                      </p:to>
                                    </p:set>
                                    <p:anim calcmode="lin" valueType="num">
                                      <p:cBhvr additive="base">
                                        <p:cTn id="87" dur="2000" fill="hold"/>
                                        <p:tgtEl>
                                          <p:spTgt spid="1086480"/>
                                        </p:tgtEl>
                                        <p:attrNameLst>
                                          <p:attrName>ppt_x</p:attrName>
                                        </p:attrNameLst>
                                      </p:cBhvr>
                                      <p:tavLst>
                                        <p:tav tm="0">
                                          <p:val>
                                            <p:strVal val="1+#ppt_w/2"/>
                                          </p:val>
                                        </p:tav>
                                        <p:tav tm="100000">
                                          <p:val>
                                            <p:strVal val="#ppt_x"/>
                                          </p:val>
                                        </p:tav>
                                      </p:tavLst>
                                    </p:anim>
                                    <p:anim calcmode="lin" valueType="num">
                                      <p:cBhvr additive="base">
                                        <p:cTn id="88" dur="2000" fill="hold"/>
                                        <p:tgtEl>
                                          <p:spTgt spid="1086480"/>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27000"/>
                            </p:stCondLst>
                            <p:childTnLst>
                              <p:par>
                                <p:cTn id="90" presetID="25" presetClass="entr" presetSubtype="0" fill="hold" nodeType="afterEffect">
                                  <p:stCondLst>
                                    <p:cond delay="0"/>
                                  </p:stCondLst>
                                  <p:childTnLst>
                                    <p:set>
                                      <p:cBhvr>
                                        <p:cTn id="91" dur="1" fill="hold">
                                          <p:stCondLst>
                                            <p:cond delay="0"/>
                                          </p:stCondLst>
                                        </p:cTn>
                                        <p:tgtEl>
                                          <p:spTgt spid="1086475">
                                            <p:txEl>
                                              <p:pRg st="5" end="5"/>
                                            </p:txEl>
                                          </p:spTgt>
                                        </p:tgtEl>
                                        <p:attrNameLst>
                                          <p:attrName>style.visibility</p:attrName>
                                        </p:attrNameLst>
                                      </p:cBhvr>
                                      <p:to>
                                        <p:strVal val="visible"/>
                                      </p:to>
                                    </p:set>
                                    <p:anim calcmode="lin" valueType="num">
                                      <p:cBhvr>
                                        <p:cTn id="92" dur="1000" decel="50000" fill="hold">
                                          <p:stCondLst>
                                            <p:cond delay="0"/>
                                          </p:stCondLst>
                                        </p:cTn>
                                        <p:tgtEl>
                                          <p:spTgt spid="1086475">
                                            <p:txEl>
                                              <p:pRg st="5" end="5"/>
                                            </p:txEl>
                                          </p:spTgt>
                                        </p:tgtEl>
                                        <p:attrNameLst>
                                          <p:attrName>style.rotation</p:attrName>
                                        </p:attrNameLst>
                                      </p:cBhvr>
                                      <p:tavLst>
                                        <p:tav tm="0">
                                          <p:val>
                                            <p:fltVal val="-90"/>
                                          </p:val>
                                        </p:tav>
                                        <p:tav tm="100000">
                                          <p:val>
                                            <p:fltVal val="0"/>
                                          </p:val>
                                        </p:tav>
                                      </p:tavLst>
                                    </p:anim>
                                    <p:anim calcmode="lin" valueType="num">
                                      <p:cBhvr>
                                        <p:cTn id="93" dur="1000" decel="50000" fill="hold">
                                          <p:stCondLst>
                                            <p:cond delay="0"/>
                                          </p:stCondLst>
                                        </p:cTn>
                                        <p:tgtEl>
                                          <p:spTgt spid="1086475">
                                            <p:txEl>
                                              <p:pRg st="5" end="5"/>
                                            </p:txEl>
                                          </p:spTgt>
                                        </p:tgtEl>
                                        <p:attrNameLst>
                                          <p:attrName>ppt_w</p:attrName>
                                        </p:attrNameLst>
                                      </p:cBhvr>
                                      <p:tavLst>
                                        <p:tav tm="0">
                                          <p:val>
                                            <p:strVal val="#ppt_w"/>
                                          </p:val>
                                        </p:tav>
                                        <p:tav tm="100000">
                                          <p:val>
                                            <p:strVal val="#ppt_w*.05"/>
                                          </p:val>
                                        </p:tav>
                                      </p:tavLst>
                                    </p:anim>
                                    <p:anim calcmode="lin" valueType="num">
                                      <p:cBhvr>
                                        <p:cTn id="94" dur="1000" accel="50000" fill="hold">
                                          <p:stCondLst>
                                            <p:cond delay="1000"/>
                                          </p:stCondLst>
                                        </p:cTn>
                                        <p:tgtEl>
                                          <p:spTgt spid="1086475">
                                            <p:txEl>
                                              <p:pRg st="5" end="5"/>
                                            </p:txEl>
                                          </p:spTgt>
                                        </p:tgtEl>
                                        <p:attrNameLst>
                                          <p:attrName>ppt_w</p:attrName>
                                        </p:attrNameLst>
                                      </p:cBhvr>
                                      <p:tavLst>
                                        <p:tav tm="0">
                                          <p:val>
                                            <p:strVal val="#ppt_w*.05"/>
                                          </p:val>
                                        </p:tav>
                                        <p:tav tm="100000">
                                          <p:val>
                                            <p:strVal val="#ppt_w"/>
                                          </p:val>
                                        </p:tav>
                                      </p:tavLst>
                                    </p:anim>
                                    <p:anim calcmode="lin" valueType="num">
                                      <p:cBhvr>
                                        <p:cTn id="95" dur="2000" fill="hold"/>
                                        <p:tgtEl>
                                          <p:spTgt spid="1086475">
                                            <p:txEl>
                                              <p:pRg st="5" end="5"/>
                                            </p:txEl>
                                          </p:spTgt>
                                        </p:tgtEl>
                                        <p:attrNameLst>
                                          <p:attrName>ppt_h</p:attrName>
                                        </p:attrNameLst>
                                      </p:cBhvr>
                                      <p:tavLst>
                                        <p:tav tm="0">
                                          <p:val>
                                            <p:strVal val="#ppt_h"/>
                                          </p:val>
                                        </p:tav>
                                        <p:tav tm="100000">
                                          <p:val>
                                            <p:strVal val="#ppt_h"/>
                                          </p:val>
                                        </p:tav>
                                      </p:tavLst>
                                    </p:anim>
                                    <p:anim calcmode="lin" valueType="num">
                                      <p:cBhvr>
                                        <p:cTn id="96" dur="1000" decel="50000" fill="hold">
                                          <p:stCondLst>
                                            <p:cond delay="0"/>
                                          </p:stCondLst>
                                        </p:cTn>
                                        <p:tgtEl>
                                          <p:spTgt spid="1086475">
                                            <p:txEl>
                                              <p:pRg st="5" end="5"/>
                                            </p:txEl>
                                          </p:spTgt>
                                        </p:tgtEl>
                                        <p:attrNameLst>
                                          <p:attrName>ppt_x</p:attrName>
                                        </p:attrNameLst>
                                      </p:cBhvr>
                                      <p:tavLst>
                                        <p:tav tm="0">
                                          <p:val>
                                            <p:strVal val="#ppt_x+.4"/>
                                          </p:val>
                                        </p:tav>
                                        <p:tav tm="100000">
                                          <p:val>
                                            <p:strVal val="#ppt_x"/>
                                          </p:val>
                                        </p:tav>
                                      </p:tavLst>
                                    </p:anim>
                                    <p:anim calcmode="lin" valueType="num">
                                      <p:cBhvr>
                                        <p:cTn id="97" dur="1000" decel="50000" fill="hold">
                                          <p:stCondLst>
                                            <p:cond delay="0"/>
                                          </p:stCondLst>
                                        </p:cTn>
                                        <p:tgtEl>
                                          <p:spTgt spid="1086475">
                                            <p:txEl>
                                              <p:pRg st="5" end="5"/>
                                            </p:txEl>
                                          </p:spTgt>
                                        </p:tgtEl>
                                        <p:attrNameLst>
                                          <p:attrName>ppt_y</p:attrName>
                                        </p:attrNameLst>
                                      </p:cBhvr>
                                      <p:tavLst>
                                        <p:tav tm="0">
                                          <p:val>
                                            <p:strVal val="#ppt_y-.2"/>
                                          </p:val>
                                        </p:tav>
                                        <p:tav tm="100000">
                                          <p:val>
                                            <p:strVal val="#ppt_y+.1"/>
                                          </p:val>
                                        </p:tav>
                                      </p:tavLst>
                                    </p:anim>
                                    <p:anim calcmode="lin" valueType="num">
                                      <p:cBhvr>
                                        <p:cTn id="98" dur="1000" accel="50000" fill="hold">
                                          <p:stCondLst>
                                            <p:cond delay="1000"/>
                                          </p:stCondLst>
                                        </p:cTn>
                                        <p:tgtEl>
                                          <p:spTgt spid="1086475">
                                            <p:txEl>
                                              <p:pRg st="5" end="5"/>
                                            </p:txEl>
                                          </p:spTgt>
                                        </p:tgtEl>
                                        <p:attrNameLst>
                                          <p:attrName>ppt_y</p:attrName>
                                        </p:attrNameLst>
                                      </p:cBhvr>
                                      <p:tavLst>
                                        <p:tav tm="0">
                                          <p:val>
                                            <p:strVal val="#ppt_y+.1"/>
                                          </p:val>
                                        </p:tav>
                                        <p:tav tm="100000">
                                          <p:val>
                                            <p:strVal val="#ppt_y"/>
                                          </p:val>
                                        </p:tav>
                                      </p:tavLst>
                                    </p:anim>
                                    <p:animEffect transition="in" filter="fade">
                                      <p:cBhvr>
                                        <p:cTn id="99" dur="2000" decel="50000">
                                          <p:stCondLst>
                                            <p:cond delay="0"/>
                                          </p:stCondLst>
                                        </p:cTn>
                                        <p:tgtEl>
                                          <p:spTgt spid="1086475">
                                            <p:txEl>
                                              <p:pRg st="5" end="5"/>
                                            </p:txEl>
                                          </p:spTgt>
                                        </p:tgtEl>
                                      </p:cBhvr>
                                    </p:animEffect>
                                  </p:childTnLst>
                                </p:cTn>
                              </p:par>
                            </p:childTnLst>
                          </p:cTn>
                        </p:par>
                        <p:par>
                          <p:cTn id="100" fill="hold" nodeType="afterGroup">
                            <p:stCondLst>
                              <p:cond delay="29000"/>
                            </p:stCondLst>
                            <p:childTnLst>
                              <p:par>
                                <p:cTn id="101" presetID="25" presetClass="entr" presetSubtype="0" fill="hold" nodeType="afterEffect">
                                  <p:stCondLst>
                                    <p:cond delay="0"/>
                                  </p:stCondLst>
                                  <p:childTnLst>
                                    <p:set>
                                      <p:cBhvr>
                                        <p:cTn id="102" dur="1" fill="hold">
                                          <p:stCondLst>
                                            <p:cond delay="0"/>
                                          </p:stCondLst>
                                        </p:cTn>
                                        <p:tgtEl>
                                          <p:spTgt spid="1086475">
                                            <p:txEl>
                                              <p:pRg st="6" end="6"/>
                                            </p:txEl>
                                          </p:spTgt>
                                        </p:tgtEl>
                                        <p:attrNameLst>
                                          <p:attrName>style.visibility</p:attrName>
                                        </p:attrNameLst>
                                      </p:cBhvr>
                                      <p:to>
                                        <p:strVal val="visible"/>
                                      </p:to>
                                    </p:set>
                                    <p:anim calcmode="lin" valueType="num">
                                      <p:cBhvr>
                                        <p:cTn id="103" dur="1000" decel="50000" fill="hold">
                                          <p:stCondLst>
                                            <p:cond delay="0"/>
                                          </p:stCondLst>
                                        </p:cTn>
                                        <p:tgtEl>
                                          <p:spTgt spid="1086475">
                                            <p:txEl>
                                              <p:pRg st="6" end="6"/>
                                            </p:txEl>
                                          </p:spTgt>
                                        </p:tgtEl>
                                        <p:attrNameLst>
                                          <p:attrName>style.rotation</p:attrName>
                                        </p:attrNameLst>
                                      </p:cBhvr>
                                      <p:tavLst>
                                        <p:tav tm="0">
                                          <p:val>
                                            <p:fltVal val="-90"/>
                                          </p:val>
                                        </p:tav>
                                        <p:tav tm="100000">
                                          <p:val>
                                            <p:fltVal val="0"/>
                                          </p:val>
                                        </p:tav>
                                      </p:tavLst>
                                    </p:anim>
                                    <p:anim calcmode="lin" valueType="num">
                                      <p:cBhvr>
                                        <p:cTn id="104" dur="1000" decel="50000" fill="hold">
                                          <p:stCondLst>
                                            <p:cond delay="0"/>
                                          </p:stCondLst>
                                        </p:cTn>
                                        <p:tgtEl>
                                          <p:spTgt spid="1086475">
                                            <p:txEl>
                                              <p:pRg st="6" end="6"/>
                                            </p:txEl>
                                          </p:spTgt>
                                        </p:tgtEl>
                                        <p:attrNameLst>
                                          <p:attrName>ppt_w</p:attrName>
                                        </p:attrNameLst>
                                      </p:cBhvr>
                                      <p:tavLst>
                                        <p:tav tm="0">
                                          <p:val>
                                            <p:strVal val="#ppt_w"/>
                                          </p:val>
                                        </p:tav>
                                        <p:tav tm="100000">
                                          <p:val>
                                            <p:strVal val="#ppt_w*.05"/>
                                          </p:val>
                                        </p:tav>
                                      </p:tavLst>
                                    </p:anim>
                                    <p:anim calcmode="lin" valueType="num">
                                      <p:cBhvr>
                                        <p:cTn id="105" dur="1000" accel="50000" fill="hold">
                                          <p:stCondLst>
                                            <p:cond delay="1000"/>
                                          </p:stCondLst>
                                        </p:cTn>
                                        <p:tgtEl>
                                          <p:spTgt spid="1086475">
                                            <p:txEl>
                                              <p:pRg st="6" end="6"/>
                                            </p:txEl>
                                          </p:spTgt>
                                        </p:tgtEl>
                                        <p:attrNameLst>
                                          <p:attrName>ppt_w</p:attrName>
                                        </p:attrNameLst>
                                      </p:cBhvr>
                                      <p:tavLst>
                                        <p:tav tm="0">
                                          <p:val>
                                            <p:strVal val="#ppt_w*.05"/>
                                          </p:val>
                                        </p:tav>
                                        <p:tav tm="100000">
                                          <p:val>
                                            <p:strVal val="#ppt_w"/>
                                          </p:val>
                                        </p:tav>
                                      </p:tavLst>
                                    </p:anim>
                                    <p:anim calcmode="lin" valueType="num">
                                      <p:cBhvr>
                                        <p:cTn id="106" dur="2000" fill="hold"/>
                                        <p:tgtEl>
                                          <p:spTgt spid="1086475">
                                            <p:txEl>
                                              <p:pRg st="6" end="6"/>
                                            </p:txEl>
                                          </p:spTgt>
                                        </p:tgtEl>
                                        <p:attrNameLst>
                                          <p:attrName>ppt_h</p:attrName>
                                        </p:attrNameLst>
                                      </p:cBhvr>
                                      <p:tavLst>
                                        <p:tav tm="0">
                                          <p:val>
                                            <p:strVal val="#ppt_h"/>
                                          </p:val>
                                        </p:tav>
                                        <p:tav tm="100000">
                                          <p:val>
                                            <p:strVal val="#ppt_h"/>
                                          </p:val>
                                        </p:tav>
                                      </p:tavLst>
                                    </p:anim>
                                    <p:anim calcmode="lin" valueType="num">
                                      <p:cBhvr>
                                        <p:cTn id="107" dur="1000" decel="50000" fill="hold">
                                          <p:stCondLst>
                                            <p:cond delay="0"/>
                                          </p:stCondLst>
                                        </p:cTn>
                                        <p:tgtEl>
                                          <p:spTgt spid="1086475">
                                            <p:txEl>
                                              <p:pRg st="6" end="6"/>
                                            </p:txEl>
                                          </p:spTgt>
                                        </p:tgtEl>
                                        <p:attrNameLst>
                                          <p:attrName>ppt_x</p:attrName>
                                        </p:attrNameLst>
                                      </p:cBhvr>
                                      <p:tavLst>
                                        <p:tav tm="0">
                                          <p:val>
                                            <p:strVal val="#ppt_x+.4"/>
                                          </p:val>
                                        </p:tav>
                                        <p:tav tm="100000">
                                          <p:val>
                                            <p:strVal val="#ppt_x"/>
                                          </p:val>
                                        </p:tav>
                                      </p:tavLst>
                                    </p:anim>
                                    <p:anim calcmode="lin" valueType="num">
                                      <p:cBhvr>
                                        <p:cTn id="108" dur="1000" decel="50000" fill="hold">
                                          <p:stCondLst>
                                            <p:cond delay="0"/>
                                          </p:stCondLst>
                                        </p:cTn>
                                        <p:tgtEl>
                                          <p:spTgt spid="1086475">
                                            <p:txEl>
                                              <p:pRg st="6" end="6"/>
                                            </p:txEl>
                                          </p:spTgt>
                                        </p:tgtEl>
                                        <p:attrNameLst>
                                          <p:attrName>ppt_y</p:attrName>
                                        </p:attrNameLst>
                                      </p:cBhvr>
                                      <p:tavLst>
                                        <p:tav tm="0">
                                          <p:val>
                                            <p:strVal val="#ppt_y-.2"/>
                                          </p:val>
                                        </p:tav>
                                        <p:tav tm="100000">
                                          <p:val>
                                            <p:strVal val="#ppt_y+.1"/>
                                          </p:val>
                                        </p:tav>
                                      </p:tavLst>
                                    </p:anim>
                                    <p:anim calcmode="lin" valueType="num">
                                      <p:cBhvr>
                                        <p:cTn id="109" dur="1000" accel="50000" fill="hold">
                                          <p:stCondLst>
                                            <p:cond delay="1000"/>
                                          </p:stCondLst>
                                        </p:cTn>
                                        <p:tgtEl>
                                          <p:spTgt spid="1086475">
                                            <p:txEl>
                                              <p:pRg st="6" end="6"/>
                                            </p:txEl>
                                          </p:spTgt>
                                        </p:tgtEl>
                                        <p:attrNameLst>
                                          <p:attrName>ppt_y</p:attrName>
                                        </p:attrNameLst>
                                      </p:cBhvr>
                                      <p:tavLst>
                                        <p:tav tm="0">
                                          <p:val>
                                            <p:strVal val="#ppt_y+.1"/>
                                          </p:val>
                                        </p:tav>
                                        <p:tav tm="100000">
                                          <p:val>
                                            <p:strVal val="#ppt_y"/>
                                          </p:val>
                                        </p:tav>
                                      </p:tavLst>
                                    </p:anim>
                                    <p:animEffect transition="in" filter="fade">
                                      <p:cBhvr>
                                        <p:cTn id="110" dur="2000" decel="50000">
                                          <p:stCondLst>
                                            <p:cond delay="0"/>
                                          </p:stCondLst>
                                        </p:cTn>
                                        <p:tgtEl>
                                          <p:spTgt spid="1086475">
                                            <p:txEl>
                                              <p:pRg st="6" end="6"/>
                                            </p:txEl>
                                          </p:spTgt>
                                        </p:tgtEl>
                                      </p:cBhvr>
                                    </p:animEffect>
                                  </p:childTnLst>
                                </p:cTn>
                              </p:par>
                            </p:childTnLst>
                          </p:cTn>
                        </p:par>
                        <p:par>
                          <p:cTn id="111" fill="hold" nodeType="afterGroup">
                            <p:stCondLst>
                              <p:cond delay="31000"/>
                            </p:stCondLst>
                            <p:childTnLst>
                              <p:par>
                                <p:cTn id="112" presetID="2" presetClass="entr" presetSubtype="2" fill="hold" grpId="0" nodeType="afterEffect">
                                  <p:stCondLst>
                                    <p:cond delay="0"/>
                                  </p:stCondLst>
                                  <p:childTnLst>
                                    <p:set>
                                      <p:cBhvr>
                                        <p:cTn id="113" dur="1" fill="hold">
                                          <p:stCondLst>
                                            <p:cond delay="0"/>
                                          </p:stCondLst>
                                        </p:cTn>
                                        <p:tgtEl>
                                          <p:spTgt spid="1086479"/>
                                        </p:tgtEl>
                                        <p:attrNameLst>
                                          <p:attrName>style.visibility</p:attrName>
                                        </p:attrNameLst>
                                      </p:cBhvr>
                                      <p:to>
                                        <p:strVal val="visible"/>
                                      </p:to>
                                    </p:set>
                                    <p:anim calcmode="lin" valueType="num">
                                      <p:cBhvr additive="base">
                                        <p:cTn id="114" dur="2000" fill="hold"/>
                                        <p:tgtEl>
                                          <p:spTgt spid="1086479"/>
                                        </p:tgtEl>
                                        <p:attrNameLst>
                                          <p:attrName>ppt_x</p:attrName>
                                        </p:attrNameLst>
                                      </p:cBhvr>
                                      <p:tavLst>
                                        <p:tav tm="0">
                                          <p:val>
                                            <p:strVal val="1+#ppt_w/2"/>
                                          </p:val>
                                        </p:tav>
                                        <p:tav tm="100000">
                                          <p:val>
                                            <p:strVal val="#ppt_x"/>
                                          </p:val>
                                        </p:tav>
                                      </p:tavLst>
                                    </p:anim>
                                    <p:anim calcmode="lin" valueType="num">
                                      <p:cBhvr additive="base">
                                        <p:cTn id="115" dur="2000" fill="hold"/>
                                        <p:tgtEl>
                                          <p:spTgt spid="1086479"/>
                                        </p:tgtEl>
                                        <p:attrNameLst>
                                          <p:attrName>ppt_y</p:attrName>
                                        </p:attrNameLst>
                                      </p:cBhvr>
                                      <p:tavLst>
                                        <p:tav tm="0">
                                          <p:val>
                                            <p:strVal val="#ppt_y"/>
                                          </p:val>
                                        </p:tav>
                                        <p:tav tm="100000">
                                          <p:val>
                                            <p:strVal val="#ppt_y"/>
                                          </p:val>
                                        </p:tav>
                                      </p:tavLst>
                                    </p:anim>
                                  </p:childTnLst>
                                </p:cTn>
                              </p:par>
                            </p:childTnLst>
                          </p:cTn>
                        </p:par>
                        <p:par>
                          <p:cTn id="116" fill="hold" nodeType="afterGroup">
                            <p:stCondLst>
                              <p:cond delay="33000"/>
                            </p:stCondLst>
                            <p:childTnLst>
                              <p:par>
                                <p:cTn id="117" presetID="25" presetClass="entr" presetSubtype="0" fill="hold" nodeType="afterEffect">
                                  <p:stCondLst>
                                    <p:cond delay="0"/>
                                  </p:stCondLst>
                                  <p:childTnLst>
                                    <p:set>
                                      <p:cBhvr>
                                        <p:cTn id="118" dur="1" fill="hold">
                                          <p:stCondLst>
                                            <p:cond delay="0"/>
                                          </p:stCondLst>
                                        </p:cTn>
                                        <p:tgtEl>
                                          <p:spTgt spid="1086475">
                                            <p:txEl>
                                              <p:pRg st="7" end="7"/>
                                            </p:txEl>
                                          </p:spTgt>
                                        </p:tgtEl>
                                        <p:attrNameLst>
                                          <p:attrName>style.visibility</p:attrName>
                                        </p:attrNameLst>
                                      </p:cBhvr>
                                      <p:to>
                                        <p:strVal val="visible"/>
                                      </p:to>
                                    </p:set>
                                    <p:anim calcmode="lin" valueType="num">
                                      <p:cBhvr>
                                        <p:cTn id="119" dur="1000" decel="50000" fill="hold">
                                          <p:stCondLst>
                                            <p:cond delay="0"/>
                                          </p:stCondLst>
                                        </p:cTn>
                                        <p:tgtEl>
                                          <p:spTgt spid="1086475">
                                            <p:txEl>
                                              <p:pRg st="7" end="7"/>
                                            </p:txEl>
                                          </p:spTgt>
                                        </p:tgtEl>
                                        <p:attrNameLst>
                                          <p:attrName>style.rotation</p:attrName>
                                        </p:attrNameLst>
                                      </p:cBhvr>
                                      <p:tavLst>
                                        <p:tav tm="0">
                                          <p:val>
                                            <p:fltVal val="-90"/>
                                          </p:val>
                                        </p:tav>
                                        <p:tav tm="100000">
                                          <p:val>
                                            <p:fltVal val="0"/>
                                          </p:val>
                                        </p:tav>
                                      </p:tavLst>
                                    </p:anim>
                                    <p:anim calcmode="lin" valueType="num">
                                      <p:cBhvr>
                                        <p:cTn id="120" dur="1000" decel="50000" fill="hold">
                                          <p:stCondLst>
                                            <p:cond delay="0"/>
                                          </p:stCondLst>
                                        </p:cTn>
                                        <p:tgtEl>
                                          <p:spTgt spid="1086475">
                                            <p:txEl>
                                              <p:pRg st="7" end="7"/>
                                            </p:txEl>
                                          </p:spTgt>
                                        </p:tgtEl>
                                        <p:attrNameLst>
                                          <p:attrName>ppt_w</p:attrName>
                                        </p:attrNameLst>
                                      </p:cBhvr>
                                      <p:tavLst>
                                        <p:tav tm="0">
                                          <p:val>
                                            <p:strVal val="#ppt_w"/>
                                          </p:val>
                                        </p:tav>
                                        <p:tav tm="100000">
                                          <p:val>
                                            <p:strVal val="#ppt_w*.05"/>
                                          </p:val>
                                        </p:tav>
                                      </p:tavLst>
                                    </p:anim>
                                    <p:anim calcmode="lin" valueType="num">
                                      <p:cBhvr>
                                        <p:cTn id="121" dur="1000" accel="50000" fill="hold">
                                          <p:stCondLst>
                                            <p:cond delay="1000"/>
                                          </p:stCondLst>
                                        </p:cTn>
                                        <p:tgtEl>
                                          <p:spTgt spid="1086475">
                                            <p:txEl>
                                              <p:pRg st="7" end="7"/>
                                            </p:txEl>
                                          </p:spTgt>
                                        </p:tgtEl>
                                        <p:attrNameLst>
                                          <p:attrName>ppt_w</p:attrName>
                                        </p:attrNameLst>
                                      </p:cBhvr>
                                      <p:tavLst>
                                        <p:tav tm="0">
                                          <p:val>
                                            <p:strVal val="#ppt_w*.05"/>
                                          </p:val>
                                        </p:tav>
                                        <p:tav tm="100000">
                                          <p:val>
                                            <p:strVal val="#ppt_w"/>
                                          </p:val>
                                        </p:tav>
                                      </p:tavLst>
                                    </p:anim>
                                    <p:anim calcmode="lin" valueType="num">
                                      <p:cBhvr>
                                        <p:cTn id="122" dur="2000" fill="hold"/>
                                        <p:tgtEl>
                                          <p:spTgt spid="1086475">
                                            <p:txEl>
                                              <p:pRg st="7" end="7"/>
                                            </p:txEl>
                                          </p:spTgt>
                                        </p:tgtEl>
                                        <p:attrNameLst>
                                          <p:attrName>ppt_h</p:attrName>
                                        </p:attrNameLst>
                                      </p:cBhvr>
                                      <p:tavLst>
                                        <p:tav tm="0">
                                          <p:val>
                                            <p:strVal val="#ppt_h"/>
                                          </p:val>
                                        </p:tav>
                                        <p:tav tm="100000">
                                          <p:val>
                                            <p:strVal val="#ppt_h"/>
                                          </p:val>
                                        </p:tav>
                                      </p:tavLst>
                                    </p:anim>
                                    <p:anim calcmode="lin" valueType="num">
                                      <p:cBhvr>
                                        <p:cTn id="123" dur="1000" decel="50000" fill="hold">
                                          <p:stCondLst>
                                            <p:cond delay="0"/>
                                          </p:stCondLst>
                                        </p:cTn>
                                        <p:tgtEl>
                                          <p:spTgt spid="1086475">
                                            <p:txEl>
                                              <p:pRg st="7" end="7"/>
                                            </p:txEl>
                                          </p:spTgt>
                                        </p:tgtEl>
                                        <p:attrNameLst>
                                          <p:attrName>ppt_x</p:attrName>
                                        </p:attrNameLst>
                                      </p:cBhvr>
                                      <p:tavLst>
                                        <p:tav tm="0">
                                          <p:val>
                                            <p:strVal val="#ppt_x+.4"/>
                                          </p:val>
                                        </p:tav>
                                        <p:tav tm="100000">
                                          <p:val>
                                            <p:strVal val="#ppt_x"/>
                                          </p:val>
                                        </p:tav>
                                      </p:tavLst>
                                    </p:anim>
                                    <p:anim calcmode="lin" valueType="num">
                                      <p:cBhvr>
                                        <p:cTn id="124" dur="1000" decel="50000" fill="hold">
                                          <p:stCondLst>
                                            <p:cond delay="0"/>
                                          </p:stCondLst>
                                        </p:cTn>
                                        <p:tgtEl>
                                          <p:spTgt spid="1086475">
                                            <p:txEl>
                                              <p:pRg st="7" end="7"/>
                                            </p:txEl>
                                          </p:spTgt>
                                        </p:tgtEl>
                                        <p:attrNameLst>
                                          <p:attrName>ppt_y</p:attrName>
                                        </p:attrNameLst>
                                      </p:cBhvr>
                                      <p:tavLst>
                                        <p:tav tm="0">
                                          <p:val>
                                            <p:strVal val="#ppt_y-.2"/>
                                          </p:val>
                                        </p:tav>
                                        <p:tav tm="100000">
                                          <p:val>
                                            <p:strVal val="#ppt_y+.1"/>
                                          </p:val>
                                        </p:tav>
                                      </p:tavLst>
                                    </p:anim>
                                    <p:anim calcmode="lin" valueType="num">
                                      <p:cBhvr>
                                        <p:cTn id="125" dur="1000" accel="50000" fill="hold">
                                          <p:stCondLst>
                                            <p:cond delay="1000"/>
                                          </p:stCondLst>
                                        </p:cTn>
                                        <p:tgtEl>
                                          <p:spTgt spid="1086475">
                                            <p:txEl>
                                              <p:pRg st="7" end="7"/>
                                            </p:txEl>
                                          </p:spTgt>
                                        </p:tgtEl>
                                        <p:attrNameLst>
                                          <p:attrName>ppt_y</p:attrName>
                                        </p:attrNameLst>
                                      </p:cBhvr>
                                      <p:tavLst>
                                        <p:tav tm="0">
                                          <p:val>
                                            <p:strVal val="#ppt_y+.1"/>
                                          </p:val>
                                        </p:tav>
                                        <p:tav tm="100000">
                                          <p:val>
                                            <p:strVal val="#ppt_y"/>
                                          </p:val>
                                        </p:tav>
                                      </p:tavLst>
                                    </p:anim>
                                    <p:animEffect transition="in" filter="fade">
                                      <p:cBhvr>
                                        <p:cTn id="126" dur="2000" decel="50000">
                                          <p:stCondLst>
                                            <p:cond delay="0"/>
                                          </p:stCondLst>
                                        </p:cTn>
                                        <p:tgtEl>
                                          <p:spTgt spid="1086475">
                                            <p:txEl>
                                              <p:pRg st="7" end="7"/>
                                            </p:txEl>
                                          </p:spTgt>
                                        </p:tgtEl>
                                      </p:cBhvr>
                                    </p:animEffect>
                                  </p:childTnLst>
                                </p:cTn>
                              </p:par>
                            </p:childTnLst>
                          </p:cTn>
                        </p:par>
                        <p:par>
                          <p:cTn id="127" fill="hold" nodeType="afterGroup">
                            <p:stCondLst>
                              <p:cond delay="35000"/>
                            </p:stCondLst>
                            <p:childTnLst>
                              <p:par>
                                <p:cTn id="128" presetID="2" presetClass="entr" presetSubtype="2" fill="hold" grpId="0" nodeType="afterEffect">
                                  <p:stCondLst>
                                    <p:cond delay="0"/>
                                  </p:stCondLst>
                                  <p:childTnLst>
                                    <p:set>
                                      <p:cBhvr>
                                        <p:cTn id="129" dur="1" fill="hold">
                                          <p:stCondLst>
                                            <p:cond delay="0"/>
                                          </p:stCondLst>
                                        </p:cTn>
                                        <p:tgtEl>
                                          <p:spTgt spid="1086481"/>
                                        </p:tgtEl>
                                        <p:attrNameLst>
                                          <p:attrName>style.visibility</p:attrName>
                                        </p:attrNameLst>
                                      </p:cBhvr>
                                      <p:to>
                                        <p:strVal val="visible"/>
                                      </p:to>
                                    </p:set>
                                    <p:anim calcmode="lin" valueType="num">
                                      <p:cBhvr additive="base">
                                        <p:cTn id="130" dur="2000" fill="hold"/>
                                        <p:tgtEl>
                                          <p:spTgt spid="1086481"/>
                                        </p:tgtEl>
                                        <p:attrNameLst>
                                          <p:attrName>ppt_x</p:attrName>
                                        </p:attrNameLst>
                                      </p:cBhvr>
                                      <p:tavLst>
                                        <p:tav tm="0">
                                          <p:val>
                                            <p:strVal val="1+#ppt_w/2"/>
                                          </p:val>
                                        </p:tav>
                                        <p:tav tm="100000">
                                          <p:val>
                                            <p:strVal val="#ppt_x"/>
                                          </p:val>
                                        </p:tav>
                                      </p:tavLst>
                                    </p:anim>
                                    <p:anim calcmode="lin" valueType="num">
                                      <p:cBhvr additive="base">
                                        <p:cTn id="131" dur="2000" fill="hold"/>
                                        <p:tgtEl>
                                          <p:spTgt spid="1086481"/>
                                        </p:tgtEl>
                                        <p:attrNameLst>
                                          <p:attrName>ppt_y</p:attrName>
                                        </p:attrNameLst>
                                      </p:cBhvr>
                                      <p:tavLst>
                                        <p:tav tm="0">
                                          <p:val>
                                            <p:strVal val="#ppt_y"/>
                                          </p:val>
                                        </p:tav>
                                        <p:tav tm="100000">
                                          <p:val>
                                            <p:strVal val="#ppt_y"/>
                                          </p:val>
                                        </p:tav>
                                      </p:tavLst>
                                    </p:anim>
                                  </p:childTnLst>
                                </p:cTn>
                              </p:par>
                            </p:childTnLst>
                          </p:cTn>
                        </p:par>
                        <p:par>
                          <p:cTn id="132" fill="hold" nodeType="afterGroup">
                            <p:stCondLst>
                              <p:cond delay="37000"/>
                            </p:stCondLst>
                            <p:childTnLst>
                              <p:par>
                                <p:cTn id="133" presetID="26" presetClass="emph" presetSubtype="0" fill="hold" nodeType="afterEffect">
                                  <p:stCondLst>
                                    <p:cond delay="0"/>
                                  </p:stCondLst>
                                  <p:childTnLst>
                                    <p:animEffect transition="out" filter="fade">
                                      <p:cBhvr>
                                        <p:cTn id="134" dur="2000" tmFilter="0, 0; .2, .5; .8, .5; 1, 0"/>
                                        <p:tgtEl>
                                          <p:spTgt spid="1086469"/>
                                        </p:tgtEl>
                                      </p:cBhvr>
                                    </p:animEffect>
                                    <p:animScale>
                                      <p:cBhvr>
                                        <p:cTn id="135" dur="1000" autoRev="1" fill="hold"/>
                                        <p:tgtEl>
                                          <p:spTgt spid="10864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76" grpId="0" animBg="1"/>
      <p:bldP spid="1086477" grpId="0" animBg="1"/>
      <p:bldP spid="1086478" grpId="0" animBg="1"/>
      <p:bldP spid="1086479" grpId="0" animBg="1"/>
      <p:bldP spid="1086480" grpId="0" animBg="1"/>
      <p:bldP spid="108648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hape 1206274"/>
          <p:cNvSpPr>
            <a:spLocks noGrp="1" noChangeArrowheads="1"/>
          </p:cNvSpPr>
          <p:nvPr>
            <p:ph type="title"/>
          </p:nvPr>
        </p:nvSpPr>
        <p:spPr/>
        <p:txBody>
          <a:bodyPr/>
          <a:lstStyle/>
          <a:p>
            <a:r>
              <a:rPr lang="en-US" smtClean="0"/>
              <a:t>Lingering objects</a:t>
            </a:r>
          </a:p>
        </p:txBody>
      </p:sp>
      <p:sp>
        <p:nvSpPr>
          <p:cNvPr id="73730" name="Shape 1206273"/>
          <p:cNvSpPr>
            <a:spLocks noGrp="1" noChangeArrowheads="1"/>
          </p:cNvSpPr>
          <p:nvPr>
            <p:ph idx="1"/>
          </p:nvPr>
        </p:nvSpPr>
        <p:spPr/>
        <p:txBody>
          <a:bodyPr>
            <a:normAutofit fontScale="92500" lnSpcReduction="10000"/>
          </a:bodyPr>
          <a:lstStyle/>
          <a:p>
            <a:r>
              <a:rPr lang="en-US" dirty="0" smtClean="0"/>
              <a:t>Lingering objects primarily occur due to replication failures</a:t>
            </a:r>
          </a:p>
          <a:p>
            <a:r>
              <a:rPr lang="en-US" dirty="0" smtClean="0"/>
              <a:t>No </a:t>
            </a:r>
            <a:r>
              <a:rPr lang="en-US" dirty="0" err="1" smtClean="0"/>
              <a:t>downlevel</a:t>
            </a:r>
            <a:r>
              <a:rPr lang="en-US" dirty="0" smtClean="0"/>
              <a:t> mechanism was provided for their removal</a:t>
            </a:r>
          </a:p>
          <a:p>
            <a:r>
              <a:rPr lang="en-US" dirty="0" smtClean="0"/>
              <a:t>Windows Server 2003 provides a manually invoked means of removing such objects</a:t>
            </a:r>
          </a:p>
          <a:p>
            <a:r>
              <a:rPr lang="en-US" dirty="0" smtClean="0"/>
              <a:t>Requires REPADMIN.EXE from the Support Tools </a:t>
            </a:r>
          </a:p>
          <a:p>
            <a:pPr lvl="1"/>
            <a:r>
              <a:rPr lang="en-US" dirty="0" smtClean="0"/>
              <a:t>… or some creative scripting </a:t>
            </a:r>
            <a:r>
              <a:rPr lang="en-US" dirty="0" smtClean="0">
                <a:sym typeface="Wingdings" pitchFamily="2" charset="2"/>
              </a:rPr>
              <a:t></a:t>
            </a:r>
          </a:p>
          <a:p>
            <a:pPr lvl="1"/>
            <a:r>
              <a:rPr lang="en-US" dirty="0" smtClean="0">
                <a:sym typeface="Wingdings" pitchFamily="2" charset="2"/>
              </a:rPr>
              <a:t>REPADMIN /</a:t>
            </a:r>
            <a:r>
              <a:rPr lang="en-US" dirty="0" err="1" smtClean="0">
                <a:sym typeface="Wingdings" pitchFamily="2" charset="2"/>
              </a:rPr>
              <a:t>removelingeringobjects</a:t>
            </a:r>
            <a:endParaRPr lang="en-US" dirty="0" smtClean="0"/>
          </a:p>
          <a:p>
            <a:r>
              <a:rPr lang="en-US" dirty="0" smtClean="0"/>
              <a:t>Symptoms of lingering objects </a:t>
            </a:r>
          </a:p>
          <a:p>
            <a:pPr lvl="1"/>
            <a:r>
              <a:rPr lang="en-US" dirty="0" smtClean="0"/>
              <a:t>mail messages not delivered to a user whose object was moved between domains</a:t>
            </a:r>
          </a:p>
          <a:p>
            <a:pPr lvl="1"/>
            <a:r>
              <a:rPr lang="en-US" dirty="0" smtClean="0"/>
              <a:t>user account that no longer exists still appears in the global address list</a:t>
            </a:r>
          </a:p>
          <a:p>
            <a:pPr lvl="1"/>
            <a:r>
              <a:rPr lang="en-US" dirty="0" smtClean="0"/>
              <a:t>Universal group that no longer exists still appears in user's access token</a:t>
            </a:r>
          </a:p>
        </p:txBody>
      </p:sp>
    </p:spTree>
    <p:extLst>
      <p:ext uri="{BB962C8B-B14F-4D97-AF65-F5344CB8AC3E}">
        <p14:creationId xmlns:p14="http://schemas.microsoft.com/office/powerpoint/2010/main" val="3691364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hape 1208322"/>
          <p:cNvSpPr>
            <a:spLocks noGrp="1" noChangeArrowheads="1"/>
          </p:cNvSpPr>
          <p:nvPr>
            <p:ph type="title"/>
          </p:nvPr>
        </p:nvSpPr>
        <p:spPr/>
        <p:txBody>
          <a:bodyPr/>
          <a:lstStyle/>
          <a:p>
            <a:r>
              <a:rPr lang="en-US" smtClean="0"/>
              <a:t>Replication consistency</a:t>
            </a:r>
          </a:p>
        </p:txBody>
      </p:sp>
      <p:sp>
        <p:nvSpPr>
          <p:cNvPr id="74754" name="Shape 1208321"/>
          <p:cNvSpPr>
            <a:spLocks noGrp="1" noChangeArrowheads="1"/>
          </p:cNvSpPr>
          <p:nvPr>
            <p:ph idx="1"/>
          </p:nvPr>
        </p:nvSpPr>
        <p:spPr/>
        <p:txBody>
          <a:bodyPr>
            <a:normAutofit fontScale="85000" lnSpcReduction="10000"/>
          </a:bodyPr>
          <a:lstStyle/>
          <a:p>
            <a:r>
              <a:rPr lang="en-US" dirty="0" smtClean="0"/>
              <a:t>Strict prevents reincarnation of objects when insufficient properties to build a locally non-existent object are replicated from a partner DC</a:t>
            </a:r>
          </a:p>
          <a:p>
            <a:pPr lvl="1"/>
            <a:r>
              <a:rPr lang="en-US" dirty="0" smtClean="0"/>
              <a:t>fails replication for NC in question from offending partner until resolved</a:t>
            </a:r>
          </a:p>
          <a:p>
            <a:r>
              <a:rPr lang="en-US" dirty="0" smtClean="0"/>
              <a:t>Loose causes target DC to re-request entire object </a:t>
            </a:r>
          </a:p>
          <a:p>
            <a:pPr lvl="1"/>
            <a:r>
              <a:rPr lang="en-US" dirty="0" smtClean="0"/>
              <a:t>locally reincarnated</a:t>
            </a:r>
          </a:p>
          <a:p>
            <a:pPr lvl="1"/>
            <a:r>
              <a:rPr lang="en-US" dirty="0" smtClean="0"/>
              <a:t>not the same as reanimation</a:t>
            </a:r>
          </a:p>
          <a:p>
            <a:r>
              <a:rPr lang="en-US" dirty="0" smtClean="0"/>
              <a:t>Strict and loose are mutually exclusive settings per DC</a:t>
            </a:r>
          </a:p>
          <a:p>
            <a:r>
              <a:rPr lang="en-US" dirty="0" smtClean="0"/>
              <a:t>Enabled through the registry</a:t>
            </a:r>
          </a:p>
          <a:p>
            <a:r>
              <a:rPr lang="en-US" dirty="0" err="1" smtClean="0"/>
              <a:t>Downlevel</a:t>
            </a:r>
            <a:r>
              <a:rPr lang="en-US" dirty="0" smtClean="0"/>
              <a:t> support added through hotfixes and/or Windows 2000 SP3</a:t>
            </a:r>
          </a:p>
          <a:p>
            <a:r>
              <a:rPr lang="en-US" dirty="0" smtClean="0"/>
              <a:t>Windows Server 2003 DC behavior –</a:t>
            </a:r>
          </a:p>
          <a:p>
            <a:pPr lvl="1"/>
            <a:r>
              <a:rPr lang="en-US" dirty="0" smtClean="0"/>
              <a:t>upgraded:				loose replication consistency</a:t>
            </a:r>
          </a:p>
          <a:p>
            <a:pPr lvl="1"/>
            <a:r>
              <a:rPr lang="en-US" dirty="0" smtClean="0"/>
              <a:t>install to </a:t>
            </a:r>
            <a:r>
              <a:rPr lang="en-US" dirty="0" err="1" smtClean="0"/>
              <a:t>downlevel</a:t>
            </a:r>
            <a:r>
              <a:rPr lang="en-US" dirty="0" smtClean="0"/>
              <a:t> forest:		loose replication consistency</a:t>
            </a:r>
          </a:p>
          <a:p>
            <a:pPr lvl="2"/>
            <a:r>
              <a:rPr lang="en-US" dirty="0" smtClean="0"/>
              <a:t>regardless of functional level</a:t>
            </a:r>
          </a:p>
          <a:p>
            <a:pPr lvl="1"/>
            <a:r>
              <a:rPr lang="en-US" dirty="0" smtClean="0"/>
              <a:t>clean install:				strict replication consistency</a:t>
            </a:r>
          </a:p>
        </p:txBody>
      </p:sp>
    </p:spTree>
    <p:extLst>
      <p:ext uri="{BB962C8B-B14F-4D97-AF65-F5344CB8AC3E}">
        <p14:creationId xmlns:p14="http://schemas.microsoft.com/office/powerpoint/2010/main" val="1509916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NextClosestSiteFilter</a:t>
            </a:r>
            <a:endParaRPr lang="en-US" dirty="0" smtClean="0"/>
          </a:p>
        </p:txBody>
      </p:sp>
      <p:sp>
        <p:nvSpPr>
          <p:cNvPr id="2" name="Content Placeholder 1"/>
          <p:cNvSpPr>
            <a:spLocks noGrp="1"/>
          </p:cNvSpPr>
          <p:nvPr>
            <p:ph idx="1"/>
          </p:nvPr>
        </p:nvSpPr>
        <p:spPr>
          <a:xfrm>
            <a:off x="519112" y="1447799"/>
            <a:ext cx="11149013" cy="1425005"/>
          </a:xfrm>
        </p:spPr>
        <p:txBody>
          <a:bodyPr/>
          <a:lstStyle/>
          <a:p>
            <a:r>
              <a:rPr lang="en-US" dirty="0" smtClean="0"/>
              <a:t>Enabled through policy or registry</a:t>
            </a:r>
          </a:p>
          <a:p>
            <a:pPr lvl="1"/>
            <a:r>
              <a:rPr lang="en-US" sz="2600" dirty="0" err="1" smtClean="0"/>
              <a:t>NextClosestSiteFilter</a:t>
            </a:r>
            <a:r>
              <a:rPr lang="en-US" sz="2600" dirty="0" smtClean="0"/>
              <a:t> (DWORD: 0, 1, 2)</a:t>
            </a:r>
          </a:p>
          <a:p>
            <a:r>
              <a:rPr lang="en-US" dirty="0" smtClean="0"/>
              <a:t>Not enabled by default = 2</a:t>
            </a:r>
            <a:endParaRPr lang="en-US" dirty="0"/>
          </a:p>
        </p:txBody>
      </p:sp>
      <p:grpSp>
        <p:nvGrpSpPr>
          <p:cNvPr id="3" name="Group 2"/>
          <p:cNvGrpSpPr/>
          <p:nvPr/>
        </p:nvGrpSpPr>
        <p:grpSpPr>
          <a:xfrm>
            <a:off x="5892972" y="1281131"/>
            <a:ext cx="5649720" cy="5511339"/>
            <a:chOff x="5901136" y="1223983"/>
            <a:chExt cx="5649720" cy="5511339"/>
          </a:xfrm>
        </p:grpSpPr>
        <p:sp>
          <p:nvSpPr>
            <p:cNvPr id="49" name="Oval 48"/>
            <p:cNvSpPr/>
            <p:nvPr/>
          </p:nvSpPr>
          <p:spPr bwMode="auto">
            <a:xfrm>
              <a:off x="8647339" y="4899420"/>
              <a:ext cx="1942172" cy="183590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5" name="Oval 4"/>
            <p:cNvSpPr/>
            <p:nvPr/>
          </p:nvSpPr>
          <p:spPr bwMode="auto">
            <a:xfrm>
              <a:off x="6372452" y="2151063"/>
              <a:ext cx="3261092" cy="3169027"/>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7" name="Oval 6"/>
            <p:cNvSpPr/>
            <p:nvPr/>
          </p:nvSpPr>
          <p:spPr bwMode="auto">
            <a:xfrm>
              <a:off x="9636986" y="3401863"/>
              <a:ext cx="1905050" cy="1835577"/>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9208176" y="1223983"/>
              <a:ext cx="2342680" cy="217788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9139928" y="5394794"/>
              <a:ext cx="899285" cy="807992"/>
              <a:chOff x="5015374" y="3818313"/>
              <a:chExt cx="899285" cy="807992"/>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p:txBody>
          </p:sp>
        </p:grpSp>
        <p:grpSp>
          <p:nvGrpSpPr>
            <p:cNvPr id="31" name="Group 30"/>
            <p:cNvGrpSpPr/>
            <p:nvPr/>
          </p:nvGrpSpPr>
          <p:grpSpPr>
            <a:xfrm>
              <a:off x="10225224" y="1466182"/>
              <a:ext cx="899285" cy="807992"/>
              <a:chOff x="5015376" y="3818313"/>
              <a:chExt cx="899285" cy="807992"/>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015376"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RODC-02</a:t>
                </a:r>
              </a:p>
            </p:txBody>
          </p:sp>
        </p:grpSp>
        <p:grpSp>
          <p:nvGrpSpPr>
            <p:cNvPr id="37" name="Group 36"/>
            <p:cNvGrpSpPr/>
            <p:nvPr/>
          </p:nvGrpSpPr>
          <p:grpSpPr>
            <a:xfrm>
              <a:off x="9535329" y="2309602"/>
              <a:ext cx="859506" cy="807992"/>
              <a:chOff x="5020584" y="3818313"/>
              <a:chExt cx="859506" cy="807992"/>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a:t>
                </a:r>
              </a:p>
            </p:txBody>
          </p:sp>
        </p:grpSp>
        <p:pic>
          <p:nvPicPr>
            <p:cNvPr id="50" name="Picture 17" descr=""/>
            <p:cNvPicPr>
              <a:picLocks noChangeAspect="1" noChangeArrowheads="1"/>
            </p:cNvPicPr>
            <p:nvPr/>
          </p:nvPicPr>
          <p:blipFill rotWithShape="1">
            <a:blip r:embed="rId4">
              <a:extLst>
                <a:ext uri="{28A0092B-C50C-407E-A947-70E740481C1C}">
                  <a14:useLocalDpi xmlns:a14="http://schemas.microsoft.com/office/drawing/2010/main" val="0"/>
                </a:ext>
              </a:extLst>
            </a:blip>
            <a:srcRect r="68963"/>
            <a:stretch/>
          </p:blipFill>
          <p:spPr bwMode="auto">
            <a:xfrm>
              <a:off x="5901136" y="4070567"/>
              <a:ext cx="1238179" cy="1228725"/>
            </a:xfrm>
            <a:prstGeom prst="rect">
              <a:avLst/>
            </a:prstGeom>
            <a:noFill/>
            <a:extLst>
              <a:ext uri="{909E8E84-426E-40DD-AFC4-6F175D3DCCD1}">
                <a14:hiddenFill xmlns:a14="http://schemas.microsoft.com/office/drawing/2010/main">
                  <a:solidFill>
                    <a:srgbClr val="FFFFFF"/>
                  </a:solidFill>
                </a14:hiddenFill>
              </a:ext>
            </a:extLst>
          </p:spPr>
        </p:pic>
        <p:sp>
          <p:nvSpPr>
            <p:cNvPr id="53" name="Oval 52"/>
            <p:cNvSpPr/>
            <p:nvPr/>
          </p:nvSpPr>
          <p:spPr bwMode="auto">
            <a:xfrm>
              <a:off x="10197625" y="3065728"/>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125</a:t>
              </a:r>
            </a:p>
          </p:txBody>
        </p:sp>
        <p:sp>
          <p:nvSpPr>
            <p:cNvPr id="54" name="Oval 53"/>
            <p:cNvSpPr/>
            <p:nvPr/>
          </p:nvSpPr>
          <p:spPr bwMode="auto">
            <a:xfrm>
              <a:off x="9183005" y="3678492"/>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150</a:t>
              </a:r>
            </a:p>
          </p:txBody>
        </p:sp>
        <p:sp>
          <p:nvSpPr>
            <p:cNvPr id="55" name="Oval 54"/>
            <p:cNvSpPr/>
            <p:nvPr/>
          </p:nvSpPr>
          <p:spPr bwMode="auto">
            <a:xfrm>
              <a:off x="9762532" y="4778805"/>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100</a:t>
              </a:r>
            </a:p>
          </p:txBody>
        </p:sp>
        <p:grpSp>
          <p:nvGrpSpPr>
            <p:cNvPr id="28" name="Group 27"/>
            <p:cNvGrpSpPr/>
            <p:nvPr/>
          </p:nvGrpSpPr>
          <p:grpSpPr>
            <a:xfrm>
              <a:off x="7811633" y="2752480"/>
              <a:ext cx="859506" cy="807992"/>
              <a:chOff x="5020584" y="3818313"/>
              <a:chExt cx="859506" cy="807992"/>
            </a:xfrm>
          </p:grpSpPr>
          <p:pic>
            <p:nvPicPr>
              <p:cNvPr id="29"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a:t>
                </a:r>
              </a:p>
            </p:txBody>
          </p:sp>
        </p:grpSp>
        <p:grpSp>
          <p:nvGrpSpPr>
            <p:cNvPr id="34" name="Group 33"/>
            <p:cNvGrpSpPr/>
            <p:nvPr/>
          </p:nvGrpSpPr>
          <p:grpSpPr>
            <a:xfrm>
              <a:off x="7071446" y="3722299"/>
              <a:ext cx="859506" cy="807992"/>
              <a:chOff x="5020584" y="3818313"/>
              <a:chExt cx="859506" cy="807992"/>
            </a:xfrm>
          </p:grpSpPr>
          <p:pic>
            <p:nvPicPr>
              <p:cNvPr id="35"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a:t>
                </a:r>
              </a:p>
            </p:txBody>
          </p:sp>
        </p:grpSp>
        <p:grpSp>
          <p:nvGrpSpPr>
            <p:cNvPr id="14" name="Group 13"/>
            <p:cNvGrpSpPr/>
            <p:nvPr/>
          </p:nvGrpSpPr>
          <p:grpSpPr>
            <a:xfrm>
              <a:off x="10203814" y="3984482"/>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grpSp>
    </p:spTree>
    <p:extLst>
      <p:ext uri="{BB962C8B-B14F-4D97-AF65-F5344CB8AC3E}">
        <p14:creationId xmlns:p14="http://schemas.microsoft.com/office/powerpoint/2010/main" val="3276560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Shape 1210370"/>
          <p:cNvSpPr>
            <a:spLocks noGrp="1" noChangeArrowheads="1"/>
          </p:cNvSpPr>
          <p:nvPr>
            <p:ph type="title"/>
          </p:nvPr>
        </p:nvSpPr>
        <p:spPr/>
        <p:txBody>
          <a:bodyPr/>
          <a:lstStyle/>
          <a:p>
            <a:r>
              <a:rPr lang="en-US" smtClean="0"/>
              <a:t>Replication consistency</a:t>
            </a:r>
          </a:p>
        </p:txBody>
      </p:sp>
      <p:sp>
        <p:nvSpPr>
          <p:cNvPr id="75778" name="Shape 1210369"/>
          <p:cNvSpPr>
            <a:spLocks noGrp="1" noChangeArrowheads="1"/>
          </p:cNvSpPr>
          <p:nvPr>
            <p:ph idx="1"/>
          </p:nvPr>
        </p:nvSpPr>
        <p:spPr/>
        <p:txBody>
          <a:bodyPr/>
          <a:lstStyle/>
          <a:p>
            <a:r>
              <a:rPr lang="en-US" dirty="0" smtClean="0"/>
              <a:t>Configuring replication consistency</a:t>
            </a:r>
          </a:p>
          <a:p>
            <a:pPr lvl="1"/>
            <a:r>
              <a:rPr lang="en-US" dirty="0" smtClean="0"/>
              <a:t>HKLM\System\</a:t>
            </a:r>
            <a:r>
              <a:rPr lang="en-US" dirty="0" err="1" smtClean="0"/>
              <a:t>CurrentControlSet</a:t>
            </a:r>
            <a:r>
              <a:rPr lang="en-US" dirty="0" smtClean="0"/>
              <a:t>\Services\NTDS\Parameters</a:t>
            </a:r>
          </a:p>
          <a:p>
            <a:pPr lvl="2"/>
            <a:r>
              <a:rPr lang="en-US" dirty="0" smtClean="0"/>
              <a:t>Windows 2003</a:t>
            </a:r>
          </a:p>
          <a:p>
            <a:pPr lvl="3"/>
            <a:r>
              <a:rPr lang="en-US" dirty="0" smtClean="0"/>
              <a:t>REG_DWORD: Strict Replication Consistency</a:t>
            </a:r>
          </a:p>
          <a:p>
            <a:pPr lvl="4"/>
            <a:r>
              <a:rPr lang="en-US" dirty="0" smtClean="0"/>
              <a:t>1 = do NOT permit reincarnation / 0 = permit reincarnation</a:t>
            </a:r>
          </a:p>
          <a:p>
            <a:pPr lvl="3"/>
            <a:r>
              <a:rPr lang="en-US" dirty="0" smtClean="0"/>
              <a:t>REG_DWORD: Allow Replication With Divergent and Corrupt Partner</a:t>
            </a:r>
          </a:p>
          <a:p>
            <a:pPr lvl="4"/>
            <a:r>
              <a:rPr lang="en-US" dirty="0" smtClean="0"/>
              <a:t>1 = yes / 0 = no</a:t>
            </a:r>
          </a:p>
          <a:p>
            <a:pPr lvl="2"/>
            <a:r>
              <a:rPr lang="en-US" dirty="0" smtClean="0"/>
              <a:t>Windows 2000</a:t>
            </a:r>
          </a:p>
          <a:p>
            <a:pPr lvl="3"/>
            <a:r>
              <a:rPr lang="en-US" dirty="0" smtClean="0"/>
              <a:t>REG_DWORD: Correct Missing Objects </a:t>
            </a:r>
          </a:p>
          <a:p>
            <a:pPr lvl="4"/>
            <a:r>
              <a:rPr lang="en-US" dirty="0" smtClean="0"/>
              <a:t>1 = permit reincarnation / 0 = do NOT permit reincarnation</a:t>
            </a:r>
          </a:p>
          <a:p>
            <a:r>
              <a:rPr lang="en-US" dirty="0" smtClean="0"/>
              <a:t>No restart required</a:t>
            </a:r>
          </a:p>
        </p:txBody>
      </p:sp>
    </p:spTree>
    <p:extLst>
      <p:ext uri="{BB962C8B-B14F-4D97-AF65-F5344CB8AC3E}">
        <p14:creationId xmlns:p14="http://schemas.microsoft.com/office/powerpoint/2010/main" val="944140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dirty="0" err="1" smtClean="0"/>
              <a:t>Intersite</a:t>
            </a:r>
            <a:r>
              <a:rPr lang="en-US" dirty="0" smtClean="0"/>
              <a:t> replication compression</a:t>
            </a:r>
          </a:p>
        </p:txBody>
      </p:sp>
      <p:sp>
        <p:nvSpPr>
          <p:cNvPr id="97282" name="Rectangle 3"/>
          <p:cNvSpPr>
            <a:spLocks noGrp="1" noChangeArrowheads="1"/>
          </p:cNvSpPr>
          <p:nvPr>
            <p:ph idx="1"/>
          </p:nvPr>
        </p:nvSpPr>
        <p:spPr>
          <a:xfrm>
            <a:off x="606751" y="1307507"/>
            <a:ext cx="11061374" cy="5550493"/>
          </a:xfrm>
        </p:spPr>
        <p:txBody>
          <a:bodyPr>
            <a:normAutofit fontScale="92500" lnSpcReduction="10000"/>
          </a:bodyPr>
          <a:lstStyle/>
          <a:p>
            <a:r>
              <a:rPr lang="en-US" dirty="0" smtClean="0"/>
              <a:t>Goal is to reduce the computational impact</a:t>
            </a:r>
          </a:p>
          <a:p>
            <a:r>
              <a:rPr lang="en-US" dirty="0" smtClean="0"/>
              <a:t>Configure compression algorithm per DC</a:t>
            </a:r>
          </a:p>
          <a:p>
            <a:pPr lvl="1"/>
            <a:r>
              <a:rPr lang="en-US" dirty="0" smtClean="0"/>
              <a:t>HKLM\</a:t>
            </a:r>
            <a:r>
              <a:rPr lang="en-US" dirty="0" err="1" smtClean="0"/>
              <a:t>CurrentControlSet</a:t>
            </a:r>
            <a:r>
              <a:rPr lang="en-US" dirty="0" smtClean="0"/>
              <a:t>\Services\NTDS\Parameters</a:t>
            </a:r>
          </a:p>
          <a:p>
            <a:pPr lvl="1"/>
            <a:r>
              <a:rPr lang="en-US" dirty="0" smtClean="0"/>
              <a:t>REG_DWORD:  Replicator compression algorithm</a:t>
            </a:r>
          </a:p>
          <a:p>
            <a:pPr lvl="2"/>
            <a:r>
              <a:rPr lang="en-US" dirty="0" smtClean="0"/>
              <a:t>0 – Disable Compression</a:t>
            </a:r>
          </a:p>
          <a:p>
            <a:pPr lvl="2"/>
            <a:r>
              <a:rPr lang="en-US" dirty="0" smtClean="0"/>
              <a:t>1 – Value not used</a:t>
            </a:r>
          </a:p>
          <a:p>
            <a:pPr lvl="2"/>
            <a:r>
              <a:rPr lang="en-US" dirty="0" smtClean="0"/>
              <a:t>2 – Force </a:t>
            </a:r>
            <a:r>
              <a:rPr lang="en-US" dirty="0" err="1" smtClean="0"/>
              <a:t>MSzip</a:t>
            </a:r>
            <a:r>
              <a:rPr lang="en-US" dirty="0" smtClean="0"/>
              <a:t> algorithm</a:t>
            </a:r>
          </a:p>
          <a:p>
            <a:pPr lvl="2"/>
            <a:r>
              <a:rPr lang="en-US" dirty="0" smtClean="0"/>
              <a:t>3 – Default, use Xpress algorithm</a:t>
            </a:r>
          </a:p>
          <a:p>
            <a:r>
              <a:rPr lang="en-US" dirty="0" smtClean="0"/>
              <a:t>Adjusting CPU load</a:t>
            </a:r>
          </a:p>
          <a:p>
            <a:pPr lvl="1"/>
            <a:r>
              <a:rPr lang="en-US" dirty="0" smtClean="0"/>
              <a:t>HKLM\</a:t>
            </a:r>
            <a:r>
              <a:rPr lang="en-US" dirty="0" err="1" smtClean="0"/>
              <a:t>CurrentControlSet</a:t>
            </a:r>
            <a:r>
              <a:rPr lang="en-US" dirty="0" smtClean="0"/>
              <a:t>\Services\NTDS\Parameters</a:t>
            </a:r>
          </a:p>
          <a:p>
            <a:pPr lvl="1"/>
            <a:r>
              <a:rPr lang="en-US" dirty="0" smtClean="0"/>
              <a:t>REG_DWORD:  Replicator compression level</a:t>
            </a:r>
          </a:p>
          <a:p>
            <a:pPr lvl="2"/>
            <a:r>
              <a:rPr lang="en-US" dirty="0"/>
              <a:t>v</a:t>
            </a:r>
            <a:r>
              <a:rPr lang="en-US" dirty="0" smtClean="0"/>
              <a:t>alues: 0 through 9</a:t>
            </a:r>
          </a:p>
          <a:p>
            <a:pPr lvl="2"/>
            <a:r>
              <a:rPr lang="en-US" dirty="0" smtClean="0"/>
              <a:t>default=3</a:t>
            </a:r>
          </a:p>
          <a:p>
            <a:pPr lvl="2"/>
            <a:r>
              <a:rPr lang="en-US" dirty="0" smtClean="0"/>
              <a:t>0 = faster = less compression / 9 = slower = more compression</a:t>
            </a:r>
          </a:p>
          <a:p>
            <a:pPr lvl="2"/>
            <a:r>
              <a:rPr lang="en-US" dirty="0" smtClean="0"/>
              <a:t>values beyond 3 provide little compression benefit</a:t>
            </a:r>
          </a:p>
        </p:txBody>
      </p:sp>
    </p:spTree>
    <p:extLst>
      <p:ext uri="{BB962C8B-B14F-4D97-AF65-F5344CB8AC3E}">
        <p14:creationId xmlns:p14="http://schemas.microsoft.com/office/powerpoint/2010/main" val="3170724794"/>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dirty="0" err="1" smtClean="0"/>
              <a:t>Intersite</a:t>
            </a:r>
            <a:r>
              <a:rPr lang="en-US" dirty="0" smtClean="0"/>
              <a:t> replication – </a:t>
            </a:r>
            <a:r>
              <a:rPr lang="en-US" dirty="0"/>
              <a:t>d</a:t>
            </a:r>
            <a:r>
              <a:rPr lang="en-US" dirty="0" smtClean="0"/>
              <a:t>isabling compression</a:t>
            </a:r>
          </a:p>
        </p:txBody>
      </p:sp>
      <p:sp>
        <p:nvSpPr>
          <p:cNvPr id="99330" name="Rectangle 3"/>
          <p:cNvSpPr>
            <a:spLocks noGrp="1" noChangeArrowheads="1"/>
          </p:cNvSpPr>
          <p:nvPr>
            <p:ph idx="1"/>
          </p:nvPr>
        </p:nvSpPr>
        <p:spPr>
          <a:xfrm>
            <a:off x="606751" y="1307506"/>
            <a:ext cx="11061374" cy="5550493"/>
          </a:xfrm>
        </p:spPr>
        <p:txBody>
          <a:bodyPr>
            <a:normAutofit/>
          </a:bodyPr>
          <a:lstStyle/>
          <a:p>
            <a:r>
              <a:rPr lang="en-US" dirty="0" smtClean="0"/>
              <a:t>Goal is to eliminate computational impact</a:t>
            </a:r>
          </a:p>
          <a:p>
            <a:r>
              <a:rPr lang="en-US" dirty="0" smtClean="0"/>
              <a:t>Disabling compression on the Site Link (&amp; connection) objects</a:t>
            </a:r>
          </a:p>
          <a:p>
            <a:pPr lvl="1"/>
            <a:r>
              <a:rPr lang="en-US" dirty="0" smtClean="0"/>
              <a:t>raise bit 2 in the options attribute on a ‘Site Link’ object</a:t>
            </a:r>
          </a:p>
          <a:p>
            <a:pPr lvl="1"/>
            <a:r>
              <a:rPr lang="en-US" dirty="0" smtClean="0"/>
              <a:t>at the next KCC cycle, all KCC owned connection objects created as a result of the affected site link inherit the new configuration</a:t>
            </a:r>
          </a:p>
        </p:txBody>
      </p:sp>
    </p:spTree>
    <p:extLst>
      <p:ext uri="{BB962C8B-B14F-4D97-AF65-F5344CB8AC3E}">
        <p14:creationId xmlns:p14="http://schemas.microsoft.com/office/powerpoint/2010/main" val="3458371243"/>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SID history and SID filtering</a:t>
            </a:r>
            <a:endParaRPr lang="en-US" dirty="0"/>
          </a:p>
        </p:txBody>
      </p:sp>
    </p:spTree>
    <p:extLst>
      <p:ext uri="{BB962C8B-B14F-4D97-AF65-F5344CB8AC3E}">
        <p14:creationId xmlns:p14="http://schemas.microsoft.com/office/powerpoint/2010/main" val="274892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hape 1307653"/>
          <p:cNvSpPr>
            <a:spLocks noGrp="1" noChangeArrowheads="1"/>
          </p:cNvSpPr>
          <p:nvPr>
            <p:ph type="title"/>
          </p:nvPr>
        </p:nvSpPr>
        <p:spPr/>
        <p:txBody>
          <a:bodyPr/>
          <a:lstStyle/>
          <a:p>
            <a:r>
              <a:rPr lang="en-US" smtClean="0"/>
              <a:t>SID history</a:t>
            </a:r>
            <a:endParaRPr lang="en-US" dirty="0" smtClean="0"/>
          </a:p>
        </p:txBody>
      </p:sp>
      <p:sp>
        <p:nvSpPr>
          <p:cNvPr id="7" name="Content Placeholder 6"/>
          <p:cNvSpPr>
            <a:spLocks noGrp="1"/>
          </p:cNvSpPr>
          <p:nvPr>
            <p:ph idx="1"/>
          </p:nvPr>
        </p:nvSpPr>
        <p:spPr/>
        <p:txBody>
          <a:bodyPr/>
          <a:lstStyle/>
          <a:p>
            <a:r>
              <a:rPr lang="en-GB" smtClean="0"/>
              <a:t>What is SID history?</a:t>
            </a:r>
          </a:p>
          <a:p>
            <a:r>
              <a:rPr lang="en-GB" smtClean="0"/>
              <a:t>How do we get one/some?</a:t>
            </a:r>
          </a:p>
          <a:p>
            <a:pPr lvl="1"/>
            <a:r>
              <a:rPr lang="en-GB" smtClean="0"/>
              <a:t>via DSaddSIDhistory API</a:t>
            </a:r>
          </a:p>
          <a:p>
            <a:pPr lvl="1"/>
            <a:r>
              <a:rPr lang="en-GB" smtClean="0"/>
              <a:t>API caller MUST meet the following criteria -</a:t>
            </a:r>
          </a:p>
          <a:p>
            <a:pPr lvl="2"/>
            <a:r>
              <a:rPr lang="en-GB" smtClean="0"/>
              <a:t>Administrator in source and target domains</a:t>
            </a:r>
          </a:p>
          <a:p>
            <a:pPr lvl="2"/>
            <a:r>
              <a:rPr lang="en-US" smtClean="0"/>
              <a:t>source principal and destination principal MUST be -</a:t>
            </a:r>
          </a:p>
          <a:p>
            <a:pPr lvl="3"/>
            <a:r>
              <a:rPr lang="en-US" smtClean="0"/>
              <a:t>user or security-enabled Group</a:t>
            </a:r>
          </a:p>
          <a:p>
            <a:pPr lvl="2"/>
            <a:r>
              <a:rPr lang="en-US" smtClean="0"/>
              <a:t>source principal and destination principal object classes MUST match</a:t>
            </a:r>
          </a:p>
          <a:p>
            <a:pPr lvl="3"/>
            <a:r>
              <a:rPr lang="en-US" smtClean="0"/>
              <a:t>two minor exceptions -</a:t>
            </a:r>
          </a:p>
          <a:p>
            <a:pPr lvl="4"/>
            <a:r>
              <a:rPr lang="en-US" smtClean="0"/>
              <a:t>if Source Principal is a Local or Domain Local Group, Destination Principal must be a Domain Local Group</a:t>
            </a:r>
          </a:p>
          <a:p>
            <a:pPr lvl="4"/>
            <a:r>
              <a:rPr lang="en-US" smtClean="0"/>
              <a:t>if Source Principal is a Global or Universal Group, Destination Principal must be a Global or Universal Group </a:t>
            </a:r>
          </a:p>
          <a:p>
            <a:endParaRPr lang="en-US" dirty="0"/>
          </a:p>
        </p:txBody>
      </p:sp>
    </p:spTree>
    <p:extLst>
      <p:ext uri="{BB962C8B-B14F-4D97-AF65-F5344CB8AC3E}">
        <p14:creationId xmlns:p14="http://schemas.microsoft.com/office/powerpoint/2010/main" val="110768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1309700"/>
          <p:cNvSpPr>
            <a:spLocks noGrp="1" noChangeArrowheads="1"/>
          </p:cNvSpPr>
          <p:nvPr>
            <p:ph type="title"/>
          </p:nvPr>
        </p:nvSpPr>
        <p:spPr/>
        <p:txBody>
          <a:bodyPr/>
          <a:lstStyle/>
          <a:p>
            <a:r>
              <a:rPr lang="en-US" smtClean="0"/>
              <a:t>SID history (DSaddSIDhistory)</a:t>
            </a:r>
          </a:p>
        </p:txBody>
      </p:sp>
      <p:sp>
        <p:nvSpPr>
          <p:cNvPr id="9" name="Content Placeholder 8"/>
          <p:cNvSpPr>
            <a:spLocks noGrp="1"/>
          </p:cNvSpPr>
          <p:nvPr>
            <p:ph idx="1"/>
          </p:nvPr>
        </p:nvSpPr>
        <p:spPr/>
        <p:txBody>
          <a:bodyPr/>
          <a:lstStyle/>
          <a:p>
            <a:r>
              <a:rPr lang="en-US" smtClean="0"/>
              <a:t>(continued…)</a:t>
            </a:r>
          </a:p>
          <a:p>
            <a:pPr lvl="1"/>
            <a:r>
              <a:rPr lang="en-US" smtClean="0"/>
              <a:t>Source or destination principals may NOT be -</a:t>
            </a:r>
          </a:p>
          <a:p>
            <a:pPr lvl="2"/>
            <a:r>
              <a:rPr lang="en-US" smtClean="0"/>
              <a:t>computer (Workstation or Domain Controller) </a:t>
            </a:r>
          </a:p>
          <a:p>
            <a:pPr lvl="2"/>
            <a:r>
              <a:rPr lang="en-US" smtClean="0"/>
              <a:t>inter-domain trust account</a:t>
            </a:r>
          </a:p>
          <a:p>
            <a:pPr lvl="2"/>
            <a:r>
              <a:rPr lang="en-US" smtClean="0"/>
              <a:t>temporary duplicate account (legacy feature of LANman) </a:t>
            </a:r>
          </a:p>
          <a:p>
            <a:pPr lvl="1"/>
            <a:r>
              <a:rPr lang="en-US" smtClean="0"/>
              <a:t>Well-known SID constraints </a:t>
            </a:r>
          </a:p>
          <a:p>
            <a:pPr lvl="2"/>
            <a:r>
              <a:rPr lang="en-US" smtClean="0"/>
              <a:t>if source principal has well-known RID and domain-specific prefix </a:t>
            </a:r>
          </a:p>
          <a:p>
            <a:pPr lvl="3"/>
            <a:r>
              <a:rPr lang="en-US" smtClean="0"/>
              <a:t>then destination principal MUST use same well-known RID</a:t>
            </a:r>
          </a:p>
          <a:p>
            <a:pPr lvl="1"/>
            <a:r>
              <a:rPr lang="en-US" smtClean="0"/>
              <a:t>Trusts are required if –</a:t>
            </a:r>
          </a:p>
          <a:p>
            <a:pPr lvl="2"/>
            <a:r>
              <a:rPr lang="en-US" smtClean="0"/>
              <a:t>domains span forests </a:t>
            </a:r>
            <a:endParaRPr lang="en-US" dirty="0" smtClean="0"/>
          </a:p>
        </p:txBody>
      </p:sp>
    </p:spTree>
    <p:extLst>
      <p:ext uri="{BB962C8B-B14F-4D97-AF65-F5344CB8AC3E}">
        <p14:creationId xmlns:p14="http://schemas.microsoft.com/office/powerpoint/2010/main" val="237692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Shape 1157122"/>
          <p:cNvSpPr>
            <a:spLocks noGrp="1" noChangeArrowheads="1"/>
          </p:cNvSpPr>
          <p:nvPr>
            <p:ph type="title"/>
          </p:nvPr>
        </p:nvSpPr>
        <p:spPr/>
        <p:txBody>
          <a:bodyPr/>
          <a:lstStyle/>
          <a:p>
            <a:r>
              <a:rPr lang="en-US" smtClean="0"/>
              <a:t>SID filtering</a:t>
            </a:r>
          </a:p>
        </p:txBody>
      </p:sp>
      <p:sp>
        <p:nvSpPr>
          <p:cNvPr id="96258" name="Shape 1157121"/>
          <p:cNvSpPr>
            <a:spLocks noGrp="1" noChangeArrowheads="1"/>
          </p:cNvSpPr>
          <p:nvPr>
            <p:ph idx="1"/>
          </p:nvPr>
        </p:nvSpPr>
        <p:spPr/>
        <p:txBody>
          <a:bodyPr/>
          <a:lstStyle/>
          <a:p>
            <a:r>
              <a:rPr lang="en-GB" smtClean="0"/>
              <a:t>Provides a means of verifying authorization data as it traverses trust-boundaries</a:t>
            </a:r>
          </a:p>
          <a:p>
            <a:pPr lvl="1"/>
            <a:r>
              <a:rPr lang="en-US" smtClean="0"/>
              <a:t>prevents identity spoofing</a:t>
            </a:r>
          </a:p>
          <a:p>
            <a:pPr lvl="1"/>
            <a:r>
              <a:rPr lang="en-GB" smtClean="0"/>
              <a:t>supported over external trusts and cross-forest trusts</a:t>
            </a:r>
          </a:p>
          <a:p>
            <a:pPr lvl="1"/>
            <a:r>
              <a:rPr lang="en-GB" smtClean="0"/>
              <a:t>PAC checked by opposite DC during ticket referral</a:t>
            </a:r>
          </a:p>
          <a:p>
            <a:pPr lvl="1"/>
            <a:r>
              <a:rPr lang="en-GB" smtClean="0"/>
              <a:t>SID’s domain component checked against known list of domain SID’s from source domain/forest</a:t>
            </a:r>
          </a:p>
          <a:p>
            <a:pPr lvl="2"/>
            <a:r>
              <a:rPr lang="en-US" smtClean="0"/>
              <a:t>SID filtered if no match found (or if it’s well-known)</a:t>
            </a:r>
            <a:endParaRPr lang="en-US" dirty="0" smtClean="0"/>
          </a:p>
        </p:txBody>
      </p:sp>
    </p:spTree>
    <p:extLst>
      <p:ext uri="{BB962C8B-B14F-4D97-AF65-F5344CB8AC3E}">
        <p14:creationId xmlns:p14="http://schemas.microsoft.com/office/powerpoint/2010/main" val="850343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Shape 1159170"/>
          <p:cNvSpPr>
            <a:spLocks noGrp="1" noChangeArrowheads="1"/>
          </p:cNvSpPr>
          <p:nvPr>
            <p:ph type="title"/>
          </p:nvPr>
        </p:nvSpPr>
        <p:spPr/>
        <p:txBody>
          <a:bodyPr/>
          <a:lstStyle/>
          <a:p>
            <a:r>
              <a:rPr lang="en-US" smtClean="0"/>
              <a:t>SID filtering</a:t>
            </a:r>
            <a:endParaRPr lang="en-US" dirty="0" smtClean="0"/>
          </a:p>
        </p:txBody>
      </p:sp>
      <p:sp>
        <p:nvSpPr>
          <p:cNvPr id="97282" name="Shape 1159169"/>
          <p:cNvSpPr>
            <a:spLocks noGrp="1" noChangeArrowheads="1"/>
          </p:cNvSpPr>
          <p:nvPr>
            <p:ph idx="1"/>
          </p:nvPr>
        </p:nvSpPr>
        <p:spPr/>
        <p:txBody>
          <a:bodyPr/>
          <a:lstStyle/>
          <a:p>
            <a:r>
              <a:rPr lang="en-GB" smtClean="0"/>
              <a:t>sIDHistory added to user’s authorization data (PAC/NTtoken) during authentication</a:t>
            </a:r>
          </a:p>
          <a:p>
            <a:pPr lvl="1"/>
            <a:r>
              <a:rPr lang="en-GB" smtClean="0"/>
              <a:t>attribute available to users, inetOrgPersons and groups</a:t>
            </a:r>
          </a:p>
          <a:p>
            <a:r>
              <a:rPr lang="en-GB" smtClean="0"/>
              <a:t>Configurable via NETDOM</a:t>
            </a:r>
          </a:p>
          <a:p>
            <a:pPr lvl="1"/>
            <a:r>
              <a:rPr lang="en-GB" smtClean="0"/>
              <a:t>two filtering options available</a:t>
            </a:r>
          </a:p>
          <a:p>
            <a:pPr lvl="2"/>
            <a:r>
              <a:rPr lang="en-GB" smtClean="0"/>
              <a:t>/quarantine</a:t>
            </a:r>
          </a:p>
          <a:p>
            <a:pPr lvl="2"/>
            <a:r>
              <a:rPr lang="en-GB" smtClean="0"/>
              <a:t>/enableSIDhistory</a:t>
            </a:r>
            <a:endParaRPr lang="en-GB" dirty="0" smtClean="0"/>
          </a:p>
        </p:txBody>
      </p:sp>
    </p:spTree>
    <p:extLst>
      <p:ext uri="{BB962C8B-B14F-4D97-AF65-F5344CB8AC3E}">
        <p14:creationId xmlns:p14="http://schemas.microsoft.com/office/powerpoint/2010/main" val="4036202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Shape 1161219"/>
          <p:cNvSpPr>
            <a:spLocks noGrp="1" noChangeArrowheads="1"/>
          </p:cNvSpPr>
          <p:nvPr>
            <p:ph type="title"/>
          </p:nvPr>
        </p:nvSpPr>
        <p:spPr/>
        <p:txBody>
          <a:bodyPr/>
          <a:lstStyle/>
          <a:p>
            <a:r>
              <a:rPr lang="en-US" dirty="0" smtClean="0"/>
              <a:t>SID filtering – gotchas</a:t>
            </a:r>
          </a:p>
        </p:txBody>
      </p:sp>
      <p:sp>
        <p:nvSpPr>
          <p:cNvPr id="100354" name="Shape 1161217"/>
          <p:cNvSpPr>
            <a:spLocks noGrp="1" noChangeArrowheads="1"/>
          </p:cNvSpPr>
          <p:nvPr>
            <p:ph idx="1"/>
          </p:nvPr>
        </p:nvSpPr>
        <p:spPr/>
        <p:txBody>
          <a:bodyPr/>
          <a:lstStyle/>
          <a:p>
            <a:r>
              <a:rPr lang="en-US" smtClean="0"/>
              <a:t>May inadvertently remove sIDHistory</a:t>
            </a:r>
          </a:p>
          <a:p>
            <a:pPr lvl="1"/>
            <a:r>
              <a:rPr lang="en-US" smtClean="0"/>
              <a:t>intra-forest migration not affected</a:t>
            </a:r>
          </a:p>
          <a:p>
            <a:pPr lvl="1"/>
            <a:r>
              <a:rPr lang="en-US" smtClean="0"/>
              <a:t>inter-forest migration requires direct trust</a:t>
            </a:r>
          </a:p>
          <a:p>
            <a:r>
              <a:rPr lang="en-US" smtClean="0"/>
              <a:t>May prevent delegation beyond two forests</a:t>
            </a:r>
          </a:p>
          <a:p>
            <a:r>
              <a:rPr lang="en-US" smtClean="0"/>
              <a:t>Disabling a Domain SID</a:t>
            </a:r>
          </a:p>
          <a:p>
            <a:pPr lvl="1"/>
            <a:r>
              <a:rPr lang="en-US" smtClean="0"/>
              <a:t>blocks authentication for its accounts and authorization for its Universal Groups </a:t>
            </a:r>
          </a:p>
          <a:p>
            <a:pPr lvl="1"/>
            <a:r>
              <a:rPr lang="en-US" smtClean="0"/>
              <a:t>not recommended for controlling who can authenticate from a trusted forest</a:t>
            </a:r>
            <a:endParaRPr lang="en-US" dirty="0" smtClean="0"/>
          </a:p>
        </p:txBody>
      </p:sp>
    </p:spTree>
    <p:extLst>
      <p:ext uri="{BB962C8B-B14F-4D97-AF65-F5344CB8AC3E}">
        <p14:creationId xmlns:p14="http://schemas.microsoft.com/office/powerpoint/2010/main" val="3910818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hape 1163265"/>
          <p:cNvSpPr>
            <a:spLocks noChangeAspect="1" noChangeArrowheads="1"/>
          </p:cNvSpPr>
          <p:nvPr/>
        </p:nvSpPr>
        <p:spPr bwMode="auto">
          <a:xfrm>
            <a:off x="2238851" y="4181435"/>
            <a:ext cx="901465" cy="615950"/>
          </a:xfrm>
          <a:prstGeom prst="triangle">
            <a:avLst>
              <a:gd name="adj" fmla="val 49995"/>
            </a:avLst>
          </a:prstGeom>
          <a:gradFill rotWithShape="1">
            <a:gsLst>
              <a:gs pos="0">
                <a:srgbClr val="0000FF"/>
              </a:gs>
              <a:gs pos="100000">
                <a:srgbClr val="5858FF"/>
              </a:gs>
            </a:gsLst>
            <a:lin ang="5400000" scaled="1"/>
          </a:gradFill>
          <a:ln w="12700" algn="ctr">
            <a:solidFill>
              <a:schemeClr val="bg2"/>
            </a:solidFill>
            <a:miter lim="800000"/>
            <a:headEnd/>
            <a:tailEnd/>
          </a:ln>
        </p:spPr>
        <p:txBody>
          <a:bodyPr wrap="none" anchor="ctr"/>
          <a:lstStyle/>
          <a:p>
            <a:pPr algn="l"/>
            <a:endParaRPr lang="en-US" sz="1800">
              <a:solidFill>
                <a:srgbClr val="000000"/>
              </a:solidFill>
            </a:endParaRPr>
          </a:p>
        </p:txBody>
      </p:sp>
      <p:sp>
        <p:nvSpPr>
          <p:cNvPr id="101379" name="Shape 1163266"/>
          <p:cNvSpPr>
            <a:spLocks noChangeAspect="1" noChangeArrowheads="1"/>
          </p:cNvSpPr>
          <p:nvPr/>
        </p:nvSpPr>
        <p:spPr bwMode="auto">
          <a:xfrm>
            <a:off x="1470702" y="5165685"/>
            <a:ext cx="901465" cy="615950"/>
          </a:xfrm>
          <a:prstGeom prst="triangle">
            <a:avLst>
              <a:gd name="adj" fmla="val 49995"/>
            </a:avLst>
          </a:prstGeom>
          <a:gradFill rotWithShape="1">
            <a:gsLst>
              <a:gs pos="0">
                <a:srgbClr val="0000FF"/>
              </a:gs>
              <a:gs pos="100000">
                <a:srgbClr val="5858FF"/>
              </a:gs>
            </a:gsLst>
            <a:lin ang="5400000" scaled="1"/>
          </a:gradFill>
          <a:ln w="12700" algn="ctr">
            <a:solidFill>
              <a:schemeClr val="bg2"/>
            </a:solidFill>
            <a:miter lim="800000"/>
            <a:headEnd/>
            <a:tailEnd/>
          </a:ln>
        </p:spPr>
        <p:txBody>
          <a:bodyPr wrap="none" anchor="ctr"/>
          <a:lstStyle/>
          <a:p>
            <a:pPr algn="l"/>
            <a:endParaRPr lang="en-US" sz="1800">
              <a:solidFill>
                <a:srgbClr val="000000"/>
              </a:solidFill>
            </a:endParaRPr>
          </a:p>
        </p:txBody>
      </p:sp>
      <p:sp>
        <p:nvSpPr>
          <p:cNvPr id="101380" name="TextBox 1163267"/>
          <p:cNvSpPr txBox="1">
            <a:spLocks noChangeArrowheads="1"/>
          </p:cNvSpPr>
          <p:nvPr/>
        </p:nvSpPr>
        <p:spPr bwMode="auto">
          <a:xfrm>
            <a:off x="1870646" y="3716299"/>
            <a:ext cx="1726750" cy="396875"/>
          </a:xfrm>
          <a:prstGeom prst="rect">
            <a:avLst/>
          </a:prstGeom>
          <a:noFill/>
          <a:ln>
            <a:noFill/>
          </a:ln>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spcBef>
                <a:spcPct val="50000"/>
              </a:spcBef>
            </a:pPr>
            <a:r>
              <a:rPr lang="en-US" sz="2000" b="1">
                <a:solidFill>
                  <a:srgbClr val="FFFFFF"/>
                </a:solidFill>
                <a:effectLst>
                  <a:outerShdw blurRad="38100" dist="38100" dir="2700000" algn="tl">
                    <a:srgbClr val="000000">
                      <a:alpha val="43137"/>
                    </a:srgbClr>
                  </a:outerShdw>
                </a:effectLst>
              </a:rPr>
              <a:t>Forest A</a:t>
            </a:r>
          </a:p>
        </p:txBody>
      </p:sp>
      <p:sp>
        <p:nvSpPr>
          <p:cNvPr id="101381" name="Shape 1163268"/>
          <p:cNvSpPr>
            <a:spLocks noChangeAspect="1" noChangeArrowheads="1"/>
          </p:cNvSpPr>
          <p:nvPr/>
        </p:nvSpPr>
        <p:spPr bwMode="auto">
          <a:xfrm>
            <a:off x="3007001" y="5165685"/>
            <a:ext cx="901465" cy="615950"/>
          </a:xfrm>
          <a:prstGeom prst="triangle">
            <a:avLst>
              <a:gd name="adj" fmla="val 49995"/>
            </a:avLst>
          </a:prstGeom>
          <a:gradFill rotWithShape="1">
            <a:gsLst>
              <a:gs pos="0">
                <a:srgbClr val="0000FF"/>
              </a:gs>
              <a:gs pos="100000">
                <a:srgbClr val="5858FF"/>
              </a:gs>
            </a:gsLst>
            <a:lin ang="5400000" scaled="1"/>
          </a:gradFill>
          <a:ln w="12700" algn="ctr">
            <a:solidFill>
              <a:schemeClr val="bg2"/>
            </a:solidFill>
            <a:miter lim="800000"/>
            <a:headEnd/>
            <a:tailEnd/>
          </a:ln>
        </p:spPr>
        <p:txBody>
          <a:bodyPr wrap="none" anchor="ctr"/>
          <a:lstStyle/>
          <a:p>
            <a:pPr algn="l"/>
            <a:endParaRPr lang="en-US" sz="1800">
              <a:solidFill>
                <a:srgbClr val="000000"/>
              </a:solidFill>
            </a:endParaRPr>
          </a:p>
        </p:txBody>
      </p:sp>
      <p:sp>
        <p:nvSpPr>
          <p:cNvPr id="101382" name="Straight Connector 1163269"/>
          <p:cNvSpPr>
            <a:spLocks noChangeShapeType="1"/>
          </p:cNvSpPr>
          <p:nvPr/>
        </p:nvSpPr>
        <p:spPr bwMode="auto">
          <a:xfrm flipV="1">
            <a:off x="1927782" y="4791035"/>
            <a:ext cx="336462" cy="393700"/>
          </a:xfrm>
          <a:prstGeom prst="line">
            <a:avLst/>
          </a:prstGeom>
          <a:noFill/>
          <a:ln w="12700" algn="ctr">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3" name="Straight Connector 1163270"/>
          <p:cNvSpPr>
            <a:spLocks noChangeShapeType="1"/>
          </p:cNvSpPr>
          <p:nvPr/>
        </p:nvSpPr>
        <p:spPr bwMode="auto">
          <a:xfrm flipH="1" flipV="1">
            <a:off x="3119154" y="4791035"/>
            <a:ext cx="332231" cy="400050"/>
          </a:xfrm>
          <a:prstGeom prst="line">
            <a:avLst/>
          </a:prstGeom>
          <a:noFill/>
          <a:ln w="12700" algn="ctr">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4" name="Left-Right Arrow 1163271"/>
          <p:cNvSpPr>
            <a:spLocks noChangeArrowheads="1"/>
          </p:cNvSpPr>
          <p:nvPr/>
        </p:nvSpPr>
        <p:spPr bwMode="auto">
          <a:xfrm>
            <a:off x="3599514" y="4165559"/>
            <a:ext cx="5396094" cy="244515"/>
          </a:xfrm>
          <a:prstGeom prst="leftRightArrow">
            <a:avLst>
              <a:gd name="adj1" fmla="val 50000"/>
              <a:gd name="adj2" fmla="val 189416"/>
            </a:avLst>
          </a:prstGeom>
          <a:solidFill>
            <a:srgbClr val="F6AE1E"/>
          </a:solidFill>
          <a:ln w="9525" algn="ctr">
            <a:solidFill>
              <a:schemeClr val="accent1"/>
            </a:solidFill>
            <a:miter lim="800000"/>
            <a:headEnd/>
            <a:tailEnd/>
          </a:ln>
        </p:spPr>
        <p:txBody>
          <a:bodyPr wrap="none" anchor="ctr"/>
          <a:lstStyle/>
          <a:p>
            <a:pPr algn="l"/>
            <a:endParaRPr lang="en-US" sz="1800">
              <a:solidFill>
                <a:srgbClr val="000000"/>
              </a:solidFill>
            </a:endParaRPr>
          </a:p>
        </p:txBody>
      </p:sp>
      <p:sp>
        <p:nvSpPr>
          <p:cNvPr id="101385" name="TextBox 1163272"/>
          <p:cNvSpPr txBox="1">
            <a:spLocks noChangeArrowheads="1"/>
          </p:cNvSpPr>
          <p:nvPr/>
        </p:nvSpPr>
        <p:spPr bwMode="auto">
          <a:xfrm>
            <a:off x="4735867" y="3854411"/>
            <a:ext cx="316994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r>
              <a:rPr lang="en-US" sz="1800" b="1" dirty="0">
                <a:solidFill>
                  <a:schemeClr val="tx1"/>
                </a:solidFill>
                <a:effectLst>
                  <a:outerShdw blurRad="38100" dist="38100" dir="2700000" algn="tl">
                    <a:srgbClr val="000000">
                      <a:alpha val="43137"/>
                    </a:srgbClr>
                  </a:outerShdw>
                </a:effectLst>
              </a:rPr>
              <a:t>Cross Forest Trust</a:t>
            </a:r>
          </a:p>
        </p:txBody>
      </p:sp>
      <p:sp>
        <p:nvSpPr>
          <p:cNvPr id="101386" name="Shape 1163273"/>
          <p:cNvSpPr>
            <a:spLocks noChangeAspect="1" noChangeArrowheads="1"/>
          </p:cNvSpPr>
          <p:nvPr/>
        </p:nvSpPr>
        <p:spPr bwMode="auto">
          <a:xfrm>
            <a:off x="9444225" y="4192548"/>
            <a:ext cx="901465" cy="615950"/>
          </a:xfrm>
          <a:prstGeom prst="triangle">
            <a:avLst>
              <a:gd name="adj" fmla="val 49995"/>
            </a:avLst>
          </a:prstGeom>
          <a:gradFill rotWithShape="1">
            <a:gsLst>
              <a:gs pos="0">
                <a:srgbClr val="760000"/>
              </a:gs>
              <a:gs pos="100000">
                <a:srgbClr val="FF0000"/>
              </a:gs>
            </a:gsLst>
            <a:lin ang="5400000" scaled="1"/>
          </a:gradFill>
          <a:ln w="12700" algn="ctr">
            <a:solidFill>
              <a:schemeClr val="bg2"/>
            </a:solidFill>
            <a:miter lim="800000"/>
            <a:headEnd/>
            <a:tailEnd/>
          </a:ln>
        </p:spPr>
        <p:txBody>
          <a:bodyPr wrap="none" anchor="ctr"/>
          <a:lstStyle/>
          <a:p>
            <a:pPr algn="l"/>
            <a:endParaRPr lang="en-US" sz="1800">
              <a:solidFill>
                <a:srgbClr val="000000"/>
              </a:solidFill>
            </a:endParaRPr>
          </a:p>
        </p:txBody>
      </p:sp>
      <p:sp>
        <p:nvSpPr>
          <p:cNvPr id="101387" name="Shape 1163274"/>
          <p:cNvSpPr>
            <a:spLocks noChangeAspect="1" noChangeArrowheads="1"/>
          </p:cNvSpPr>
          <p:nvPr/>
        </p:nvSpPr>
        <p:spPr bwMode="auto">
          <a:xfrm>
            <a:off x="8676074" y="5176798"/>
            <a:ext cx="901465" cy="615950"/>
          </a:xfrm>
          <a:prstGeom prst="triangle">
            <a:avLst>
              <a:gd name="adj" fmla="val 49995"/>
            </a:avLst>
          </a:prstGeom>
          <a:gradFill rotWithShape="1">
            <a:gsLst>
              <a:gs pos="0">
                <a:srgbClr val="760000"/>
              </a:gs>
              <a:gs pos="100000">
                <a:srgbClr val="FF0000"/>
              </a:gs>
            </a:gsLst>
            <a:lin ang="5400000" scaled="1"/>
          </a:gradFill>
          <a:ln w="12700" algn="ctr">
            <a:solidFill>
              <a:schemeClr val="bg2"/>
            </a:solidFill>
            <a:miter lim="800000"/>
            <a:headEnd/>
            <a:tailEnd/>
          </a:ln>
        </p:spPr>
        <p:txBody>
          <a:bodyPr wrap="none" anchor="ctr"/>
          <a:lstStyle/>
          <a:p>
            <a:pPr algn="l"/>
            <a:endParaRPr lang="en-US" sz="1800">
              <a:solidFill>
                <a:srgbClr val="000000"/>
              </a:solidFill>
            </a:endParaRPr>
          </a:p>
        </p:txBody>
      </p:sp>
      <p:sp>
        <p:nvSpPr>
          <p:cNvPr id="101388" name="TextBox 1163275"/>
          <p:cNvSpPr txBox="1">
            <a:spLocks noChangeArrowheads="1"/>
          </p:cNvSpPr>
          <p:nvPr/>
        </p:nvSpPr>
        <p:spPr bwMode="auto">
          <a:xfrm>
            <a:off x="9076020" y="3727411"/>
            <a:ext cx="1726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2"/>
                </a:solidFill>
                <a:latin typeface="Arial" charset="0"/>
                <a:cs typeface="Arial" charset="0"/>
              </a:defRPr>
            </a:lvl1pPr>
            <a:lvl2pPr marL="742950" indent="-285750" eaLnBrk="0" hangingPunct="0">
              <a:defRPr sz="1200">
                <a:solidFill>
                  <a:schemeClr val="bg2"/>
                </a:solidFill>
                <a:latin typeface="Arial" charset="0"/>
                <a:cs typeface="Arial" charset="0"/>
              </a:defRPr>
            </a:lvl2pPr>
            <a:lvl3pPr marL="1143000" indent="-228600" eaLnBrk="0" hangingPunct="0">
              <a:defRPr sz="1200">
                <a:solidFill>
                  <a:schemeClr val="bg2"/>
                </a:solidFill>
                <a:latin typeface="Arial" charset="0"/>
                <a:cs typeface="Arial" charset="0"/>
              </a:defRPr>
            </a:lvl3pPr>
            <a:lvl4pPr marL="1600200" indent="-228600" eaLnBrk="0" hangingPunct="0">
              <a:defRPr sz="1200">
                <a:solidFill>
                  <a:schemeClr val="bg2"/>
                </a:solidFill>
                <a:latin typeface="Arial" charset="0"/>
                <a:cs typeface="Arial" charset="0"/>
              </a:defRPr>
            </a:lvl4pPr>
            <a:lvl5pPr marL="2057400" indent="-228600" eaLnBrk="0" hangingPunct="0">
              <a:defRPr sz="1200">
                <a:solidFill>
                  <a:schemeClr val="bg2"/>
                </a:solidFill>
                <a:latin typeface="Arial" charset="0"/>
                <a:cs typeface="Arial" charset="0"/>
              </a:defRPr>
            </a:lvl5pPr>
            <a:lvl6pPr marL="2514600" indent="-228600" algn="r" eaLnBrk="0" fontAlgn="base" hangingPunct="0">
              <a:spcBef>
                <a:spcPct val="0"/>
              </a:spcBef>
              <a:spcAft>
                <a:spcPct val="0"/>
              </a:spcAft>
              <a:defRPr sz="1200">
                <a:solidFill>
                  <a:schemeClr val="bg2"/>
                </a:solidFill>
                <a:latin typeface="Arial" charset="0"/>
                <a:cs typeface="Arial" charset="0"/>
              </a:defRPr>
            </a:lvl6pPr>
            <a:lvl7pPr marL="2971800" indent="-228600" algn="r" eaLnBrk="0" fontAlgn="base" hangingPunct="0">
              <a:spcBef>
                <a:spcPct val="0"/>
              </a:spcBef>
              <a:spcAft>
                <a:spcPct val="0"/>
              </a:spcAft>
              <a:defRPr sz="1200">
                <a:solidFill>
                  <a:schemeClr val="bg2"/>
                </a:solidFill>
                <a:latin typeface="Arial" charset="0"/>
                <a:cs typeface="Arial" charset="0"/>
              </a:defRPr>
            </a:lvl7pPr>
            <a:lvl8pPr marL="3429000" indent="-228600" algn="r" eaLnBrk="0" fontAlgn="base" hangingPunct="0">
              <a:spcBef>
                <a:spcPct val="0"/>
              </a:spcBef>
              <a:spcAft>
                <a:spcPct val="0"/>
              </a:spcAft>
              <a:defRPr sz="1200">
                <a:solidFill>
                  <a:schemeClr val="bg2"/>
                </a:solidFill>
                <a:latin typeface="Arial" charset="0"/>
                <a:cs typeface="Arial" charset="0"/>
              </a:defRPr>
            </a:lvl8pPr>
            <a:lvl9pPr marL="3886200" indent="-228600" algn="r" eaLnBrk="0" fontAlgn="base" hangingPunct="0">
              <a:spcBef>
                <a:spcPct val="0"/>
              </a:spcBef>
              <a:spcAft>
                <a:spcPct val="0"/>
              </a:spcAft>
              <a:defRPr sz="1200">
                <a:solidFill>
                  <a:schemeClr val="bg2"/>
                </a:solidFill>
                <a:latin typeface="Arial" charset="0"/>
                <a:cs typeface="Arial" charset="0"/>
              </a:defRPr>
            </a:lvl9pPr>
          </a:lstStyle>
          <a:p>
            <a:pPr algn="ctr">
              <a:spcBef>
                <a:spcPct val="50000"/>
              </a:spcBef>
            </a:pPr>
            <a:r>
              <a:rPr lang="en-US" sz="2000" b="1" dirty="0">
                <a:solidFill>
                  <a:schemeClr val="tx1"/>
                </a:solidFill>
                <a:effectLst>
                  <a:outerShdw blurRad="38100" dist="38100" dir="2700000" algn="tl">
                    <a:srgbClr val="000000">
                      <a:alpha val="43137"/>
                    </a:srgbClr>
                  </a:outerShdw>
                </a:effectLst>
              </a:rPr>
              <a:t>Forest B</a:t>
            </a:r>
          </a:p>
        </p:txBody>
      </p:sp>
      <p:sp>
        <p:nvSpPr>
          <p:cNvPr id="101389" name="Shape 1163276"/>
          <p:cNvSpPr>
            <a:spLocks noChangeAspect="1" noChangeArrowheads="1"/>
          </p:cNvSpPr>
          <p:nvPr/>
        </p:nvSpPr>
        <p:spPr bwMode="auto">
          <a:xfrm>
            <a:off x="10212374" y="5176798"/>
            <a:ext cx="901465" cy="615950"/>
          </a:xfrm>
          <a:prstGeom prst="triangle">
            <a:avLst>
              <a:gd name="adj" fmla="val 49995"/>
            </a:avLst>
          </a:prstGeom>
          <a:gradFill rotWithShape="1">
            <a:gsLst>
              <a:gs pos="0">
                <a:srgbClr val="760000"/>
              </a:gs>
              <a:gs pos="100000">
                <a:srgbClr val="FF0000"/>
              </a:gs>
            </a:gsLst>
            <a:lin ang="5400000" scaled="1"/>
          </a:gradFill>
          <a:ln w="12700" algn="ctr">
            <a:solidFill>
              <a:schemeClr val="bg2"/>
            </a:solidFill>
            <a:miter lim="800000"/>
            <a:headEnd/>
            <a:tailEnd/>
          </a:ln>
        </p:spPr>
        <p:txBody>
          <a:bodyPr wrap="none" anchor="ctr"/>
          <a:lstStyle/>
          <a:p>
            <a:pPr algn="l"/>
            <a:endParaRPr lang="en-US" sz="1800">
              <a:solidFill>
                <a:srgbClr val="000000"/>
              </a:solidFill>
            </a:endParaRPr>
          </a:p>
        </p:txBody>
      </p:sp>
      <p:sp>
        <p:nvSpPr>
          <p:cNvPr id="101390" name="Straight Connector 1163277"/>
          <p:cNvSpPr>
            <a:spLocks noChangeShapeType="1"/>
          </p:cNvSpPr>
          <p:nvPr/>
        </p:nvSpPr>
        <p:spPr bwMode="auto">
          <a:xfrm flipV="1">
            <a:off x="9133155" y="4802148"/>
            <a:ext cx="336463" cy="393700"/>
          </a:xfrm>
          <a:prstGeom prst="line">
            <a:avLst/>
          </a:prstGeom>
          <a:noFill/>
          <a:ln w="12700" algn="ctr">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1" name="Straight Connector 1163278"/>
          <p:cNvSpPr>
            <a:spLocks noChangeShapeType="1"/>
          </p:cNvSpPr>
          <p:nvPr/>
        </p:nvSpPr>
        <p:spPr bwMode="auto">
          <a:xfrm flipH="1" flipV="1">
            <a:off x="10324529" y="4802148"/>
            <a:ext cx="332229" cy="400050"/>
          </a:xfrm>
          <a:prstGeom prst="line">
            <a:avLst/>
          </a:prstGeom>
          <a:noFill/>
          <a:ln w="12700" algn="ctr">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3" name="Shape 1163280"/>
          <p:cNvSpPr>
            <a:spLocks noGrp="1" noChangeArrowheads="1"/>
          </p:cNvSpPr>
          <p:nvPr>
            <p:ph type="title"/>
          </p:nvPr>
        </p:nvSpPr>
        <p:spPr/>
        <p:txBody>
          <a:bodyPr/>
          <a:lstStyle/>
          <a:p>
            <a:r>
              <a:rPr lang="en-US" smtClean="0"/>
              <a:t>SID filtering – forest trusts</a:t>
            </a:r>
            <a:endParaRPr lang="en-US" dirty="0" smtClean="0"/>
          </a:p>
        </p:txBody>
      </p:sp>
      <p:sp>
        <p:nvSpPr>
          <p:cNvPr id="101392" name="Shape 1163279"/>
          <p:cNvSpPr>
            <a:spLocks noGrp="1" noChangeArrowheads="1"/>
          </p:cNvSpPr>
          <p:nvPr>
            <p:ph idx="1"/>
          </p:nvPr>
        </p:nvSpPr>
        <p:spPr>
          <a:xfrm>
            <a:off x="606751" y="1307507"/>
            <a:ext cx="11061374" cy="2283418"/>
          </a:xfrm>
        </p:spPr>
        <p:txBody>
          <a:bodyPr>
            <a:normAutofit fontScale="92500" lnSpcReduction="20000"/>
          </a:bodyPr>
          <a:lstStyle/>
          <a:p>
            <a:r>
              <a:rPr lang="en-US" dirty="0" smtClean="0"/>
              <a:t>Configuration maintained by </a:t>
            </a:r>
            <a:r>
              <a:rPr lang="en-US" dirty="0" err="1" smtClean="0"/>
              <a:t>trustedDomain</a:t>
            </a:r>
            <a:r>
              <a:rPr lang="en-US" dirty="0" smtClean="0"/>
              <a:t> class</a:t>
            </a:r>
          </a:p>
          <a:p>
            <a:r>
              <a:rPr lang="en-US" dirty="0" smtClean="0"/>
              <a:t>Information of relevance</a:t>
            </a:r>
          </a:p>
          <a:p>
            <a:pPr lvl="1"/>
            <a:r>
              <a:rPr lang="en-US" dirty="0" err="1" smtClean="0"/>
              <a:t>TopLevelNames</a:t>
            </a:r>
            <a:r>
              <a:rPr lang="en-US" dirty="0" smtClean="0"/>
              <a:t> / Tree Names</a:t>
            </a:r>
          </a:p>
          <a:p>
            <a:pPr lvl="1"/>
            <a:r>
              <a:rPr lang="en-US" dirty="0" smtClean="0"/>
              <a:t>UPN-suffixes / SPN-suffixes</a:t>
            </a:r>
          </a:p>
          <a:p>
            <a:pPr lvl="1"/>
            <a:r>
              <a:rPr lang="en-US" dirty="0" err="1" smtClean="0"/>
              <a:t>TLNExclusions</a:t>
            </a:r>
            <a:endParaRPr lang="en-US" dirty="0" smtClean="0"/>
          </a:p>
          <a:p>
            <a:pPr lvl="1"/>
            <a:r>
              <a:rPr lang="en-US" dirty="0" smtClean="0"/>
              <a:t>FQDN / NetBIOS name / SID</a:t>
            </a:r>
          </a:p>
        </p:txBody>
      </p:sp>
    </p:spTree>
    <p:extLst>
      <p:ext uri="{BB962C8B-B14F-4D97-AF65-F5344CB8AC3E}">
        <p14:creationId xmlns:p14="http://schemas.microsoft.com/office/powerpoint/2010/main" val="630562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NextClosestSiteFilter = 2</a:t>
            </a:r>
            <a:endParaRPr lang="en-US" dirty="0" smtClean="0"/>
          </a:p>
        </p:txBody>
      </p:sp>
      <p:sp>
        <p:nvSpPr>
          <p:cNvPr id="3" name="Content Placeholder 2"/>
          <p:cNvSpPr>
            <a:spLocks noGrp="1"/>
          </p:cNvSpPr>
          <p:nvPr>
            <p:ph idx="1"/>
          </p:nvPr>
        </p:nvSpPr>
        <p:spPr/>
        <p:txBody>
          <a:bodyPr/>
          <a:lstStyle/>
          <a:p>
            <a:r>
              <a:rPr lang="en-US" dirty="0" err="1" smtClean="0"/>
              <a:t>NextClosestSiteFilter</a:t>
            </a:r>
            <a:r>
              <a:rPr lang="en-US" dirty="0" smtClean="0"/>
              <a:t> = 2 or not set</a:t>
            </a:r>
          </a:p>
          <a:p>
            <a:r>
              <a:rPr lang="en-US" dirty="0" smtClean="0"/>
              <a:t>RODC sites are filtered out</a:t>
            </a:r>
            <a:endParaRPr lang="en-US" dirty="0"/>
          </a:p>
        </p:txBody>
      </p:sp>
      <p:grpSp>
        <p:nvGrpSpPr>
          <p:cNvPr id="25" name="Group 24"/>
          <p:cNvGrpSpPr/>
          <p:nvPr/>
        </p:nvGrpSpPr>
        <p:grpSpPr>
          <a:xfrm>
            <a:off x="5889178" y="1278223"/>
            <a:ext cx="5649720" cy="5511339"/>
            <a:chOff x="5889178" y="1278223"/>
            <a:chExt cx="5649720" cy="5511339"/>
          </a:xfrm>
        </p:grpSpPr>
        <p:sp>
          <p:nvSpPr>
            <p:cNvPr id="49" name="Oval 48"/>
            <p:cNvSpPr/>
            <p:nvPr/>
          </p:nvSpPr>
          <p:spPr bwMode="auto">
            <a:xfrm>
              <a:off x="8639175" y="4953660"/>
              <a:ext cx="1938378" cy="183590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5" name="Oval 4"/>
            <p:cNvSpPr/>
            <p:nvPr/>
          </p:nvSpPr>
          <p:spPr bwMode="auto">
            <a:xfrm>
              <a:off x="6344313" y="2205303"/>
              <a:ext cx="3277274" cy="3169027"/>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7" name="Oval 6"/>
            <p:cNvSpPr/>
            <p:nvPr/>
          </p:nvSpPr>
          <p:spPr bwMode="auto">
            <a:xfrm>
              <a:off x="9625028" y="3456103"/>
              <a:ext cx="1905050" cy="1835577"/>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9196218" y="1278223"/>
              <a:ext cx="2342680" cy="217788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9127970" y="5449034"/>
              <a:ext cx="899285" cy="807992"/>
              <a:chOff x="5015374" y="3818313"/>
              <a:chExt cx="899285" cy="807992"/>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p:txBody>
          </p:sp>
        </p:grpSp>
        <p:grpSp>
          <p:nvGrpSpPr>
            <p:cNvPr id="31" name="Group 30"/>
            <p:cNvGrpSpPr/>
            <p:nvPr/>
          </p:nvGrpSpPr>
          <p:grpSpPr>
            <a:xfrm>
              <a:off x="10213266" y="1520422"/>
              <a:ext cx="899285" cy="807992"/>
              <a:chOff x="5015376" y="3818313"/>
              <a:chExt cx="899285" cy="807992"/>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015376"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RODC-02</a:t>
                </a:r>
              </a:p>
            </p:txBody>
          </p:sp>
        </p:grpSp>
        <p:grpSp>
          <p:nvGrpSpPr>
            <p:cNvPr id="37" name="Group 36"/>
            <p:cNvGrpSpPr/>
            <p:nvPr/>
          </p:nvGrpSpPr>
          <p:grpSpPr>
            <a:xfrm>
              <a:off x="9523371" y="2363842"/>
              <a:ext cx="859506" cy="807992"/>
              <a:chOff x="5020584" y="3818313"/>
              <a:chExt cx="859506" cy="807992"/>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a:t>
                </a:r>
              </a:p>
            </p:txBody>
          </p:sp>
        </p:grpSp>
        <p:pic>
          <p:nvPicPr>
            <p:cNvPr id="3089" name="Picture 17" descr=""/>
            <p:cNvPicPr>
              <a:picLocks noChangeAspect="1" noChangeArrowheads="1"/>
            </p:cNvPicPr>
            <p:nvPr/>
          </p:nvPicPr>
          <p:blipFill rotWithShape="1">
            <a:blip r:embed="rId4">
              <a:extLst>
                <a:ext uri="{28A0092B-C50C-407E-A947-70E740481C1C}">
                  <a14:useLocalDpi xmlns:a14="http://schemas.microsoft.com/office/drawing/2010/main" val="0"/>
                </a:ext>
              </a:extLst>
            </a:blip>
            <a:srcRect r="68963"/>
            <a:stretch/>
          </p:blipFill>
          <p:spPr bwMode="auto">
            <a:xfrm>
              <a:off x="5889178" y="412480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7799675" y="2806720"/>
              <a:ext cx="859506" cy="807992"/>
              <a:chOff x="5020584" y="3818313"/>
              <a:chExt cx="859506" cy="807992"/>
            </a:xfrm>
          </p:grpSpPr>
          <p:pic>
            <p:nvPicPr>
              <p:cNvPr id="29"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a:t>
                </a:r>
              </a:p>
            </p:txBody>
          </p:sp>
        </p:grpSp>
        <p:grpSp>
          <p:nvGrpSpPr>
            <p:cNvPr id="14" name="Group 13"/>
            <p:cNvGrpSpPr/>
            <p:nvPr/>
          </p:nvGrpSpPr>
          <p:grpSpPr>
            <a:xfrm>
              <a:off x="10191856" y="4038722"/>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grpSp>
          <p:nvGrpSpPr>
            <p:cNvPr id="34" name="Group 33"/>
            <p:cNvGrpSpPr/>
            <p:nvPr/>
          </p:nvGrpSpPr>
          <p:grpSpPr>
            <a:xfrm>
              <a:off x="7059488" y="3776539"/>
              <a:ext cx="859506" cy="807992"/>
              <a:chOff x="5020584" y="3818313"/>
              <a:chExt cx="859506" cy="807992"/>
            </a:xfrm>
          </p:grpSpPr>
          <p:pic>
            <p:nvPicPr>
              <p:cNvPr id="35"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a:t>
                </a:r>
              </a:p>
            </p:txBody>
          </p:sp>
        </p:grpSp>
        <p:sp>
          <p:nvSpPr>
            <p:cNvPr id="2" name="Oval 1"/>
            <p:cNvSpPr/>
            <p:nvPr/>
          </p:nvSpPr>
          <p:spPr bwMode="auto">
            <a:xfrm>
              <a:off x="10185667" y="3119968"/>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125</a:t>
              </a:r>
            </a:p>
          </p:txBody>
        </p:sp>
        <p:sp>
          <p:nvSpPr>
            <p:cNvPr id="54" name="Oval 53"/>
            <p:cNvSpPr/>
            <p:nvPr/>
          </p:nvSpPr>
          <p:spPr bwMode="auto">
            <a:xfrm>
              <a:off x="9750574" y="4833045"/>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100</a:t>
              </a:r>
            </a:p>
          </p:txBody>
        </p:sp>
        <p:cxnSp>
          <p:nvCxnSpPr>
            <p:cNvPr id="40" name="Elbow Connector 42"/>
            <p:cNvCxnSpPr>
              <a:stCxn id="3085" idx="1"/>
              <a:endCxn id="30" idx="2"/>
            </p:cNvCxnSpPr>
            <p:nvPr/>
          </p:nvCxnSpPr>
          <p:spPr>
            <a:xfrm rot="10800000">
              <a:off x="8244108" y="3614713"/>
              <a:ext cx="1947748" cy="754831"/>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41" name="Elbow Connector 42"/>
            <p:cNvCxnSpPr>
              <a:endCxn id="36" idx="2"/>
            </p:cNvCxnSpPr>
            <p:nvPr/>
          </p:nvCxnSpPr>
          <p:spPr>
            <a:xfrm rot="10800000">
              <a:off x="7503922" y="4584532"/>
              <a:ext cx="2138843" cy="579751"/>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53" name="Oval 52"/>
            <p:cNvSpPr/>
            <p:nvPr/>
          </p:nvSpPr>
          <p:spPr bwMode="auto">
            <a:xfrm>
              <a:off x="9171047" y="3732732"/>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150</a:t>
              </a:r>
            </a:p>
          </p:txBody>
        </p:sp>
      </p:grpSp>
      <p:pic>
        <p:nvPicPr>
          <p:cNvPr id="42" name="Picture 2" descr="C:\Users\JairoC.NTDEV\AppData\Local\Microsoft\Windows\Temporary Internet Files\Content.IE5\RJPXPH4A\MC90043261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598" y="5591237"/>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329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42"/>
                                        </p:tgtEl>
                                        <p:attrNameLst>
                                          <p:attrName>r</p:attrName>
                                        </p:attrNameLst>
                                      </p:cBhvr>
                                    </p:animRot>
                                    <p:animRot by="-240000">
                                      <p:cBhvr>
                                        <p:cTn id="11" dur="200" fill="hold">
                                          <p:stCondLst>
                                            <p:cond delay="200"/>
                                          </p:stCondLst>
                                        </p:cTn>
                                        <p:tgtEl>
                                          <p:spTgt spid="42"/>
                                        </p:tgtEl>
                                        <p:attrNameLst>
                                          <p:attrName>r</p:attrName>
                                        </p:attrNameLst>
                                      </p:cBhvr>
                                    </p:animRot>
                                    <p:animRot by="240000">
                                      <p:cBhvr>
                                        <p:cTn id="12" dur="200" fill="hold">
                                          <p:stCondLst>
                                            <p:cond delay="400"/>
                                          </p:stCondLst>
                                        </p:cTn>
                                        <p:tgtEl>
                                          <p:spTgt spid="42"/>
                                        </p:tgtEl>
                                        <p:attrNameLst>
                                          <p:attrName>r</p:attrName>
                                        </p:attrNameLst>
                                      </p:cBhvr>
                                    </p:animRot>
                                    <p:animRot by="-240000">
                                      <p:cBhvr>
                                        <p:cTn id="13" dur="200" fill="hold">
                                          <p:stCondLst>
                                            <p:cond delay="600"/>
                                          </p:stCondLst>
                                        </p:cTn>
                                        <p:tgtEl>
                                          <p:spTgt spid="42"/>
                                        </p:tgtEl>
                                        <p:attrNameLst>
                                          <p:attrName>r</p:attrName>
                                        </p:attrNameLst>
                                      </p:cBhvr>
                                    </p:animRot>
                                    <p:animRot by="120000">
                                      <p:cBhvr>
                                        <p:cTn id="14" dur="200" fill="hold">
                                          <p:stCondLst>
                                            <p:cond delay="80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LDAP</a:t>
            </a:r>
            <a:endParaRPr lang="en-US" dirty="0"/>
          </a:p>
        </p:txBody>
      </p:sp>
    </p:spTree>
    <p:extLst>
      <p:ext uri="{BB962C8B-B14F-4D97-AF65-F5344CB8AC3E}">
        <p14:creationId xmlns:p14="http://schemas.microsoft.com/office/powerpoint/2010/main" val="2249297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1026049"/>
          <p:cNvSpPr>
            <a:spLocks noGrp="1" noChangeArrowheads="1"/>
          </p:cNvSpPr>
          <p:nvPr>
            <p:ph type="title"/>
          </p:nvPr>
        </p:nvSpPr>
        <p:spPr/>
        <p:txBody>
          <a:bodyPr/>
          <a:lstStyle/>
          <a:p>
            <a:r>
              <a:rPr lang="en-US" smtClean="0"/>
              <a:t>LDAP connection specifics</a:t>
            </a:r>
            <a:endParaRPr lang="en-US" dirty="0" smtClean="0"/>
          </a:p>
        </p:txBody>
      </p:sp>
      <p:sp>
        <p:nvSpPr>
          <p:cNvPr id="41987" name="Shape 1026050"/>
          <p:cNvSpPr>
            <a:spLocks noGrp="1" noChangeArrowheads="1"/>
          </p:cNvSpPr>
          <p:nvPr>
            <p:ph idx="1"/>
          </p:nvPr>
        </p:nvSpPr>
        <p:spPr/>
        <p:txBody>
          <a:bodyPr>
            <a:normAutofit fontScale="85000" lnSpcReduction="20000"/>
          </a:bodyPr>
          <a:lstStyle/>
          <a:p>
            <a:r>
              <a:rPr lang="en-US" dirty="0" smtClean="0"/>
              <a:t>Protocol</a:t>
            </a:r>
          </a:p>
          <a:p>
            <a:pPr lvl="1"/>
            <a:r>
              <a:rPr lang="en-US" dirty="0" smtClean="0"/>
              <a:t>Mainly TCP</a:t>
            </a:r>
          </a:p>
          <a:p>
            <a:pPr lvl="1"/>
            <a:r>
              <a:rPr lang="en-US" dirty="0" smtClean="0"/>
              <a:t>UDP used only for LDAP “ping” (DC Locator)</a:t>
            </a:r>
          </a:p>
          <a:p>
            <a:endParaRPr lang="en-US" dirty="0" smtClean="0"/>
          </a:p>
          <a:p>
            <a:r>
              <a:rPr lang="en-US" dirty="0" smtClean="0"/>
              <a:t>LDAP server and port</a:t>
            </a:r>
          </a:p>
          <a:p>
            <a:pPr lvl="1"/>
            <a:r>
              <a:rPr lang="en-US" dirty="0" smtClean="0"/>
              <a:t>AD DS</a:t>
            </a:r>
          </a:p>
          <a:p>
            <a:pPr lvl="2"/>
            <a:r>
              <a:rPr lang="en-US" dirty="0" smtClean="0"/>
              <a:t>LDAP: 		389, 636</a:t>
            </a:r>
          </a:p>
          <a:p>
            <a:pPr lvl="2"/>
            <a:r>
              <a:rPr lang="en-US" dirty="0" smtClean="0"/>
              <a:t>Global Catalog: 	3268, 3269</a:t>
            </a:r>
          </a:p>
          <a:p>
            <a:pPr lvl="1"/>
            <a:r>
              <a:rPr lang="en-US" dirty="0" smtClean="0"/>
              <a:t>AD LDS</a:t>
            </a:r>
          </a:p>
          <a:p>
            <a:pPr lvl="2"/>
            <a:r>
              <a:rPr lang="en-US" dirty="0" smtClean="0"/>
              <a:t>could be just about anything</a:t>
            </a:r>
          </a:p>
          <a:p>
            <a:endParaRPr lang="en-US" dirty="0" smtClean="0"/>
          </a:p>
          <a:p>
            <a:r>
              <a:rPr lang="en-US" dirty="0" smtClean="0"/>
              <a:t>Authentication information</a:t>
            </a:r>
          </a:p>
          <a:p>
            <a:pPr lvl="1"/>
            <a:r>
              <a:rPr lang="en-US" dirty="0" smtClean="0"/>
              <a:t>three formats</a:t>
            </a:r>
          </a:p>
          <a:p>
            <a:pPr lvl="2"/>
            <a:r>
              <a:rPr lang="en-US" dirty="0" err="1" smtClean="0"/>
              <a:t>distinguishedName</a:t>
            </a:r>
            <a:r>
              <a:rPr lang="en-US" dirty="0" smtClean="0"/>
              <a:t>: 	</a:t>
            </a:r>
            <a:r>
              <a:rPr lang="en-US" dirty="0" err="1" smtClean="0"/>
              <a:t>cn</a:t>
            </a:r>
            <a:r>
              <a:rPr lang="en-US" dirty="0" smtClean="0"/>
              <a:t>=</a:t>
            </a:r>
            <a:r>
              <a:rPr lang="en-US" dirty="0" err="1" smtClean="0"/>
              <a:t>user,ou</a:t>
            </a:r>
            <a:r>
              <a:rPr lang="en-US" dirty="0" smtClean="0"/>
              <a:t>=</a:t>
            </a:r>
            <a:r>
              <a:rPr lang="en-US" dirty="0" err="1" smtClean="0"/>
              <a:t>someou,dc</a:t>
            </a:r>
            <a:r>
              <a:rPr lang="en-US" dirty="0" smtClean="0"/>
              <a:t>=</a:t>
            </a:r>
            <a:r>
              <a:rPr lang="en-US" dirty="0" err="1" smtClean="0"/>
              <a:t>domain,dc</a:t>
            </a:r>
            <a:r>
              <a:rPr lang="en-US" dirty="0" smtClean="0"/>
              <a:t>=com</a:t>
            </a:r>
          </a:p>
          <a:p>
            <a:pPr lvl="2"/>
            <a:r>
              <a:rPr lang="en-US" dirty="0" smtClean="0"/>
              <a:t>Windows NT:	 	domain\</a:t>
            </a:r>
            <a:r>
              <a:rPr lang="en-US" dirty="0" err="1" smtClean="0"/>
              <a:t>userid</a:t>
            </a:r>
            <a:endParaRPr lang="en-US" dirty="0" smtClean="0"/>
          </a:p>
          <a:p>
            <a:pPr lvl="2"/>
            <a:r>
              <a:rPr lang="en-US" dirty="0" err="1" smtClean="0"/>
              <a:t>userPrincipalName</a:t>
            </a:r>
            <a:r>
              <a:rPr lang="en-US" dirty="0" smtClean="0"/>
              <a:t>: 	user@domain.com</a:t>
            </a:r>
          </a:p>
          <a:p>
            <a:pPr lvl="1"/>
            <a:r>
              <a:rPr lang="en-US" dirty="0" smtClean="0"/>
              <a:t>Negotiate, simple, digest</a:t>
            </a:r>
          </a:p>
          <a:p>
            <a:pPr lvl="2"/>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154383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020929"/>
          <p:cNvSpPr>
            <a:spLocks noGrp="1" noChangeArrowheads="1"/>
          </p:cNvSpPr>
          <p:nvPr>
            <p:ph type="title"/>
          </p:nvPr>
        </p:nvSpPr>
        <p:spPr/>
        <p:txBody>
          <a:bodyPr/>
          <a:lstStyle/>
          <a:p>
            <a:r>
              <a:rPr lang="en-US" smtClean="0"/>
              <a:t>LDAP authentication security</a:t>
            </a:r>
            <a:endParaRPr lang="en-US" dirty="0" smtClean="0"/>
          </a:p>
        </p:txBody>
      </p:sp>
      <p:sp>
        <p:nvSpPr>
          <p:cNvPr id="38915" name="Shape 1020930"/>
          <p:cNvSpPr>
            <a:spLocks noGrp="1" noChangeArrowheads="1"/>
          </p:cNvSpPr>
          <p:nvPr>
            <p:ph idx="1"/>
          </p:nvPr>
        </p:nvSpPr>
        <p:spPr/>
        <p:txBody>
          <a:bodyPr/>
          <a:lstStyle/>
          <a:p>
            <a:r>
              <a:rPr lang="en-US" dirty="0" smtClean="0"/>
              <a:t>Different types of bind</a:t>
            </a:r>
          </a:p>
          <a:p>
            <a:pPr lvl="1"/>
            <a:r>
              <a:rPr lang="en-US" dirty="0" smtClean="0"/>
              <a:t>Negotiate</a:t>
            </a:r>
          </a:p>
          <a:p>
            <a:pPr lvl="1"/>
            <a:r>
              <a:rPr lang="en-US" dirty="0" smtClean="0"/>
              <a:t>Simple</a:t>
            </a:r>
          </a:p>
          <a:p>
            <a:r>
              <a:rPr lang="en-US" dirty="0" smtClean="0"/>
              <a:t>In Windows Negotiate means Kerberos first if possible otherwise NTLM</a:t>
            </a:r>
          </a:p>
          <a:p>
            <a:r>
              <a:rPr lang="en-US" dirty="0" smtClean="0"/>
              <a:t>Kerberos requires 3-part SPNs</a:t>
            </a:r>
          </a:p>
          <a:p>
            <a:r>
              <a:rPr lang="en-US" dirty="0" smtClean="0"/>
              <a:t>If using machine context if Kerberos fails LDAP will bind anonymous</a:t>
            </a:r>
          </a:p>
          <a:p>
            <a:pPr lvl="1"/>
            <a:r>
              <a:rPr lang="en-US" dirty="0" smtClean="0"/>
              <a:t>NTLM maps system to anonymous</a:t>
            </a:r>
          </a:p>
        </p:txBody>
      </p:sp>
    </p:spTree>
    <p:extLst>
      <p:ext uri="{BB962C8B-B14F-4D97-AF65-F5344CB8AC3E}">
        <p14:creationId xmlns:p14="http://schemas.microsoft.com/office/powerpoint/2010/main" val="1577452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020929"/>
          <p:cNvSpPr>
            <a:spLocks noGrp="1" noChangeArrowheads="1"/>
          </p:cNvSpPr>
          <p:nvPr>
            <p:ph type="title"/>
          </p:nvPr>
        </p:nvSpPr>
        <p:spPr/>
        <p:txBody>
          <a:bodyPr/>
          <a:lstStyle/>
          <a:p>
            <a:r>
              <a:rPr lang="en-US" smtClean="0"/>
              <a:t>LDAP query requirements</a:t>
            </a:r>
          </a:p>
        </p:txBody>
      </p:sp>
      <p:sp>
        <p:nvSpPr>
          <p:cNvPr id="38915" name="Shape 1020930"/>
          <p:cNvSpPr>
            <a:spLocks noGrp="1" noChangeArrowheads="1"/>
          </p:cNvSpPr>
          <p:nvPr>
            <p:ph idx="1"/>
          </p:nvPr>
        </p:nvSpPr>
        <p:spPr/>
        <p:txBody>
          <a:bodyPr>
            <a:normAutofit fontScale="77500" lnSpcReduction="20000"/>
          </a:bodyPr>
          <a:lstStyle/>
          <a:p>
            <a:r>
              <a:rPr lang="en-US" dirty="0" smtClean="0"/>
              <a:t>Required items when querying directory</a:t>
            </a:r>
          </a:p>
          <a:p>
            <a:pPr lvl="1"/>
            <a:r>
              <a:rPr lang="en-US" dirty="0" smtClean="0"/>
              <a:t>protocol</a:t>
            </a:r>
          </a:p>
          <a:p>
            <a:pPr lvl="2"/>
            <a:r>
              <a:rPr lang="en-US" dirty="0" smtClean="0"/>
              <a:t>TCP or UDP</a:t>
            </a:r>
          </a:p>
          <a:p>
            <a:pPr lvl="3"/>
            <a:r>
              <a:rPr lang="en-US" dirty="0" smtClean="0"/>
              <a:t>TCP</a:t>
            </a:r>
          </a:p>
          <a:p>
            <a:pPr lvl="1"/>
            <a:r>
              <a:rPr lang="en-US" dirty="0" smtClean="0"/>
              <a:t>LDAP server and port</a:t>
            </a:r>
          </a:p>
          <a:p>
            <a:pPr lvl="2"/>
            <a:r>
              <a:rPr lang="en-US" dirty="0" smtClean="0"/>
              <a:t>what machine and service port</a:t>
            </a:r>
          </a:p>
          <a:p>
            <a:pPr lvl="3"/>
            <a:r>
              <a:rPr lang="en-US" dirty="0" smtClean="0"/>
              <a:t>auto-discover</a:t>
            </a:r>
          </a:p>
          <a:p>
            <a:pPr lvl="1"/>
            <a:r>
              <a:rPr lang="en-US" dirty="0" smtClean="0"/>
              <a:t>authentication information</a:t>
            </a:r>
          </a:p>
          <a:p>
            <a:pPr lvl="2"/>
            <a:r>
              <a:rPr lang="en-US" dirty="0" smtClean="0"/>
              <a:t>security context to connect as</a:t>
            </a:r>
          </a:p>
          <a:p>
            <a:pPr lvl="3"/>
            <a:r>
              <a:rPr lang="en-US" dirty="0" smtClean="0"/>
              <a:t>current user</a:t>
            </a:r>
          </a:p>
          <a:p>
            <a:pPr lvl="1"/>
            <a:r>
              <a:rPr lang="en-US" dirty="0" smtClean="0"/>
              <a:t>scope</a:t>
            </a:r>
          </a:p>
          <a:p>
            <a:pPr lvl="2"/>
            <a:r>
              <a:rPr lang="en-US" dirty="0" smtClean="0"/>
              <a:t>how deep the search should go (base, </a:t>
            </a:r>
            <a:r>
              <a:rPr lang="en-US" dirty="0" err="1" smtClean="0"/>
              <a:t>onelevel</a:t>
            </a:r>
            <a:r>
              <a:rPr lang="en-US" dirty="0" smtClean="0"/>
              <a:t>, </a:t>
            </a:r>
            <a:r>
              <a:rPr lang="en-US" dirty="0" err="1" smtClean="0"/>
              <a:t>subtree</a:t>
            </a:r>
            <a:r>
              <a:rPr lang="en-US" dirty="0" smtClean="0"/>
              <a:t>)</a:t>
            </a:r>
          </a:p>
          <a:p>
            <a:pPr lvl="3"/>
            <a:r>
              <a:rPr lang="en-US" dirty="0" err="1" smtClean="0"/>
              <a:t>subtree</a:t>
            </a:r>
            <a:endParaRPr lang="en-US" dirty="0" smtClean="0"/>
          </a:p>
          <a:p>
            <a:pPr lvl="1"/>
            <a:r>
              <a:rPr lang="en-US" dirty="0" smtClean="0"/>
              <a:t>attributes to return</a:t>
            </a:r>
          </a:p>
          <a:p>
            <a:pPr lvl="2"/>
            <a:r>
              <a:rPr lang="en-US" dirty="0" smtClean="0"/>
              <a:t>what do you want to see?</a:t>
            </a:r>
          </a:p>
          <a:p>
            <a:pPr lvl="3"/>
            <a:r>
              <a:rPr lang="en-US" dirty="0" smtClean="0"/>
              <a:t>* set</a:t>
            </a:r>
          </a:p>
          <a:p>
            <a:pPr lvl="1"/>
            <a:r>
              <a:rPr lang="en-US" dirty="0" smtClean="0"/>
              <a:t>base DN</a:t>
            </a:r>
          </a:p>
          <a:p>
            <a:pPr lvl="2"/>
            <a:r>
              <a:rPr lang="en-US" dirty="0" smtClean="0"/>
              <a:t>where in directory to start looking</a:t>
            </a:r>
          </a:p>
          <a:p>
            <a:pPr lvl="1"/>
            <a:r>
              <a:rPr lang="en-US" dirty="0" smtClean="0"/>
              <a:t>query filter</a:t>
            </a:r>
          </a:p>
          <a:p>
            <a:pPr lvl="2"/>
            <a:r>
              <a:rPr lang="en-US" dirty="0" smtClean="0"/>
              <a:t>what you are looking for</a:t>
            </a:r>
          </a:p>
          <a:p>
            <a:pPr lvl="1"/>
            <a:endParaRPr lang="en-US" dirty="0" smtClean="0"/>
          </a:p>
        </p:txBody>
      </p:sp>
    </p:spTree>
    <p:extLst>
      <p:ext uri="{BB962C8B-B14F-4D97-AF65-F5344CB8AC3E}">
        <p14:creationId xmlns:p14="http://schemas.microsoft.com/office/powerpoint/2010/main" val="3806434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1953"/>
          <p:cNvSpPr>
            <a:spLocks noGrp="1" noChangeArrowheads="1"/>
          </p:cNvSpPr>
          <p:nvPr>
            <p:ph type="title"/>
          </p:nvPr>
        </p:nvSpPr>
        <p:spPr/>
        <p:txBody>
          <a:bodyPr/>
          <a:lstStyle/>
          <a:p>
            <a:r>
              <a:rPr lang="en-US" smtClean="0"/>
              <a:t>LDAP query options</a:t>
            </a:r>
          </a:p>
        </p:txBody>
      </p:sp>
      <p:sp>
        <p:nvSpPr>
          <p:cNvPr id="39939" name="Shape 1021954"/>
          <p:cNvSpPr>
            <a:spLocks noGrp="1" noChangeArrowheads="1"/>
          </p:cNvSpPr>
          <p:nvPr>
            <p:ph idx="1"/>
          </p:nvPr>
        </p:nvSpPr>
        <p:spPr/>
        <p:txBody>
          <a:bodyPr>
            <a:normAutofit fontScale="92500" lnSpcReduction="10000"/>
          </a:bodyPr>
          <a:lstStyle/>
          <a:p>
            <a:r>
              <a:rPr lang="en-US" dirty="0" smtClean="0"/>
              <a:t>Optional items when querying directory</a:t>
            </a:r>
          </a:p>
          <a:p>
            <a:pPr lvl="1"/>
            <a:r>
              <a:rPr lang="en-US" dirty="0" smtClean="0"/>
              <a:t>enables functionality or gives additional information</a:t>
            </a:r>
          </a:p>
          <a:p>
            <a:pPr lvl="1"/>
            <a:r>
              <a:rPr lang="en-US" dirty="0" smtClean="0"/>
              <a:t>session options</a:t>
            </a:r>
          </a:p>
          <a:p>
            <a:pPr lvl="2"/>
            <a:r>
              <a:rPr lang="en-US" dirty="0" smtClean="0"/>
              <a:t>control how entire LDAP session is handled</a:t>
            </a:r>
          </a:p>
          <a:p>
            <a:pPr lvl="2"/>
            <a:r>
              <a:rPr lang="en-US" dirty="0" smtClean="0"/>
              <a:t>integer values</a:t>
            </a:r>
          </a:p>
          <a:p>
            <a:pPr lvl="2"/>
            <a:r>
              <a:rPr lang="en-US" dirty="0" smtClean="0"/>
              <a:t>examples</a:t>
            </a:r>
          </a:p>
          <a:p>
            <a:pPr lvl="3"/>
            <a:r>
              <a:rPr lang="en-US" dirty="0" smtClean="0"/>
              <a:t>host record only lookup for resolution (name supplied is </a:t>
            </a:r>
            <a:r>
              <a:rPr lang="en-US" dirty="0" err="1" smtClean="0"/>
              <a:t>dnshostname</a:t>
            </a:r>
            <a:r>
              <a:rPr lang="en-US" dirty="0" smtClean="0"/>
              <a:t>)</a:t>
            </a:r>
          </a:p>
          <a:p>
            <a:pPr lvl="3"/>
            <a:r>
              <a:rPr lang="en-US" dirty="0" smtClean="0"/>
              <a:t>modify DC Locator options (require the PDC)</a:t>
            </a:r>
          </a:p>
          <a:p>
            <a:pPr lvl="3"/>
            <a:r>
              <a:rPr lang="en-US" dirty="0" smtClean="0"/>
              <a:t>specify LDAP server version required</a:t>
            </a:r>
          </a:p>
          <a:p>
            <a:pPr lvl="1"/>
            <a:r>
              <a:rPr lang="en-US" dirty="0" smtClean="0"/>
              <a:t>extended controls</a:t>
            </a:r>
          </a:p>
          <a:p>
            <a:pPr lvl="2"/>
            <a:r>
              <a:rPr lang="en-US" dirty="0" smtClean="0"/>
              <a:t>control how single LDAP operation is handled</a:t>
            </a:r>
          </a:p>
          <a:p>
            <a:pPr lvl="2"/>
            <a:r>
              <a:rPr lang="en-US" dirty="0" smtClean="0"/>
              <a:t>OID values</a:t>
            </a:r>
          </a:p>
          <a:p>
            <a:pPr lvl="2"/>
            <a:r>
              <a:rPr lang="en-US" dirty="0" smtClean="0"/>
              <a:t>examples</a:t>
            </a:r>
          </a:p>
          <a:p>
            <a:pPr lvl="3"/>
            <a:r>
              <a:rPr lang="en-US" dirty="0" smtClean="0"/>
              <a:t>attribute scoped queries</a:t>
            </a:r>
          </a:p>
          <a:p>
            <a:pPr lvl="3"/>
            <a:r>
              <a:rPr lang="en-US" dirty="0" smtClean="0"/>
              <a:t>allow deleted objects to be returned</a:t>
            </a:r>
          </a:p>
          <a:p>
            <a:pPr lvl="3"/>
            <a:r>
              <a:rPr lang="en-US" dirty="0" smtClean="0"/>
              <a:t>return query statistics data</a:t>
            </a:r>
          </a:p>
          <a:p>
            <a:pPr lvl="1"/>
            <a:endParaRPr lang="en-US" dirty="0" smtClean="0"/>
          </a:p>
          <a:p>
            <a:pPr lvl="1"/>
            <a:endParaRPr lang="en-US" dirty="0" smtClean="0"/>
          </a:p>
        </p:txBody>
      </p:sp>
    </p:spTree>
    <p:extLst>
      <p:ext uri="{BB962C8B-B14F-4D97-AF65-F5344CB8AC3E}">
        <p14:creationId xmlns:p14="http://schemas.microsoft.com/office/powerpoint/2010/main" val="785182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1022977"/>
          <p:cNvSpPr>
            <a:spLocks noGrp="1" noChangeArrowheads="1"/>
          </p:cNvSpPr>
          <p:nvPr>
            <p:ph type="title"/>
          </p:nvPr>
        </p:nvSpPr>
        <p:spPr/>
        <p:txBody>
          <a:bodyPr/>
          <a:lstStyle/>
          <a:p>
            <a:r>
              <a:rPr lang="en-US" smtClean="0"/>
              <a:t>More LDAP query options</a:t>
            </a:r>
          </a:p>
        </p:txBody>
      </p:sp>
      <p:sp>
        <p:nvSpPr>
          <p:cNvPr id="40963" name="Shape 1022978"/>
          <p:cNvSpPr>
            <a:spLocks noGrp="1" noChangeArrowheads="1"/>
          </p:cNvSpPr>
          <p:nvPr>
            <p:ph idx="1"/>
          </p:nvPr>
        </p:nvSpPr>
        <p:spPr/>
        <p:txBody>
          <a:bodyPr/>
          <a:lstStyle/>
          <a:p>
            <a:r>
              <a:rPr lang="en-US" dirty="0" smtClean="0"/>
              <a:t>“Not-so-optional” optional items when querying AD</a:t>
            </a:r>
          </a:p>
          <a:p>
            <a:pPr lvl="1"/>
            <a:r>
              <a:rPr lang="en-US" dirty="0" smtClean="0"/>
              <a:t>paging </a:t>
            </a:r>
          </a:p>
          <a:p>
            <a:pPr lvl="2"/>
            <a:r>
              <a:rPr lang="en-US" dirty="0" smtClean="0"/>
              <a:t>allows you to return large numbers of records with reduced impact on  the server</a:t>
            </a:r>
          </a:p>
          <a:p>
            <a:pPr lvl="2"/>
            <a:r>
              <a:rPr lang="en-US" dirty="0" smtClean="0"/>
              <a:t>AD allows 1000 records returned by default</a:t>
            </a:r>
          </a:p>
          <a:p>
            <a:pPr lvl="2"/>
            <a:r>
              <a:rPr lang="en-US" dirty="0" smtClean="0"/>
              <a:t>implemented with a server control - </a:t>
            </a:r>
            <a:r>
              <a:rPr lang="en-US" dirty="0" err="1" smtClean="0"/>
              <a:t>ldap_search_init_page</a:t>
            </a:r>
            <a:endParaRPr lang="en-US" dirty="0" smtClean="0"/>
          </a:p>
          <a:p>
            <a:pPr lvl="1"/>
            <a:r>
              <a:rPr lang="en-US" dirty="0" smtClean="0"/>
              <a:t>ranging</a:t>
            </a:r>
          </a:p>
          <a:p>
            <a:pPr lvl="2"/>
            <a:r>
              <a:rPr lang="en-US" dirty="0" smtClean="0"/>
              <a:t>allows you to return large numbers of values</a:t>
            </a:r>
          </a:p>
          <a:p>
            <a:pPr lvl="2"/>
            <a:r>
              <a:rPr lang="en-US" dirty="0" smtClean="0"/>
              <a:t>AD allows 1500 values returned by default (1000 in Windows 2000)</a:t>
            </a:r>
          </a:p>
          <a:p>
            <a:pPr lvl="2"/>
            <a:r>
              <a:rPr lang="en-US" dirty="0" smtClean="0"/>
              <a:t>only needed for linked value attributes</a:t>
            </a:r>
          </a:p>
          <a:p>
            <a:pPr lvl="2"/>
            <a:r>
              <a:rPr lang="en-US" dirty="0" smtClean="0"/>
              <a:t>implemented as an attribute modifier (attribute option)</a:t>
            </a:r>
          </a:p>
          <a:p>
            <a:pPr lvl="3"/>
            <a:r>
              <a:rPr lang="en-US" dirty="0" err="1" smtClean="0"/>
              <a:t>attribute;range</a:t>
            </a:r>
            <a:r>
              <a:rPr lang="en-US" dirty="0" smtClean="0"/>
              <a:t>=x-y  </a:t>
            </a:r>
          </a:p>
          <a:p>
            <a:pPr lvl="1"/>
            <a:r>
              <a:rPr lang="en-US" dirty="0" smtClean="0"/>
              <a:t>if a program doesn’t do this properly, what other bad coding?</a:t>
            </a:r>
          </a:p>
          <a:p>
            <a:endParaRPr lang="en-US" dirty="0" smtClean="0"/>
          </a:p>
        </p:txBody>
      </p:sp>
    </p:spTree>
    <p:extLst>
      <p:ext uri="{BB962C8B-B14F-4D97-AF65-F5344CB8AC3E}">
        <p14:creationId xmlns:p14="http://schemas.microsoft.com/office/powerpoint/2010/main" val="4124958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1026049"/>
          <p:cNvSpPr>
            <a:spLocks noGrp="1" noChangeArrowheads="1"/>
          </p:cNvSpPr>
          <p:nvPr>
            <p:ph type="title"/>
          </p:nvPr>
        </p:nvSpPr>
        <p:spPr/>
        <p:txBody>
          <a:bodyPr/>
          <a:lstStyle/>
          <a:p>
            <a:r>
              <a:rPr lang="en-US" smtClean="0"/>
              <a:t>Connection specifics</a:t>
            </a:r>
          </a:p>
        </p:txBody>
      </p:sp>
      <p:sp>
        <p:nvSpPr>
          <p:cNvPr id="41987" name="Shape 1026050"/>
          <p:cNvSpPr>
            <a:spLocks noGrp="1" noChangeArrowheads="1"/>
          </p:cNvSpPr>
          <p:nvPr>
            <p:ph idx="1"/>
          </p:nvPr>
        </p:nvSpPr>
        <p:spPr/>
        <p:txBody>
          <a:bodyPr>
            <a:normAutofit fontScale="92500" lnSpcReduction="20000"/>
          </a:bodyPr>
          <a:lstStyle/>
          <a:p>
            <a:r>
              <a:rPr lang="en-US" dirty="0" smtClean="0"/>
              <a:t>Protocol</a:t>
            </a:r>
          </a:p>
          <a:p>
            <a:pPr lvl="1"/>
            <a:r>
              <a:rPr lang="en-US" dirty="0" smtClean="0"/>
              <a:t>UDP used only for LDAP “ping” with Active Directory</a:t>
            </a:r>
          </a:p>
          <a:p>
            <a:endParaRPr lang="en-US" dirty="0" smtClean="0"/>
          </a:p>
          <a:p>
            <a:r>
              <a:rPr lang="en-US" dirty="0" smtClean="0"/>
              <a:t>LDAP server and port</a:t>
            </a:r>
          </a:p>
          <a:p>
            <a:pPr lvl="1"/>
            <a:r>
              <a:rPr lang="en-US" dirty="0" smtClean="0"/>
              <a:t>AD</a:t>
            </a:r>
          </a:p>
          <a:p>
            <a:pPr lvl="2"/>
            <a:r>
              <a:rPr lang="en-US" dirty="0" smtClean="0"/>
              <a:t>LDAP: 		389, 636</a:t>
            </a:r>
          </a:p>
          <a:p>
            <a:pPr lvl="2"/>
            <a:r>
              <a:rPr lang="en-US" dirty="0" smtClean="0"/>
              <a:t>Global Catalog: 	3268, 3269</a:t>
            </a:r>
          </a:p>
          <a:p>
            <a:pPr lvl="1"/>
            <a:r>
              <a:rPr lang="en-US" dirty="0" smtClean="0"/>
              <a:t>ADAM</a:t>
            </a:r>
          </a:p>
          <a:p>
            <a:pPr lvl="2"/>
            <a:r>
              <a:rPr lang="en-US" dirty="0" smtClean="0"/>
              <a:t>could be just about anything</a:t>
            </a:r>
          </a:p>
          <a:p>
            <a:endParaRPr lang="en-US" dirty="0" smtClean="0"/>
          </a:p>
          <a:p>
            <a:r>
              <a:rPr lang="en-US" dirty="0" smtClean="0"/>
              <a:t>Authentication information</a:t>
            </a:r>
          </a:p>
          <a:p>
            <a:pPr lvl="1"/>
            <a:r>
              <a:rPr lang="en-US" dirty="0" smtClean="0"/>
              <a:t>three formats</a:t>
            </a:r>
          </a:p>
          <a:p>
            <a:pPr lvl="2"/>
            <a:r>
              <a:rPr lang="en-US" dirty="0" err="1" smtClean="0"/>
              <a:t>distinguishedName</a:t>
            </a:r>
            <a:r>
              <a:rPr lang="en-US" dirty="0" smtClean="0"/>
              <a:t>: 	</a:t>
            </a:r>
            <a:r>
              <a:rPr lang="en-US" dirty="0" err="1" smtClean="0"/>
              <a:t>cn</a:t>
            </a:r>
            <a:r>
              <a:rPr lang="en-US" dirty="0" smtClean="0"/>
              <a:t>=</a:t>
            </a:r>
            <a:r>
              <a:rPr lang="en-US" dirty="0" err="1" smtClean="0"/>
              <a:t>user,ou</a:t>
            </a:r>
            <a:r>
              <a:rPr lang="en-US" dirty="0" smtClean="0"/>
              <a:t>=</a:t>
            </a:r>
            <a:r>
              <a:rPr lang="en-US" dirty="0" err="1" smtClean="0"/>
              <a:t>someou,dc</a:t>
            </a:r>
            <a:r>
              <a:rPr lang="en-US" dirty="0" smtClean="0"/>
              <a:t>=</a:t>
            </a:r>
            <a:r>
              <a:rPr lang="en-US" dirty="0" err="1" smtClean="0"/>
              <a:t>domain,dc</a:t>
            </a:r>
            <a:r>
              <a:rPr lang="en-US" dirty="0" smtClean="0"/>
              <a:t>=com</a:t>
            </a:r>
          </a:p>
          <a:p>
            <a:pPr lvl="2"/>
            <a:r>
              <a:rPr lang="en-US" dirty="0" smtClean="0"/>
              <a:t>Windows NT:	 	domain\</a:t>
            </a:r>
            <a:r>
              <a:rPr lang="en-US" dirty="0" err="1" smtClean="0"/>
              <a:t>userid</a:t>
            </a:r>
            <a:endParaRPr lang="en-US" dirty="0" smtClean="0"/>
          </a:p>
          <a:p>
            <a:pPr lvl="2"/>
            <a:r>
              <a:rPr lang="en-US" dirty="0" err="1" smtClean="0"/>
              <a:t>userPrincipalName</a:t>
            </a:r>
            <a:r>
              <a:rPr lang="en-US" dirty="0" smtClean="0"/>
              <a:t>: 	user@domain.com</a:t>
            </a:r>
          </a:p>
          <a:p>
            <a:pPr lvl="2"/>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483313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1024001"/>
          <p:cNvSpPr>
            <a:spLocks noGrp="1" noChangeArrowheads="1"/>
          </p:cNvSpPr>
          <p:nvPr>
            <p:ph type="title"/>
          </p:nvPr>
        </p:nvSpPr>
        <p:spPr/>
        <p:txBody>
          <a:bodyPr/>
          <a:lstStyle/>
          <a:p>
            <a:r>
              <a:rPr lang="en-US" smtClean="0"/>
              <a:t>Query specifics</a:t>
            </a:r>
          </a:p>
        </p:txBody>
      </p:sp>
      <p:sp>
        <p:nvSpPr>
          <p:cNvPr id="43011" name="Shape 1024002"/>
          <p:cNvSpPr>
            <a:spLocks noGrp="1" noChangeArrowheads="1"/>
          </p:cNvSpPr>
          <p:nvPr>
            <p:ph idx="1"/>
          </p:nvPr>
        </p:nvSpPr>
        <p:spPr/>
        <p:txBody>
          <a:bodyPr>
            <a:normAutofit fontScale="92500" lnSpcReduction="10000"/>
          </a:bodyPr>
          <a:lstStyle/>
          <a:p>
            <a:r>
              <a:rPr lang="en-US" dirty="0" smtClean="0"/>
              <a:t>Scope</a:t>
            </a:r>
          </a:p>
          <a:p>
            <a:pPr lvl="1"/>
            <a:r>
              <a:rPr lang="en-US" dirty="0" smtClean="0"/>
              <a:t>some information can only be returned with BASE level queries</a:t>
            </a:r>
          </a:p>
          <a:p>
            <a:pPr lvl="2"/>
            <a:r>
              <a:rPr lang="en-US" dirty="0" err="1" smtClean="0"/>
              <a:t>tokenGroups</a:t>
            </a:r>
            <a:endParaRPr lang="en-US" dirty="0" smtClean="0"/>
          </a:p>
          <a:p>
            <a:pPr lvl="1"/>
            <a:r>
              <a:rPr lang="en-US" dirty="0" smtClean="0"/>
              <a:t>scope can impact index selection</a:t>
            </a:r>
          </a:p>
          <a:p>
            <a:pPr lvl="2"/>
            <a:r>
              <a:rPr lang="en-US" dirty="0" smtClean="0"/>
              <a:t>containerized indexes</a:t>
            </a:r>
          </a:p>
          <a:p>
            <a:r>
              <a:rPr lang="en-US" dirty="0" smtClean="0"/>
              <a:t>Base DN</a:t>
            </a:r>
          </a:p>
          <a:p>
            <a:pPr lvl="1"/>
            <a:r>
              <a:rPr lang="en-US" dirty="0" smtClean="0"/>
              <a:t>formats</a:t>
            </a:r>
          </a:p>
          <a:p>
            <a:pPr lvl="2"/>
            <a:r>
              <a:rPr lang="en-US" dirty="0" err="1" smtClean="0"/>
              <a:t>distinguishedName</a:t>
            </a:r>
            <a:r>
              <a:rPr lang="en-US" dirty="0" smtClean="0"/>
              <a:t> – </a:t>
            </a:r>
            <a:r>
              <a:rPr lang="en-US" dirty="0" err="1" smtClean="0"/>
              <a:t>cn</a:t>
            </a:r>
            <a:r>
              <a:rPr lang="en-US" dirty="0" smtClean="0"/>
              <a:t>=</a:t>
            </a:r>
            <a:r>
              <a:rPr lang="en-US" dirty="0" err="1" smtClean="0"/>
              <a:t>users,dc</a:t>
            </a:r>
            <a:r>
              <a:rPr lang="en-US" dirty="0" smtClean="0"/>
              <a:t>=</a:t>
            </a:r>
            <a:r>
              <a:rPr lang="en-US" dirty="0" err="1" smtClean="0"/>
              <a:t>domain,dc</a:t>
            </a:r>
            <a:r>
              <a:rPr lang="en-US" dirty="0" smtClean="0"/>
              <a:t>=com</a:t>
            </a:r>
          </a:p>
          <a:p>
            <a:pPr lvl="2"/>
            <a:r>
              <a:rPr lang="en-US" dirty="0" smtClean="0"/>
              <a:t>GUID - &lt;GUID=D88EE4BB-F3F6-4A65-BA8B-0211368AE369&gt;</a:t>
            </a:r>
          </a:p>
          <a:p>
            <a:pPr lvl="3"/>
            <a:r>
              <a:rPr lang="en-US" dirty="0" smtClean="0"/>
              <a:t>&lt;GUID=bbe48ed8f6f3654aba8b0211368ae369&gt;</a:t>
            </a:r>
          </a:p>
          <a:p>
            <a:pPr lvl="2"/>
            <a:r>
              <a:rPr lang="en-US" dirty="0" smtClean="0"/>
              <a:t>SID - &lt;SID=S-1-5-21-1862701446-4008382571-2198042679-512&gt;</a:t>
            </a:r>
          </a:p>
          <a:p>
            <a:pPr lvl="3"/>
            <a:r>
              <a:rPr lang="en-US" dirty="0" smtClean="0"/>
              <a:t>&lt;SID=0105000000000005150000008691066f6b10ebee3778038300020000&gt;</a:t>
            </a:r>
          </a:p>
          <a:p>
            <a:pPr lvl="3"/>
            <a:r>
              <a:rPr lang="en-US" dirty="0" smtClean="0"/>
              <a:t>does not function against GC</a:t>
            </a:r>
          </a:p>
          <a:p>
            <a:pPr lvl="3"/>
            <a:r>
              <a:rPr lang="en-US" dirty="0" smtClean="0"/>
              <a:t>not all objects have a SID</a:t>
            </a:r>
          </a:p>
          <a:p>
            <a:pPr lvl="2"/>
            <a:r>
              <a:rPr lang="en-US" dirty="0" smtClean="0"/>
              <a:t>Well Known GUID –</a:t>
            </a:r>
            <a:br>
              <a:rPr lang="en-US" dirty="0" smtClean="0"/>
            </a:br>
            <a:r>
              <a:rPr lang="en-US" dirty="0" smtClean="0"/>
              <a:t>&lt;WKGUID=18E2EA80684F11AA0004F79F805,dc=</a:t>
            </a:r>
            <a:r>
              <a:rPr lang="en-US" dirty="0" err="1" smtClean="0"/>
              <a:t>domain,dc</a:t>
            </a:r>
            <a:r>
              <a:rPr lang="en-US" dirty="0" smtClean="0"/>
              <a:t>=com&gt;</a:t>
            </a:r>
          </a:p>
        </p:txBody>
      </p:sp>
    </p:spTree>
    <p:extLst>
      <p:ext uri="{BB962C8B-B14F-4D97-AF65-F5344CB8AC3E}">
        <p14:creationId xmlns:p14="http://schemas.microsoft.com/office/powerpoint/2010/main" val="569246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1025025"/>
          <p:cNvSpPr>
            <a:spLocks noGrp="1" noChangeArrowheads="1"/>
          </p:cNvSpPr>
          <p:nvPr>
            <p:ph type="title"/>
          </p:nvPr>
        </p:nvSpPr>
        <p:spPr/>
        <p:txBody>
          <a:bodyPr/>
          <a:lstStyle/>
          <a:p>
            <a:r>
              <a:rPr lang="en-US" smtClean="0"/>
              <a:t>Query filter specifics</a:t>
            </a:r>
          </a:p>
        </p:txBody>
      </p:sp>
      <p:sp>
        <p:nvSpPr>
          <p:cNvPr id="44035" name="Shape 1025026"/>
          <p:cNvSpPr>
            <a:spLocks noGrp="1" noChangeArrowheads="1"/>
          </p:cNvSpPr>
          <p:nvPr>
            <p:ph idx="1"/>
          </p:nvPr>
        </p:nvSpPr>
        <p:spPr/>
        <p:txBody>
          <a:bodyPr>
            <a:normAutofit fontScale="70000" lnSpcReduction="20000"/>
          </a:bodyPr>
          <a:lstStyle/>
          <a:p>
            <a:r>
              <a:rPr lang="en-US" dirty="0" smtClean="0"/>
              <a:t>Basic query component</a:t>
            </a:r>
          </a:p>
          <a:p>
            <a:pPr lvl="1"/>
            <a:r>
              <a:rPr lang="en-US" dirty="0" smtClean="0"/>
              <a:t>(attribute matching rule value)</a:t>
            </a:r>
          </a:p>
          <a:p>
            <a:pPr lvl="2"/>
            <a:r>
              <a:rPr lang="en-US" dirty="0" smtClean="0"/>
              <a:t>matching rules</a:t>
            </a:r>
          </a:p>
          <a:p>
            <a:pPr lvl="3"/>
            <a:r>
              <a:rPr lang="en-US" dirty="0" smtClean="0"/>
              <a:t>equality “=“</a:t>
            </a:r>
          </a:p>
          <a:p>
            <a:pPr lvl="3"/>
            <a:r>
              <a:rPr lang="en-US" dirty="0" smtClean="0"/>
              <a:t>exists “=*”</a:t>
            </a:r>
          </a:p>
          <a:p>
            <a:pPr lvl="3"/>
            <a:r>
              <a:rPr lang="en-US" dirty="0" smtClean="0"/>
              <a:t>greater than equal to “&gt;=”</a:t>
            </a:r>
          </a:p>
          <a:p>
            <a:pPr lvl="3"/>
            <a:r>
              <a:rPr lang="en-US" dirty="0" smtClean="0"/>
              <a:t>less than equal to “&lt;=“</a:t>
            </a:r>
          </a:p>
          <a:p>
            <a:pPr lvl="1"/>
            <a:r>
              <a:rPr lang="en-US" dirty="0" smtClean="0"/>
              <a:t>substring match wildcard is “*”, no character wildcard such as “?”</a:t>
            </a:r>
          </a:p>
          <a:p>
            <a:pPr lvl="1"/>
            <a:r>
              <a:rPr lang="en-US" dirty="0" smtClean="0"/>
              <a:t>example</a:t>
            </a:r>
          </a:p>
          <a:p>
            <a:pPr lvl="2"/>
            <a:r>
              <a:rPr lang="en-US" dirty="0" smtClean="0"/>
              <a:t>(name=j*)</a:t>
            </a:r>
          </a:p>
          <a:p>
            <a:r>
              <a:rPr lang="en-US" dirty="0" smtClean="0"/>
              <a:t>Combine multiple basic queries together with operands</a:t>
            </a:r>
          </a:p>
          <a:p>
            <a:pPr lvl="1"/>
            <a:r>
              <a:rPr lang="en-US" dirty="0" smtClean="0"/>
              <a:t>&amp; - AND</a:t>
            </a:r>
          </a:p>
          <a:p>
            <a:pPr lvl="1"/>
            <a:r>
              <a:rPr lang="en-US" dirty="0" smtClean="0"/>
              <a:t>| - OR</a:t>
            </a:r>
          </a:p>
          <a:p>
            <a:pPr lvl="1"/>
            <a:r>
              <a:rPr lang="en-US" dirty="0" smtClean="0"/>
              <a:t>! – NOT</a:t>
            </a:r>
          </a:p>
          <a:p>
            <a:pPr lvl="1"/>
            <a:r>
              <a:rPr lang="en-US" dirty="0" smtClean="0"/>
              <a:t>example</a:t>
            </a:r>
          </a:p>
          <a:p>
            <a:pPr lvl="2"/>
            <a:r>
              <a:rPr lang="en-US" dirty="0" smtClean="0"/>
              <a:t>(&amp;(</a:t>
            </a:r>
            <a:r>
              <a:rPr lang="en-US" dirty="0" err="1" smtClean="0"/>
              <a:t>objectCategory</a:t>
            </a:r>
            <a:r>
              <a:rPr lang="en-US" dirty="0" smtClean="0"/>
              <a:t>=computer)(|(name=dc*)(name=</a:t>
            </a:r>
            <a:r>
              <a:rPr lang="en-US" dirty="0" err="1" smtClean="0"/>
              <a:t>exch</a:t>
            </a:r>
            <a:r>
              <a:rPr lang="en-US" dirty="0" smtClean="0"/>
              <a:t>*)))</a:t>
            </a:r>
          </a:p>
          <a:p>
            <a:r>
              <a:rPr lang="en-US" dirty="0" smtClean="0"/>
              <a:t>Bitwise operations</a:t>
            </a:r>
          </a:p>
          <a:p>
            <a:pPr lvl="1"/>
            <a:r>
              <a:rPr lang="en-US" dirty="0" smtClean="0"/>
              <a:t>attribute=:</a:t>
            </a:r>
            <a:r>
              <a:rPr lang="en-US" dirty="0" err="1" smtClean="0"/>
              <a:t>matching_rule_OID</a:t>
            </a:r>
            <a:r>
              <a:rPr lang="en-US" dirty="0" smtClean="0"/>
              <a:t>:=value</a:t>
            </a:r>
          </a:p>
          <a:p>
            <a:pPr lvl="2"/>
            <a:r>
              <a:rPr lang="en-US" dirty="0" smtClean="0"/>
              <a:t>bitwise AND	1.2.840.113556.1.4.803</a:t>
            </a:r>
          </a:p>
          <a:p>
            <a:pPr lvl="2"/>
            <a:r>
              <a:rPr lang="en-US" dirty="0" smtClean="0"/>
              <a:t>bitwise OR	1.2.840.113556.1.4.804</a:t>
            </a:r>
          </a:p>
          <a:p>
            <a:pPr lvl="1"/>
            <a:r>
              <a:rPr lang="en-US" dirty="0" smtClean="0"/>
              <a:t>example</a:t>
            </a:r>
          </a:p>
          <a:p>
            <a:pPr lvl="2"/>
            <a:r>
              <a:rPr lang="en-US" dirty="0" smtClean="0"/>
              <a:t>(userAccountControl:1.2.840.113556.1.4.803:=2)</a:t>
            </a:r>
          </a:p>
          <a:p>
            <a:endParaRPr lang="en-US" dirty="0" smtClean="0"/>
          </a:p>
        </p:txBody>
      </p:sp>
    </p:spTree>
    <p:extLst>
      <p:ext uri="{BB962C8B-B14F-4D97-AF65-F5344CB8AC3E}">
        <p14:creationId xmlns:p14="http://schemas.microsoft.com/office/powerpoint/2010/main" val="195980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r>
              <a:rPr lang="en-US" smtClean="0"/>
              <a:t>LDAP queries/modifications/etc.</a:t>
            </a:r>
            <a:endParaRPr lang="en-US" dirty="0" smtClean="0"/>
          </a:p>
        </p:txBody>
      </p:sp>
      <p:sp>
        <p:nvSpPr>
          <p:cNvPr id="136194" name="Rectangle 3"/>
          <p:cNvSpPr>
            <a:spLocks noGrp="1" noChangeArrowheads="1"/>
          </p:cNvSpPr>
          <p:nvPr>
            <p:ph idx="1"/>
          </p:nvPr>
        </p:nvSpPr>
        <p:spPr/>
        <p:txBody>
          <a:bodyPr/>
          <a:lstStyle/>
          <a:p>
            <a:r>
              <a:rPr lang="en-US" smtClean="0"/>
              <a:t>LDAP matching rule extensions:</a:t>
            </a:r>
          </a:p>
          <a:p>
            <a:pPr lvl="1"/>
            <a:r>
              <a:rPr lang="en-US" smtClean="0"/>
              <a:t>accessible to any LDAP client (including VBScript)</a:t>
            </a:r>
          </a:p>
          <a:p>
            <a:pPr lvl="2"/>
            <a:r>
              <a:rPr lang="en-US" smtClean="0"/>
              <a:t>filter of attribute:matching_rule_oid:=value</a:t>
            </a:r>
          </a:p>
          <a:p>
            <a:pPr lvl="1"/>
            <a:r>
              <a:rPr lang="en-US" smtClean="0">
                <a:hlinkClick r:id="rId3"/>
              </a:rPr>
              <a:t>http://msdn2.microsoft.com/en-us/library/aa746475.aspx</a:t>
            </a:r>
            <a:endParaRPr lang="en-US" smtClean="0"/>
          </a:p>
          <a:p>
            <a:pPr lvl="1"/>
            <a:r>
              <a:rPr lang="en-US" smtClean="0"/>
              <a:t>Bitwise matching</a:t>
            </a:r>
          </a:p>
          <a:p>
            <a:pPr lvl="1"/>
            <a:r>
              <a:rPr lang="en-US" smtClean="0"/>
              <a:t>InChain / Nested / Linked matching</a:t>
            </a:r>
            <a:endParaRPr lang="en-US" dirty="0" smtClean="0"/>
          </a:p>
        </p:txBody>
      </p:sp>
    </p:spTree>
    <p:extLst>
      <p:ext uri="{BB962C8B-B14F-4D97-AF65-F5344CB8AC3E}">
        <p14:creationId xmlns:p14="http://schemas.microsoft.com/office/powerpoint/2010/main" val="928828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hape 102403"/>
          <p:cNvSpPr>
            <a:spLocks noGrp="1" noChangeArrowheads="1"/>
          </p:cNvSpPr>
          <p:nvPr>
            <p:ph type="title"/>
          </p:nvPr>
        </p:nvSpPr>
        <p:spPr/>
        <p:txBody>
          <a:bodyPr/>
          <a:lstStyle/>
          <a:p>
            <a:r>
              <a:rPr lang="en-US" dirty="0" smtClean="0"/>
              <a:t>Session Objectives and Takeaways</a:t>
            </a:r>
          </a:p>
        </p:txBody>
      </p:sp>
      <p:grpSp>
        <p:nvGrpSpPr>
          <p:cNvPr id="2" name="Group 1"/>
          <p:cNvGrpSpPr/>
          <p:nvPr/>
        </p:nvGrpSpPr>
        <p:grpSpPr>
          <a:xfrm>
            <a:off x="2108199" y="1184867"/>
            <a:ext cx="7953375" cy="5352460"/>
            <a:chOff x="2171699" y="1184867"/>
            <a:chExt cx="7953375" cy="5352460"/>
          </a:xfrm>
        </p:grpSpPr>
        <p:sp>
          <p:nvSpPr>
            <p:cNvPr id="6" name="Rounded Rectangle 5"/>
            <p:cNvSpPr/>
            <p:nvPr/>
          </p:nvSpPr>
          <p:spPr bwMode="auto">
            <a:xfrm>
              <a:off x="2171699" y="1184867"/>
              <a:ext cx="7953375"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Discover root problem causes more effectively</a:t>
              </a:r>
              <a:endParaRPr lang="en-US" sz="2800" dirty="0">
                <a:solidFill>
                  <a:schemeClr val="tx1">
                    <a:alpha val="99000"/>
                  </a:schemeClr>
                </a:solidFill>
                <a:effectLst>
                  <a:outerShdw blurRad="38100" dist="38100" dir="2700000" algn="tl">
                    <a:srgbClr val="000000">
                      <a:alpha val="43137"/>
                    </a:srgbClr>
                  </a:outerShdw>
                </a:effectLst>
              </a:endParaRPr>
            </a:p>
          </p:txBody>
        </p:sp>
        <p:sp>
          <p:nvSpPr>
            <p:cNvPr id="7" name="Rounded Rectangle 6"/>
            <p:cNvSpPr/>
            <p:nvPr/>
          </p:nvSpPr>
          <p:spPr bwMode="auto">
            <a:xfrm>
              <a:off x="2171699" y="2109411"/>
              <a:ext cx="7953375"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Design closer to optimal AD topologies</a:t>
              </a:r>
              <a:endParaRPr lang="en-US" sz="2800" dirty="0">
                <a:solidFill>
                  <a:schemeClr val="tx1">
                    <a:alpha val="99000"/>
                  </a:schemeClr>
                </a:solidFill>
                <a:effectLst>
                  <a:outerShdw blurRad="38100" dist="38100" dir="2700000" algn="tl">
                    <a:srgbClr val="000000">
                      <a:alpha val="43137"/>
                    </a:srgbClr>
                  </a:outerShdw>
                </a:effectLst>
              </a:endParaRPr>
            </a:p>
          </p:txBody>
        </p:sp>
        <p:sp>
          <p:nvSpPr>
            <p:cNvPr id="8" name="Rounded Rectangle 7"/>
            <p:cNvSpPr/>
            <p:nvPr/>
          </p:nvSpPr>
          <p:spPr bwMode="auto">
            <a:xfrm>
              <a:off x="2171699" y="3010089"/>
              <a:ext cx="7953375"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Upgrade AD more reliably and cost effectively</a:t>
              </a:r>
              <a:endParaRPr lang="en-US" sz="2800" dirty="0">
                <a:solidFill>
                  <a:schemeClr val="tx1">
                    <a:alpha val="99000"/>
                  </a:schemeClr>
                </a:solidFill>
                <a:effectLst>
                  <a:outerShdw blurRad="38100" dist="38100" dir="2700000" algn="tl">
                    <a:srgbClr val="000000">
                      <a:alpha val="43137"/>
                    </a:srgbClr>
                  </a:outerShdw>
                </a:effectLst>
              </a:endParaRPr>
            </a:p>
          </p:txBody>
        </p:sp>
        <p:sp>
          <p:nvSpPr>
            <p:cNvPr id="9" name="Rounded Rectangle 8"/>
            <p:cNvSpPr/>
            <p:nvPr/>
          </p:nvSpPr>
          <p:spPr bwMode="auto">
            <a:xfrm>
              <a:off x="2171699" y="3916095"/>
              <a:ext cx="7953375"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Decode what’s needed when most needed</a:t>
              </a:r>
              <a:endParaRPr lang="en-US" sz="2800" dirty="0">
                <a:solidFill>
                  <a:schemeClr val="tx1">
                    <a:alpha val="99000"/>
                  </a:schemeClr>
                </a:solidFill>
                <a:effectLst>
                  <a:outerShdw blurRad="38100" dist="38100" dir="2700000" algn="tl">
                    <a:srgbClr val="000000">
                      <a:alpha val="43137"/>
                    </a:srgbClr>
                  </a:outerShdw>
                </a:effectLst>
              </a:endParaRPr>
            </a:p>
          </p:txBody>
        </p:sp>
        <p:sp>
          <p:nvSpPr>
            <p:cNvPr id="10" name="Rounded Rectangle 9"/>
            <p:cNvSpPr/>
            <p:nvPr/>
          </p:nvSpPr>
          <p:spPr bwMode="auto">
            <a:xfrm>
              <a:off x="2171699" y="4840639"/>
              <a:ext cx="7953375"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Approach AD in a more integrated way</a:t>
              </a:r>
              <a:endParaRPr lang="en-US" sz="2800" dirty="0">
                <a:solidFill>
                  <a:schemeClr val="tx1">
                    <a:alpha val="99000"/>
                  </a:schemeClr>
                </a:solidFill>
                <a:effectLst>
                  <a:outerShdw blurRad="38100" dist="38100" dir="2700000" algn="tl">
                    <a:srgbClr val="000000">
                      <a:alpha val="43137"/>
                    </a:srgbClr>
                  </a:outerShdw>
                </a:effectLst>
              </a:endParaRPr>
            </a:p>
          </p:txBody>
        </p:sp>
        <p:sp>
          <p:nvSpPr>
            <p:cNvPr id="11" name="Rounded Rectangle 10"/>
            <p:cNvSpPr/>
            <p:nvPr/>
          </p:nvSpPr>
          <p:spPr bwMode="auto">
            <a:xfrm>
              <a:off x="2171699" y="5765183"/>
              <a:ext cx="7953375"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Many others that will apply to your situation…</a:t>
              </a:r>
              <a:endParaRPr lang="en-US" sz="2800" dirty="0">
                <a:solidFill>
                  <a:schemeClr val="tx1">
                    <a:alpha val="99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15879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NextClosestSiteFilter = 1</a:t>
            </a:r>
            <a:endParaRPr lang="en-US" dirty="0" smtClean="0"/>
          </a:p>
        </p:txBody>
      </p:sp>
      <p:sp>
        <p:nvSpPr>
          <p:cNvPr id="11" name="Content Placeholder 10"/>
          <p:cNvSpPr>
            <a:spLocks noGrp="1"/>
          </p:cNvSpPr>
          <p:nvPr>
            <p:ph idx="1"/>
          </p:nvPr>
        </p:nvSpPr>
        <p:spPr>
          <a:xfrm>
            <a:off x="519112" y="1447799"/>
            <a:ext cx="11149013" cy="1428083"/>
          </a:xfrm>
        </p:spPr>
        <p:txBody>
          <a:bodyPr/>
          <a:lstStyle/>
          <a:p>
            <a:r>
              <a:rPr lang="en-US" dirty="0" err="1" smtClean="0"/>
              <a:t>NextClosestSiteFilter</a:t>
            </a:r>
            <a:r>
              <a:rPr lang="en-US" dirty="0" smtClean="0"/>
              <a:t> = 1</a:t>
            </a:r>
          </a:p>
          <a:p>
            <a:r>
              <a:rPr lang="en-US" dirty="0" smtClean="0"/>
              <a:t>RODC sites with no writable </a:t>
            </a:r>
            <a:br>
              <a:rPr lang="en-US" dirty="0" smtClean="0"/>
            </a:br>
            <a:r>
              <a:rPr lang="en-US" dirty="0" smtClean="0"/>
              <a:t>DCs are filtered out</a:t>
            </a:r>
            <a:endParaRPr lang="en-US" dirty="0"/>
          </a:p>
        </p:txBody>
      </p:sp>
      <p:grpSp>
        <p:nvGrpSpPr>
          <p:cNvPr id="51" name="Group 50"/>
          <p:cNvGrpSpPr/>
          <p:nvPr/>
        </p:nvGrpSpPr>
        <p:grpSpPr>
          <a:xfrm>
            <a:off x="5883711" y="1278818"/>
            <a:ext cx="5649720" cy="5511339"/>
            <a:chOff x="5883711" y="1278818"/>
            <a:chExt cx="5649720" cy="5511339"/>
          </a:xfrm>
        </p:grpSpPr>
        <p:sp>
          <p:nvSpPr>
            <p:cNvPr id="49" name="Oval 48"/>
            <p:cNvSpPr/>
            <p:nvPr/>
          </p:nvSpPr>
          <p:spPr bwMode="auto">
            <a:xfrm>
              <a:off x="8639175" y="4954255"/>
              <a:ext cx="1932911" cy="183590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5" name="Oval 4"/>
            <p:cNvSpPr/>
            <p:nvPr/>
          </p:nvSpPr>
          <p:spPr bwMode="auto">
            <a:xfrm>
              <a:off x="6364288" y="2205898"/>
              <a:ext cx="3251832" cy="3169027"/>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7" name="Oval 6"/>
            <p:cNvSpPr/>
            <p:nvPr/>
          </p:nvSpPr>
          <p:spPr bwMode="auto">
            <a:xfrm>
              <a:off x="9619561" y="3456698"/>
              <a:ext cx="1905050" cy="1835577"/>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9190751" y="1278818"/>
              <a:ext cx="2342680" cy="217788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10" name="Group 9"/>
            <p:cNvGrpSpPr/>
            <p:nvPr/>
          </p:nvGrpSpPr>
          <p:grpSpPr>
            <a:xfrm>
              <a:off x="9122503" y="5449629"/>
              <a:ext cx="899285" cy="807992"/>
              <a:chOff x="5015374" y="3818313"/>
              <a:chExt cx="899285" cy="807992"/>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p:txBody>
          </p:sp>
        </p:grpSp>
        <p:grpSp>
          <p:nvGrpSpPr>
            <p:cNvPr id="28" name="Group 27"/>
            <p:cNvGrpSpPr/>
            <p:nvPr/>
          </p:nvGrpSpPr>
          <p:grpSpPr>
            <a:xfrm>
              <a:off x="7794208" y="2807315"/>
              <a:ext cx="859506" cy="807992"/>
              <a:chOff x="5020584" y="3818313"/>
              <a:chExt cx="859506" cy="807992"/>
            </a:xfrm>
          </p:grpSpPr>
          <p:pic>
            <p:nvPicPr>
              <p:cNvPr id="29"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a:t>
                </a:r>
              </a:p>
            </p:txBody>
          </p:sp>
        </p:grpSp>
        <p:grpSp>
          <p:nvGrpSpPr>
            <p:cNvPr id="34" name="Group 33"/>
            <p:cNvGrpSpPr/>
            <p:nvPr/>
          </p:nvGrpSpPr>
          <p:grpSpPr>
            <a:xfrm>
              <a:off x="7054021" y="3777134"/>
              <a:ext cx="859506" cy="807992"/>
              <a:chOff x="5020584" y="3818313"/>
              <a:chExt cx="859506" cy="807992"/>
            </a:xfrm>
          </p:grpSpPr>
          <p:pic>
            <p:nvPicPr>
              <p:cNvPr id="35"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a:t>
                </a:r>
              </a:p>
            </p:txBody>
          </p:sp>
        </p:grpSp>
        <p:grpSp>
          <p:nvGrpSpPr>
            <p:cNvPr id="31" name="Group 30"/>
            <p:cNvGrpSpPr/>
            <p:nvPr/>
          </p:nvGrpSpPr>
          <p:grpSpPr>
            <a:xfrm>
              <a:off x="10207799" y="1521017"/>
              <a:ext cx="899285" cy="807992"/>
              <a:chOff x="5015376" y="3818313"/>
              <a:chExt cx="899285" cy="807992"/>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015376"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RODC-02</a:t>
                </a:r>
              </a:p>
            </p:txBody>
          </p:sp>
        </p:grpSp>
        <p:grpSp>
          <p:nvGrpSpPr>
            <p:cNvPr id="37" name="Group 36"/>
            <p:cNvGrpSpPr/>
            <p:nvPr/>
          </p:nvGrpSpPr>
          <p:grpSpPr>
            <a:xfrm>
              <a:off x="9517904" y="2364437"/>
              <a:ext cx="859506" cy="807992"/>
              <a:chOff x="5020584" y="3818313"/>
              <a:chExt cx="859506" cy="807992"/>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a:t>
                </a:r>
              </a:p>
            </p:txBody>
          </p:sp>
        </p:grpSp>
        <p:grpSp>
          <p:nvGrpSpPr>
            <p:cNvPr id="14" name="Group 13"/>
            <p:cNvGrpSpPr/>
            <p:nvPr/>
          </p:nvGrpSpPr>
          <p:grpSpPr>
            <a:xfrm>
              <a:off x="10186389" y="4039317"/>
              <a:ext cx="814040" cy="784751"/>
              <a:chOff x="9224412" y="4700058"/>
              <a:chExt cx="814040" cy="784751"/>
            </a:xfrm>
          </p:grpSpPr>
          <p:pic>
            <p:nvPicPr>
              <p:cNvPr id="3085" name="Group 23"/>
              <p:cNvPicPr>
                <a:picLocks noChangeArrowheads="1"/>
              </p:cNvPicPr>
              <p:nvPr/>
            </p:nvPicPr>
            <p:blipFill>
              <a:blip r:embed="rId4">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pic>
          <p:nvPicPr>
            <p:cNvPr id="56" name="Picture 17" descr=""/>
            <p:cNvPicPr>
              <a:picLocks noChangeAspect="1" noChangeArrowheads="1"/>
            </p:cNvPicPr>
            <p:nvPr/>
          </p:nvPicPr>
          <p:blipFill rotWithShape="1">
            <a:blip r:embed="rId5">
              <a:extLst>
                <a:ext uri="{28A0092B-C50C-407E-A947-70E740481C1C}">
                  <a14:useLocalDpi xmlns:a14="http://schemas.microsoft.com/office/drawing/2010/main" val="0"/>
                </a:ext>
              </a:extLst>
            </a:blip>
            <a:srcRect r="68963"/>
            <a:stretch/>
          </p:blipFill>
          <p:spPr bwMode="auto">
            <a:xfrm>
              <a:off x="5883711" y="4125402"/>
              <a:ext cx="1238179" cy="1228725"/>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p:cNvSpPr/>
            <p:nvPr/>
          </p:nvSpPr>
          <p:spPr bwMode="auto">
            <a:xfrm>
              <a:off x="10180200" y="3120563"/>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125</a:t>
              </a:r>
            </a:p>
          </p:txBody>
        </p:sp>
        <p:sp>
          <p:nvSpPr>
            <p:cNvPr id="65" name="Oval 64"/>
            <p:cNvSpPr/>
            <p:nvPr/>
          </p:nvSpPr>
          <p:spPr bwMode="auto">
            <a:xfrm>
              <a:off x="9745107" y="4833640"/>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100</a:t>
              </a:r>
            </a:p>
          </p:txBody>
        </p:sp>
        <p:cxnSp>
          <p:nvCxnSpPr>
            <p:cNvPr id="41" name="Elbow Connector 42"/>
            <p:cNvCxnSpPr>
              <a:stCxn id="3085" idx="3"/>
              <a:endCxn id="32" idx="3"/>
            </p:cNvCxnSpPr>
            <p:nvPr/>
          </p:nvCxnSpPr>
          <p:spPr>
            <a:xfrm flipV="1">
              <a:off x="11000429" y="1801903"/>
              <a:ext cx="72084" cy="2568235"/>
            </a:xfrm>
            <a:prstGeom prst="bentConnector3">
              <a:avLst>
                <a:gd name="adj1" fmla="val 763090"/>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57" name="Elbow Connector 42"/>
            <p:cNvCxnSpPr>
              <a:stCxn id="3085" idx="1"/>
              <a:endCxn id="38" idx="1"/>
            </p:cNvCxnSpPr>
            <p:nvPr/>
          </p:nvCxnSpPr>
          <p:spPr>
            <a:xfrm rot="10800000">
              <a:off x="9517905" y="2645324"/>
              <a:ext cx="668485" cy="1724815"/>
            </a:xfrm>
            <a:prstGeom prst="bentConnector3">
              <a:avLst>
                <a:gd name="adj1" fmla="val 19948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64" name="Oval 63"/>
            <p:cNvSpPr/>
            <p:nvPr/>
          </p:nvSpPr>
          <p:spPr bwMode="auto">
            <a:xfrm>
              <a:off x="9165580" y="3733327"/>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150</a:t>
              </a:r>
            </a:p>
          </p:txBody>
        </p:sp>
      </p:grpSp>
      <p:pic>
        <p:nvPicPr>
          <p:cNvPr id="40" name="Picture 2" descr="C:\Users\JairoC.NTDEV\AppData\Local\Microsoft\Windows\Temporary Internet Files\Content.IE5\RJPXPH4A\MC90043261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598" y="5591237"/>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98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r>
              <a:rPr lang="en-US" smtClean="0"/>
              <a:t>LDAP queries</a:t>
            </a:r>
            <a:endParaRPr lang="en-US" dirty="0" smtClean="0"/>
          </a:p>
        </p:txBody>
      </p:sp>
      <p:sp>
        <p:nvSpPr>
          <p:cNvPr id="138242" name="Rectangle 3"/>
          <p:cNvSpPr>
            <a:spLocks noGrp="1" noChangeArrowheads="1"/>
          </p:cNvSpPr>
          <p:nvPr>
            <p:ph idx="1"/>
          </p:nvPr>
        </p:nvSpPr>
        <p:spPr/>
        <p:txBody>
          <a:bodyPr/>
          <a:lstStyle/>
          <a:p>
            <a:r>
              <a:rPr lang="en-US" dirty="0" smtClean="0"/>
              <a:t>Bitwise matching</a:t>
            </a:r>
          </a:p>
          <a:p>
            <a:pPr lvl="1"/>
            <a:r>
              <a:rPr lang="en-US" dirty="0" smtClean="0"/>
              <a:t>all versions of Active Directory</a:t>
            </a:r>
          </a:p>
          <a:p>
            <a:pPr lvl="1"/>
            <a:r>
              <a:rPr lang="en-US" dirty="0" smtClean="0"/>
              <a:t>OIDs</a:t>
            </a:r>
          </a:p>
          <a:p>
            <a:pPr lvl="2"/>
            <a:r>
              <a:rPr lang="en-US" dirty="0" smtClean="0"/>
              <a:t>LDAP_MATCHING_RULE_BIT_AND  -&gt; 1.2.840.113556.1.4.803 </a:t>
            </a:r>
          </a:p>
          <a:p>
            <a:pPr lvl="2"/>
            <a:r>
              <a:rPr lang="en-US" dirty="0" smtClean="0"/>
              <a:t>LDAP_MATCHING_RULE_BIT_OR -&gt; 1.2.840.113556.1.4.804</a:t>
            </a:r>
          </a:p>
          <a:p>
            <a:pPr lvl="1"/>
            <a:r>
              <a:rPr lang="en-US" dirty="0" smtClean="0"/>
              <a:t>use Case: Find disabled users</a:t>
            </a:r>
          </a:p>
          <a:p>
            <a:pPr lvl="2"/>
            <a:r>
              <a:rPr lang="en-US" dirty="0" smtClean="0"/>
              <a:t>"&amp;(</a:t>
            </a:r>
            <a:r>
              <a:rPr lang="en-US" dirty="0" err="1" smtClean="0"/>
              <a:t>objectcategory</a:t>
            </a:r>
            <a:r>
              <a:rPr lang="en-US" dirty="0" smtClean="0"/>
              <a:t>=person)(useraccountcontrol:1.2.840.113556.1.4.803 :=2)"</a:t>
            </a:r>
          </a:p>
          <a:p>
            <a:pPr lvl="1"/>
            <a:r>
              <a:rPr lang="en-US" dirty="0" smtClean="0"/>
              <a:t>Careful, though: </a:t>
            </a:r>
          </a:p>
          <a:p>
            <a:pPr lvl="2"/>
            <a:r>
              <a:rPr lang="en-US" dirty="0" smtClean="0"/>
              <a:t>potentially heavy compute impact on DCs</a:t>
            </a:r>
          </a:p>
          <a:p>
            <a:pPr lvl="2"/>
            <a:r>
              <a:rPr lang="en-US" dirty="0" smtClean="0"/>
              <a:t>query performance will slow</a:t>
            </a:r>
          </a:p>
        </p:txBody>
      </p:sp>
    </p:spTree>
    <p:extLst>
      <p:ext uri="{BB962C8B-B14F-4D97-AF65-F5344CB8AC3E}">
        <p14:creationId xmlns:p14="http://schemas.microsoft.com/office/powerpoint/2010/main" val="2915187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r>
              <a:rPr lang="en-US" smtClean="0"/>
              <a:t>LDAP queries</a:t>
            </a:r>
            <a:endParaRPr lang="en-US" dirty="0" smtClean="0"/>
          </a:p>
        </p:txBody>
      </p:sp>
      <p:sp>
        <p:nvSpPr>
          <p:cNvPr id="142338" name="Rectangle 3"/>
          <p:cNvSpPr>
            <a:spLocks noGrp="1" noChangeArrowheads="1"/>
          </p:cNvSpPr>
          <p:nvPr>
            <p:ph idx="1"/>
          </p:nvPr>
        </p:nvSpPr>
        <p:spPr>
          <a:xfrm>
            <a:off x="606751" y="1307507"/>
            <a:ext cx="11061374" cy="4979825"/>
          </a:xfrm>
        </p:spPr>
        <p:txBody>
          <a:bodyPr/>
          <a:lstStyle/>
          <a:p>
            <a:r>
              <a:rPr lang="en-US" dirty="0" smtClean="0"/>
              <a:t>LDAP Server Control extensions</a:t>
            </a:r>
          </a:p>
          <a:p>
            <a:pPr lvl="1"/>
            <a:r>
              <a:rPr lang="en-US" dirty="0" smtClean="0"/>
              <a:t>LDAP client needs to send special server side controls</a:t>
            </a:r>
          </a:p>
          <a:p>
            <a:pPr lvl="2"/>
            <a:r>
              <a:rPr lang="en-US" dirty="0" smtClean="0"/>
              <a:t>LDP = YES </a:t>
            </a:r>
            <a:r>
              <a:rPr lang="en-US" dirty="0" smtClean="0">
                <a:sym typeface="Wingdings" pitchFamily="2" charset="2"/>
              </a:rPr>
              <a:t></a:t>
            </a:r>
            <a:endParaRPr lang="en-US" dirty="0" smtClean="0"/>
          </a:p>
          <a:p>
            <a:pPr lvl="2"/>
            <a:r>
              <a:rPr lang="en-US" dirty="0" smtClean="0"/>
              <a:t>ADSIEDIT, VBScript = NO </a:t>
            </a:r>
            <a:r>
              <a:rPr lang="en-US" dirty="0" smtClean="0">
                <a:sym typeface="Wingdings" pitchFamily="2" charset="2"/>
              </a:rPr>
              <a:t></a:t>
            </a:r>
            <a:endParaRPr lang="en-US" dirty="0" smtClean="0"/>
          </a:p>
          <a:p>
            <a:pPr lvl="1"/>
            <a:r>
              <a:rPr lang="en-US" dirty="0" smtClean="0"/>
              <a:t>attribute Scoped Query</a:t>
            </a:r>
          </a:p>
          <a:p>
            <a:pPr lvl="1"/>
            <a:r>
              <a:rPr lang="en-US" dirty="0" smtClean="0"/>
              <a:t>deleted objects</a:t>
            </a:r>
          </a:p>
          <a:p>
            <a:pPr lvl="1"/>
            <a:r>
              <a:rPr lang="en-US" dirty="0" smtClean="0"/>
              <a:t>DIRSYNC</a:t>
            </a:r>
          </a:p>
          <a:p>
            <a:pPr lvl="1"/>
            <a:r>
              <a:rPr lang="en-US" dirty="0" smtClean="0"/>
              <a:t>sorted Results</a:t>
            </a:r>
          </a:p>
          <a:p>
            <a:pPr lvl="1"/>
            <a:r>
              <a:rPr lang="en-US" dirty="0" smtClean="0"/>
              <a:t>STATS</a:t>
            </a:r>
          </a:p>
          <a:p>
            <a:pPr lvl="1"/>
            <a:r>
              <a:rPr lang="en-US" dirty="0" smtClean="0"/>
              <a:t>much more…</a:t>
            </a:r>
          </a:p>
          <a:p>
            <a:pPr lvl="2"/>
            <a:r>
              <a:rPr lang="en-US" dirty="0" smtClean="0">
                <a:hlinkClick r:id="rId3"/>
              </a:rPr>
              <a:t>http://msdn2.microsoft.com/en-us/library/aa366108(VS.85).aspx</a:t>
            </a:r>
            <a:endParaRPr lang="en-US" dirty="0" smtClean="0"/>
          </a:p>
        </p:txBody>
      </p:sp>
    </p:spTree>
    <p:extLst>
      <p:ext uri="{BB962C8B-B14F-4D97-AF65-F5344CB8AC3E}">
        <p14:creationId xmlns:p14="http://schemas.microsoft.com/office/powerpoint/2010/main" val="2192808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DIRSYNC control</a:t>
            </a:r>
            <a:endParaRPr lang="en-US" dirty="0"/>
          </a:p>
        </p:txBody>
      </p:sp>
      <p:sp>
        <p:nvSpPr>
          <p:cNvPr id="152578" name="Rectangle 3"/>
          <p:cNvSpPr>
            <a:spLocks noGrp="1" noChangeArrowheads="1"/>
          </p:cNvSpPr>
          <p:nvPr>
            <p:ph idx="1"/>
          </p:nvPr>
        </p:nvSpPr>
        <p:spPr/>
        <p:txBody>
          <a:bodyPr/>
          <a:lstStyle/>
          <a:p>
            <a:r>
              <a:rPr lang="en-US" smtClean="0"/>
              <a:t>DIRSYNC</a:t>
            </a:r>
          </a:p>
          <a:p>
            <a:pPr lvl="1"/>
            <a:r>
              <a:rPr lang="en-US" smtClean="0"/>
              <a:t>all versions of Active Directory</a:t>
            </a:r>
          </a:p>
          <a:p>
            <a:pPr lvl="1"/>
            <a:r>
              <a:rPr lang="en-US" smtClean="0"/>
              <a:t>server control</a:t>
            </a:r>
          </a:p>
          <a:p>
            <a:pPr lvl="2"/>
            <a:r>
              <a:rPr lang="en-US" smtClean="0"/>
              <a:t>LDAP_SERVER_DIRSYNC_OID -&gt;1.2.840.113556.1.4.841 </a:t>
            </a:r>
          </a:p>
          <a:p>
            <a:pPr lvl="1"/>
            <a:r>
              <a:rPr lang="en-US" smtClean="0"/>
              <a:t>use case: Track “replicated” changes in the directory.</a:t>
            </a:r>
          </a:p>
          <a:p>
            <a:pPr lvl="2"/>
            <a:r>
              <a:rPr lang="en-US" smtClean="0"/>
              <a:t>Ex: repadmin /showchanges dc1.domain.com dc=domain,dc=com /cookie:trackcookie.bin</a:t>
            </a:r>
          </a:p>
          <a:p>
            <a:pPr lvl="1"/>
            <a:r>
              <a:rPr lang="en-US" smtClean="0"/>
              <a:t>comments</a:t>
            </a:r>
          </a:p>
          <a:p>
            <a:pPr lvl="2"/>
            <a:r>
              <a:rPr lang="en-US" smtClean="0"/>
              <a:t>ONLY changes that replicate will show up and not even all of them… No badPwdCount, no unicodePwd, etc</a:t>
            </a:r>
          </a:p>
          <a:p>
            <a:pPr lvl="2"/>
            <a:endParaRPr lang="en-US" smtClean="0"/>
          </a:p>
          <a:p>
            <a:pPr lvl="3"/>
            <a:endParaRPr lang="en-US" smtClean="0"/>
          </a:p>
          <a:p>
            <a:endParaRPr lang="en-US" dirty="0" smtClean="0"/>
          </a:p>
        </p:txBody>
      </p:sp>
    </p:spTree>
    <p:extLst>
      <p:ext uri="{BB962C8B-B14F-4D97-AF65-F5344CB8AC3E}">
        <p14:creationId xmlns:p14="http://schemas.microsoft.com/office/powerpoint/2010/main" val="3671580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Sort control</a:t>
            </a:r>
            <a:endParaRPr lang="en-US" dirty="0"/>
          </a:p>
        </p:txBody>
      </p:sp>
      <p:sp>
        <p:nvSpPr>
          <p:cNvPr id="154626" name="Rectangle 3"/>
          <p:cNvSpPr>
            <a:spLocks noGrp="1" noChangeArrowheads="1"/>
          </p:cNvSpPr>
          <p:nvPr>
            <p:ph idx="1"/>
          </p:nvPr>
        </p:nvSpPr>
        <p:spPr/>
        <p:txBody>
          <a:bodyPr/>
          <a:lstStyle/>
          <a:p>
            <a:r>
              <a:rPr lang="en-US" smtClean="0"/>
              <a:t>SORT</a:t>
            </a:r>
          </a:p>
          <a:p>
            <a:pPr lvl="1"/>
            <a:r>
              <a:rPr lang="en-US" smtClean="0"/>
              <a:t>All versions of Active Directory</a:t>
            </a:r>
          </a:p>
          <a:p>
            <a:pPr lvl="1"/>
            <a:r>
              <a:rPr lang="en-US" smtClean="0"/>
              <a:t>Server Control</a:t>
            </a:r>
          </a:p>
          <a:p>
            <a:pPr lvl="2"/>
            <a:r>
              <a:rPr lang="en-US" smtClean="0"/>
              <a:t>LDAP_SERVER_SORT_OID -&gt;1.2.840.113556.1.4.473 </a:t>
            </a:r>
          </a:p>
          <a:p>
            <a:pPr lvl="1"/>
            <a:r>
              <a:rPr lang="en-US" smtClean="0"/>
              <a:t>Use case: Objects listed in created date order.</a:t>
            </a:r>
          </a:p>
          <a:p>
            <a:pPr lvl="1"/>
            <a:r>
              <a:rPr lang="en-US" smtClean="0"/>
              <a:t>Comments</a:t>
            </a:r>
          </a:p>
          <a:p>
            <a:pPr lvl="2"/>
            <a:r>
              <a:rPr lang="en-US" smtClean="0"/>
              <a:t>if attribute being sorted on does not have an index, limited to Temp Table row count (default: 10,000). Unavailable Critical Extension</a:t>
            </a:r>
          </a:p>
          <a:p>
            <a:pPr lvl="2"/>
            <a:r>
              <a:rPr lang="en-US" smtClean="0"/>
              <a:t>Can’t sort on constructed attributes </a:t>
            </a:r>
          </a:p>
          <a:p>
            <a:pPr lvl="3"/>
            <a:endParaRPr lang="en-US" smtClean="0"/>
          </a:p>
          <a:p>
            <a:endParaRPr lang="en-US" dirty="0" smtClean="0"/>
          </a:p>
        </p:txBody>
      </p:sp>
    </p:spTree>
    <p:extLst>
      <p:ext uri="{BB962C8B-B14F-4D97-AF65-F5344CB8AC3E}">
        <p14:creationId xmlns:p14="http://schemas.microsoft.com/office/powerpoint/2010/main" val="3022693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r>
              <a:rPr lang="en-US" smtClean="0"/>
              <a:t>Locating security enabled groups</a:t>
            </a:r>
            <a:endParaRPr lang="en-US" dirty="0" smtClean="0"/>
          </a:p>
        </p:txBody>
      </p:sp>
      <p:sp>
        <p:nvSpPr>
          <p:cNvPr id="168962" name="Rectangle 3"/>
          <p:cNvSpPr>
            <a:spLocks noGrp="1" noChangeArrowheads="1"/>
          </p:cNvSpPr>
          <p:nvPr>
            <p:ph idx="1"/>
          </p:nvPr>
        </p:nvSpPr>
        <p:spPr/>
        <p:txBody>
          <a:bodyPr/>
          <a:lstStyle/>
          <a:p>
            <a:r>
              <a:rPr lang="en-US" smtClean="0"/>
              <a:t>Bitwise query</a:t>
            </a:r>
          </a:p>
          <a:p>
            <a:pPr lvl="1"/>
            <a:r>
              <a:rPr lang="en-US" smtClean="0"/>
              <a:t>"&amp;(objectcategory=group)(grouptype:AND:=2147483648)"</a:t>
            </a:r>
          </a:p>
          <a:p>
            <a:endParaRPr lang="en-US" smtClean="0"/>
          </a:p>
          <a:p>
            <a:r>
              <a:rPr lang="en-US" smtClean="0"/>
              <a:t>Grouptype &lt;= -1</a:t>
            </a:r>
          </a:p>
          <a:p>
            <a:pPr lvl="1"/>
            <a:r>
              <a:rPr lang="en-US" smtClean="0"/>
              <a:t>"&amp;(objectcategory=group)(grouptype&lt;=-1)“</a:t>
            </a:r>
          </a:p>
          <a:p>
            <a:pPr lvl="1"/>
            <a:endParaRPr lang="en-US" dirty="0" smtClean="0"/>
          </a:p>
        </p:txBody>
      </p:sp>
    </p:spTree>
    <p:extLst>
      <p:ext uri="{BB962C8B-B14F-4D97-AF65-F5344CB8AC3E}">
        <p14:creationId xmlns:p14="http://schemas.microsoft.com/office/powerpoint/2010/main" val="4187075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1032193"/>
          <p:cNvSpPr>
            <a:spLocks noGrp="1" noChangeArrowheads="1"/>
          </p:cNvSpPr>
          <p:nvPr>
            <p:ph type="title"/>
          </p:nvPr>
        </p:nvSpPr>
        <p:spPr/>
        <p:txBody>
          <a:bodyPr/>
          <a:lstStyle/>
          <a:p>
            <a:r>
              <a:rPr lang="en-US" smtClean="0"/>
              <a:t>Query efficiency</a:t>
            </a:r>
          </a:p>
        </p:txBody>
      </p:sp>
      <p:sp>
        <p:nvSpPr>
          <p:cNvPr id="45059" name="Shape 1032194"/>
          <p:cNvSpPr>
            <a:spLocks noGrp="1" noChangeArrowheads="1"/>
          </p:cNvSpPr>
          <p:nvPr>
            <p:ph idx="1"/>
          </p:nvPr>
        </p:nvSpPr>
        <p:spPr/>
        <p:txBody>
          <a:bodyPr>
            <a:normAutofit fontScale="92500" lnSpcReduction="20000"/>
          </a:bodyPr>
          <a:lstStyle/>
          <a:p>
            <a:r>
              <a:rPr lang="en-US" dirty="0" smtClean="0"/>
              <a:t>Query efficiency can vary based on the Active Directory population and configuration</a:t>
            </a:r>
          </a:p>
          <a:p>
            <a:endParaRPr lang="en-US" dirty="0" smtClean="0"/>
          </a:p>
          <a:p>
            <a:r>
              <a:rPr lang="en-US" dirty="0" smtClean="0"/>
              <a:t>Generic “rules” or “best practices”</a:t>
            </a:r>
          </a:p>
          <a:p>
            <a:pPr lvl="1"/>
            <a:r>
              <a:rPr lang="en-US" dirty="0" smtClean="0"/>
              <a:t>use the most focused search base and scope possible</a:t>
            </a:r>
          </a:p>
          <a:p>
            <a:pPr lvl="1"/>
            <a:r>
              <a:rPr lang="en-US" dirty="0" smtClean="0"/>
              <a:t>use at least one indexed attribute in every query</a:t>
            </a:r>
          </a:p>
          <a:p>
            <a:pPr lvl="1"/>
            <a:r>
              <a:rPr lang="en-US" dirty="0" smtClean="0"/>
              <a:t>use paged queries</a:t>
            </a:r>
          </a:p>
          <a:p>
            <a:pPr lvl="1"/>
            <a:r>
              <a:rPr lang="en-US" dirty="0" smtClean="0"/>
              <a:t>avoid complex filters</a:t>
            </a:r>
          </a:p>
          <a:p>
            <a:pPr lvl="1"/>
            <a:r>
              <a:rPr lang="en-US" dirty="0" smtClean="0"/>
              <a:t>avoid ANR (ambiguous name resolution)</a:t>
            </a:r>
          </a:p>
          <a:p>
            <a:pPr lvl="1"/>
            <a:r>
              <a:rPr lang="en-US" dirty="0" smtClean="0"/>
              <a:t>avoid NOT operations</a:t>
            </a:r>
          </a:p>
          <a:p>
            <a:pPr lvl="1"/>
            <a:r>
              <a:rPr lang="en-US" dirty="0" smtClean="0"/>
              <a:t>avoid bitwise operations</a:t>
            </a:r>
          </a:p>
          <a:p>
            <a:pPr lvl="1"/>
            <a:r>
              <a:rPr lang="en-US" dirty="0" smtClean="0"/>
              <a:t>avoid medial searching (name=*</a:t>
            </a:r>
            <a:r>
              <a:rPr lang="en-US" dirty="0" err="1" smtClean="0"/>
              <a:t>airo</a:t>
            </a:r>
            <a:r>
              <a:rPr lang="en-US" dirty="0" smtClean="0"/>
              <a:t>) or (name=j*</a:t>
            </a:r>
            <a:r>
              <a:rPr lang="en-US" dirty="0" err="1" smtClean="0"/>
              <a:t>iro</a:t>
            </a:r>
            <a:r>
              <a:rPr lang="en-US" dirty="0" smtClean="0"/>
              <a:t>)</a:t>
            </a:r>
          </a:p>
          <a:p>
            <a:endParaRPr lang="en-US" dirty="0" smtClean="0"/>
          </a:p>
          <a:p>
            <a:r>
              <a:rPr lang="en-US" dirty="0" smtClean="0"/>
              <a:t>Use the STATS control to verify efficiency in specific directory</a:t>
            </a:r>
          </a:p>
          <a:p>
            <a:pPr lvl="1"/>
            <a:r>
              <a:rPr lang="en-US" dirty="0" smtClean="0"/>
              <a:t>LDP.exe</a:t>
            </a:r>
          </a:p>
          <a:p>
            <a:endParaRPr lang="en-US" dirty="0" smtClean="0"/>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143773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hape 1264642"/>
          <p:cNvSpPr>
            <a:spLocks noGrp="1" noChangeArrowheads="1"/>
          </p:cNvSpPr>
          <p:nvPr>
            <p:ph type="title"/>
          </p:nvPr>
        </p:nvSpPr>
        <p:spPr/>
        <p:txBody>
          <a:bodyPr/>
          <a:lstStyle/>
          <a:p>
            <a:r>
              <a:rPr lang="en-US" smtClean="0"/>
              <a:t>VLV / Containerized index</a:t>
            </a:r>
          </a:p>
        </p:txBody>
      </p:sp>
      <p:sp>
        <p:nvSpPr>
          <p:cNvPr id="46082" name="Shape 1264641"/>
          <p:cNvSpPr>
            <a:spLocks noGrp="1" noChangeArrowheads="1"/>
          </p:cNvSpPr>
          <p:nvPr>
            <p:ph idx="1"/>
          </p:nvPr>
        </p:nvSpPr>
        <p:spPr/>
        <p:txBody>
          <a:bodyPr>
            <a:normAutofit lnSpcReduction="10000"/>
          </a:bodyPr>
          <a:lstStyle/>
          <a:p>
            <a:r>
              <a:rPr lang="en-US" dirty="0" smtClean="0"/>
              <a:t>Containerized indexing</a:t>
            </a:r>
          </a:p>
          <a:p>
            <a:pPr lvl="1"/>
            <a:r>
              <a:rPr lang="en-US" dirty="0" smtClean="0"/>
              <a:t>uses PDNT index</a:t>
            </a:r>
          </a:p>
          <a:p>
            <a:pPr lvl="1"/>
            <a:r>
              <a:rPr lang="en-US" dirty="0" smtClean="0"/>
              <a:t>RDN (name) is implicitly indexed</a:t>
            </a:r>
          </a:p>
          <a:p>
            <a:r>
              <a:rPr lang="en-US" dirty="0" smtClean="0"/>
              <a:t>VLV = Virtual list view </a:t>
            </a:r>
          </a:p>
          <a:p>
            <a:pPr lvl="1"/>
            <a:r>
              <a:rPr lang="en-US" dirty="0" smtClean="0"/>
              <a:t>windowed result set = show me results 100-200</a:t>
            </a:r>
          </a:p>
          <a:p>
            <a:pPr lvl="1"/>
            <a:r>
              <a:rPr lang="en-US" dirty="0" smtClean="0"/>
              <a:t>constraints apply to Windows Server 2003 implementation</a:t>
            </a:r>
          </a:p>
          <a:p>
            <a:pPr lvl="2"/>
            <a:r>
              <a:rPr lang="en-US" dirty="0" smtClean="0"/>
              <a:t>ADAM, enable </a:t>
            </a:r>
            <a:r>
              <a:rPr lang="en-US" dirty="0" err="1" smtClean="0"/>
              <a:t>subtree</a:t>
            </a:r>
            <a:r>
              <a:rPr lang="en-US" dirty="0" smtClean="0"/>
              <a:t> index with </a:t>
            </a:r>
            <a:r>
              <a:rPr lang="en-US" dirty="0" err="1" smtClean="0"/>
              <a:t>searchFlags</a:t>
            </a:r>
            <a:r>
              <a:rPr lang="en-US" dirty="0" smtClean="0"/>
              <a:t> OR 64 = no limitation</a:t>
            </a:r>
          </a:p>
          <a:p>
            <a:pPr lvl="1"/>
            <a:r>
              <a:rPr lang="en-US" dirty="0" smtClean="0"/>
              <a:t>Windows Server 2003 limitation</a:t>
            </a:r>
          </a:p>
          <a:p>
            <a:pPr lvl="2"/>
            <a:r>
              <a:rPr lang="en-US" dirty="0" smtClean="0"/>
              <a:t>query will work if result set &lt;= </a:t>
            </a:r>
            <a:r>
              <a:rPr lang="en-US" dirty="0" err="1" smtClean="0"/>
              <a:t>MaxTempTableSize</a:t>
            </a:r>
            <a:r>
              <a:rPr lang="en-US" dirty="0" smtClean="0"/>
              <a:t> (LDAP Policy)</a:t>
            </a:r>
          </a:p>
          <a:p>
            <a:pPr lvl="3"/>
            <a:r>
              <a:rPr lang="en-US" dirty="0" smtClean="0"/>
              <a:t>default: 	10,000 (objects)</a:t>
            </a:r>
          </a:p>
          <a:p>
            <a:pPr lvl="2"/>
            <a:r>
              <a:rPr lang="en-US" dirty="0" smtClean="0"/>
              <a:t>if </a:t>
            </a:r>
            <a:r>
              <a:rPr lang="en-US" dirty="0" err="1" smtClean="0"/>
              <a:t>subtree</a:t>
            </a:r>
            <a:r>
              <a:rPr lang="en-US" dirty="0" smtClean="0"/>
              <a:t> query exceeds </a:t>
            </a:r>
            <a:r>
              <a:rPr lang="en-US" dirty="0" err="1" smtClean="0"/>
              <a:t>MaxTempTableSize</a:t>
            </a:r>
            <a:endParaRPr lang="en-US" dirty="0" smtClean="0"/>
          </a:p>
          <a:p>
            <a:pPr lvl="3"/>
            <a:r>
              <a:rPr lang="en-US" dirty="0" smtClean="0"/>
              <a:t>increase table size using NTDSUTIL or other</a:t>
            </a:r>
          </a:p>
          <a:p>
            <a:pPr lvl="2"/>
            <a:r>
              <a:rPr lang="en-US" dirty="0" smtClean="0"/>
              <a:t>if </a:t>
            </a:r>
            <a:r>
              <a:rPr lang="en-US" dirty="0" err="1" smtClean="0"/>
              <a:t>onelevel</a:t>
            </a:r>
            <a:r>
              <a:rPr lang="en-US" dirty="0" smtClean="0"/>
              <a:t> query exceeds </a:t>
            </a:r>
            <a:r>
              <a:rPr lang="en-US" dirty="0" err="1" smtClean="0"/>
              <a:t>MaxTempTableSize</a:t>
            </a:r>
            <a:r>
              <a:rPr lang="en-US" dirty="0" smtClean="0"/>
              <a:t> </a:t>
            </a:r>
          </a:p>
          <a:p>
            <a:pPr lvl="3"/>
            <a:r>
              <a:rPr lang="en-US" dirty="0" smtClean="0"/>
              <a:t>use container index with </a:t>
            </a:r>
            <a:r>
              <a:rPr lang="en-US" dirty="0" err="1" smtClean="0"/>
              <a:t>searchFlags</a:t>
            </a:r>
            <a:r>
              <a:rPr lang="en-US" dirty="0" smtClean="0"/>
              <a:t> OR 2</a:t>
            </a:r>
          </a:p>
        </p:txBody>
      </p:sp>
    </p:spTree>
    <p:extLst>
      <p:ext uri="{BB962C8B-B14F-4D97-AF65-F5344CB8AC3E}">
        <p14:creationId xmlns:p14="http://schemas.microsoft.com/office/powerpoint/2010/main" val="3713563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1268737"/>
          <p:cNvSpPr>
            <a:spLocks noGrp="1" noChangeArrowheads="1"/>
          </p:cNvSpPr>
          <p:nvPr>
            <p:ph type="title"/>
          </p:nvPr>
        </p:nvSpPr>
        <p:spPr/>
        <p:txBody>
          <a:bodyPr/>
          <a:lstStyle/>
          <a:p>
            <a:r>
              <a:rPr lang="en-US" smtClean="0"/>
              <a:t>Returned attributes</a:t>
            </a:r>
          </a:p>
        </p:txBody>
      </p:sp>
      <p:sp>
        <p:nvSpPr>
          <p:cNvPr id="47107" name="Shape 1268738"/>
          <p:cNvSpPr>
            <a:spLocks noGrp="1" noChangeArrowheads="1"/>
          </p:cNvSpPr>
          <p:nvPr>
            <p:ph idx="1"/>
          </p:nvPr>
        </p:nvSpPr>
        <p:spPr/>
        <p:txBody>
          <a:bodyPr>
            <a:normAutofit lnSpcReduction="10000"/>
          </a:bodyPr>
          <a:lstStyle/>
          <a:p>
            <a:r>
              <a:rPr lang="en-US" dirty="0" smtClean="0"/>
              <a:t>Default attribute set</a:t>
            </a:r>
          </a:p>
          <a:p>
            <a:pPr lvl="1"/>
            <a:r>
              <a:rPr lang="en-US" dirty="0" smtClean="0"/>
              <a:t>star “*” set </a:t>
            </a:r>
          </a:p>
          <a:p>
            <a:pPr lvl="1"/>
            <a:r>
              <a:rPr lang="en-US" dirty="0" smtClean="0"/>
              <a:t>no constructed/operational attributes</a:t>
            </a:r>
          </a:p>
          <a:p>
            <a:r>
              <a:rPr lang="en-US" dirty="0" smtClean="0"/>
              <a:t>Must specifically request constructed attributes</a:t>
            </a:r>
          </a:p>
          <a:p>
            <a:pPr lvl="1"/>
            <a:r>
              <a:rPr lang="en-US" dirty="0" err="1" smtClean="0"/>
              <a:t>tokenGroups</a:t>
            </a:r>
            <a:r>
              <a:rPr lang="en-US" dirty="0" smtClean="0"/>
              <a:t> – requires base level query</a:t>
            </a:r>
          </a:p>
          <a:p>
            <a:pPr lvl="1"/>
            <a:r>
              <a:rPr lang="en-US" dirty="0" err="1" smtClean="0"/>
              <a:t>msDS-PrincipalName</a:t>
            </a:r>
            <a:endParaRPr lang="en-US" dirty="0" smtClean="0"/>
          </a:p>
          <a:p>
            <a:pPr lvl="1"/>
            <a:r>
              <a:rPr lang="en-US" dirty="0" err="1" smtClean="0"/>
              <a:t>msDS-ReplValueMetaData</a:t>
            </a:r>
            <a:endParaRPr lang="en-US" dirty="0" smtClean="0"/>
          </a:p>
          <a:p>
            <a:r>
              <a:rPr lang="en-US" dirty="0" smtClean="0"/>
              <a:t>Optional modifiers to attribute return values</a:t>
            </a:r>
          </a:p>
          <a:p>
            <a:pPr lvl="1"/>
            <a:r>
              <a:rPr lang="en-US" dirty="0" err="1" smtClean="0"/>
              <a:t>attributeName</a:t>
            </a:r>
            <a:r>
              <a:rPr lang="en-US" dirty="0" smtClean="0"/>
              <a:t>[;option]</a:t>
            </a:r>
          </a:p>
          <a:p>
            <a:pPr lvl="2"/>
            <a:r>
              <a:rPr lang="en-US" dirty="0" smtClean="0"/>
              <a:t>range=x-y</a:t>
            </a:r>
          </a:p>
          <a:p>
            <a:pPr lvl="3"/>
            <a:r>
              <a:rPr lang="en-US" dirty="0" err="1" smtClean="0"/>
              <a:t>member;range</a:t>
            </a:r>
            <a:r>
              <a:rPr lang="en-US" dirty="0" smtClean="0"/>
              <a:t>=1-*</a:t>
            </a:r>
          </a:p>
          <a:p>
            <a:pPr lvl="2"/>
            <a:r>
              <a:rPr lang="en-US" dirty="0" smtClean="0"/>
              <a:t>binary</a:t>
            </a:r>
          </a:p>
          <a:p>
            <a:pPr lvl="3"/>
            <a:r>
              <a:rPr lang="en-US" dirty="0" err="1" smtClean="0"/>
              <a:t>msDS-ReplValueMetaData;binary</a:t>
            </a:r>
            <a:endParaRPr lang="en-US" dirty="0" smtClean="0"/>
          </a:p>
        </p:txBody>
      </p:sp>
    </p:spTree>
    <p:extLst>
      <p:ext uri="{BB962C8B-B14F-4D97-AF65-F5344CB8AC3E}">
        <p14:creationId xmlns:p14="http://schemas.microsoft.com/office/powerpoint/2010/main" val="3630354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1147905"/>
          <p:cNvSpPr>
            <a:spLocks noGrp="1" noChangeArrowheads="1"/>
          </p:cNvSpPr>
          <p:nvPr>
            <p:ph type="title"/>
          </p:nvPr>
        </p:nvSpPr>
        <p:spPr/>
        <p:txBody>
          <a:bodyPr/>
          <a:lstStyle/>
          <a:p>
            <a:r>
              <a:rPr lang="en-US" smtClean="0"/>
              <a:t>LDAP policies</a:t>
            </a:r>
          </a:p>
        </p:txBody>
      </p:sp>
      <p:sp>
        <p:nvSpPr>
          <p:cNvPr id="48131" name="Shape 1147906"/>
          <p:cNvSpPr>
            <a:spLocks noGrp="1" noChangeArrowheads="1"/>
          </p:cNvSpPr>
          <p:nvPr>
            <p:ph idx="1"/>
          </p:nvPr>
        </p:nvSpPr>
        <p:spPr/>
        <p:txBody>
          <a:bodyPr>
            <a:normAutofit fontScale="85000" lnSpcReduction="20000"/>
          </a:bodyPr>
          <a:lstStyle/>
          <a:p>
            <a:r>
              <a:rPr lang="en-US" dirty="0" smtClean="0"/>
              <a:t>LDAP Policies are configured per DC (or ADAM Instance), site, or forest</a:t>
            </a:r>
          </a:p>
          <a:p>
            <a:pPr lvl="1"/>
            <a:r>
              <a:rPr lang="en-US" dirty="0" err="1" smtClean="0"/>
              <a:t>queryPolicyObject</a:t>
            </a:r>
            <a:r>
              <a:rPr lang="en-US" dirty="0" smtClean="0"/>
              <a:t> attribute on  </a:t>
            </a:r>
            <a:r>
              <a:rPr lang="en-US" dirty="0" err="1" smtClean="0"/>
              <a:t>nTDSDSA</a:t>
            </a:r>
            <a:r>
              <a:rPr lang="en-US" dirty="0" smtClean="0"/>
              <a:t> object of server</a:t>
            </a:r>
          </a:p>
          <a:p>
            <a:pPr lvl="1"/>
            <a:r>
              <a:rPr lang="en-US" dirty="0" err="1" smtClean="0"/>
              <a:t>queryPolicyObject</a:t>
            </a:r>
            <a:r>
              <a:rPr lang="en-US" dirty="0" smtClean="0"/>
              <a:t> attribute on </a:t>
            </a:r>
            <a:r>
              <a:rPr lang="en-US" dirty="0" err="1" smtClean="0"/>
              <a:t>nTDSSiteSettings</a:t>
            </a:r>
            <a:r>
              <a:rPr lang="en-US" dirty="0" smtClean="0"/>
              <a:t> object of site</a:t>
            </a:r>
          </a:p>
          <a:p>
            <a:pPr lvl="1"/>
            <a:r>
              <a:rPr lang="en-US" dirty="0" smtClean="0"/>
              <a:t>no </a:t>
            </a:r>
            <a:r>
              <a:rPr lang="en-US" dirty="0" err="1" smtClean="0"/>
              <a:t>queryPolicyObject</a:t>
            </a:r>
            <a:r>
              <a:rPr lang="en-US" dirty="0" smtClean="0"/>
              <a:t> attribute value, use Default Query Policy</a:t>
            </a:r>
          </a:p>
          <a:p>
            <a:r>
              <a:rPr lang="en-US" dirty="0" smtClean="0"/>
              <a:t>don’t change unless you know what and why</a:t>
            </a:r>
          </a:p>
          <a:p>
            <a:pPr lvl="1"/>
            <a:r>
              <a:rPr lang="en-US" dirty="0" smtClean="0"/>
              <a:t>opportunity to experience all sorts of unique failures</a:t>
            </a:r>
          </a:p>
          <a:p>
            <a:pPr lvl="1"/>
            <a:r>
              <a:rPr lang="en-US" dirty="0" smtClean="0"/>
              <a:t>little guidance from Microsoft on value ranges and what to watch out for</a:t>
            </a:r>
          </a:p>
          <a:p>
            <a:pPr lvl="1"/>
            <a:r>
              <a:rPr lang="en-US" dirty="0" smtClean="0"/>
              <a:t>do not hack Active Directory to support poor applications</a:t>
            </a:r>
          </a:p>
          <a:p>
            <a:pPr lvl="2"/>
            <a:r>
              <a:rPr lang="en-US" dirty="0" smtClean="0"/>
              <a:t>even when they come from big 3-letter companies…</a:t>
            </a:r>
          </a:p>
          <a:p>
            <a:pPr lvl="1"/>
            <a:r>
              <a:rPr lang="en-US" dirty="0" smtClean="0"/>
              <a:t>increasing max values could steal resources from other components</a:t>
            </a:r>
          </a:p>
          <a:p>
            <a:r>
              <a:rPr lang="en-US" dirty="0" smtClean="0"/>
              <a:t>two modification mechanisms</a:t>
            </a:r>
          </a:p>
          <a:p>
            <a:pPr lvl="1"/>
            <a:r>
              <a:rPr lang="en-US" dirty="0" smtClean="0"/>
              <a:t>NTDSUTIL </a:t>
            </a:r>
          </a:p>
          <a:p>
            <a:pPr lvl="2"/>
            <a:r>
              <a:rPr lang="en-US" dirty="0" smtClean="0"/>
              <a:t>LDAP Policies</a:t>
            </a:r>
          </a:p>
          <a:p>
            <a:pPr lvl="3"/>
            <a:r>
              <a:rPr lang="en-US" dirty="0" smtClean="0"/>
              <a:t>Default Query Policy only</a:t>
            </a:r>
          </a:p>
          <a:p>
            <a:pPr lvl="1"/>
            <a:r>
              <a:rPr lang="en-US" dirty="0" smtClean="0"/>
              <a:t>LDAP modification of </a:t>
            </a:r>
            <a:r>
              <a:rPr lang="en-US" dirty="0" err="1" smtClean="0"/>
              <a:t>queryPolicy</a:t>
            </a:r>
            <a:r>
              <a:rPr lang="en-US" dirty="0" smtClean="0"/>
              <a:t> object(s)</a:t>
            </a:r>
          </a:p>
          <a:p>
            <a:pPr lvl="2"/>
            <a:r>
              <a:rPr lang="en-US" dirty="0" smtClean="0"/>
              <a:t>CN=Query-</a:t>
            </a:r>
            <a:r>
              <a:rPr lang="en-US" dirty="0" err="1" smtClean="0"/>
              <a:t>Policies,CN</a:t>
            </a:r>
            <a:r>
              <a:rPr lang="en-US" dirty="0" smtClean="0"/>
              <a:t>=Directory </a:t>
            </a:r>
            <a:r>
              <a:rPr lang="en-US" dirty="0" err="1" smtClean="0"/>
              <a:t>Service,CN</a:t>
            </a:r>
            <a:r>
              <a:rPr lang="en-US" dirty="0" smtClean="0"/>
              <a:t>=Windows NT,CN=</a:t>
            </a:r>
            <a:r>
              <a:rPr lang="en-US" dirty="0" err="1" smtClean="0"/>
              <a:t>Services,CN</a:t>
            </a:r>
            <a:r>
              <a:rPr lang="en-US" dirty="0" smtClean="0"/>
              <a:t>=Configuration…</a:t>
            </a:r>
          </a:p>
        </p:txBody>
      </p:sp>
    </p:spTree>
    <p:extLst>
      <p:ext uri="{BB962C8B-B14F-4D97-AF65-F5344CB8AC3E}">
        <p14:creationId xmlns:p14="http://schemas.microsoft.com/office/powerpoint/2010/main" val="2558766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1149953"/>
          <p:cNvSpPr>
            <a:spLocks noGrp="1" noChangeArrowheads="1"/>
          </p:cNvSpPr>
          <p:nvPr>
            <p:ph type="title"/>
          </p:nvPr>
        </p:nvSpPr>
        <p:spPr/>
        <p:txBody>
          <a:bodyPr/>
          <a:lstStyle/>
          <a:p>
            <a:r>
              <a:rPr lang="en-US" smtClean="0"/>
              <a:t>LDAP policies</a:t>
            </a:r>
          </a:p>
        </p:txBody>
      </p:sp>
      <p:sp>
        <p:nvSpPr>
          <p:cNvPr id="49155" name="Shape 1149954"/>
          <p:cNvSpPr>
            <a:spLocks noGrp="1" noChangeArrowheads="1"/>
          </p:cNvSpPr>
          <p:nvPr>
            <p:ph idx="1"/>
          </p:nvPr>
        </p:nvSpPr>
        <p:spPr/>
        <p:txBody>
          <a:bodyPr>
            <a:normAutofit fontScale="92500"/>
          </a:bodyPr>
          <a:lstStyle/>
          <a:p>
            <a:r>
              <a:rPr lang="en-US" dirty="0" err="1" smtClean="0"/>
              <a:t>MaxPageSize</a:t>
            </a:r>
            <a:endParaRPr lang="en-US" dirty="0" smtClean="0"/>
          </a:p>
          <a:p>
            <a:pPr lvl="1"/>
            <a:r>
              <a:rPr lang="en-US" dirty="0" smtClean="0"/>
              <a:t>maximum number of entries returned in a single page </a:t>
            </a:r>
          </a:p>
          <a:p>
            <a:pPr lvl="1"/>
            <a:r>
              <a:rPr lang="en-US" dirty="0" smtClean="0"/>
              <a:t>don’t touch, use paging queries - easy</a:t>
            </a:r>
          </a:p>
          <a:p>
            <a:pPr lvl="1"/>
            <a:r>
              <a:rPr lang="en-US" dirty="0" smtClean="0"/>
              <a:t>default: 1000 records</a:t>
            </a:r>
          </a:p>
          <a:p>
            <a:r>
              <a:rPr lang="en-US" dirty="0" err="1" smtClean="0"/>
              <a:t>MaxValRange</a:t>
            </a:r>
            <a:endParaRPr lang="en-US" dirty="0" smtClean="0"/>
          </a:p>
          <a:p>
            <a:pPr lvl="1"/>
            <a:r>
              <a:rPr lang="en-US" dirty="0" smtClean="0"/>
              <a:t>max number of values returned for a MV attribute in single request</a:t>
            </a:r>
          </a:p>
          <a:p>
            <a:pPr lvl="1"/>
            <a:r>
              <a:rPr lang="en-US" dirty="0" smtClean="0"/>
              <a:t>don’t touch, use attribute ranging - easy</a:t>
            </a:r>
          </a:p>
          <a:p>
            <a:pPr lvl="1"/>
            <a:r>
              <a:rPr lang="en-US" dirty="0" smtClean="0"/>
              <a:t>default: 1500 values</a:t>
            </a:r>
          </a:p>
          <a:p>
            <a:r>
              <a:rPr lang="en-US" dirty="0" err="1" smtClean="0"/>
              <a:t>MaxQueryDuration</a:t>
            </a:r>
            <a:endParaRPr lang="en-US" dirty="0" smtClean="0"/>
          </a:p>
          <a:p>
            <a:pPr lvl="1"/>
            <a:r>
              <a:rPr lang="en-US" dirty="0" smtClean="0"/>
              <a:t>max time a single query is allowed to run prior to termination</a:t>
            </a:r>
          </a:p>
          <a:p>
            <a:pPr lvl="1"/>
            <a:r>
              <a:rPr lang="en-US" dirty="0" smtClean="0"/>
              <a:t>don’t touch, use proper timeout values and paged queries - easy</a:t>
            </a:r>
          </a:p>
          <a:p>
            <a:pPr lvl="1"/>
            <a:r>
              <a:rPr lang="en-US" dirty="0" smtClean="0"/>
              <a:t>default: 120 seconds</a:t>
            </a:r>
          </a:p>
          <a:p>
            <a:endParaRPr lang="en-US" dirty="0" smtClean="0"/>
          </a:p>
          <a:p>
            <a:endParaRPr lang="en-US" dirty="0" smtClean="0"/>
          </a:p>
        </p:txBody>
      </p:sp>
    </p:spTree>
    <p:extLst>
      <p:ext uri="{BB962C8B-B14F-4D97-AF65-F5344CB8AC3E}">
        <p14:creationId xmlns:p14="http://schemas.microsoft.com/office/powerpoint/2010/main" val="1810542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NextClosestSiteFilter = 0</a:t>
            </a:r>
            <a:endParaRPr lang="en-US" dirty="0" smtClean="0"/>
          </a:p>
        </p:txBody>
      </p:sp>
      <p:sp>
        <p:nvSpPr>
          <p:cNvPr id="4" name="Content Placeholder 3"/>
          <p:cNvSpPr>
            <a:spLocks noGrp="1"/>
          </p:cNvSpPr>
          <p:nvPr>
            <p:ph idx="1"/>
          </p:nvPr>
        </p:nvSpPr>
        <p:spPr/>
        <p:txBody>
          <a:bodyPr/>
          <a:lstStyle/>
          <a:p>
            <a:r>
              <a:rPr lang="en-US" smtClean="0"/>
              <a:t>NextClosestSiteFilter = 0</a:t>
            </a:r>
          </a:p>
          <a:p>
            <a:r>
              <a:rPr lang="en-US" smtClean="0"/>
              <a:t>RODC sites are NOT filtered out</a:t>
            </a:r>
            <a:endParaRPr lang="en-US" dirty="0"/>
          </a:p>
        </p:txBody>
      </p:sp>
      <p:grpSp>
        <p:nvGrpSpPr>
          <p:cNvPr id="3" name="Group 2"/>
          <p:cNvGrpSpPr/>
          <p:nvPr/>
        </p:nvGrpSpPr>
        <p:grpSpPr>
          <a:xfrm>
            <a:off x="5891903" y="1282504"/>
            <a:ext cx="5649720" cy="5511339"/>
            <a:chOff x="5380264" y="0"/>
            <a:chExt cx="5649720" cy="5511339"/>
          </a:xfrm>
        </p:grpSpPr>
        <p:sp>
          <p:nvSpPr>
            <p:cNvPr id="49" name="Oval 48"/>
            <p:cNvSpPr/>
            <p:nvPr/>
          </p:nvSpPr>
          <p:spPr bwMode="auto">
            <a:xfrm>
              <a:off x="8127536" y="3675437"/>
              <a:ext cx="1941103" cy="1835902"/>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5" name="Oval 4"/>
            <p:cNvSpPr/>
            <p:nvPr/>
          </p:nvSpPr>
          <p:spPr bwMode="auto">
            <a:xfrm>
              <a:off x="5852649" y="924121"/>
              <a:ext cx="3260024" cy="3171986"/>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7" name="Oval 6"/>
            <p:cNvSpPr/>
            <p:nvPr/>
          </p:nvSpPr>
          <p:spPr bwMode="auto">
            <a:xfrm>
              <a:off x="9116114" y="2177880"/>
              <a:ext cx="1905050" cy="1835577"/>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8" name="Oval 7"/>
            <p:cNvSpPr/>
            <p:nvPr/>
          </p:nvSpPr>
          <p:spPr bwMode="auto">
            <a:xfrm>
              <a:off x="8687304" y="0"/>
              <a:ext cx="2342680" cy="217788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grpSp>
          <p:nvGrpSpPr>
            <p:cNvPr id="28" name="Group 27"/>
            <p:cNvGrpSpPr/>
            <p:nvPr/>
          </p:nvGrpSpPr>
          <p:grpSpPr>
            <a:xfrm>
              <a:off x="7290761" y="1528497"/>
              <a:ext cx="859506" cy="807992"/>
              <a:chOff x="5020584" y="3818313"/>
              <a:chExt cx="859506" cy="807992"/>
            </a:xfrm>
          </p:grpSpPr>
          <p:pic>
            <p:nvPicPr>
              <p:cNvPr id="29"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a:t>
                </a:r>
              </a:p>
            </p:txBody>
          </p:sp>
        </p:grpSp>
        <p:grpSp>
          <p:nvGrpSpPr>
            <p:cNvPr id="34" name="Group 33"/>
            <p:cNvGrpSpPr/>
            <p:nvPr/>
          </p:nvGrpSpPr>
          <p:grpSpPr>
            <a:xfrm>
              <a:off x="6550574" y="2498316"/>
              <a:ext cx="859506" cy="807992"/>
              <a:chOff x="5020584" y="3818313"/>
              <a:chExt cx="859506" cy="807992"/>
            </a:xfrm>
          </p:grpSpPr>
          <p:pic>
            <p:nvPicPr>
              <p:cNvPr id="35"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a:t>
                </a:r>
              </a:p>
            </p:txBody>
          </p:sp>
        </p:grpSp>
        <p:grpSp>
          <p:nvGrpSpPr>
            <p:cNvPr id="31" name="Group 30"/>
            <p:cNvGrpSpPr/>
            <p:nvPr/>
          </p:nvGrpSpPr>
          <p:grpSpPr>
            <a:xfrm>
              <a:off x="9704352" y="242199"/>
              <a:ext cx="899285" cy="807992"/>
              <a:chOff x="5015376" y="3818313"/>
              <a:chExt cx="899285" cy="807992"/>
            </a:xfrm>
          </p:grpSpPr>
          <p:pic>
            <p:nvPicPr>
              <p:cNvPr id="3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015376"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RODC-02</a:t>
                </a:r>
              </a:p>
            </p:txBody>
          </p:sp>
        </p:grpSp>
        <p:grpSp>
          <p:nvGrpSpPr>
            <p:cNvPr id="37" name="Group 36"/>
            <p:cNvGrpSpPr/>
            <p:nvPr/>
          </p:nvGrpSpPr>
          <p:grpSpPr>
            <a:xfrm>
              <a:off x="9014457" y="1085619"/>
              <a:ext cx="859506" cy="807992"/>
              <a:chOff x="5020584" y="3818313"/>
              <a:chExt cx="859506" cy="807992"/>
            </a:xfrm>
          </p:grpSpPr>
          <p:pic>
            <p:nvPicPr>
              <p:cNvPr id="38"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169262" y="4380084"/>
                <a:ext cx="591509"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a:t>
                </a:r>
              </a:p>
            </p:txBody>
          </p:sp>
        </p:grpSp>
        <p:pic>
          <p:nvPicPr>
            <p:cNvPr id="51" name="Picture 17" descr=""/>
            <p:cNvPicPr>
              <a:picLocks noChangeAspect="1" noChangeArrowheads="1"/>
            </p:cNvPicPr>
            <p:nvPr/>
          </p:nvPicPr>
          <p:blipFill rotWithShape="1">
            <a:blip r:embed="rId4">
              <a:extLst>
                <a:ext uri="{28A0092B-C50C-407E-A947-70E740481C1C}">
                  <a14:useLocalDpi xmlns:a14="http://schemas.microsoft.com/office/drawing/2010/main" val="0"/>
                </a:ext>
              </a:extLst>
            </a:blip>
            <a:srcRect r="68963"/>
            <a:stretch/>
          </p:blipFill>
          <p:spPr bwMode="auto">
            <a:xfrm>
              <a:off x="5380264" y="2846584"/>
              <a:ext cx="1238179" cy="1228725"/>
            </a:xfrm>
            <a:prstGeom prst="rect">
              <a:avLst/>
            </a:prstGeom>
            <a:noFill/>
            <a:extLst>
              <a:ext uri="{909E8E84-426E-40DD-AFC4-6F175D3DCCD1}">
                <a14:hiddenFill xmlns:a14="http://schemas.microsoft.com/office/drawing/2010/main">
                  <a:solidFill>
                    <a:srgbClr val="FFFFFF"/>
                  </a:solidFill>
                </a14:hiddenFill>
              </a:ext>
            </a:extLst>
          </p:spPr>
        </p:pic>
        <p:sp>
          <p:nvSpPr>
            <p:cNvPr id="52" name="Oval 51"/>
            <p:cNvSpPr/>
            <p:nvPr/>
          </p:nvSpPr>
          <p:spPr bwMode="auto">
            <a:xfrm>
              <a:off x="9676753" y="1841745"/>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125</a:t>
              </a:r>
            </a:p>
          </p:txBody>
        </p:sp>
        <p:sp>
          <p:nvSpPr>
            <p:cNvPr id="53" name="Oval 52"/>
            <p:cNvSpPr/>
            <p:nvPr/>
          </p:nvSpPr>
          <p:spPr bwMode="auto">
            <a:xfrm>
              <a:off x="8662133" y="2454509"/>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150</a:t>
              </a:r>
            </a:p>
          </p:txBody>
        </p:sp>
        <p:sp>
          <p:nvSpPr>
            <p:cNvPr id="54" name="Oval 53"/>
            <p:cNvSpPr/>
            <p:nvPr/>
          </p:nvSpPr>
          <p:spPr bwMode="auto">
            <a:xfrm>
              <a:off x="9241660" y="3554822"/>
              <a:ext cx="783771" cy="649383"/>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100</a:t>
              </a:r>
            </a:p>
          </p:txBody>
        </p:sp>
        <p:grpSp>
          <p:nvGrpSpPr>
            <p:cNvPr id="10" name="Group 9"/>
            <p:cNvGrpSpPr/>
            <p:nvPr/>
          </p:nvGrpSpPr>
          <p:grpSpPr>
            <a:xfrm>
              <a:off x="8619056" y="4170811"/>
              <a:ext cx="899285" cy="807992"/>
              <a:chOff x="5015374" y="3818313"/>
              <a:chExt cx="899285" cy="807992"/>
            </a:xfrm>
          </p:grpSpPr>
          <p:pic>
            <p:nvPicPr>
              <p:cNvPr id="3082"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15374" y="4380084"/>
                <a:ext cx="899285"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RODC-01</a:t>
                </a:r>
              </a:p>
            </p:txBody>
          </p:sp>
        </p:grpSp>
        <p:grpSp>
          <p:nvGrpSpPr>
            <p:cNvPr id="14" name="Group 13"/>
            <p:cNvGrpSpPr/>
            <p:nvPr/>
          </p:nvGrpSpPr>
          <p:grpSpPr>
            <a:xfrm>
              <a:off x="9682942" y="2760499"/>
              <a:ext cx="814040" cy="784751"/>
              <a:chOff x="9224412" y="4700058"/>
              <a:chExt cx="814040" cy="784751"/>
            </a:xfrm>
          </p:grpSpPr>
          <p:pic>
            <p:nvPicPr>
              <p:cNvPr id="3085" name="Group 23"/>
              <p:cNvPicPr>
                <a:picLocks noChangeArrowheads="1"/>
              </p:cNvPicPr>
              <p:nvPr/>
            </p:nvPicPr>
            <p:blipFill>
              <a:blip r:embed="rId5">
                <a:extLst>
                  <a:ext uri="{28A0092B-C50C-407E-A947-70E740481C1C}">
                    <a14:useLocalDpi xmlns:a14="http://schemas.microsoft.com/office/drawing/2010/main" val="0"/>
                  </a:ext>
                </a:extLst>
              </a:blip>
              <a:srcRect l="-2139" t="-3999" r="-4527"/>
              <a:stretch>
                <a:fillRect/>
              </a:stretch>
            </p:blipFill>
            <p:spPr bwMode="auto">
              <a:xfrm>
                <a:off x="9224412" y="4700058"/>
                <a:ext cx="814040" cy="6616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370143" y="5238588"/>
                <a:ext cx="522580" cy="246221"/>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Client</a:t>
                </a:r>
              </a:p>
            </p:txBody>
          </p:sp>
        </p:grpSp>
      </p:grpSp>
      <p:cxnSp>
        <p:nvCxnSpPr>
          <p:cNvPr id="40" name="Elbow Connector 42"/>
          <p:cNvCxnSpPr/>
          <p:nvPr/>
        </p:nvCxnSpPr>
        <p:spPr>
          <a:xfrm rot="5400000">
            <a:off x="9861550" y="5022850"/>
            <a:ext cx="914400" cy="622300"/>
          </a:xfrm>
          <a:prstGeom prst="bentConnector3">
            <a:avLst>
              <a:gd name="adj1" fmla="val 100000"/>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pic>
        <p:nvPicPr>
          <p:cNvPr id="41" name="Picture 2" descr="C:\Users\JairoC.NTDEV\AppData\Local\Microsoft\Windows\Temporary Internet Files\Content.IE5\RJPXPH4A\MC90043261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598" y="5591237"/>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98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1150977"/>
          <p:cNvSpPr>
            <a:spLocks noGrp="1" noChangeArrowheads="1"/>
          </p:cNvSpPr>
          <p:nvPr>
            <p:ph type="title"/>
          </p:nvPr>
        </p:nvSpPr>
        <p:spPr/>
        <p:txBody>
          <a:bodyPr/>
          <a:lstStyle/>
          <a:p>
            <a:r>
              <a:rPr lang="en-US" smtClean="0"/>
              <a:t>LDAP policies</a:t>
            </a:r>
          </a:p>
        </p:txBody>
      </p:sp>
      <p:sp>
        <p:nvSpPr>
          <p:cNvPr id="50179" name="Shape 1150978"/>
          <p:cNvSpPr>
            <a:spLocks noGrp="1" noChangeArrowheads="1"/>
          </p:cNvSpPr>
          <p:nvPr>
            <p:ph idx="1"/>
          </p:nvPr>
        </p:nvSpPr>
        <p:spPr/>
        <p:txBody>
          <a:bodyPr>
            <a:normAutofit fontScale="85000" lnSpcReduction="20000"/>
          </a:bodyPr>
          <a:lstStyle/>
          <a:p>
            <a:r>
              <a:rPr lang="en-US" dirty="0" err="1" smtClean="0"/>
              <a:t>MaxPoolThreads</a:t>
            </a:r>
            <a:endParaRPr lang="en-US" dirty="0" smtClean="0"/>
          </a:p>
          <a:p>
            <a:pPr lvl="1"/>
            <a:r>
              <a:rPr lang="en-US" dirty="0" smtClean="0"/>
              <a:t>Number of threads available for processing I/O and LDAP requests</a:t>
            </a:r>
          </a:p>
          <a:p>
            <a:pPr lvl="1"/>
            <a:r>
              <a:rPr lang="en-US" dirty="0" smtClean="0"/>
              <a:t>increasing can be useful on big busy DCs</a:t>
            </a:r>
          </a:p>
          <a:p>
            <a:pPr lvl="2"/>
            <a:r>
              <a:rPr lang="en-US" dirty="0" smtClean="0"/>
              <a:t>DCs used by Exchange</a:t>
            </a:r>
          </a:p>
          <a:p>
            <a:pPr lvl="2"/>
            <a:r>
              <a:rPr lang="en-US" dirty="0" smtClean="0"/>
              <a:t>slow bind times</a:t>
            </a:r>
          </a:p>
          <a:p>
            <a:pPr lvl="1"/>
            <a:r>
              <a:rPr lang="en-US" dirty="0" smtClean="0"/>
              <a:t>guideline only, DC may or may not increase to that number of threads</a:t>
            </a:r>
          </a:p>
          <a:p>
            <a:pPr lvl="1"/>
            <a:r>
              <a:rPr lang="en-US" dirty="0" smtClean="0"/>
              <a:t>default: 4 per processor</a:t>
            </a:r>
          </a:p>
          <a:p>
            <a:r>
              <a:rPr lang="en-US" dirty="0" err="1" smtClean="0"/>
              <a:t>MaxActiveQueries</a:t>
            </a:r>
            <a:endParaRPr lang="en-US" dirty="0" smtClean="0"/>
          </a:p>
          <a:p>
            <a:pPr lvl="1"/>
            <a:r>
              <a:rPr lang="en-US" dirty="0" smtClean="0"/>
              <a:t>not used in ADAM and Windows Server 2003 AD, use </a:t>
            </a:r>
            <a:r>
              <a:rPr lang="en-US" dirty="0" err="1" smtClean="0"/>
              <a:t>MaxPoolThreads</a:t>
            </a:r>
            <a:endParaRPr lang="en-US" dirty="0" smtClean="0"/>
          </a:p>
          <a:p>
            <a:pPr lvl="1"/>
            <a:r>
              <a:rPr lang="en-US" dirty="0" smtClean="0"/>
              <a:t>default: 20 queries</a:t>
            </a:r>
          </a:p>
          <a:p>
            <a:r>
              <a:rPr lang="en-US" dirty="0" err="1" smtClean="0"/>
              <a:t>MaxConnections</a:t>
            </a:r>
            <a:endParaRPr lang="en-US" dirty="0" smtClean="0"/>
          </a:p>
          <a:p>
            <a:pPr lvl="1"/>
            <a:r>
              <a:rPr lang="en-US" dirty="0" smtClean="0"/>
              <a:t>maximum simultaneous connections, any connections above this value are dropped</a:t>
            </a:r>
          </a:p>
          <a:p>
            <a:pPr lvl="1"/>
            <a:r>
              <a:rPr lang="en-US" dirty="0" smtClean="0"/>
              <a:t>useful to increase for big DCs handling lots of LDAP clients or multithreaded clients opening lots of connections</a:t>
            </a:r>
          </a:p>
          <a:p>
            <a:pPr lvl="1"/>
            <a:r>
              <a:rPr lang="en-US" dirty="0" smtClean="0"/>
              <a:t>can be dangerous and used for DOS attacks</a:t>
            </a:r>
          </a:p>
          <a:p>
            <a:pPr lvl="1"/>
            <a:r>
              <a:rPr lang="en-US" dirty="0" smtClean="0"/>
              <a:t>default: 5000 connections</a:t>
            </a:r>
          </a:p>
          <a:p>
            <a:endParaRPr lang="en-US" dirty="0" smtClean="0"/>
          </a:p>
          <a:p>
            <a:endParaRPr lang="en-US" dirty="0" smtClean="0"/>
          </a:p>
        </p:txBody>
      </p:sp>
    </p:spTree>
    <p:extLst>
      <p:ext uri="{BB962C8B-B14F-4D97-AF65-F5344CB8AC3E}">
        <p14:creationId xmlns:p14="http://schemas.microsoft.com/office/powerpoint/2010/main" val="594424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1152001"/>
          <p:cNvSpPr>
            <a:spLocks noGrp="1" noChangeArrowheads="1"/>
          </p:cNvSpPr>
          <p:nvPr>
            <p:ph type="title"/>
          </p:nvPr>
        </p:nvSpPr>
        <p:spPr/>
        <p:txBody>
          <a:bodyPr/>
          <a:lstStyle/>
          <a:p>
            <a:r>
              <a:rPr lang="en-US" smtClean="0"/>
              <a:t>LDAP policies</a:t>
            </a:r>
          </a:p>
        </p:txBody>
      </p:sp>
      <p:sp>
        <p:nvSpPr>
          <p:cNvPr id="51203" name="Shape 1152002"/>
          <p:cNvSpPr>
            <a:spLocks noGrp="1" noChangeArrowheads="1"/>
          </p:cNvSpPr>
          <p:nvPr>
            <p:ph idx="1"/>
          </p:nvPr>
        </p:nvSpPr>
        <p:spPr/>
        <p:txBody>
          <a:bodyPr>
            <a:normAutofit fontScale="85000" lnSpcReduction="20000"/>
          </a:bodyPr>
          <a:lstStyle/>
          <a:p>
            <a:r>
              <a:rPr lang="en-US" dirty="0" err="1" smtClean="0"/>
              <a:t>MaxTempTableSize</a:t>
            </a:r>
            <a:endParaRPr lang="en-US" dirty="0" smtClean="0"/>
          </a:p>
          <a:p>
            <a:pPr lvl="1"/>
            <a:r>
              <a:rPr lang="en-US" dirty="0" smtClean="0"/>
              <a:t>size of temporary table space available for various internal query ops such as sort, VLV, OR query optimization, </a:t>
            </a:r>
            <a:r>
              <a:rPr lang="en-US" dirty="0" err="1" smtClean="0"/>
              <a:t>etc</a:t>
            </a:r>
            <a:endParaRPr lang="en-US" dirty="0" smtClean="0"/>
          </a:p>
          <a:p>
            <a:pPr lvl="1"/>
            <a:r>
              <a:rPr lang="en-US" dirty="0" smtClean="0"/>
              <a:t>increase *might* help OR queries</a:t>
            </a:r>
          </a:p>
          <a:p>
            <a:pPr lvl="1"/>
            <a:r>
              <a:rPr lang="en-US" dirty="0" smtClean="0"/>
              <a:t>increase to assist large sort or VLV operations</a:t>
            </a:r>
          </a:p>
          <a:p>
            <a:pPr lvl="2"/>
            <a:r>
              <a:rPr lang="en-US" dirty="0" smtClean="0"/>
              <a:t>instead use container indexing and one level queries with AD</a:t>
            </a:r>
          </a:p>
          <a:p>
            <a:pPr lvl="2"/>
            <a:r>
              <a:rPr lang="en-US" dirty="0" smtClean="0"/>
              <a:t>instead use container indexing or </a:t>
            </a:r>
            <a:r>
              <a:rPr lang="en-US" dirty="0" err="1" smtClean="0"/>
              <a:t>subtree</a:t>
            </a:r>
            <a:r>
              <a:rPr lang="en-US" dirty="0" smtClean="0"/>
              <a:t> indexing with ADAM</a:t>
            </a:r>
          </a:p>
          <a:p>
            <a:pPr lvl="1"/>
            <a:r>
              <a:rPr lang="en-US" dirty="0" smtClean="0"/>
              <a:t>default: 10000 records</a:t>
            </a:r>
          </a:p>
          <a:p>
            <a:r>
              <a:rPr lang="en-US" dirty="0" err="1" smtClean="0"/>
              <a:t>MaxResultSetSize</a:t>
            </a:r>
            <a:endParaRPr lang="en-US" dirty="0" smtClean="0"/>
          </a:p>
          <a:p>
            <a:pPr lvl="1"/>
            <a:r>
              <a:rPr lang="en-US" dirty="0" smtClean="0"/>
              <a:t>max space available for intermediate results sets for paged queries</a:t>
            </a:r>
          </a:p>
          <a:p>
            <a:pPr lvl="1"/>
            <a:r>
              <a:rPr lang="en-US" dirty="0" smtClean="0"/>
              <a:t>increase *might* speed up paged queries</a:t>
            </a:r>
          </a:p>
          <a:p>
            <a:pPr lvl="1"/>
            <a:r>
              <a:rPr lang="en-US" dirty="0" smtClean="0"/>
              <a:t>default: 262144 bytes</a:t>
            </a:r>
          </a:p>
          <a:p>
            <a:r>
              <a:rPr lang="en-US" dirty="0" err="1" smtClean="0"/>
              <a:t>MaxReceiveBuffer</a:t>
            </a:r>
            <a:endParaRPr lang="en-US" dirty="0" smtClean="0"/>
          </a:p>
          <a:p>
            <a:pPr lvl="1"/>
            <a:r>
              <a:rPr lang="en-US" dirty="0" smtClean="0"/>
              <a:t>largest LDAP packet that can be received by DC</a:t>
            </a:r>
          </a:p>
          <a:p>
            <a:pPr lvl="1"/>
            <a:r>
              <a:rPr lang="en-US" dirty="0" smtClean="0"/>
              <a:t>do not touch</a:t>
            </a:r>
          </a:p>
          <a:p>
            <a:pPr lvl="1"/>
            <a:r>
              <a:rPr lang="en-US" dirty="0" smtClean="0"/>
              <a:t>default: 10485760 bytes</a:t>
            </a:r>
          </a:p>
        </p:txBody>
      </p:sp>
    </p:spTree>
    <p:extLst>
      <p:ext uri="{BB962C8B-B14F-4D97-AF65-F5344CB8AC3E}">
        <p14:creationId xmlns:p14="http://schemas.microsoft.com/office/powerpoint/2010/main" val="2725403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1154049"/>
          <p:cNvSpPr>
            <a:spLocks noGrp="1" noChangeArrowheads="1"/>
          </p:cNvSpPr>
          <p:nvPr>
            <p:ph type="title"/>
          </p:nvPr>
        </p:nvSpPr>
        <p:spPr/>
        <p:txBody>
          <a:bodyPr/>
          <a:lstStyle/>
          <a:p>
            <a:r>
              <a:rPr lang="en-US" smtClean="0"/>
              <a:t>LDAP policies</a:t>
            </a:r>
          </a:p>
        </p:txBody>
      </p:sp>
      <p:sp>
        <p:nvSpPr>
          <p:cNvPr id="52227" name="Shape 1154050"/>
          <p:cNvSpPr>
            <a:spLocks noGrp="1" noChangeArrowheads="1"/>
          </p:cNvSpPr>
          <p:nvPr>
            <p:ph idx="1"/>
          </p:nvPr>
        </p:nvSpPr>
        <p:spPr/>
        <p:txBody>
          <a:bodyPr>
            <a:normAutofit fontScale="77500" lnSpcReduction="20000"/>
          </a:bodyPr>
          <a:lstStyle/>
          <a:p>
            <a:r>
              <a:rPr lang="en-US" dirty="0" err="1" smtClean="0"/>
              <a:t>MaxDatagramRecv</a:t>
            </a:r>
            <a:endParaRPr lang="en-US" dirty="0" smtClean="0"/>
          </a:p>
          <a:p>
            <a:pPr lvl="1"/>
            <a:r>
              <a:rPr lang="en-US" dirty="0" smtClean="0"/>
              <a:t>largest single datagram that can be received</a:t>
            </a:r>
          </a:p>
          <a:p>
            <a:pPr lvl="1"/>
            <a:r>
              <a:rPr lang="en-US" dirty="0" smtClean="0"/>
              <a:t>don’t recommend modifying this</a:t>
            </a:r>
          </a:p>
          <a:p>
            <a:pPr lvl="1"/>
            <a:r>
              <a:rPr lang="en-US" dirty="0" smtClean="0"/>
              <a:t>default: 4096 bytes</a:t>
            </a:r>
          </a:p>
          <a:p>
            <a:r>
              <a:rPr lang="en-US" dirty="0" err="1" smtClean="0"/>
              <a:t>MaxNotificationPerConn</a:t>
            </a:r>
            <a:endParaRPr lang="en-US" dirty="0" smtClean="0"/>
          </a:p>
          <a:p>
            <a:pPr lvl="1"/>
            <a:r>
              <a:rPr lang="en-US" dirty="0" smtClean="0"/>
              <a:t>maximum change notification handles that can be opened against a DC per connection</a:t>
            </a:r>
          </a:p>
          <a:p>
            <a:pPr lvl="1"/>
            <a:r>
              <a:rPr lang="en-US" dirty="0" smtClean="0"/>
              <a:t>do not touch, dangerous</a:t>
            </a:r>
          </a:p>
          <a:p>
            <a:pPr lvl="1"/>
            <a:r>
              <a:rPr lang="en-US" dirty="0" smtClean="0"/>
              <a:t>default: 5 change notifications per connection</a:t>
            </a:r>
          </a:p>
          <a:p>
            <a:r>
              <a:rPr lang="en-US" dirty="0" err="1" smtClean="0"/>
              <a:t>MaxConnIdleTime</a:t>
            </a:r>
            <a:endParaRPr lang="en-US" dirty="0" smtClean="0"/>
          </a:p>
          <a:p>
            <a:pPr lvl="1"/>
            <a:r>
              <a:rPr lang="en-US" dirty="0" smtClean="0"/>
              <a:t>maximum time a connection can be idle prior to disconnect</a:t>
            </a:r>
          </a:p>
          <a:p>
            <a:pPr lvl="1"/>
            <a:r>
              <a:rPr lang="en-US" dirty="0" smtClean="0"/>
              <a:t>don’t recommend increasing this </a:t>
            </a:r>
          </a:p>
          <a:p>
            <a:pPr lvl="1"/>
            <a:r>
              <a:rPr lang="en-US" dirty="0" smtClean="0"/>
              <a:t>default :900 seconds</a:t>
            </a:r>
          </a:p>
          <a:p>
            <a:r>
              <a:rPr lang="en-US" dirty="0" err="1" smtClean="0"/>
              <a:t>InitRecvTimeout</a:t>
            </a:r>
            <a:endParaRPr lang="en-US" dirty="0" smtClean="0"/>
          </a:p>
          <a:p>
            <a:pPr lvl="1"/>
            <a:r>
              <a:rPr lang="en-US" dirty="0" smtClean="0"/>
              <a:t>time to wait for client to make request after connecting</a:t>
            </a:r>
          </a:p>
          <a:p>
            <a:pPr lvl="1"/>
            <a:r>
              <a:rPr lang="en-US" dirty="0" smtClean="0"/>
              <a:t>don’t recommend increasing this</a:t>
            </a:r>
          </a:p>
          <a:p>
            <a:pPr lvl="1"/>
            <a:r>
              <a:rPr lang="en-US" dirty="0" smtClean="0"/>
              <a:t>default : 120 seconds</a:t>
            </a:r>
          </a:p>
          <a:p>
            <a:endParaRPr lang="en-US" dirty="0" smtClean="0"/>
          </a:p>
        </p:txBody>
      </p:sp>
    </p:spTree>
    <p:extLst>
      <p:ext uri="{BB962C8B-B14F-4D97-AF65-F5344CB8AC3E}">
        <p14:creationId xmlns:p14="http://schemas.microsoft.com/office/powerpoint/2010/main" val="3638546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1028097"/>
          <p:cNvSpPr>
            <a:spLocks noGrp="1" noChangeArrowheads="1"/>
          </p:cNvSpPr>
          <p:nvPr>
            <p:ph type="title"/>
          </p:nvPr>
        </p:nvSpPr>
        <p:spPr/>
        <p:txBody>
          <a:bodyPr/>
          <a:lstStyle/>
          <a:p>
            <a:r>
              <a:rPr lang="en-US" smtClean="0"/>
              <a:t>Some interesting session options</a:t>
            </a:r>
          </a:p>
        </p:txBody>
      </p:sp>
      <p:sp>
        <p:nvSpPr>
          <p:cNvPr id="53251" name="Shape 1028098"/>
          <p:cNvSpPr>
            <a:spLocks noGrp="1" noChangeArrowheads="1"/>
          </p:cNvSpPr>
          <p:nvPr>
            <p:ph idx="1"/>
          </p:nvPr>
        </p:nvSpPr>
        <p:spPr/>
        <p:txBody>
          <a:bodyPr>
            <a:normAutofit fontScale="62500" lnSpcReduction="20000"/>
          </a:bodyPr>
          <a:lstStyle/>
          <a:p>
            <a:r>
              <a:rPr lang="en-US" dirty="0" smtClean="0"/>
              <a:t>LDAP_OPT_AREC_EXCLUSIVE</a:t>
            </a:r>
          </a:p>
          <a:p>
            <a:pPr lvl="1"/>
            <a:r>
              <a:rPr lang="en-US" dirty="0" smtClean="0"/>
              <a:t>name specified is DNS </a:t>
            </a:r>
            <a:r>
              <a:rPr lang="en-US" dirty="0" err="1" smtClean="0"/>
              <a:t>HostName</a:t>
            </a:r>
            <a:r>
              <a:rPr lang="en-US" dirty="0" smtClean="0"/>
              <a:t>, do not lookup SRV records</a:t>
            </a:r>
          </a:p>
          <a:p>
            <a:r>
              <a:rPr lang="en-US" dirty="0" smtClean="0"/>
              <a:t>LDAP_OPT_ENCRYPT</a:t>
            </a:r>
          </a:p>
          <a:p>
            <a:pPr lvl="1"/>
            <a:r>
              <a:rPr lang="en-US" dirty="0" smtClean="0"/>
              <a:t>enable </a:t>
            </a:r>
            <a:r>
              <a:rPr lang="en-US" dirty="0" err="1" smtClean="0"/>
              <a:t>kerberos</a:t>
            </a:r>
            <a:r>
              <a:rPr lang="en-US" dirty="0" smtClean="0"/>
              <a:t> encryption for LDAP packets</a:t>
            </a:r>
          </a:p>
          <a:p>
            <a:pPr lvl="2"/>
            <a:r>
              <a:rPr lang="en-US" dirty="0" smtClean="0"/>
              <a:t>Windows 2003/XP will use NTLM encryption if </a:t>
            </a:r>
            <a:r>
              <a:rPr lang="en-US" dirty="0" err="1" smtClean="0"/>
              <a:t>kerberos</a:t>
            </a:r>
            <a:r>
              <a:rPr lang="en-US" dirty="0" smtClean="0"/>
              <a:t> not available</a:t>
            </a:r>
          </a:p>
          <a:p>
            <a:r>
              <a:rPr lang="en-US" dirty="0" smtClean="0"/>
              <a:t>LDAP_OPT_FAST_CONCURRENT_BIND</a:t>
            </a:r>
          </a:p>
          <a:p>
            <a:pPr lvl="1"/>
            <a:r>
              <a:rPr lang="en-US" dirty="0" smtClean="0"/>
              <a:t>allows multiple simple binds through single LDAP connection</a:t>
            </a:r>
          </a:p>
          <a:p>
            <a:pPr lvl="1"/>
            <a:r>
              <a:rPr lang="en-US" dirty="0" smtClean="0"/>
              <a:t>no token generation so much faster</a:t>
            </a:r>
          </a:p>
          <a:p>
            <a:r>
              <a:rPr lang="en-US" dirty="0" smtClean="0"/>
              <a:t>LDAP_OPT_GETDSNAME_FLAGS </a:t>
            </a:r>
          </a:p>
          <a:p>
            <a:pPr lvl="1"/>
            <a:r>
              <a:rPr lang="en-US" dirty="0" smtClean="0"/>
              <a:t>Access to flags to control behavior of </a:t>
            </a:r>
            <a:r>
              <a:rPr lang="en-US" dirty="0" err="1" smtClean="0"/>
              <a:t>DsGetDcName</a:t>
            </a:r>
            <a:r>
              <a:rPr lang="en-US" dirty="0" smtClean="0"/>
              <a:t> call for DC location when connecting</a:t>
            </a:r>
          </a:p>
          <a:p>
            <a:pPr lvl="2"/>
            <a:r>
              <a:rPr lang="en-US" dirty="0" smtClean="0"/>
              <a:t>PDC</a:t>
            </a:r>
          </a:p>
          <a:p>
            <a:pPr lvl="2"/>
            <a:r>
              <a:rPr lang="en-US" dirty="0" smtClean="0"/>
              <a:t>writable</a:t>
            </a:r>
          </a:p>
          <a:p>
            <a:r>
              <a:rPr lang="en-US" dirty="0" smtClean="0"/>
              <a:t>LDAP_OPT_PING_KEEP_ALIVE</a:t>
            </a:r>
          </a:p>
          <a:p>
            <a:pPr lvl="1"/>
            <a:r>
              <a:rPr lang="en-US" dirty="0" smtClean="0"/>
              <a:t>keeps an LDAP session from disconnecting due to idle timeout</a:t>
            </a:r>
          </a:p>
          <a:p>
            <a:r>
              <a:rPr lang="en-US" dirty="0" smtClean="0"/>
              <a:t>LDAP_OPT_PROTOCOL_VERSION </a:t>
            </a:r>
          </a:p>
          <a:p>
            <a:pPr lvl="1"/>
            <a:r>
              <a:rPr lang="en-US" dirty="0" smtClean="0"/>
              <a:t>specify required LDAP version for session</a:t>
            </a:r>
          </a:p>
          <a:p>
            <a:r>
              <a:rPr lang="en-US" dirty="0" smtClean="0"/>
              <a:t>LDAP_OPT_REFERRALS</a:t>
            </a:r>
          </a:p>
          <a:p>
            <a:pPr lvl="1"/>
            <a:r>
              <a:rPr lang="en-US" dirty="0" smtClean="0"/>
              <a:t>Specify whether or not LDAP client should automatically follow referrals</a:t>
            </a:r>
          </a:p>
          <a:p>
            <a:r>
              <a:rPr lang="en-US" dirty="0" smtClean="0"/>
              <a:t>LDAP_OPT_SIGN</a:t>
            </a:r>
          </a:p>
          <a:p>
            <a:pPr lvl="1"/>
            <a:r>
              <a:rPr lang="en-US" dirty="0" smtClean="0"/>
              <a:t>Enable </a:t>
            </a:r>
            <a:r>
              <a:rPr lang="en-US" dirty="0" err="1" smtClean="0"/>
              <a:t>kerberos</a:t>
            </a:r>
            <a:r>
              <a:rPr lang="en-US" dirty="0" smtClean="0"/>
              <a:t> signing for LDAP packets</a:t>
            </a:r>
          </a:p>
          <a:p>
            <a:pPr lvl="2"/>
            <a:r>
              <a:rPr lang="en-US" dirty="0" smtClean="0"/>
              <a:t>Windows 2003/XP will use NTLM signing if </a:t>
            </a:r>
            <a:r>
              <a:rPr lang="en-US" dirty="0" err="1" smtClean="0"/>
              <a:t>kerberos</a:t>
            </a:r>
            <a:r>
              <a:rPr lang="en-US" dirty="0" smtClean="0"/>
              <a:t> not available</a:t>
            </a:r>
          </a:p>
          <a:p>
            <a:endParaRPr lang="en-US" dirty="0" smtClean="0"/>
          </a:p>
          <a:p>
            <a:pPr lvl="1"/>
            <a:endParaRPr lang="en-US" dirty="0" smtClean="0"/>
          </a:p>
        </p:txBody>
      </p:sp>
    </p:spTree>
    <p:extLst>
      <p:ext uri="{BB962C8B-B14F-4D97-AF65-F5344CB8AC3E}">
        <p14:creationId xmlns:p14="http://schemas.microsoft.com/office/powerpoint/2010/main" val="2793140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1029121"/>
          <p:cNvSpPr>
            <a:spLocks noGrp="1" noChangeArrowheads="1"/>
          </p:cNvSpPr>
          <p:nvPr>
            <p:ph type="title"/>
          </p:nvPr>
        </p:nvSpPr>
        <p:spPr/>
        <p:txBody>
          <a:bodyPr/>
          <a:lstStyle/>
          <a:p>
            <a:r>
              <a:rPr lang="en-US" smtClean="0"/>
              <a:t>Some interesting controls</a:t>
            </a:r>
          </a:p>
        </p:txBody>
      </p:sp>
      <p:sp>
        <p:nvSpPr>
          <p:cNvPr id="54275" name="Shape 1029122"/>
          <p:cNvSpPr>
            <a:spLocks noGrp="1" noChangeArrowheads="1"/>
          </p:cNvSpPr>
          <p:nvPr>
            <p:ph idx="1"/>
          </p:nvPr>
        </p:nvSpPr>
        <p:spPr/>
        <p:txBody>
          <a:bodyPr>
            <a:normAutofit fontScale="92500" lnSpcReduction="10000"/>
          </a:bodyPr>
          <a:lstStyle/>
          <a:p>
            <a:r>
              <a:rPr lang="en-US" dirty="0" smtClean="0"/>
              <a:t>LDAP_SERVER_ASQ_OID</a:t>
            </a:r>
          </a:p>
          <a:p>
            <a:pPr lvl="1"/>
            <a:r>
              <a:rPr lang="en-US" dirty="0" smtClean="0"/>
              <a:t>specify an attribute scoped query</a:t>
            </a:r>
          </a:p>
          <a:p>
            <a:r>
              <a:rPr lang="en-US" dirty="0" smtClean="0"/>
              <a:t>LDAP_SERVER_DIRSYNC_OID</a:t>
            </a:r>
          </a:p>
          <a:p>
            <a:pPr lvl="1"/>
            <a:r>
              <a:rPr lang="en-US" dirty="0" smtClean="0"/>
              <a:t>return changes from previous state</a:t>
            </a:r>
          </a:p>
          <a:p>
            <a:pPr lvl="2"/>
            <a:r>
              <a:rPr lang="en-US" dirty="0" smtClean="0"/>
              <a:t>only changes that will replicate</a:t>
            </a:r>
          </a:p>
          <a:p>
            <a:r>
              <a:rPr lang="en-US" dirty="0" smtClean="0"/>
              <a:t>LDAP_SERVER_EXTENDED_DN_OID </a:t>
            </a:r>
          </a:p>
          <a:p>
            <a:pPr lvl="1"/>
            <a:r>
              <a:rPr lang="en-US" dirty="0" smtClean="0"/>
              <a:t>return extended DNs</a:t>
            </a:r>
          </a:p>
          <a:p>
            <a:pPr lvl="2"/>
            <a:r>
              <a:rPr lang="en-US" dirty="0" smtClean="0"/>
              <a:t>&lt;GUID=</a:t>
            </a:r>
            <a:r>
              <a:rPr lang="en-US" dirty="0" err="1" smtClean="0"/>
              <a:t>xxxxxxxx</a:t>
            </a:r>
            <a:r>
              <a:rPr lang="en-US" dirty="0" smtClean="0"/>
              <a:t>&gt;;&lt;SID=</a:t>
            </a:r>
            <a:r>
              <a:rPr lang="en-US" dirty="0" err="1" smtClean="0"/>
              <a:t>yyyyyyyyy</a:t>
            </a:r>
            <a:r>
              <a:rPr lang="en-US" dirty="0" smtClean="0"/>
              <a:t>&gt;;</a:t>
            </a:r>
            <a:r>
              <a:rPr lang="en-US" dirty="0" err="1" smtClean="0"/>
              <a:t>distinguishedName</a:t>
            </a:r>
            <a:r>
              <a:rPr lang="en-US" dirty="0" smtClean="0"/>
              <a:t> </a:t>
            </a:r>
          </a:p>
          <a:p>
            <a:r>
              <a:rPr lang="en-US" dirty="0" smtClean="0"/>
              <a:t>LDAP_SERVER_NOTIFICATION_OID</a:t>
            </a:r>
          </a:p>
          <a:p>
            <a:pPr lvl="1"/>
            <a:r>
              <a:rPr lang="en-US" dirty="0" smtClean="0"/>
              <a:t>notify client when changes made in directory </a:t>
            </a:r>
          </a:p>
          <a:p>
            <a:pPr lvl="2"/>
            <a:r>
              <a:rPr lang="en-US" dirty="0" smtClean="0"/>
              <a:t>all changes</a:t>
            </a:r>
          </a:p>
          <a:p>
            <a:r>
              <a:rPr lang="en-US" dirty="0" smtClean="0"/>
              <a:t>LDAP_SERVER_SD_FLAGS_OID </a:t>
            </a:r>
          </a:p>
          <a:p>
            <a:pPr lvl="1"/>
            <a:r>
              <a:rPr lang="en-US" dirty="0" smtClean="0"/>
              <a:t>specify portions of Security Descriptor should be returned/updated</a:t>
            </a:r>
          </a:p>
        </p:txBody>
      </p:sp>
    </p:spTree>
    <p:extLst>
      <p:ext uri="{BB962C8B-B14F-4D97-AF65-F5344CB8AC3E}">
        <p14:creationId xmlns:p14="http://schemas.microsoft.com/office/powerpoint/2010/main" val="697696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1033217"/>
          <p:cNvSpPr>
            <a:spLocks noGrp="1" noChangeArrowheads="1"/>
          </p:cNvSpPr>
          <p:nvPr>
            <p:ph type="title"/>
          </p:nvPr>
        </p:nvSpPr>
        <p:spPr/>
        <p:txBody>
          <a:bodyPr/>
          <a:lstStyle/>
          <a:p>
            <a:r>
              <a:rPr lang="en-US" smtClean="0"/>
              <a:t>Some interesting controls</a:t>
            </a:r>
          </a:p>
        </p:txBody>
      </p:sp>
      <p:sp>
        <p:nvSpPr>
          <p:cNvPr id="3" name="Content Placeholder 2"/>
          <p:cNvSpPr>
            <a:spLocks noGrp="1"/>
          </p:cNvSpPr>
          <p:nvPr>
            <p:ph idx="1"/>
          </p:nvPr>
        </p:nvSpPr>
        <p:spPr/>
        <p:txBody>
          <a:bodyPr>
            <a:normAutofit fontScale="92500" lnSpcReduction="10000"/>
          </a:bodyPr>
          <a:lstStyle/>
          <a:p>
            <a:r>
              <a:rPr lang="en-US" dirty="0" smtClean="0"/>
              <a:t>LDAP_SERVER_SEARCH_OPTIONS_OID </a:t>
            </a:r>
          </a:p>
          <a:p>
            <a:pPr lvl="1"/>
            <a:r>
              <a:rPr lang="en-US" dirty="0" smtClean="0"/>
              <a:t>control additional search options for query</a:t>
            </a:r>
          </a:p>
          <a:p>
            <a:pPr lvl="2"/>
            <a:r>
              <a:rPr lang="en-US" dirty="0" smtClean="0"/>
              <a:t>SERVER_SEARCH_FLAG_PHANTOM_ROOT  - phantom root</a:t>
            </a:r>
          </a:p>
          <a:p>
            <a:r>
              <a:rPr lang="en-US" dirty="0" smtClean="0"/>
              <a:t>LDAP_SERVER_SHOW_DELETED_OID </a:t>
            </a:r>
          </a:p>
          <a:p>
            <a:pPr lvl="1"/>
            <a:r>
              <a:rPr lang="en-US" dirty="0" smtClean="0"/>
              <a:t>allows deleted objects to be returned in query</a:t>
            </a:r>
          </a:p>
          <a:p>
            <a:r>
              <a:rPr lang="en-US" dirty="0" smtClean="0"/>
              <a:t>LDAP_SERVER_GET_STATS (1.2.840.113556.1.4.970)</a:t>
            </a:r>
          </a:p>
          <a:p>
            <a:pPr lvl="1"/>
            <a:r>
              <a:rPr lang="en-US" dirty="0" smtClean="0"/>
              <a:t>retrieve query statistics</a:t>
            </a:r>
          </a:p>
          <a:p>
            <a:pPr lvl="1"/>
            <a:r>
              <a:rPr lang="en-US" dirty="0" smtClean="0"/>
              <a:t>no documentation on returned data</a:t>
            </a:r>
          </a:p>
          <a:p>
            <a:pPr lvl="2"/>
            <a:r>
              <a:rPr lang="en-US" dirty="0" smtClean="0"/>
              <a:t>LDP / ADFIND</a:t>
            </a:r>
          </a:p>
          <a:p>
            <a:r>
              <a:rPr lang="en-US" dirty="0" smtClean="0"/>
              <a:t>LDAP_SERVER_SORT_OID</a:t>
            </a:r>
          </a:p>
          <a:p>
            <a:pPr lvl="1"/>
            <a:r>
              <a:rPr lang="en-US" dirty="0" smtClean="0"/>
              <a:t>specifies server should sort results by specified attribute</a:t>
            </a:r>
          </a:p>
          <a:p>
            <a:r>
              <a:rPr lang="en-US" dirty="0" smtClean="0"/>
              <a:t>LDAP_CONTROL_VLVREQUEST</a:t>
            </a:r>
          </a:p>
          <a:p>
            <a:pPr lvl="1"/>
            <a:r>
              <a:rPr lang="en-US" dirty="0" smtClean="0"/>
              <a:t>virtual list view </a:t>
            </a:r>
          </a:p>
          <a:p>
            <a:pPr lvl="1"/>
            <a:endParaRPr lang="en-US" dirty="0" smtClean="0"/>
          </a:p>
          <a:p>
            <a:endParaRPr lang="en-US" dirty="0"/>
          </a:p>
        </p:txBody>
      </p:sp>
    </p:spTree>
    <p:extLst>
      <p:ext uri="{BB962C8B-B14F-4D97-AF65-F5344CB8AC3E}">
        <p14:creationId xmlns:p14="http://schemas.microsoft.com/office/powerpoint/2010/main" val="1739150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1030145"/>
          <p:cNvSpPr>
            <a:spLocks noGrp="1" noChangeArrowheads="1"/>
          </p:cNvSpPr>
          <p:nvPr>
            <p:ph type="title"/>
          </p:nvPr>
        </p:nvSpPr>
        <p:spPr/>
        <p:txBody>
          <a:bodyPr/>
          <a:lstStyle/>
          <a:p>
            <a:r>
              <a:rPr lang="en-US" smtClean="0"/>
              <a:t>RootDSE</a:t>
            </a:r>
          </a:p>
        </p:txBody>
      </p:sp>
      <p:sp>
        <p:nvSpPr>
          <p:cNvPr id="56323" name="Shape 1030146"/>
          <p:cNvSpPr>
            <a:spLocks noGrp="1" noChangeArrowheads="1"/>
          </p:cNvSpPr>
          <p:nvPr>
            <p:ph idx="1"/>
          </p:nvPr>
        </p:nvSpPr>
        <p:spPr/>
        <p:txBody>
          <a:bodyPr>
            <a:normAutofit fontScale="77500" lnSpcReduction="20000"/>
          </a:bodyPr>
          <a:lstStyle/>
          <a:p>
            <a:r>
              <a:rPr lang="en-US" dirty="0" smtClean="0"/>
              <a:t>Anonymous</a:t>
            </a:r>
          </a:p>
          <a:p>
            <a:pPr lvl="1"/>
            <a:r>
              <a:rPr lang="en-US" dirty="0" smtClean="0"/>
              <a:t>LDAP V3 requirement</a:t>
            </a:r>
          </a:p>
          <a:p>
            <a:pPr lvl="1"/>
            <a:r>
              <a:rPr lang="en-US" dirty="0" smtClean="0"/>
              <a:t>some info requires authentication</a:t>
            </a:r>
          </a:p>
          <a:p>
            <a:r>
              <a:rPr lang="en-US" dirty="0" smtClean="0"/>
              <a:t>LDAP bootstrap</a:t>
            </a:r>
          </a:p>
          <a:p>
            <a:pPr lvl="1"/>
            <a:r>
              <a:rPr lang="en-US" dirty="0" smtClean="0"/>
              <a:t>server capabilities/controls</a:t>
            </a:r>
          </a:p>
          <a:p>
            <a:pPr lvl="1"/>
            <a:r>
              <a:rPr lang="en-US" dirty="0" smtClean="0"/>
              <a:t>naming contexts</a:t>
            </a:r>
          </a:p>
          <a:p>
            <a:pPr lvl="1"/>
            <a:r>
              <a:rPr lang="en-US" dirty="0" smtClean="0"/>
              <a:t>available LDAP policies</a:t>
            </a:r>
          </a:p>
          <a:p>
            <a:pPr lvl="1"/>
            <a:r>
              <a:rPr lang="en-US" dirty="0" smtClean="0"/>
              <a:t>authentication mechanisms</a:t>
            </a:r>
          </a:p>
          <a:p>
            <a:pPr lvl="1"/>
            <a:r>
              <a:rPr lang="en-US" dirty="0" smtClean="0"/>
              <a:t>DC/Domain/Forest functional levels</a:t>
            </a:r>
          </a:p>
          <a:p>
            <a:r>
              <a:rPr lang="en-US" dirty="0" smtClean="0"/>
              <a:t>Relatively unknown “cool” attributes</a:t>
            </a:r>
          </a:p>
          <a:p>
            <a:pPr lvl="1"/>
            <a:r>
              <a:rPr lang="en-US" dirty="0" err="1" smtClean="0"/>
              <a:t>dsSchemaAttrCount</a:t>
            </a:r>
            <a:endParaRPr lang="en-US" dirty="0" smtClean="0"/>
          </a:p>
          <a:p>
            <a:pPr lvl="1"/>
            <a:r>
              <a:rPr lang="en-US" dirty="0" err="1" smtClean="0"/>
              <a:t>dsSchemaClassCount</a:t>
            </a:r>
            <a:endParaRPr lang="en-US" dirty="0" smtClean="0"/>
          </a:p>
          <a:p>
            <a:pPr lvl="1"/>
            <a:r>
              <a:rPr lang="en-US" dirty="0" err="1" smtClean="0"/>
              <a:t>dsSchemaPrefixCount</a:t>
            </a:r>
            <a:endParaRPr lang="en-US" dirty="0" smtClean="0"/>
          </a:p>
          <a:p>
            <a:pPr lvl="1"/>
            <a:r>
              <a:rPr lang="en-US" dirty="0" err="1" smtClean="0"/>
              <a:t>msDS-ReplAllInboundNeighbors</a:t>
            </a:r>
            <a:endParaRPr lang="en-US" dirty="0" smtClean="0"/>
          </a:p>
          <a:p>
            <a:pPr lvl="1"/>
            <a:r>
              <a:rPr lang="en-US" dirty="0" err="1" smtClean="0"/>
              <a:t>msDS-ReplAllOutboundNeighbors</a:t>
            </a:r>
            <a:endParaRPr lang="en-US" dirty="0" smtClean="0"/>
          </a:p>
          <a:p>
            <a:pPr lvl="1"/>
            <a:r>
              <a:rPr lang="en-US" dirty="0" err="1" smtClean="0"/>
              <a:t>msDS-ReplQueueStatistics</a:t>
            </a:r>
            <a:endParaRPr lang="en-US" dirty="0" smtClean="0"/>
          </a:p>
          <a:p>
            <a:pPr lvl="1"/>
            <a:r>
              <a:rPr lang="en-US" dirty="0" err="1" smtClean="0"/>
              <a:t>msDS-ReplPendingOps</a:t>
            </a:r>
            <a:r>
              <a:rPr lang="en-US" dirty="0" smtClean="0"/>
              <a:t> </a:t>
            </a:r>
          </a:p>
          <a:p>
            <a:pPr lvl="1"/>
            <a:r>
              <a:rPr lang="en-US" dirty="0" err="1" smtClean="0"/>
              <a:t>msDS-TopQuotaUsage</a:t>
            </a:r>
            <a:endParaRPr lang="en-US" dirty="0" smtClean="0"/>
          </a:p>
        </p:txBody>
      </p:sp>
    </p:spTree>
    <p:extLst>
      <p:ext uri="{BB962C8B-B14F-4D97-AF65-F5344CB8AC3E}">
        <p14:creationId xmlns:p14="http://schemas.microsoft.com/office/powerpoint/2010/main" val="3255512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1266689"/>
          <p:cNvSpPr>
            <a:spLocks noGrp="1" noChangeArrowheads="1"/>
          </p:cNvSpPr>
          <p:nvPr>
            <p:ph type="title"/>
          </p:nvPr>
        </p:nvSpPr>
        <p:spPr/>
        <p:txBody>
          <a:bodyPr/>
          <a:lstStyle/>
          <a:p>
            <a:r>
              <a:rPr lang="en-US" smtClean="0"/>
              <a:t>Extended error messages</a:t>
            </a:r>
          </a:p>
        </p:txBody>
      </p:sp>
      <p:sp>
        <p:nvSpPr>
          <p:cNvPr id="57347" name="Shape 1266690"/>
          <p:cNvSpPr>
            <a:spLocks noGrp="1" noChangeArrowheads="1"/>
          </p:cNvSpPr>
          <p:nvPr>
            <p:ph idx="1"/>
          </p:nvPr>
        </p:nvSpPr>
        <p:spPr/>
        <p:txBody>
          <a:bodyPr/>
          <a:lstStyle/>
          <a:p>
            <a:r>
              <a:rPr lang="en-US" dirty="0" smtClean="0"/>
              <a:t>Extended Error: 0000217A: </a:t>
            </a:r>
            <a:r>
              <a:rPr lang="en-US" dirty="0" err="1" smtClean="0"/>
              <a:t>SvcErr</a:t>
            </a:r>
            <a:r>
              <a:rPr lang="en-US" dirty="0" smtClean="0"/>
              <a:t>: DSID-031401A2, problem 5010 (UNAVAIL_EXTENSION), data 0</a:t>
            </a:r>
          </a:p>
          <a:p>
            <a:pPr lvl="1"/>
            <a:r>
              <a:rPr lang="en-US" dirty="0" smtClean="0"/>
              <a:t>Application should display the message</a:t>
            </a:r>
          </a:p>
          <a:p>
            <a:pPr lvl="2"/>
            <a:r>
              <a:rPr lang="en-US" dirty="0" smtClean="0"/>
              <a:t>can be pulled out of network trace for non-encrypted calls</a:t>
            </a:r>
          </a:p>
          <a:p>
            <a:pPr lvl="2"/>
            <a:r>
              <a:rPr lang="en-US" dirty="0" smtClean="0"/>
              <a:t>duplicate query/modification with LDP or ADFIND/ADMOD</a:t>
            </a:r>
          </a:p>
          <a:p>
            <a:pPr lvl="1"/>
            <a:r>
              <a:rPr lang="en-US" dirty="0" smtClean="0"/>
              <a:t>0000217A can be decoded with ERR.EXE from Microsoft downloads</a:t>
            </a:r>
          </a:p>
          <a:p>
            <a:pPr lvl="1"/>
            <a:r>
              <a:rPr lang="en-US" dirty="0" smtClean="0"/>
              <a:t>DSID value is alias pointing to specific line of code in specific directory service source code file.</a:t>
            </a:r>
          </a:p>
          <a:p>
            <a:pPr lvl="2"/>
            <a:r>
              <a:rPr lang="en-US" dirty="0" smtClean="0"/>
              <a:t>decoded with internal application – DSID.EXE</a:t>
            </a:r>
          </a:p>
          <a:p>
            <a:pPr lvl="2"/>
            <a:r>
              <a:rPr lang="en-US" dirty="0" smtClean="0"/>
              <a:t>specific to versions of binaries</a:t>
            </a:r>
          </a:p>
          <a:p>
            <a:pPr lvl="2"/>
            <a:r>
              <a:rPr lang="en-US" dirty="0" smtClean="0"/>
              <a:t>when getting help in newsgroups, </a:t>
            </a:r>
            <a:r>
              <a:rPr lang="en-US" dirty="0" err="1" smtClean="0"/>
              <a:t>listservs</a:t>
            </a:r>
            <a:r>
              <a:rPr lang="en-US" dirty="0" smtClean="0"/>
              <a:t>, or Microsoft, specify OS, SP, and full extended error including DSID</a:t>
            </a:r>
          </a:p>
        </p:txBody>
      </p:sp>
    </p:spTree>
    <p:extLst>
      <p:ext uri="{BB962C8B-B14F-4D97-AF65-F5344CB8AC3E}">
        <p14:creationId xmlns:p14="http://schemas.microsoft.com/office/powerpoint/2010/main" val="3250331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FSMO roles</a:t>
            </a:r>
            <a:endParaRPr lang="en-US" dirty="0"/>
          </a:p>
        </p:txBody>
      </p:sp>
    </p:spTree>
    <p:extLst>
      <p:ext uri="{BB962C8B-B14F-4D97-AF65-F5344CB8AC3E}">
        <p14:creationId xmlns:p14="http://schemas.microsoft.com/office/powerpoint/2010/main" val="4202162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Shape 1167362"/>
          <p:cNvSpPr>
            <a:spLocks noGrp="1" noChangeArrowheads="1"/>
          </p:cNvSpPr>
          <p:nvPr>
            <p:ph type="title"/>
          </p:nvPr>
        </p:nvSpPr>
        <p:spPr/>
        <p:txBody>
          <a:bodyPr/>
          <a:lstStyle/>
          <a:p>
            <a:r>
              <a:rPr lang="en-US" smtClean="0"/>
              <a:t>Basics</a:t>
            </a:r>
          </a:p>
        </p:txBody>
      </p:sp>
      <p:sp>
        <p:nvSpPr>
          <p:cNvPr id="105474" name="Shape 1167361"/>
          <p:cNvSpPr>
            <a:spLocks noGrp="1" noChangeArrowheads="1"/>
          </p:cNvSpPr>
          <p:nvPr>
            <p:ph idx="1"/>
          </p:nvPr>
        </p:nvSpPr>
        <p:spPr/>
        <p:txBody>
          <a:bodyPr/>
          <a:lstStyle/>
          <a:p>
            <a:r>
              <a:rPr lang="en-US" smtClean="0"/>
              <a:t>Flexible Single Masters of Operation (FSMO)</a:t>
            </a:r>
          </a:p>
          <a:p>
            <a:r>
              <a:rPr lang="en-US" smtClean="0"/>
              <a:t>Each role holder masters updates to the directory that, </a:t>
            </a:r>
            <a:br>
              <a:rPr lang="en-US" smtClean="0"/>
            </a:br>
            <a:r>
              <a:rPr lang="en-US" smtClean="0"/>
              <a:t>in the event of a conflict, are either impossible or inconceivably complex to resolve</a:t>
            </a:r>
          </a:p>
          <a:p>
            <a:r>
              <a:rPr lang="en-US" smtClean="0"/>
              <a:t>Roles holder assigned via</a:t>
            </a:r>
          </a:p>
          <a:p>
            <a:pPr lvl="1"/>
            <a:r>
              <a:rPr lang="en-US" smtClean="0"/>
              <a:t>Forest/Domain creation/demotion</a:t>
            </a:r>
          </a:p>
          <a:p>
            <a:pPr lvl="1"/>
            <a:r>
              <a:rPr lang="en-US" smtClean="0"/>
              <a:t>MMCs</a:t>
            </a:r>
          </a:p>
          <a:p>
            <a:pPr lvl="1"/>
            <a:r>
              <a:rPr lang="en-US" smtClean="0"/>
              <a:t>NTDSUTIL.EXE</a:t>
            </a:r>
          </a:p>
          <a:p>
            <a:pPr lvl="1"/>
            <a:r>
              <a:rPr lang="en-US" smtClean="0"/>
              <a:t>LDAP operation</a:t>
            </a:r>
          </a:p>
          <a:p>
            <a:r>
              <a:rPr lang="en-US" smtClean="0"/>
              <a:t>Roles may be transferred or seized</a:t>
            </a:r>
          </a:p>
          <a:p>
            <a:r>
              <a:rPr lang="en-US" smtClean="0"/>
              <a:t>Advertisement requirements (INITSYNC)</a:t>
            </a:r>
          </a:p>
          <a:p>
            <a:endParaRPr lang="en-US" smtClean="0"/>
          </a:p>
        </p:txBody>
      </p:sp>
    </p:spTree>
    <p:extLst>
      <p:ext uri="{BB962C8B-B14F-4D97-AF65-F5344CB8AC3E}">
        <p14:creationId xmlns:p14="http://schemas.microsoft.com/office/powerpoint/2010/main" val="18086303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Time Service</a:t>
            </a:r>
            <a:endParaRPr lang="en-US" dirty="0"/>
          </a:p>
        </p:txBody>
      </p:sp>
      <p:sp>
        <p:nvSpPr>
          <p:cNvPr id="7" name="Subtitle 6"/>
          <p:cNvSpPr>
            <a:spLocks noGrp="1"/>
          </p:cNvSpPr>
          <p:nvPr>
            <p:ph type="subTitle" idx="1"/>
          </p:nvPr>
        </p:nvSpPr>
        <p:spPr/>
        <p:txBody>
          <a:bodyPr/>
          <a:lstStyle/>
          <a:p>
            <a:r>
              <a:rPr lang="en-US" smtClean="0"/>
              <a:t>Time “discipline”</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79983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hape 1169410"/>
          <p:cNvSpPr>
            <a:spLocks noGrp="1" noChangeArrowheads="1"/>
          </p:cNvSpPr>
          <p:nvPr>
            <p:ph type="title"/>
          </p:nvPr>
        </p:nvSpPr>
        <p:spPr/>
        <p:txBody>
          <a:bodyPr/>
          <a:lstStyle/>
          <a:p>
            <a:r>
              <a:rPr lang="en-US" smtClean="0"/>
              <a:t>Basics</a:t>
            </a:r>
          </a:p>
        </p:txBody>
      </p:sp>
      <p:sp>
        <p:nvSpPr>
          <p:cNvPr id="106498" name="Shape 1169409"/>
          <p:cNvSpPr>
            <a:spLocks noGrp="1" noChangeArrowheads="1"/>
          </p:cNvSpPr>
          <p:nvPr>
            <p:ph idx="1"/>
          </p:nvPr>
        </p:nvSpPr>
        <p:spPr/>
        <p:txBody>
          <a:bodyPr/>
          <a:lstStyle/>
          <a:p>
            <a:r>
              <a:rPr lang="en-US" smtClean="0"/>
              <a:t>5 roles defined</a:t>
            </a:r>
          </a:p>
          <a:p>
            <a:pPr lvl="1"/>
            <a:r>
              <a:rPr lang="en-US" smtClean="0"/>
              <a:t>2 per enterprise roles</a:t>
            </a:r>
          </a:p>
          <a:p>
            <a:pPr lvl="2"/>
            <a:r>
              <a:rPr lang="en-US" smtClean="0"/>
              <a:t>Schema master</a:t>
            </a:r>
          </a:p>
          <a:p>
            <a:pPr lvl="2"/>
            <a:r>
              <a:rPr lang="en-US" smtClean="0"/>
              <a:t>Domain Naming master (ADAM: Naming Master)</a:t>
            </a:r>
          </a:p>
          <a:p>
            <a:pPr lvl="1"/>
            <a:r>
              <a:rPr lang="en-US" smtClean="0"/>
              <a:t>3 per domain roles (n/a to ADAM)</a:t>
            </a:r>
          </a:p>
          <a:p>
            <a:pPr lvl="2"/>
            <a:r>
              <a:rPr lang="en-US" smtClean="0"/>
              <a:t>PDC (Primary Domain Controller)</a:t>
            </a:r>
          </a:p>
          <a:p>
            <a:pPr lvl="3"/>
            <a:r>
              <a:rPr lang="en-US" smtClean="0"/>
              <a:t>often referred to as the PDC emulator; a misleading name</a:t>
            </a:r>
          </a:p>
          <a:p>
            <a:pPr lvl="2"/>
            <a:r>
              <a:rPr lang="en-US" smtClean="0"/>
              <a:t>Relative Identifier master (RID)</a:t>
            </a:r>
          </a:p>
          <a:p>
            <a:pPr lvl="2"/>
            <a:r>
              <a:rPr lang="en-US" smtClean="0"/>
              <a:t>Infrastructure master</a:t>
            </a:r>
          </a:p>
        </p:txBody>
      </p:sp>
    </p:spTree>
    <p:extLst>
      <p:ext uri="{BB962C8B-B14F-4D97-AF65-F5344CB8AC3E}">
        <p14:creationId xmlns:p14="http://schemas.microsoft.com/office/powerpoint/2010/main" val="3916526859"/>
      </p:ext>
    </p:extLst>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hape 1171458"/>
          <p:cNvSpPr>
            <a:spLocks noGrp="1" noChangeArrowheads="1"/>
          </p:cNvSpPr>
          <p:nvPr>
            <p:ph type="title"/>
          </p:nvPr>
        </p:nvSpPr>
        <p:spPr/>
        <p:txBody>
          <a:bodyPr/>
          <a:lstStyle/>
          <a:p>
            <a:r>
              <a:rPr lang="en-US" smtClean="0"/>
              <a:t>Schema master</a:t>
            </a:r>
          </a:p>
        </p:txBody>
      </p:sp>
      <p:sp>
        <p:nvSpPr>
          <p:cNvPr id="107522" name="Shape 1171457"/>
          <p:cNvSpPr>
            <a:spLocks noGrp="1" noChangeArrowheads="1"/>
          </p:cNvSpPr>
          <p:nvPr>
            <p:ph idx="1"/>
          </p:nvPr>
        </p:nvSpPr>
        <p:spPr/>
        <p:txBody>
          <a:bodyPr/>
          <a:lstStyle/>
          <a:p>
            <a:r>
              <a:rPr lang="en-US" smtClean="0"/>
              <a:t>DC permitted to originate schema changes</a:t>
            </a:r>
          </a:p>
          <a:p>
            <a:pPr lvl="1"/>
            <a:r>
              <a:rPr lang="en-US" smtClean="0"/>
              <a:t>all DCs maintain writable copy of the schema</a:t>
            </a:r>
          </a:p>
          <a:p>
            <a:pPr lvl="2"/>
            <a:r>
              <a:rPr lang="en-US" smtClean="0"/>
              <a:t>only replicated writes are supported</a:t>
            </a:r>
          </a:p>
          <a:p>
            <a:r>
              <a:rPr lang="en-US" smtClean="0"/>
              <a:t>Per enterprise role</a:t>
            </a:r>
          </a:p>
          <a:p>
            <a:r>
              <a:rPr lang="en-US" smtClean="0"/>
              <a:t>Defaults to first DC installed</a:t>
            </a:r>
          </a:p>
          <a:p>
            <a:r>
              <a:rPr lang="en-US" smtClean="0"/>
              <a:t>Targeted when </a:t>
            </a:r>
          </a:p>
          <a:p>
            <a:pPr lvl="1"/>
            <a:r>
              <a:rPr lang="en-US" smtClean="0"/>
              <a:t>increasing forest functional levels</a:t>
            </a:r>
          </a:p>
          <a:p>
            <a:pPr lvl="1"/>
            <a:r>
              <a:rPr lang="en-US" smtClean="0"/>
              <a:t>running “forestprep” operations (e.g. Exchange)</a:t>
            </a:r>
          </a:p>
        </p:txBody>
      </p:sp>
    </p:spTree>
    <p:extLst>
      <p:ext uri="{BB962C8B-B14F-4D97-AF65-F5344CB8AC3E}">
        <p14:creationId xmlns:p14="http://schemas.microsoft.com/office/powerpoint/2010/main" val="273199699"/>
      </p:ext>
    </p:extLst>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Shape 1173506"/>
          <p:cNvSpPr>
            <a:spLocks noGrp="1" noChangeArrowheads="1"/>
          </p:cNvSpPr>
          <p:nvPr>
            <p:ph type="title"/>
          </p:nvPr>
        </p:nvSpPr>
        <p:spPr/>
        <p:txBody>
          <a:bodyPr/>
          <a:lstStyle/>
          <a:p>
            <a:r>
              <a:rPr lang="en-US" smtClean="0"/>
              <a:t>Schema master</a:t>
            </a:r>
          </a:p>
        </p:txBody>
      </p:sp>
      <p:sp>
        <p:nvSpPr>
          <p:cNvPr id="108546" name="Shape 1173505"/>
          <p:cNvSpPr>
            <a:spLocks noGrp="1" noChangeArrowheads="1"/>
          </p:cNvSpPr>
          <p:nvPr>
            <p:ph idx="1"/>
          </p:nvPr>
        </p:nvSpPr>
        <p:spPr/>
        <p:txBody>
          <a:bodyPr/>
          <a:lstStyle/>
          <a:p>
            <a:r>
              <a:rPr lang="en-US" smtClean="0"/>
              <a:t>Role placement controlled via </a:t>
            </a:r>
          </a:p>
          <a:p>
            <a:pPr lvl="1"/>
            <a:r>
              <a:rPr lang="en-US" smtClean="0"/>
              <a:t>Schema manager</a:t>
            </a:r>
          </a:p>
          <a:p>
            <a:pPr lvl="2"/>
            <a:r>
              <a:rPr lang="en-US" smtClean="0"/>
              <a:t>REGSVR32 SCHMMGMT.DLL</a:t>
            </a:r>
          </a:p>
          <a:p>
            <a:pPr lvl="1"/>
            <a:r>
              <a:rPr lang="en-US" smtClean="0"/>
              <a:t>NTDSUTIL</a:t>
            </a:r>
          </a:p>
          <a:p>
            <a:pPr lvl="1"/>
            <a:r>
              <a:rPr lang="en-US" smtClean="0"/>
              <a:t>Operational attribute</a:t>
            </a:r>
          </a:p>
          <a:p>
            <a:pPr lvl="2"/>
            <a:r>
              <a:rPr lang="en-US" smtClean="0"/>
              <a:t>becomeSchemaMaster</a:t>
            </a:r>
          </a:p>
        </p:txBody>
      </p:sp>
    </p:spTree>
    <p:extLst>
      <p:ext uri="{BB962C8B-B14F-4D97-AF65-F5344CB8AC3E}">
        <p14:creationId xmlns:p14="http://schemas.microsoft.com/office/powerpoint/2010/main" val="3609623784"/>
      </p:ext>
    </p:extLst>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Shape 1175555"/>
          <p:cNvSpPr>
            <a:spLocks noGrp="1" noChangeArrowheads="1"/>
          </p:cNvSpPr>
          <p:nvPr>
            <p:ph type="title"/>
          </p:nvPr>
        </p:nvSpPr>
        <p:spPr/>
        <p:txBody>
          <a:bodyPr/>
          <a:lstStyle/>
          <a:p>
            <a:r>
              <a:rPr lang="en-US" smtClean="0"/>
              <a:t>Domain Naming master</a:t>
            </a:r>
          </a:p>
        </p:txBody>
      </p:sp>
      <p:sp>
        <p:nvSpPr>
          <p:cNvPr id="109570" name="Shape 1175553"/>
          <p:cNvSpPr>
            <a:spLocks noGrp="1" noChangeArrowheads="1"/>
          </p:cNvSpPr>
          <p:nvPr>
            <p:ph idx="1"/>
          </p:nvPr>
        </p:nvSpPr>
        <p:spPr/>
        <p:txBody>
          <a:bodyPr/>
          <a:lstStyle/>
          <a:p>
            <a:r>
              <a:rPr lang="en-US" smtClean="0"/>
              <a:t>DC permitted to </a:t>
            </a:r>
          </a:p>
          <a:p>
            <a:pPr lvl="1"/>
            <a:r>
              <a:rPr lang="en-US" smtClean="0"/>
              <a:t>add or remove partitions and cross-references</a:t>
            </a:r>
          </a:p>
          <a:p>
            <a:r>
              <a:rPr lang="en-US" smtClean="0"/>
              <a:t>Targeted by</a:t>
            </a:r>
          </a:p>
          <a:p>
            <a:pPr lvl="1"/>
            <a:r>
              <a:rPr lang="en-US" smtClean="0"/>
              <a:t>domain renames</a:t>
            </a:r>
          </a:p>
          <a:p>
            <a:pPr lvl="1"/>
            <a:r>
              <a:rPr lang="en-US" smtClean="0"/>
              <a:t>creation of application partitions (NDNCs)</a:t>
            </a:r>
          </a:p>
          <a:p>
            <a:pPr lvl="2"/>
            <a:r>
              <a:rPr lang="en-US" smtClean="0"/>
              <a:t>requires Windows Server 2003 or later role holder</a:t>
            </a:r>
          </a:p>
          <a:p>
            <a:r>
              <a:rPr lang="en-US" smtClean="0"/>
              <a:t>Per enterprise role</a:t>
            </a:r>
          </a:p>
          <a:p>
            <a:r>
              <a:rPr lang="en-US" smtClean="0"/>
              <a:t>Defaults to first DC installed</a:t>
            </a:r>
          </a:p>
        </p:txBody>
      </p:sp>
      <p:sp>
        <p:nvSpPr>
          <p:cNvPr id="109571" name="Straight Connector 1175554"/>
          <p:cNvSpPr>
            <a:spLocks noChangeShapeType="1"/>
          </p:cNvSpPr>
          <p:nvPr/>
        </p:nvSpPr>
        <p:spPr bwMode="auto">
          <a:xfrm flipH="1">
            <a:off x="2437765" y="1447800"/>
            <a:ext cx="8125883" cy="3657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82562" tIns="46038" rIns="182562" bIns="46038">
            <a:spAutoFit/>
          </a:bodyPr>
          <a:lstStyle/>
          <a:p>
            <a:endParaRPr lang="en-US"/>
          </a:p>
        </p:txBody>
      </p:sp>
    </p:spTree>
    <p:extLst>
      <p:ext uri="{BB962C8B-B14F-4D97-AF65-F5344CB8AC3E}">
        <p14:creationId xmlns:p14="http://schemas.microsoft.com/office/powerpoint/2010/main" val="1160240634"/>
      </p:ext>
    </p:extLst>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traight Connector 1177601"/>
          <p:cNvSpPr>
            <a:spLocks noChangeShapeType="1"/>
          </p:cNvSpPr>
          <p:nvPr/>
        </p:nvSpPr>
        <p:spPr bwMode="auto">
          <a:xfrm flipH="1">
            <a:off x="2437765" y="1447800"/>
            <a:ext cx="8125883" cy="3657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82562" tIns="46038" rIns="182562" bIns="46038">
            <a:spAutoFit/>
          </a:bodyPr>
          <a:lstStyle/>
          <a:p>
            <a:endParaRPr lang="en-US"/>
          </a:p>
        </p:txBody>
      </p:sp>
      <p:sp>
        <p:nvSpPr>
          <p:cNvPr id="110596" name="Shape 1177603"/>
          <p:cNvSpPr>
            <a:spLocks noGrp="1" noChangeArrowheads="1"/>
          </p:cNvSpPr>
          <p:nvPr>
            <p:ph type="title"/>
          </p:nvPr>
        </p:nvSpPr>
        <p:spPr/>
        <p:txBody>
          <a:bodyPr/>
          <a:lstStyle/>
          <a:p>
            <a:r>
              <a:rPr lang="en-US" smtClean="0"/>
              <a:t>Domain Naming master</a:t>
            </a:r>
          </a:p>
        </p:txBody>
      </p:sp>
      <p:sp>
        <p:nvSpPr>
          <p:cNvPr id="3" name="Content Placeholder 2"/>
          <p:cNvSpPr>
            <a:spLocks noGrp="1"/>
          </p:cNvSpPr>
          <p:nvPr>
            <p:ph idx="1"/>
          </p:nvPr>
        </p:nvSpPr>
        <p:spPr/>
        <p:txBody>
          <a:bodyPr>
            <a:normAutofit lnSpcReduction="10000"/>
          </a:bodyPr>
          <a:lstStyle/>
          <a:p>
            <a:r>
              <a:rPr lang="en-US" dirty="0" smtClean="0"/>
              <a:t>Windows 2000 Domain Naming masters</a:t>
            </a:r>
          </a:p>
          <a:p>
            <a:pPr lvl="1"/>
            <a:r>
              <a:rPr lang="en-US" dirty="0" smtClean="0"/>
              <a:t>required communication with a GC</a:t>
            </a:r>
          </a:p>
          <a:p>
            <a:pPr lvl="1"/>
            <a:r>
              <a:rPr lang="en-US" dirty="0" smtClean="0"/>
              <a:t>recommended that role resides on a GC where possible</a:t>
            </a:r>
          </a:p>
          <a:p>
            <a:pPr lvl="1"/>
            <a:r>
              <a:rPr lang="en-US" dirty="0" smtClean="0"/>
              <a:t>moot point for Windows Server 2003</a:t>
            </a:r>
          </a:p>
          <a:p>
            <a:pPr lvl="2"/>
            <a:r>
              <a:rPr lang="en-US" dirty="0" smtClean="0"/>
              <a:t>GC was used to verify uniqueness of subordinate partition’s name</a:t>
            </a:r>
          </a:p>
          <a:p>
            <a:pPr lvl="2"/>
            <a:r>
              <a:rPr lang="en-US" dirty="0" smtClean="0"/>
              <a:t>no longer able to do so since GC’s do NOT necessarily maintain </a:t>
            </a:r>
            <a:br>
              <a:rPr lang="en-US" dirty="0" smtClean="0"/>
            </a:br>
            <a:r>
              <a:rPr lang="en-US" dirty="0" smtClean="0"/>
              <a:t>knowledge of NDNCs (application partitions)</a:t>
            </a:r>
          </a:p>
          <a:p>
            <a:pPr lvl="3"/>
            <a:r>
              <a:rPr lang="en-US" dirty="0" smtClean="0"/>
              <a:t>important to note that Active Directory enforces RDN naming</a:t>
            </a:r>
            <a:br>
              <a:rPr lang="en-US" dirty="0" smtClean="0"/>
            </a:br>
            <a:r>
              <a:rPr lang="en-US" dirty="0" smtClean="0"/>
              <a:t>uniqueness regardless of object class</a:t>
            </a:r>
          </a:p>
          <a:p>
            <a:r>
              <a:rPr lang="en-US" dirty="0" smtClean="0"/>
              <a:t>Role placement controlled via </a:t>
            </a:r>
          </a:p>
          <a:p>
            <a:pPr lvl="1"/>
            <a:r>
              <a:rPr lang="en-US" dirty="0" smtClean="0"/>
              <a:t>Active Directory Domain and Trusts</a:t>
            </a:r>
          </a:p>
          <a:p>
            <a:pPr lvl="1"/>
            <a:r>
              <a:rPr lang="en-US" dirty="0" smtClean="0"/>
              <a:t>NTDSUTIL</a:t>
            </a:r>
          </a:p>
          <a:p>
            <a:pPr lvl="1"/>
            <a:r>
              <a:rPr lang="en-US" dirty="0" smtClean="0"/>
              <a:t>Operational attribute</a:t>
            </a:r>
          </a:p>
          <a:p>
            <a:pPr lvl="2"/>
            <a:r>
              <a:rPr lang="en-US" dirty="0" err="1" smtClean="0"/>
              <a:t>becomeDomainMaster</a:t>
            </a:r>
            <a:endParaRPr lang="en-US" dirty="0" smtClean="0"/>
          </a:p>
        </p:txBody>
      </p:sp>
    </p:spTree>
    <p:extLst>
      <p:ext uri="{BB962C8B-B14F-4D97-AF65-F5344CB8AC3E}">
        <p14:creationId xmlns:p14="http://schemas.microsoft.com/office/powerpoint/2010/main" val="2771176537"/>
      </p:ext>
    </p:extLst>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Shape 1179650"/>
          <p:cNvSpPr>
            <a:spLocks noGrp="1" noChangeArrowheads="1"/>
          </p:cNvSpPr>
          <p:nvPr>
            <p:ph type="title"/>
          </p:nvPr>
        </p:nvSpPr>
        <p:spPr/>
        <p:txBody>
          <a:bodyPr/>
          <a:lstStyle/>
          <a:p>
            <a:r>
              <a:rPr lang="en-US" smtClean="0"/>
              <a:t>PDC</a:t>
            </a:r>
          </a:p>
        </p:txBody>
      </p:sp>
      <p:sp>
        <p:nvSpPr>
          <p:cNvPr id="111618" name="Shape 1179649"/>
          <p:cNvSpPr>
            <a:spLocks noGrp="1" noChangeArrowheads="1"/>
          </p:cNvSpPr>
          <p:nvPr>
            <p:ph idx="1"/>
          </p:nvPr>
        </p:nvSpPr>
        <p:spPr/>
        <p:txBody>
          <a:bodyPr/>
          <a:lstStyle/>
          <a:p>
            <a:r>
              <a:rPr lang="en-US" smtClean="0"/>
              <a:t>DC provides</a:t>
            </a:r>
          </a:p>
          <a:p>
            <a:pPr lvl="1"/>
            <a:r>
              <a:rPr lang="en-US" smtClean="0"/>
              <a:t>PDC role for downlevel BDCs and clients</a:t>
            </a:r>
          </a:p>
          <a:p>
            <a:pPr lvl="1"/>
            <a:r>
              <a:rPr lang="en-US" smtClean="0"/>
              <a:t>password changes for downlevel clients</a:t>
            </a:r>
          </a:p>
          <a:p>
            <a:pPr lvl="1"/>
            <a:r>
              <a:rPr lang="en-US" smtClean="0"/>
              <a:t>Windows NT Master Browser</a:t>
            </a:r>
          </a:p>
          <a:p>
            <a:pPr lvl="1"/>
            <a:r>
              <a:rPr lang="en-US" smtClean="0"/>
              <a:t>password retry server (PDC chaining)</a:t>
            </a:r>
          </a:p>
          <a:p>
            <a:pPr lvl="1"/>
            <a:r>
              <a:rPr lang="en-US" smtClean="0"/>
              <a:t>target for out-of-band password changes from other DCs</a:t>
            </a:r>
          </a:p>
          <a:p>
            <a:pPr lvl="1"/>
            <a:r>
              <a:rPr lang="en-US" smtClean="0"/>
              <a:t>account lockout handling</a:t>
            </a:r>
          </a:p>
          <a:p>
            <a:pPr lvl="1"/>
            <a:r>
              <a:rPr lang="en-US" smtClean="0"/>
              <a:t>preferential update for Group Policy objects</a:t>
            </a:r>
          </a:p>
          <a:p>
            <a:pPr lvl="1"/>
            <a:r>
              <a:rPr lang="en-US" smtClean="0"/>
              <a:t>default time source</a:t>
            </a:r>
          </a:p>
          <a:p>
            <a:r>
              <a:rPr lang="en-US" smtClean="0"/>
              <a:t>Per domain role</a:t>
            </a:r>
          </a:p>
          <a:p>
            <a:r>
              <a:rPr lang="en-US" smtClean="0"/>
              <a:t>Defaults to first DC installed per domain</a:t>
            </a:r>
          </a:p>
          <a:p>
            <a:endParaRPr lang="en-US" smtClean="0"/>
          </a:p>
        </p:txBody>
      </p:sp>
    </p:spTree>
    <p:extLst>
      <p:ext uri="{BB962C8B-B14F-4D97-AF65-F5344CB8AC3E}">
        <p14:creationId xmlns:p14="http://schemas.microsoft.com/office/powerpoint/2010/main" val="1523512995"/>
      </p:ext>
    </p:extLst>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Shape 1181698"/>
          <p:cNvSpPr>
            <a:spLocks noGrp="1" noChangeArrowheads="1"/>
          </p:cNvSpPr>
          <p:nvPr>
            <p:ph type="title"/>
          </p:nvPr>
        </p:nvSpPr>
        <p:spPr/>
        <p:txBody>
          <a:bodyPr/>
          <a:lstStyle/>
          <a:p>
            <a:r>
              <a:rPr lang="en-US" smtClean="0"/>
              <a:t>PDC</a:t>
            </a:r>
          </a:p>
        </p:txBody>
      </p:sp>
      <p:sp>
        <p:nvSpPr>
          <p:cNvPr id="112642" name="Shape 1181697"/>
          <p:cNvSpPr>
            <a:spLocks noGrp="1" noChangeArrowheads="1"/>
          </p:cNvSpPr>
          <p:nvPr>
            <p:ph idx="1"/>
          </p:nvPr>
        </p:nvSpPr>
        <p:spPr/>
        <p:txBody>
          <a:bodyPr/>
          <a:lstStyle/>
          <a:p>
            <a:r>
              <a:rPr lang="en-US" smtClean="0"/>
              <a:t>Targeted when increasing domain functional levels</a:t>
            </a:r>
          </a:p>
          <a:p>
            <a:r>
              <a:rPr lang="en-US" smtClean="0"/>
              <a:t>Role placement controlled via </a:t>
            </a:r>
          </a:p>
          <a:p>
            <a:pPr lvl="1"/>
            <a:r>
              <a:rPr lang="en-US" smtClean="0"/>
              <a:t>Active Directory Users and Computers</a:t>
            </a:r>
          </a:p>
          <a:p>
            <a:pPr lvl="1"/>
            <a:r>
              <a:rPr lang="en-US" smtClean="0"/>
              <a:t>NTDSUTIL</a:t>
            </a:r>
          </a:p>
          <a:p>
            <a:pPr lvl="1"/>
            <a:r>
              <a:rPr lang="en-US" smtClean="0"/>
              <a:t>Operational attribute</a:t>
            </a:r>
          </a:p>
          <a:p>
            <a:pPr lvl="2"/>
            <a:r>
              <a:rPr lang="en-US" smtClean="0"/>
              <a:t>becomePDC</a:t>
            </a:r>
          </a:p>
          <a:p>
            <a:pPr lvl="3"/>
            <a:r>
              <a:rPr lang="en-US" smtClean="0"/>
              <a:t>requires domain’s SID as operation value</a:t>
            </a:r>
          </a:p>
        </p:txBody>
      </p:sp>
    </p:spTree>
    <p:extLst>
      <p:ext uri="{BB962C8B-B14F-4D97-AF65-F5344CB8AC3E}">
        <p14:creationId xmlns:p14="http://schemas.microsoft.com/office/powerpoint/2010/main" val="733450256"/>
      </p:ext>
    </p:extLst>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Shape 1183746"/>
          <p:cNvSpPr>
            <a:spLocks noGrp="1" noChangeArrowheads="1"/>
          </p:cNvSpPr>
          <p:nvPr>
            <p:ph type="title"/>
          </p:nvPr>
        </p:nvSpPr>
        <p:spPr/>
        <p:txBody>
          <a:bodyPr/>
          <a:lstStyle/>
          <a:p>
            <a:r>
              <a:rPr lang="en-US" smtClean="0"/>
              <a:t>RID master</a:t>
            </a:r>
          </a:p>
        </p:txBody>
      </p:sp>
      <p:sp>
        <p:nvSpPr>
          <p:cNvPr id="3" name="Content Placeholder 2"/>
          <p:cNvSpPr>
            <a:spLocks noGrp="1"/>
          </p:cNvSpPr>
          <p:nvPr>
            <p:ph idx="1"/>
          </p:nvPr>
        </p:nvSpPr>
        <p:spPr/>
        <p:txBody>
          <a:bodyPr/>
          <a:lstStyle/>
          <a:p>
            <a:r>
              <a:rPr lang="en-US" smtClean="0"/>
              <a:t>RID = Relative Identifier</a:t>
            </a:r>
          </a:p>
          <a:p>
            <a:r>
              <a:rPr lang="en-US" smtClean="0"/>
              <a:t>Allocates unique pools of RIDs to DCs</a:t>
            </a:r>
          </a:p>
          <a:p>
            <a:pPr lvl="1"/>
            <a:r>
              <a:rPr lang="en-US" smtClean="0"/>
              <a:t>RIDs used to construct unique SIDs</a:t>
            </a:r>
          </a:p>
          <a:p>
            <a:pPr lvl="1"/>
            <a:r>
              <a:rPr lang="en-US" smtClean="0"/>
              <a:t>block size defaults to 500</a:t>
            </a:r>
          </a:p>
          <a:p>
            <a:pPr lvl="1"/>
            <a:r>
              <a:rPr lang="en-US" smtClean="0"/>
              <a:t>pool is replenished by each DC when</a:t>
            </a:r>
          </a:p>
          <a:p>
            <a:pPr lvl="2"/>
            <a:r>
              <a:rPr lang="en-US" smtClean="0"/>
              <a:t>Windows 2000 Pre-SP4: 	80% exhausted</a:t>
            </a:r>
          </a:p>
          <a:p>
            <a:pPr lvl="2"/>
            <a:r>
              <a:rPr lang="en-US" smtClean="0"/>
              <a:t>Windows 2000 SP4: 		50% exhausted</a:t>
            </a:r>
          </a:p>
          <a:p>
            <a:pPr lvl="2"/>
            <a:r>
              <a:rPr lang="en-US" smtClean="0"/>
              <a:t>Windows 2003: 		50% exhausted</a:t>
            </a:r>
          </a:p>
          <a:p>
            <a:pPr lvl="1"/>
            <a:r>
              <a:rPr lang="en-US" smtClean="0"/>
              <a:t>larger RID pools supported since Windows 2000 SP4</a:t>
            </a:r>
          </a:p>
          <a:p>
            <a:pPr lvl="2"/>
            <a:r>
              <a:rPr lang="en-US" smtClean="0"/>
              <a:t>HKLM\SYSTEM\CCS\Services\NTDS\RID Values</a:t>
            </a:r>
          </a:p>
          <a:p>
            <a:pPr lvl="3"/>
            <a:r>
              <a:rPr lang="en-US" smtClean="0"/>
              <a:t>RID Block Size (REG_DWORD)</a:t>
            </a:r>
          </a:p>
          <a:p>
            <a:endParaRPr lang="en-US" dirty="0"/>
          </a:p>
        </p:txBody>
      </p:sp>
    </p:spTree>
    <p:extLst>
      <p:ext uri="{BB962C8B-B14F-4D97-AF65-F5344CB8AC3E}">
        <p14:creationId xmlns:p14="http://schemas.microsoft.com/office/powerpoint/2010/main" val="3475774472"/>
      </p:ext>
    </p:extLst>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Shape 1185794"/>
          <p:cNvSpPr>
            <a:spLocks noGrp="1" noChangeArrowheads="1"/>
          </p:cNvSpPr>
          <p:nvPr>
            <p:ph type="title"/>
          </p:nvPr>
        </p:nvSpPr>
        <p:spPr/>
        <p:txBody>
          <a:bodyPr/>
          <a:lstStyle/>
          <a:p>
            <a:r>
              <a:rPr lang="en-US" smtClean="0"/>
              <a:t>RID master</a:t>
            </a:r>
          </a:p>
        </p:txBody>
      </p:sp>
      <p:sp>
        <p:nvSpPr>
          <p:cNvPr id="3" name="Content Placeholder 2"/>
          <p:cNvSpPr>
            <a:spLocks noGrp="1"/>
          </p:cNvSpPr>
          <p:nvPr>
            <p:ph idx="1"/>
          </p:nvPr>
        </p:nvSpPr>
        <p:spPr/>
        <p:txBody>
          <a:bodyPr/>
          <a:lstStyle/>
          <a:p>
            <a:r>
              <a:rPr lang="en-US" smtClean="0"/>
              <a:t>Per domain role</a:t>
            </a:r>
          </a:p>
          <a:p>
            <a:r>
              <a:rPr lang="en-US" smtClean="0"/>
              <a:t>Defaults to first DC installed per domain</a:t>
            </a:r>
          </a:p>
          <a:p>
            <a:r>
              <a:rPr lang="en-US" smtClean="0"/>
              <a:t>Targeted when migrating security principals</a:t>
            </a:r>
          </a:p>
          <a:p>
            <a:r>
              <a:rPr lang="en-US" smtClean="0"/>
              <a:t>Role placement controlled via </a:t>
            </a:r>
          </a:p>
          <a:p>
            <a:pPr lvl="1"/>
            <a:r>
              <a:rPr lang="en-US" smtClean="0"/>
              <a:t>Active Directory Users and Computers</a:t>
            </a:r>
          </a:p>
          <a:p>
            <a:pPr lvl="1"/>
            <a:r>
              <a:rPr lang="en-US" smtClean="0"/>
              <a:t>NTDSUTIL</a:t>
            </a:r>
          </a:p>
          <a:p>
            <a:pPr lvl="1"/>
            <a:r>
              <a:rPr lang="en-US" smtClean="0"/>
              <a:t>Operational attribute</a:t>
            </a:r>
          </a:p>
          <a:p>
            <a:pPr lvl="2"/>
            <a:r>
              <a:rPr lang="en-US" smtClean="0"/>
              <a:t>becomeRidMaster (NOT recommended)</a:t>
            </a:r>
            <a:endParaRPr lang="en-US" dirty="0"/>
          </a:p>
        </p:txBody>
      </p:sp>
    </p:spTree>
    <p:extLst>
      <p:ext uri="{BB962C8B-B14F-4D97-AF65-F5344CB8AC3E}">
        <p14:creationId xmlns:p14="http://schemas.microsoft.com/office/powerpoint/2010/main" val="2431877751"/>
      </p:ext>
    </p:extLst>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Shape 1187842"/>
          <p:cNvSpPr>
            <a:spLocks noGrp="1" noChangeArrowheads="1"/>
          </p:cNvSpPr>
          <p:nvPr>
            <p:ph type="title"/>
          </p:nvPr>
        </p:nvSpPr>
        <p:spPr/>
        <p:txBody>
          <a:bodyPr/>
          <a:lstStyle/>
          <a:p>
            <a:r>
              <a:rPr lang="en-US" smtClean="0"/>
              <a:t>Infrastructure master</a:t>
            </a:r>
          </a:p>
        </p:txBody>
      </p:sp>
      <p:sp>
        <p:nvSpPr>
          <p:cNvPr id="115714" name="Shape 1187841"/>
          <p:cNvSpPr>
            <a:spLocks noGrp="1" noChangeArrowheads="1"/>
          </p:cNvSpPr>
          <p:nvPr>
            <p:ph idx="1"/>
          </p:nvPr>
        </p:nvSpPr>
        <p:spPr/>
        <p:txBody>
          <a:bodyPr>
            <a:normAutofit lnSpcReduction="10000"/>
          </a:bodyPr>
          <a:lstStyle/>
          <a:p>
            <a:r>
              <a:rPr lang="en-US" dirty="0" smtClean="0"/>
              <a:t>Maintains validity of cross-domain references</a:t>
            </a:r>
          </a:p>
          <a:p>
            <a:pPr lvl="1"/>
            <a:r>
              <a:rPr lang="en-US" dirty="0" smtClean="0"/>
              <a:t>e.g. a group containing a member within same forest but different domain</a:t>
            </a:r>
          </a:p>
          <a:p>
            <a:pPr lvl="2"/>
            <a:r>
              <a:rPr lang="en-US" dirty="0" smtClean="0"/>
              <a:t>groups containing members from different forests are maintained similarly but utilize a special class – a “Foreign Security Principal”</a:t>
            </a:r>
          </a:p>
          <a:p>
            <a:pPr lvl="1"/>
            <a:r>
              <a:rPr lang="en-US" dirty="0" smtClean="0"/>
              <a:t>necessary changes replicated by unique mechanism</a:t>
            </a:r>
          </a:p>
          <a:p>
            <a:pPr lvl="1"/>
            <a:r>
              <a:rPr lang="en-US" dirty="0" smtClean="0"/>
              <a:t>role is necessary because of the manner in which cross references between two objects are expressed</a:t>
            </a:r>
          </a:p>
          <a:p>
            <a:pPr lvl="2"/>
            <a:r>
              <a:rPr lang="en-US" dirty="0" smtClean="0"/>
              <a:t>relationship expressed using local DNT (or row) references</a:t>
            </a:r>
          </a:p>
          <a:p>
            <a:pPr lvl="3"/>
            <a:r>
              <a:rPr lang="en-US" dirty="0" smtClean="0"/>
              <a:t>DNT = distinguished name tag / DNTs local to each ESE instance</a:t>
            </a:r>
          </a:p>
          <a:p>
            <a:pPr lvl="2"/>
            <a:r>
              <a:rPr lang="en-US" dirty="0" smtClean="0"/>
              <a:t>hierarchy expressed through PDNT</a:t>
            </a:r>
          </a:p>
          <a:p>
            <a:pPr lvl="3"/>
            <a:r>
              <a:rPr lang="en-US" dirty="0" smtClean="0"/>
              <a:t>PDNT = parent DNT / i.e. the DNT of an object’s parent</a:t>
            </a:r>
          </a:p>
          <a:p>
            <a:r>
              <a:rPr lang="en-US" dirty="0" smtClean="0"/>
              <a:t>Per domain role</a:t>
            </a:r>
          </a:p>
          <a:p>
            <a:pPr lvl="1"/>
            <a:r>
              <a:rPr lang="en-US" dirty="0" smtClean="0"/>
              <a:t>redundant in single domain forests</a:t>
            </a:r>
          </a:p>
        </p:txBody>
      </p:sp>
    </p:spTree>
    <p:extLst>
      <p:ext uri="{BB962C8B-B14F-4D97-AF65-F5344CB8AC3E}">
        <p14:creationId xmlns:p14="http://schemas.microsoft.com/office/powerpoint/2010/main" val="36795861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Time Service</a:t>
            </a:r>
            <a:endParaRPr lang="en-US" dirty="0"/>
          </a:p>
        </p:txBody>
      </p:sp>
      <p:sp>
        <p:nvSpPr>
          <p:cNvPr id="7" name="Content Placeholder 5"/>
          <p:cNvSpPr>
            <a:spLocks noGrp="1"/>
          </p:cNvSpPr>
          <p:nvPr>
            <p:ph idx="1"/>
          </p:nvPr>
        </p:nvSpPr>
        <p:spPr>
          <a:xfrm>
            <a:off x="3372731" y="1176940"/>
            <a:ext cx="8300027" cy="1077218"/>
          </a:xfrm>
        </p:spPr>
        <p:txBody>
          <a:bodyPr/>
          <a:lstStyle/>
          <a:p>
            <a:pPr marL="347663" indent="-347663"/>
            <a:r>
              <a:rPr lang="en-US" sz="2400" dirty="0" smtClean="0">
                <a:effectLst>
                  <a:outerShdw blurRad="38100" dist="38100" dir="2700000" algn="tl">
                    <a:srgbClr val="000000">
                      <a:alpha val="43137"/>
                    </a:srgbClr>
                  </a:outerShdw>
                </a:effectLst>
              </a:rPr>
              <a:t>AD and system components have time dependencies</a:t>
            </a:r>
          </a:p>
          <a:p>
            <a:pPr marL="347663" indent="-347663"/>
            <a:r>
              <a:rPr lang="en-US" sz="2400" dirty="0" smtClean="0">
                <a:effectLst>
                  <a:outerShdw blurRad="38100" dist="38100" dir="2700000" algn="tl">
                    <a:srgbClr val="000000">
                      <a:alpha val="43137"/>
                    </a:srgbClr>
                  </a:outerShdw>
                </a:effectLst>
              </a:rPr>
              <a:t>Problems in time sync’?</a:t>
            </a:r>
          </a:p>
          <a:p>
            <a:pPr marL="682625" lvl="1" indent="-334963"/>
            <a:r>
              <a:rPr lang="en-US" sz="2000" dirty="0">
                <a:effectLst>
                  <a:outerShdw blurRad="38100" dist="38100" dir="2700000" algn="tl">
                    <a:srgbClr val="000000">
                      <a:alpha val="43137"/>
                    </a:srgbClr>
                  </a:outerShdw>
                </a:effectLst>
              </a:rPr>
              <a:t>A</a:t>
            </a:r>
            <a:r>
              <a:rPr lang="en-US" sz="2000" dirty="0" smtClean="0">
                <a:effectLst>
                  <a:outerShdw blurRad="38100" dist="38100" dir="2700000" algn="tl">
                    <a:srgbClr val="000000">
                      <a:alpha val="43137"/>
                    </a:srgbClr>
                  </a:outerShdw>
                </a:effectLst>
              </a:rPr>
              <a:t>uthentication issues, replication issues, lingering objects…</a:t>
            </a:r>
            <a:endParaRPr lang="en-US" sz="2000" dirty="0">
              <a:effectLst>
                <a:outerShdw blurRad="38100" dist="38100" dir="2700000" algn="tl">
                  <a:srgbClr val="000000">
                    <a:alpha val="43137"/>
                  </a:srgbClr>
                </a:outerShdw>
              </a:effectLst>
            </a:endParaRPr>
          </a:p>
        </p:txBody>
      </p:sp>
      <p:sp>
        <p:nvSpPr>
          <p:cNvPr id="2" name="Rounded Rectangle 1"/>
          <p:cNvSpPr/>
          <p:nvPr/>
        </p:nvSpPr>
        <p:spPr bwMode="auto">
          <a:xfrm>
            <a:off x="471252" y="1125461"/>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Critical to AD</a:t>
            </a:r>
          </a:p>
        </p:txBody>
      </p:sp>
      <p:sp>
        <p:nvSpPr>
          <p:cNvPr id="8" name="Rounded Rectangle 7"/>
          <p:cNvSpPr/>
          <p:nvPr/>
        </p:nvSpPr>
        <p:spPr bwMode="auto">
          <a:xfrm>
            <a:off x="471252" y="2501650"/>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Time sync’</a:t>
            </a:r>
          </a:p>
        </p:txBody>
      </p:sp>
      <p:sp>
        <p:nvSpPr>
          <p:cNvPr id="10" name="Rounded Rectangle 9"/>
          <p:cNvSpPr/>
          <p:nvPr/>
        </p:nvSpPr>
        <p:spPr bwMode="auto">
          <a:xfrm>
            <a:off x="471252" y="3877839"/>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Accuracy</a:t>
            </a:r>
          </a:p>
        </p:txBody>
      </p:sp>
      <p:sp>
        <p:nvSpPr>
          <p:cNvPr id="11" name="Content Placeholder 5"/>
          <p:cNvSpPr txBox="1">
            <a:spLocks/>
          </p:cNvSpPr>
          <p:nvPr/>
        </p:nvSpPr>
        <p:spPr>
          <a:xfrm>
            <a:off x="3372729" y="3926040"/>
            <a:ext cx="8300027" cy="114492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r>
              <a:rPr lang="en-US" sz="2400" dirty="0" smtClean="0"/>
              <a:t>Accuracy is an artifact of synchronization</a:t>
            </a:r>
          </a:p>
          <a:p>
            <a:pPr marL="347663" indent="-347663"/>
            <a:r>
              <a:rPr lang="en-US" sz="2400" dirty="0" smtClean="0"/>
              <a:t>High </a:t>
            </a:r>
            <a:r>
              <a:rPr lang="en-US" sz="2400" dirty="0"/>
              <a:t>accuracy is </a:t>
            </a:r>
            <a:r>
              <a:rPr lang="en-US" sz="2400" b="1" dirty="0" smtClean="0"/>
              <a:t>*not*</a:t>
            </a:r>
            <a:r>
              <a:rPr lang="en-US" sz="2400" dirty="0" smtClean="0"/>
              <a:t> </a:t>
            </a:r>
            <a:r>
              <a:rPr lang="en-US" sz="2400" dirty="0"/>
              <a:t>a goal of Time </a:t>
            </a:r>
            <a:r>
              <a:rPr lang="en-US" sz="2400" dirty="0" smtClean="0"/>
              <a:t>Service</a:t>
            </a:r>
          </a:p>
          <a:p>
            <a:pPr marL="347663" indent="-347663"/>
            <a:r>
              <a:rPr lang="en-US" sz="2400" dirty="0"/>
              <a:t>Extensible </a:t>
            </a:r>
            <a:r>
              <a:rPr lang="en-US" sz="2400" dirty="0" smtClean="0"/>
              <a:t>model: time </a:t>
            </a:r>
            <a:r>
              <a:rPr lang="en-US" sz="2400" dirty="0"/>
              <a:t>providers plug-in </a:t>
            </a:r>
            <a:r>
              <a:rPr lang="en-US" sz="2400" dirty="0" smtClean="0"/>
              <a:t>framework</a:t>
            </a:r>
            <a:endParaRPr lang="en-US" sz="2400" dirty="0"/>
          </a:p>
        </p:txBody>
      </p:sp>
      <p:sp>
        <p:nvSpPr>
          <p:cNvPr id="12" name="Rounded Rectangle 11"/>
          <p:cNvSpPr/>
          <p:nvPr/>
        </p:nvSpPr>
        <p:spPr bwMode="auto">
          <a:xfrm>
            <a:off x="471252" y="5254028"/>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Configurable</a:t>
            </a:r>
          </a:p>
        </p:txBody>
      </p:sp>
      <p:sp>
        <p:nvSpPr>
          <p:cNvPr id="13" name="Content Placeholder 5"/>
          <p:cNvSpPr txBox="1">
            <a:spLocks/>
          </p:cNvSpPr>
          <p:nvPr/>
        </p:nvSpPr>
        <p:spPr>
          <a:xfrm>
            <a:off x="3372727" y="5475916"/>
            <a:ext cx="8565988" cy="73866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r>
              <a:rPr lang="en-US" sz="2400" dirty="0"/>
              <a:t>GP: Computer </a:t>
            </a:r>
            <a:r>
              <a:rPr lang="en-US" sz="2400" dirty="0" err="1" smtClean="0"/>
              <a:t>Config</a:t>
            </a:r>
            <a:r>
              <a:rPr lang="en-US" sz="2400" dirty="0" smtClean="0"/>
              <a:t>\Admin Templates\System\W32Time</a:t>
            </a:r>
            <a:endParaRPr lang="en-US" sz="2400" dirty="0"/>
          </a:p>
          <a:p>
            <a:pPr marL="347663" indent="-347663"/>
            <a:r>
              <a:rPr lang="en-US" sz="2400" dirty="0"/>
              <a:t>R</a:t>
            </a:r>
            <a:r>
              <a:rPr lang="en-US" sz="2400" dirty="0" smtClean="0"/>
              <a:t>egistry: HKLM\System\CCS\Services\W32Time\</a:t>
            </a:r>
            <a:r>
              <a:rPr lang="en-US" sz="2400" dirty="0" err="1" smtClean="0"/>
              <a:t>Config</a:t>
            </a:r>
            <a:endParaRPr lang="en-US" sz="2400" dirty="0" smtClean="0"/>
          </a:p>
        </p:txBody>
      </p:sp>
      <p:sp>
        <p:nvSpPr>
          <p:cNvPr id="14" name="Content Placeholder 5"/>
          <p:cNvSpPr txBox="1">
            <a:spLocks/>
          </p:cNvSpPr>
          <p:nvPr/>
        </p:nvSpPr>
        <p:spPr>
          <a:xfrm>
            <a:off x="3372730" y="2545826"/>
            <a:ext cx="8300027" cy="114492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r>
              <a:rPr lang="en-US" sz="2400" dirty="0" smtClean="0"/>
              <a:t>Algorithm to keep time synchronized: “domain hierarchy”</a:t>
            </a:r>
            <a:endParaRPr lang="en-US" sz="2400" dirty="0"/>
          </a:p>
          <a:p>
            <a:pPr marL="347663" indent="-347663"/>
            <a:r>
              <a:rPr lang="en-US" sz="2400" dirty="0"/>
              <a:t>Implemented as a service: </a:t>
            </a:r>
            <a:r>
              <a:rPr lang="en-US" sz="2400" dirty="0" smtClean="0"/>
              <a:t>W32Time (own process)</a:t>
            </a:r>
            <a:endParaRPr lang="en-US" sz="2400" dirty="0"/>
          </a:p>
          <a:p>
            <a:pPr marL="347663" indent="-347663"/>
            <a:r>
              <a:rPr lang="en-US" sz="2400" dirty="0" smtClean="0"/>
              <a:t>Uses NTP (UDP 123)</a:t>
            </a:r>
            <a:endParaRPr lang="en-US" sz="2400" dirty="0"/>
          </a:p>
        </p:txBody>
      </p:sp>
    </p:spTree>
    <p:extLst>
      <p:ext uri="{BB962C8B-B14F-4D97-AF65-F5344CB8AC3E}">
        <p14:creationId xmlns:p14="http://schemas.microsoft.com/office/powerpoint/2010/main" val="603959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P spid="8" grpId="0" animBg="1"/>
      <p:bldP spid="10" grpId="0" animBg="1"/>
      <p:bldP spid="11" grpId="0"/>
      <p:bldP spid="12" grpId="0" animBg="1"/>
      <p:bldP spid="13" grpId="0"/>
      <p:bldP spid="14"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Shape 1189890"/>
          <p:cNvSpPr>
            <a:spLocks noGrp="1" noChangeArrowheads="1"/>
          </p:cNvSpPr>
          <p:nvPr>
            <p:ph type="title"/>
          </p:nvPr>
        </p:nvSpPr>
        <p:spPr/>
        <p:txBody>
          <a:bodyPr/>
          <a:lstStyle/>
          <a:p>
            <a:r>
              <a:rPr lang="en-US" smtClean="0"/>
              <a:t>Infrastructure master</a:t>
            </a:r>
          </a:p>
        </p:txBody>
      </p:sp>
      <p:sp>
        <p:nvSpPr>
          <p:cNvPr id="116738" name="Shape 1189889"/>
          <p:cNvSpPr>
            <a:spLocks noGrp="1" noChangeArrowheads="1"/>
          </p:cNvSpPr>
          <p:nvPr>
            <p:ph idx="1"/>
          </p:nvPr>
        </p:nvSpPr>
        <p:spPr>
          <a:xfrm>
            <a:off x="609441" y="1303326"/>
            <a:ext cx="10969943" cy="5182957"/>
          </a:xfrm>
        </p:spPr>
        <p:txBody>
          <a:bodyPr/>
          <a:lstStyle/>
          <a:p>
            <a:r>
              <a:rPr lang="en-US" dirty="0" smtClean="0"/>
              <a:t>Targeted by </a:t>
            </a:r>
            <a:r>
              <a:rPr lang="en-US" dirty="0" err="1" smtClean="0"/>
              <a:t>ADPrep</a:t>
            </a:r>
            <a:r>
              <a:rPr lang="en-US" dirty="0" smtClean="0"/>
              <a:t> /</a:t>
            </a:r>
            <a:r>
              <a:rPr lang="en-US" dirty="0" err="1" smtClean="0"/>
              <a:t>DomainPrep</a:t>
            </a:r>
            <a:r>
              <a:rPr lang="en-US" dirty="0" smtClean="0"/>
              <a:t> operation</a:t>
            </a:r>
          </a:p>
          <a:p>
            <a:r>
              <a:rPr lang="en-US" dirty="0" smtClean="0"/>
              <a:t>Must not reside on a GC except</a:t>
            </a:r>
          </a:p>
          <a:p>
            <a:pPr lvl="1"/>
            <a:r>
              <a:rPr lang="en-US" dirty="0" smtClean="0"/>
              <a:t>in single domain forests</a:t>
            </a:r>
          </a:p>
          <a:p>
            <a:pPr lvl="1"/>
            <a:r>
              <a:rPr lang="en-US" dirty="0" smtClean="0"/>
              <a:t>in domains where all DCs are GCs</a:t>
            </a:r>
          </a:p>
          <a:p>
            <a:pPr lvl="2"/>
            <a:r>
              <a:rPr lang="en-US" dirty="0" smtClean="0"/>
              <a:t>domain contains only one DC</a:t>
            </a:r>
          </a:p>
          <a:p>
            <a:pPr lvl="1"/>
            <a:r>
              <a:rPr lang="en-US" dirty="0" smtClean="0"/>
              <a:t>when you just can’t bring yourself to care </a:t>
            </a:r>
            <a:r>
              <a:rPr lang="en-US" dirty="0" smtClean="0">
                <a:sym typeface="Wingdings" pitchFamily="2" charset="2"/>
              </a:rPr>
              <a:t></a:t>
            </a:r>
            <a:endParaRPr lang="en-US" dirty="0" smtClean="0"/>
          </a:p>
          <a:p>
            <a:r>
              <a:rPr lang="en-US" dirty="0" smtClean="0"/>
              <a:t>Role placement controlled via </a:t>
            </a:r>
          </a:p>
          <a:p>
            <a:pPr lvl="1"/>
            <a:r>
              <a:rPr lang="en-US" dirty="0" smtClean="0"/>
              <a:t>Active Directory Users and Computers</a:t>
            </a:r>
          </a:p>
          <a:p>
            <a:pPr lvl="1"/>
            <a:r>
              <a:rPr lang="en-US" dirty="0" smtClean="0"/>
              <a:t>NTDSUTIL</a:t>
            </a:r>
          </a:p>
          <a:p>
            <a:pPr lvl="1"/>
            <a:r>
              <a:rPr lang="en-US" dirty="0" smtClean="0"/>
              <a:t>Operational attribute</a:t>
            </a:r>
          </a:p>
          <a:p>
            <a:pPr lvl="2"/>
            <a:r>
              <a:rPr lang="en-US" dirty="0" err="1" smtClean="0"/>
              <a:t>becomeInfrastructureMaster</a:t>
            </a:r>
            <a:endParaRPr lang="en-US" dirty="0" smtClean="0"/>
          </a:p>
        </p:txBody>
      </p:sp>
    </p:spTree>
    <p:extLst>
      <p:ext uri="{BB962C8B-B14F-4D97-AF65-F5344CB8AC3E}">
        <p14:creationId xmlns:p14="http://schemas.microsoft.com/office/powerpoint/2010/main" val="3723551052"/>
      </p:ext>
    </p:extLst>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dirty="0" smtClean="0"/>
              <a:t>Infrastructure master</a:t>
            </a:r>
          </a:p>
        </p:txBody>
      </p:sp>
      <p:sp>
        <p:nvSpPr>
          <p:cNvPr id="4" name="Content Placeholder 3"/>
          <p:cNvSpPr>
            <a:spLocks noGrp="1"/>
          </p:cNvSpPr>
          <p:nvPr>
            <p:ph idx="1"/>
          </p:nvPr>
        </p:nvSpPr>
        <p:spPr/>
        <p:txBody>
          <a:bodyPr/>
          <a:lstStyle/>
          <a:p>
            <a:r>
              <a:rPr lang="en-US" smtClean="0"/>
              <a:t>Why do we need an Infrastructure FSMO?</a:t>
            </a:r>
          </a:p>
          <a:p>
            <a:pPr lvl="1"/>
            <a:r>
              <a:rPr lang="en-US" smtClean="0"/>
              <a:t>core role required in multi-domain forests only</a:t>
            </a:r>
          </a:p>
          <a:p>
            <a:pPr lvl="2"/>
            <a:r>
              <a:rPr lang="en-US" smtClean="0"/>
              <a:t>we’re not talking about things like ‘DomainPrep’</a:t>
            </a:r>
          </a:p>
          <a:p>
            <a:pPr lvl="1"/>
            <a:endParaRPr lang="en-US" smtClean="0"/>
          </a:p>
          <a:p>
            <a:pPr lvl="1"/>
            <a:r>
              <a:rPr lang="en-US" smtClean="0"/>
              <a:t>caused by dblayer’s implementation of cross-references</a:t>
            </a:r>
          </a:p>
          <a:p>
            <a:pPr lvl="2"/>
            <a:r>
              <a:rPr lang="en-US" smtClean="0"/>
              <a:t>something known as ‘link pairs’</a:t>
            </a:r>
          </a:p>
          <a:p>
            <a:pPr lvl="2"/>
            <a:r>
              <a:rPr lang="en-US" smtClean="0"/>
              <a:t>cool technology but only works if both halves of the pair exist locally</a:t>
            </a:r>
          </a:p>
          <a:p>
            <a:pPr lvl="2"/>
            <a:endParaRPr lang="en-US" smtClean="0"/>
          </a:p>
          <a:p>
            <a:pPr lvl="2"/>
            <a:endParaRPr lang="en-US" dirty="0"/>
          </a:p>
        </p:txBody>
      </p:sp>
    </p:spTree>
    <p:extLst>
      <p:ext uri="{BB962C8B-B14F-4D97-AF65-F5344CB8AC3E}">
        <p14:creationId xmlns:p14="http://schemas.microsoft.com/office/powerpoint/2010/main" val="2964629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dirty="0" smtClean="0"/>
              <a:t>Infrastructure master</a:t>
            </a:r>
          </a:p>
        </p:txBody>
      </p:sp>
      <p:sp>
        <p:nvSpPr>
          <p:cNvPr id="4" name="Content Placeholder 3"/>
          <p:cNvSpPr>
            <a:spLocks noGrp="1"/>
          </p:cNvSpPr>
          <p:nvPr>
            <p:ph idx="1"/>
          </p:nvPr>
        </p:nvSpPr>
        <p:spPr>
          <a:xfrm>
            <a:off x="606751" y="1307506"/>
            <a:ext cx="11061374" cy="5550493"/>
          </a:xfrm>
        </p:spPr>
        <p:txBody>
          <a:bodyPr>
            <a:normAutofit lnSpcReduction="10000"/>
          </a:bodyPr>
          <a:lstStyle/>
          <a:p>
            <a:r>
              <a:rPr lang="en-US" dirty="0" smtClean="0"/>
              <a:t>What are Link pairs</a:t>
            </a:r>
          </a:p>
          <a:p>
            <a:pPr lvl="1"/>
            <a:r>
              <a:rPr lang="en-US" dirty="0" smtClean="0"/>
              <a:t>defined in the schema by a ‘</a:t>
            </a:r>
            <a:r>
              <a:rPr lang="en-US" dirty="0" err="1" smtClean="0"/>
              <a:t>linkID</a:t>
            </a:r>
            <a:r>
              <a:rPr lang="en-US" dirty="0" smtClean="0"/>
              <a:t>’</a:t>
            </a:r>
          </a:p>
          <a:p>
            <a:pPr lvl="1"/>
            <a:r>
              <a:rPr lang="en-US" dirty="0" smtClean="0"/>
              <a:t>‘</a:t>
            </a:r>
            <a:r>
              <a:rPr lang="en-US" dirty="0" err="1" smtClean="0"/>
              <a:t>linkID</a:t>
            </a:r>
            <a:r>
              <a:rPr lang="en-US" dirty="0" smtClean="0"/>
              <a:t>’  must be unique within the schema</a:t>
            </a:r>
          </a:p>
          <a:p>
            <a:pPr lvl="2"/>
            <a:r>
              <a:rPr lang="en-US" dirty="0" smtClean="0"/>
              <a:t>value has local significance only</a:t>
            </a:r>
          </a:p>
          <a:p>
            <a:pPr lvl="1"/>
            <a:r>
              <a:rPr lang="en-US" dirty="0" smtClean="0"/>
              <a:t>they implement the notion of ‘forward’  and ‘back’ links</a:t>
            </a:r>
          </a:p>
          <a:p>
            <a:pPr lvl="1"/>
            <a:r>
              <a:rPr lang="en-US" dirty="0" smtClean="0"/>
              <a:t>‘forward’ links are writeable</a:t>
            </a:r>
          </a:p>
          <a:p>
            <a:pPr lvl="2"/>
            <a:r>
              <a:rPr lang="en-US" dirty="0" smtClean="0"/>
              <a:t>e.g. ‘member’  property (think group membership)</a:t>
            </a:r>
          </a:p>
          <a:p>
            <a:pPr lvl="2"/>
            <a:r>
              <a:rPr lang="en-US" dirty="0" smtClean="0"/>
              <a:t>always uses an even number</a:t>
            </a:r>
          </a:p>
          <a:p>
            <a:pPr lvl="2"/>
            <a:r>
              <a:rPr lang="en-US" dirty="0" smtClean="0"/>
              <a:t>can exist without back-link</a:t>
            </a:r>
          </a:p>
          <a:p>
            <a:pPr lvl="1"/>
            <a:r>
              <a:rPr lang="en-US" dirty="0" smtClean="0"/>
              <a:t>‘back’ link is read-only and constructed</a:t>
            </a:r>
          </a:p>
          <a:p>
            <a:pPr lvl="2"/>
            <a:r>
              <a:rPr lang="en-US" dirty="0" smtClean="0"/>
              <a:t>e.g.  ‘</a:t>
            </a:r>
            <a:r>
              <a:rPr lang="en-US" dirty="0" err="1" smtClean="0"/>
              <a:t>memberOf</a:t>
            </a:r>
            <a:r>
              <a:rPr lang="en-US" dirty="0" smtClean="0"/>
              <a:t>’ property (user is a member of …)</a:t>
            </a:r>
          </a:p>
          <a:p>
            <a:pPr lvl="2"/>
            <a:r>
              <a:rPr lang="en-US" dirty="0" smtClean="0"/>
              <a:t>always uses an odd number</a:t>
            </a:r>
          </a:p>
          <a:p>
            <a:pPr lvl="2"/>
            <a:r>
              <a:rPr lang="en-US" dirty="0" smtClean="0"/>
              <a:t>CANNOT exist without forward-link</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76642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dirty="0" smtClean="0"/>
              <a:t>Infrastructure master</a:t>
            </a:r>
          </a:p>
        </p:txBody>
      </p:sp>
      <p:sp>
        <p:nvSpPr>
          <p:cNvPr id="4" name="Content Placeholder 3"/>
          <p:cNvSpPr>
            <a:spLocks noGrp="1"/>
          </p:cNvSpPr>
          <p:nvPr>
            <p:ph idx="1"/>
          </p:nvPr>
        </p:nvSpPr>
        <p:spPr/>
        <p:txBody>
          <a:bodyPr/>
          <a:lstStyle/>
          <a:p>
            <a:r>
              <a:rPr lang="en-US" dirty="0" smtClean="0"/>
              <a:t>The schema expresses the relationship between linked attributes mathematically</a:t>
            </a:r>
          </a:p>
          <a:p>
            <a:pPr lvl="1"/>
            <a:r>
              <a:rPr lang="en-US" dirty="0" smtClean="0"/>
              <a:t>each linked attribute is given a ‘</a:t>
            </a:r>
            <a:r>
              <a:rPr lang="en-US" dirty="0" err="1" smtClean="0"/>
              <a:t>linkID</a:t>
            </a:r>
            <a:r>
              <a:rPr lang="en-US" dirty="0" smtClean="0"/>
              <a:t>’</a:t>
            </a:r>
          </a:p>
          <a:p>
            <a:pPr lvl="1"/>
            <a:r>
              <a:rPr lang="en-US" dirty="0" smtClean="0"/>
              <a:t>&lt;back link attribute&gt; = &lt;forward link attribute&gt; + 1</a:t>
            </a:r>
          </a:p>
          <a:p>
            <a:pPr lvl="1"/>
            <a:r>
              <a:rPr lang="en-US" dirty="0" smtClean="0"/>
              <a:t>i.e.</a:t>
            </a:r>
          </a:p>
          <a:p>
            <a:pPr lvl="2"/>
            <a:r>
              <a:rPr lang="en-US" dirty="0" smtClean="0"/>
              <a:t>the ‘</a:t>
            </a:r>
            <a:r>
              <a:rPr lang="en-US" dirty="0" err="1" smtClean="0"/>
              <a:t>linkID</a:t>
            </a:r>
            <a:r>
              <a:rPr lang="en-US" dirty="0" smtClean="0"/>
              <a:t>’ of the ‘member’ property is ‘2’</a:t>
            </a:r>
          </a:p>
          <a:p>
            <a:pPr lvl="3"/>
            <a:r>
              <a:rPr lang="en-US" dirty="0" smtClean="0"/>
              <a:t>this tells us it’s a ‘forward’ link</a:t>
            </a:r>
          </a:p>
          <a:p>
            <a:pPr lvl="2"/>
            <a:r>
              <a:rPr lang="en-US" dirty="0" smtClean="0"/>
              <a:t>the ‘</a:t>
            </a:r>
            <a:r>
              <a:rPr lang="en-US" dirty="0" err="1" smtClean="0"/>
              <a:t>linkID</a:t>
            </a:r>
            <a:r>
              <a:rPr lang="en-US" dirty="0" smtClean="0"/>
              <a:t>’ of the ‘</a:t>
            </a:r>
            <a:r>
              <a:rPr lang="en-US" dirty="0" err="1" smtClean="0"/>
              <a:t>memberOf</a:t>
            </a:r>
            <a:r>
              <a:rPr lang="en-US" dirty="0" smtClean="0"/>
              <a:t>’ property is ‘3’</a:t>
            </a:r>
          </a:p>
          <a:p>
            <a:pPr lvl="3"/>
            <a:r>
              <a:rPr lang="en-US" dirty="0" smtClean="0"/>
              <a:t>this tells us it’s a ‘back link’</a:t>
            </a:r>
          </a:p>
          <a:p>
            <a:r>
              <a:rPr lang="en-US" dirty="0" smtClean="0"/>
              <a:t>   Schema snippet</a:t>
            </a:r>
          </a:p>
          <a:p>
            <a:pPr lvl="1"/>
            <a:endParaRPr lang="en-US" dirty="0" smtClean="0"/>
          </a:p>
          <a:p>
            <a:pPr lvl="1"/>
            <a:endParaRPr lang="en-US" dirty="0" smtClean="0"/>
          </a:p>
          <a:p>
            <a:pPr lvl="1"/>
            <a:endParaRPr lang="en-US" dirty="0"/>
          </a:p>
        </p:txBody>
      </p:sp>
      <p:sp>
        <p:nvSpPr>
          <p:cNvPr id="499713" name="Text Box 1"/>
          <p:cNvSpPr txBox="1">
            <a:spLocks noChangeArrowheads="1"/>
          </p:cNvSpPr>
          <p:nvPr/>
        </p:nvSpPr>
        <p:spPr bwMode="auto">
          <a:xfrm>
            <a:off x="774499" y="-3175"/>
            <a:ext cx="581932"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84705" name="Picture 1"/>
          <p:cNvPicPr>
            <a:picLocks noChangeAspect="1" noChangeArrowheads="1"/>
          </p:cNvPicPr>
          <p:nvPr/>
        </p:nvPicPr>
        <p:blipFill>
          <a:blip r:embed="rId3"/>
          <a:srcRect/>
          <a:stretch>
            <a:fillRect/>
          </a:stretch>
        </p:blipFill>
        <p:spPr bwMode="auto">
          <a:xfrm>
            <a:off x="962026" y="5668158"/>
            <a:ext cx="10172700" cy="1076325"/>
          </a:xfrm>
          <a:prstGeom prst="rect">
            <a:avLst/>
          </a:prstGeom>
          <a:noFill/>
          <a:ln w="9525">
            <a:noFill/>
            <a:miter lim="800000"/>
            <a:headEnd/>
            <a:tailEnd/>
          </a:ln>
          <a:effectLst/>
        </p:spPr>
      </p:pic>
    </p:spTree>
    <p:extLst>
      <p:ext uri="{BB962C8B-B14F-4D97-AF65-F5344CB8AC3E}">
        <p14:creationId xmlns:p14="http://schemas.microsoft.com/office/powerpoint/2010/main" val="3772793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dirty="0" smtClean="0"/>
              <a:t>Infrastructure master</a:t>
            </a:r>
          </a:p>
        </p:txBody>
      </p:sp>
      <p:sp>
        <p:nvSpPr>
          <p:cNvPr id="4" name="Content Placeholder 3"/>
          <p:cNvSpPr>
            <a:spLocks noGrp="1"/>
          </p:cNvSpPr>
          <p:nvPr>
            <p:ph idx="1"/>
          </p:nvPr>
        </p:nvSpPr>
        <p:spPr/>
        <p:txBody>
          <a:bodyPr/>
          <a:lstStyle/>
          <a:p>
            <a:r>
              <a:rPr lang="en-US" smtClean="0"/>
              <a:t>How do we store this stuff?</a:t>
            </a:r>
          </a:p>
          <a:p>
            <a:pPr lvl="1"/>
            <a:r>
              <a:rPr lang="en-US" smtClean="0"/>
              <a:t>Regular (non-linked) attributes written to – </a:t>
            </a:r>
          </a:p>
          <a:p>
            <a:pPr lvl="2"/>
            <a:r>
              <a:rPr lang="en-US" smtClean="0"/>
              <a:t>‘data-table’</a:t>
            </a:r>
          </a:p>
          <a:p>
            <a:pPr lvl="1"/>
            <a:r>
              <a:rPr lang="en-US" smtClean="0"/>
              <a:t>Linked attributes written to –</a:t>
            </a:r>
          </a:p>
          <a:p>
            <a:pPr lvl="2"/>
            <a:r>
              <a:rPr lang="en-US" smtClean="0"/>
              <a:t>‘link-table’</a:t>
            </a:r>
          </a:p>
          <a:p>
            <a:pPr lvl="1"/>
            <a:endParaRPr lang="en-US" smtClean="0"/>
          </a:p>
          <a:p>
            <a:r>
              <a:rPr lang="en-US" smtClean="0"/>
              <a:t>Remember, only the forward link is writable</a:t>
            </a:r>
          </a:p>
          <a:p>
            <a:pPr lvl="1"/>
            <a:r>
              <a:rPr lang="en-US" smtClean="0"/>
              <a:t>back linked values derived by simply reversing the forward link</a:t>
            </a:r>
          </a:p>
          <a:p>
            <a:pPr lvl="2"/>
            <a:endParaRPr lang="en-US" dirty="0"/>
          </a:p>
        </p:txBody>
      </p:sp>
      <p:sp>
        <p:nvSpPr>
          <p:cNvPr id="499713" name="Text Box 1"/>
          <p:cNvSpPr txBox="1">
            <a:spLocks noChangeArrowheads="1"/>
          </p:cNvSpPr>
          <p:nvPr/>
        </p:nvSpPr>
        <p:spPr bwMode="auto">
          <a:xfrm>
            <a:off x="774499" y="-3175"/>
            <a:ext cx="581932"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5091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dirty="0" smtClean="0"/>
              <a:t>Infrastructure master</a:t>
            </a:r>
          </a:p>
        </p:txBody>
      </p:sp>
      <p:sp>
        <p:nvSpPr>
          <p:cNvPr id="4" name="Content Placeholder 3"/>
          <p:cNvSpPr>
            <a:spLocks noGrp="1"/>
          </p:cNvSpPr>
          <p:nvPr>
            <p:ph idx="1"/>
          </p:nvPr>
        </p:nvSpPr>
        <p:spPr/>
        <p:txBody>
          <a:bodyPr/>
          <a:lstStyle/>
          <a:p>
            <a:r>
              <a:rPr lang="en-US" dirty="0" smtClean="0"/>
              <a:t>If we assume that </a:t>
            </a:r>
          </a:p>
          <a:p>
            <a:pPr lvl="1"/>
            <a:r>
              <a:rPr lang="en-US" dirty="0" smtClean="0"/>
              <a:t>‘user1’ is a member of ‘group1’</a:t>
            </a:r>
          </a:p>
          <a:p>
            <a:pPr lvl="1"/>
            <a:r>
              <a:rPr lang="en-US" dirty="0" smtClean="0"/>
              <a:t>‘user2’ is a member of ‘group2’</a:t>
            </a:r>
            <a:br>
              <a:rPr lang="en-US" dirty="0" smtClean="0"/>
            </a:b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NOTE – the ‘</a:t>
            </a:r>
            <a:r>
              <a:rPr lang="en-US" dirty="0" err="1" smtClean="0"/>
              <a:t>memberOf</a:t>
            </a:r>
            <a:r>
              <a:rPr lang="en-US" dirty="0" smtClean="0"/>
              <a:t>’ property is actually constructed as mentioned earlier</a:t>
            </a:r>
          </a:p>
          <a:p>
            <a:pPr lvl="1"/>
            <a:r>
              <a:rPr lang="en-US" dirty="0" smtClean="0"/>
              <a:t>we show it above as fixed data only to aid the explanation</a:t>
            </a:r>
          </a:p>
          <a:p>
            <a:pPr lvl="1"/>
            <a:endParaRPr lang="en-US" dirty="0" smtClean="0"/>
          </a:p>
          <a:p>
            <a:pPr lvl="1"/>
            <a:endParaRPr lang="en-US" dirty="0"/>
          </a:p>
        </p:txBody>
      </p:sp>
      <p:sp>
        <p:nvSpPr>
          <p:cNvPr id="499713" name="Text Box 1"/>
          <p:cNvSpPr txBox="1">
            <a:spLocks noChangeArrowheads="1"/>
          </p:cNvSpPr>
          <p:nvPr/>
        </p:nvSpPr>
        <p:spPr bwMode="auto">
          <a:xfrm>
            <a:off x="774499" y="-3175"/>
            <a:ext cx="581932"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80611" name="Picture 3"/>
          <p:cNvPicPr>
            <a:picLocks noChangeAspect="1" noChangeArrowheads="1"/>
          </p:cNvPicPr>
          <p:nvPr/>
        </p:nvPicPr>
        <p:blipFill>
          <a:blip r:embed="rId3"/>
          <a:srcRect/>
          <a:stretch>
            <a:fillRect/>
          </a:stretch>
        </p:blipFill>
        <p:spPr bwMode="auto">
          <a:xfrm>
            <a:off x="615249" y="2739162"/>
            <a:ext cx="10681402" cy="2562225"/>
          </a:xfrm>
          <a:prstGeom prst="rect">
            <a:avLst/>
          </a:prstGeom>
          <a:noFill/>
          <a:ln w="9525">
            <a:noFill/>
            <a:miter lim="800000"/>
            <a:headEnd/>
            <a:tailEnd/>
          </a:ln>
          <a:effectLst/>
        </p:spPr>
      </p:pic>
    </p:spTree>
    <p:extLst>
      <p:ext uri="{BB962C8B-B14F-4D97-AF65-F5344CB8AC3E}">
        <p14:creationId xmlns:p14="http://schemas.microsoft.com/office/powerpoint/2010/main" val="26498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dirty="0" smtClean="0"/>
              <a:t>Infrastructure master</a:t>
            </a:r>
          </a:p>
        </p:txBody>
      </p:sp>
      <p:sp>
        <p:nvSpPr>
          <p:cNvPr id="4" name="Content Placeholder 3"/>
          <p:cNvSpPr>
            <a:spLocks noGrp="1"/>
          </p:cNvSpPr>
          <p:nvPr>
            <p:ph idx="1"/>
          </p:nvPr>
        </p:nvSpPr>
        <p:spPr>
          <a:xfrm>
            <a:off x="606751" y="1307506"/>
            <a:ext cx="11061374" cy="5550493"/>
          </a:xfrm>
        </p:spPr>
        <p:txBody>
          <a:bodyPr>
            <a:normAutofit lnSpcReduction="10000"/>
          </a:bodyPr>
          <a:lstStyle/>
          <a:p>
            <a:r>
              <a:rPr lang="en-US" dirty="0" smtClean="0"/>
              <a:t>Assume then that –</a:t>
            </a:r>
          </a:p>
          <a:p>
            <a:pPr lvl="1"/>
            <a:r>
              <a:rPr lang="en-US" dirty="0" smtClean="0"/>
              <a:t>Active Directory represents cross references by pointers between rows</a:t>
            </a:r>
          </a:p>
          <a:p>
            <a:pPr lvl="1"/>
            <a:r>
              <a:rPr lang="en-US" dirty="0" smtClean="0"/>
              <a:t>each row uniquely and sequentially identified by its DNT</a:t>
            </a:r>
          </a:p>
          <a:p>
            <a:pPr lvl="1"/>
            <a:r>
              <a:rPr lang="en-US" dirty="0" smtClean="0"/>
              <a:t>DNTs have local meaning only</a:t>
            </a:r>
          </a:p>
          <a:p>
            <a:pPr lvl="1"/>
            <a:r>
              <a:rPr lang="en-US" dirty="0" smtClean="0"/>
              <a:t>link pairs, therefore, also have local meaning only, i.e. –</a:t>
            </a:r>
          </a:p>
          <a:p>
            <a:pPr lvl="2"/>
            <a:r>
              <a:rPr lang="en-US" dirty="0" smtClean="0"/>
              <a:t>two DCs in the same domain will ~NOT use the same DNT for the same object </a:t>
            </a:r>
          </a:p>
          <a:p>
            <a:pPr lvl="2"/>
            <a:r>
              <a:rPr lang="en-US" dirty="0" smtClean="0"/>
              <a:t>therefore, their link-tables will also differ</a:t>
            </a:r>
          </a:p>
          <a:p>
            <a:endParaRPr lang="en-US" dirty="0" smtClean="0"/>
          </a:p>
          <a:p>
            <a:r>
              <a:rPr lang="en-US" dirty="0" smtClean="0"/>
              <a:t>Problem –</a:t>
            </a:r>
          </a:p>
          <a:p>
            <a:pPr lvl="1"/>
            <a:r>
              <a:rPr lang="en-US" dirty="0" smtClean="0"/>
              <a:t>if a user in ‘Dom-A’ is added to a group in ‘Dom-B’, how can the Domain Controller in ‘Dom-B’ express a relationship between an object it DOES store and one that it DOES NOT?</a:t>
            </a:r>
          </a:p>
          <a:p>
            <a:pPr lvl="1"/>
            <a:endParaRPr lang="en-US" dirty="0" smtClean="0"/>
          </a:p>
          <a:p>
            <a:pPr lvl="1"/>
            <a:endParaRPr lang="en-US" dirty="0" smtClean="0"/>
          </a:p>
          <a:p>
            <a:pPr lvl="1"/>
            <a:endParaRPr lang="en-US" dirty="0" smtClean="0"/>
          </a:p>
          <a:p>
            <a:pPr lvl="1"/>
            <a:endParaRPr lang="en-US" dirty="0"/>
          </a:p>
        </p:txBody>
      </p:sp>
      <p:sp>
        <p:nvSpPr>
          <p:cNvPr id="499713" name="Text Box 1"/>
          <p:cNvSpPr txBox="1">
            <a:spLocks noChangeArrowheads="1"/>
          </p:cNvSpPr>
          <p:nvPr/>
        </p:nvSpPr>
        <p:spPr bwMode="auto">
          <a:xfrm>
            <a:off x="774499" y="-3175"/>
            <a:ext cx="581932"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7862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dirty="0" smtClean="0"/>
              <a:t>Infrastructure master</a:t>
            </a:r>
          </a:p>
        </p:txBody>
      </p:sp>
      <p:sp>
        <p:nvSpPr>
          <p:cNvPr id="4" name="Content Placeholder 3"/>
          <p:cNvSpPr>
            <a:spLocks noGrp="1"/>
          </p:cNvSpPr>
          <p:nvPr>
            <p:ph idx="1"/>
          </p:nvPr>
        </p:nvSpPr>
        <p:spPr>
          <a:xfrm>
            <a:off x="606751" y="1307506"/>
            <a:ext cx="11061374" cy="5550493"/>
          </a:xfrm>
        </p:spPr>
        <p:txBody>
          <a:bodyPr>
            <a:normAutofit fontScale="92500"/>
          </a:bodyPr>
          <a:lstStyle/>
          <a:p>
            <a:r>
              <a:rPr lang="en-US" dirty="0" smtClean="0"/>
              <a:t>Solution –</a:t>
            </a:r>
          </a:p>
          <a:p>
            <a:pPr lvl="1"/>
            <a:r>
              <a:rPr lang="en-US" dirty="0" smtClean="0"/>
              <a:t>inject entry into the local DIT that serves as a ‘pointer’ to a remote object</a:t>
            </a:r>
          </a:p>
          <a:p>
            <a:pPr lvl="2"/>
            <a:r>
              <a:rPr lang="en-US" dirty="0" smtClean="0"/>
              <a:t>locally injected entries are called ‘phantoms’</a:t>
            </a:r>
          </a:p>
          <a:p>
            <a:pPr lvl="1"/>
            <a:r>
              <a:rPr lang="en-US" dirty="0" smtClean="0"/>
              <a:t>‘phantoms’ consume one row in the DIT and, therefore, have a DNT</a:t>
            </a:r>
          </a:p>
          <a:p>
            <a:pPr lvl="1"/>
            <a:r>
              <a:rPr lang="en-US" dirty="0" smtClean="0"/>
              <a:t>‘phantoms’ contain only the following attributes –</a:t>
            </a:r>
          </a:p>
          <a:p>
            <a:pPr lvl="2"/>
            <a:r>
              <a:rPr lang="en-US" dirty="0" err="1" smtClean="0"/>
              <a:t>objectGUID</a:t>
            </a:r>
            <a:endParaRPr lang="en-US" dirty="0" smtClean="0"/>
          </a:p>
          <a:p>
            <a:pPr lvl="2"/>
            <a:r>
              <a:rPr lang="en-US" dirty="0" err="1" smtClean="0"/>
              <a:t>objectSID</a:t>
            </a:r>
            <a:endParaRPr lang="en-US" dirty="0" smtClean="0"/>
          </a:p>
          <a:p>
            <a:pPr lvl="2"/>
            <a:r>
              <a:rPr lang="en-US" dirty="0" smtClean="0"/>
              <a:t>DN</a:t>
            </a:r>
          </a:p>
          <a:p>
            <a:endParaRPr lang="en-US" dirty="0" smtClean="0"/>
          </a:p>
          <a:p>
            <a:r>
              <a:rPr lang="en-US" dirty="0" smtClean="0"/>
              <a:t>Problem solved –</a:t>
            </a:r>
          </a:p>
          <a:p>
            <a:pPr lvl="1"/>
            <a:r>
              <a:rPr lang="en-US" dirty="0" smtClean="0"/>
              <a:t>create the link-pair between the local object’s DNT and the phantom’s DNT</a:t>
            </a:r>
          </a:p>
          <a:p>
            <a:pPr lvl="1"/>
            <a:endParaRPr lang="en-US" dirty="0" smtClean="0"/>
          </a:p>
          <a:p>
            <a:pPr lvl="1"/>
            <a:endParaRPr lang="en-US" dirty="0" smtClean="0"/>
          </a:p>
          <a:p>
            <a:pPr lvl="1"/>
            <a:endParaRPr lang="en-US" dirty="0" smtClean="0"/>
          </a:p>
          <a:p>
            <a:pPr lvl="1"/>
            <a:endParaRPr lang="en-US" dirty="0"/>
          </a:p>
        </p:txBody>
      </p:sp>
      <p:sp>
        <p:nvSpPr>
          <p:cNvPr id="499713" name="Text Box 1"/>
          <p:cNvSpPr txBox="1">
            <a:spLocks noChangeArrowheads="1"/>
          </p:cNvSpPr>
          <p:nvPr/>
        </p:nvSpPr>
        <p:spPr bwMode="auto">
          <a:xfrm>
            <a:off x="774499" y="-3175"/>
            <a:ext cx="581932"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6481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lstStyle/>
          <a:p>
            <a:r>
              <a:rPr lang="en-US" dirty="0" smtClean="0"/>
              <a:t>Infrastructure master</a:t>
            </a:r>
          </a:p>
        </p:txBody>
      </p:sp>
      <p:sp>
        <p:nvSpPr>
          <p:cNvPr id="4" name="Content Placeholder 3"/>
          <p:cNvSpPr>
            <a:spLocks noGrp="1"/>
          </p:cNvSpPr>
          <p:nvPr>
            <p:ph idx="1"/>
          </p:nvPr>
        </p:nvSpPr>
        <p:spPr/>
        <p:txBody>
          <a:bodyPr/>
          <a:lstStyle/>
          <a:p>
            <a:r>
              <a:rPr lang="en-US" smtClean="0"/>
              <a:t>This causes a problem of its own –</a:t>
            </a:r>
          </a:p>
          <a:p>
            <a:pPr lvl="1"/>
            <a:r>
              <a:rPr lang="en-US" smtClean="0"/>
              <a:t>we know the ‘phantom’ represents an object in a foreign domain </a:t>
            </a:r>
          </a:p>
          <a:p>
            <a:pPr lvl="1"/>
            <a:r>
              <a:rPr lang="en-US" smtClean="0"/>
              <a:t>we know that DCs do NOT replicate objects from foreign domains</a:t>
            </a:r>
          </a:p>
          <a:p>
            <a:pPr lvl="2"/>
            <a:r>
              <a:rPr lang="en-US" smtClean="0"/>
              <a:t>only GCs do</a:t>
            </a:r>
          </a:p>
          <a:p>
            <a:pPr lvl="2"/>
            <a:r>
              <a:rPr lang="en-US" smtClean="0"/>
              <a:t>so make ‘em all GCs</a:t>
            </a:r>
          </a:p>
          <a:p>
            <a:pPr lvl="3"/>
            <a:r>
              <a:rPr lang="en-US" smtClean="0"/>
              <a:t>well we already mentioned that possible solution</a:t>
            </a:r>
          </a:p>
          <a:p>
            <a:r>
              <a:rPr lang="en-US" smtClean="0"/>
              <a:t>What if the object the phantom represents is </a:t>
            </a:r>
          </a:p>
          <a:p>
            <a:pPr lvl="1"/>
            <a:r>
              <a:rPr lang="en-US" smtClean="0"/>
              <a:t>deleted, renamed or moved?</a:t>
            </a:r>
          </a:p>
          <a:p>
            <a:pPr lvl="1"/>
            <a:r>
              <a:rPr lang="en-US" smtClean="0"/>
              <a:t>… enter the ‘Infrastructure FSMO’</a:t>
            </a:r>
          </a:p>
          <a:p>
            <a:pPr lvl="1"/>
            <a:endParaRPr lang="en-US" smtClean="0"/>
          </a:p>
          <a:p>
            <a:pPr lvl="2"/>
            <a:endParaRPr lang="en-US" smtClean="0"/>
          </a:p>
          <a:p>
            <a:pPr lvl="1"/>
            <a:endParaRPr lang="en-US" smtClean="0"/>
          </a:p>
          <a:p>
            <a:pPr lvl="1"/>
            <a:endParaRPr lang="en-US" smtClean="0"/>
          </a:p>
          <a:p>
            <a:pPr lvl="1"/>
            <a:endParaRPr lang="en-US" smtClean="0"/>
          </a:p>
          <a:p>
            <a:pPr lvl="1"/>
            <a:endParaRPr lang="en-US" dirty="0"/>
          </a:p>
        </p:txBody>
      </p:sp>
      <p:sp>
        <p:nvSpPr>
          <p:cNvPr id="499713" name="Text Box 1"/>
          <p:cNvSpPr txBox="1">
            <a:spLocks noChangeArrowheads="1"/>
          </p:cNvSpPr>
          <p:nvPr/>
        </p:nvSpPr>
        <p:spPr bwMode="auto">
          <a:xfrm>
            <a:off x="774499" y="-3175"/>
            <a:ext cx="581932"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1382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tools</a:t>
            </a:r>
            <a:endParaRPr lang="en-US" dirty="0"/>
          </a:p>
        </p:txBody>
      </p:sp>
    </p:spTree>
    <p:extLst>
      <p:ext uri="{BB962C8B-B14F-4D97-AF65-F5344CB8AC3E}">
        <p14:creationId xmlns:p14="http://schemas.microsoft.com/office/powerpoint/2010/main" val="1317061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smtClean="0"/>
              <a:t>A Tale of Two Clocks…</a:t>
            </a:r>
          </a:p>
        </p:txBody>
      </p:sp>
      <p:sp>
        <p:nvSpPr>
          <p:cNvPr id="4" name="Rounded Rectangle 3"/>
          <p:cNvSpPr/>
          <p:nvPr/>
        </p:nvSpPr>
        <p:spPr bwMode="auto">
          <a:xfrm>
            <a:off x="471253" y="1100523"/>
            <a:ext cx="5505598" cy="603586"/>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algn="ctr" defTabSz="914099"/>
            <a:r>
              <a:rPr lang="en-US" sz="3200" dirty="0" smtClean="0">
                <a:solidFill>
                  <a:schemeClr val="tx1">
                    <a:alpha val="99000"/>
                  </a:schemeClr>
                </a:solidFill>
                <a:effectLst>
                  <a:outerShdw blurRad="38100" dist="38100" dir="2700000" algn="tl">
                    <a:srgbClr val="000000">
                      <a:alpha val="43137"/>
                    </a:srgbClr>
                  </a:outerShdw>
                </a:effectLst>
              </a:rPr>
              <a:t>Hardware-based</a:t>
            </a:r>
            <a:endParaRPr lang="en-US" sz="3200" dirty="0">
              <a:solidFill>
                <a:schemeClr val="tx1">
                  <a:alpha val="99000"/>
                </a:schemeClr>
              </a:solidFill>
              <a:effectLst>
                <a:outerShdw blurRad="38100" dist="38100" dir="2700000" algn="tl">
                  <a:srgbClr val="000000">
                    <a:alpha val="43137"/>
                  </a:srgbClr>
                </a:outerShdw>
              </a:effectLst>
            </a:endParaRPr>
          </a:p>
        </p:txBody>
      </p:sp>
      <p:sp>
        <p:nvSpPr>
          <p:cNvPr id="5" name="Rectangle 4"/>
          <p:cNvSpPr/>
          <p:nvPr/>
        </p:nvSpPr>
        <p:spPr bwMode="auto">
          <a:xfrm>
            <a:off x="471249" y="1817562"/>
            <a:ext cx="5505602" cy="3205199"/>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274320" rIns="91436" bIns="91440" numCol="1" rtlCol="0" anchor="t" anchorCtr="0" compatLnSpc="1">
            <a:prstTxWarp prst="textNoShape">
              <a:avLst/>
            </a:prstTxWarp>
          </a:bodyPr>
          <a:lstStyle/>
          <a:p>
            <a:pPr marL="398463" lvl="0" indent="-398463">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The </a:t>
            </a: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one from the </a:t>
            </a: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BIOS</a:t>
            </a:r>
            <a:endPar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endParaRPr>
          </a:p>
          <a:p>
            <a:pPr marL="398463" lvl="0" indent="-398463">
              <a:lnSpc>
                <a:spcPct val="90000"/>
              </a:lnSpc>
              <a:spcBef>
                <a:spcPct val="20000"/>
              </a:spcBef>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It is a timer</a:t>
            </a:r>
          </a:p>
          <a:p>
            <a:pPr marL="798513" lvl="1" indent="-400050">
              <a:lnSpc>
                <a:spcPct val="90000"/>
              </a:lnSpc>
              <a:spcBef>
                <a:spcPct val="20000"/>
              </a:spcBef>
              <a:spcAft>
                <a:spcPts val="600"/>
              </a:spcAft>
              <a:buSzPct val="90000"/>
              <a:buBlip>
                <a:blip r:embed="rId3"/>
              </a:buBlip>
            </a:pPr>
            <a:r>
              <a:rPr lang="en-US" sz="20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Produces </a:t>
            </a:r>
            <a:r>
              <a:rPr lang="en-US" sz="2000" dirty="0">
                <a:gradFill>
                  <a:gsLst>
                    <a:gs pos="0">
                      <a:srgbClr val="FFFFFF"/>
                    </a:gs>
                    <a:gs pos="86000">
                      <a:srgbClr val="FFFFFF"/>
                    </a:gs>
                  </a:gsLst>
                  <a:lin ang="5400000" scaled="0"/>
                </a:gradFill>
                <a:effectLst>
                  <a:outerShdw blurRad="38100" dist="38100" dir="2700000" algn="tl">
                    <a:srgbClr val="000000">
                      <a:alpha val="43137"/>
                    </a:srgbClr>
                  </a:outerShdw>
                </a:effectLst>
              </a:rPr>
              <a:t>a ‘tick’ at a regular </a:t>
            </a:r>
            <a:r>
              <a:rPr lang="en-US" sz="20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interval</a:t>
            </a:r>
            <a:endPar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endParaRPr>
          </a:p>
          <a:p>
            <a:pPr marL="398463" lvl="0" indent="-398463">
              <a:lnSpc>
                <a:spcPct val="90000"/>
              </a:lnSpc>
              <a:spcBef>
                <a:spcPct val="20000"/>
              </a:spcBef>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It is a </a:t>
            </a: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chunk of </a:t>
            </a: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memory</a:t>
            </a:r>
          </a:p>
          <a:p>
            <a:pPr marL="798513" lvl="1" indent="-400050">
              <a:lnSpc>
                <a:spcPct val="90000"/>
              </a:lnSpc>
              <a:spcBef>
                <a:spcPct val="20000"/>
              </a:spcBef>
              <a:spcAft>
                <a:spcPts val="600"/>
              </a:spcAft>
              <a:buSzPct val="90000"/>
              <a:buBlip>
                <a:blip r:embed="rId3"/>
              </a:buBlip>
            </a:pPr>
            <a:r>
              <a:rPr lang="en-US" sz="20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Used </a:t>
            </a:r>
            <a:r>
              <a:rPr lang="en-US" sz="2000" dirty="0">
                <a:gradFill>
                  <a:gsLst>
                    <a:gs pos="0">
                      <a:srgbClr val="FFFFFF"/>
                    </a:gs>
                    <a:gs pos="86000">
                      <a:srgbClr val="FFFFFF"/>
                    </a:gs>
                  </a:gsLst>
                  <a:lin ang="5400000" scaled="0"/>
                </a:gradFill>
                <a:effectLst>
                  <a:outerShdw blurRad="38100" dist="38100" dir="2700000" algn="tl">
                    <a:srgbClr val="000000">
                      <a:alpha val="43137"/>
                    </a:srgbClr>
                  </a:outerShdw>
                </a:effectLst>
              </a:rPr>
              <a:t>to store the current ‘tick </a:t>
            </a:r>
            <a:r>
              <a:rPr lang="en-US" sz="20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count’</a:t>
            </a:r>
            <a:endParaRPr lang="en-US" sz="2000" dirty="0">
              <a:gradFill>
                <a:gsLst>
                  <a:gs pos="0">
                    <a:srgbClr val="FFFFFF"/>
                  </a:gs>
                  <a:gs pos="86000">
                    <a:srgbClr val="FFFFFF"/>
                  </a:gs>
                </a:gsLst>
                <a:lin ang="5400000" scaled="0"/>
              </a:gradFill>
              <a:effectLst>
                <a:outerShdw blurRad="38100" dist="38100" dir="2700000" algn="tl">
                  <a:srgbClr val="000000">
                    <a:alpha val="43137"/>
                  </a:srgbClr>
                </a:outerShdw>
              </a:effectLst>
            </a:endParaRPr>
          </a:p>
        </p:txBody>
      </p:sp>
      <p:sp>
        <p:nvSpPr>
          <p:cNvPr id="6" name="Rounded Rectangle 5"/>
          <p:cNvSpPr/>
          <p:nvPr/>
        </p:nvSpPr>
        <p:spPr bwMode="auto">
          <a:xfrm>
            <a:off x="6129255" y="1100523"/>
            <a:ext cx="5505598" cy="603586"/>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algn="ctr" defTabSz="914099"/>
            <a:r>
              <a:rPr lang="en-US" sz="3200" dirty="0" smtClean="0">
                <a:solidFill>
                  <a:schemeClr val="tx1">
                    <a:alpha val="99000"/>
                  </a:schemeClr>
                </a:solidFill>
                <a:effectLst>
                  <a:outerShdw blurRad="38100" dist="38100" dir="2700000" algn="tl">
                    <a:srgbClr val="000000">
                      <a:alpha val="43137"/>
                    </a:srgbClr>
                  </a:outerShdw>
                </a:effectLst>
              </a:rPr>
              <a:t>Soft</a:t>
            </a:r>
            <a:endParaRPr lang="en-US" sz="3200" dirty="0">
              <a:solidFill>
                <a:schemeClr val="tx1">
                  <a:alpha val="99000"/>
                </a:schemeClr>
              </a:solidFill>
              <a:effectLst>
                <a:outerShdw blurRad="38100" dist="38100" dir="2700000" algn="tl">
                  <a:srgbClr val="000000">
                    <a:alpha val="43137"/>
                  </a:srgbClr>
                </a:outerShdw>
              </a:effectLst>
            </a:endParaRPr>
          </a:p>
        </p:txBody>
      </p:sp>
      <p:sp>
        <p:nvSpPr>
          <p:cNvPr id="7" name="Rectangle 6"/>
          <p:cNvSpPr/>
          <p:nvPr/>
        </p:nvSpPr>
        <p:spPr bwMode="auto">
          <a:xfrm>
            <a:off x="6129251" y="1817562"/>
            <a:ext cx="5505602" cy="3205199"/>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274320" rIns="91436" bIns="45718" numCol="1" rtlCol="0" anchor="t" anchorCtr="0" compatLnSpc="1">
            <a:prstTxWarp prst="textNoShape">
              <a:avLst/>
            </a:prstTxWarp>
          </a:bodyPr>
          <a:lstStyle/>
          <a:p>
            <a:pPr marL="460375" lvl="0" indent="-460375">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Samples hardware-based </a:t>
            </a: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clock upon </a:t>
            </a: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boot</a:t>
            </a:r>
          </a:p>
          <a:p>
            <a:pPr marL="460375" lvl="0" indent="-460375">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Maintained </a:t>
            </a: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by </a:t>
            </a: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the Windows OS kernel</a:t>
            </a:r>
          </a:p>
          <a:p>
            <a:pPr marL="460375" lvl="0" indent="-460375">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Time is set to hardware </a:t>
            </a:r>
            <a:b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b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clock upon shutdown</a:t>
            </a:r>
          </a:p>
        </p:txBody>
      </p:sp>
      <p:sp>
        <p:nvSpPr>
          <p:cNvPr id="8" name="Rectangle 7"/>
          <p:cNvSpPr/>
          <p:nvPr/>
        </p:nvSpPr>
        <p:spPr bwMode="auto">
          <a:xfrm>
            <a:off x="471249" y="5158794"/>
            <a:ext cx="11163600" cy="1203370"/>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91440" rIns="91436" bIns="45718" numCol="1" rtlCol="0" anchor="t" anchorCtr="0" compatLnSpc="1">
            <a:prstTxWarp prst="textNoShape">
              <a:avLst/>
            </a:prstTxWarp>
          </a:bodyPr>
          <a:lstStyle/>
          <a:p>
            <a:pPr lvl="0" algn="ctr">
              <a:lnSpc>
                <a:spcPct val="90000"/>
              </a:lnSpc>
              <a:spcBef>
                <a:spcPct val="20000"/>
              </a:spcBef>
              <a:buSzPct val="90000"/>
            </a:pPr>
            <a:r>
              <a:rPr lang="en-US" sz="3200" dirty="0" smtClean="0">
                <a:solidFill>
                  <a:srgbClr val="F6AE1E"/>
                </a:solidFill>
                <a:effectLst>
                  <a:outerShdw blurRad="38100" dist="38100" dir="2700000" algn="tl">
                    <a:srgbClr val="000000">
                      <a:alpha val="43137"/>
                    </a:srgbClr>
                  </a:outerShdw>
                </a:effectLst>
              </a:rPr>
              <a:t>Q: </a:t>
            </a:r>
            <a:r>
              <a:rPr lang="en-US" sz="32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What </a:t>
            </a:r>
            <a:r>
              <a:rPr lang="en-US" sz="3200" dirty="0">
                <a:gradFill>
                  <a:gsLst>
                    <a:gs pos="0">
                      <a:srgbClr val="FFFFFF"/>
                    </a:gs>
                    <a:gs pos="86000">
                      <a:srgbClr val="FFFFFF"/>
                    </a:gs>
                  </a:gsLst>
                  <a:lin ang="5400000" scaled="0"/>
                </a:gradFill>
                <a:effectLst>
                  <a:outerShdw blurRad="38100" dist="38100" dir="2700000" algn="tl">
                    <a:srgbClr val="000000">
                      <a:alpha val="43137"/>
                    </a:srgbClr>
                  </a:outerShdw>
                </a:effectLst>
              </a:rPr>
              <a:t>does W32Time do with the soft clock?</a:t>
            </a:r>
          </a:p>
          <a:p>
            <a:pPr algn="ctr">
              <a:lnSpc>
                <a:spcPct val="90000"/>
              </a:lnSpc>
              <a:spcBef>
                <a:spcPct val="20000"/>
              </a:spcBef>
              <a:buSzPct val="90000"/>
            </a:pPr>
            <a:r>
              <a:rPr lang="en-US" sz="3200" dirty="0" smtClean="0">
                <a:solidFill>
                  <a:srgbClr val="F6AE1E"/>
                </a:solidFill>
                <a:effectLst>
                  <a:outerShdw blurRad="38100" dist="38100" dir="2700000" algn="tl">
                    <a:srgbClr val="000000">
                      <a:alpha val="43137"/>
                    </a:srgbClr>
                  </a:outerShdw>
                </a:effectLst>
              </a:rPr>
              <a:t>A: </a:t>
            </a:r>
            <a:r>
              <a:rPr lang="en-US" sz="32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It </a:t>
            </a:r>
            <a:r>
              <a:rPr lang="en-US" sz="3200" dirty="0">
                <a:gradFill>
                  <a:gsLst>
                    <a:gs pos="0">
                      <a:srgbClr val="FFFFFF"/>
                    </a:gs>
                    <a:gs pos="86000">
                      <a:srgbClr val="FFFFFF"/>
                    </a:gs>
                  </a:gsLst>
                  <a:lin ang="5400000" scaled="0"/>
                </a:gradFill>
                <a:effectLst>
                  <a:outerShdw blurRad="38100" dist="38100" dir="2700000" algn="tl">
                    <a:srgbClr val="000000">
                      <a:alpha val="43137"/>
                    </a:srgbClr>
                  </a:outerShdw>
                </a:effectLst>
              </a:rPr>
              <a:t>disciplines it!</a:t>
            </a:r>
          </a:p>
        </p:txBody>
      </p:sp>
      <p:sp>
        <p:nvSpPr>
          <p:cNvPr id="9" name="Rectangle 8"/>
          <p:cNvSpPr/>
          <p:nvPr/>
        </p:nvSpPr>
        <p:spPr bwMode="auto">
          <a:xfrm>
            <a:off x="6129247" y="1817562"/>
            <a:ext cx="5505602" cy="3205199"/>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274320" rIns="91436" bIns="45718" numCol="1" rtlCol="0" anchor="t" anchorCtr="0" compatLnSpc="1">
            <a:prstTxWarp prst="textNoShape">
              <a:avLst/>
            </a:prstTxWarp>
          </a:bodyPr>
          <a:lstStyle/>
          <a:p>
            <a:pPr marL="460375" lvl="0" indent="-460375">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Samples hardware-based </a:t>
            </a: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clock upon </a:t>
            </a: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boot</a:t>
            </a:r>
          </a:p>
          <a:p>
            <a:pPr marL="460375" lvl="0" indent="-460375">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Maintained </a:t>
            </a: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by </a:t>
            </a: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the Windows OS kernel</a:t>
            </a:r>
          </a:p>
          <a:p>
            <a:pPr marL="460375" lvl="0" indent="-460375">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Time is set to hardware </a:t>
            </a:r>
            <a:b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b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clock upon shutdown</a:t>
            </a:r>
          </a:p>
        </p:txBody>
      </p:sp>
      <p:sp>
        <p:nvSpPr>
          <p:cNvPr id="10" name="Rectangle 9"/>
          <p:cNvSpPr/>
          <p:nvPr/>
        </p:nvSpPr>
        <p:spPr bwMode="auto">
          <a:xfrm>
            <a:off x="6129243" y="1817562"/>
            <a:ext cx="5505602" cy="3205199"/>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274320" rIns="91436" bIns="45718" numCol="1" rtlCol="0" anchor="t" anchorCtr="0" compatLnSpc="1">
            <a:prstTxWarp prst="textNoShape">
              <a:avLst/>
            </a:prstTxWarp>
          </a:bodyPr>
          <a:lstStyle/>
          <a:p>
            <a:pPr marL="398463" lvl="0" indent="-398463">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Samples hardware-based </a:t>
            </a: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clock upon </a:t>
            </a: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boot</a:t>
            </a:r>
          </a:p>
          <a:p>
            <a:pPr marL="398463" lvl="0" indent="-398463">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Maintained </a:t>
            </a: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by </a:t>
            </a: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the Windows OS kernel</a:t>
            </a:r>
          </a:p>
          <a:p>
            <a:pPr marL="398463" lvl="0" indent="-398463">
              <a:lnSpc>
                <a:spcPct val="90000"/>
              </a:lnSpc>
              <a:spcBef>
                <a:spcPct val="20000"/>
              </a:spcBef>
              <a:spcAft>
                <a:spcPts val="600"/>
              </a:spcAft>
              <a:buSzPct val="90000"/>
              <a:buBlip>
                <a:blip r:embed="rId3"/>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Time is set to hardware </a:t>
            </a:r>
            <a:b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b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clock upon shutdown</a:t>
            </a:r>
          </a:p>
        </p:txBody>
      </p:sp>
    </p:spTree>
    <p:extLst>
      <p:ext uri="{BB962C8B-B14F-4D97-AF65-F5344CB8AC3E}">
        <p14:creationId xmlns:p14="http://schemas.microsoft.com/office/powerpoint/2010/main" val="2625686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mtClean="0"/>
              <a:t>ADSIEDIT</a:t>
            </a:r>
            <a:endParaRPr lang="en-US" dirty="0" smtClean="0"/>
          </a:p>
        </p:txBody>
      </p:sp>
      <p:sp>
        <p:nvSpPr>
          <p:cNvPr id="52226" name="Rectangle 3"/>
          <p:cNvSpPr>
            <a:spLocks noGrp="1" noChangeArrowheads="1"/>
          </p:cNvSpPr>
          <p:nvPr>
            <p:ph idx="1"/>
          </p:nvPr>
        </p:nvSpPr>
        <p:spPr/>
        <p:txBody>
          <a:bodyPr/>
          <a:lstStyle/>
          <a:p>
            <a:r>
              <a:rPr lang="en-US" smtClean="0"/>
              <a:t>Ever used ADSIEDIT.MSC?</a:t>
            </a:r>
          </a:p>
          <a:p>
            <a:endParaRPr lang="en-US" smtClean="0"/>
          </a:p>
          <a:p>
            <a:r>
              <a:rPr lang="en-US" smtClean="0"/>
              <a:t>Ever examined the schema?</a:t>
            </a:r>
          </a:p>
          <a:p>
            <a:pPr lvl="1"/>
            <a:r>
              <a:rPr lang="en-US" smtClean="0"/>
              <a:t>you may have also noticed things missing </a:t>
            </a:r>
          </a:p>
          <a:p>
            <a:pPr lvl="2"/>
            <a:r>
              <a:rPr lang="en-US" smtClean="0"/>
              <a:t>recent schema extensions … but why?</a:t>
            </a:r>
          </a:p>
          <a:p>
            <a:pPr lvl="1"/>
            <a:r>
              <a:rPr lang="en-US" smtClean="0"/>
              <a:t>they’re cached</a:t>
            </a:r>
          </a:p>
          <a:p>
            <a:pPr lvl="2"/>
            <a:r>
              <a:rPr lang="en-US" smtClean="0"/>
              <a:t>ADSIEDIT's local schema cache is maintained here</a:t>
            </a:r>
          </a:p>
          <a:p>
            <a:pPr lvl="3"/>
            <a:r>
              <a:rPr lang="en-US" smtClean="0"/>
              <a:t>%SystemRoot%\schcache\&lt;forest root FQDN&gt;.sch</a:t>
            </a:r>
          </a:p>
          <a:p>
            <a:pPr lvl="1"/>
            <a:r>
              <a:rPr lang="en-US" smtClean="0"/>
              <a:t>to flush it</a:t>
            </a:r>
          </a:p>
          <a:p>
            <a:pPr lvl="2"/>
            <a:r>
              <a:rPr lang="en-US" smtClean="0"/>
              <a:t>delete the corresponding &lt;forest root FQDN&gt;.sch file</a:t>
            </a:r>
            <a:endParaRPr lang="en-US" dirty="0" smtClean="0"/>
          </a:p>
        </p:txBody>
      </p:sp>
    </p:spTree>
    <p:extLst>
      <p:ext uri="{BB962C8B-B14F-4D97-AF65-F5344CB8AC3E}">
        <p14:creationId xmlns:p14="http://schemas.microsoft.com/office/powerpoint/2010/main" val="3670614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dirty="0" smtClean="0"/>
              <a:t>ADSIEDIT – a similar but different  issue…</a:t>
            </a:r>
          </a:p>
        </p:txBody>
      </p:sp>
      <p:sp>
        <p:nvSpPr>
          <p:cNvPr id="54274" name="Rectangle 3"/>
          <p:cNvSpPr>
            <a:spLocks noGrp="1" noChangeArrowheads="1"/>
          </p:cNvSpPr>
          <p:nvPr>
            <p:ph idx="1"/>
          </p:nvPr>
        </p:nvSpPr>
        <p:spPr/>
        <p:txBody>
          <a:bodyPr/>
          <a:lstStyle/>
          <a:p>
            <a:r>
              <a:rPr lang="en-US" smtClean="0"/>
              <a:t>Ever used ADSIEDIT.MSC to look at an object with an auxiliary class dynamically bound to it?</a:t>
            </a:r>
          </a:p>
          <a:p>
            <a:endParaRPr lang="en-US" smtClean="0"/>
          </a:p>
          <a:p>
            <a:r>
              <a:rPr lang="en-US" smtClean="0"/>
              <a:t>Ever noticed that it’s missing some attributes?</a:t>
            </a:r>
          </a:p>
          <a:p>
            <a:pPr lvl="1"/>
            <a:r>
              <a:rPr lang="en-US" smtClean="0"/>
              <a:t>those defined in the auxiliary class … why?</a:t>
            </a:r>
          </a:p>
          <a:p>
            <a:pPr lvl="1"/>
            <a:r>
              <a:rPr lang="en-US" smtClean="0"/>
              <a:t>CAUSE</a:t>
            </a:r>
          </a:p>
          <a:p>
            <a:pPr lvl="2"/>
            <a:r>
              <a:rPr lang="en-US" smtClean="0"/>
              <a:t>schema cache only honors statically bound auxiliary classes</a:t>
            </a:r>
          </a:p>
          <a:p>
            <a:pPr lvl="1"/>
            <a:r>
              <a:rPr lang="en-US" smtClean="0"/>
              <a:t>SOLUTION</a:t>
            </a:r>
          </a:p>
          <a:p>
            <a:pPr lvl="2"/>
            <a:r>
              <a:rPr lang="en-US" smtClean="0"/>
              <a:t>use another tool </a:t>
            </a:r>
            <a:r>
              <a:rPr lang="en-US" smtClean="0">
                <a:sym typeface="Wingdings" pitchFamily="2" charset="2"/>
              </a:rPr>
              <a:t></a:t>
            </a:r>
            <a:endParaRPr lang="en-US" smtClean="0"/>
          </a:p>
          <a:p>
            <a:pPr lvl="1"/>
            <a:endParaRPr lang="en-US" dirty="0" smtClean="0"/>
          </a:p>
        </p:txBody>
      </p:sp>
    </p:spTree>
    <p:extLst>
      <p:ext uri="{BB962C8B-B14F-4D97-AF65-F5344CB8AC3E}">
        <p14:creationId xmlns:p14="http://schemas.microsoft.com/office/powerpoint/2010/main" val="2599802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hape 1239042"/>
          <p:cNvSpPr>
            <a:spLocks noGrp="1" noChangeArrowheads="1"/>
          </p:cNvSpPr>
          <p:nvPr>
            <p:ph type="title"/>
          </p:nvPr>
        </p:nvSpPr>
        <p:spPr/>
        <p:txBody>
          <a:bodyPr/>
          <a:lstStyle/>
          <a:p>
            <a:r>
              <a:rPr lang="en-US" smtClean="0"/>
              <a:t>DSSEC.DAT</a:t>
            </a:r>
          </a:p>
        </p:txBody>
      </p:sp>
      <p:sp>
        <p:nvSpPr>
          <p:cNvPr id="90114" name="Shape 1239041"/>
          <p:cNvSpPr>
            <a:spLocks noGrp="1" noChangeArrowheads="1"/>
          </p:cNvSpPr>
          <p:nvPr>
            <p:ph idx="1"/>
          </p:nvPr>
        </p:nvSpPr>
        <p:spPr/>
        <p:txBody>
          <a:bodyPr/>
          <a:lstStyle/>
          <a:p>
            <a:r>
              <a:rPr lang="en-GB" smtClean="0"/>
              <a:t>A means of adding or removing the available ACE’s presented in the ACL editor within the user interface</a:t>
            </a:r>
          </a:p>
          <a:p>
            <a:r>
              <a:rPr lang="en-GB" smtClean="0"/>
              <a:t>Located in %windir%\system32\dssec.dat per computer</a:t>
            </a:r>
          </a:p>
          <a:p>
            <a:r>
              <a:rPr lang="en-GB" smtClean="0"/>
              <a:t>Can be edited using notepad (i.e. it’s a text file)</a:t>
            </a:r>
          </a:p>
          <a:p>
            <a:endParaRPr lang="en-US" smtClean="0"/>
          </a:p>
        </p:txBody>
      </p:sp>
    </p:spTree>
    <p:extLst>
      <p:ext uri="{BB962C8B-B14F-4D97-AF65-F5344CB8AC3E}">
        <p14:creationId xmlns:p14="http://schemas.microsoft.com/office/powerpoint/2010/main" val="3019636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dirty="0"/>
              <a:t>Enhancing </a:t>
            </a:r>
            <a:r>
              <a:rPr lang="en-US" dirty="0" smtClean="0"/>
              <a:t>ADUC UI (Users and Computers)</a:t>
            </a:r>
          </a:p>
        </p:txBody>
      </p:sp>
      <p:sp>
        <p:nvSpPr>
          <p:cNvPr id="58370" name="Rectangle 3"/>
          <p:cNvSpPr>
            <a:spLocks noGrp="1" noChangeArrowheads="1"/>
          </p:cNvSpPr>
          <p:nvPr>
            <p:ph idx="1"/>
          </p:nvPr>
        </p:nvSpPr>
        <p:spPr>
          <a:xfrm>
            <a:off x="606751" y="1307507"/>
            <a:ext cx="11061374" cy="5256824"/>
          </a:xfrm>
        </p:spPr>
        <p:txBody>
          <a:bodyPr/>
          <a:lstStyle/>
          <a:p>
            <a:r>
              <a:rPr lang="en-US" dirty="0" smtClean="0"/>
              <a:t>Done through display </a:t>
            </a:r>
            <a:r>
              <a:rPr lang="en-US" dirty="0" err="1" smtClean="0"/>
              <a:t>specifiers</a:t>
            </a:r>
            <a:endParaRPr lang="en-US" dirty="0" smtClean="0"/>
          </a:p>
          <a:p>
            <a:r>
              <a:rPr lang="en-US" dirty="0" smtClean="0"/>
              <a:t>Provides a means to tailor many aspects of the administrative tools</a:t>
            </a:r>
          </a:p>
          <a:p>
            <a:r>
              <a:rPr lang="en-US" dirty="0" smtClean="0"/>
              <a:t>Region specific</a:t>
            </a:r>
          </a:p>
          <a:p>
            <a:pPr lvl="1"/>
            <a:r>
              <a:rPr lang="en-US" dirty="0" smtClean="0"/>
              <a:t>region ‘409’ (1033 decimal) covers English locales</a:t>
            </a:r>
          </a:p>
          <a:p>
            <a:pPr lvl="1"/>
            <a:r>
              <a:rPr lang="en-US" dirty="0" smtClean="0"/>
              <a:t>http://msdn2.microsoft.com/en-us/library/0h88fahh.aspx</a:t>
            </a:r>
          </a:p>
          <a:p>
            <a:r>
              <a:rPr lang="en-US" dirty="0" smtClean="0"/>
              <a:t>Able to alter icons, columns, menu options, property sheets, etc.</a:t>
            </a:r>
          </a:p>
          <a:p>
            <a:r>
              <a:rPr lang="en-US" dirty="0" smtClean="0"/>
              <a:t>Maintained in the configuration partition</a:t>
            </a:r>
          </a:p>
          <a:p>
            <a:pPr lvl="2"/>
            <a:r>
              <a:rPr lang="en-US" dirty="0" smtClean="0"/>
              <a:t>changes therefore affect everyone within the forest</a:t>
            </a:r>
          </a:p>
          <a:p>
            <a:pPr lvl="2"/>
            <a:r>
              <a:rPr lang="en-US" dirty="0" smtClean="0"/>
              <a:t>requires significant permission to edit</a:t>
            </a:r>
          </a:p>
        </p:txBody>
      </p:sp>
    </p:spTree>
    <p:extLst>
      <p:ext uri="{BB962C8B-B14F-4D97-AF65-F5344CB8AC3E}">
        <p14:creationId xmlns:p14="http://schemas.microsoft.com/office/powerpoint/2010/main" val="2833304637"/>
      </p:ext>
    </p:extLst>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rcRect/>
          <a:stretch>
            <a:fillRect/>
          </a:stretch>
        </p:blipFill>
        <p:spPr>
          <a:xfrm>
            <a:off x="3720111" y="1924050"/>
            <a:ext cx="8252850" cy="4381500"/>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cxnSp>
        <p:nvCxnSpPr>
          <p:cNvPr id="8" name="Elbow Connector 7"/>
          <p:cNvCxnSpPr>
            <a:endCxn id="20" idx="1"/>
          </p:cNvCxnSpPr>
          <p:nvPr/>
        </p:nvCxnSpPr>
        <p:spPr>
          <a:xfrm>
            <a:off x="2219325" y="1838325"/>
            <a:ext cx="3468793" cy="2276475"/>
          </a:xfrm>
          <a:prstGeom prst="bentConnector3">
            <a:avLst>
              <a:gd name="adj1" fmla="val -250"/>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0" name="Rounded Rectangle 19"/>
          <p:cNvSpPr/>
          <p:nvPr/>
        </p:nvSpPr>
        <p:spPr>
          <a:xfrm>
            <a:off x="5688118" y="4038600"/>
            <a:ext cx="2234618" cy="152400"/>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itle 13"/>
          <p:cNvSpPr>
            <a:spLocks noGrp="1"/>
          </p:cNvSpPr>
          <p:nvPr>
            <p:ph type="title"/>
          </p:nvPr>
        </p:nvSpPr>
        <p:spPr/>
        <p:txBody>
          <a:bodyPr/>
          <a:lstStyle/>
          <a:p>
            <a:r>
              <a:rPr lang="en-US" dirty="0"/>
              <a:t>Enhancing </a:t>
            </a:r>
            <a:r>
              <a:rPr lang="en-US" dirty="0" smtClean="0"/>
              <a:t>ADUC</a:t>
            </a:r>
            <a:endParaRPr lang="en-US" dirty="0"/>
          </a:p>
        </p:txBody>
      </p:sp>
      <p:sp>
        <p:nvSpPr>
          <p:cNvPr id="4" name="Content Placeholder 3"/>
          <p:cNvSpPr>
            <a:spLocks noGrp="1"/>
          </p:cNvSpPr>
          <p:nvPr>
            <p:ph idx="1"/>
          </p:nvPr>
        </p:nvSpPr>
        <p:spPr>
          <a:xfrm>
            <a:off x="606751" y="1307507"/>
            <a:ext cx="11061374" cy="443198"/>
          </a:xfrm>
        </p:spPr>
        <p:txBody>
          <a:bodyPr/>
          <a:lstStyle/>
          <a:p>
            <a:r>
              <a:rPr lang="en-US" dirty="0" smtClean="0"/>
              <a:t>For example</a:t>
            </a:r>
            <a:endParaRPr lang="en-US" dirty="0"/>
          </a:p>
        </p:txBody>
      </p:sp>
    </p:spTree>
    <p:extLst>
      <p:ext uri="{BB962C8B-B14F-4D97-AF65-F5344CB8AC3E}">
        <p14:creationId xmlns:p14="http://schemas.microsoft.com/office/powerpoint/2010/main" val="4201654677"/>
      </p:ext>
    </p:extLst>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2844059" y="1724026"/>
            <a:ext cx="9040045" cy="5048250"/>
          </a:xfrm>
          <a:prstGeom prst="rect">
            <a:avLst/>
          </a:prstGeom>
          <a:noFill/>
          <a:ln w="9525">
            <a:noFill/>
            <a:miter lim="800000"/>
            <a:headEnd/>
            <a:tailEnd/>
          </a:ln>
          <a:effectLst>
            <a:outerShdw blurRad="50800" dist="38100" dir="2700000" algn="tl" rotWithShape="0">
              <a:prstClr val="black">
                <a:alpha val="40000"/>
              </a:prstClr>
            </a:outerShdw>
            <a:softEdge rad="12700"/>
          </a:effectLst>
        </p:spPr>
      </p:pic>
      <p:sp>
        <p:nvSpPr>
          <p:cNvPr id="62465" name="Rectangle 2"/>
          <p:cNvSpPr>
            <a:spLocks noGrp="1" noChangeArrowheads="1"/>
          </p:cNvSpPr>
          <p:nvPr>
            <p:ph type="title"/>
          </p:nvPr>
        </p:nvSpPr>
        <p:spPr/>
        <p:txBody>
          <a:bodyPr/>
          <a:lstStyle/>
          <a:p>
            <a:r>
              <a:rPr lang="en-US" dirty="0"/>
              <a:t>Enhancing </a:t>
            </a:r>
            <a:r>
              <a:rPr lang="en-US" dirty="0" smtClean="0"/>
              <a:t>ADUC</a:t>
            </a:r>
          </a:p>
        </p:txBody>
      </p:sp>
      <p:sp>
        <p:nvSpPr>
          <p:cNvPr id="4" name="Content Placeholder 3"/>
          <p:cNvSpPr>
            <a:spLocks noGrp="1"/>
          </p:cNvSpPr>
          <p:nvPr>
            <p:ph idx="1"/>
          </p:nvPr>
        </p:nvSpPr>
        <p:spPr>
          <a:xfrm>
            <a:off x="606751" y="1307507"/>
            <a:ext cx="11061374" cy="443198"/>
          </a:xfrm>
        </p:spPr>
        <p:txBody>
          <a:bodyPr/>
          <a:lstStyle/>
          <a:p>
            <a:r>
              <a:rPr lang="en-US" dirty="0" smtClean="0"/>
              <a:t>How do we get that?</a:t>
            </a:r>
            <a:endParaRPr lang="en-US" dirty="0"/>
          </a:p>
        </p:txBody>
      </p:sp>
      <p:sp>
        <p:nvSpPr>
          <p:cNvPr id="12" name="Rounded Rectangle 11"/>
          <p:cNvSpPr/>
          <p:nvPr/>
        </p:nvSpPr>
        <p:spPr>
          <a:xfrm>
            <a:off x="7888879" y="3216275"/>
            <a:ext cx="3690505" cy="146050"/>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2469" name="Picture 3"/>
          <p:cNvPicPr>
            <a:picLocks noChangeAspect="1" noChangeArrowheads="1"/>
          </p:cNvPicPr>
          <p:nvPr/>
        </p:nvPicPr>
        <p:blipFill>
          <a:blip r:embed="rId4"/>
          <a:srcRect/>
          <a:stretch>
            <a:fillRect/>
          </a:stretch>
        </p:blipFill>
        <p:spPr bwMode="auto">
          <a:xfrm>
            <a:off x="8735325" y="3495674"/>
            <a:ext cx="3218550" cy="3061295"/>
          </a:xfrm>
          <a:prstGeom prst="rect">
            <a:avLst/>
          </a:prstGeom>
          <a:noFill/>
          <a:ln w="9525">
            <a:noFill/>
            <a:miter lim="800000"/>
            <a:headEnd/>
            <a:tailEnd/>
          </a:ln>
        </p:spPr>
      </p:pic>
      <p:sp>
        <p:nvSpPr>
          <p:cNvPr id="17" name="TextBox 16"/>
          <p:cNvSpPr txBox="1"/>
          <p:nvPr/>
        </p:nvSpPr>
        <p:spPr>
          <a:xfrm>
            <a:off x="6781800" y="4572001"/>
            <a:ext cx="4492863" cy="307777"/>
          </a:xfrm>
          <a:prstGeom prst="rect">
            <a:avLst/>
          </a:prstGeom>
          <a:effectLst>
            <a:outerShdw blurRad="50800" dist="38100" dir="2700000" algn="tl" rotWithShape="0">
              <a:prstClr val="black">
                <a:alpha val="40000"/>
              </a:prstClr>
            </a:outerShdw>
            <a:softEdge rad="127000"/>
          </a:effectLst>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sz="1400" dirty="0">
                <a:effectLst>
                  <a:outerShdw blurRad="38100" dist="38100" dir="2700000" algn="tl">
                    <a:srgbClr val="000000">
                      <a:alpha val="43137"/>
                    </a:srgbClr>
                  </a:outerShdw>
                </a:effectLst>
              </a:rPr>
              <a:t>SYNTAX: &lt;ordinal&gt;,&lt;display text&gt;,&lt;executable path&gt;</a:t>
            </a:r>
          </a:p>
        </p:txBody>
      </p:sp>
      <p:sp>
        <p:nvSpPr>
          <p:cNvPr id="18" name="Rounded Rectangle 17"/>
          <p:cNvSpPr/>
          <p:nvPr/>
        </p:nvSpPr>
        <p:spPr>
          <a:xfrm>
            <a:off x="3684157" y="4217988"/>
            <a:ext cx="871840" cy="138112"/>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6354695" y="5802314"/>
            <a:ext cx="1726750" cy="141287"/>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Elbow Connector 12"/>
          <p:cNvCxnSpPr/>
          <p:nvPr/>
        </p:nvCxnSpPr>
        <p:spPr>
          <a:xfrm>
            <a:off x="2066925" y="1724026"/>
            <a:ext cx="5762603" cy="1578572"/>
          </a:xfrm>
          <a:prstGeom prst="bentConnector3">
            <a:avLst>
              <a:gd name="adj1" fmla="val 82"/>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19" name="Elbow Connector 18"/>
          <p:cNvCxnSpPr>
            <a:endCxn id="24" idx="1"/>
          </p:cNvCxnSpPr>
          <p:nvPr/>
        </p:nvCxnSpPr>
        <p:spPr>
          <a:xfrm rot="16200000" flipH="1">
            <a:off x="8112151" y="3544305"/>
            <a:ext cx="835820" cy="605210"/>
          </a:xfrm>
          <a:prstGeom prst="bentConnector2">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4" name="Rounded Rectangle 23"/>
          <p:cNvSpPr/>
          <p:nvPr/>
        </p:nvSpPr>
        <p:spPr>
          <a:xfrm>
            <a:off x="8832666" y="4183064"/>
            <a:ext cx="2273484" cy="163511"/>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68376026"/>
      </p:ext>
    </p:extLst>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Enhancing ADUC</a:t>
            </a:r>
            <a:endParaRPr lang="en-US" dirty="0" smtClean="0"/>
          </a:p>
        </p:txBody>
      </p:sp>
      <p:sp>
        <p:nvSpPr>
          <p:cNvPr id="64514" name="Rectangle 3"/>
          <p:cNvSpPr>
            <a:spLocks noGrp="1" noChangeArrowheads="1"/>
          </p:cNvSpPr>
          <p:nvPr>
            <p:ph idx="1"/>
          </p:nvPr>
        </p:nvSpPr>
        <p:spPr>
          <a:xfrm>
            <a:off x="606751" y="1307507"/>
            <a:ext cx="11061374" cy="984885"/>
          </a:xfrm>
        </p:spPr>
        <p:txBody>
          <a:bodyPr/>
          <a:lstStyle/>
          <a:p>
            <a:r>
              <a:rPr lang="en-US" dirty="0" smtClean="0"/>
              <a:t>To add an extra column</a:t>
            </a:r>
          </a:p>
          <a:p>
            <a:endParaRPr lang="en-US" dirty="0" smtClean="0"/>
          </a:p>
        </p:txBody>
      </p:sp>
      <p:pic>
        <p:nvPicPr>
          <p:cNvPr id="64515" name="Picture 2"/>
          <p:cNvPicPr>
            <a:picLocks noChangeAspect="1" noChangeArrowheads="1"/>
          </p:cNvPicPr>
          <p:nvPr/>
        </p:nvPicPr>
        <p:blipFill>
          <a:blip r:embed="rId3"/>
          <a:srcRect/>
          <a:stretch>
            <a:fillRect/>
          </a:stretch>
        </p:blipFill>
        <p:spPr bwMode="auto">
          <a:xfrm>
            <a:off x="1828324" y="2133600"/>
            <a:ext cx="9839937" cy="4476750"/>
          </a:xfrm>
          <a:prstGeom prst="rect">
            <a:avLst/>
          </a:prstGeom>
          <a:noFill/>
          <a:ln w="9525">
            <a:noFill/>
            <a:miter lim="800000"/>
            <a:headEnd/>
            <a:tailEnd/>
          </a:ln>
        </p:spPr>
      </p:pic>
      <p:cxnSp>
        <p:nvCxnSpPr>
          <p:cNvPr id="5" name="Elbow Connector 4"/>
          <p:cNvCxnSpPr>
            <a:endCxn id="16" idx="1"/>
          </p:cNvCxnSpPr>
          <p:nvPr/>
        </p:nvCxnSpPr>
        <p:spPr>
          <a:xfrm>
            <a:off x="2533650" y="1819275"/>
            <a:ext cx="5984700" cy="2930526"/>
          </a:xfrm>
          <a:prstGeom prst="bentConnector3">
            <a:avLst>
              <a:gd name="adj1" fmla="val 25"/>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15" name="Rounded Rectangle 14"/>
          <p:cNvSpPr/>
          <p:nvPr/>
        </p:nvSpPr>
        <p:spPr>
          <a:xfrm>
            <a:off x="8518350" y="3305968"/>
            <a:ext cx="1939493" cy="237331"/>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8518350" y="4643439"/>
            <a:ext cx="1064800" cy="212724"/>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19253672"/>
      </p:ext>
    </p:extLst>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4"/>
          <p:cNvPicPr>
            <a:picLocks noChangeAspect="1" noChangeArrowheads="1"/>
          </p:cNvPicPr>
          <p:nvPr/>
        </p:nvPicPr>
        <p:blipFill>
          <a:blip r:embed="rId3"/>
          <a:srcRect/>
          <a:stretch>
            <a:fillRect/>
          </a:stretch>
        </p:blipFill>
        <p:spPr bwMode="auto">
          <a:xfrm>
            <a:off x="2539339" y="1695450"/>
            <a:ext cx="9459036" cy="5143500"/>
          </a:xfrm>
          <a:prstGeom prst="rect">
            <a:avLst/>
          </a:prstGeom>
          <a:noFill/>
          <a:ln w="9525">
            <a:noFill/>
            <a:miter lim="800000"/>
            <a:headEnd/>
            <a:tailEnd/>
          </a:ln>
        </p:spPr>
      </p:pic>
      <p:sp>
        <p:nvSpPr>
          <p:cNvPr id="66562" name="Rectangle 2"/>
          <p:cNvSpPr>
            <a:spLocks noGrp="1" noChangeArrowheads="1"/>
          </p:cNvSpPr>
          <p:nvPr>
            <p:ph type="title"/>
          </p:nvPr>
        </p:nvSpPr>
        <p:spPr/>
        <p:txBody>
          <a:bodyPr/>
          <a:lstStyle/>
          <a:p>
            <a:r>
              <a:rPr lang="en-US" dirty="0"/>
              <a:t>Enhancing ADUC</a:t>
            </a:r>
            <a:endParaRPr lang="en-US" dirty="0" smtClean="0"/>
          </a:p>
        </p:txBody>
      </p:sp>
      <p:sp>
        <p:nvSpPr>
          <p:cNvPr id="66563" name="Rectangle 3"/>
          <p:cNvSpPr>
            <a:spLocks noGrp="1" noChangeArrowheads="1"/>
          </p:cNvSpPr>
          <p:nvPr>
            <p:ph idx="1"/>
          </p:nvPr>
        </p:nvSpPr>
        <p:spPr>
          <a:xfrm>
            <a:off x="606751" y="1307507"/>
            <a:ext cx="11061374" cy="984885"/>
          </a:xfrm>
        </p:spPr>
        <p:txBody>
          <a:bodyPr/>
          <a:lstStyle/>
          <a:p>
            <a:r>
              <a:rPr lang="en-US" dirty="0" smtClean="0"/>
              <a:t>To add an extra column</a:t>
            </a:r>
          </a:p>
          <a:p>
            <a:endParaRPr lang="en-US" dirty="0" smtClean="0"/>
          </a:p>
        </p:txBody>
      </p:sp>
      <p:cxnSp>
        <p:nvCxnSpPr>
          <p:cNvPr id="5" name="Elbow Connector 4"/>
          <p:cNvCxnSpPr>
            <a:endCxn id="17" idx="1"/>
          </p:cNvCxnSpPr>
          <p:nvPr/>
        </p:nvCxnSpPr>
        <p:spPr>
          <a:xfrm>
            <a:off x="2790825" y="1790700"/>
            <a:ext cx="4761592" cy="1539083"/>
          </a:xfrm>
          <a:prstGeom prst="bentConnector3">
            <a:avLst>
              <a:gd name="adj1" fmla="val -409"/>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15" name="Rounded Rectangle 14"/>
          <p:cNvSpPr/>
          <p:nvPr/>
        </p:nvSpPr>
        <p:spPr>
          <a:xfrm>
            <a:off x="8151257" y="4648199"/>
            <a:ext cx="2336191" cy="219075"/>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3351927" y="4324350"/>
            <a:ext cx="837982" cy="158750"/>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514726" y="5019676"/>
            <a:ext cx="7704790" cy="307777"/>
          </a:xfrm>
          <a:prstGeom prst="rect">
            <a:avLst/>
          </a:prstGeom>
          <a:effectLst>
            <a:outerShdw blurRad="50800" dist="38100" dir="2700000" algn="tl" rotWithShape="0">
              <a:prstClr val="black">
                <a:alpha val="40000"/>
              </a:prstClr>
            </a:outerShdw>
            <a:softEdge rad="127000"/>
          </a:effectLst>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sz="1400" dirty="0">
                <a:effectLst>
                  <a:outerShdw blurRad="38100" dist="38100" dir="2700000" algn="tl">
                    <a:srgbClr val="000000">
                      <a:alpha val="43137"/>
                    </a:srgbClr>
                  </a:outerShdw>
                </a:effectLst>
              </a:rPr>
              <a:t>SYNTAX: &lt;</a:t>
            </a:r>
            <a:r>
              <a:rPr lang="en-US" sz="1400" dirty="0" err="1">
                <a:effectLst>
                  <a:outerShdw blurRad="38100" dist="38100" dir="2700000" algn="tl">
                    <a:srgbClr val="000000">
                      <a:alpha val="43137"/>
                    </a:srgbClr>
                  </a:outerShdw>
                </a:effectLst>
              </a:rPr>
              <a:t>ldapdisplayname</a:t>
            </a:r>
            <a:r>
              <a:rPr lang="en-US" sz="1400" dirty="0">
                <a:effectLst>
                  <a:outerShdw blurRad="38100" dist="38100" dir="2700000" algn="tl">
                    <a:srgbClr val="000000">
                      <a:alpha val="43137"/>
                    </a:srgbClr>
                  </a:outerShdw>
                </a:effectLst>
              </a:rPr>
              <a:t>&gt;,&lt;column header&gt;,&lt;default visibility&gt;,&lt;width&gt;,&lt;reserved/unused&gt;</a:t>
            </a:r>
          </a:p>
        </p:txBody>
      </p:sp>
      <p:sp>
        <p:nvSpPr>
          <p:cNvPr id="17" name="Rounded Rectangle 16"/>
          <p:cNvSpPr/>
          <p:nvPr/>
        </p:nvSpPr>
        <p:spPr>
          <a:xfrm>
            <a:off x="7552417" y="3236915"/>
            <a:ext cx="835866" cy="185736"/>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6039393" y="3624264"/>
            <a:ext cx="1244276" cy="141287"/>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0432394"/>
      </p:ext>
    </p:extLst>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4672383" y="1724026"/>
            <a:ext cx="7391592" cy="4143375"/>
          </a:xfrm>
          <a:prstGeom prst="rect">
            <a:avLst/>
          </a:prstGeom>
          <a:noFill/>
          <a:ln w="9525">
            <a:noFill/>
            <a:miter lim="800000"/>
            <a:headEnd/>
            <a:tailEnd/>
          </a:ln>
        </p:spPr>
      </p:pic>
      <p:sp>
        <p:nvSpPr>
          <p:cNvPr id="70658" name="Rectangle 2"/>
          <p:cNvSpPr>
            <a:spLocks noGrp="1" noChangeArrowheads="1"/>
          </p:cNvSpPr>
          <p:nvPr>
            <p:ph type="title"/>
          </p:nvPr>
        </p:nvSpPr>
        <p:spPr/>
        <p:txBody>
          <a:bodyPr/>
          <a:lstStyle/>
          <a:p>
            <a:r>
              <a:rPr lang="en-US" dirty="0" smtClean="0"/>
              <a:t>Enhancing ADUC</a:t>
            </a:r>
          </a:p>
        </p:txBody>
      </p:sp>
      <p:sp>
        <p:nvSpPr>
          <p:cNvPr id="14339" name="Rectangle 3"/>
          <p:cNvSpPr>
            <a:spLocks noGrp="1" noChangeArrowheads="1"/>
          </p:cNvSpPr>
          <p:nvPr>
            <p:ph idx="1"/>
          </p:nvPr>
        </p:nvSpPr>
        <p:spPr>
          <a:xfrm>
            <a:off x="606751" y="1307507"/>
            <a:ext cx="11061374" cy="5219891"/>
          </a:xfrm>
        </p:spPr>
        <p:txBody>
          <a:bodyPr/>
          <a:lstStyle/>
          <a:p>
            <a:r>
              <a:rPr lang="en-US" dirty="0"/>
              <a:t>To </a:t>
            </a:r>
            <a:r>
              <a:rPr lang="en-US" dirty="0" smtClean="0"/>
              <a:t>add </a:t>
            </a:r>
            <a:r>
              <a:rPr lang="en-US" dirty="0"/>
              <a:t>‘Container’ to new item drop-off menu</a:t>
            </a:r>
            <a:endParaRPr lang="en-US" dirty="0" smtClean="0"/>
          </a:p>
          <a:p>
            <a:endParaRPr lang="en-US" dirty="0" smtClean="0"/>
          </a:p>
          <a:p>
            <a:endParaRPr lang="en-US" dirty="0" smtClean="0"/>
          </a:p>
          <a:p>
            <a:pPr marL="0" indent="0">
              <a:buNone/>
            </a:pPr>
            <a:r>
              <a:rPr lang="en-US" dirty="0" smtClean="0"/>
              <a:t/>
            </a:r>
            <a:br>
              <a:rPr lang="en-US" dirty="0" smtClean="0"/>
            </a:br>
            <a:endParaRPr lang="en-US" dirty="0" smtClean="0"/>
          </a:p>
          <a:p>
            <a:pPr marL="0" indent="0">
              <a:buNone/>
            </a:pPr>
            <a:endParaRPr lang="en-US" dirty="0"/>
          </a:p>
          <a:p>
            <a:pPr marL="0" indent="0">
              <a:buNone/>
            </a:pPr>
            <a:endParaRPr lang="en-US" dirty="0" smtClean="0"/>
          </a:p>
          <a:p>
            <a:pPr marL="0" indent="0">
              <a:buNone/>
            </a:pPr>
            <a:r>
              <a:rPr lang="en-US" dirty="0" smtClean="0"/>
              <a:t>Modify ‘container’ structural </a:t>
            </a:r>
          </a:p>
          <a:p>
            <a:pPr marL="0" indent="0">
              <a:buNone/>
            </a:pPr>
            <a:r>
              <a:rPr lang="en-US" dirty="0" smtClean="0"/>
              <a:t>class in the schema and set </a:t>
            </a:r>
          </a:p>
          <a:p>
            <a:pPr marL="0" indent="0">
              <a:buNone/>
            </a:pPr>
            <a:r>
              <a:rPr lang="en-US" dirty="0" smtClean="0"/>
              <a:t>‘</a:t>
            </a:r>
            <a:r>
              <a:rPr lang="en-US" dirty="0" err="1" smtClean="0"/>
              <a:t>defaultHidingValue</a:t>
            </a:r>
            <a:r>
              <a:rPr lang="en-US" dirty="0" smtClean="0"/>
              <a:t>’ to ‘FALSE’</a:t>
            </a:r>
          </a:p>
        </p:txBody>
      </p:sp>
      <p:cxnSp>
        <p:nvCxnSpPr>
          <p:cNvPr id="9" name="Elbow Connector 8"/>
          <p:cNvCxnSpPr/>
          <p:nvPr/>
        </p:nvCxnSpPr>
        <p:spPr>
          <a:xfrm>
            <a:off x="2705100" y="1905000"/>
            <a:ext cx="5166849" cy="2065339"/>
          </a:xfrm>
          <a:prstGeom prst="bentConnector3">
            <a:avLst>
              <a:gd name="adj1" fmla="val -143"/>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12" name="Rounded Rectangle 11"/>
          <p:cNvSpPr/>
          <p:nvPr/>
        </p:nvSpPr>
        <p:spPr>
          <a:xfrm>
            <a:off x="7905808" y="3884614"/>
            <a:ext cx="539610" cy="141287"/>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8" name="Picture 4"/>
          <p:cNvPicPr>
            <a:picLocks noChangeAspect="1" noChangeArrowheads="1"/>
          </p:cNvPicPr>
          <p:nvPr/>
        </p:nvPicPr>
        <p:blipFill>
          <a:blip r:embed="rId4"/>
          <a:srcRect/>
          <a:stretch>
            <a:fillRect/>
          </a:stretch>
        </p:blipFill>
        <p:spPr bwMode="auto">
          <a:xfrm>
            <a:off x="3555074" y="1685925"/>
            <a:ext cx="8532178" cy="4641850"/>
          </a:xfrm>
          <a:prstGeom prst="rect">
            <a:avLst/>
          </a:prstGeom>
          <a:noFill/>
          <a:ln w="9525">
            <a:noFill/>
            <a:miter lim="800000"/>
            <a:headEnd/>
            <a:tailEnd/>
          </a:ln>
        </p:spPr>
      </p:pic>
      <p:cxnSp>
        <p:nvCxnSpPr>
          <p:cNvPr id="19" name="Elbow Connector 18"/>
          <p:cNvCxnSpPr/>
          <p:nvPr/>
        </p:nvCxnSpPr>
        <p:spPr>
          <a:xfrm flipV="1">
            <a:off x="6624986" y="4367606"/>
            <a:ext cx="3384192" cy="946673"/>
          </a:xfrm>
          <a:prstGeom prst="bentConnector3">
            <a:avLst>
              <a:gd name="adj1" fmla="val 50000"/>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0" name="Rounded Rectangle 19"/>
          <p:cNvSpPr/>
          <p:nvPr/>
        </p:nvSpPr>
        <p:spPr>
          <a:xfrm>
            <a:off x="10081174" y="4302125"/>
            <a:ext cx="1311992" cy="107950"/>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23571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6147"/>
                                        </p:tgtEl>
                                      </p:cBhvr>
                                    </p:animEffect>
                                    <p:set>
                                      <p:cBhvr>
                                        <p:cTn id="10" dur="1" fill="hold">
                                          <p:stCondLst>
                                            <p:cond delay="499"/>
                                          </p:stCondLst>
                                        </p:cTn>
                                        <p:tgtEl>
                                          <p:spTgt spid="6147"/>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4339">
                                            <p:txEl>
                                              <p:pRg st="0" end="0"/>
                                            </p:txEl>
                                          </p:spTgt>
                                        </p:tgtEl>
                                      </p:cBhvr>
                                    </p:animEffect>
                                    <p:set>
                                      <p:cBhvr>
                                        <p:cTn id="13" dur="1" fill="hold">
                                          <p:stCondLst>
                                            <p:cond delay="499"/>
                                          </p:stCondLst>
                                        </p:cTn>
                                        <p:tgtEl>
                                          <p:spTgt spid="14339">
                                            <p:txEl>
                                              <p:pRg st="0" end="0"/>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52" presetClass="entr" presetSubtype="0" fill="hold" nodeType="afterEffect">
                                  <p:stCondLst>
                                    <p:cond delay="0"/>
                                  </p:stCondLst>
                                  <p:childTnLst>
                                    <p:set>
                                      <p:cBhvr>
                                        <p:cTn id="19" dur="1" fill="hold">
                                          <p:stCondLst>
                                            <p:cond delay="0"/>
                                          </p:stCondLst>
                                        </p:cTn>
                                        <p:tgtEl>
                                          <p:spTgt spid="14339">
                                            <p:txEl>
                                              <p:pRg st="6" end="6"/>
                                            </p:txEl>
                                          </p:spTgt>
                                        </p:tgtEl>
                                        <p:attrNameLst>
                                          <p:attrName>style.visibility</p:attrName>
                                        </p:attrNameLst>
                                      </p:cBhvr>
                                      <p:to>
                                        <p:strVal val="visible"/>
                                      </p:to>
                                    </p:set>
                                    <p:animScale>
                                      <p:cBhvr>
                                        <p:cTn id="20" dur="1000" decel="50000" fill="hold">
                                          <p:stCondLst>
                                            <p:cond delay="0"/>
                                          </p:stCondLst>
                                        </p:cTn>
                                        <p:tgtEl>
                                          <p:spTgt spid="1433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4339">
                                            <p:txEl>
                                              <p:pRg st="6" end="6"/>
                                            </p:txEl>
                                          </p:spTgt>
                                        </p:tgtEl>
                                        <p:attrNameLst>
                                          <p:attrName>ppt_x</p:attrName>
                                          <p:attrName>ppt_y</p:attrName>
                                        </p:attrNameLst>
                                      </p:cBhvr>
                                    </p:animMotion>
                                    <p:animEffect transition="in" filter="fade">
                                      <p:cBhvr>
                                        <p:cTn id="22" dur="1000"/>
                                        <p:tgtEl>
                                          <p:spTgt spid="14339">
                                            <p:txEl>
                                              <p:pRg st="6" end="6"/>
                                            </p:txEl>
                                          </p:spTgt>
                                        </p:tgtEl>
                                      </p:cBhvr>
                                    </p:animEffect>
                                  </p:childTnLst>
                                </p:cTn>
                              </p:par>
                            </p:childTnLst>
                          </p:cTn>
                        </p:par>
                        <p:par>
                          <p:cTn id="23" fill="hold">
                            <p:stCondLst>
                              <p:cond delay="1500"/>
                            </p:stCondLst>
                            <p:childTnLst>
                              <p:par>
                                <p:cTn id="24" presetID="52" presetClass="entr" presetSubtype="0" fill="hold" nodeType="afterEffect">
                                  <p:stCondLst>
                                    <p:cond delay="0"/>
                                  </p:stCondLst>
                                  <p:childTnLst>
                                    <p:set>
                                      <p:cBhvr>
                                        <p:cTn id="25" dur="1" fill="hold">
                                          <p:stCondLst>
                                            <p:cond delay="0"/>
                                          </p:stCondLst>
                                        </p:cTn>
                                        <p:tgtEl>
                                          <p:spTgt spid="14339">
                                            <p:txEl>
                                              <p:pRg st="7" end="7"/>
                                            </p:txEl>
                                          </p:spTgt>
                                        </p:tgtEl>
                                        <p:attrNameLst>
                                          <p:attrName>style.visibility</p:attrName>
                                        </p:attrNameLst>
                                      </p:cBhvr>
                                      <p:to>
                                        <p:strVal val="visible"/>
                                      </p:to>
                                    </p:set>
                                    <p:animScale>
                                      <p:cBhvr>
                                        <p:cTn id="26" dur="1000" decel="50000" fill="hold">
                                          <p:stCondLst>
                                            <p:cond delay="0"/>
                                          </p:stCondLst>
                                        </p:cTn>
                                        <p:tgtEl>
                                          <p:spTgt spid="14339">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4339">
                                            <p:txEl>
                                              <p:pRg st="7" end="7"/>
                                            </p:txEl>
                                          </p:spTgt>
                                        </p:tgtEl>
                                        <p:attrNameLst>
                                          <p:attrName>ppt_x</p:attrName>
                                          <p:attrName>ppt_y</p:attrName>
                                        </p:attrNameLst>
                                      </p:cBhvr>
                                    </p:animMotion>
                                    <p:animEffect transition="in" filter="fade">
                                      <p:cBhvr>
                                        <p:cTn id="28" dur="1000"/>
                                        <p:tgtEl>
                                          <p:spTgt spid="14339">
                                            <p:txEl>
                                              <p:pRg st="7" end="7"/>
                                            </p:txEl>
                                          </p:spTgt>
                                        </p:tgtEl>
                                      </p:cBhvr>
                                    </p:animEffect>
                                  </p:childTnLst>
                                </p:cTn>
                              </p:par>
                            </p:childTnLst>
                          </p:cTn>
                        </p:par>
                        <p:par>
                          <p:cTn id="29" fill="hold">
                            <p:stCondLst>
                              <p:cond delay="2500"/>
                            </p:stCondLst>
                            <p:childTnLst>
                              <p:par>
                                <p:cTn id="30" presetID="52" presetClass="entr" presetSubtype="0" fill="hold" nodeType="afterEffect">
                                  <p:stCondLst>
                                    <p:cond delay="0"/>
                                  </p:stCondLst>
                                  <p:childTnLst>
                                    <p:set>
                                      <p:cBhvr>
                                        <p:cTn id="31" dur="1" fill="hold">
                                          <p:stCondLst>
                                            <p:cond delay="0"/>
                                          </p:stCondLst>
                                        </p:cTn>
                                        <p:tgtEl>
                                          <p:spTgt spid="14339">
                                            <p:txEl>
                                              <p:pRg st="8" end="8"/>
                                            </p:txEl>
                                          </p:spTgt>
                                        </p:tgtEl>
                                        <p:attrNameLst>
                                          <p:attrName>style.visibility</p:attrName>
                                        </p:attrNameLst>
                                      </p:cBhvr>
                                      <p:to>
                                        <p:strVal val="visible"/>
                                      </p:to>
                                    </p:set>
                                    <p:animScale>
                                      <p:cBhvr>
                                        <p:cTn id="32" dur="1000" decel="50000" fill="hold">
                                          <p:stCondLst>
                                            <p:cond delay="0"/>
                                          </p:stCondLst>
                                        </p:cTn>
                                        <p:tgtEl>
                                          <p:spTgt spid="14339">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339">
                                            <p:txEl>
                                              <p:pRg st="8" end="8"/>
                                            </p:txEl>
                                          </p:spTgt>
                                        </p:tgtEl>
                                        <p:attrNameLst>
                                          <p:attrName>ppt_x</p:attrName>
                                          <p:attrName>ppt_y</p:attrName>
                                        </p:attrNameLst>
                                      </p:cBhvr>
                                    </p:animMotion>
                                    <p:animEffect transition="in" filter="fade">
                                      <p:cBhvr>
                                        <p:cTn id="34" dur="1000"/>
                                        <p:tgtEl>
                                          <p:spTgt spid="14339">
                                            <p:txEl>
                                              <p:pRg st="8" end="8"/>
                                            </p:txEl>
                                          </p:spTgt>
                                        </p:tgtEl>
                                      </p:cBhvr>
                                    </p:animEffect>
                                  </p:childTnLst>
                                </p:cTn>
                              </p:par>
                            </p:childTnLst>
                          </p:cTn>
                        </p:par>
                        <p:par>
                          <p:cTn id="35" fill="hold">
                            <p:stCondLst>
                              <p:cond delay="3500"/>
                            </p:stCondLst>
                            <p:childTnLst>
                              <p:par>
                                <p:cTn id="36" presetID="9" presetClass="entr" presetSubtype="0" fill="hold" nodeType="afterEffect">
                                  <p:stCondLst>
                                    <p:cond delay="0"/>
                                  </p:stCondLst>
                                  <p:childTnLst>
                                    <p:set>
                                      <p:cBhvr>
                                        <p:cTn id="37" dur="1" fill="hold">
                                          <p:stCondLst>
                                            <p:cond delay="0"/>
                                          </p:stCondLst>
                                        </p:cTn>
                                        <p:tgtEl>
                                          <p:spTgt spid="6148"/>
                                        </p:tgtEl>
                                        <p:attrNameLst>
                                          <p:attrName>style.visibility</p:attrName>
                                        </p:attrNameLst>
                                      </p:cBhvr>
                                      <p:to>
                                        <p:strVal val="visible"/>
                                      </p:to>
                                    </p:set>
                                    <p:animEffect transition="in" filter="dissolve">
                                      <p:cBhvr>
                                        <p:cTn id="38" dur="500"/>
                                        <p:tgtEl>
                                          <p:spTgt spid="6148"/>
                                        </p:tgtEl>
                                      </p:cBhvr>
                                    </p:animEffect>
                                  </p:childTnLst>
                                </p:cTn>
                              </p:par>
                            </p:childTnLst>
                          </p:cTn>
                        </p:par>
                        <p:par>
                          <p:cTn id="39" fill="hold">
                            <p:stCondLst>
                              <p:cond delay="4000"/>
                            </p:stCondLst>
                            <p:childTnLst>
                              <p:par>
                                <p:cTn id="40" presetID="2" presetClass="entr" presetSubtype="2"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9"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dirty="0" smtClean="0"/>
              <a:t>Disable drag and drop in administrative tools</a:t>
            </a:r>
          </a:p>
        </p:txBody>
      </p:sp>
      <p:sp>
        <p:nvSpPr>
          <p:cNvPr id="109570" name="Rectangle 3"/>
          <p:cNvSpPr>
            <a:spLocks noGrp="1" noChangeArrowheads="1"/>
          </p:cNvSpPr>
          <p:nvPr>
            <p:ph idx="1"/>
          </p:nvPr>
        </p:nvSpPr>
        <p:spPr>
          <a:xfrm>
            <a:off x="606751" y="1307506"/>
            <a:ext cx="11061374" cy="4776692"/>
          </a:xfrm>
        </p:spPr>
        <p:txBody>
          <a:bodyPr/>
          <a:lstStyle/>
          <a:p>
            <a:r>
              <a:rPr lang="en-US" dirty="0" smtClean="0"/>
              <a:t>Configure the –</a:t>
            </a:r>
          </a:p>
          <a:p>
            <a:pPr lvl="1"/>
            <a:r>
              <a:rPr lang="en-US" dirty="0" smtClean="0"/>
              <a:t>‘flags’ property</a:t>
            </a:r>
          </a:p>
          <a:p>
            <a:pPr lvl="1"/>
            <a:r>
              <a:rPr lang="en-US" dirty="0" smtClean="0"/>
              <a:t>configure bit 0 to 1</a:t>
            </a:r>
          </a:p>
          <a:p>
            <a:pPr lvl="1"/>
            <a:r>
              <a:rPr lang="en-US" dirty="0" smtClean="0"/>
              <a:t>on the ‘</a:t>
            </a:r>
            <a:r>
              <a:rPr lang="en-US" dirty="0" err="1" smtClean="0"/>
              <a:t>displaySpecifiers</a:t>
            </a:r>
            <a:r>
              <a:rPr lang="en-US" dirty="0" smtClean="0"/>
              <a:t>’ container </a:t>
            </a:r>
          </a:p>
          <a:p>
            <a:pPr lvl="2"/>
            <a:r>
              <a:rPr lang="en-US" dirty="0" smtClean="0"/>
              <a:t>within the configuration NC</a:t>
            </a:r>
          </a:p>
          <a:p>
            <a:pPr marL="855663" lvl="2" indent="0">
              <a:buNone/>
            </a:pPr>
            <a:endParaRPr lang="en-US" dirty="0" smtClean="0"/>
          </a:p>
          <a:p>
            <a:r>
              <a:rPr lang="en-US" dirty="0" smtClean="0"/>
              <a:t>Requires 2003 SP1 minimum</a:t>
            </a:r>
          </a:p>
          <a:p>
            <a:endParaRPr lang="en-US" dirty="0" smtClean="0"/>
          </a:p>
          <a:p>
            <a:r>
              <a:rPr lang="en-US" dirty="0" smtClean="0"/>
              <a:t>NOTE – this is not a regional setting</a:t>
            </a:r>
          </a:p>
          <a:p>
            <a:pPr lvl="1"/>
            <a:r>
              <a:rPr lang="en-US" dirty="0" smtClean="0"/>
              <a:t>the bit IS changed on the ‘</a:t>
            </a:r>
            <a:r>
              <a:rPr lang="en-US" dirty="0" err="1" smtClean="0"/>
              <a:t>displaySpecifiers</a:t>
            </a:r>
            <a:r>
              <a:rPr lang="en-US" dirty="0" smtClean="0"/>
              <a:t>’ container itself</a:t>
            </a:r>
          </a:p>
        </p:txBody>
      </p:sp>
    </p:spTree>
    <p:extLst>
      <p:ext uri="{BB962C8B-B14F-4D97-AF65-F5344CB8AC3E}">
        <p14:creationId xmlns:p14="http://schemas.microsoft.com/office/powerpoint/2010/main" val="20125141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4662009" y="3249954"/>
            <a:ext cx="2264819" cy="1361453"/>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alpha val="99000"/>
                  </a:schemeClr>
                </a:solidFill>
                <a:effectLst>
                  <a:outerShdw blurRad="38100" dist="38100" dir="2700000" algn="tl">
                    <a:srgbClr val="000000">
                      <a:alpha val="43137"/>
                    </a:srgbClr>
                  </a:outerShdw>
                </a:effectLst>
              </a:rPr>
              <a:t>Time Service (Client)</a:t>
            </a:r>
          </a:p>
        </p:txBody>
      </p:sp>
      <p:sp>
        <p:nvSpPr>
          <p:cNvPr id="2" name="Title 1"/>
          <p:cNvSpPr>
            <a:spLocks noGrp="1"/>
          </p:cNvSpPr>
          <p:nvPr>
            <p:ph type="title"/>
          </p:nvPr>
        </p:nvSpPr>
        <p:spPr/>
        <p:txBody>
          <a:bodyPr/>
          <a:lstStyle/>
          <a:p>
            <a:r>
              <a:rPr lang="en-US" altLang="zh-CN" dirty="0" smtClean="0"/>
              <a:t>A Tale of Two Clocks…</a:t>
            </a:r>
            <a:endParaRPr lang="en-US" dirty="0"/>
          </a:p>
        </p:txBody>
      </p:sp>
      <p:pic>
        <p:nvPicPr>
          <p:cNvPr id="4098" name="Picture 2" descr="C:\Users\JairoC.NTDEV\AppData\Local\Microsoft\Windows\Temporary Internet Files\Content.IE5\5CC31SMR\MC9004326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3" y="4267361"/>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35805" y="5949955"/>
            <a:ext cx="1976437"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20:54</a:t>
            </a:r>
          </a:p>
        </p:txBody>
      </p:sp>
      <p:pic>
        <p:nvPicPr>
          <p:cNvPr id="44" name="Picture 2" descr="C:\Users\JairoC.NTDEV\AppData\Local\Microsoft\Windows\Temporary Internet Files\Content.IE5\5CC31SMR\MC9004326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675" y="2942604"/>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3713793" y="4625198"/>
            <a:ext cx="1896432"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20:54</a:t>
            </a:r>
          </a:p>
        </p:txBody>
      </p:sp>
      <p:pic>
        <p:nvPicPr>
          <p:cNvPr id="4103" name="Picture 3" descr="C:\Users\JairoC.NTDEV\AppData\Local\Microsoft\Windows\Temporary Internet Files\Content.IE5\5CC31SMR\MC90043439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378" y="4120568"/>
            <a:ext cx="754561" cy="768534"/>
          </a:xfrm>
          <a:prstGeom prst="rect">
            <a:avLst/>
          </a:prstGeom>
          <a:noFill/>
          <a:extLst>
            <a:ext uri="{909E8E84-426E-40DD-AFC4-6F175D3DCCD1}">
              <a14:hiddenFill xmlns:a14="http://schemas.microsoft.com/office/drawing/2010/main">
                <a:solidFill>
                  <a:srgbClr val="FFFFFF"/>
                </a:solidFill>
              </a14:hiddenFill>
            </a:ext>
          </a:extLst>
        </p:spPr>
      </p:pic>
      <p:sp>
        <p:nvSpPr>
          <p:cNvPr id="4106" name="Rounded Rectangle 4105"/>
          <p:cNvSpPr/>
          <p:nvPr/>
        </p:nvSpPr>
        <p:spPr bwMode="auto">
          <a:xfrm>
            <a:off x="9158400" y="3213797"/>
            <a:ext cx="2264819" cy="1361453"/>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alpha val="99000"/>
                  </a:schemeClr>
                </a:solidFill>
                <a:effectLst>
                  <a:outerShdw blurRad="38100" dist="38100" dir="2700000" algn="tl">
                    <a:srgbClr val="000000">
                      <a:alpha val="43137"/>
                    </a:srgbClr>
                  </a:outerShdw>
                </a:effectLst>
              </a:rPr>
              <a:t>Time Service (DC)</a:t>
            </a:r>
          </a:p>
        </p:txBody>
      </p:sp>
      <p:pic>
        <p:nvPicPr>
          <p:cNvPr id="68" name="Picture 2" descr="C:\Users\JairoC.NTDEV\AppData\Local\Microsoft\Windows\Temporary Internet Files\Content.IE5\5CC31SMR\MC9004326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319" y="2942604"/>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9342593" y="4625198"/>
            <a:ext cx="1896432"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20:52</a:t>
            </a:r>
          </a:p>
        </p:txBody>
      </p:sp>
      <p:sp>
        <p:nvSpPr>
          <p:cNvPr id="72" name="TextBox 71"/>
          <p:cNvSpPr txBox="1"/>
          <p:nvPr/>
        </p:nvSpPr>
        <p:spPr>
          <a:xfrm>
            <a:off x="9342593" y="4621003"/>
            <a:ext cx="1896432"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20:53</a:t>
            </a:r>
          </a:p>
        </p:txBody>
      </p:sp>
      <p:sp>
        <p:nvSpPr>
          <p:cNvPr id="73" name="TextBox 72"/>
          <p:cNvSpPr txBox="1"/>
          <p:nvPr/>
        </p:nvSpPr>
        <p:spPr>
          <a:xfrm>
            <a:off x="1566382" y="4619004"/>
            <a:ext cx="1896432"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20:55</a:t>
            </a:r>
          </a:p>
        </p:txBody>
      </p:sp>
      <p:sp>
        <p:nvSpPr>
          <p:cNvPr id="74" name="TextBox 73"/>
          <p:cNvSpPr txBox="1"/>
          <p:nvPr/>
        </p:nvSpPr>
        <p:spPr>
          <a:xfrm>
            <a:off x="9342593" y="4621195"/>
            <a:ext cx="1896432"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20:54</a:t>
            </a:r>
          </a:p>
        </p:txBody>
      </p:sp>
      <p:sp>
        <p:nvSpPr>
          <p:cNvPr id="75" name="TextBox 74"/>
          <p:cNvSpPr txBox="1"/>
          <p:nvPr/>
        </p:nvSpPr>
        <p:spPr>
          <a:xfrm>
            <a:off x="9342593" y="4627024"/>
            <a:ext cx="1896432"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20:55</a:t>
            </a:r>
          </a:p>
        </p:txBody>
      </p:sp>
      <p:grpSp>
        <p:nvGrpSpPr>
          <p:cNvPr id="17" name="Group 16"/>
          <p:cNvGrpSpPr/>
          <p:nvPr/>
        </p:nvGrpSpPr>
        <p:grpSpPr>
          <a:xfrm>
            <a:off x="3117276" y="3278411"/>
            <a:ext cx="1641765" cy="535053"/>
            <a:chOff x="6785266" y="1075539"/>
            <a:chExt cx="1641765" cy="535053"/>
          </a:xfrm>
        </p:grpSpPr>
        <p:cxnSp>
          <p:nvCxnSpPr>
            <p:cNvPr id="34" name="Elbow Connector 42"/>
            <p:cNvCxnSpPr/>
            <p:nvPr/>
          </p:nvCxnSpPr>
          <p:spPr>
            <a:xfrm flipH="1">
              <a:off x="6785266" y="1610592"/>
              <a:ext cx="1558633" cy="0"/>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89678" y="1075539"/>
              <a:ext cx="1637353" cy="307777"/>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Slow down!</a:t>
              </a:r>
            </a:p>
          </p:txBody>
        </p:sp>
      </p:grpSp>
      <p:grpSp>
        <p:nvGrpSpPr>
          <p:cNvPr id="18" name="Group 17"/>
          <p:cNvGrpSpPr/>
          <p:nvPr/>
        </p:nvGrpSpPr>
        <p:grpSpPr>
          <a:xfrm>
            <a:off x="6944591" y="2830468"/>
            <a:ext cx="2217420" cy="804272"/>
            <a:chOff x="8243454" y="1178314"/>
            <a:chExt cx="2217420" cy="804272"/>
          </a:xfrm>
        </p:grpSpPr>
        <p:cxnSp>
          <p:nvCxnSpPr>
            <p:cNvPr id="26" name="Elbow Connector 42"/>
            <p:cNvCxnSpPr/>
            <p:nvPr/>
          </p:nvCxnSpPr>
          <p:spPr>
            <a:xfrm>
              <a:off x="8243454" y="1982586"/>
              <a:ext cx="2217420" cy="0"/>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392433" y="1178314"/>
              <a:ext cx="1973175"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Timestamp, please?</a:t>
              </a:r>
            </a:p>
          </p:txBody>
        </p:sp>
      </p:grpSp>
      <p:grpSp>
        <p:nvGrpSpPr>
          <p:cNvPr id="42" name="Group 41"/>
          <p:cNvGrpSpPr/>
          <p:nvPr/>
        </p:nvGrpSpPr>
        <p:grpSpPr>
          <a:xfrm>
            <a:off x="6909955" y="4008120"/>
            <a:ext cx="2249285" cy="536160"/>
            <a:chOff x="7207135" y="769620"/>
            <a:chExt cx="2249285" cy="536160"/>
          </a:xfrm>
        </p:grpSpPr>
        <p:cxnSp>
          <p:nvCxnSpPr>
            <p:cNvPr id="31" name="Elbow Connector 42"/>
            <p:cNvCxnSpPr/>
            <p:nvPr/>
          </p:nvCxnSpPr>
          <p:spPr>
            <a:xfrm flipH="1">
              <a:off x="7207135" y="769620"/>
              <a:ext cx="2249285" cy="0"/>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413114" y="936448"/>
              <a:ext cx="1973175"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20:52!</a:t>
              </a:r>
            </a:p>
          </p:txBody>
        </p:sp>
      </p:grpSp>
    </p:spTree>
    <p:extLst>
      <p:ext uri="{BB962C8B-B14F-4D97-AF65-F5344CB8AC3E}">
        <p14:creationId xmlns:p14="http://schemas.microsoft.com/office/powerpoint/2010/main" val="2675050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26" presetClass="emph" presetSubtype="0" repeatCount="indefinite" fill="hold" nodeType="withEffect">
                                  <p:stCondLst>
                                    <p:cond delay="0"/>
                                  </p:stCondLst>
                                  <p:childTnLst>
                                    <p:animEffect transition="out" filter="fade">
                                      <p:cBhvr>
                                        <p:cTn id="9" dur="500" tmFilter="0, 0; .2, .5; .8, .5; 1, 0"/>
                                        <p:tgtEl>
                                          <p:spTgt spid="4098"/>
                                        </p:tgtEl>
                                      </p:cBhvr>
                                    </p:animEffect>
                                    <p:animScale>
                                      <p:cBhvr>
                                        <p:cTn id="10" dur="250" autoRev="1" fill="hold"/>
                                        <p:tgtEl>
                                          <p:spTgt spid="4098"/>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26" presetClass="emph" presetSubtype="0" repeatCount="indefinite" fill="hold" nodeType="withEffect">
                                  <p:stCondLst>
                                    <p:cond delay="0"/>
                                  </p:stCondLst>
                                  <p:childTnLst>
                                    <p:animEffect transition="out" filter="fade">
                                      <p:cBhvr>
                                        <p:cTn id="20" dur="500" tmFilter="0, 0; .2, .5; .8, .5; 1, 0"/>
                                        <p:tgtEl>
                                          <p:spTgt spid="44"/>
                                        </p:tgtEl>
                                      </p:cBhvr>
                                    </p:animEffect>
                                    <p:animScale>
                                      <p:cBhvr>
                                        <p:cTn id="21" dur="250" autoRev="1" fill="hold"/>
                                        <p:tgtEl>
                                          <p:spTgt spid="44"/>
                                        </p:tgtEl>
                                      </p:cBhvr>
                                      <p:by x="105000" y="105000"/>
                                    </p:animScale>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8" fill="hold" nodeType="clickEffect">
                                  <p:stCondLst>
                                    <p:cond delay="0"/>
                                  </p:stCondLst>
                                  <p:childTnLst>
                                    <p:anim calcmode="lin" valueType="num">
                                      <p:cBhvr additive="base">
                                        <p:cTn id="29" dur="500"/>
                                        <p:tgtEl>
                                          <p:spTgt spid="4098"/>
                                        </p:tgtEl>
                                        <p:attrNameLst>
                                          <p:attrName>ppt_x</p:attrName>
                                        </p:attrNameLst>
                                      </p:cBhvr>
                                      <p:tavLst>
                                        <p:tav tm="0">
                                          <p:val>
                                            <p:strVal val="ppt_x"/>
                                          </p:val>
                                        </p:tav>
                                        <p:tav tm="100000">
                                          <p:val>
                                            <p:strVal val="0-ppt_w/2"/>
                                          </p:val>
                                        </p:tav>
                                      </p:tavLst>
                                    </p:anim>
                                    <p:anim calcmode="lin" valueType="num">
                                      <p:cBhvr additive="base">
                                        <p:cTn id="30" dur="500"/>
                                        <p:tgtEl>
                                          <p:spTgt spid="4098"/>
                                        </p:tgtEl>
                                        <p:attrNameLst>
                                          <p:attrName>ppt_y</p:attrName>
                                        </p:attrNameLst>
                                      </p:cBhvr>
                                      <p:tavLst>
                                        <p:tav tm="0">
                                          <p:val>
                                            <p:strVal val="ppt_y"/>
                                          </p:val>
                                        </p:tav>
                                        <p:tav tm="100000">
                                          <p:val>
                                            <p:strVal val="ppt_y"/>
                                          </p:val>
                                        </p:tav>
                                      </p:tavLst>
                                    </p:anim>
                                    <p:set>
                                      <p:cBhvr>
                                        <p:cTn id="31" dur="1" fill="hold">
                                          <p:stCondLst>
                                            <p:cond delay="499"/>
                                          </p:stCondLst>
                                        </p:cTn>
                                        <p:tgtEl>
                                          <p:spTgt spid="4098"/>
                                        </p:tgtEl>
                                        <p:attrNameLst>
                                          <p:attrName>style.visibility</p:attrName>
                                        </p:attrNameLst>
                                      </p:cBhvr>
                                      <p:to>
                                        <p:strVal val="hidden"/>
                                      </p:to>
                                    </p:set>
                                  </p:childTnLst>
                                </p:cTn>
                              </p:par>
                              <p:par>
                                <p:cTn id="32" presetID="2" presetClass="exit" presetSubtype="8" fill="hold" grpId="1" nodeType="withEffect">
                                  <p:stCondLst>
                                    <p:cond delay="0"/>
                                  </p:stCondLst>
                                  <p:childTnLst>
                                    <p:anim calcmode="lin" valueType="num">
                                      <p:cBhvr additive="base">
                                        <p:cTn id="33" dur="500"/>
                                        <p:tgtEl>
                                          <p:spTgt spid="25"/>
                                        </p:tgtEl>
                                        <p:attrNameLst>
                                          <p:attrName>ppt_x</p:attrName>
                                        </p:attrNameLst>
                                      </p:cBhvr>
                                      <p:tavLst>
                                        <p:tav tm="0">
                                          <p:val>
                                            <p:strVal val="ppt_x"/>
                                          </p:val>
                                        </p:tav>
                                        <p:tav tm="100000">
                                          <p:val>
                                            <p:strVal val="0-ppt_w/2"/>
                                          </p:val>
                                        </p:tav>
                                      </p:tavLst>
                                    </p:anim>
                                    <p:anim calcmode="lin" valueType="num">
                                      <p:cBhvr additive="base">
                                        <p:cTn id="34" dur="500"/>
                                        <p:tgtEl>
                                          <p:spTgt spid="25"/>
                                        </p:tgtEl>
                                        <p:attrNameLst>
                                          <p:attrName>ppt_y</p:attrName>
                                        </p:attrNameLst>
                                      </p:cBhvr>
                                      <p:tavLst>
                                        <p:tav tm="0">
                                          <p:val>
                                            <p:strVal val="ppt_y"/>
                                          </p:val>
                                        </p:tav>
                                        <p:tav tm="100000">
                                          <p:val>
                                            <p:strVal val="ppt_y"/>
                                          </p:val>
                                        </p:tav>
                                      </p:tavLst>
                                    </p:anim>
                                    <p:set>
                                      <p:cBhvr>
                                        <p:cTn id="35" dur="1" fill="hold">
                                          <p:stCondLst>
                                            <p:cond delay="499"/>
                                          </p:stCondLst>
                                        </p:cTn>
                                        <p:tgtEl>
                                          <p:spTgt spid="25"/>
                                        </p:tgtEl>
                                        <p:attrNameLst>
                                          <p:attrName>style.visibility</p:attrName>
                                        </p:attrNameLst>
                                      </p:cBhvr>
                                      <p:to>
                                        <p:strVal val="hidden"/>
                                      </p:to>
                                    </p:set>
                                  </p:childTnLst>
                                </p:cTn>
                              </p:par>
                              <p:par>
                                <p:cTn id="36" presetID="35" presetClass="path" presetSubtype="0" accel="50000" decel="50000" fill="hold" nodeType="withEffect">
                                  <p:stCondLst>
                                    <p:cond delay="0"/>
                                  </p:stCondLst>
                                  <p:childTnLst>
                                    <p:animMotion origin="layout" path="M 1.875E-6 0 L -0.17188 0 " pathEditMode="relative" rAng="0" ptsTypes="AA">
                                      <p:cBhvr>
                                        <p:cTn id="37" dur="2000" fill="hold"/>
                                        <p:tgtEl>
                                          <p:spTgt spid="44"/>
                                        </p:tgtEl>
                                        <p:attrNameLst>
                                          <p:attrName>ppt_x</p:attrName>
                                          <p:attrName>ppt_y</p:attrName>
                                        </p:attrNameLst>
                                      </p:cBhvr>
                                      <p:rCtr x="-8594" y="0"/>
                                    </p:animMotion>
                                  </p:childTnLst>
                                </p:cTn>
                              </p:par>
                              <p:par>
                                <p:cTn id="38" presetID="35" presetClass="path" presetSubtype="0" accel="50000" decel="50000" fill="hold" grpId="1" nodeType="withEffect">
                                  <p:stCondLst>
                                    <p:cond delay="0"/>
                                  </p:stCondLst>
                                  <p:childTnLst>
                                    <p:animMotion origin="layout" path="M -1.66667E-6 -2.59259E-6 L -0.17578 -0.00139 " pathEditMode="relative" rAng="0" ptsTypes="AA">
                                      <p:cBhvr>
                                        <p:cTn id="39" dur="2000" fill="hold"/>
                                        <p:tgtEl>
                                          <p:spTgt spid="45"/>
                                        </p:tgtEl>
                                        <p:attrNameLst>
                                          <p:attrName>ppt_x</p:attrName>
                                          <p:attrName>ppt_y</p:attrName>
                                        </p:attrNameLst>
                                      </p:cBhvr>
                                      <p:rCtr x="-8789" y="-69"/>
                                    </p:animMotion>
                                  </p:childTnLst>
                                </p:cTn>
                              </p:par>
                              <p:par>
                                <p:cTn id="40" presetID="53" presetClass="entr" presetSubtype="16"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1000" fill="hold"/>
                                        <p:tgtEl>
                                          <p:spTgt spid="71"/>
                                        </p:tgtEl>
                                        <p:attrNameLst>
                                          <p:attrName>ppt_w</p:attrName>
                                        </p:attrNameLst>
                                      </p:cBhvr>
                                      <p:tavLst>
                                        <p:tav tm="0">
                                          <p:val>
                                            <p:fltVal val="0"/>
                                          </p:val>
                                        </p:tav>
                                        <p:tav tm="100000">
                                          <p:val>
                                            <p:strVal val="#ppt_w"/>
                                          </p:val>
                                        </p:tav>
                                      </p:tavLst>
                                    </p:anim>
                                    <p:anim calcmode="lin" valueType="num">
                                      <p:cBhvr>
                                        <p:cTn id="43" dur="1000" fill="hold"/>
                                        <p:tgtEl>
                                          <p:spTgt spid="71"/>
                                        </p:tgtEl>
                                        <p:attrNameLst>
                                          <p:attrName>ppt_h</p:attrName>
                                        </p:attrNameLst>
                                      </p:cBhvr>
                                      <p:tavLst>
                                        <p:tav tm="0">
                                          <p:val>
                                            <p:fltVal val="0"/>
                                          </p:val>
                                        </p:tav>
                                        <p:tav tm="100000">
                                          <p:val>
                                            <p:strVal val="#ppt_h"/>
                                          </p:val>
                                        </p:tav>
                                      </p:tavLst>
                                    </p:anim>
                                    <p:animEffect transition="in" filter="fade">
                                      <p:cBhvr>
                                        <p:cTn id="44" dur="10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4106"/>
                                        </p:tgtEl>
                                        <p:attrNameLst>
                                          <p:attrName>style.visibility</p:attrName>
                                        </p:attrNameLst>
                                      </p:cBhvr>
                                      <p:to>
                                        <p:strVal val="visible"/>
                                      </p:to>
                                    </p:set>
                                    <p:anim calcmode="lin" valueType="num">
                                      <p:cBhvr additive="base">
                                        <p:cTn id="49" dur="500" fill="hold"/>
                                        <p:tgtEl>
                                          <p:spTgt spid="4106"/>
                                        </p:tgtEl>
                                        <p:attrNameLst>
                                          <p:attrName>ppt_x</p:attrName>
                                        </p:attrNameLst>
                                      </p:cBhvr>
                                      <p:tavLst>
                                        <p:tav tm="0">
                                          <p:val>
                                            <p:strVal val="1+#ppt_w/2"/>
                                          </p:val>
                                        </p:tav>
                                        <p:tav tm="100000">
                                          <p:val>
                                            <p:strVal val="#ppt_x"/>
                                          </p:val>
                                        </p:tav>
                                      </p:tavLst>
                                    </p:anim>
                                    <p:anim calcmode="lin" valueType="num">
                                      <p:cBhvr additive="base">
                                        <p:cTn id="50" dur="500" fill="hold"/>
                                        <p:tgtEl>
                                          <p:spTgt spid="4106"/>
                                        </p:tgtEl>
                                        <p:attrNameLst>
                                          <p:attrName>ppt_y</p:attrName>
                                        </p:attrNameLst>
                                      </p:cBhvr>
                                      <p:tavLst>
                                        <p:tav tm="0">
                                          <p:val>
                                            <p:strVal val="0-#ppt_h/2"/>
                                          </p:val>
                                        </p:tav>
                                        <p:tav tm="100000">
                                          <p:val>
                                            <p:strVal val="#ppt_y"/>
                                          </p:val>
                                        </p:tav>
                                      </p:tavLst>
                                    </p:anim>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6" presetClass="entr" presetSubtype="16"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1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circle(in)">
                                      <p:cBhvr>
                                        <p:cTn id="62" dur="10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par>
                                <p:cTn id="71" presetID="53" presetClass="entr" presetSubtype="16" fill="hold" nodeType="withEffect">
                                  <p:stCondLst>
                                    <p:cond delay="0"/>
                                  </p:stCondLst>
                                  <p:childTnLst>
                                    <p:set>
                                      <p:cBhvr>
                                        <p:cTn id="72" dur="1" fill="hold">
                                          <p:stCondLst>
                                            <p:cond delay="0"/>
                                          </p:stCondLst>
                                        </p:cTn>
                                        <p:tgtEl>
                                          <p:spTgt spid="4103"/>
                                        </p:tgtEl>
                                        <p:attrNameLst>
                                          <p:attrName>style.visibility</p:attrName>
                                        </p:attrNameLst>
                                      </p:cBhvr>
                                      <p:to>
                                        <p:strVal val="visible"/>
                                      </p:to>
                                    </p:set>
                                    <p:anim calcmode="lin" valueType="num">
                                      <p:cBhvr>
                                        <p:cTn id="73" dur="500" fill="hold"/>
                                        <p:tgtEl>
                                          <p:spTgt spid="4103"/>
                                        </p:tgtEl>
                                        <p:attrNameLst>
                                          <p:attrName>ppt_w</p:attrName>
                                        </p:attrNameLst>
                                      </p:cBhvr>
                                      <p:tavLst>
                                        <p:tav tm="0">
                                          <p:val>
                                            <p:fltVal val="0"/>
                                          </p:val>
                                        </p:tav>
                                        <p:tav tm="100000">
                                          <p:val>
                                            <p:strVal val="#ppt_w"/>
                                          </p:val>
                                        </p:tav>
                                      </p:tavLst>
                                    </p:anim>
                                    <p:anim calcmode="lin" valueType="num">
                                      <p:cBhvr>
                                        <p:cTn id="74" dur="500" fill="hold"/>
                                        <p:tgtEl>
                                          <p:spTgt spid="4103"/>
                                        </p:tgtEl>
                                        <p:attrNameLst>
                                          <p:attrName>ppt_h</p:attrName>
                                        </p:attrNameLst>
                                      </p:cBhvr>
                                      <p:tavLst>
                                        <p:tav tm="0">
                                          <p:val>
                                            <p:fltVal val="0"/>
                                          </p:val>
                                        </p:tav>
                                        <p:tav tm="100000">
                                          <p:val>
                                            <p:strVal val="#ppt_h"/>
                                          </p:val>
                                        </p:tav>
                                      </p:tavLst>
                                    </p:anim>
                                    <p:animEffect transition="in" filter="fade">
                                      <p:cBhvr>
                                        <p:cTn id="75" dur="500"/>
                                        <p:tgtEl>
                                          <p:spTgt spid="4103"/>
                                        </p:tgtEl>
                                      </p:cBhvr>
                                    </p:animEffect>
                                  </p:childTnLst>
                                </p:cTn>
                              </p:par>
                              <p:par>
                                <p:cTn id="76" presetID="6" presetClass="entr" presetSubtype="16"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circle(in)">
                                      <p:cBhvr>
                                        <p:cTn id="78" dur="75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4"/>
                                        </p:tgtEl>
                                      </p:cBhvr>
                                    </p:animEffect>
                                    <p:set>
                                      <p:cBhvr>
                                        <p:cTn id="83" dur="1" fill="hold">
                                          <p:stCondLst>
                                            <p:cond delay="499"/>
                                          </p:stCondLst>
                                        </p:cTn>
                                        <p:tgtEl>
                                          <p:spTgt spid="44"/>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68"/>
                                        </p:tgtEl>
                                      </p:cBhvr>
                                    </p:animEffect>
                                    <p:animScale>
                                      <p:cBhvr>
                                        <p:cTn id="89" dur="500" autoRev="1" fill="hold"/>
                                        <p:tgtEl>
                                          <p:spTgt spid="68"/>
                                        </p:tgtEl>
                                      </p:cBhvr>
                                      <p:by x="105000" y="105000"/>
                                    </p:animScale>
                                  </p:childTnLst>
                                </p:cTn>
                              </p:par>
                              <p:par>
                                <p:cTn id="90" presetID="10" presetClass="exit" presetSubtype="0" fill="hold" nodeType="withEffect">
                                  <p:stCondLst>
                                    <p:cond delay="0"/>
                                  </p:stCondLst>
                                  <p:childTnLst>
                                    <p:animEffect transition="out" filter="fade">
                                      <p:cBhvr>
                                        <p:cTn id="91" dur="500"/>
                                        <p:tgtEl>
                                          <p:spTgt spid="4103"/>
                                        </p:tgtEl>
                                      </p:cBhvr>
                                    </p:animEffect>
                                    <p:set>
                                      <p:cBhvr>
                                        <p:cTn id="92" dur="1" fill="hold">
                                          <p:stCondLst>
                                            <p:cond delay="499"/>
                                          </p:stCondLst>
                                        </p:cTn>
                                        <p:tgtEl>
                                          <p:spTgt spid="410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70"/>
                                        </p:tgtEl>
                                      </p:cBhvr>
                                    </p:animEffect>
                                    <p:set>
                                      <p:cBhvr>
                                        <p:cTn id="100" dur="1" fill="hold">
                                          <p:stCondLst>
                                            <p:cond delay="499"/>
                                          </p:stCondLst>
                                        </p:cTn>
                                        <p:tgtEl>
                                          <p:spTgt spid="70"/>
                                        </p:tgtEl>
                                        <p:attrNameLst>
                                          <p:attrName>style.visibility</p:attrName>
                                        </p:attrNameLst>
                                      </p:cBhvr>
                                      <p:to>
                                        <p:strVal val="hidden"/>
                                      </p:to>
                                    </p:set>
                                  </p:childTnLst>
                                </p:cTn>
                              </p:par>
                              <p:par>
                                <p:cTn id="101" presetID="1" presetClass="entr" presetSubtype="0" fill="hold" grpId="1"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childTnLst>
                          </p:cTn>
                        </p:par>
                        <p:par>
                          <p:cTn id="103" fill="hold">
                            <p:stCondLst>
                              <p:cond delay="500"/>
                            </p:stCondLst>
                            <p:childTnLst>
                              <p:par>
                                <p:cTn id="104" presetID="26" presetClass="emph" presetSubtype="0" fill="hold" grpId="2" nodeType="afterEffect">
                                  <p:stCondLst>
                                    <p:cond delay="0"/>
                                  </p:stCondLst>
                                  <p:childTnLst>
                                    <p:animEffect transition="out" filter="fade">
                                      <p:cBhvr>
                                        <p:cTn id="105" dur="500" tmFilter="0, 0; .2, .5; .8, .5; 1, 0"/>
                                        <p:tgtEl>
                                          <p:spTgt spid="72"/>
                                        </p:tgtEl>
                                      </p:cBhvr>
                                    </p:animEffect>
                                    <p:animScale>
                                      <p:cBhvr>
                                        <p:cTn id="106" dur="250" autoRev="1" fill="hold"/>
                                        <p:tgtEl>
                                          <p:spTgt spid="72"/>
                                        </p:tgtEl>
                                      </p:cBhvr>
                                      <p:by x="105000" y="105000"/>
                                    </p:animScale>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2" nodeType="clickEffect">
                                  <p:stCondLst>
                                    <p:cond delay="0"/>
                                  </p:stCondLst>
                                  <p:childTnLst>
                                    <p:animEffect transition="out" filter="fade">
                                      <p:cBhvr>
                                        <p:cTn id="110" dur="500"/>
                                        <p:tgtEl>
                                          <p:spTgt spid="45"/>
                                        </p:tgtEl>
                                      </p:cBhvr>
                                    </p:animEffect>
                                    <p:set>
                                      <p:cBhvr>
                                        <p:cTn id="111" dur="1" fill="hold">
                                          <p:stCondLst>
                                            <p:cond delay="499"/>
                                          </p:stCondLst>
                                        </p:cTn>
                                        <p:tgtEl>
                                          <p:spTgt spid="45"/>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73"/>
                                        </p:tgtEl>
                                        <p:attrNameLst>
                                          <p:attrName>style.visibility</p:attrName>
                                        </p:attrNameLst>
                                      </p:cBhvr>
                                      <p:to>
                                        <p:strVal val="visible"/>
                                      </p:to>
                                    </p:set>
                                  </p:childTnLst>
                                </p:cTn>
                              </p:par>
                            </p:childTnLst>
                          </p:cTn>
                        </p:par>
                        <p:par>
                          <p:cTn id="114" fill="hold">
                            <p:stCondLst>
                              <p:cond delay="500"/>
                            </p:stCondLst>
                            <p:childTnLst>
                              <p:par>
                                <p:cTn id="115" presetID="26" presetClass="emph" presetSubtype="0" fill="hold" grpId="1" nodeType="afterEffect">
                                  <p:stCondLst>
                                    <p:cond delay="0"/>
                                  </p:stCondLst>
                                  <p:childTnLst>
                                    <p:animEffect transition="out" filter="fade">
                                      <p:cBhvr>
                                        <p:cTn id="116" dur="500" tmFilter="0, 0; .2, .5; .8, .5; 1, 0"/>
                                        <p:tgtEl>
                                          <p:spTgt spid="73"/>
                                        </p:tgtEl>
                                      </p:cBhvr>
                                    </p:animEffect>
                                    <p:animScale>
                                      <p:cBhvr>
                                        <p:cTn id="117" dur="250" autoRev="1" fill="hold"/>
                                        <p:tgtEl>
                                          <p:spTgt spid="73"/>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3" nodeType="clickEffect">
                                  <p:stCondLst>
                                    <p:cond delay="0"/>
                                  </p:stCondLst>
                                  <p:childTnLst>
                                    <p:animEffect transition="out" filter="fade">
                                      <p:cBhvr>
                                        <p:cTn id="121" dur="500"/>
                                        <p:tgtEl>
                                          <p:spTgt spid="72"/>
                                        </p:tgtEl>
                                      </p:cBhvr>
                                    </p:animEffect>
                                    <p:set>
                                      <p:cBhvr>
                                        <p:cTn id="122" dur="1" fill="hold">
                                          <p:stCondLst>
                                            <p:cond delay="499"/>
                                          </p:stCondLst>
                                        </p:cTn>
                                        <p:tgtEl>
                                          <p:spTgt spid="72"/>
                                        </p:tgtEl>
                                        <p:attrNameLst>
                                          <p:attrName>style.visibility</p:attrName>
                                        </p:attrNameLst>
                                      </p:cBhvr>
                                      <p:to>
                                        <p:strVal val="hidden"/>
                                      </p:to>
                                    </p:set>
                                  </p:childTnLst>
                                </p:cTn>
                              </p:par>
                              <p:par>
                                <p:cTn id="123" presetID="1" presetClass="entr" presetSubtype="0" fill="hold" grpId="0" nodeType="withEffect">
                                  <p:stCondLst>
                                    <p:cond delay="0"/>
                                  </p:stCondLst>
                                  <p:childTnLst>
                                    <p:set>
                                      <p:cBhvr>
                                        <p:cTn id="124" dur="1" fill="hold">
                                          <p:stCondLst>
                                            <p:cond delay="0"/>
                                          </p:stCondLst>
                                        </p:cTn>
                                        <p:tgtEl>
                                          <p:spTgt spid="74"/>
                                        </p:tgtEl>
                                        <p:attrNameLst>
                                          <p:attrName>style.visibility</p:attrName>
                                        </p:attrNameLst>
                                      </p:cBhvr>
                                      <p:to>
                                        <p:strVal val="visible"/>
                                      </p:to>
                                    </p:set>
                                  </p:childTnLst>
                                </p:cTn>
                              </p:par>
                            </p:childTnLst>
                          </p:cTn>
                        </p:par>
                        <p:par>
                          <p:cTn id="125" fill="hold">
                            <p:stCondLst>
                              <p:cond delay="500"/>
                            </p:stCondLst>
                            <p:childTnLst>
                              <p:par>
                                <p:cTn id="126" presetID="26" presetClass="emph" presetSubtype="0" fill="hold" grpId="1" nodeType="afterEffect">
                                  <p:stCondLst>
                                    <p:cond delay="0"/>
                                  </p:stCondLst>
                                  <p:childTnLst>
                                    <p:animEffect transition="out" filter="fade">
                                      <p:cBhvr>
                                        <p:cTn id="127" dur="500" tmFilter="0, 0; .2, .5; .8, .5; 1, 0"/>
                                        <p:tgtEl>
                                          <p:spTgt spid="74"/>
                                        </p:tgtEl>
                                      </p:cBhvr>
                                    </p:animEffect>
                                    <p:animScale>
                                      <p:cBhvr>
                                        <p:cTn id="128" dur="250" autoRev="1" fill="hold"/>
                                        <p:tgtEl>
                                          <p:spTgt spid="74"/>
                                        </p:tgtEl>
                                      </p:cBhvr>
                                      <p:by x="105000" y="105000"/>
                                    </p:animScale>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2" nodeType="clickEffect">
                                  <p:stCondLst>
                                    <p:cond delay="0"/>
                                  </p:stCondLst>
                                  <p:childTnLst>
                                    <p:animEffect transition="out" filter="fade">
                                      <p:cBhvr>
                                        <p:cTn id="132" dur="500"/>
                                        <p:tgtEl>
                                          <p:spTgt spid="74"/>
                                        </p:tgtEl>
                                      </p:cBhvr>
                                    </p:animEffect>
                                    <p:set>
                                      <p:cBhvr>
                                        <p:cTn id="133" dur="1" fill="hold">
                                          <p:stCondLst>
                                            <p:cond delay="499"/>
                                          </p:stCondLst>
                                        </p:cTn>
                                        <p:tgtEl>
                                          <p:spTgt spid="74"/>
                                        </p:tgtEl>
                                        <p:attrNameLst>
                                          <p:attrName>style.visibility</p:attrName>
                                        </p:attrNameLst>
                                      </p:cBhvr>
                                      <p:to>
                                        <p:strVal val="hidden"/>
                                      </p:to>
                                    </p:set>
                                  </p:childTnLst>
                                </p:cTn>
                              </p:par>
                              <p:par>
                                <p:cTn id="134" presetID="1" presetClass="entr" presetSubtype="0" fill="hold" grpId="0" nodeType="withEffect">
                                  <p:stCondLst>
                                    <p:cond delay="0"/>
                                  </p:stCondLst>
                                  <p:childTnLst>
                                    <p:set>
                                      <p:cBhvr>
                                        <p:cTn id="135" dur="1" fill="hold">
                                          <p:stCondLst>
                                            <p:cond delay="0"/>
                                          </p:stCondLst>
                                        </p:cTn>
                                        <p:tgtEl>
                                          <p:spTgt spid="75"/>
                                        </p:tgtEl>
                                        <p:attrNameLst>
                                          <p:attrName>style.visibility</p:attrName>
                                        </p:attrNameLst>
                                      </p:cBhvr>
                                      <p:to>
                                        <p:strVal val="visible"/>
                                      </p:to>
                                    </p:set>
                                  </p:childTnLst>
                                </p:cTn>
                              </p:par>
                            </p:childTnLst>
                          </p:cTn>
                        </p:par>
                        <p:par>
                          <p:cTn id="136" fill="hold">
                            <p:stCondLst>
                              <p:cond delay="500"/>
                            </p:stCondLst>
                            <p:childTnLst>
                              <p:par>
                                <p:cTn id="137" presetID="26" presetClass="emph" presetSubtype="0" fill="hold" grpId="1" nodeType="afterEffect">
                                  <p:stCondLst>
                                    <p:cond delay="0"/>
                                  </p:stCondLst>
                                  <p:childTnLst>
                                    <p:animEffect transition="out" filter="fade">
                                      <p:cBhvr>
                                        <p:cTn id="138" dur="500" tmFilter="0, 0; .2, .5; .8, .5; 1, 0"/>
                                        <p:tgtEl>
                                          <p:spTgt spid="75"/>
                                        </p:tgtEl>
                                      </p:cBhvr>
                                    </p:animEffect>
                                    <p:animScale>
                                      <p:cBhvr>
                                        <p:cTn id="139" dur="250" autoRev="1" fill="hold"/>
                                        <p:tgtEl>
                                          <p:spTgt spid="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5" grpId="0"/>
      <p:bldP spid="25" grpId="1"/>
      <p:bldP spid="45" grpId="0"/>
      <p:bldP spid="45" grpId="1"/>
      <p:bldP spid="45" grpId="2"/>
      <p:bldP spid="4106" grpId="0" animBg="1"/>
      <p:bldP spid="70" grpId="0"/>
      <p:bldP spid="70" grpId="1"/>
      <p:bldP spid="72" grpId="1"/>
      <p:bldP spid="72" grpId="2"/>
      <p:bldP spid="72" grpId="3"/>
      <p:bldP spid="73" grpId="0"/>
      <p:bldP spid="73" grpId="1"/>
      <p:bldP spid="74" grpId="0"/>
      <p:bldP spid="74" grpId="1"/>
      <p:bldP spid="74" grpId="2"/>
      <p:bldP spid="75" grpId="0"/>
      <p:bldP spid="75" grpId="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 LDS points of interest</a:t>
            </a:r>
            <a:endParaRPr lang="en-US" dirty="0"/>
          </a:p>
        </p:txBody>
      </p:sp>
    </p:spTree>
    <p:extLst>
      <p:ext uri="{BB962C8B-B14F-4D97-AF65-F5344CB8AC3E}">
        <p14:creationId xmlns:p14="http://schemas.microsoft.com/office/powerpoint/2010/main" val="1591718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973825"/>
          <p:cNvSpPr>
            <a:spLocks noGrp="1" noChangeArrowheads="1"/>
          </p:cNvSpPr>
          <p:nvPr>
            <p:ph type="title"/>
          </p:nvPr>
        </p:nvSpPr>
        <p:spPr/>
        <p:txBody>
          <a:bodyPr/>
          <a:lstStyle/>
          <a:p>
            <a:r>
              <a:rPr lang="en-US" dirty="0" smtClean="0"/>
              <a:t>AD LDS points of interest</a:t>
            </a:r>
          </a:p>
        </p:txBody>
      </p:sp>
      <p:sp>
        <p:nvSpPr>
          <p:cNvPr id="68611" name="Shape 973826"/>
          <p:cNvSpPr>
            <a:spLocks noGrp="1" noChangeArrowheads="1"/>
          </p:cNvSpPr>
          <p:nvPr>
            <p:ph idx="1"/>
          </p:nvPr>
        </p:nvSpPr>
        <p:spPr>
          <a:xfrm>
            <a:off x="606751" y="1307506"/>
            <a:ext cx="11061374" cy="5550493"/>
          </a:xfrm>
        </p:spPr>
        <p:txBody>
          <a:bodyPr>
            <a:normAutofit fontScale="92500" lnSpcReduction="10000"/>
          </a:bodyPr>
          <a:lstStyle/>
          <a:p>
            <a:r>
              <a:rPr lang="en-GB" dirty="0" smtClean="0"/>
              <a:t>Windows Server 2003 or Windows XP</a:t>
            </a:r>
          </a:p>
          <a:p>
            <a:r>
              <a:rPr lang="en-US" dirty="0" smtClean="0"/>
              <a:t>No domain requirements</a:t>
            </a:r>
          </a:p>
          <a:p>
            <a:pPr lvl="1"/>
            <a:r>
              <a:rPr lang="en-US" dirty="0" smtClean="0"/>
              <a:t>workgroup, NT4 domain, any Active Directory domain in any mode</a:t>
            </a:r>
          </a:p>
          <a:p>
            <a:pPr lvl="1"/>
            <a:r>
              <a:rPr lang="en-GB" dirty="0" smtClean="0"/>
              <a:t>NO DNS requirements except Host Records </a:t>
            </a:r>
          </a:p>
          <a:p>
            <a:pPr lvl="1"/>
            <a:r>
              <a:rPr lang="en-GB" dirty="0" smtClean="0"/>
              <a:t>provide ability to create custom NCs outside of Active Directory</a:t>
            </a:r>
          </a:p>
          <a:p>
            <a:pPr lvl="1"/>
            <a:r>
              <a:rPr lang="en-GB" dirty="0" smtClean="0"/>
              <a:t>instances hosting replicas of NCs strictly controlled</a:t>
            </a:r>
          </a:p>
          <a:p>
            <a:pPr lvl="1"/>
            <a:r>
              <a:rPr lang="en-GB" dirty="0" smtClean="0"/>
              <a:t>cross-domain, cross-forest, even cross-workgroup replication supported</a:t>
            </a:r>
          </a:p>
          <a:p>
            <a:r>
              <a:rPr lang="en-US" dirty="0" smtClean="0"/>
              <a:t>Unlimited # of replicas</a:t>
            </a:r>
          </a:p>
          <a:p>
            <a:pPr lvl="1"/>
            <a:r>
              <a:rPr lang="en-US" dirty="0" smtClean="0"/>
              <a:t>NO GC </a:t>
            </a:r>
          </a:p>
          <a:p>
            <a:pPr lvl="1"/>
            <a:r>
              <a:rPr lang="en-US" dirty="0" smtClean="0"/>
              <a:t>multi-master</a:t>
            </a:r>
          </a:p>
          <a:p>
            <a:pPr lvl="2"/>
            <a:r>
              <a:rPr lang="en-US" dirty="0" smtClean="0"/>
              <a:t>observes site topology, schedule defined within LDS</a:t>
            </a:r>
          </a:p>
          <a:p>
            <a:pPr lvl="1"/>
            <a:r>
              <a:rPr lang="en-US" dirty="0" smtClean="0"/>
              <a:t>contain any objects including security principals in all NCs except schema</a:t>
            </a:r>
          </a:p>
          <a:p>
            <a:pPr lvl="1"/>
            <a:endParaRPr lang="en-US" dirty="0" smtClean="0"/>
          </a:p>
        </p:txBody>
      </p:sp>
    </p:spTree>
    <p:extLst>
      <p:ext uri="{BB962C8B-B14F-4D97-AF65-F5344CB8AC3E}">
        <p14:creationId xmlns:p14="http://schemas.microsoft.com/office/powerpoint/2010/main" val="3943819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975873"/>
          <p:cNvSpPr>
            <a:spLocks noGrp="1" noChangeArrowheads="1"/>
          </p:cNvSpPr>
          <p:nvPr>
            <p:ph type="title"/>
          </p:nvPr>
        </p:nvSpPr>
        <p:spPr/>
        <p:txBody>
          <a:bodyPr/>
          <a:lstStyle/>
          <a:p>
            <a:r>
              <a:rPr lang="en-US" dirty="0" smtClean="0"/>
              <a:t>AD LDS points of interest</a:t>
            </a:r>
          </a:p>
        </p:txBody>
      </p:sp>
      <p:sp>
        <p:nvSpPr>
          <p:cNvPr id="69635" name="Shape 975874"/>
          <p:cNvSpPr>
            <a:spLocks noGrp="1" noChangeArrowheads="1"/>
          </p:cNvSpPr>
          <p:nvPr>
            <p:ph idx="1"/>
          </p:nvPr>
        </p:nvSpPr>
        <p:spPr>
          <a:xfrm>
            <a:off x="606751" y="1190060"/>
            <a:ext cx="11061374" cy="5550493"/>
          </a:xfrm>
        </p:spPr>
        <p:txBody>
          <a:bodyPr>
            <a:normAutofit fontScale="92500" lnSpcReduction="20000"/>
          </a:bodyPr>
          <a:lstStyle/>
          <a:p>
            <a:r>
              <a:rPr lang="en-US" dirty="0" smtClean="0"/>
              <a:t>Multiple instances on single machine</a:t>
            </a:r>
          </a:p>
          <a:p>
            <a:pPr lvl="1"/>
            <a:r>
              <a:rPr lang="en-US" dirty="0" smtClean="0"/>
              <a:t>separate schemas</a:t>
            </a:r>
          </a:p>
          <a:p>
            <a:pPr lvl="1"/>
            <a:r>
              <a:rPr lang="en-US" dirty="0" smtClean="0"/>
              <a:t>define IP ports to use</a:t>
            </a:r>
          </a:p>
          <a:p>
            <a:pPr lvl="1"/>
            <a:r>
              <a:rPr lang="en-US" dirty="0" smtClean="0"/>
              <a:t>stop/start as a service </a:t>
            </a:r>
          </a:p>
          <a:p>
            <a:r>
              <a:rPr lang="en-GB" dirty="0" smtClean="0"/>
              <a:t>Minimal schema</a:t>
            </a:r>
          </a:p>
          <a:p>
            <a:pPr lvl="1"/>
            <a:r>
              <a:rPr lang="en-GB" dirty="0" smtClean="0"/>
              <a:t>not even a user class defined by default</a:t>
            </a:r>
          </a:p>
          <a:p>
            <a:r>
              <a:rPr lang="en-GB" dirty="0" smtClean="0"/>
              <a:t>NC head can be any container types</a:t>
            </a:r>
          </a:p>
          <a:p>
            <a:pPr lvl="1"/>
            <a:r>
              <a:rPr lang="en-GB" dirty="0" smtClean="0"/>
              <a:t>OU, container, organization name, locality name, user…</a:t>
            </a:r>
          </a:p>
          <a:p>
            <a:r>
              <a:rPr lang="en-US" dirty="0" smtClean="0"/>
              <a:t>Security</a:t>
            </a:r>
          </a:p>
          <a:p>
            <a:pPr lvl="1"/>
            <a:r>
              <a:rPr lang="en-US" dirty="0" smtClean="0"/>
              <a:t>domain, local machine, or LDS security principals</a:t>
            </a:r>
          </a:p>
          <a:p>
            <a:pPr lvl="1"/>
            <a:r>
              <a:rPr lang="en-US" dirty="0" smtClean="0"/>
              <a:t>default security is considerably tighter</a:t>
            </a:r>
          </a:p>
          <a:p>
            <a:pPr lvl="1"/>
            <a:r>
              <a:rPr lang="en-US" dirty="0" smtClean="0"/>
              <a:t>authenticated users have no default permissions – none</a:t>
            </a:r>
          </a:p>
          <a:p>
            <a:pPr lvl="1"/>
            <a:r>
              <a:rPr lang="en-US" dirty="0" smtClean="0"/>
              <a:t>use local machine security policy which can be inherited from domain </a:t>
            </a:r>
          </a:p>
          <a:p>
            <a:pPr lvl="2"/>
            <a:r>
              <a:rPr lang="en-US" dirty="0" smtClean="0"/>
              <a:t>XP – unfortunately no security policy available</a:t>
            </a:r>
          </a:p>
          <a:p>
            <a:pPr lvl="1"/>
            <a:r>
              <a:rPr lang="en-US" dirty="0" smtClean="0"/>
              <a:t>LDS administrators do not have to be admin of local machine</a:t>
            </a:r>
          </a:p>
          <a:p>
            <a:endParaRPr lang="en-GB" dirty="0" smtClean="0"/>
          </a:p>
          <a:p>
            <a:pPr lvl="1"/>
            <a:endParaRPr lang="en-US" dirty="0" smtClean="0"/>
          </a:p>
        </p:txBody>
      </p:sp>
    </p:spTree>
    <p:extLst>
      <p:ext uri="{BB962C8B-B14F-4D97-AF65-F5344CB8AC3E}">
        <p14:creationId xmlns:p14="http://schemas.microsoft.com/office/powerpoint/2010/main" val="1691727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hape 1015809"/>
          <p:cNvSpPr>
            <a:spLocks noGrp="1" noChangeArrowheads="1"/>
          </p:cNvSpPr>
          <p:nvPr>
            <p:ph type="title"/>
          </p:nvPr>
        </p:nvSpPr>
        <p:spPr/>
        <p:txBody>
          <a:bodyPr/>
          <a:lstStyle/>
          <a:p>
            <a:r>
              <a:rPr lang="en-US" dirty="0" smtClean="0"/>
              <a:t>AD LDS points of interest</a:t>
            </a:r>
          </a:p>
        </p:txBody>
      </p:sp>
      <p:sp>
        <p:nvSpPr>
          <p:cNvPr id="70659" name="Shape 1015810"/>
          <p:cNvSpPr>
            <a:spLocks noGrp="1" noChangeArrowheads="1"/>
          </p:cNvSpPr>
          <p:nvPr>
            <p:ph idx="1"/>
          </p:nvPr>
        </p:nvSpPr>
        <p:spPr/>
        <p:txBody>
          <a:bodyPr/>
          <a:lstStyle/>
          <a:p>
            <a:r>
              <a:rPr lang="en-US" dirty="0" smtClean="0"/>
              <a:t>Not quite identical to Active Directory</a:t>
            </a:r>
          </a:p>
          <a:p>
            <a:pPr lvl="1"/>
            <a:r>
              <a:rPr lang="en-US" dirty="0" smtClean="0"/>
              <a:t>locating resources is handled differently</a:t>
            </a:r>
          </a:p>
          <a:p>
            <a:pPr lvl="1"/>
            <a:r>
              <a:rPr lang="en-US" dirty="0" smtClean="0"/>
              <a:t>account policy not present in directory</a:t>
            </a:r>
          </a:p>
          <a:p>
            <a:pPr lvl="1"/>
            <a:r>
              <a:rPr lang="en-US" dirty="0" smtClean="0"/>
              <a:t>security principal differences could be confusing</a:t>
            </a:r>
          </a:p>
          <a:p>
            <a:pPr lvl="1"/>
            <a:r>
              <a:rPr lang="en-US" dirty="0" smtClean="0"/>
              <a:t>ACL manipulation with ADSI can be a challenge </a:t>
            </a:r>
          </a:p>
          <a:p>
            <a:pPr lvl="1"/>
            <a:r>
              <a:rPr lang="en-US" dirty="0" smtClean="0"/>
              <a:t>ports can be different</a:t>
            </a:r>
          </a:p>
          <a:p>
            <a:pPr lvl="1"/>
            <a:r>
              <a:rPr lang="en-GB" dirty="0" smtClean="0"/>
              <a:t>don’t assume something will work the same, test</a:t>
            </a:r>
          </a:p>
        </p:txBody>
      </p:sp>
    </p:spTree>
    <p:extLst>
      <p:ext uri="{BB962C8B-B14F-4D97-AF65-F5344CB8AC3E}">
        <p14:creationId xmlns:p14="http://schemas.microsoft.com/office/powerpoint/2010/main" val="3995264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53727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smtClean="0"/>
              <a:t>What’s with the Soft Clock Discipline?</a:t>
            </a:r>
          </a:p>
        </p:txBody>
      </p:sp>
      <p:sp>
        <p:nvSpPr>
          <p:cNvPr id="5123" name="Rectangle 3"/>
          <p:cNvSpPr>
            <a:spLocks noGrp="1" noChangeArrowheads="1"/>
          </p:cNvSpPr>
          <p:nvPr>
            <p:ph idx="1"/>
          </p:nvPr>
        </p:nvSpPr>
        <p:spPr>
          <a:xfrm>
            <a:off x="519112" y="1447799"/>
            <a:ext cx="11149013" cy="4758226"/>
          </a:xfrm>
        </p:spPr>
        <p:txBody>
          <a:bodyPr/>
          <a:lstStyle/>
          <a:p>
            <a:r>
              <a:rPr lang="en-US" altLang="zh-CN" dirty="0" smtClean="0"/>
              <a:t>W32Time modifies soft clock frequency if time difference</a:t>
            </a:r>
          </a:p>
          <a:p>
            <a:r>
              <a:rPr lang="en-US" altLang="zh-CN" dirty="0" smtClean="0"/>
              <a:t>Is the difference “large”?</a:t>
            </a:r>
          </a:p>
          <a:p>
            <a:pPr lvl="1"/>
            <a:r>
              <a:rPr lang="en-US" altLang="zh-CN" dirty="0" smtClean="0"/>
              <a:t>W32Time sets the time to the sample</a:t>
            </a:r>
          </a:p>
          <a:p>
            <a:pPr lvl="1"/>
            <a:r>
              <a:rPr lang="en-US" altLang="zh-CN" dirty="0" smtClean="0"/>
              <a:t>“large” is defined by </a:t>
            </a:r>
            <a:r>
              <a:rPr lang="en-US" altLang="zh-CN" b="1" dirty="0" err="1" smtClean="0"/>
              <a:t>MaxAllowedPhaseOffset</a:t>
            </a:r>
            <a:endParaRPr lang="en-US" altLang="zh-CN" b="1" dirty="0" smtClean="0"/>
          </a:p>
          <a:p>
            <a:r>
              <a:rPr lang="en-US" altLang="zh-CN" dirty="0" smtClean="0"/>
              <a:t>Is the difference “too large”?</a:t>
            </a:r>
          </a:p>
          <a:p>
            <a:pPr lvl="1"/>
            <a:r>
              <a:rPr lang="en-US" altLang="zh-CN" dirty="0" smtClean="0"/>
              <a:t>W32Time ignores the sample</a:t>
            </a:r>
          </a:p>
          <a:p>
            <a:pPr lvl="1"/>
            <a:r>
              <a:rPr lang="en-US" altLang="zh-CN" dirty="0" smtClean="0"/>
              <a:t>Used to protect system from large time jumps</a:t>
            </a:r>
          </a:p>
          <a:p>
            <a:pPr lvl="1"/>
            <a:r>
              <a:rPr lang="en-US" altLang="zh-CN" dirty="0" smtClean="0"/>
              <a:t>“too large” is defined by </a:t>
            </a:r>
            <a:r>
              <a:rPr lang="en-US" altLang="zh-CN" b="1" dirty="0" err="1" smtClean="0"/>
              <a:t>MaxPosPhaseCorrection</a:t>
            </a:r>
            <a:r>
              <a:rPr lang="en-US" altLang="zh-CN" dirty="0" smtClean="0"/>
              <a:t> and </a:t>
            </a:r>
            <a:r>
              <a:rPr lang="en-US" altLang="zh-CN" b="1" dirty="0" err="1" smtClean="0"/>
              <a:t>MaxNegPhaseCorrection</a:t>
            </a:r>
            <a:endParaRPr lang="en-US" altLang="zh-CN" b="1" dirty="0" smtClean="0"/>
          </a:p>
          <a:p>
            <a:pPr lvl="1"/>
            <a:r>
              <a:rPr lang="en-US" altLang="zh-CN" dirty="0" smtClean="0"/>
              <a:t>Since Windows 2008 the default values are +/- 48 hours</a:t>
            </a:r>
          </a:p>
        </p:txBody>
      </p:sp>
      <p:pic>
        <p:nvPicPr>
          <p:cNvPr id="4" name="Picture 2" descr="C:\Users\JairoC.NTDEV\AppData\Local\Microsoft\Windows\Temporary Internet Files\Content.IE5\RJPXPH4A\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102" y="2686922"/>
            <a:ext cx="839135" cy="839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airoC.NTDEV\AppData\Local\Microsoft\Windows\Temporary Internet Files\Content.IE5\RJPXPH4A\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531" y="4882648"/>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328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fade">
                                      <p:cBhvr>
                                        <p:cTn id="15" dur="500"/>
                                        <p:tgtEl>
                                          <p:spTgt spid="512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fade">
                                      <p:cBhvr>
                                        <p:cTn id="18" dur="500"/>
                                        <p:tgtEl>
                                          <p:spTgt spid="5123">
                                            <p:txEl>
                                              <p:pRg st="3" end="3"/>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23">
                                            <p:txEl>
                                              <p:pRg st="4" end="4"/>
                                            </p:txEl>
                                          </p:spTgt>
                                        </p:tgtEl>
                                        <p:attrNameLst>
                                          <p:attrName>style.visibility</p:attrName>
                                        </p:attrNameLst>
                                      </p:cBhvr>
                                      <p:to>
                                        <p:strVal val="visible"/>
                                      </p:to>
                                    </p:set>
                                    <p:animEffect transition="in" filter="fade">
                                      <p:cBhvr>
                                        <p:cTn id="34" dur="500"/>
                                        <p:tgtEl>
                                          <p:spTgt spid="5123">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500"/>
                                        <p:tgtEl>
                                          <p:spTgt spid="5123">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23">
                                            <p:txEl>
                                              <p:pRg st="6" end="6"/>
                                            </p:txEl>
                                          </p:spTgt>
                                        </p:tgtEl>
                                        <p:attrNameLst>
                                          <p:attrName>style.visibility</p:attrName>
                                        </p:attrNameLst>
                                      </p:cBhvr>
                                      <p:to>
                                        <p:strVal val="visible"/>
                                      </p:to>
                                    </p:set>
                                    <p:animEffect transition="in" filter="fade">
                                      <p:cBhvr>
                                        <p:cTn id="40" dur="500"/>
                                        <p:tgtEl>
                                          <p:spTgt spid="5123">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23">
                                            <p:txEl>
                                              <p:pRg st="7" end="7"/>
                                            </p:txEl>
                                          </p:spTgt>
                                        </p:tgtEl>
                                        <p:attrNameLst>
                                          <p:attrName>style.visibility</p:attrName>
                                        </p:attrNameLst>
                                      </p:cBhvr>
                                      <p:to>
                                        <p:strVal val="visible"/>
                                      </p:to>
                                    </p:set>
                                    <p:animEffect transition="in" filter="fade">
                                      <p:cBhvr>
                                        <p:cTn id="43" dur="500"/>
                                        <p:tgtEl>
                                          <p:spTgt spid="512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23">
                                            <p:txEl>
                                              <p:pRg st="8" end="8"/>
                                            </p:txEl>
                                          </p:spTgt>
                                        </p:tgtEl>
                                        <p:attrNameLst>
                                          <p:attrName>style.visibility</p:attrName>
                                        </p:attrNameLst>
                                      </p:cBhvr>
                                      <p:to>
                                        <p:strVal val="visible"/>
                                      </p:to>
                                    </p:set>
                                    <p:animEffect transition="in" filter="fade">
                                      <p:cBhvr>
                                        <p:cTn id="46" dur="500"/>
                                        <p:tgtEl>
                                          <p:spTgt spid="5123">
                                            <p:txEl>
                                              <p:pRg st="8" end="8"/>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par>
                          <p:cTn id="51" fill="hold">
                            <p:stCondLst>
                              <p:cond delay="1000"/>
                            </p:stCondLst>
                            <p:childTnLst>
                              <p:par>
                                <p:cTn id="52" presetID="32" presetClass="emph" presetSubtype="0" fill="hold" nodeType="afterEffect">
                                  <p:stCondLst>
                                    <p:cond delay="0"/>
                                  </p:stCondLst>
                                  <p:childTnLst>
                                    <p:animRot by="120000">
                                      <p:cBhvr>
                                        <p:cTn id="53" dur="100" fill="hold">
                                          <p:stCondLst>
                                            <p:cond delay="0"/>
                                          </p:stCondLst>
                                        </p:cTn>
                                        <p:tgtEl>
                                          <p:spTgt spid="5"/>
                                        </p:tgtEl>
                                        <p:attrNameLst>
                                          <p:attrName>r</p:attrName>
                                        </p:attrNameLst>
                                      </p:cBhvr>
                                    </p:animRot>
                                    <p:animRot by="-240000">
                                      <p:cBhvr>
                                        <p:cTn id="54" dur="200" fill="hold">
                                          <p:stCondLst>
                                            <p:cond delay="200"/>
                                          </p:stCondLst>
                                        </p:cTn>
                                        <p:tgtEl>
                                          <p:spTgt spid="5"/>
                                        </p:tgtEl>
                                        <p:attrNameLst>
                                          <p:attrName>r</p:attrName>
                                        </p:attrNameLst>
                                      </p:cBhvr>
                                    </p:animRot>
                                    <p:animRot by="240000">
                                      <p:cBhvr>
                                        <p:cTn id="55" dur="200" fill="hold">
                                          <p:stCondLst>
                                            <p:cond delay="400"/>
                                          </p:stCondLst>
                                        </p:cTn>
                                        <p:tgtEl>
                                          <p:spTgt spid="5"/>
                                        </p:tgtEl>
                                        <p:attrNameLst>
                                          <p:attrName>r</p:attrName>
                                        </p:attrNameLst>
                                      </p:cBhvr>
                                    </p:animRot>
                                    <p:animRot by="-240000">
                                      <p:cBhvr>
                                        <p:cTn id="56" dur="200" fill="hold">
                                          <p:stCondLst>
                                            <p:cond delay="600"/>
                                          </p:stCondLst>
                                        </p:cTn>
                                        <p:tgtEl>
                                          <p:spTgt spid="5"/>
                                        </p:tgtEl>
                                        <p:attrNameLst>
                                          <p:attrName>r</p:attrName>
                                        </p:attrNameLst>
                                      </p:cBhvr>
                                    </p:animRot>
                                    <p:animRot by="120000">
                                      <p:cBhvr>
                                        <p:cTn id="5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Time Service</a:t>
            </a:r>
            <a:endParaRPr lang="en-US" dirty="0"/>
          </a:p>
        </p:txBody>
      </p:sp>
      <p:sp>
        <p:nvSpPr>
          <p:cNvPr id="7" name="Subtitle 6"/>
          <p:cNvSpPr>
            <a:spLocks noGrp="1"/>
          </p:cNvSpPr>
          <p:nvPr>
            <p:ph type="subTitle" idx="1"/>
          </p:nvPr>
        </p:nvSpPr>
        <p:spPr/>
        <p:txBody>
          <a:bodyPr/>
          <a:lstStyle/>
          <a:p>
            <a:r>
              <a:rPr lang="en-US" dirty="0" smtClean="0"/>
              <a:t>Time synchronization and RODCs</a:t>
            </a:r>
            <a:endParaRPr lang="en-US" dirty="0"/>
          </a:p>
        </p:txBody>
      </p:sp>
    </p:spTree>
    <p:extLst>
      <p:ext uri="{BB962C8B-B14F-4D97-AF65-F5344CB8AC3E}">
        <p14:creationId xmlns:p14="http://schemas.microsoft.com/office/powerpoint/2010/main" val="3675641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smtClean="0"/>
              <a:t>How Time Synchronization Authenticates?</a:t>
            </a:r>
          </a:p>
        </p:txBody>
      </p:sp>
      <p:sp>
        <p:nvSpPr>
          <p:cNvPr id="8" name="Rounded Rectangle 7"/>
          <p:cNvSpPr/>
          <p:nvPr/>
        </p:nvSpPr>
        <p:spPr bwMode="auto">
          <a:xfrm>
            <a:off x="2671284" y="3017349"/>
            <a:ext cx="2264819" cy="1361453"/>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alpha val="99000"/>
                  </a:schemeClr>
                </a:solidFill>
                <a:effectLst>
                  <a:outerShdw blurRad="38100" dist="38100" dir="2700000" algn="tl">
                    <a:srgbClr val="000000">
                      <a:alpha val="43137"/>
                    </a:srgbClr>
                  </a:outerShdw>
                </a:effectLst>
              </a:rPr>
              <a:t>Time Service (Client)</a:t>
            </a:r>
          </a:p>
        </p:txBody>
      </p:sp>
      <p:sp>
        <p:nvSpPr>
          <p:cNvPr id="9" name="Rounded Rectangle 8"/>
          <p:cNvSpPr/>
          <p:nvPr/>
        </p:nvSpPr>
        <p:spPr bwMode="auto">
          <a:xfrm>
            <a:off x="7167675" y="3017349"/>
            <a:ext cx="2264819" cy="1361453"/>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alpha val="99000"/>
                  </a:schemeClr>
                </a:solidFill>
                <a:effectLst>
                  <a:outerShdw blurRad="38100" dist="38100" dir="2700000" algn="tl">
                    <a:srgbClr val="000000">
                      <a:alpha val="43137"/>
                    </a:srgbClr>
                  </a:outerShdw>
                </a:effectLst>
              </a:rPr>
              <a:t>Time Service (DC)</a:t>
            </a:r>
          </a:p>
        </p:txBody>
      </p:sp>
      <p:sp>
        <p:nvSpPr>
          <p:cNvPr id="7" name="Flowchart: Magnetic Disk 6"/>
          <p:cNvSpPr/>
          <p:nvPr/>
        </p:nvSpPr>
        <p:spPr bwMode="auto">
          <a:xfrm>
            <a:off x="9515473" y="1860941"/>
            <a:ext cx="2085977" cy="1582190"/>
          </a:xfrm>
          <a:prstGeom prst="flowChartMagneticDisk">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Directory</a:t>
            </a:r>
          </a:p>
        </p:txBody>
      </p:sp>
      <p:sp>
        <p:nvSpPr>
          <p:cNvPr id="20" name="TextBox 19"/>
          <p:cNvSpPr txBox="1"/>
          <p:nvPr/>
        </p:nvSpPr>
        <p:spPr>
          <a:xfrm>
            <a:off x="7351868" y="4414959"/>
            <a:ext cx="1896432"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20:55</a:t>
            </a:r>
          </a:p>
        </p:txBody>
      </p:sp>
      <p:sp>
        <p:nvSpPr>
          <p:cNvPr id="21" name="Flowchart: Magnetic Disk 20"/>
          <p:cNvSpPr/>
          <p:nvPr/>
        </p:nvSpPr>
        <p:spPr bwMode="auto">
          <a:xfrm>
            <a:off x="495298" y="1860941"/>
            <a:ext cx="2085977" cy="1582190"/>
          </a:xfrm>
          <a:prstGeom prst="flowChartMagneticDisk">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SAM</a:t>
            </a:r>
          </a:p>
        </p:txBody>
      </p:sp>
      <p:sp>
        <p:nvSpPr>
          <p:cNvPr id="34" name="TextBox 33"/>
          <p:cNvSpPr txBox="1"/>
          <p:nvPr/>
        </p:nvSpPr>
        <p:spPr>
          <a:xfrm>
            <a:off x="2685822" y="4460800"/>
            <a:ext cx="2250281"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r>
              <a:rPr lang="en-US" sz="2000" dirty="0">
                <a:gradFill>
                  <a:gsLst>
                    <a:gs pos="0">
                      <a:schemeClr val="tx1"/>
                    </a:gs>
                    <a:gs pos="86000">
                      <a:schemeClr val="tx1"/>
                    </a:gs>
                  </a:gsLst>
                  <a:lin ang="5400000" scaled="0"/>
                </a:gradFill>
                <a:effectLst>
                  <a:outerShdw blurRad="38100" dist="38100" dir="2700000" algn="tl">
                    <a:srgbClr val="000000">
                      <a:alpha val="43137"/>
                    </a:srgbClr>
                  </a:outerShdw>
                </a:effectLst>
              </a:rPr>
              <a:t>FSA$%^</a:t>
            </a:r>
          </a:p>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sym typeface="Wingdings" pitchFamily="2" charset="2"/>
              </a:rPr>
              <a:t></a:t>
            </a: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 </a:t>
            </a: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Quartz MS" pitchFamily="2" charset="0"/>
              </a:rPr>
              <a:t>20:55</a:t>
            </a:r>
          </a:p>
        </p:txBody>
      </p:sp>
      <p:grpSp>
        <p:nvGrpSpPr>
          <p:cNvPr id="44" name="Group 43"/>
          <p:cNvGrpSpPr/>
          <p:nvPr/>
        </p:nvGrpSpPr>
        <p:grpSpPr>
          <a:xfrm>
            <a:off x="2581276" y="1936658"/>
            <a:ext cx="1772519" cy="1080691"/>
            <a:chOff x="2581276" y="1936658"/>
            <a:chExt cx="1772519" cy="1080691"/>
          </a:xfrm>
        </p:grpSpPr>
        <p:sp>
          <p:nvSpPr>
            <p:cNvPr id="28" name="TextBox 27"/>
            <p:cNvSpPr txBox="1"/>
            <p:nvPr/>
          </p:nvSpPr>
          <p:spPr>
            <a:xfrm>
              <a:off x="2621904" y="1936658"/>
              <a:ext cx="1731891"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NT4 password hash?</a:t>
              </a:r>
            </a:p>
          </p:txBody>
        </p:sp>
        <p:cxnSp>
          <p:nvCxnSpPr>
            <p:cNvPr id="29" name="Elbow Connector 28"/>
            <p:cNvCxnSpPr>
              <a:stCxn id="8" idx="0"/>
              <a:endCxn id="21" idx="4"/>
            </p:cNvCxnSpPr>
            <p:nvPr/>
          </p:nvCxnSpPr>
          <p:spPr>
            <a:xfrm rot="16200000" flipV="1">
              <a:off x="3009829" y="2223483"/>
              <a:ext cx="365313" cy="1222419"/>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072256" y="3443130"/>
            <a:ext cx="1731891" cy="757229"/>
            <a:chOff x="1072256" y="3443130"/>
            <a:chExt cx="1731891" cy="757229"/>
          </a:xfrm>
        </p:grpSpPr>
        <p:sp>
          <p:nvSpPr>
            <p:cNvPr id="31" name="TextBox 30"/>
            <p:cNvSpPr txBox="1"/>
            <p:nvPr/>
          </p:nvSpPr>
          <p:spPr>
            <a:xfrm>
              <a:off x="1072256" y="3892582"/>
              <a:ext cx="1731891" cy="307777"/>
            </a:xfrm>
            <a:prstGeom prst="curvedRightArrow">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0FADE89…</a:t>
              </a:r>
            </a:p>
          </p:txBody>
        </p:sp>
        <p:cxnSp>
          <p:nvCxnSpPr>
            <p:cNvPr id="32" name="Elbow Connector 31"/>
            <p:cNvCxnSpPr>
              <a:stCxn id="21" idx="3"/>
              <a:endCxn id="8" idx="1"/>
            </p:cNvCxnSpPr>
            <p:nvPr/>
          </p:nvCxnSpPr>
          <p:spPr>
            <a:xfrm rot="16200000" flipH="1">
              <a:off x="1977313" y="3004104"/>
              <a:ext cx="254945" cy="1132997"/>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4936103" y="2972307"/>
            <a:ext cx="2231572" cy="535269"/>
            <a:chOff x="4936103" y="2972307"/>
            <a:chExt cx="2231572" cy="535269"/>
          </a:xfrm>
        </p:grpSpPr>
        <p:sp>
          <p:nvSpPr>
            <p:cNvPr id="12" name="TextBox 11"/>
            <p:cNvSpPr txBox="1"/>
            <p:nvPr/>
          </p:nvSpPr>
          <p:spPr>
            <a:xfrm>
              <a:off x="5072532" y="2972307"/>
              <a:ext cx="1973175" cy="307777"/>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This is my RID</a:t>
              </a:r>
            </a:p>
          </p:txBody>
        </p:sp>
        <p:cxnSp>
          <p:nvCxnSpPr>
            <p:cNvPr id="33" name="Elbow Connector 32"/>
            <p:cNvCxnSpPr/>
            <p:nvPr/>
          </p:nvCxnSpPr>
          <p:spPr>
            <a:xfrm>
              <a:off x="4936103" y="3507576"/>
              <a:ext cx="2231572" cy="0"/>
            </a:xfrm>
            <a:prstGeom prst="straightConnector1">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936103" y="3939376"/>
            <a:ext cx="2231572" cy="504100"/>
            <a:chOff x="4936103" y="3939376"/>
            <a:chExt cx="2231572" cy="504100"/>
          </a:xfrm>
        </p:grpSpPr>
        <p:sp>
          <p:nvSpPr>
            <p:cNvPr id="15" name="TextBox 14"/>
            <p:cNvSpPr txBox="1"/>
            <p:nvPr/>
          </p:nvSpPr>
          <p:spPr>
            <a:xfrm>
              <a:off x="5100982" y="4135699"/>
              <a:ext cx="1973175" cy="307777"/>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#$$FSA$%^</a:t>
              </a:r>
            </a:p>
          </p:txBody>
        </p:sp>
        <p:cxnSp>
          <p:nvCxnSpPr>
            <p:cNvPr id="37" name="Elbow Connector 32"/>
            <p:cNvCxnSpPr/>
            <p:nvPr/>
          </p:nvCxnSpPr>
          <p:spPr>
            <a:xfrm flipH="1">
              <a:off x="4936103" y="3939376"/>
              <a:ext cx="2231572" cy="0"/>
            </a:xfrm>
            <a:prstGeom prst="straightConnector1">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9432495" y="3443130"/>
            <a:ext cx="1932418" cy="757229"/>
            <a:chOff x="9432495" y="3443130"/>
            <a:chExt cx="1932418" cy="757229"/>
          </a:xfrm>
        </p:grpSpPr>
        <p:sp>
          <p:nvSpPr>
            <p:cNvPr id="24" name="TextBox 23"/>
            <p:cNvSpPr txBox="1"/>
            <p:nvPr/>
          </p:nvSpPr>
          <p:spPr>
            <a:xfrm>
              <a:off x="9633022" y="3892582"/>
              <a:ext cx="1731891" cy="307777"/>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0FADE89…</a:t>
              </a:r>
            </a:p>
          </p:txBody>
        </p:sp>
        <p:cxnSp>
          <p:nvCxnSpPr>
            <p:cNvPr id="42" name="Elbow Connector 41"/>
            <p:cNvCxnSpPr>
              <a:stCxn id="7" idx="3"/>
              <a:endCxn id="9" idx="3"/>
            </p:cNvCxnSpPr>
            <p:nvPr/>
          </p:nvCxnSpPr>
          <p:spPr>
            <a:xfrm rot="5400000">
              <a:off x="9868006" y="3007619"/>
              <a:ext cx="254945" cy="1125968"/>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742131" y="1936658"/>
            <a:ext cx="1773343" cy="1080691"/>
            <a:chOff x="7742131" y="1936658"/>
            <a:chExt cx="1773343" cy="1080691"/>
          </a:xfrm>
        </p:grpSpPr>
        <p:sp>
          <p:nvSpPr>
            <p:cNvPr id="19" name="TextBox 18"/>
            <p:cNvSpPr txBox="1"/>
            <p:nvPr/>
          </p:nvSpPr>
          <p:spPr>
            <a:xfrm>
              <a:off x="7742131" y="1936658"/>
              <a:ext cx="1731891"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NT4 password hash for RID?</a:t>
              </a:r>
            </a:p>
          </p:txBody>
        </p:sp>
        <p:cxnSp>
          <p:nvCxnSpPr>
            <p:cNvPr id="45" name="Elbow Connector 44"/>
            <p:cNvCxnSpPr>
              <a:stCxn id="9" idx="0"/>
              <a:endCxn id="7" idx="2"/>
            </p:cNvCxnSpPr>
            <p:nvPr/>
          </p:nvCxnSpPr>
          <p:spPr>
            <a:xfrm rot="5400000" flipH="1" flipV="1">
              <a:off x="8725123" y="2226999"/>
              <a:ext cx="365313" cy="1215388"/>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5173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circle(in)">
                                      <p:cBhvr>
                                        <p:cTn id="16" dur="10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circle(in)">
                                      <p:cBhvr>
                                        <p:cTn id="28" dur="10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circle(in)">
                                      <p:cBhvr>
                                        <p:cTn id="33" dur="10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circle(in)">
                                      <p:cBhvr>
                                        <p:cTn id="45" dur="10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circle(in)">
                                      <p:cBhvr>
                                        <p:cTn id="57" dur="10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ircle(in)">
                                      <p:cBhvr>
                                        <p:cTn id="62" dur="10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500"/>
                            </p:stCondLst>
                            <p:childTnLst>
                              <p:par>
                                <p:cTn id="71" presetID="26" presetClass="emph" presetSubtype="0" fill="hold" grpId="1" nodeType="afterEffect">
                                  <p:stCondLst>
                                    <p:cond delay="0"/>
                                  </p:stCondLst>
                                  <p:childTnLst>
                                    <p:animEffect transition="out" filter="fade">
                                      <p:cBhvr>
                                        <p:cTn id="72" dur="500" tmFilter="0, 0; .2, .5; .8, .5; 1, 0"/>
                                        <p:tgtEl>
                                          <p:spTgt spid="34"/>
                                        </p:tgtEl>
                                      </p:cBhvr>
                                    </p:animEffect>
                                    <p:animScale>
                                      <p:cBhvr>
                                        <p:cTn id="73"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20" grpId="0"/>
      <p:bldP spid="21" grpId="0" animBg="1"/>
      <p:bldP spid="34" grpId="0"/>
      <p:bldP spid="3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dirty="0"/>
              <a:t>What Does This Have to Do with </a:t>
            </a:r>
            <a:r>
              <a:rPr lang="en-US" altLang="zh-CN" dirty="0" smtClean="0"/>
              <a:t>RODCs?</a:t>
            </a:r>
          </a:p>
        </p:txBody>
      </p:sp>
      <p:sp>
        <p:nvSpPr>
          <p:cNvPr id="3" name="Content Placeholder 2"/>
          <p:cNvSpPr>
            <a:spLocks noGrp="1"/>
          </p:cNvSpPr>
          <p:nvPr>
            <p:ph idx="1"/>
          </p:nvPr>
        </p:nvSpPr>
        <p:spPr>
          <a:xfrm>
            <a:off x="606751" y="1307507"/>
            <a:ext cx="11061374" cy="4370427"/>
          </a:xfrm>
        </p:spPr>
        <p:txBody>
          <a:bodyPr/>
          <a:lstStyle/>
          <a:p>
            <a:r>
              <a:rPr lang="en-US" altLang="zh-CN" dirty="0" smtClean="0"/>
              <a:t>RODCs don’t store passwords by default</a:t>
            </a:r>
          </a:p>
          <a:p>
            <a:pPr lvl="1"/>
            <a:r>
              <a:rPr lang="en-US" altLang="zh-CN" dirty="0" smtClean="0"/>
              <a:t>Still a time server but request is chained to a writable DC</a:t>
            </a:r>
          </a:p>
          <a:p>
            <a:pPr lvl="1"/>
            <a:r>
              <a:rPr lang="en-US" altLang="zh-CN" dirty="0" smtClean="0"/>
              <a:t>Open UDP 123 if there is a firewall in between!</a:t>
            </a:r>
          </a:p>
          <a:p>
            <a:endParaRPr lang="en-US" altLang="zh-CN" dirty="0" smtClean="0"/>
          </a:p>
          <a:p>
            <a:r>
              <a:rPr lang="en-US" altLang="zh-CN" dirty="0" smtClean="0"/>
              <a:t>Client </a:t>
            </a:r>
            <a:r>
              <a:rPr lang="en-US" altLang="zh-CN" dirty="0"/>
              <a:t>machine password cached locally?</a:t>
            </a:r>
          </a:p>
          <a:p>
            <a:pPr lvl="1"/>
            <a:r>
              <a:rPr lang="en-US" altLang="zh-CN" dirty="0"/>
              <a:t>RODC acts as a time server as any other </a:t>
            </a:r>
            <a:r>
              <a:rPr lang="en-US" altLang="zh-CN" dirty="0" smtClean="0"/>
              <a:t>DC</a:t>
            </a:r>
          </a:p>
          <a:p>
            <a:pPr lvl="2"/>
            <a:endParaRPr lang="en-US" altLang="zh-CN" dirty="0"/>
          </a:p>
          <a:p>
            <a:r>
              <a:rPr lang="en-US" altLang="zh-CN" dirty="0"/>
              <a:t>RODC as time client</a:t>
            </a:r>
          </a:p>
          <a:p>
            <a:pPr lvl="1"/>
            <a:r>
              <a:rPr lang="en-US" altLang="zh-CN" dirty="0"/>
              <a:t>Sync from any writable DC in domain or parent </a:t>
            </a:r>
            <a:r>
              <a:rPr lang="en-US" altLang="zh-CN" dirty="0" smtClean="0"/>
              <a:t>domain</a:t>
            </a:r>
            <a:endParaRPr lang="en-US" altLang="zh-CN" dirty="0"/>
          </a:p>
        </p:txBody>
      </p:sp>
      <p:pic>
        <p:nvPicPr>
          <p:cNvPr id="4" name="Picture 2" descr="C:\Users\JairoC.NTDEV\AppData\Local\Microsoft\Windows\Temporary Internet Files\Content.IE5\RJPXPH4A\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72" y="1836592"/>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92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hape 102403"/>
          <p:cNvSpPr>
            <a:spLocks noGrp="1" noChangeArrowheads="1"/>
          </p:cNvSpPr>
          <p:nvPr>
            <p:ph type="title"/>
          </p:nvPr>
        </p:nvSpPr>
        <p:spPr/>
        <p:txBody>
          <a:bodyPr/>
          <a:lstStyle/>
          <a:p>
            <a:r>
              <a:rPr lang="en-US" dirty="0" smtClean="0"/>
              <a:t>Selected Set of Topics</a:t>
            </a:r>
          </a:p>
        </p:txBody>
      </p:sp>
      <p:grpSp>
        <p:nvGrpSpPr>
          <p:cNvPr id="2" name="Group 1"/>
          <p:cNvGrpSpPr/>
          <p:nvPr/>
        </p:nvGrpSpPr>
        <p:grpSpPr>
          <a:xfrm>
            <a:off x="2116770" y="1193800"/>
            <a:ext cx="7955286" cy="5183012"/>
            <a:chOff x="3258587" y="1193800"/>
            <a:chExt cx="7955286" cy="5183012"/>
          </a:xfrm>
        </p:grpSpPr>
        <p:sp>
          <p:nvSpPr>
            <p:cNvPr id="5" name="Rounded Rectangle 4"/>
            <p:cNvSpPr/>
            <p:nvPr/>
          </p:nvSpPr>
          <p:spPr bwMode="auto">
            <a:xfrm>
              <a:off x="3258593" y="1193800"/>
              <a:ext cx="7955280"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effectLst>
                    <a:outerShdw blurRad="38100" dist="38100" dir="2700000" algn="tl">
                      <a:srgbClr val="000000">
                        <a:alpha val="43137"/>
                      </a:srgbClr>
                    </a:outerShdw>
                  </a:effectLst>
                </a:rPr>
                <a:t>DC </a:t>
              </a:r>
              <a:r>
                <a:rPr lang="en-US" sz="2800" dirty="0" smtClean="0">
                  <a:solidFill>
                    <a:schemeClr val="tx1">
                      <a:alpha val="99000"/>
                    </a:schemeClr>
                  </a:solidFill>
                  <a:effectLst>
                    <a:outerShdw blurRad="38100" dist="38100" dir="2700000" algn="tl">
                      <a:srgbClr val="000000">
                        <a:alpha val="43137"/>
                      </a:srgbClr>
                    </a:outerShdw>
                  </a:effectLst>
                </a:rPr>
                <a:t>locator</a:t>
              </a:r>
              <a:endParaRPr lang="en-US" sz="2800" dirty="0">
                <a:solidFill>
                  <a:schemeClr val="tx1">
                    <a:alpha val="99000"/>
                  </a:schemeClr>
                </a:solidFill>
                <a:effectLst>
                  <a:outerShdw blurRad="38100" dist="38100" dir="2700000" algn="tl">
                    <a:srgbClr val="000000">
                      <a:alpha val="43137"/>
                    </a:srgbClr>
                  </a:outerShdw>
                </a:effectLst>
              </a:endParaRPr>
            </a:p>
          </p:txBody>
        </p:sp>
        <p:sp>
          <p:nvSpPr>
            <p:cNvPr id="6" name="Rounded Rectangle 5"/>
            <p:cNvSpPr/>
            <p:nvPr/>
          </p:nvSpPr>
          <p:spPr bwMode="auto">
            <a:xfrm>
              <a:off x="3258587" y="2075974"/>
              <a:ext cx="7955280"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Time service</a:t>
              </a:r>
            </a:p>
          </p:txBody>
        </p:sp>
        <p:sp>
          <p:nvSpPr>
            <p:cNvPr id="7" name="Rounded Rectangle 6"/>
            <p:cNvSpPr/>
            <p:nvPr/>
          </p:nvSpPr>
          <p:spPr bwMode="auto">
            <a:xfrm>
              <a:off x="3258593" y="2958148"/>
              <a:ext cx="7955280"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Deployment</a:t>
              </a:r>
            </a:p>
          </p:txBody>
        </p:sp>
        <p:sp>
          <p:nvSpPr>
            <p:cNvPr id="8" name="Rounded Rectangle 7"/>
            <p:cNvSpPr/>
            <p:nvPr/>
          </p:nvSpPr>
          <p:spPr bwMode="auto">
            <a:xfrm>
              <a:off x="3258587" y="3840322"/>
              <a:ext cx="7955280"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Troubleshooting</a:t>
              </a:r>
              <a:endParaRPr lang="en-US" sz="2800" dirty="0">
                <a:solidFill>
                  <a:schemeClr val="tx1">
                    <a:alpha val="99000"/>
                  </a:schemeClr>
                </a:solidFill>
                <a:effectLst>
                  <a:outerShdw blurRad="38100" dist="38100" dir="2700000" algn="tl">
                    <a:srgbClr val="000000">
                      <a:alpha val="43137"/>
                    </a:srgbClr>
                  </a:outerShdw>
                </a:effectLst>
              </a:endParaRPr>
            </a:p>
          </p:txBody>
        </p:sp>
        <p:sp>
          <p:nvSpPr>
            <p:cNvPr id="10" name="Rounded Rectangle 9"/>
            <p:cNvSpPr/>
            <p:nvPr/>
          </p:nvSpPr>
          <p:spPr bwMode="auto">
            <a:xfrm>
              <a:off x="3258590" y="4722496"/>
              <a:ext cx="7955280"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Replication</a:t>
              </a:r>
            </a:p>
          </p:txBody>
        </p:sp>
        <p:sp>
          <p:nvSpPr>
            <p:cNvPr id="11" name="Rounded Rectangle 10"/>
            <p:cNvSpPr/>
            <p:nvPr/>
          </p:nvSpPr>
          <p:spPr bwMode="auto">
            <a:xfrm>
              <a:off x="3258593" y="5604668"/>
              <a:ext cx="7955280" cy="7721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Protocol head surface</a:t>
              </a:r>
            </a:p>
          </p:txBody>
        </p:sp>
      </p:grpSp>
    </p:spTree>
    <p:extLst>
      <p:ext uri="{BB962C8B-B14F-4D97-AF65-F5344CB8AC3E}">
        <p14:creationId xmlns:p14="http://schemas.microsoft.com/office/powerpoint/2010/main" val="1153310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Time Service</a:t>
            </a:r>
            <a:endParaRPr lang="en-US" dirty="0"/>
          </a:p>
        </p:txBody>
      </p:sp>
      <p:sp>
        <p:nvSpPr>
          <p:cNvPr id="7" name="Subtitle 6"/>
          <p:cNvSpPr>
            <a:spLocks noGrp="1"/>
          </p:cNvSpPr>
          <p:nvPr>
            <p:ph type="subTitle" idx="1"/>
          </p:nvPr>
        </p:nvSpPr>
        <p:spPr/>
        <p:txBody>
          <a:bodyPr/>
          <a:lstStyle/>
          <a:p>
            <a:r>
              <a:rPr lang="en-US" smtClean="0"/>
              <a:t>Time synchronization on a virtual DC</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29018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smtClean="0">
                <a:gradFill>
                  <a:gsLst>
                    <a:gs pos="0">
                      <a:schemeClr val="tx1"/>
                    </a:gs>
                    <a:gs pos="100000">
                      <a:schemeClr val="tx1"/>
                    </a:gs>
                  </a:gsLst>
                  <a:lin ang="5400000" scaled="0"/>
                </a:gradFill>
                <a:effectLst/>
              </a:rPr>
              <a:t>Time Service on a Virtual DC</a:t>
            </a:r>
          </a:p>
        </p:txBody>
      </p:sp>
      <p:sp>
        <p:nvSpPr>
          <p:cNvPr id="3" name="Text Placeholder 2"/>
          <p:cNvSpPr>
            <a:spLocks noGrp="1"/>
          </p:cNvSpPr>
          <p:nvPr>
            <p:ph idx="1"/>
          </p:nvPr>
        </p:nvSpPr>
        <p:spPr/>
        <p:txBody>
          <a:bodyPr>
            <a:normAutofit/>
          </a:bodyPr>
          <a:lstStyle/>
          <a:p>
            <a:pPr>
              <a:spcAft>
                <a:spcPts val="1200"/>
              </a:spcAft>
            </a:pPr>
            <a:r>
              <a:rPr lang="en-US" dirty="0" smtClean="0"/>
              <a:t>Let Time Service algorithm do its thing!</a:t>
            </a:r>
          </a:p>
          <a:p>
            <a:r>
              <a:rPr lang="en-US" dirty="0" smtClean="0"/>
              <a:t>So, disable Integration Services completely?</a:t>
            </a:r>
          </a:p>
          <a:p>
            <a:pPr lvl="1"/>
            <a:r>
              <a:rPr lang="en-US" dirty="0" smtClean="0">
                <a:effectLst>
                  <a:outerShdw blurRad="38100" dist="38100" dir="2700000" algn="tl">
                    <a:srgbClr val="000000">
                      <a:alpha val="43137"/>
                    </a:srgbClr>
                  </a:outerShdw>
                </a:effectLst>
              </a:rPr>
              <a:t>NO… and again, no! </a:t>
            </a:r>
            <a:r>
              <a:rPr lang="en-US" dirty="0" smtClean="0">
                <a:effectLst>
                  <a:outerShdw blurRad="38100" dist="38100" dir="2700000" algn="tl">
                    <a:srgbClr val="000000">
                      <a:alpha val="43137"/>
                    </a:srgbClr>
                  </a:outerShdw>
                </a:effectLst>
                <a:sym typeface="Wingdings" pitchFamily="2" charset="2"/>
              </a:rPr>
              <a:t></a:t>
            </a:r>
            <a:endParaRPr lang="en-US" dirty="0" smtClean="0">
              <a:effectLst>
                <a:outerShdw blurRad="38100" dist="38100" dir="2700000" algn="tl">
                  <a:srgbClr val="000000">
                    <a:alpha val="43137"/>
                  </a:srgbClr>
                </a:outerShdw>
              </a:effectLst>
            </a:endParaRPr>
          </a:p>
          <a:p>
            <a:pPr lvl="1">
              <a:spcAft>
                <a:spcPts val="1200"/>
              </a:spcAft>
            </a:pPr>
            <a:r>
              <a:rPr lang="en-US" dirty="0" smtClean="0">
                <a:effectLst>
                  <a:outerShdw blurRad="38100" dist="38100" dir="2700000" algn="tl">
                    <a:srgbClr val="000000">
                      <a:alpha val="43137"/>
                    </a:srgbClr>
                  </a:outerShdw>
                </a:effectLst>
              </a:rPr>
              <a:t>Needed during boot or VM operations such as Resume</a:t>
            </a:r>
          </a:p>
          <a:p>
            <a:r>
              <a:rPr lang="en-US" dirty="0" smtClean="0"/>
              <a:t>Disable the VMIC time-sync’ provider in the guest</a:t>
            </a:r>
          </a:p>
          <a:p>
            <a:pPr lvl="1"/>
            <a:r>
              <a:rPr lang="en-US" dirty="0" smtClean="0">
                <a:effectLst>
                  <a:outerShdw blurRad="38100" dist="38100" dir="2700000" algn="tl">
                    <a:srgbClr val="000000">
                      <a:alpha val="43137"/>
                    </a:srgbClr>
                  </a:outerShdw>
                </a:effectLst>
              </a:rPr>
              <a:t>Key: HKLM\System\</a:t>
            </a:r>
            <a:r>
              <a:rPr lang="en-US" dirty="0" err="1" smtClean="0">
                <a:effectLst>
                  <a:outerShdw blurRad="38100" dist="38100" dir="2700000" algn="tl">
                    <a:srgbClr val="000000">
                      <a:alpha val="43137"/>
                    </a:srgbClr>
                  </a:outerShdw>
                </a:effectLst>
              </a:rPr>
              <a:t>CurrentControlSet</a:t>
            </a:r>
            <a:r>
              <a:rPr lang="en-US" dirty="0" smtClean="0">
                <a:effectLst>
                  <a:outerShdw blurRad="38100" dist="38100" dir="2700000" algn="tl">
                    <a:srgbClr val="000000">
                      <a:alpha val="43137"/>
                    </a:srgbClr>
                  </a:outerShdw>
                </a:effectLst>
              </a:rPr>
              <a:t>\Services\ W32Time\</a:t>
            </a:r>
            <a:r>
              <a:rPr lang="en-US" dirty="0" err="1" smtClean="0">
                <a:effectLst>
                  <a:outerShdw blurRad="38100" dist="38100" dir="2700000" algn="tl">
                    <a:srgbClr val="000000">
                      <a:alpha val="43137"/>
                    </a:srgbClr>
                  </a:outerShdw>
                </a:effectLst>
              </a:rPr>
              <a:t>TimeProviders</a:t>
            </a:r>
            <a:r>
              <a:rPr lang="en-US" dirty="0" smtClean="0">
                <a:effectLst>
                  <a:outerShdw blurRad="38100" dist="38100" dir="2700000" algn="tl">
                    <a:srgbClr val="000000">
                      <a:alpha val="43137"/>
                    </a:srgbClr>
                  </a:outerShdw>
                </a:effectLst>
              </a:rPr>
              <a:t>\</a:t>
            </a:r>
            <a:r>
              <a:rPr lang="en-US" dirty="0" err="1" smtClean="0">
                <a:effectLst>
                  <a:outerShdw blurRad="38100" dist="38100" dir="2700000" algn="tl">
                    <a:srgbClr val="000000">
                      <a:alpha val="43137"/>
                    </a:srgbClr>
                  </a:outerShdw>
                </a:effectLst>
              </a:rPr>
              <a:t>VMICTimeProvider</a:t>
            </a:r>
            <a:endParaRPr lang="en-US" dirty="0" smtClean="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Value: </a:t>
            </a:r>
            <a:r>
              <a:rPr lang="en-US" b="1" dirty="0" smtClean="0">
                <a:effectLst>
                  <a:outerShdw blurRad="38100" dist="38100" dir="2700000" algn="tl">
                    <a:srgbClr val="000000">
                      <a:alpha val="43137"/>
                    </a:srgbClr>
                  </a:outerShdw>
                </a:effectLst>
              </a:rPr>
              <a:t>Enabled</a:t>
            </a:r>
            <a:r>
              <a:rPr lang="en-US" dirty="0" smtClean="0">
                <a:effectLst>
                  <a:outerShdw blurRad="38100" dist="38100" dir="2700000" algn="tl">
                    <a:srgbClr val="000000">
                      <a:alpha val="43137"/>
                    </a:srgbClr>
                  </a:outerShdw>
                </a:effectLst>
              </a:rPr>
              <a:t> set to 0 (</a:t>
            </a:r>
            <a:r>
              <a:rPr lang="en-US" dirty="0" smtClean="0">
                <a:effectLst>
                  <a:outerShdw blurRad="38100" dist="38100" dir="2700000" algn="tl">
                    <a:srgbClr val="000000">
                      <a:alpha val="43137"/>
                    </a:srgbClr>
                  </a:outerShdw>
                </a:effectLst>
                <a:sym typeface="Wingdings" pitchFamily="2" charset="2"/>
              </a:rPr>
              <a:t>zero) (</a:t>
            </a:r>
            <a:r>
              <a:rPr lang="en-US" dirty="0" smtClean="0">
                <a:effectLst>
                  <a:outerShdw blurRad="38100" dist="38100" dir="2700000" algn="tl">
                    <a:srgbClr val="000000">
                      <a:alpha val="43137"/>
                    </a:srgbClr>
                  </a:outerShdw>
                </a:effectLst>
              </a:rPr>
              <a:t>REG_DWORD)</a:t>
            </a:r>
            <a:endParaRPr lang="en-US" dirty="0">
              <a:effectLst>
                <a:outerShdw blurRad="38100" dist="38100" dir="2700000" algn="tl">
                  <a:srgbClr val="000000">
                    <a:alpha val="43137"/>
                  </a:srgbClr>
                </a:outerShdw>
              </a:effectLst>
            </a:endParaRPr>
          </a:p>
        </p:txBody>
      </p:sp>
      <p:pic>
        <p:nvPicPr>
          <p:cNvPr id="4" name="Picture 2" descr="C:\Users\JairoC.NTDEV\AppData\Local\Microsoft\Windows\Temporary Internet Files\Content.IE5\RJPXPH4A\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707" y="4152727"/>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20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1000"/>
                            </p:stCondLst>
                            <p:childTnLst>
                              <p:par>
                                <p:cTn id="35" presetID="32" presetClass="emph" presetSubtype="0" fill="hold" nodeType="afterEffect">
                                  <p:stCondLst>
                                    <p:cond delay="0"/>
                                  </p:stCondLst>
                                  <p:childTnLst>
                                    <p:animRot by="120000">
                                      <p:cBhvr>
                                        <p:cTn id="36" dur="100" fill="hold">
                                          <p:stCondLst>
                                            <p:cond delay="0"/>
                                          </p:stCondLst>
                                        </p:cTn>
                                        <p:tgtEl>
                                          <p:spTgt spid="4"/>
                                        </p:tgtEl>
                                        <p:attrNameLst>
                                          <p:attrName>r</p:attrName>
                                        </p:attrNameLst>
                                      </p:cBhvr>
                                    </p:animRot>
                                    <p:animRot by="-240000">
                                      <p:cBhvr>
                                        <p:cTn id="37" dur="200" fill="hold">
                                          <p:stCondLst>
                                            <p:cond delay="200"/>
                                          </p:stCondLst>
                                        </p:cTn>
                                        <p:tgtEl>
                                          <p:spTgt spid="4"/>
                                        </p:tgtEl>
                                        <p:attrNameLst>
                                          <p:attrName>r</p:attrName>
                                        </p:attrNameLst>
                                      </p:cBhvr>
                                    </p:animRot>
                                    <p:animRot by="240000">
                                      <p:cBhvr>
                                        <p:cTn id="38" dur="200" fill="hold">
                                          <p:stCondLst>
                                            <p:cond delay="400"/>
                                          </p:stCondLst>
                                        </p:cTn>
                                        <p:tgtEl>
                                          <p:spTgt spid="4"/>
                                        </p:tgtEl>
                                        <p:attrNameLst>
                                          <p:attrName>r</p:attrName>
                                        </p:attrNameLst>
                                      </p:cBhvr>
                                    </p:animRot>
                                    <p:animRot by="-240000">
                                      <p:cBhvr>
                                        <p:cTn id="39" dur="200" fill="hold">
                                          <p:stCondLst>
                                            <p:cond delay="600"/>
                                          </p:stCondLst>
                                        </p:cTn>
                                        <p:tgtEl>
                                          <p:spTgt spid="4"/>
                                        </p:tgtEl>
                                        <p:attrNameLst>
                                          <p:attrName>r</p:attrName>
                                        </p:attrNameLst>
                                      </p:cBhvr>
                                    </p:animRot>
                                    <p:animRot by="120000">
                                      <p:cBhvr>
                                        <p:cTn id="4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Time Service</a:t>
            </a:r>
            <a:endParaRPr lang="en-US" dirty="0"/>
          </a:p>
        </p:txBody>
      </p:sp>
      <p:sp>
        <p:nvSpPr>
          <p:cNvPr id="7" name="Subtitle 6"/>
          <p:cNvSpPr>
            <a:spLocks noGrp="1"/>
          </p:cNvSpPr>
          <p:nvPr>
            <p:ph type="subTitle" idx="1"/>
          </p:nvPr>
        </p:nvSpPr>
        <p:spPr/>
        <p:txBody>
          <a:bodyPr/>
          <a:lstStyle/>
          <a:p>
            <a:r>
              <a:rPr lang="en-US" dirty="0" smtClean="0"/>
              <a:t>Service start up type</a:t>
            </a:r>
            <a:endParaRPr lang="en-US" dirty="0"/>
          </a:p>
        </p:txBody>
      </p:sp>
    </p:spTree>
    <p:extLst>
      <p:ext uri="{BB962C8B-B14F-4D97-AF65-F5344CB8AC3E}">
        <p14:creationId xmlns:p14="http://schemas.microsoft.com/office/powerpoint/2010/main" val="1152861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CN" dirty="0" smtClean="0"/>
              <a:t>W32Time, On, Off, Auto Start, Demand Start?</a:t>
            </a:r>
          </a:p>
        </p:txBody>
      </p:sp>
      <p:sp>
        <p:nvSpPr>
          <p:cNvPr id="4099" name="Content Placeholder 7"/>
          <p:cNvSpPr>
            <a:spLocks noGrp="1"/>
          </p:cNvSpPr>
          <p:nvPr>
            <p:ph idx="1"/>
          </p:nvPr>
        </p:nvSpPr>
        <p:spPr>
          <a:xfrm>
            <a:off x="606750" y="1307506"/>
            <a:ext cx="11356650" cy="5550493"/>
          </a:xfrm>
        </p:spPr>
        <p:txBody>
          <a:bodyPr>
            <a:normAutofit lnSpcReduction="10000"/>
          </a:bodyPr>
          <a:lstStyle/>
          <a:p>
            <a:r>
              <a:rPr lang="en-US" dirty="0" smtClean="0"/>
              <a:t>To run or not to run…</a:t>
            </a:r>
          </a:p>
          <a:p>
            <a:pPr lvl="1"/>
            <a:r>
              <a:rPr lang="en-US" spc="-30" dirty="0" smtClean="0"/>
              <a:t>On domain controllers and domain joined machines it runs always</a:t>
            </a:r>
          </a:p>
          <a:p>
            <a:pPr lvl="1"/>
            <a:r>
              <a:rPr lang="en-US" dirty="0" smtClean="0"/>
              <a:t>On non-domain joined machines it is off by default</a:t>
            </a:r>
          </a:p>
          <a:p>
            <a:pPr lvl="2"/>
            <a:r>
              <a:rPr lang="en-US" dirty="0" smtClean="0"/>
              <a:t>Task runs every week to start service</a:t>
            </a:r>
          </a:p>
          <a:p>
            <a:pPr lvl="2"/>
            <a:r>
              <a:rPr lang="en-US" dirty="0" smtClean="0"/>
              <a:t>When started, service syncs’ time and then shuts itself down</a:t>
            </a:r>
          </a:p>
          <a:p>
            <a:pPr lvl="2"/>
            <a:endParaRPr lang="en-US" dirty="0" smtClean="0"/>
          </a:p>
          <a:p>
            <a:r>
              <a:rPr lang="en-US" dirty="0" smtClean="0"/>
              <a:t>Start type?</a:t>
            </a:r>
          </a:p>
          <a:p>
            <a:pPr lvl="1"/>
            <a:r>
              <a:rPr lang="en-US" dirty="0" smtClean="0"/>
              <a:t>It is set to DEMAND_START, so don’t worry…it is by design</a:t>
            </a:r>
          </a:p>
          <a:p>
            <a:pPr lvl="2"/>
            <a:r>
              <a:rPr lang="en-US" dirty="0" smtClean="0"/>
              <a:t>Includes “most” domain controllers, domain joined machines and </a:t>
            </a:r>
            <a:br>
              <a:rPr lang="en-US" dirty="0" smtClean="0"/>
            </a:br>
            <a:r>
              <a:rPr lang="en-US" dirty="0" smtClean="0"/>
              <a:t>non-domain joined machines</a:t>
            </a:r>
          </a:p>
          <a:p>
            <a:pPr lvl="2"/>
            <a:r>
              <a:rPr lang="en-US" dirty="0" smtClean="0"/>
              <a:t>A trigger starts service upon boot</a:t>
            </a:r>
          </a:p>
          <a:p>
            <a:pPr lvl="1"/>
            <a:r>
              <a:rPr lang="en-US" dirty="0" smtClean="0"/>
              <a:t>One exemption</a:t>
            </a:r>
          </a:p>
          <a:p>
            <a:pPr lvl="2"/>
            <a:r>
              <a:rPr lang="en-US" dirty="0"/>
              <a:t>T</a:t>
            </a:r>
            <a:r>
              <a:rPr lang="en-US" dirty="0" smtClean="0"/>
              <a:t>he first domain controller in the forest it is set to AUTO_START</a:t>
            </a:r>
          </a:p>
          <a:p>
            <a:pPr lvl="1"/>
            <a:endParaRPr lang="en-US" dirty="0" smtClean="0"/>
          </a:p>
        </p:txBody>
      </p:sp>
      <p:pic>
        <p:nvPicPr>
          <p:cNvPr id="4" name="Picture 2" descr="C:\Users\JairoC.NTDEV\AppData\Local\Microsoft\Windows\Temporary Internet Files\Content.IE5\RJPXPH4A\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833" y="5065354"/>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89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500"/>
                                        <p:tgtEl>
                                          <p:spTgt spid="40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500"/>
                                        <p:tgtEl>
                                          <p:spTgt spid="40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fade">
                                      <p:cBhvr>
                                        <p:cTn id="16" dur="500"/>
                                        <p:tgtEl>
                                          <p:spTgt spid="40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fade">
                                      <p:cBhvr>
                                        <p:cTn id="19" dur="500"/>
                                        <p:tgtEl>
                                          <p:spTgt spid="40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99">
                                            <p:txEl>
                                              <p:pRg st="6" end="6"/>
                                            </p:txEl>
                                          </p:spTgt>
                                        </p:tgtEl>
                                        <p:attrNameLst>
                                          <p:attrName>style.visibility</p:attrName>
                                        </p:attrNameLst>
                                      </p:cBhvr>
                                      <p:to>
                                        <p:strVal val="visible"/>
                                      </p:to>
                                    </p:set>
                                    <p:animEffect transition="in" filter="fade">
                                      <p:cBhvr>
                                        <p:cTn id="24" dur="500"/>
                                        <p:tgtEl>
                                          <p:spTgt spid="4099">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animEffect transition="in" filter="fade">
                                      <p:cBhvr>
                                        <p:cTn id="27" dur="500"/>
                                        <p:tgtEl>
                                          <p:spTgt spid="4099">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99">
                                            <p:txEl>
                                              <p:pRg st="8" end="8"/>
                                            </p:txEl>
                                          </p:spTgt>
                                        </p:tgtEl>
                                        <p:attrNameLst>
                                          <p:attrName>style.visibility</p:attrName>
                                        </p:attrNameLst>
                                      </p:cBhvr>
                                      <p:to>
                                        <p:strVal val="visible"/>
                                      </p:to>
                                    </p:set>
                                    <p:animEffect transition="in" filter="fade">
                                      <p:cBhvr>
                                        <p:cTn id="30" dur="500"/>
                                        <p:tgtEl>
                                          <p:spTgt spid="4099">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99">
                                            <p:txEl>
                                              <p:pRg st="9" end="9"/>
                                            </p:txEl>
                                          </p:spTgt>
                                        </p:tgtEl>
                                        <p:attrNameLst>
                                          <p:attrName>style.visibility</p:attrName>
                                        </p:attrNameLst>
                                      </p:cBhvr>
                                      <p:to>
                                        <p:strVal val="visible"/>
                                      </p:to>
                                    </p:set>
                                    <p:animEffect transition="in" filter="fade">
                                      <p:cBhvr>
                                        <p:cTn id="33" dur="500"/>
                                        <p:tgtEl>
                                          <p:spTgt spid="4099">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99">
                                            <p:txEl>
                                              <p:pRg st="10" end="10"/>
                                            </p:txEl>
                                          </p:spTgt>
                                        </p:tgtEl>
                                        <p:attrNameLst>
                                          <p:attrName>style.visibility</p:attrName>
                                        </p:attrNameLst>
                                      </p:cBhvr>
                                      <p:to>
                                        <p:strVal val="visible"/>
                                      </p:to>
                                    </p:set>
                                    <p:animEffect transition="in" filter="fade">
                                      <p:cBhvr>
                                        <p:cTn id="36" dur="500"/>
                                        <p:tgtEl>
                                          <p:spTgt spid="4099">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99">
                                            <p:txEl>
                                              <p:pRg st="11" end="11"/>
                                            </p:txEl>
                                          </p:spTgt>
                                        </p:tgtEl>
                                        <p:attrNameLst>
                                          <p:attrName>style.visibility</p:attrName>
                                        </p:attrNameLst>
                                      </p:cBhvr>
                                      <p:to>
                                        <p:strVal val="visible"/>
                                      </p:to>
                                    </p:set>
                                    <p:animEffect transition="in" filter="fade">
                                      <p:cBhvr>
                                        <p:cTn id="39" dur="500"/>
                                        <p:tgtEl>
                                          <p:spTgt spid="4099">
                                            <p:txEl>
                                              <p:pRg st="11" end="11"/>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1000"/>
                            </p:stCondLst>
                            <p:childTnLst>
                              <p:par>
                                <p:cTn id="45" presetID="32" presetClass="emph" presetSubtype="0" fill="hold" nodeType="afterEffect">
                                  <p:stCondLst>
                                    <p:cond delay="0"/>
                                  </p:stCondLst>
                                  <p:childTnLst>
                                    <p:animRot by="120000">
                                      <p:cBhvr>
                                        <p:cTn id="46" dur="100" fill="hold">
                                          <p:stCondLst>
                                            <p:cond delay="0"/>
                                          </p:stCondLst>
                                        </p:cTn>
                                        <p:tgtEl>
                                          <p:spTgt spid="4"/>
                                        </p:tgtEl>
                                        <p:attrNameLst>
                                          <p:attrName>r</p:attrName>
                                        </p:attrNameLst>
                                      </p:cBhvr>
                                    </p:animRot>
                                    <p:animRot by="-240000">
                                      <p:cBhvr>
                                        <p:cTn id="47" dur="200" fill="hold">
                                          <p:stCondLst>
                                            <p:cond delay="200"/>
                                          </p:stCondLst>
                                        </p:cTn>
                                        <p:tgtEl>
                                          <p:spTgt spid="4"/>
                                        </p:tgtEl>
                                        <p:attrNameLst>
                                          <p:attrName>r</p:attrName>
                                        </p:attrNameLst>
                                      </p:cBhvr>
                                    </p:animRot>
                                    <p:animRot by="240000">
                                      <p:cBhvr>
                                        <p:cTn id="48" dur="200" fill="hold">
                                          <p:stCondLst>
                                            <p:cond delay="400"/>
                                          </p:stCondLst>
                                        </p:cTn>
                                        <p:tgtEl>
                                          <p:spTgt spid="4"/>
                                        </p:tgtEl>
                                        <p:attrNameLst>
                                          <p:attrName>r</p:attrName>
                                        </p:attrNameLst>
                                      </p:cBhvr>
                                    </p:animRot>
                                    <p:animRot by="-240000">
                                      <p:cBhvr>
                                        <p:cTn id="49" dur="200" fill="hold">
                                          <p:stCondLst>
                                            <p:cond delay="600"/>
                                          </p:stCondLst>
                                        </p:cTn>
                                        <p:tgtEl>
                                          <p:spTgt spid="4"/>
                                        </p:tgtEl>
                                        <p:attrNameLst>
                                          <p:attrName>r</p:attrName>
                                        </p:attrNameLst>
                                      </p:cBhvr>
                                    </p:animRot>
                                    <p:animRot by="120000">
                                      <p:cBhvr>
                                        <p:cTn id="5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Deployment</a:t>
            </a:r>
            <a:endParaRPr lang="en-US" dirty="0"/>
          </a:p>
        </p:txBody>
      </p:sp>
      <p:sp>
        <p:nvSpPr>
          <p:cNvPr id="2" name="Subtitle 1"/>
          <p:cNvSpPr>
            <a:spLocks noGrp="1"/>
          </p:cNvSpPr>
          <p:nvPr>
            <p:ph type="subTitle" idx="1"/>
          </p:nvPr>
        </p:nvSpPr>
        <p:spPr/>
        <p:txBody>
          <a:bodyPr/>
          <a:lstStyle/>
          <a:p>
            <a:r>
              <a:rPr lang="en-US" dirty="0" smtClean="0"/>
              <a:t>Upgrading Active Directory</a:t>
            </a:r>
            <a:endParaRPr lang="en-US" dirty="0"/>
          </a:p>
        </p:txBody>
      </p:sp>
    </p:spTree>
    <p:extLst>
      <p:ext uri="{BB962C8B-B14F-4D97-AF65-F5344CB8AC3E}">
        <p14:creationId xmlns:p14="http://schemas.microsoft.com/office/powerpoint/2010/main" val="1358907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Upgrading Active Directory</a:t>
            </a:r>
            <a:endParaRPr lang="en-US" dirty="0"/>
          </a:p>
        </p:txBody>
      </p:sp>
      <p:sp>
        <p:nvSpPr>
          <p:cNvPr id="19" name="Oval 18"/>
          <p:cNvSpPr/>
          <p:nvPr/>
        </p:nvSpPr>
        <p:spPr bwMode="auto">
          <a:xfrm>
            <a:off x="1159416"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20" name="Oval 19"/>
          <p:cNvSpPr/>
          <p:nvPr/>
        </p:nvSpPr>
        <p:spPr bwMode="auto">
          <a:xfrm>
            <a:off x="6972792"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pic>
        <p:nvPicPr>
          <p:cNvPr id="21" name="Picture 16" descr=""/>
          <p:cNvPicPr>
            <a:picLocks noChangeAspect="1" noChangeArrowheads="1"/>
          </p:cNvPicPr>
          <p:nvPr/>
        </p:nvPicPr>
        <p:blipFill rotWithShape="1">
          <a:blip r:embed="rId2">
            <a:extLst>
              <a:ext uri="{28A0092B-C50C-407E-A947-70E740481C1C}">
                <a14:useLocalDpi xmlns:a14="http://schemas.microsoft.com/office/drawing/2010/main" val="0"/>
              </a:ext>
            </a:extLst>
          </a:blip>
          <a:srcRect l="32071" r="35859"/>
          <a:stretch/>
        </p:blipFill>
        <p:spPr bwMode="auto">
          <a:xfrm>
            <a:off x="9580923" y="2916378"/>
            <a:ext cx="127940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
          <p:cNvPicPr>
            <a:picLocks noChangeAspect="1" noChangeArrowheads="1"/>
          </p:cNvPicPr>
          <p:nvPr/>
        </p:nvPicPr>
        <p:blipFill rotWithShape="1">
          <a:blip r:embed="rId2">
            <a:extLst>
              <a:ext uri="{28A0092B-C50C-407E-A947-70E740481C1C}">
                <a14:useLocalDpi xmlns:a14="http://schemas.microsoft.com/office/drawing/2010/main" val="0"/>
              </a:ext>
            </a:extLst>
          </a:blip>
          <a:srcRect r="68963"/>
          <a:stretch/>
        </p:blipFill>
        <p:spPr bwMode="auto">
          <a:xfrm>
            <a:off x="3674225" y="291637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007747" y="1524840"/>
            <a:ext cx="1857881" cy="1054214"/>
            <a:chOff x="4536081" y="3818313"/>
            <a:chExt cx="1857881" cy="1054214"/>
          </a:xfrm>
        </p:grpSpPr>
        <p:pic>
          <p:nvPicPr>
            <p:cNvPr id="24"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36081" y="4380084"/>
              <a:ext cx="1857881"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Forest Schema</a:t>
              </a:r>
            </a:p>
          </p:txBody>
        </p:sp>
      </p:grpSp>
      <p:grpSp>
        <p:nvGrpSpPr>
          <p:cNvPr id="26" name="Group 25"/>
          <p:cNvGrpSpPr/>
          <p:nvPr/>
        </p:nvGrpSpPr>
        <p:grpSpPr>
          <a:xfrm>
            <a:off x="1534166" y="2749435"/>
            <a:ext cx="1974900" cy="1054214"/>
            <a:chOff x="4477571" y="3818313"/>
            <a:chExt cx="1974900" cy="1054214"/>
          </a:xfrm>
        </p:grpSpPr>
        <p:pic>
          <p:nvPicPr>
            <p:cNvPr id="27"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477571" y="4380084"/>
              <a:ext cx="197490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29" name="Group 28"/>
          <p:cNvGrpSpPr/>
          <p:nvPr/>
        </p:nvGrpSpPr>
        <p:grpSpPr>
          <a:xfrm>
            <a:off x="7432651" y="1524840"/>
            <a:ext cx="2359620" cy="1054214"/>
            <a:chOff x="4285213" y="3818313"/>
            <a:chExt cx="2359620" cy="1054214"/>
          </a:xfrm>
        </p:grpSpPr>
        <p:pic>
          <p:nvPicPr>
            <p:cNvPr id="30"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4285213" y="4380084"/>
              <a:ext cx="235962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DC-03.Corp.Contoso.com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32" name="Group 31"/>
          <p:cNvGrpSpPr/>
          <p:nvPr/>
        </p:nvGrpSpPr>
        <p:grpSpPr>
          <a:xfrm>
            <a:off x="8529155" y="4556048"/>
            <a:ext cx="2359620" cy="1054214"/>
            <a:chOff x="4285214" y="3818313"/>
            <a:chExt cx="2359620" cy="1054214"/>
          </a:xfrm>
        </p:grpSpPr>
        <p:pic>
          <p:nvPicPr>
            <p:cNvPr id="33"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4285214" y="4380084"/>
              <a:ext cx="2359620" cy="492443"/>
            </a:xfrm>
            <a:prstGeom prst="rect">
              <a:avLst/>
            </a:prstGeom>
            <a:noFill/>
          </p:spPr>
          <p:txBody>
            <a:bodyPr wrap="none" lIns="0" tIns="0" rIns="0" bIns="0" rtlCol="0">
              <a:spAutoFit/>
            </a:bodyPr>
            <a:lstStyle/>
            <a:p>
              <a:pPr algn="ctr"/>
              <a:r>
                <a:rPr lang="en-US" sz="1600" dirty="0" smtClean="0">
                  <a:solidFill>
                    <a:srgbClr val="F6AE1E"/>
                  </a:solidFill>
                  <a:effectLst>
                    <a:outerShdw blurRad="38100" dist="38100" dir="2700000" algn="tl">
                      <a:srgbClr val="000000">
                        <a:alpha val="43137"/>
                      </a:srgbClr>
                    </a:outerShdw>
                  </a:effectLst>
                </a:rPr>
                <a:t>DC-04.Corp.Contoso.com</a:t>
              </a:r>
            </a:p>
            <a:p>
              <a:pPr algn="ctr"/>
              <a:r>
                <a:rPr lang="en-US" sz="1600" dirty="0" smtClean="0">
                  <a:solidFill>
                    <a:srgbClr val="F6AE1E"/>
                  </a:solidFill>
                  <a:effectLst>
                    <a:outerShdw blurRad="38100" dist="38100" dir="2700000" algn="tl">
                      <a:srgbClr val="000000">
                        <a:alpha val="43137"/>
                      </a:srgbClr>
                    </a:outerShdw>
                  </a:effectLst>
                </a:rPr>
                <a:t>New up-level machine</a:t>
              </a:r>
            </a:p>
          </p:txBody>
        </p:sp>
      </p:grpSp>
      <p:cxnSp>
        <p:nvCxnSpPr>
          <p:cNvPr id="3" name="Elbow Connector 2"/>
          <p:cNvCxnSpPr>
            <a:stCxn id="33" idx="1"/>
            <a:endCxn id="20" idx="4"/>
          </p:cNvCxnSpPr>
          <p:nvPr/>
        </p:nvCxnSpPr>
        <p:spPr>
          <a:xfrm rot="10800000">
            <a:off x="8627025" y="4320540"/>
            <a:ext cx="637500" cy="516394"/>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560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32"/>
                                        </p:tgtEl>
                                      </p:cBhvr>
                                    </p:animEffect>
                                    <p:animScale>
                                      <p:cBhvr>
                                        <p:cTn id="37" dur="250" autoRev="1" fill="hold"/>
                                        <p:tgtEl>
                                          <p:spTgt spid="32"/>
                                        </p:tgtEl>
                                      </p:cBhvr>
                                      <p:by x="105000" y="105000"/>
                                    </p:animScale>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Upgrading Active Directory – </a:t>
            </a:r>
            <a:r>
              <a:rPr lang="en-US" dirty="0" err="1" smtClean="0"/>
              <a:t>ForestPrep</a:t>
            </a:r>
            <a:endParaRPr lang="en-US" dirty="0"/>
          </a:p>
        </p:txBody>
      </p:sp>
      <p:sp>
        <p:nvSpPr>
          <p:cNvPr id="36" name="Content Placeholder 35"/>
          <p:cNvSpPr>
            <a:spLocks noGrp="1"/>
          </p:cNvSpPr>
          <p:nvPr>
            <p:ph idx="1"/>
          </p:nvPr>
        </p:nvSpPr>
        <p:spPr>
          <a:xfrm>
            <a:off x="1159415" y="4555532"/>
            <a:ext cx="10508709" cy="1606594"/>
          </a:xfrm>
        </p:spPr>
        <p:txBody>
          <a:bodyPr/>
          <a:lstStyle/>
          <a:p>
            <a:r>
              <a:rPr lang="en-US" sz="2800" dirty="0" smtClean="0"/>
              <a:t>Forest and schema preparation</a:t>
            </a:r>
          </a:p>
          <a:p>
            <a:pPr lvl="1"/>
            <a:r>
              <a:rPr lang="en-US" sz="2400" dirty="0" smtClean="0"/>
              <a:t>ADPrep.exe /</a:t>
            </a:r>
            <a:r>
              <a:rPr lang="en-US" sz="2400" dirty="0" err="1" smtClean="0"/>
              <a:t>ForestPrep</a:t>
            </a:r>
            <a:r>
              <a:rPr lang="en-US" sz="2400" dirty="0" smtClean="0"/>
              <a:t> (from media)</a:t>
            </a:r>
          </a:p>
          <a:p>
            <a:pPr lvl="1"/>
            <a:r>
              <a:rPr lang="en-US" sz="2400" dirty="0" smtClean="0"/>
              <a:t>Run on forest Schema </a:t>
            </a:r>
            <a:r>
              <a:rPr lang="en-US" sz="2400" dirty="0"/>
              <a:t>Master</a:t>
            </a:r>
          </a:p>
          <a:p>
            <a:pPr lvl="1"/>
            <a:r>
              <a:rPr lang="en-US" sz="2400" dirty="0" smtClean="0"/>
              <a:t>Enterprise + Schema admin credentials</a:t>
            </a:r>
          </a:p>
        </p:txBody>
      </p:sp>
      <p:sp>
        <p:nvSpPr>
          <p:cNvPr id="19" name="Oval 18"/>
          <p:cNvSpPr/>
          <p:nvPr/>
        </p:nvSpPr>
        <p:spPr bwMode="auto">
          <a:xfrm>
            <a:off x="1159416"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20" name="Oval 19"/>
          <p:cNvSpPr/>
          <p:nvPr/>
        </p:nvSpPr>
        <p:spPr bwMode="auto">
          <a:xfrm>
            <a:off x="6972792"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pic>
        <p:nvPicPr>
          <p:cNvPr id="21" name="Picture 16" descr=""/>
          <p:cNvPicPr>
            <a:picLocks noChangeAspect="1" noChangeArrowheads="1"/>
          </p:cNvPicPr>
          <p:nvPr/>
        </p:nvPicPr>
        <p:blipFill rotWithShape="1">
          <a:blip r:embed="rId2">
            <a:extLst>
              <a:ext uri="{28A0092B-C50C-407E-A947-70E740481C1C}">
                <a14:useLocalDpi xmlns:a14="http://schemas.microsoft.com/office/drawing/2010/main" val="0"/>
              </a:ext>
            </a:extLst>
          </a:blip>
          <a:srcRect l="32071" r="35859"/>
          <a:stretch/>
        </p:blipFill>
        <p:spPr bwMode="auto">
          <a:xfrm>
            <a:off x="9580923" y="2916378"/>
            <a:ext cx="127940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
          <p:cNvPicPr>
            <a:picLocks noChangeAspect="1" noChangeArrowheads="1"/>
          </p:cNvPicPr>
          <p:nvPr/>
        </p:nvPicPr>
        <p:blipFill rotWithShape="1">
          <a:blip r:embed="rId2">
            <a:extLst>
              <a:ext uri="{28A0092B-C50C-407E-A947-70E740481C1C}">
                <a14:useLocalDpi xmlns:a14="http://schemas.microsoft.com/office/drawing/2010/main" val="0"/>
              </a:ext>
            </a:extLst>
          </a:blip>
          <a:srcRect r="68963"/>
          <a:stretch/>
        </p:blipFill>
        <p:spPr bwMode="auto">
          <a:xfrm>
            <a:off x="3674225" y="291637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007747" y="1524840"/>
            <a:ext cx="1857881" cy="1054214"/>
            <a:chOff x="4536081" y="3818313"/>
            <a:chExt cx="1857881" cy="1054214"/>
          </a:xfrm>
        </p:grpSpPr>
        <p:pic>
          <p:nvPicPr>
            <p:cNvPr id="24"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36081" y="4380084"/>
              <a:ext cx="1857881"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Forest Schema</a:t>
              </a:r>
            </a:p>
          </p:txBody>
        </p:sp>
      </p:grpSp>
      <p:grpSp>
        <p:nvGrpSpPr>
          <p:cNvPr id="26" name="Group 25"/>
          <p:cNvGrpSpPr/>
          <p:nvPr/>
        </p:nvGrpSpPr>
        <p:grpSpPr>
          <a:xfrm>
            <a:off x="1534166" y="2749435"/>
            <a:ext cx="1974900" cy="1054214"/>
            <a:chOff x="4477571" y="3818313"/>
            <a:chExt cx="1974900" cy="1054214"/>
          </a:xfrm>
        </p:grpSpPr>
        <p:pic>
          <p:nvPicPr>
            <p:cNvPr id="27"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477571" y="4380084"/>
              <a:ext cx="197490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29" name="Group 28"/>
          <p:cNvGrpSpPr/>
          <p:nvPr/>
        </p:nvGrpSpPr>
        <p:grpSpPr>
          <a:xfrm>
            <a:off x="7432651" y="1524840"/>
            <a:ext cx="2359620" cy="1054214"/>
            <a:chOff x="4285213" y="3818313"/>
            <a:chExt cx="2359620" cy="1054214"/>
          </a:xfrm>
        </p:grpSpPr>
        <p:pic>
          <p:nvPicPr>
            <p:cNvPr id="30"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4285213" y="4380084"/>
              <a:ext cx="235962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DC-03.Corp.Contoso.com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32" name="Group 31"/>
          <p:cNvGrpSpPr/>
          <p:nvPr/>
        </p:nvGrpSpPr>
        <p:grpSpPr>
          <a:xfrm>
            <a:off x="8529155" y="4556048"/>
            <a:ext cx="2359620" cy="1054214"/>
            <a:chOff x="4285214" y="3818313"/>
            <a:chExt cx="2359620" cy="1054214"/>
          </a:xfrm>
        </p:grpSpPr>
        <p:pic>
          <p:nvPicPr>
            <p:cNvPr id="33"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4285214" y="4380084"/>
              <a:ext cx="2359620" cy="492443"/>
            </a:xfrm>
            <a:prstGeom prst="rect">
              <a:avLst/>
            </a:prstGeom>
            <a:noFill/>
          </p:spPr>
          <p:txBody>
            <a:bodyPr wrap="none" lIns="0" tIns="0" rIns="0" bIns="0" rtlCol="0">
              <a:spAutoFit/>
            </a:bodyPr>
            <a:lstStyle/>
            <a:p>
              <a:pPr algn="ctr"/>
              <a:r>
                <a:rPr lang="en-US" sz="1600" dirty="0" smtClean="0">
                  <a:solidFill>
                    <a:srgbClr val="F6AE1E"/>
                  </a:solidFill>
                  <a:effectLst>
                    <a:outerShdw blurRad="38100" dist="38100" dir="2700000" algn="tl">
                      <a:srgbClr val="000000">
                        <a:alpha val="43137"/>
                      </a:srgbClr>
                    </a:outerShdw>
                  </a:effectLst>
                </a:rPr>
                <a:t>DC-04.Corp.Contoso.com</a:t>
              </a:r>
            </a:p>
            <a:p>
              <a:pPr algn="ctr"/>
              <a:r>
                <a:rPr lang="en-US" sz="1600" dirty="0" smtClean="0">
                  <a:solidFill>
                    <a:srgbClr val="F6AE1E"/>
                  </a:solidFill>
                  <a:effectLst>
                    <a:outerShdw blurRad="38100" dist="38100" dir="2700000" algn="tl">
                      <a:srgbClr val="000000">
                        <a:alpha val="43137"/>
                      </a:srgbClr>
                    </a:outerShdw>
                  </a:effectLst>
                </a:rPr>
                <a:t>New up-level machine</a:t>
              </a:r>
            </a:p>
          </p:txBody>
        </p:sp>
      </p:grpSp>
      <p:sp>
        <p:nvSpPr>
          <p:cNvPr id="41" name="Oval 40"/>
          <p:cNvSpPr/>
          <p:nvPr/>
        </p:nvSpPr>
        <p:spPr bwMode="auto">
          <a:xfrm>
            <a:off x="2077179" y="1187062"/>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a:t>
            </a:r>
          </a:p>
        </p:txBody>
      </p:sp>
      <p:sp>
        <p:nvSpPr>
          <p:cNvPr id="50" name="Oval 49"/>
          <p:cNvSpPr/>
          <p:nvPr/>
        </p:nvSpPr>
        <p:spPr bwMode="auto">
          <a:xfrm>
            <a:off x="582928" y="4508422"/>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1</a:t>
            </a:r>
          </a:p>
        </p:txBody>
      </p:sp>
      <p:cxnSp>
        <p:nvCxnSpPr>
          <p:cNvPr id="37" name="Elbow Connector 36"/>
          <p:cNvCxnSpPr/>
          <p:nvPr/>
        </p:nvCxnSpPr>
        <p:spPr>
          <a:xfrm rot="10800000">
            <a:off x="8627025" y="4320540"/>
            <a:ext cx="637500" cy="516394"/>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pic>
        <p:nvPicPr>
          <p:cNvPr id="35" name="Picture 2" descr="C:\Users\JairoC.NTDEV\AppData\Local\Microsoft\Windows\Temporary Internet Files\Content.IE5\RJPXPH4A\MC9004326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31" y="5103174"/>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66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cTn>
                              </p:par>
                              <p:par>
                                <p:cTn id="14" presetID="10" presetClass="entr" presetSubtype="0" fill="hold" grpId="0" nodeType="withEffect">
                                  <p:stCondLst>
                                    <p:cond delay="0"/>
                                  </p:stCondLst>
                                  <p:childTnLst>
                                    <p:set>
                                      <p:cBhvr>
                                        <p:cTn id="15" dur="1" fill="hold">
                                          <p:stCondLst>
                                            <p:cond delay="0"/>
                                          </p:stCondLst>
                                        </p:cTn>
                                        <p:tgtEl>
                                          <p:spTgt spid="36">
                                            <p:txEl>
                                              <p:pRg st="0" end="0"/>
                                            </p:txEl>
                                          </p:spTgt>
                                        </p:tgtEl>
                                        <p:attrNameLst>
                                          <p:attrName>style.visibility</p:attrName>
                                        </p:attrNameLst>
                                      </p:cBhvr>
                                      <p:to>
                                        <p:strVal val="visible"/>
                                      </p:to>
                                    </p:set>
                                    <p:animEffect transition="in" filter="fade">
                                      <p:cBhvr>
                                        <p:cTn id="16" dur="500"/>
                                        <p:tgtEl>
                                          <p:spTgt spid="36">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6">
                                            <p:txEl>
                                              <p:pRg st="1" end="1"/>
                                            </p:txEl>
                                          </p:spTgt>
                                        </p:tgtEl>
                                        <p:attrNameLst>
                                          <p:attrName>style.visibility</p:attrName>
                                        </p:attrNameLst>
                                      </p:cBhvr>
                                      <p:to>
                                        <p:strVal val="visible"/>
                                      </p:to>
                                    </p:set>
                                    <p:animEffect transition="in" filter="fade">
                                      <p:cBhvr>
                                        <p:cTn id="20" dur="500"/>
                                        <p:tgtEl>
                                          <p:spTgt spid="36">
                                            <p:txEl>
                                              <p:pRg st="1" end="1"/>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6">
                                            <p:txEl>
                                              <p:pRg st="2" end="2"/>
                                            </p:txEl>
                                          </p:spTgt>
                                        </p:tgtEl>
                                        <p:attrNameLst>
                                          <p:attrName>style.visibility</p:attrName>
                                        </p:attrNameLst>
                                      </p:cBhvr>
                                      <p:to>
                                        <p:strVal val="visible"/>
                                      </p:to>
                                    </p:set>
                                    <p:animEffect transition="in" filter="fade">
                                      <p:cBhvr>
                                        <p:cTn id="24" dur="500"/>
                                        <p:tgtEl>
                                          <p:spTgt spid="36">
                                            <p:txEl>
                                              <p:pRg st="2" end="2"/>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500"/>
                                        <p:tgtEl>
                                          <p:spTgt spid="36">
                                            <p:txEl>
                                              <p:pRg st="3" end="3"/>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500"/>
                            </p:stCondLst>
                            <p:childTnLst>
                              <p:par>
                                <p:cTn id="34" presetID="32" presetClass="emph" presetSubtype="0" fill="hold" nodeType="afterEffect">
                                  <p:stCondLst>
                                    <p:cond delay="0"/>
                                  </p:stCondLst>
                                  <p:childTnLst>
                                    <p:animRot by="120000">
                                      <p:cBhvr>
                                        <p:cTn id="35" dur="100" fill="hold">
                                          <p:stCondLst>
                                            <p:cond delay="0"/>
                                          </p:stCondLst>
                                        </p:cTn>
                                        <p:tgtEl>
                                          <p:spTgt spid="35"/>
                                        </p:tgtEl>
                                        <p:attrNameLst>
                                          <p:attrName>r</p:attrName>
                                        </p:attrNameLst>
                                      </p:cBhvr>
                                    </p:animRot>
                                    <p:animRot by="-240000">
                                      <p:cBhvr>
                                        <p:cTn id="36" dur="200" fill="hold">
                                          <p:stCondLst>
                                            <p:cond delay="200"/>
                                          </p:stCondLst>
                                        </p:cTn>
                                        <p:tgtEl>
                                          <p:spTgt spid="35"/>
                                        </p:tgtEl>
                                        <p:attrNameLst>
                                          <p:attrName>r</p:attrName>
                                        </p:attrNameLst>
                                      </p:cBhvr>
                                    </p:animRot>
                                    <p:animRot by="240000">
                                      <p:cBhvr>
                                        <p:cTn id="37" dur="200" fill="hold">
                                          <p:stCondLst>
                                            <p:cond delay="400"/>
                                          </p:stCondLst>
                                        </p:cTn>
                                        <p:tgtEl>
                                          <p:spTgt spid="35"/>
                                        </p:tgtEl>
                                        <p:attrNameLst>
                                          <p:attrName>r</p:attrName>
                                        </p:attrNameLst>
                                      </p:cBhvr>
                                    </p:animRot>
                                    <p:animRot by="-240000">
                                      <p:cBhvr>
                                        <p:cTn id="38" dur="200" fill="hold">
                                          <p:stCondLst>
                                            <p:cond delay="600"/>
                                          </p:stCondLst>
                                        </p:cTn>
                                        <p:tgtEl>
                                          <p:spTgt spid="35"/>
                                        </p:tgtEl>
                                        <p:attrNameLst>
                                          <p:attrName>r</p:attrName>
                                        </p:attrNameLst>
                                      </p:cBhvr>
                                    </p:animRot>
                                    <p:animRot by="120000">
                                      <p:cBhvr>
                                        <p:cTn id="39" dur="200" fill="hold">
                                          <p:stCondLst>
                                            <p:cond delay="8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41" grpId="0" animBg="1"/>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Upgrading Active Directory – </a:t>
            </a:r>
            <a:r>
              <a:rPr lang="en-US" dirty="0" err="1" smtClean="0"/>
              <a:t>DomainPrep</a:t>
            </a:r>
            <a:endParaRPr lang="en-US" dirty="0"/>
          </a:p>
        </p:txBody>
      </p:sp>
      <p:sp>
        <p:nvSpPr>
          <p:cNvPr id="36" name="Content Placeholder 35"/>
          <p:cNvSpPr>
            <a:spLocks noGrp="1"/>
          </p:cNvSpPr>
          <p:nvPr>
            <p:ph idx="1"/>
          </p:nvPr>
        </p:nvSpPr>
        <p:spPr>
          <a:xfrm>
            <a:off x="1159415" y="4555532"/>
            <a:ext cx="10508709" cy="2012859"/>
          </a:xfrm>
        </p:spPr>
        <p:txBody>
          <a:bodyPr/>
          <a:lstStyle/>
          <a:p>
            <a:r>
              <a:rPr lang="en-US" sz="2800" dirty="0" smtClean="0"/>
              <a:t>Domain preparation</a:t>
            </a:r>
          </a:p>
          <a:p>
            <a:pPr lvl="1"/>
            <a:r>
              <a:rPr lang="en-US" sz="2400" dirty="0"/>
              <a:t>Requires updated </a:t>
            </a:r>
            <a:r>
              <a:rPr lang="en-US" sz="2400" dirty="0" smtClean="0"/>
              <a:t>schema (prerequisite)</a:t>
            </a:r>
            <a:endParaRPr lang="en-US" sz="2400" dirty="0"/>
          </a:p>
          <a:p>
            <a:pPr lvl="1"/>
            <a:r>
              <a:rPr lang="en-US" sz="2400" dirty="0" smtClean="0"/>
              <a:t>ADPrep.exe /</a:t>
            </a:r>
            <a:r>
              <a:rPr lang="en-US" sz="2400" dirty="0" err="1" smtClean="0"/>
              <a:t>DomainPrep</a:t>
            </a:r>
            <a:r>
              <a:rPr lang="en-US" sz="2400" dirty="0" smtClean="0"/>
              <a:t> (from media)</a:t>
            </a:r>
          </a:p>
          <a:p>
            <a:pPr lvl="1"/>
            <a:r>
              <a:rPr lang="en-US" sz="2400" dirty="0" smtClean="0"/>
              <a:t>Run on domain Infrastructure Master</a:t>
            </a:r>
          </a:p>
          <a:p>
            <a:pPr lvl="1"/>
            <a:r>
              <a:rPr lang="en-US" sz="2400" dirty="0" smtClean="0"/>
              <a:t>Domain admin credentials</a:t>
            </a:r>
          </a:p>
        </p:txBody>
      </p:sp>
      <p:sp>
        <p:nvSpPr>
          <p:cNvPr id="19" name="Oval 18"/>
          <p:cNvSpPr/>
          <p:nvPr/>
        </p:nvSpPr>
        <p:spPr bwMode="auto">
          <a:xfrm>
            <a:off x="1159416"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20" name="Oval 19"/>
          <p:cNvSpPr/>
          <p:nvPr/>
        </p:nvSpPr>
        <p:spPr bwMode="auto">
          <a:xfrm>
            <a:off x="6972792"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pic>
        <p:nvPicPr>
          <p:cNvPr id="21" name="Picture 16" descr=""/>
          <p:cNvPicPr>
            <a:picLocks noChangeAspect="1" noChangeArrowheads="1"/>
          </p:cNvPicPr>
          <p:nvPr/>
        </p:nvPicPr>
        <p:blipFill rotWithShape="1">
          <a:blip r:embed="rId2">
            <a:extLst>
              <a:ext uri="{28A0092B-C50C-407E-A947-70E740481C1C}">
                <a14:useLocalDpi xmlns:a14="http://schemas.microsoft.com/office/drawing/2010/main" val="0"/>
              </a:ext>
            </a:extLst>
          </a:blip>
          <a:srcRect l="32071" r="35859"/>
          <a:stretch/>
        </p:blipFill>
        <p:spPr bwMode="auto">
          <a:xfrm>
            <a:off x="9580923" y="2916378"/>
            <a:ext cx="127940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
          <p:cNvPicPr>
            <a:picLocks noChangeAspect="1" noChangeArrowheads="1"/>
          </p:cNvPicPr>
          <p:nvPr/>
        </p:nvPicPr>
        <p:blipFill rotWithShape="1">
          <a:blip r:embed="rId2">
            <a:extLst>
              <a:ext uri="{28A0092B-C50C-407E-A947-70E740481C1C}">
                <a14:useLocalDpi xmlns:a14="http://schemas.microsoft.com/office/drawing/2010/main" val="0"/>
              </a:ext>
            </a:extLst>
          </a:blip>
          <a:srcRect r="68963"/>
          <a:stretch/>
        </p:blipFill>
        <p:spPr bwMode="auto">
          <a:xfrm>
            <a:off x="3674225" y="291637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007747" y="1524840"/>
            <a:ext cx="1857881" cy="1054214"/>
            <a:chOff x="4536081" y="3818313"/>
            <a:chExt cx="1857881" cy="1054214"/>
          </a:xfrm>
        </p:grpSpPr>
        <p:pic>
          <p:nvPicPr>
            <p:cNvPr id="24"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36081" y="4380084"/>
              <a:ext cx="1857881"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Forest Schema</a:t>
              </a:r>
            </a:p>
          </p:txBody>
        </p:sp>
      </p:grpSp>
      <p:grpSp>
        <p:nvGrpSpPr>
          <p:cNvPr id="26" name="Group 25"/>
          <p:cNvGrpSpPr/>
          <p:nvPr/>
        </p:nvGrpSpPr>
        <p:grpSpPr>
          <a:xfrm>
            <a:off x="1534166" y="2749435"/>
            <a:ext cx="1974900" cy="1054214"/>
            <a:chOff x="4477571" y="3818313"/>
            <a:chExt cx="1974900" cy="1054214"/>
          </a:xfrm>
        </p:grpSpPr>
        <p:pic>
          <p:nvPicPr>
            <p:cNvPr id="27"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477571" y="4380084"/>
              <a:ext cx="197490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29" name="Group 28"/>
          <p:cNvGrpSpPr/>
          <p:nvPr/>
        </p:nvGrpSpPr>
        <p:grpSpPr>
          <a:xfrm>
            <a:off x="7432651" y="1524840"/>
            <a:ext cx="2359620" cy="1054214"/>
            <a:chOff x="4285213" y="3818313"/>
            <a:chExt cx="2359620" cy="1054214"/>
          </a:xfrm>
        </p:grpSpPr>
        <p:pic>
          <p:nvPicPr>
            <p:cNvPr id="30"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4285213" y="4380084"/>
              <a:ext cx="235962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DC-03.Corp.Contoso.com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32" name="Group 31"/>
          <p:cNvGrpSpPr/>
          <p:nvPr/>
        </p:nvGrpSpPr>
        <p:grpSpPr>
          <a:xfrm>
            <a:off x="8529155" y="4556048"/>
            <a:ext cx="2359620" cy="1054214"/>
            <a:chOff x="4285214" y="3818313"/>
            <a:chExt cx="2359620" cy="1054214"/>
          </a:xfrm>
        </p:grpSpPr>
        <p:pic>
          <p:nvPicPr>
            <p:cNvPr id="33"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4285214" y="4380084"/>
              <a:ext cx="2359620" cy="492443"/>
            </a:xfrm>
            <a:prstGeom prst="rect">
              <a:avLst/>
            </a:prstGeom>
            <a:noFill/>
          </p:spPr>
          <p:txBody>
            <a:bodyPr wrap="none" lIns="0" tIns="0" rIns="0" bIns="0" rtlCol="0">
              <a:spAutoFit/>
            </a:bodyPr>
            <a:lstStyle/>
            <a:p>
              <a:pPr algn="ctr"/>
              <a:r>
                <a:rPr lang="en-US" sz="1600" dirty="0" smtClean="0">
                  <a:solidFill>
                    <a:srgbClr val="F6AE1E"/>
                  </a:solidFill>
                  <a:effectLst>
                    <a:outerShdw blurRad="38100" dist="38100" dir="2700000" algn="tl">
                      <a:srgbClr val="000000">
                        <a:alpha val="43137"/>
                      </a:srgbClr>
                    </a:outerShdw>
                  </a:effectLst>
                </a:rPr>
                <a:t>DC-04.Corp.Contoso.com</a:t>
              </a:r>
            </a:p>
            <a:p>
              <a:pPr algn="ctr"/>
              <a:r>
                <a:rPr lang="en-US" sz="1600" dirty="0" smtClean="0">
                  <a:solidFill>
                    <a:srgbClr val="F6AE1E"/>
                  </a:solidFill>
                  <a:effectLst>
                    <a:outerShdw blurRad="38100" dist="38100" dir="2700000" algn="tl">
                      <a:srgbClr val="000000">
                        <a:alpha val="43137"/>
                      </a:srgbClr>
                    </a:outerShdw>
                  </a:effectLst>
                </a:rPr>
                <a:t>New up-level machine</a:t>
              </a:r>
            </a:p>
          </p:txBody>
        </p:sp>
      </p:grpSp>
      <p:sp>
        <p:nvSpPr>
          <p:cNvPr id="50" name="Oval 49"/>
          <p:cNvSpPr/>
          <p:nvPr/>
        </p:nvSpPr>
        <p:spPr bwMode="auto">
          <a:xfrm>
            <a:off x="582928" y="4508422"/>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effectLst>
                  <a:outerShdw blurRad="38100" dist="38100" dir="2700000" algn="tl">
                    <a:srgbClr val="000000">
                      <a:alpha val="43137"/>
                    </a:srgbClr>
                  </a:outerShdw>
                </a:effectLst>
              </a:rPr>
              <a:t>2</a:t>
            </a:r>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37" name="Oval 36"/>
          <p:cNvSpPr/>
          <p:nvPr/>
        </p:nvSpPr>
        <p:spPr bwMode="auto">
          <a:xfrm>
            <a:off x="8904132" y="1174304"/>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effectLst>
                  <a:outerShdw blurRad="38100" dist="38100" dir="2700000" algn="tl">
                    <a:srgbClr val="000000">
                      <a:alpha val="43137"/>
                    </a:srgbClr>
                  </a:outerShdw>
                </a:effectLst>
              </a:rPr>
              <a:t>2</a:t>
            </a:r>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40" name="TextBox 39"/>
          <p:cNvSpPr txBox="1"/>
          <p:nvPr/>
        </p:nvSpPr>
        <p:spPr>
          <a:xfrm>
            <a:off x="5283093" y="995284"/>
            <a:ext cx="1141338"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Replication</a:t>
            </a:r>
          </a:p>
        </p:txBody>
      </p:sp>
      <p:cxnSp>
        <p:nvCxnSpPr>
          <p:cNvPr id="41" name="Elbow Connector 40"/>
          <p:cNvCxnSpPr/>
          <p:nvPr/>
        </p:nvCxnSpPr>
        <p:spPr>
          <a:xfrm>
            <a:off x="3348038" y="1701412"/>
            <a:ext cx="4719106" cy="0"/>
          </a:xfrm>
          <a:prstGeom prst="straightConnector1">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5604864" y="1437857"/>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effectLst>
                  <a:outerShdw blurRad="38100" dist="38100" dir="2700000" algn="tl">
                    <a:srgbClr val="000000">
                      <a:alpha val="43137"/>
                    </a:srgbClr>
                  </a:outerShdw>
                </a:effectLst>
              </a:rPr>
              <a:t>2</a:t>
            </a:r>
            <a:endParaRPr lang="en-US" sz="2200" dirty="0" smtClean="0">
              <a:solidFill>
                <a:schemeClr val="tx1">
                  <a:alpha val="99000"/>
                </a:schemeClr>
              </a:solidFill>
              <a:effectLst>
                <a:outerShdw blurRad="38100" dist="38100" dir="2700000" algn="tl">
                  <a:srgbClr val="000000">
                    <a:alpha val="43137"/>
                  </a:srgbClr>
                </a:outerShdw>
              </a:effectLst>
            </a:endParaRPr>
          </a:p>
        </p:txBody>
      </p:sp>
      <p:cxnSp>
        <p:nvCxnSpPr>
          <p:cNvPr id="42" name="Elbow Connector 41"/>
          <p:cNvCxnSpPr/>
          <p:nvPr/>
        </p:nvCxnSpPr>
        <p:spPr>
          <a:xfrm rot="10800000">
            <a:off x="8627025" y="4320540"/>
            <a:ext cx="637500" cy="516394"/>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pic>
        <p:nvPicPr>
          <p:cNvPr id="38" name="Picture 2" descr="C:\Users\JairoC.NTDEV\AppData\Local\Microsoft\Windows\Temporary Internet Files\Content.IE5\RJPXPH4A\MC9004326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31" y="5103174"/>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887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1000"/>
                                        <p:tgtEl>
                                          <p:spTgt spid="40"/>
                                        </p:tgtEl>
                                      </p:cBhvr>
                                    </p:animEffect>
                                  </p:childTnLst>
                                </p:cTn>
                              </p:par>
                              <p:par>
                                <p:cTn id="8" presetID="6"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10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1" end="1"/>
                                            </p:txEl>
                                          </p:spTgt>
                                        </p:tgtEl>
                                        <p:attrNameLst>
                                          <p:attrName>style.visibility</p:attrName>
                                        </p:attrNameLst>
                                      </p:cBhvr>
                                      <p:to>
                                        <p:strVal val="visible"/>
                                      </p:to>
                                    </p:set>
                                    <p:animEffect transition="in" filter="fade">
                                      <p:cBhvr>
                                        <p:cTn id="22" dur="500"/>
                                        <p:tgtEl>
                                          <p:spTgt spid="3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9"/>
                                        </p:tgtEl>
                                      </p:cBhvr>
                                    </p:animEffect>
                                    <p:animScale>
                                      <p:cBhvr>
                                        <p:cTn id="27" dur="250" autoRev="1" fill="hold"/>
                                        <p:tgtEl>
                                          <p:spTgt spid="29"/>
                                        </p:tgtEl>
                                      </p:cBhvr>
                                      <p:by x="105000" y="105000"/>
                                    </p:animScale>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xEl>
                                              <p:pRg st="2" end="2"/>
                                            </p:txEl>
                                          </p:spTgt>
                                        </p:tgtEl>
                                        <p:attrNameLst>
                                          <p:attrName>style.visibility</p:attrName>
                                        </p:attrNameLst>
                                      </p:cBhvr>
                                      <p:to>
                                        <p:strVal val="visible"/>
                                      </p:to>
                                    </p:set>
                                    <p:animEffect transition="in" filter="fade">
                                      <p:cBhvr>
                                        <p:cTn id="33" dur="500"/>
                                        <p:tgtEl>
                                          <p:spTgt spid="36">
                                            <p:txEl>
                                              <p:pRg st="2" end="2"/>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6">
                                            <p:txEl>
                                              <p:pRg st="3" end="3"/>
                                            </p:txEl>
                                          </p:spTgt>
                                        </p:tgtEl>
                                        <p:attrNameLst>
                                          <p:attrName>style.visibility</p:attrName>
                                        </p:attrNameLst>
                                      </p:cBhvr>
                                      <p:to>
                                        <p:strVal val="visible"/>
                                      </p:to>
                                    </p:set>
                                    <p:animEffect transition="in" filter="fade">
                                      <p:cBhvr>
                                        <p:cTn id="37" dur="500"/>
                                        <p:tgtEl>
                                          <p:spTgt spid="36">
                                            <p:txEl>
                                              <p:pRg st="3" end="3"/>
                                            </p:tx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6">
                                            <p:txEl>
                                              <p:pRg st="4" end="4"/>
                                            </p:txEl>
                                          </p:spTgt>
                                        </p:tgtEl>
                                        <p:attrNameLst>
                                          <p:attrName>style.visibility</p:attrName>
                                        </p:attrNameLst>
                                      </p:cBhvr>
                                      <p:to>
                                        <p:strVal val="visible"/>
                                      </p:to>
                                    </p:set>
                                    <p:animEffect transition="in" filter="fade">
                                      <p:cBhvr>
                                        <p:cTn id="41" dur="500"/>
                                        <p:tgtEl>
                                          <p:spTgt spid="36">
                                            <p:txEl>
                                              <p:pRg st="4" end="4"/>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50" grpId="0" animBg="1"/>
      <p:bldP spid="37" grpId="0" animBg="1"/>
      <p:bldP spid="40" grpId="0"/>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Upgrading Active Directory – </a:t>
            </a:r>
            <a:r>
              <a:rPr lang="en-US" dirty="0" err="1" smtClean="0"/>
              <a:t>RODCPrep</a:t>
            </a:r>
            <a:endParaRPr lang="en-US" dirty="0"/>
          </a:p>
        </p:txBody>
      </p:sp>
      <p:sp>
        <p:nvSpPr>
          <p:cNvPr id="36" name="Content Placeholder 35"/>
          <p:cNvSpPr>
            <a:spLocks noGrp="1"/>
          </p:cNvSpPr>
          <p:nvPr>
            <p:ph idx="1"/>
          </p:nvPr>
        </p:nvSpPr>
        <p:spPr>
          <a:xfrm>
            <a:off x="1159415" y="4555532"/>
            <a:ext cx="10508709" cy="2012859"/>
          </a:xfrm>
        </p:spPr>
        <p:txBody>
          <a:bodyPr/>
          <a:lstStyle/>
          <a:p>
            <a:r>
              <a:rPr lang="en-US" sz="2800" dirty="0" smtClean="0"/>
              <a:t>NC preparation for RODCs</a:t>
            </a:r>
          </a:p>
          <a:p>
            <a:pPr lvl="1"/>
            <a:r>
              <a:rPr lang="en-US" sz="2400" dirty="0" smtClean="0"/>
              <a:t>ADPrep.exe /</a:t>
            </a:r>
            <a:r>
              <a:rPr lang="en-US" sz="2400" dirty="0" err="1" smtClean="0"/>
              <a:t>RODCPrep</a:t>
            </a:r>
            <a:r>
              <a:rPr lang="en-US" sz="2400" dirty="0" smtClean="0"/>
              <a:t> (from media)</a:t>
            </a:r>
          </a:p>
          <a:p>
            <a:pPr lvl="1"/>
            <a:r>
              <a:rPr lang="en-US" sz="2400" dirty="0" smtClean="0"/>
              <a:t>Run from any DC (once in a lifetime)</a:t>
            </a:r>
          </a:p>
          <a:p>
            <a:pPr lvl="1"/>
            <a:r>
              <a:rPr lang="en-US" sz="2400" dirty="0"/>
              <a:t>Contacts </a:t>
            </a:r>
            <a:r>
              <a:rPr lang="en-US" sz="2400" dirty="0" smtClean="0"/>
              <a:t>domain NC and NDNCs Infrastructure Master</a:t>
            </a:r>
            <a:endParaRPr lang="en-US" sz="2400" dirty="0"/>
          </a:p>
          <a:p>
            <a:pPr lvl="1"/>
            <a:r>
              <a:rPr lang="en-US" sz="2400" dirty="0" smtClean="0"/>
              <a:t>Enterprise admin credentials</a:t>
            </a:r>
          </a:p>
        </p:txBody>
      </p:sp>
      <p:sp>
        <p:nvSpPr>
          <p:cNvPr id="19" name="Oval 18"/>
          <p:cNvSpPr/>
          <p:nvPr/>
        </p:nvSpPr>
        <p:spPr bwMode="auto">
          <a:xfrm>
            <a:off x="1159416"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20" name="Oval 19"/>
          <p:cNvSpPr/>
          <p:nvPr/>
        </p:nvSpPr>
        <p:spPr bwMode="auto">
          <a:xfrm>
            <a:off x="6972792"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pic>
        <p:nvPicPr>
          <p:cNvPr id="21" name="Picture 16" descr=""/>
          <p:cNvPicPr>
            <a:picLocks noChangeAspect="1" noChangeArrowheads="1"/>
          </p:cNvPicPr>
          <p:nvPr/>
        </p:nvPicPr>
        <p:blipFill rotWithShape="1">
          <a:blip r:embed="rId2">
            <a:extLst>
              <a:ext uri="{28A0092B-C50C-407E-A947-70E740481C1C}">
                <a14:useLocalDpi xmlns:a14="http://schemas.microsoft.com/office/drawing/2010/main" val="0"/>
              </a:ext>
            </a:extLst>
          </a:blip>
          <a:srcRect l="32071" r="35859"/>
          <a:stretch/>
        </p:blipFill>
        <p:spPr bwMode="auto">
          <a:xfrm>
            <a:off x="9580923" y="2916378"/>
            <a:ext cx="127940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
          <p:cNvPicPr>
            <a:picLocks noChangeAspect="1" noChangeArrowheads="1"/>
          </p:cNvPicPr>
          <p:nvPr/>
        </p:nvPicPr>
        <p:blipFill rotWithShape="1">
          <a:blip r:embed="rId2">
            <a:extLst>
              <a:ext uri="{28A0092B-C50C-407E-A947-70E740481C1C}">
                <a14:useLocalDpi xmlns:a14="http://schemas.microsoft.com/office/drawing/2010/main" val="0"/>
              </a:ext>
            </a:extLst>
          </a:blip>
          <a:srcRect r="68963"/>
          <a:stretch/>
        </p:blipFill>
        <p:spPr bwMode="auto">
          <a:xfrm>
            <a:off x="3674225" y="291637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007747" y="1524840"/>
            <a:ext cx="1857881" cy="1054214"/>
            <a:chOff x="4536081" y="3818313"/>
            <a:chExt cx="1857881" cy="1054214"/>
          </a:xfrm>
        </p:grpSpPr>
        <p:pic>
          <p:nvPicPr>
            <p:cNvPr id="24"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36081" y="4380084"/>
              <a:ext cx="1857881"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Forest Schema</a:t>
              </a:r>
            </a:p>
          </p:txBody>
        </p:sp>
      </p:grpSp>
      <p:grpSp>
        <p:nvGrpSpPr>
          <p:cNvPr id="26" name="Group 25"/>
          <p:cNvGrpSpPr/>
          <p:nvPr/>
        </p:nvGrpSpPr>
        <p:grpSpPr>
          <a:xfrm>
            <a:off x="1534166" y="2749435"/>
            <a:ext cx="1974900" cy="1054214"/>
            <a:chOff x="4477571" y="3818313"/>
            <a:chExt cx="1974900" cy="1054214"/>
          </a:xfrm>
        </p:grpSpPr>
        <p:pic>
          <p:nvPicPr>
            <p:cNvPr id="27"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477571" y="4380084"/>
              <a:ext cx="197490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29" name="Group 28"/>
          <p:cNvGrpSpPr/>
          <p:nvPr/>
        </p:nvGrpSpPr>
        <p:grpSpPr>
          <a:xfrm>
            <a:off x="7432651" y="1524840"/>
            <a:ext cx="2359620" cy="1054214"/>
            <a:chOff x="4285213" y="3818313"/>
            <a:chExt cx="2359620" cy="1054214"/>
          </a:xfrm>
        </p:grpSpPr>
        <p:pic>
          <p:nvPicPr>
            <p:cNvPr id="30"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4285213" y="4380084"/>
              <a:ext cx="235962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DC-03.Corp.Contoso.com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32" name="Group 31"/>
          <p:cNvGrpSpPr/>
          <p:nvPr/>
        </p:nvGrpSpPr>
        <p:grpSpPr>
          <a:xfrm>
            <a:off x="8529155" y="4556048"/>
            <a:ext cx="2359620" cy="1054214"/>
            <a:chOff x="4285214" y="3818313"/>
            <a:chExt cx="2359620" cy="1054214"/>
          </a:xfrm>
        </p:grpSpPr>
        <p:pic>
          <p:nvPicPr>
            <p:cNvPr id="33"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4285214" y="4380084"/>
              <a:ext cx="2359620" cy="492443"/>
            </a:xfrm>
            <a:prstGeom prst="rect">
              <a:avLst/>
            </a:prstGeom>
            <a:noFill/>
          </p:spPr>
          <p:txBody>
            <a:bodyPr wrap="none" lIns="0" tIns="0" rIns="0" bIns="0" rtlCol="0">
              <a:spAutoFit/>
            </a:bodyPr>
            <a:lstStyle/>
            <a:p>
              <a:pPr algn="ctr"/>
              <a:r>
                <a:rPr lang="en-US" sz="1600" dirty="0" smtClean="0">
                  <a:solidFill>
                    <a:srgbClr val="F6AE1E"/>
                  </a:solidFill>
                  <a:effectLst>
                    <a:outerShdw blurRad="38100" dist="38100" dir="2700000" algn="tl">
                      <a:srgbClr val="000000">
                        <a:alpha val="43137"/>
                      </a:srgbClr>
                    </a:outerShdw>
                  </a:effectLst>
                </a:rPr>
                <a:t>DC-04.Corp.Contoso.com</a:t>
              </a:r>
            </a:p>
            <a:p>
              <a:pPr algn="ctr"/>
              <a:r>
                <a:rPr lang="en-US" sz="1600" dirty="0" smtClean="0">
                  <a:solidFill>
                    <a:srgbClr val="F6AE1E"/>
                  </a:solidFill>
                  <a:effectLst>
                    <a:outerShdw blurRad="38100" dist="38100" dir="2700000" algn="tl">
                      <a:srgbClr val="000000">
                        <a:alpha val="43137"/>
                      </a:srgbClr>
                    </a:outerShdw>
                  </a:effectLst>
                </a:rPr>
                <a:t>New up-level machine</a:t>
              </a:r>
            </a:p>
          </p:txBody>
        </p:sp>
      </p:grpSp>
      <p:sp>
        <p:nvSpPr>
          <p:cNvPr id="41" name="Oval 40"/>
          <p:cNvSpPr/>
          <p:nvPr/>
        </p:nvSpPr>
        <p:spPr bwMode="auto">
          <a:xfrm>
            <a:off x="2077179" y="1187062"/>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3</a:t>
            </a:r>
          </a:p>
        </p:txBody>
      </p:sp>
      <p:sp>
        <p:nvSpPr>
          <p:cNvPr id="50" name="Oval 49"/>
          <p:cNvSpPr/>
          <p:nvPr/>
        </p:nvSpPr>
        <p:spPr bwMode="auto">
          <a:xfrm>
            <a:off x="582928" y="4508422"/>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3</a:t>
            </a:r>
          </a:p>
        </p:txBody>
      </p:sp>
      <p:sp>
        <p:nvSpPr>
          <p:cNvPr id="2" name="TextBox 1"/>
          <p:cNvSpPr txBox="1"/>
          <p:nvPr/>
        </p:nvSpPr>
        <p:spPr>
          <a:xfrm>
            <a:off x="5007654" y="960502"/>
            <a:ext cx="1501758"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rPr>
              <a:t>Partition </a:t>
            </a:r>
            <a:r>
              <a:rPr lang="en-US" sz="1600" dirty="0" err="1" smtClean="0">
                <a:gradFill>
                  <a:gsLst>
                    <a:gs pos="0">
                      <a:schemeClr val="tx1"/>
                    </a:gs>
                    <a:gs pos="86000">
                      <a:schemeClr val="tx1"/>
                    </a:gs>
                  </a:gsLst>
                  <a:lin ang="5400000" scaled="0"/>
                </a:gradFill>
              </a:rPr>
              <a:t>ACL’ing</a:t>
            </a:r>
            <a:endParaRPr lang="en-US" sz="1600" dirty="0" smtClean="0">
              <a:gradFill>
                <a:gsLst>
                  <a:gs pos="0">
                    <a:schemeClr val="tx1"/>
                  </a:gs>
                  <a:gs pos="86000">
                    <a:schemeClr val="tx1"/>
                  </a:gs>
                </a:gsLst>
                <a:lin ang="5400000" scaled="0"/>
              </a:gradFill>
            </a:endParaRPr>
          </a:p>
        </p:txBody>
      </p:sp>
      <p:sp>
        <p:nvSpPr>
          <p:cNvPr id="39" name="TextBox 38"/>
          <p:cNvSpPr txBox="1"/>
          <p:nvPr/>
        </p:nvSpPr>
        <p:spPr>
          <a:xfrm rot="16200000">
            <a:off x="827670" y="2225132"/>
            <a:ext cx="1604350"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rPr>
              <a:t>Partitions </a:t>
            </a:r>
            <a:r>
              <a:rPr lang="en-US" sz="1600" dirty="0" err="1" smtClean="0">
                <a:gradFill>
                  <a:gsLst>
                    <a:gs pos="0">
                      <a:schemeClr val="tx1"/>
                    </a:gs>
                    <a:gs pos="86000">
                      <a:schemeClr val="tx1"/>
                    </a:gs>
                  </a:gsLst>
                  <a:lin ang="5400000" scaled="0"/>
                </a:gradFill>
              </a:rPr>
              <a:t>ACL’ing</a:t>
            </a:r>
            <a:endParaRPr lang="en-US" sz="1600" dirty="0" smtClean="0">
              <a:gradFill>
                <a:gsLst>
                  <a:gs pos="0">
                    <a:schemeClr val="tx1"/>
                  </a:gs>
                  <a:gs pos="86000">
                    <a:schemeClr val="tx1"/>
                  </a:gs>
                </a:gsLst>
                <a:lin ang="5400000" scaled="0"/>
              </a:gradFill>
            </a:endParaRPr>
          </a:p>
        </p:txBody>
      </p:sp>
      <p:cxnSp>
        <p:nvCxnSpPr>
          <p:cNvPr id="40" name="Elbow Connector 40"/>
          <p:cNvCxnSpPr/>
          <p:nvPr/>
        </p:nvCxnSpPr>
        <p:spPr>
          <a:xfrm>
            <a:off x="3348038" y="1701412"/>
            <a:ext cx="4719106" cy="0"/>
          </a:xfrm>
          <a:prstGeom prst="straightConnector1">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a:off x="8627025" y="4320540"/>
            <a:ext cx="637500" cy="516394"/>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41" idx="4"/>
            <a:endCxn id="27" idx="1"/>
          </p:cNvCxnSpPr>
          <p:nvPr/>
        </p:nvCxnSpPr>
        <p:spPr>
          <a:xfrm rot="5400000">
            <a:off x="1543552" y="2247796"/>
            <a:ext cx="1316152" cy="248898"/>
          </a:xfrm>
          <a:prstGeom prst="bentConnector4">
            <a:avLst>
              <a:gd name="adj1" fmla="val 16894"/>
              <a:gd name="adj2" fmla="val 191845"/>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pic>
        <p:nvPicPr>
          <p:cNvPr id="35" name="Picture 2" descr="C:\Users\JairoC.NTDEV\AppData\Local\Microsoft\Windows\Temporary Internet Files\Content.IE5\RJPXPH4A\MC9004326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31" y="5103174"/>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903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Effect transition="in" filter="fade">
                                      <p:cBhvr>
                                        <p:cTn id="13" dur="500"/>
                                        <p:tgtEl>
                                          <p:spTgt spid="36">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fade">
                                      <p:cBhvr>
                                        <p:cTn id="17" dur="500"/>
                                        <p:tgtEl>
                                          <p:spTgt spid="36">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500"/>
                                        <p:tgtEl>
                                          <p:spTgt spid="3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xEl>
                                              <p:pRg st="3" end="3"/>
                                            </p:txEl>
                                          </p:spTgt>
                                        </p:tgtEl>
                                        <p:attrNameLst>
                                          <p:attrName>style.visibility</p:attrName>
                                        </p:attrNameLst>
                                      </p:cBhvr>
                                      <p:to>
                                        <p:strVal val="visible"/>
                                      </p:to>
                                    </p:set>
                                    <p:animEffect transition="in" filter="fade">
                                      <p:cBhvr>
                                        <p:cTn id="24" dur="500"/>
                                        <p:tgtEl>
                                          <p:spTgt spid="36">
                                            <p:txEl>
                                              <p:pRg st="3" end="3"/>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6">
                                            <p:txEl>
                                              <p:pRg st="4" end="4"/>
                                            </p:txEl>
                                          </p:spTgt>
                                        </p:tgtEl>
                                        <p:attrNameLst>
                                          <p:attrName>style.visibility</p:attrName>
                                        </p:attrNameLst>
                                      </p:cBhvr>
                                      <p:to>
                                        <p:strVal val="visible"/>
                                      </p:to>
                                    </p:set>
                                    <p:animEffect transition="in" filter="fade">
                                      <p:cBhvr>
                                        <p:cTn id="28" dur="500"/>
                                        <p:tgtEl>
                                          <p:spTgt spid="36">
                                            <p:txEl>
                                              <p:pRg st="4" end="4"/>
                                            </p:txEl>
                                          </p:spTgt>
                                        </p:tgtEl>
                                      </p:cBhvr>
                                    </p:animEffect>
                                  </p:childTnLst>
                                </p:cTn>
                              </p:par>
                            </p:childTnLst>
                          </p:cTn>
                        </p:par>
                        <p:par>
                          <p:cTn id="29" fill="hold">
                            <p:stCondLst>
                              <p:cond delay="2000"/>
                            </p:stCondLst>
                            <p:childTnLst>
                              <p:par>
                                <p:cTn id="30" presetID="26" presetClass="emph" presetSubtype="0" fill="hold" nodeType="afterEffect">
                                  <p:stCondLst>
                                    <p:cond delay="0"/>
                                  </p:stCondLst>
                                  <p:childTnLst>
                                    <p:animEffect transition="out" filter="fade">
                                      <p:cBhvr>
                                        <p:cTn id="31" dur="500" tmFilter="0, 0; .2, .5; .8, .5; 1, 0"/>
                                        <p:tgtEl>
                                          <p:spTgt spid="26"/>
                                        </p:tgtEl>
                                      </p:cBhvr>
                                    </p:animEffect>
                                    <p:animScale>
                                      <p:cBhvr>
                                        <p:cTn id="32" dur="250" autoRev="1" fill="hold"/>
                                        <p:tgtEl>
                                          <p:spTgt spid="26"/>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29"/>
                                        </p:tgtEl>
                                      </p:cBhvr>
                                    </p:animEffect>
                                    <p:animScale>
                                      <p:cBhvr>
                                        <p:cTn id="35" dur="250" autoRev="1" fill="hold"/>
                                        <p:tgtEl>
                                          <p:spTgt spid="29"/>
                                        </p:tgtEl>
                                      </p:cBhvr>
                                      <p:by x="105000" y="105000"/>
                                    </p:animScale>
                                  </p:childTnLst>
                                </p:cTn>
                              </p:par>
                              <p:par>
                                <p:cTn id="36" presetID="6" presetClass="entr" presetSubtype="16"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circle(in)">
                                      <p:cBhvr>
                                        <p:cTn id="38" dur="1000"/>
                                        <p:tgtEl>
                                          <p:spTgt spid="4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circle(in)">
                                      <p:cBhvr>
                                        <p:cTn id="41" dur="1000"/>
                                        <p:tgtEl>
                                          <p:spTgt spid="39"/>
                                        </p:tgtEl>
                                      </p:cBhvr>
                                    </p:animEffect>
                                  </p:childTnLst>
                                </p:cTn>
                              </p:par>
                              <p:par>
                                <p:cTn id="42" presetID="6" presetClass="entr" presetSubtype="16"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circle(in)">
                                      <p:cBhvr>
                                        <p:cTn id="44" dur="1000"/>
                                        <p:tgtEl>
                                          <p:spTgt spid="4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1000"/>
                                        <p:tgtEl>
                                          <p:spTgt spid="2"/>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41" grpId="0" animBg="1"/>
      <p:bldP spid="50" grpId="0" animBg="1"/>
      <p:bldP spid="2"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Upgrading Active Directory – </a:t>
            </a:r>
            <a:r>
              <a:rPr lang="en-US" dirty="0" err="1" smtClean="0"/>
              <a:t>GPPrep</a:t>
            </a:r>
            <a:endParaRPr lang="en-US" dirty="0"/>
          </a:p>
        </p:txBody>
      </p:sp>
      <p:sp>
        <p:nvSpPr>
          <p:cNvPr id="36" name="Content Placeholder 35"/>
          <p:cNvSpPr>
            <a:spLocks noGrp="1"/>
          </p:cNvSpPr>
          <p:nvPr>
            <p:ph idx="1"/>
          </p:nvPr>
        </p:nvSpPr>
        <p:spPr>
          <a:xfrm>
            <a:off x="1159415" y="4555532"/>
            <a:ext cx="10508709" cy="2012859"/>
          </a:xfrm>
        </p:spPr>
        <p:txBody>
          <a:bodyPr/>
          <a:lstStyle/>
          <a:p>
            <a:r>
              <a:rPr lang="en-US" sz="2800" dirty="0" smtClean="0"/>
              <a:t>Domain group policy preparation</a:t>
            </a:r>
          </a:p>
          <a:p>
            <a:pPr lvl="1"/>
            <a:r>
              <a:rPr lang="en-US" sz="2400" dirty="0" smtClean="0"/>
              <a:t>Requires </a:t>
            </a:r>
            <a:r>
              <a:rPr lang="en-US" sz="2400" dirty="0"/>
              <a:t>updated </a:t>
            </a:r>
            <a:r>
              <a:rPr lang="en-US" sz="2400" dirty="0" smtClean="0"/>
              <a:t>schema (for </a:t>
            </a:r>
            <a:r>
              <a:rPr lang="en-US" sz="2400" dirty="0" err="1" smtClean="0"/>
              <a:t>DomainPrep</a:t>
            </a:r>
            <a:r>
              <a:rPr lang="en-US" sz="2400" dirty="0" smtClean="0"/>
              <a:t>)</a:t>
            </a:r>
            <a:endParaRPr lang="en-US" sz="2400" dirty="0"/>
          </a:p>
          <a:p>
            <a:pPr lvl="1"/>
            <a:r>
              <a:rPr lang="en-US" sz="2400" dirty="0" smtClean="0"/>
              <a:t>ADPrep.exe /</a:t>
            </a:r>
            <a:r>
              <a:rPr lang="en-US" sz="2400" dirty="0" err="1" smtClean="0"/>
              <a:t>DomainPrep</a:t>
            </a:r>
            <a:r>
              <a:rPr lang="en-US" sz="2400" dirty="0" smtClean="0"/>
              <a:t> /</a:t>
            </a:r>
            <a:r>
              <a:rPr lang="en-US" sz="2400" dirty="0" err="1" smtClean="0"/>
              <a:t>GPPrep</a:t>
            </a:r>
            <a:r>
              <a:rPr lang="en-US" sz="2400" dirty="0" smtClean="0"/>
              <a:t> (from media)</a:t>
            </a:r>
          </a:p>
          <a:p>
            <a:pPr lvl="1"/>
            <a:r>
              <a:rPr lang="en-US" sz="2400" dirty="0" smtClean="0"/>
              <a:t>Run on domain Infrastructure Master (once in a lifetime)</a:t>
            </a:r>
          </a:p>
          <a:p>
            <a:pPr lvl="1"/>
            <a:r>
              <a:rPr lang="en-US" sz="2400" dirty="0" smtClean="0"/>
              <a:t>Domain admin credentials (+ GPO write rights)</a:t>
            </a:r>
          </a:p>
        </p:txBody>
      </p:sp>
      <p:sp>
        <p:nvSpPr>
          <p:cNvPr id="19" name="Oval 18"/>
          <p:cNvSpPr/>
          <p:nvPr/>
        </p:nvSpPr>
        <p:spPr bwMode="auto">
          <a:xfrm>
            <a:off x="1159416"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20" name="Oval 19"/>
          <p:cNvSpPr/>
          <p:nvPr/>
        </p:nvSpPr>
        <p:spPr bwMode="auto">
          <a:xfrm>
            <a:off x="6972792"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pic>
        <p:nvPicPr>
          <p:cNvPr id="21" name="Picture 16" descr=""/>
          <p:cNvPicPr>
            <a:picLocks noChangeAspect="1" noChangeArrowheads="1"/>
          </p:cNvPicPr>
          <p:nvPr/>
        </p:nvPicPr>
        <p:blipFill rotWithShape="1">
          <a:blip r:embed="rId2">
            <a:extLst>
              <a:ext uri="{28A0092B-C50C-407E-A947-70E740481C1C}">
                <a14:useLocalDpi xmlns:a14="http://schemas.microsoft.com/office/drawing/2010/main" val="0"/>
              </a:ext>
            </a:extLst>
          </a:blip>
          <a:srcRect l="32071" r="35859"/>
          <a:stretch/>
        </p:blipFill>
        <p:spPr bwMode="auto">
          <a:xfrm>
            <a:off x="9580923" y="2916378"/>
            <a:ext cx="127940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
          <p:cNvPicPr>
            <a:picLocks noChangeAspect="1" noChangeArrowheads="1"/>
          </p:cNvPicPr>
          <p:nvPr/>
        </p:nvPicPr>
        <p:blipFill rotWithShape="1">
          <a:blip r:embed="rId2">
            <a:extLst>
              <a:ext uri="{28A0092B-C50C-407E-A947-70E740481C1C}">
                <a14:useLocalDpi xmlns:a14="http://schemas.microsoft.com/office/drawing/2010/main" val="0"/>
              </a:ext>
            </a:extLst>
          </a:blip>
          <a:srcRect r="68963"/>
          <a:stretch/>
        </p:blipFill>
        <p:spPr bwMode="auto">
          <a:xfrm>
            <a:off x="3674225" y="291637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007747" y="1524840"/>
            <a:ext cx="1857881" cy="1054214"/>
            <a:chOff x="4536081" y="3818313"/>
            <a:chExt cx="1857881" cy="1054214"/>
          </a:xfrm>
        </p:grpSpPr>
        <p:pic>
          <p:nvPicPr>
            <p:cNvPr id="24"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36081" y="4380084"/>
              <a:ext cx="1857881"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Forest Schema</a:t>
              </a:r>
            </a:p>
          </p:txBody>
        </p:sp>
      </p:grpSp>
      <p:grpSp>
        <p:nvGrpSpPr>
          <p:cNvPr id="26" name="Group 25"/>
          <p:cNvGrpSpPr/>
          <p:nvPr/>
        </p:nvGrpSpPr>
        <p:grpSpPr>
          <a:xfrm>
            <a:off x="1534166" y="2749435"/>
            <a:ext cx="1974900" cy="1054214"/>
            <a:chOff x="4477571" y="3818313"/>
            <a:chExt cx="1974900" cy="1054214"/>
          </a:xfrm>
        </p:grpSpPr>
        <p:pic>
          <p:nvPicPr>
            <p:cNvPr id="27"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477571" y="4380084"/>
              <a:ext cx="197490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29" name="Group 28"/>
          <p:cNvGrpSpPr/>
          <p:nvPr/>
        </p:nvGrpSpPr>
        <p:grpSpPr>
          <a:xfrm>
            <a:off x="7432651" y="1524840"/>
            <a:ext cx="2359620" cy="1054214"/>
            <a:chOff x="4285213" y="3818313"/>
            <a:chExt cx="2359620" cy="1054214"/>
          </a:xfrm>
        </p:grpSpPr>
        <p:pic>
          <p:nvPicPr>
            <p:cNvPr id="30"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4285213" y="4380084"/>
              <a:ext cx="235962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DC-03.Corp.Contoso.com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32" name="Group 31"/>
          <p:cNvGrpSpPr/>
          <p:nvPr/>
        </p:nvGrpSpPr>
        <p:grpSpPr>
          <a:xfrm>
            <a:off x="8529155" y="4556048"/>
            <a:ext cx="2359620" cy="1054214"/>
            <a:chOff x="4285214" y="3818313"/>
            <a:chExt cx="2359620" cy="1054214"/>
          </a:xfrm>
        </p:grpSpPr>
        <p:pic>
          <p:nvPicPr>
            <p:cNvPr id="33"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4285214" y="4380084"/>
              <a:ext cx="2359620" cy="492443"/>
            </a:xfrm>
            <a:prstGeom prst="rect">
              <a:avLst/>
            </a:prstGeom>
            <a:noFill/>
          </p:spPr>
          <p:txBody>
            <a:bodyPr wrap="none" lIns="0" tIns="0" rIns="0" bIns="0" rtlCol="0">
              <a:spAutoFit/>
            </a:bodyPr>
            <a:lstStyle/>
            <a:p>
              <a:pPr algn="ctr"/>
              <a:r>
                <a:rPr lang="en-US" sz="1600" dirty="0" smtClean="0">
                  <a:solidFill>
                    <a:srgbClr val="F6AE1E"/>
                  </a:solidFill>
                  <a:effectLst>
                    <a:outerShdw blurRad="38100" dist="38100" dir="2700000" algn="tl">
                      <a:srgbClr val="000000">
                        <a:alpha val="43137"/>
                      </a:srgbClr>
                    </a:outerShdw>
                  </a:effectLst>
                </a:rPr>
                <a:t>DC-04.Corp.Contoso.com</a:t>
              </a:r>
            </a:p>
            <a:p>
              <a:pPr algn="ctr"/>
              <a:r>
                <a:rPr lang="en-US" sz="1600" dirty="0" smtClean="0">
                  <a:solidFill>
                    <a:srgbClr val="F6AE1E"/>
                  </a:solidFill>
                  <a:effectLst>
                    <a:outerShdw blurRad="38100" dist="38100" dir="2700000" algn="tl">
                      <a:srgbClr val="000000">
                        <a:alpha val="43137"/>
                      </a:srgbClr>
                    </a:outerShdw>
                  </a:effectLst>
                </a:rPr>
                <a:t>New up-level machine</a:t>
              </a:r>
            </a:p>
          </p:txBody>
        </p:sp>
      </p:grpSp>
      <p:sp>
        <p:nvSpPr>
          <p:cNvPr id="50" name="Oval 49"/>
          <p:cNvSpPr/>
          <p:nvPr/>
        </p:nvSpPr>
        <p:spPr bwMode="auto">
          <a:xfrm>
            <a:off x="582928" y="4508422"/>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4</a:t>
            </a:r>
          </a:p>
        </p:txBody>
      </p:sp>
      <p:sp>
        <p:nvSpPr>
          <p:cNvPr id="37" name="Oval 36"/>
          <p:cNvSpPr/>
          <p:nvPr/>
        </p:nvSpPr>
        <p:spPr bwMode="auto">
          <a:xfrm>
            <a:off x="8904132" y="1174304"/>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4</a:t>
            </a:r>
          </a:p>
        </p:txBody>
      </p:sp>
      <p:sp>
        <p:nvSpPr>
          <p:cNvPr id="40" name="TextBox 39"/>
          <p:cNvSpPr txBox="1"/>
          <p:nvPr/>
        </p:nvSpPr>
        <p:spPr>
          <a:xfrm>
            <a:off x="5283093" y="995284"/>
            <a:ext cx="1141338"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Replication</a:t>
            </a:r>
          </a:p>
        </p:txBody>
      </p:sp>
      <p:cxnSp>
        <p:nvCxnSpPr>
          <p:cNvPr id="41" name="Elbow Connector 40"/>
          <p:cNvCxnSpPr/>
          <p:nvPr/>
        </p:nvCxnSpPr>
        <p:spPr>
          <a:xfrm>
            <a:off x="3348038" y="1701412"/>
            <a:ext cx="4719106" cy="0"/>
          </a:xfrm>
          <a:prstGeom prst="straightConnector1">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5604864" y="1437857"/>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4</a:t>
            </a:r>
          </a:p>
        </p:txBody>
      </p:sp>
      <p:cxnSp>
        <p:nvCxnSpPr>
          <p:cNvPr id="42" name="Elbow Connector 41"/>
          <p:cNvCxnSpPr/>
          <p:nvPr/>
        </p:nvCxnSpPr>
        <p:spPr>
          <a:xfrm rot="10800000">
            <a:off x="8627025" y="4320540"/>
            <a:ext cx="637500" cy="516394"/>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pic>
        <p:nvPicPr>
          <p:cNvPr id="38" name="Picture 2" descr="C:\Users\JairoC.NTDEV\AppData\Local\Microsoft\Windows\Temporary Internet Files\Content.IE5\RJPXPH4A\MC9004326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31" y="5103174"/>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371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1000"/>
                                        <p:tgtEl>
                                          <p:spTgt spid="40"/>
                                        </p:tgtEl>
                                      </p:cBhvr>
                                    </p:animEffect>
                                  </p:childTnLst>
                                </p:cTn>
                              </p:par>
                              <p:par>
                                <p:cTn id="8" presetID="6"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10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1" end="1"/>
                                            </p:txEl>
                                          </p:spTgt>
                                        </p:tgtEl>
                                        <p:attrNameLst>
                                          <p:attrName>style.visibility</p:attrName>
                                        </p:attrNameLst>
                                      </p:cBhvr>
                                      <p:to>
                                        <p:strVal val="visible"/>
                                      </p:to>
                                    </p:set>
                                    <p:animEffect transition="in" filter="fade">
                                      <p:cBhvr>
                                        <p:cTn id="22" dur="500"/>
                                        <p:tgtEl>
                                          <p:spTgt spid="3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9"/>
                                        </p:tgtEl>
                                      </p:cBhvr>
                                    </p:animEffect>
                                    <p:animScale>
                                      <p:cBhvr>
                                        <p:cTn id="27" dur="250" autoRev="1" fill="hold"/>
                                        <p:tgtEl>
                                          <p:spTgt spid="29"/>
                                        </p:tgtEl>
                                      </p:cBhvr>
                                      <p:by x="105000" y="105000"/>
                                    </p:animScale>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xEl>
                                              <p:pRg st="2" end="2"/>
                                            </p:txEl>
                                          </p:spTgt>
                                        </p:tgtEl>
                                        <p:attrNameLst>
                                          <p:attrName>style.visibility</p:attrName>
                                        </p:attrNameLst>
                                      </p:cBhvr>
                                      <p:to>
                                        <p:strVal val="visible"/>
                                      </p:to>
                                    </p:set>
                                    <p:animEffect transition="in" filter="fade">
                                      <p:cBhvr>
                                        <p:cTn id="33" dur="500"/>
                                        <p:tgtEl>
                                          <p:spTgt spid="36">
                                            <p:txEl>
                                              <p:pRg st="2" end="2"/>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6">
                                            <p:txEl>
                                              <p:pRg st="3" end="3"/>
                                            </p:txEl>
                                          </p:spTgt>
                                        </p:tgtEl>
                                        <p:attrNameLst>
                                          <p:attrName>style.visibility</p:attrName>
                                        </p:attrNameLst>
                                      </p:cBhvr>
                                      <p:to>
                                        <p:strVal val="visible"/>
                                      </p:to>
                                    </p:set>
                                    <p:animEffect transition="in" filter="fade">
                                      <p:cBhvr>
                                        <p:cTn id="37" dur="500"/>
                                        <p:tgtEl>
                                          <p:spTgt spid="36">
                                            <p:txEl>
                                              <p:pRg st="3" end="3"/>
                                            </p:tx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6">
                                            <p:txEl>
                                              <p:pRg st="4" end="4"/>
                                            </p:txEl>
                                          </p:spTgt>
                                        </p:tgtEl>
                                        <p:attrNameLst>
                                          <p:attrName>style.visibility</p:attrName>
                                        </p:attrNameLst>
                                      </p:cBhvr>
                                      <p:to>
                                        <p:strVal val="visible"/>
                                      </p:to>
                                    </p:set>
                                    <p:animEffect transition="in" filter="fade">
                                      <p:cBhvr>
                                        <p:cTn id="41" dur="500"/>
                                        <p:tgtEl>
                                          <p:spTgt spid="36">
                                            <p:txEl>
                                              <p:pRg st="4" end="4"/>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50" grpId="0" animBg="1"/>
      <p:bldP spid="37" grpId="0" animBg="1"/>
      <p:bldP spid="40"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DC Locator</a:t>
            </a:r>
            <a:endParaRPr lang="en-US" dirty="0"/>
          </a:p>
        </p:txBody>
      </p:sp>
      <p:sp>
        <p:nvSpPr>
          <p:cNvPr id="7" name="Subtitle 6"/>
          <p:cNvSpPr>
            <a:spLocks noGrp="1"/>
          </p:cNvSpPr>
          <p:nvPr>
            <p:ph type="subTitle" idx="1"/>
          </p:nvPr>
        </p:nvSpPr>
        <p:spPr/>
        <p:txBody>
          <a:bodyPr/>
          <a:lstStyle/>
          <a:p>
            <a:r>
              <a:rPr lang="en-US" smtClean="0"/>
              <a:t>Fundamentals of discovery</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45862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Upgrading Active Directory – </a:t>
            </a:r>
            <a:r>
              <a:rPr lang="en-US" dirty="0" err="1" smtClean="0"/>
              <a:t>DCPromo</a:t>
            </a:r>
            <a:endParaRPr lang="en-US" dirty="0"/>
          </a:p>
        </p:txBody>
      </p:sp>
      <p:sp>
        <p:nvSpPr>
          <p:cNvPr id="36" name="Content Placeholder 35"/>
          <p:cNvSpPr>
            <a:spLocks noGrp="1"/>
          </p:cNvSpPr>
          <p:nvPr>
            <p:ph idx="1"/>
          </p:nvPr>
        </p:nvSpPr>
        <p:spPr>
          <a:xfrm>
            <a:off x="1159415" y="4555532"/>
            <a:ext cx="10508709" cy="2012859"/>
          </a:xfrm>
        </p:spPr>
        <p:txBody>
          <a:bodyPr/>
          <a:lstStyle/>
          <a:p>
            <a:r>
              <a:rPr lang="en-US" sz="2800" dirty="0" smtClean="0"/>
              <a:t>Domain controller promotion</a:t>
            </a:r>
          </a:p>
          <a:p>
            <a:pPr lvl="1"/>
            <a:r>
              <a:rPr lang="en-US" sz="2400" dirty="0" smtClean="0"/>
              <a:t>DCPromo.exe on machine being promoted</a:t>
            </a:r>
          </a:p>
          <a:p>
            <a:pPr lvl="1"/>
            <a:r>
              <a:rPr lang="en-US" sz="2400" dirty="0" smtClean="0"/>
              <a:t>Domain or delegated admin credentials</a:t>
            </a:r>
          </a:p>
          <a:p>
            <a:pPr lvl="1"/>
            <a:r>
              <a:rPr lang="en-US" sz="2400" dirty="0" smtClean="0"/>
              <a:t>Helper DC needs SM and domain IM changes</a:t>
            </a:r>
          </a:p>
          <a:p>
            <a:pPr lvl="1"/>
            <a:r>
              <a:rPr lang="en-US" sz="2400" dirty="0" smtClean="0"/>
              <a:t>An alternative is to do in-place upgrade in existing DCs</a:t>
            </a:r>
          </a:p>
        </p:txBody>
      </p:sp>
      <p:sp>
        <p:nvSpPr>
          <p:cNvPr id="19" name="Oval 18"/>
          <p:cNvSpPr/>
          <p:nvPr/>
        </p:nvSpPr>
        <p:spPr bwMode="auto">
          <a:xfrm>
            <a:off x="1159416"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sp>
        <p:nvSpPr>
          <p:cNvPr id="20" name="Oval 19"/>
          <p:cNvSpPr/>
          <p:nvPr/>
        </p:nvSpPr>
        <p:spPr bwMode="auto">
          <a:xfrm>
            <a:off x="6972792" y="1178330"/>
            <a:ext cx="3308466" cy="3142210"/>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ffectLst>
                <a:outerShdw blurRad="38100" dist="38100" dir="2700000" algn="tl">
                  <a:srgbClr val="000000">
                    <a:alpha val="43137"/>
                  </a:srgbClr>
                </a:outerShdw>
              </a:effectLst>
            </a:endParaRPr>
          </a:p>
        </p:txBody>
      </p:sp>
      <p:pic>
        <p:nvPicPr>
          <p:cNvPr id="21" name="Picture 16" descr=""/>
          <p:cNvPicPr>
            <a:picLocks noChangeAspect="1" noChangeArrowheads="1"/>
          </p:cNvPicPr>
          <p:nvPr/>
        </p:nvPicPr>
        <p:blipFill rotWithShape="1">
          <a:blip r:embed="rId2">
            <a:extLst>
              <a:ext uri="{28A0092B-C50C-407E-A947-70E740481C1C}">
                <a14:useLocalDpi xmlns:a14="http://schemas.microsoft.com/office/drawing/2010/main" val="0"/>
              </a:ext>
            </a:extLst>
          </a:blip>
          <a:srcRect l="32071" r="35859"/>
          <a:stretch/>
        </p:blipFill>
        <p:spPr bwMode="auto">
          <a:xfrm>
            <a:off x="9580923" y="2916378"/>
            <a:ext cx="127940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
          <p:cNvPicPr>
            <a:picLocks noChangeAspect="1" noChangeArrowheads="1"/>
          </p:cNvPicPr>
          <p:nvPr/>
        </p:nvPicPr>
        <p:blipFill rotWithShape="1">
          <a:blip r:embed="rId2">
            <a:extLst>
              <a:ext uri="{28A0092B-C50C-407E-A947-70E740481C1C}">
                <a14:useLocalDpi xmlns:a14="http://schemas.microsoft.com/office/drawing/2010/main" val="0"/>
              </a:ext>
            </a:extLst>
          </a:blip>
          <a:srcRect r="68963"/>
          <a:stretch/>
        </p:blipFill>
        <p:spPr bwMode="auto">
          <a:xfrm>
            <a:off x="3674225" y="2916377"/>
            <a:ext cx="1238179" cy="122872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007747" y="1524840"/>
            <a:ext cx="1857881" cy="1054214"/>
            <a:chOff x="4536081" y="3818313"/>
            <a:chExt cx="1857881" cy="1054214"/>
          </a:xfrm>
        </p:grpSpPr>
        <p:pic>
          <p:nvPicPr>
            <p:cNvPr id="24"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36081" y="4380084"/>
              <a:ext cx="1857881"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DC-01.Contoso.com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Forest Schema</a:t>
              </a:r>
            </a:p>
          </p:txBody>
        </p:sp>
      </p:grpSp>
      <p:grpSp>
        <p:nvGrpSpPr>
          <p:cNvPr id="26" name="Group 25"/>
          <p:cNvGrpSpPr/>
          <p:nvPr/>
        </p:nvGrpSpPr>
        <p:grpSpPr>
          <a:xfrm>
            <a:off x="1534166" y="2749435"/>
            <a:ext cx="1974900" cy="1054214"/>
            <a:chOff x="4477571" y="3818313"/>
            <a:chExt cx="1974900" cy="1054214"/>
          </a:xfrm>
        </p:grpSpPr>
        <p:pic>
          <p:nvPicPr>
            <p:cNvPr id="27"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477571" y="4380084"/>
              <a:ext cx="197490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DC-02.Contoso.com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29" name="Group 28"/>
          <p:cNvGrpSpPr/>
          <p:nvPr/>
        </p:nvGrpSpPr>
        <p:grpSpPr>
          <a:xfrm>
            <a:off x="7432651" y="1524840"/>
            <a:ext cx="2359620" cy="1054214"/>
            <a:chOff x="4285213" y="3818313"/>
            <a:chExt cx="2359620" cy="1054214"/>
          </a:xfrm>
        </p:grpSpPr>
        <p:pic>
          <p:nvPicPr>
            <p:cNvPr id="30"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4285213" y="4380084"/>
              <a:ext cx="2359620" cy="492443"/>
            </a:xfrm>
            <a:prstGeom prst="rect">
              <a:avLst/>
            </a:prstGeom>
            <a:noFill/>
          </p:spPr>
          <p:txBody>
            <a:bodyPr wrap="none" lIns="0" tIns="0" rIns="0" bIns="0" rtlCol="0">
              <a:spAutoFit/>
            </a:bodyPr>
            <a:lstStyle/>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DC-03.Corp.Contoso.com</a:t>
              </a:r>
            </a:p>
            <a:p>
              <a:pPr algn="ctr"/>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Domain Infrastructure</a:t>
              </a:r>
            </a:p>
          </p:txBody>
        </p:sp>
      </p:grpSp>
      <p:grpSp>
        <p:nvGrpSpPr>
          <p:cNvPr id="32" name="Group 31"/>
          <p:cNvGrpSpPr/>
          <p:nvPr/>
        </p:nvGrpSpPr>
        <p:grpSpPr>
          <a:xfrm>
            <a:off x="8529155" y="4556048"/>
            <a:ext cx="2359620" cy="1054214"/>
            <a:chOff x="4285214" y="3818313"/>
            <a:chExt cx="2359620" cy="1054214"/>
          </a:xfrm>
        </p:grpSpPr>
        <p:pic>
          <p:nvPicPr>
            <p:cNvPr id="33" name="Picture 5" descr="Description: C:\Users\mitchelld\Desktop\Icons\For DVD\_Real Vista Style\server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584" y="3818313"/>
              <a:ext cx="859506" cy="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4285214" y="4380084"/>
              <a:ext cx="2359620" cy="492443"/>
            </a:xfrm>
            <a:prstGeom prst="rect">
              <a:avLst/>
            </a:prstGeom>
            <a:noFill/>
          </p:spPr>
          <p:txBody>
            <a:bodyPr wrap="none" lIns="0" tIns="0" rIns="0" bIns="0" rtlCol="0">
              <a:spAutoFit/>
            </a:bodyPr>
            <a:lstStyle/>
            <a:p>
              <a:pPr algn="ctr"/>
              <a:r>
                <a:rPr lang="en-US" sz="1600" dirty="0" smtClean="0">
                  <a:solidFill>
                    <a:srgbClr val="F6AE1E"/>
                  </a:solidFill>
                  <a:effectLst>
                    <a:outerShdw blurRad="38100" dist="38100" dir="2700000" algn="tl">
                      <a:srgbClr val="000000">
                        <a:alpha val="43137"/>
                      </a:srgbClr>
                    </a:outerShdw>
                  </a:effectLst>
                </a:rPr>
                <a:t>DC-04.Corp.Contoso.com</a:t>
              </a:r>
            </a:p>
            <a:p>
              <a:pPr algn="ctr"/>
              <a:r>
                <a:rPr lang="en-US" sz="1600" dirty="0" smtClean="0">
                  <a:solidFill>
                    <a:srgbClr val="F6AE1E"/>
                  </a:solidFill>
                  <a:effectLst>
                    <a:outerShdw blurRad="38100" dist="38100" dir="2700000" algn="tl">
                      <a:srgbClr val="000000">
                        <a:alpha val="43137"/>
                      </a:srgbClr>
                    </a:outerShdw>
                  </a:effectLst>
                </a:rPr>
                <a:t>New up-level machine</a:t>
              </a:r>
            </a:p>
          </p:txBody>
        </p:sp>
      </p:grpSp>
      <p:sp>
        <p:nvSpPr>
          <p:cNvPr id="50" name="Oval 49"/>
          <p:cNvSpPr/>
          <p:nvPr/>
        </p:nvSpPr>
        <p:spPr bwMode="auto">
          <a:xfrm>
            <a:off x="582928" y="4508422"/>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effectLst>
                  <a:outerShdw blurRad="38100" dist="38100" dir="2700000" algn="tl">
                    <a:srgbClr val="000000">
                      <a:alpha val="43137"/>
                    </a:srgbClr>
                  </a:outerShdw>
                </a:effectLst>
              </a:rPr>
              <a:t>5</a:t>
            </a:r>
          </a:p>
        </p:txBody>
      </p:sp>
      <p:sp>
        <p:nvSpPr>
          <p:cNvPr id="35" name="Oval 34"/>
          <p:cNvSpPr/>
          <p:nvPr/>
        </p:nvSpPr>
        <p:spPr bwMode="auto">
          <a:xfrm>
            <a:off x="8904132" y="4145103"/>
            <a:ext cx="497796" cy="527107"/>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effectLst>
                  <a:outerShdw blurRad="38100" dist="38100" dir="2700000" algn="tl">
                    <a:srgbClr val="000000">
                      <a:alpha val="43137"/>
                    </a:srgbClr>
                  </a:outerShdw>
                </a:effectLst>
              </a:rPr>
              <a:t>5</a:t>
            </a:r>
            <a:endParaRPr lang="en-US" sz="2200" dirty="0" smtClean="0">
              <a:solidFill>
                <a:schemeClr val="tx1">
                  <a:alpha val="99000"/>
                </a:schemeClr>
              </a:solidFill>
              <a:effectLst>
                <a:outerShdw blurRad="38100" dist="38100" dir="2700000" algn="tl">
                  <a:srgbClr val="000000">
                    <a:alpha val="43137"/>
                  </a:srgbClr>
                </a:outerShdw>
              </a:effectLst>
            </a:endParaRPr>
          </a:p>
        </p:txBody>
      </p:sp>
      <p:cxnSp>
        <p:nvCxnSpPr>
          <p:cNvPr id="39" name="Elbow Connector 38"/>
          <p:cNvCxnSpPr/>
          <p:nvPr/>
        </p:nvCxnSpPr>
        <p:spPr>
          <a:xfrm rot="10800000">
            <a:off x="8627025" y="4320540"/>
            <a:ext cx="637500" cy="516394"/>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pic>
        <p:nvPicPr>
          <p:cNvPr id="37" name="Picture 2" descr="C:\Users\JairoC.NTDEV\AppData\Local\Microsoft\Windows\Temporary Internet Files\Content.IE5\RJPXPH4A\MC9004326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31" y="5103174"/>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33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Effect transition="in" filter="fade">
                                      <p:cBhvr>
                                        <p:cTn id="13" dur="500"/>
                                        <p:tgtEl>
                                          <p:spTgt spid="3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xEl>
                                              <p:pRg st="1" end="1"/>
                                            </p:txEl>
                                          </p:spTgt>
                                        </p:tgtEl>
                                        <p:attrNameLst>
                                          <p:attrName>style.visibility</p:attrName>
                                        </p:attrNameLst>
                                      </p:cBhvr>
                                      <p:to>
                                        <p:strVal val="visible"/>
                                      </p:to>
                                    </p:set>
                                    <p:animEffect transition="in" filter="fade">
                                      <p:cBhvr>
                                        <p:cTn id="16" dur="500"/>
                                        <p:tgtEl>
                                          <p:spTgt spid="36">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6">
                                            <p:txEl>
                                              <p:pRg st="2" end="2"/>
                                            </p:txEl>
                                          </p:spTgt>
                                        </p:tgtEl>
                                        <p:attrNameLst>
                                          <p:attrName>style.visibility</p:attrName>
                                        </p:attrNameLst>
                                      </p:cBhvr>
                                      <p:to>
                                        <p:strVal val="visible"/>
                                      </p:to>
                                    </p:set>
                                    <p:animEffect transition="in" filter="fade">
                                      <p:cBhvr>
                                        <p:cTn id="20" dur="500"/>
                                        <p:tgtEl>
                                          <p:spTgt spid="3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xEl>
                                              <p:pRg st="3" end="3"/>
                                            </p:txEl>
                                          </p:spTgt>
                                        </p:tgtEl>
                                        <p:attrNameLst>
                                          <p:attrName>style.visibility</p:attrName>
                                        </p:attrNameLst>
                                      </p:cBhvr>
                                      <p:to>
                                        <p:strVal val="visible"/>
                                      </p:to>
                                    </p:set>
                                    <p:animEffect transition="in" filter="fade">
                                      <p:cBhvr>
                                        <p:cTn id="23" dur="500"/>
                                        <p:tgtEl>
                                          <p:spTgt spid="36">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xEl>
                                              <p:pRg st="4" end="4"/>
                                            </p:txEl>
                                          </p:spTgt>
                                        </p:tgtEl>
                                        <p:attrNameLst>
                                          <p:attrName>style.visibility</p:attrName>
                                        </p:attrNameLst>
                                      </p:cBhvr>
                                      <p:to>
                                        <p:strVal val="visible"/>
                                      </p:to>
                                    </p:set>
                                    <p:animEffect transition="in" filter="fade">
                                      <p:cBhvr>
                                        <p:cTn id="26" dur="500"/>
                                        <p:tgtEl>
                                          <p:spTgt spid="36">
                                            <p:txEl>
                                              <p:pRg st="4" end="4"/>
                                            </p:txEl>
                                          </p:spTgt>
                                        </p:tgtEl>
                                      </p:cBhvr>
                                    </p:animEffect>
                                  </p:childTnLst>
                                </p:cTn>
                              </p:par>
                            </p:childTnLst>
                          </p:cTn>
                        </p:par>
                        <p:par>
                          <p:cTn id="27" fill="hold">
                            <p:stCondLst>
                              <p:cond delay="1000"/>
                            </p:stCondLst>
                            <p:childTnLst>
                              <p:par>
                                <p:cTn id="28" presetID="26" presetClass="emph" presetSubtype="0" fill="hold" nodeType="afterEffect">
                                  <p:stCondLst>
                                    <p:cond delay="0"/>
                                  </p:stCondLst>
                                  <p:childTnLst>
                                    <p:animEffect transition="out" filter="fade">
                                      <p:cBhvr>
                                        <p:cTn id="29" dur="500" tmFilter="0, 0; .2, .5; .8, .5; 1, 0"/>
                                        <p:tgtEl>
                                          <p:spTgt spid="32"/>
                                        </p:tgtEl>
                                      </p:cBhvr>
                                    </p:animEffect>
                                    <p:animScale>
                                      <p:cBhvr>
                                        <p:cTn id="30" dur="250" autoRev="1" fill="hold"/>
                                        <p:tgtEl>
                                          <p:spTgt spid="32"/>
                                        </p:tgtEl>
                                      </p:cBhvr>
                                      <p:by x="105000" y="105000"/>
                                    </p:animScale>
                                  </p:childTnLst>
                                </p:cTn>
                              </p:par>
                            </p:childTnLst>
                          </p:cTn>
                        </p:par>
                        <p:par>
                          <p:cTn id="31" fill="hold">
                            <p:stCondLst>
                              <p:cond delay="1500"/>
                            </p:stCondLst>
                            <p:childTnLst>
                              <p:par>
                                <p:cTn id="32" presetID="0" presetClass="path" presetSubtype="0" accel="50000" decel="50000" fill="hold" grpId="2" nodeType="afterEffect">
                                  <p:stCondLst>
                                    <p:cond delay="0"/>
                                  </p:stCondLst>
                                  <p:childTnLst>
                                    <p:animMotion origin="layout" path="M 0 0 C -0.00105 -0.02269 -0.00547 -0.04908 -0.01172 -0.06945 C -0.01329 -0.07477 -0.01563 -0.0794 -0.01719 -0.08473 C -0.0198 -0.09398 -0.02318 -0.10533 -0.02813 -0.11111 C -0.02917 -0.11644 -0.03152 -0.12084 -0.0336 -0.125 C -0.0379 -0.13311 -0.04245 -0.14213 -0.04688 -0.15 C -0.05118 -0.15764 -0.04714 -0.1544 -0.05157 -0.15695 C -0.05886 -0.16667 -0.06758 -0.18773 -0.07657 -0.19167 C -0.08256 -0.19977 -0.08881 -0.20371 -0.0961 -0.20695 C -0.0987 -0.20996 -0.09792 -0.20973 -0.10079 -0.21111 C -0.10183 -0.21158 -0.10391 -0.2125 -0.10391 -0.2125 " pathEditMode="relative" ptsTypes="ffffffffffA">
                                      <p:cBhvr>
                                        <p:cTn id="33" dur="2000" fill="hold"/>
                                        <p:tgtEl>
                                          <p:spTgt spid="35"/>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0 0 C -0.00105 -0.02269 -0.00547 -0.04908 -0.01172 -0.06945 C -0.01329 -0.07477 -0.01563 -0.0794 -0.01719 -0.08473 C -0.0198 -0.09398 -0.02318 -0.10533 -0.02813 -0.11111 C -0.02917 -0.11644 -0.03152 -0.12084 -0.0336 -0.125 C -0.0379 -0.13311 -0.04245 -0.14213 -0.04688 -0.15 C -0.05118 -0.15764 -0.04714 -0.1544 -0.05157 -0.15695 C -0.05886 -0.16667 -0.06758 -0.18773 -0.07657 -0.19167 C -0.08256 -0.19977 -0.08881 -0.20371 -0.0961 -0.20695 C -0.0987 -0.20996 -0.09792 -0.20973 -0.10079 -0.21111 C -0.10183 -0.21158 -0.10391 -0.2125 -0.10391 -0.2125 " pathEditMode="relative" ptsTypes="ffffffffffA">
                                      <p:cBhvr>
                                        <p:cTn id="35" dur="2000" fill="hold"/>
                                        <p:tgtEl>
                                          <p:spTgt spid="32"/>
                                        </p:tgtEl>
                                        <p:attrNameLst>
                                          <p:attrName>ppt_x</p:attrName>
                                          <p:attrName>ppt_y</p:attrName>
                                        </p:attrNameLst>
                                      </p:cBhvr>
                                    </p:animMotion>
                                  </p:childTnLst>
                                </p:cTn>
                              </p:par>
                              <p:par>
                                <p:cTn id="36" presetID="10" presetClass="exit" presetSubtype="0" fill="hold" nodeType="withEffect">
                                  <p:stCondLst>
                                    <p:cond delay="0"/>
                                  </p:stCondLst>
                                  <p:childTnLst>
                                    <p:animEffect transition="out" filter="fade">
                                      <p:cBhvr>
                                        <p:cTn id="37" dur="500"/>
                                        <p:tgtEl>
                                          <p:spTgt spid="39"/>
                                        </p:tgtEl>
                                      </p:cBhvr>
                                    </p:animEffect>
                                    <p:set>
                                      <p:cBhvr>
                                        <p:cTn id="38" dur="1" fill="hold">
                                          <p:stCondLst>
                                            <p:cond delay="499"/>
                                          </p:stCondLst>
                                        </p:cTn>
                                        <p:tgtEl>
                                          <p:spTgt spid="39"/>
                                        </p:tgtEl>
                                        <p:attrNameLst>
                                          <p:attrName>style.visibility</p:attrName>
                                        </p:attrNameLst>
                                      </p:cBhvr>
                                      <p:to>
                                        <p:strVal val="hidden"/>
                                      </p:to>
                                    </p:se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50" grpId="0" animBg="1"/>
      <p:bldP spid="35" grpId="0" animBg="1"/>
      <p:bldP spid="35"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Troubleshooting Miscellanea</a:t>
            </a:r>
            <a:endParaRPr lang="en-US" dirty="0"/>
          </a:p>
        </p:txBody>
      </p:sp>
      <p:sp>
        <p:nvSpPr>
          <p:cNvPr id="5" name="Subtitle 4"/>
          <p:cNvSpPr>
            <a:spLocks noGrp="1"/>
          </p:cNvSpPr>
          <p:nvPr>
            <p:ph type="subTitle" idx="1"/>
          </p:nvPr>
        </p:nvSpPr>
        <p:spPr/>
        <p:txBody>
          <a:bodyPr/>
          <a:lstStyle/>
          <a:p>
            <a:r>
              <a:rPr lang="en-US" dirty="0" smtClean="0"/>
              <a:t>Directory Services Restore Mode administrator</a:t>
            </a:r>
            <a:endParaRPr lang="en-US" dirty="0"/>
          </a:p>
        </p:txBody>
      </p:sp>
    </p:spTree>
    <p:extLst>
      <p:ext uri="{BB962C8B-B14F-4D97-AF65-F5344CB8AC3E}">
        <p14:creationId xmlns:p14="http://schemas.microsoft.com/office/powerpoint/2010/main" val="1897745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DSRM Admin Password Synchronization</a:t>
            </a:r>
            <a:endParaRPr lang="en-US" dirty="0"/>
          </a:p>
        </p:txBody>
      </p:sp>
      <p:sp>
        <p:nvSpPr>
          <p:cNvPr id="2" name="Rectangle 1"/>
          <p:cNvSpPr/>
          <p:nvPr/>
        </p:nvSpPr>
        <p:spPr bwMode="auto">
          <a:xfrm>
            <a:off x="755650" y="1095375"/>
            <a:ext cx="10677525" cy="5353049"/>
          </a:xfrm>
          <a:prstGeom prst="rect">
            <a:avLst/>
          </a:prstGeom>
          <a:solidFill>
            <a:schemeClr val="tx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200" dirty="0">
                <a:solidFill>
                  <a:schemeClr val="bg1">
                    <a:alpha val="99000"/>
                  </a:schemeClr>
                </a:solidFill>
                <a:latin typeface="Segoe UI Mono" pitchFamily="49" charset="0"/>
              </a:rPr>
              <a:t>C:\Windows\system32\ntdsutil.exe: set </a:t>
            </a:r>
            <a:r>
              <a:rPr lang="en-US" sz="2200" dirty="0" err="1">
                <a:solidFill>
                  <a:schemeClr val="bg1">
                    <a:alpha val="99000"/>
                  </a:schemeClr>
                </a:solidFill>
                <a:latin typeface="Segoe UI Mono" pitchFamily="49" charset="0"/>
              </a:rPr>
              <a:t>dsrm</a:t>
            </a:r>
            <a:r>
              <a:rPr lang="en-US" sz="2200" dirty="0">
                <a:solidFill>
                  <a:schemeClr val="bg1">
                    <a:alpha val="99000"/>
                  </a:schemeClr>
                </a:solidFill>
                <a:latin typeface="Segoe UI Mono" pitchFamily="49" charset="0"/>
              </a:rPr>
              <a:t> password</a:t>
            </a:r>
          </a:p>
          <a:p>
            <a:pPr defTabSz="914099"/>
            <a:r>
              <a:rPr lang="en-US" sz="2200" dirty="0">
                <a:solidFill>
                  <a:schemeClr val="bg1">
                    <a:alpha val="99000"/>
                  </a:schemeClr>
                </a:solidFill>
                <a:latin typeface="Segoe UI Mono" pitchFamily="49" charset="0"/>
              </a:rPr>
              <a:t>Reset DSRM Administrator Password: ?</a:t>
            </a:r>
          </a:p>
          <a:p>
            <a:pPr defTabSz="914099"/>
            <a:endParaRPr lang="en-US" sz="2200" dirty="0">
              <a:solidFill>
                <a:schemeClr val="bg1">
                  <a:alpha val="99000"/>
                </a:schemeClr>
              </a:solidFill>
              <a:latin typeface="Segoe UI Mono" pitchFamily="49" charset="0"/>
            </a:endParaRPr>
          </a:p>
          <a:p>
            <a:pPr defTabSz="914099"/>
            <a:r>
              <a:rPr lang="en-US" sz="2200" dirty="0">
                <a:solidFill>
                  <a:schemeClr val="bg1">
                    <a:alpha val="99000"/>
                  </a:schemeClr>
                </a:solidFill>
                <a:latin typeface="Segoe UI Mono" pitchFamily="49" charset="0"/>
              </a:rPr>
              <a:t> ?                             - Show this help information</a:t>
            </a:r>
          </a:p>
          <a:p>
            <a:pPr defTabSz="914099"/>
            <a:r>
              <a:rPr lang="en-US" sz="2200" dirty="0">
                <a:solidFill>
                  <a:schemeClr val="bg1">
                    <a:alpha val="99000"/>
                  </a:schemeClr>
                </a:solidFill>
                <a:latin typeface="Segoe UI Mono" pitchFamily="49" charset="0"/>
              </a:rPr>
              <a:t> Help                          - Show this help information</a:t>
            </a:r>
          </a:p>
          <a:p>
            <a:pPr defTabSz="914099"/>
            <a:r>
              <a:rPr lang="en-US" sz="2200" dirty="0">
                <a:solidFill>
                  <a:schemeClr val="bg1">
                    <a:alpha val="99000"/>
                  </a:schemeClr>
                </a:solidFill>
                <a:latin typeface="Segoe UI Mono" pitchFamily="49" charset="0"/>
              </a:rPr>
              <a:t> Quit                          - Return to the prior menu</a:t>
            </a:r>
          </a:p>
          <a:p>
            <a:pPr defTabSz="914099"/>
            <a:r>
              <a:rPr lang="en-US" sz="2200" dirty="0">
                <a:solidFill>
                  <a:schemeClr val="bg1">
                    <a:alpha val="99000"/>
                  </a:schemeClr>
                </a:solidFill>
                <a:latin typeface="Segoe UI Mono" pitchFamily="49" charset="0"/>
              </a:rPr>
              <a:t> Reset Password on server %s   - Reset directory </a:t>
            </a:r>
            <a:r>
              <a:rPr lang="en-US" sz="2200" dirty="0" smtClean="0">
                <a:solidFill>
                  <a:schemeClr val="bg1">
                    <a:alpha val="99000"/>
                  </a:schemeClr>
                </a:solidFill>
                <a:latin typeface="Segoe UI Mono" pitchFamily="49" charset="0"/>
              </a:rPr>
              <a:t>service re... </a:t>
            </a:r>
            <a:endParaRPr lang="en-US" sz="2200" dirty="0">
              <a:solidFill>
                <a:schemeClr val="bg1">
                  <a:alpha val="99000"/>
                </a:schemeClr>
              </a:solidFill>
              <a:latin typeface="Segoe UI Mono" pitchFamily="49" charset="0"/>
            </a:endParaRPr>
          </a:p>
          <a:p>
            <a:pPr defTabSz="914099"/>
            <a:endParaRPr lang="en-US" sz="2200" dirty="0">
              <a:solidFill>
                <a:schemeClr val="bg1">
                  <a:alpha val="99000"/>
                </a:schemeClr>
              </a:solidFill>
              <a:latin typeface="Segoe UI Mono" pitchFamily="49" charset="0"/>
            </a:endParaRPr>
          </a:p>
          <a:p>
            <a:pPr defTabSz="914099"/>
            <a:r>
              <a:rPr lang="en-US" sz="2200" dirty="0">
                <a:solidFill>
                  <a:schemeClr val="bg1">
                    <a:alpha val="99000"/>
                  </a:schemeClr>
                </a:solidFill>
                <a:latin typeface="Segoe UI Mono" pitchFamily="49" charset="0"/>
              </a:rPr>
              <a:t> Sync from domain account %s   - Perform one-time password </a:t>
            </a:r>
            <a:r>
              <a:rPr lang="en-US" sz="2200" dirty="0" smtClean="0">
                <a:solidFill>
                  <a:schemeClr val="bg1">
                    <a:alpha val="99000"/>
                  </a:schemeClr>
                </a:solidFill>
                <a:latin typeface="Segoe UI Mono" pitchFamily="49" charset="0"/>
              </a:rPr>
              <a:t>... </a:t>
            </a:r>
            <a:endParaRPr lang="en-US" sz="2200" dirty="0">
              <a:solidFill>
                <a:schemeClr val="bg1">
                  <a:alpha val="99000"/>
                </a:schemeClr>
              </a:solidFill>
              <a:latin typeface="Segoe UI Mono" pitchFamily="49" charset="0"/>
            </a:endParaRPr>
          </a:p>
          <a:p>
            <a:pPr defTabSz="914099"/>
            <a:endParaRPr lang="en-US" sz="2200" dirty="0">
              <a:solidFill>
                <a:schemeClr val="bg1">
                  <a:alpha val="99000"/>
                </a:schemeClr>
              </a:solidFill>
              <a:latin typeface="Segoe UI Mono" pitchFamily="49" charset="0"/>
            </a:endParaRPr>
          </a:p>
          <a:p>
            <a:pPr defTabSz="914099"/>
            <a:r>
              <a:rPr lang="en-US" sz="2200" dirty="0">
                <a:solidFill>
                  <a:schemeClr val="bg1">
                    <a:alpha val="99000"/>
                  </a:schemeClr>
                </a:solidFill>
                <a:latin typeface="Segoe UI Mono" pitchFamily="49" charset="0"/>
              </a:rPr>
              <a:t>Note: You cannot use </a:t>
            </a:r>
            <a:r>
              <a:rPr lang="en-US" sz="2200" dirty="0" err="1">
                <a:solidFill>
                  <a:schemeClr val="bg1">
                    <a:alpha val="99000"/>
                  </a:schemeClr>
                </a:solidFill>
                <a:latin typeface="Segoe UI Mono" pitchFamily="49" charset="0"/>
              </a:rPr>
              <a:t>ntdsutil</a:t>
            </a:r>
            <a:r>
              <a:rPr lang="en-US" sz="2200" dirty="0">
                <a:solidFill>
                  <a:schemeClr val="bg1">
                    <a:alpha val="99000"/>
                  </a:schemeClr>
                </a:solidFill>
                <a:latin typeface="Segoe UI Mono" pitchFamily="49" charset="0"/>
              </a:rPr>
              <a:t> to reset or synchronize this </a:t>
            </a:r>
            <a:r>
              <a:rPr lang="en-US" sz="2200" dirty="0" smtClean="0">
                <a:solidFill>
                  <a:schemeClr val="bg1">
                    <a:alpha val="99000"/>
                  </a:schemeClr>
                </a:solidFill>
                <a:latin typeface="Segoe UI Mono" pitchFamily="49" charset="0"/>
              </a:rPr>
              <a:t>...</a:t>
            </a:r>
            <a:endParaRPr lang="en-US" sz="2200" dirty="0">
              <a:solidFill>
                <a:schemeClr val="bg1">
                  <a:alpha val="99000"/>
                </a:schemeClr>
              </a:solidFill>
              <a:latin typeface="Segoe UI Mono" pitchFamily="49" charset="0"/>
            </a:endParaRPr>
          </a:p>
          <a:p>
            <a:pPr defTabSz="914099"/>
            <a:endParaRPr lang="en-US" sz="2200" dirty="0">
              <a:solidFill>
                <a:schemeClr val="bg1">
                  <a:alpha val="99000"/>
                </a:schemeClr>
              </a:solidFill>
              <a:latin typeface="Segoe UI Mono" pitchFamily="49" charset="0"/>
            </a:endParaRPr>
          </a:p>
          <a:p>
            <a:pPr defTabSz="914099"/>
            <a:endParaRPr lang="en-US" sz="2200" dirty="0">
              <a:solidFill>
                <a:schemeClr val="bg1">
                  <a:alpha val="99000"/>
                </a:schemeClr>
              </a:solidFill>
              <a:latin typeface="Segoe UI Mono" pitchFamily="49" charset="0"/>
            </a:endParaRPr>
          </a:p>
          <a:p>
            <a:pPr defTabSz="914099"/>
            <a:r>
              <a:rPr lang="en-US" sz="2200" dirty="0">
                <a:solidFill>
                  <a:schemeClr val="bg1">
                    <a:alpha val="99000"/>
                  </a:schemeClr>
                </a:solidFill>
                <a:latin typeface="Segoe UI Mono" pitchFamily="49" charset="0"/>
              </a:rPr>
              <a:t>Reset DSRM Administrator Password</a:t>
            </a:r>
            <a:r>
              <a:rPr lang="en-US" sz="2200" dirty="0" smtClean="0">
                <a:solidFill>
                  <a:schemeClr val="bg1">
                    <a:alpha val="99000"/>
                  </a:schemeClr>
                </a:solidFill>
                <a:latin typeface="Segoe UI Mono" pitchFamily="49" charset="0"/>
              </a:rPr>
              <a:t>: </a:t>
            </a:r>
            <a:endParaRPr lang="en-US" sz="2200" dirty="0">
              <a:solidFill>
                <a:schemeClr val="bg1">
                  <a:alpha val="99000"/>
                </a:schemeClr>
              </a:solidFill>
              <a:latin typeface="Segoe UI Mono" pitchFamily="49" charset="0"/>
            </a:endParaRPr>
          </a:p>
        </p:txBody>
      </p:sp>
      <p:sp>
        <p:nvSpPr>
          <p:cNvPr id="7" name="Rounded Rectangle 6"/>
          <p:cNvSpPr/>
          <p:nvPr/>
        </p:nvSpPr>
        <p:spPr bwMode="auto">
          <a:xfrm>
            <a:off x="831850" y="4048125"/>
            <a:ext cx="4886325" cy="447675"/>
          </a:xfrm>
          <a:prstGeom prst="roundRect">
            <a:avLst/>
          </a:prstGeom>
          <a:solidFill>
            <a:srgbClr val="F6AE1E"/>
          </a:solidFill>
          <a:ln>
            <a:solidFill>
              <a:schemeClr val="accent1"/>
            </a:solidFill>
            <a:headEnd type="none" w="med" len="med"/>
            <a:tailEnd type="none" w="med" len="med"/>
          </a:ln>
          <a:effectLst>
            <a:outerShdw blurRad="40000" dist="23000" dir="5400000" rotWithShape="0">
              <a:srgbClr val="000000">
                <a:alpha val="3500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defTabSz="914099"/>
            <a:r>
              <a:rPr lang="en-US" sz="2200" dirty="0">
                <a:solidFill>
                  <a:schemeClr val="bg1"/>
                </a:solidFill>
                <a:latin typeface="Segoe UI Mono" pitchFamily="49" charset="0"/>
              </a:rPr>
              <a:t> Sync from domain account %</a:t>
            </a:r>
            <a:r>
              <a:rPr lang="en-US" sz="2200" dirty="0" smtClean="0">
                <a:solidFill>
                  <a:schemeClr val="bg1"/>
                </a:solidFill>
                <a:latin typeface="Segoe UI Mono" pitchFamily="49" charset="0"/>
              </a:rPr>
              <a:t>s</a:t>
            </a:r>
            <a:endParaRPr lang="en-US" sz="2200" dirty="0">
              <a:solidFill>
                <a:schemeClr val="bg1"/>
              </a:solidFill>
            </a:endParaRPr>
          </a:p>
        </p:txBody>
      </p:sp>
      <p:sp>
        <p:nvSpPr>
          <p:cNvPr id="10" name="TextBox 9"/>
          <p:cNvSpPr txBox="1"/>
          <p:nvPr/>
        </p:nvSpPr>
        <p:spPr>
          <a:xfrm>
            <a:off x="6727825" y="5781675"/>
            <a:ext cx="4587794" cy="338554"/>
          </a:xfrm>
          <a:prstGeom prst="rect">
            <a:avLst/>
          </a:prstGeom>
          <a:noFill/>
        </p:spPr>
        <p:txBody>
          <a:bodyPr wrap="none" lIns="0" tIns="0" rIns="0" bIns="0" rtlCol="0">
            <a:spAutoFit/>
          </a:bodyPr>
          <a:lstStyle/>
          <a:p>
            <a:r>
              <a:rPr lang="en-US" sz="2200" dirty="0">
                <a:solidFill>
                  <a:schemeClr val="bg1">
                    <a:alpha val="99000"/>
                  </a:schemeClr>
                </a:solidFill>
                <a:latin typeface="Segoe UI Mono" pitchFamily="49" charset="0"/>
              </a:rPr>
              <a:t>sync from </a:t>
            </a:r>
            <a:r>
              <a:rPr lang="en-US" sz="2200" dirty="0" err="1">
                <a:solidFill>
                  <a:schemeClr val="bg1">
                    <a:alpha val="99000"/>
                  </a:schemeClr>
                </a:solidFill>
                <a:latin typeface="Segoe UI Mono" pitchFamily="49" charset="0"/>
              </a:rPr>
              <a:t>dom</a:t>
            </a:r>
            <a:r>
              <a:rPr lang="en-US" sz="2200" dirty="0">
                <a:solidFill>
                  <a:schemeClr val="bg1">
                    <a:alpha val="99000"/>
                  </a:schemeClr>
                </a:solidFill>
                <a:latin typeface="Segoe UI Mono" pitchFamily="49" charset="0"/>
              </a:rPr>
              <a:t> </a:t>
            </a:r>
            <a:r>
              <a:rPr lang="en-US" sz="2200" dirty="0" err="1">
                <a:solidFill>
                  <a:schemeClr val="bg1">
                    <a:alpha val="99000"/>
                  </a:schemeClr>
                </a:solidFill>
                <a:latin typeface="Segoe UI Mono" pitchFamily="49" charset="0"/>
              </a:rPr>
              <a:t>acc</a:t>
            </a:r>
            <a:r>
              <a:rPr lang="en-US" sz="2200" dirty="0">
                <a:solidFill>
                  <a:schemeClr val="bg1">
                    <a:alpha val="99000"/>
                  </a:schemeClr>
                </a:solidFill>
                <a:latin typeface="Segoe UI Mono" pitchFamily="49" charset="0"/>
              </a:rPr>
              <a:t> CONTOS</a:t>
            </a:r>
            <a:r>
              <a:rPr lang="en-US" sz="2200" dirty="0" smtClean="0">
                <a:solidFill>
                  <a:schemeClr val="bg1">
                    <a:alpha val="99000"/>
                  </a:schemeClr>
                </a:solidFill>
                <a:latin typeface="Segoe UI Mono" pitchFamily="49" charset="0"/>
              </a:rPr>
              <a:t>...</a:t>
            </a:r>
            <a:endParaRPr lang="en-US" sz="2200" dirty="0">
              <a:solidFill>
                <a:schemeClr val="tx1">
                  <a:alpha val="99000"/>
                </a:schemeClr>
              </a:solidFill>
            </a:endParaRPr>
          </a:p>
        </p:txBody>
      </p:sp>
      <p:pic>
        <p:nvPicPr>
          <p:cNvPr id="6" name="Picture 2" descr="C:\Users\JairoC.NTDEV\AppData\Local\Microsoft\Windows\Temporary Internet Files\Content.IE5\RJPXPH4A\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2" y="3628557"/>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94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32" presetClass="emph" presetSubtype="0"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Troubleshooting miscellanea</a:t>
            </a:r>
            <a:endParaRPr lang="en-US" dirty="0"/>
          </a:p>
        </p:txBody>
      </p:sp>
      <p:sp>
        <p:nvSpPr>
          <p:cNvPr id="5" name="Subtitle 4"/>
          <p:cNvSpPr>
            <a:spLocks noGrp="1"/>
          </p:cNvSpPr>
          <p:nvPr>
            <p:ph type="subTitle" idx="1"/>
          </p:nvPr>
        </p:nvSpPr>
        <p:spPr/>
        <p:txBody>
          <a:bodyPr/>
          <a:lstStyle/>
          <a:p>
            <a:r>
              <a:rPr lang="en-US" dirty="0" smtClean="0"/>
              <a:t>Network authentication</a:t>
            </a:r>
            <a:endParaRPr lang="en-US"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78689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460500"/>
            <a:ext cx="12188825" cy="5397500"/>
          </a:xfrm>
          <a:prstGeom prst="rect">
            <a:avLst/>
          </a:prstGeom>
          <a:gradFill>
            <a:gsLst>
              <a:gs pos="0">
                <a:schemeClr val="bg1">
                  <a:alpha val="75000"/>
                </a:schemeClr>
              </a:gs>
              <a:gs pos="51000">
                <a:schemeClr val="tx2">
                  <a:alpha val="60000"/>
                </a:schemeClr>
              </a:gs>
              <a:gs pos="100000">
                <a:schemeClr val="tx2">
                  <a:alpha val="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8914" name="Shape 1020929"/>
          <p:cNvSpPr>
            <a:spLocks noGrp="1" noChangeArrowheads="1"/>
          </p:cNvSpPr>
          <p:nvPr>
            <p:ph type="title"/>
          </p:nvPr>
        </p:nvSpPr>
        <p:spPr/>
        <p:txBody>
          <a:bodyPr/>
          <a:lstStyle/>
          <a:p>
            <a:r>
              <a:rPr lang="en-US" dirty="0" smtClean="0">
                <a:gradFill>
                  <a:gsLst>
                    <a:gs pos="0">
                      <a:schemeClr val="tx1"/>
                    </a:gs>
                    <a:gs pos="100000">
                      <a:schemeClr val="tx1"/>
                    </a:gs>
                  </a:gsLst>
                  <a:lin ang="5400000" scaled="0"/>
                </a:gradFill>
                <a:effectLst/>
              </a:rPr>
              <a:t>Network Authentication</a:t>
            </a:r>
          </a:p>
        </p:txBody>
      </p:sp>
      <p:graphicFrame>
        <p:nvGraphicFramePr>
          <p:cNvPr id="5" name="Table 4"/>
          <p:cNvGraphicFramePr>
            <a:graphicFrameLocks noGrp="1"/>
          </p:cNvGraphicFramePr>
          <p:nvPr>
            <p:extLst>
              <p:ext uri="{D42A27DB-BD31-4B8C-83A1-F6EECF244321}">
                <p14:modId xmlns:p14="http://schemas.microsoft.com/office/powerpoint/2010/main" val="4073809253"/>
              </p:ext>
            </p:extLst>
          </p:nvPr>
        </p:nvGraphicFramePr>
        <p:xfrm>
          <a:off x="1152526" y="1143011"/>
          <a:ext cx="9629774" cy="5295888"/>
        </p:xfrm>
        <a:graphic>
          <a:graphicData uri="http://schemas.openxmlformats.org/drawingml/2006/table">
            <a:tbl>
              <a:tblPr firstRow="1">
                <a:tableStyleId>{775DCB02-9BB8-47FD-8907-85C794F793BA}</a:tableStyleId>
              </a:tblPr>
              <a:tblGrid>
                <a:gridCol w="2698788"/>
                <a:gridCol w="2336907"/>
                <a:gridCol w="2257172"/>
                <a:gridCol w="2336907"/>
              </a:tblGrid>
              <a:tr h="407376">
                <a:tc>
                  <a:txBody>
                    <a:bodyPr/>
                    <a:lstStyle/>
                    <a:p>
                      <a:pPr algn="ctr" fontAlgn="ctr"/>
                      <a:r>
                        <a:rPr lang="en-US" sz="2000" u="none" strike="noStrike" dirty="0" smtClean="0">
                          <a:effectLst/>
                        </a:rPr>
                        <a:t>Authentication type</a:t>
                      </a:r>
                      <a:endParaRPr lang="en-US" sz="2000" b="1"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dirty="0" smtClean="0">
                          <a:effectLst/>
                        </a:rPr>
                        <a:t>Thread context</a:t>
                      </a:r>
                      <a:endParaRPr lang="en-US" sz="2000" b="1"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dirty="0">
                          <a:effectLst/>
                        </a:rPr>
                        <a:t>Credential</a:t>
                      </a:r>
                      <a:endParaRPr lang="en-US" sz="2000" b="1"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dirty="0" smtClean="0">
                          <a:effectLst/>
                        </a:rPr>
                        <a:t>Authenticated as</a:t>
                      </a:r>
                      <a:endParaRPr lang="en-US" sz="2000" b="1" i="0" u="none" strike="noStrike" dirty="0">
                        <a:solidFill>
                          <a:srgbClr val="002060"/>
                        </a:solidFill>
                        <a:effectLst/>
                        <a:latin typeface="Calibri"/>
                      </a:endParaRPr>
                    </a:p>
                  </a:txBody>
                  <a:tcPr marL="7327" marR="7327" marT="7327" marB="0" anchor="ctr"/>
                </a:tc>
              </a:tr>
              <a:tr h="407376">
                <a:tc rowSpan="6">
                  <a:txBody>
                    <a:bodyPr/>
                    <a:lstStyle/>
                    <a:p>
                      <a:pPr algn="ctr" fontAlgn="ctr"/>
                      <a:r>
                        <a:rPr lang="en-US" sz="2000" u="none" strike="noStrike" dirty="0" smtClean="0">
                          <a:effectLst/>
                        </a:rPr>
                        <a:t>Kerberos</a:t>
                      </a:r>
                      <a:endParaRPr lang="en-US" sz="2000" b="0" i="0" u="none" strike="noStrike" dirty="0">
                        <a:solidFill>
                          <a:srgbClr val="002060"/>
                        </a:solidFill>
                        <a:effectLst/>
                        <a:latin typeface="Calibri"/>
                      </a:endParaRPr>
                    </a:p>
                  </a:txBody>
                  <a:tcPr marL="7327" marR="7327" marT="7327" marB="0" anchor="ctr"/>
                </a:tc>
                <a:tc rowSpan="2">
                  <a:txBody>
                    <a:bodyPr/>
                    <a:lstStyle/>
                    <a:p>
                      <a:pPr algn="ctr" fontAlgn="ctr"/>
                      <a:r>
                        <a:rPr lang="en-US" sz="2000" u="none" strike="noStrike" dirty="0" err="1" smtClean="0">
                          <a:effectLst/>
                        </a:rPr>
                        <a:t>LocalSystem</a:t>
                      </a:r>
                      <a:endParaRPr lang="en-US" sz="20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dirty="0">
                          <a:solidFill>
                            <a:schemeClr val="bg1"/>
                          </a:solidFill>
                          <a:effectLst/>
                        </a:rPr>
                        <a:t>NULL</a:t>
                      </a:r>
                      <a:endParaRPr lang="en-US" sz="2000" b="0" i="0" u="none" strike="noStrike" dirty="0">
                        <a:solidFill>
                          <a:schemeClr val="bg1"/>
                        </a:solidFill>
                        <a:effectLst/>
                        <a:latin typeface="Calibri"/>
                      </a:endParaRPr>
                    </a:p>
                  </a:txBody>
                  <a:tcPr marL="7327" marR="7327" marT="7327" marB="0" anchor="ctr"/>
                </a:tc>
                <a:tc>
                  <a:txBody>
                    <a:bodyPr/>
                    <a:lstStyle/>
                    <a:p>
                      <a:pPr algn="ctr" fontAlgn="ctr"/>
                      <a:r>
                        <a:rPr lang="en-US" sz="2000" u="none" strike="noStrike" dirty="0">
                          <a:solidFill>
                            <a:schemeClr val="bg1"/>
                          </a:solidFill>
                          <a:effectLst/>
                        </a:rPr>
                        <a:t>Machine account</a:t>
                      </a:r>
                      <a:endParaRPr lang="en-US" sz="2000" b="0" i="0" u="none" strike="noStrike" dirty="0">
                        <a:solidFill>
                          <a:schemeClr val="bg1"/>
                        </a:solidFill>
                        <a:effectLst/>
                        <a:latin typeface="Calibri"/>
                      </a:endParaRPr>
                    </a:p>
                  </a:txBody>
                  <a:tcPr marL="7327" marR="7327" marT="7327" marB="0" anchor="ctr"/>
                </a:tc>
              </a:tr>
              <a:tr h="407376">
                <a:tc vMerge="1">
                  <a:txBody>
                    <a:bodyPr/>
                    <a:lstStyle/>
                    <a:p>
                      <a:pPr algn="ctr" fontAlgn="ctr"/>
                      <a:endParaRPr lang="en-US" sz="1800" b="0" i="0" u="none" strike="noStrike">
                        <a:solidFill>
                          <a:srgbClr val="002060"/>
                        </a:solidFill>
                        <a:effectLst/>
                        <a:latin typeface="Calibri"/>
                      </a:endParaRPr>
                    </a:p>
                  </a:txBody>
                  <a:tcPr marL="7327" marR="7327" marT="7327" marB="0" anchor="ctr"/>
                </a:tc>
                <a:tc vMerge="1">
                  <a:txBody>
                    <a:bodyPr/>
                    <a:lstStyle/>
                    <a:p>
                      <a:pPr algn="ctr" fontAlgn="ctr"/>
                      <a:endParaRPr lang="en-US" sz="18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dirty="0">
                          <a:effectLst/>
                        </a:rPr>
                        <a:t>$</a:t>
                      </a:r>
                      <a:r>
                        <a:rPr lang="en-US" sz="2000" u="none" strike="noStrike" dirty="0" err="1">
                          <a:effectLst/>
                        </a:rPr>
                        <a:t>MachineName</a:t>
                      </a:r>
                      <a:endParaRPr lang="en-US" sz="20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 account</a:t>
                      </a:r>
                      <a:endParaRPr lang="en-US" sz="2000" b="0" i="0" u="none" strike="noStrike">
                        <a:solidFill>
                          <a:srgbClr val="002060"/>
                        </a:solidFill>
                        <a:effectLst/>
                        <a:latin typeface="Calibri"/>
                      </a:endParaRPr>
                    </a:p>
                  </a:txBody>
                  <a:tcPr marL="7327" marR="7327" marT="7327" marB="0" anchor="ctr"/>
                </a:tc>
              </a:tr>
              <a:tr h="407376">
                <a:tc vMerge="1">
                  <a:txBody>
                    <a:bodyPr/>
                    <a:lstStyle/>
                    <a:p>
                      <a:pPr algn="ctr" fontAlgn="ctr"/>
                      <a:endParaRPr lang="en-US" sz="1800" b="0" i="0" u="none" strike="noStrike">
                        <a:solidFill>
                          <a:srgbClr val="002060"/>
                        </a:solidFill>
                        <a:effectLst/>
                        <a:latin typeface="Calibri"/>
                      </a:endParaRPr>
                    </a:p>
                  </a:txBody>
                  <a:tcPr marL="7327" marR="7327" marT="7327" marB="0" anchor="ctr"/>
                </a:tc>
                <a:tc rowSpan="2">
                  <a:txBody>
                    <a:bodyPr/>
                    <a:lstStyle/>
                    <a:p>
                      <a:pPr algn="ctr" fontAlgn="ctr"/>
                      <a:r>
                        <a:rPr lang="en-US" sz="2000" u="none" strike="noStrike" dirty="0" err="1" smtClean="0">
                          <a:effectLst/>
                        </a:rPr>
                        <a:t>LocalService</a:t>
                      </a:r>
                      <a:endParaRPr lang="en-US" sz="20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NULL</a:t>
                      </a:r>
                      <a:endParaRPr lang="en-US" sz="2000" b="0" i="0" u="none" strike="noStrike">
                        <a:solidFill>
                          <a:srgbClr val="002060"/>
                        </a:solidFill>
                        <a:effectLst/>
                        <a:latin typeface="Calibri"/>
                      </a:endParaRPr>
                    </a:p>
                  </a:txBody>
                  <a:tcPr marL="7327" marR="7327" marT="7327" marB="0" anchor="ctr"/>
                </a:tc>
                <a:tc>
                  <a:txBody>
                    <a:bodyPr/>
                    <a:lstStyle/>
                    <a:p>
                      <a:pPr algn="ctr" fontAlgn="ctr"/>
                      <a:r>
                        <a:rPr lang="en-US" sz="2000" u="none" strike="noStrike">
                          <a:effectLst/>
                        </a:rPr>
                        <a:t>Anonymous</a:t>
                      </a:r>
                      <a:endParaRPr lang="en-US" sz="2000" b="0" i="0" u="none" strike="noStrike">
                        <a:solidFill>
                          <a:srgbClr val="002060"/>
                        </a:solidFill>
                        <a:effectLst/>
                        <a:latin typeface="Calibri"/>
                      </a:endParaRPr>
                    </a:p>
                  </a:txBody>
                  <a:tcPr marL="7327" marR="7327" marT="7327" marB="0" anchor="ctr"/>
                </a:tc>
              </a:tr>
              <a:tr h="407376">
                <a:tc vMerge="1">
                  <a:txBody>
                    <a:bodyPr/>
                    <a:lstStyle/>
                    <a:p>
                      <a:pPr algn="ctr" fontAlgn="ctr"/>
                      <a:endParaRPr lang="en-US" sz="1800" b="0" i="0" u="none" strike="noStrike">
                        <a:solidFill>
                          <a:srgbClr val="002060"/>
                        </a:solidFill>
                        <a:effectLst/>
                        <a:latin typeface="Calibri"/>
                      </a:endParaRPr>
                    </a:p>
                  </a:txBody>
                  <a:tcPr marL="7327" marR="7327" marT="7327" marB="0" anchor="ctr"/>
                </a:tc>
                <a:tc vMerge="1">
                  <a:txBody>
                    <a:bodyPr/>
                    <a:lstStyle/>
                    <a:p>
                      <a:pPr algn="ctr" fontAlgn="ctr"/>
                      <a:endParaRPr lang="en-US" sz="18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dirty="0">
                          <a:effectLst/>
                        </a:rPr>
                        <a:t>$</a:t>
                      </a:r>
                      <a:r>
                        <a:rPr lang="en-US" sz="2000" u="none" strike="noStrike" dirty="0" err="1">
                          <a:effectLst/>
                        </a:rPr>
                        <a:t>MachineName</a:t>
                      </a:r>
                      <a:endParaRPr lang="en-US" sz="20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Anonymous</a:t>
                      </a:r>
                      <a:endParaRPr lang="en-US" sz="2000" b="0" i="0" u="none" strike="noStrike">
                        <a:solidFill>
                          <a:srgbClr val="002060"/>
                        </a:solidFill>
                        <a:effectLst/>
                        <a:latin typeface="Calibri"/>
                      </a:endParaRPr>
                    </a:p>
                  </a:txBody>
                  <a:tcPr marL="7327" marR="7327" marT="7327" marB="0" anchor="ctr"/>
                </a:tc>
              </a:tr>
              <a:tr h="407376">
                <a:tc vMerge="1">
                  <a:txBody>
                    <a:bodyPr/>
                    <a:lstStyle/>
                    <a:p>
                      <a:pPr algn="ctr" fontAlgn="ctr"/>
                      <a:endParaRPr lang="en-US" sz="1800" b="0" i="0" u="none" strike="noStrike">
                        <a:solidFill>
                          <a:srgbClr val="002060"/>
                        </a:solidFill>
                        <a:effectLst/>
                        <a:latin typeface="Calibri"/>
                      </a:endParaRPr>
                    </a:p>
                  </a:txBody>
                  <a:tcPr marL="7327" marR="7327" marT="7327" marB="0" anchor="ctr"/>
                </a:tc>
                <a:tc rowSpan="2">
                  <a:txBody>
                    <a:bodyPr/>
                    <a:lstStyle/>
                    <a:p>
                      <a:pPr algn="ctr" fontAlgn="ctr"/>
                      <a:r>
                        <a:rPr lang="en-US" sz="2000" u="none" strike="noStrike" dirty="0" err="1" smtClean="0">
                          <a:effectLst/>
                        </a:rPr>
                        <a:t>NetworkService</a:t>
                      </a:r>
                      <a:endParaRPr lang="en-US" sz="20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dirty="0">
                          <a:effectLst/>
                        </a:rPr>
                        <a:t>NULL</a:t>
                      </a:r>
                      <a:endParaRPr lang="en-US" sz="20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 account</a:t>
                      </a:r>
                      <a:endParaRPr lang="en-US" sz="2000" b="0" i="0" u="none" strike="noStrike">
                        <a:solidFill>
                          <a:srgbClr val="002060"/>
                        </a:solidFill>
                        <a:effectLst/>
                        <a:latin typeface="Calibri"/>
                      </a:endParaRPr>
                    </a:p>
                  </a:txBody>
                  <a:tcPr marL="7327" marR="7327" marT="7327" marB="0" anchor="ctr"/>
                </a:tc>
              </a:tr>
              <a:tr h="407376">
                <a:tc vMerge="1">
                  <a:txBody>
                    <a:bodyPr/>
                    <a:lstStyle/>
                    <a:p>
                      <a:pPr algn="ctr" fontAlgn="ctr"/>
                      <a:endParaRPr lang="en-US" sz="1800" b="0" i="0" u="none" strike="noStrike" dirty="0">
                        <a:solidFill>
                          <a:srgbClr val="002060"/>
                        </a:solidFill>
                        <a:effectLst/>
                        <a:latin typeface="Calibri"/>
                      </a:endParaRPr>
                    </a:p>
                  </a:txBody>
                  <a:tcPr marL="7327" marR="7327" marT="7327" marB="0" anchor="ctr"/>
                </a:tc>
                <a:tc vMerge="1">
                  <a:txBody>
                    <a:bodyPr/>
                    <a:lstStyle/>
                    <a:p>
                      <a:pPr algn="ctr" fontAlgn="ctr"/>
                      <a:endParaRPr lang="en-US" sz="18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$MachineName</a:t>
                      </a:r>
                      <a:endParaRPr lang="en-US" sz="2000" b="0" i="0" u="none" strike="noStrike">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 account</a:t>
                      </a:r>
                      <a:endParaRPr lang="en-US" sz="2000" b="0" i="0" u="none" strike="noStrike">
                        <a:solidFill>
                          <a:srgbClr val="002060"/>
                        </a:solidFill>
                        <a:effectLst/>
                        <a:latin typeface="Calibri"/>
                      </a:endParaRPr>
                    </a:p>
                  </a:txBody>
                  <a:tcPr marL="7327" marR="7327" marT="7327" marB="0" anchor="ctr"/>
                </a:tc>
              </a:tr>
              <a:tr h="407376">
                <a:tc rowSpan="6">
                  <a:txBody>
                    <a:bodyPr/>
                    <a:lstStyle/>
                    <a:p>
                      <a:pPr algn="ctr" fontAlgn="ctr"/>
                      <a:r>
                        <a:rPr lang="en-US" sz="2000" u="none" strike="noStrike" dirty="0" smtClean="0">
                          <a:effectLst/>
                        </a:rPr>
                        <a:t>NTLM</a:t>
                      </a:r>
                      <a:endParaRPr lang="en-US" sz="2000" b="0" i="0" u="none" strike="noStrike" dirty="0">
                        <a:solidFill>
                          <a:srgbClr val="002060"/>
                        </a:solidFill>
                        <a:effectLst/>
                        <a:latin typeface="Calibri"/>
                      </a:endParaRPr>
                    </a:p>
                  </a:txBody>
                  <a:tcPr marL="7327" marR="7327" marT="7327" marB="0" anchor="ctr"/>
                </a:tc>
                <a:tc rowSpan="2">
                  <a:txBody>
                    <a:bodyPr/>
                    <a:lstStyle/>
                    <a:p>
                      <a:pPr algn="ctr" fontAlgn="ctr"/>
                      <a:r>
                        <a:rPr lang="en-US" sz="2000" u="none" strike="noStrike" dirty="0" err="1" smtClean="0">
                          <a:effectLst/>
                        </a:rPr>
                        <a:t>LocalSystem</a:t>
                      </a:r>
                      <a:endParaRPr lang="en-US" sz="2000" b="1" i="0" u="none" strike="noStrike" dirty="0">
                        <a:solidFill>
                          <a:srgbClr val="FF0000"/>
                        </a:solidFill>
                        <a:effectLst/>
                        <a:latin typeface="Calibri"/>
                      </a:endParaRPr>
                    </a:p>
                  </a:txBody>
                  <a:tcPr marL="7327" marR="7327" marT="7327" marB="0" anchor="ctr"/>
                </a:tc>
                <a:tc>
                  <a:txBody>
                    <a:bodyPr/>
                    <a:lstStyle/>
                    <a:p>
                      <a:pPr algn="ctr" fontAlgn="ctr"/>
                      <a:r>
                        <a:rPr lang="en-US" sz="2000" u="none" strike="noStrike" dirty="0">
                          <a:solidFill>
                            <a:schemeClr val="bg1"/>
                          </a:solidFill>
                          <a:effectLst/>
                        </a:rPr>
                        <a:t>NULL</a:t>
                      </a:r>
                      <a:endParaRPr lang="en-US" sz="2000" b="1" i="0" u="none" strike="noStrike" dirty="0">
                        <a:solidFill>
                          <a:schemeClr val="bg1"/>
                        </a:solidFill>
                        <a:effectLst/>
                        <a:latin typeface="Calibri"/>
                      </a:endParaRPr>
                    </a:p>
                  </a:txBody>
                  <a:tcPr marL="7327" marR="7327" marT="7327" marB="0" anchor="ctr"/>
                </a:tc>
                <a:tc>
                  <a:txBody>
                    <a:bodyPr/>
                    <a:lstStyle/>
                    <a:p>
                      <a:pPr algn="ctr" fontAlgn="ctr"/>
                      <a:r>
                        <a:rPr lang="en-US" sz="2000" u="none" strike="noStrike" dirty="0">
                          <a:solidFill>
                            <a:schemeClr val="bg1"/>
                          </a:solidFill>
                          <a:effectLst/>
                        </a:rPr>
                        <a:t>Anonymous</a:t>
                      </a:r>
                      <a:endParaRPr lang="en-US" sz="2000" b="1" i="0" u="none" strike="noStrike" dirty="0">
                        <a:solidFill>
                          <a:schemeClr val="bg1"/>
                        </a:solidFill>
                        <a:effectLst/>
                        <a:latin typeface="Calibri"/>
                      </a:endParaRPr>
                    </a:p>
                  </a:txBody>
                  <a:tcPr marL="7327" marR="7327" marT="7327" marB="0" anchor="ctr"/>
                </a:tc>
              </a:tr>
              <a:tr h="407376">
                <a:tc vMerge="1">
                  <a:txBody>
                    <a:bodyPr/>
                    <a:lstStyle/>
                    <a:p>
                      <a:pPr algn="ctr" fontAlgn="ctr"/>
                      <a:endParaRPr lang="en-US" sz="1800" b="0" i="0" u="none" strike="noStrike">
                        <a:solidFill>
                          <a:srgbClr val="002060"/>
                        </a:solidFill>
                        <a:effectLst/>
                        <a:latin typeface="Calibri"/>
                      </a:endParaRPr>
                    </a:p>
                  </a:txBody>
                  <a:tcPr marL="7327" marR="7327" marT="7327" marB="0" anchor="ctr"/>
                </a:tc>
                <a:tc vMerge="1">
                  <a:txBody>
                    <a:bodyPr/>
                    <a:lstStyle/>
                    <a:p>
                      <a:pPr algn="ctr" fontAlgn="ctr"/>
                      <a:endParaRPr lang="en-US" sz="18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$MachineName</a:t>
                      </a:r>
                      <a:endParaRPr lang="en-US" sz="2000" b="0" i="0" u="none" strike="noStrike">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 account</a:t>
                      </a:r>
                      <a:endParaRPr lang="en-US" sz="2000" b="0" i="0" u="none" strike="noStrike">
                        <a:solidFill>
                          <a:srgbClr val="002060"/>
                        </a:solidFill>
                        <a:effectLst/>
                        <a:latin typeface="Calibri"/>
                      </a:endParaRPr>
                    </a:p>
                  </a:txBody>
                  <a:tcPr marL="7327" marR="7327" marT="7327" marB="0" anchor="ctr"/>
                </a:tc>
              </a:tr>
              <a:tr h="407376">
                <a:tc vMerge="1">
                  <a:txBody>
                    <a:bodyPr/>
                    <a:lstStyle/>
                    <a:p>
                      <a:pPr algn="ctr" fontAlgn="ctr"/>
                      <a:endParaRPr lang="en-US" sz="1800" b="0" i="0" u="none" strike="noStrike">
                        <a:solidFill>
                          <a:srgbClr val="002060"/>
                        </a:solidFill>
                        <a:effectLst/>
                        <a:latin typeface="Calibri"/>
                      </a:endParaRPr>
                    </a:p>
                  </a:txBody>
                  <a:tcPr marL="7327" marR="7327" marT="7327" marB="0" anchor="ctr"/>
                </a:tc>
                <a:tc rowSpan="2">
                  <a:txBody>
                    <a:bodyPr/>
                    <a:lstStyle/>
                    <a:p>
                      <a:pPr algn="ctr" fontAlgn="ctr"/>
                      <a:r>
                        <a:rPr lang="en-US" sz="2000" u="none" strike="noStrike" dirty="0" err="1" smtClean="0">
                          <a:effectLst/>
                        </a:rPr>
                        <a:t>LocalService</a:t>
                      </a:r>
                      <a:endParaRPr lang="en-US" sz="20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NULL</a:t>
                      </a:r>
                      <a:endParaRPr lang="en-US" sz="2000" b="0" i="0" u="none" strike="noStrike">
                        <a:solidFill>
                          <a:srgbClr val="002060"/>
                        </a:solidFill>
                        <a:effectLst/>
                        <a:latin typeface="Calibri"/>
                      </a:endParaRPr>
                    </a:p>
                  </a:txBody>
                  <a:tcPr marL="7327" marR="7327" marT="7327" marB="0" anchor="ctr"/>
                </a:tc>
                <a:tc>
                  <a:txBody>
                    <a:bodyPr/>
                    <a:lstStyle/>
                    <a:p>
                      <a:pPr algn="ctr" fontAlgn="ctr"/>
                      <a:r>
                        <a:rPr lang="en-US" sz="2000" u="none" strike="noStrike">
                          <a:effectLst/>
                        </a:rPr>
                        <a:t>Anonymous</a:t>
                      </a:r>
                      <a:endParaRPr lang="en-US" sz="2000" b="0" i="0" u="none" strike="noStrike">
                        <a:solidFill>
                          <a:srgbClr val="002060"/>
                        </a:solidFill>
                        <a:effectLst/>
                        <a:latin typeface="Calibri"/>
                      </a:endParaRPr>
                    </a:p>
                  </a:txBody>
                  <a:tcPr marL="7327" marR="7327" marT="7327" marB="0" anchor="ctr"/>
                </a:tc>
              </a:tr>
              <a:tr h="407376">
                <a:tc vMerge="1">
                  <a:txBody>
                    <a:bodyPr/>
                    <a:lstStyle/>
                    <a:p>
                      <a:pPr algn="ctr" fontAlgn="ctr"/>
                      <a:endParaRPr lang="en-US" sz="1800" b="0" i="0" u="none" strike="noStrike">
                        <a:solidFill>
                          <a:srgbClr val="002060"/>
                        </a:solidFill>
                        <a:effectLst/>
                        <a:latin typeface="Calibri"/>
                      </a:endParaRPr>
                    </a:p>
                  </a:txBody>
                  <a:tcPr marL="7327" marR="7327" marT="7327" marB="0" anchor="ctr"/>
                </a:tc>
                <a:tc vMerge="1">
                  <a:txBody>
                    <a:bodyPr/>
                    <a:lstStyle/>
                    <a:p>
                      <a:pPr algn="ctr" fontAlgn="ctr"/>
                      <a:endParaRPr lang="en-US" sz="18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$MachineName</a:t>
                      </a:r>
                      <a:endParaRPr lang="en-US" sz="2000" b="0" i="0" u="none" strike="noStrike">
                        <a:solidFill>
                          <a:srgbClr val="002060"/>
                        </a:solidFill>
                        <a:effectLst/>
                        <a:latin typeface="Calibri"/>
                      </a:endParaRPr>
                    </a:p>
                  </a:txBody>
                  <a:tcPr marL="7327" marR="7327" marT="7327" marB="0" anchor="ctr"/>
                </a:tc>
                <a:tc>
                  <a:txBody>
                    <a:bodyPr/>
                    <a:lstStyle/>
                    <a:p>
                      <a:pPr algn="ctr" fontAlgn="ctr"/>
                      <a:r>
                        <a:rPr lang="en-US" sz="2000" u="none" strike="noStrike">
                          <a:effectLst/>
                        </a:rPr>
                        <a:t>Anonymous</a:t>
                      </a:r>
                      <a:endParaRPr lang="en-US" sz="2000" b="0" i="0" u="none" strike="noStrike">
                        <a:solidFill>
                          <a:srgbClr val="002060"/>
                        </a:solidFill>
                        <a:effectLst/>
                        <a:latin typeface="Calibri"/>
                      </a:endParaRPr>
                    </a:p>
                  </a:txBody>
                  <a:tcPr marL="7327" marR="7327" marT="7327" marB="0" anchor="ctr"/>
                </a:tc>
              </a:tr>
              <a:tr h="407376">
                <a:tc vMerge="1">
                  <a:txBody>
                    <a:bodyPr/>
                    <a:lstStyle/>
                    <a:p>
                      <a:pPr algn="ctr" fontAlgn="ctr"/>
                      <a:endParaRPr lang="en-US" sz="1800" b="1" i="0" u="none" strike="noStrike">
                        <a:solidFill>
                          <a:srgbClr val="002060"/>
                        </a:solidFill>
                        <a:effectLst/>
                        <a:latin typeface="Calibri"/>
                      </a:endParaRPr>
                    </a:p>
                  </a:txBody>
                  <a:tcPr marL="7327" marR="7327" marT="7327" marB="0" anchor="ctr"/>
                </a:tc>
                <a:tc rowSpan="2">
                  <a:txBody>
                    <a:bodyPr/>
                    <a:lstStyle/>
                    <a:p>
                      <a:pPr algn="ctr" fontAlgn="ctr"/>
                      <a:r>
                        <a:rPr lang="en-US" sz="2000" u="none" strike="noStrike" dirty="0" err="1" smtClean="0">
                          <a:effectLst/>
                        </a:rPr>
                        <a:t>NetworkService</a:t>
                      </a:r>
                      <a:endParaRPr lang="en-US" sz="20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NULL</a:t>
                      </a:r>
                      <a:endParaRPr lang="en-US" sz="2000" b="1" i="0" u="none" strike="noStrike">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 account</a:t>
                      </a:r>
                      <a:endParaRPr lang="en-US" sz="2000" b="1" i="0" u="none" strike="noStrike">
                        <a:solidFill>
                          <a:srgbClr val="002060"/>
                        </a:solidFill>
                        <a:effectLst/>
                        <a:latin typeface="Calibri"/>
                      </a:endParaRPr>
                    </a:p>
                  </a:txBody>
                  <a:tcPr marL="7327" marR="7327" marT="7327" marB="0" anchor="ctr"/>
                </a:tc>
              </a:tr>
              <a:tr h="407376">
                <a:tc vMerge="1">
                  <a:txBody>
                    <a:bodyPr/>
                    <a:lstStyle/>
                    <a:p>
                      <a:pPr algn="ctr" fontAlgn="ctr"/>
                      <a:endParaRPr lang="en-US" sz="1800" b="0" i="0" u="none" strike="noStrike" dirty="0">
                        <a:solidFill>
                          <a:srgbClr val="002060"/>
                        </a:solidFill>
                        <a:effectLst/>
                        <a:latin typeface="Calibri"/>
                      </a:endParaRPr>
                    </a:p>
                  </a:txBody>
                  <a:tcPr marL="7327" marR="7327" marT="7327" marB="0" anchor="ctr"/>
                </a:tc>
                <a:tc vMerge="1">
                  <a:txBody>
                    <a:bodyPr/>
                    <a:lstStyle/>
                    <a:p>
                      <a:pPr algn="ctr" fontAlgn="ctr"/>
                      <a:endParaRPr lang="en-US" sz="1800" b="0" i="0" u="none" strike="noStrike" dirty="0">
                        <a:solidFill>
                          <a:srgbClr val="002060"/>
                        </a:solidFill>
                        <a:effectLst/>
                        <a:latin typeface="Calibri"/>
                      </a:endParaRPr>
                    </a:p>
                  </a:txBody>
                  <a:tcPr marL="7327" marR="7327" marT="7327" marB="0" anchor="ctr"/>
                </a:tc>
                <a:tc>
                  <a:txBody>
                    <a:bodyPr/>
                    <a:lstStyle/>
                    <a:p>
                      <a:pPr algn="ctr" fontAlgn="ctr"/>
                      <a:r>
                        <a:rPr lang="en-US" sz="2000" u="none" strike="noStrike">
                          <a:effectLst/>
                        </a:rPr>
                        <a:t>$MachineName</a:t>
                      </a:r>
                      <a:endParaRPr lang="en-US" sz="2000" b="0" i="0" u="none" strike="noStrike">
                        <a:solidFill>
                          <a:srgbClr val="002060"/>
                        </a:solidFill>
                        <a:effectLst/>
                        <a:latin typeface="Calibri"/>
                      </a:endParaRPr>
                    </a:p>
                  </a:txBody>
                  <a:tcPr marL="7327" marR="7327" marT="7327" marB="0" anchor="ctr"/>
                </a:tc>
                <a:tc>
                  <a:txBody>
                    <a:bodyPr/>
                    <a:lstStyle/>
                    <a:p>
                      <a:pPr algn="ctr" fontAlgn="ctr"/>
                      <a:r>
                        <a:rPr lang="en-US" sz="2000" u="none" strike="noStrike" dirty="0">
                          <a:effectLst/>
                        </a:rPr>
                        <a:t>Machine account</a:t>
                      </a:r>
                      <a:endParaRPr lang="en-US" sz="2000" b="0" i="0" u="none" strike="noStrike" dirty="0">
                        <a:solidFill>
                          <a:srgbClr val="002060"/>
                        </a:solidFill>
                        <a:effectLst/>
                        <a:latin typeface="Calibri"/>
                      </a:endParaRPr>
                    </a:p>
                  </a:txBody>
                  <a:tcPr marL="7327" marR="7327" marT="7327" marB="0" anchor="ctr"/>
                </a:tc>
              </a:tr>
            </a:tbl>
          </a:graphicData>
        </a:graphic>
      </p:graphicFrame>
      <p:pic>
        <p:nvPicPr>
          <p:cNvPr id="6" name="Picture 2" descr="C:\Users\JairoC.NTDEV\AppData\Local\Microsoft\Windows\Temporary Internet Files\Content.IE5\RJPXPH4A\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36" y="3842313"/>
            <a:ext cx="839135" cy="83913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8519861" y="1530557"/>
            <a:ext cx="2188400" cy="447675"/>
          </a:xfrm>
          <a:prstGeom prst="roundRect">
            <a:avLst/>
          </a:prstGeom>
          <a:solidFill>
            <a:srgbClr val="F6AE1E"/>
          </a:solidFill>
          <a:ln>
            <a:solidFill>
              <a:schemeClr val="accent1"/>
            </a:solidFill>
            <a:headEnd type="none" w="med" len="med"/>
            <a:tailEnd type="none" w="med" len="med"/>
          </a:ln>
          <a:effectLst>
            <a:outerShdw blurRad="40000" dist="23000" dir="5400000" rotWithShape="0">
              <a:srgbClr val="000000">
                <a:alpha val="3500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000" dirty="0" smtClean="0">
                <a:solidFill>
                  <a:srgbClr val="002060"/>
                </a:solidFill>
              </a:rPr>
              <a:t>Machine account</a:t>
            </a:r>
            <a:endParaRPr lang="en-US" sz="2000" dirty="0">
              <a:solidFill>
                <a:srgbClr val="002060"/>
              </a:solidFill>
            </a:endParaRPr>
          </a:p>
        </p:txBody>
      </p:sp>
      <p:sp>
        <p:nvSpPr>
          <p:cNvPr id="8" name="Rounded Rectangle 7"/>
          <p:cNvSpPr/>
          <p:nvPr/>
        </p:nvSpPr>
        <p:spPr bwMode="auto">
          <a:xfrm>
            <a:off x="8519861" y="3978667"/>
            <a:ext cx="2188400" cy="447675"/>
          </a:xfrm>
          <a:prstGeom prst="roundRect">
            <a:avLst/>
          </a:prstGeom>
          <a:solidFill>
            <a:srgbClr val="F6AE1E"/>
          </a:solidFill>
          <a:ln>
            <a:solidFill>
              <a:schemeClr val="accent1"/>
            </a:solidFill>
            <a:headEnd type="none" w="med" len="med"/>
            <a:tailEnd type="none" w="med" len="med"/>
          </a:ln>
          <a:effectLst>
            <a:outerShdw blurRad="40000" dist="23000" dir="5400000" rotWithShape="0">
              <a:srgbClr val="000000">
                <a:alpha val="3500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2000" dirty="0" smtClean="0">
                <a:solidFill>
                  <a:schemeClr val="accent2">
                    <a:lumMod val="75000"/>
                  </a:schemeClr>
                </a:solidFill>
              </a:rPr>
              <a:t>Anonymous</a:t>
            </a:r>
            <a:endParaRPr lang="en-US" sz="2000" dirty="0">
              <a:solidFill>
                <a:schemeClr val="accent2">
                  <a:lumMod val="75000"/>
                </a:schemeClr>
              </a:solidFill>
            </a:endParaRPr>
          </a:p>
        </p:txBody>
      </p:sp>
      <p:sp>
        <p:nvSpPr>
          <p:cNvPr id="9" name="Curved Left Arrow 8"/>
          <p:cNvSpPr/>
          <p:nvPr/>
        </p:nvSpPr>
        <p:spPr bwMode="auto">
          <a:xfrm rot="15254070">
            <a:off x="8028737" y="1323265"/>
            <a:ext cx="201759" cy="680001"/>
          </a:xfrm>
          <a:prstGeom prst="curvedLeftArrow">
            <a:avLst/>
          </a:prstGeom>
          <a:solidFill>
            <a:schemeClr val="accent4"/>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 name="Curved Left Arrow 9"/>
          <p:cNvSpPr/>
          <p:nvPr/>
        </p:nvSpPr>
        <p:spPr bwMode="auto">
          <a:xfrm rot="15254070">
            <a:off x="8000004" y="3763096"/>
            <a:ext cx="201759" cy="680001"/>
          </a:xfrm>
          <a:prstGeom prst="curvedLeftArrow">
            <a:avLst/>
          </a:prstGeom>
          <a:solidFill>
            <a:schemeClr val="accent4"/>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1764138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Troubleshooting miscellanea</a:t>
            </a:r>
            <a:endParaRPr lang="en-US" dirty="0"/>
          </a:p>
        </p:txBody>
      </p:sp>
      <p:sp>
        <p:nvSpPr>
          <p:cNvPr id="5" name="Subtitle 4"/>
          <p:cNvSpPr>
            <a:spLocks noGrp="1"/>
          </p:cNvSpPr>
          <p:nvPr>
            <p:ph type="subTitle" idx="1"/>
          </p:nvPr>
        </p:nvSpPr>
        <p:spPr/>
        <p:txBody>
          <a:bodyPr/>
          <a:lstStyle/>
          <a:p>
            <a:r>
              <a:rPr lang="en-US" dirty="0" smtClean="0"/>
              <a:t>ETW Tracing</a:t>
            </a:r>
            <a:endParaRPr lang="en-US" dirty="0"/>
          </a:p>
        </p:txBody>
      </p:sp>
    </p:spTree>
    <p:extLst>
      <p:ext uri="{BB962C8B-B14F-4D97-AF65-F5344CB8AC3E}">
        <p14:creationId xmlns:p14="http://schemas.microsoft.com/office/powerpoint/2010/main" val="2222979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ETW Tracing</a:t>
            </a:r>
            <a:endParaRPr lang="en-US" dirty="0"/>
          </a:p>
        </p:txBody>
      </p:sp>
      <p:sp>
        <p:nvSpPr>
          <p:cNvPr id="6" name="Content Placeholder 5"/>
          <p:cNvSpPr>
            <a:spLocks noGrp="1"/>
          </p:cNvSpPr>
          <p:nvPr>
            <p:ph idx="1"/>
          </p:nvPr>
        </p:nvSpPr>
        <p:spPr/>
        <p:txBody>
          <a:bodyPr/>
          <a:lstStyle/>
          <a:p>
            <a:r>
              <a:rPr lang="en-US" smtClean="0"/>
              <a:t>To enable tracing</a:t>
            </a:r>
          </a:p>
          <a:p>
            <a:endParaRPr lang="en-US" smtClean="0"/>
          </a:p>
          <a:p>
            <a:endParaRPr lang="en-US" smtClean="0"/>
          </a:p>
          <a:p>
            <a:endParaRPr lang="en-US" smtClean="0"/>
          </a:p>
          <a:p>
            <a:r>
              <a:rPr lang="en-US" smtClean="0"/>
              <a:t>To see what available tracing providers</a:t>
            </a:r>
            <a:endParaRPr lang="en-US" dirty="0"/>
          </a:p>
        </p:txBody>
      </p:sp>
      <p:sp>
        <p:nvSpPr>
          <p:cNvPr id="2" name="Rounded Rectangle 1"/>
          <p:cNvSpPr/>
          <p:nvPr/>
        </p:nvSpPr>
        <p:spPr bwMode="auto">
          <a:xfrm>
            <a:off x="471253" y="2026228"/>
            <a:ext cx="11234972" cy="757239"/>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tx1">
                    <a:alpha val="99000"/>
                  </a:schemeClr>
                </a:solidFill>
                <a:effectLst>
                  <a:outerShdw blurRad="38100" dist="38100" dir="2700000" algn="tl">
                    <a:srgbClr val="000000">
                      <a:alpha val="43137"/>
                    </a:srgbClr>
                  </a:outerShdw>
                </a:effectLst>
              </a:rPr>
              <a:t>netsh</a:t>
            </a:r>
            <a:r>
              <a:rPr lang="en-US" sz="2800" dirty="0" smtClean="0">
                <a:solidFill>
                  <a:schemeClr val="tx1">
                    <a:alpha val="99000"/>
                  </a:schemeClr>
                </a:solidFill>
                <a:effectLst>
                  <a:outerShdw blurRad="38100" dist="38100" dir="2700000" algn="tl">
                    <a:srgbClr val="000000">
                      <a:alpha val="43137"/>
                    </a:srgbClr>
                  </a:outerShdw>
                </a:effectLst>
              </a:rPr>
              <a:t> trace start provider=[</a:t>
            </a:r>
            <a:r>
              <a:rPr lang="en-US" sz="2800" dirty="0" err="1" smtClean="0">
                <a:solidFill>
                  <a:schemeClr val="tx1">
                    <a:alpha val="99000"/>
                  </a:schemeClr>
                </a:solidFill>
                <a:effectLst>
                  <a:outerShdw blurRad="38100" dist="38100" dir="2700000" algn="tl">
                    <a:srgbClr val="000000">
                      <a:alpha val="43137"/>
                    </a:srgbClr>
                  </a:outerShdw>
                </a:effectLst>
              </a:rPr>
              <a:t>ProviderName</a:t>
            </a:r>
            <a:r>
              <a:rPr lang="en-US" sz="2800" dirty="0">
                <a:solidFill>
                  <a:schemeClr val="tx1">
                    <a:alpha val="99000"/>
                  </a:schemeClr>
                </a:solidFill>
                <a:effectLst>
                  <a:outerShdw blurRad="38100" dist="38100" dir="2700000" algn="tl">
                    <a:srgbClr val="000000">
                      <a:alpha val="43137"/>
                    </a:srgbClr>
                  </a:outerShdw>
                </a:effectLst>
              </a:rPr>
              <a:t> | </a:t>
            </a:r>
            <a:r>
              <a:rPr lang="en-US" sz="2800" dirty="0" err="1" smtClean="0">
                <a:solidFill>
                  <a:schemeClr val="tx1">
                    <a:alpha val="99000"/>
                  </a:schemeClr>
                </a:solidFill>
                <a:effectLst>
                  <a:outerShdw blurRad="38100" dist="38100" dir="2700000" algn="tl">
                    <a:srgbClr val="000000">
                      <a:alpha val="43137"/>
                    </a:srgbClr>
                  </a:outerShdw>
                </a:effectLst>
              </a:rPr>
              <a:t>ProviderGUID</a:t>
            </a:r>
            <a:r>
              <a:rPr lang="en-US" sz="2800" dirty="0" smtClean="0">
                <a:solidFill>
                  <a:schemeClr val="tx1">
                    <a:alpha val="99000"/>
                  </a:schemeClr>
                </a:solidFill>
                <a:effectLst>
                  <a:outerShdw blurRad="38100" dist="38100" dir="2700000" algn="tl">
                    <a:srgbClr val="000000">
                      <a:alpha val="43137"/>
                    </a:srgbClr>
                  </a:outerShdw>
                </a:effectLst>
              </a:rPr>
              <a:t>] </a:t>
            </a:r>
          </a:p>
        </p:txBody>
      </p:sp>
      <p:sp>
        <p:nvSpPr>
          <p:cNvPr id="8" name="Rounded Rectangle 7"/>
          <p:cNvSpPr/>
          <p:nvPr/>
        </p:nvSpPr>
        <p:spPr bwMode="auto">
          <a:xfrm>
            <a:off x="471253" y="4159242"/>
            <a:ext cx="11234973"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tx1">
                    <a:alpha val="99000"/>
                  </a:schemeClr>
                </a:solidFill>
                <a:effectLst>
                  <a:outerShdw blurRad="38100" dist="38100" dir="2700000" algn="tl">
                    <a:srgbClr val="000000">
                      <a:alpha val="43137"/>
                    </a:srgbClr>
                  </a:outerShdw>
                </a:effectLst>
              </a:rPr>
              <a:t>netsh</a:t>
            </a:r>
            <a:r>
              <a:rPr lang="en-US" sz="2800" dirty="0" smtClean="0">
                <a:solidFill>
                  <a:schemeClr val="tx1">
                    <a:alpha val="99000"/>
                  </a:schemeClr>
                </a:solidFill>
                <a:effectLst>
                  <a:outerShdw blurRad="38100" dist="38100" dir="2700000" algn="tl">
                    <a:srgbClr val="000000">
                      <a:alpha val="43137"/>
                    </a:srgbClr>
                  </a:outerShdw>
                </a:effectLst>
              </a:rPr>
              <a:t> trace show providers</a:t>
            </a:r>
          </a:p>
        </p:txBody>
      </p:sp>
    </p:spTree>
    <p:extLst>
      <p:ext uri="{BB962C8B-B14F-4D97-AF65-F5344CB8AC3E}">
        <p14:creationId xmlns:p14="http://schemas.microsoft.com/office/powerpoint/2010/main" val="4072091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Isosceles Triangle 67"/>
          <p:cNvSpPr/>
          <p:nvPr/>
        </p:nvSpPr>
        <p:spPr bwMode="auto">
          <a:xfrm rot="3063484">
            <a:off x="4268729" y="2756937"/>
            <a:ext cx="517724" cy="3712485"/>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9" name="Isosceles Triangle 68"/>
          <p:cNvSpPr/>
          <p:nvPr/>
        </p:nvSpPr>
        <p:spPr bwMode="auto">
          <a:xfrm rot="18609303">
            <a:off x="7279624" y="2721129"/>
            <a:ext cx="517724" cy="4067902"/>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0" name="Isosceles Triangle 69"/>
          <p:cNvSpPr/>
          <p:nvPr/>
        </p:nvSpPr>
        <p:spPr bwMode="auto">
          <a:xfrm rot="15122124">
            <a:off x="7869144" y="482007"/>
            <a:ext cx="517724" cy="4523256"/>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1" name="Isosceles Triangle 70"/>
          <p:cNvSpPr/>
          <p:nvPr/>
        </p:nvSpPr>
        <p:spPr bwMode="auto">
          <a:xfrm rot="6562081">
            <a:off x="4142203" y="1207809"/>
            <a:ext cx="517724" cy="3346193"/>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4" name="Rounded Rectangle 33"/>
          <p:cNvSpPr/>
          <p:nvPr/>
        </p:nvSpPr>
        <p:spPr bwMode="auto">
          <a:xfrm>
            <a:off x="9095443" y="1718970"/>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ADSI</a:t>
            </a:r>
          </a:p>
        </p:txBody>
      </p:sp>
      <p:sp>
        <p:nvSpPr>
          <p:cNvPr id="35" name="Content Placeholder 5"/>
          <p:cNvSpPr txBox="1">
            <a:spLocks/>
          </p:cNvSpPr>
          <p:nvPr/>
        </p:nvSpPr>
        <p:spPr>
          <a:xfrm>
            <a:off x="8416904" y="2578687"/>
            <a:ext cx="3495676"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600" dirty="0" smtClean="0"/>
              <a:t>Microsoft-Windows-ADSI</a:t>
            </a:r>
            <a:endParaRPr lang="en-US" sz="1600" dirty="0"/>
          </a:p>
        </p:txBody>
      </p:sp>
      <p:sp>
        <p:nvSpPr>
          <p:cNvPr id="49" name="Rounded Rectangle 48"/>
          <p:cNvSpPr/>
          <p:nvPr/>
        </p:nvSpPr>
        <p:spPr bwMode="auto">
          <a:xfrm>
            <a:off x="8520513" y="5512792"/>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DNS Client</a:t>
            </a:r>
          </a:p>
        </p:txBody>
      </p:sp>
      <p:sp>
        <p:nvSpPr>
          <p:cNvPr id="50" name="Content Placeholder 5"/>
          <p:cNvSpPr txBox="1">
            <a:spLocks/>
          </p:cNvSpPr>
          <p:nvPr/>
        </p:nvSpPr>
        <p:spPr>
          <a:xfrm>
            <a:off x="7883538" y="6357500"/>
            <a:ext cx="3495676"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600" dirty="0" smtClean="0"/>
              <a:t>Microsoft-Windows-DNS-Client</a:t>
            </a:r>
            <a:endParaRPr lang="en-US" sz="1600" dirty="0"/>
          </a:p>
        </p:txBody>
      </p:sp>
      <p:sp>
        <p:nvSpPr>
          <p:cNvPr id="40" name="Rounded Rectangle 39"/>
          <p:cNvSpPr/>
          <p:nvPr/>
        </p:nvSpPr>
        <p:spPr bwMode="auto">
          <a:xfrm>
            <a:off x="1592941" y="5212369"/>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err="1" smtClean="0">
                <a:solidFill>
                  <a:schemeClr val="tx1">
                    <a:alpha val="99000"/>
                  </a:schemeClr>
                </a:solidFill>
                <a:effectLst>
                  <a:outerShdw blurRad="38100" dist="38100" dir="2700000" algn="tl">
                    <a:srgbClr val="000000">
                      <a:alpha val="43137"/>
                    </a:srgbClr>
                  </a:outerShdw>
                </a:effectLst>
              </a:rPr>
              <a:t>NetLogon</a:t>
            </a:r>
            <a:endParaRPr lang="en-US" sz="2800" dirty="0" smtClean="0">
              <a:solidFill>
                <a:schemeClr val="tx1">
                  <a:alpha val="99000"/>
                </a:schemeClr>
              </a:solidFill>
              <a:effectLst>
                <a:outerShdw blurRad="38100" dist="38100" dir="2700000" algn="tl">
                  <a:srgbClr val="000000">
                    <a:alpha val="43137"/>
                  </a:srgbClr>
                </a:outerShdw>
              </a:effectLst>
            </a:endParaRPr>
          </a:p>
        </p:txBody>
      </p:sp>
      <p:sp>
        <p:nvSpPr>
          <p:cNvPr id="41" name="Content Placeholder 5"/>
          <p:cNvSpPr txBox="1">
            <a:spLocks/>
          </p:cNvSpPr>
          <p:nvPr/>
        </p:nvSpPr>
        <p:spPr>
          <a:xfrm>
            <a:off x="690565" y="6067468"/>
            <a:ext cx="3943350" cy="49244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t>Active Directory: </a:t>
            </a:r>
            <a:r>
              <a:rPr lang="en-US" sz="1600" dirty="0" err="1"/>
              <a:t>NetLogon</a:t>
            </a:r>
            <a:endParaRPr lang="en-US" sz="1600" dirty="0"/>
          </a:p>
          <a:p>
            <a:pPr marL="0" indent="0" algn="ctr">
              <a:buNone/>
            </a:pPr>
            <a:r>
              <a:rPr lang="en-US" sz="1600" dirty="0" smtClean="0"/>
              <a:t>Microsoft-Windows-Security-</a:t>
            </a:r>
            <a:r>
              <a:rPr lang="en-US" sz="1600" dirty="0" err="1" smtClean="0"/>
              <a:t>NetLogon</a:t>
            </a:r>
            <a:endParaRPr lang="en-US" sz="1600" dirty="0"/>
          </a:p>
        </p:txBody>
      </p:sp>
      <p:sp>
        <p:nvSpPr>
          <p:cNvPr id="42" name="Rounded Rectangle 41"/>
          <p:cNvSpPr/>
          <p:nvPr/>
        </p:nvSpPr>
        <p:spPr bwMode="auto">
          <a:xfrm>
            <a:off x="1173838" y="2029676"/>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SAM</a:t>
            </a:r>
          </a:p>
        </p:txBody>
      </p:sp>
      <p:sp>
        <p:nvSpPr>
          <p:cNvPr id="43" name="Content Placeholder 5"/>
          <p:cNvSpPr txBox="1">
            <a:spLocks/>
          </p:cNvSpPr>
          <p:nvPr/>
        </p:nvSpPr>
        <p:spPr>
          <a:xfrm>
            <a:off x="41563" y="2895166"/>
            <a:ext cx="4486275" cy="49244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t>Active Directory Domain Services: SAM</a:t>
            </a:r>
          </a:p>
          <a:p>
            <a:pPr marL="0" indent="0" algn="ctr">
              <a:buFontTx/>
              <a:buNone/>
            </a:pPr>
            <a:r>
              <a:rPr lang="en-US" sz="1600" dirty="0" smtClean="0"/>
              <a:t>Microsoft-Windows-Directory-Services-SAM</a:t>
            </a:r>
          </a:p>
        </p:txBody>
      </p:sp>
      <p:sp>
        <p:nvSpPr>
          <p:cNvPr id="66" name="Isosceles Triangle 65"/>
          <p:cNvSpPr/>
          <p:nvPr/>
        </p:nvSpPr>
        <p:spPr bwMode="auto">
          <a:xfrm rot="10426991">
            <a:off x="5574085" y="829637"/>
            <a:ext cx="517726" cy="2596525"/>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3" name="Isosceles Triangle 72"/>
          <p:cNvSpPr/>
          <p:nvPr/>
        </p:nvSpPr>
        <p:spPr bwMode="auto">
          <a:xfrm rot="21226991">
            <a:off x="5868591" y="3473411"/>
            <a:ext cx="517726" cy="2596525"/>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6" name="Rounded Rectangle 35"/>
          <p:cNvSpPr/>
          <p:nvPr/>
        </p:nvSpPr>
        <p:spPr bwMode="auto">
          <a:xfrm>
            <a:off x="5232455" y="5573492"/>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DC Locator</a:t>
            </a:r>
          </a:p>
        </p:txBody>
      </p:sp>
      <p:sp>
        <p:nvSpPr>
          <p:cNvPr id="37" name="Content Placeholder 5"/>
          <p:cNvSpPr txBox="1">
            <a:spLocks/>
          </p:cNvSpPr>
          <p:nvPr/>
        </p:nvSpPr>
        <p:spPr>
          <a:xfrm>
            <a:off x="4553916" y="6428591"/>
            <a:ext cx="3495676"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600" dirty="0" smtClean="0"/>
              <a:t>Microsoft-Windows-</a:t>
            </a:r>
            <a:r>
              <a:rPr lang="en-US" sz="1600" dirty="0" err="1" smtClean="0"/>
              <a:t>DCLocator</a:t>
            </a:r>
            <a:endParaRPr lang="en-US" sz="1600" dirty="0"/>
          </a:p>
        </p:txBody>
      </p:sp>
      <p:sp>
        <p:nvSpPr>
          <p:cNvPr id="38" name="Rounded Rectangle 37"/>
          <p:cNvSpPr/>
          <p:nvPr/>
        </p:nvSpPr>
        <p:spPr bwMode="auto">
          <a:xfrm>
            <a:off x="4760004" y="80549"/>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Kerberos</a:t>
            </a:r>
          </a:p>
        </p:txBody>
      </p:sp>
      <p:sp>
        <p:nvSpPr>
          <p:cNvPr id="39" name="Content Placeholder 5"/>
          <p:cNvSpPr txBox="1">
            <a:spLocks/>
          </p:cNvSpPr>
          <p:nvPr/>
        </p:nvSpPr>
        <p:spPr>
          <a:xfrm>
            <a:off x="4081465" y="946039"/>
            <a:ext cx="3495676" cy="49244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t>Security: Kerberos Authentication</a:t>
            </a:r>
          </a:p>
          <a:p>
            <a:pPr marL="0" indent="0" algn="ctr">
              <a:buNone/>
            </a:pPr>
            <a:r>
              <a:rPr lang="en-US" sz="1600" dirty="0"/>
              <a:t>Active Directory: Kerberos Client</a:t>
            </a:r>
          </a:p>
        </p:txBody>
      </p:sp>
      <p:sp>
        <p:nvSpPr>
          <p:cNvPr id="75" name="Isosceles Triangle 74"/>
          <p:cNvSpPr/>
          <p:nvPr/>
        </p:nvSpPr>
        <p:spPr bwMode="auto">
          <a:xfrm rot="13765450">
            <a:off x="7204880" y="207166"/>
            <a:ext cx="517724" cy="3917831"/>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1" name="Rounded Rectangle 60"/>
          <p:cNvSpPr/>
          <p:nvPr/>
        </p:nvSpPr>
        <p:spPr bwMode="auto">
          <a:xfrm>
            <a:off x="8122329" y="537599"/>
            <a:ext cx="2268580"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ts val="2400"/>
              </a:lnSpc>
            </a:pPr>
            <a:r>
              <a:rPr lang="en-US" sz="2800" dirty="0" smtClean="0">
                <a:solidFill>
                  <a:schemeClr val="tx1">
                    <a:alpha val="99000"/>
                  </a:schemeClr>
                </a:solidFill>
                <a:effectLst>
                  <a:outerShdw blurRad="38100" dist="38100" dir="2700000" algn="tl">
                    <a:srgbClr val="000000">
                      <a:alpha val="43137"/>
                    </a:srgbClr>
                  </a:outerShdw>
                </a:effectLst>
              </a:rPr>
              <a:t>LDAP Client</a:t>
            </a:r>
          </a:p>
        </p:txBody>
      </p:sp>
      <p:sp>
        <p:nvSpPr>
          <p:cNvPr id="62" name="Content Placeholder 5"/>
          <p:cNvSpPr txBox="1">
            <a:spLocks/>
          </p:cNvSpPr>
          <p:nvPr/>
        </p:nvSpPr>
        <p:spPr>
          <a:xfrm>
            <a:off x="7443790" y="1384616"/>
            <a:ext cx="3495676"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600" dirty="0" smtClean="0"/>
              <a:t>Microsoft-Windows-LDAP-Client</a:t>
            </a:r>
            <a:endParaRPr lang="en-US" sz="1600" dirty="0"/>
          </a:p>
        </p:txBody>
      </p:sp>
      <p:sp>
        <p:nvSpPr>
          <p:cNvPr id="76" name="Isosceles Triangle 75"/>
          <p:cNvSpPr/>
          <p:nvPr/>
        </p:nvSpPr>
        <p:spPr bwMode="auto">
          <a:xfrm rot="7833485">
            <a:off x="4185692" y="83751"/>
            <a:ext cx="517724" cy="4067902"/>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4" name="Rounded Rectangle 63"/>
          <p:cNvSpPr/>
          <p:nvPr/>
        </p:nvSpPr>
        <p:spPr bwMode="auto">
          <a:xfrm>
            <a:off x="1483403" y="414699"/>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NTLM</a:t>
            </a:r>
          </a:p>
        </p:txBody>
      </p:sp>
      <p:sp>
        <p:nvSpPr>
          <p:cNvPr id="65" name="Content Placeholder 5"/>
          <p:cNvSpPr txBox="1">
            <a:spLocks/>
          </p:cNvSpPr>
          <p:nvPr/>
        </p:nvSpPr>
        <p:spPr>
          <a:xfrm>
            <a:off x="804864" y="1280189"/>
            <a:ext cx="3495676" cy="49244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t>Security: NTLM Authentication</a:t>
            </a:r>
          </a:p>
          <a:p>
            <a:pPr marL="0" indent="0" algn="ctr">
              <a:buNone/>
            </a:pPr>
            <a:r>
              <a:rPr lang="en-US" sz="1600" dirty="0" smtClean="0"/>
              <a:t>Microsoft-Windows-NTLM</a:t>
            </a:r>
          </a:p>
        </p:txBody>
      </p:sp>
      <p:sp>
        <p:nvSpPr>
          <p:cNvPr id="77" name="Isosceles Triangle 76"/>
          <p:cNvSpPr/>
          <p:nvPr/>
        </p:nvSpPr>
        <p:spPr bwMode="auto">
          <a:xfrm rot="4793119">
            <a:off x="3849520" y="1879288"/>
            <a:ext cx="517724" cy="3806028"/>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4" name="Rounded Rectangle 43"/>
          <p:cNvSpPr/>
          <p:nvPr/>
        </p:nvSpPr>
        <p:spPr bwMode="auto">
          <a:xfrm>
            <a:off x="983341" y="3599009"/>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LSA</a:t>
            </a:r>
          </a:p>
        </p:txBody>
      </p:sp>
      <p:sp>
        <p:nvSpPr>
          <p:cNvPr id="45" name="Content Placeholder 5"/>
          <p:cNvSpPr txBox="1">
            <a:spLocks/>
          </p:cNvSpPr>
          <p:nvPr/>
        </p:nvSpPr>
        <p:spPr>
          <a:xfrm>
            <a:off x="80965" y="4443717"/>
            <a:ext cx="3943350" cy="49244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err="1" smtClean="0"/>
              <a:t>LsaSrv</a:t>
            </a:r>
            <a:endParaRPr lang="en-US" sz="1600" dirty="0"/>
          </a:p>
          <a:p>
            <a:pPr marL="0" indent="0" algn="ctr">
              <a:buNone/>
            </a:pPr>
            <a:r>
              <a:rPr lang="en-US" sz="1600" dirty="0" smtClean="0"/>
              <a:t>Local Security Authority (LSA)</a:t>
            </a:r>
            <a:endParaRPr lang="en-US" sz="1600" dirty="0"/>
          </a:p>
        </p:txBody>
      </p:sp>
      <p:sp>
        <p:nvSpPr>
          <p:cNvPr id="78" name="Isosceles Triangle 77"/>
          <p:cNvSpPr/>
          <p:nvPr/>
        </p:nvSpPr>
        <p:spPr bwMode="auto">
          <a:xfrm rot="16200000">
            <a:off x="7648295" y="1540199"/>
            <a:ext cx="517724" cy="3806028"/>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8" name="Content Placeholder 5"/>
          <p:cNvSpPr txBox="1">
            <a:spLocks/>
          </p:cNvSpPr>
          <p:nvPr/>
        </p:nvSpPr>
        <p:spPr>
          <a:xfrm>
            <a:off x="8643472" y="3870941"/>
            <a:ext cx="3495676"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600" dirty="0" smtClean="0"/>
              <a:t>Microsoft-Windows-Time-Service</a:t>
            </a:r>
            <a:endParaRPr lang="en-US" sz="1600" dirty="0"/>
          </a:p>
        </p:txBody>
      </p:sp>
      <p:sp>
        <p:nvSpPr>
          <p:cNvPr id="47" name="Rounded Rectangle 46"/>
          <p:cNvSpPr/>
          <p:nvPr/>
        </p:nvSpPr>
        <p:spPr bwMode="auto">
          <a:xfrm>
            <a:off x="9322010" y="3011224"/>
            <a:ext cx="2346115"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ts val="2400"/>
              </a:lnSpc>
            </a:pPr>
            <a:r>
              <a:rPr lang="en-US" sz="2800" dirty="0" smtClean="0">
                <a:solidFill>
                  <a:schemeClr val="tx1">
                    <a:alpha val="99000"/>
                  </a:schemeClr>
                </a:solidFill>
                <a:effectLst>
                  <a:outerShdw blurRad="38100" dist="38100" dir="2700000" algn="tl">
                    <a:srgbClr val="000000">
                      <a:alpha val="43137"/>
                    </a:srgbClr>
                  </a:outerShdw>
                </a:effectLst>
              </a:rPr>
              <a:t>Time Service</a:t>
            </a:r>
          </a:p>
        </p:txBody>
      </p:sp>
      <p:sp>
        <p:nvSpPr>
          <p:cNvPr id="79" name="Isosceles Triangle 78"/>
          <p:cNvSpPr/>
          <p:nvPr/>
        </p:nvSpPr>
        <p:spPr bwMode="auto">
          <a:xfrm rot="17413587">
            <a:off x="7533995" y="2205339"/>
            <a:ext cx="517724" cy="3806028"/>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7" name="Rounded Rectangle 56"/>
          <p:cNvSpPr/>
          <p:nvPr/>
        </p:nvSpPr>
        <p:spPr bwMode="auto">
          <a:xfrm>
            <a:off x="9088647" y="4296657"/>
            <a:ext cx="2138598" cy="81353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Networking</a:t>
            </a:r>
          </a:p>
        </p:txBody>
      </p:sp>
      <p:sp>
        <p:nvSpPr>
          <p:cNvPr id="58" name="Content Placeholder 5"/>
          <p:cNvSpPr txBox="1">
            <a:spLocks/>
          </p:cNvSpPr>
          <p:nvPr/>
        </p:nvSpPr>
        <p:spPr>
          <a:xfrm>
            <a:off x="8410108" y="5143674"/>
            <a:ext cx="3495676" cy="2215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600" dirty="0" smtClean="0"/>
              <a:t>Microsoft-Windows-TCPIP</a:t>
            </a:r>
            <a:endParaRPr lang="en-US" sz="1600" dirty="0"/>
          </a:p>
        </p:txBody>
      </p:sp>
      <p:sp>
        <p:nvSpPr>
          <p:cNvPr id="5" name="Title 4"/>
          <p:cNvSpPr>
            <a:spLocks noGrp="1"/>
          </p:cNvSpPr>
          <p:nvPr>
            <p:ph type="title"/>
          </p:nvPr>
        </p:nvSpPr>
        <p:spPr>
          <a:xfrm>
            <a:off x="3829050" y="2855263"/>
            <a:ext cx="4466758" cy="1218795"/>
          </a:xfrm>
        </p:spPr>
        <p:txBody>
          <a:bodyPr/>
          <a:lstStyle/>
          <a:p>
            <a:pPr algn="ctr"/>
            <a:r>
              <a:rPr lang="en-US" dirty="0" smtClean="0"/>
              <a:t>Tracing</a:t>
            </a:r>
            <a:br>
              <a:rPr lang="en-US" dirty="0" smtClean="0"/>
            </a:br>
            <a:r>
              <a:rPr lang="en-US" dirty="0" smtClean="0"/>
              <a:t>Active Directory</a:t>
            </a:r>
            <a:endParaRPr lang="en-US" dirty="0"/>
          </a:p>
        </p:txBody>
      </p:sp>
      <p:pic>
        <p:nvPicPr>
          <p:cNvPr id="46" name="Picture 2" descr="C:\Users\JairoC.NTDEV\AppData\Local\Microsoft\Windows\Temporary Internet Files\Content.IE5\RJPXPH4A\MC9004326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0013" y="5917150"/>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36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Effect transition="in" filter="fade">
                                      <p:cBhvr>
                                        <p:cTn id="64" dur="500"/>
                                        <p:tgtEl>
                                          <p:spTgt spid="6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p:cTn id="67" dur="500" fill="hold"/>
                                        <p:tgtEl>
                                          <p:spTgt spid="69"/>
                                        </p:tgtEl>
                                        <p:attrNameLst>
                                          <p:attrName>ppt_w</p:attrName>
                                        </p:attrNameLst>
                                      </p:cBhvr>
                                      <p:tavLst>
                                        <p:tav tm="0">
                                          <p:val>
                                            <p:fltVal val="0"/>
                                          </p:val>
                                        </p:tav>
                                        <p:tav tm="100000">
                                          <p:val>
                                            <p:strVal val="#ppt_w"/>
                                          </p:val>
                                        </p:tav>
                                      </p:tavLst>
                                    </p:anim>
                                    <p:anim calcmode="lin" valueType="num">
                                      <p:cBhvr>
                                        <p:cTn id="68" dur="500" fill="hold"/>
                                        <p:tgtEl>
                                          <p:spTgt spid="69"/>
                                        </p:tgtEl>
                                        <p:attrNameLst>
                                          <p:attrName>ppt_h</p:attrName>
                                        </p:attrNameLst>
                                      </p:cBhvr>
                                      <p:tavLst>
                                        <p:tav tm="0">
                                          <p:val>
                                            <p:fltVal val="0"/>
                                          </p:val>
                                        </p:tav>
                                        <p:tav tm="100000">
                                          <p:val>
                                            <p:strVal val="#ppt_h"/>
                                          </p:val>
                                        </p:tav>
                                      </p:tavLst>
                                    </p:anim>
                                    <p:animEffect transition="in" filter="fade">
                                      <p:cBhvr>
                                        <p:cTn id="69" dur="500"/>
                                        <p:tgtEl>
                                          <p:spTgt spid="6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p:cTn id="72" dur="500" fill="hold"/>
                                        <p:tgtEl>
                                          <p:spTgt spid="70"/>
                                        </p:tgtEl>
                                        <p:attrNameLst>
                                          <p:attrName>ppt_w</p:attrName>
                                        </p:attrNameLst>
                                      </p:cBhvr>
                                      <p:tavLst>
                                        <p:tav tm="0">
                                          <p:val>
                                            <p:fltVal val="0"/>
                                          </p:val>
                                        </p:tav>
                                        <p:tav tm="100000">
                                          <p:val>
                                            <p:strVal val="#ppt_w"/>
                                          </p:val>
                                        </p:tav>
                                      </p:tavLst>
                                    </p:anim>
                                    <p:anim calcmode="lin" valueType="num">
                                      <p:cBhvr>
                                        <p:cTn id="73" dur="500" fill="hold"/>
                                        <p:tgtEl>
                                          <p:spTgt spid="70"/>
                                        </p:tgtEl>
                                        <p:attrNameLst>
                                          <p:attrName>ppt_h</p:attrName>
                                        </p:attrNameLst>
                                      </p:cBhvr>
                                      <p:tavLst>
                                        <p:tav tm="0">
                                          <p:val>
                                            <p:fltVal val="0"/>
                                          </p:val>
                                        </p:tav>
                                        <p:tav tm="100000">
                                          <p:val>
                                            <p:strVal val="#ppt_h"/>
                                          </p:val>
                                        </p:tav>
                                      </p:tavLst>
                                    </p:anim>
                                    <p:animEffect transition="in" filter="fade">
                                      <p:cBhvr>
                                        <p:cTn id="74" dur="500"/>
                                        <p:tgtEl>
                                          <p:spTgt spid="7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 calcmode="lin" valueType="num">
                                      <p:cBhvr>
                                        <p:cTn id="102" dur="500" fill="hold"/>
                                        <p:tgtEl>
                                          <p:spTgt spid="66"/>
                                        </p:tgtEl>
                                        <p:attrNameLst>
                                          <p:attrName>ppt_w</p:attrName>
                                        </p:attrNameLst>
                                      </p:cBhvr>
                                      <p:tavLst>
                                        <p:tav tm="0">
                                          <p:val>
                                            <p:fltVal val="0"/>
                                          </p:val>
                                        </p:tav>
                                        <p:tav tm="100000">
                                          <p:val>
                                            <p:strVal val="#ppt_w"/>
                                          </p:val>
                                        </p:tav>
                                      </p:tavLst>
                                    </p:anim>
                                    <p:anim calcmode="lin" valueType="num">
                                      <p:cBhvr>
                                        <p:cTn id="103" dur="500" fill="hold"/>
                                        <p:tgtEl>
                                          <p:spTgt spid="66"/>
                                        </p:tgtEl>
                                        <p:attrNameLst>
                                          <p:attrName>ppt_h</p:attrName>
                                        </p:attrNameLst>
                                      </p:cBhvr>
                                      <p:tavLst>
                                        <p:tav tm="0">
                                          <p:val>
                                            <p:fltVal val="0"/>
                                          </p:val>
                                        </p:tav>
                                        <p:tav tm="100000">
                                          <p:val>
                                            <p:strVal val="#ppt_h"/>
                                          </p:val>
                                        </p:tav>
                                      </p:tavLst>
                                    </p:anim>
                                    <p:animEffect transition="in" filter="fade">
                                      <p:cBhvr>
                                        <p:cTn id="104" dur="500"/>
                                        <p:tgtEl>
                                          <p:spTgt spid="6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500" fill="hold"/>
                                        <p:tgtEl>
                                          <p:spTgt spid="73"/>
                                        </p:tgtEl>
                                        <p:attrNameLst>
                                          <p:attrName>ppt_w</p:attrName>
                                        </p:attrNameLst>
                                      </p:cBhvr>
                                      <p:tavLst>
                                        <p:tav tm="0">
                                          <p:val>
                                            <p:fltVal val="0"/>
                                          </p:val>
                                        </p:tav>
                                        <p:tav tm="100000">
                                          <p:val>
                                            <p:strVal val="#ppt_w"/>
                                          </p:val>
                                        </p:tav>
                                      </p:tavLst>
                                    </p:anim>
                                    <p:anim calcmode="lin" valueType="num">
                                      <p:cBhvr>
                                        <p:cTn id="108" dur="500" fill="hold"/>
                                        <p:tgtEl>
                                          <p:spTgt spid="73"/>
                                        </p:tgtEl>
                                        <p:attrNameLst>
                                          <p:attrName>ppt_h</p:attrName>
                                        </p:attrNameLst>
                                      </p:cBhvr>
                                      <p:tavLst>
                                        <p:tav tm="0">
                                          <p:val>
                                            <p:fltVal val="0"/>
                                          </p:val>
                                        </p:tav>
                                        <p:tav tm="100000">
                                          <p:val>
                                            <p:strVal val="#ppt_h"/>
                                          </p:val>
                                        </p:tav>
                                      </p:tavLst>
                                    </p:anim>
                                    <p:animEffect transition="in" filter="fade">
                                      <p:cBhvr>
                                        <p:cTn id="109" dur="500"/>
                                        <p:tgtEl>
                                          <p:spTgt spid="7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500" fill="hold"/>
                                        <p:tgtEl>
                                          <p:spTgt spid="37"/>
                                        </p:tgtEl>
                                        <p:attrNameLst>
                                          <p:attrName>ppt_w</p:attrName>
                                        </p:attrNameLst>
                                      </p:cBhvr>
                                      <p:tavLst>
                                        <p:tav tm="0">
                                          <p:val>
                                            <p:fltVal val="0"/>
                                          </p:val>
                                        </p:tav>
                                        <p:tav tm="100000">
                                          <p:val>
                                            <p:strVal val="#ppt_w"/>
                                          </p:val>
                                        </p:tav>
                                      </p:tavLst>
                                    </p:anim>
                                    <p:anim calcmode="lin" valueType="num">
                                      <p:cBhvr>
                                        <p:cTn id="113" dur="500" fill="hold"/>
                                        <p:tgtEl>
                                          <p:spTgt spid="37"/>
                                        </p:tgtEl>
                                        <p:attrNameLst>
                                          <p:attrName>ppt_h</p:attrName>
                                        </p:attrNameLst>
                                      </p:cBhvr>
                                      <p:tavLst>
                                        <p:tav tm="0">
                                          <p:val>
                                            <p:fltVal val="0"/>
                                          </p:val>
                                        </p:tav>
                                        <p:tav tm="100000">
                                          <p:val>
                                            <p:strVal val="#ppt_h"/>
                                          </p:val>
                                        </p:tav>
                                      </p:tavLst>
                                    </p:anim>
                                    <p:animEffect transition="in" filter="fade">
                                      <p:cBhvr>
                                        <p:cTn id="114" dur="500"/>
                                        <p:tgtEl>
                                          <p:spTgt spid="37"/>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p:cTn id="117" dur="500" fill="hold"/>
                                        <p:tgtEl>
                                          <p:spTgt spid="39"/>
                                        </p:tgtEl>
                                        <p:attrNameLst>
                                          <p:attrName>ppt_w</p:attrName>
                                        </p:attrNameLst>
                                      </p:cBhvr>
                                      <p:tavLst>
                                        <p:tav tm="0">
                                          <p:val>
                                            <p:fltVal val="0"/>
                                          </p:val>
                                        </p:tav>
                                        <p:tav tm="100000">
                                          <p:val>
                                            <p:strVal val="#ppt_w"/>
                                          </p:val>
                                        </p:tav>
                                      </p:tavLst>
                                    </p:anim>
                                    <p:anim calcmode="lin" valueType="num">
                                      <p:cBhvr>
                                        <p:cTn id="118" dur="500" fill="hold"/>
                                        <p:tgtEl>
                                          <p:spTgt spid="39"/>
                                        </p:tgtEl>
                                        <p:attrNameLst>
                                          <p:attrName>ppt_h</p:attrName>
                                        </p:attrNameLst>
                                      </p:cBhvr>
                                      <p:tavLst>
                                        <p:tav tm="0">
                                          <p:val>
                                            <p:fltVal val="0"/>
                                          </p:val>
                                        </p:tav>
                                        <p:tav tm="100000">
                                          <p:val>
                                            <p:strVal val="#ppt_h"/>
                                          </p:val>
                                        </p:tav>
                                      </p:tavLst>
                                    </p:anim>
                                    <p:animEffect transition="in" filter="fade">
                                      <p:cBhvr>
                                        <p:cTn id="119" dur="500"/>
                                        <p:tgtEl>
                                          <p:spTgt spid="39"/>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5"/>
                                        </p:tgtEl>
                                        <p:attrNameLst>
                                          <p:attrName>style.visibility</p:attrName>
                                        </p:attrNameLst>
                                      </p:cBhvr>
                                      <p:to>
                                        <p:strVal val="visible"/>
                                      </p:to>
                                    </p:set>
                                    <p:anim calcmode="lin" valueType="num">
                                      <p:cBhvr>
                                        <p:cTn id="122" dur="500" fill="hold"/>
                                        <p:tgtEl>
                                          <p:spTgt spid="75"/>
                                        </p:tgtEl>
                                        <p:attrNameLst>
                                          <p:attrName>ppt_w</p:attrName>
                                        </p:attrNameLst>
                                      </p:cBhvr>
                                      <p:tavLst>
                                        <p:tav tm="0">
                                          <p:val>
                                            <p:fltVal val="0"/>
                                          </p:val>
                                        </p:tav>
                                        <p:tav tm="100000">
                                          <p:val>
                                            <p:strVal val="#ppt_w"/>
                                          </p:val>
                                        </p:tav>
                                      </p:tavLst>
                                    </p:anim>
                                    <p:anim calcmode="lin" valueType="num">
                                      <p:cBhvr>
                                        <p:cTn id="123" dur="500" fill="hold"/>
                                        <p:tgtEl>
                                          <p:spTgt spid="75"/>
                                        </p:tgtEl>
                                        <p:attrNameLst>
                                          <p:attrName>ppt_h</p:attrName>
                                        </p:attrNameLst>
                                      </p:cBhvr>
                                      <p:tavLst>
                                        <p:tav tm="0">
                                          <p:val>
                                            <p:fltVal val="0"/>
                                          </p:val>
                                        </p:tav>
                                        <p:tav tm="100000">
                                          <p:val>
                                            <p:strVal val="#ppt_h"/>
                                          </p:val>
                                        </p:tav>
                                      </p:tavLst>
                                    </p:anim>
                                    <p:animEffect transition="in" filter="fade">
                                      <p:cBhvr>
                                        <p:cTn id="124" dur="500"/>
                                        <p:tgtEl>
                                          <p:spTgt spid="7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 calcmode="lin" valueType="num">
                                      <p:cBhvr>
                                        <p:cTn id="127" dur="500" fill="hold"/>
                                        <p:tgtEl>
                                          <p:spTgt spid="62"/>
                                        </p:tgtEl>
                                        <p:attrNameLst>
                                          <p:attrName>ppt_w</p:attrName>
                                        </p:attrNameLst>
                                      </p:cBhvr>
                                      <p:tavLst>
                                        <p:tav tm="0">
                                          <p:val>
                                            <p:fltVal val="0"/>
                                          </p:val>
                                        </p:tav>
                                        <p:tav tm="100000">
                                          <p:val>
                                            <p:strVal val="#ppt_w"/>
                                          </p:val>
                                        </p:tav>
                                      </p:tavLst>
                                    </p:anim>
                                    <p:anim calcmode="lin" valueType="num">
                                      <p:cBhvr>
                                        <p:cTn id="128" dur="500" fill="hold"/>
                                        <p:tgtEl>
                                          <p:spTgt spid="62"/>
                                        </p:tgtEl>
                                        <p:attrNameLst>
                                          <p:attrName>ppt_h</p:attrName>
                                        </p:attrNameLst>
                                      </p:cBhvr>
                                      <p:tavLst>
                                        <p:tav tm="0">
                                          <p:val>
                                            <p:fltVal val="0"/>
                                          </p:val>
                                        </p:tav>
                                        <p:tav tm="100000">
                                          <p:val>
                                            <p:strVal val="#ppt_h"/>
                                          </p:val>
                                        </p:tav>
                                      </p:tavLst>
                                    </p:anim>
                                    <p:animEffect transition="in" filter="fade">
                                      <p:cBhvr>
                                        <p:cTn id="129" dur="500"/>
                                        <p:tgtEl>
                                          <p:spTgt spid="62"/>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76"/>
                                        </p:tgtEl>
                                        <p:attrNameLst>
                                          <p:attrName>style.visibility</p:attrName>
                                        </p:attrNameLst>
                                      </p:cBhvr>
                                      <p:to>
                                        <p:strVal val="visible"/>
                                      </p:to>
                                    </p:set>
                                    <p:anim calcmode="lin" valueType="num">
                                      <p:cBhvr>
                                        <p:cTn id="132" dur="500" fill="hold"/>
                                        <p:tgtEl>
                                          <p:spTgt spid="76"/>
                                        </p:tgtEl>
                                        <p:attrNameLst>
                                          <p:attrName>ppt_w</p:attrName>
                                        </p:attrNameLst>
                                      </p:cBhvr>
                                      <p:tavLst>
                                        <p:tav tm="0">
                                          <p:val>
                                            <p:fltVal val="0"/>
                                          </p:val>
                                        </p:tav>
                                        <p:tav tm="100000">
                                          <p:val>
                                            <p:strVal val="#ppt_w"/>
                                          </p:val>
                                        </p:tav>
                                      </p:tavLst>
                                    </p:anim>
                                    <p:anim calcmode="lin" valueType="num">
                                      <p:cBhvr>
                                        <p:cTn id="133" dur="500" fill="hold"/>
                                        <p:tgtEl>
                                          <p:spTgt spid="76"/>
                                        </p:tgtEl>
                                        <p:attrNameLst>
                                          <p:attrName>ppt_h</p:attrName>
                                        </p:attrNameLst>
                                      </p:cBhvr>
                                      <p:tavLst>
                                        <p:tav tm="0">
                                          <p:val>
                                            <p:fltVal val="0"/>
                                          </p:val>
                                        </p:tav>
                                        <p:tav tm="100000">
                                          <p:val>
                                            <p:strVal val="#ppt_h"/>
                                          </p:val>
                                        </p:tav>
                                      </p:tavLst>
                                    </p:anim>
                                    <p:animEffect transition="in" filter="fade">
                                      <p:cBhvr>
                                        <p:cTn id="134" dur="500"/>
                                        <p:tgtEl>
                                          <p:spTgt spid="76"/>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65"/>
                                        </p:tgtEl>
                                        <p:attrNameLst>
                                          <p:attrName>style.visibility</p:attrName>
                                        </p:attrNameLst>
                                      </p:cBhvr>
                                      <p:to>
                                        <p:strVal val="visible"/>
                                      </p:to>
                                    </p:set>
                                    <p:anim calcmode="lin" valueType="num">
                                      <p:cBhvr>
                                        <p:cTn id="137" dur="500" fill="hold"/>
                                        <p:tgtEl>
                                          <p:spTgt spid="65"/>
                                        </p:tgtEl>
                                        <p:attrNameLst>
                                          <p:attrName>ppt_w</p:attrName>
                                        </p:attrNameLst>
                                      </p:cBhvr>
                                      <p:tavLst>
                                        <p:tav tm="0">
                                          <p:val>
                                            <p:fltVal val="0"/>
                                          </p:val>
                                        </p:tav>
                                        <p:tav tm="100000">
                                          <p:val>
                                            <p:strVal val="#ppt_w"/>
                                          </p:val>
                                        </p:tav>
                                      </p:tavLst>
                                    </p:anim>
                                    <p:anim calcmode="lin" valueType="num">
                                      <p:cBhvr>
                                        <p:cTn id="138" dur="500" fill="hold"/>
                                        <p:tgtEl>
                                          <p:spTgt spid="65"/>
                                        </p:tgtEl>
                                        <p:attrNameLst>
                                          <p:attrName>ppt_h</p:attrName>
                                        </p:attrNameLst>
                                      </p:cBhvr>
                                      <p:tavLst>
                                        <p:tav tm="0">
                                          <p:val>
                                            <p:fltVal val="0"/>
                                          </p:val>
                                        </p:tav>
                                        <p:tav tm="100000">
                                          <p:val>
                                            <p:strVal val="#ppt_h"/>
                                          </p:val>
                                        </p:tav>
                                      </p:tavLst>
                                    </p:anim>
                                    <p:animEffect transition="in" filter="fade">
                                      <p:cBhvr>
                                        <p:cTn id="139" dur="500"/>
                                        <p:tgtEl>
                                          <p:spTgt spid="6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77"/>
                                        </p:tgtEl>
                                        <p:attrNameLst>
                                          <p:attrName>style.visibility</p:attrName>
                                        </p:attrNameLst>
                                      </p:cBhvr>
                                      <p:to>
                                        <p:strVal val="visible"/>
                                      </p:to>
                                    </p:set>
                                    <p:anim calcmode="lin" valueType="num">
                                      <p:cBhvr>
                                        <p:cTn id="142" dur="500" fill="hold"/>
                                        <p:tgtEl>
                                          <p:spTgt spid="77"/>
                                        </p:tgtEl>
                                        <p:attrNameLst>
                                          <p:attrName>ppt_w</p:attrName>
                                        </p:attrNameLst>
                                      </p:cBhvr>
                                      <p:tavLst>
                                        <p:tav tm="0">
                                          <p:val>
                                            <p:fltVal val="0"/>
                                          </p:val>
                                        </p:tav>
                                        <p:tav tm="100000">
                                          <p:val>
                                            <p:strVal val="#ppt_w"/>
                                          </p:val>
                                        </p:tav>
                                      </p:tavLst>
                                    </p:anim>
                                    <p:anim calcmode="lin" valueType="num">
                                      <p:cBhvr>
                                        <p:cTn id="143" dur="500" fill="hold"/>
                                        <p:tgtEl>
                                          <p:spTgt spid="77"/>
                                        </p:tgtEl>
                                        <p:attrNameLst>
                                          <p:attrName>ppt_h</p:attrName>
                                        </p:attrNameLst>
                                      </p:cBhvr>
                                      <p:tavLst>
                                        <p:tav tm="0">
                                          <p:val>
                                            <p:fltVal val="0"/>
                                          </p:val>
                                        </p:tav>
                                        <p:tav tm="100000">
                                          <p:val>
                                            <p:strVal val="#ppt_h"/>
                                          </p:val>
                                        </p:tav>
                                      </p:tavLst>
                                    </p:anim>
                                    <p:animEffect transition="in" filter="fade">
                                      <p:cBhvr>
                                        <p:cTn id="144" dur="500"/>
                                        <p:tgtEl>
                                          <p:spTgt spid="7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p:cTn id="147" dur="500" fill="hold"/>
                                        <p:tgtEl>
                                          <p:spTgt spid="45"/>
                                        </p:tgtEl>
                                        <p:attrNameLst>
                                          <p:attrName>ppt_w</p:attrName>
                                        </p:attrNameLst>
                                      </p:cBhvr>
                                      <p:tavLst>
                                        <p:tav tm="0">
                                          <p:val>
                                            <p:fltVal val="0"/>
                                          </p:val>
                                        </p:tav>
                                        <p:tav tm="100000">
                                          <p:val>
                                            <p:strVal val="#ppt_w"/>
                                          </p:val>
                                        </p:tav>
                                      </p:tavLst>
                                    </p:anim>
                                    <p:anim calcmode="lin" valueType="num">
                                      <p:cBhvr>
                                        <p:cTn id="148" dur="500" fill="hold"/>
                                        <p:tgtEl>
                                          <p:spTgt spid="45"/>
                                        </p:tgtEl>
                                        <p:attrNameLst>
                                          <p:attrName>ppt_h</p:attrName>
                                        </p:attrNameLst>
                                      </p:cBhvr>
                                      <p:tavLst>
                                        <p:tav tm="0">
                                          <p:val>
                                            <p:fltVal val="0"/>
                                          </p:val>
                                        </p:tav>
                                        <p:tav tm="100000">
                                          <p:val>
                                            <p:strVal val="#ppt_h"/>
                                          </p:val>
                                        </p:tav>
                                      </p:tavLst>
                                    </p:anim>
                                    <p:animEffect transition="in" filter="fade">
                                      <p:cBhvr>
                                        <p:cTn id="149" dur="500"/>
                                        <p:tgtEl>
                                          <p:spTgt spid="45"/>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78"/>
                                        </p:tgtEl>
                                        <p:attrNameLst>
                                          <p:attrName>style.visibility</p:attrName>
                                        </p:attrNameLst>
                                      </p:cBhvr>
                                      <p:to>
                                        <p:strVal val="visible"/>
                                      </p:to>
                                    </p:set>
                                    <p:anim calcmode="lin" valueType="num">
                                      <p:cBhvr>
                                        <p:cTn id="152" dur="500" fill="hold"/>
                                        <p:tgtEl>
                                          <p:spTgt spid="78"/>
                                        </p:tgtEl>
                                        <p:attrNameLst>
                                          <p:attrName>ppt_w</p:attrName>
                                        </p:attrNameLst>
                                      </p:cBhvr>
                                      <p:tavLst>
                                        <p:tav tm="0">
                                          <p:val>
                                            <p:fltVal val="0"/>
                                          </p:val>
                                        </p:tav>
                                        <p:tav tm="100000">
                                          <p:val>
                                            <p:strVal val="#ppt_w"/>
                                          </p:val>
                                        </p:tav>
                                      </p:tavLst>
                                    </p:anim>
                                    <p:anim calcmode="lin" valueType="num">
                                      <p:cBhvr>
                                        <p:cTn id="153" dur="500" fill="hold"/>
                                        <p:tgtEl>
                                          <p:spTgt spid="78"/>
                                        </p:tgtEl>
                                        <p:attrNameLst>
                                          <p:attrName>ppt_h</p:attrName>
                                        </p:attrNameLst>
                                      </p:cBhvr>
                                      <p:tavLst>
                                        <p:tav tm="0">
                                          <p:val>
                                            <p:fltVal val="0"/>
                                          </p:val>
                                        </p:tav>
                                        <p:tav tm="100000">
                                          <p:val>
                                            <p:strVal val="#ppt_h"/>
                                          </p:val>
                                        </p:tav>
                                      </p:tavLst>
                                    </p:anim>
                                    <p:animEffect transition="in" filter="fade">
                                      <p:cBhvr>
                                        <p:cTn id="154" dur="500"/>
                                        <p:tgtEl>
                                          <p:spTgt spid="7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 calcmode="lin" valueType="num">
                                      <p:cBhvr>
                                        <p:cTn id="157" dur="500" fill="hold"/>
                                        <p:tgtEl>
                                          <p:spTgt spid="48"/>
                                        </p:tgtEl>
                                        <p:attrNameLst>
                                          <p:attrName>ppt_w</p:attrName>
                                        </p:attrNameLst>
                                      </p:cBhvr>
                                      <p:tavLst>
                                        <p:tav tm="0">
                                          <p:val>
                                            <p:fltVal val="0"/>
                                          </p:val>
                                        </p:tav>
                                        <p:tav tm="100000">
                                          <p:val>
                                            <p:strVal val="#ppt_w"/>
                                          </p:val>
                                        </p:tav>
                                      </p:tavLst>
                                    </p:anim>
                                    <p:anim calcmode="lin" valueType="num">
                                      <p:cBhvr>
                                        <p:cTn id="158" dur="500" fill="hold"/>
                                        <p:tgtEl>
                                          <p:spTgt spid="48"/>
                                        </p:tgtEl>
                                        <p:attrNameLst>
                                          <p:attrName>ppt_h</p:attrName>
                                        </p:attrNameLst>
                                      </p:cBhvr>
                                      <p:tavLst>
                                        <p:tav tm="0">
                                          <p:val>
                                            <p:fltVal val="0"/>
                                          </p:val>
                                        </p:tav>
                                        <p:tav tm="100000">
                                          <p:val>
                                            <p:strVal val="#ppt_h"/>
                                          </p:val>
                                        </p:tav>
                                      </p:tavLst>
                                    </p:anim>
                                    <p:animEffect transition="in" filter="fade">
                                      <p:cBhvr>
                                        <p:cTn id="159" dur="500"/>
                                        <p:tgtEl>
                                          <p:spTgt spid="4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9"/>
                                        </p:tgtEl>
                                        <p:attrNameLst>
                                          <p:attrName>style.visibility</p:attrName>
                                        </p:attrNameLst>
                                      </p:cBhvr>
                                      <p:to>
                                        <p:strVal val="visible"/>
                                      </p:to>
                                    </p:set>
                                    <p:anim calcmode="lin" valueType="num">
                                      <p:cBhvr>
                                        <p:cTn id="162" dur="500" fill="hold"/>
                                        <p:tgtEl>
                                          <p:spTgt spid="79"/>
                                        </p:tgtEl>
                                        <p:attrNameLst>
                                          <p:attrName>ppt_w</p:attrName>
                                        </p:attrNameLst>
                                      </p:cBhvr>
                                      <p:tavLst>
                                        <p:tav tm="0">
                                          <p:val>
                                            <p:fltVal val="0"/>
                                          </p:val>
                                        </p:tav>
                                        <p:tav tm="100000">
                                          <p:val>
                                            <p:strVal val="#ppt_w"/>
                                          </p:val>
                                        </p:tav>
                                      </p:tavLst>
                                    </p:anim>
                                    <p:anim calcmode="lin" valueType="num">
                                      <p:cBhvr>
                                        <p:cTn id="163" dur="500" fill="hold"/>
                                        <p:tgtEl>
                                          <p:spTgt spid="79"/>
                                        </p:tgtEl>
                                        <p:attrNameLst>
                                          <p:attrName>ppt_h</p:attrName>
                                        </p:attrNameLst>
                                      </p:cBhvr>
                                      <p:tavLst>
                                        <p:tav tm="0">
                                          <p:val>
                                            <p:fltVal val="0"/>
                                          </p:val>
                                        </p:tav>
                                        <p:tav tm="100000">
                                          <p:val>
                                            <p:strVal val="#ppt_h"/>
                                          </p:val>
                                        </p:tav>
                                      </p:tavLst>
                                    </p:anim>
                                    <p:animEffect transition="in" filter="fade">
                                      <p:cBhvr>
                                        <p:cTn id="164" dur="500"/>
                                        <p:tgtEl>
                                          <p:spTgt spid="79"/>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 calcmode="lin" valueType="num">
                                      <p:cBhvr>
                                        <p:cTn id="167" dur="500" fill="hold"/>
                                        <p:tgtEl>
                                          <p:spTgt spid="58"/>
                                        </p:tgtEl>
                                        <p:attrNameLst>
                                          <p:attrName>ppt_w</p:attrName>
                                        </p:attrNameLst>
                                      </p:cBhvr>
                                      <p:tavLst>
                                        <p:tav tm="0">
                                          <p:val>
                                            <p:fltVal val="0"/>
                                          </p:val>
                                        </p:tav>
                                        <p:tav tm="100000">
                                          <p:val>
                                            <p:strVal val="#ppt_w"/>
                                          </p:val>
                                        </p:tav>
                                      </p:tavLst>
                                    </p:anim>
                                    <p:anim calcmode="lin" valueType="num">
                                      <p:cBhvr>
                                        <p:cTn id="168" dur="500" fill="hold"/>
                                        <p:tgtEl>
                                          <p:spTgt spid="58"/>
                                        </p:tgtEl>
                                        <p:attrNameLst>
                                          <p:attrName>ppt_h</p:attrName>
                                        </p:attrNameLst>
                                      </p:cBhvr>
                                      <p:tavLst>
                                        <p:tav tm="0">
                                          <p:val>
                                            <p:fltVal val="0"/>
                                          </p:val>
                                        </p:tav>
                                        <p:tav tm="100000">
                                          <p:val>
                                            <p:strVal val="#ppt_h"/>
                                          </p:val>
                                        </p:tav>
                                      </p:tavLst>
                                    </p:anim>
                                    <p:animEffect transition="in" filter="fade">
                                      <p:cBhvr>
                                        <p:cTn id="169" dur="500"/>
                                        <p:tgtEl>
                                          <p:spTgt spid="5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5"/>
                                        </p:tgtEl>
                                        <p:attrNameLst>
                                          <p:attrName>style.visibility</p:attrName>
                                        </p:attrNameLst>
                                      </p:cBhvr>
                                      <p:to>
                                        <p:strVal val="visible"/>
                                      </p:to>
                                    </p:set>
                                    <p:anim calcmode="lin" valueType="num">
                                      <p:cBhvr>
                                        <p:cTn id="172" dur="500" fill="hold"/>
                                        <p:tgtEl>
                                          <p:spTgt spid="5"/>
                                        </p:tgtEl>
                                        <p:attrNameLst>
                                          <p:attrName>ppt_w</p:attrName>
                                        </p:attrNameLst>
                                      </p:cBhvr>
                                      <p:tavLst>
                                        <p:tav tm="0">
                                          <p:val>
                                            <p:fltVal val="0"/>
                                          </p:val>
                                        </p:tav>
                                        <p:tav tm="100000">
                                          <p:val>
                                            <p:strVal val="#ppt_w"/>
                                          </p:val>
                                        </p:tav>
                                      </p:tavLst>
                                    </p:anim>
                                    <p:anim calcmode="lin" valueType="num">
                                      <p:cBhvr>
                                        <p:cTn id="173" dur="500" fill="hold"/>
                                        <p:tgtEl>
                                          <p:spTgt spid="5"/>
                                        </p:tgtEl>
                                        <p:attrNameLst>
                                          <p:attrName>ppt_h</p:attrName>
                                        </p:attrNameLst>
                                      </p:cBhvr>
                                      <p:tavLst>
                                        <p:tav tm="0">
                                          <p:val>
                                            <p:fltVal val="0"/>
                                          </p:val>
                                        </p:tav>
                                        <p:tav tm="100000">
                                          <p:val>
                                            <p:strVal val="#ppt_h"/>
                                          </p:val>
                                        </p:tav>
                                      </p:tavLst>
                                    </p:anim>
                                    <p:animEffect transition="in" filter="fade">
                                      <p:cBhvr>
                                        <p:cTn id="174" dur="500"/>
                                        <p:tgtEl>
                                          <p:spTgt spid="5"/>
                                        </p:tgtEl>
                                      </p:cBhvr>
                                    </p:animEffect>
                                  </p:childTnLst>
                                </p:cTn>
                              </p:par>
                            </p:childTnLst>
                          </p:cTn>
                        </p:par>
                        <p:par>
                          <p:cTn id="175" fill="hold">
                            <p:stCondLst>
                              <p:cond delay="500"/>
                            </p:stCondLst>
                            <p:childTnLst>
                              <p:par>
                                <p:cTn id="176" presetID="10" presetClass="entr" presetSubtype="0" fill="hold" nodeType="afterEffect">
                                  <p:stCondLst>
                                    <p:cond delay="0"/>
                                  </p:stCondLst>
                                  <p:childTnLst>
                                    <p:set>
                                      <p:cBhvr>
                                        <p:cTn id="177" dur="1" fill="hold">
                                          <p:stCondLst>
                                            <p:cond delay="0"/>
                                          </p:stCondLst>
                                        </p:cTn>
                                        <p:tgtEl>
                                          <p:spTgt spid="46"/>
                                        </p:tgtEl>
                                        <p:attrNameLst>
                                          <p:attrName>style.visibility</p:attrName>
                                        </p:attrNameLst>
                                      </p:cBhvr>
                                      <p:to>
                                        <p:strVal val="visible"/>
                                      </p:to>
                                    </p:set>
                                    <p:animEffect transition="in" filter="fade">
                                      <p:cBhvr>
                                        <p:cTn id="178" dur="500"/>
                                        <p:tgtEl>
                                          <p:spTgt spid="46"/>
                                        </p:tgtEl>
                                      </p:cBhvr>
                                    </p:animEffect>
                                  </p:childTnLst>
                                </p:cTn>
                              </p:par>
                            </p:childTnLst>
                          </p:cTn>
                        </p:par>
                        <p:par>
                          <p:cTn id="179" fill="hold">
                            <p:stCondLst>
                              <p:cond delay="1000"/>
                            </p:stCondLst>
                            <p:childTnLst>
                              <p:par>
                                <p:cTn id="180" presetID="32" presetClass="emph" presetSubtype="0" fill="hold" nodeType="afterEffect">
                                  <p:stCondLst>
                                    <p:cond delay="0"/>
                                  </p:stCondLst>
                                  <p:childTnLst>
                                    <p:animRot by="120000">
                                      <p:cBhvr>
                                        <p:cTn id="181" dur="100" fill="hold">
                                          <p:stCondLst>
                                            <p:cond delay="0"/>
                                          </p:stCondLst>
                                        </p:cTn>
                                        <p:tgtEl>
                                          <p:spTgt spid="46"/>
                                        </p:tgtEl>
                                        <p:attrNameLst>
                                          <p:attrName>r</p:attrName>
                                        </p:attrNameLst>
                                      </p:cBhvr>
                                    </p:animRot>
                                    <p:animRot by="-240000">
                                      <p:cBhvr>
                                        <p:cTn id="182" dur="200" fill="hold">
                                          <p:stCondLst>
                                            <p:cond delay="200"/>
                                          </p:stCondLst>
                                        </p:cTn>
                                        <p:tgtEl>
                                          <p:spTgt spid="46"/>
                                        </p:tgtEl>
                                        <p:attrNameLst>
                                          <p:attrName>r</p:attrName>
                                        </p:attrNameLst>
                                      </p:cBhvr>
                                    </p:animRot>
                                    <p:animRot by="240000">
                                      <p:cBhvr>
                                        <p:cTn id="183" dur="200" fill="hold">
                                          <p:stCondLst>
                                            <p:cond delay="400"/>
                                          </p:stCondLst>
                                        </p:cTn>
                                        <p:tgtEl>
                                          <p:spTgt spid="46"/>
                                        </p:tgtEl>
                                        <p:attrNameLst>
                                          <p:attrName>r</p:attrName>
                                        </p:attrNameLst>
                                      </p:cBhvr>
                                    </p:animRot>
                                    <p:animRot by="-240000">
                                      <p:cBhvr>
                                        <p:cTn id="184" dur="200" fill="hold">
                                          <p:stCondLst>
                                            <p:cond delay="600"/>
                                          </p:stCondLst>
                                        </p:cTn>
                                        <p:tgtEl>
                                          <p:spTgt spid="46"/>
                                        </p:tgtEl>
                                        <p:attrNameLst>
                                          <p:attrName>r</p:attrName>
                                        </p:attrNameLst>
                                      </p:cBhvr>
                                    </p:animRot>
                                    <p:animRot by="120000">
                                      <p:cBhvr>
                                        <p:cTn id="185"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34" grpId="0" animBg="1"/>
      <p:bldP spid="35" grpId="0"/>
      <p:bldP spid="49" grpId="0" animBg="1"/>
      <p:bldP spid="50" grpId="0"/>
      <p:bldP spid="40" grpId="0" animBg="1"/>
      <p:bldP spid="41" grpId="0"/>
      <p:bldP spid="42" grpId="0" animBg="1"/>
      <p:bldP spid="43" grpId="0"/>
      <p:bldP spid="66" grpId="0" animBg="1"/>
      <p:bldP spid="73" grpId="0" animBg="1"/>
      <p:bldP spid="36" grpId="0" animBg="1"/>
      <p:bldP spid="37" grpId="0"/>
      <p:bldP spid="38" grpId="0" animBg="1"/>
      <p:bldP spid="39" grpId="0"/>
      <p:bldP spid="75" grpId="0" animBg="1"/>
      <p:bldP spid="61" grpId="0" animBg="1"/>
      <p:bldP spid="62" grpId="0"/>
      <p:bldP spid="76" grpId="0" animBg="1"/>
      <p:bldP spid="64" grpId="0" animBg="1"/>
      <p:bldP spid="65" grpId="0"/>
      <p:bldP spid="77" grpId="0" animBg="1"/>
      <p:bldP spid="44" grpId="0" animBg="1"/>
      <p:bldP spid="45" grpId="0"/>
      <p:bldP spid="78" grpId="0" animBg="1"/>
      <p:bldP spid="48" grpId="0"/>
      <p:bldP spid="47" grpId="0" animBg="1"/>
      <p:bldP spid="79" grpId="0" animBg="1"/>
      <p:bldP spid="57" grpId="0" animBg="1"/>
      <p:bldP spid="58"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Couple of Tracing Scenarios Examples</a:t>
            </a:r>
            <a:endParaRPr lang="en-US" dirty="0"/>
          </a:p>
        </p:txBody>
      </p:sp>
      <p:sp>
        <p:nvSpPr>
          <p:cNvPr id="2" name="Rounded Rectangle 1"/>
          <p:cNvSpPr/>
          <p:nvPr/>
        </p:nvSpPr>
        <p:spPr bwMode="auto">
          <a:xfrm>
            <a:off x="4513105" y="1095745"/>
            <a:ext cx="3607419"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ts val="1800"/>
              </a:lnSpc>
            </a:pPr>
            <a:r>
              <a:rPr lang="en-US" dirty="0" smtClean="0">
                <a:solidFill>
                  <a:schemeClr val="tx1">
                    <a:alpha val="99000"/>
                  </a:schemeClr>
                </a:solidFill>
                <a:effectLst>
                  <a:outerShdw blurRad="38100" dist="38100" dir="2700000" algn="tl">
                    <a:srgbClr val="000000">
                      <a:alpha val="43137"/>
                    </a:srgbClr>
                  </a:outerShdw>
                </a:effectLst>
              </a:rPr>
              <a:t>User reports not being able to connect to ADSI application</a:t>
            </a:r>
          </a:p>
        </p:txBody>
      </p:sp>
      <p:sp>
        <p:nvSpPr>
          <p:cNvPr id="7" name="Rounded Rectangle 6"/>
          <p:cNvSpPr/>
          <p:nvPr/>
        </p:nvSpPr>
        <p:spPr bwMode="auto">
          <a:xfrm>
            <a:off x="4513107" y="202851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See ADSI traces</a:t>
            </a:r>
          </a:p>
        </p:txBody>
      </p:sp>
      <p:sp>
        <p:nvSpPr>
          <p:cNvPr id="9" name="Rounded Rectangle 8"/>
          <p:cNvSpPr/>
          <p:nvPr/>
        </p:nvSpPr>
        <p:spPr bwMode="auto">
          <a:xfrm>
            <a:off x="595074" y="202851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Connection failures</a:t>
            </a:r>
          </a:p>
        </p:txBody>
      </p:sp>
      <p:sp>
        <p:nvSpPr>
          <p:cNvPr id="10" name="Rounded Rectangle 9"/>
          <p:cNvSpPr/>
          <p:nvPr/>
        </p:nvSpPr>
        <p:spPr bwMode="auto">
          <a:xfrm>
            <a:off x="8453199" y="2028514"/>
            <a:ext cx="3607419"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DC Locator issues</a:t>
            </a:r>
          </a:p>
        </p:txBody>
      </p:sp>
      <p:sp>
        <p:nvSpPr>
          <p:cNvPr id="11" name="Rounded Rectangle 10"/>
          <p:cNvSpPr/>
          <p:nvPr/>
        </p:nvSpPr>
        <p:spPr bwMode="auto">
          <a:xfrm>
            <a:off x="595073" y="2948809"/>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See LDAP client traces</a:t>
            </a:r>
          </a:p>
        </p:txBody>
      </p:sp>
      <p:sp>
        <p:nvSpPr>
          <p:cNvPr id="12" name="Rounded Rectangle 11"/>
          <p:cNvSpPr/>
          <p:nvPr/>
        </p:nvSpPr>
        <p:spPr bwMode="auto">
          <a:xfrm>
            <a:off x="8453201" y="295629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See DC Locator traces</a:t>
            </a:r>
          </a:p>
        </p:txBody>
      </p:sp>
      <p:sp>
        <p:nvSpPr>
          <p:cNvPr id="13" name="Rounded Rectangle 12"/>
          <p:cNvSpPr/>
          <p:nvPr/>
        </p:nvSpPr>
        <p:spPr bwMode="auto">
          <a:xfrm>
            <a:off x="595072" y="387636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Binding as anonymous</a:t>
            </a:r>
          </a:p>
        </p:txBody>
      </p:sp>
      <p:sp>
        <p:nvSpPr>
          <p:cNvPr id="14" name="Rounded Rectangle 13"/>
          <p:cNvSpPr/>
          <p:nvPr/>
        </p:nvSpPr>
        <p:spPr bwMode="auto">
          <a:xfrm>
            <a:off x="595071" y="480618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See Kerberos/NTLM traces</a:t>
            </a:r>
          </a:p>
        </p:txBody>
      </p:sp>
      <p:sp>
        <p:nvSpPr>
          <p:cNvPr id="15" name="Rounded Rectangle 14"/>
          <p:cNvSpPr/>
          <p:nvPr/>
        </p:nvSpPr>
        <p:spPr bwMode="auto">
          <a:xfrm>
            <a:off x="8453199" y="388407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Not able to reach live DCs</a:t>
            </a:r>
          </a:p>
        </p:txBody>
      </p:sp>
      <p:sp>
        <p:nvSpPr>
          <p:cNvPr id="16" name="Rounded Rectangle 15"/>
          <p:cNvSpPr/>
          <p:nvPr/>
        </p:nvSpPr>
        <p:spPr bwMode="auto">
          <a:xfrm>
            <a:off x="8453198" y="481185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See DNS client traces</a:t>
            </a:r>
          </a:p>
        </p:txBody>
      </p:sp>
      <p:sp>
        <p:nvSpPr>
          <p:cNvPr id="17" name="Rounded Rectangle 16"/>
          <p:cNvSpPr/>
          <p:nvPr/>
        </p:nvSpPr>
        <p:spPr bwMode="auto">
          <a:xfrm>
            <a:off x="595074" y="573963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ts val="1800"/>
              </a:lnSpc>
            </a:pPr>
            <a:r>
              <a:rPr lang="en-US" dirty="0" smtClean="0">
                <a:solidFill>
                  <a:schemeClr val="tx1">
                    <a:alpha val="99000"/>
                  </a:schemeClr>
                </a:solidFill>
                <a:effectLst>
                  <a:outerShdw blurRad="38100" dist="38100" dir="2700000" algn="tl">
                    <a:srgbClr val="000000">
                      <a:alpha val="43137"/>
                    </a:srgbClr>
                  </a:outerShdw>
                </a:effectLst>
              </a:rPr>
              <a:t>NTLM </a:t>
            </a:r>
            <a:r>
              <a:rPr lang="en-US" dirty="0" err="1" smtClean="0">
                <a:solidFill>
                  <a:schemeClr val="tx1">
                    <a:alpha val="99000"/>
                  </a:schemeClr>
                </a:solidFill>
                <a:effectLst>
                  <a:outerShdw blurRad="38100" dist="38100" dir="2700000" algn="tl">
                    <a:srgbClr val="000000">
                      <a:alpha val="43137"/>
                    </a:srgbClr>
                  </a:outerShdw>
                </a:effectLst>
              </a:rPr>
              <a:t>auth</a:t>
            </a:r>
            <a:r>
              <a:rPr lang="en-US" dirty="0" smtClean="0">
                <a:solidFill>
                  <a:schemeClr val="tx1">
                    <a:alpha val="99000"/>
                  </a:schemeClr>
                </a:solidFill>
                <a:effectLst>
                  <a:outerShdw blurRad="38100" dist="38100" dir="2700000" algn="tl">
                    <a:srgbClr val="000000">
                      <a:alpha val="43137"/>
                    </a:srgbClr>
                  </a:outerShdw>
                </a:effectLst>
              </a:rPr>
              <a:t> due to lack of </a:t>
            </a:r>
            <a:br>
              <a:rPr lang="en-US" dirty="0" smtClean="0">
                <a:solidFill>
                  <a:schemeClr val="tx1">
                    <a:alpha val="99000"/>
                  </a:schemeClr>
                </a:solidFill>
                <a:effectLst>
                  <a:outerShdw blurRad="38100" dist="38100" dir="2700000" algn="tl">
                    <a:srgbClr val="000000">
                      <a:alpha val="43137"/>
                    </a:srgbClr>
                  </a:outerShdw>
                </a:effectLst>
              </a:rPr>
            </a:br>
            <a:r>
              <a:rPr lang="en-US" dirty="0" smtClean="0">
                <a:solidFill>
                  <a:schemeClr val="tx1">
                    <a:alpha val="99000"/>
                  </a:schemeClr>
                </a:solidFill>
                <a:effectLst>
                  <a:outerShdw blurRad="38100" dist="38100" dir="2700000" algn="tl">
                    <a:srgbClr val="000000">
                      <a:alpha val="43137"/>
                    </a:srgbClr>
                  </a:outerShdw>
                </a:effectLst>
              </a:rPr>
              <a:t>3-part SPN</a:t>
            </a:r>
          </a:p>
        </p:txBody>
      </p:sp>
      <p:sp>
        <p:nvSpPr>
          <p:cNvPr id="32" name="Rounded Rectangle 31"/>
          <p:cNvSpPr/>
          <p:nvPr/>
        </p:nvSpPr>
        <p:spPr bwMode="auto">
          <a:xfrm>
            <a:off x="8453201" y="5739634"/>
            <a:ext cx="3607417" cy="59449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effectLst>
                  <a:outerShdw blurRad="38100" dist="38100" dir="2700000" algn="tl">
                    <a:srgbClr val="000000">
                      <a:alpha val="43137"/>
                    </a:srgbClr>
                  </a:outerShdw>
                </a:effectLst>
              </a:rPr>
              <a:t>DNS gateway is not set</a:t>
            </a:r>
          </a:p>
        </p:txBody>
      </p:sp>
      <p:cxnSp>
        <p:nvCxnSpPr>
          <p:cNvPr id="27" name="Elbow Connector 66"/>
          <p:cNvCxnSpPr>
            <a:stCxn id="11" idx="2"/>
            <a:endCxn id="13" idx="0"/>
          </p:cNvCxnSpPr>
          <p:nvPr/>
        </p:nvCxnSpPr>
        <p:spPr>
          <a:xfrm flipH="1">
            <a:off x="2398781" y="3543300"/>
            <a:ext cx="1" cy="333064"/>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28" name="Elbow Connector 67"/>
          <p:cNvCxnSpPr>
            <a:stCxn id="7" idx="3"/>
            <a:endCxn id="10" idx="1"/>
          </p:cNvCxnSpPr>
          <p:nvPr/>
        </p:nvCxnSpPr>
        <p:spPr>
          <a:xfrm>
            <a:off x="8120524" y="2325760"/>
            <a:ext cx="332675" cy="0"/>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46" name="Elbow Connector 67"/>
          <p:cNvCxnSpPr>
            <a:stCxn id="7" idx="1"/>
            <a:endCxn id="9" idx="3"/>
          </p:cNvCxnSpPr>
          <p:nvPr/>
        </p:nvCxnSpPr>
        <p:spPr>
          <a:xfrm flipH="1">
            <a:off x="4202491" y="2325760"/>
            <a:ext cx="310616" cy="0"/>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49" name="Elbow Connector 66"/>
          <p:cNvCxnSpPr>
            <a:stCxn id="13" idx="2"/>
            <a:endCxn id="14" idx="0"/>
          </p:cNvCxnSpPr>
          <p:nvPr/>
        </p:nvCxnSpPr>
        <p:spPr>
          <a:xfrm flipH="1">
            <a:off x="2398780" y="4470855"/>
            <a:ext cx="1" cy="335329"/>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54" name="Elbow Connector 66"/>
          <p:cNvCxnSpPr>
            <a:stCxn id="14" idx="2"/>
            <a:endCxn id="17" idx="0"/>
          </p:cNvCxnSpPr>
          <p:nvPr/>
        </p:nvCxnSpPr>
        <p:spPr>
          <a:xfrm>
            <a:off x="2398780" y="5400675"/>
            <a:ext cx="3" cy="338959"/>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57" name="Elbow Connector 66"/>
          <p:cNvCxnSpPr>
            <a:stCxn id="9" idx="2"/>
            <a:endCxn id="11" idx="0"/>
          </p:cNvCxnSpPr>
          <p:nvPr/>
        </p:nvCxnSpPr>
        <p:spPr>
          <a:xfrm flipH="1">
            <a:off x="2398782" y="2623005"/>
            <a:ext cx="1" cy="325804"/>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60" name="Elbow Connector 66"/>
          <p:cNvCxnSpPr>
            <a:stCxn id="12" idx="2"/>
            <a:endCxn id="15" idx="0"/>
          </p:cNvCxnSpPr>
          <p:nvPr/>
        </p:nvCxnSpPr>
        <p:spPr>
          <a:xfrm flipH="1">
            <a:off x="10256908" y="3550785"/>
            <a:ext cx="2" cy="333289"/>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61" name="Elbow Connector 66"/>
          <p:cNvCxnSpPr>
            <a:stCxn id="15" idx="2"/>
            <a:endCxn id="16" idx="0"/>
          </p:cNvCxnSpPr>
          <p:nvPr/>
        </p:nvCxnSpPr>
        <p:spPr>
          <a:xfrm flipH="1">
            <a:off x="10256907" y="4478565"/>
            <a:ext cx="1" cy="333289"/>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62" name="Elbow Connector 66"/>
          <p:cNvCxnSpPr>
            <a:stCxn id="16" idx="2"/>
            <a:endCxn id="32" idx="0"/>
          </p:cNvCxnSpPr>
          <p:nvPr/>
        </p:nvCxnSpPr>
        <p:spPr>
          <a:xfrm>
            <a:off x="10256907" y="5406345"/>
            <a:ext cx="3" cy="333289"/>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63" name="Elbow Connector 66"/>
          <p:cNvCxnSpPr>
            <a:stCxn id="10" idx="2"/>
            <a:endCxn id="12" idx="0"/>
          </p:cNvCxnSpPr>
          <p:nvPr/>
        </p:nvCxnSpPr>
        <p:spPr>
          <a:xfrm>
            <a:off x="10256909" y="2623005"/>
            <a:ext cx="1" cy="333289"/>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72" name="Elbow Connector 66"/>
          <p:cNvCxnSpPr>
            <a:stCxn id="2" idx="2"/>
            <a:endCxn id="7" idx="0"/>
          </p:cNvCxnSpPr>
          <p:nvPr/>
        </p:nvCxnSpPr>
        <p:spPr>
          <a:xfrm>
            <a:off x="6316815" y="1690236"/>
            <a:ext cx="1" cy="338278"/>
          </a:xfrm>
          <a:prstGeom prst="straightConnector1">
            <a:avLst/>
          </a:prstGeom>
          <a:ln w="82550">
            <a:gradFill>
              <a:gsLst>
                <a:gs pos="0">
                  <a:schemeClr val="accent1"/>
                </a:gs>
                <a:gs pos="67000">
                  <a:schemeClr val="accent1">
                    <a:alpha val="57000"/>
                  </a:schemeClr>
                </a:gs>
                <a:gs pos="100000">
                  <a:schemeClr val="accent1">
                    <a:alpha val="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864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Troubleshooting miscellanea</a:t>
            </a:r>
            <a:endParaRPr lang="en-US" dirty="0"/>
          </a:p>
        </p:txBody>
      </p:sp>
      <p:sp>
        <p:nvSpPr>
          <p:cNvPr id="5" name="Subtitle 4"/>
          <p:cNvSpPr>
            <a:spLocks noGrp="1"/>
          </p:cNvSpPr>
          <p:nvPr>
            <p:ph type="subTitle" idx="1"/>
          </p:nvPr>
        </p:nvSpPr>
        <p:spPr/>
        <p:txBody>
          <a:bodyPr/>
          <a:lstStyle/>
          <a:p>
            <a:r>
              <a:rPr lang="en-US" dirty="0" smtClean="0"/>
              <a:t>Windows file time interpretation</a:t>
            </a:r>
            <a:endParaRPr lang="en-US" dirty="0"/>
          </a:p>
        </p:txBody>
      </p:sp>
    </p:spTree>
    <p:extLst>
      <p:ext uri="{BB962C8B-B14F-4D97-AF65-F5344CB8AC3E}">
        <p14:creationId xmlns:p14="http://schemas.microsoft.com/office/powerpoint/2010/main" val="418994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DC Locator</a:t>
            </a:r>
            <a:endParaRPr lang="en-US" dirty="0"/>
          </a:p>
        </p:txBody>
      </p:sp>
      <p:sp>
        <p:nvSpPr>
          <p:cNvPr id="7" name="Content Placeholder 5"/>
          <p:cNvSpPr>
            <a:spLocks noGrp="1"/>
          </p:cNvSpPr>
          <p:nvPr>
            <p:ph idx="1"/>
          </p:nvPr>
        </p:nvSpPr>
        <p:spPr>
          <a:xfrm>
            <a:off x="3334094" y="1371517"/>
            <a:ext cx="8300027" cy="738664"/>
          </a:xfrm>
        </p:spPr>
        <p:txBody>
          <a:bodyPr/>
          <a:lstStyle/>
          <a:p>
            <a:pPr marL="342900" indent="-342900"/>
            <a:r>
              <a:rPr lang="en-US" sz="2400" dirty="0" smtClean="0"/>
              <a:t>AD troubleshooting and management tools</a:t>
            </a:r>
          </a:p>
          <a:p>
            <a:pPr marL="342900" indent="-342900"/>
            <a:r>
              <a:rPr lang="en-US" sz="2400" dirty="0" smtClean="0"/>
              <a:t>Critical AD processes use it</a:t>
            </a:r>
            <a:endParaRPr lang="en-US" sz="2400" dirty="0"/>
          </a:p>
        </p:txBody>
      </p:sp>
      <p:sp>
        <p:nvSpPr>
          <p:cNvPr id="2" name="Rounded Rectangle 1"/>
          <p:cNvSpPr/>
          <p:nvPr/>
        </p:nvSpPr>
        <p:spPr bwMode="auto">
          <a:xfrm>
            <a:off x="497010" y="1193800"/>
            <a:ext cx="2529528"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Used everywhere</a:t>
            </a:r>
          </a:p>
        </p:txBody>
      </p:sp>
      <p:sp>
        <p:nvSpPr>
          <p:cNvPr id="8" name="Rounded Rectangle 7"/>
          <p:cNvSpPr/>
          <p:nvPr/>
        </p:nvSpPr>
        <p:spPr bwMode="auto">
          <a:xfrm>
            <a:off x="497010" y="2555630"/>
            <a:ext cx="2529526"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DC discovery</a:t>
            </a:r>
          </a:p>
        </p:txBody>
      </p:sp>
      <p:sp>
        <p:nvSpPr>
          <p:cNvPr id="9" name="Content Placeholder 5"/>
          <p:cNvSpPr txBox="1">
            <a:spLocks/>
          </p:cNvSpPr>
          <p:nvPr/>
        </p:nvSpPr>
        <p:spPr>
          <a:xfrm>
            <a:off x="3334093" y="2587101"/>
            <a:ext cx="8300027" cy="114492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en-US" sz="2400" dirty="0" smtClean="0"/>
              <a:t>DC location, site coverage and DC registration</a:t>
            </a:r>
          </a:p>
          <a:p>
            <a:pPr marL="342900" indent="-342900"/>
            <a:r>
              <a:rPr lang="en-US" sz="2400" dirty="0" smtClean="0"/>
              <a:t>In a domain resides in </a:t>
            </a:r>
            <a:r>
              <a:rPr lang="en-US" sz="2400" dirty="0" err="1" smtClean="0"/>
              <a:t>NetLogon</a:t>
            </a:r>
            <a:r>
              <a:rPr lang="en-US" sz="2400" dirty="0" smtClean="0"/>
              <a:t> </a:t>
            </a:r>
            <a:r>
              <a:rPr lang="en-US" sz="2400" dirty="0" err="1" smtClean="0"/>
              <a:t>srv</a:t>
            </a:r>
            <a:r>
              <a:rPr lang="en-US" sz="2400" dirty="0" smtClean="0"/>
              <a:t> (lsass.exe process)</a:t>
            </a:r>
          </a:p>
          <a:p>
            <a:pPr marL="342900" indent="-342900"/>
            <a:r>
              <a:rPr lang="en-US" sz="2400" dirty="0" smtClean="0"/>
              <a:t>Uses </a:t>
            </a:r>
            <a:r>
              <a:rPr lang="en-US" sz="2400" dirty="0" err="1" smtClean="0"/>
              <a:t>cLDAP</a:t>
            </a:r>
            <a:r>
              <a:rPr lang="en-US" sz="2400" dirty="0" smtClean="0"/>
              <a:t> (UDP 389) and DNS (UDP/TCP 53)</a:t>
            </a:r>
            <a:endParaRPr lang="en-US" sz="2400" dirty="0"/>
          </a:p>
        </p:txBody>
      </p:sp>
      <p:sp>
        <p:nvSpPr>
          <p:cNvPr id="10" name="Rounded Rectangle 9"/>
          <p:cNvSpPr/>
          <p:nvPr/>
        </p:nvSpPr>
        <p:spPr bwMode="auto">
          <a:xfrm>
            <a:off x="497010" y="3917460"/>
            <a:ext cx="2529528"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Exposed in nltest.exe</a:t>
            </a:r>
          </a:p>
        </p:txBody>
      </p:sp>
      <p:sp>
        <p:nvSpPr>
          <p:cNvPr id="11" name="Content Placeholder 5"/>
          <p:cNvSpPr txBox="1">
            <a:spLocks/>
          </p:cNvSpPr>
          <p:nvPr/>
        </p:nvSpPr>
        <p:spPr>
          <a:xfrm>
            <a:off x="3334092" y="3976892"/>
            <a:ext cx="8300027" cy="114492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en-US" sz="2400" dirty="0" smtClean="0"/>
              <a:t>Location: </a:t>
            </a:r>
            <a:r>
              <a:rPr lang="en-US" sz="2400" dirty="0" err="1" smtClean="0"/>
              <a:t>dsgetdc</a:t>
            </a:r>
            <a:endParaRPr lang="en-US" sz="2400" dirty="0" smtClean="0"/>
          </a:p>
          <a:p>
            <a:pPr marL="342900" indent="-342900"/>
            <a:r>
              <a:rPr lang="en-US" sz="2400" dirty="0" smtClean="0"/>
              <a:t>Site coverage: </a:t>
            </a:r>
            <a:r>
              <a:rPr lang="en-US" sz="2400" dirty="0" err="1" smtClean="0"/>
              <a:t>dsgetsite</a:t>
            </a:r>
            <a:r>
              <a:rPr lang="en-US" sz="2400" dirty="0"/>
              <a:t>, </a:t>
            </a:r>
            <a:r>
              <a:rPr lang="en-US" sz="2400" dirty="0" err="1"/>
              <a:t>dsgetsitecov</a:t>
            </a:r>
            <a:r>
              <a:rPr lang="en-US" sz="2400" dirty="0"/>
              <a:t>, </a:t>
            </a:r>
            <a:r>
              <a:rPr lang="en-US" sz="2400" dirty="0" err="1" smtClean="0"/>
              <a:t>dsaddresstosite</a:t>
            </a:r>
            <a:endParaRPr lang="en-US" sz="2400" dirty="0" smtClean="0"/>
          </a:p>
          <a:p>
            <a:pPr marL="342900" indent="-342900"/>
            <a:r>
              <a:rPr lang="en-US" sz="2400" dirty="0" smtClean="0"/>
              <a:t>Registration: </a:t>
            </a:r>
            <a:r>
              <a:rPr lang="en-US" sz="2400" dirty="0" err="1" smtClean="0"/>
              <a:t>dsregdns</a:t>
            </a:r>
            <a:r>
              <a:rPr lang="en-US" sz="2400" dirty="0"/>
              <a:t>, </a:t>
            </a:r>
            <a:r>
              <a:rPr lang="en-US" sz="2400" dirty="0" err="1"/>
              <a:t>dsderegdns</a:t>
            </a:r>
            <a:endParaRPr lang="en-US" sz="2400" dirty="0"/>
          </a:p>
        </p:txBody>
      </p:sp>
      <p:sp>
        <p:nvSpPr>
          <p:cNvPr id="12" name="Rounded Rectangle 11"/>
          <p:cNvSpPr/>
          <p:nvPr/>
        </p:nvSpPr>
        <p:spPr bwMode="auto">
          <a:xfrm>
            <a:off x="497010" y="5279290"/>
            <a:ext cx="2529528"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Configurable</a:t>
            </a:r>
          </a:p>
        </p:txBody>
      </p:sp>
      <p:sp>
        <p:nvSpPr>
          <p:cNvPr id="13" name="Content Placeholder 5"/>
          <p:cNvSpPr txBox="1">
            <a:spLocks/>
          </p:cNvSpPr>
          <p:nvPr/>
        </p:nvSpPr>
        <p:spPr>
          <a:xfrm>
            <a:off x="3334090" y="5502221"/>
            <a:ext cx="8711052" cy="73866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r>
              <a:rPr lang="en-US" sz="2400" dirty="0"/>
              <a:t>GP: Computer </a:t>
            </a:r>
            <a:r>
              <a:rPr lang="en-US" sz="2400" dirty="0" err="1" smtClean="0"/>
              <a:t>Config</a:t>
            </a:r>
            <a:r>
              <a:rPr lang="en-US" sz="2400" dirty="0" smtClean="0"/>
              <a:t>\Admin </a:t>
            </a:r>
            <a:r>
              <a:rPr lang="en-US" sz="2400" dirty="0"/>
              <a:t>Templates\System\</a:t>
            </a:r>
            <a:r>
              <a:rPr lang="en-US" sz="2400" dirty="0" err="1"/>
              <a:t>NetLogon</a:t>
            </a:r>
            <a:endParaRPr lang="en-US" sz="2400" dirty="0"/>
          </a:p>
          <a:p>
            <a:pPr marL="342900" indent="-342900"/>
            <a:r>
              <a:rPr lang="en-US" sz="2400" dirty="0"/>
              <a:t>R</a:t>
            </a:r>
            <a:r>
              <a:rPr lang="en-US" sz="2400" dirty="0" smtClean="0"/>
              <a:t>egistry: HKLM\System\CCS\Services\</a:t>
            </a:r>
            <a:r>
              <a:rPr lang="en-US" sz="2400" dirty="0" err="1" smtClean="0"/>
              <a:t>Netlogon</a:t>
            </a:r>
            <a:r>
              <a:rPr lang="en-US" sz="2400" dirty="0" smtClean="0"/>
              <a:t>\Parameters</a:t>
            </a:r>
            <a:endParaRPr lang="en-US" sz="2400" dirty="0"/>
          </a:p>
        </p:txBody>
      </p:sp>
    </p:spTree>
    <p:extLst>
      <p:ext uri="{BB962C8B-B14F-4D97-AF65-F5344CB8AC3E}">
        <p14:creationId xmlns:p14="http://schemas.microsoft.com/office/powerpoint/2010/main" val="829057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P spid="8" grpId="0" animBg="1"/>
      <p:bldP spid="9" grpId="0"/>
      <p:bldP spid="10" grpId="0" animBg="1"/>
      <p:bldP spid="11" grpId="0"/>
      <p:bldP spid="12" grpId="0" animBg="1"/>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dirty="0" smtClean="0"/>
              <a:t>Windows File Time</a:t>
            </a:r>
          </a:p>
        </p:txBody>
      </p:sp>
      <p:sp>
        <p:nvSpPr>
          <p:cNvPr id="123906" name="Rectangle 3"/>
          <p:cNvSpPr>
            <a:spLocks noGrp="1" noChangeArrowheads="1"/>
          </p:cNvSpPr>
          <p:nvPr>
            <p:ph idx="1"/>
          </p:nvPr>
        </p:nvSpPr>
        <p:spPr>
          <a:xfrm>
            <a:off x="519112" y="1447799"/>
            <a:ext cx="11149013" cy="3188565"/>
          </a:xfrm>
        </p:spPr>
        <p:txBody>
          <a:bodyPr/>
          <a:lstStyle/>
          <a:p>
            <a:r>
              <a:rPr lang="en-US" dirty="0" smtClean="0"/>
              <a:t>A count of 100ns intervals since January 1st, 1601</a:t>
            </a:r>
          </a:p>
          <a:p>
            <a:pPr lvl="1"/>
            <a:r>
              <a:rPr lang="en-US" dirty="0" smtClean="0"/>
              <a:t>Used by time-related attributes in AD e.g. </a:t>
            </a:r>
            <a:r>
              <a:rPr lang="en-US" dirty="0" err="1" smtClean="0"/>
              <a:t>lastLogon</a:t>
            </a:r>
            <a:endParaRPr lang="en-US" dirty="0" smtClean="0"/>
          </a:p>
          <a:p>
            <a:pPr lvl="1">
              <a:spcAft>
                <a:spcPts val="2400"/>
              </a:spcAft>
            </a:pPr>
            <a:r>
              <a:rPr lang="en-US" dirty="0" smtClean="0"/>
              <a:t>Allows time to be effectively queried</a:t>
            </a:r>
          </a:p>
          <a:p>
            <a:r>
              <a:rPr lang="en-US" dirty="0" smtClean="0"/>
              <a:t>To decode</a:t>
            </a:r>
          </a:p>
          <a:p>
            <a:pPr lvl="1"/>
            <a:r>
              <a:rPr lang="en-US" dirty="0" smtClean="0"/>
              <a:t>w32tm.exe /</a:t>
            </a:r>
            <a:r>
              <a:rPr lang="en-US" dirty="0" err="1" smtClean="0"/>
              <a:t>ntte</a:t>
            </a:r>
            <a:endParaRPr lang="en-US" dirty="0" smtClean="0"/>
          </a:p>
          <a:p>
            <a:pPr lvl="1"/>
            <a:r>
              <a:rPr lang="en-US" dirty="0" err="1" smtClean="0"/>
              <a:t>nltest</a:t>
            </a:r>
            <a:r>
              <a:rPr lang="en-US" dirty="0" smtClean="0"/>
              <a:t> /time</a:t>
            </a:r>
          </a:p>
        </p:txBody>
      </p:sp>
    </p:spTree>
    <p:extLst>
      <p:ext uri="{BB962C8B-B14F-4D97-AF65-F5344CB8AC3E}">
        <p14:creationId xmlns:p14="http://schemas.microsoft.com/office/powerpoint/2010/main" val="57621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dirty="0" smtClean="0"/>
              <a:t>Windows File Time</a:t>
            </a:r>
          </a:p>
        </p:txBody>
      </p:sp>
      <p:sp>
        <p:nvSpPr>
          <p:cNvPr id="4" name="Rectangle 3"/>
          <p:cNvSpPr/>
          <p:nvPr/>
        </p:nvSpPr>
        <p:spPr bwMode="auto">
          <a:xfrm>
            <a:off x="529504" y="1000125"/>
            <a:ext cx="11096625" cy="5629275"/>
          </a:xfrm>
          <a:prstGeom prst="rect">
            <a:avLst/>
          </a:prstGeom>
          <a:solidFill>
            <a:schemeClr val="tx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en-US" sz="1600" dirty="0" smtClean="0">
              <a:solidFill>
                <a:schemeClr val="bg1">
                  <a:alpha val="99000"/>
                </a:schemeClr>
              </a:solidFill>
              <a:latin typeface="Segoe UI Mono" pitchFamily="49" charset="0"/>
            </a:endParaRPr>
          </a:p>
        </p:txBody>
      </p:sp>
      <p:sp>
        <p:nvSpPr>
          <p:cNvPr id="6" name="TextBox 5"/>
          <p:cNvSpPr txBox="1"/>
          <p:nvPr/>
        </p:nvSpPr>
        <p:spPr>
          <a:xfrm>
            <a:off x="3063154" y="1009650"/>
            <a:ext cx="4813818" cy="246221"/>
          </a:xfrm>
          <a:prstGeom prst="rect">
            <a:avLst/>
          </a:prstGeom>
          <a:noFill/>
        </p:spPr>
        <p:txBody>
          <a:bodyPr wrap="none" lIns="0" tIns="0" rIns="0" bIns="0" rtlCol="0">
            <a:spAutoFit/>
          </a:bodyPr>
          <a:lstStyle/>
          <a:p>
            <a:r>
              <a:rPr lang="en-US" sz="1600" dirty="0" smtClean="0">
                <a:solidFill>
                  <a:schemeClr val="bg1">
                    <a:alpha val="99000"/>
                  </a:schemeClr>
                </a:solidFill>
                <a:latin typeface="Segoe UI Mono" pitchFamily="49" charset="0"/>
              </a:rPr>
              <a:t>Get-</a:t>
            </a:r>
            <a:r>
              <a:rPr lang="en-US" sz="1600" dirty="0" err="1" smtClean="0">
                <a:solidFill>
                  <a:schemeClr val="bg1">
                    <a:alpha val="99000"/>
                  </a:schemeClr>
                </a:solidFill>
                <a:latin typeface="Segoe UI Mono" pitchFamily="49" charset="0"/>
              </a:rPr>
              <a:t>ADUser</a:t>
            </a:r>
            <a:r>
              <a:rPr lang="en-US" sz="1600" dirty="0" smtClean="0">
                <a:solidFill>
                  <a:schemeClr val="bg1">
                    <a:alpha val="99000"/>
                  </a:schemeClr>
                </a:solidFill>
                <a:latin typeface="Segoe UI Mono" pitchFamily="49" charset="0"/>
              </a:rPr>
              <a:t> </a:t>
            </a:r>
            <a:r>
              <a:rPr lang="en-US" sz="1600" dirty="0" err="1">
                <a:solidFill>
                  <a:schemeClr val="bg1">
                    <a:alpha val="99000"/>
                  </a:schemeClr>
                </a:solidFill>
                <a:latin typeface="Segoe UI Mono" pitchFamily="49" charset="0"/>
              </a:rPr>
              <a:t>JairoC</a:t>
            </a:r>
            <a:r>
              <a:rPr lang="en-US" sz="1600" dirty="0">
                <a:solidFill>
                  <a:schemeClr val="bg1">
                    <a:alpha val="99000"/>
                  </a:schemeClr>
                </a:solidFill>
                <a:latin typeface="Segoe UI Mono" pitchFamily="49" charset="0"/>
              </a:rPr>
              <a:t> -Properties </a:t>
            </a:r>
            <a:r>
              <a:rPr lang="en-US" sz="1600" dirty="0" err="1" smtClean="0">
                <a:solidFill>
                  <a:schemeClr val="bg1">
                    <a:alpha val="99000"/>
                  </a:schemeClr>
                </a:solidFill>
                <a:latin typeface="Segoe UI Mono" pitchFamily="49" charset="0"/>
              </a:rPr>
              <a:t>lastLogon</a:t>
            </a:r>
            <a:endParaRPr lang="en-US" sz="1600" dirty="0">
              <a:solidFill>
                <a:schemeClr val="bg1">
                  <a:alpha val="99000"/>
                </a:schemeClr>
              </a:solidFill>
              <a:latin typeface="Segoe UI Mono" pitchFamily="49" charset="0"/>
            </a:endParaRPr>
          </a:p>
        </p:txBody>
      </p:sp>
      <p:sp>
        <p:nvSpPr>
          <p:cNvPr id="8" name="TextBox 7"/>
          <p:cNvSpPr txBox="1"/>
          <p:nvPr/>
        </p:nvSpPr>
        <p:spPr>
          <a:xfrm>
            <a:off x="624754" y="1495425"/>
            <a:ext cx="8146461" cy="2708434"/>
          </a:xfrm>
          <a:prstGeom prst="rect">
            <a:avLst/>
          </a:prstGeom>
          <a:noFill/>
        </p:spPr>
        <p:txBody>
          <a:bodyPr wrap="none" lIns="0" tIns="0" rIns="0" bIns="0" rtlCol="0">
            <a:spAutoFit/>
          </a:bodyPr>
          <a:lstStyle/>
          <a:p>
            <a:pPr defTabSz="914099"/>
            <a:r>
              <a:rPr lang="en-US" sz="1600" dirty="0" err="1">
                <a:solidFill>
                  <a:schemeClr val="bg1">
                    <a:alpha val="99000"/>
                  </a:schemeClr>
                </a:solidFill>
                <a:latin typeface="Segoe UI Mono" pitchFamily="49" charset="0"/>
              </a:rPr>
              <a:t>DistinguishedName</a:t>
            </a:r>
            <a:r>
              <a:rPr lang="en-US" sz="1600" dirty="0">
                <a:solidFill>
                  <a:schemeClr val="bg1">
                    <a:alpha val="99000"/>
                  </a:schemeClr>
                </a:solidFill>
                <a:latin typeface="Segoe UI Mono" pitchFamily="49" charset="0"/>
              </a:rPr>
              <a:t> : CN=Jairo </a:t>
            </a:r>
            <a:r>
              <a:rPr lang="en-US" sz="1600" dirty="0" err="1">
                <a:solidFill>
                  <a:schemeClr val="bg1">
                    <a:alpha val="99000"/>
                  </a:schemeClr>
                </a:solidFill>
                <a:latin typeface="Segoe UI Mono" pitchFamily="49" charset="0"/>
              </a:rPr>
              <a:t>Cadena,CN</a:t>
            </a:r>
            <a:r>
              <a:rPr lang="en-US" sz="1600" dirty="0">
                <a:solidFill>
                  <a:schemeClr val="bg1">
                    <a:alpha val="99000"/>
                  </a:schemeClr>
                </a:solidFill>
                <a:latin typeface="Segoe UI Mono" pitchFamily="49" charset="0"/>
              </a:rPr>
              <a:t>=</a:t>
            </a:r>
            <a:r>
              <a:rPr lang="en-US" sz="1600" dirty="0" err="1">
                <a:solidFill>
                  <a:schemeClr val="bg1">
                    <a:alpha val="99000"/>
                  </a:schemeClr>
                </a:solidFill>
                <a:latin typeface="Segoe UI Mono" pitchFamily="49" charset="0"/>
              </a:rPr>
              <a:t>Users,DC</a:t>
            </a:r>
            <a:r>
              <a:rPr lang="en-US" sz="1600" dirty="0">
                <a:solidFill>
                  <a:schemeClr val="bg1">
                    <a:alpha val="99000"/>
                  </a:schemeClr>
                </a:solidFill>
                <a:latin typeface="Segoe UI Mono" pitchFamily="49" charset="0"/>
              </a:rPr>
              <a:t>=</a:t>
            </a:r>
            <a:r>
              <a:rPr lang="en-US" sz="1600" dirty="0" err="1">
                <a:solidFill>
                  <a:schemeClr val="bg1">
                    <a:alpha val="99000"/>
                  </a:schemeClr>
                </a:solidFill>
                <a:latin typeface="Segoe UI Mono" pitchFamily="49" charset="0"/>
              </a:rPr>
              <a:t>Contoso,DC</a:t>
            </a:r>
            <a:r>
              <a:rPr lang="en-US" sz="1600" dirty="0">
                <a:solidFill>
                  <a:schemeClr val="bg1">
                    <a:alpha val="99000"/>
                  </a:schemeClr>
                </a:solidFill>
                <a:latin typeface="Segoe UI Mono" pitchFamily="49" charset="0"/>
              </a:rPr>
              <a:t>=com</a:t>
            </a:r>
          </a:p>
          <a:p>
            <a:pPr defTabSz="914099"/>
            <a:r>
              <a:rPr lang="en-US" sz="1600" dirty="0">
                <a:solidFill>
                  <a:schemeClr val="bg1">
                    <a:alpha val="99000"/>
                  </a:schemeClr>
                </a:solidFill>
                <a:latin typeface="Segoe UI Mono" pitchFamily="49" charset="0"/>
              </a:rPr>
              <a:t>Enabled           : True</a:t>
            </a:r>
          </a:p>
          <a:p>
            <a:pPr defTabSz="914099"/>
            <a:r>
              <a:rPr lang="en-US" sz="1600" dirty="0" err="1">
                <a:solidFill>
                  <a:schemeClr val="bg1">
                    <a:alpha val="99000"/>
                  </a:schemeClr>
                </a:solidFill>
                <a:latin typeface="Segoe UI Mono" pitchFamily="49" charset="0"/>
              </a:rPr>
              <a:t>GivenName</a:t>
            </a:r>
            <a:r>
              <a:rPr lang="en-US" sz="1600" dirty="0">
                <a:solidFill>
                  <a:schemeClr val="bg1">
                    <a:alpha val="99000"/>
                  </a:schemeClr>
                </a:solidFill>
                <a:latin typeface="Segoe UI Mono" pitchFamily="49" charset="0"/>
              </a:rPr>
              <a:t>         : Jairo</a:t>
            </a:r>
          </a:p>
          <a:p>
            <a:pPr defTabSz="914099"/>
            <a:r>
              <a:rPr lang="en-US" sz="1600" dirty="0" err="1">
                <a:solidFill>
                  <a:schemeClr val="bg1">
                    <a:alpha val="99000"/>
                  </a:schemeClr>
                </a:solidFill>
                <a:latin typeface="Segoe UI Mono" pitchFamily="49" charset="0"/>
              </a:rPr>
              <a:t>lastLogon</a:t>
            </a:r>
            <a:r>
              <a:rPr lang="en-US" sz="1600" dirty="0">
                <a:solidFill>
                  <a:schemeClr val="bg1">
                    <a:alpha val="99000"/>
                  </a:schemeClr>
                </a:solidFill>
                <a:latin typeface="Segoe UI Mono" pitchFamily="49" charset="0"/>
              </a:rPr>
              <a:t>         : 129491260758440342</a:t>
            </a:r>
          </a:p>
          <a:p>
            <a:pPr defTabSz="914099"/>
            <a:r>
              <a:rPr lang="en-US" sz="1600" dirty="0">
                <a:solidFill>
                  <a:schemeClr val="bg1">
                    <a:alpha val="99000"/>
                  </a:schemeClr>
                </a:solidFill>
                <a:latin typeface="Segoe UI Mono" pitchFamily="49" charset="0"/>
              </a:rPr>
              <a:t>Name              : Jairo Cadena</a:t>
            </a:r>
          </a:p>
          <a:p>
            <a:pPr defTabSz="914099"/>
            <a:r>
              <a:rPr lang="en-US" sz="1600" dirty="0" err="1">
                <a:solidFill>
                  <a:schemeClr val="bg1">
                    <a:alpha val="99000"/>
                  </a:schemeClr>
                </a:solidFill>
                <a:latin typeface="Segoe UI Mono" pitchFamily="49" charset="0"/>
              </a:rPr>
              <a:t>ObjectClass</a:t>
            </a:r>
            <a:r>
              <a:rPr lang="en-US" sz="1600" dirty="0">
                <a:solidFill>
                  <a:schemeClr val="bg1">
                    <a:alpha val="99000"/>
                  </a:schemeClr>
                </a:solidFill>
                <a:latin typeface="Segoe UI Mono" pitchFamily="49" charset="0"/>
              </a:rPr>
              <a:t>       : user</a:t>
            </a:r>
          </a:p>
          <a:p>
            <a:pPr defTabSz="914099"/>
            <a:r>
              <a:rPr lang="en-US" sz="1600" dirty="0" err="1">
                <a:solidFill>
                  <a:schemeClr val="bg1">
                    <a:alpha val="99000"/>
                  </a:schemeClr>
                </a:solidFill>
                <a:latin typeface="Segoe UI Mono" pitchFamily="49" charset="0"/>
              </a:rPr>
              <a:t>ObjectGUID</a:t>
            </a:r>
            <a:r>
              <a:rPr lang="en-US" sz="1600" dirty="0">
                <a:solidFill>
                  <a:schemeClr val="bg1">
                    <a:alpha val="99000"/>
                  </a:schemeClr>
                </a:solidFill>
                <a:latin typeface="Segoe UI Mono" pitchFamily="49" charset="0"/>
              </a:rPr>
              <a:t>        : 21b08867-d024-403d-8848-1e0374f21824</a:t>
            </a:r>
          </a:p>
          <a:p>
            <a:pPr defTabSz="914099"/>
            <a:r>
              <a:rPr lang="en-US" sz="1600" dirty="0" err="1">
                <a:solidFill>
                  <a:schemeClr val="bg1">
                    <a:alpha val="99000"/>
                  </a:schemeClr>
                </a:solidFill>
                <a:latin typeface="Segoe UI Mono" pitchFamily="49" charset="0"/>
              </a:rPr>
              <a:t>SamAccountName</a:t>
            </a:r>
            <a:r>
              <a:rPr lang="en-US" sz="1600" dirty="0">
                <a:solidFill>
                  <a:schemeClr val="bg1">
                    <a:alpha val="99000"/>
                  </a:schemeClr>
                </a:solidFill>
                <a:latin typeface="Segoe UI Mono" pitchFamily="49" charset="0"/>
              </a:rPr>
              <a:t>    : </a:t>
            </a:r>
            <a:r>
              <a:rPr lang="en-US" sz="1600" dirty="0" err="1">
                <a:solidFill>
                  <a:schemeClr val="bg1">
                    <a:alpha val="99000"/>
                  </a:schemeClr>
                </a:solidFill>
                <a:latin typeface="Segoe UI Mono" pitchFamily="49" charset="0"/>
              </a:rPr>
              <a:t>jairoc</a:t>
            </a:r>
            <a:endParaRPr lang="en-US" sz="1600" dirty="0">
              <a:solidFill>
                <a:schemeClr val="bg1">
                  <a:alpha val="99000"/>
                </a:schemeClr>
              </a:solidFill>
              <a:latin typeface="Segoe UI Mono" pitchFamily="49" charset="0"/>
            </a:endParaRPr>
          </a:p>
          <a:p>
            <a:pPr defTabSz="914099"/>
            <a:r>
              <a:rPr lang="en-US" sz="1600" dirty="0">
                <a:solidFill>
                  <a:schemeClr val="bg1">
                    <a:alpha val="99000"/>
                  </a:schemeClr>
                </a:solidFill>
                <a:latin typeface="Segoe UI Mono" pitchFamily="49" charset="0"/>
              </a:rPr>
              <a:t>SID               : S-1-5-21-397955417-626881126-188441444-3405689</a:t>
            </a:r>
          </a:p>
          <a:p>
            <a:pPr defTabSz="914099"/>
            <a:r>
              <a:rPr lang="en-US" sz="1600" dirty="0">
                <a:solidFill>
                  <a:schemeClr val="bg1">
                    <a:alpha val="99000"/>
                  </a:schemeClr>
                </a:solidFill>
                <a:latin typeface="Segoe UI Mono" pitchFamily="49" charset="0"/>
              </a:rPr>
              <a:t>Surname           : Cadena</a:t>
            </a:r>
          </a:p>
          <a:p>
            <a:pPr defTabSz="914099"/>
            <a:r>
              <a:rPr lang="en-US" sz="1600" dirty="0" err="1">
                <a:solidFill>
                  <a:schemeClr val="bg1">
                    <a:alpha val="99000"/>
                  </a:schemeClr>
                </a:solidFill>
                <a:latin typeface="Segoe UI Mono" pitchFamily="49" charset="0"/>
              </a:rPr>
              <a:t>UserPrincipalName</a:t>
            </a:r>
            <a:r>
              <a:rPr lang="en-US" sz="1600" dirty="0">
                <a:solidFill>
                  <a:schemeClr val="bg1">
                    <a:alpha val="99000"/>
                  </a:schemeClr>
                </a:solidFill>
                <a:latin typeface="Segoe UI Mono" pitchFamily="49" charset="0"/>
              </a:rPr>
              <a:t> : </a:t>
            </a:r>
            <a:r>
              <a:rPr lang="en-US" sz="1600" dirty="0" smtClean="0">
                <a:solidFill>
                  <a:schemeClr val="bg1">
                    <a:alpha val="99000"/>
                  </a:schemeClr>
                </a:solidFill>
                <a:latin typeface="Segoe UI Mono" pitchFamily="49" charset="0"/>
              </a:rPr>
              <a:t>jairoc@contoso.com</a:t>
            </a:r>
            <a:endParaRPr lang="en-US" sz="1600" dirty="0">
              <a:solidFill>
                <a:schemeClr val="bg1">
                  <a:alpha val="99000"/>
                </a:schemeClr>
              </a:solidFill>
              <a:latin typeface="Segoe UI Mono" pitchFamily="49" charset="0"/>
            </a:endParaRPr>
          </a:p>
        </p:txBody>
      </p:sp>
      <p:sp>
        <p:nvSpPr>
          <p:cNvPr id="9" name="TextBox 8"/>
          <p:cNvSpPr txBox="1"/>
          <p:nvPr/>
        </p:nvSpPr>
        <p:spPr>
          <a:xfrm>
            <a:off x="3063154" y="4419600"/>
            <a:ext cx="4196662" cy="246221"/>
          </a:xfrm>
          <a:prstGeom prst="rect">
            <a:avLst/>
          </a:prstGeom>
          <a:noFill/>
        </p:spPr>
        <p:txBody>
          <a:bodyPr wrap="none" lIns="0" tIns="0" rIns="0" bIns="0" rtlCol="0">
            <a:spAutoFit/>
          </a:bodyPr>
          <a:lstStyle/>
          <a:p>
            <a:r>
              <a:rPr lang="en-US" sz="1600" dirty="0">
                <a:solidFill>
                  <a:schemeClr val="bg1">
                    <a:alpha val="99000"/>
                  </a:schemeClr>
                </a:solidFill>
                <a:latin typeface="Segoe UI Mono" pitchFamily="49" charset="0"/>
              </a:rPr>
              <a:t>w32tm.exe /</a:t>
            </a:r>
            <a:r>
              <a:rPr lang="en-US" sz="1600" dirty="0" err="1">
                <a:solidFill>
                  <a:schemeClr val="bg1">
                    <a:alpha val="99000"/>
                  </a:schemeClr>
                </a:solidFill>
                <a:latin typeface="Segoe UI Mono" pitchFamily="49" charset="0"/>
              </a:rPr>
              <a:t>ntte</a:t>
            </a:r>
            <a:r>
              <a:rPr lang="en-US" sz="1600" dirty="0">
                <a:solidFill>
                  <a:schemeClr val="bg1">
                    <a:alpha val="99000"/>
                  </a:schemeClr>
                </a:solidFill>
                <a:latin typeface="Segoe UI Mono" pitchFamily="49" charset="0"/>
              </a:rPr>
              <a:t> </a:t>
            </a:r>
            <a:r>
              <a:rPr lang="en-US" sz="1600" dirty="0" smtClean="0">
                <a:solidFill>
                  <a:schemeClr val="bg1">
                    <a:alpha val="99000"/>
                  </a:schemeClr>
                </a:solidFill>
                <a:latin typeface="Segoe UI Mono" pitchFamily="49" charset="0"/>
              </a:rPr>
              <a:t>129491260758440342</a:t>
            </a:r>
            <a:endParaRPr lang="en-US" sz="1600" dirty="0">
              <a:solidFill>
                <a:schemeClr val="bg1">
                  <a:alpha val="99000"/>
                </a:schemeClr>
              </a:solidFill>
              <a:latin typeface="Segoe UI Mono" pitchFamily="49" charset="0"/>
            </a:endParaRPr>
          </a:p>
        </p:txBody>
      </p:sp>
      <p:sp>
        <p:nvSpPr>
          <p:cNvPr id="10" name="TextBox 9"/>
          <p:cNvSpPr txBox="1"/>
          <p:nvPr/>
        </p:nvSpPr>
        <p:spPr>
          <a:xfrm>
            <a:off x="624754" y="4665821"/>
            <a:ext cx="5554406" cy="246221"/>
          </a:xfrm>
          <a:prstGeom prst="rect">
            <a:avLst/>
          </a:prstGeom>
          <a:noFill/>
        </p:spPr>
        <p:txBody>
          <a:bodyPr wrap="none" lIns="0" tIns="0" rIns="0" bIns="0" rtlCol="0">
            <a:spAutoFit/>
          </a:bodyPr>
          <a:lstStyle/>
          <a:p>
            <a:r>
              <a:rPr lang="en-US" sz="1600" dirty="0">
                <a:solidFill>
                  <a:schemeClr val="bg1">
                    <a:alpha val="99000"/>
                  </a:schemeClr>
                </a:solidFill>
                <a:latin typeface="Segoe UI Mono" pitchFamily="49" charset="0"/>
              </a:rPr>
              <a:t>149874 03:27:55.8440342 - 5/5/2011 8:27:55 </a:t>
            </a:r>
            <a:r>
              <a:rPr lang="en-US" sz="1600" dirty="0" smtClean="0">
                <a:solidFill>
                  <a:schemeClr val="bg1">
                    <a:alpha val="99000"/>
                  </a:schemeClr>
                </a:solidFill>
                <a:latin typeface="Segoe UI Mono" pitchFamily="49" charset="0"/>
              </a:rPr>
              <a:t>PM</a:t>
            </a:r>
            <a:endParaRPr lang="en-US" sz="1600" dirty="0">
              <a:solidFill>
                <a:schemeClr val="bg1">
                  <a:alpha val="99000"/>
                </a:schemeClr>
              </a:solidFill>
              <a:latin typeface="Segoe UI Mono" pitchFamily="49" charset="0"/>
            </a:endParaRPr>
          </a:p>
        </p:txBody>
      </p:sp>
      <p:sp>
        <p:nvSpPr>
          <p:cNvPr id="11" name="TextBox 10"/>
          <p:cNvSpPr txBox="1"/>
          <p:nvPr/>
        </p:nvSpPr>
        <p:spPr>
          <a:xfrm>
            <a:off x="624754" y="1009650"/>
            <a:ext cx="2345194" cy="246221"/>
          </a:xfrm>
          <a:prstGeom prst="rect">
            <a:avLst/>
          </a:prstGeom>
          <a:noFill/>
        </p:spPr>
        <p:txBody>
          <a:bodyPr wrap="none" lIns="0" tIns="0" rIns="0" bIns="0" rtlCol="0">
            <a:spAutoFit/>
          </a:bodyPr>
          <a:lstStyle/>
          <a:p>
            <a:r>
              <a:rPr lang="en-US" sz="1600" dirty="0">
                <a:solidFill>
                  <a:schemeClr val="bg1">
                    <a:alpha val="99000"/>
                  </a:schemeClr>
                </a:solidFill>
                <a:latin typeface="Segoe UI Mono" pitchFamily="49" charset="0"/>
              </a:rPr>
              <a:t>PS C:\Users\JairoC&gt;</a:t>
            </a:r>
            <a:endParaRPr lang="en-US" sz="1600" dirty="0" smtClean="0">
              <a:gradFill>
                <a:gsLst>
                  <a:gs pos="0">
                    <a:schemeClr val="tx1"/>
                  </a:gs>
                  <a:gs pos="86000">
                    <a:schemeClr val="tx1"/>
                  </a:gs>
                </a:gsLst>
                <a:lin ang="5400000" scaled="0"/>
              </a:gradFill>
            </a:endParaRPr>
          </a:p>
        </p:txBody>
      </p:sp>
      <p:sp>
        <p:nvSpPr>
          <p:cNvPr id="15" name="TextBox 14"/>
          <p:cNvSpPr txBox="1"/>
          <p:nvPr/>
        </p:nvSpPr>
        <p:spPr>
          <a:xfrm>
            <a:off x="624754" y="4419600"/>
            <a:ext cx="2345194" cy="246221"/>
          </a:xfrm>
          <a:prstGeom prst="rect">
            <a:avLst/>
          </a:prstGeom>
          <a:noFill/>
        </p:spPr>
        <p:txBody>
          <a:bodyPr wrap="none" lIns="0" tIns="0" rIns="0" bIns="0" rtlCol="0">
            <a:spAutoFit/>
          </a:bodyPr>
          <a:lstStyle/>
          <a:p>
            <a:r>
              <a:rPr lang="en-US" sz="1600" dirty="0">
                <a:solidFill>
                  <a:schemeClr val="bg1">
                    <a:alpha val="99000"/>
                  </a:schemeClr>
                </a:solidFill>
                <a:latin typeface="Segoe UI Mono" pitchFamily="49" charset="0"/>
              </a:rPr>
              <a:t>PS C:\Users\JairoC&gt;</a:t>
            </a:r>
            <a:endParaRPr lang="en-US" sz="1600" dirty="0" smtClean="0">
              <a:gradFill>
                <a:gsLst>
                  <a:gs pos="0">
                    <a:schemeClr val="tx1"/>
                  </a:gs>
                  <a:gs pos="86000">
                    <a:schemeClr val="tx1"/>
                  </a:gs>
                </a:gsLst>
                <a:lin ang="5400000" scaled="0"/>
              </a:gradFill>
            </a:endParaRPr>
          </a:p>
        </p:txBody>
      </p:sp>
      <p:sp>
        <p:nvSpPr>
          <p:cNvPr id="16" name="TextBox 15"/>
          <p:cNvSpPr txBox="1"/>
          <p:nvPr/>
        </p:nvSpPr>
        <p:spPr>
          <a:xfrm>
            <a:off x="624754" y="5153025"/>
            <a:ext cx="2345194" cy="246221"/>
          </a:xfrm>
          <a:prstGeom prst="rect">
            <a:avLst/>
          </a:prstGeom>
          <a:noFill/>
        </p:spPr>
        <p:txBody>
          <a:bodyPr wrap="none" lIns="0" tIns="0" rIns="0" bIns="0" rtlCol="0">
            <a:spAutoFit/>
          </a:bodyPr>
          <a:lstStyle/>
          <a:p>
            <a:r>
              <a:rPr lang="en-US" sz="1600" dirty="0">
                <a:solidFill>
                  <a:schemeClr val="bg1">
                    <a:alpha val="99000"/>
                  </a:schemeClr>
                </a:solidFill>
                <a:latin typeface="Segoe UI Mono" pitchFamily="49" charset="0"/>
              </a:rPr>
              <a:t>PS C:\Users\JairoC&gt;</a:t>
            </a:r>
            <a:endParaRPr lang="en-US" sz="1600" dirty="0" smtClean="0">
              <a:gradFill>
                <a:gsLst>
                  <a:gs pos="0">
                    <a:schemeClr val="tx1"/>
                  </a:gs>
                  <a:gs pos="86000">
                    <a:schemeClr val="tx1"/>
                  </a:gs>
                </a:gsLst>
                <a:lin ang="5400000" scaled="0"/>
              </a:gradFill>
            </a:endParaRPr>
          </a:p>
        </p:txBody>
      </p:sp>
      <p:sp>
        <p:nvSpPr>
          <p:cNvPr id="12" name="TextBox 11"/>
          <p:cNvSpPr txBox="1"/>
          <p:nvPr/>
        </p:nvSpPr>
        <p:spPr>
          <a:xfrm>
            <a:off x="3063154" y="5153024"/>
            <a:ext cx="3579506" cy="246221"/>
          </a:xfrm>
          <a:prstGeom prst="rect">
            <a:avLst/>
          </a:prstGeom>
          <a:noFill/>
        </p:spPr>
        <p:txBody>
          <a:bodyPr wrap="none" lIns="0" tIns="0" rIns="0" bIns="0" rtlCol="0">
            <a:spAutoFit/>
          </a:bodyPr>
          <a:lstStyle/>
          <a:p>
            <a:r>
              <a:rPr lang="en-US" sz="1600" dirty="0">
                <a:solidFill>
                  <a:schemeClr val="bg1">
                    <a:alpha val="99000"/>
                  </a:schemeClr>
                </a:solidFill>
                <a:latin typeface="Segoe UI Mono" pitchFamily="49" charset="0"/>
              </a:rPr>
              <a:t>"{0:X}" -f 129491260758440342</a:t>
            </a:r>
            <a:endParaRPr lang="en-US" sz="1600" dirty="0" smtClean="0">
              <a:gradFill>
                <a:gsLst>
                  <a:gs pos="0">
                    <a:schemeClr val="tx1"/>
                  </a:gs>
                  <a:gs pos="86000">
                    <a:schemeClr val="tx1"/>
                  </a:gs>
                </a:gsLst>
                <a:lin ang="5400000" scaled="0"/>
              </a:gradFill>
            </a:endParaRPr>
          </a:p>
        </p:txBody>
      </p:sp>
      <p:sp>
        <p:nvSpPr>
          <p:cNvPr id="13" name="TextBox 12"/>
          <p:cNvSpPr txBox="1"/>
          <p:nvPr/>
        </p:nvSpPr>
        <p:spPr>
          <a:xfrm>
            <a:off x="624754" y="5399246"/>
            <a:ext cx="1851469" cy="246221"/>
          </a:xfrm>
          <a:prstGeom prst="rect">
            <a:avLst/>
          </a:prstGeom>
          <a:noFill/>
        </p:spPr>
        <p:txBody>
          <a:bodyPr wrap="none" lIns="0" tIns="0" rIns="0" bIns="0" rtlCol="0">
            <a:spAutoFit/>
          </a:bodyPr>
          <a:lstStyle/>
          <a:p>
            <a:r>
              <a:rPr lang="en-US" sz="1600" dirty="0">
                <a:solidFill>
                  <a:schemeClr val="bg1">
                    <a:alpha val="99000"/>
                  </a:schemeClr>
                </a:solidFill>
                <a:latin typeface="Segoe UI Mono" pitchFamily="49" charset="0"/>
              </a:rPr>
              <a:t>1CC0B9D97063996</a:t>
            </a:r>
            <a:endParaRPr lang="en-US" sz="1600" dirty="0" smtClean="0">
              <a:gradFill>
                <a:gsLst>
                  <a:gs pos="0">
                    <a:schemeClr val="tx1"/>
                  </a:gs>
                  <a:gs pos="86000">
                    <a:schemeClr val="tx1"/>
                  </a:gs>
                </a:gsLst>
                <a:lin ang="5400000" scaled="0"/>
              </a:gradFill>
            </a:endParaRPr>
          </a:p>
        </p:txBody>
      </p:sp>
      <p:sp>
        <p:nvSpPr>
          <p:cNvPr id="19" name="TextBox 18"/>
          <p:cNvSpPr txBox="1"/>
          <p:nvPr/>
        </p:nvSpPr>
        <p:spPr>
          <a:xfrm>
            <a:off x="624754" y="5895975"/>
            <a:ext cx="2345194" cy="246221"/>
          </a:xfrm>
          <a:prstGeom prst="rect">
            <a:avLst/>
          </a:prstGeom>
          <a:noFill/>
        </p:spPr>
        <p:txBody>
          <a:bodyPr wrap="none" lIns="0" tIns="0" rIns="0" bIns="0" rtlCol="0">
            <a:spAutoFit/>
          </a:bodyPr>
          <a:lstStyle/>
          <a:p>
            <a:r>
              <a:rPr lang="en-US" sz="1600" dirty="0">
                <a:solidFill>
                  <a:schemeClr val="bg1">
                    <a:alpha val="99000"/>
                  </a:schemeClr>
                </a:solidFill>
                <a:latin typeface="Segoe UI Mono" pitchFamily="49" charset="0"/>
              </a:rPr>
              <a:t>PS C:\Users\JairoC&gt;</a:t>
            </a:r>
            <a:endParaRPr lang="en-US" sz="1600" dirty="0" smtClean="0">
              <a:gradFill>
                <a:gsLst>
                  <a:gs pos="0">
                    <a:schemeClr val="tx1"/>
                  </a:gs>
                  <a:gs pos="86000">
                    <a:schemeClr val="tx1"/>
                  </a:gs>
                </a:gsLst>
                <a:lin ang="5400000" scaled="0"/>
              </a:gradFill>
            </a:endParaRPr>
          </a:p>
        </p:txBody>
      </p:sp>
      <p:sp>
        <p:nvSpPr>
          <p:cNvPr id="14" name="TextBox 13"/>
          <p:cNvSpPr txBox="1"/>
          <p:nvPr/>
        </p:nvSpPr>
        <p:spPr>
          <a:xfrm>
            <a:off x="3063154" y="5895975"/>
            <a:ext cx="3579506" cy="246221"/>
          </a:xfrm>
          <a:prstGeom prst="rect">
            <a:avLst/>
          </a:prstGeom>
          <a:noFill/>
        </p:spPr>
        <p:txBody>
          <a:bodyPr wrap="none" lIns="0" tIns="0" rIns="0" bIns="0" rtlCol="0">
            <a:spAutoFit/>
          </a:bodyPr>
          <a:lstStyle/>
          <a:p>
            <a:r>
              <a:rPr lang="en-US" sz="1600" dirty="0" err="1">
                <a:solidFill>
                  <a:schemeClr val="bg1">
                    <a:alpha val="99000"/>
                  </a:schemeClr>
                </a:solidFill>
                <a:latin typeface="Segoe UI Mono" pitchFamily="49" charset="0"/>
              </a:rPr>
              <a:t>nltest</a:t>
            </a:r>
            <a:r>
              <a:rPr lang="en-US" sz="1600" dirty="0">
                <a:solidFill>
                  <a:schemeClr val="bg1">
                    <a:alpha val="99000"/>
                  </a:schemeClr>
                </a:solidFill>
                <a:latin typeface="Segoe UI Mono" pitchFamily="49" charset="0"/>
              </a:rPr>
              <a:t> /time:97063996 </a:t>
            </a:r>
            <a:r>
              <a:rPr lang="en-US" sz="1600" dirty="0" smtClean="0">
                <a:solidFill>
                  <a:schemeClr val="bg1">
                    <a:alpha val="99000"/>
                  </a:schemeClr>
                </a:solidFill>
                <a:latin typeface="Segoe UI Mono" pitchFamily="49" charset="0"/>
              </a:rPr>
              <a:t>1CC0B9D</a:t>
            </a:r>
            <a:endParaRPr lang="en-US" sz="1600" dirty="0">
              <a:solidFill>
                <a:schemeClr val="bg1">
                  <a:alpha val="99000"/>
                </a:schemeClr>
              </a:solidFill>
              <a:latin typeface="Segoe UI Mono" pitchFamily="49" charset="0"/>
            </a:endParaRPr>
          </a:p>
        </p:txBody>
      </p:sp>
      <p:sp>
        <p:nvSpPr>
          <p:cNvPr id="21" name="TextBox 20"/>
          <p:cNvSpPr txBox="1"/>
          <p:nvPr/>
        </p:nvSpPr>
        <p:spPr>
          <a:xfrm>
            <a:off x="624754" y="5399245"/>
            <a:ext cx="1851469" cy="246221"/>
          </a:xfrm>
          <a:prstGeom prst="rect">
            <a:avLst/>
          </a:prstGeom>
          <a:noFill/>
        </p:spPr>
        <p:txBody>
          <a:bodyPr wrap="none" lIns="0" tIns="0" rIns="0" bIns="0" rtlCol="0">
            <a:spAutoFit/>
          </a:bodyPr>
          <a:lstStyle/>
          <a:p>
            <a:r>
              <a:rPr lang="en-US" sz="1600" dirty="0">
                <a:solidFill>
                  <a:srgbClr val="002060">
                    <a:alpha val="99000"/>
                  </a:srgbClr>
                </a:solidFill>
                <a:latin typeface="Segoe UI Mono" pitchFamily="49" charset="0"/>
              </a:rPr>
              <a:t>1CC0B9D</a:t>
            </a:r>
            <a:r>
              <a:rPr lang="en-US" sz="1600" dirty="0">
                <a:solidFill>
                  <a:srgbClr val="FF0000">
                    <a:alpha val="99000"/>
                  </a:srgbClr>
                </a:solidFill>
                <a:latin typeface="Segoe UI Mono" pitchFamily="49" charset="0"/>
              </a:rPr>
              <a:t>97063996</a:t>
            </a:r>
            <a:endParaRPr lang="en-US" sz="1600" dirty="0" smtClean="0">
              <a:solidFill>
                <a:srgbClr val="FF0000">
                  <a:alpha val="99000"/>
                </a:srgbClr>
              </a:solidFill>
            </a:endParaRPr>
          </a:p>
        </p:txBody>
      </p:sp>
      <p:sp>
        <p:nvSpPr>
          <p:cNvPr id="17" name="TextBox 16"/>
          <p:cNvSpPr txBox="1"/>
          <p:nvPr/>
        </p:nvSpPr>
        <p:spPr>
          <a:xfrm>
            <a:off x="623104" y="6123146"/>
            <a:ext cx="4566956" cy="492443"/>
          </a:xfrm>
          <a:prstGeom prst="rect">
            <a:avLst/>
          </a:prstGeom>
          <a:noFill/>
        </p:spPr>
        <p:txBody>
          <a:bodyPr wrap="none" lIns="0" tIns="0" rIns="0" bIns="0" rtlCol="0">
            <a:spAutoFit/>
          </a:bodyPr>
          <a:lstStyle/>
          <a:p>
            <a:pPr defTabSz="914099"/>
            <a:r>
              <a:rPr lang="en-US" sz="1600" dirty="0">
                <a:solidFill>
                  <a:schemeClr val="bg1">
                    <a:alpha val="99000"/>
                  </a:schemeClr>
                </a:solidFill>
                <a:latin typeface="Segoe UI Mono" pitchFamily="49" charset="0"/>
              </a:rPr>
              <a:t>97063996 01cc0b9d = 5/5/2011 20:27:55</a:t>
            </a:r>
          </a:p>
          <a:p>
            <a:pPr defTabSz="914099"/>
            <a:r>
              <a:rPr lang="en-US" sz="1600" dirty="0">
                <a:solidFill>
                  <a:schemeClr val="bg1">
                    <a:alpha val="99000"/>
                  </a:schemeClr>
                </a:solidFill>
                <a:latin typeface="Segoe UI Mono" pitchFamily="49" charset="0"/>
              </a:rPr>
              <a:t>The command completed </a:t>
            </a:r>
            <a:r>
              <a:rPr lang="en-US" sz="1600" dirty="0" smtClean="0">
                <a:solidFill>
                  <a:schemeClr val="bg1">
                    <a:alpha val="99000"/>
                  </a:schemeClr>
                </a:solidFill>
                <a:latin typeface="Segoe UI Mono" pitchFamily="49" charset="0"/>
              </a:rPr>
              <a:t>successfully</a:t>
            </a:r>
            <a:endParaRPr lang="en-US" sz="1600" dirty="0">
              <a:solidFill>
                <a:schemeClr val="bg1">
                  <a:alpha val="99000"/>
                </a:schemeClr>
              </a:solidFill>
              <a:latin typeface="Segoe UI Mono" pitchFamily="49" charset="0"/>
            </a:endParaRPr>
          </a:p>
        </p:txBody>
      </p:sp>
      <p:sp>
        <p:nvSpPr>
          <p:cNvPr id="18" name="TextBox 17"/>
          <p:cNvSpPr txBox="1"/>
          <p:nvPr/>
        </p:nvSpPr>
        <p:spPr>
          <a:xfrm>
            <a:off x="3072679" y="2220992"/>
            <a:ext cx="2221762" cy="2462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spAutoFit/>
          </a:bodyPr>
          <a:lstStyle/>
          <a:p>
            <a:r>
              <a:rPr lang="en-US" sz="1600" dirty="0">
                <a:solidFill>
                  <a:schemeClr val="bg1">
                    <a:alpha val="99000"/>
                  </a:schemeClr>
                </a:solidFill>
                <a:latin typeface="Segoe UI Mono" pitchFamily="49" charset="0"/>
              </a:rPr>
              <a:t>129491260758440342</a:t>
            </a:r>
            <a:endParaRPr lang="en-US" sz="1600" dirty="0" smtClean="0">
              <a:gradFill>
                <a:gsLst>
                  <a:gs pos="0">
                    <a:schemeClr val="tx1"/>
                  </a:gs>
                  <a:gs pos="86000">
                    <a:schemeClr val="tx1"/>
                  </a:gs>
                </a:gsLst>
                <a:lin ang="5400000" scaled="0"/>
              </a:gradFill>
            </a:endParaRPr>
          </a:p>
        </p:txBody>
      </p:sp>
      <p:pic>
        <p:nvPicPr>
          <p:cNvPr id="20" name="Picture 2" descr="C:\Users\JairoC.NTDEV\AppData\Local\Microsoft\Windows\Temporary Internet Files\Content.IE5\RJPXPH4A\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500" y="4203859"/>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82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1000"/>
                            </p:stCondLst>
                            <p:childTnLst>
                              <p:par>
                                <p:cTn id="34" presetID="32" presetClass="emph" presetSubtype="0" fill="hold" nodeType="afterEffect">
                                  <p:stCondLst>
                                    <p:cond delay="0"/>
                                  </p:stCondLst>
                                  <p:childTnLst>
                                    <p:animRot by="120000">
                                      <p:cBhvr>
                                        <p:cTn id="35" dur="100" fill="hold">
                                          <p:stCondLst>
                                            <p:cond delay="0"/>
                                          </p:stCondLst>
                                        </p:cTn>
                                        <p:tgtEl>
                                          <p:spTgt spid="20"/>
                                        </p:tgtEl>
                                        <p:attrNameLst>
                                          <p:attrName>r</p:attrName>
                                        </p:attrNameLst>
                                      </p:cBhvr>
                                    </p:animRot>
                                    <p:animRot by="-240000">
                                      <p:cBhvr>
                                        <p:cTn id="36" dur="200" fill="hold">
                                          <p:stCondLst>
                                            <p:cond delay="200"/>
                                          </p:stCondLst>
                                        </p:cTn>
                                        <p:tgtEl>
                                          <p:spTgt spid="20"/>
                                        </p:tgtEl>
                                        <p:attrNameLst>
                                          <p:attrName>r</p:attrName>
                                        </p:attrNameLst>
                                      </p:cBhvr>
                                    </p:animRot>
                                    <p:animRot by="240000">
                                      <p:cBhvr>
                                        <p:cTn id="37" dur="200" fill="hold">
                                          <p:stCondLst>
                                            <p:cond delay="400"/>
                                          </p:stCondLst>
                                        </p:cTn>
                                        <p:tgtEl>
                                          <p:spTgt spid="20"/>
                                        </p:tgtEl>
                                        <p:attrNameLst>
                                          <p:attrName>r</p:attrName>
                                        </p:attrNameLst>
                                      </p:cBhvr>
                                    </p:animRot>
                                    <p:animRot by="-240000">
                                      <p:cBhvr>
                                        <p:cTn id="38" dur="200" fill="hold">
                                          <p:stCondLst>
                                            <p:cond delay="600"/>
                                          </p:stCondLst>
                                        </p:cTn>
                                        <p:tgtEl>
                                          <p:spTgt spid="20"/>
                                        </p:tgtEl>
                                        <p:attrNameLst>
                                          <p:attrName>r</p:attrName>
                                        </p:attrNameLst>
                                      </p:cBhvr>
                                    </p:animRot>
                                    <p:animRot by="120000">
                                      <p:cBhvr>
                                        <p:cTn id="39" dur="200" fill="hold">
                                          <p:stCondLst>
                                            <p:cond delay="800"/>
                                          </p:stCondLst>
                                        </p:cTn>
                                        <p:tgtEl>
                                          <p:spTgt spid="20"/>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right)">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up)">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5" grpId="0"/>
      <p:bldP spid="16" grpId="0"/>
      <p:bldP spid="12" grpId="0"/>
      <p:bldP spid="13" grpId="0"/>
      <p:bldP spid="19" grpId="0"/>
      <p:bldP spid="14" grpId="0"/>
      <p:bldP spid="21" grpId="0"/>
      <p:bldP spid="17" grpId="0"/>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Replication</a:t>
            </a:r>
            <a:endParaRPr lang="en-US" dirty="0"/>
          </a:p>
        </p:txBody>
      </p:sp>
      <p:sp>
        <p:nvSpPr>
          <p:cNvPr id="3" name="Subtitle 2"/>
          <p:cNvSpPr>
            <a:spLocks noGrp="1"/>
          </p:cNvSpPr>
          <p:nvPr>
            <p:ph type="subTitle" idx="1"/>
          </p:nvPr>
        </p:nvSpPr>
        <p:spPr/>
        <p:txBody>
          <a:bodyPr/>
          <a:lstStyle/>
          <a:p>
            <a:r>
              <a:rPr lang="en-US" dirty="0" smtClean="0"/>
              <a:t>Connection objects ownership</a:t>
            </a:r>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4226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dirty="0" smtClean="0"/>
              <a:t>Connection Object Ownership</a:t>
            </a:r>
          </a:p>
        </p:txBody>
      </p:sp>
      <p:sp>
        <p:nvSpPr>
          <p:cNvPr id="14339" name="Rectangle 3"/>
          <p:cNvSpPr>
            <a:spLocks noGrp="1" noChangeArrowheads="1"/>
          </p:cNvSpPr>
          <p:nvPr>
            <p:ph idx="1"/>
          </p:nvPr>
        </p:nvSpPr>
        <p:spPr>
          <a:xfrm>
            <a:off x="519113" y="1447800"/>
            <a:ext cx="3792270" cy="4788493"/>
          </a:xfrm>
        </p:spPr>
        <p:txBody>
          <a:bodyPr>
            <a:normAutofit/>
          </a:bodyPr>
          <a:lstStyle/>
          <a:p>
            <a:r>
              <a:rPr lang="en-US" sz="2800" dirty="0" smtClean="0"/>
              <a:t>Managed by KCC</a:t>
            </a:r>
          </a:p>
          <a:p>
            <a:endParaRPr lang="en-US" sz="2800" dirty="0" smtClean="0"/>
          </a:p>
          <a:p>
            <a:endParaRPr lang="en-US" sz="2800" dirty="0" smtClean="0"/>
          </a:p>
          <a:p>
            <a:pPr>
              <a:spcBef>
                <a:spcPts val="400"/>
              </a:spcBef>
            </a:pPr>
            <a:r>
              <a:rPr lang="en-US" sz="2800" dirty="0" smtClean="0"/>
              <a:t>Non KCC-managed</a:t>
            </a:r>
          </a:p>
          <a:p>
            <a:pPr marL="800100" lvl="1" indent="-339725"/>
            <a:r>
              <a:rPr lang="en-US" sz="2000" dirty="0" smtClean="0"/>
              <a:t>Schedule will not </a:t>
            </a:r>
            <a:br>
              <a:rPr lang="en-US" sz="2000" dirty="0" smtClean="0"/>
            </a:br>
            <a:r>
              <a:rPr lang="en-US" sz="2000" dirty="0" smtClean="0"/>
              <a:t>follow site-links</a:t>
            </a:r>
          </a:p>
          <a:p>
            <a:pPr marL="800100" lvl="1" indent="-339725"/>
            <a:r>
              <a:rPr lang="en-US" sz="2000" dirty="0" smtClean="0"/>
              <a:t>New application </a:t>
            </a:r>
            <a:br>
              <a:rPr lang="en-US" sz="2000" dirty="0" smtClean="0"/>
            </a:br>
            <a:r>
              <a:rPr lang="en-US" sz="2000" dirty="0" smtClean="0"/>
              <a:t>partitions missing</a:t>
            </a:r>
          </a:p>
          <a:p>
            <a:pPr marL="800100" lvl="1" indent="-339725"/>
            <a:r>
              <a:rPr lang="en-US" sz="2000" dirty="0" smtClean="0"/>
              <a:t>Connection remains </a:t>
            </a:r>
            <a:br>
              <a:rPr lang="en-US" sz="2000" dirty="0" smtClean="0"/>
            </a:br>
            <a:r>
              <a:rPr lang="en-US" sz="2000" dirty="0" smtClean="0"/>
              <a:t>even when no </a:t>
            </a:r>
            <a:br>
              <a:rPr lang="en-US" sz="2000" dirty="0" smtClean="0"/>
            </a:br>
            <a:r>
              <a:rPr lang="en-US" sz="2000" dirty="0" smtClean="0"/>
              <a:t>longer needed</a:t>
            </a:r>
            <a:endParaRPr lang="en-US" sz="2000" dirty="0"/>
          </a:p>
        </p:txBody>
      </p:sp>
      <p:pic>
        <p:nvPicPr>
          <p:cNvPr id="78851" name="Picture 2"/>
          <p:cNvPicPr>
            <a:picLocks noChangeAspect="1" noChangeArrowheads="1"/>
          </p:cNvPicPr>
          <p:nvPr/>
        </p:nvPicPr>
        <p:blipFill>
          <a:blip r:embed="rId3"/>
          <a:srcRect/>
          <a:stretch>
            <a:fillRect/>
          </a:stretch>
        </p:blipFill>
        <p:spPr bwMode="auto">
          <a:xfrm>
            <a:off x="4260535" y="1187455"/>
            <a:ext cx="7250430" cy="3991928"/>
          </a:xfrm>
          <a:prstGeom prst="rect">
            <a:avLst/>
          </a:prstGeom>
          <a:noFill/>
          <a:ln w="9525">
            <a:noFill/>
            <a:miter lim="800000"/>
            <a:headEnd/>
            <a:tailEnd/>
          </a:ln>
        </p:spPr>
      </p:pic>
      <p:cxnSp>
        <p:nvCxnSpPr>
          <p:cNvPr id="5" name="Elbow Connector 4"/>
          <p:cNvCxnSpPr>
            <a:endCxn id="6" idx="1"/>
          </p:cNvCxnSpPr>
          <p:nvPr/>
        </p:nvCxnSpPr>
        <p:spPr>
          <a:xfrm>
            <a:off x="3867150" y="1628775"/>
            <a:ext cx="2618514" cy="965652"/>
          </a:xfrm>
          <a:prstGeom prst="bentConnector3">
            <a:avLst>
              <a:gd name="adj1" fmla="val 50000"/>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6485664" y="2483754"/>
            <a:ext cx="4915761" cy="221346"/>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3"/>
          <p:cNvPicPr>
            <a:picLocks noChangeAspect="1" noChangeArrowheads="1"/>
          </p:cNvPicPr>
          <p:nvPr/>
        </p:nvPicPr>
        <p:blipFill>
          <a:blip r:embed="rId4"/>
          <a:srcRect/>
          <a:stretch>
            <a:fillRect/>
          </a:stretch>
        </p:blipFill>
        <p:spPr bwMode="auto">
          <a:xfrm>
            <a:off x="4260535" y="2561722"/>
            <a:ext cx="7250430" cy="3991928"/>
          </a:xfrm>
          <a:prstGeom prst="rect">
            <a:avLst/>
          </a:prstGeom>
          <a:noFill/>
          <a:ln w="9525">
            <a:noFill/>
            <a:miter lim="800000"/>
            <a:headEnd/>
            <a:tailEnd/>
          </a:ln>
        </p:spPr>
      </p:pic>
      <p:sp>
        <p:nvSpPr>
          <p:cNvPr id="14" name="Rounded Rectangle 13"/>
          <p:cNvSpPr/>
          <p:nvPr/>
        </p:nvSpPr>
        <p:spPr>
          <a:xfrm>
            <a:off x="6485664" y="3854828"/>
            <a:ext cx="4915761" cy="212347"/>
          </a:xfrm>
          <a:prstGeom prst="roundRect">
            <a:avLst/>
          </a:prstGeom>
          <a:solidFill>
            <a:srgbClr val="FFFF00">
              <a:alpha val="25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Elbow Connector 19"/>
          <p:cNvCxnSpPr>
            <a:endCxn id="14" idx="1"/>
          </p:cNvCxnSpPr>
          <p:nvPr/>
        </p:nvCxnSpPr>
        <p:spPr>
          <a:xfrm>
            <a:off x="4143375" y="3028950"/>
            <a:ext cx="2342289" cy="932052"/>
          </a:xfrm>
          <a:prstGeom prst="bentConnector3">
            <a:avLst>
              <a:gd name="adj1" fmla="val 50000"/>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77253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Effect transition="in" filter="fade">
                                      <p:cBhvr>
                                        <p:cTn id="25" dur="500"/>
                                        <p:tgtEl>
                                          <p:spTgt spid="14339">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Effect transition="in" filter="fade">
                                      <p:cBhvr>
                                        <p:cTn id="31" dur="500"/>
                                        <p:tgtEl>
                                          <p:spTgt spid="14339">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339">
                                            <p:txEl>
                                              <p:pRg st="5" end="5"/>
                                            </p:txEl>
                                          </p:spTgt>
                                        </p:tgtEl>
                                        <p:attrNameLst>
                                          <p:attrName>style.visibility</p:attrName>
                                        </p:attrNameLst>
                                      </p:cBhvr>
                                      <p:to>
                                        <p:strVal val="visible"/>
                                      </p:to>
                                    </p:set>
                                    <p:animEffect transition="in" filter="fade">
                                      <p:cBhvr>
                                        <p:cTn id="34" dur="500"/>
                                        <p:tgtEl>
                                          <p:spTgt spid="14339">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fad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6"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dirty="0" smtClean="0"/>
              <a:t>Connection Object Non-managed by KCC</a:t>
            </a:r>
          </a:p>
        </p:txBody>
      </p:sp>
      <p:sp>
        <p:nvSpPr>
          <p:cNvPr id="14339" name="Rectangle 3"/>
          <p:cNvSpPr>
            <a:spLocks noGrp="1" noChangeArrowheads="1"/>
          </p:cNvSpPr>
          <p:nvPr>
            <p:ph idx="1"/>
          </p:nvPr>
        </p:nvSpPr>
        <p:spPr>
          <a:xfrm>
            <a:off x="519112" y="1447799"/>
            <a:ext cx="11149013" cy="443198"/>
          </a:xfrm>
        </p:spPr>
        <p:txBody>
          <a:bodyPr/>
          <a:lstStyle/>
          <a:p>
            <a:r>
              <a:rPr lang="en-US" spc="20" dirty="0" smtClean="0"/>
              <a:t>What does ‘12’ mean in options attribute?</a:t>
            </a:r>
          </a:p>
        </p:txBody>
      </p:sp>
      <p:sp>
        <p:nvSpPr>
          <p:cNvPr id="14" name="Rounded Rectangle 13"/>
          <p:cNvSpPr/>
          <p:nvPr/>
        </p:nvSpPr>
        <p:spPr>
          <a:xfrm>
            <a:off x="4767169" y="3130574"/>
            <a:ext cx="5470158" cy="166688"/>
          </a:xfrm>
          <a:prstGeom prst="roundRect">
            <a:avLst/>
          </a:prstGeom>
          <a:solidFill>
            <a:srgbClr val="FFFF00">
              <a:alpha val="49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0902" name="Picture 3"/>
          <p:cNvPicPr>
            <a:picLocks noChangeAspect="1" noChangeArrowheads="1"/>
          </p:cNvPicPr>
          <p:nvPr/>
        </p:nvPicPr>
        <p:blipFill>
          <a:blip r:embed="rId3"/>
          <a:srcRect/>
          <a:stretch>
            <a:fillRect/>
          </a:stretch>
        </p:blipFill>
        <p:spPr bwMode="auto">
          <a:xfrm>
            <a:off x="1891367" y="2125687"/>
            <a:ext cx="8405211" cy="4049687"/>
          </a:xfrm>
          <a:prstGeom prst="rect">
            <a:avLst/>
          </a:prstGeom>
          <a:noFill/>
          <a:ln w="9525">
            <a:noFill/>
            <a:miter lim="800000"/>
            <a:headEnd/>
            <a:tailEnd/>
          </a:ln>
        </p:spPr>
      </p:pic>
      <p:sp>
        <p:nvSpPr>
          <p:cNvPr id="38" name="Rounded Rectangle 37"/>
          <p:cNvSpPr/>
          <p:nvPr/>
        </p:nvSpPr>
        <p:spPr>
          <a:xfrm>
            <a:off x="6843078" y="5030812"/>
            <a:ext cx="3026045" cy="107950"/>
          </a:xfrm>
          <a:prstGeom prst="roundRect">
            <a:avLst/>
          </a:prstGeom>
          <a:solidFill>
            <a:srgbClr val="FFFF00">
              <a:alpha val="35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Elbow Connector 10"/>
          <p:cNvCxnSpPr>
            <a:endCxn id="38" idx="1"/>
          </p:cNvCxnSpPr>
          <p:nvPr/>
        </p:nvCxnSpPr>
        <p:spPr>
          <a:xfrm rot="16200000" flipH="1">
            <a:off x="4905767" y="3147476"/>
            <a:ext cx="3168982" cy="705640"/>
          </a:xfrm>
          <a:prstGeom prst="bentConnector2">
            <a:avLst/>
          </a:pr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50179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460500"/>
            <a:ext cx="12188825" cy="5397500"/>
          </a:xfrm>
          <a:prstGeom prst="rect">
            <a:avLst/>
          </a:prstGeom>
          <a:gradFill>
            <a:gsLst>
              <a:gs pos="0">
                <a:schemeClr val="bg1">
                  <a:alpha val="75000"/>
                </a:schemeClr>
              </a:gs>
              <a:gs pos="51000">
                <a:schemeClr val="tx2">
                  <a:alpha val="60000"/>
                </a:schemeClr>
              </a:gs>
              <a:gs pos="100000">
                <a:schemeClr val="tx2">
                  <a:alpha val="0"/>
                </a:schemeClr>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2945" name="Rectangle 2"/>
          <p:cNvSpPr>
            <a:spLocks noGrp="1" noChangeArrowheads="1"/>
          </p:cNvSpPr>
          <p:nvPr>
            <p:ph type="title"/>
          </p:nvPr>
        </p:nvSpPr>
        <p:spPr/>
        <p:txBody>
          <a:bodyPr/>
          <a:lstStyle/>
          <a:p>
            <a:r>
              <a:rPr lang="en-US" dirty="0" smtClean="0"/>
              <a:t>Connection Object Options Attribute Details</a:t>
            </a:r>
          </a:p>
        </p:txBody>
      </p:sp>
      <p:graphicFrame>
        <p:nvGraphicFramePr>
          <p:cNvPr id="6" name="Group 163"/>
          <p:cNvGraphicFramePr>
            <a:graphicFrameLocks/>
          </p:cNvGraphicFramePr>
          <p:nvPr>
            <p:extLst>
              <p:ext uri="{D42A27DB-BD31-4B8C-83A1-F6EECF244321}">
                <p14:modId xmlns:p14="http://schemas.microsoft.com/office/powerpoint/2010/main" val="1958390934"/>
              </p:ext>
            </p:extLst>
          </p:nvPr>
        </p:nvGraphicFramePr>
        <p:xfrm>
          <a:off x="523875" y="1460500"/>
          <a:ext cx="11134725" cy="3969199"/>
        </p:xfrm>
        <a:graphic>
          <a:graphicData uri="http://schemas.openxmlformats.org/drawingml/2006/table">
            <a:tbl>
              <a:tblPr firstRow="1">
                <a:effectLst>
                  <a:outerShdw blurRad="152400" dist="215900" dir="3000000" algn="tl" rotWithShape="0">
                    <a:prstClr val="black">
                      <a:alpha val="40000"/>
                    </a:prstClr>
                  </a:outerShdw>
                </a:effectLst>
                <a:tableStyleId>{3C2FFA5D-87B4-456A-9821-1D502468CF0F}</a:tableStyleId>
              </a:tblPr>
              <a:tblGrid>
                <a:gridCol w="2087583"/>
                <a:gridCol w="2218310"/>
                <a:gridCol w="6828832"/>
              </a:tblGrid>
              <a:tr h="600078">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400" b="0" u="none" strike="noStrike" cap="none" normalizeH="0" baseline="0" dirty="0" smtClean="0">
                          <a:ln>
                            <a:noFill/>
                          </a:ln>
                          <a:gradFill>
                            <a:gsLst>
                              <a:gs pos="0">
                                <a:schemeClr val="tx1"/>
                              </a:gs>
                              <a:gs pos="100000">
                                <a:schemeClr val="tx1"/>
                              </a:gs>
                            </a:gsLst>
                            <a:lin ang="5400000" scaled="0"/>
                          </a:gradFill>
                          <a:effectLst/>
                        </a:rPr>
                        <a:t>Bit order</a:t>
                      </a:r>
                      <a:endParaRPr kumimoji="0" lang="en-US" sz="2400" b="0" i="0" u="none" strike="noStrike" cap="none" normalizeH="0" baseline="0" dirty="0" smtClean="0">
                        <a:ln>
                          <a:noFill/>
                        </a:ln>
                        <a:gradFill>
                          <a:gsLst>
                            <a:gs pos="0">
                              <a:schemeClr val="tx1"/>
                            </a:gs>
                            <a:gs pos="100000">
                              <a:schemeClr val="tx1"/>
                            </a:gs>
                          </a:gsLst>
                          <a:lin ang="5400000" scaled="0"/>
                        </a:gradFill>
                        <a:effectLst/>
                        <a:latin typeface="Arial" charset="0"/>
                        <a:cs typeface="Arial" charset="0"/>
                      </a:endParaRPr>
                    </a:p>
                  </a:txBody>
                  <a:tcPr marL="121888" marR="121888" anchor="ctr" horzOverflow="overflow">
                    <a:lnR w="12700" cap="flat" cmpd="sng" algn="ctr">
                      <a:solidFill>
                        <a:schemeClr val="tx1"/>
                      </a:solidFill>
                      <a:prstDash val="solid"/>
                      <a:round/>
                      <a:headEnd type="none" w="med" len="med"/>
                      <a:tailEnd type="none" w="med" len="med"/>
                    </a:lnR>
                    <a:lnB w="25400" cap="flat" cmpd="sng" algn="ctr">
                      <a:noFill/>
                      <a:prstDash val="solid"/>
                    </a:lnB>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400" b="0" u="none" strike="noStrike" cap="none" normalizeH="0" baseline="0" dirty="0" smtClean="0">
                          <a:ln>
                            <a:noFill/>
                          </a:ln>
                          <a:gradFill>
                            <a:gsLst>
                              <a:gs pos="0">
                                <a:schemeClr val="tx1"/>
                              </a:gs>
                              <a:gs pos="100000">
                                <a:schemeClr val="tx1"/>
                              </a:gs>
                            </a:gsLst>
                            <a:lin ang="5400000" scaled="0"/>
                          </a:gradFill>
                          <a:effectLst/>
                        </a:rPr>
                        <a:t>Decimal value</a:t>
                      </a:r>
                      <a:endParaRPr kumimoji="0" lang="en-US" sz="2400" b="0" i="0" u="none" strike="noStrike" cap="none" normalizeH="0" baseline="0" dirty="0" smtClean="0">
                        <a:ln>
                          <a:noFill/>
                        </a:ln>
                        <a:gradFill>
                          <a:gsLst>
                            <a:gs pos="0">
                              <a:schemeClr val="tx1"/>
                            </a:gs>
                            <a:gs pos="100000">
                              <a:schemeClr val="tx1"/>
                            </a:gs>
                          </a:gsLst>
                          <a:lin ang="5400000" scaled="0"/>
                        </a:gradFill>
                        <a:effectLst/>
                        <a:latin typeface="Arial" charset="0"/>
                        <a:cs typeface="Arial"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5400" cap="flat" cmpd="sng" algn="ctr">
                      <a:noFill/>
                      <a:prstDash val="solid"/>
                    </a:lnB>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400" b="0" u="none" strike="noStrike" cap="none" normalizeH="0" baseline="0" dirty="0" smtClean="0">
                          <a:ln>
                            <a:noFill/>
                          </a:ln>
                          <a:gradFill>
                            <a:gsLst>
                              <a:gs pos="0">
                                <a:schemeClr val="tx1"/>
                              </a:gs>
                              <a:gs pos="100000">
                                <a:schemeClr val="tx1"/>
                              </a:gs>
                            </a:gsLst>
                            <a:lin ang="5400000" scaled="0"/>
                          </a:gradFill>
                          <a:effectLst/>
                        </a:rPr>
                        <a:t>Meaning</a:t>
                      </a:r>
                      <a:endParaRPr kumimoji="0" lang="en-US" sz="2400" b="0" i="0" u="none" strike="noStrike" cap="none" normalizeH="0" baseline="0" dirty="0" smtClean="0">
                        <a:ln>
                          <a:noFill/>
                        </a:ln>
                        <a:gradFill>
                          <a:gsLst>
                            <a:gs pos="0">
                              <a:schemeClr val="tx1"/>
                            </a:gs>
                            <a:gs pos="100000">
                              <a:schemeClr val="tx1"/>
                            </a:gs>
                          </a:gsLst>
                          <a:lin ang="5400000" scaled="0"/>
                        </a:gradFill>
                        <a:effectLst/>
                        <a:latin typeface="Arial" charset="0"/>
                        <a:cs typeface="Arial" charset="0"/>
                      </a:endParaRPr>
                    </a:p>
                  </a:txBody>
                  <a:tcPr marL="121888" marR="121888" anchor="ctr" horzOverflow="overflow">
                    <a:lnL w="12700" cap="flat" cmpd="sng" algn="ctr">
                      <a:solidFill>
                        <a:schemeClr val="tx1"/>
                      </a:solidFill>
                      <a:prstDash val="solid"/>
                      <a:round/>
                      <a:headEnd type="none" w="med" len="med"/>
                      <a:tailEnd type="none" w="med" len="med"/>
                    </a:lnL>
                    <a:lnB w="25400" cap="flat" cmpd="sng" algn="ctr">
                      <a:noFill/>
                      <a:prstDash val="solid"/>
                    </a:lnB>
                  </a:tcPr>
                </a:tc>
              </a:tr>
              <a:tr h="48130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0</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lnT w="25400" cap="flat" cmpd="sng" algn="ctr">
                      <a:noFill/>
                      <a:prstDash val="solid"/>
                    </a:lnT>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1</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lnT w="25400" cap="flat" cmpd="sng" algn="ctr">
                      <a:noFill/>
                      <a:prstDash val="solid"/>
                    </a:lnT>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Owned (managed by) by the KCC</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lnT w="25400" cap="flat" cmpd="sng" algn="ctr">
                      <a:noFill/>
                      <a:prstDash val="solid"/>
                    </a:lnT>
                  </a:tcPr>
                </a:tc>
              </a:tr>
              <a:tr h="48130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1</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2</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Reciprocal replication</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r>
              <a:tr h="48130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2</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4</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Override notify defaults </a:t>
                      </a:r>
                      <a:r>
                        <a:rPr kumimoji="0" lang="en-US" sz="1800" u="none" strike="noStrike" cap="none" normalizeH="0" baseline="0" dirty="0" smtClean="0">
                          <a:ln>
                            <a:noFill/>
                          </a:ln>
                          <a:effectLst>
                            <a:outerShdw blurRad="38100" dist="38100" dir="2700000" algn="tl">
                              <a:srgbClr val="C0C0C0"/>
                            </a:outerShdw>
                          </a:effectLst>
                        </a:rPr>
                        <a:t>(typically indicates compression)</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r>
              <a:tr h="48130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3</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8</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Change notification</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r>
              <a:tr h="48130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4</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16</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Disable compression</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r>
              <a:tr h="48130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5</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32</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User-defined schedule</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r>
              <a:tr h="481303">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6</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64</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85000"/>
                        <a:buFont typeface="Wingdings" pitchFamily="2" charset="2"/>
                        <a:buNone/>
                        <a:tabLst/>
                      </a:pPr>
                      <a:r>
                        <a:rPr kumimoji="0" lang="en-US" sz="2000" u="none" strike="noStrike" cap="none" normalizeH="0" baseline="0" dirty="0" smtClean="0">
                          <a:ln>
                            <a:noFill/>
                          </a:ln>
                          <a:effectLst>
                            <a:outerShdw blurRad="38100" dist="38100" dir="2700000" algn="tl">
                              <a:srgbClr val="C0C0C0"/>
                            </a:outerShdw>
                          </a:effectLst>
                        </a:rPr>
                        <a:t>RODC topology</a:t>
                      </a: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endParaRPr>
                    </a:p>
                  </a:txBody>
                  <a:tcPr marL="121888" marR="121888" anchor="ctr" horzOverflow="overflow"/>
                </a:tc>
              </a:tr>
            </a:tbl>
          </a:graphicData>
        </a:graphic>
      </p:graphicFrame>
      <p:sp>
        <p:nvSpPr>
          <p:cNvPr id="9" name="TextBox 8"/>
          <p:cNvSpPr txBox="1">
            <a:spLocks noChangeArrowheads="1"/>
          </p:cNvSpPr>
          <p:nvPr/>
        </p:nvSpPr>
        <p:spPr bwMode="auto">
          <a:xfrm>
            <a:off x="3561407" y="3530013"/>
            <a:ext cx="394745" cy="400110"/>
          </a:xfrm>
          <a:prstGeom prst="rect">
            <a:avLst/>
          </a:prstGeom>
          <a:noFill/>
          <a:ln w="9525">
            <a:noFill/>
            <a:miter lim="800000"/>
            <a:headEnd/>
            <a:tailEnd/>
          </a:ln>
        </p:spPr>
        <p:txBody>
          <a:bodyPr wrap="square">
            <a:spAutoFit/>
          </a:bodyPr>
          <a:lstStyle/>
          <a:p>
            <a:r>
              <a:rPr lang="en-US" sz="2000" b="1" dirty="0">
                <a:solidFill>
                  <a:srgbClr val="FF0000"/>
                </a:solidFill>
              </a:rPr>
              <a:t>8</a:t>
            </a:r>
          </a:p>
        </p:txBody>
      </p:sp>
      <p:sp>
        <p:nvSpPr>
          <p:cNvPr id="10" name="TextBox 9"/>
          <p:cNvSpPr txBox="1">
            <a:spLocks noChangeArrowheads="1"/>
          </p:cNvSpPr>
          <p:nvPr/>
        </p:nvSpPr>
        <p:spPr bwMode="auto">
          <a:xfrm>
            <a:off x="3556957" y="3045464"/>
            <a:ext cx="392502" cy="400110"/>
          </a:xfrm>
          <a:prstGeom prst="rect">
            <a:avLst/>
          </a:prstGeom>
          <a:noFill/>
          <a:ln w="9525">
            <a:noFill/>
            <a:miter lim="800000"/>
            <a:headEnd/>
            <a:tailEnd/>
          </a:ln>
        </p:spPr>
        <p:txBody>
          <a:bodyPr wrap="square">
            <a:spAutoFit/>
          </a:bodyPr>
          <a:lstStyle/>
          <a:p>
            <a:r>
              <a:rPr lang="en-US" sz="2000" b="1" dirty="0">
                <a:solidFill>
                  <a:srgbClr val="FF0000"/>
                </a:solidFill>
              </a:rPr>
              <a:t>4</a:t>
            </a:r>
          </a:p>
        </p:txBody>
      </p:sp>
      <p:sp>
        <p:nvSpPr>
          <p:cNvPr id="26" name="AutoShape 12"/>
          <p:cNvSpPr>
            <a:spLocks noChangeArrowheads="1"/>
          </p:cNvSpPr>
          <p:nvPr/>
        </p:nvSpPr>
        <p:spPr bwMode="auto">
          <a:xfrm rot="5400000" flipH="1">
            <a:off x="3726110" y="3452619"/>
            <a:ext cx="520700" cy="203147"/>
          </a:xfrm>
          <a:prstGeom prst="curvedDownArrow">
            <a:avLst>
              <a:gd name="adj1" fmla="val 79010"/>
              <a:gd name="adj2" fmla="val 280752"/>
              <a:gd name="adj3" fmla="val 36111"/>
            </a:avLst>
          </a:prstGeom>
          <a:solidFill>
            <a:srgbClr val="FE2E18"/>
          </a:solidFill>
          <a:ln w="9525">
            <a:solidFill>
              <a:schemeClr val="tx1"/>
            </a:solidFill>
            <a:miter lim="800000"/>
            <a:headEnd/>
            <a:tailEnd/>
          </a:ln>
        </p:spPr>
        <p:txBody>
          <a:bodyPr wrap="none" anchor="ctr"/>
          <a:lstStyle/>
          <a:p>
            <a:endParaRPr lang="en-US"/>
          </a:p>
        </p:txBody>
      </p:sp>
      <p:sp>
        <p:nvSpPr>
          <p:cNvPr id="3" name="Rounded Rectangle 2"/>
          <p:cNvSpPr/>
          <p:nvPr/>
        </p:nvSpPr>
        <p:spPr bwMode="auto">
          <a:xfrm>
            <a:off x="969963" y="2060864"/>
            <a:ext cx="3392487" cy="495300"/>
          </a:xfrm>
          <a:prstGeom prst="roundRect">
            <a:avLst/>
          </a:prstGeom>
          <a:noFill/>
          <a:ln w="254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403627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4" presetClass="entr" presetSubtype="16" fill="hold" grpId="0" nodeType="afterEffect">
                                  <p:stCondLst>
                                    <p:cond delay="30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1000"/>
                                        <p:tgtEl>
                                          <p:spTgt spid="10"/>
                                        </p:tgtEl>
                                      </p:cBhvr>
                                    </p:animEffect>
                                  </p:childTnLst>
                                </p:cTn>
                              </p:par>
                              <p:par>
                                <p:cTn id="12" presetID="9" presetClass="entr" presetSubtype="0" fill="hold" grpId="0" nodeType="withEffect">
                                  <p:stCondLst>
                                    <p:cond delay="300"/>
                                  </p:stCondLst>
                                  <p:childTnLst>
                                    <p:set>
                                      <p:cBhvr>
                                        <p:cTn id="13" dur="1" fill="hold">
                                          <p:stCondLst>
                                            <p:cond delay="0"/>
                                          </p:stCondLst>
                                        </p:cTn>
                                        <p:tgtEl>
                                          <p:spTgt spid="26"/>
                                        </p:tgtEl>
                                        <p:attrNameLst>
                                          <p:attrName>style.visibility</p:attrName>
                                        </p:attrNameLst>
                                      </p:cBhvr>
                                      <p:to>
                                        <p:strVal val="visible"/>
                                      </p:to>
                                    </p:set>
                                    <p:animEffect transition="in" filter="dissolv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6"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3"/>
          <a:srcRect/>
          <a:stretch>
            <a:fillRect/>
          </a:stretch>
        </p:blipFill>
        <p:spPr bwMode="auto">
          <a:xfrm>
            <a:off x="3148063" y="2055506"/>
            <a:ext cx="8505842" cy="4335770"/>
          </a:xfrm>
          <a:prstGeom prst="rect">
            <a:avLst/>
          </a:prstGeom>
          <a:noFill/>
          <a:ln w="9525">
            <a:noFill/>
            <a:miter lim="800000"/>
            <a:headEnd/>
            <a:tailEnd/>
          </a:ln>
        </p:spPr>
      </p:pic>
      <p:sp>
        <p:nvSpPr>
          <p:cNvPr id="84994" name="Rectangle 2"/>
          <p:cNvSpPr>
            <a:spLocks noGrp="1" noChangeArrowheads="1"/>
          </p:cNvSpPr>
          <p:nvPr>
            <p:ph type="title"/>
          </p:nvPr>
        </p:nvSpPr>
        <p:spPr/>
        <p:txBody>
          <a:bodyPr/>
          <a:lstStyle/>
          <a:p>
            <a:r>
              <a:rPr lang="en-US" smtClean="0"/>
              <a:t>Restore Connection Object Ownership to KCC</a:t>
            </a:r>
            <a:endParaRPr lang="en-US" dirty="0" smtClean="0"/>
          </a:p>
        </p:txBody>
      </p:sp>
      <p:sp>
        <p:nvSpPr>
          <p:cNvPr id="84995" name="Rectangle 3"/>
          <p:cNvSpPr>
            <a:spLocks noGrp="1" noChangeArrowheads="1"/>
          </p:cNvSpPr>
          <p:nvPr>
            <p:ph idx="1"/>
          </p:nvPr>
        </p:nvSpPr>
        <p:spPr/>
        <p:txBody>
          <a:bodyPr/>
          <a:lstStyle/>
          <a:p>
            <a:r>
              <a:rPr lang="en-US" smtClean="0"/>
              <a:t>Bring bit ‘0’ back into play i.e. make it an odd number</a:t>
            </a:r>
            <a:endParaRPr lang="en-US" dirty="0" smtClean="0"/>
          </a:p>
        </p:txBody>
      </p:sp>
      <p:cxnSp>
        <p:nvCxnSpPr>
          <p:cNvPr id="13" name="Elbow Connector 12"/>
          <p:cNvCxnSpPr/>
          <p:nvPr/>
        </p:nvCxnSpPr>
        <p:spPr>
          <a:xfrm rot="16200000" flipH="1">
            <a:off x="6371687" y="1579956"/>
            <a:ext cx="3320624" cy="3966922"/>
          </a:xfrm>
          <a:prstGeom prst="bentConnector2">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pic>
        <p:nvPicPr>
          <p:cNvPr id="3075" name="Picture 3"/>
          <p:cNvPicPr>
            <a:picLocks noChangeAspect="1" noChangeArrowheads="1"/>
          </p:cNvPicPr>
          <p:nvPr/>
        </p:nvPicPr>
        <p:blipFill rotWithShape="1">
          <a:blip r:embed="rId4"/>
          <a:srcRect b="4990"/>
          <a:stretch/>
        </p:blipFill>
        <p:spPr bwMode="auto">
          <a:xfrm>
            <a:off x="520699" y="2927595"/>
            <a:ext cx="7028117" cy="3676406"/>
          </a:xfrm>
          <a:prstGeom prst="rect">
            <a:avLst/>
          </a:prstGeom>
          <a:noFill/>
          <a:ln w="9525">
            <a:noFill/>
            <a:miter lim="800000"/>
            <a:headEnd/>
            <a:tailEnd/>
          </a:ln>
        </p:spPr>
      </p:pic>
      <p:cxnSp>
        <p:nvCxnSpPr>
          <p:cNvPr id="17" name="Elbow Connector 16"/>
          <p:cNvCxnSpPr>
            <a:stCxn id="25" idx="1"/>
            <a:endCxn id="14" idx="3"/>
          </p:cNvCxnSpPr>
          <p:nvPr/>
        </p:nvCxnSpPr>
        <p:spPr>
          <a:xfrm rot="10800000">
            <a:off x="4352926" y="4290447"/>
            <a:ext cx="5751435" cy="933283"/>
          </a:xfrm>
          <a:prstGeom prst="bentConnector3">
            <a:avLst>
              <a:gd name="adj1" fmla="val 50000"/>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4" name="Rounded Rectangle 13"/>
          <p:cNvSpPr/>
          <p:nvPr/>
        </p:nvSpPr>
        <p:spPr>
          <a:xfrm>
            <a:off x="2762250" y="4189867"/>
            <a:ext cx="1590675" cy="201158"/>
          </a:xfrm>
          <a:prstGeom prst="roundRect">
            <a:avLst/>
          </a:prstGeom>
          <a:solidFill>
            <a:srgbClr val="FFFF00">
              <a:alpha val="30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a:xfrm>
            <a:off x="10104360" y="5153025"/>
            <a:ext cx="501520" cy="141408"/>
          </a:xfrm>
          <a:prstGeom prst="roundRect">
            <a:avLst/>
          </a:prstGeom>
          <a:solidFill>
            <a:srgbClr val="FFFF00">
              <a:alpha val="30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JairoC.NTDEV\AppData\Local\Microsoft\Windows\Temporary Internet Files\Content.IE5\RJPXPH4A\MC9004326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254" y="2061015"/>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381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500"/>
                                        <p:tgtEl>
                                          <p:spTgt spid="3075"/>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00" fill="hold">
                                          <p:stCondLst>
                                            <p:cond delay="0"/>
                                          </p:stCondLst>
                                        </p:cTn>
                                        <p:tgtEl>
                                          <p:spTgt spid="10"/>
                                        </p:tgtEl>
                                        <p:attrNameLst>
                                          <p:attrName>r</p:attrName>
                                        </p:attrNameLst>
                                      </p:cBhvr>
                                    </p:animRot>
                                    <p:animRot by="-240000">
                                      <p:cBhvr>
                                        <p:cTn id="34" dur="200" fill="hold">
                                          <p:stCondLst>
                                            <p:cond delay="200"/>
                                          </p:stCondLst>
                                        </p:cTn>
                                        <p:tgtEl>
                                          <p:spTgt spid="10"/>
                                        </p:tgtEl>
                                        <p:attrNameLst>
                                          <p:attrName>r</p:attrName>
                                        </p:attrNameLst>
                                      </p:cBhvr>
                                    </p:animRot>
                                    <p:animRot by="240000">
                                      <p:cBhvr>
                                        <p:cTn id="35" dur="200" fill="hold">
                                          <p:stCondLst>
                                            <p:cond delay="400"/>
                                          </p:stCondLst>
                                        </p:cTn>
                                        <p:tgtEl>
                                          <p:spTgt spid="10"/>
                                        </p:tgtEl>
                                        <p:attrNameLst>
                                          <p:attrName>r</p:attrName>
                                        </p:attrNameLst>
                                      </p:cBhvr>
                                    </p:animRot>
                                    <p:animRot by="-240000">
                                      <p:cBhvr>
                                        <p:cTn id="36" dur="200" fill="hold">
                                          <p:stCondLst>
                                            <p:cond delay="600"/>
                                          </p:stCondLst>
                                        </p:cTn>
                                        <p:tgtEl>
                                          <p:spTgt spid="10"/>
                                        </p:tgtEl>
                                        <p:attrNameLst>
                                          <p:attrName>r</p:attrName>
                                        </p:attrNameLst>
                                      </p:cBhvr>
                                    </p:animRot>
                                    <p:animRot by="120000">
                                      <p:cBhvr>
                                        <p:cTn id="37"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Protocol Head-surface Area of AD</a:t>
            </a:r>
            <a:endParaRPr lang="en-US" dirty="0"/>
          </a:p>
        </p:txBody>
      </p:sp>
      <p:sp>
        <p:nvSpPr>
          <p:cNvPr id="7" name="Subtitle 6"/>
          <p:cNvSpPr>
            <a:spLocks noGrp="1"/>
          </p:cNvSpPr>
          <p:nvPr>
            <p:ph type="subTitle" idx="1"/>
          </p:nvPr>
        </p:nvSpPr>
        <p:spPr/>
        <p:txBody>
          <a:bodyPr/>
          <a:lstStyle/>
          <a:p>
            <a:r>
              <a:rPr lang="en-US" dirty="0" smtClean="0"/>
              <a:t>Protocol and ports considerations</a:t>
            </a:r>
            <a:endParaRPr lang="en-US" dirty="0"/>
          </a:p>
        </p:txBody>
      </p:sp>
    </p:spTree>
    <p:extLst>
      <p:ext uri="{BB962C8B-B14F-4D97-AF65-F5344CB8AC3E}">
        <p14:creationId xmlns:p14="http://schemas.microsoft.com/office/powerpoint/2010/main" val="4196840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s-CO" dirty="0" smtClean="0"/>
              <a:t>Big-</a:t>
            </a:r>
            <a:r>
              <a:rPr lang="es-CO" dirty="0" err="1" smtClean="0"/>
              <a:t>picture</a:t>
            </a:r>
            <a:r>
              <a:rPr lang="es-CO" dirty="0" smtClean="0"/>
              <a:t> </a:t>
            </a:r>
            <a:r>
              <a:rPr lang="es-CO" dirty="0" err="1" smtClean="0"/>
              <a:t>Protocol</a:t>
            </a:r>
            <a:r>
              <a:rPr lang="es-CO" dirty="0" smtClean="0"/>
              <a:t> </a:t>
            </a:r>
            <a:r>
              <a:rPr lang="es-CO" dirty="0" err="1" smtClean="0"/>
              <a:t>Surface</a:t>
            </a:r>
            <a:r>
              <a:rPr lang="es-CO" dirty="0" smtClean="0"/>
              <a:t/>
            </a:r>
            <a:br>
              <a:rPr lang="es-CO" dirty="0" smtClean="0"/>
            </a:br>
            <a:r>
              <a:rPr lang="es-CO" sz="3600" dirty="0" err="1" smtClean="0">
                <a:solidFill>
                  <a:schemeClr val="accent1">
                    <a:alpha val="99000"/>
                  </a:schemeClr>
                </a:solidFill>
              </a:rPr>
              <a:t>Domain</a:t>
            </a:r>
            <a:r>
              <a:rPr lang="es-CO" sz="3600" dirty="0" smtClean="0">
                <a:solidFill>
                  <a:schemeClr val="accent1">
                    <a:alpha val="99000"/>
                  </a:schemeClr>
                </a:solidFill>
              </a:rPr>
              <a:t> </a:t>
            </a:r>
            <a:r>
              <a:rPr lang="es-CO" sz="3600" dirty="0" err="1" smtClean="0">
                <a:solidFill>
                  <a:schemeClr val="accent1">
                    <a:alpha val="99000"/>
                  </a:schemeClr>
                </a:solidFill>
              </a:rPr>
              <a:t>joined</a:t>
            </a:r>
            <a:r>
              <a:rPr lang="es-CO" sz="3600" dirty="0" smtClean="0">
                <a:solidFill>
                  <a:schemeClr val="accent1">
                    <a:alpha val="99000"/>
                  </a:schemeClr>
                </a:solidFill>
              </a:rPr>
              <a:t> </a:t>
            </a:r>
            <a:r>
              <a:rPr lang="es-CO" sz="3600" dirty="0" err="1" smtClean="0">
                <a:solidFill>
                  <a:schemeClr val="accent1">
                    <a:alpha val="99000"/>
                  </a:schemeClr>
                </a:solidFill>
              </a:rPr>
              <a:t>member</a:t>
            </a:r>
            <a:r>
              <a:rPr lang="es-CO" sz="3600" dirty="0" smtClean="0">
                <a:solidFill>
                  <a:schemeClr val="accent1">
                    <a:alpha val="99000"/>
                  </a:schemeClr>
                </a:solidFill>
              </a:rPr>
              <a:t> </a:t>
            </a:r>
            <a:r>
              <a:rPr lang="es-CO" sz="3600" dirty="0" err="1">
                <a:solidFill>
                  <a:schemeClr val="accent1">
                    <a:alpha val="99000"/>
                  </a:schemeClr>
                </a:solidFill>
              </a:rPr>
              <a:t>to</a:t>
            </a:r>
            <a:r>
              <a:rPr lang="es-CO" sz="3600" dirty="0">
                <a:solidFill>
                  <a:schemeClr val="accent1">
                    <a:alpha val="99000"/>
                  </a:schemeClr>
                </a:solidFill>
              </a:rPr>
              <a:t> DC</a:t>
            </a:r>
            <a:endParaRPr lang="en-US" sz="3600" dirty="0">
              <a:solidFill>
                <a:schemeClr val="accent1">
                  <a:alpha val="99000"/>
                </a:schemeClr>
              </a:solidFill>
            </a:endParaRPr>
          </a:p>
        </p:txBody>
      </p:sp>
      <p:sp>
        <p:nvSpPr>
          <p:cNvPr id="8" name="Content Placeholder 7"/>
          <p:cNvSpPr>
            <a:spLocks noGrp="1"/>
          </p:cNvSpPr>
          <p:nvPr>
            <p:ph idx="1"/>
          </p:nvPr>
        </p:nvSpPr>
        <p:spPr>
          <a:xfrm>
            <a:off x="519112" y="1447798"/>
            <a:ext cx="11149013" cy="5419945"/>
          </a:xfrm>
        </p:spPr>
        <p:txBody>
          <a:bodyPr/>
          <a:lstStyle/>
          <a:p>
            <a:pPr marL="0" indent="0">
              <a:buNone/>
            </a:pPr>
            <a:endParaRPr lang="en-US" dirty="0" smtClean="0"/>
          </a:p>
          <a:p>
            <a:endParaRPr lang="en-US" dirty="0" smtClean="0"/>
          </a:p>
          <a:p>
            <a:endParaRPr lang="en-US" dirty="0" smtClean="0"/>
          </a:p>
          <a:p>
            <a:endParaRPr lang="en-US" dirty="0" smtClean="0"/>
          </a:p>
          <a:p>
            <a:endParaRPr lang="en-US" sz="2400" dirty="0" smtClean="0"/>
          </a:p>
          <a:p>
            <a:pPr lvl="0"/>
            <a:r>
              <a:rPr lang="en-US" sz="2400" dirty="0" smtClean="0"/>
              <a:t>Some considerations</a:t>
            </a:r>
          </a:p>
          <a:p>
            <a:pPr lvl="1"/>
            <a:r>
              <a:rPr lang="en-US" sz="2000" dirty="0" smtClean="0"/>
              <a:t>LDAP variations</a:t>
            </a:r>
          </a:p>
          <a:p>
            <a:pPr lvl="2"/>
            <a:r>
              <a:rPr lang="en-US" sz="1800" dirty="0" smtClean="0"/>
              <a:t>AD DS SSL: TCP </a:t>
            </a:r>
            <a:r>
              <a:rPr lang="en-US" sz="1800" dirty="0"/>
              <a:t>636</a:t>
            </a:r>
          </a:p>
          <a:p>
            <a:pPr lvl="2"/>
            <a:r>
              <a:rPr lang="en-US" sz="1800" dirty="0" smtClean="0"/>
              <a:t>AD DS GC: TCP 3268</a:t>
            </a:r>
          </a:p>
          <a:p>
            <a:pPr lvl="2"/>
            <a:r>
              <a:rPr lang="en-US" sz="1800" dirty="0" smtClean="0"/>
              <a:t>AD DS GC SSL: TCP 3269</a:t>
            </a:r>
          </a:p>
          <a:p>
            <a:pPr lvl="1"/>
            <a:r>
              <a:rPr lang="en-US" sz="2000" dirty="0" smtClean="0"/>
              <a:t>PowerShell or Active Directory Administrative Center (ADAC) ADWS port TCP 9389</a:t>
            </a:r>
          </a:p>
          <a:p>
            <a:pPr lvl="1"/>
            <a:r>
              <a:rPr lang="en-US" sz="2000" dirty="0"/>
              <a:t>AD </a:t>
            </a:r>
            <a:r>
              <a:rPr lang="en-US" sz="2000" dirty="0" smtClean="0"/>
              <a:t>LDS</a:t>
            </a:r>
            <a:r>
              <a:rPr lang="en-US" sz="2400" dirty="0" smtClean="0"/>
              <a:t>: </a:t>
            </a:r>
            <a:r>
              <a:rPr lang="en-US" sz="2000" dirty="0" smtClean="0"/>
              <a:t>LDAP just </a:t>
            </a:r>
            <a:r>
              <a:rPr lang="en-US" sz="2000" dirty="0"/>
              <a:t>about any high </a:t>
            </a:r>
            <a:r>
              <a:rPr lang="en-US" sz="2000" dirty="0" smtClean="0"/>
              <a:t>port</a:t>
            </a:r>
          </a:p>
          <a:p>
            <a:pPr lvl="1"/>
            <a:r>
              <a:rPr lang="en-US" sz="2000" dirty="0" smtClean="0"/>
              <a:t>Password change: UDP and TCP 464</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966866925"/>
              </p:ext>
            </p:extLst>
          </p:nvPr>
        </p:nvGraphicFramePr>
        <p:xfrm>
          <a:off x="498763" y="1789713"/>
          <a:ext cx="11155682" cy="2067862"/>
        </p:xfrm>
        <a:graphic>
          <a:graphicData uri="http://schemas.openxmlformats.org/drawingml/2006/table">
            <a:tbl>
              <a:tblPr>
                <a:tableStyleId>{93296810-A885-4BE3-A3E7-6D5BEEA58F35}</a:tableStyleId>
              </a:tblPr>
              <a:tblGrid>
                <a:gridCol w="1606758"/>
                <a:gridCol w="786251"/>
                <a:gridCol w="571522"/>
                <a:gridCol w="728081"/>
                <a:gridCol w="1127960"/>
                <a:gridCol w="574785"/>
                <a:gridCol w="537061"/>
                <a:gridCol w="912751"/>
                <a:gridCol w="1127960"/>
                <a:gridCol w="504170"/>
                <a:gridCol w="488783"/>
                <a:gridCol w="768690"/>
                <a:gridCol w="710455"/>
                <a:gridCol w="710455"/>
              </a:tblGrid>
              <a:tr h="160525">
                <a:tc>
                  <a:txBody>
                    <a:bodyPr/>
                    <a:lstStyle/>
                    <a:p>
                      <a:pPr algn="r" fontAlgn="ctr"/>
                      <a:r>
                        <a:rPr lang="en-US" sz="1200" u="none" strike="noStrike" dirty="0">
                          <a:solidFill>
                            <a:schemeClr val="tx1"/>
                          </a:solidFill>
                          <a:effectLst/>
                          <a:latin typeface="Segoe UI Semibold" pitchFamily="34" charset="0"/>
                        </a:rPr>
                        <a:t>Transport</a:t>
                      </a:r>
                      <a:endParaRPr lang="en-US" sz="1200" b="1" i="0" u="none" strike="noStrike" dirty="0">
                        <a:solidFill>
                          <a:schemeClr val="tx1"/>
                        </a:solidFill>
                        <a:effectLst/>
                        <a:latin typeface="Segoe UI Semibold" pitchFamily="34" charset="0"/>
                      </a:endParaRPr>
                    </a:p>
                  </a:txBody>
                  <a:tcPr marT="8026" marB="91440" anchor="ctr">
                    <a:solidFill>
                      <a:srgbClr val="000000">
                        <a:alpha val="40000"/>
                      </a:srgbClr>
                    </a:solidFill>
                  </a:tcPr>
                </a:tc>
                <a:tc gridSpan="10">
                  <a:txBody>
                    <a:bodyPr/>
                    <a:lstStyle/>
                    <a:p>
                      <a:pPr algn="ctr" fontAlgn="ctr"/>
                      <a:r>
                        <a:rPr lang="en-US" sz="1200" u="none" strike="noStrike" dirty="0">
                          <a:solidFill>
                            <a:schemeClr val="tx1"/>
                          </a:solidFill>
                          <a:effectLst/>
                          <a:latin typeface="Segoe UI Semibold" pitchFamily="34" charset="0"/>
                        </a:rPr>
                        <a:t>TCP</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dirty="0">
                          <a:solidFill>
                            <a:schemeClr val="tx1"/>
                          </a:solidFill>
                          <a:effectLst/>
                          <a:latin typeface="Segoe UI Semibold" pitchFamily="34" charset="0"/>
                        </a:rPr>
                        <a:t>UDP</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hMerge="1">
                  <a:txBody>
                    <a:bodyPr/>
                    <a:lstStyle/>
                    <a:p>
                      <a:endParaRPr lang="en-US"/>
                    </a:p>
                  </a:txBody>
                  <a:tcPr/>
                </a:tc>
                <a:tc hMerge="1">
                  <a:txBody>
                    <a:bodyPr/>
                    <a:lstStyle/>
                    <a:p>
                      <a:endParaRPr lang="en-US"/>
                    </a:p>
                  </a:txBody>
                  <a:tcPr/>
                </a:tc>
              </a:tr>
              <a:tr h="160525">
                <a:tc>
                  <a:txBody>
                    <a:bodyPr/>
                    <a:lstStyle/>
                    <a:p>
                      <a:pPr algn="r" fontAlgn="ctr"/>
                      <a:r>
                        <a:rPr lang="en-US" sz="1200" u="none" strike="noStrike" dirty="0">
                          <a:solidFill>
                            <a:schemeClr val="tx1"/>
                          </a:solidFill>
                          <a:effectLst/>
                          <a:latin typeface="Segoe UI Semibold" pitchFamily="34" charset="0"/>
                        </a:rPr>
                        <a:t>Application</a:t>
                      </a:r>
                      <a:endParaRPr lang="en-US" sz="1200" b="1" i="0" u="none" strike="noStrike" dirty="0">
                        <a:solidFill>
                          <a:schemeClr val="tx1"/>
                        </a:solidFill>
                        <a:effectLst/>
                        <a:latin typeface="Segoe UI Semibold" pitchFamily="34" charset="0"/>
                      </a:endParaRPr>
                    </a:p>
                  </a:txBody>
                  <a:tcPr marT="8026" marB="91440" anchor="ctr">
                    <a:solidFill>
                      <a:srgbClr val="000000">
                        <a:alpha val="40000"/>
                      </a:srgbClr>
                    </a:solidFill>
                  </a:tcPr>
                </a:tc>
                <a:tc>
                  <a:txBody>
                    <a:bodyPr/>
                    <a:lstStyle/>
                    <a:p>
                      <a:pPr algn="ctr" fontAlgn="ctr"/>
                      <a:r>
                        <a:rPr lang="en-US" sz="1200" u="none" strike="noStrike" dirty="0" smtClean="0">
                          <a:solidFill>
                            <a:schemeClr val="tx1"/>
                          </a:solidFill>
                          <a:effectLst/>
                          <a:latin typeface="Segoe UI Semibold" pitchFamily="34" charset="0"/>
                        </a:rPr>
                        <a:t>Kerb.</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LDAP</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gridSpan="3">
                  <a:txBody>
                    <a:bodyPr/>
                    <a:lstStyle/>
                    <a:p>
                      <a:pPr algn="ctr" fontAlgn="ctr"/>
                      <a:r>
                        <a:rPr lang="en-US" sz="1200" u="none" strike="noStrike" dirty="0" smtClean="0">
                          <a:solidFill>
                            <a:schemeClr val="tx1"/>
                          </a:solidFill>
                          <a:effectLst/>
                          <a:latin typeface="Segoe UI Semibold" pitchFamily="34" charset="0"/>
                        </a:rPr>
                        <a:t>SMB</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dirty="0" smtClean="0">
                          <a:solidFill>
                            <a:schemeClr val="tx1"/>
                          </a:solidFill>
                          <a:effectLst/>
                          <a:latin typeface="Segoe UI Semibold" pitchFamily="34" charset="0"/>
                        </a:rPr>
                        <a:t>RPC</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hMerge="1">
                  <a:txBody>
                    <a:bodyPr/>
                    <a:lstStyle/>
                    <a:p>
                      <a:endParaRPr lang="en-US"/>
                    </a:p>
                  </a:txBody>
                  <a:tcPr/>
                </a:tc>
                <a:tc hMerge="1">
                  <a:txBody>
                    <a:bodyPr/>
                    <a:lstStyle/>
                    <a:p>
                      <a:endParaRPr lang="en-US"/>
                    </a:p>
                  </a:txBody>
                  <a:tcPr/>
                </a:tc>
                <a:tc gridSpan="2">
                  <a:txBody>
                    <a:bodyPr/>
                    <a:lstStyle/>
                    <a:p>
                      <a:pPr algn="ctr" fontAlgn="ctr"/>
                      <a:r>
                        <a:rPr lang="en-US" sz="1200" u="none" strike="noStrike" dirty="0">
                          <a:solidFill>
                            <a:schemeClr val="tx1"/>
                          </a:solidFill>
                          <a:effectLst/>
                          <a:latin typeface="Segoe UI Semibold" pitchFamily="34" charset="0"/>
                        </a:rPr>
                        <a:t>SMB</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hMerge="1">
                  <a:txBody>
                    <a:bodyPr/>
                    <a:lstStyle/>
                    <a:p>
                      <a:endParaRPr lang="en-US"/>
                    </a:p>
                  </a:txBody>
                  <a:tcPr/>
                </a:tc>
                <a:tc>
                  <a:txBody>
                    <a:bodyPr/>
                    <a:lstStyle/>
                    <a:p>
                      <a:pPr algn="ctr" fontAlgn="ctr"/>
                      <a:r>
                        <a:rPr lang="en-US" sz="1200" u="none" strike="noStrike" dirty="0">
                          <a:solidFill>
                            <a:schemeClr val="tx1"/>
                          </a:solidFill>
                          <a:effectLst/>
                          <a:latin typeface="Segoe UI Semibold" pitchFamily="34" charset="0"/>
                        </a:rPr>
                        <a:t>C-LDAP</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DNS</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err="1">
                          <a:solidFill>
                            <a:schemeClr val="tx1"/>
                          </a:solidFill>
                          <a:effectLst/>
                          <a:latin typeface="Segoe UI Semibold" pitchFamily="34" charset="0"/>
                        </a:rPr>
                        <a:t>NbtNs</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r>
              <a:tr h="160525">
                <a:tc>
                  <a:txBody>
                    <a:bodyPr/>
                    <a:lstStyle/>
                    <a:p>
                      <a:pPr algn="r" fontAlgn="ctr"/>
                      <a:r>
                        <a:rPr lang="en-US" sz="1200" u="none" strike="noStrike" dirty="0">
                          <a:solidFill>
                            <a:schemeClr val="tx1"/>
                          </a:solidFill>
                          <a:effectLst/>
                          <a:latin typeface="Segoe UI Semibold" pitchFamily="34" charset="0"/>
                        </a:rPr>
                        <a:t>Port</a:t>
                      </a:r>
                      <a:endParaRPr lang="en-US" sz="1200" b="1" i="0" u="none" strike="noStrike" dirty="0">
                        <a:solidFill>
                          <a:schemeClr val="tx1"/>
                        </a:solidFill>
                        <a:effectLst/>
                        <a:latin typeface="Segoe UI Semibold" pitchFamily="34" charset="0"/>
                      </a:endParaRPr>
                    </a:p>
                  </a:txBody>
                  <a:tcPr marT="8026" marB="91440" anchor="ctr">
                    <a:solidFill>
                      <a:srgbClr val="000000">
                        <a:alpha val="40000"/>
                      </a:srgbClr>
                    </a:solidFill>
                  </a:tcPr>
                </a:tc>
                <a:tc>
                  <a:txBody>
                    <a:bodyPr/>
                    <a:lstStyle/>
                    <a:p>
                      <a:pPr algn="ctr" fontAlgn="ctr"/>
                      <a:r>
                        <a:rPr lang="en-US" sz="1200" u="none" strike="noStrike" dirty="0">
                          <a:solidFill>
                            <a:schemeClr val="tx1"/>
                          </a:solidFill>
                          <a:effectLst/>
                          <a:latin typeface="Segoe UI Semibold" pitchFamily="34" charset="0"/>
                        </a:rPr>
                        <a:t>88</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389</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gridSpan="3">
                  <a:txBody>
                    <a:bodyPr/>
                    <a:lstStyle/>
                    <a:p>
                      <a:pPr algn="ctr" fontAlgn="ctr"/>
                      <a:r>
                        <a:rPr lang="en-US" sz="1200" u="none" strike="noStrike" dirty="0">
                          <a:solidFill>
                            <a:schemeClr val="tx1"/>
                          </a:solidFill>
                          <a:effectLst/>
                          <a:latin typeface="Segoe UI Semibold" pitchFamily="34" charset="0"/>
                        </a:rPr>
                        <a:t>445</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solidFill>
                            <a:schemeClr val="tx1"/>
                          </a:solidFill>
                          <a:effectLst/>
                          <a:latin typeface="Segoe UI Semibold" pitchFamily="34" charset="0"/>
                        </a:rPr>
                        <a:t>135</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gridSpan="2">
                  <a:txBody>
                    <a:bodyPr/>
                    <a:lstStyle/>
                    <a:p>
                      <a:pPr algn="ctr" fontAlgn="ctr"/>
                      <a:r>
                        <a:rPr lang="en-US" sz="1200" u="none" strike="noStrike" dirty="0">
                          <a:solidFill>
                            <a:schemeClr val="tx1"/>
                          </a:solidFill>
                          <a:effectLst/>
                          <a:latin typeface="Segoe UI Semibold" pitchFamily="34" charset="0"/>
                        </a:rPr>
                        <a:t>Static (0xE000)</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hMerge="1">
                  <a:txBody>
                    <a:bodyPr/>
                    <a:lstStyle/>
                    <a:p>
                      <a:endParaRPr lang="en-US"/>
                    </a:p>
                  </a:txBody>
                  <a:tcPr/>
                </a:tc>
                <a:tc gridSpan="2">
                  <a:txBody>
                    <a:bodyPr/>
                    <a:lstStyle/>
                    <a:p>
                      <a:pPr algn="ctr" fontAlgn="ctr"/>
                      <a:r>
                        <a:rPr lang="en-US" sz="1200" u="none" strike="noStrike">
                          <a:solidFill>
                            <a:schemeClr val="tx1"/>
                          </a:solidFill>
                          <a:effectLst/>
                          <a:latin typeface="Segoe UI Semibold" pitchFamily="34" charset="0"/>
                        </a:rPr>
                        <a:t>445</a:t>
                      </a:r>
                      <a:endParaRPr lang="en-US" sz="1200" b="1" i="0" u="none" strike="noStrike">
                        <a:solidFill>
                          <a:schemeClr val="tx1"/>
                        </a:solidFill>
                        <a:effectLst/>
                        <a:latin typeface="Segoe UI Semibold" pitchFamily="34" charset="0"/>
                      </a:endParaRPr>
                    </a:p>
                  </a:txBody>
                  <a:tcPr marT="8026" marB="91440" anchor="ctr">
                    <a:solidFill>
                      <a:srgbClr val="000000">
                        <a:alpha val="30000"/>
                      </a:srgbClr>
                    </a:solidFill>
                  </a:tcPr>
                </a:tc>
                <a:tc hMerge="1">
                  <a:txBody>
                    <a:bodyPr/>
                    <a:lstStyle/>
                    <a:p>
                      <a:endParaRPr lang="en-US"/>
                    </a:p>
                  </a:txBody>
                  <a:tcPr/>
                </a:tc>
                <a:tc>
                  <a:txBody>
                    <a:bodyPr/>
                    <a:lstStyle/>
                    <a:p>
                      <a:pPr algn="ctr" fontAlgn="ctr"/>
                      <a:r>
                        <a:rPr lang="en-US" sz="1200" u="none" strike="noStrike" dirty="0">
                          <a:solidFill>
                            <a:schemeClr val="tx1"/>
                          </a:solidFill>
                          <a:effectLst/>
                          <a:latin typeface="Segoe UI Semibold" pitchFamily="34" charset="0"/>
                        </a:rPr>
                        <a:t>389</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53</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137</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r>
              <a:tr h="152829">
                <a:tc>
                  <a:txBody>
                    <a:bodyPr/>
                    <a:lstStyle/>
                    <a:p>
                      <a:pPr algn="r" fontAlgn="ctr"/>
                      <a:r>
                        <a:rPr lang="en-US" sz="1200" u="none" strike="noStrike" dirty="0">
                          <a:solidFill>
                            <a:schemeClr val="tx1"/>
                          </a:solidFill>
                          <a:effectLst/>
                          <a:latin typeface="Segoe UI Semibold" pitchFamily="34" charset="0"/>
                        </a:rPr>
                        <a:t>Interface</a:t>
                      </a:r>
                      <a:endParaRPr lang="en-US" sz="1200" b="1" i="0" u="none" strike="noStrike" dirty="0">
                        <a:solidFill>
                          <a:schemeClr val="tx1"/>
                        </a:solidFill>
                        <a:effectLst/>
                        <a:latin typeface="Segoe UI Semibold" pitchFamily="34" charset="0"/>
                      </a:endParaRPr>
                    </a:p>
                  </a:txBody>
                  <a:tcPr marT="8026" marB="91440" anchor="ctr">
                    <a:solidFill>
                      <a:srgbClr val="000000">
                        <a:alpha val="40000"/>
                      </a:srgbClr>
                    </a:solidFill>
                  </a:tcPr>
                </a:tc>
                <a:tc>
                  <a:txBody>
                    <a:bodyPr/>
                    <a:lstStyle/>
                    <a:p>
                      <a:pPr algn="ctr" fontAlgn="ctr"/>
                      <a:r>
                        <a:rPr lang="en-US" sz="1200" u="none" strike="noStrike" dirty="0">
                          <a:solidFill>
                            <a:schemeClr val="tx1"/>
                          </a:solidFill>
                          <a:effectLst/>
                          <a:latin typeface="Segoe UI Semibold" pitchFamily="34" charset="0"/>
                        </a:rPr>
                        <a:t>-</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a:solidFill>
                            <a:schemeClr val="tx1"/>
                          </a:solidFill>
                          <a:effectLst/>
                          <a:latin typeface="Segoe UI Semibold" pitchFamily="34" charset="0"/>
                        </a:rPr>
                        <a:t>-</a:t>
                      </a:r>
                      <a:endParaRPr lang="en-US" sz="1200" b="1" i="0" u="none" strike="noStrike">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a:solidFill>
                            <a:schemeClr val="tx1"/>
                          </a:solidFill>
                          <a:effectLst/>
                          <a:latin typeface="Segoe UI Semibold" pitchFamily="34" charset="0"/>
                        </a:rPr>
                        <a:t>LsaRpc</a:t>
                      </a:r>
                      <a:endParaRPr lang="en-US" sz="1200" b="1" i="0" u="none" strike="noStrike">
                        <a:solidFill>
                          <a:schemeClr val="tx1"/>
                        </a:solidFill>
                        <a:effectLst/>
                        <a:latin typeface="Segoe UI Semibold" pitchFamily="34" charset="0"/>
                      </a:endParaRPr>
                    </a:p>
                  </a:txBody>
                  <a:tcPr marL="0" marR="0"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NetLogonR</a:t>
                      </a:r>
                      <a:endParaRPr lang="en-US" sz="1200" b="1" i="0" u="none" strike="noStrike" dirty="0">
                        <a:solidFill>
                          <a:schemeClr val="tx1"/>
                        </a:solidFill>
                        <a:effectLst/>
                        <a:latin typeface="Segoe UI Semibold" pitchFamily="34" charset="0"/>
                      </a:endParaRPr>
                    </a:p>
                  </a:txBody>
                  <a:tcPr marL="0" marR="0" marT="8026" marB="91440" anchor="ctr">
                    <a:solidFill>
                      <a:srgbClr val="000000">
                        <a:alpha val="30000"/>
                      </a:srgbClr>
                    </a:solidFill>
                  </a:tcPr>
                </a:tc>
                <a:tc>
                  <a:txBody>
                    <a:bodyPr/>
                    <a:lstStyle/>
                    <a:p>
                      <a:pPr algn="ctr" fontAlgn="ctr"/>
                      <a:r>
                        <a:rPr lang="en-US" sz="1200" u="none" strike="noStrike" dirty="0" err="1">
                          <a:solidFill>
                            <a:schemeClr val="tx1"/>
                          </a:solidFill>
                          <a:effectLst/>
                          <a:latin typeface="Segoe UI Semibold" pitchFamily="34" charset="0"/>
                        </a:rPr>
                        <a:t>SamR</a:t>
                      </a:r>
                      <a:endParaRPr lang="en-US" sz="1200" b="1" i="0" u="none" strike="noStrike" dirty="0">
                        <a:solidFill>
                          <a:schemeClr val="tx1"/>
                        </a:solidFill>
                        <a:effectLst/>
                        <a:latin typeface="Segoe UI Semibold" pitchFamily="34" charset="0"/>
                      </a:endParaRPr>
                    </a:p>
                  </a:txBody>
                  <a:tcPr marL="0" marR="0"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EPM</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DRSUAPI</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NetLogonR</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DFS</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a:t>
                      </a:r>
                      <a:endParaRPr lang="en-US" sz="1200" b="1" i="0" u="none" strike="noStrike" dirty="0">
                        <a:solidFill>
                          <a:schemeClr val="tx1"/>
                        </a:solidFill>
                        <a:effectLst/>
                        <a:latin typeface="Segoe UI Semibold" pitchFamily="34" charset="0"/>
                      </a:endParaRPr>
                    </a:p>
                  </a:txBody>
                  <a:tcPr marT="8026" marB="91440" anchor="ctr">
                    <a:solidFill>
                      <a:srgbClr val="000000">
                        <a:alpha val="30000"/>
                      </a:srgbClr>
                    </a:solidFill>
                  </a:tcPr>
                </a:tc>
              </a:tr>
              <a:tr h="160525">
                <a:tc>
                  <a:txBody>
                    <a:bodyPr/>
                    <a:lstStyle/>
                    <a:p>
                      <a:pPr algn="l" fontAlgn="b"/>
                      <a:r>
                        <a:rPr lang="en-US" sz="1200" u="none" strike="noStrike" dirty="0">
                          <a:effectLst/>
                          <a:latin typeface="Segoe UI Semibold" pitchFamily="34" charset="0"/>
                        </a:rPr>
                        <a:t>Computer join</a:t>
                      </a:r>
                      <a:endParaRPr lang="en-US" sz="1200" b="1" i="0" u="none" strike="noStrike" dirty="0">
                        <a:solidFill>
                          <a:srgbClr val="000000"/>
                        </a:solidFill>
                        <a:effectLst/>
                        <a:latin typeface="Segoe UI Semibold" pitchFamily="34" charset="0"/>
                      </a:endParaRPr>
                    </a:p>
                  </a:txBody>
                  <a:tcPr marT="8026" marB="91440" anchor="b">
                    <a:solidFill>
                      <a:schemeClr val="tx1">
                        <a:lumMod val="7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r>
              <a:tr h="160525">
                <a:tc>
                  <a:txBody>
                    <a:bodyPr/>
                    <a:lstStyle/>
                    <a:p>
                      <a:pPr algn="l" fontAlgn="b"/>
                      <a:r>
                        <a:rPr lang="en-US" sz="1200" u="none" strike="noStrike" dirty="0">
                          <a:effectLst/>
                          <a:latin typeface="Segoe UI Semibold" pitchFamily="34" charset="0"/>
                        </a:rPr>
                        <a:t>DC Locator</a:t>
                      </a:r>
                      <a:endParaRPr lang="en-US" sz="1200" b="1" i="0" u="none" strike="noStrike" dirty="0">
                        <a:solidFill>
                          <a:srgbClr val="000000"/>
                        </a:solidFill>
                        <a:effectLst/>
                        <a:latin typeface="Segoe UI Semibold" pitchFamily="34" charset="0"/>
                      </a:endParaRPr>
                    </a:p>
                  </a:txBody>
                  <a:tcPr marT="8026" marB="91440" anchor="b">
                    <a:solidFill>
                      <a:schemeClr val="tx1">
                        <a:lumMod val="75000"/>
                      </a:schemeClr>
                    </a:solidFill>
                  </a:tcP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r>
              <a:tr h="160525">
                <a:tc>
                  <a:txBody>
                    <a:bodyPr/>
                    <a:lstStyle/>
                    <a:p>
                      <a:pPr algn="l" fontAlgn="b"/>
                      <a:r>
                        <a:rPr lang="en-US" sz="1200" u="none" strike="noStrike" dirty="0" smtClean="0">
                          <a:effectLst/>
                          <a:latin typeface="Segoe UI Semibold" pitchFamily="34" charset="0"/>
                        </a:rPr>
                        <a:t>Logon after join</a:t>
                      </a:r>
                      <a:endParaRPr lang="en-US" sz="1200" b="1" i="0" u="none" strike="noStrike" dirty="0">
                        <a:solidFill>
                          <a:srgbClr val="000000"/>
                        </a:solidFill>
                        <a:effectLst/>
                        <a:latin typeface="Segoe UI Semibold" pitchFamily="34" charset="0"/>
                      </a:endParaRPr>
                    </a:p>
                  </a:txBody>
                  <a:tcPr marT="8026" marB="91440" anchor="b">
                    <a:solidFill>
                      <a:schemeClr val="tx1">
                        <a:lumMod val="7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 </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a:effectLst/>
                          <a:latin typeface="Segoe UI Semibold" pitchFamily="34" charset="0"/>
                        </a:rPr>
                        <a:t>x</a:t>
                      </a:r>
                      <a:endParaRPr lang="en-US" sz="1400" b="0" i="0" u="none" strike="noStrike">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x</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c>
                  <a:txBody>
                    <a:bodyPr/>
                    <a:lstStyle/>
                    <a:p>
                      <a:pPr algn="ctr" fontAlgn="b"/>
                      <a:r>
                        <a:rPr lang="en-US" sz="1400" u="none" strike="noStrike" dirty="0">
                          <a:effectLst/>
                          <a:latin typeface="Segoe UI Semibold" pitchFamily="34" charset="0"/>
                        </a:rPr>
                        <a:t> </a:t>
                      </a:r>
                      <a:endParaRPr lang="en-US" sz="1400" b="0" i="0" u="none" strike="noStrike" dirty="0">
                        <a:solidFill>
                          <a:srgbClr val="000000"/>
                        </a:solidFill>
                        <a:effectLst/>
                        <a:latin typeface="Segoe UI Semibold" pitchFamily="34" charset="0"/>
                      </a:endParaRPr>
                    </a:p>
                  </a:txBody>
                  <a:tcPr marT="8026" marB="91440" anchor="ctr">
                    <a:solidFill>
                      <a:schemeClr val="tx1">
                        <a:lumMod val="85000"/>
                      </a:schemeClr>
                    </a:solidFill>
                  </a:tcPr>
                </a:tc>
              </a:tr>
            </a:tbl>
          </a:graphicData>
        </a:graphic>
      </p:graphicFrame>
    </p:spTree>
    <p:extLst>
      <p:ext uri="{BB962C8B-B14F-4D97-AF65-F5344CB8AC3E}">
        <p14:creationId xmlns:p14="http://schemas.microsoft.com/office/powerpoint/2010/main" val="1157701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fade">
                                      <p:cBhvr>
                                        <p:cTn id="15" dur="500"/>
                                        <p:tgtEl>
                                          <p:spTgt spid="8">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fade">
                                      <p:cBhvr>
                                        <p:cTn id="18" dur="500"/>
                                        <p:tgtEl>
                                          <p:spTgt spid="8">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Effect transition="in" filter="fade">
                                      <p:cBhvr>
                                        <p:cTn id="21" dur="500"/>
                                        <p:tgtEl>
                                          <p:spTgt spid="8">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9" end="9"/>
                                            </p:txEl>
                                          </p:spTgt>
                                        </p:tgtEl>
                                        <p:attrNameLst>
                                          <p:attrName>style.visibility</p:attrName>
                                        </p:attrNameLst>
                                      </p:cBhvr>
                                      <p:to>
                                        <p:strVal val="visible"/>
                                      </p:to>
                                    </p:set>
                                    <p:animEffect transition="in" filter="fade">
                                      <p:cBhvr>
                                        <p:cTn id="24" dur="500"/>
                                        <p:tgtEl>
                                          <p:spTgt spid="8">
                                            <p:txEl>
                                              <p:pRg st="9" end="9"/>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Effect transition="in" filter="fade">
                                      <p:cBhvr>
                                        <p:cTn id="27" dur="500"/>
                                        <p:tgtEl>
                                          <p:spTgt spid="8">
                                            <p:txEl>
                                              <p:pRg st="10" end="1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11" end="11"/>
                                            </p:txEl>
                                          </p:spTgt>
                                        </p:tgtEl>
                                        <p:attrNameLst>
                                          <p:attrName>style.visibility</p:attrName>
                                        </p:attrNameLst>
                                      </p:cBhvr>
                                      <p:to>
                                        <p:strVal val="visible"/>
                                      </p:to>
                                    </p:set>
                                    <p:animEffect transition="in" filter="fade">
                                      <p:cBhvr>
                                        <p:cTn id="30" dur="500"/>
                                        <p:tgtEl>
                                          <p:spTgt spid="8">
                                            <p:txEl>
                                              <p:pRg st="11" end="1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animEffect transition="in" filter="fade">
                                      <p:cBhvr>
                                        <p:cTn id="33"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s-CO" dirty="0" smtClean="0"/>
              <a:t>Big-</a:t>
            </a:r>
            <a:r>
              <a:rPr lang="es-CO" dirty="0" err="1" smtClean="0"/>
              <a:t>picture</a:t>
            </a:r>
            <a:r>
              <a:rPr lang="es-CO" dirty="0" smtClean="0"/>
              <a:t> </a:t>
            </a:r>
            <a:r>
              <a:rPr lang="es-CO" dirty="0" err="1" smtClean="0"/>
              <a:t>Protocol</a:t>
            </a:r>
            <a:r>
              <a:rPr lang="es-CO" dirty="0" smtClean="0"/>
              <a:t> </a:t>
            </a:r>
            <a:r>
              <a:rPr lang="es-CO" dirty="0" err="1" smtClean="0"/>
              <a:t>Surface</a:t>
            </a:r>
            <a:r>
              <a:rPr lang="es-CO" dirty="0" smtClean="0"/>
              <a:t/>
            </a:r>
            <a:br>
              <a:rPr lang="es-CO" dirty="0" smtClean="0"/>
            </a:br>
            <a:r>
              <a:rPr lang="es-CO" sz="3600" dirty="0">
                <a:solidFill>
                  <a:schemeClr val="accent1">
                    <a:alpha val="99000"/>
                  </a:schemeClr>
                </a:solidFill>
              </a:rPr>
              <a:t>DC (</a:t>
            </a:r>
            <a:r>
              <a:rPr lang="es-CO" sz="3600" dirty="0" err="1">
                <a:solidFill>
                  <a:schemeClr val="accent1">
                    <a:alpha val="99000"/>
                  </a:schemeClr>
                </a:solidFill>
              </a:rPr>
              <a:t>e.g</a:t>
            </a:r>
            <a:r>
              <a:rPr lang="es-CO" sz="3600" dirty="0">
                <a:solidFill>
                  <a:schemeClr val="accent1">
                    <a:alpha val="99000"/>
                  </a:schemeClr>
                </a:solidFill>
              </a:rPr>
              <a:t>. RODC) </a:t>
            </a:r>
            <a:r>
              <a:rPr lang="es-CO" sz="3600" dirty="0" err="1">
                <a:solidFill>
                  <a:schemeClr val="accent1">
                    <a:alpha val="99000"/>
                  </a:schemeClr>
                </a:solidFill>
              </a:rPr>
              <a:t>to</a:t>
            </a:r>
            <a:r>
              <a:rPr lang="es-CO" sz="3600" dirty="0">
                <a:solidFill>
                  <a:schemeClr val="accent1">
                    <a:alpha val="99000"/>
                  </a:schemeClr>
                </a:solidFill>
              </a:rPr>
              <a:t> DC (</a:t>
            </a:r>
            <a:r>
              <a:rPr lang="es-CO" sz="3600" dirty="0" err="1">
                <a:solidFill>
                  <a:schemeClr val="accent1">
                    <a:alpha val="99000"/>
                  </a:schemeClr>
                </a:solidFill>
              </a:rPr>
              <a:t>e.g</a:t>
            </a:r>
            <a:r>
              <a:rPr lang="es-CO" sz="3600" dirty="0">
                <a:solidFill>
                  <a:schemeClr val="accent1">
                    <a:alpha val="99000"/>
                  </a:schemeClr>
                </a:solidFill>
              </a:rPr>
              <a:t>. </a:t>
            </a:r>
            <a:r>
              <a:rPr lang="es-CO" sz="3600" dirty="0" err="1" smtClean="0">
                <a:solidFill>
                  <a:schemeClr val="accent1">
                    <a:alpha val="99000"/>
                  </a:schemeClr>
                </a:solidFill>
              </a:rPr>
              <a:t>perimeter</a:t>
            </a:r>
            <a:r>
              <a:rPr lang="es-CO" sz="3600" dirty="0" smtClean="0">
                <a:solidFill>
                  <a:schemeClr val="accent1">
                    <a:alpha val="99000"/>
                  </a:schemeClr>
                </a:solidFill>
              </a:rPr>
              <a:t> </a:t>
            </a:r>
            <a:r>
              <a:rPr lang="es-CO" sz="3600" dirty="0" err="1" smtClean="0">
                <a:solidFill>
                  <a:schemeClr val="accent1">
                    <a:alpha val="99000"/>
                  </a:schemeClr>
                </a:solidFill>
              </a:rPr>
              <a:t>network</a:t>
            </a:r>
            <a:r>
              <a:rPr lang="es-CO" sz="3600" dirty="0" smtClean="0">
                <a:solidFill>
                  <a:schemeClr val="accent1">
                    <a:alpha val="99000"/>
                  </a:schemeClr>
                </a:solidFill>
              </a:rPr>
              <a:t>)</a:t>
            </a:r>
            <a:endParaRPr lang="en-US" sz="3600" dirty="0">
              <a:solidFill>
                <a:schemeClr val="accent1">
                  <a:alpha val="99000"/>
                </a:schemeClr>
              </a:solidFill>
            </a:endParaRPr>
          </a:p>
        </p:txBody>
      </p:sp>
      <p:sp>
        <p:nvSpPr>
          <p:cNvPr id="8" name="Content Placeholder 7"/>
          <p:cNvSpPr>
            <a:spLocks noGrp="1"/>
          </p:cNvSpPr>
          <p:nvPr>
            <p:ph idx="1"/>
          </p:nvPr>
        </p:nvSpPr>
        <p:spPr>
          <a:xfrm>
            <a:off x="519906" y="5462769"/>
            <a:ext cx="11149013" cy="387798"/>
          </a:xfrm>
        </p:spPr>
        <p:txBody>
          <a:bodyPr/>
          <a:lstStyle/>
          <a:p>
            <a:pPr marL="347663" indent="-347663"/>
            <a:r>
              <a:rPr lang="en-US" sz="2800" dirty="0" smtClean="0"/>
              <a:t>If using DFSR instead of FRS TCP port </a:t>
            </a:r>
            <a:r>
              <a:rPr lang="en-US" sz="2800" dirty="0"/>
              <a:t>5722 is </a:t>
            </a:r>
            <a:r>
              <a:rPr lang="en-US" sz="2800" dirty="0" smtClean="0"/>
              <a:t>required</a:t>
            </a:r>
          </a:p>
        </p:txBody>
      </p:sp>
      <p:sp>
        <p:nvSpPr>
          <p:cNvPr id="7" name="Shape 102402"/>
          <p:cNvSpPr txBox="1">
            <a:spLocks noChangeArrowheads="1"/>
          </p:cNvSpPr>
          <p:nvPr/>
        </p:nvSpPr>
        <p:spPr>
          <a:xfrm>
            <a:off x="609441" y="1600201"/>
            <a:ext cx="1096994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112549274"/>
              </p:ext>
            </p:extLst>
          </p:nvPr>
        </p:nvGraphicFramePr>
        <p:xfrm>
          <a:off x="519114" y="1789834"/>
          <a:ext cx="11149015" cy="3257978"/>
        </p:xfrm>
        <a:graphic>
          <a:graphicData uri="http://schemas.openxmlformats.org/drawingml/2006/table">
            <a:tbl>
              <a:tblPr>
                <a:tableStyleId>{93296810-A885-4BE3-A3E7-6D5BEEA58F35}</a:tableStyleId>
              </a:tblPr>
              <a:tblGrid>
                <a:gridCol w="1810840"/>
                <a:gridCol w="606429"/>
                <a:gridCol w="502276"/>
                <a:gridCol w="540913"/>
                <a:gridCol w="592428"/>
                <a:gridCol w="553792"/>
                <a:gridCol w="463639"/>
                <a:gridCol w="690931"/>
                <a:gridCol w="538777"/>
                <a:gridCol w="538777"/>
                <a:gridCol w="538777"/>
                <a:gridCol w="538777"/>
                <a:gridCol w="420508"/>
                <a:gridCol w="538995"/>
                <a:gridCol w="492127"/>
                <a:gridCol w="703475"/>
                <a:gridCol w="538777"/>
                <a:gridCol w="538777"/>
              </a:tblGrid>
              <a:tr h="297287">
                <a:tc>
                  <a:txBody>
                    <a:bodyPr/>
                    <a:lstStyle/>
                    <a:p>
                      <a:pPr algn="r" fontAlgn="ctr"/>
                      <a:r>
                        <a:rPr lang="en-US" sz="1200" u="none" strike="noStrike" dirty="0">
                          <a:solidFill>
                            <a:schemeClr val="tx1"/>
                          </a:solidFill>
                          <a:effectLst/>
                          <a:latin typeface="Segoe UI Semibold" pitchFamily="34" charset="0"/>
                        </a:rPr>
                        <a:t>Transport</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40000"/>
                      </a:srgbClr>
                    </a:solidFill>
                  </a:tcPr>
                </a:tc>
                <a:tc gridSpan="14">
                  <a:txBody>
                    <a:bodyPr/>
                    <a:lstStyle/>
                    <a:p>
                      <a:pPr algn="ctr" fontAlgn="ctr"/>
                      <a:r>
                        <a:rPr lang="en-US" sz="1200" u="none" strike="noStrike" dirty="0">
                          <a:solidFill>
                            <a:schemeClr val="tx1"/>
                          </a:solidFill>
                          <a:effectLst/>
                          <a:latin typeface="Segoe UI Semibold" pitchFamily="34" charset="0"/>
                        </a:rPr>
                        <a:t>TCP</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a:solidFill>
                            <a:schemeClr val="tx1"/>
                          </a:solidFill>
                          <a:effectLst/>
                          <a:latin typeface="Segoe UI Semibold" pitchFamily="34" charset="0"/>
                        </a:rPr>
                        <a:t>UDP</a:t>
                      </a:r>
                      <a:endParaRPr lang="en-US" sz="1200" b="1" i="0" u="none" strike="noStrike">
                        <a:solidFill>
                          <a:schemeClr val="tx1"/>
                        </a:solidFill>
                        <a:effectLst/>
                        <a:latin typeface="Segoe UI Semibold" pitchFamily="34" charset="0"/>
                      </a:endParaRPr>
                    </a:p>
                  </a:txBody>
                  <a:tcPr marL="88782" marR="88782" marT="8878" marB="8878" anchor="ctr">
                    <a:solidFill>
                      <a:srgbClr val="000000">
                        <a:alpha val="30000"/>
                      </a:srgbClr>
                    </a:solidFill>
                  </a:tcPr>
                </a:tc>
                <a:tc hMerge="1">
                  <a:txBody>
                    <a:bodyPr/>
                    <a:lstStyle/>
                    <a:p>
                      <a:endParaRPr lang="en-US"/>
                    </a:p>
                  </a:txBody>
                  <a:tcPr/>
                </a:tc>
                <a:tc hMerge="1">
                  <a:txBody>
                    <a:bodyPr/>
                    <a:lstStyle/>
                    <a:p>
                      <a:endParaRPr lang="en-US"/>
                    </a:p>
                  </a:txBody>
                  <a:tcPr/>
                </a:tc>
              </a:tr>
              <a:tr h="244699">
                <a:tc>
                  <a:txBody>
                    <a:bodyPr/>
                    <a:lstStyle/>
                    <a:p>
                      <a:pPr algn="r" fontAlgn="ctr"/>
                      <a:r>
                        <a:rPr lang="en-US" sz="1200" u="none" strike="noStrike" dirty="0">
                          <a:solidFill>
                            <a:schemeClr val="tx1"/>
                          </a:solidFill>
                          <a:effectLst/>
                          <a:latin typeface="Segoe UI Semibold" pitchFamily="34" charset="0"/>
                        </a:rPr>
                        <a:t>Application</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40000"/>
                      </a:srgbClr>
                    </a:solidFill>
                  </a:tcPr>
                </a:tc>
                <a:tc>
                  <a:txBody>
                    <a:bodyPr/>
                    <a:lstStyle/>
                    <a:p>
                      <a:pPr algn="ctr" fontAlgn="ctr"/>
                      <a:r>
                        <a:rPr lang="en-US" sz="1200" u="none" strike="noStrike">
                          <a:solidFill>
                            <a:schemeClr val="tx1"/>
                          </a:solidFill>
                          <a:effectLst/>
                          <a:latin typeface="Segoe UI Semibold" pitchFamily="34" charset="0"/>
                        </a:rPr>
                        <a:t>DNS</a:t>
                      </a:r>
                      <a:endParaRPr lang="en-US" sz="1200" b="1" i="0" u="none" strike="noStrike">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EPM</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smtClean="0">
                          <a:solidFill>
                            <a:schemeClr val="tx1"/>
                          </a:solidFill>
                          <a:effectLst/>
                          <a:latin typeface="Segoe UI Semibold" pitchFamily="34" charset="0"/>
                        </a:rPr>
                        <a:t>Kerb</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LDAP</a:t>
                      </a:r>
                      <a:endParaRPr lang="en-US" sz="1200" b="1" i="0" u="none" strike="noStrike" dirty="0">
                        <a:solidFill>
                          <a:schemeClr val="tx1"/>
                        </a:solidFill>
                        <a:effectLst/>
                        <a:latin typeface="Segoe UI Semibold" pitchFamily="34" charset="0"/>
                      </a:endParaRPr>
                    </a:p>
                  </a:txBody>
                  <a:tcPr marL="44391" marR="44391" marT="8878" marB="8878" anchor="ctr">
                    <a:solidFill>
                      <a:srgbClr val="000000">
                        <a:alpha val="30000"/>
                      </a:srgbClr>
                    </a:solidFill>
                  </a:tcPr>
                </a:tc>
                <a:tc gridSpan="7">
                  <a:txBody>
                    <a:bodyPr/>
                    <a:lstStyle/>
                    <a:p>
                      <a:pPr algn="ctr" fontAlgn="ctr"/>
                      <a:r>
                        <a:rPr lang="en-US" sz="1200" u="none" strike="noStrike" dirty="0" smtClean="0">
                          <a:solidFill>
                            <a:schemeClr val="tx1"/>
                          </a:solidFill>
                          <a:effectLst/>
                          <a:latin typeface="Segoe UI Semibold" pitchFamily="34" charset="0"/>
                        </a:rPr>
                        <a:t>RPC</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dirty="0">
                          <a:solidFill>
                            <a:schemeClr val="tx1"/>
                          </a:solidFill>
                          <a:effectLst/>
                          <a:latin typeface="Segoe UI Semibold" pitchFamily="34" charset="0"/>
                        </a:rPr>
                        <a:t>SMB</a:t>
                      </a:r>
                      <a:endParaRPr lang="en-US" sz="1200" b="1" i="0" u="none" strike="noStrike" dirty="0">
                        <a:solidFill>
                          <a:schemeClr val="tx1"/>
                        </a:solidFill>
                        <a:effectLst/>
                        <a:latin typeface="Segoe UI Semibold" pitchFamily="34" charset="0"/>
                      </a:endParaRPr>
                    </a:p>
                  </a:txBody>
                  <a:tcPr marL="0" marR="0" marT="9144" marB="9144" anchor="ctr">
                    <a:solidFill>
                      <a:srgbClr val="000000">
                        <a:alpha val="30000"/>
                      </a:srgbClr>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solidFill>
                            <a:schemeClr val="tx1"/>
                          </a:solidFill>
                          <a:effectLst/>
                          <a:latin typeface="Segoe UI Semibold" pitchFamily="34" charset="0"/>
                        </a:rPr>
                        <a:t>C-LDAP</a:t>
                      </a:r>
                      <a:endParaRPr lang="en-US" sz="1200" b="1" i="0" u="none" strike="noStrike" dirty="0">
                        <a:solidFill>
                          <a:schemeClr val="tx1"/>
                        </a:solidFill>
                        <a:effectLst/>
                        <a:latin typeface="Segoe UI Semibold" pitchFamily="34" charset="0"/>
                      </a:endParaRPr>
                    </a:p>
                  </a:txBody>
                  <a:tcPr marL="0" marR="0" marT="9144" marB="9144"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DNS</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NTP</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r>
              <a:tr h="450093">
                <a:tc>
                  <a:txBody>
                    <a:bodyPr/>
                    <a:lstStyle/>
                    <a:p>
                      <a:pPr algn="r" fontAlgn="ctr"/>
                      <a:r>
                        <a:rPr lang="en-US" sz="1200" u="none" strike="noStrike" dirty="0">
                          <a:solidFill>
                            <a:schemeClr val="tx1"/>
                          </a:solidFill>
                          <a:effectLst/>
                          <a:latin typeface="Segoe UI Semibold" pitchFamily="34" charset="0"/>
                        </a:rPr>
                        <a:t>Port</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40000"/>
                      </a:srgbClr>
                    </a:solidFill>
                  </a:tcPr>
                </a:tc>
                <a:tc>
                  <a:txBody>
                    <a:bodyPr/>
                    <a:lstStyle/>
                    <a:p>
                      <a:pPr algn="ctr" fontAlgn="ctr"/>
                      <a:r>
                        <a:rPr lang="en-US" sz="1200" u="none" strike="noStrike">
                          <a:solidFill>
                            <a:schemeClr val="tx1"/>
                          </a:solidFill>
                          <a:effectLst/>
                          <a:latin typeface="Segoe UI Semibold" pitchFamily="34" charset="0"/>
                        </a:rPr>
                        <a:t>53</a:t>
                      </a:r>
                      <a:endParaRPr lang="en-US" sz="1200" b="1" i="0" u="none" strike="noStrike">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135</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88</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a:solidFill>
                            <a:schemeClr val="tx1"/>
                          </a:solidFill>
                          <a:effectLst/>
                          <a:latin typeface="Segoe UI Semibold" pitchFamily="34" charset="0"/>
                        </a:rPr>
                        <a:t>389</a:t>
                      </a:r>
                      <a:endParaRPr lang="en-US" sz="1200" b="1" i="0" u="none" strike="noStrike">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135</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smtClean="0">
                          <a:solidFill>
                            <a:schemeClr val="tx1"/>
                          </a:solidFill>
                          <a:effectLst/>
                          <a:latin typeface="Segoe UI Semibold" pitchFamily="34" charset="0"/>
                        </a:rPr>
                        <a:t>Static</a:t>
                      </a:r>
                      <a:endParaRPr lang="en-US" sz="1200" b="1" i="0" u="none" strike="noStrike" dirty="0">
                        <a:solidFill>
                          <a:schemeClr val="tx1"/>
                        </a:solidFill>
                        <a:effectLst/>
                        <a:latin typeface="Segoe UI Semibold" pitchFamily="34" charset="0"/>
                      </a:endParaRPr>
                    </a:p>
                  </a:txBody>
                  <a:tcPr marL="8878" marR="8878" marT="8878" marB="8878" anchor="ctr">
                    <a:solidFill>
                      <a:srgbClr val="000000">
                        <a:alpha val="30000"/>
                      </a:srgbClr>
                    </a:solidFill>
                  </a:tcPr>
                </a:tc>
                <a:tc gridSpan="5">
                  <a:txBody>
                    <a:bodyPr/>
                    <a:lstStyle/>
                    <a:p>
                      <a:pPr algn="ctr" fontAlgn="ctr"/>
                      <a:r>
                        <a:rPr lang="en-US" sz="1200" u="none" strike="noStrike" dirty="0">
                          <a:solidFill>
                            <a:schemeClr val="tx1"/>
                          </a:solidFill>
                          <a:effectLst/>
                          <a:latin typeface="Segoe UI Semibold" pitchFamily="34" charset="0"/>
                        </a:rPr>
                        <a:t>Static (0xE000</a:t>
                      </a:r>
                      <a:r>
                        <a:rPr lang="en-US" sz="1200" u="none" strike="noStrike" dirty="0" smtClean="0">
                          <a:solidFill>
                            <a:schemeClr val="tx1"/>
                          </a:solidFill>
                          <a:effectLst/>
                          <a:latin typeface="Segoe UI Semibold" pitchFamily="34" charset="0"/>
                        </a:rPr>
                        <a:t>)</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hMerge="1">
                  <a:txBody>
                    <a:bodyPr/>
                    <a:lstStyle/>
                    <a:p>
                      <a:endParaRPr lang="en-US"/>
                    </a:p>
                  </a:txBody>
                  <a:tcPr/>
                </a:tc>
                <a:tc hMerge="1">
                  <a:txBody>
                    <a:bodyPr/>
                    <a:lstStyle/>
                    <a:p>
                      <a:pPr algn="ctr" fontAlgn="ctr"/>
                      <a:endParaRPr lang="en-US" sz="1200" b="1" i="0" u="none" strike="noStrike" dirty="0">
                        <a:solidFill>
                          <a:srgbClr val="000000"/>
                        </a:solidFill>
                        <a:effectLst/>
                        <a:latin typeface="Calibri"/>
                      </a:endParaRPr>
                    </a:p>
                  </a:txBody>
                  <a:tcPr marL="6370" marR="6370" marT="6370" marB="0" anchor="ctr">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dirty="0">
                          <a:solidFill>
                            <a:schemeClr val="tx1"/>
                          </a:solidFill>
                          <a:effectLst/>
                          <a:latin typeface="Segoe UI Semibold" pitchFamily="34" charset="0"/>
                        </a:rPr>
                        <a:t>445</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solidFill>
                            <a:schemeClr val="tx1"/>
                          </a:solidFill>
                          <a:effectLst/>
                          <a:latin typeface="Segoe UI Semibold" pitchFamily="34" charset="0"/>
                        </a:rPr>
                        <a:t>389</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53</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200" u="none" strike="noStrike" dirty="0">
                          <a:solidFill>
                            <a:schemeClr val="tx1"/>
                          </a:solidFill>
                          <a:effectLst/>
                          <a:latin typeface="Segoe UI Semibold" pitchFamily="34" charset="0"/>
                        </a:rPr>
                        <a:t>123</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r>
              <a:tr h="247379">
                <a:tc>
                  <a:txBody>
                    <a:bodyPr/>
                    <a:lstStyle/>
                    <a:p>
                      <a:pPr algn="r" fontAlgn="ctr"/>
                      <a:r>
                        <a:rPr lang="en-US" sz="1200" u="none" strike="noStrike" dirty="0">
                          <a:solidFill>
                            <a:schemeClr val="tx1"/>
                          </a:solidFill>
                          <a:effectLst/>
                          <a:latin typeface="Segoe UI Semibold" pitchFamily="34" charset="0"/>
                        </a:rPr>
                        <a:t>Interface</a:t>
                      </a:r>
                      <a:endParaRPr lang="en-US" sz="1200" b="1" i="0" u="none" strike="noStrike" dirty="0">
                        <a:solidFill>
                          <a:schemeClr val="tx1"/>
                        </a:solidFill>
                        <a:effectLst/>
                        <a:latin typeface="Segoe UI Semibold" pitchFamily="34" charset="0"/>
                      </a:endParaRPr>
                    </a:p>
                  </a:txBody>
                  <a:tcPr marL="88782" marR="88782" marT="8878" marB="8878" anchor="ctr">
                    <a:solidFill>
                      <a:srgbClr val="000000">
                        <a:alpha val="40000"/>
                      </a:srgbClr>
                    </a:solidFill>
                  </a:tcPr>
                </a:tc>
                <a:tc>
                  <a:txBody>
                    <a:bodyPr/>
                    <a:lstStyle/>
                    <a:p>
                      <a:pPr algn="ctr" fontAlgn="ctr"/>
                      <a:r>
                        <a:rPr lang="en-US" sz="1100" u="none" strike="noStrike">
                          <a:solidFill>
                            <a:schemeClr val="tx1"/>
                          </a:solidFill>
                          <a:effectLst/>
                          <a:latin typeface="Segoe UI Semibold" pitchFamily="34" charset="0"/>
                        </a:rPr>
                        <a:t>-</a:t>
                      </a:r>
                      <a:endParaRPr lang="en-US" sz="1100" b="1" i="0" u="none" strike="noStrike">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100" u="none" strike="noStrike" dirty="0">
                          <a:solidFill>
                            <a:schemeClr val="tx1"/>
                          </a:solidFill>
                          <a:effectLst/>
                          <a:latin typeface="Segoe UI Semibold" pitchFamily="34" charset="0"/>
                        </a:rPr>
                        <a:t>-</a:t>
                      </a:r>
                      <a:endParaRPr lang="en-US" sz="11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a:r>
                        <a:rPr kumimoji="0" lang="en-US" sz="1100" b="0" i="0" u="none" strike="noStrike" kern="1200" cap="none" spc="0" normalizeH="0" baseline="0" noProof="0" dirty="0" smtClean="0">
                          <a:ln>
                            <a:noFill/>
                          </a:ln>
                          <a:solidFill>
                            <a:schemeClr val="tx1"/>
                          </a:solidFill>
                          <a:effectLst/>
                          <a:uLnTx/>
                          <a:uFillTx/>
                          <a:latin typeface="Segoe UI Semibold" pitchFamily="34" charset="0"/>
                          <a:ea typeface="+mn-ea"/>
                          <a:cs typeface="+mn-cs"/>
                        </a:rPr>
                        <a:t>-</a:t>
                      </a:r>
                      <a:endParaRPr lang="en-US" sz="1600" dirty="0">
                        <a:solidFill>
                          <a:schemeClr val="tx1"/>
                        </a:solidFill>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100" u="none" strike="noStrike">
                          <a:solidFill>
                            <a:schemeClr val="tx1"/>
                          </a:solidFill>
                          <a:effectLst/>
                          <a:latin typeface="Segoe UI Semibold" pitchFamily="34" charset="0"/>
                        </a:rPr>
                        <a:t>-</a:t>
                      </a:r>
                      <a:endParaRPr lang="en-US" sz="1100" b="1" i="0" u="none" strike="noStrike">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100" u="none" strike="noStrike" dirty="0">
                          <a:solidFill>
                            <a:schemeClr val="tx1"/>
                          </a:solidFill>
                          <a:effectLst/>
                          <a:latin typeface="Segoe UI Semibold" pitchFamily="34" charset="0"/>
                        </a:rPr>
                        <a:t>EPM</a:t>
                      </a:r>
                      <a:endParaRPr lang="en-US" sz="11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100" u="none" strike="noStrike" dirty="0" err="1">
                          <a:solidFill>
                            <a:schemeClr val="tx1"/>
                          </a:solidFill>
                          <a:effectLst/>
                          <a:latin typeface="Segoe UI Semibold" pitchFamily="34" charset="0"/>
                        </a:rPr>
                        <a:t>FrsRpc</a:t>
                      </a:r>
                      <a:endParaRPr lang="en-US" sz="1100" b="1" i="0" u="none" strike="noStrike" dirty="0">
                        <a:solidFill>
                          <a:schemeClr val="tx1"/>
                        </a:solidFill>
                        <a:effectLst/>
                        <a:latin typeface="Segoe UI Semibold" pitchFamily="34" charset="0"/>
                      </a:endParaRPr>
                    </a:p>
                  </a:txBody>
                  <a:tcPr marL="8878" marR="8878" marT="8878" marB="8878" anchor="ctr">
                    <a:solidFill>
                      <a:srgbClr val="000000">
                        <a:alpha val="30000"/>
                      </a:srgbClr>
                    </a:solidFill>
                  </a:tcPr>
                </a:tc>
                <a:tc>
                  <a:txBody>
                    <a:bodyPr/>
                    <a:lstStyle/>
                    <a:p>
                      <a:pPr algn="ctr" fontAlgn="ctr"/>
                      <a:r>
                        <a:rPr lang="en-US" sz="1000" u="none" strike="noStrike" spc="-90" baseline="0" dirty="0">
                          <a:solidFill>
                            <a:schemeClr val="tx1"/>
                          </a:solidFill>
                          <a:effectLst/>
                          <a:latin typeface="Segoe UI Semibold" pitchFamily="34" charset="0"/>
                        </a:rPr>
                        <a:t>DRSUAPI</a:t>
                      </a:r>
                      <a:endParaRPr lang="en-US" sz="1000" b="1" i="0" u="none" strike="noStrike" spc="-90" baseline="0" dirty="0">
                        <a:solidFill>
                          <a:schemeClr val="tx1"/>
                        </a:solidFill>
                        <a:effectLst/>
                        <a:latin typeface="Segoe UI Semibold" pitchFamily="34" charset="0"/>
                      </a:endParaRPr>
                    </a:p>
                  </a:txBody>
                  <a:tcPr marL="8878" marR="8878" marT="8878" marB="8878" anchor="ctr">
                    <a:solidFill>
                      <a:srgbClr val="000000">
                        <a:alpha val="30000"/>
                      </a:srgbClr>
                    </a:solidFill>
                  </a:tcPr>
                </a:tc>
                <a:tc>
                  <a:txBody>
                    <a:bodyPr/>
                    <a:lstStyle/>
                    <a:p>
                      <a:pPr algn="ctr" fontAlgn="ctr"/>
                      <a:r>
                        <a:rPr lang="en-US" sz="800" u="none" strike="noStrike" spc="-90" baseline="0" dirty="0">
                          <a:solidFill>
                            <a:schemeClr val="tx1"/>
                          </a:solidFill>
                          <a:effectLst/>
                          <a:latin typeface="Segoe UI Semibold" pitchFamily="34" charset="0"/>
                        </a:rPr>
                        <a:t>NetLogonR</a:t>
                      </a:r>
                      <a:endParaRPr lang="en-US" sz="1000" b="1" i="0" u="none" strike="noStrike" spc="-90" baseline="0" dirty="0">
                        <a:solidFill>
                          <a:schemeClr val="tx1"/>
                        </a:solidFill>
                        <a:effectLst/>
                        <a:latin typeface="Segoe UI Semibold" pitchFamily="34" charset="0"/>
                      </a:endParaRPr>
                    </a:p>
                  </a:txBody>
                  <a:tcPr marL="8878" marR="8878" marT="8878" marB="8878" anchor="ctr">
                    <a:solidFill>
                      <a:srgbClr val="000000">
                        <a:alpha val="30000"/>
                      </a:srgbClr>
                    </a:solidFill>
                  </a:tcPr>
                </a:tc>
                <a:tc>
                  <a:txBody>
                    <a:bodyPr/>
                    <a:lstStyle/>
                    <a:p>
                      <a:pPr algn="ctr" fontAlgn="ctr"/>
                      <a:r>
                        <a:rPr lang="en-US" sz="1000" u="none" strike="noStrike" spc="-90" baseline="0" dirty="0">
                          <a:solidFill>
                            <a:schemeClr val="tx1"/>
                          </a:solidFill>
                          <a:effectLst/>
                          <a:latin typeface="Segoe UI Semibold" pitchFamily="34" charset="0"/>
                        </a:rPr>
                        <a:t>DRSUAPI</a:t>
                      </a:r>
                      <a:endParaRPr lang="en-US" sz="1000" b="1" i="0" u="none" strike="noStrike" spc="-90" baseline="0" dirty="0">
                        <a:solidFill>
                          <a:schemeClr val="tx1"/>
                        </a:solidFill>
                        <a:effectLst/>
                        <a:latin typeface="Segoe UI Semibold" pitchFamily="34" charset="0"/>
                      </a:endParaRPr>
                    </a:p>
                  </a:txBody>
                  <a:tcPr marL="8878" marR="8878" marT="8878" marB="8878" anchor="ctr">
                    <a:solidFill>
                      <a:srgbClr val="000000">
                        <a:alpha val="30000"/>
                      </a:srgbClr>
                    </a:solidFill>
                  </a:tcPr>
                </a:tc>
                <a:tc>
                  <a:txBody>
                    <a:bodyPr/>
                    <a:lstStyle/>
                    <a:p>
                      <a:pPr algn="ctr" fontAlgn="ctr"/>
                      <a:r>
                        <a:rPr lang="en-US" sz="1100" u="none" strike="noStrike" spc="-90" baseline="0" dirty="0" err="1">
                          <a:solidFill>
                            <a:schemeClr val="tx1"/>
                          </a:solidFill>
                          <a:effectLst/>
                          <a:latin typeface="Segoe UI Semibold" pitchFamily="34" charset="0"/>
                        </a:rPr>
                        <a:t>LsaRpc</a:t>
                      </a:r>
                      <a:endParaRPr lang="en-US" sz="1100" b="1" i="0" u="none" strike="noStrike" spc="-90" baseline="0" dirty="0">
                        <a:solidFill>
                          <a:schemeClr val="tx1"/>
                        </a:solidFill>
                        <a:effectLst/>
                        <a:latin typeface="Segoe UI Semibold" pitchFamily="34" charset="0"/>
                      </a:endParaRPr>
                    </a:p>
                  </a:txBody>
                  <a:tcPr marL="8878" marR="8878" marT="8878" marB="8878" anchor="ctr">
                    <a:solidFill>
                      <a:srgbClr val="000000">
                        <a:alpha val="30000"/>
                      </a:srgbClr>
                    </a:solidFill>
                  </a:tcPr>
                </a:tc>
                <a:tc>
                  <a:txBody>
                    <a:bodyPr/>
                    <a:lstStyle/>
                    <a:p>
                      <a:pPr algn="ctr" fontAlgn="ctr"/>
                      <a:r>
                        <a:rPr lang="en-US" sz="800" u="none" strike="noStrike" spc="-90" baseline="0" dirty="0">
                          <a:solidFill>
                            <a:schemeClr val="tx1"/>
                          </a:solidFill>
                          <a:effectLst/>
                          <a:latin typeface="Segoe UI Semibold" pitchFamily="34" charset="0"/>
                        </a:rPr>
                        <a:t>NetLogonR</a:t>
                      </a:r>
                      <a:endParaRPr lang="en-US" sz="800" b="1" i="0" u="none" strike="noStrike" spc="-90" baseline="0" dirty="0">
                        <a:solidFill>
                          <a:schemeClr val="tx1"/>
                        </a:solidFill>
                        <a:effectLst/>
                        <a:latin typeface="Segoe UI Semibold" pitchFamily="34" charset="0"/>
                      </a:endParaRPr>
                    </a:p>
                  </a:txBody>
                  <a:tcPr marL="8878" marR="8878" marT="8878" marB="8878" anchor="ctr">
                    <a:solidFill>
                      <a:srgbClr val="000000">
                        <a:alpha val="30000"/>
                      </a:srgbClr>
                    </a:solidFill>
                  </a:tcPr>
                </a:tc>
                <a:tc>
                  <a:txBody>
                    <a:bodyPr/>
                    <a:lstStyle/>
                    <a:p>
                      <a:pPr algn="ctr" fontAlgn="ctr"/>
                      <a:r>
                        <a:rPr lang="en-US" sz="1100" u="none" strike="noStrike" dirty="0">
                          <a:solidFill>
                            <a:schemeClr val="tx1"/>
                          </a:solidFill>
                          <a:effectLst/>
                          <a:latin typeface="Segoe UI Semibold" pitchFamily="34" charset="0"/>
                        </a:rPr>
                        <a:t>-</a:t>
                      </a:r>
                      <a:endParaRPr lang="en-US" sz="11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100" u="none" strike="noStrike" dirty="0">
                          <a:solidFill>
                            <a:schemeClr val="tx1"/>
                          </a:solidFill>
                          <a:effectLst/>
                          <a:latin typeface="Segoe UI Semibold" pitchFamily="34" charset="0"/>
                        </a:rPr>
                        <a:t>DFS</a:t>
                      </a:r>
                      <a:endParaRPr lang="en-US" sz="11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100" u="none" strike="noStrike" dirty="0">
                          <a:solidFill>
                            <a:schemeClr val="tx1"/>
                          </a:solidFill>
                          <a:effectLst/>
                          <a:latin typeface="Segoe UI Semibold" pitchFamily="34" charset="0"/>
                        </a:rPr>
                        <a:t>NbtSS</a:t>
                      </a:r>
                      <a:endParaRPr lang="en-US" sz="1100" b="1" i="0" u="none" strike="noStrike" dirty="0">
                        <a:solidFill>
                          <a:schemeClr val="tx1"/>
                        </a:solidFill>
                        <a:effectLst/>
                        <a:latin typeface="Segoe UI Semibold" pitchFamily="34" charset="0"/>
                      </a:endParaRPr>
                    </a:p>
                  </a:txBody>
                  <a:tcPr marL="8878" marR="8878" marT="8878" marB="8878" anchor="ctr">
                    <a:solidFill>
                      <a:srgbClr val="000000">
                        <a:alpha val="30000"/>
                      </a:srgbClr>
                    </a:solidFill>
                  </a:tcPr>
                </a:tc>
                <a:tc>
                  <a:txBody>
                    <a:bodyPr/>
                    <a:lstStyle/>
                    <a:p>
                      <a:pPr algn="ctr" fontAlgn="ctr"/>
                      <a:r>
                        <a:rPr lang="en-US" sz="1100" u="none" strike="noStrike" dirty="0">
                          <a:solidFill>
                            <a:schemeClr val="tx1"/>
                          </a:solidFill>
                          <a:effectLst/>
                          <a:latin typeface="Segoe UI Semibold" pitchFamily="34" charset="0"/>
                        </a:rPr>
                        <a:t>-</a:t>
                      </a:r>
                      <a:endParaRPr lang="en-US" sz="11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100" u="none" strike="noStrike" dirty="0">
                          <a:solidFill>
                            <a:schemeClr val="tx1"/>
                          </a:solidFill>
                          <a:effectLst/>
                          <a:latin typeface="Segoe UI Semibold" pitchFamily="34" charset="0"/>
                        </a:rPr>
                        <a:t>-</a:t>
                      </a:r>
                      <a:endParaRPr lang="en-US" sz="11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c>
                  <a:txBody>
                    <a:bodyPr/>
                    <a:lstStyle/>
                    <a:p>
                      <a:pPr algn="ctr" fontAlgn="ctr"/>
                      <a:r>
                        <a:rPr lang="en-US" sz="1100" u="none" strike="noStrike" dirty="0">
                          <a:solidFill>
                            <a:schemeClr val="tx1"/>
                          </a:solidFill>
                          <a:effectLst/>
                          <a:latin typeface="Segoe UI Semibold" pitchFamily="34" charset="0"/>
                        </a:rPr>
                        <a:t>-</a:t>
                      </a:r>
                      <a:endParaRPr lang="en-US" sz="1100" b="1" i="0" u="none" strike="noStrike" dirty="0">
                        <a:solidFill>
                          <a:schemeClr val="tx1"/>
                        </a:solidFill>
                        <a:effectLst/>
                        <a:latin typeface="Segoe UI Semibold" pitchFamily="34" charset="0"/>
                      </a:endParaRPr>
                    </a:p>
                  </a:txBody>
                  <a:tcPr marL="88782" marR="88782" marT="8878" marB="8878" anchor="ctr">
                    <a:solidFill>
                      <a:srgbClr val="000000">
                        <a:alpha val="30000"/>
                      </a:srgbClr>
                    </a:solidFill>
                  </a:tcPr>
                </a:tc>
              </a:tr>
              <a:tr h="275223">
                <a:tc>
                  <a:txBody>
                    <a:bodyPr/>
                    <a:lstStyle/>
                    <a:p>
                      <a:pPr algn="r" fontAlgn="b"/>
                      <a:r>
                        <a:rPr lang="en-US" sz="1200" u="none" strike="noStrike" dirty="0">
                          <a:solidFill>
                            <a:schemeClr val="bg1"/>
                          </a:solidFill>
                          <a:effectLst/>
                          <a:latin typeface="Segoe UI Semibold" pitchFamily="34" charset="0"/>
                        </a:rPr>
                        <a:t>AD Replication</a:t>
                      </a:r>
                      <a:endParaRPr lang="en-US" sz="1200" b="0" i="0" u="none" strike="noStrike" dirty="0">
                        <a:solidFill>
                          <a:schemeClr val="bg1"/>
                        </a:solidFill>
                        <a:effectLst/>
                        <a:latin typeface="Segoe UI Semibold" pitchFamily="34" charset="0"/>
                      </a:endParaRPr>
                    </a:p>
                  </a:txBody>
                  <a:tcPr marL="88782" marR="88782" marT="8878" marB="88782" anchor="b">
                    <a:solidFill>
                      <a:schemeClr val="tx1">
                        <a:lumMod val="7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r>
              <a:tr h="275223">
                <a:tc>
                  <a:txBody>
                    <a:bodyPr/>
                    <a:lstStyle/>
                    <a:p>
                      <a:pPr algn="r" fontAlgn="b"/>
                      <a:r>
                        <a:rPr lang="en-US" sz="1200" u="none" strike="noStrike" dirty="0">
                          <a:solidFill>
                            <a:schemeClr val="bg1"/>
                          </a:solidFill>
                          <a:effectLst/>
                          <a:latin typeface="Segoe UI Semibold" pitchFamily="34" charset="0"/>
                        </a:rPr>
                        <a:t>Authentication </a:t>
                      </a:r>
                      <a:endParaRPr lang="en-US" sz="1200" b="0" i="0" u="none" strike="noStrike" dirty="0">
                        <a:solidFill>
                          <a:schemeClr val="bg1"/>
                        </a:solidFill>
                        <a:effectLst/>
                        <a:latin typeface="Segoe UI Semibold" pitchFamily="34" charset="0"/>
                      </a:endParaRPr>
                    </a:p>
                  </a:txBody>
                  <a:tcPr marL="88782" marR="88782" marT="8878" marB="88782" anchor="b">
                    <a:solidFill>
                      <a:schemeClr val="tx1">
                        <a:lumMod val="7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r>
              <a:tr h="275223">
                <a:tc>
                  <a:txBody>
                    <a:bodyPr/>
                    <a:lstStyle/>
                    <a:p>
                      <a:pPr algn="r" fontAlgn="b"/>
                      <a:r>
                        <a:rPr lang="en-US" sz="1200" u="none" strike="noStrike" dirty="0">
                          <a:solidFill>
                            <a:schemeClr val="bg1"/>
                          </a:solidFill>
                          <a:effectLst/>
                          <a:latin typeface="Segoe UI Semibold" pitchFamily="34" charset="0"/>
                        </a:rPr>
                        <a:t>GPO refresh at RODC</a:t>
                      </a:r>
                      <a:endParaRPr lang="en-US" sz="1200" b="0" i="0" u="none" strike="noStrike" dirty="0">
                        <a:solidFill>
                          <a:schemeClr val="bg1"/>
                        </a:solidFill>
                        <a:effectLst/>
                        <a:latin typeface="Segoe UI Semibold" pitchFamily="34" charset="0"/>
                      </a:endParaRPr>
                    </a:p>
                  </a:txBody>
                  <a:tcPr marL="88782" marR="88782" marT="8878" marB="88782" anchor="b">
                    <a:solidFill>
                      <a:schemeClr val="tx1">
                        <a:lumMod val="7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r>
              <a:tr h="275223">
                <a:tc>
                  <a:txBody>
                    <a:bodyPr/>
                    <a:lstStyle/>
                    <a:p>
                      <a:pPr algn="r" fontAlgn="b"/>
                      <a:r>
                        <a:rPr lang="en-US" sz="1200" u="none" strike="noStrike" dirty="0">
                          <a:solidFill>
                            <a:schemeClr val="bg1"/>
                          </a:solidFill>
                          <a:effectLst/>
                          <a:latin typeface="Segoe UI Semibold" pitchFamily="34" charset="0"/>
                        </a:rPr>
                        <a:t>Time </a:t>
                      </a:r>
                      <a:r>
                        <a:rPr lang="en-US" sz="1200" u="none" strike="noStrike" dirty="0" err="1">
                          <a:solidFill>
                            <a:schemeClr val="bg1"/>
                          </a:solidFill>
                          <a:effectLst/>
                          <a:latin typeface="Segoe UI Semibold" pitchFamily="34" charset="0"/>
                        </a:rPr>
                        <a:t>syncronization</a:t>
                      </a:r>
                      <a:endParaRPr lang="en-US" sz="1200" b="0" i="0" u="none" strike="noStrike" dirty="0">
                        <a:solidFill>
                          <a:schemeClr val="bg1"/>
                        </a:solidFill>
                        <a:effectLst/>
                        <a:latin typeface="Segoe UI Semibold" pitchFamily="34" charset="0"/>
                      </a:endParaRPr>
                    </a:p>
                  </a:txBody>
                  <a:tcPr marL="88782" marR="88782" marT="8878" marB="88782" anchor="b">
                    <a:solidFill>
                      <a:schemeClr val="tx1">
                        <a:lumMod val="7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r>
              <a:tr h="275223">
                <a:tc>
                  <a:txBody>
                    <a:bodyPr/>
                    <a:lstStyle/>
                    <a:p>
                      <a:pPr algn="r" fontAlgn="b"/>
                      <a:r>
                        <a:rPr lang="en-US" sz="1200" u="none" strike="noStrike" dirty="0">
                          <a:solidFill>
                            <a:schemeClr val="bg1"/>
                          </a:solidFill>
                          <a:effectLst/>
                          <a:latin typeface="Segoe UI Semibold" pitchFamily="34" charset="0"/>
                        </a:rPr>
                        <a:t>Reboot after Join</a:t>
                      </a:r>
                      <a:endParaRPr lang="en-US" sz="1200" b="0" i="0" u="none" strike="noStrike" dirty="0">
                        <a:solidFill>
                          <a:schemeClr val="bg1"/>
                        </a:solidFill>
                        <a:effectLst/>
                        <a:latin typeface="Segoe UI Semibold" pitchFamily="34" charset="0"/>
                      </a:endParaRPr>
                    </a:p>
                  </a:txBody>
                  <a:tcPr marL="88782" marR="88782" marT="8878" marB="88782" anchor="b">
                    <a:solidFill>
                      <a:schemeClr val="tx1">
                        <a:lumMod val="7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r>
              <a:tr h="275223">
                <a:tc>
                  <a:txBody>
                    <a:bodyPr/>
                    <a:lstStyle/>
                    <a:p>
                      <a:pPr algn="r" fontAlgn="b"/>
                      <a:r>
                        <a:rPr lang="en-US" sz="1200" u="none" strike="noStrike" dirty="0">
                          <a:solidFill>
                            <a:schemeClr val="bg1"/>
                          </a:solidFill>
                          <a:effectLst/>
                          <a:latin typeface="Segoe UI Semibold" pitchFamily="34" charset="0"/>
                        </a:rPr>
                        <a:t>File Replication (NTFRS)</a:t>
                      </a:r>
                      <a:endParaRPr lang="en-US" sz="1200" b="0" i="0" u="none" strike="noStrike" dirty="0">
                        <a:solidFill>
                          <a:schemeClr val="bg1"/>
                        </a:solidFill>
                        <a:effectLst/>
                        <a:latin typeface="Segoe UI Semibold" pitchFamily="34" charset="0"/>
                      </a:endParaRPr>
                    </a:p>
                  </a:txBody>
                  <a:tcPr marL="88782" marR="88782" marT="8878" marB="88782" anchor="b">
                    <a:solidFill>
                      <a:schemeClr val="tx1">
                        <a:lumMod val="7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r>
                        <a:rPr lang="en-US" sz="1400" u="none" strike="noStrike" kern="1200" dirty="0">
                          <a:solidFill>
                            <a:schemeClr val="dk1"/>
                          </a:solidFill>
                          <a:effectLst/>
                          <a:latin typeface="Segoe UI Semibold" pitchFamily="34" charset="0"/>
                          <a:ea typeface="+mn-ea"/>
                          <a:cs typeface="+mn-cs"/>
                        </a:rPr>
                        <a:t>x</a:t>
                      </a: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c>
                  <a:txBody>
                    <a:bodyPr/>
                    <a:lstStyle/>
                    <a:p>
                      <a:pPr marL="0" algn="ctr" defTabSz="914363" rtl="0" eaLnBrk="1" fontAlgn="b" latinLnBrk="0" hangingPunct="1"/>
                      <a:endParaRPr lang="en-US" sz="1400" u="none" strike="noStrike" kern="1200" dirty="0">
                        <a:solidFill>
                          <a:schemeClr val="dk1"/>
                        </a:solidFill>
                        <a:effectLst/>
                        <a:latin typeface="Segoe UI Semibold" pitchFamily="34" charset="0"/>
                        <a:ea typeface="+mn-ea"/>
                        <a:cs typeface="+mn-cs"/>
                      </a:endParaRPr>
                    </a:p>
                  </a:txBody>
                  <a:tcPr marL="88782" marR="88782" marT="8878" marB="88782" anchor="b">
                    <a:solidFill>
                      <a:schemeClr val="tx1">
                        <a:lumMod val="85000"/>
                      </a:schemeClr>
                    </a:solidFill>
                  </a:tcPr>
                </a:tc>
              </a:tr>
            </a:tbl>
          </a:graphicData>
        </a:graphic>
      </p:graphicFrame>
    </p:spTree>
    <p:extLst>
      <p:ext uri="{BB962C8B-B14F-4D97-AF65-F5344CB8AC3E}">
        <p14:creationId xmlns:p14="http://schemas.microsoft.com/office/powerpoint/2010/main" val="365242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2056"/>
          <p:cNvGrpSpPr/>
          <p:nvPr/>
        </p:nvGrpSpPr>
        <p:grpSpPr>
          <a:xfrm>
            <a:off x="5816600" y="1387474"/>
            <a:ext cx="3749846" cy="1454151"/>
            <a:chOff x="5842000" y="1445668"/>
            <a:chExt cx="3724446" cy="1348331"/>
          </a:xfrm>
        </p:grpSpPr>
        <p:sp>
          <p:nvSpPr>
            <p:cNvPr id="21" name="TextBox 20"/>
            <p:cNvSpPr txBox="1"/>
            <p:nvPr/>
          </p:nvSpPr>
          <p:spPr>
            <a:xfrm>
              <a:off x="6552858" y="1445668"/>
              <a:ext cx="1973175" cy="553998"/>
            </a:xfrm>
            <a:prstGeom prst="rect">
              <a:avLst/>
            </a:prstGeom>
            <a:noFill/>
            <a:ln>
              <a:noFill/>
              <a:headEnd type="triangle"/>
              <a:tailEnd type="none"/>
            </a:ln>
          </p:spPr>
          <p:txBody>
            <a:bodyPr wrap="square" lIns="0" tIns="0" rIns="0" bIns="0" rtlCol="0">
              <a:spAutoFit/>
            </a:bodyPr>
            <a:lstStyle/>
            <a:p>
              <a:pPr algn="ctr"/>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List of registered DCs, please?</a:t>
              </a:r>
            </a:p>
          </p:txBody>
        </p:sp>
        <p:cxnSp>
          <p:nvCxnSpPr>
            <p:cNvPr id="53" name="Elbow Connector 52"/>
            <p:cNvCxnSpPr>
              <a:stCxn id="5" idx="1"/>
            </p:cNvCxnSpPr>
            <p:nvPr/>
          </p:nvCxnSpPr>
          <p:spPr>
            <a:xfrm rot="10800000" flipV="1">
              <a:off x="5842000" y="2084084"/>
              <a:ext cx="3724446" cy="709915"/>
            </a:xfrm>
            <a:prstGeom prst="bentConnector3">
              <a:avLst>
                <a:gd name="adj1" fmla="val 99297"/>
              </a:avLst>
            </a:prstGeom>
            <a:ln w="82550">
              <a:gradFill>
                <a:gsLst>
                  <a:gs pos="0">
                    <a:schemeClr val="accent1"/>
                  </a:gs>
                  <a:gs pos="72000">
                    <a:schemeClr val="accent1">
                      <a:alpha val="57000"/>
                    </a:schemeClr>
                  </a:gs>
                  <a:gs pos="100000">
                    <a:schemeClr val="accent1">
                      <a:alpha val="20000"/>
                    </a:schemeClr>
                  </a:gs>
                </a:gsLst>
                <a:lin ang="7800000" scaled="0"/>
              </a:gradFill>
              <a:headEnd type="triangle"/>
              <a:tailEnd type="none" w="med" len="sm"/>
            </a:ln>
          </p:spPr>
          <p:style>
            <a:lnRef idx="1">
              <a:schemeClr val="accent1"/>
            </a:lnRef>
            <a:fillRef idx="0">
              <a:schemeClr val="accent1"/>
            </a:fillRef>
            <a:effectRef idx="0">
              <a:schemeClr val="accent1"/>
            </a:effectRef>
            <a:fontRef idx="minor">
              <a:schemeClr val="tx1"/>
            </a:fontRef>
          </p:style>
        </p:cxnSp>
      </p:grpSp>
      <p:sp>
        <p:nvSpPr>
          <p:cNvPr id="6147" name="Shape 710659"/>
          <p:cNvSpPr>
            <a:spLocks noGrp="1" noChangeArrowheads="1"/>
          </p:cNvSpPr>
          <p:nvPr>
            <p:ph type="title"/>
          </p:nvPr>
        </p:nvSpPr>
        <p:spPr/>
        <p:txBody>
          <a:bodyPr/>
          <a:lstStyle/>
          <a:p>
            <a:r>
              <a:rPr lang="en-US" dirty="0" smtClean="0"/>
              <a:t>How Does DC Locator Work?</a:t>
            </a:r>
          </a:p>
        </p:txBody>
      </p:sp>
      <p:sp>
        <p:nvSpPr>
          <p:cNvPr id="70" name="Text Placeholder 3"/>
          <p:cNvSpPr>
            <a:spLocks noGrp="1"/>
          </p:cNvSpPr>
          <p:nvPr>
            <p:ph idx="1"/>
          </p:nvPr>
        </p:nvSpPr>
        <p:spPr>
          <a:xfrm>
            <a:off x="7257010" y="4709051"/>
            <a:ext cx="4741277" cy="1477328"/>
          </a:xfrm>
        </p:spPr>
        <p:txBody>
          <a:bodyPr/>
          <a:lstStyle/>
          <a:p>
            <a:pPr marL="347663" indent="-347663"/>
            <a:r>
              <a:rPr lang="en-US" sz="2400" dirty="0" smtClean="0"/>
              <a:t>“My info” includes client site</a:t>
            </a:r>
          </a:p>
          <a:p>
            <a:pPr marL="347663" indent="-347663"/>
            <a:r>
              <a:rPr lang="en-US" sz="2400" dirty="0" smtClean="0"/>
              <a:t>Client improves opinion on site</a:t>
            </a:r>
          </a:p>
          <a:p>
            <a:pPr marL="347663" indent="-347663"/>
            <a:r>
              <a:rPr lang="en-US" sz="2400" dirty="0" smtClean="0"/>
              <a:t>No match? ERROR_NO_SUCH_DOMAIN</a:t>
            </a:r>
            <a:endParaRPr lang="en-US" sz="2400" dirty="0"/>
          </a:p>
        </p:txBody>
      </p:sp>
      <p:grpSp>
        <p:nvGrpSpPr>
          <p:cNvPr id="31" name="Group 30"/>
          <p:cNvGrpSpPr/>
          <p:nvPr/>
        </p:nvGrpSpPr>
        <p:grpSpPr>
          <a:xfrm>
            <a:off x="9511301" y="1220912"/>
            <a:ext cx="1679284" cy="1346010"/>
            <a:chOff x="8374029" y="1369198"/>
            <a:chExt cx="1707364" cy="1346010"/>
          </a:xfrm>
        </p:grpSpPr>
        <p:sp>
          <p:nvSpPr>
            <p:cNvPr id="5" name="Rectangle 4"/>
            <p:cNvSpPr/>
            <p:nvPr/>
          </p:nvSpPr>
          <p:spPr bwMode="auto">
            <a:xfrm>
              <a:off x="8430096" y="1749533"/>
              <a:ext cx="165129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DNS Server</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790"/>
            <a:stretch/>
          </p:blipFill>
          <p:spPr bwMode="auto">
            <a:xfrm>
              <a:off x="8374029" y="1369198"/>
              <a:ext cx="258734"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 name="Group 2052"/>
          <p:cNvGrpSpPr/>
          <p:nvPr/>
        </p:nvGrpSpPr>
        <p:grpSpPr>
          <a:xfrm>
            <a:off x="525442" y="1314703"/>
            <a:ext cx="1715591" cy="1252219"/>
            <a:chOff x="525442" y="1314703"/>
            <a:chExt cx="1715591" cy="1252219"/>
          </a:xfrm>
        </p:grpSpPr>
        <p:sp>
          <p:nvSpPr>
            <p:cNvPr id="2" name="Rectangle 1"/>
            <p:cNvSpPr/>
            <p:nvPr/>
          </p:nvSpPr>
          <p:spPr bwMode="auto">
            <a:xfrm>
              <a:off x="612156" y="1601247"/>
              <a:ext cx="162887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ADAC</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42" y="1314703"/>
              <a:ext cx="803275"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788317" y="4801144"/>
            <a:ext cx="1679284" cy="1346010"/>
            <a:chOff x="8374029" y="1369198"/>
            <a:chExt cx="1707364" cy="1346010"/>
          </a:xfrm>
        </p:grpSpPr>
        <p:sp>
          <p:nvSpPr>
            <p:cNvPr id="47" name="Rectangle 46"/>
            <p:cNvSpPr/>
            <p:nvPr/>
          </p:nvSpPr>
          <p:spPr bwMode="auto">
            <a:xfrm>
              <a:off x="8430096" y="1749533"/>
              <a:ext cx="165129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DC1</a:t>
              </a:r>
            </a:p>
          </p:txBody>
        </p:sp>
        <p:pic>
          <p:nvPicPr>
            <p:cNvPr id="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790"/>
            <a:stretch/>
          </p:blipFill>
          <p:spPr bwMode="auto">
            <a:xfrm>
              <a:off x="8374029" y="1369198"/>
              <a:ext cx="258734"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4" name="Group 2053"/>
          <p:cNvGrpSpPr/>
          <p:nvPr/>
        </p:nvGrpSpPr>
        <p:grpSpPr>
          <a:xfrm>
            <a:off x="4635513" y="2421409"/>
            <a:ext cx="1753571" cy="1352764"/>
            <a:chOff x="4635513" y="2421409"/>
            <a:chExt cx="1753571" cy="1352764"/>
          </a:xfrm>
        </p:grpSpPr>
        <p:sp>
          <p:nvSpPr>
            <p:cNvPr id="6" name="Rectangle 5"/>
            <p:cNvSpPr/>
            <p:nvPr/>
          </p:nvSpPr>
          <p:spPr bwMode="auto">
            <a:xfrm>
              <a:off x="4760207" y="2808498"/>
              <a:ext cx="162887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DC Locator</a:t>
              </a:r>
            </a:p>
          </p:txBody>
        </p:sp>
        <p:pic>
          <p:nvPicPr>
            <p:cNvPr id="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13" y="2421409"/>
              <a:ext cx="803275"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4788317" y="4803749"/>
            <a:ext cx="1679284" cy="1346010"/>
            <a:chOff x="8374029" y="1369198"/>
            <a:chExt cx="1707364" cy="1346010"/>
          </a:xfrm>
        </p:grpSpPr>
        <p:sp>
          <p:nvSpPr>
            <p:cNvPr id="62" name="Rectangle 61"/>
            <p:cNvSpPr/>
            <p:nvPr/>
          </p:nvSpPr>
          <p:spPr bwMode="auto">
            <a:xfrm>
              <a:off x="8430096" y="1749533"/>
              <a:ext cx="165129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DC2</a:t>
              </a:r>
            </a:p>
            <a:p>
              <a:pPr algn="ctr" defTabSz="914099"/>
              <a:r>
                <a:rPr lang="en-US" sz="1400" dirty="0" smtClean="0">
                  <a:solidFill>
                    <a:schemeClr val="tx1">
                      <a:alpha val="99000"/>
                    </a:schemeClr>
                  </a:solidFill>
                </a:rPr>
                <a:t>ADWS</a:t>
              </a:r>
            </a:p>
          </p:txBody>
        </p:sp>
        <p:pic>
          <p:nvPicPr>
            <p:cNvPr id="6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790"/>
            <a:stretch/>
          </p:blipFill>
          <p:spPr bwMode="auto">
            <a:xfrm>
              <a:off x="8374029" y="1369198"/>
              <a:ext cx="258734"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79" name="Group 2060"/>
          <p:cNvGrpSpPr/>
          <p:nvPr/>
        </p:nvGrpSpPr>
        <p:grpSpPr>
          <a:xfrm>
            <a:off x="1426595" y="2566922"/>
            <a:ext cx="3333612" cy="724414"/>
            <a:chOff x="1426595" y="2566922"/>
            <a:chExt cx="3333612" cy="724414"/>
          </a:xfrm>
        </p:grpSpPr>
        <p:sp>
          <p:nvSpPr>
            <p:cNvPr id="58" name="TextBox 57"/>
            <p:cNvSpPr txBox="1"/>
            <p:nvPr/>
          </p:nvSpPr>
          <p:spPr>
            <a:xfrm>
              <a:off x="2726189" y="2904696"/>
              <a:ext cx="532158" cy="276999"/>
            </a:xfrm>
            <a:prstGeom prst="rect">
              <a:avLst/>
            </a:prstGeom>
            <a:noFill/>
            <a:ln>
              <a:noFill/>
            </a:ln>
          </p:spPr>
          <p:txBody>
            <a:bodyPr wrap="square" lIns="0" tIns="0" rIns="0" bIns="0" rtlCol="0">
              <a:spAutoFit/>
            </a:bodyPr>
            <a:lstStyle/>
            <a:p>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DC2</a:t>
              </a:r>
            </a:p>
          </p:txBody>
        </p:sp>
        <p:cxnSp>
          <p:nvCxnSpPr>
            <p:cNvPr id="13" name="Elbow Connector 12"/>
            <p:cNvCxnSpPr>
              <a:stCxn id="6" idx="1"/>
              <a:endCxn id="2" idx="2"/>
            </p:cNvCxnSpPr>
            <p:nvPr/>
          </p:nvCxnSpPr>
          <p:spPr>
            <a:xfrm rot="10800000">
              <a:off x="1426595" y="2566922"/>
              <a:ext cx="3333612" cy="724414"/>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76" name="Group 2055"/>
          <p:cNvGrpSpPr/>
          <p:nvPr/>
        </p:nvGrpSpPr>
        <p:grpSpPr>
          <a:xfrm>
            <a:off x="2241033" y="1551522"/>
            <a:ext cx="3333613" cy="1256976"/>
            <a:chOff x="2241033" y="1551522"/>
            <a:chExt cx="3333613" cy="1256976"/>
          </a:xfrm>
        </p:grpSpPr>
        <p:sp>
          <p:nvSpPr>
            <p:cNvPr id="14" name="TextBox 13"/>
            <p:cNvSpPr txBox="1"/>
            <p:nvPr/>
          </p:nvSpPr>
          <p:spPr>
            <a:xfrm>
              <a:off x="2782180" y="1551522"/>
              <a:ext cx="2316734" cy="276999"/>
            </a:xfrm>
            <a:prstGeom prst="rect">
              <a:avLst/>
            </a:prstGeom>
            <a:noFill/>
            <a:ln>
              <a:noFill/>
            </a:ln>
          </p:spPr>
          <p:txBody>
            <a:bodyPr wrap="square" lIns="0" tIns="0" rIns="0" bIns="0" rtlCol="0">
              <a:spAutoFit/>
            </a:bodyPr>
            <a:lstStyle/>
            <a:p>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Hey! ADWS, please?</a:t>
              </a:r>
            </a:p>
          </p:txBody>
        </p:sp>
        <p:cxnSp>
          <p:nvCxnSpPr>
            <p:cNvPr id="52" name="Elbow Connector 51"/>
            <p:cNvCxnSpPr>
              <a:stCxn id="2" idx="3"/>
              <a:endCxn id="6" idx="0"/>
            </p:cNvCxnSpPr>
            <p:nvPr/>
          </p:nvCxnSpPr>
          <p:spPr>
            <a:xfrm>
              <a:off x="2241033" y="2084085"/>
              <a:ext cx="3333613" cy="724413"/>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2078" name="Group 2057"/>
          <p:cNvGrpSpPr/>
          <p:nvPr/>
        </p:nvGrpSpPr>
        <p:grpSpPr>
          <a:xfrm>
            <a:off x="6389084" y="2566922"/>
            <a:ext cx="3989432" cy="724414"/>
            <a:chOff x="6389084" y="2566922"/>
            <a:chExt cx="3989432" cy="724414"/>
          </a:xfrm>
        </p:grpSpPr>
        <p:sp>
          <p:nvSpPr>
            <p:cNvPr id="41" name="TextBox 40"/>
            <p:cNvSpPr txBox="1"/>
            <p:nvPr/>
          </p:nvSpPr>
          <p:spPr>
            <a:xfrm>
              <a:off x="7664072" y="2904696"/>
              <a:ext cx="154347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DC1 and DC2</a:t>
              </a:r>
            </a:p>
          </p:txBody>
        </p:sp>
        <p:cxnSp>
          <p:nvCxnSpPr>
            <p:cNvPr id="59" name="Elbow Connector 58"/>
            <p:cNvCxnSpPr>
              <a:stCxn id="5" idx="2"/>
              <a:endCxn id="6" idx="3"/>
            </p:cNvCxnSpPr>
            <p:nvPr/>
          </p:nvCxnSpPr>
          <p:spPr>
            <a:xfrm rot="5400000">
              <a:off x="8021593" y="934413"/>
              <a:ext cx="724414" cy="3989432"/>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33" name="Group 2058"/>
          <p:cNvGrpSpPr/>
          <p:nvPr/>
        </p:nvGrpSpPr>
        <p:grpSpPr>
          <a:xfrm>
            <a:off x="4394579" y="3781425"/>
            <a:ext cx="1157846" cy="1381124"/>
            <a:chOff x="4394579" y="3781425"/>
            <a:chExt cx="1157846" cy="1381124"/>
          </a:xfrm>
        </p:grpSpPr>
        <p:sp>
          <p:nvSpPr>
            <p:cNvPr id="55" name="TextBox 54"/>
            <p:cNvSpPr txBox="1"/>
            <p:nvPr/>
          </p:nvSpPr>
          <p:spPr>
            <a:xfrm>
              <a:off x="4394579" y="4087233"/>
              <a:ext cx="910013" cy="553998"/>
            </a:xfrm>
            <a:prstGeom prst="rect">
              <a:avLst/>
            </a:prstGeom>
            <a:noFill/>
            <a:ln>
              <a:noFill/>
            </a:ln>
          </p:spPr>
          <p:txBody>
            <a:bodyPr wrap="square" lIns="0" tIns="0" rIns="0" bIns="0" rtlCol="0">
              <a:spAutoFit/>
            </a:bodyPr>
            <a:lstStyle/>
            <a:p>
              <a:pPr algn="ctr"/>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Ping!</a:t>
              </a:r>
            </a:p>
            <a:p>
              <a:pPr algn="ctr"/>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r>
                <a:rPr lang="en-US"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cLDAP</a:t>
              </a:r>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p>
          </p:txBody>
        </p:sp>
        <p:cxnSp>
          <p:nvCxnSpPr>
            <p:cNvPr id="67" name="Elbow Connector 66"/>
            <p:cNvCxnSpPr/>
            <p:nvPr/>
          </p:nvCxnSpPr>
          <p:spPr>
            <a:xfrm>
              <a:off x="5552425" y="3781425"/>
              <a:ext cx="0" cy="1381124"/>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32" name="Group 2059"/>
          <p:cNvGrpSpPr/>
          <p:nvPr/>
        </p:nvGrpSpPr>
        <p:grpSpPr>
          <a:xfrm>
            <a:off x="5816600" y="3781425"/>
            <a:ext cx="1013517" cy="1387475"/>
            <a:chOff x="5816600" y="3781425"/>
            <a:chExt cx="1013517" cy="1387475"/>
          </a:xfrm>
        </p:grpSpPr>
        <p:sp>
          <p:nvSpPr>
            <p:cNvPr id="56" name="TextBox 55"/>
            <p:cNvSpPr txBox="1"/>
            <p:nvPr/>
          </p:nvSpPr>
          <p:spPr>
            <a:xfrm>
              <a:off x="6027736" y="4278305"/>
              <a:ext cx="802381" cy="276999"/>
            </a:xfrm>
            <a:prstGeom prst="rect">
              <a:avLst/>
            </a:prstGeom>
            <a:noFill/>
            <a:ln>
              <a:noFill/>
            </a:ln>
          </p:spPr>
          <p:txBody>
            <a:bodyPr wrap="square" lIns="0" tIns="0" rIns="0" bIns="0" rtlCol="0">
              <a:spAutoFit/>
            </a:bodyPr>
            <a:lstStyle/>
            <a:p>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My info</a:t>
              </a:r>
            </a:p>
          </p:txBody>
        </p:sp>
        <p:cxnSp>
          <p:nvCxnSpPr>
            <p:cNvPr id="68" name="Elbow Connector 67"/>
            <p:cNvCxnSpPr/>
            <p:nvPr/>
          </p:nvCxnSpPr>
          <p:spPr>
            <a:xfrm flipV="1">
              <a:off x="5816600" y="3781425"/>
              <a:ext cx="12700" cy="1387475"/>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7858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500"/>
                                        <p:tgtEl>
                                          <p:spTgt spid="205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76"/>
                                        </p:tgtEl>
                                        <p:attrNameLst>
                                          <p:attrName>style.visibility</p:attrName>
                                        </p:attrNameLst>
                                      </p:cBhvr>
                                      <p:to>
                                        <p:strVal val="visible"/>
                                      </p:to>
                                    </p:set>
                                    <p:animEffect transition="in" filter="circle(in)">
                                      <p:cBhvr>
                                        <p:cTn id="16" dur="1000"/>
                                        <p:tgtEl>
                                          <p:spTgt spid="207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6" presetClass="entr" presetSubtype="16"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circle(in)">
                                      <p:cBhvr>
                                        <p:cTn id="24" dur="10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078"/>
                                        </p:tgtEl>
                                        <p:attrNameLst>
                                          <p:attrName>style.visibility</p:attrName>
                                        </p:attrNameLst>
                                      </p:cBhvr>
                                      <p:to>
                                        <p:strVal val="visible"/>
                                      </p:to>
                                    </p:set>
                                    <p:animEffect transition="in" filter="circle(in)">
                                      <p:cBhvr>
                                        <p:cTn id="29" dur="1000"/>
                                        <p:tgtEl>
                                          <p:spTgt spid="207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ppt_x"/>
                                          </p:val>
                                        </p:tav>
                                        <p:tav tm="100000">
                                          <p:val>
                                            <p:strVal val="#ppt_x"/>
                                          </p:val>
                                        </p:tav>
                                      </p:tavLst>
                                    </p:anim>
                                    <p:anim calcmode="lin" valueType="num">
                                      <p:cBhvr additive="base">
                                        <p:cTn id="35" dur="500" fill="hold"/>
                                        <p:tgtEl>
                                          <p:spTgt spid="46"/>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6" presetClass="entr" presetSubtype="16"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ircle(in)">
                                      <p:cBhvr>
                                        <p:cTn id="39" dur="1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circle(in)">
                                      <p:cBhvr>
                                        <p:cTn id="44" dur="1000"/>
                                        <p:tgtEl>
                                          <p:spTgt spid="32"/>
                                        </p:tgtEl>
                                      </p:cBhvr>
                                    </p:animEffect>
                                  </p:childTnLst>
                                </p:cTn>
                              </p:par>
                            </p:childTnLst>
                          </p:cTn>
                        </p:par>
                        <p:par>
                          <p:cTn id="45" fill="hold">
                            <p:stCondLst>
                              <p:cond delay="1000"/>
                            </p:stCondLst>
                            <p:childTnLst>
                              <p:par>
                                <p:cTn id="46" presetID="26" presetClass="emph" presetSubtype="0" fill="hold" nodeType="afterEffect">
                                  <p:stCondLst>
                                    <p:cond delay="0"/>
                                  </p:stCondLst>
                                  <p:childTnLst>
                                    <p:animEffect transition="out" filter="fade">
                                      <p:cBhvr>
                                        <p:cTn id="47" dur="750" tmFilter="0, 0; .2, .5; .8, .5; 1, 0"/>
                                        <p:tgtEl>
                                          <p:spTgt spid="2054"/>
                                        </p:tgtEl>
                                      </p:cBhvr>
                                    </p:animEffect>
                                    <p:animScale>
                                      <p:cBhvr>
                                        <p:cTn id="48" dur="375" autoRev="1" fill="hold"/>
                                        <p:tgtEl>
                                          <p:spTgt spid="2054"/>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 presetClass="exit" presetSubtype="2" fill="hold" nodeType="clickEffect">
                                  <p:stCondLst>
                                    <p:cond delay="0"/>
                                  </p:stCondLst>
                                  <p:childTnLst>
                                    <p:anim calcmode="lin" valueType="num">
                                      <p:cBhvr additive="base">
                                        <p:cTn id="52" dur="500"/>
                                        <p:tgtEl>
                                          <p:spTgt spid="46"/>
                                        </p:tgtEl>
                                        <p:attrNameLst>
                                          <p:attrName>ppt_x</p:attrName>
                                        </p:attrNameLst>
                                      </p:cBhvr>
                                      <p:tavLst>
                                        <p:tav tm="0">
                                          <p:val>
                                            <p:strVal val="ppt_x"/>
                                          </p:val>
                                        </p:tav>
                                        <p:tav tm="100000">
                                          <p:val>
                                            <p:strVal val="1+ppt_w/2"/>
                                          </p:val>
                                        </p:tav>
                                      </p:tavLst>
                                    </p:anim>
                                    <p:anim calcmode="lin" valueType="num">
                                      <p:cBhvr additive="base">
                                        <p:cTn id="53" dur="500"/>
                                        <p:tgtEl>
                                          <p:spTgt spid="46"/>
                                        </p:tgtEl>
                                        <p:attrNameLst>
                                          <p:attrName>ppt_y</p:attrName>
                                        </p:attrNameLst>
                                      </p:cBhvr>
                                      <p:tavLst>
                                        <p:tav tm="0">
                                          <p:val>
                                            <p:strVal val="ppt_y"/>
                                          </p:val>
                                        </p:tav>
                                        <p:tav tm="100000">
                                          <p:val>
                                            <p:strVal val="ppt_y"/>
                                          </p:val>
                                        </p:tav>
                                      </p:tavLst>
                                    </p:anim>
                                    <p:set>
                                      <p:cBhvr>
                                        <p:cTn id="54" dur="1" fill="hold">
                                          <p:stCondLst>
                                            <p:cond delay="499"/>
                                          </p:stCondLst>
                                        </p:cTn>
                                        <p:tgtEl>
                                          <p:spTgt spid="46"/>
                                        </p:tgtEl>
                                        <p:attrNameLst>
                                          <p:attrName>style.visibility</p:attrName>
                                        </p:attrNameLst>
                                      </p:cBhvr>
                                      <p:to>
                                        <p:strVal val="hidden"/>
                                      </p:to>
                                    </p:set>
                                  </p:childTnLst>
                                </p:cTn>
                              </p:par>
                              <p:par>
                                <p:cTn id="55" presetID="2" presetClass="entr" presetSubtype="8"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0-#ppt_w/2"/>
                                          </p:val>
                                        </p:tav>
                                        <p:tav tm="100000">
                                          <p:val>
                                            <p:strVal val="#ppt_x"/>
                                          </p:val>
                                        </p:tav>
                                      </p:tavLst>
                                    </p:anim>
                                    <p:anim calcmode="lin" valueType="num">
                                      <p:cBhvr additive="base">
                                        <p:cTn id="58" dur="500" fill="hold"/>
                                        <p:tgtEl>
                                          <p:spTgt spid="61"/>
                                        </p:tgtEl>
                                        <p:attrNameLst>
                                          <p:attrName>ppt_y</p:attrName>
                                        </p:attrNameLst>
                                      </p:cBhvr>
                                      <p:tavLst>
                                        <p:tav tm="0">
                                          <p:val>
                                            <p:strVal val="#ppt_y"/>
                                          </p:val>
                                        </p:tav>
                                        <p:tav tm="100000">
                                          <p:val>
                                            <p:strVal val="#ppt_y"/>
                                          </p:val>
                                        </p:tav>
                                      </p:tavLst>
                                    </p:anim>
                                  </p:childTnLst>
                                </p:cTn>
                              </p:par>
                              <p:par>
                                <p:cTn id="59" presetID="10" presetClass="exit" presetSubtype="0" fill="hold" nodeType="withEffect">
                                  <p:stCondLst>
                                    <p:cond delay="0"/>
                                  </p:stCondLst>
                                  <p:childTnLst>
                                    <p:animEffect transition="out" filter="fade">
                                      <p:cBhvr>
                                        <p:cTn id="60" dur="1000"/>
                                        <p:tgtEl>
                                          <p:spTgt spid="33"/>
                                        </p:tgtEl>
                                      </p:cBhvr>
                                    </p:animEffect>
                                    <p:set>
                                      <p:cBhvr>
                                        <p:cTn id="61" dur="1" fill="hold">
                                          <p:stCondLst>
                                            <p:cond delay="999"/>
                                          </p:stCondLst>
                                        </p:cTn>
                                        <p:tgtEl>
                                          <p:spTgt spid="3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32"/>
                                        </p:tgtEl>
                                      </p:cBhvr>
                                    </p:animEffect>
                                    <p:set>
                                      <p:cBhvr>
                                        <p:cTn id="64" dur="1" fill="hold">
                                          <p:stCondLst>
                                            <p:cond delay="999"/>
                                          </p:stCondLst>
                                        </p:cTn>
                                        <p:tgtEl>
                                          <p:spTgt spid="32"/>
                                        </p:tgtEl>
                                        <p:attrNameLst>
                                          <p:attrName>style.visibility</p:attrName>
                                        </p:attrNameLst>
                                      </p:cBhvr>
                                      <p:to>
                                        <p:strVal val="hidden"/>
                                      </p:to>
                                    </p:set>
                                  </p:childTnLst>
                                </p:cTn>
                              </p:par>
                            </p:childTnLst>
                          </p:cTn>
                        </p:par>
                        <p:par>
                          <p:cTn id="65" fill="hold">
                            <p:stCondLst>
                              <p:cond delay="1000"/>
                            </p:stCondLst>
                            <p:childTnLst>
                              <p:par>
                                <p:cTn id="66" presetID="6"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ircle(in)">
                                      <p:cBhvr>
                                        <p:cTn id="68" dur="10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circle(in)">
                                      <p:cBhvr>
                                        <p:cTn id="73" dur="1000"/>
                                        <p:tgtEl>
                                          <p:spTgt spid="32"/>
                                        </p:tgtEl>
                                      </p:cBhvr>
                                    </p:animEffect>
                                  </p:childTnLst>
                                </p:cTn>
                              </p:par>
                            </p:childTnLst>
                          </p:cTn>
                        </p:par>
                        <p:par>
                          <p:cTn id="74" fill="hold">
                            <p:stCondLst>
                              <p:cond delay="1000"/>
                            </p:stCondLst>
                            <p:childTnLst>
                              <p:par>
                                <p:cTn id="75" presetID="26" presetClass="emph" presetSubtype="0" fill="hold" nodeType="afterEffect">
                                  <p:stCondLst>
                                    <p:cond delay="0"/>
                                  </p:stCondLst>
                                  <p:childTnLst>
                                    <p:animEffect transition="out" filter="fade">
                                      <p:cBhvr>
                                        <p:cTn id="76" dur="750" tmFilter="0, 0; .2, .5; .8, .5; 1, 0"/>
                                        <p:tgtEl>
                                          <p:spTgt spid="2054"/>
                                        </p:tgtEl>
                                      </p:cBhvr>
                                    </p:animEffect>
                                    <p:animScale>
                                      <p:cBhvr>
                                        <p:cTn id="77" dur="375" autoRev="1" fill="hold"/>
                                        <p:tgtEl>
                                          <p:spTgt spid="2054"/>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079"/>
                                        </p:tgtEl>
                                        <p:attrNameLst>
                                          <p:attrName>style.visibility</p:attrName>
                                        </p:attrNameLst>
                                      </p:cBhvr>
                                      <p:to>
                                        <p:strVal val="visible"/>
                                      </p:to>
                                    </p:set>
                                    <p:animEffect transition="in" filter="circle(in)">
                                      <p:cBhvr>
                                        <p:cTn id="82" dur="1000"/>
                                        <p:tgtEl>
                                          <p:spTgt spid="2079"/>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70">
                                            <p:txEl>
                                              <p:pRg st="0" end="0"/>
                                            </p:txEl>
                                          </p:spTgt>
                                        </p:tgtEl>
                                        <p:attrNameLst>
                                          <p:attrName>style.visibility</p:attrName>
                                        </p:attrNameLst>
                                      </p:cBhvr>
                                      <p:to>
                                        <p:strVal val="visible"/>
                                      </p:to>
                                    </p:set>
                                    <p:animEffect transition="in" filter="fade">
                                      <p:cBhvr>
                                        <p:cTn id="86" dur="500"/>
                                        <p:tgtEl>
                                          <p:spTgt spid="70">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0">
                                            <p:txEl>
                                              <p:pRg st="1" end="1"/>
                                            </p:txEl>
                                          </p:spTgt>
                                        </p:tgtEl>
                                        <p:attrNameLst>
                                          <p:attrName>style.visibility</p:attrName>
                                        </p:attrNameLst>
                                      </p:cBhvr>
                                      <p:to>
                                        <p:strVal val="visible"/>
                                      </p:to>
                                    </p:set>
                                    <p:animEffect transition="in" filter="fade">
                                      <p:cBhvr>
                                        <p:cTn id="89" dur="500"/>
                                        <p:tgtEl>
                                          <p:spTgt spid="70">
                                            <p:txEl>
                                              <p:pRg st="1" end="1"/>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xEl>
                                              <p:pRg st="2" end="2"/>
                                            </p:txEl>
                                          </p:spTgt>
                                        </p:tgtEl>
                                        <p:attrNameLst>
                                          <p:attrName>style.visibility</p:attrName>
                                        </p:attrNameLst>
                                      </p:cBhvr>
                                      <p:to>
                                        <p:strVal val="visible"/>
                                      </p:to>
                                    </p:set>
                                    <p:animEffect transition="in" filter="fade">
                                      <p:cBhvr>
                                        <p:cTn id="92" dur="500"/>
                                        <p:tgtEl>
                                          <p:spTgt spid="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mtClean="0"/>
              <a:t>Replication through Static RPC Port</a:t>
            </a:r>
            <a:endParaRPr lang="en-US" dirty="0"/>
          </a:p>
        </p:txBody>
      </p:sp>
      <p:sp>
        <p:nvSpPr>
          <p:cNvPr id="8" name="Content Placeholder 7"/>
          <p:cNvSpPr>
            <a:spLocks noGrp="1"/>
          </p:cNvSpPr>
          <p:nvPr>
            <p:ph idx="1"/>
          </p:nvPr>
        </p:nvSpPr>
        <p:spPr>
          <a:xfrm>
            <a:off x="519113" y="1447800"/>
            <a:ext cx="11061374" cy="4619726"/>
          </a:xfrm>
        </p:spPr>
        <p:txBody>
          <a:bodyPr/>
          <a:lstStyle/>
          <a:p>
            <a:r>
              <a:rPr lang="en-US" sz="2800" dirty="0" smtClean="0"/>
              <a:t>Dynamic RPC port range</a:t>
            </a:r>
          </a:p>
          <a:p>
            <a:pPr lvl="1"/>
            <a:r>
              <a:rPr lang="en-US" sz="2400" dirty="0" smtClean="0"/>
              <a:t>Since Vista/WS08: from 1024 (TCP)/49152 (UDP) to 65535</a:t>
            </a:r>
          </a:p>
          <a:p>
            <a:pPr lvl="1"/>
            <a:r>
              <a:rPr lang="en-US" sz="2400" dirty="0" smtClean="0"/>
              <a:t>WS03 and before: 1025 to 5000</a:t>
            </a:r>
          </a:p>
          <a:p>
            <a:r>
              <a:rPr lang="en-US" sz="2800" dirty="0" smtClean="0"/>
              <a:t>How to configure static RPC ports for replication?</a:t>
            </a:r>
          </a:p>
          <a:p>
            <a:pPr lvl="1"/>
            <a:r>
              <a:rPr lang="en-US" sz="2400" dirty="0" smtClean="0"/>
              <a:t>AD replication</a:t>
            </a:r>
          </a:p>
          <a:p>
            <a:pPr marL="1193800" lvl="2" indent="-330200"/>
            <a:r>
              <a:rPr lang="en-US" sz="2000" dirty="0" smtClean="0"/>
              <a:t>HKLM\System\CCS\Services\NTDS\Parameters</a:t>
            </a:r>
          </a:p>
          <a:p>
            <a:pPr marL="1193800" lvl="3" indent="-330200">
              <a:buNone/>
            </a:pPr>
            <a:r>
              <a:rPr lang="en-US" dirty="0" smtClean="0"/>
              <a:t>	REG_DWORD: TCP/IP Port</a:t>
            </a:r>
          </a:p>
          <a:p>
            <a:pPr lvl="1"/>
            <a:r>
              <a:rPr lang="en-US" sz="2400" dirty="0" smtClean="0"/>
              <a:t>FRS replication</a:t>
            </a:r>
          </a:p>
          <a:p>
            <a:pPr marL="1193800" lvl="2" indent="-330200"/>
            <a:r>
              <a:rPr lang="en-US" sz="2000" dirty="0" smtClean="0"/>
              <a:t>HKLM\System\</a:t>
            </a:r>
            <a:r>
              <a:rPr lang="en-US" sz="2000" dirty="0" err="1" smtClean="0"/>
              <a:t>CurrentControlSet</a:t>
            </a:r>
            <a:r>
              <a:rPr lang="en-US" sz="2000" dirty="0" smtClean="0"/>
              <a:t>\Services\NTFRS\Parameters</a:t>
            </a:r>
          </a:p>
          <a:p>
            <a:pPr marL="1193800" lvl="3" indent="-403225">
              <a:buNone/>
            </a:pPr>
            <a:r>
              <a:rPr lang="en-US" dirty="0" smtClean="0"/>
              <a:t>	REG_DWORD: RPC TCP/IP Port Assignment</a:t>
            </a:r>
          </a:p>
          <a:p>
            <a:pPr lvl="1"/>
            <a:r>
              <a:rPr lang="en-US" sz="2400" dirty="0" smtClean="0"/>
              <a:t>DFSR replication</a:t>
            </a:r>
          </a:p>
          <a:p>
            <a:pPr marL="1196975" lvl="2" indent="-333375"/>
            <a:r>
              <a:rPr lang="en-US" sz="2000" dirty="0" err="1" smtClean="0"/>
              <a:t>dfsrdiag</a:t>
            </a:r>
            <a:r>
              <a:rPr lang="en-US" sz="2000" dirty="0" smtClean="0"/>
              <a:t> </a:t>
            </a:r>
            <a:r>
              <a:rPr lang="en-US" sz="2000" dirty="0" err="1" smtClean="0"/>
              <a:t>StaticRPC</a:t>
            </a:r>
            <a:r>
              <a:rPr lang="en-US" sz="2000" dirty="0" smtClean="0"/>
              <a:t> /port:&lt;port-number&gt; /member:&lt;DC-name&gt;</a:t>
            </a:r>
            <a:endParaRPr lang="en-US" sz="2000" dirty="0"/>
          </a:p>
        </p:txBody>
      </p:sp>
      <p:sp>
        <p:nvSpPr>
          <p:cNvPr id="7" name="Shape 102402"/>
          <p:cNvSpPr txBox="1">
            <a:spLocks noChangeArrowheads="1"/>
          </p:cNvSpPr>
          <p:nvPr/>
        </p:nvSpPr>
        <p:spPr>
          <a:xfrm>
            <a:off x="609441" y="1600201"/>
            <a:ext cx="1096994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pic>
        <p:nvPicPr>
          <p:cNvPr id="5" name="Picture 2" descr="C:\Users\JairoC.NTDEV\AppData\Local\Microsoft\Windows\Temporary Internet Files\Content.IE5\RJPXPH4A\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220" y="3109232"/>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368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500"/>
                                        <p:tgtEl>
                                          <p:spTgt spid="8">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500"/>
                                        <p:tgtEl>
                                          <p:spTgt spid="8">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500"/>
                                        <p:tgtEl>
                                          <p:spTgt spid="8">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500"/>
                                        <p:tgtEl>
                                          <p:spTgt spid="8">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fade">
                                      <p:cBhvr>
                                        <p:cTn id="42" dur="500"/>
                                        <p:tgtEl>
                                          <p:spTgt spid="8">
                                            <p:txEl>
                                              <p:pRg st="11" end="11"/>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1000"/>
                            </p:stCondLst>
                            <p:childTnLst>
                              <p:par>
                                <p:cTn id="48" presetID="32" presetClass="emph" presetSubtype="0" fill="hold" nodeType="afterEffect">
                                  <p:stCondLst>
                                    <p:cond delay="0"/>
                                  </p:stCondLst>
                                  <p:childTnLst>
                                    <p:animRot by="120000">
                                      <p:cBhvr>
                                        <p:cTn id="49" dur="100" fill="hold">
                                          <p:stCondLst>
                                            <p:cond delay="0"/>
                                          </p:stCondLst>
                                        </p:cTn>
                                        <p:tgtEl>
                                          <p:spTgt spid="5"/>
                                        </p:tgtEl>
                                        <p:attrNameLst>
                                          <p:attrName>r</p:attrName>
                                        </p:attrNameLst>
                                      </p:cBhvr>
                                    </p:animRot>
                                    <p:animRot by="-240000">
                                      <p:cBhvr>
                                        <p:cTn id="50" dur="200" fill="hold">
                                          <p:stCondLst>
                                            <p:cond delay="200"/>
                                          </p:stCondLst>
                                        </p:cTn>
                                        <p:tgtEl>
                                          <p:spTgt spid="5"/>
                                        </p:tgtEl>
                                        <p:attrNameLst>
                                          <p:attrName>r</p:attrName>
                                        </p:attrNameLst>
                                      </p:cBhvr>
                                    </p:animRot>
                                    <p:animRot by="240000">
                                      <p:cBhvr>
                                        <p:cTn id="51" dur="200" fill="hold">
                                          <p:stCondLst>
                                            <p:cond delay="400"/>
                                          </p:stCondLst>
                                        </p:cTn>
                                        <p:tgtEl>
                                          <p:spTgt spid="5"/>
                                        </p:tgtEl>
                                        <p:attrNameLst>
                                          <p:attrName>r</p:attrName>
                                        </p:attrNameLst>
                                      </p:cBhvr>
                                    </p:animRot>
                                    <p:animRot by="-240000">
                                      <p:cBhvr>
                                        <p:cTn id="52" dur="200" fill="hold">
                                          <p:stCondLst>
                                            <p:cond delay="600"/>
                                          </p:stCondLst>
                                        </p:cTn>
                                        <p:tgtEl>
                                          <p:spTgt spid="5"/>
                                        </p:tgtEl>
                                        <p:attrNameLst>
                                          <p:attrName>r</p:attrName>
                                        </p:attrNameLst>
                                      </p:cBhvr>
                                    </p:animRot>
                                    <p:animRot by="120000">
                                      <p:cBhvr>
                                        <p:cTn id="5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a:t>
            </a:r>
            <a:endParaRPr lang="en-US" dirty="0"/>
          </a:p>
        </p:txBody>
      </p:sp>
      <p:sp>
        <p:nvSpPr>
          <p:cNvPr id="11" name="Subtitle 10"/>
          <p:cNvSpPr>
            <a:spLocks noGrp="1"/>
          </p:cNvSpPr>
          <p:nvPr>
            <p:ph type="subTitle" idx="1"/>
          </p:nvPr>
        </p:nvSpPr>
        <p:spPr/>
        <p:txBody>
          <a:bodyPr/>
          <a:lstStyle/>
          <a:p>
            <a:endParaRPr lang="en-US"/>
          </a:p>
        </p:txBody>
      </p:sp>
      <p:sp>
        <p:nvSpPr>
          <p:cNvPr id="12" name="Text Placeholder 11"/>
          <p:cNvSpPr>
            <a:spLocks noGrp="1"/>
          </p:cNvSpPr>
          <p:nvPr>
            <p:ph type="body" sz="quarter" idx="10"/>
          </p:nvPr>
        </p:nvSpPr>
        <p:spPr/>
        <p:txBody>
          <a:bodyPr/>
          <a:lstStyle/>
          <a:p>
            <a:r>
              <a:rPr lang="en-US" dirty="0" smtClean="0"/>
              <a:t>discussion</a:t>
            </a:r>
            <a:endParaRPr lang="en-US" dirty="0"/>
          </a:p>
        </p:txBody>
      </p:sp>
    </p:spTree>
    <p:extLst>
      <p:ext uri="{BB962C8B-B14F-4D97-AF65-F5344CB8AC3E}">
        <p14:creationId xmlns:p14="http://schemas.microsoft.com/office/powerpoint/2010/main" val="334211022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109349"/>
            <a:ext cx="11173090" cy="101566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p>
          <a:p>
            <a:pPr lvl="1">
              <a:lnSpc>
                <a:spcPct val="90000"/>
              </a:lnSpc>
              <a:spcBef>
                <a:spcPct val="20000"/>
              </a:spcBef>
              <a:buSzPct val="90000"/>
            </a:pPr>
            <a:r>
              <a:rPr lang="en-US" sz="2400" dirty="0" smtClean="0">
                <a:gradFill>
                  <a:gsLst>
                    <a:gs pos="0">
                      <a:schemeClr val="tx1"/>
                    </a:gs>
                    <a:gs pos="100000">
                      <a:schemeClr val="tx1"/>
                    </a:gs>
                  </a:gsLst>
                  <a:lin ang="5400000" scaled="0"/>
                </a:gradFill>
              </a:rPr>
              <a:t>SIM 406 | Impact of Cloning and Virtualization on AD Domain Services</a:t>
            </a:r>
          </a:p>
        </p:txBody>
      </p:sp>
      <p:sp>
        <p:nvSpPr>
          <p:cNvPr id="10" name="Rectangle 9"/>
          <p:cNvSpPr/>
          <p:nvPr/>
        </p:nvSpPr>
        <p:spPr bwMode="auto">
          <a:xfrm>
            <a:off x="507868" y="2375097"/>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Interactive Sessions</a:t>
            </a:r>
          </a:p>
          <a:p>
            <a:pPr lvl="1">
              <a:lnSpc>
                <a:spcPct val="90000"/>
              </a:lnSpc>
              <a:spcBef>
                <a:spcPct val="20000"/>
              </a:spcBef>
              <a:buSzPct val="90000"/>
            </a:pPr>
            <a:r>
              <a:rPr lang="en-US" sz="2400" dirty="0" smtClean="0">
                <a:gradFill>
                  <a:gsLst>
                    <a:gs pos="0">
                      <a:schemeClr val="tx1"/>
                    </a:gs>
                    <a:gs pos="100000">
                      <a:schemeClr val="tx1"/>
                    </a:gs>
                  </a:gsLst>
                  <a:lin ang="5400000" scaled="0"/>
                </a:gradFill>
              </a:rPr>
              <a:t>SIM 376-INT | Meet the Active Directory (Identity and Access) Product Group</a:t>
            </a:r>
          </a:p>
          <a:p>
            <a:pPr lvl="1">
              <a:lnSpc>
                <a:spcPct val="90000"/>
              </a:lnSpc>
              <a:spcBef>
                <a:spcPct val="20000"/>
              </a:spcBef>
              <a:buSzPct val="90000"/>
            </a:pPr>
            <a:r>
              <a:rPr lang="en-US" sz="2400" dirty="0" smtClean="0">
                <a:gradFill>
                  <a:gsLst>
                    <a:gs pos="0">
                      <a:schemeClr val="tx1"/>
                    </a:gs>
                    <a:gs pos="100000">
                      <a:schemeClr val="tx1"/>
                    </a:gs>
                  </a:gsLst>
                  <a:lin ang="5400000" scaled="0"/>
                </a:gradFill>
              </a:rPr>
              <a:t>BOF17-ITP </a:t>
            </a:r>
            <a:r>
              <a:rPr lang="en-US" sz="2400" dirty="0">
                <a:gradFill>
                  <a:gsLst>
                    <a:gs pos="0">
                      <a:schemeClr val="tx1"/>
                    </a:gs>
                    <a:gs pos="100000">
                      <a:schemeClr val="tx1"/>
                    </a:gs>
                  </a:gsLst>
                  <a:lin ang="5400000" scaled="0"/>
                </a:gradFill>
              </a:rPr>
              <a:t>| Active Directory Change Auditing: Pains and </a:t>
            </a:r>
            <a:r>
              <a:rPr lang="en-US" sz="2400" dirty="0" smtClean="0">
                <a:gradFill>
                  <a:gsLst>
                    <a:gs pos="0">
                      <a:schemeClr val="tx1"/>
                    </a:gs>
                    <a:gs pos="100000">
                      <a:schemeClr val="tx1"/>
                    </a:gs>
                  </a:gsLst>
                  <a:lin ang="5400000" scaled="0"/>
                </a:gradFill>
              </a:rPr>
              <a:t>Solutions</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4027683"/>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Related Certification Exam</a:t>
            </a:r>
          </a:p>
          <a:p>
            <a:pPr lvl="1">
              <a:lnSpc>
                <a:spcPct val="90000"/>
              </a:lnSpc>
              <a:spcBef>
                <a:spcPct val="20000"/>
              </a:spcBef>
              <a:buSzPct val="90000"/>
            </a:pPr>
            <a:r>
              <a:rPr lang="en-US" sz="2400" dirty="0" smtClean="0">
                <a:gradFill>
                  <a:gsLst>
                    <a:gs pos="0">
                      <a:schemeClr val="tx1"/>
                    </a:gs>
                    <a:gs pos="100000">
                      <a:schemeClr val="tx1"/>
                    </a:gs>
                  </a:gsLst>
                  <a:lin ang="5400000" scaled="0"/>
                </a:gradFill>
              </a:rPr>
              <a:t>Microsoft Certified IT Professional (MCITP)</a:t>
            </a:r>
          </a:p>
          <a:p>
            <a:pPr lvl="1">
              <a:lnSpc>
                <a:spcPct val="90000"/>
              </a:lnSpc>
              <a:spcBef>
                <a:spcPct val="20000"/>
              </a:spcBef>
              <a:buSzPct val="90000"/>
            </a:pPr>
            <a:r>
              <a:rPr lang="en-US" sz="2400" dirty="0" smtClean="0">
                <a:gradFill>
                  <a:gsLst>
                    <a:gs pos="0">
                      <a:schemeClr val="tx1"/>
                    </a:gs>
                    <a:gs pos="100000">
                      <a:schemeClr val="tx1"/>
                    </a:gs>
                  </a:gsLst>
                  <a:lin ang="5400000" scaled="0"/>
                </a:gradFill>
              </a:rPr>
              <a:t>Microsoft Certified Technology Specialist (MCTS)</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5666678"/>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r>
              <a:rPr lang="en-US" sz="2400" dirty="0" smtClean="0">
                <a:gradFill>
                  <a:gsLst>
                    <a:gs pos="0">
                      <a:schemeClr val="tx1"/>
                    </a:gs>
                    <a:gs pos="100000">
                      <a:schemeClr val="tx1"/>
                    </a:gs>
                  </a:gsLst>
                  <a:lin ang="5400000" scaled="0"/>
                </a:gradFill>
              </a:rPr>
              <a:t>…</a:t>
            </a:r>
            <a:r>
              <a:rPr lang="en-US" sz="2400" dirty="0">
                <a:gradFill>
                  <a:gsLst>
                    <a:gs pos="0">
                      <a:schemeClr val="tx1"/>
                    </a:gs>
                    <a:gs pos="100000">
                      <a:schemeClr val="tx1"/>
                    </a:gs>
                  </a:gsLst>
                  <a:lin ang="5400000" scaled="0"/>
                </a:gradFill>
              </a:rPr>
              <a:t> </a:t>
            </a:r>
          </a:p>
          <a:p>
            <a:pPr lvl="1">
              <a:lnSpc>
                <a:spcPct val="90000"/>
              </a:lnSpc>
              <a:spcBef>
                <a:spcPct val="20000"/>
              </a:spcBef>
              <a:buSzPct val="90000"/>
            </a:pPr>
            <a:r>
              <a:rPr lang="en-US" sz="2400" dirty="0" smtClean="0">
                <a:gradFill>
                  <a:gsLst>
                    <a:gs pos="0">
                      <a:schemeClr val="tx1"/>
                    </a:gs>
                    <a:gs pos="100000">
                      <a:schemeClr val="tx1"/>
                    </a:gs>
                  </a:gsLst>
                  <a:lin ang="5400000" scaled="0"/>
                </a:gradFill>
              </a:rPr>
              <a:t>SIM 39 - Directory Services, Wednesday at 3:00pm and Thursday at 12:30pm</a:t>
            </a:r>
          </a:p>
        </p:txBody>
      </p:sp>
    </p:spTree>
    <p:extLst>
      <p:ext uri="{BB962C8B-B14F-4D97-AF65-F5344CB8AC3E}">
        <p14:creationId xmlns:p14="http://schemas.microsoft.com/office/powerpoint/2010/main" val="1837055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41072870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33619878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75724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7880328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
        <p:nvSpPr>
          <p:cNvPr id="3" name="Subtitle 2"/>
          <p:cNvSpPr>
            <a:spLocks noGrp="1"/>
          </p:cNvSpPr>
          <p:nvPr>
            <p:ph type="subTitle" idx="1"/>
          </p:nvPr>
        </p:nvSpPr>
        <p:spPr/>
        <p:txBody>
          <a:bodyPr/>
          <a:lstStyle/>
          <a:p>
            <a:r>
              <a:rPr lang="en-US" dirty="0" smtClean="0"/>
              <a:t>Additional topics to refer when you return to work </a:t>
            </a:r>
            <a:r>
              <a:rPr lang="en-US" dirty="0" smtClean="0">
                <a:sym typeface="Wingdings" pitchFamily="2" charset="2"/>
              </a:rPr>
              <a:t></a:t>
            </a:r>
            <a:endParaRPr lang="en-US" dirty="0"/>
          </a:p>
        </p:txBody>
      </p:sp>
    </p:spTree>
    <p:extLst>
      <p:ext uri="{BB962C8B-B14F-4D97-AF65-F5344CB8AC3E}">
        <p14:creationId xmlns:p14="http://schemas.microsoft.com/office/powerpoint/2010/main" val="2772864641"/>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Evolution of Active Directory</a:t>
            </a:r>
            <a:endParaRPr lang="en-US" dirty="0"/>
          </a:p>
        </p:txBody>
      </p:sp>
    </p:spTree>
    <p:extLst>
      <p:ext uri="{BB962C8B-B14F-4D97-AF65-F5344CB8AC3E}">
        <p14:creationId xmlns:p14="http://schemas.microsoft.com/office/powerpoint/2010/main" val="2602133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smtClean="0"/>
              <a:t>How Does DC Locator Work?</a:t>
            </a:r>
          </a:p>
        </p:txBody>
      </p:sp>
      <p:sp>
        <p:nvSpPr>
          <p:cNvPr id="44" name="Text Placeholder 3"/>
          <p:cNvSpPr>
            <a:spLocks noGrp="1"/>
          </p:cNvSpPr>
          <p:nvPr>
            <p:ph idx="1"/>
          </p:nvPr>
        </p:nvSpPr>
        <p:spPr>
          <a:xfrm>
            <a:off x="519112" y="1447799"/>
            <a:ext cx="11149013" cy="3268587"/>
          </a:xfrm>
        </p:spPr>
        <p:txBody>
          <a:bodyPr/>
          <a:lstStyle/>
          <a:p>
            <a:r>
              <a:rPr lang="en-US" dirty="0" smtClean="0"/>
              <a:t>DNS only provides the starting point </a:t>
            </a:r>
          </a:p>
          <a:p>
            <a:pPr lvl="1"/>
            <a:r>
              <a:rPr lang="en-US" dirty="0" smtClean="0"/>
              <a:t>Lacks data to fully satisfy most DC Locator queries</a:t>
            </a:r>
          </a:p>
          <a:p>
            <a:pPr lvl="1"/>
            <a:endParaRPr lang="en-US" dirty="0" smtClean="0"/>
          </a:p>
          <a:p>
            <a:r>
              <a:rPr lang="en-US" dirty="0" smtClean="0"/>
              <a:t>DC Locator narrows the list</a:t>
            </a:r>
          </a:p>
          <a:p>
            <a:pPr lvl="1"/>
            <a:r>
              <a:rPr lang="en-US" dirty="0" smtClean="0"/>
              <a:t>Contacts each DC using a connectionless, unauthenticated ping over LDAP (UDP/389)</a:t>
            </a:r>
          </a:p>
          <a:p>
            <a:pPr lvl="1"/>
            <a:r>
              <a:rPr lang="en-US" dirty="0" smtClean="0"/>
              <a:t>Limited to 55 </a:t>
            </a:r>
            <a:r>
              <a:rPr lang="en-US" dirty="0" smtClean="0">
                <a:sym typeface="Wingdings" pitchFamily="2" charset="2"/>
              </a:rPr>
              <a:t>DCs</a:t>
            </a:r>
            <a:endParaRPr lang="en-US" dirty="0"/>
          </a:p>
        </p:txBody>
      </p:sp>
      <p:sp>
        <p:nvSpPr>
          <p:cNvPr id="53" name="TextBox 52"/>
          <p:cNvSpPr txBox="1"/>
          <p:nvPr/>
        </p:nvSpPr>
        <p:spPr>
          <a:xfrm>
            <a:off x="9833941" y="4281559"/>
            <a:ext cx="609479"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Ping!</a:t>
            </a:r>
          </a:p>
        </p:txBody>
      </p:sp>
      <p:sp>
        <p:nvSpPr>
          <p:cNvPr id="59" name="Shape 710659"/>
          <p:cNvSpPr txBox="1">
            <a:spLocks noChangeArrowheads="1"/>
          </p:cNvSpPr>
          <p:nvPr/>
        </p:nvSpPr>
        <p:spPr>
          <a:xfrm>
            <a:off x="517129" y="223058"/>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latin typeface="+mj-lt"/>
                <a:ea typeface="+mn-ea"/>
                <a:cs typeface="Arial" charset="0"/>
              </a:defRPr>
            </a:lvl1pPr>
          </a:lstStyle>
          <a:p>
            <a:r>
              <a:rPr lang="en-US" dirty="0" smtClean="0"/>
              <a:t>What is the LDAP Ping?</a:t>
            </a:r>
          </a:p>
        </p:txBody>
      </p:sp>
      <p:grpSp>
        <p:nvGrpSpPr>
          <p:cNvPr id="3" name="Group 2"/>
          <p:cNvGrpSpPr/>
          <p:nvPr/>
        </p:nvGrpSpPr>
        <p:grpSpPr>
          <a:xfrm>
            <a:off x="525442" y="1220912"/>
            <a:ext cx="10665143" cy="4928847"/>
            <a:chOff x="525442" y="1220912"/>
            <a:chExt cx="10665143" cy="4928847"/>
          </a:xfrm>
        </p:grpSpPr>
        <p:cxnSp>
          <p:nvCxnSpPr>
            <p:cNvPr id="35" name="Elbow Connector 34"/>
            <p:cNvCxnSpPr/>
            <p:nvPr/>
          </p:nvCxnSpPr>
          <p:spPr>
            <a:xfrm rot="10800000" flipV="1">
              <a:off x="5842000" y="2084084"/>
              <a:ext cx="3724446" cy="779766"/>
            </a:xfrm>
            <a:prstGeom prst="bentConnector3">
              <a:avLst>
                <a:gd name="adj1" fmla="val 99785"/>
              </a:avLst>
            </a:prstGeom>
            <a:ln w="82550">
              <a:gradFill>
                <a:gsLst>
                  <a:gs pos="0">
                    <a:schemeClr val="accent1"/>
                  </a:gs>
                  <a:gs pos="72000">
                    <a:schemeClr val="accent1">
                      <a:alpha val="57000"/>
                    </a:schemeClr>
                  </a:gs>
                  <a:gs pos="100000">
                    <a:schemeClr val="accent1">
                      <a:alpha val="20000"/>
                    </a:schemeClr>
                  </a:gs>
                </a:gsLst>
                <a:lin ang="7800000" scaled="0"/>
              </a:gradFill>
              <a:headEnd type="triangle"/>
              <a:tailEnd type="none" w="med" len="sm"/>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9511301" y="1220912"/>
              <a:ext cx="1679284" cy="1346010"/>
              <a:chOff x="8374029" y="1369198"/>
              <a:chExt cx="1707364" cy="1346010"/>
            </a:xfrm>
          </p:grpSpPr>
          <p:sp>
            <p:nvSpPr>
              <p:cNvPr id="5" name="Rectangle 4"/>
              <p:cNvSpPr/>
              <p:nvPr/>
            </p:nvSpPr>
            <p:spPr bwMode="auto">
              <a:xfrm>
                <a:off x="8430096" y="1749533"/>
                <a:ext cx="165129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DNS Server</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790"/>
              <a:stretch/>
            </p:blipFill>
            <p:spPr bwMode="auto">
              <a:xfrm>
                <a:off x="8374029" y="1369198"/>
                <a:ext cx="258734"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3" name="Group 2052"/>
            <p:cNvGrpSpPr/>
            <p:nvPr/>
          </p:nvGrpSpPr>
          <p:grpSpPr>
            <a:xfrm>
              <a:off x="525442" y="1314703"/>
              <a:ext cx="1715591" cy="1252219"/>
              <a:chOff x="525442" y="1314703"/>
              <a:chExt cx="1715591" cy="1252219"/>
            </a:xfrm>
          </p:grpSpPr>
          <p:sp>
            <p:nvSpPr>
              <p:cNvPr id="2" name="Rectangle 1"/>
              <p:cNvSpPr/>
              <p:nvPr/>
            </p:nvSpPr>
            <p:spPr bwMode="auto">
              <a:xfrm>
                <a:off x="612156" y="1601247"/>
                <a:ext cx="162887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Caller</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42" y="1314703"/>
                <a:ext cx="803275"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788317" y="4801144"/>
              <a:ext cx="1679284" cy="1346010"/>
              <a:chOff x="8374029" y="1369198"/>
              <a:chExt cx="1707364" cy="1346010"/>
            </a:xfrm>
          </p:grpSpPr>
          <p:sp>
            <p:nvSpPr>
              <p:cNvPr id="47" name="Rectangle 46"/>
              <p:cNvSpPr/>
              <p:nvPr/>
            </p:nvSpPr>
            <p:spPr bwMode="auto">
              <a:xfrm>
                <a:off x="8430096" y="1749533"/>
                <a:ext cx="165129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DC1</a:t>
                </a:r>
              </a:p>
            </p:txBody>
          </p:sp>
          <p:pic>
            <p:nvPicPr>
              <p:cNvPr id="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790"/>
              <a:stretch/>
            </p:blipFill>
            <p:spPr bwMode="auto">
              <a:xfrm>
                <a:off x="8374029" y="1369198"/>
                <a:ext cx="258734"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4" name="Group 2053"/>
            <p:cNvGrpSpPr/>
            <p:nvPr/>
          </p:nvGrpSpPr>
          <p:grpSpPr>
            <a:xfrm>
              <a:off x="4635513" y="2421409"/>
              <a:ext cx="1753571" cy="1352764"/>
              <a:chOff x="4635513" y="2421409"/>
              <a:chExt cx="1753571" cy="1352764"/>
            </a:xfrm>
          </p:grpSpPr>
          <p:sp>
            <p:nvSpPr>
              <p:cNvPr id="6" name="Rectangle 5"/>
              <p:cNvSpPr/>
              <p:nvPr/>
            </p:nvSpPr>
            <p:spPr bwMode="auto">
              <a:xfrm>
                <a:off x="4760207" y="2808498"/>
                <a:ext cx="162887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DC Locator</a:t>
                </a:r>
              </a:p>
            </p:txBody>
          </p:sp>
          <p:pic>
            <p:nvPicPr>
              <p:cNvPr id="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13" y="2421409"/>
                <a:ext cx="803275" cy="5730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4788317" y="4803749"/>
              <a:ext cx="1679284" cy="1346010"/>
              <a:chOff x="8374029" y="1369198"/>
              <a:chExt cx="1707364" cy="1346010"/>
            </a:xfrm>
          </p:grpSpPr>
          <p:sp>
            <p:nvSpPr>
              <p:cNvPr id="62" name="Rectangle 61"/>
              <p:cNvSpPr/>
              <p:nvPr/>
            </p:nvSpPr>
            <p:spPr bwMode="auto">
              <a:xfrm>
                <a:off x="8430096" y="1749533"/>
                <a:ext cx="1651297" cy="965675"/>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DC2</a:t>
                </a:r>
              </a:p>
            </p:txBody>
          </p:sp>
          <p:pic>
            <p:nvPicPr>
              <p:cNvPr id="6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790"/>
              <a:stretch/>
            </p:blipFill>
            <p:spPr bwMode="auto">
              <a:xfrm>
                <a:off x="8374029" y="1369198"/>
                <a:ext cx="258734" cy="573088"/>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p:cNvSpPr txBox="1"/>
            <p:nvPr/>
          </p:nvSpPr>
          <p:spPr>
            <a:xfrm>
              <a:off x="6246811" y="4286618"/>
              <a:ext cx="80238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My info</a:t>
              </a:r>
            </a:p>
          </p:txBody>
        </p:sp>
        <p:sp>
          <p:nvSpPr>
            <p:cNvPr id="52" name="TextBox 51"/>
            <p:cNvSpPr txBox="1"/>
            <p:nvPr/>
          </p:nvSpPr>
          <p:spPr>
            <a:xfrm>
              <a:off x="4339993" y="4073585"/>
              <a:ext cx="948191" cy="553998"/>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Ping!</a:t>
              </a:r>
            </a:p>
            <a:p>
              <a:pPr algn="ctr"/>
              <a:r>
                <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r>
                <a:rPr lang="en-US" dirty="0" err="1" smtClean="0">
                  <a:gradFill>
                    <a:gsLst>
                      <a:gs pos="0">
                        <a:schemeClr val="tx1"/>
                      </a:gs>
                      <a:gs pos="86000">
                        <a:schemeClr val="tx1"/>
                      </a:gs>
                    </a:gsLst>
                    <a:lin ang="5400000" scaled="0"/>
                  </a:gradFill>
                  <a:effectLst>
                    <a:outerShdw blurRad="38100" dist="38100" dir="2700000" algn="tl">
                      <a:srgbClr val="000000">
                        <a:alpha val="43137"/>
                      </a:srgbClr>
                    </a:outerShdw>
                  </a:effectLst>
                </a:rPr>
                <a:t>cLDAP</a:t>
              </a:r>
              <a:r>
                <a:rPr lang="en-US" dirty="0">
                  <a:gradFill>
                    <a:gsLst>
                      <a:gs pos="0">
                        <a:schemeClr val="tx1"/>
                      </a:gs>
                      <a:gs pos="86000">
                        <a:schemeClr val="tx1"/>
                      </a:gs>
                    </a:gsLst>
                    <a:lin ang="5400000" scaled="0"/>
                  </a:gradFill>
                  <a:effectLst>
                    <a:outerShdw blurRad="38100" dist="38100" dir="2700000" algn="tl">
                      <a:srgbClr val="000000">
                        <a:alpha val="43137"/>
                      </a:srgbClr>
                    </a:outerShdw>
                  </a:effectLst>
                </a:rPr>
                <a:t>)</a:t>
              </a:r>
              <a:endParaRPr lang="en-US"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cxnSp>
          <p:nvCxnSpPr>
            <p:cNvPr id="33" name="Elbow Connector 32"/>
            <p:cNvCxnSpPr/>
            <p:nvPr/>
          </p:nvCxnSpPr>
          <p:spPr>
            <a:xfrm rot="10800000">
              <a:off x="1426595" y="2566922"/>
              <a:ext cx="3333612" cy="724414"/>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2241033" y="2084085"/>
              <a:ext cx="3333613" cy="724413"/>
            </a:xfrm>
            <a:prstGeom prst="bentConnector2">
              <a:avLst/>
            </a:prstGeom>
            <a:ln w="82550">
              <a:gradFill>
                <a:gsLst>
                  <a:gs pos="0">
                    <a:schemeClr val="accent1"/>
                  </a:gs>
                  <a:gs pos="72000">
                    <a:schemeClr val="accent1">
                      <a:alpha val="57000"/>
                    </a:schemeClr>
                  </a:gs>
                  <a:gs pos="100000">
                    <a:schemeClr val="accent1">
                      <a:alpha val="20000"/>
                    </a:schemeClr>
                  </a:gs>
                </a:gsLst>
                <a:lin ang="78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5400000">
              <a:off x="8021593" y="934413"/>
              <a:ext cx="724414" cy="3989432"/>
            </a:xfrm>
            <a:prstGeom prst="bentConnector2">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37" name="Elbow Connector 66"/>
            <p:cNvCxnSpPr/>
            <p:nvPr/>
          </p:nvCxnSpPr>
          <p:spPr>
            <a:xfrm>
              <a:off x="5552083" y="3781425"/>
              <a:ext cx="0" cy="1381124"/>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38" name="Elbow Connector 67"/>
            <p:cNvCxnSpPr/>
            <p:nvPr/>
          </p:nvCxnSpPr>
          <p:spPr>
            <a:xfrm flipV="1">
              <a:off x="5816600" y="3781425"/>
              <a:ext cx="12700" cy="1387475"/>
            </a:xfrm>
            <a:prstGeom prst="straightConnector1">
              <a:avLst/>
            </a:prstGeom>
            <a:ln w="82550">
              <a:gradFill>
                <a:gsLst>
                  <a:gs pos="0">
                    <a:schemeClr val="accent1"/>
                  </a:gs>
                  <a:gs pos="72000">
                    <a:schemeClr val="accent1">
                      <a:alpha val="57000"/>
                    </a:schemeClr>
                  </a:gs>
                  <a:gs pos="100000">
                    <a:schemeClr val="accent1">
                      <a:alpha val="20000"/>
                    </a:schemeClr>
                  </a:gs>
                </a:gsLst>
                <a:lin ang="13200000" scaled="0"/>
              </a:gradFill>
              <a:tailEnd type="triangle" w="med" len="sm"/>
            </a:ln>
          </p:spPr>
          <p:style>
            <a:lnRef idx="1">
              <a:schemeClr val="accent1"/>
            </a:lnRef>
            <a:fillRef idx="0">
              <a:schemeClr val="accent1"/>
            </a:fillRef>
            <a:effectRef idx="0">
              <a:schemeClr val="accent1"/>
            </a:effectRef>
            <a:fontRef idx="minor">
              <a:schemeClr val="tx1"/>
            </a:fontRef>
          </p:style>
        </p:cxnSp>
      </p:grpSp>
      <p:pic>
        <p:nvPicPr>
          <p:cNvPr id="32" name="Picture 2" descr="C:\Users\JairoC.NTDEV\AppData\Local\Microsoft\Windows\Temporary Internet Files\Content.IE5\RJPXPH4A\MC9004326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83" y="4005550"/>
            <a:ext cx="839135" cy="8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6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49355E-6 1.48148E-6 L 0.44496 1.48148E-6 " pathEditMode="relative" rAng="0" ptsTypes="AA">
                                      <p:cBhvr>
                                        <p:cTn id="6" dur="2000" fill="hold"/>
                                        <p:tgtEl>
                                          <p:spTgt spid="3"/>
                                        </p:tgtEl>
                                        <p:attrNameLst>
                                          <p:attrName>ppt_x</p:attrName>
                                          <p:attrName>ppt_y</p:attrName>
                                        </p:attrNameLst>
                                      </p:cBhvr>
                                      <p:rCtr x="22248" y="0"/>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750"/>
                                        <p:tgtEl>
                                          <p:spTgt spid="3"/>
                                        </p:tgtEl>
                                      </p:cBhvr>
                                    </p:animEffect>
                                    <p:set>
                                      <p:cBhvr>
                                        <p:cTn id="10" dur="1" fill="hold">
                                          <p:stCondLst>
                                            <p:cond delay="749"/>
                                          </p:stCondLst>
                                        </p:cTn>
                                        <p:tgtEl>
                                          <p:spTgt spid="3"/>
                                        </p:tgtEl>
                                        <p:attrNameLst>
                                          <p:attrName>style.visibility</p:attrName>
                                        </p:attrNameLst>
                                      </p:cBhvr>
                                      <p:to>
                                        <p:strVal val="hidden"/>
                                      </p:to>
                                    </p:set>
                                  </p:childTnLst>
                                </p:cTn>
                              </p:par>
                            </p:childTnLst>
                          </p:cTn>
                        </p:par>
                        <p:par>
                          <p:cTn id="11" fill="hold">
                            <p:stCondLst>
                              <p:cond delay="2750"/>
                            </p:stCondLst>
                            <p:childTnLst>
                              <p:par>
                                <p:cTn id="12" presetID="1"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childTnLst>
                                </p:cTn>
                              </p:par>
                            </p:childTnLst>
                          </p:cTn>
                        </p:par>
                        <p:par>
                          <p:cTn id="14" fill="hold">
                            <p:stCondLst>
                              <p:cond delay="2750"/>
                            </p:stCondLst>
                            <p:childTnLst>
                              <p:par>
                                <p:cTn id="15" presetID="10" presetClass="exit" presetSubtype="0" fill="hold" grpId="0" nodeType="afterEffect">
                                  <p:stCondLst>
                                    <p:cond delay="0"/>
                                  </p:stCondLst>
                                  <p:childTnLst>
                                    <p:animEffect transition="out" filter="fade">
                                      <p:cBhvr>
                                        <p:cTn id="16" dur="500"/>
                                        <p:tgtEl>
                                          <p:spTgt spid="6147"/>
                                        </p:tgtEl>
                                      </p:cBhvr>
                                    </p:animEffect>
                                    <p:set>
                                      <p:cBhvr>
                                        <p:cTn id="17" dur="1" fill="hold">
                                          <p:stCondLst>
                                            <p:cond delay="499"/>
                                          </p:stCondLst>
                                        </p:cTn>
                                        <p:tgtEl>
                                          <p:spTgt spid="6147"/>
                                        </p:tgtEl>
                                        <p:attrNameLst>
                                          <p:attrName>style.visibility</p:attrName>
                                        </p:attrNameLst>
                                      </p:cBhvr>
                                      <p:to>
                                        <p:strVal val="hidden"/>
                                      </p:to>
                                    </p:set>
                                  </p:childTnLst>
                                </p:cTn>
                              </p:par>
                              <p:par>
                                <p:cTn id="18" presetID="6" presetClass="emph" presetSubtype="0" fill="hold" grpId="1" nodeType="withEffect">
                                  <p:stCondLst>
                                    <p:cond delay="0"/>
                                  </p:stCondLst>
                                  <p:childTnLst>
                                    <p:animScale>
                                      <p:cBhvr>
                                        <p:cTn id="19" dur="1000" fill="hold"/>
                                        <p:tgtEl>
                                          <p:spTgt spid="53"/>
                                        </p:tgtEl>
                                      </p:cBhvr>
                                      <p:by x="150000" y="150000"/>
                                    </p:animScale>
                                  </p:childTnLst>
                                </p:cTn>
                              </p:par>
                            </p:childTnLst>
                          </p:cTn>
                        </p:par>
                        <p:par>
                          <p:cTn id="20" fill="hold">
                            <p:stCondLst>
                              <p:cond delay="375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4250"/>
                            </p:stCondLst>
                            <p:childTnLst>
                              <p:par>
                                <p:cTn id="25" presetID="10" presetClass="entr" presetSubtype="0" fill="hold" grpId="0" nodeType="after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fade">
                                      <p:cBhvr>
                                        <p:cTn id="27" dur="500"/>
                                        <p:tgtEl>
                                          <p:spTgt spid="44">
                                            <p:txEl>
                                              <p:pRg st="0" end="0"/>
                                            </p:txEl>
                                          </p:spTgt>
                                        </p:tgtEl>
                                      </p:cBhvr>
                                    </p:animEffect>
                                  </p:childTnLst>
                                </p:cTn>
                              </p:par>
                            </p:childTnLst>
                          </p:cTn>
                        </p:par>
                        <p:par>
                          <p:cTn id="28" fill="hold">
                            <p:stCondLst>
                              <p:cond delay="4750"/>
                            </p:stCondLst>
                            <p:childTnLst>
                              <p:par>
                                <p:cTn id="29" presetID="10" presetClass="entr" presetSubtype="0" fill="hold" grpId="0" nodeType="afterEffect">
                                  <p:stCondLst>
                                    <p:cond delay="0"/>
                                  </p:stCondLst>
                                  <p:childTnLst>
                                    <p:set>
                                      <p:cBhvr>
                                        <p:cTn id="30" dur="1" fill="hold">
                                          <p:stCondLst>
                                            <p:cond delay="0"/>
                                          </p:stCondLst>
                                        </p:cTn>
                                        <p:tgtEl>
                                          <p:spTgt spid="44">
                                            <p:txEl>
                                              <p:pRg st="1" end="1"/>
                                            </p:txEl>
                                          </p:spTgt>
                                        </p:tgtEl>
                                        <p:attrNameLst>
                                          <p:attrName>style.visibility</p:attrName>
                                        </p:attrNameLst>
                                      </p:cBhvr>
                                      <p:to>
                                        <p:strVal val="visible"/>
                                      </p:to>
                                    </p:set>
                                    <p:animEffect transition="in" filter="fade">
                                      <p:cBhvr>
                                        <p:cTn id="31" dur="500"/>
                                        <p:tgtEl>
                                          <p:spTgt spid="44">
                                            <p:txEl>
                                              <p:pRg st="1" end="1"/>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44">
                                            <p:txEl>
                                              <p:pRg st="3" end="3"/>
                                            </p:txEl>
                                          </p:spTgt>
                                        </p:tgtEl>
                                        <p:attrNameLst>
                                          <p:attrName>style.visibility</p:attrName>
                                        </p:attrNameLst>
                                      </p:cBhvr>
                                      <p:to>
                                        <p:strVal val="visible"/>
                                      </p:to>
                                    </p:set>
                                    <p:animEffect transition="in" filter="fade">
                                      <p:cBhvr>
                                        <p:cTn id="35" dur="500"/>
                                        <p:tgtEl>
                                          <p:spTgt spid="44">
                                            <p:txEl>
                                              <p:pRg st="3" end="3"/>
                                            </p:txEl>
                                          </p:spTgt>
                                        </p:tgtEl>
                                      </p:cBhvr>
                                    </p:animEffect>
                                  </p:childTnLst>
                                </p:cTn>
                              </p:par>
                            </p:childTnLst>
                          </p:cTn>
                        </p:par>
                        <p:par>
                          <p:cTn id="36" fill="hold">
                            <p:stCondLst>
                              <p:cond delay="5750"/>
                            </p:stCondLst>
                            <p:childTnLst>
                              <p:par>
                                <p:cTn id="37" presetID="10" presetClass="entr" presetSubtype="0" fill="hold" grpId="0" nodeType="afterEffect">
                                  <p:stCondLst>
                                    <p:cond delay="0"/>
                                  </p:stCondLst>
                                  <p:childTnLst>
                                    <p:set>
                                      <p:cBhvr>
                                        <p:cTn id="38" dur="1" fill="hold">
                                          <p:stCondLst>
                                            <p:cond delay="0"/>
                                          </p:stCondLst>
                                        </p:cTn>
                                        <p:tgtEl>
                                          <p:spTgt spid="44">
                                            <p:txEl>
                                              <p:pRg st="4" end="4"/>
                                            </p:txEl>
                                          </p:spTgt>
                                        </p:tgtEl>
                                        <p:attrNameLst>
                                          <p:attrName>style.visibility</p:attrName>
                                        </p:attrNameLst>
                                      </p:cBhvr>
                                      <p:to>
                                        <p:strVal val="visible"/>
                                      </p:to>
                                    </p:set>
                                    <p:animEffect transition="in" filter="fade">
                                      <p:cBhvr>
                                        <p:cTn id="39" dur="500"/>
                                        <p:tgtEl>
                                          <p:spTgt spid="44">
                                            <p:txEl>
                                              <p:pRg st="4" end="4"/>
                                            </p:txEl>
                                          </p:spTgt>
                                        </p:tgtEl>
                                      </p:cBhvr>
                                    </p:animEffect>
                                  </p:childTnLst>
                                </p:cTn>
                              </p:par>
                              <p:par>
                                <p:cTn id="40" presetID="10" presetClass="exit" presetSubtype="0" fill="hold" grpId="2" nodeType="withEffect">
                                  <p:stCondLst>
                                    <p:cond delay="0"/>
                                  </p:stCondLst>
                                  <p:childTnLst>
                                    <p:animEffect transition="out" filter="fade">
                                      <p:cBhvr>
                                        <p:cTn id="41" dur="500"/>
                                        <p:tgtEl>
                                          <p:spTgt spid="53"/>
                                        </p:tgtEl>
                                      </p:cBhvr>
                                    </p:animEffect>
                                    <p:set>
                                      <p:cBhvr>
                                        <p:cTn id="42" dur="1" fill="hold">
                                          <p:stCondLst>
                                            <p:cond delay="499"/>
                                          </p:stCondLst>
                                        </p:cTn>
                                        <p:tgtEl>
                                          <p:spTgt spid="5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xEl>
                                              <p:pRg st="5" end="5"/>
                                            </p:txEl>
                                          </p:spTgt>
                                        </p:tgtEl>
                                        <p:attrNameLst>
                                          <p:attrName>style.visibility</p:attrName>
                                        </p:attrNameLst>
                                      </p:cBhvr>
                                      <p:to>
                                        <p:strVal val="visible"/>
                                      </p:to>
                                    </p:set>
                                    <p:animEffect transition="in" filter="fade">
                                      <p:cBhvr>
                                        <p:cTn id="47" dur="500"/>
                                        <p:tgtEl>
                                          <p:spTgt spid="44">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500"/>
                            </p:stCondLst>
                            <p:childTnLst>
                              <p:par>
                                <p:cTn id="52" presetID="32" presetClass="emph" presetSubtype="0" fill="hold" nodeType="afterEffect">
                                  <p:stCondLst>
                                    <p:cond delay="0"/>
                                  </p:stCondLst>
                                  <p:childTnLst>
                                    <p:animRot by="120000">
                                      <p:cBhvr>
                                        <p:cTn id="53" dur="100" fill="hold">
                                          <p:stCondLst>
                                            <p:cond delay="0"/>
                                          </p:stCondLst>
                                        </p:cTn>
                                        <p:tgtEl>
                                          <p:spTgt spid="32"/>
                                        </p:tgtEl>
                                        <p:attrNameLst>
                                          <p:attrName>r</p:attrName>
                                        </p:attrNameLst>
                                      </p:cBhvr>
                                    </p:animRot>
                                    <p:animRot by="-240000">
                                      <p:cBhvr>
                                        <p:cTn id="54" dur="200" fill="hold">
                                          <p:stCondLst>
                                            <p:cond delay="200"/>
                                          </p:stCondLst>
                                        </p:cTn>
                                        <p:tgtEl>
                                          <p:spTgt spid="32"/>
                                        </p:tgtEl>
                                        <p:attrNameLst>
                                          <p:attrName>r</p:attrName>
                                        </p:attrNameLst>
                                      </p:cBhvr>
                                    </p:animRot>
                                    <p:animRot by="240000">
                                      <p:cBhvr>
                                        <p:cTn id="55" dur="200" fill="hold">
                                          <p:stCondLst>
                                            <p:cond delay="400"/>
                                          </p:stCondLst>
                                        </p:cTn>
                                        <p:tgtEl>
                                          <p:spTgt spid="32"/>
                                        </p:tgtEl>
                                        <p:attrNameLst>
                                          <p:attrName>r</p:attrName>
                                        </p:attrNameLst>
                                      </p:cBhvr>
                                    </p:animRot>
                                    <p:animRot by="-240000">
                                      <p:cBhvr>
                                        <p:cTn id="56" dur="200" fill="hold">
                                          <p:stCondLst>
                                            <p:cond delay="600"/>
                                          </p:stCondLst>
                                        </p:cTn>
                                        <p:tgtEl>
                                          <p:spTgt spid="32"/>
                                        </p:tgtEl>
                                        <p:attrNameLst>
                                          <p:attrName>r</p:attrName>
                                        </p:attrNameLst>
                                      </p:cBhvr>
                                    </p:animRot>
                                    <p:animRot by="120000">
                                      <p:cBhvr>
                                        <p:cTn id="57"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4" grpId="0" uiExpand="1" build="p"/>
      <p:bldP spid="53" grpId="0"/>
      <p:bldP spid="53" grpId="1"/>
      <p:bldP spid="53" grpId="2"/>
      <p:bldP spid="5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102403"/>
          <p:cNvSpPr>
            <a:spLocks noGrp="1" noChangeArrowheads="1"/>
          </p:cNvSpPr>
          <p:nvPr>
            <p:ph type="title"/>
          </p:nvPr>
        </p:nvSpPr>
        <p:spPr/>
        <p:txBody>
          <a:bodyPr/>
          <a:lstStyle/>
          <a:p>
            <a:r>
              <a:rPr lang="en-US" smtClean="0"/>
              <a:t>Active Directory across a decade</a:t>
            </a:r>
            <a:endParaRPr lang="en-US" dirty="0" smtClean="0"/>
          </a:p>
        </p:txBody>
      </p:sp>
      <p:sp>
        <p:nvSpPr>
          <p:cNvPr id="6146" name="Shape 102402"/>
          <p:cNvSpPr>
            <a:spLocks noGrp="1" noChangeArrowheads="1"/>
          </p:cNvSpPr>
          <p:nvPr>
            <p:ph idx="1"/>
          </p:nvPr>
        </p:nvSpPr>
        <p:spPr>
          <a:xfrm>
            <a:off x="609441" y="1303326"/>
            <a:ext cx="10969943" cy="2609945"/>
          </a:xfrm>
        </p:spPr>
        <p:txBody>
          <a:bodyPr/>
          <a:lstStyle/>
          <a:p>
            <a:pPr marL="0" indent="0">
              <a:buNone/>
            </a:pPr>
            <a:r>
              <a:rPr lang="en-US" b="1" dirty="0" smtClean="0"/>
              <a:t>Functional level </a:t>
            </a:r>
            <a:r>
              <a:rPr lang="en-US" sz="2000" b="1" dirty="0" smtClean="0"/>
              <a:t>(AD version)</a:t>
            </a:r>
            <a:r>
              <a:rPr lang="en-US" b="1" dirty="0" smtClean="0"/>
              <a:t>	OS Version</a:t>
            </a:r>
          </a:p>
          <a:p>
            <a:r>
              <a:rPr lang="en-US" dirty="0" smtClean="0"/>
              <a:t>0/1					Windows 2000</a:t>
            </a:r>
          </a:p>
          <a:p>
            <a:r>
              <a:rPr lang="en-US" dirty="0" smtClean="0"/>
              <a:t>2						Windows 2003</a:t>
            </a:r>
          </a:p>
          <a:p>
            <a:r>
              <a:rPr lang="en-US" dirty="0" smtClean="0"/>
              <a:t>3						Windows Server 2008</a:t>
            </a:r>
          </a:p>
          <a:p>
            <a:r>
              <a:rPr lang="en-US" dirty="0" smtClean="0"/>
              <a:t>4						Windows Server 2008 R2</a:t>
            </a:r>
          </a:p>
        </p:txBody>
      </p:sp>
    </p:spTree>
    <p:extLst>
      <p:ext uri="{BB962C8B-B14F-4D97-AF65-F5344CB8AC3E}">
        <p14:creationId xmlns:p14="http://schemas.microsoft.com/office/powerpoint/2010/main" val="748463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hape 102403"/>
          <p:cNvSpPr>
            <a:spLocks noGrp="1" noChangeArrowheads="1"/>
          </p:cNvSpPr>
          <p:nvPr>
            <p:ph type="title"/>
          </p:nvPr>
        </p:nvSpPr>
        <p:spPr/>
        <p:txBody>
          <a:bodyPr/>
          <a:lstStyle/>
          <a:p>
            <a:r>
              <a:rPr lang="en-US" smtClean="0"/>
              <a:t>Windows 2000</a:t>
            </a:r>
            <a:endParaRPr lang="en-US" dirty="0" smtClean="0"/>
          </a:p>
        </p:txBody>
      </p:sp>
      <p:sp>
        <p:nvSpPr>
          <p:cNvPr id="7170" name="Shape 102402"/>
          <p:cNvSpPr>
            <a:spLocks noGrp="1" noChangeArrowheads="1"/>
          </p:cNvSpPr>
          <p:nvPr>
            <p:ph idx="1"/>
          </p:nvPr>
        </p:nvSpPr>
        <p:spPr/>
        <p:txBody>
          <a:bodyPr/>
          <a:lstStyle/>
          <a:p>
            <a:r>
              <a:rPr lang="en-US" smtClean="0"/>
              <a:t>Microsoft’s first standards-based directory-service offering</a:t>
            </a:r>
          </a:p>
          <a:p>
            <a:pPr lvl="1"/>
            <a:r>
              <a:rPr lang="en-US" smtClean="0"/>
              <a:t>vs. the more proprietary Windows NT products that preceded it</a:t>
            </a:r>
          </a:p>
          <a:p>
            <a:pPr lvl="2"/>
            <a:r>
              <a:rPr lang="en-US" smtClean="0"/>
              <a:t>Kerberos</a:t>
            </a:r>
          </a:p>
          <a:p>
            <a:pPr lvl="2"/>
            <a:r>
              <a:rPr lang="en-US" smtClean="0"/>
              <a:t>TCP/IP</a:t>
            </a:r>
          </a:p>
          <a:p>
            <a:pPr lvl="2"/>
            <a:r>
              <a:rPr lang="en-US" smtClean="0"/>
              <a:t>DNS</a:t>
            </a:r>
          </a:p>
          <a:p>
            <a:pPr lvl="2"/>
            <a:r>
              <a:rPr lang="en-US" smtClean="0"/>
              <a:t>LDAP</a:t>
            </a:r>
          </a:p>
          <a:p>
            <a:pPr lvl="2"/>
            <a:r>
              <a:rPr lang="en-US" smtClean="0"/>
              <a:t>X.500 (ish)</a:t>
            </a:r>
          </a:p>
          <a:p>
            <a:r>
              <a:rPr lang="en-US" smtClean="0"/>
              <a:t>More much flexible Policy distribution engine based on scoping data from the directory (OUs, Sites, etc.)</a:t>
            </a:r>
          </a:p>
          <a:p>
            <a:r>
              <a:rPr lang="en-US" smtClean="0"/>
              <a:t>Extensive backward compatibility with Windows NT domains</a:t>
            </a:r>
          </a:p>
          <a:p>
            <a:endParaRPr lang="en-US" smtClean="0"/>
          </a:p>
          <a:p>
            <a:pPr lvl="1"/>
            <a:endParaRPr lang="en-US" dirty="0" smtClean="0"/>
          </a:p>
        </p:txBody>
      </p:sp>
    </p:spTree>
    <p:extLst>
      <p:ext uri="{BB962C8B-B14F-4D97-AF65-F5344CB8AC3E}">
        <p14:creationId xmlns:p14="http://schemas.microsoft.com/office/powerpoint/2010/main" val="1826918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2003</a:t>
            </a:r>
            <a:endParaRPr lang="en-US" dirty="0"/>
          </a:p>
        </p:txBody>
      </p:sp>
      <p:sp>
        <p:nvSpPr>
          <p:cNvPr id="3" name="Text Placeholder 2"/>
          <p:cNvSpPr>
            <a:spLocks noGrp="1"/>
          </p:cNvSpPr>
          <p:nvPr>
            <p:ph idx="1"/>
          </p:nvPr>
        </p:nvSpPr>
        <p:spPr/>
        <p:txBody>
          <a:bodyPr/>
          <a:lstStyle/>
          <a:p>
            <a:r>
              <a:rPr lang="en-US" smtClean="0"/>
              <a:t>First to introduce notion of functional levels</a:t>
            </a:r>
          </a:p>
          <a:p>
            <a:pPr lvl="1"/>
            <a:r>
              <a:rPr lang="en-US" smtClean="0"/>
              <a:t>step up from domain-modes</a:t>
            </a:r>
          </a:p>
          <a:p>
            <a:r>
              <a:rPr lang="en-US" smtClean="0"/>
              <a:t>Install from Media (DCpromo’s IFM)</a:t>
            </a:r>
          </a:p>
          <a:p>
            <a:r>
              <a:rPr lang="en-US" smtClean="0"/>
              <a:t>Cross-forest trusts</a:t>
            </a:r>
          </a:p>
          <a:p>
            <a:r>
              <a:rPr lang="en-US" smtClean="0"/>
              <a:t>Linked-value replication</a:t>
            </a:r>
          </a:p>
          <a:p>
            <a:r>
              <a:rPr lang="en-US" smtClean="0"/>
              <a:t>Schema re-use</a:t>
            </a:r>
          </a:p>
          <a:p>
            <a:endParaRPr lang="en-US" dirty="0" smtClean="0"/>
          </a:p>
        </p:txBody>
      </p:sp>
    </p:spTree>
    <p:extLst>
      <p:ext uri="{BB962C8B-B14F-4D97-AF65-F5344CB8AC3E}">
        <p14:creationId xmlns:p14="http://schemas.microsoft.com/office/powerpoint/2010/main" val="3385940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hape 102403"/>
          <p:cNvSpPr>
            <a:spLocks noGrp="1" noChangeArrowheads="1"/>
          </p:cNvSpPr>
          <p:nvPr>
            <p:ph type="title"/>
          </p:nvPr>
        </p:nvSpPr>
        <p:spPr/>
        <p:txBody>
          <a:bodyPr/>
          <a:lstStyle/>
          <a:p>
            <a:r>
              <a:rPr lang="en-US" smtClean="0"/>
              <a:t>Windows Server 2008</a:t>
            </a:r>
            <a:endParaRPr lang="en-US" dirty="0" smtClean="0"/>
          </a:p>
        </p:txBody>
      </p:sp>
      <p:sp>
        <p:nvSpPr>
          <p:cNvPr id="8194" name="Shape 102402"/>
          <p:cNvSpPr>
            <a:spLocks noGrp="1" noChangeArrowheads="1"/>
          </p:cNvSpPr>
          <p:nvPr>
            <p:ph idx="1"/>
          </p:nvPr>
        </p:nvSpPr>
        <p:spPr/>
        <p:txBody>
          <a:bodyPr/>
          <a:lstStyle/>
          <a:p>
            <a:r>
              <a:rPr lang="en-US" smtClean="0"/>
              <a:t>Fine Grain Password Policy</a:t>
            </a:r>
          </a:p>
          <a:p>
            <a:r>
              <a:rPr lang="en-US" smtClean="0"/>
              <a:t>Read Only Domain Controllers</a:t>
            </a:r>
          </a:p>
          <a:p>
            <a:r>
              <a:rPr lang="en-US" smtClean="0"/>
              <a:t>Active Directory as a service</a:t>
            </a:r>
          </a:p>
          <a:p>
            <a:r>
              <a:rPr lang="en-US" smtClean="0"/>
              <a:t>Snapshot browser</a:t>
            </a:r>
          </a:p>
          <a:p>
            <a:r>
              <a:rPr lang="en-US" smtClean="0"/>
              <a:t>DFSR</a:t>
            </a:r>
          </a:p>
          <a:p>
            <a:r>
              <a:rPr lang="en-US" smtClean="0"/>
              <a:t>Server Core</a:t>
            </a:r>
          </a:p>
          <a:p>
            <a:r>
              <a:rPr lang="en-US" smtClean="0"/>
              <a:t>IPv6</a:t>
            </a:r>
            <a:endParaRPr lang="en-US" dirty="0" smtClean="0"/>
          </a:p>
        </p:txBody>
      </p:sp>
    </p:spTree>
    <p:extLst>
      <p:ext uri="{BB962C8B-B14F-4D97-AF65-F5344CB8AC3E}">
        <p14:creationId xmlns:p14="http://schemas.microsoft.com/office/powerpoint/2010/main" val="4238989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hape 102403"/>
          <p:cNvSpPr>
            <a:spLocks noGrp="1" noChangeArrowheads="1"/>
          </p:cNvSpPr>
          <p:nvPr>
            <p:ph type="title"/>
          </p:nvPr>
        </p:nvSpPr>
        <p:spPr/>
        <p:txBody>
          <a:bodyPr/>
          <a:lstStyle/>
          <a:p>
            <a:r>
              <a:rPr lang="en-US" smtClean="0"/>
              <a:t>Windows Server 2008 R2</a:t>
            </a:r>
            <a:endParaRPr lang="en-US" dirty="0" smtClean="0"/>
          </a:p>
        </p:txBody>
      </p:sp>
      <p:sp>
        <p:nvSpPr>
          <p:cNvPr id="9218" name="Shape 102402"/>
          <p:cNvSpPr>
            <a:spLocks noGrp="1" noChangeArrowheads="1"/>
          </p:cNvSpPr>
          <p:nvPr>
            <p:ph idx="1"/>
          </p:nvPr>
        </p:nvSpPr>
        <p:spPr/>
        <p:txBody>
          <a:bodyPr/>
          <a:lstStyle/>
          <a:p>
            <a:r>
              <a:rPr lang="en-US" smtClean="0"/>
              <a:t>Recycle Bin</a:t>
            </a:r>
          </a:p>
          <a:p>
            <a:r>
              <a:rPr lang="en-US" smtClean="0"/>
              <a:t>Active Directory Web Services</a:t>
            </a:r>
          </a:p>
          <a:p>
            <a:r>
              <a:rPr lang="en-US" smtClean="0"/>
              <a:t>Active Directory PowerShell</a:t>
            </a:r>
          </a:p>
          <a:p>
            <a:r>
              <a:rPr lang="en-US" smtClean="0"/>
              <a:t>Active Directory Administrative Center</a:t>
            </a:r>
          </a:p>
          <a:p>
            <a:r>
              <a:rPr lang="en-US" smtClean="0"/>
              <a:t>Active Directory Best Practices Analyzer</a:t>
            </a:r>
          </a:p>
          <a:p>
            <a:r>
              <a:rPr lang="en-US" smtClean="0"/>
              <a:t>Authentication Mechanism Assurance</a:t>
            </a:r>
          </a:p>
          <a:p>
            <a:r>
              <a:rPr lang="en-US" smtClean="0"/>
              <a:t>Offline Domain Join</a:t>
            </a:r>
            <a:endParaRPr lang="en-US" dirty="0" smtClean="0"/>
          </a:p>
        </p:txBody>
      </p:sp>
    </p:spTree>
    <p:extLst>
      <p:ext uri="{BB962C8B-B14F-4D97-AF65-F5344CB8AC3E}">
        <p14:creationId xmlns:p14="http://schemas.microsoft.com/office/powerpoint/2010/main" val="3928443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DC Locator</a:t>
            </a:r>
            <a:endParaRPr lang="en-US" dirty="0"/>
          </a:p>
        </p:txBody>
      </p:sp>
    </p:spTree>
    <p:extLst>
      <p:ext uri="{BB962C8B-B14F-4D97-AF65-F5344CB8AC3E}">
        <p14:creationId xmlns:p14="http://schemas.microsoft.com/office/powerpoint/2010/main" val="1942255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DC Locator</a:t>
            </a:r>
            <a:endParaRPr lang="en-US" dirty="0"/>
          </a:p>
        </p:txBody>
      </p:sp>
      <p:sp>
        <p:nvSpPr>
          <p:cNvPr id="6" name="Content Placeholder 5"/>
          <p:cNvSpPr>
            <a:spLocks noGrp="1"/>
          </p:cNvSpPr>
          <p:nvPr>
            <p:ph idx="1"/>
          </p:nvPr>
        </p:nvSpPr>
        <p:spPr/>
        <p:txBody>
          <a:bodyPr/>
          <a:lstStyle/>
          <a:p>
            <a:r>
              <a:rPr lang="en-US" smtClean="0"/>
              <a:t>Used everywhere</a:t>
            </a:r>
          </a:p>
          <a:p>
            <a:pPr lvl="1"/>
            <a:r>
              <a:rPr lang="en-US" smtClean="0"/>
              <a:t>almost every directory tool for managing or troubleshooting the directory</a:t>
            </a:r>
          </a:p>
          <a:p>
            <a:pPr lvl="2"/>
            <a:r>
              <a:rPr lang="en-US" smtClean="0"/>
              <a:t>dsa.msc, domain.msc, ldp.exe, ntdsutil.exe, nltest.exe, etc.</a:t>
            </a:r>
          </a:p>
          <a:p>
            <a:pPr lvl="1"/>
            <a:r>
              <a:rPr lang="en-US" smtClean="0"/>
              <a:t>critical AD processes use it</a:t>
            </a:r>
          </a:p>
          <a:p>
            <a:pPr lvl="2"/>
            <a:r>
              <a:rPr lang="en-US" smtClean="0"/>
              <a:t>replication, authentication, logon, time synchronization, etc.</a:t>
            </a:r>
            <a:endParaRPr lang="en-US" dirty="0" smtClean="0"/>
          </a:p>
        </p:txBody>
      </p:sp>
    </p:spTree>
    <p:extLst>
      <p:ext uri="{BB962C8B-B14F-4D97-AF65-F5344CB8AC3E}">
        <p14:creationId xmlns:p14="http://schemas.microsoft.com/office/powerpoint/2010/main" val="975884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What is DC Locator?</a:t>
            </a:r>
            <a:endParaRPr lang="en-US" dirty="0" smtClean="0"/>
          </a:p>
        </p:txBody>
      </p:sp>
      <p:sp>
        <p:nvSpPr>
          <p:cNvPr id="4" name="Text Placeholder 2"/>
          <p:cNvSpPr>
            <a:spLocks noGrp="1"/>
          </p:cNvSpPr>
          <p:nvPr>
            <p:ph idx="1"/>
          </p:nvPr>
        </p:nvSpPr>
        <p:spPr>
          <a:xfrm>
            <a:off x="606751" y="1307506"/>
            <a:ext cx="11061374" cy="5550493"/>
          </a:xfrm>
        </p:spPr>
        <p:txBody>
          <a:bodyPr>
            <a:normAutofit lnSpcReduction="10000"/>
          </a:bodyPr>
          <a:lstStyle/>
          <a:p>
            <a:r>
              <a:rPr lang="en-US" dirty="0" smtClean="0"/>
              <a:t>A mechanism that locates DCs</a:t>
            </a:r>
          </a:p>
          <a:p>
            <a:pPr lvl="1"/>
            <a:r>
              <a:rPr lang="en-US" dirty="0" smtClean="0"/>
              <a:t>influenced by rules and hints provided by specific criteria</a:t>
            </a:r>
          </a:p>
          <a:p>
            <a:pPr lvl="1"/>
            <a:r>
              <a:rPr lang="en-US" dirty="0" smtClean="0"/>
              <a:t>runs inside </a:t>
            </a:r>
            <a:r>
              <a:rPr lang="en-US" dirty="0" err="1" smtClean="0"/>
              <a:t>NetLogon</a:t>
            </a:r>
            <a:r>
              <a:rPr lang="en-US" dirty="0" smtClean="0"/>
              <a:t> for domain-joined machines and DCs</a:t>
            </a:r>
          </a:p>
          <a:p>
            <a:pPr lvl="2"/>
            <a:r>
              <a:rPr lang="en-US" dirty="0" smtClean="0"/>
              <a:t>for non-domain-joined, it is called in-process by the application</a:t>
            </a:r>
          </a:p>
          <a:p>
            <a:r>
              <a:rPr lang="en-US" dirty="0" smtClean="0"/>
              <a:t>That’s not the whole story, though</a:t>
            </a:r>
          </a:p>
          <a:p>
            <a:pPr lvl="1"/>
            <a:r>
              <a:rPr lang="en-US" dirty="0" smtClean="0"/>
              <a:t>functionality that supports entire DC registration &amp; discovery process</a:t>
            </a:r>
          </a:p>
          <a:p>
            <a:pPr lvl="1"/>
            <a:r>
              <a:rPr lang="en-US" dirty="0" smtClean="0"/>
              <a:t>exposed through nltest.exe via the following commands</a:t>
            </a:r>
          </a:p>
          <a:p>
            <a:pPr lvl="2"/>
            <a:r>
              <a:rPr lang="en-US" dirty="0" err="1" smtClean="0"/>
              <a:t>dsgetdc</a:t>
            </a:r>
            <a:r>
              <a:rPr lang="en-US" dirty="0" smtClean="0"/>
              <a:t>, </a:t>
            </a:r>
            <a:r>
              <a:rPr lang="en-US" dirty="0" err="1" smtClean="0"/>
              <a:t>dsgetsite</a:t>
            </a:r>
            <a:r>
              <a:rPr lang="en-US" dirty="0" smtClean="0"/>
              <a:t>, </a:t>
            </a:r>
            <a:r>
              <a:rPr lang="en-US" dirty="0" err="1" smtClean="0"/>
              <a:t>dsgetsitecov</a:t>
            </a:r>
            <a:r>
              <a:rPr lang="en-US" dirty="0" smtClean="0"/>
              <a:t>, </a:t>
            </a:r>
            <a:r>
              <a:rPr lang="en-US" dirty="0" err="1" smtClean="0"/>
              <a:t>dsaddresstosite</a:t>
            </a:r>
            <a:r>
              <a:rPr lang="en-US" dirty="0" smtClean="0"/>
              <a:t>, </a:t>
            </a:r>
            <a:r>
              <a:rPr lang="en-US" dirty="0" err="1" smtClean="0"/>
              <a:t>dsregdns</a:t>
            </a:r>
            <a:r>
              <a:rPr lang="en-US" dirty="0" smtClean="0"/>
              <a:t>, </a:t>
            </a:r>
            <a:r>
              <a:rPr lang="en-US" dirty="0" err="1" smtClean="0"/>
              <a:t>dsderegdns</a:t>
            </a:r>
            <a:endParaRPr lang="en-US" dirty="0" smtClean="0"/>
          </a:p>
          <a:p>
            <a:pPr lvl="1"/>
            <a:r>
              <a:rPr lang="en-US" dirty="0" smtClean="0"/>
              <a:t>Settings configurable through policy or registry</a:t>
            </a:r>
          </a:p>
          <a:p>
            <a:pPr lvl="2"/>
            <a:r>
              <a:rPr lang="en-US" dirty="0" smtClean="0"/>
              <a:t>GP: Computer Configuration\Administrative Templates\System\</a:t>
            </a:r>
            <a:r>
              <a:rPr lang="en-US" dirty="0" err="1" smtClean="0"/>
              <a:t>NetLogon</a:t>
            </a:r>
            <a:endParaRPr lang="en-US" dirty="0" smtClean="0"/>
          </a:p>
          <a:p>
            <a:pPr lvl="2"/>
            <a:r>
              <a:rPr lang="en-US" dirty="0" smtClean="0"/>
              <a:t>registry: HKLM\System\</a:t>
            </a:r>
            <a:r>
              <a:rPr lang="en-US" dirty="0" err="1" smtClean="0"/>
              <a:t>CurrentControlSet</a:t>
            </a:r>
            <a:r>
              <a:rPr lang="en-US" dirty="0" smtClean="0"/>
              <a:t>\Services\</a:t>
            </a:r>
            <a:r>
              <a:rPr lang="en-US" dirty="0" err="1" smtClean="0"/>
              <a:t>Netlogon</a:t>
            </a:r>
            <a:r>
              <a:rPr lang="en-US" dirty="0" smtClean="0"/>
              <a:t>\Parameters</a:t>
            </a:r>
          </a:p>
        </p:txBody>
      </p:sp>
    </p:spTree>
    <p:extLst>
      <p:ext uri="{BB962C8B-B14F-4D97-AF65-F5344CB8AC3E}">
        <p14:creationId xmlns:p14="http://schemas.microsoft.com/office/powerpoint/2010/main" val="1101365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What is DC Locator? (continued)</a:t>
            </a:r>
            <a:endParaRPr lang="en-US" dirty="0" smtClean="0"/>
          </a:p>
        </p:txBody>
      </p:sp>
      <p:sp>
        <p:nvSpPr>
          <p:cNvPr id="4" name="Text Placeholder 2"/>
          <p:cNvSpPr>
            <a:spLocks noGrp="1"/>
          </p:cNvSpPr>
          <p:nvPr>
            <p:ph idx="1"/>
          </p:nvPr>
        </p:nvSpPr>
        <p:spPr/>
        <p:txBody>
          <a:bodyPr/>
          <a:lstStyle/>
          <a:p>
            <a:r>
              <a:rPr lang="en-US" smtClean="0"/>
              <a:t>Examples of DC Locator APIs you may be familiar with</a:t>
            </a:r>
          </a:p>
          <a:p>
            <a:pPr lvl="1"/>
            <a:r>
              <a:rPr lang="en-US" smtClean="0"/>
              <a:t>DsGetDcName</a:t>
            </a:r>
          </a:p>
          <a:p>
            <a:pPr lvl="1"/>
            <a:r>
              <a:rPr lang="en-US" smtClean="0"/>
              <a:t>DsGetDcNameWithAccount</a:t>
            </a:r>
          </a:p>
          <a:p>
            <a:pPr lvl="1"/>
            <a:r>
              <a:rPr lang="en-US" smtClean="0"/>
              <a:t>DsGetSiteName</a:t>
            </a:r>
          </a:p>
          <a:p>
            <a:pPr lvl="1"/>
            <a:r>
              <a:rPr lang="en-US" smtClean="0"/>
              <a:t>DsAddressToSiteNames/Ex</a:t>
            </a:r>
          </a:p>
          <a:p>
            <a:pPr lvl="1"/>
            <a:r>
              <a:rPr lang="en-US" smtClean="0"/>
              <a:t>DsValidateSubnetName</a:t>
            </a:r>
          </a:p>
          <a:p>
            <a:pPr lvl="1"/>
            <a:r>
              <a:rPr lang="en-US" smtClean="0"/>
              <a:t>DsGetDcOpen/Next/Close</a:t>
            </a:r>
          </a:p>
          <a:p>
            <a:pPr lvl="1"/>
            <a:r>
              <a:rPr lang="en-US" smtClean="0"/>
              <a:t>DsGetDcSiteCoverage</a:t>
            </a:r>
          </a:p>
          <a:p>
            <a:pPr lvl="1"/>
            <a:r>
              <a:rPr lang="en-US" smtClean="0"/>
              <a:t>DsDeregisterDnsHostRecords</a:t>
            </a:r>
            <a:endParaRPr lang="en-US" dirty="0"/>
          </a:p>
        </p:txBody>
      </p:sp>
    </p:spTree>
    <p:extLst>
      <p:ext uri="{BB962C8B-B14F-4D97-AF65-F5344CB8AC3E}">
        <p14:creationId xmlns:p14="http://schemas.microsoft.com/office/powerpoint/2010/main" val="380523146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b="0" dirty="0" smtClean="0"/>
              <a:t>How does DC Locator work?</a:t>
            </a:r>
          </a:p>
        </p:txBody>
      </p:sp>
      <p:sp>
        <p:nvSpPr>
          <p:cNvPr id="4" name="Text Placeholder 3"/>
          <p:cNvSpPr>
            <a:spLocks noGrp="1"/>
          </p:cNvSpPr>
          <p:nvPr>
            <p:ph idx="1"/>
          </p:nvPr>
        </p:nvSpPr>
        <p:spPr/>
        <p:txBody>
          <a:bodyPr>
            <a:noAutofit/>
          </a:bodyPr>
          <a:lstStyle/>
          <a:p>
            <a:pPr marL="514350" indent="-514350">
              <a:buFont typeface="+mj-lt"/>
              <a:buAutoNum type="arabicPeriod"/>
            </a:pPr>
            <a:r>
              <a:rPr lang="en-US" sz="2800" dirty="0" smtClean="0"/>
              <a:t>Caller asks DC Locator “give me a DC that meets this criteria…”</a:t>
            </a:r>
          </a:p>
          <a:p>
            <a:pPr marL="514350" indent="-514350">
              <a:buFont typeface="+mj-lt"/>
              <a:buAutoNum type="arabicPeriod"/>
            </a:pPr>
            <a:r>
              <a:rPr lang="en-US" sz="2800" dirty="0" smtClean="0"/>
              <a:t>DC Locator on client bootstraps the process against DNS</a:t>
            </a:r>
          </a:p>
          <a:p>
            <a:pPr lvl="1"/>
            <a:r>
              <a:rPr lang="en-US" sz="2400" dirty="0" smtClean="0"/>
              <a:t>gets list of DCs that meet certain criteria known to DNS</a:t>
            </a:r>
          </a:p>
          <a:p>
            <a:pPr lvl="1"/>
            <a:r>
              <a:rPr lang="en-US" sz="2400" dirty="0" smtClean="0"/>
              <a:t>sorts based on priority and then weight for load balancing</a:t>
            </a:r>
          </a:p>
          <a:p>
            <a:pPr marL="514350" indent="-514350">
              <a:buFont typeface="+mj-lt"/>
              <a:buAutoNum type="arabicPeriod"/>
            </a:pPr>
            <a:r>
              <a:rPr lang="en-US" sz="2800" dirty="0" smtClean="0"/>
              <a:t>For each DC returned</a:t>
            </a:r>
          </a:p>
          <a:p>
            <a:pPr lvl="1"/>
            <a:r>
              <a:rPr lang="en-US" sz="2400" dirty="0" smtClean="0"/>
              <a:t>(client) DC Locator sends LDAP-ping</a:t>
            </a:r>
          </a:p>
          <a:p>
            <a:pPr lvl="1"/>
            <a:r>
              <a:rPr lang="en-US" sz="2400" dirty="0" smtClean="0"/>
              <a:t>(server) pinged DC defers control to DC Locator component and returns</a:t>
            </a:r>
          </a:p>
          <a:p>
            <a:pPr lvl="1"/>
            <a:r>
              <a:rPr lang="en-US" sz="2400" dirty="0" smtClean="0"/>
              <a:t>(client) receives DC information (IP address, site, capabilities) and client site</a:t>
            </a:r>
          </a:p>
          <a:p>
            <a:pPr marL="514350" indent="-514350">
              <a:buFont typeface="+mj-lt"/>
              <a:buAutoNum type="arabicPeriod"/>
            </a:pPr>
            <a:r>
              <a:rPr lang="en-US" sz="2800" dirty="0" smtClean="0"/>
              <a:t>Client improves opinion of its site if different from DC’s opinion</a:t>
            </a:r>
          </a:p>
          <a:p>
            <a:pPr lvl="1"/>
            <a:r>
              <a:rPr lang="en-US" sz="2400" dirty="0" smtClean="0"/>
              <a:t>go to step #2 and repeat site-specific query if different</a:t>
            </a:r>
          </a:p>
          <a:p>
            <a:pPr marL="514350" indent="-514350">
              <a:buFont typeface="+mj-lt"/>
              <a:buAutoNum type="arabicPeriod"/>
            </a:pPr>
            <a:r>
              <a:rPr lang="en-US" sz="2800" dirty="0" smtClean="0"/>
              <a:t>Iterates through list until criteria is matched and returns to caller</a:t>
            </a:r>
          </a:p>
          <a:p>
            <a:pPr lvl="1"/>
            <a:r>
              <a:rPr lang="en-US" sz="2400" dirty="0" smtClean="0"/>
              <a:t>if match is not found, returns ERROR_NO_SUCH_DOMAIN</a:t>
            </a:r>
            <a:endParaRPr lang="en-US" sz="2400" dirty="0"/>
          </a:p>
        </p:txBody>
      </p:sp>
    </p:spTree>
    <p:extLst>
      <p:ext uri="{BB962C8B-B14F-4D97-AF65-F5344CB8AC3E}">
        <p14:creationId xmlns:p14="http://schemas.microsoft.com/office/powerpoint/2010/main" val="746829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Capabilities Can Be Located?</a:t>
            </a:r>
            <a:endParaRPr lang="en-US" dirty="0"/>
          </a:p>
        </p:txBody>
      </p:sp>
      <p:sp>
        <p:nvSpPr>
          <p:cNvPr id="2" name="Rounded Rectangle 1"/>
          <p:cNvSpPr/>
          <p:nvPr/>
        </p:nvSpPr>
        <p:spPr bwMode="auto">
          <a:xfrm>
            <a:off x="512817" y="1446888"/>
            <a:ext cx="5505598" cy="603586"/>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solidFill>
                  <a:schemeClr val="tx1">
                    <a:alpha val="99000"/>
                  </a:schemeClr>
                </a:solidFill>
                <a:effectLst>
                  <a:outerShdw blurRad="38100" dist="38100" dir="2700000" algn="tl">
                    <a:srgbClr val="000000">
                      <a:alpha val="43137"/>
                    </a:srgbClr>
                  </a:outerShdw>
                </a:effectLst>
              </a:rPr>
              <a:t>Can</a:t>
            </a:r>
            <a:endParaRPr lang="en-US" sz="4000" dirty="0">
              <a:solidFill>
                <a:schemeClr val="tx1">
                  <a:alpha val="99000"/>
                </a:schemeClr>
              </a:solidFill>
              <a:effectLst>
                <a:outerShdw blurRad="38100" dist="38100" dir="2700000" algn="tl">
                  <a:srgbClr val="000000">
                    <a:alpha val="43137"/>
                  </a:srgbClr>
                </a:outerShdw>
              </a:effectLst>
            </a:endParaRPr>
          </a:p>
        </p:txBody>
      </p:sp>
      <p:sp>
        <p:nvSpPr>
          <p:cNvPr id="8" name="Rectangle 7"/>
          <p:cNvSpPr/>
          <p:nvPr/>
        </p:nvSpPr>
        <p:spPr bwMode="auto">
          <a:xfrm>
            <a:off x="512813" y="2137989"/>
            <a:ext cx="5505602" cy="4164676"/>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274320" tIns="182880" rIns="91436" bIns="45718" numCol="1" rtlCol="0" anchor="t" anchorCtr="0" compatLnSpc="1">
            <a:prstTxWarp prst="textNoShape">
              <a:avLst/>
            </a:prstTxWarp>
          </a:bodyPr>
          <a:lstStyle/>
          <a:p>
            <a:pPr marL="460375" lvl="0" indent="-460375">
              <a:lnSpc>
                <a:spcPct val="90000"/>
              </a:lnSpc>
              <a:spcBef>
                <a:spcPct val="20000"/>
              </a:spcBef>
              <a:buSzPct val="90000"/>
              <a:buBlip>
                <a:blip r:embed="rId2"/>
              </a:buBlip>
            </a:pPr>
            <a:r>
              <a:rPr lang="en-US" sz="2800" dirty="0">
                <a:gradFill>
                  <a:gsLst>
                    <a:gs pos="0">
                      <a:srgbClr val="FFFFFF"/>
                    </a:gs>
                    <a:gs pos="86000">
                      <a:srgbClr val="FFFFFF"/>
                    </a:gs>
                  </a:gsLst>
                  <a:lin ang="5400000" scaled="0"/>
                </a:gradFill>
                <a:effectLst>
                  <a:outerShdw blurRad="38100" dist="38100" dir="2700000" algn="tl">
                    <a:srgbClr val="000000">
                      <a:alpha val="43137"/>
                    </a:srgbClr>
                  </a:outerShdw>
                </a:effectLst>
              </a:rPr>
              <a:t>DNS registered services</a:t>
            </a:r>
          </a:p>
          <a:p>
            <a:pPr marL="749300" lvl="1" indent="-2889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GC</a:t>
            </a:r>
          </a:p>
          <a:p>
            <a:pPr marL="749300" lvl="1" indent="-2889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PDC</a:t>
            </a:r>
          </a:p>
          <a:p>
            <a:pPr marL="855663" lvl="1" indent="-395288">
              <a:lnSpc>
                <a:spcPct val="90000"/>
              </a:lnSpc>
              <a:spcBef>
                <a:spcPct val="20000"/>
              </a:spcBef>
              <a:buSzPct val="90000"/>
              <a:buBlip>
                <a:blip r:embed="rId2"/>
              </a:buBlip>
            </a:pPr>
            <a:endParaRPr lang="en-US" sz="2000" dirty="0" smtClean="0">
              <a:gradFill>
                <a:gsLst>
                  <a:gs pos="0">
                    <a:srgbClr val="FFFFFF"/>
                  </a:gs>
                  <a:gs pos="86000">
                    <a:srgbClr val="FFFFFF"/>
                  </a:gs>
                </a:gsLst>
                <a:lin ang="5400000" scaled="0"/>
              </a:gradFill>
            </a:endParaRPr>
          </a:p>
          <a:p>
            <a:pPr marL="460375" lvl="0" indent="-460375">
              <a:lnSpc>
                <a:spcPct val="90000"/>
              </a:lnSpc>
              <a:spcBef>
                <a:spcPct val="20000"/>
              </a:spcBef>
              <a:buSzPct val="90000"/>
              <a:buBlip>
                <a:blip r:embed="rId2"/>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Provided by the DC through the LDAP ping</a:t>
            </a:r>
          </a:p>
          <a:p>
            <a:pPr marL="749300" lvl="1" indent="-288925">
              <a:lnSpc>
                <a:spcPct val="90000"/>
              </a:lnSpc>
              <a:spcBef>
                <a:spcPct val="20000"/>
              </a:spcBef>
              <a:buSzPct val="90000"/>
              <a:buBlip>
                <a:blip r:embed="rId2"/>
              </a:buBlip>
            </a:pPr>
            <a:r>
              <a:rPr lang="en-US" sz="2000" dirty="0" err="1" smtClean="0">
                <a:gradFill>
                  <a:gsLst>
                    <a:gs pos="0">
                      <a:srgbClr val="FFFFFF"/>
                    </a:gs>
                    <a:gs pos="86000">
                      <a:srgbClr val="FFFFFF"/>
                    </a:gs>
                  </a:gsLst>
                  <a:lin ang="5400000" scaled="0"/>
                </a:gradFill>
              </a:rPr>
              <a:t>TimeServ</a:t>
            </a:r>
            <a:endParaRPr lang="en-US" sz="2000" dirty="0" smtClean="0">
              <a:gradFill>
                <a:gsLst>
                  <a:gs pos="0">
                    <a:srgbClr val="FFFFFF"/>
                  </a:gs>
                  <a:gs pos="86000">
                    <a:srgbClr val="FFFFFF"/>
                  </a:gs>
                </a:gsLst>
                <a:lin ang="5400000" scaled="0"/>
              </a:gradFill>
            </a:endParaRPr>
          </a:p>
          <a:p>
            <a:pPr marL="749300" lvl="1" indent="-288925">
              <a:lnSpc>
                <a:spcPct val="90000"/>
              </a:lnSpc>
              <a:spcBef>
                <a:spcPct val="20000"/>
              </a:spcBef>
              <a:buSzPct val="90000"/>
              <a:buBlip>
                <a:blip r:embed="rId2"/>
              </a:buBlip>
            </a:pPr>
            <a:r>
              <a:rPr lang="en-US" sz="2000" dirty="0" err="1" smtClean="0">
                <a:gradFill>
                  <a:gsLst>
                    <a:gs pos="0">
                      <a:srgbClr val="FFFFFF"/>
                    </a:gs>
                    <a:gs pos="86000">
                      <a:srgbClr val="FFFFFF"/>
                    </a:gs>
                  </a:gsLst>
                  <a:lin ang="5400000" scaled="0"/>
                </a:gradFill>
              </a:rPr>
              <a:t>GTimeServ</a:t>
            </a:r>
            <a:endParaRPr lang="en-US" sz="2000" dirty="0" smtClean="0">
              <a:gradFill>
                <a:gsLst>
                  <a:gs pos="0">
                    <a:srgbClr val="FFFFFF"/>
                  </a:gs>
                  <a:gs pos="86000">
                    <a:srgbClr val="FFFFFF"/>
                  </a:gs>
                </a:gsLst>
                <a:lin ang="5400000" scaled="0"/>
              </a:gradFill>
            </a:endParaRPr>
          </a:p>
          <a:p>
            <a:pPr marL="749300" lvl="1" indent="-288925">
              <a:lnSpc>
                <a:spcPct val="90000"/>
              </a:lnSpc>
              <a:spcBef>
                <a:spcPct val="20000"/>
              </a:spcBef>
              <a:buSzPct val="90000"/>
              <a:buBlip>
                <a:blip r:embed="rId2"/>
              </a:buBlip>
            </a:pPr>
            <a:r>
              <a:rPr lang="en-US" sz="2000" dirty="0" smtClean="0">
                <a:gradFill>
                  <a:gsLst>
                    <a:gs pos="0">
                      <a:srgbClr val="FFFFFF"/>
                    </a:gs>
                    <a:gs pos="86000">
                      <a:srgbClr val="FFFFFF"/>
                    </a:gs>
                  </a:gsLst>
                  <a:lin ang="5400000" scaled="0"/>
                </a:gradFill>
              </a:rPr>
              <a:t>ADWS</a:t>
            </a:r>
          </a:p>
        </p:txBody>
      </p:sp>
      <p:sp>
        <p:nvSpPr>
          <p:cNvPr id="14" name="Rounded Rectangle 13"/>
          <p:cNvSpPr/>
          <p:nvPr/>
        </p:nvSpPr>
        <p:spPr bwMode="auto">
          <a:xfrm>
            <a:off x="6170819" y="1446888"/>
            <a:ext cx="5497306" cy="603586"/>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solidFill>
                  <a:schemeClr val="tx1">
                    <a:alpha val="99000"/>
                  </a:schemeClr>
                </a:solidFill>
                <a:effectLst>
                  <a:outerShdw blurRad="38100" dist="38100" dir="2700000" algn="tl">
                    <a:srgbClr val="000000">
                      <a:alpha val="43137"/>
                    </a:srgbClr>
                  </a:outerShdw>
                </a:effectLst>
              </a:rPr>
              <a:t>Can’t</a:t>
            </a:r>
            <a:endParaRPr lang="en-US" sz="4000" dirty="0">
              <a:solidFill>
                <a:schemeClr val="tx1">
                  <a:alpha val="99000"/>
                </a:schemeClr>
              </a:solidFill>
              <a:effectLst>
                <a:outerShdw blurRad="38100" dist="38100" dir="2700000" algn="tl">
                  <a:srgbClr val="000000">
                    <a:alpha val="43137"/>
                  </a:srgbClr>
                </a:outerShdw>
              </a:effectLst>
            </a:endParaRPr>
          </a:p>
        </p:txBody>
      </p:sp>
      <p:sp>
        <p:nvSpPr>
          <p:cNvPr id="15" name="Rectangle 14"/>
          <p:cNvSpPr/>
          <p:nvPr/>
        </p:nvSpPr>
        <p:spPr bwMode="auto">
          <a:xfrm>
            <a:off x="6170819" y="2137989"/>
            <a:ext cx="5497306" cy="4164676"/>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182880" rIns="91436" bIns="45718" numCol="1" rtlCol="0" anchor="t" anchorCtr="0" compatLnSpc="1">
            <a:prstTxWarp prst="textNoShape">
              <a:avLst/>
            </a:prstTxWarp>
          </a:bodyPr>
          <a:lstStyle/>
          <a:p>
            <a:pPr marL="406400" lvl="0" indent="-406400">
              <a:lnSpc>
                <a:spcPct val="90000"/>
              </a:lnSpc>
              <a:spcBef>
                <a:spcPct val="20000"/>
              </a:spcBef>
              <a:spcAft>
                <a:spcPts val="2100"/>
              </a:spcAft>
              <a:buSzPct val="90000"/>
              <a:buBlip>
                <a:blip r:embed="rId2"/>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Other FSMO roles</a:t>
            </a:r>
          </a:p>
          <a:p>
            <a:pPr marL="406400" lvl="0" indent="-406400">
              <a:lnSpc>
                <a:spcPct val="90000"/>
              </a:lnSpc>
              <a:spcBef>
                <a:spcPct val="20000"/>
              </a:spcBef>
              <a:spcAft>
                <a:spcPts val="2100"/>
              </a:spcAft>
              <a:buSzPct val="90000"/>
              <a:buBlip>
                <a:blip r:embed="rId2"/>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Optional features</a:t>
            </a:r>
          </a:p>
          <a:p>
            <a:pPr marL="406400" lvl="0" indent="-406400">
              <a:lnSpc>
                <a:spcPct val="90000"/>
              </a:lnSpc>
              <a:spcBef>
                <a:spcPct val="20000"/>
              </a:spcBef>
              <a:buSzPct val="90000"/>
              <a:buBlip>
                <a:blip r:embed="rId2"/>
              </a:buBlip>
            </a:pP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Specific features provided </a:t>
            </a:r>
            <a:b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br>
            <a:r>
              <a:rPr lang="en-US" sz="280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by functional levels</a:t>
            </a:r>
          </a:p>
        </p:txBody>
      </p:sp>
      <p:sp>
        <p:nvSpPr>
          <p:cNvPr id="3" name="Rectangle 2"/>
          <p:cNvSpPr/>
          <p:nvPr/>
        </p:nvSpPr>
        <p:spPr>
          <a:xfrm>
            <a:off x="3178465" y="4565807"/>
            <a:ext cx="2503488" cy="1046440"/>
          </a:xfrm>
          <a:prstGeom prst="rect">
            <a:avLst/>
          </a:prstGeom>
        </p:spPr>
        <p:txBody>
          <a:bodyPr wrap="square">
            <a:spAutoFit/>
          </a:bodyPr>
          <a:lstStyle/>
          <a:p>
            <a:pPr marL="749300" lvl="1" indent="-2889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DS</a:t>
            </a:r>
          </a:p>
          <a:p>
            <a:pPr marL="749300" lvl="1" indent="-2889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DS_6</a:t>
            </a:r>
          </a:p>
          <a:p>
            <a:pPr marL="749300" lvl="1" indent="-2889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WRITABLE</a:t>
            </a:r>
            <a:endParaRPr lang="en-US" sz="2800" dirty="0">
              <a:gradFill>
                <a:gsLst>
                  <a:gs pos="0">
                    <a:srgbClr val="FFFFFF"/>
                  </a:gs>
                  <a:gs pos="86000">
                    <a:srgbClr val="FFFFFF"/>
                  </a:gs>
                </a:gsLst>
                <a:lin ang="5400000" scaled="0"/>
              </a:gradFill>
            </a:endParaRPr>
          </a:p>
        </p:txBody>
      </p:sp>
      <p:sp>
        <p:nvSpPr>
          <p:cNvPr id="4" name="Rectangle 3"/>
          <p:cNvSpPr/>
          <p:nvPr/>
        </p:nvSpPr>
        <p:spPr>
          <a:xfrm>
            <a:off x="3178465" y="2708565"/>
            <a:ext cx="2082800" cy="707886"/>
          </a:xfrm>
          <a:prstGeom prst="rect">
            <a:avLst/>
          </a:prstGeom>
        </p:spPr>
        <p:txBody>
          <a:bodyPr wrap="square">
            <a:spAutoFit/>
          </a:bodyPr>
          <a:lstStyle/>
          <a:p>
            <a:pPr marL="749300" lvl="1" indent="-2889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KDC</a:t>
            </a:r>
          </a:p>
          <a:p>
            <a:pPr marL="749300" lvl="1" indent="-288925">
              <a:lnSpc>
                <a:spcPct val="90000"/>
              </a:lnSpc>
              <a:spcBef>
                <a:spcPct val="20000"/>
              </a:spcBef>
              <a:buSzPct val="90000"/>
              <a:buBlip>
                <a:blip r:embed="rId2"/>
              </a:buBlip>
            </a:pPr>
            <a:r>
              <a:rPr lang="en-US" sz="2000" dirty="0">
                <a:gradFill>
                  <a:gsLst>
                    <a:gs pos="0">
                      <a:srgbClr val="FFFFFF"/>
                    </a:gs>
                    <a:gs pos="86000">
                      <a:srgbClr val="FFFFFF"/>
                    </a:gs>
                  </a:gsLst>
                  <a:lin ang="5400000" scaled="0"/>
                </a:gradFill>
              </a:rPr>
              <a:t>Sites</a:t>
            </a:r>
          </a:p>
        </p:txBody>
      </p:sp>
    </p:spTree>
    <p:extLst>
      <p:ext uri="{BB962C8B-B14F-4D97-AF65-F5344CB8AC3E}">
        <p14:creationId xmlns:p14="http://schemas.microsoft.com/office/powerpoint/2010/main" val="1076600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LDAP ping?</a:t>
            </a:r>
            <a:endParaRPr lang="en-US" dirty="0"/>
          </a:p>
        </p:txBody>
      </p:sp>
      <p:sp>
        <p:nvSpPr>
          <p:cNvPr id="3" name="Text Placeholder 2"/>
          <p:cNvSpPr>
            <a:spLocks noGrp="1"/>
          </p:cNvSpPr>
          <p:nvPr>
            <p:ph idx="1"/>
          </p:nvPr>
        </p:nvSpPr>
        <p:spPr>
          <a:xfrm>
            <a:off x="606751" y="1307507"/>
            <a:ext cx="11061374" cy="3268587"/>
          </a:xfrm>
        </p:spPr>
        <p:txBody>
          <a:bodyPr/>
          <a:lstStyle/>
          <a:p>
            <a:r>
              <a:rPr lang="en-US" dirty="0" smtClean="0"/>
              <a:t>DNS only provides the starting point </a:t>
            </a:r>
          </a:p>
          <a:p>
            <a:pPr lvl="1"/>
            <a:r>
              <a:rPr lang="en-US" dirty="0" smtClean="0"/>
              <a:t>Lacks data to fully satisfy most DC Locator queries</a:t>
            </a:r>
          </a:p>
          <a:p>
            <a:pPr lvl="1"/>
            <a:endParaRPr lang="en-US" dirty="0" smtClean="0"/>
          </a:p>
          <a:p>
            <a:r>
              <a:rPr lang="en-US" dirty="0" smtClean="0"/>
              <a:t>DC Locator narrows the list</a:t>
            </a:r>
          </a:p>
          <a:p>
            <a:pPr lvl="1"/>
            <a:r>
              <a:rPr lang="en-US" dirty="0" smtClean="0"/>
              <a:t>Contacts each DC using a connectionless, unauthenticated ping over LDAP (UDP/389)</a:t>
            </a:r>
          </a:p>
          <a:p>
            <a:pPr lvl="1"/>
            <a:r>
              <a:rPr lang="en-US" dirty="0" smtClean="0"/>
              <a:t>Limited to 55 </a:t>
            </a:r>
            <a:r>
              <a:rPr lang="en-US" dirty="0" smtClean="0">
                <a:sym typeface="Wingdings" pitchFamily="2" charset="2"/>
              </a:rPr>
              <a:t>DCs… is this a cause for concern?</a:t>
            </a:r>
            <a:endParaRPr lang="en-US" dirty="0"/>
          </a:p>
        </p:txBody>
      </p:sp>
    </p:spTree>
    <p:extLst>
      <p:ext uri="{BB962C8B-B14F-4D97-AF65-F5344CB8AC3E}">
        <p14:creationId xmlns:p14="http://schemas.microsoft.com/office/powerpoint/2010/main" val="556125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with the LDAP ping limit?</a:t>
            </a:r>
            <a:endParaRPr lang="en-US" dirty="0"/>
          </a:p>
        </p:txBody>
      </p:sp>
      <p:sp>
        <p:nvSpPr>
          <p:cNvPr id="3" name="Text Placeholder 2"/>
          <p:cNvSpPr>
            <a:spLocks noGrp="1"/>
          </p:cNvSpPr>
          <p:nvPr>
            <p:ph idx="1"/>
          </p:nvPr>
        </p:nvSpPr>
        <p:spPr>
          <a:xfrm>
            <a:off x="609441" y="1303326"/>
            <a:ext cx="10969943" cy="3016210"/>
          </a:xfrm>
        </p:spPr>
        <p:txBody>
          <a:bodyPr/>
          <a:lstStyle/>
          <a:p>
            <a:r>
              <a:rPr lang="en-US" dirty="0" smtClean="0"/>
              <a:t>There is a limit on the number of DCs that are pinged</a:t>
            </a:r>
          </a:p>
          <a:p>
            <a:pPr lvl="1"/>
            <a:r>
              <a:rPr lang="en-US" dirty="0" smtClean="0"/>
              <a:t>Magic number = 55 </a:t>
            </a:r>
            <a:r>
              <a:rPr lang="en-US" dirty="0" smtClean="0">
                <a:sym typeface="Wingdings" pitchFamily="2" charset="2"/>
              </a:rPr>
              <a:t> Seriously…</a:t>
            </a:r>
            <a:endParaRPr lang="en-US" dirty="0" smtClean="0"/>
          </a:p>
          <a:p>
            <a:pPr lvl="1"/>
            <a:r>
              <a:rPr lang="en-US" dirty="0" smtClean="0"/>
              <a:t>It sets an approximate time-out cap of 15 seconds</a:t>
            </a:r>
          </a:p>
          <a:p>
            <a:pPr lvl="2"/>
            <a:r>
              <a:rPr lang="en-US" dirty="0" smtClean="0"/>
              <a:t>For the first 5 DCs the wait time is 0.4 seconds per ping</a:t>
            </a:r>
          </a:p>
          <a:p>
            <a:pPr lvl="2"/>
            <a:r>
              <a:rPr lang="en-US" dirty="0" smtClean="0"/>
              <a:t>For the next 5 DCs the wait time is 0.2 seconds per ping</a:t>
            </a:r>
          </a:p>
          <a:p>
            <a:pPr lvl="2"/>
            <a:r>
              <a:rPr lang="en-US" dirty="0" smtClean="0"/>
              <a:t>For the rest of 45 DCs the wait time is 0.1 seconds per ping</a:t>
            </a:r>
          </a:p>
          <a:p>
            <a:pPr lvl="2"/>
            <a:r>
              <a:rPr lang="en-US" dirty="0" smtClean="0"/>
              <a:t>Per IP address</a:t>
            </a:r>
          </a:p>
        </p:txBody>
      </p:sp>
    </p:spTree>
    <p:extLst>
      <p:ext uri="{BB962C8B-B14F-4D97-AF65-F5344CB8AC3E}">
        <p14:creationId xmlns:p14="http://schemas.microsoft.com/office/powerpoint/2010/main" val="2896282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normAutofit/>
          </a:bodyPr>
          <a:lstStyle/>
          <a:p>
            <a:r>
              <a:rPr lang="en-US" b="0" dirty="0" smtClean="0"/>
              <a:t>What capabilities can be located?</a:t>
            </a:r>
          </a:p>
        </p:txBody>
      </p:sp>
      <p:sp>
        <p:nvSpPr>
          <p:cNvPr id="3" name="Text Placeholder 2"/>
          <p:cNvSpPr>
            <a:spLocks noGrp="1"/>
          </p:cNvSpPr>
          <p:nvPr>
            <p:ph idx="1"/>
          </p:nvPr>
        </p:nvSpPr>
        <p:spPr>
          <a:xfrm>
            <a:off x="519112" y="1447799"/>
            <a:ext cx="11149013" cy="4844403"/>
          </a:xfrm>
        </p:spPr>
        <p:txBody>
          <a:bodyPr/>
          <a:lstStyle/>
          <a:p>
            <a:r>
              <a:rPr lang="en-US" dirty="0" smtClean="0"/>
              <a:t>DNS registered services</a:t>
            </a:r>
          </a:p>
          <a:p>
            <a:pPr lvl="1"/>
            <a:r>
              <a:rPr lang="en-US" dirty="0" smtClean="0"/>
              <a:t>GC, PDC, KDC, Sites</a:t>
            </a:r>
          </a:p>
          <a:p>
            <a:pPr marL="460375" lvl="1" indent="0">
              <a:buNone/>
            </a:pPr>
            <a:endParaRPr lang="en-US" dirty="0" smtClean="0"/>
          </a:p>
          <a:p>
            <a:r>
              <a:rPr lang="en-US" dirty="0" smtClean="0"/>
              <a:t>Provided by the DC through the LDAP ping</a:t>
            </a:r>
          </a:p>
          <a:p>
            <a:pPr lvl="1"/>
            <a:r>
              <a:rPr lang="en-US" dirty="0" err="1" smtClean="0"/>
              <a:t>TimeServ</a:t>
            </a:r>
            <a:r>
              <a:rPr lang="en-US" dirty="0" smtClean="0"/>
              <a:t>, </a:t>
            </a:r>
            <a:r>
              <a:rPr lang="en-US" dirty="0" err="1" smtClean="0"/>
              <a:t>GTimeServ</a:t>
            </a:r>
            <a:r>
              <a:rPr lang="en-US" dirty="0" smtClean="0"/>
              <a:t>, ADWS, DS, DS_6, WRITABLE</a:t>
            </a:r>
          </a:p>
          <a:p>
            <a:pPr marL="460375" lvl="1" indent="0">
              <a:buNone/>
            </a:pPr>
            <a:endParaRPr lang="en-US" dirty="0" smtClean="0"/>
          </a:p>
          <a:p>
            <a:r>
              <a:rPr lang="en-US" dirty="0" smtClean="0"/>
              <a:t>Not discoverable through DC Locator</a:t>
            </a:r>
          </a:p>
          <a:p>
            <a:pPr lvl="1"/>
            <a:r>
              <a:rPr lang="en-US" dirty="0" smtClean="0"/>
              <a:t>FSMO roles (except PDC as noted above)</a:t>
            </a:r>
          </a:p>
          <a:p>
            <a:pPr lvl="1"/>
            <a:r>
              <a:rPr lang="en-US" dirty="0" smtClean="0"/>
              <a:t>optional features</a:t>
            </a:r>
          </a:p>
          <a:p>
            <a:pPr lvl="1"/>
            <a:r>
              <a:rPr lang="en-US" dirty="0" smtClean="0"/>
              <a:t>specific features provided by functional levels</a:t>
            </a:r>
          </a:p>
        </p:txBody>
      </p:sp>
    </p:spTree>
    <p:extLst>
      <p:ext uri="{BB962C8B-B14F-4D97-AF65-F5344CB8AC3E}">
        <p14:creationId xmlns:p14="http://schemas.microsoft.com/office/powerpoint/2010/main" val="4164515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Deconstructing an </a:t>
            </a:r>
            <a:r>
              <a:rPr lang="en-US" b="0" dirty="0" err="1" smtClean="0"/>
              <a:t>nltest</a:t>
            </a:r>
            <a:r>
              <a:rPr lang="en-US" b="0" dirty="0" smtClean="0"/>
              <a:t> /</a:t>
            </a:r>
            <a:r>
              <a:rPr lang="en-US" b="0" dirty="0" err="1" smtClean="0"/>
              <a:t>dsgetdc</a:t>
            </a:r>
            <a:r>
              <a:rPr lang="en-US" b="0" dirty="0" smtClean="0"/>
              <a:t> output</a:t>
            </a:r>
            <a:endParaRPr lang="en-US" b="0" dirty="0"/>
          </a:p>
        </p:txBody>
      </p:sp>
      <p:sp>
        <p:nvSpPr>
          <p:cNvPr id="7" name="Content Placeholder 2"/>
          <p:cNvSpPr>
            <a:spLocks noGrp="1"/>
          </p:cNvSpPr>
          <p:nvPr>
            <p:ph idx="1"/>
          </p:nvPr>
        </p:nvSpPr>
        <p:spPr>
          <a:xfrm>
            <a:off x="564074" y="1437247"/>
            <a:ext cx="11133118" cy="4809174"/>
          </a:xfrm>
          <a:solidFill>
            <a:schemeClr val="tx1"/>
          </a:solidFill>
        </p:spPr>
        <p:txBody>
          <a:bodyPr lIns="91440" tIns="91440" rIns="91440" bIns="0">
            <a:normAutofit fontScale="70000" lnSpcReduction="20000"/>
          </a:bodyPr>
          <a:lstStyle/>
          <a:p>
            <a:pPr marL="0" indent="0">
              <a:buNone/>
            </a:pPr>
            <a:r>
              <a:rPr lang="en-US" dirty="0">
                <a:solidFill>
                  <a:schemeClr val="bg1">
                    <a:lumMod val="85000"/>
                  </a:schemeClr>
                </a:solidFill>
                <a:effectLst/>
                <a:latin typeface="Consolas" pitchFamily="49" charset="0"/>
                <a:cs typeface="Consolas" pitchFamily="49" charset="0"/>
              </a:rPr>
              <a:t>C:\&gt;nltest /</a:t>
            </a:r>
            <a:r>
              <a:rPr lang="en-US" dirty="0" err="1">
                <a:solidFill>
                  <a:schemeClr val="bg1">
                    <a:lumMod val="85000"/>
                  </a:schemeClr>
                </a:solidFill>
                <a:effectLst/>
                <a:latin typeface="Consolas" pitchFamily="49" charset="0"/>
                <a:cs typeface="Consolas" pitchFamily="49" charset="0"/>
              </a:rPr>
              <a:t>dsgetdc</a:t>
            </a:r>
            <a:r>
              <a:rPr lang="en-US" dirty="0">
                <a:solidFill>
                  <a:schemeClr val="bg1">
                    <a:lumMod val="85000"/>
                  </a:schemeClr>
                </a:solidFill>
                <a:effectLst/>
                <a:latin typeface="Consolas" pitchFamily="49" charset="0"/>
                <a:cs typeface="Consolas" pitchFamily="49" charset="0"/>
              </a:rPr>
              <a:t>:</a:t>
            </a:r>
          </a:p>
          <a:p>
            <a:pPr marL="0" indent="0">
              <a:buNone/>
            </a:pPr>
            <a:r>
              <a:rPr lang="en-US" dirty="0">
                <a:solidFill>
                  <a:schemeClr val="bg1">
                    <a:lumMod val="85000"/>
                  </a:schemeClr>
                </a:solidFill>
                <a:effectLst/>
                <a:latin typeface="Consolas" pitchFamily="49" charset="0"/>
                <a:cs typeface="Consolas" pitchFamily="49" charset="0"/>
              </a:rPr>
              <a:t>           DC: </a:t>
            </a:r>
            <a:r>
              <a:rPr lang="en-US" dirty="0" smtClean="0">
                <a:solidFill>
                  <a:schemeClr val="bg1">
                    <a:lumMod val="85000"/>
                  </a:schemeClr>
                </a:solidFill>
                <a:effectLst/>
                <a:latin typeface="Consolas" pitchFamily="49" charset="0"/>
                <a:cs typeface="Consolas" pitchFamily="49" charset="0"/>
              </a:rPr>
              <a:t>\\PDC-01.corp.contoso.com</a:t>
            </a:r>
            <a:endParaRPr lang="en-US" dirty="0">
              <a:solidFill>
                <a:schemeClr val="bg1">
                  <a:lumMod val="85000"/>
                </a:schemeClr>
              </a:solidFill>
              <a:effectLst/>
              <a:latin typeface="Consolas" pitchFamily="49" charset="0"/>
              <a:cs typeface="Consolas" pitchFamily="49" charset="0"/>
            </a:endParaRPr>
          </a:p>
          <a:p>
            <a:pPr marL="0" indent="0">
              <a:buNone/>
            </a:pPr>
            <a:r>
              <a:rPr lang="en-US" dirty="0">
                <a:solidFill>
                  <a:schemeClr val="bg1">
                    <a:lumMod val="85000"/>
                  </a:schemeClr>
                </a:solidFill>
                <a:effectLst/>
                <a:latin typeface="Consolas" pitchFamily="49" charset="0"/>
                <a:cs typeface="Consolas" pitchFamily="49" charset="0"/>
              </a:rPr>
              <a:t>      Address: \\172.31.79.145</a:t>
            </a:r>
          </a:p>
          <a:p>
            <a:pPr marL="0" indent="0">
              <a:buNone/>
            </a:pPr>
            <a:r>
              <a:rPr lang="en-US" dirty="0">
                <a:solidFill>
                  <a:schemeClr val="bg1">
                    <a:lumMod val="85000"/>
                  </a:schemeClr>
                </a:solidFill>
                <a:effectLst/>
                <a:latin typeface="Consolas" pitchFamily="49" charset="0"/>
                <a:cs typeface="Consolas" pitchFamily="49" charset="0"/>
              </a:rPr>
              <a:t>     Dom </a:t>
            </a:r>
            <a:r>
              <a:rPr lang="en-US" dirty="0" err="1">
                <a:solidFill>
                  <a:schemeClr val="bg1">
                    <a:lumMod val="85000"/>
                  </a:schemeClr>
                </a:solidFill>
                <a:effectLst/>
                <a:latin typeface="Consolas" pitchFamily="49" charset="0"/>
                <a:cs typeface="Consolas" pitchFamily="49" charset="0"/>
              </a:rPr>
              <a:t>Guid</a:t>
            </a:r>
            <a:r>
              <a:rPr lang="en-US" dirty="0">
                <a:solidFill>
                  <a:schemeClr val="bg1">
                    <a:lumMod val="85000"/>
                  </a:schemeClr>
                </a:solidFill>
                <a:effectLst/>
                <a:latin typeface="Consolas" pitchFamily="49" charset="0"/>
                <a:cs typeface="Consolas" pitchFamily="49" charset="0"/>
              </a:rPr>
              <a:t>: ca21b03b-6dd3-11d1-8a7d-b8dfb156871f</a:t>
            </a:r>
          </a:p>
          <a:p>
            <a:pPr marL="0" indent="0">
              <a:buNone/>
            </a:pPr>
            <a:r>
              <a:rPr lang="en-US" dirty="0">
                <a:solidFill>
                  <a:schemeClr val="bg1">
                    <a:lumMod val="85000"/>
                  </a:schemeClr>
                </a:solidFill>
                <a:effectLst/>
                <a:latin typeface="Consolas" pitchFamily="49" charset="0"/>
                <a:cs typeface="Consolas" pitchFamily="49" charset="0"/>
              </a:rPr>
              <a:t>     Dom Name: </a:t>
            </a:r>
            <a:r>
              <a:rPr lang="en-US" dirty="0" smtClean="0">
                <a:solidFill>
                  <a:schemeClr val="bg1">
                    <a:lumMod val="85000"/>
                  </a:schemeClr>
                </a:solidFill>
                <a:effectLst/>
                <a:latin typeface="Consolas" pitchFamily="49" charset="0"/>
                <a:cs typeface="Consolas" pitchFamily="49" charset="0"/>
              </a:rPr>
              <a:t>corp.contoso.com</a:t>
            </a:r>
            <a:endParaRPr lang="en-US" dirty="0">
              <a:solidFill>
                <a:schemeClr val="bg1">
                  <a:lumMod val="85000"/>
                </a:schemeClr>
              </a:solidFill>
              <a:effectLst/>
              <a:latin typeface="Consolas" pitchFamily="49" charset="0"/>
              <a:cs typeface="Consolas" pitchFamily="49" charset="0"/>
            </a:endParaRPr>
          </a:p>
          <a:p>
            <a:pPr marL="0" indent="0">
              <a:buNone/>
            </a:pPr>
            <a:r>
              <a:rPr lang="en-US" dirty="0">
                <a:solidFill>
                  <a:schemeClr val="bg1">
                    <a:lumMod val="85000"/>
                  </a:schemeClr>
                </a:solidFill>
                <a:effectLst/>
                <a:latin typeface="Consolas" pitchFamily="49" charset="0"/>
                <a:cs typeface="Consolas" pitchFamily="49" charset="0"/>
              </a:rPr>
              <a:t>  Forest Name: </a:t>
            </a:r>
            <a:r>
              <a:rPr lang="en-US" dirty="0" smtClean="0">
                <a:solidFill>
                  <a:schemeClr val="bg1">
                    <a:lumMod val="85000"/>
                  </a:schemeClr>
                </a:solidFill>
                <a:effectLst/>
                <a:latin typeface="Consolas" pitchFamily="49" charset="0"/>
                <a:cs typeface="Consolas" pitchFamily="49" charset="0"/>
              </a:rPr>
              <a:t>corp.contoso.com</a:t>
            </a:r>
            <a:endParaRPr lang="en-US" dirty="0">
              <a:solidFill>
                <a:schemeClr val="bg1">
                  <a:lumMod val="85000"/>
                </a:schemeClr>
              </a:solidFill>
              <a:effectLst/>
              <a:latin typeface="Consolas" pitchFamily="49" charset="0"/>
              <a:cs typeface="Consolas" pitchFamily="49" charset="0"/>
            </a:endParaRPr>
          </a:p>
          <a:p>
            <a:pPr marL="0" indent="0">
              <a:buNone/>
            </a:pPr>
            <a:r>
              <a:rPr lang="en-US" dirty="0">
                <a:solidFill>
                  <a:schemeClr val="bg1">
                    <a:lumMod val="85000"/>
                  </a:schemeClr>
                </a:solidFill>
                <a:effectLst/>
                <a:latin typeface="Consolas" pitchFamily="49" charset="0"/>
                <a:cs typeface="Consolas" pitchFamily="49" charset="0"/>
              </a:rPr>
              <a:t> Dc Site Name: PDC-Site</a:t>
            </a:r>
          </a:p>
          <a:p>
            <a:pPr marL="0" indent="0">
              <a:buNone/>
            </a:pPr>
            <a:r>
              <a:rPr lang="en-US" dirty="0">
                <a:solidFill>
                  <a:schemeClr val="bg1">
                    <a:lumMod val="85000"/>
                  </a:schemeClr>
                </a:solidFill>
                <a:effectLst/>
                <a:latin typeface="Consolas" pitchFamily="49" charset="0"/>
                <a:cs typeface="Consolas" pitchFamily="49" charset="0"/>
              </a:rPr>
              <a:t>Our Site Name: </a:t>
            </a:r>
            <a:r>
              <a:rPr lang="en-US" dirty="0" smtClean="0">
                <a:solidFill>
                  <a:schemeClr val="bg1">
                    <a:lumMod val="85000"/>
                  </a:schemeClr>
                </a:solidFill>
                <a:effectLst/>
                <a:latin typeface="Consolas" pitchFamily="49" charset="0"/>
                <a:cs typeface="Consolas" pitchFamily="49" charset="0"/>
              </a:rPr>
              <a:t>Client-Site</a:t>
            </a:r>
            <a:endParaRPr lang="en-US" dirty="0">
              <a:solidFill>
                <a:schemeClr val="bg1">
                  <a:lumMod val="85000"/>
                </a:schemeClr>
              </a:solidFill>
              <a:effectLst/>
              <a:latin typeface="Consolas" pitchFamily="49" charset="0"/>
              <a:cs typeface="Consolas" pitchFamily="49" charset="0"/>
            </a:endParaRPr>
          </a:p>
          <a:p>
            <a:pPr marL="0" indent="0">
              <a:buNone/>
            </a:pPr>
            <a:r>
              <a:rPr lang="en-US" dirty="0">
                <a:solidFill>
                  <a:schemeClr val="bg1">
                    <a:lumMod val="85000"/>
                  </a:schemeClr>
                </a:solidFill>
                <a:effectLst/>
                <a:latin typeface="Consolas" pitchFamily="49" charset="0"/>
                <a:cs typeface="Consolas" pitchFamily="49" charset="0"/>
              </a:rPr>
              <a:t>        Flags: GC DS LDAP KDC TIMESERV WRITABLE DNS_DC DNS_DOMAIN DNS_FOREST FULL_SECRET </a:t>
            </a:r>
            <a:r>
              <a:rPr lang="en-US" dirty="0" smtClean="0">
                <a:solidFill>
                  <a:schemeClr val="bg1">
                    <a:lumMod val="85000"/>
                  </a:schemeClr>
                </a:solidFill>
                <a:effectLst/>
                <a:latin typeface="Consolas" pitchFamily="49" charset="0"/>
                <a:cs typeface="Consolas" pitchFamily="49" charset="0"/>
              </a:rPr>
              <a:t>WS</a:t>
            </a:r>
          </a:p>
          <a:p>
            <a:pPr marL="0" indent="0">
              <a:buNone/>
            </a:pPr>
            <a:r>
              <a:rPr lang="en-US" dirty="0" smtClean="0">
                <a:solidFill>
                  <a:schemeClr val="bg1">
                    <a:lumMod val="85000"/>
                  </a:schemeClr>
                </a:solidFill>
                <a:effectLst/>
                <a:latin typeface="Consolas" pitchFamily="49" charset="0"/>
                <a:cs typeface="Consolas" pitchFamily="49" charset="0"/>
              </a:rPr>
              <a:t>The command completed successfully</a:t>
            </a:r>
          </a:p>
          <a:p>
            <a:pPr marL="0" indent="0">
              <a:buNone/>
            </a:pPr>
            <a:endParaRPr lang="en-US" dirty="0">
              <a:solidFill>
                <a:schemeClr val="bg1">
                  <a:lumMod val="85000"/>
                </a:schemeClr>
              </a:solidFill>
              <a:effectLst/>
              <a:latin typeface="Consolas" pitchFamily="49" charset="0"/>
              <a:cs typeface="Consolas" pitchFamily="49" charset="0"/>
            </a:endParaRPr>
          </a:p>
          <a:p>
            <a:pPr marL="0" indent="0">
              <a:buNone/>
            </a:pPr>
            <a:r>
              <a:rPr lang="en-US" dirty="0">
                <a:solidFill>
                  <a:schemeClr val="bg1">
                    <a:lumMod val="85000"/>
                  </a:schemeClr>
                </a:solidFill>
                <a:effectLst/>
                <a:latin typeface="Consolas" pitchFamily="49" charset="0"/>
                <a:cs typeface="Consolas" pitchFamily="49" charset="0"/>
              </a:rPr>
              <a:t>C:\&gt;nltest /</a:t>
            </a:r>
            <a:r>
              <a:rPr lang="en-US" dirty="0" err="1" smtClean="0">
                <a:solidFill>
                  <a:schemeClr val="bg1">
                    <a:lumMod val="85000"/>
                  </a:schemeClr>
                </a:solidFill>
                <a:effectLst/>
                <a:latin typeface="Consolas" pitchFamily="49" charset="0"/>
                <a:cs typeface="Consolas" pitchFamily="49" charset="0"/>
              </a:rPr>
              <a:t>dsgetdc:contoso.nonexisting</a:t>
            </a:r>
            <a:endParaRPr lang="en-US" dirty="0">
              <a:solidFill>
                <a:schemeClr val="bg1">
                  <a:lumMod val="85000"/>
                </a:schemeClr>
              </a:solidFill>
              <a:effectLst/>
              <a:latin typeface="Consolas" pitchFamily="49" charset="0"/>
              <a:cs typeface="Consolas" pitchFamily="49" charset="0"/>
            </a:endParaRPr>
          </a:p>
          <a:p>
            <a:pPr marL="0" indent="0">
              <a:buNone/>
            </a:pPr>
            <a:r>
              <a:rPr lang="en-US" dirty="0">
                <a:solidFill>
                  <a:schemeClr val="bg1">
                    <a:lumMod val="85000"/>
                  </a:schemeClr>
                </a:solidFill>
                <a:effectLst/>
                <a:latin typeface="Consolas" pitchFamily="49" charset="0"/>
                <a:cs typeface="Consolas" pitchFamily="49" charset="0"/>
              </a:rPr>
              <a:t>Getting DC name failed: Status = 1355 0x54b ERROR_NO_SUCH_DOMAIN</a:t>
            </a:r>
          </a:p>
          <a:p>
            <a:pPr marL="0" indent="0">
              <a:buNone/>
            </a:pPr>
            <a:endParaRPr lang="en-US" dirty="0">
              <a:solidFill>
                <a:schemeClr val="bg1">
                  <a:lumMod val="85000"/>
                </a:schemeClr>
              </a:solidFill>
              <a:effectLst/>
              <a:latin typeface="Consolas" pitchFamily="49" charset="0"/>
              <a:cs typeface="Consolas" pitchFamily="49" charset="0"/>
            </a:endParaRPr>
          </a:p>
          <a:p>
            <a:pPr marL="0" indent="0">
              <a:buNone/>
            </a:pPr>
            <a:r>
              <a:rPr lang="en-US" dirty="0">
                <a:solidFill>
                  <a:schemeClr val="bg1">
                    <a:lumMod val="85000"/>
                  </a:schemeClr>
                </a:solidFill>
                <a:effectLst/>
                <a:latin typeface="Consolas" pitchFamily="49" charset="0"/>
                <a:cs typeface="Consolas" pitchFamily="49" charset="0"/>
              </a:rPr>
              <a:t>C:\&gt;</a:t>
            </a:r>
          </a:p>
        </p:txBody>
      </p:sp>
    </p:spTree>
    <p:extLst>
      <p:ext uri="{BB962C8B-B14F-4D97-AF65-F5344CB8AC3E}">
        <p14:creationId xmlns:p14="http://schemas.microsoft.com/office/powerpoint/2010/main" val="2625125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Else Does DC Locator Provide?</a:t>
            </a:r>
            <a:endParaRPr lang="en-US" dirty="0"/>
          </a:p>
        </p:txBody>
      </p:sp>
      <p:grpSp>
        <p:nvGrpSpPr>
          <p:cNvPr id="3" name="Group 2"/>
          <p:cNvGrpSpPr/>
          <p:nvPr/>
        </p:nvGrpSpPr>
        <p:grpSpPr>
          <a:xfrm>
            <a:off x="720873" y="1016202"/>
            <a:ext cx="10714637" cy="5573189"/>
            <a:chOff x="720873" y="1016202"/>
            <a:chExt cx="10714637" cy="5573189"/>
          </a:xfrm>
        </p:grpSpPr>
        <p:sp>
          <p:nvSpPr>
            <p:cNvPr id="22" name="Isosceles Triangle 21"/>
            <p:cNvSpPr/>
            <p:nvPr/>
          </p:nvSpPr>
          <p:spPr bwMode="auto">
            <a:xfrm rot="10800000">
              <a:off x="5687783" y="1459698"/>
              <a:ext cx="517725" cy="2972524"/>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8" name="Group 17"/>
            <p:cNvGrpSpPr/>
            <p:nvPr/>
          </p:nvGrpSpPr>
          <p:grpSpPr>
            <a:xfrm rot="10800000">
              <a:off x="2147732" y="4805608"/>
              <a:ext cx="7752023" cy="579583"/>
              <a:chOff x="2167239" y="2669419"/>
              <a:chExt cx="7752023" cy="579583"/>
            </a:xfrm>
          </p:grpSpPr>
          <p:sp>
            <p:nvSpPr>
              <p:cNvPr id="16" name="Isosceles Triangle 15"/>
              <p:cNvSpPr/>
              <p:nvPr/>
            </p:nvSpPr>
            <p:spPr bwMode="auto">
              <a:xfrm rot="14280231">
                <a:off x="7398772" y="666653"/>
                <a:ext cx="517724" cy="4523256"/>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7" name="Isosceles Triangle 16"/>
              <p:cNvSpPr/>
              <p:nvPr/>
            </p:nvSpPr>
            <p:spPr bwMode="auto">
              <a:xfrm rot="6947182">
                <a:off x="4170005" y="728512"/>
                <a:ext cx="517724" cy="4523256"/>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15" name="Isosceles Triangle 14"/>
            <p:cNvSpPr/>
            <p:nvPr/>
          </p:nvSpPr>
          <p:spPr bwMode="auto">
            <a:xfrm rot="15122124">
              <a:off x="7895005" y="1046085"/>
              <a:ext cx="517724" cy="4523256"/>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4" name="Isosceles Triangle 13"/>
            <p:cNvSpPr/>
            <p:nvPr/>
          </p:nvSpPr>
          <p:spPr bwMode="auto">
            <a:xfrm rot="6562081">
              <a:off x="3666113" y="1107944"/>
              <a:ext cx="517724" cy="4523256"/>
            </a:xfrm>
            <a:prstGeom prst="triangl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Rounded Rectangle 1"/>
            <p:cNvSpPr/>
            <p:nvPr/>
          </p:nvSpPr>
          <p:spPr bwMode="auto">
            <a:xfrm>
              <a:off x="720873" y="2354739"/>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effectLst>
                    <a:outerShdw blurRad="38100" dist="38100" dir="2700000" algn="tl">
                      <a:srgbClr val="000000">
                        <a:alpha val="43137"/>
                      </a:srgbClr>
                    </a:outerShdw>
                  </a:effectLst>
                </a:rPr>
                <a:t>DC advertisement</a:t>
              </a:r>
            </a:p>
          </p:txBody>
        </p:sp>
        <p:sp>
          <p:nvSpPr>
            <p:cNvPr id="8" name="Rounded Rectangle 7"/>
            <p:cNvSpPr/>
            <p:nvPr/>
          </p:nvSpPr>
          <p:spPr bwMode="auto">
            <a:xfrm>
              <a:off x="8709401" y="2353778"/>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Caching</a:t>
              </a:r>
            </a:p>
          </p:txBody>
        </p:sp>
        <p:sp>
          <p:nvSpPr>
            <p:cNvPr id="10" name="Rounded Rectangle 9"/>
            <p:cNvSpPr/>
            <p:nvPr/>
          </p:nvSpPr>
          <p:spPr bwMode="auto">
            <a:xfrm>
              <a:off x="1723784" y="5406950"/>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NetBIOS discovery</a:t>
              </a:r>
            </a:p>
          </p:txBody>
        </p:sp>
        <p:sp>
          <p:nvSpPr>
            <p:cNvPr id="12" name="Rounded Rectangle 11"/>
            <p:cNvSpPr/>
            <p:nvPr/>
          </p:nvSpPr>
          <p:spPr bwMode="auto">
            <a:xfrm>
              <a:off x="7705020" y="5406949"/>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Site coverage</a:t>
              </a:r>
            </a:p>
          </p:txBody>
        </p:sp>
        <p:sp>
          <p:nvSpPr>
            <p:cNvPr id="21" name="Rounded Rectangle 20"/>
            <p:cNvSpPr/>
            <p:nvPr/>
          </p:nvSpPr>
          <p:spPr bwMode="auto">
            <a:xfrm>
              <a:off x="4585608" y="3369572"/>
              <a:ext cx="2892828" cy="136328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chemeClr val="tx1">
                      <a:alpha val="99000"/>
                    </a:schemeClr>
                  </a:solidFill>
                  <a:effectLst>
                    <a:outerShdw blurRad="38100" dist="38100" dir="2700000" algn="tl">
                      <a:srgbClr val="000000">
                        <a:alpha val="43137"/>
                      </a:srgbClr>
                    </a:outerShdw>
                  </a:effectLst>
                </a:rPr>
                <a:t>DC Locator</a:t>
              </a:r>
              <a:endParaRPr lang="en-US" sz="2800" dirty="0">
                <a:solidFill>
                  <a:schemeClr val="tx1">
                    <a:alpha val="99000"/>
                  </a:schemeClr>
                </a:solidFill>
                <a:effectLst>
                  <a:outerShdw blurRad="38100" dist="38100" dir="2700000" algn="tl">
                    <a:srgbClr val="000000">
                      <a:alpha val="43137"/>
                    </a:srgbClr>
                  </a:outerShdw>
                </a:effectLst>
              </a:endParaRPr>
            </a:p>
          </p:txBody>
        </p:sp>
        <p:sp>
          <p:nvSpPr>
            <p:cNvPr id="23" name="Rounded Rectangle 22"/>
            <p:cNvSpPr/>
            <p:nvPr/>
          </p:nvSpPr>
          <p:spPr bwMode="auto">
            <a:xfrm>
              <a:off x="4583592" y="1016202"/>
              <a:ext cx="2726109" cy="1182441"/>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a:solidFill>
                    <a:schemeClr val="tx1">
                      <a:alpha val="99000"/>
                    </a:schemeClr>
                  </a:solidFill>
                  <a:effectLst>
                    <a:outerShdw blurRad="38100" dist="38100" dir="2700000" algn="tl">
                      <a:srgbClr val="000000">
                        <a:alpha val="43137"/>
                      </a:srgbClr>
                    </a:outerShdw>
                  </a:effectLst>
                </a:rPr>
                <a:t>DC </a:t>
              </a:r>
              <a:r>
                <a:rPr lang="en-US" sz="2800" dirty="0" smtClean="0">
                  <a:solidFill>
                    <a:schemeClr val="tx1">
                      <a:alpha val="99000"/>
                    </a:schemeClr>
                  </a:solidFill>
                  <a:effectLst>
                    <a:outerShdw blurRad="38100" dist="38100" dir="2700000" algn="tl">
                      <a:srgbClr val="000000">
                        <a:alpha val="43137"/>
                      </a:srgbClr>
                    </a:outerShdw>
                  </a:effectLst>
                </a:rPr>
                <a:t>location</a:t>
              </a:r>
              <a:endParaRPr lang="en-US" sz="2800" dirty="0">
                <a:solidFill>
                  <a:schemeClr val="tx1">
                    <a:alpha val="99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44627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dirty="0" smtClean="0"/>
              <a:t>What else does DC Locator provide?</a:t>
            </a:r>
          </a:p>
        </p:txBody>
      </p:sp>
      <p:sp>
        <p:nvSpPr>
          <p:cNvPr id="3" name="Text Placeholder 2"/>
          <p:cNvSpPr>
            <a:spLocks noGrp="1"/>
          </p:cNvSpPr>
          <p:nvPr>
            <p:ph idx="1"/>
          </p:nvPr>
        </p:nvSpPr>
        <p:spPr/>
        <p:txBody>
          <a:bodyPr>
            <a:normAutofit lnSpcReduction="10000"/>
          </a:bodyPr>
          <a:lstStyle/>
          <a:p>
            <a:r>
              <a:rPr lang="en-US" dirty="0" smtClean="0"/>
              <a:t>DC advertisement</a:t>
            </a:r>
          </a:p>
          <a:p>
            <a:pPr lvl="1"/>
            <a:r>
              <a:rPr lang="en-US" dirty="0" smtClean="0"/>
              <a:t>DNS SRV records registration</a:t>
            </a:r>
          </a:p>
          <a:p>
            <a:pPr lvl="2"/>
            <a:r>
              <a:rPr lang="en-US" dirty="0" err="1" smtClean="0"/>
              <a:t>DnsRefreshInterval</a:t>
            </a:r>
            <a:endParaRPr lang="en-US" dirty="0" smtClean="0"/>
          </a:p>
          <a:p>
            <a:pPr lvl="1"/>
            <a:r>
              <a:rPr lang="en-US" dirty="0" smtClean="0"/>
              <a:t>NetBIOS domain name 1C and 1B records for PDC in WINS</a:t>
            </a:r>
          </a:p>
          <a:p>
            <a:r>
              <a:rPr lang="en-US" dirty="0" smtClean="0"/>
              <a:t>Caching</a:t>
            </a:r>
          </a:p>
          <a:p>
            <a:pPr lvl="1"/>
            <a:r>
              <a:rPr lang="en-US" dirty="0" smtClean="0"/>
              <a:t>In </a:t>
            </a:r>
            <a:r>
              <a:rPr lang="en-US" dirty="0" err="1" smtClean="0"/>
              <a:t>NetLogon</a:t>
            </a:r>
            <a:r>
              <a:rPr lang="en-US" dirty="0" smtClean="0"/>
              <a:t> (lsass.exe) global to all clients of the machine</a:t>
            </a:r>
          </a:p>
          <a:p>
            <a:pPr lvl="1"/>
            <a:r>
              <a:rPr lang="en-US" dirty="0" err="1" smtClean="0"/>
              <a:t>RefreshInterval</a:t>
            </a:r>
            <a:r>
              <a:rPr lang="en-US" dirty="0" smtClean="0"/>
              <a:t> to maintain cache up to date</a:t>
            </a:r>
          </a:p>
          <a:p>
            <a:pPr lvl="1"/>
            <a:r>
              <a:rPr lang="en-US" dirty="0" err="1" smtClean="0"/>
              <a:t>ForceRediscoveryInterval</a:t>
            </a:r>
            <a:r>
              <a:rPr lang="en-US" dirty="0" smtClean="0"/>
              <a:t> to avoid stickiness</a:t>
            </a:r>
          </a:p>
          <a:p>
            <a:r>
              <a:rPr lang="en-US" dirty="0" smtClean="0"/>
              <a:t>NetBIOS discovery</a:t>
            </a:r>
          </a:p>
          <a:p>
            <a:pPr lvl="1"/>
            <a:r>
              <a:rPr lang="en-US" dirty="0" smtClean="0"/>
              <a:t>List of DCs obtained from WINS Server</a:t>
            </a:r>
          </a:p>
          <a:p>
            <a:pPr lvl="1"/>
            <a:r>
              <a:rPr lang="en-US" dirty="0" smtClean="0"/>
              <a:t>Ping sent to DC’s known </a:t>
            </a:r>
            <a:r>
              <a:rPr lang="en-US" dirty="0" err="1" smtClean="0"/>
              <a:t>mailslot</a:t>
            </a:r>
            <a:r>
              <a:rPr lang="en-US" dirty="0" smtClean="0"/>
              <a:t> “\</a:t>
            </a:r>
            <a:r>
              <a:rPr lang="en-US" dirty="0" err="1" smtClean="0"/>
              <a:t>mailslot</a:t>
            </a:r>
            <a:r>
              <a:rPr lang="en-US" dirty="0" smtClean="0"/>
              <a:t>\net\</a:t>
            </a:r>
            <a:r>
              <a:rPr lang="en-US" dirty="0" err="1" smtClean="0"/>
              <a:t>netlogon</a:t>
            </a:r>
            <a:r>
              <a:rPr lang="en-US" dirty="0" smtClean="0"/>
              <a:t>”</a:t>
            </a:r>
          </a:p>
          <a:p>
            <a:r>
              <a:rPr lang="en-US" dirty="0" smtClean="0"/>
              <a:t>Site awareness and coverage</a:t>
            </a:r>
          </a:p>
        </p:txBody>
      </p:sp>
    </p:spTree>
    <p:extLst>
      <p:ext uri="{BB962C8B-B14F-4D97-AF65-F5344CB8AC3E}">
        <p14:creationId xmlns:p14="http://schemas.microsoft.com/office/powerpoint/2010/main" val="3593572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b="0" dirty="0" smtClean="0"/>
              <a:t>Try next closest site</a:t>
            </a:r>
          </a:p>
        </p:txBody>
      </p:sp>
      <p:sp>
        <p:nvSpPr>
          <p:cNvPr id="4" name="Content Placeholder 3"/>
          <p:cNvSpPr>
            <a:spLocks noGrp="1"/>
          </p:cNvSpPr>
          <p:nvPr>
            <p:ph idx="1"/>
          </p:nvPr>
        </p:nvSpPr>
        <p:spPr/>
        <p:txBody>
          <a:bodyPr/>
          <a:lstStyle/>
          <a:p>
            <a:r>
              <a:rPr lang="en-US" dirty="0" smtClean="0"/>
              <a:t>If enabled</a:t>
            </a:r>
            <a:endParaRPr lang="en-US" dirty="0"/>
          </a:p>
          <a:p>
            <a:pPr lvl="1"/>
            <a:r>
              <a:rPr lang="en-US" dirty="0" smtClean="0"/>
              <a:t>DC Locator tries </a:t>
            </a:r>
            <a:r>
              <a:rPr lang="en-US" dirty="0"/>
              <a:t>to find a DC in the client’s site</a:t>
            </a:r>
          </a:p>
          <a:p>
            <a:pPr lvl="1"/>
            <a:r>
              <a:rPr lang="en-US" dirty="0" smtClean="0"/>
              <a:t>if none found, tries next </a:t>
            </a:r>
            <a:r>
              <a:rPr lang="en-US" dirty="0"/>
              <a:t>closest site (based on site </a:t>
            </a:r>
            <a:r>
              <a:rPr lang="en-US" dirty="0" smtClean="0"/>
              <a:t>links </a:t>
            </a:r>
            <a:r>
              <a:rPr lang="en-US" dirty="0"/>
              <a:t>cost)</a:t>
            </a:r>
          </a:p>
          <a:p>
            <a:pPr lvl="1"/>
            <a:r>
              <a:rPr lang="en-US" dirty="0" smtClean="0"/>
              <a:t>if none found, tries any </a:t>
            </a:r>
            <a:r>
              <a:rPr lang="en-US" dirty="0"/>
              <a:t>DC </a:t>
            </a:r>
            <a:r>
              <a:rPr lang="en-US" dirty="0" smtClean="0"/>
              <a:t>(non-site specific)</a:t>
            </a:r>
          </a:p>
          <a:p>
            <a:pPr marL="460375" lvl="1" indent="0">
              <a:buNone/>
            </a:pPr>
            <a:endParaRPr lang="en-US" dirty="0"/>
          </a:p>
          <a:p>
            <a:r>
              <a:rPr lang="en-US" dirty="0" smtClean="0"/>
              <a:t>Not on by default, enabled through flag, policy or registry</a:t>
            </a:r>
            <a:endParaRPr lang="en-US" dirty="0"/>
          </a:p>
          <a:p>
            <a:pPr lvl="1"/>
            <a:r>
              <a:rPr lang="en-US" dirty="0" err="1" smtClean="0"/>
              <a:t>nltest</a:t>
            </a:r>
            <a:r>
              <a:rPr lang="en-US" dirty="0" smtClean="0"/>
              <a:t> /</a:t>
            </a:r>
            <a:r>
              <a:rPr lang="en-US" dirty="0" err="1" smtClean="0"/>
              <a:t>dsgetdc</a:t>
            </a:r>
            <a:r>
              <a:rPr lang="en-US" dirty="0" smtClean="0"/>
              <a:t>: /</a:t>
            </a:r>
            <a:r>
              <a:rPr lang="en-US" dirty="0" err="1" smtClean="0"/>
              <a:t>try_next_closest_site</a:t>
            </a:r>
            <a:endParaRPr lang="en-US" dirty="0" smtClean="0"/>
          </a:p>
          <a:p>
            <a:pPr lvl="1"/>
            <a:r>
              <a:rPr lang="en-US" b="1" dirty="0" smtClean="0"/>
              <a:t>TryNextClosestSite</a:t>
            </a:r>
            <a:r>
              <a:rPr lang="en-US" dirty="0" smtClean="0"/>
              <a:t> (DWORD, values 0 or 1)</a:t>
            </a:r>
            <a:endParaRPr lang="en-US" dirty="0"/>
          </a:p>
        </p:txBody>
      </p:sp>
    </p:spTree>
    <p:extLst>
      <p:ext uri="{BB962C8B-B14F-4D97-AF65-F5344CB8AC3E}">
        <p14:creationId xmlns:p14="http://schemas.microsoft.com/office/powerpoint/2010/main" val="934487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b="0" dirty="0" smtClean="0"/>
              <a:t>Next closest site filtering based on RODC</a:t>
            </a:r>
          </a:p>
        </p:txBody>
      </p:sp>
      <p:sp>
        <p:nvSpPr>
          <p:cNvPr id="6" name="Content Placeholder 5"/>
          <p:cNvSpPr>
            <a:spLocks noGrp="1"/>
          </p:cNvSpPr>
          <p:nvPr>
            <p:ph idx="1"/>
          </p:nvPr>
        </p:nvSpPr>
        <p:spPr>
          <a:xfrm>
            <a:off x="609442" y="2854295"/>
            <a:ext cx="5993929" cy="4007982"/>
          </a:xfrm>
        </p:spPr>
        <p:txBody>
          <a:bodyPr>
            <a:normAutofit/>
          </a:bodyPr>
          <a:lstStyle/>
          <a:p>
            <a:pPr lvl="1"/>
            <a:r>
              <a:rPr lang="en-US" dirty="0" smtClean="0"/>
              <a:t>Setting set to 2 or not set</a:t>
            </a:r>
          </a:p>
          <a:p>
            <a:pPr lvl="1"/>
            <a:r>
              <a:rPr lang="en-US" dirty="0" smtClean="0"/>
              <a:t>No RODC are returned</a:t>
            </a:r>
          </a:p>
          <a:p>
            <a:r>
              <a:rPr lang="en-US" dirty="0" smtClean="0"/>
              <a:t>RODC sites are considered if contain at least one RWDC</a:t>
            </a:r>
          </a:p>
          <a:p>
            <a:pPr lvl="1"/>
            <a:r>
              <a:rPr lang="en-US" dirty="0" smtClean="0"/>
              <a:t>Setting set to 1</a:t>
            </a:r>
          </a:p>
          <a:p>
            <a:pPr lvl="1"/>
            <a:r>
              <a:rPr lang="en-US" dirty="0" smtClean="0"/>
              <a:t>RODC can be returned</a:t>
            </a:r>
          </a:p>
          <a:p>
            <a:r>
              <a:rPr lang="en-US" dirty="0" smtClean="0"/>
              <a:t>RODC sites are considered</a:t>
            </a:r>
          </a:p>
          <a:p>
            <a:pPr lvl="1"/>
            <a:r>
              <a:rPr lang="en-US" dirty="0" smtClean="0"/>
              <a:t>Setting set to 0 (no filter applied)</a:t>
            </a:r>
          </a:p>
        </p:txBody>
      </p:sp>
      <p:pic>
        <p:nvPicPr>
          <p:cNvPr id="323586"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371" y="2965362"/>
            <a:ext cx="4976012" cy="3522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Content Placeholder 3"/>
          <p:cNvSpPr txBox="1">
            <a:spLocks/>
          </p:cNvSpPr>
          <p:nvPr/>
        </p:nvSpPr>
        <p:spPr>
          <a:xfrm>
            <a:off x="609440" y="1312406"/>
            <a:ext cx="10969943" cy="145886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Server side </a:t>
            </a:r>
            <a:r>
              <a:rPr lang="en-US" dirty="0" smtClean="0"/>
              <a:t>setting (set by registry key or policy)</a:t>
            </a:r>
            <a:endParaRPr lang="en-US" dirty="0"/>
          </a:p>
          <a:p>
            <a:pPr lvl="1"/>
            <a:r>
              <a:rPr lang="en-US" b="1" dirty="0" err="1" smtClean="0"/>
              <a:t>NextClosestSiteFilter</a:t>
            </a:r>
            <a:r>
              <a:rPr lang="en-US" b="1" dirty="0" smtClean="0"/>
              <a:t> </a:t>
            </a:r>
            <a:r>
              <a:rPr lang="en-US" dirty="0" smtClean="0"/>
              <a:t>(DWORD, values 2, 1 and 0)</a:t>
            </a:r>
          </a:p>
          <a:p>
            <a:r>
              <a:rPr lang="en-US" dirty="0"/>
              <a:t>RODC sites are </a:t>
            </a:r>
            <a:r>
              <a:rPr lang="en-US" dirty="0" smtClean="0"/>
              <a:t>not considered by default</a:t>
            </a:r>
            <a:endParaRPr lang="en-US" dirty="0"/>
          </a:p>
        </p:txBody>
      </p:sp>
    </p:spTree>
    <p:extLst>
      <p:ext uri="{BB962C8B-B14F-4D97-AF65-F5344CB8AC3E}">
        <p14:creationId xmlns:p14="http://schemas.microsoft.com/office/powerpoint/2010/main" val="1978486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Time Service</a:t>
            </a:r>
            <a:endParaRPr lang="en-US" dirty="0"/>
          </a:p>
        </p:txBody>
      </p:sp>
    </p:spTree>
    <p:extLst>
      <p:ext uri="{BB962C8B-B14F-4D97-AF65-F5344CB8AC3E}">
        <p14:creationId xmlns:p14="http://schemas.microsoft.com/office/powerpoint/2010/main" val="722495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Time synchronization</a:t>
            </a:r>
            <a:endParaRPr lang="en-US" dirty="0" smtClean="0"/>
          </a:p>
        </p:txBody>
      </p:sp>
      <p:sp>
        <p:nvSpPr>
          <p:cNvPr id="4" name="Text Placeholder 2"/>
          <p:cNvSpPr>
            <a:spLocks noGrp="1"/>
          </p:cNvSpPr>
          <p:nvPr>
            <p:ph idx="1"/>
          </p:nvPr>
        </p:nvSpPr>
        <p:spPr/>
        <p:txBody>
          <a:bodyPr/>
          <a:lstStyle/>
          <a:p>
            <a:r>
              <a:rPr lang="en-US" smtClean="0"/>
              <a:t>Time is critical for Active Directory to function</a:t>
            </a:r>
          </a:p>
          <a:p>
            <a:r>
              <a:rPr lang="en-US" smtClean="0"/>
              <a:t>Problems in time synchronization can lead to</a:t>
            </a:r>
          </a:p>
          <a:p>
            <a:pPr lvl="1"/>
            <a:r>
              <a:rPr lang="en-US" smtClean="0"/>
              <a:t>authentication problems</a:t>
            </a:r>
          </a:p>
          <a:p>
            <a:pPr lvl="1"/>
            <a:r>
              <a:rPr lang="en-US" smtClean="0"/>
              <a:t>lingering objects</a:t>
            </a:r>
          </a:p>
          <a:p>
            <a:endParaRPr lang="en-US" smtClean="0"/>
          </a:p>
          <a:p>
            <a:r>
              <a:rPr lang="en-US" smtClean="0"/>
              <a:t>AD components have time dependencies</a:t>
            </a:r>
          </a:p>
          <a:p>
            <a:pPr lvl="1"/>
            <a:r>
              <a:rPr lang="en-US" smtClean="0"/>
              <a:t>e.g. Kerberos requires no more than a 5-minute discrepancy between trusted parties</a:t>
            </a:r>
          </a:p>
          <a:p>
            <a:pPr lvl="2"/>
            <a:r>
              <a:rPr lang="en-US" smtClean="0"/>
              <a:t>configurable through policy</a:t>
            </a:r>
          </a:p>
          <a:p>
            <a:pPr lvl="2"/>
            <a:r>
              <a:rPr lang="en-US" smtClean="0"/>
              <a:t>authentication depends on Kerberos (RFC 4120)</a:t>
            </a:r>
            <a:endParaRPr lang="en-US" dirty="0"/>
          </a:p>
        </p:txBody>
      </p:sp>
    </p:spTree>
    <p:extLst>
      <p:ext uri="{BB962C8B-B14F-4D97-AF65-F5344CB8AC3E}">
        <p14:creationId xmlns:p14="http://schemas.microsoft.com/office/powerpoint/2010/main" val="1130212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Deconstructing an </a:t>
            </a:r>
            <a:r>
              <a:rPr lang="en-US" b="0" dirty="0" err="1" smtClean="0"/>
              <a:t>nltest</a:t>
            </a:r>
            <a:r>
              <a:rPr lang="en-US" b="0" dirty="0" smtClean="0"/>
              <a:t> /</a:t>
            </a:r>
            <a:r>
              <a:rPr lang="en-US" b="0" dirty="0" err="1" smtClean="0"/>
              <a:t>dsgetdc</a:t>
            </a:r>
            <a:r>
              <a:rPr lang="en-US" b="0" dirty="0" smtClean="0"/>
              <a:t> output</a:t>
            </a:r>
            <a:endParaRPr lang="en-US" b="0" dirty="0"/>
          </a:p>
        </p:txBody>
      </p:sp>
      <p:sp>
        <p:nvSpPr>
          <p:cNvPr id="7" name="Content Placeholder 2"/>
          <p:cNvSpPr>
            <a:spLocks noGrp="1"/>
          </p:cNvSpPr>
          <p:nvPr>
            <p:ph idx="1"/>
          </p:nvPr>
        </p:nvSpPr>
        <p:spPr>
          <a:xfrm>
            <a:off x="564074" y="1437247"/>
            <a:ext cx="11133118" cy="4809174"/>
          </a:xfrm>
          <a:solidFill>
            <a:schemeClr val="tx1"/>
          </a:solidFill>
        </p:spPr>
        <p:txBody>
          <a:bodyPr lIns="91440" tIns="91440" rIns="91440" bIns="0">
            <a:normAutofit fontScale="70000" lnSpcReduction="20000"/>
          </a:bodyPr>
          <a:lstStyle/>
          <a:p>
            <a:pPr marL="0" indent="0">
              <a:buNone/>
            </a:pPr>
            <a:r>
              <a:rPr lang="en-US" dirty="0">
                <a:solidFill>
                  <a:schemeClr val="bg1">
                    <a:lumMod val="85000"/>
                  </a:schemeClr>
                </a:solidFill>
                <a:effectLst/>
                <a:latin typeface="Segoe UI Mono" pitchFamily="49" charset="0"/>
                <a:cs typeface="Consolas" pitchFamily="49" charset="0"/>
              </a:rPr>
              <a:t>C:\&gt;nltest /</a:t>
            </a:r>
            <a:r>
              <a:rPr lang="en-US" dirty="0" err="1">
                <a:solidFill>
                  <a:schemeClr val="bg1">
                    <a:lumMod val="85000"/>
                  </a:schemeClr>
                </a:solidFill>
                <a:effectLst/>
                <a:latin typeface="Segoe UI Mono" pitchFamily="49" charset="0"/>
                <a:cs typeface="Consolas" pitchFamily="49" charset="0"/>
              </a:rPr>
              <a:t>dsgetdc</a:t>
            </a:r>
            <a:r>
              <a:rPr lang="en-US" dirty="0">
                <a:solidFill>
                  <a:schemeClr val="bg1">
                    <a:lumMod val="85000"/>
                  </a:schemeClr>
                </a:solidFill>
                <a:effectLst/>
                <a:latin typeface="Segoe UI Mono" pitchFamily="49" charset="0"/>
                <a:cs typeface="Consolas" pitchFamily="49" charset="0"/>
              </a:rPr>
              <a:t>:</a:t>
            </a:r>
          </a:p>
          <a:p>
            <a:pPr marL="0" indent="0">
              <a:buNone/>
            </a:pPr>
            <a:r>
              <a:rPr lang="en-US" dirty="0">
                <a:solidFill>
                  <a:schemeClr val="bg1">
                    <a:lumMod val="85000"/>
                  </a:schemeClr>
                </a:solidFill>
                <a:effectLst/>
                <a:latin typeface="Segoe UI Mono" pitchFamily="49" charset="0"/>
                <a:cs typeface="Consolas" pitchFamily="49" charset="0"/>
              </a:rPr>
              <a:t>           DC: </a:t>
            </a:r>
            <a:r>
              <a:rPr lang="en-US" dirty="0" smtClean="0">
                <a:solidFill>
                  <a:schemeClr val="bg1">
                    <a:lumMod val="85000"/>
                  </a:schemeClr>
                </a:solidFill>
                <a:effectLst/>
                <a:latin typeface="Segoe UI Mono" pitchFamily="49" charset="0"/>
                <a:cs typeface="Consolas" pitchFamily="49" charset="0"/>
              </a:rPr>
              <a:t>\\PDC-01.corp.contoso.com</a:t>
            </a:r>
            <a:endParaRPr lang="en-US" dirty="0">
              <a:solidFill>
                <a:schemeClr val="bg1">
                  <a:lumMod val="85000"/>
                </a:schemeClr>
              </a:solidFill>
              <a:effectLst/>
              <a:latin typeface="Segoe UI Mono" pitchFamily="49" charset="0"/>
              <a:cs typeface="Consolas" pitchFamily="49" charset="0"/>
            </a:endParaRPr>
          </a:p>
          <a:p>
            <a:pPr marL="0" indent="0">
              <a:buNone/>
            </a:pPr>
            <a:r>
              <a:rPr lang="en-US" dirty="0">
                <a:solidFill>
                  <a:schemeClr val="bg1">
                    <a:lumMod val="85000"/>
                  </a:schemeClr>
                </a:solidFill>
                <a:effectLst/>
                <a:latin typeface="Segoe UI Mono" pitchFamily="49" charset="0"/>
                <a:cs typeface="Consolas" pitchFamily="49" charset="0"/>
              </a:rPr>
              <a:t>      Address: \\172.31.79.145</a:t>
            </a:r>
          </a:p>
          <a:p>
            <a:pPr marL="0" indent="0">
              <a:buNone/>
            </a:pPr>
            <a:r>
              <a:rPr lang="en-US" dirty="0">
                <a:solidFill>
                  <a:schemeClr val="bg1">
                    <a:lumMod val="85000"/>
                  </a:schemeClr>
                </a:solidFill>
                <a:effectLst/>
                <a:latin typeface="Segoe UI Mono" pitchFamily="49" charset="0"/>
                <a:cs typeface="Consolas" pitchFamily="49" charset="0"/>
              </a:rPr>
              <a:t>     Dom </a:t>
            </a:r>
            <a:r>
              <a:rPr lang="en-US" dirty="0" err="1">
                <a:solidFill>
                  <a:schemeClr val="bg1">
                    <a:lumMod val="85000"/>
                  </a:schemeClr>
                </a:solidFill>
                <a:effectLst/>
                <a:latin typeface="Segoe UI Mono" pitchFamily="49" charset="0"/>
                <a:cs typeface="Consolas" pitchFamily="49" charset="0"/>
              </a:rPr>
              <a:t>Guid</a:t>
            </a:r>
            <a:r>
              <a:rPr lang="en-US" dirty="0">
                <a:solidFill>
                  <a:schemeClr val="bg1">
                    <a:lumMod val="85000"/>
                  </a:schemeClr>
                </a:solidFill>
                <a:effectLst/>
                <a:latin typeface="Segoe UI Mono" pitchFamily="49" charset="0"/>
                <a:cs typeface="Consolas" pitchFamily="49" charset="0"/>
              </a:rPr>
              <a:t>: ca21b03b-6dd3-11d1-8a7d-b8dfb156871f</a:t>
            </a:r>
          </a:p>
          <a:p>
            <a:pPr marL="0" indent="0">
              <a:buNone/>
            </a:pPr>
            <a:r>
              <a:rPr lang="en-US" dirty="0">
                <a:solidFill>
                  <a:schemeClr val="bg1">
                    <a:lumMod val="85000"/>
                  </a:schemeClr>
                </a:solidFill>
                <a:effectLst/>
                <a:latin typeface="Segoe UI Mono" pitchFamily="49" charset="0"/>
                <a:cs typeface="Consolas" pitchFamily="49" charset="0"/>
              </a:rPr>
              <a:t>     Dom Name: </a:t>
            </a:r>
            <a:r>
              <a:rPr lang="en-US" dirty="0" smtClean="0">
                <a:solidFill>
                  <a:schemeClr val="bg1">
                    <a:lumMod val="85000"/>
                  </a:schemeClr>
                </a:solidFill>
                <a:effectLst/>
                <a:latin typeface="Segoe UI Mono" pitchFamily="49" charset="0"/>
                <a:cs typeface="Consolas" pitchFamily="49" charset="0"/>
              </a:rPr>
              <a:t>corp.contoso.com</a:t>
            </a:r>
            <a:endParaRPr lang="en-US" dirty="0">
              <a:solidFill>
                <a:schemeClr val="bg1">
                  <a:lumMod val="85000"/>
                </a:schemeClr>
              </a:solidFill>
              <a:effectLst/>
              <a:latin typeface="Segoe UI Mono" pitchFamily="49" charset="0"/>
              <a:cs typeface="Consolas" pitchFamily="49" charset="0"/>
            </a:endParaRPr>
          </a:p>
          <a:p>
            <a:pPr marL="0" indent="0">
              <a:buNone/>
            </a:pPr>
            <a:r>
              <a:rPr lang="en-US" dirty="0">
                <a:solidFill>
                  <a:schemeClr val="bg1">
                    <a:lumMod val="85000"/>
                  </a:schemeClr>
                </a:solidFill>
                <a:effectLst/>
                <a:latin typeface="Segoe UI Mono" pitchFamily="49" charset="0"/>
                <a:cs typeface="Consolas" pitchFamily="49" charset="0"/>
              </a:rPr>
              <a:t>  Forest Name: </a:t>
            </a:r>
            <a:r>
              <a:rPr lang="en-US" dirty="0" smtClean="0">
                <a:solidFill>
                  <a:schemeClr val="bg1">
                    <a:lumMod val="85000"/>
                  </a:schemeClr>
                </a:solidFill>
                <a:effectLst/>
                <a:latin typeface="Segoe UI Mono" pitchFamily="49" charset="0"/>
                <a:cs typeface="Consolas" pitchFamily="49" charset="0"/>
              </a:rPr>
              <a:t>corp.contoso.com</a:t>
            </a:r>
            <a:endParaRPr lang="en-US" dirty="0">
              <a:solidFill>
                <a:schemeClr val="bg1">
                  <a:lumMod val="85000"/>
                </a:schemeClr>
              </a:solidFill>
              <a:effectLst/>
              <a:latin typeface="Segoe UI Mono" pitchFamily="49" charset="0"/>
              <a:cs typeface="Consolas" pitchFamily="49" charset="0"/>
            </a:endParaRPr>
          </a:p>
          <a:p>
            <a:pPr marL="0" indent="0">
              <a:buNone/>
            </a:pPr>
            <a:r>
              <a:rPr lang="en-US" dirty="0">
                <a:solidFill>
                  <a:schemeClr val="bg1">
                    <a:lumMod val="85000"/>
                  </a:schemeClr>
                </a:solidFill>
                <a:effectLst/>
                <a:latin typeface="Segoe UI Mono" pitchFamily="49" charset="0"/>
                <a:cs typeface="Consolas" pitchFamily="49" charset="0"/>
              </a:rPr>
              <a:t> Dc Site Name: PDC-Site</a:t>
            </a:r>
          </a:p>
          <a:p>
            <a:pPr marL="0" indent="0">
              <a:buNone/>
            </a:pPr>
            <a:r>
              <a:rPr lang="en-US" dirty="0">
                <a:solidFill>
                  <a:schemeClr val="bg1">
                    <a:lumMod val="85000"/>
                  </a:schemeClr>
                </a:solidFill>
                <a:effectLst/>
                <a:latin typeface="Segoe UI Mono" pitchFamily="49" charset="0"/>
                <a:cs typeface="Consolas" pitchFamily="49" charset="0"/>
              </a:rPr>
              <a:t>Our Site Name: </a:t>
            </a:r>
            <a:r>
              <a:rPr lang="en-US" dirty="0" smtClean="0">
                <a:solidFill>
                  <a:schemeClr val="bg1">
                    <a:lumMod val="85000"/>
                  </a:schemeClr>
                </a:solidFill>
                <a:effectLst/>
                <a:latin typeface="Segoe UI Mono" pitchFamily="49" charset="0"/>
                <a:cs typeface="Consolas" pitchFamily="49" charset="0"/>
              </a:rPr>
              <a:t>Client-Site</a:t>
            </a:r>
            <a:endParaRPr lang="en-US" dirty="0">
              <a:solidFill>
                <a:schemeClr val="bg1">
                  <a:lumMod val="85000"/>
                </a:schemeClr>
              </a:solidFill>
              <a:effectLst/>
              <a:latin typeface="Segoe UI Mono" pitchFamily="49" charset="0"/>
              <a:cs typeface="Consolas" pitchFamily="49" charset="0"/>
            </a:endParaRPr>
          </a:p>
          <a:p>
            <a:pPr marL="0" indent="0">
              <a:buNone/>
            </a:pPr>
            <a:r>
              <a:rPr lang="en-US" dirty="0">
                <a:solidFill>
                  <a:schemeClr val="bg1">
                    <a:lumMod val="85000"/>
                  </a:schemeClr>
                </a:solidFill>
                <a:effectLst/>
                <a:latin typeface="Segoe UI Mono" pitchFamily="49" charset="0"/>
                <a:cs typeface="Consolas" pitchFamily="49" charset="0"/>
              </a:rPr>
              <a:t>        Flags: GC DS LDAP KDC TIMESERV WRITABLE DNS_DC DNS_DOMAIN DNS_FOREST FULL_SECRET </a:t>
            </a:r>
            <a:r>
              <a:rPr lang="en-US" dirty="0" smtClean="0">
                <a:solidFill>
                  <a:schemeClr val="bg1">
                    <a:lumMod val="85000"/>
                  </a:schemeClr>
                </a:solidFill>
                <a:effectLst/>
                <a:latin typeface="Segoe UI Mono" pitchFamily="49" charset="0"/>
                <a:cs typeface="Consolas" pitchFamily="49" charset="0"/>
              </a:rPr>
              <a:t>WS</a:t>
            </a:r>
          </a:p>
          <a:p>
            <a:pPr marL="0" indent="0">
              <a:buNone/>
            </a:pPr>
            <a:r>
              <a:rPr lang="en-US" dirty="0" smtClean="0">
                <a:solidFill>
                  <a:schemeClr val="bg1">
                    <a:lumMod val="85000"/>
                  </a:schemeClr>
                </a:solidFill>
                <a:effectLst/>
                <a:latin typeface="Segoe UI Mono" pitchFamily="49" charset="0"/>
                <a:cs typeface="Consolas" pitchFamily="49" charset="0"/>
              </a:rPr>
              <a:t>The command completed successfully</a:t>
            </a:r>
          </a:p>
          <a:p>
            <a:pPr marL="0" indent="0">
              <a:buNone/>
            </a:pPr>
            <a:endParaRPr lang="en-US" dirty="0">
              <a:solidFill>
                <a:schemeClr val="bg1">
                  <a:lumMod val="85000"/>
                </a:schemeClr>
              </a:solidFill>
              <a:effectLst/>
              <a:latin typeface="Segoe UI Mono" pitchFamily="49" charset="0"/>
              <a:cs typeface="Consolas" pitchFamily="49" charset="0"/>
            </a:endParaRPr>
          </a:p>
          <a:p>
            <a:pPr marL="0" indent="0">
              <a:buNone/>
            </a:pPr>
            <a:r>
              <a:rPr lang="en-US" dirty="0">
                <a:solidFill>
                  <a:schemeClr val="bg1">
                    <a:lumMod val="85000"/>
                  </a:schemeClr>
                </a:solidFill>
                <a:effectLst/>
                <a:latin typeface="Segoe UI Mono" pitchFamily="49" charset="0"/>
                <a:cs typeface="Consolas" pitchFamily="49" charset="0"/>
              </a:rPr>
              <a:t>C:\&gt;nltest /</a:t>
            </a:r>
            <a:r>
              <a:rPr lang="en-US" dirty="0" err="1" smtClean="0">
                <a:solidFill>
                  <a:schemeClr val="bg1">
                    <a:lumMod val="85000"/>
                  </a:schemeClr>
                </a:solidFill>
                <a:effectLst/>
                <a:latin typeface="Segoe UI Mono" pitchFamily="49" charset="0"/>
                <a:cs typeface="Consolas" pitchFamily="49" charset="0"/>
              </a:rPr>
              <a:t>dsgetdc:contoso.nonexisting</a:t>
            </a:r>
            <a:endParaRPr lang="en-US" dirty="0">
              <a:solidFill>
                <a:schemeClr val="bg1">
                  <a:lumMod val="85000"/>
                </a:schemeClr>
              </a:solidFill>
              <a:effectLst/>
              <a:latin typeface="Segoe UI Mono" pitchFamily="49" charset="0"/>
              <a:cs typeface="Consolas" pitchFamily="49" charset="0"/>
            </a:endParaRPr>
          </a:p>
          <a:p>
            <a:pPr marL="0" indent="0">
              <a:buNone/>
            </a:pPr>
            <a:r>
              <a:rPr lang="en-US" dirty="0">
                <a:solidFill>
                  <a:schemeClr val="bg1">
                    <a:lumMod val="85000"/>
                  </a:schemeClr>
                </a:solidFill>
                <a:effectLst/>
                <a:latin typeface="Segoe UI Mono" pitchFamily="49" charset="0"/>
                <a:cs typeface="Consolas" pitchFamily="49" charset="0"/>
              </a:rPr>
              <a:t>Getting DC name failed: Status = 1355 0x54b ERROR_NO_SUCH_DOMAIN</a:t>
            </a:r>
          </a:p>
          <a:p>
            <a:pPr marL="0" indent="0">
              <a:buNone/>
            </a:pPr>
            <a:endParaRPr lang="en-US" dirty="0">
              <a:solidFill>
                <a:schemeClr val="bg1">
                  <a:lumMod val="85000"/>
                </a:schemeClr>
              </a:solidFill>
              <a:effectLst/>
              <a:latin typeface="Segoe UI Mono" pitchFamily="49" charset="0"/>
              <a:cs typeface="Consolas" pitchFamily="49" charset="0"/>
            </a:endParaRPr>
          </a:p>
          <a:p>
            <a:pPr marL="0" indent="0">
              <a:buNone/>
            </a:pPr>
            <a:r>
              <a:rPr lang="en-US" dirty="0">
                <a:solidFill>
                  <a:schemeClr val="bg1">
                    <a:lumMod val="85000"/>
                  </a:schemeClr>
                </a:solidFill>
                <a:effectLst/>
                <a:latin typeface="Segoe UI Mono" pitchFamily="49" charset="0"/>
                <a:cs typeface="Consolas" pitchFamily="49" charset="0"/>
              </a:rPr>
              <a:t>C:\&gt;</a:t>
            </a:r>
          </a:p>
        </p:txBody>
      </p:sp>
      <p:sp>
        <p:nvSpPr>
          <p:cNvPr id="5" name="Rounded Rectangle 4"/>
          <p:cNvSpPr/>
          <p:nvPr/>
        </p:nvSpPr>
        <p:spPr bwMode="auto">
          <a:xfrm>
            <a:off x="459799" y="3490426"/>
            <a:ext cx="4886325" cy="447675"/>
          </a:xfrm>
          <a:prstGeom prst="roundRect">
            <a:avLst/>
          </a:prstGeom>
          <a:solidFill>
            <a:srgbClr val="F6AE1E"/>
          </a:solidFill>
          <a:ln>
            <a:solidFill>
              <a:schemeClr val="accent1"/>
            </a:solidFill>
            <a:headEnd type="none" w="med" len="med"/>
            <a:tailEnd type="none" w="med" len="med"/>
          </a:ln>
          <a:effectLst>
            <a:outerShdw blurRad="40000" dist="23000" dir="5400000" rotWithShape="0">
              <a:srgbClr val="000000">
                <a:alpha val="3500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defTabSz="914099"/>
            <a:r>
              <a:rPr lang="en-US" sz="2200" dirty="0" smtClean="0">
                <a:solidFill>
                  <a:schemeClr val="bg1"/>
                </a:solidFill>
                <a:latin typeface="Segoe UI Mono" pitchFamily="49" charset="0"/>
              </a:rPr>
              <a:t> Our </a:t>
            </a:r>
            <a:r>
              <a:rPr lang="en-US" sz="2200" dirty="0">
                <a:solidFill>
                  <a:schemeClr val="bg1"/>
                </a:solidFill>
                <a:latin typeface="Segoe UI Mono" pitchFamily="49" charset="0"/>
              </a:rPr>
              <a:t>Site Name: Client-Site</a:t>
            </a:r>
          </a:p>
        </p:txBody>
      </p:sp>
      <p:sp>
        <p:nvSpPr>
          <p:cNvPr id="6" name="Rounded Rectangle 5"/>
          <p:cNvSpPr/>
          <p:nvPr/>
        </p:nvSpPr>
        <p:spPr bwMode="auto">
          <a:xfrm>
            <a:off x="4329189" y="4028227"/>
            <a:ext cx="670336" cy="447675"/>
          </a:xfrm>
          <a:prstGeom prst="roundRect">
            <a:avLst/>
          </a:prstGeom>
          <a:solidFill>
            <a:srgbClr val="F6AE1E"/>
          </a:solidFill>
          <a:ln>
            <a:solidFill>
              <a:schemeClr val="accent1"/>
            </a:solidFill>
            <a:headEnd type="none" w="med" len="med"/>
            <a:tailEnd type="none" w="med" len="med"/>
          </a:ln>
          <a:effectLst>
            <a:outerShdw blurRad="40000" dist="23000" dir="5400000" rotWithShape="0">
              <a:srgbClr val="000000">
                <a:alpha val="3500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defTabSz="914099"/>
            <a:r>
              <a:rPr lang="en-US" sz="2200" dirty="0" smtClean="0">
                <a:solidFill>
                  <a:schemeClr val="bg1"/>
                </a:solidFill>
                <a:latin typeface="Segoe UI Mono" pitchFamily="49" charset="0"/>
              </a:rPr>
              <a:t> WS</a:t>
            </a:r>
            <a:endParaRPr lang="en-US" sz="2200" dirty="0">
              <a:solidFill>
                <a:schemeClr val="bg1"/>
              </a:solidFill>
              <a:latin typeface="Segoe UI Mono" pitchFamily="49" charset="0"/>
            </a:endParaRPr>
          </a:p>
        </p:txBody>
      </p:sp>
      <p:sp>
        <p:nvSpPr>
          <p:cNvPr id="8" name="Rounded Rectangle 7"/>
          <p:cNvSpPr/>
          <p:nvPr/>
        </p:nvSpPr>
        <p:spPr bwMode="auto">
          <a:xfrm>
            <a:off x="7868026" y="5234120"/>
            <a:ext cx="3757915" cy="447675"/>
          </a:xfrm>
          <a:prstGeom prst="roundRect">
            <a:avLst/>
          </a:prstGeom>
          <a:solidFill>
            <a:srgbClr val="F6AE1E"/>
          </a:solidFill>
          <a:ln>
            <a:solidFill>
              <a:schemeClr val="accent1"/>
            </a:solidFill>
            <a:headEnd type="none" w="med" len="med"/>
            <a:tailEnd type="none" w="med" len="med"/>
          </a:ln>
          <a:effectLst>
            <a:outerShdw blurRad="40000" dist="23000" dir="5400000" rotWithShape="0">
              <a:srgbClr val="000000">
                <a:alpha val="35000"/>
              </a:srgbClr>
            </a:outerShdw>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r>
              <a:rPr lang="en-US" sz="2200" dirty="0" smtClean="0">
                <a:solidFill>
                  <a:schemeClr val="bg1">
                    <a:lumMod val="85000"/>
                  </a:schemeClr>
                </a:solidFill>
                <a:latin typeface="Segoe UI Mono" pitchFamily="49" charset="0"/>
                <a:cs typeface="Consolas" pitchFamily="49" charset="0"/>
              </a:rPr>
              <a:t> ERROR_NO_SUCH_DOMAIN</a:t>
            </a:r>
            <a:endParaRPr lang="en-US" sz="2200" dirty="0">
              <a:solidFill>
                <a:schemeClr val="bg1">
                  <a:lumMod val="85000"/>
                </a:schemeClr>
              </a:solidFill>
              <a:latin typeface="Segoe UI Mono" pitchFamily="49" charset="0"/>
              <a:cs typeface="Consolas" pitchFamily="49" charset="0"/>
            </a:endParaRPr>
          </a:p>
        </p:txBody>
      </p:sp>
    </p:spTree>
    <p:extLst>
      <p:ext uri="{BB962C8B-B14F-4D97-AF65-F5344CB8AC3E}">
        <p14:creationId xmlns:p14="http://schemas.microsoft.com/office/powerpoint/2010/main" val="46090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CN" smtClean="0"/>
              <a:t>Windows Time service</a:t>
            </a:r>
            <a:endParaRPr lang="en-US" altLang="zh-CN" dirty="0" smtClean="0"/>
          </a:p>
        </p:txBody>
      </p:sp>
      <p:sp>
        <p:nvSpPr>
          <p:cNvPr id="4099" name="Content Placeholder 7"/>
          <p:cNvSpPr>
            <a:spLocks noGrp="1"/>
          </p:cNvSpPr>
          <p:nvPr>
            <p:ph idx="1"/>
          </p:nvPr>
        </p:nvSpPr>
        <p:spPr>
          <a:xfrm>
            <a:off x="606751" y="1307506"/>
            <a:ext cx="11061374" cy="5550493"/>
          </a:xfrm>
        </p:spPr>
        <p:txBody>
          <a:bodyPr>
            <a:normAutofit fontScale="92500" lnSpcReduction="10000"/>
          </a:bodyPr>
          <a:lstStyle/>
          <a:p>
            <a:r>
              <a:rPr lang="en-US" dirty="0" smtClean="0"/>
              <a:t>Implemented as a service: W32Time</a:t>
            </a:r>
          </a:p>
          <a:p>
            <a:pPr lvl="1"/>
            <a:r>
              <a:rPr lang="en-US" dirty="0" smtClean="0"/>
              <a:t>extensible model time providers plug-in framework</a:t>
            </a:r>
          </a:p>
          <a:p>
            <a:pPr lvl="1"/>
            <a:r>
              <a:rPr lang="en-US" dirty="0" smtClean="0"/>
              <a:t>HKLM\System\</a:t>
            </a:r>
            <a:r>
              <a:rPr lang="en-US" dirty="0" err="1" smtClean="0"/>
              <a:t>CurrentControlSet</a:t>
            </a:r>
            <a:r>
              <a:rPr lang="en-US" dirty="0" smtClean="0"/>
              <a:t>\Services\W32Time\</a:t>
            </a:r>
            <a:r>
              <a:rPr lang="en-US" dirty="0" err="1" smtClean="0"/>
              <a:t>Config</a:t>
            </a:r>
            <a:endParaRPr lang="en-US" dirty="0" smtClean="0"/>
          </a:p>
          <a:p>
            <a:r>
              <a:rPr lang="en-US" dirty="0" smtClean="0"/>
              <a:t>Keeps your computer clock synchronized</a:t>
            </a:r>
          </a:p>
          <a:p>
            <a:pPr lvl="1"/>
            <a:r>
              <a:rPr lang="en-US" dirty="0" smtClean="0"/>
              <a:t>accuracy is an artifact of synchronization</a:t>
            </a:r>
          </a:p>
          <a:p>
            <a:pPr lvl="1"/>
            <a:r>
              <a:rPr lang="en-US" dirty="0" smtClean="0"/>
              <a:t>high accuracy is not a goal of Time Service</a:t>
            </a:r>
          </a:p>
          <a:p>
            <a:r>
              <a:rPr lang="en-US" dirty="0" smtClean="0"/>
              <a:t>Many components in AD have time dependencies</a:t>
            </a:r>
          </a:p>
          <a:p>
            <a:pPr lvl="1"/>
            <a:r>
              <a:rPr lang="en-US" dirty="0" smtClean="0"/>
              <a:t>e.g. Kerberos requires no more than a 5-minute discrepancy between trusted parties</a:t>
            </a:r>
          </a:p>
          <a:p>
            <a:pPr lvl="2"/>
            <a:r>
              <a:rPr lang="en-US" dirty="0" smtClean="0"/>
              <a:t>Configurable through policy</a:t>
            </a:r>
          </a:p>
          <a:p>
            <a:pPr lvl="2"/>
            <a:r>
              <a:rPr lang="en-US" dirty="0" smtClean="0"/>
              <a:t>Authentication depends on Kerberos (RFC 4120)</a:t>
            </a:r>
          </a:p>
          <a:p>
            <a:r>
              <a:rPr lang="en-US" dirty="0" smtClean="0"/>
              <a:t>Supports SNTP, NTP (RFC 1305)</a:t>
            </a:r>
          </a:p>
          <a:p>
            <a:r>
              <a:rPr lang="en-US" dirty="0" smtClean="0"/>
              <a:t>UDP port 123</a:t>
            </a:r>
            <a:endParaRPr lang="en-US" dirty="0"/>
          </a:p>
        </p:txBody>
      </p:sp>
    </p:spTree>
    <p:extLst>
      <p:ext uri="{BB962C8B-B14F-4D97-AF65-F5344CB8AC3E}">
        <p14:creationId xmlns:p14="http://schemas.microsoft.com/office/powerpoint/2010/main" val="1653420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smtClean="0"/>
              <a:t>A tale of two clocks…</a:t>
            </a:r>
          </a:p>
        </p:txBody>
      </p:sp>
      <p:sp>
        <p:nvSpPr>
          <p:cNvPr id="5123" name="Rectangle 3"/>
          <p:cNvSpPr>
            <a:spLocks noGrp="1" noChangeArrowheads="1"/>
          </p:cNvSpPr>
          <p:nvPr>
            <p:ph idx="1"/>
          </p:nvPr>
        </p:nvSpPr>
        <p:spPr>
          <a:xfrm>
            <a:off x="606751" y="1307507"/>
            <a:ext cx="11061374" cy="3828740"/>
          </a:xfrm>
        </p:spPr>
        <p:txBody>
          <a:bodyPr/>
          <a:lstStyle/>
          <a:p>
            <a:r>
              <a:rPr lang="en-US" altLang="zh-CN" dirty="0" smtClean="0"/>
              <a:t>Hardware-based clock</a:t>
            </a:r>
          </a:p>
          <a:p>
            <a:pPr lvl="1"/>
            <a:r>
              <a:rPr lang="en-US" altLang="zh-CN" dirty="0" smtClean="0"/>
              <a:t>the one from the BIOS</a:t>
            </a:r>
          </a:p>
          <a:p>
            <a:pPr lvl="1"/>
            <a:r>
              <a:rPr lang="en-US" altLang="zh-CN" dirty="0" smtClean="0"/>
              <a:t>a timer, that produces a ‘tick’ at a regular interval</a:t>
            </a:r>
          </a:p>
          <a:p>
            <a:pPr lvl="1"/>
            <a:r>
              <a:rPr lang="en-US" altLang="zh-CN" dirty="0" smtClean="0"/>
              <a:t>a chunk of memory, used to store the current ‘tick count’</a:t>
            </a:r>
          </a:p>
          <a:p>
            <a:r>
              <a:rPr lang="en-US" altLang="zh-CN" dirty="0" smtClean="0"/>
              <a:t>Soft clock</a:t>
            </a:r>
          </a:p>
          <a:p>
            <a:pPr lvl="1"/>
            <a:r>
              <a:rPr lang="en-US" altLang="zh-CN" dirty="0" smtClean="0"/>
              <a:t>Sample of hardware-based clock upon boot</a:t>
            </a:r>
          </a:p>
          <a:p>
            <a:pPr lvl="1"/>
            <a:r>
              <a:rPr lang="en-US" altLang="zh-CN" dirty="0"/>
              <a:t>M</a:t>
            </a:r>
            <a:r>
              <a:rPr lang="en-US" altLang="zh-CN" dirty="0" smtClean="0"/>
              <a:t>aintained by the kernel of the OS</a:t>
            </a:r>
          </a:p>
          <a:p>
            <a:pPr lvl="1"/>
            <a:r>
              <a:rPr lang="en-US" altLang="zh-CN" dirty="0" smtClean="0"/>
              <a:t>Time is held in the hardware clock when machine is off</a:t>
            </a:r>
          </a:p>
        </p:txBody>
      </p:sp>
    </p:spTree>
    <p:extLst>
      <p:ext uri="{BB962C8B-B14F-4D97-AF65-F5344CB8AC3E}">
        <p14:creationId xmlns:p14="http://schemas.microsoft.com/office/powerpoint/2010/main" val="4172481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smtClean="0"/>
              <a:t>What does W32Time do with the soft clock?</a:t>
            </a:r>
            <a:endParaRPr lang="en-US" altLang="zh-CN" dirty="0" smtClean="0"/>
          </a:p>
        </p:txBody>
      </p:sp>
      <p:sp>
        <p:nvSpPr>
          <p:cNvPr id="5123" name="Rectangle 3"/>
          <p:cNvSpPr>
            <a:spLocks noGrp="1" noChangeArrowheads="1"/>
          </p:cNvSpPr>
          <p:nvPr>
            <p:ph idx="1"/>
          </p:nvPr>
        </p:nvSpPr>
        <p:spPr/>
        <p:txBody>
          <a:bodyPr/>
          <a:lstStyle/>
          <a:p>
            <a:r>
              <a:rPr lang="en-US" altLang="zh-CN" smtClean="0"/>
              <a:t>How does soft clock work?</a:t>
            </a:r>
          </a:p>
          <a:p>
            <a:pPr lvl="1"/>
            <a:r>
              <a:rPr lang="en-US" altLang="zh-CN" smtClean="0"/>
              <a:t>The kernel grabs the time from the hardware clock upon startup</a:t>
            </a:r>
          </a:p>
          <a:p>
            <a:pPr lvl="1"/>
            <a:r>
              <a:rPr lang="en-US" altLang="zh-CN" smtClean="0"/>
              <a:t>W32Time service “disciplines” the clock when machine is running</a:t>
            </a:r>
          </a:p>
          <a:p>
            <a:pPr lvl="1"/>
            <a:r>
              <a:rPr lang="en-US" altLang="zh-CN" smtClean="0"/>
              <a:t>Time is held in the hardware clock when machine is off</a:t>
            </a:r>
          </a:p>
          <a:p>
            <a:pPr lvl="1"/>
            <a:endParaRPr lang="en-US" altLang="zh-CN" dirty="0" smtClean="0"/>
          </a:p>
        </p:txBody>
      </p:sp>
    </p:spTree>
    <p:extLst>
      <p:ext uri="{BB962C8B-B14F-4D97-AF65-F5344CB8AC3E}">
        <p14:creationId xmlns:p14="http://schemas.microsoft.com/office/powerpoint/2010/main" val="226137447"/>
      </p:ext>
    </p:extLst>
  </p:cSld>
  <p:clrMapOvr>
    <a:masterClrMapping/>
  </p:clrMapOvr>
  <p:transition>
    <p:randomBa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smtClean="0"/>
              <a:t>How does Windows Time service work?</a:t>
            </a:r>
            <a:endParaRPr lang="en-US" altLang="zh-CN" dirty="0" smtClean="0"/>
          </a:p>
        </p:txBody>
      </p:sp>
      <p:sp>
        <p:nvSpPr>
          <p:cNvPr id="6147" name="Rectangle 3"/>
          <p:cNvSpPr>
            <a:spLocks noGrp="1" noChangeArrowheads="1"/>
          </p:cNvSpPr>
          <p:nvPr>
            <p:ph idx="1"/>
          </p:nvPr>
        </p:nvSpPr>
        <p:spPr>
          <a:xfrm>
            <a:off x="606751" y="1307506"/>
            <a:ext cx="11061374" cy="5550493"/>
          </a:xfrm>
        </p:spPr>
        <p:txBody>
          <a:bodyPr>
            <a:normAutofit fontScale="92500" lnSpcReduction="10000"/>
          </a:bodyPr>
          <a:lstStyle/>
          <a:p>
            <a:r>
              <a:rPr lang="en-US" altLang="zh-CN" dirty="0" smtClean="0"/>
              <a:t>Client-server model</a:t>
            </a:r>
          </a:p>
          <a:p>
            <a:pPr lvl="1"/>
            <a:r>
              <a:rPr lang="en-US" altLang="zh-CN" dirty="0" smtClean="0"/>
              <a:t>Client makes a request for a timestamp at time t1 </a:t>
            </a:r>
          </a:p>
          <a:p>
            <a:pPr lvl="1"/>
            <a:r>
              <a:rPr lang="en-US" altLang="zh-CN" dirty="0" smtClean="0"/>
              <a:t>Server (time source) receives the request at time t2</a:t>
            </a:r>
          </a:p>
          <a:p>
            <a:pPr lvl="1"/>
            <a:r>
              <a:rPr lang="en-US" altLang="zh-CN" dirty="0" smtClean="0"/>
              <a:t>Server sends back a response at time t3 </a:t>
            </a:r>
          </a:p>
          <a:p>
            <a:pPr lvl="1"/>
            <a:r>
              <a:rPr lang="en-US" altLang="zh-CN" dirty="0" smtClean="0"/>
              <a:t>Client receives the response at time t4</a:t>
            </a:r>
          </a:p>
          <a:p>
            <a:r>
              <a:rPr lang="en-US" altLang="zh-CN" dirty="0" smtClean="0"/>
              <a:t>Clock offset</a:t>
            </a:r>
          </a:p>
          <a:p>
            <a:pPr lvl="1"/>
            <a:r>
              <a:rPr lang="en-US" altLang="zh-CN" dirty="0" smtClean="0"/>
              <a:t>((t2 - t1) + (t3 - t4)) / 2</a:t>
            </a:r>
          </a:p>
          <a:p>
            <a:r>
              <a:rPr lang="en-US" altLang="zh-CN" dirty="0" smtClean="0"/>
              <a:t>Skewing and setting</a:t>
            </a:r>
          </a:p>
          <a:p>
            <a:pPr lvl="1"/>
            <a:r>
              <a:rPr lang="en-US" altLang="zh-CN" dirty="0" smtClean="0"/>
              <a:t>Too small: adjust the time gradually</a:t>
            </a:r>
          </a:p>
          <a:p>
            <a:pPr lvl="1"/>
            <a:r>
              <a:rPr lang="en-US" altLang="zh-CN" dirty="0" smtClean="0"/>
              <a:t>Too large: simply set the time</a:t>
            </a:r>
          </a:p>
          <a:p>
            <a:pPr lvl="1"/>
            <a:r>
              <a:rPr lang="en-US" altLang="zh-CN" dirty="0" smtClean="0"/>
              <a:t>The concept of "too large" or "too small" is relative, defined by the registry key: </a:t>
            </a:r>
            <a:r>
              <a:rPr lang="en-US" altLang="zh-CN" dirty="0" err="1" smtClean="0"/>
              <a:t>MaxAllowedPhaseOffset</a:t>
            </a:r>
            <a:endParaRPr lang="en-US" altLang="zh-CN" dirty="0" smtClean="0"/>
          </a:p>
          <a:p>
            <a:pPr lvl="1"/>
            <a:r>
              <a:rPr lang="en-US" altLang="zh-CN" dirty="0" smtClean="0"/>
              <a:t>Protect from large time jumps: </a:t>
            </a:r>
            <a:r>
              <a:rPr lang="en-US" altLang="zh-CN" dirty="0" err="1" smtClean="0"/>
              <a:t>MaxPosPhaseCorrection</a:t>
            </a:r>
            <a:r>
              <a:rPr lang="en-US" altLang="zh-CN" dirty="0" smtClean="0"/>
              <a:t> and </a:t>
            </a:r>
            <a:r>
              <a:rPr lang="en-US" altLang="zh-CN" dirty="0" err="1" smtClean="0"/>
              <a:t>MaxNegPhaseCorrection</a:t>
            </a:r>
            <a:endParaRPr lang="en-US" altLang="zh-CN" dirty="0" smtClean="0"/>
          </a:p>
          <a:p>
            <a:pPr lvl="1"/>
            <a:endParaRPr lang="en-US" altLang="zh-CN" dirty="0" smtClean="0"/>
          </a:p>
        </p:txBody>
      </p:sp>
    </p:spTree>
    <p:extLst>
      <p:ext uri="{BB962C8B-B14F-4D97-AF65-F5344CB8AC3E}">
        <p14:creationId xmlns:p14="http://schemas.microsoft.com/office/powerpoint/2010/main" val="1964271805"/>
      </p:ext>
    </p:extLst>
  </p:cSld>
  <p:clrMapOvr>
    <a:masterClrMapping/>
  </p:clrMapOvr>
  <p:transition>
    <p:wheel spokes="3"/>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smtClean="0"/>
              <a:t>Time source selection</a:t>
            </a:r>
            <a:endParaRPr lang="en-US" altLang="zh-CN" dirty="0" smtClean="0"/>
          </a:p>
        </p:txBody>
      </p:sp>
      <p:sp>
        <p:nvSpPr>
          <p:cNvPr id="3" name="Content Placeholder 2"/>
          <p:cNvSpPr>
            <a:spLocks noGrp="1"/>
          </p:cNvSpPr>
          <p:nvPr>
            <p:ph idx="1"/>
          </p:nvPr>
        </p:nvSpPr>
        <p:spPr/>
        <p:txBody>
          <a:bodyPr/>
          <a:lstStyle/>
          <a:p>
            <a:r>
              <a:rPr lang="en-US" altLang="zh-CN" smtClean="0"/>
              <a:t>NTP</a:t>
            </a:r>
          </a:p>
          <a:p>
            <a:pPr lvl="1"/>
            <a:r>
              <a:rPr lang="en-US" altLang="zh-CN" smtClean="0"/>
              <a:t>Used on computers that are not joined to a domain</a:t>
            </a:r>
          </a:p>
          <a:p>
            <a:pPr lvl="1"/>
            <a:r>
              <a:rPr lang="en-US" altLang="zh-CN" smtClean="0"/>
              <a:t>Tries to sync with the peer specified</a:t>
            </a:r>
          </a:p>
          <a:p>
            <a:pPr lvl="1"/>
            <a:r>
              <a:rPr lang="en-US" altLang="zh-CN" smtClean="0"/>
              <a:t>If it can’t, it waits until it can</a:t>
            </a:r>
          </a:p>
          <a:p>
            <a:r>
              <a:rPr lang="en-US" altLang="zh-CN" smtClean="0"/>
              <a:t>NT5DS</a:t>
            </a:r>
          </a:p>
          <a:p>
            <a:pPr lvl="1"/>
            <a:r>
              <a:rPr lang="en-US" altLang="zh-CN" smtClean="0"/>
              <a:t>Used on computers in a domain</a:t>
            </a:r>
          </a:p>
          <a:p>
            <a:pPr lvl="1"/>
            <a:r>
              <a:rPr lang="en-US" altLang="zh-CN" smtClean="0"/>
              <a:t>Complex algorithm to find a peer (Domain Hierarchy)</a:t>
            </a:r>
          </a:p>
          <a:p>
            <a:pPr lvl="1"/>
            <a:r>
              <a:rPr lang="en-US" altLang="zh-CN" smtClean="0"/>
              <a:t>W32Time service is responsible for distributing the time throughout the domain </a:t>
            </a:r>
          </a:p>
          <a:p>
            <a:endParaRPr lang="en-US" altLang="zh-CN" smtClean="0"/>
          </a:p>
          <a:p>
            <a:pPr lvl="1"/>
            <a:endParaRPr lang="en-US" altLang="zh-CN" smtClean="0"/>
          </a:p>
          <a:p>
            <a:pPr lvl="1"/>
            <a:endParaRPr lang="en-US" altLang="zh-CN" smtClean="0"/>
          </a:p>
          <a:p>
            <a:pPr lvl="1"/>
            <a:endParaRPr lang="en-US" altLang="zh-CN" dirty="0"/>
          </a:p>
        </p:txBody>
      </p:sp>
    </p:spTree>
    <p:extLst>
      <p:ext uri="{BB962C8B-B14F-4D97-AF65-F5344CB8AC3E}">
        <p14:creationId xmlns:p14="http://schemas.microsoft.com/office/powerpoint/2010/main" val="723168139"/>
      </p:ext>
    </p:extLst>
  </p:cSld>
  <p:clrMapOvr>
    <a:masterClrMapping/>
  </p:clrMapOvr>
  <p:transition>
    <p:checke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smtClean="0"/>
              <a:t>Score to select a time source (NT5DS)</a:t>
            </a:r>
            <a:endParaRPr lang="en-US" altLang="zh-CN" dirty="0" smtClean="0"/>
          </a:p>
        </p:txBody>
      </p:sp>
      <p:sp>
        <p:nvSpPr>
          <p:cNvPr id="3" name="Content Placeholder 2"/>
          <p:cNvSpPr>
            <a:spLocks noGrp="1"/>
          </p:cNvSpPr>
          <p:nvPr>
            <p:ph idx="1"/>
          </p:nvPr>
        </p:nvSpPr>
        <p:spPr>
          <a:xfrm>
            <a:off x="606751" y="1307506"/>
            <a:ext cx="11061374" cy="5550493"/>
          </a:xfrm>
        </p:spPr>
        <p:txBody>
          <a:bodyPr>
            <a:normAutofit lnSpcReduction="10000"/>
          </a:bodyPr>
          <a:lstStyle/>
          <a:p>
            <a:r>
              <a:rPr lang="en-US" altLang="zh-CN" dirty="0" smtClean="0"/>
              <a:t>Select the best peer with the highest score </a:t>
            </a:r>
          </a:p>
          <a:p>
            <a:pPr lvl="1"/>
            <a:r>
              <a:rPr lang="en-US" altLang="zh-CN" dirty="0" smtClean="0"/>
              <a:t>8 points if the machine is in-site</a:t>
            </a:r>
          </a:p>
          <a:p>
            <a:pPr lvl="1"/>
            <a:r>
              <a:rPr lang="en-US" altLang="zh-CN" dirty="0" smtClean="0"/>
              <a:t>4 points if the machine is set as ‘reliable’ </a:t>
            </a:r>
          </a:p>
          <a:p>
            <a:pPr lvl="1"/>
            <a:r>
              <a:rPr lang="en-US" altLang="zh-CN" dirty="0" smtClean="0"/>
              <a:t>2 points if the machine is in the parent domain</a:t>
            </a:r>
          </a:p>
          <a:p>
            <a:pPr lvl="1"/>
            <a:r>
              <a:rPr lang="en-US" altLang="zh-CN" dirty="0" smtClean="0"/>
              <a:t>1 point if the machine is a PDC</a:t>
            </a:r>
          </a:p>
          <a:p>
            <a:r>
              <a:rPr lang="en-US" altLang="zh-CN" dirty="0" smtClean="0"/>
              <a:t>Two special cases</a:t>
            </a:r>
          </a:p>
          <a:p>
            <a:pPr lvl="1"/>
            <a:r>
              <a:rPr lang="en-US" altLang="zh-CN" dirty="0" smtClean="0"/>
              <a:t>The Root PDC</a:t>
            </a:r>
          </a:p>
          <a:p>
            <a:pPr lvl="2"/>
            <a:r>
              <a:rPr lang="en-US" altLang="zh-CN" dirty="0" smtClean="0"/>
              <a:t>Use Local CMOS Clock by default</a:t>
            </a:r>
          </a:p>
          <a:p>
            <a:pPr lvl="2"/>
            <a:r>
              <a:rPr lang="en-US" altLang="zh-CN" dirty="0" smtClean="0"/>
              <a:t>Can manually set it in NTP mode</a:t>
            </a:r>
          </a:p>
          <a:p>
            <a:pPr lvl="1"/>
            <a:r>
              <a:rPr lang="en-US" altLang="zh-CN" dirty="0" smtClean="0"/>
              <a:t>DC configured as Reliable (Good Time Server)</a:t>
            </a:r>
          </a:p>
          <a:p>
            <a:pPr lvl="2"/>
            <a:r>
              <a:rPr lang="en-US" altLang="zh-CN" dirty="0" smtClean="0"/>
              <a:t>W32tm /</a:t>
            </a:r>
            <a:r>
              <a:rPr lang="en-US" altLang="zh-CN" dirty="0" err="1" smtClean="0"/>
              <a:t>config</a:t>
            </a:r>
            <a:r>
              <a:rPr lang="en-US" altLang="zh-CN" dirty="0" smtClean="0"/>
              <a:t> /</a:t>
            </a:r>
            <a:r>
              <a:rPr lang="en-US" altLang="zh-CN" dirty="0" err="1" smtClean="0"/>
              <a:t>reliable:YES</a:t>
            </a:r>
            <a:r>
              <a:rPr lang="en-US" altLang="zh-CN" dirty="0" smtClean="0"/>
              <a:t> </a:t>
            </a:r>
          </a:p>
          <a:p>
            <a:pPr lvl="2"/>
            <a:r>
              <a:rPr lang="en-US" altLang="zh-CN" dirty="0" smtClean="0"/>
              <a:t>All DCs in the same site will sync time from it, be careful when using it!</a:t>
            </a:r>
          </a:p>
          <a:p>
            <a:pPr lvl="2"/>
            <a:r>
              <a:rPr lang="en-US" altLang="zh-CN" dirty="0" smtClean="0"/>
              <a:t>Discoverable through DC Locator (</a:t>
            </a:r>
            <a:r>
              <a:rPr lang="en-US" altLang="zh-CN" dirty="0" err="1" smtClean="0"/>
              <a:t>GTimeServ</a:t>
            </a:r>
            <a:r>
              <a:rPr lang="en-US" altLang="zh-CN" dirty="0" smtClean="0"/>
              <a:t> flag)</a:t>
            </a:r>
            <a:endParaRPr lang="en-US" altLang="zh-CN" dirty="0"/>
          </a:p>
        </p:txBody>
      </p:sp>
    </p:spTree>
    <p:extLst>
      <p:ext uri="{BB962C8B-B14F-4D97-AF65-F5344CB8AC3E}">
        <p14:creationId xmlns:p14="http://schemas.microsoft.com/office/powerpoint/2010/main" val="2948454795"/>
      </p:ext>
    </p:extLst>
  </p:cSld>
  <p:clrMapOvr>
    <a:masterClrMapping/>
  </p:clrMapOvr>
  <p:transition>
    <p:newsflash/>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Time synchronization and RODCs</a:t>
            </a:r>
            <a:endParaRPr lang="en-US" dirty="0" smtClean="0"/>
          </a:p>
        </p:txBody>
      </p:sp>
      <p:sp>
        <p:nvSpPr>
          <p:cNvPr id="5" name="Content Placeholder 4"/>
          <p:cNvSpPr>
            <a:spLocks noGrp="1"/>
          </p:cNvSpPr>
          <p:nvPr>
            <p:ph idx="1"/>
          </p:nvPr>
        </p:nvSpPr>
        <p:spPr>
          <a:xfrm>
            <a:off x="606751" y="1307507"/>
            <a:ext cx="11061374" cy="4628960"/>
          </a:xfrm>
        </p:spPr>
        <p:txBody>
          <a:bodyPr/>
          <a:lstStyle/>
          <a:p>
            <a:r>
              <a:rPr lang="en-US" dirty="0" smtClean="0"/>
              <a:t>There are special considerations when dealing with RODCs</a:t>
            </a:r>
          </a:p>
          <a:p>
            <a:pPr lvl="1"/>
            <a:r>
              <a:rPr lang="en-US" dirty="0" smtClean="0"/>
              <a:t>branch office scenarios</a:t>
            </a:r>
          </a:p>
          <a:p>
            <a:pPr marL="460375" lvl="1" indent="0">
              <a:buNone/>
            </a:pPr>
            <a:endParaRPr lang="en-US" dirty="0" smtClean="0"/>
          </a:p>
          <a:p>
            <a:r>
              <a:rPr lang="en-US" dirty="0" smtClean="0"/>
              <a:t>Time Service protocol uses NT hash to encrypt time-sample returned to client</a:t>
            </a:r>
          </a:p>
          <a:p>
            <a:pPr lvl="1"/>
            <a:r>
              <a:rPr lang="en-US" dirty="0" smtClean="0"/>
              <a:t>client sends the RID of the machine account</a:t>
            </a:r>
          </a:p>
          <a:p>
            <a:pPr lvl="1"/>
            <a:r>
              <a:rPr lang="en-US" dirty="0" smtClean="0"/>
              <a:t>server (DC) needs the password of the account to compute response</a:t>
            </a:r>
          </a:p>
          <a:p>
            <a:pPr lvl="1"/>
            <a:r>
              <a:rPr lang="en-US" dirty="0" smtClean="0"/>
              <a:t>This impacts RODCs…</a:t>
            </a:r>
          </a:p>
        </p:txBody>
      </p:sp>
    </p:spTree>
    <p:extLst>
      <p:ext uri="{BB962C8B-B14F-4D97-AF65-F5344CB8AC3E}">
        <p14:creationId xmlns:p14="http://schemas.microsoft.com/office/powerpoint/2010/main" val="2699347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dirty="0" smtClean="0"/>
              <a:t>So then what’s the story for RODCs?</a:t>
            </a:r>
          </a:p>
        </p:txBody>
      </p:sp>
      <p:sp>
        <p:nvSpPr>
          <p:cNvPr id="3" name="Content Placeholder 2"/>
          <p:cNvSpPr>
            <a:spLocks noGrp="1"/>
          </p:cNvSpPr>
          <p:nvPr>
            <p:ph idx="1"/>
          </p:nvPr>
        </p:nvSpPr>
        <p:spPr>
          <a:xfrm>
            <a:off x="606751" y="1307507"/>
            <a:ext cx="11061374" cy="4025717"/>
          </a:xfrm>
        </p:spPr>
        <p:txBody>
          <a:bodyPr/>
          <a:lstStyle/>
          <a:p>
            <a:r>
              <a:rPr lang="en-US" altLang="zh-CN" dirty="0" smtClean="0"/>
              <a:t>RODC as time client</a:t>
            </a:r>
          </a:p>
          <a:p>
            <a:pPr lvl="1"/>
            <a:r>
              <a:rPr lang="en-US" altLang="zh-CN" dirty="0" smtClean="0"/>
              <a:t>Sync from any writable DC in domain or parent domain</a:t>
            </a:r>
          </a:p>
          <a:p>
            <a:pPr lvl="1"/>
            <a:endParaRPr lang="en-US" altLang="zh-CN" dirty="0" smtClean="0"/>
          </a:p>
          <a:p>
            <a:r>
              <a:rPr lang="en-US" altLang="zh-CN" dirty="0" smtClean="0"/>
              <a:t>RODC as time server</a:t>
            </a:r>
          </a:p>
          <a:p>
            <a:pPr lvl="1"/>
            <a:r>
              <a:rPr lang="en-US" altLang="zh-CN" dirty="0" smtClean="0"/>
              <a:t>machine password cached locally?</a:t>
            </a:r>
          </a:p>
          <a:p>
            <a:pPr lvl="2"/>
            <a:r>
              <a:rPr lang="en-US" altLang="zh-CN" dirty="0" smtClean="0"/>
              <a:t>act as any other DC</a:t>
            </a:r>
          </a:p>
          <a:p>
            <a:pPr lvl="1"/>
            <a:r>
              <a:rPr lang="en-US" altLang="zh-CN" dirty="0" smtClean="0"/>
              <a:t>otherwise chaining to a writable DC occurs</a:t>
            </a:r>
          </a:p>
          <a:p>
            <a:pPr lvl="2"/>
            <a:r>
              <a:rPr lang="en-US" altLang="zh-CN" dirty="0"/>
              <a:t>if across a </a:t>
            </a:r>
            <a:r>
              <a:rPr lang="en-US" altLang="zh-CN" dirty="0" smtClean="0"/>
              <a:t>firewall, UDP 123 between RODC and writable DC is required</a:t>
            </a:r>
          </a:p>
        </p:txBody>
      </p:sp>
    </p:spTree>
    <p:extLst>
      <p:ext uri="{BB962C8B-B14F-4D97-AF65-F5344CB8AC3E}">
        <p14:creationId xmlns:p14="http://schemas.microsoft.com/office/powerpoint/2010/main" val="1134211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ltLang="zh-CN" smtClean="0"/>
              <a:t>Key settings and administration commands</a:t>
            </a:r>
            <a:endParaRPr lang="en-US" altLang="zh-CN" dirty="0" smtClean="0"/>
          </a:p>
        </p:txBody>
      </p:sp>
      <p:sp>
        <p:nvSpPr>
          <p:cNvPr id="258051" name="Rectangle 3"/>
          <p:cNvSpPr>
            <a:spLocks noGrp="1" noChangeArrowheads="1"/>
          </p:cNvSpPr>
          <p:nvPr>
            <p:ph idx="1"/>
          </p:nvPr>
        </p:nvSpPr>
        <p:spPr/>
        <p:txBody>
          <a:bodyPr/>
          <a:lstStyle/>
          <a:p>
            <a:r>
              <a:rPr lang="en-US" altLang="zh-CN" smtClean="0"/>
              <a:t>Key settings</a:t>
            </a:r>
          </a:p>
          <a:p>
            <a:pPr lvl="1"/>
            <a:r>
              <a:rPr lang="en-US" altLang="zh-CN" smtClean="0"/>
              <a:t>HKLM\SYSTEM\CurrentControlSet\Services\W32Time</a:t>
            </a:r>
          </a:p>
          <a:p>
            <a:pPr lvl="2"/>
            <a:r>
              <a:rPr lang="en-US" altLang="zh-CN" smtClean="0"/>
              <a:t>\Parameters\Type</a:t>
            </a:r>
          </a:p>
          <a:p>
            <a:pPr lvl="2"/>
            <a:r>
              <a:rPr lang="en-US" altLang="zh-CN" smtClean="0"/>
              <a:t>\Parameters\NtpServer</a:t>
            </a:r>
          </a:p>
          <a:p>
            <a:pPr lvl="1"/>
            <a:endParaRPr lang="en-US" altLang="zh-CN" smtClean="0"/>
          </a:p>
          <a:p>
            <a:r>
              <a:rPr lang="en-US" altLang="zh-CN" smtClean="0"/>
              <a:t>Common administration commands (W32tm.exe)</a:t>
            </a:r>
          </a:p>
          <a:p>
            <a:pPr lvl="1"/>
            <a:r>
              <a:rPr lang="en-US" altLang="zh-CN" smtClean="0"/>
              <a:t>w32tm /resync [/rediscover]</a:t>
            </a:r>
          </a:p>
          <a:p>
            <a:pPr lvl="1"/>
            <a:r>
              <a:rPr lang="en-US" altLang="zh-CN" smtClean="0"/>
              <a:t>w32tm /query /source</a:t>
            </a:r>
          </a:p>
          <a:p>
            <a:pPr lvl="1"/>
            <a:r>
              <a:rPr lang="en-US" altLang="zh-CN" smtClean="0"/>
              <a:t>w32tm /debug /enable /file:C:\windows\temp\w32time.log /size:10000000 /entries:0-300</a:t>
            </a:r>
            <a:endParaRPr lang="en-US" altLang="zh-CN" dirty="0" smtClean="0"/>
          </a:p>
        </p:txBody>
      </p:sp>
    </p:spTree>
    <p:extLst>
      <p:ext uri="{BB962C8B-B14F-4D97-AF65-F5344CB8AC3E}">
        <p14:creationId xmlns:p14="http://schemas.microsoft.com/office/powerpoint/2010/main" val="3093331586"/>
      </p:ext>
    </p:extLst>
  </p:cSld>
  <p:clrMapOvr>
    <a:masterClrMapping/>
  </p:clrMapOvr>
  <p:transition>
    <p:push/>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10659"/>
          <p:cNvSpPr>
            <a:spLocks noGrp="1" noChangeArrowheads="1"/>
          </p:cNvSpPr>
          <p:nvPr>
            <p:ph type="title"/>
          </p:nvPr>
        </p:nvSpPr>
        <p:spPr/>
        <p:txBody>
          <a:bodyPr/>
          <a:lstStyle/>
          <a:p>
            <a:r>
              <a:rPr lang="en-US" smtClean="0"/>
              <a:t>Time Service on a virtual DC</a:t>
            </a:r>
            <a:endParaRPr lang="en-US" dirty="0" smtClean="0"/>
          </a:p>
        </p:txBody>
      </p:sp>
      <p:sp>
        <p:nvSpPr>
          <p:cNvPr id="3" name="Text Placeholder 2"/>
          <p:cNvSpPr>
            <a:spLocks noGrp="1"/>
          </p:cNvSpPr>
          <p:nvPr>
            <p:ph idx="1"/>
          </p:nvPr>
        </p:nvSpPr>
        <p:spPr>
          <a:xfrm>
            <a:off x="609441" y="1303326"/>
            <a:ext cx="10969943" cy="5133713"/>
          </a:xfrm>
        </p:spPr>
        <p:txBody>
          <a:bodyPr/>
          <a:lstStyle/>
          <a:p>
            <a:r>
              <a:rPr lang="en-US" sz="2400" dirty="0" smtClean="0"/>
              <a:t>If you have followed our existing guidance…</a:t>
            </a:r>
          </a:p>
          <a:p>
            <a:pPr lvl="1"/>
            <a:r>
              <a:rPr lang="en-US" sz="2000" dirty="0" smtClean="0"/>
              <a:t>we’ve changed our minds </a:t>
            </a:r>
            <a:r>
              <a:rPr lang="en-US" sz="2000" dirty="0" smtClean="0">
                <a:sym typeface="Wingdings" pitchFamily="2" charset="2"/>
              </a:rPr>
              <a:t></a:t>
            </a:r>
          </a:p>
          <a:p>
            <a:pPr lvl="1"/>
            <a:r>
              <a:rPr lang="en-US" sz="2000" dirty="0" smtClean="0">
                <a:sym typeface="Wingdings" pitchFamily="2" charset="2"/>
              </a:rPr>
              <a:t>documentation changes are on the way</a:t>
            </a:r>
          </a:p>
          <a:p>
            <a:r>
              <a:rPr lang="en-US" sz="2400" dirty="0" smtClean="0"/>
              <a:t>Time Service has a well-defined algorithm for time synchronization on a domain (Domain Hierarchy)</a:t>
            </a:r>
          </a:p>
          <a:p>
            <a:pPr lvl="1"/>
            <a:r>
              <a:rPr lang="en-US" sz="2000" dirty="0" smtClean="0"/>
              <a:t>let it do its thing</a:t>
            </a:r>
          </a:p>
          <a:p>
            <a:r>
              <a:rPr lang="en-US" sz="2400" dirty="0" smtClean="0"/>
              <a:t>So, disable Integration Services completely?</a:t>
            </a:r>
          </a:p>
          <a:p>
            <a:pPr lvl="1"/>
            <a:r>
              <a:rPr lang="en-US" sz="2000" dirty="0" smtClean="0"/>
              <a:t>NO… and again, no! </a:t>
            </a:r>
            <a:r>
              <a:rPr lang="en-US" sz="2000" dirty="0" smtClean="0">
                <a:sym typeface="Wingdings" pitchFamily="2" charset="2"/>
              </a:rPr>
              <a:t></a:t>
            </a:r>
            <a:endParaRPr lang="en-US" sz="2000" dirty="0" smtClean="0"/>
          </a:p>
          <a:p>
            <a:pPr lvl="1"/>
            <a:r>
              <a:rPr lang="en-US" sz="2000" dirty="0" smtClean="0"/>
              <a:t>time host synchronization is still needed, e.g.</a:t>
            </a:r>
          </a:p>
          <a:p>
            <a:pPr lvl="2"/>
            <a:r>
              <a:rPr lang="en-US" sz="1800" dirty="0" smtClean="0"/>
              <a:t>W32Time is not using Domain Hierarchy</a:t>
            </a:r>
          </a:p>
          <a:p>
            <a:pPr lvl="2"/>
            <a:r>
              <a:rPr lang="en-US" sz="1800" dirty="0" smtClean="0"/>
              <a:t>during boot or other VM operations such as Resume</a:t>
            </a:r>
          </a:p>
          <a:p>
            <a:pPr marL="855663" lvl="2" indent="0">
              <a:buNone/>
            </a:pPr>
            <a:endParaRPr lang="en-US" sz="1800" dirty="0" smtClean="0"/>
          </a:p>
          <a:p>
            <a:r>
              <a:rPr lang="en-US" sz="2400" dirty="0" smtClean="0"/>
              <a:t>Disable the VMIC time-sync provider in the guest</a:t>
            </a:r>
          </a:p>
          <a:p>
            <a:pPr lvl="1"/>
            <a:r>
              <a:rPr lang="en-US" sz="2000" dirty="0" smtClean="0"/>
              <a:t>HKLM\SYSTEM\CCS\Services\W32Time\</a:t>
            </a:r>
            <a:r>
              <a:rPr lang="en-US" sz="2000" dirty="0" err="1" smtClean="0"/>
              <a:t>TimeProviders</a:t>
            </a:r>
            <a:r>
              <a:rPr lang="en-US" sz="2000" dirty="0" smtClean="0"/>
              <a:t>\</a:t>
            </a:r>
          </a:p>
          <a:p>
            <a:pPr lvl="2"/>
            <a:r>
              <a:rPr lang="en-US" sz="1800" dirty="0" smtClean="0"/>
              <a:t>DWORD: </a:t>
            </a:r>
            <a:r>
              <a:rPr lang="en-US" sz="1800" b="1" i="1" dirty="0" smtClean="0"/>
              <a:t>VMICTimeProvider:0</a:t>
            </a:r>
            <a:r>
              <a:rPr lang="en-US" sz="1800" dirty="0" smtClean="0"/>
              <a:t>  </a:t>
            </a:r>
            <a:r>
              <a:rPr lang="en-US" sz="1800" dirty="0" smtClean="0">
                <a:sym typeface="Wingdings" pitchFamily="2" charset="2"/>
              </a:rPr>
              <a:t> that’s a zero</a:t>
            </a:r>
            <a:endParaRPr lang="en-US" sz="1800" dirty="0"/>
          </a:p>
        </p:txBody>
      </p:sp>
    </p:spTree>
    <p:extLst>
      <p:ext uri="{BB962C8B-B14F-4D97-AF65-F5344CB8AC3E}">
        <p14:creationId xmlns:p14="http://schemas.microsoft.com/office/powerpoint/2010/main" val="3826141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833E7-CDA5-4E4A-AF0B-36A91B78C9EF}">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8b529f77-48ab-4581-b468-93f09345b8aa"/>
    <ds:schemaRef ds:uri="http://schemas.microsoft.com/office/infopath/2007/PartnerControls"/>
    <ds:schemaRef ds:uri="2295e2e7-0eeb-498e-8716-217bb2ee6ee3"/>
    <ds:schemaRef ds:uri="http://www.w3.org/XML/1998/namespace"/>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19552</TotalTime>
  <Words>15505</Words>
  <Application>Microsoft Office PowerPoint</Application>
  <PresentationFormat>Custom</PresentationFormat>
  <Paragraphs>3372</Paragraphs>
  <Slides>255</Slides>
  <Notes>216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255</vt:i4>
      </vt:variant>
    </vt:vector>
  </HeadingPairs>
  <TitlesOfParts>
    <vt:vector size="259" baseType="lpstr">
      <vt:lpstr>TENA11_BreakoutSession_Template_16x9_Final_05132011</vt:lpstr>
      <vt:lpstr>White with Consolas font for code slides</vt:lpstr>
      <vt:lpstr>Bitmap Image</vt:lpstr>
      <vt:lpstr>Photo Editor Photo</vt:lpstr>
      <vt:lpstr>“Tricks-of-the-trade” after a Decade+ of Microsoft Active Directory</vt:lpstr>
      <vt:lpstr>Session Objectives and Takeaways</vt:lpstr>
      <vt:lpstr>Selected Set of Topics</vt:lpstr>
      <vt:lpstr>DC Locator</vt:lpstr>
      <vt:lpstr>DC Locator</vt:lpstr>
      <vt:lpstr>How Does DC Locator Work?</vt:lpstr>
      <vt:lpstr>How Does DC Locator Work?</vt:lpstr>
      <vt:lpstr>What Capabilities Can Be Located?</vt:lpstr>
      <vt:lpstr>Deconstructing an nltest /dsgetdc output</vt:lpstr>
      <vt:lpstr>DC Locator</vt:lpstr>
      <vt:lpstr>AutoSiteCoverage</vt:lpstr>
      <vt:lpstr>With AutoSiteCoverage</vt:lpstr>
      <vt:lpstr>Without AutoSiteCoverage</vt:lpstr>
      <vt:lpstr>DC Locator</vt:lpstr>
      <vt:lpstr>TryNextClosestSite</vt:lpstr>
      <vt:lpstr>Without TryNextClosestSite</vt:lpstr>
      <vt:lpstr>With TryNextClosestSite</vt:lpstr>
      <vt:lpstr>NextClosestSiteFilter</vt:lpstr>
      <vt:lpstr>NextClosestSiteFilter = 2</vt:lpstr>
      <vt:lpstr>NextClosestSiteFilter = 1</vt:lpstr>
      <vt:lpstr>NextClosestSiteFilter = 0</vt:lpstr>
      <vt:lpstr>Windows Time Service</vt:lpstr>
      <vt:lpstr>Time Service</vt:lpstr>
      <vt:lpstr>A Tale of Two Clocks…</vt:lpstr>
      <vt:lpstr>A Tale of Two Clocks…</vt:lpstr>
      <vt:lpstr>What’s with the Soft Clock Discipline?</vt:lpstr>
      <vt:lpstr>Windows Time Service</vt:lpstr>
      <vt:lpstr>How Time Synchronization Authenticates?</vt:lpstr>
      <vt:lpstr>What Does This Have to Do with RODCs?</vt:lpstr>
      <vt:lpstr>Windows Time Service</vt:lpstr>
      <vt:lpstr>Time Service on a Virtual DC</vt:lpstr>
      <vt:lpstr>Windows Time Service</vt:lpstr>
      <vt:lpstr>W32Time, On, Off, Auto Start, Demand Start?</vt:lpstr>
      <vt:lpstr>Deployment</vt:lpstr>
      <vt:lpstr>Upgrading Active Directory</vt:lpstr>
      <vt:lpstr>Upgrading Active Directory – ForestPrep</vt:lpstr>
      <vt:lpstr>Upgrading Active Directory – DomainPrep</vt:lpstr>
      <vt:lpstr>Upgrading Active Directory – RODCPrep</vt:lpstr>
      <vt:lpstr>Upgrading Active Directory – GPPrep</vt:lpstr>
      <vt:lpstr>Upgrading Active Directory – DCPromo</vt:lpstr>
      <vt:lpstr>Troubleshooting Miscellanea</vt:lpstr>
      <vt:lpstr>DSRM Admin Password Synchronization</vt:lpstr>
      <vt:lpstr>Troubleshooting miscellanea</vt:lpstr>
      <vt:lpstr>Network Authentication</vt:lpstr>
      <vt:lpstr>Troubleshooting miscellanea</vt:lpstr>
      <vt:lpstr>ETW Tracing</vt:lpstr>
      <vt:lpstr>Tracing Active Directory</vt:lpstr>
      <vt:lpstr>A Couple of Tracing Scenarios Examples</vt:lpstr>
      <vt:lpstr>Troubleshooting miscellanea</vt:lpstr>
      <vt:lpstr>Windows File Time</vt:lpstr>
      <vt:lpstr>Windows File Time</vt:lpstr>
      <vt:lpstr>Replication</vt:lpstr>
      <vt:lpstr>Connection Object Ownership</vt:lpstr>
      <vt:lpstr>Connection Object Non-managed by KCC</vt:lpstr>
      <vt:lpstr>Connection Object Options Attribute Details</vt:lpstr>
      <vt:lpstr>Restore Connection Object Ownership to KCC</vt:lpstr>
      <vt:lpstr>Protocol Head-surface Area of AD</vt:lpstr>
      <vt:lpstr>Big-picture Protocol Surface Domain joined member to DC</vt:lpstr>
      <vt:lpstr>Big-picture Protocol Surface DC (e.g. RODC) to DC (e.g. perimeter network)</vt:lpstr>
      <vt:lpstr>Replication through Static RPC Port</vt:lpstr>
      <vt:lpstr>Questions?</vt:lpstr>
      <vt:lpstr>Related Content</vt:lpstr>
      <vt:lpstr>Track Resources</vt:lpstr>
      <vt:lpstr>Resources</vt:lpstr>
      <vt:lpstr>PowerPoint Presentation</vt:lpstr>
      <vt:lpstr>PowerPoint Presentation</vt:lpstr>
      <vt:lpstr>PowerPoint Presentation</vt:lpstr>
      <vt:lpstr>Appendix</vt:lpstr>
      <vt:lpstr>Evolution of Active Directory</vt:lpstr>
      <vt:lpstr>Active Directory across a decade</vt:lpstr>
      <vt:lpstr>Windows 2000</vt:lpstr>
      <vt:lpstr>Windows 2003</vt:lpstr>
      <vt:lpstr>Windows Server 2008</vt:lpstr>
      <vt:lpstr>Windows Server 2008 R2</vt:lpstr>
      <vt:lpstr>DC Locator</vt:lpstr>
      <vt:lpstr>DC Locator</vt:lpstr>
      <vt:lpstr>What is DC Locator?</vt:lpstr>
      <vt:lpstr>What is DC Locator? (continued)</vt:lpstr>
      <vt:lpstr>How does DC Locator work?</vt:lpstr>
      <vt:lpstr>What is the LDAP ping?</vt:lpstr>
      <vt:lpstr>What’s with the LDAP ping limit?</vt:lpstr>
      <vt:lpstr>What capabilities can be located?</vt:lpstr>
      <vt:lpstr>Deconstructing an nltest /dsgetdc output</vt:lpstr>
      <vt:lpstr>What Else Does DC Locator Provide?</vt:lpstr>
      <vt:lpstr>What else does DC Locator provide?</vt:lpstr>
      <vt:lpstr>Try next closest site</vt:lpstr>
      <vt:lpstr>Next closest site filtering based on RODC</vt:lpstr>
      <vt:lpstr>Windows Time Service</vt:lpstr>
      <vt:lpstr>Time synchronization</vt:lpstr>
      <vt:lpstr>Windows Time service</vt:lpstr>
      <vt:lpstr>A tale of two clocks…</vt:lpstr>
      <vt:lpstr>What does W32Time do with the soft clock?</vt:lpstr>
      <vt:lpstr>How does Windows Time service work?</vt:lpstr>
      <vt:lpstr>Time source selection</vt:lpstr>
      <vt:lpstr>Score to select a time source (NT5DS)</vt:lpstr>
      <vt:lpstr>Time synchronization and RODCs</vt:lpstr>
      <vt:lpstr>So then what’s the story for RODCs?</vt:lpstr>
      <vt:lpstr>Key settings and administration commands</vt:lpstr>
      <vt:lpstr>Time Service on a virtual DC</vt:lpstr>
      <vt:lpstr>W32Time, on, off, auto start, demand start?</vt:lpstr>
      <vt:lpstr>Troubleshooting miscellanea</vt:lpstr>
      <vt:lpstr>DSRM admin logon options</vt:lpstr>
      <vt:lpstr>Windows file time</vt:lpstr>
      <vt:lpstr>DCDiag</vt:lpstr>
      <vt:lpstr>Protocol head-surface area of AD</vt:lpstr>
      <vt:lpstr>Protocol-head surface of AD</vt:lpstr>
      <vt:lpstr>What is AD protocol-head surface area?</vt:lpstr>
      <vt:lpstr>Domain-joined machine during boot</vt:lpstr>
      <vt:lpstr>Domain-joined machine during boot</vt:lpstr>
      <vt:lpstr>Domain-joined machine during boot</vt:lpstr>
      <vt:lpstr>Domain-joined machine during boot</vt:lpstr>
      <vt:lpstr>Domain-joined machine during boot</vt:lpstr>
      <vt:lpstr>Domain-joined machine during boot</vt:lpstr>
      <vt:lpstr>Domain-joined machine during boot</vt:lpstr>
      <vt:lpstr>Big-picture protocol surface Domain joined member to DC</vt:lpstr>
      <vt:lpstr>Big-picture protocol surface DC (e.g. RODC) to DC (e.g. perimeter ntwrk)</vt:lpstr>
      <vt:lpstr>Big-picture protocol surface considerations</vt:lpstr>
      <vt:lpstr>Core directory behaviors</vt:lpstr>
      <vt:lpstr>Schema</vt:lpstr>
      <vt:lpstr>Has your schema been modified?</vt:lpstr>
      <vt:lpstr>dsHeuristics</vt:lpstr>
      <vt:lpstr>dsHeuristics</vt:lpstr>
      <vt:lpstr>Attribute behavior – searchFlags</vt:lpstr>
      <vt:lpstr>Display specifiers</vt:lpstr>
      <vt:lpstr>Ambiguous Name Resolution</vt:lpstr>
      <vt:lpstr>Ambiguous Name Resolution</vt:lpstr>
      <vt:lpstr>RootDSE modifications a.k.a. “mods”</vt:lpstr>
      <vt:lpstr>Dumping Active Directory</vt:lpstr>
      <vt:lpstr>Dumping Active Directory</vt:lpstr>
      <vt:lpstr>SD Propagator</vt:lpstr>
      <vt:lpstr>SD Propagator</vt:lpstr>
      <vt:lpstr>SD Propagator</vt:lpstr>
      <vt:lpstr>SD Propagator</vt:lpstr>
      <vt:lpstr>SD Propagator</vt:lpstr>
      <vt:lpstr>List Object mode</vt:lpstr>
      <vt:lpstr>List Object mode</vt:lpstr>
      <vt:lpstr>List Object mode</vt:lpstr>
      <vt:lpstr>Tombstone reanimation (undelete)</vt:lpstr>
      <vt:lpstr>Miscellaneous</vt:lpstr>
      <vt:lpstr>Deleted objects (w/o recycle bin)</vt:lpstr>
      <vt:lpstr>Deleted objects</vt:lpstr>
      <vt:lpstr>Detecting reincarnated objects</vt:lpstr>
      <vt:lpstr>Related to deleted objects</vt:lpstr>
      <vt:lpstr>Replication</vt:lpstr>
      <vt:lpstr>Fundamentals</vt:lpstr>
      <vt:lpstr>DC identification</vt:lpstr>
      <vt:lpstr>Replication topology</vt:lpstr>
      <vt:lpstr>KCC / ISTG</vt:lpstr>
      <vt:lpstr>KCC / ISTG</vt:lpstr>
      <vt:lpstr>Replication topology generation</vt:lpstr>
      <vt:lpstr>Replication topology generation</vt:lpstr>
      <vt:lpstr>Replication topology generation</vt:lpstr>
      <vt:lpstr>Replication model</vt:lpstr>
      <vt:lpstr>Naming contexts (NCs)</vt:lpstr>
      <vt:lpstr>Update Sequence Numbers (USNs)</vt:lpstr>
      <vt:lpstr>Object creation &amp; metadata</vt:lpstr>
      <vt:lpstr>Object replication &amp; metadata</vt:lpstr>
      <vt:lpstr>High watermark vector (HWV) table</vt:lpstr>
      <vt:lpstr>High watermark vector (HWV) table</vt:lpstr>
      <vt:lpstr>Up-to-dateness (UTD) vector table</vt:lpstr>
      <vt:lpstr>Up-to-dateness (UTD) vector table</vt:lpstr>
      <vt:lpstr>Conflict resolution</vt:lpstr>
      <vt:lpstr>Conflict resolution</vt:lpstr>
      <vt:lpstr>Conflict resolution</vt:lpstr>
      <vt:lpstr>Replication throttles</vt:lpstr>
      <vt:lpstr>Replication protocol negotiation</vt:lpstr>
      <vt:lpstr>Replication compression</vt:lpstr>
      <vt:lpstr>Replication compression</vt:lpstr>
      <vt:lpstr>MSzip replication compression</vt:lpstr>
      <vt:lpstr>Replication epochs</vt:lpstr>
      <vt:lpstr>Replication notification intervals</vt:lpstr>
      <vt:lpstr>Replication notification intervals</vt:lpstr>
      <vt:lpstr>Intersite change notification</vt:lpstr>
      <vt:lpstr>Reciprocal replication</vt:lpstr>
      <vt:lpstr>Urgent replication</vt:lpstr>
      <vt:lpstr>Password replication</vt:lpstr>
      <vt:lpstr>PDC chaining</vt:lpstr>
      <vt:lpstr>Lingering objects</vt:lpstr>
      <vt:lpstr>Replication consistency</vt:lpstr>
      <vt:lpstr>Replication consistency</vt:lpstr>
      <vt:lpstr>Intersite replication compression</vt:lpstr>
      <vt:lpstr>Intersite replication – disabling compression</vt:lpstr>
      <vt:lpstr>SID history and SID filtering</vt:lpstr>
      <vt:lpstr>SID history</vt:lpstr>
      <vt:lpstr>SID history (DSaddSIDhistory)</vt:lpstr>
      <vt:lpstr>SID filtering</vt:lpstr>
      <vt:lpstr>SID filtering</vt:lpstr>
      <vt:lpstr>SID filtering – gotchas</vt:lpstr>
      <vt:lpstr>SID filtering – forest trusts</vt:lpstr>
      <vt:lpstr>LDAP</vt:lpstr>
      <vt:lpstr>LDAP connection specifics</vt:lpstr>
      <vt:lpstr>LDAP authentication security</vt:lpstr>
      <vt:lpstr>LDAP query requirements</vt:lpstr>
      <vt:lpstr>LDAP query options</vt:lpstr>
      <vt:lpstr>More LDAP query options</vt:lpstr>
      <vt:lpstr>Connection specifics</vt:lpstr>
      <vt:lpstr>Query specifics</vt:lpstr>
      <vt:lpstr>Query filter specifics</vt:lpstr>
      <vt:lpstr>LDAP queries/modifications/etc.</vt:lpstr>
      <vt:lpstr>LDAP queries</vt:lpstr>
      <vt:lpstr>LDAP queries</vt:lpstr>
      <vt:lpstr>DIRSYNC control</vt:lpstr>
      <vt:lpstr>Sort control</vt:lpstr>
      <vt:lpstr>Locating security enabled groups</vt:lpstr>
      <vt:lpstr>Query efficiency</vt:lpstr>
      <vt:lpstr>VLV / Containerized index</vt:lpstr>
      <vt:lpstr>Returned attributes</vt:lpstr>
      <vt:lpstr>LDAP policies</vt:lpstr>
      <vt:lpstr>LDAP policies</vt:lpstr>
      <vt:lpstr>LDAP policies</vt:lpstr>
      <vt:lpstr>LDAP policies</vt:lpstr>
      <vt:lpstr>LDAP policies</vt:lpstr>
      <vt:lpstr>Some interesting session options</vt:lpstr>
      <vt:lpstr>Some interesting controls</vt:lpstr>
      <vt:lpstr>Some interesting controls</vt:lpstr>
      <vt:lpstr>RootDSE</vt:lpstr>
      <vt:lpstr>Extended error messages</vt:lpstr>
      <vt:lpstr>FSMO roles</vt:lpstr>
      <vt:lpstr>Basics</vt:lpstr>
      <vt:lpstr>Basics</vt:lpstr>
      <vt:lpstr>Schema master</vt:lpstr>
      <vt:lpstr>Schema master</vt:lpstr>
      <vt:lpstr>Domain Naming master</vt:lpstr>
      <vt:lpstr>Domain Naming master</vt:lpstr>
      <vt:lpstr>PDC</vt:lpstr>
      <vt:lpstr>PDC</vt:lpstr>
      <vt:lpstr>RID master</vt:lpstr>
      <vt:lpstr>RID master</vt:lpstr>
      <vt:lpstr>Infrastructure master</vt:lpstr>
      <vt:lpstr>Infrastructure master</vt:lpstr>
      <vt:lpstr>Infrastructure master</vt:lpstr>
      <vt:lpstr>Infrastructure master</vt:lpstr>
      <vt:lpstr>Infrastructure master</vt:lpstr>
      <vt:lpstr>Infrastructure master</vt:lpstr>
      <vt:lpstr>Infrastructure master</vt:lpstr>
      <vt:lpstr>Infrastructure master</vt:lpstr>
      <vt:lpstr>Infrastructure master</vt:lpstr>
      <vt:lpstr>Infrastructure master</vt:lpstr>
      <vt:lpstr>Administrative tools</vt:lpstr>
      <vt:lpstr>ADSIEDIT</vt:lpstr>
      <vt:lpstr>ADSIEDIT – a similar but different  issue…</vt:lpstr>
      <vt:lpstr>DSSEC.DAT</vt:lpstr>
      <vt:lpstr>Enhancing ADUC UI (Users and Computers)</vt:lpstr>
      <vt:lpstr>Enhancing ADUC</vt:lpstr>
      <vt:lpstr>Enhancing ADUC</vt:lpstr>
      <vt:lpstr>Enhancing ADUC</vt:lpstr>
      <vt:lpstr>Enhancing ADUC</vt:lpstr>
      <vt:lpstr>Enhancing ADUC</vt:lpstr>
      <vt:lpstr>Disable drag and drop in administrative tools</vt:lpstr>
      <vt:lpstr>AD LDS points of interest</vt:lpstr>
      <vt:lpstr>AD LDS points of interest</vt:lpstr>
      <vt:lpstr>AD LDS points of interest</vt:lpstr>
      <vt:lpstr>AD LDS points of interest</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WSV401: “Tricks-of-the-trade” after a Decade+ of Microsoft Active Directory</dc:title>
  <dc:subject>Microsoft TechEd North America 2011</dc:subject>
  <dc:creator>Jairo Cadena</dc:creator>
  <dc:description>Template Design: Jordan Cayabyab
Formatter: Judi Lee, Silver Fox Productions
Event Date: May 16-19, 2011
Event Location: Atlanta
Audience Type: Developers, IT Pros</dc:description>
  <cp:lastModifiedBy>Shows</cp:lastModifiedBy>
  <cp:revision>209</cp:revision>
  <cp:lastPrinted>2010-05-11T05:02:34Z</cp:lastPrinted>
  <dcterms:created xsi:type="dcterms:W3CDTF">2011-03-31T03:03:27Z</dcterms:created>
  <dcterms:modified xsi:type="dcterms:W3CDTF">2011-05-17T23:37:36Z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