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60" r:id="rId1"/>
    <p:sldMasterId id="2147483780" r:id="rId2"/>
    <p:sldMasterId id="2147483782" r:id="rId3"/>
  </p:sldMasterIdLst>
  <p:notesMasterIdLst>
    <p:notesMasterId r:id="rId40"/>
  </p:notesMasterIdLst>
  <p:handoutMasterIdLst>
    <p:handoutMasterId r:id="rId41"/>
  </p:handoutMasterIdLst>
  <p:sldIdLst>
    <p:sldId id="322" r:id="rId4"/>
    <p:sldId id="422" r:id="rId5"/>
    <p:sldId id="423" r:id="rId6"/>
    <p:sldId id="410" r:id="rId7"/>
    <p:sldId id="374" r:id="rId8"/>
    <p:sldId id="417" r:id="rId9"/>
    <p:sldId id="351" r:id="rId10"/>
    <p:sldId id="388" r:id="rId11"/>
    <p:sldId id="394" r:id="rId12"/>
    <p:sldId id="401" r:id="rId13"/>
    <p:sldId id="361" r:id="rId14"/>
    <p:sldId id="395" r:id="rId15"/>
    <p:sldId id="368" r:id="rId16"/>
    <p:sldId id="340" r:id="rId17"/>
    <p:sldId id="398" r:id="rId18"/>
    <p:sldId id="404" r:id="rId19"/>
    <p:sldId id="402" r:id="rId20"/>
    <p:sldId id="405" r:id="rId21"/>
    <p:sldId id="408" r:id="rId22"/>
    <p:sldId id="406" r:id="rId23"/>
    <p:sldId id="407" r:id="rId24"/>
    <p:sldId id="369" r:id="rId25"/>
    <p:sldId id="412" r:id="rId26"/>
    <p:sldId id="413" r:id="rId27"/>
    <p:sldId id="416" r:id="rId28"/>
    <p:sldId id="415" r:id="rId29"/>
    <p:sldId id="372" r:id="rId30"/>
    <p:sldId id="424" r:id="rId31"/>
    <p:sldId id="409" r:id="rId32"/>
    <p:sldId id="339" r:id="rId33"/>
    <p:sldId id="418" r:id="rId34"/>
    <p:sldId id="419" r:id="rId35"/>
    <p:sldId id="420" r:id="rId36"/>
    <p:sldId id="421" r:id="rId37"/>
    <p:sldId id="335" r:id="rId38"/>
    <p:sldId id="319" r:id="rId39"/>
  </p:sldIdLst>
  <p:sldSz cx="12188825" cy="6858000"/>
  <p:notesSz cx="6858000" cy="9144000"/>
  <p:embeddedFontLst>
    <p:embeddedFont>
      <p:font typeface="Segoe" pitchFamily="34" charset="0"/>
      <p:regular r:id="rId42"/>
      <p:bold r:id="rId43"/>
      <p:italic r:id="rId44"/>
      <p:boldItalic r:id="rId45"/>
    </p:embeddedFont>
    <p:embeddedFont>
      <p:font typeface="Segoe Condensed" pitchFamily="34" charset="0"/>
      <p:regular r:id="rId46"/>
      <p:bold r:id="rId47"/>
      <p:italic r:id="rId48"/>
      <p:boldItalic r:id="rId49"/>
    </p:embeddedFont>
    <p:embeddedFont>
      <p:font typeface="Segoe UI" pitchFamily="34" charset="0"/>
      <p:regular r:id="rId50"/>
      <p:bold r:id="rId51"/>
      <p:italic r:id="rId52"/>
      <p:boldItalic r:id="rId53"/>
    </p:embeddedFont>
    <p:embeddedFont>
      <p:font typeface="Calibri" pitchFamily="34" charset="0"/>
      <p:regular r:id="rId54"/>
      <p:bold r:id="rId55"/>
      <p:italic r:id="rId56"/>
      <p:boldItalic r:id="rId57"/>
    </p:embeddedFont>
    <p:embeddedFont>
      <p:font typeface="Consolas" pitchFamily="49" charset="0"/>
      <p:regular r:id="rId58"/>
      <p:bold r:id="rId59"/>
      <p:italic r:id="rId60"/>
      <p:boldItalic r:id="rId61"/>
    </p:embeddedFont>
    <p:embeddedFont>
      <p:font typeface="SimHei" pitchFamily="49" charset="-122"/>
      <p:regular r:id="rId62"/>
    </p:embeddedFont>
    <p:embeddedFont>
      <p:font typeface="Segoe Semibold" pitchFamily="34" charset="0"/>
      <p:bold r:id="rId63"/>
      <p:boldItalic r:id="rId64"/>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429A16"/>
    <a:srgbClr val="000000"/>
    <a:srgbClr val="59D01E"/>
    <a:srgbClr val="03C2F1"/>
    <a:srgbClr val="FFFFFF"/>
    <a:srgbClr val="F8F57B"/>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567" autoAdjust="0"/>
    <p:restoredTop sz="94388"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558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font" Target="fonts/font2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61622-432A-4649-BFFD-12E5EEFF300B}" type="doc">
      <dgm:prSet loTypeId="urn:microsoft.com/office/officeart/2005/8/layout/pList2" loCatId="list" qsTypeId="urn:microsoft.com/office/officeart/2005/8/quickstyle/simple3" qsCatId="simple" csTypeId="urn:microsoft.com/office/officeart/2005/8/colors/accent0_3" csCatId="mainScheme" phldr="1"/>
      <dgm:spPr/>
    </dgm:pt>
    <dgm:pt modelId="{6333D0D8-6EC0-4B0E-80E3-2FC40BDF9389}">
      <dgm:prSet phldrT="[Text]"/>
      <dgm:spPr/>
      <dgm:t>
        <a:bodyPr/>
        <a:lstStyle/>
        <a:p>
          <a:pPr>
            <a:spcAft>
              <a:spcPts val="2400"/>
            </a:spcAft>
          </a:pPr>
          <a:r>
            <a:rPr lang="en-US" b="1" cap="none" spc="0" dirty="0" smtClean="0">
              <a:ln w="50800"/>
              <a:effectLst/>
            </a:rPr>
            <a:t>CSO/CIO department</a:t>
          </a:r>
        </a:p>
        <a:p>
          <a:pPr>
            <a:spcAft>
              <a:spcPct val="35000"/>
            </a:spcAft>
          </a:pPr>
          <a:r>
            <a:rPr lang="en-US" i="1" dirty="0" smtClean="0"/>
            <a:t>Regulation translated to control objectives</a:t>
          </a:r>
        </a:p>
      </dgm:t>
    </dgm:pt>
    <dgm:pt modelId="{38F04E57-D131-40CF-9DEB-E4E9F9A3869D}" type="parTrans" cxnId="{738BC208-B88F-4C39-803F-0F5EE45C2CB7}">
      <dgm:prSet/>
      <dgm:spPr/>
      <dgm:t>
        <a:bodyPr/>
        <a:lstStyle/>
        <a:p>
          <a:endParaRPr lang="en-US"/>
        </a:p>
      </dgm:t>
    </dgm:pt>
    <dgm:pt modelId="{43CB3107-85AF-42C7-A0D7-ACADD8E0E631}" type="sibTrans" cxnId="{738BC208-B88F-4C39-803F-0F5EE45C2CB7}">
      <dgm:prSet/>
      <dgm:spPr/>
      <dgm:t>
        <a:bodyPr/>
        <a:lstStyle/>
        <a:p>
          <a:endParaRPr lang="en-US"/>
        </a:p>
      </dgm:t>
    </dgm:pt>
    <dgm:pt modelId="{5850CE3A-5FE1-45E9-97D4-D72FD4C3C123}">
      <dgm:prSet phldrT="[Text]"/>
      <dgm:spPr/>
      <dgm:t>
        <a:bodyPr/>
        <a:lstStyle/>
        <a:p>
          <a:pPr>
            <a:spcAft>
              <a:spcPts val="2400"/>
            </a:spcAft>
          </a:pPr>
          <a:r>
            <a:rPr lang="en-US" b="1" cap="none" spc="0" dirty="0" smtClean="0">
              <a:ln w="50800"/>
              <a:effectLst/>
            </a:rPr>
            <a:t>Information Worker</a:t>
          </a:r>
        </a:p>
        <a:p>
          <a:pPr>
            <a:spcAft>
              <a:spcPts val="2400"/>
            </a:spcAft>
          </a:pPr>
          <a:r>
            <a:rPr lang="en-US" i="1" dirty="0" smtClean="0"/>
            <a:t>Perform job without needing to worry about regulations</a:t>
          </a:r>
          <a:endParaRPr lang="en-US" i="1" dirty="0"/>
        </a:p>
      </dgm:t>
    </dgm:pt>
    <dgm:pt modelId="{E5CC6A1E-0D4C-4693-8EB1-68CF6C8BAF01}" type="parTrans" cxnId="{6D4422BB-0C81-436A-9D6B-D731FC8AB5DD}">
      <dgm:prSet/>
      <dgm:spPr/>
      <dgm:t>
        <a:bodyPr/>
        <a:lstStyle/>
        <a:p>
          <a:endParaRPr lang="en-US"/>
        </a:p>
      </dgm:t>
    </dgm:pt>
    <dgm:pt modelId="{8B1595BD-6D97-4593-9560-6C0501233052}" type="sibTrans" cxnId="{6D4422BB-0C81-436A-9D6B-D731FC8AB5DD}">
      <dgm:prSet/>
      <dgm:spPr/>
      <dgm:t>
        <a:bodyPr/>
        <a:lstStyle/>
        <a:p>
          <a:endParaRPr lang="en-US"/>
        </a:p>
      </dgm:t>
    </dgm:pt>
    <dgm:pt modelId="{5B650B03-73CF-4201-9F04-B417F949936D}">
      <dgm:prSet phldrT="[Text]"/>
      <dgm:spPr/>
      <dgm:t>
        <a:bodyPr/>
        <a:lstStyle/>
        <a:p>
          <a:pPr>
            <a:spcAft>
              <a:spcPts val="1200"/>
            </a:spcAft>
          </a:pPr>
          <a:r>
            <a:rPr lang="en-US" b="1" cap="none" spc="0" dirty="0" smtClean="0">
              <a:ln w="50800"/>
              <a:effectLst/>
            </a:rPr>
            <a:t>Content Business Owner</a:t>
          </a:r>
          <a:endParaRPr lang="en-US" dirty="0" smtClean="0"/>
        </a:p>
        <a:p>
          <a:pPr>
            <a:spcAft>
              <a:spcPct val="35000"/>
            </a:spcAft>
          </a:pPr>
          <a:r>
            <a:rPr lang="en-US" i="1" dirty="0" smtClean="0"/>
            <a:t>Helps identify the information and drives business case for compliance</a:t>
          </a:r>
          <a:endParaRPr lang="en-US" i="1" dirty="0"/>
        </a:p>
      </dgm:t>
    </dgm:pt>
    <dgm:pt modelId="{227E8B7A-5543-4AB8-9B3D-BA156D0171C1}" type="parTrans" cxnId="{C637D407-DA5B-47CD-B6F9-644D862A9A41}">
      <dgm:prSet/>
      <dgm:spPr/>
      <dgm:t>
        <a:bodyPr/>
        <a:lstStyle/>
        <a:p>
          <a:endParaRPr lang="en-US"/>
        </a:p>
      </dgm:t>
    </dgm:pt>
    <dgm:pt modelId="{CF991991-9716-4A94-BF83-A96BBBE40593}" type="sibTrans" cxnId="{C637D407-DA5B-47CD-B6F9-644D862A9A41}">
      <dgm:prSet/>
      <dgm:spPr/>
      <dgm:t>
        <a:bodyPr/>
        <a:lstStyle/>
        <a:p>
          <a:endParaRPr lang="en-US"/>
        </a:p>
      </dgm:t>
    </dgm:pt>
    <dgm:pt modelId="{BAC0D80A-BCFD-4E38-BD96-FBD30F81BBED}">
      <dgm:prSet phldrT="[Text]"/>
      <dgm:spPr/>
      <dgm:t>
        <a:bodyPr/>
        <a:lstStyle/>
        <a:p>
          <a:pPr>
            <a:spcAft>
              <a:spcPts val="1200"/>
            </a:spcAft>
          </a:pPr>
          <a:r>
            <a:rPr lang="en-US" b="1" i="0" dirty="0" smtClean="0"/>
            <a:t>Infrastructure Support</a:t>
          </a:r>
          <a:endParaRPr lang="en-US" i="0" dirty="0" smtClean="0"/>
        </a:p>
        <a:p>
          <a:pPr>
            <a:spcAft>
              <a:spcPts val="1200"/>
            </a:spcAft>
          </a:pPr>
          <a:r>
            <a:rPr lang="en-US" i="1" dirty="0" smtClean="0"/>
            <a:t>Control objectives turned into control activities and monitoring</a:t>
          </a:r>
          <a:endParaRPr lang="en-US" i="1" dirty="0"/>
        </a:p>
      </dgm:t>
    </dgm:pt>
    <dgm:pt modelId="{DF4FF2BE-52F0-4C26-8DF1-3D8B7BBFD0BB}" type="parTrans" cxnId="{FA9B04EE-10AC-4070-B856-34B56ACCB99D}">
      <dgm:prSet/>
      <dgm:spPr/>
      <dgm:t>
        <a:bodyPr/>
        <a:lstStyle/>
        <a:p>
          <a:endParaRPr lang="en-US"/>
        </a:p>
      </dgm:t>
    </dgm:pt>
    <dgm:pt modelId="{8AD91A61-5461-44D5-8B06-3B94FAE9374F}" type="sibTrans" cxnId="{FA9B04EE-10AC-4070-B856-34B56ACCB99D}">
      <dgm:prSet/>
      <dgm:spPr/>
      <dgm:t>
        <a:bodyPr/>
        <a:lstStyle/>
        <a:p>
          <a:endParaRPr lang="en-US"/>
        </a:p>
      </dgm:t>
    </dgm:pt>
    <dgm:pt modelId="{A09527AE-2E63-45B0-9E8F-67E3DD78D57A}" type="pres">
      <dgm:prSet presAssocID="{FBC61622-432A-4649-BFFD-12E5EEFF300B}" presName="Name0" presStyleCnt="0">
        <dgm:presLayoutVars>
          <dgm:dir/>
          <dgm:resizeHandles val="exact"/>
        </dgm:presLayoutVars>
      </dgm:prSet>
      <dgm:spPr/>
    </dgm:pt>
    <dgm:pt modelId="{3CD2A2E3-C308-41F6-9F88-C9CED150D519}" type="pres">
      <dgm:prSet presAssocID="{FBC61622-432A-4649-BFFD-12E5EEFF300B}" presName="bkgdShp" presStyleLbl="alignAccFollowNode1" presStyleIdx="0" presStyleCnt="1" custLinFactNeighborY="-707"/>
      <dgm:spPr/>
    </dgm:pt>
    <dgm:pt modelId="{2301E5CC-5DF2-4A00-88F8-37F1149D2D34}" type="pres">
      <dgm:prSet presAssocID="{FBC61622-432A-4649-BFFD-12E5EEFF300B}" presName="linComp" presStyleCnt="0"/>
      <dgm:spPr/>
    </dgm:pt>
    <dgm:pt modelId="{3AD738D2-65EF-4611-BAD7-BCA8E00AADFD}" type="pres">
      <dgm:prSet presAssocID="{6333D0D8-6EC0-4B0E-80E3-2FC40BDF9389}" presName="compNode" presStyleCnt="0"/>
      <dgm:spPr/>
    </dgm:pt>
    <dgm:pt modelId="{C5EED574-599B-427C-A678-F1D5B8A7D206}" type="pres">
      <dgm:prSet presAssocID="{6333D0D8-6EC0-4B0E-80E3-2FC40BDF9389}" presName="node" presStyleLbl="node1" presStyleIdx="0" presStyleCnt="4">
        <dgm:presLayoutVars>
          <dgm:bulletEnabled val="1"/>
        </dgm:presLayoutVars>
      </dgm:prSet>
      <dgm:spPr/>
      <dgm:t>
        <a:bodyPr/>
        <a:lstStyle/>
        <a:p>
          <a:endParaRPr lang="en-US"/>
        </a:p>
      </dgm:t>
    </dgm:pt>
    <dgm:pt modelId="{623E6C55-CF48-4FCC-8195-A5DAC84F308C}" type="pres">
      <dgm:prSet presAssocID="{6333D0D8-6EC0-4B0E-80E3-2FC40BDF9389}" presName="invisiNode" presStyleLbl="node1" presStyleIdx="0" presStyleCnt="4"/>
      <dgm:spPr/>
    </dgm:pt>
    <dgm:pt modelId="{1DBD9007-A0B4-49EA-9050-20EABFF796CF}" type="pres">
      <dgm:prSet presAssocID="{6333D0D8-6EC0-4B0E-80E3-2FC40BDF9389}" presName="imagNode" presStyleLbl="fgImgPlace1" presStyleIdx="0" presStyleCnt="4"/>
      <dgm:spPr/>
      <dgm:t>
        <a:bodyPr/>
        <a:lstStyle/>
        <a:p>
          <a:endParaRPr lang="en-US"/>
        </a:p>
      </dgm:t>
    </dgm:pt>
    <dgm:pt modelId="{CCA666F4-FD74-4168-BAB4-33217C68DDCD}" type="pres">
      <dgm:prSet presAssocID="{43CB3107-85AF-42C7-A0D7-ACADD8E0E631}" presName="sibTrans" presStyleLbl="sibTrans2D1" presStyleIdx="0" presStyleCnt="0"/>
      <dgm:spPr/>
      <dgm:t>
        <a:bodyPr/>
        <a:lstStyle/>
        <a:p>
          <a:endParaRPr lang="en-US"/>
        </a:p>
      </dgm:t>
    </dgm:pt>
    <dgm:pt modelId="{C839C552-E0B2-4D54-99E4-84D7DB33D206}" type="pres">
      <dgm:prSet presAssocID="{BAC0D80A-BCFD-4E38-BD96-FBD30F81BBED}" presName="compNode" presStyleCnt="0"/>
      <dgm:spPr/>
    </dgm:pt>
    <dgm:pt modelId="{1010B3A1-2FC4-4DA9-A0E0-B8325E01DE0F}" type="pres">
      <dgm:prSet presAssocID="{BAC0D80A-BCFD-4E38-BD96-FBD30F81BBED}" presName="node" presStyleLbl="node1" presStyleIdx="1" presStyleCnt="4">
        <dgm:presLayoutVars>
          <dgm:bulletEnabled val="1"/>
        </dgm:presLayoutVars>
      </dgm:prSet>
      <dgm:spPr/>
      <dgm:t>
        <a:bodyPr/>
        <a:lstStyle/>
        <a:p>
          <a:endParaRPr lang="en-US"/>
        </a:p>
      </dgm:t>
    </dgm:pt>
    <dgm:pt modelId="{414ADA8B-29CF-4BF8-9941-176E3F640524}" type="pres">
      <dgm:prSet presAssocID="{BAC0D80A-BCFD-4E38-BD96-FBD30F81BBED}" presName="invisiNode" presStyleLbl="node1" presStyleIdx="1" presStyleCnt="4"/>
      <dgm:spPr/>
    </dgm:pt>
    <dgm:pt modelId="{46C62C8A-65B1-461F-8F3C-5B1DEDF87325}" type="pres">
      <dgm:prSet presAssocID="{BAC0D80A-BCFD-4E38-BD96-FBD30F81BBED}" presName="imagNode"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pt>
    <dgm:pt modelId="{D8BB21E4-6460-4B22-987F-B55B8567D27A}" type="pres">
      <dgm:prSet presAssocID="{8AD91A61-5461-44D5-8B06-3B94FAE9374F}" presName="sibTrans" presStyleLbl="sibTrans2D1" presStyleIdx="0" presStyleCnt="0"/>
      <dgm:spPr/>
      <dgm:t>
        <a:bodyPr/>
        <a:lstStyle/>
        <a:p>
          <a:endParaRPr lang="en-US"/>
        </a:p>
      </dgm:t>
    </dgm:pt>
    <dgm:pt modelId="{78905429-B9B9-46D5-B69F-92038FE50ACD}" type="pres">
      <dgm:prSet presAssocID="{5B650B03-73CF-4201-9F04-B417F949936D}" presName="compNode" presStyleCnt="0"/>
      <dgm:spPr/>
    </dgm:pt>
    <dgm:pt modelId="{39D6176B-0AB8-4E5C-B9AD-46F3D42D4E2C}" type="pres">
      <dgm:prSet presAssocID="{5B650B03-73CF-4201-9F04-B417F949936D}" presName="node" presStyleLbl="node1" presStyleIdx="2" presStyleCnt="4">
        <dgm:presLayoutVars>
          <dgm:bulletEnabled val="1"/>
        </dgm:presLayoutVars>
      </dgm:prSet>
      <dgm:spPr/>
      <dgm:t>
        <a:bodyPr/>
        <a:lstStyle/>
        <a:p>
          <a:endParaRPr lang="en-US"/>
        </a:p>
      </dgm:t>
    </dgm:pt>
    <dgm:pt modelId="{410025AA-E491-41E3-A8D9-5B42AF86BF8C}" type="pres">
      <dgm:prSet presAssocID="{5B650B03-73CF-4201-9F04-B417F949936D}" presName="invisiNode" presStyleLbl="node1" presStyleIdx="2" presStyleCnt="4"/>
      <dgm:spPr/>
    </dgm:pt>
    <dgm:pt modelId="{1FD94221-B63C-469B-8587-1A50E54D479C}" type="pres">
      <dgm:prSet presAssocID="{5B650B03-73CF-4201-9F04-B417F949936D}" presName="imagNode" presStyleLbl="fgImgPlace1" presStyleIdx="2" presStyleCnt="4"/>
      <dgm:spPr>
        <a:blipFill rotWithShape="1">
          <a:blip xmlns:r="http://schemas.openxmlformats.org/officeDocument/2006/relationships" r:embed="rId2"/>
          <a:stretch>
            <a:fillRect/>
          </a:stretch>
        </a:blipFill>
      </dgm:spPr>
      <dgm:t>
        <a:bodyPr/>
        <a:lstStyle/>
        <a:p>
          <a:endParaRPr lang="en-US"/>
        </a:p>
      </dgm:t>
    </dgm:pt>
    <dgm:pt modelId="{E8C17082-1A42-424D-A728-BE48B295CE7B}" type="pres">
      <dgm:prSet presAssocID="{CF991991-9716-4A94-BF83-A96BBBE40593}" presName="sibTrans" presStyleLbl="sibTrans2D1" presStyleIdx="0" presStyleCnt="0"/>
      <dgm:spPr/>
      <dgm:t>
        <a:bodyPr/>
        <a:lstStyle/>
        <a:p>
          <a:endParaRPr lang="en-US"/>
        </a:p>
      </dgm:t>
    </dgm:pt>
    <dgm:pt modelId="{9DFC799D-539D-43CD-B096-808792E18DAB}" type="pres">
      <dgm:prSet presAssocID="{5850CE3A-5FE1-45E9-97D4-D72FD4C3C123}" presName="compNode" presStyleCnt="0"/>
      <dgm:spPr/>
    </dgm:pt>
    <dgm:pt modelId="{0902D0FA-2D72-4669-BEBF-374648594555}" type="pres">
      <dgm:prSet presAssocID="{5850CE3A-5FE1-45E9-97D4-D72FD4C3C123}" presName="node" presStyleLbl="node1" presStyleIdx="3" presStyleCnt="4">
        <dgm:presLayoutVars>
          <dgm:bulletEnabled val="1"/>
        </dgm:presLayoutVars>
      </dgm:prSet>
      <dgm:spPr/>
      <dgm:t>
        <a:bodyPr/>
        <a:lstStyle/>
        <a:p>
          <a:endParaRPr lang="en-US"/>
        </a:p>
      </dgm:t>
    </dgm:pt>
    <dgm:pt modelId="{1B9A4ADA-0292-4DD5-99DE-45D72E10FB20}" type="pres">
      <dgm:prSet presAssocID="{5850CE3A-5FE1-45E9-97D4-D72FD4C3C123}" presName="invisiNode" presStyleLbl="node1" presStyleIdx="3" presStyleCnt="4"/>
      <dgm:spPr/>
    </dgm:pt>
    <dgm:pt modelId="{8609344C-5807-43CC-8512-BED8885EFCDC}" type="pres">
      <dgm:prSet presAssocID="{5850CE3A-5FE1-45E9-97D4-D72FD4C3C123}" presName="imagNode" presStyleLbl="fgImgPlace1" presStyleIdx="3" presStyleCnt="4"/>
      <dgm:spPr>
        <a:blipFill rotWithShape="1">
          <a:blip xmlns:r="http://schemas.openxmlformats.org/officeDocument/2006/relationships" r:embed="rId3"/>
          <a:stretch>
            <a:fillRect/>
          </a:stretch>
        </a:blipFill>
      </dgm:spPr>
    </dgm:pt>
  </dgm:ptLst>
  <dgm:cxnLst>
    <dgm:cxn modelId="{36808510-2753-4898-AB02-AA6B7942F412}" type="presOf" srcId="{FBC61622-432A-4649-BFFD-12E5EEFF300B}" destId="{A09527AE-2E63-45B0-9E8F-67E3DD78D57A}" srcOrd="0" destOrd="0" presId="urn:microsoft.com/office/officeart/2005/8/layout/pList2"/>
    <dgm:cxn modelId="{FA9B04EE-10AC-4070-B856-34B56ACCB99D}" srcId="{FBC61622-432A-4649-BFFD-12E5EEFF300B}" destId="{BAC0D80A-BCFD-4E38-BD96-FBD30F81BBED}" srcOrd="1" destOrd="0" parTransId="{DF4FF2BE-52F0-4C26-8DF1-3D8B7BBFD0BB}" sibTransId="{8AD91A61-5461-44D5-8B06-3B94FAE9374F}"/>
    <dgm:cxn modelId="{1F78FE53-1264-4A8A-AED0-A1F2524A2F05}" type="presOf" srcId="{43CB3107-85AF-42C7-A0D7-ACADD8E0E631}" destId="{CCA666F4-FD74-4168-BAB4-33217C68DDCD}" srcOrd="0" destOrd="0" presId="urn:microsoft.com/office/officeart/2005/8/layout/pList2"/>
    <dgm:cxn modelId="{9712A9FA-2C96-44A5-958B-2507D745150F}" type="presOf" srcId="{8AD91A61-5461-44D5-8B06-3B94FAE9374F}" destId="{D8BB21E4-6460-4B22-987F-B55B8567D27A}" srcOrd="0" destOrd="0" presId="urn:microsoft.com/office/officeart/2005/8/layout/pList2"/>
    <dgm:cxn modelId="{F5B9C80B-D997-4097-B50E-3BEF1750E369}" type="presOf" srcId="{BAC0D80A-BCFD-4E38-BD96-FBD30F81BBED}" destId="{1010B3A1-2FC4-4DA9-A0E0-B8325E01DE0F}" srcOrd="0" destOrd="0" presId="urn:microsoft.com/office/officeart/2005/8/layout/pList2"/>
    <dgm:cxn modelId="{C637D407-DA5B-47CD-B6F9-644D862A9A41}" srcId="{FBC61622-432A-4649-BFFD-12E5EEFF300B}" destId="{5B650B03-73CF-4201-9F04-B417F949936D}" srcOrd="2" destOrd="0" parTransId="{227E8B7A-5543-4AB8-9B3D-BA156D0171C1}" sibTransId="{CF991991-9716-4A94-BF83-A96BBBE40593}"/>
    <dgm:cxn modelId="{58D86DAA-2B54-4C61-B5CA-AC60AD154A1F}" type="presOf" srcId="{5850CE3A-5FE1-45E9-97D4-D72FD4C3C123}" destId="{0902D0FA-2D72-4669-BEBF-374648594555}" srcOrd="0" destOrd="0" presId="urn:microsoft.com/office/officeart/2005/8/layout/pList2"/>
    <dgm:cxn modelId="{59D2332F-4192-45FB-9F4D-CB06B7B46595}" type="presOf" srcId="{CF991991-9716-4A94-BF83-A96BBBE40593}" destId="{E8C17082-1A42-424D-A728-BE48B295CE7B}" srcOrd="0" destOrd="0" presId="urn:microsoft.com/office/officeart/2005/8/layout/pList2"/>
    <dgm:cxn modelId="{738BC208-B88F-4C39-803F-0F5EE45C2CB7}" srcId="{FBC61622-432A-4649-BFFD-12E5EEFF300B}" destId="{6333D0D8-6EC0-4B0E-80E3-2FC40BDF9389}" srcOrd="0" destOrd="0" parTransId="{38F04E57-D131-40CF-9DEB-E4E9F9A3869D}" sibTransId="{43CB3107-85AF-42C7-A0D7-ACADD8E0E631}"/>
    <dgm:cxn modelId="{FD58BBE6-88C6-4930-8580-FDDF7E1283E8}" type="presOf" srcId="{6333D0D8-6EC0-4B0E-80E3-2FC40BDF9389}" destId="{C5EED574-599B-427C-A678-F1D5B8A7D206}" srcOrd="0" destOrd="0" presId="urn:microsoft.com/office/officeart/2005/8/layout/pList2"/>
    <dgm:cxn modelId="{53C37ACD-8870-46D2-B71D-71D8D9422321}" type="presOf" srcId="{5B650B03-73CF-4201-9F04-B417F949936D}" destId="{39D6176B-0AB8-4E5C-B9AD-46F3D42D4E2C}" srcOrd="0" destOrd="0" presId="urn:microsoft.com/office/officeart/2005/8/layout/pList2"/>
    <dgm:cxn modelId="{6D4422BB-0C81-436A-9D6B-D731FC8AB5DD}" srcId="{FBC61622-432A-4649-BFFD-12E5EEFF300B}" destId="{5850CE3A-5FE1-45E9-97D4-D72FD4C3C123}" srcOrd="3" destOrd="0" parTransId="{E5CC6A1E-0D4C-4693-8EB1-68CF6C8BAF01}" sibTransId="{8B1595BD-6D97-4593-9560-6C0501233052}"/>
    <dgm:cxn modelId="{EE88B834-0E4A-430F-B1F6-5AA7359E39D7}" type="presParOf" srcId="{A09527AE-2E63-45B0-9E8F-67E3DD78D57A}" destId="{3CD2A2E3-C308-41F6-9F88-C9CED150D519}" srcOrd="0" destOrd="0" presId="urn:microsoft.com/office/officeart/2005/8/layout/pList2"/>
    <dgm:cxn modelId="{36699516-052B-42E2-BD27-48AC943239FC}" type="presParOf" srcId="{A09527AE-2E63-45B0-9E8F-67E3DD78D57A}" destId="{2301E5CC-5DF2-4A00-88F8-37F1149D2D34}" srcOrd="1" destOrd="0" presId="urn:microsoft.com/office/officeart/2005/8/layout/pList2"/>
    <dgm:cxn modelId="{10642040-45B4-4792-82A7-0F67C59F26B6}" type="presParOf" srcId="{2301E5CC-5DF2-4A00-88F8-37F1149D2D34}" destId="{3AD738D2-65EF-4611-BAD7-BCA8E00AADFD}" srcOrd="0" destOrd="0" presId="urn:microsoft.com/office/officeart/2005/8/layout/pList2"/>
    <dgm:cxn modelId="{DB9C1803-42B9-466F-BE4B-B8A39E33ED09}" type="presParOf" srcId="{3AD738D2-65EF-4611-BAD7-BCA8E00AADFD}" destId="{C5EED574-599B-427C-A678-F1D5B8A7D206}" srcOrd="0" destOrd="0" presId="urn:microsoft.com/office/officeart/2005/8/layout/pList2"/>
    <dgm:cxn modelId="{3CE168F7-1958-4BB8-A9D6-E528514A0DC4}" type="presParOf" srcId="{3AD738D2-65EF-4611-BAD7-BCA8E00AADFD}" destId="{623E6C55-CF48-4FCC-8195-A5DAC84F308C}" srcOrd="1" destOrd="0" presId="urn:microsoft.com/office/officeart/2005/8/layout/pList2"/>
    <dgm:cxn modelId="{49273C99-43F7-4697-AEDD-50D64C2DA09E}" type="presParOf" srcId="{3AD738D2-65EF-4611-BAD7-BCA8E00AADFD}" destId="{1DBD9007-A0B4-49EA-9050-20EABFF796CF}" srcOrd="2" destOrd="0" presId="urn:microsoft.com/office/officeart/2005/8/layout/pList2"/>
    <dgm:cxn modelId="{A1B286B0-E2B4-4640-B0AA-55F57A30C3CF}" type="presParOf" srcId="{2301E5CC-5DF2-4A00-88F8-37F1149D2D34}" destId="{CCA666F4-FD74-4168-BAB4-33217C68DDCD}" srcOrd="1" destOrd="0" presId="urn:microsoft.com/office/officeart/2005/8/layout/pList2"/>
    <dgm:cxn modelId="{4F164C81-E07D-4698-BEC4-6AC9C1AA6EB6}" type="presParOf" srcId="{2301E5CC-5DF2-4A00-88F8-37F1149D2D34}" destId="{C839C552-E0B2-4D54-99E4-84D7DB33D206}" srcOrd="2" destOrd="0" presId="urn:microsoft.com/office/officeart/2005/8/layout/pList2"/>
    <dgm:cxn modelId="{9F895E02-F7D7-4CDA-B23D-1C2060FC5E0E}" type="presParOf" srcId="{C839C552-E0B2-4D54-99E4-84D7DB33D206}" destId="{1010B3A1-2FC4-4DA9-A0E0-B8325E01DE0F}" srcOrd="0" destOrd="0" presId="urn:microsoft.com/office/officeart/2005/8/layout/pList2"/>
    <dgm:cxn modelId="{78E95C64-DBA5-4A71-8EE8-E91400E2468F}" type="presParOf" srcId="{C839C552-E0B2-4D54-99E4-84D7DB33D206}" destId="{414ADA8B-29CF-4BF8-9941-176E3F640524}" srcOrd="1" destOrd="0" presId="urn:microsoft.com/office/officeart/2005/8/layout/pList2"/>
    <dgm:cxn modelId="{D6BF74A2-F014-4428-8E10-03421CCC502E}" type="presParOf" srcId="{C839C552-E0B2-4D54-99E4-84D7DB33D206}" destId="{46C62C8A-65B1-461F-8F3C-5B1DEDF87325}" srcOrd="2" destOrd="0" presId="urn:microsoft.com/office/officeart/2005/8/layout/pList2"/>
    <dgm:cxn modelId="{42ED7F4B-D88B-4F2B-B881-D4FC2B5E8648}" type="presParOf" srcId="{2301E5CC-5DF2-4A00-88F8-37F1149D2D34}" destId="{D8BB21E4-6460-4B22-987F-B55B8567D27A}" srcOrd="3" destOrd="0" presId="urn:microsoft.com/office/officeart/2005/8/layout/pList2"/>
    <dgm:cxn modelId="{CF6A0FCB-E792-4D6A-BA69-3B40F4B64C31}" type="presParOf" srcId="{2301E5CC-5DF2-4A00-88F8-37F1149D2D34}" destId="{78905429-B9B9-46D5-B69F-92038FE50ACD}" srcOrd="4" destOrd="0" presId="urn:microsoft.com/office/officeart/2005/8/layout/pList2"/>
    <dgm:cxn modelId="{EB8E4637-E7AD-4B8A-A315-C98DB73936C8}" type="presParOf" srcId="{78905429-B9B9-46D5-B69F-92038FE50ACD}" destId="{39D6176B-0AB8-4E5C-B9AD-46F3D42D4E2C}" srcOrd="0" destOrd="0" presId="urn:microsoft.com/office/officeart/2005/8/layout/pList2"/>
    <dgm:cxn modelId="{9A0F4B2D-4F84-43DA-B1AD-2BD16A064D34}" type="presParOf" srcId="{78905429-B9B9-46D5-B69F-92038FE50ACD}" destId="{410025AA-E491-41E3-A8D9-5B42AF86BF8C}" srcOrd="1" destOrd="0" presId="urn:microsoft.com/office/officeart/2005/8/layout/pList2"/>
    <dgm:cxn modelId="{5D73CBE5-2D0E-4754-8C15-EFB3557DB278}" type="presParOf" srcId="{78905429-B9B9-46D5-B69F-92038FE50ACD}" destId="{1FD94221-B63C-469B-8587-1A50E54D479C}" srcOrd="2" destOrd="0" presId="urn:microsoft.com/office/officeart/2005/8/layout/pList2"/>
    <dgm:cxn modelId="{EB3BD74D-1666-4A3A-8B6C-A98CC8EDFD1A}" type="presParOf" srcId="{2301E5CC-5DF2-4A00-88F8-37F1149D2D34}" destId="{E8C17082-1A42-424D-A728-BE48B295CE7B}" srcOrd="5" destOrd="0" presId="urn:microsoft.com/office/officeart/2005/8/layout/pList2"/>
    <dgm:cxn modelId="{FED26B3B-80A3-490C-9B5A-C11B2034FE97}" type="presParOf" srcId="{2301E5CC-5DF2-4A00-88F8-37F1149D2D34}" destId="{9DFC799D-539D-43CD-B096-808792E18DAB}" srcOrd="6" destOrd="0" presId="urn:microsoft.com/office/officeart/2005/8/layout/pList2"/>
    <dgm:cxn modelId="{45414506-FBE1-486D-875B-FEB1D535A585}" type="presParOf" srcId="{9DFC799D-539D-43CD-B096-808792E18DAB}" destId="{0902D0FA-2D72-4669-BEBF-374648594555}" srcOrd="0" destOrd="0" presId="urn:microsoft.com/office/officeart/2005/8/layout/pList2"/>
    <dgm:cxn modelId="{0A45537B-24EF-43A1-ADD6-1D0979E33B8B}" type="presParOf" srcId="{9DFC799D-539D-43CD-B096-808792E18DAB}" destId="{1B9A4ADA-0292-4DD5-99DE-45D72E10FB20}" srcOrd="1" destOrd="0" presId="urn:microsoft.com/office/officeart/2005/8/layout/pList2"/>
    <dgm:cxn modelId="{8DE1B652-866D-4429-9BE1-DC6B1D81AE10}" type="presParOf" srcId="{9DFC799D-539D-43CD-B096-808792E18DAB}" destId="{8609344C-5807-43CC-8512-BED8885EFCD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D9C77-2E60-4F02-868F-5152367A9EE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F4CC7C3-0FAE-439D-89E6-BBC4852F9E5E}">
      <dgm:prSet phldrT="[Text]"/>
      <dgm:spPr/>
      <dgm:t>
        <a:bodyPr/>
        <a:lstStyle/>
        <a:p>
          <a:r>
            <a:rPr lang="en-US" dirty="0" smtClean="0"/>
            <a:t>Option 1: Reactive - Do nothing until you have to</a:t>
          </a:r>
          <a:endParaRPr lang="en-US" dirty="0"/>
        </a:p>
      </dgm:t>
    </dgm:pt>
    <dgm:pt modelId="{AEA416D3-514F-462D-B9E5-4B1125E3FC15}" type="parTrans" cxnId="{9472F635-6806-431D-A837-352E54F5579E}">
      <dgm:prSet/>
      <dgm:spPr/>
      <dgm:t>
        <a:bodyPr/>
        <a:lstStyle/>
        <a:p>
          <a:endParaRPr lang="en-US"/>
        </a:p>
      </dgm:t>
    </dgm:pt>
    <dgm:pt modelId="{50D37E94-4EA9-4CFF-BC3D-6DBEA9766979}" type="sibTrans" cxnId="{9472F635-6806-431D-A837-352E54F5579E}">
      <dgm:prSet/>
      <dgm:spPr/>
      <dgm:t>
        <a:bodyPr/>
        <a:lstStyle/>
        <a:p>
          <a:endParaRPr lang="en-US"/>
        </a:p>
      </dgm:t>
    </dgm:pt>
    <dgm:pt modelId="{78F5BE6C-6010-4CEB-A690-5457BF96D536}">
      <dgm:prSet phldrT="[Text]"/>
      <dgm:spPr/>
      <dgm:t>
        <a:bodyPr/>
        <a:lstStyle/>
        <a:p>
          <a:r>
            <a:rPr lang="en-US" dirty="0" smtClean="0"/>
            <a:t>Predictable cost (just add storage)</a:t>
          </a:r>
          <a:endParaRPr lang="en-US" dirty="0"/>
        </a:p>
      </dgm:t>
    </dgm:pt>
    <dgm:pt modelId="{2D8F5767-F814-4244-A54D-A3FAC9F22B59}" type="parTrans" cxnId="{091CED25-1CB5-41DA-8386-42FCF2842F8C}">
      <dgm:prSet/>
      <dgm:spPr/>
      <dgm:t>
        <a:bodyPr/>
        <a:lstStyle/>
        <a:p>
          <a:endParaRPr lang="en-US"/>
        </a:p>
      </dgm:t>
    </dgm:pt>
    <dgm:pt modelId="{7AB2A03B-27B7-4F1D-B6B7-75B873923C39}" type="sibTrans" cxnId="{091CED25-1CB5-41DA-8386-42FCF2842F8C}">
      <dgm:prSet/>
      <dgm:spPr/>
      <dgm:t>
        <a:bodyPr/>
        <a:lstStyle/>
        <a:p>
          <a:endParaRPr lang="en-US"/>
        </a:p>
      </dgm:t>
    </dgm:pt>
    <dgm:pt modelId="{E5763314-37E0-427D-8CD1-CE6FA1D0B083}">
      <dgm:prSet phldrT="[Text]"/>
      <dgm:spPr/>
      <dgm:t>
        <a:bodyPr/>
        <a:lstStyle/>
        <a:p>
          <a:endParaRPr lang="en-US" dirty="0"/>
        </a:p>
      </dgm:t>
    </dgm:pt>
    <dgm:pt modelId="{EC6E07EC-888D-4477-9D1D-0E0D9365CD92}" type="parTrans" cxnId="{C342CC85-FC22-46A4-85DC-9CCC02342713}">
      <dgm:prSet/>
      <dgm:spPr/>
      <dgm:t>
        <a:bodyPr/>
        <a:lstStyle/>
        <a:p>
          <a:endParaRPr lang="en-US"/>
        </a:p>
      </dgm:t>
    </dgm:pt>
    <dgm:pt modelId="{C92DFC1C-B8D5-4A77-BE64-2AC8386B871C}" type="sibTrans" cxnId="{C342CC85-FC22-46A4-85DC-9CCC02342713}">
      <dgm:prSet/>
      <dgm:spPr/>
      <dgm:t>
        <a:bodyPr/>
        <a:lstStyle/>
        <a:p>
          <a:endParaRPr lang="en-US"/>
        </a:p>
      </dgm:t>
    </dgm:pt>
    <dgm:pt modelId="{5451FBD1-B5B9-43F4-BA03-EFE5F5820CAD}">
      <dgm:prSet phldrT="[Text]"/>
      <dgm:spPr/>
      <dgm:t>
        <a:bodyPr/>
        <a:lstStyle/>
        <a:p>
          <a:r>
            <a:rPr lang="en-US" dirty="0" smtClean="0"/>
            <a:t>Potentially enable Bitlocker to encrypt the disk that the data resides on</a:t>
          </a:r>
          <a:endParaRPr lang="en-US" dirty="0"/>
        </a:p>
      </dgm:t>
    </dgm:pt>
    <dgm:pt modelId="{094FDFC1-A166-473A-B6C9-5E0405FEF59B}" type="parTrans" cxnId="{D9BF981B-56B3-43CE-A61E-21C45119893C}">
      <dgm:prSet/>
      <dgm:spPr/>
      <dgm:t>
        <a:bodyPr/>
        <a:lstStyle/>
        <a:p>
          <a:endParaRPr lang="en-US"/>
        </a:p>
      </dgm:t>
    </dgm:pt>
    <dgm:pt modelId="{CAB5132A-2381-428A-B3B9-E5AE221BE590}" type="sibTrans" cxnId="{D9BF981B-56B3-43CE-A61E-21C45119893C}">
      <dgm:prSet/>
      <dgm:spPr/>
      <dgm:t>
        <a:bodyPr/>
        <a:lstStyle/>
        <a:p>
          <a:endParaRPr lang="en-US"/>
        </a:p>
      </dgm:t>
    </dgm:pt>
    <dgm:pt modelId="{C93CEDE9-311C-4C13-850F-ED52741A55EF}">
      <dgm:prSet phldrT="[Text]"/>
      <dgm:spPr/>
      <dgm:t>
        <a:bodyPr/>
        <a:lstStyle/>
        <a:p>
          <a:r>
            <a:rPr lang="en-US" dirty="0" smtClean="0"/>
            <a:t>Potential high cost when a need comes up (Audit, eDiscovery, Leakage …)</a:t>
          </a:r>
          <a:endParaRPr lang="en-US" dirty="0"/>
        </a:p>
      </dgm:t>
    </dgm:pt>
    <dgm:pt modelId="{52055FA5-D27F-473B-8384-4B912EC41FF9}" type="parTrans" cxnId="{4EB5B74F-4195-4B37-A7FA-DCA58DF184DE}">
      <dgm:prSet/>
      <dgm:spPr/>
      <dgm:t>
        <a:bodyPr/>
        <a:lstStyle/>
        <a:p>
          <a:endParaRPr lang="en-US"/>
        </a:p>
      </dgm:t>
    </dgm:pt>
    <dgm:pt modelId="{252C86F6-DE64-4B4D-B757-52B2189DE7EC}" type="sibTrans" cxnId="{4EB5B74F-4195-4B37-A7FA-DCA58DF184DE}">
      <dgm:prSet/>
      <dgm:spPr/>
      <dgm:t>
        <a:bodyPr/>
        <a:lstStyle/>
        <a:p>
          <a:endParaRPr lang="en-US"/>
        </a:p>
      </dgm:t>
    </dgm:pt>
    <dgm:pt modelId="{8ED00229-A6C4-4557-8DDA-020AA86554C7}">
      <dgm:prSet phldrT="[Text]"/>
      <dgm:spPr/>
      <dgm:t>
        <a:bodyPr/>
        <a:lstStyle/>
        <a:p>
          <a:r>
            <a:rPr lang="en-US" dirty="0" smtClean="0"/>
            <a:t>Option 2: Proactive – Taking steps towards Data governance on file servers</a:t>
          </a:r>
          <a:endParaRPr lang="en-US" dirty="0"/>
        </a:p>
      </dgm:t>
    </dgm:pt>
    <dgm:pt modelId="{F53ABB6D-1BF4-490A-9D75-2DFD8527822E}" type="parTrans" cxnId="{F728302B-76CD-40D7-AD73-0070941E3A9B}">
      <dgm:prSet/>
      <dgm:spPr/>
      <dgm:t>
        <a:bodyPr/>
        <a:lstStyle/>
        <a:p>
          <a:endParaRPr lang="en-US"/>
        </a:p>
      </dgm:t>
    </dgm:pt>
    <dgm:pt modelId="{3FE6C885-D1A1-4C84-BF33-B851175B7C20}" type="sibTrans" cxnId="{F728302B-76CD-40D7-AD73-0070941E3A9B}">
      <dgm:prSet/>
      <dgm:spPr/>
      <dgm:t>
        <a:bodyPr/>
        <a:lstStyle/>
        <a:p>
          <a:endParaRPr lang="en-US"/>
        </a:p>
      </dgm:t>
    </dgm:pt>
    <dgm:pt modelId="{78C0D7EE-164A-4F14-83EF-531647795F31}">
      <dgm:prSet phldrT="[Text]"/>
      <dgm:spPr/>
      <dgm:t>
        <a:bodyPr/>
        <a:lstStyle/>
        <a:p>
          <a:r>
            <a:rPr lang="en-US" dirty="0" smtClean="0"/>
            <a:t>Get insight into information and apply policy</a:t>
          </a:r>
          <a:endParaRPr lang="en-US" dirty="0"/>
        </a:p>
      </dgm:t>
    </dgm:pt>
    <dgm:pt modelId="{6722FE22-5879-43CE-9EB9-6C9DB04D0182}" type="parTrans" cxnId="{40636196-EFE5-4840-BC06-4F25E69B01E4}">
      <dgm:prSet/>
      <dgm:spPr/>
      <dgm:t>
        <a:bodyPr/>
        <a:lstStyle/>
        <a:p>
          <a:endParaRPr lang="en-US"/>
        </a:p>
      </dgm:t>
    </dgm:pt>
    <dgm:pt modelId="{3D3E88E0-A275-4825-90BC-F681E061D2B9}" type="sibTrans" cxnId="{40636196-EFE5-4840-BC06-4F25E69B01E4}">
      <dgm:prSet/>
      <dgm:spPr/>
      <dgm:t>
        <a:bodyPr/>
        <a:lstStyle/>
        <a:p>
          <a:endParaRPr lang="en-US"/>
        </a:p>
      </dgm:t>
    </dgm:pt>
    <dgm:pt modelId="{7344C19C-D0F2-490D-9E43-9071357FDE82}">
      <dgm:prSet phldrT="[Text]"/>
      <dgm:spPr/>
      <dgm:t>
        <a:bodyPr/>
        <a:lstStyle/>
        <a:p>
          <a:r>
            <a:rPr lang="en-US" dirty="0" smtClean="0"/>
            <a:t>Start with one department (e.g.: Finance) and expand to additional departments</a:t>
          </a:r>
          <a:endParaRPr lang="en-US" dirty="0"/>
        </a:p>
      </dgm:t>
    </dgm:pt>
    <dgm:pt modelId="{7F8F79CC-2B1B-4725-B18C-4170903FE595}" type="parTrans" cxnId="{E323C5B5-31CD-48B0-9B02-C3FCBECF2CF1}">
      <dgm:prSet/>
      <dgm:spPr/>
      <dgm:t>
        <a:bodyPr/>
        <a:lstStyle/>
        <a:p>
          <a:endParaRPr lang="en-US"/>
        </a:p>
      </dgm:t>
    </dgm:pt>
    <dgm:pt modelId="{E624E521-0DDC-420E-9910-E32D1A210E28}" type="sibTrans" cxnId="{E323C5B5-31CD-48B0-9B02-C3FCBECF2CF1}">
      <dgm:prSet/>
      <dgm:spPr/>
      <dgm:t>
        <a:bodyPr/>
        <a:lstStyle/>
        <a:p>
          <a:endParaRPr lang="en-US"/>
        </a:p>
      </dgm:t>
    </dgm:pt>
    <dgm:pt modelId="{46C14BBB-FFA4-4AD5-A948-84037DD38437}">
      <dgm:prSet phldrT="[Text]"/>
      <dgm:spPr/>
      <dgm:t>
        <a:bodyPr/>
        <a:lstStyle/>
        <a:p>
          <a:r>
            <a:rPr lang="en-US" dirty="0" smtClean="0"/>
            <a:t>Expire data to reduce cost and risk</a:t>
          </a:r>
          <a:endParaRPr lang="en-US" dirty="0"/>
        </a:p>
      </dgm:t>
    </dgm:pt>
    <dgm:pt modelId="{B970355A-9BBD-4806-B63A-C36A8CFA95F2}" type="parTrans" cxnId="{C17851C0-86B1-4FA6-A245-F3FEDEE16C81}">
      <dgm:prSet/>
      <dgm:spPr/>
      <dgm:t>
        <a:bodyPr/>
        <a:lstStyle/>
        <a:p>
          <a:endParaRPr lang="en-US"/>
        </a:p>
      </dgm:t>
    </dgm:pt>
    <dgm:pt modelId="{CC54D2CB-A0BF-4ACE-95E2-FBB42C7357F3}" type="sibTrans" cxnId="{C17851C0-86B1-4FA6-A245-F3FEDEE16C81}">
      <dgm:prSet/>
      <dgm:spPr/>
      <dgm:t>
        <a:bodyPr/>
        <a:lstStyle/>
        <a:p>
          <a:endParaRPr lang="en-US"/>
        </a:p>
      </dgm:t>
    </dgm:pt>
    <dgm:pt modelId="{FF7F3A48-75EC-4179-A4AD-B360011FF509}">
      <dgm:prSet phldrT="[Text]"/>
      <dgm:spPr/>
      <dgm:t>
        <a:bodyPr/>
        <a:lstStyle/>
        <a:p>
          <a:r>
            <a:rPr lang="en-US" dirty="0" smtClean="0"/>
            <a:t>Apply common data governance policies: Encryption, Retention</a:t>
          </a:r>
          <a:endParaRPr lang="en-US" dirty="0"/>
        </a:p>
      </dgm:t>
    </dgm:pt>
    <dgm:pt modelId="{357B7D34-F2D2-4B81-8B6C-39CE88B04C71}" type="parTrans" cxnId="{A8C66B5D-2221-403F-B574-70D72F16AB00}">
      <dgm:prSet/>
      <dgm:spPr/>
      <dgm:t>
        <a:bodyPr/>
        <a:lstStyle/>
        <a:p>
          <a:endParaRPr lang="en-US"/>
        </a:p>
      </dgm:t>
    </dgm:pt>
    <dgm:pt modelId="{F576829B-3EAC-4E89-BF55-97FB4F09C0EF}" type="sibTrans" cxnId="{A8C66B5D-2221-403F-B574-70D72F16AB00}">
      <dgm:prSet/>
      <dgm:spPr/>
      <dgm:t>
        <a:bodyPr/>
        <a:lstStyle/>
        <a:p>
          <a:endParaRPr lang="en-US"/>
        </a:p>
      </dgm:t>
    </dgm:pt>
    <dgm:pt modelId="{026C2C72-F951-41B4-B9B1-920496D07A1B}" type="pres">
      <dgm:prSet presAssocID="{388D9C77-2E60-4F02-868F-5152367A9EEB}" presName="linear" presStyleCnt="0">
        <dgm:presLayoutVars>
          <dgm:animLvl val="lvl"/>
          <dgm:resizeHandles val="exact"/>
        </dgm:presLayoutVars>
      </dgm:prSet>
      <dgm:spPr/>
      <dgm:t>
        <a:bodyPr/>
        <a:lstStyle/>
        <a:p>
          <a:endParaRPr lang="en-US"/>
        </a:p>
      </dgm:t>
    </dgm:pt>
    <dgm:pt modelId="{F2329254-ADBC-4BC2-9002-F5AD145C2D88}" type="pres">
      <dgm:prSet presAssocID="{3F4CC7C3-0FAE-439D-89E6-BBC4852F9E5E}" presName="parentText" presStyleLbl="node1" presStyleIdx="0" presStyleCnt="2">
        <dgm:presLayoutVars>
          <dgm:chMax val="0"/>
          <dgm:bulletEnabled val="1"/>
        </dgm:presLayoutVars>
      </dgm:prSet>
      <dgm:spPr/>
      <dgm:t>
        <a:bodyPr/>
        <a:lstStyle/>
        <a:p>
          <a:endParaRPr lang="en-US"/>
        </a:p>
      </dgm:t>
    </dgm:pt>
    <dgm:pt modelId="{C63453DE-DC45-4077-957E-9F6B62DE3BFD}" type="pres">
      <dgm:prSet presAssocID="{3F4CC7C3-0FAE-439D-89E6-BBC4852F9E5E}" presName="childText" presStyleLbl="revTx" presStyleIdx="0" presStyleCnt="2">
        <dgm:presLayoutVars>
          <dgm:bulletEnabled val="1"/>
        </dgm:presLayoutVars>
      </dgm:prSet>
      <dgm:spPr/>
      <dgm:t>
        <a:bodyPr/>
        <a:lstStyle/>
        <a:p>
          <a:endParaRPr lang="en-US"/>
        </a:p>
      </dgm:t>
    </dgm:pt>
    <dgm:pt modelId="{0D241EB0-D505-4E04-97F0-15A35D50E8E9}" type="pres">
      <dgm:prSet presAssocID="{8ED00229-A6C4-4557-8DDA-020AA86554C7}" presName="parentText" presStyleLbl="node1" presStyleIdx="1" presStyleCnt="2">
        <dgm:presLayoutVars>
          <dgm:chMax val="0"/>
          <dgm:bulletEnabled val="1"/>
        </dgm:presLayoutVars>
      </dgm:prSet>
      <dgm:spPr/>
      <dgm:t>
        <a:bodyPr/>
        <a:lstStyle/>
        <a:p>
          <a:endParaRPr lang="en-US"/>
        </a:p>
      </dgm:t>
    </dgm:pt>
    <dgm:pt modelId="{4ECDF0F3-CC44-4D3B-A73B-824E9934AFC6}" type="pres">
      <dgm:prSet presAssocID="{8ED00229-A6C4-4557-8DDA-020AA86554C7}" presName="childText" presStyleLbl="revTx" presStyleIdx="1" presStyleCnt="2" custScaleY="122282">
        <dgm:presLayoutVars>
          <dgm:bulletEnabled val="1"/>
        </dgm:presLayoutVars>
      </dgm:prSet>
      <dgm:spPr/>
      <dgm:t>
        <a:bodyPr/>
        <a:lstStyle/>
        <a:p>
          <a:endParaRPr lang="en-US"/>
        </a:p>
      </dgm:t>
    </dgm:pt>
  </dgm:ptLst>
  <dgm:cxnLst>
    <dgm:cxn modelId="{67662DF9-3128-4665-BECC-DD755EFA079D}" type="presOf" srcId="{7344C19C-D0F2-490D-9E43-9071357FDE82}" destId="{4ECDF0F3-CC44-4D3B-A73B-824E9934AFC6}" srcOrd="0" destOrd="2" presId="urn:microsoft.com/office/officeart/2005/8/layout/vList2"/>
    <dgm:cxn modelId="{E323C5B5-31CD-48B0-9B02-C3FCBECF2CF1}" srcId="{8ED00229-A6C4-4557-8DDA-020AA86554C7}" destId="{7344C19C-D0F2-490D-9E43-9071357FDE82}" srcOrd="2" destOrd="0" parTransId="{7F8F79CC-2B1B-4725-B18C-4170903FE595}" sibTransId="{E624E521-0DDC-420E-9910-E32D1A210E28}"/>
    <dgm:cxn modelId="{9B86DF2A-C4F6-4C4B-B645-BAE649BB9E24}" type="presOf" srcId="{E5763314-37E0-427D-8CD1-CE6FA1D0B083}" destId="{C63453DE-DC45-4077-957E-9F6B62DE3BFD}" srcOrd="0" destOrd="3" presId="urn:microsoft.com/office/officeart/2005/8/layout/vList2"/>
    <dgm:cxn modelId="{40636196-EFE5-4840-BC06-4F25E69B01E4}" srcId="{8ED00229-A6C4-4557-8DDA-020AA86554C7}" destId="{78C0D7EE-164A-4F14-83EF-531647795F31}" srcOrd="0" destOrd="0" parTransId="{6722FE22-5879-43CE-9EB9-6C9DB04D0182}" sibTransId="{3D3E88E0-A275-4825-90BC-F681E061D2B9}"/>
    <dgm:cxn modelId="{F0212ED8-FF56-429F-AFDC-8B08ECE83DD0}" type="presOf" srcId="{FF7F3A48-75EC-4179-A4AD-B360011FF509}" destId="{4ECDF0F3-CC44-4D3B-A73B-824E9934AFC6}" srcOrd="0" destOrd="1" presId="urn:microsoft.com/office/officeart/2005/8/layout/vList2"/>
    <dgm:cxn modelId="{A8C66B5D-2221-403F-B574-70D72F16AB00}" srcId="{8ED00229-A6C4-4557-8DDA-020AA86554C7}" destId="{FF7F3A48-75EC-4179-A4AD-B360011FF509}" srcOrd="1" destOrd="0" parTransId="{357B7D34-F2D2-4B81-8B6C-39CE88B04C71}" sibTransId="{F576829B-3EAC-4E89-BF55-97FB4F09C0EF}"/>
    <dgm:cxn modelId="{3C0B9BF5-FDAE-4868-903F-981B84146C43}" type="presOf" srcId="{388D9C77-2E60-4F02-868F-5152367A9EEB}" destId="{026C2C72-F951-41B4-B9B1-920496D07A1B}" srcOrd="0" destOrd="0" presId="urn:microsoft.com/office/officeart/2005/8/layout/vList2"/>
    <dgm:cxn modelId="{56C5B569-77C5-40FC-91B6-995D733D81D2}" type="presOf" srcId="{8ED00229-A6C4-4557-8DDA-020AA86554C7}" destId="{0D241EB0-D505-4E04-97F0-15A35D50E8E9}" srcOrd="0" destOrd="0" presId="urn:microsoft.com/office/officeart/2005/8/layout/vList2"/>
    <dgm:cxn modelId="{8FCEAACB-3CEE-408E-BD94-3121C37B4618}" type="presOf" srcId="{3F4CC7C3-0FAE-439D-89E6-BBC4852F9E5E}" destId="{F2329254-ADBC-4BC2-9002-F5AD145C2D88}" srcOrd="0" destOrd="0" presId="urn:microsoft.com/office/officeart/2005/8/layout/vList2"/>
    <dgm:cxn modelId="{1BAE2784-75BE-442B-B57A-228335CB11D1}" type="presOf" srcId="{5451FBD1-B5B9-43F4-BA03-EFE5F5820CAD}" destId="{C63453DE-DC45-4077-957E-9F6B62DE3BFD}" srcOrd="0" destOrd="1" presId="urn:microsoft.com/office/officeart/2005/8/layout/vList2"/>
    <dgm:cxn modelId="{C342CC85-FC22-46A4-85DC-9CCC02342713}" srcId="{3F4CC7C3-0FAE-439D-89E6-BBC4852F9E5E}" destId="{E5763314-37E0-427D-8CD1-CE6FA1D0B083}" srcOrd="3" destOrd="0" parTransId="{EC6E07EC-888D-4477-9D1D-0E0D9365CD92}" sibTransId="{C92DFC1C-B8D5-4A77-BE64-2AC8386B871C}"/>
    <dgm:cxn modelId="{19FC559D-FA22-4A1B-933E-F350C43BAAB4}" type="presOf" srcId="{78F5BE6C-6010-4CEB-A690-5457BF96D536}" destId="{C63453DE-DC45-4077-957E-9F6B62DE3BFD}" srcOrd="0" destOrd="0" presId="urn:microsoft.com/office/officeart/2005/8/layout/vList2"/>
    <dgm:cxn modelId="{50D7F8FF-015A-4CD4-B050-9A822BE12A7B}" type="presOf" srcId="{C93CEDE9-311C-4C13-850F-ED52741A55EF}" destId="{C63453DE-DC45-4077-957E-9F6B62DE3BFD}" srcOrd="0" destOrd="2" presId="urn:microsoft.com/office/officeart/2005/8/layout/vList2"/>
    <dgm:cxn modelId="{F728302B-76CD-40D7-AD73-0070941E3A9B}" srcId="{388D9C77-2E60-4F02-868F-5152367A9EEB}" destId="{8ED00229-A6C4-4557-8DDA-020AA86554C7}" srcOrd="1" destOrd="0" parTransId="{F53ABB6D-1BF4-490A-9D75-2DFD8527822E}" sibTransId="{3FE6C885-D1A1-4C84-BF33-B851175B7C20}"/>
    <dgm:cxn modelId="{C2629AF7-9281-4C1E-BAA5-EFD7CB359E2C}" type="presOf" srcId="{46C14BBB-FFA4-4AD5-A948-84037DD38437}" destId="{4ECDF0F3-CC44-4D3B-A73B-824E9934AFC6}" srcOrd="0" destOrd="3" presId="urn:microsoft.com/office/officeart/2005/8/layout/vList2"/>
    <dgm:cxn modelId="{4EB5B74F-4195-4B37-A7FA-DCA58DF184DE}" srcId="{3F4CC7C3-0FAE-439D-89E6-BBC4852F9E5E}" destId="{C93CEDE9-311C-4C13-850F-ED52741A55EF}" srcOrd="2" destOrd="0" parTransId="{52055FA5-D27F-473B-8384-4B912EC41FF9}" sibTransId="{252C86F6-DE64-4B4D-B757-52B2189DE7EC}"/>
    <dgm:cxn modelId="{091CED25-1CB5-41DA-8386-42FCF2842F8C}" srcId="{3F4CC7C3-0FAE-439D-89E6-BBC4852F9E5E}" destId="{78F5BE6C-6010-4CEB-A690-5457BF96D536}" srcOrd="0" destOrd="0" parTransId="{2D8F5767-F814-4244-A54D-A3FAC9F22B59}" sibTransId="{7AB2A03B-27B7-4F1D-B6B7-75B873923C39}"/>
    <dgm:cxn modelId="{9472F635-6806-431D-A837-352E54F5579E}" srcId="{388D9C77-2E60-4F02-868F-5152367A9EEB}" destId="{3F4CC7C3-0FAE-439D-89E6-BBC4852F9E5E}" srcOrd="0" destOrd="0" parTransId="{AEA416D3-514F-462D-B9E5-4B1125E3FC15}" sibTransId="{50D37E94-4EA9-4CFF-BC3D-6DBEA9766979}"/>
    <dgm:cxn modelId="{F477F61E-B368-4D75-AE99-E7763D1D229F}" type="presOf" srcId="{78C0D7EE-164A-4F14-83EF-531647795F31}" destId="{4ECDF0F3-CC44-4D3B-A73B-824E9934AFC6}" srcOrd="0" destOrd="0" presId="urn:microsoft.com/office/officeart/2005/8/layout/vList2"/>
    <dgm:cxn modelId="{C17851C0-86B1-4FA6-A245-F3FEDEE16C81}" srcId="{8ED00229-A6C4-4557-8DDA-020AA86554C7}" destId="{46C14BBB-FFA4-4AD5-A948-84037DD38437}" srcOrd="3" destOrd="0" parTransId="{B970355A-9BBD-4806-B63A-C36A8CFA95F2}" sibTransId="{CC54D2CB-A0BF-4ACE-95E2-FBB42C7357F3}"/>
    <dgm:cxn modelId="{D9BF981B-56B3-43CE-A61E-21C45119893C}" srcId="{3F4CC7C3-0FAE-439D-89E6-BBC4852F9E5E}" destId="{5451FBD1-B5B9-43F4-BA03-EFE5F5820CAD}" srcOrd="1" destOrd="0" parTransId="{094FDFC1-A166-473A-B6C9-5E0405FEF59B}" sibTransId="{CAB5132A-2381-428A-B3B9-E5AE221BE590}"/>
    <dgm:cxn modelId="{6690A8C8-ACC2-44DE-9E35-8DA792D28A5D}" type="presParOf" srcId="{026C2C72-F951-41B4-B9B1-920496D07A1B}" destId="{F2329254-ADBC-4BC2-9002-F5AD145C2D88}" srcOrd="0" destOrd="0" presId="urn:microsoft.com/office/officeart/2005/8/layout/vList2"/>
    <dgm:cxn modelId="{2B290294-E701-40A9-822D-B55E68156343}" type="presParOf" srcId="{026C2C72-F951-41B4-B9B1-920496D07A1B}" destId="{C63453DE-DC45-4077-957E-9F6B62DE3BFD}" srcOrd="1" destOrd="0" presId="urn:microsoft.com/office/officeart/2005/8/layout/vList2"/>
    <dgm:cxn modelId="{6FBE0151-0EE3-4C58-B47B-E0630175A836}" type="presParOf" srcId="{026C2C72-F951-41B4-B9B1-920496D07A1B}" destId="{0D241EB0-D505-4E04-97F0-15A35D50E8E9}" srcOrd="2" destOrd="0" presId="urn:microsoft.com/office/officeart/2005/8/layout/vList2"/>
    <dgm:cxn modelId="{C8A4092F-BC64-4533-AF65-98E5F1321A4F}" type="presParOf" srcId="{026C2C72-F951-41B4-B9B1-920496D07A1B}" destId="{4ECDF0F3-CC44-4D3B-A73B-824E9934AFC6}"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F32B0-8016-4057-95BC-21596436A2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DEE35D6-86F5-44FF-976D-259A82BFD4BB}">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t>Knowledge</a:t>
          </a:r>
          <a:endParaRPr lang="en-US" dirty="0"/>
        </a:p>
      </dgm:t>
    </dgm:pt>
    <dgm:pt modelId="{10D58270-48D8-4E97-AF40-DE167C6E8E7A}" type="parTrans" cxnId="{0746278B-484E-4BDD-8ECA-E3385CA8622F}">
      <dgm:prSet/>
      <dgm:spPr/>
      <dgm:t>
        <a:bodyPr/>
        <a:lstStyle/>
        <a:p>
          <a:endParaRPr lang="en-US"/>
        </a:p>
      </dgm:t>
    </dgm:pt>
    <dgm:pt modelId="{D5DF2808-A72A-411A-842E-8066AE5B4E87}" type="sibTrans" cxnId="{0746278B-484E-4BDD-8ECA-E3385CA8622F}">
      <dgm:prSet/>
      <dgm:spPr/>
      <dgm:t>
        <a:bodyPr/>
        <a:lstStyle/>
        <a:p>
          <a:endParaRPr lang="en-US"/>
        </a:p>
      </dgm:t>
    </dgm:pt>
    <dgm:pt modelId="{844D28F9-36A4-43FB-84C2-FF7964BAB76A}">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Establish Classification Baseline</a:t>
          </a:r>
          <a:endParaRPr lang="en-US" dirty="0"/>
        </a:p>
      </dgm:t>
    </dgm:pt>
    <dgm:pt modelId="{D337C4ED-EAC7-4F49-8883-7E997CA1BA24}" type="parTrans" cxnId="{51447155-95D5-4BFB-8CA3-6961BF3D8512}">
      <dgm:prSet/>
      <dgm:spPr/>
      <dgm:t>
        <a:bodyPr/>
        <a:lstStyle/>
        <a:p>
          <a:endParaRPr lang="en-US"/>
        </a:p>
      </dgm:t>
    </dgm:pt>
    <dgm:pt modelId="{68B52DE1-9F4D-4103-BCA4-3DBDDE3EE8EB}" type="sibTrans" cxnId="{51447155-95D5-4BFB-8CA3-6961BF3D8512}">
      <dgm:prSet/>
      <dgm:spPr/>
      <dgm:t>
        <a:bodyPr/>
        <a:lstStyle/>
        <a:p>
          <a:endParaRPr lang="en-US"/>
        </a:p>
      </dgm:t>
    </dgm:pt>
    <dgm:pt modelId="{781A5E28-3C6B-40D2-ADD9-A6A2D0D8774D}">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IT GRC Integration  </a:t>
          </a:r>
          <a:endParaRPr lang="en-US" dirty="0"/>
        </a:p>
      </dgm:t>
    </dgm:pt>
    <dgm:pt modelId="{3501FABF-F777-41AB-B59B-54A3DA53FAAA}" type="parTrans" cxnId="{71E13D7C-84B4-4872-865B-9A08134A1290}">
      <dgm:prSet/>
      <dgm:spPr/>
      <dgm:t>
        <a:bodyPr/>
        <a:lstStyle/>
        <a:p>
          <a:endParaRPr lang="en-US"/>
        </a:p>
      </dgm:t>
    </dgm:pt>
    <dgm:pt modelId="{70D28583-B3FC-44B6-A853-3D2853C6309C}" type="sibTrans" cxnId="{71E13D7C-84B4-4872-865B-9A08134A1290}">
      <dgm:prSet/>
      <dgm:spPr/>
      <dgm:t>
        <a:bodyPr/>
        <a:lstStyle/>
        <a:p>
          <a:endParaRPr lang="en-US"/>
        </a:p>
      </dgm:t>
    </dgm:pt>
    <dgm:pt modelId="{CA83BD2D-3A34-4A63-8A51-682914DBD969}">
      <dgm:prSet phldrT="[Text]"/>
      <dgm:spPr/>
      <dgm:t>
        <a:bodyPr/>
        <a:lstStyle/>
        <a:p>
          <a:r>
            <a:rPr lang="en-US" dirty="0" smtClean="0"/>
            <a:t>Map to compliance requirements</a:t>
          </a:r>
          <a:endParaRPr lang="en-US" dirty="0"/>
        </a:p>
      </dgm:t>
    </dgm:pt>
    <dgm:pt modelId="{B2C42A40-2308-4AEE-B6E1-73DE1B558D41}" type="parTrans" cxnId="{DC8B5B63-F1B3-4DA7-A971-C927E819FE97}">
      <dgm:prSet/>
      <dgm:spPr/>
      <dgm:t>
        <a:bodyPr/>
        <a:lstStyle/>
        <a:p>
          <a:endParaRPr lang="en-US"/>
        </a:p>
      </dgm:t>
    </dgm:pt>
    <dgm:pt modelId="{D96F42E4-A0EC-49C4-8450-DCF6B744BCE2}" type="sibTrans" cxnId="{DC8B5B63-F1B3-4DA7-A971-C927E819FE97}">
      <dgm:prSet/>
      <dgm:spPr/>
      <dgm:t>
        <a:bodyPr/>
        <a:lstStyle/>
        <a:p>
          <a:endParaRPr lang="en-US"/>
        </a:p>
      </dgm:t>
    </dgm:pt>
    <dgm:pt modelId="{AA29AEA1-8CA5-4872-98A3-A52EB9C4D1DB}">
      <dgm:prSet phldrT="[Text]"/>
      <dgm:spPr/>
      <dgm:t>
        <a:bodyPr/>
        <a:lstStyle/>
        <a:p>
          <a:r>
            <a:rPr lang="en-US" dirty="0" smtClean="0"/>
            <a:t>Demonstrate IT data governance &amp; compliance for audits</a:t>
          </a:r>
          <a:endParaRPr lang="en-US" dirty="0"/>
        </a:p>
      </dgm:t>
    </dgm:pt>
    <dgm:pt modelId="{804F20A2-8853-4187-B0F2-CCF4092AEAC8}" type="parTrans" cxnId="{C4C823A9-983C-4673-BCE7-3F69BB66C0C0}">
      <dgm:prSet/>
      <dgm:spPr/>
      <dgm:t>
        <a:bodyPr/>
        <a:lstStyle/>
        <a:p>
          <a:endParaRPr lang="en-US"/>
        </a:p>
      </dgm:t>
    </dgm:pt>
    <dgm:pt modelId="{7A5D3D02-4A48-4A09-9ABC-E5BF89A4E163}" type="sibTrans" cxnId="{C4C823A9-983C-4673-BCE7-3F69BB66C0C0}">
      <dgm:prSet/>
      <dgm:spPr/>
      <dgm:t>
        <a:bodyPr/>
        <a:lstStyle/>
        <a:p>
          <a:endParaRPr lang="en-US"/>
        </a:p>
      </dgm:t>
    </dgm:pt>
    <dgm:pt modelId="{37583E37-A91D-4ACF-AA83-7BA327231AFE}">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bg2"/>
        </a:solidFill>
        <a:ln>
          <a:noFill/>
        </a:ln>
      </dgm:spPr>
      <dgm:t>
        <a:bodyPr/>
        <a:lstStyle/>
        <a:p>
          <a:r>
            <a:rPr lang="en-US" dirty="0" smtClean="0"/>
            <a:t>Multiple File Server Support</a:t>
          </a:r>
          <a:endParaRPr lang="en-US" dirty="0"/>
        </a:p>
      </dgm:t>
    </dgm:pt>
    <dgm:pt modelId="{5D99865E-9A92-4B4C-A753-49E020CE5FC9}" type="parTrans" cxnId="{BAAC0EF1-B5B9-4B02-8546-D1453C67E1A0}">
      <dgm:prSet/>
      <dgm:spPr/>
      <dgm:t>
        <a:bodyPr/>
        <a:lstStyle/>
        <a:p>
          <a:endParaRPr lang="en-US"/>
        </a:p>
      </dgm:t>
    </dgm:pt>
    <dgm:pt modelId="{C966D884-7929-44D7-AD77-193D05FE6D7C}" type="sibTrans" cxnId="{BAAC0EF1-B5B9-4B02-8546-D1453C67E1A0}">
      <dgm:prSet/>
      <dgm:spPr/>
      <dgm:t>
        <a:bodyPr/>
        <a:lstStyle/>
        <a:p>
          <a:endParaRPr lang="en-US"/>
        </a:p>
      </dgm:t>
    </dgm:pt>
    <dgm:pt modelId="{22B51102-80D8-4C13-A9E6-10D2D2382CF3}">
      <dgm:prSet phldrT="[Text]">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a:ln>
          <a:noFill/>
        </a:ln>
      </dgm:spPr>
      <dgm:t>
        <a:bodyPr/>
        <a:lstStyle/>
        <a:p>
          <a:r>
            <a:rPr lang="en-US" dirty="0" smtClean="0"/>
            <a:t>Reduce manual labor</a:t>
          </a:r>
          <a:endParaRPr lang="en-US" dirty="0"/>
        </a:p>
      </dgm:t>
    </dgm:pt>
    <dgm:pt modelId="{BB5E1857-AC92-4429-B672-6A04BA1026BE}" type="parTrans" cxnId="{30DA79D2-D6BE-4292-B268-A4976E063E92}">
      <dgm:prSet/>
      <dgm:spPr/>
      <dgm:t>
        <a:bodyPr/>
        <a:lstStyle/>
        <a:p>
          <a:endParaRPr lang="en-US"/>
        </a:p>
      </dgm:t>
    </dgm:pt>
    <dgm:pt modelId="{A7DAFFD3-5DAF-4946-840B-9E43D9A374F2}" type="sibTrans" cxnId="{30DA79D2-D6BE-4292-B268-A4976E063E92}">
      <dgm:prSet/>
      <dgm:spPr/>
      <dgm:t>
        <a:bodyPr/>
        <a:lstStyle/>
        <a:p>
          <a:endParaRPr lang="en-US"/>
        </a:p>
      </dgm:t>
    </dgm:pt>
    <dgm:pt modelId="{74786E70-7A11-4A23-9E69-14E980081597}">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Provide Information governance policies</a:t>
          </a:r>
          <a:endParaRPr lang="en-US" dirty="0"/>
        </a:p>
      </dgm:t>
    </dgm:pt>
    <dgm:pt modelId="{BFAB2ACB-85CC-4796-9E12-2212F8EA5F8F}" type="parTrans" cxnId="{2E992DE7-E4C6-42B2-B9A0-AAAD4D52E25E}">
      <dgm:prSet/>
      <dgm:spPr/>
      <dgm:t>
        <a:bodyPr/>
        <a:lstStyle/>
        <a:p>
          <a:endParaRPr lang="en-US"/>
        </a:p>
      </dgm:t>
    </dgm:pt>
    <dgm:pt modelId="{0F0F9B16-06B7-4C96-85E7-3AEEAFE1997A}" type="sibTrans" cxnId="{2E992DE7-E4C6-42B2-B9A0-AAAD4D52E25E}">
      <dgm:prSet/>
      <dgm:spPr/>
      <dgm:t>
        <a:bodyPr/>
        <a:lstStyle/>
        <a:p>
          <a:endParaRPr lang="en-US"/>
        </a:p>
      </dgm:t>
    </dgm:pt>
    <dgm:pt modelId="{3CB75E81-20CF-4AEF-BFA8-F3F8562B5AF6}">
      <dgm:prSet phldrT="[Text]">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a:ln>
          <a:noFill/>
        </a:ln>
      </dgm:spPr>
      <dgm:t>
        <a:bodyPr/>
        <a:lstStyle/>
        <a:p>
          <a:r>
            <a:rPr lang="en-US" dirty="0" smtClean="0"/>
            <a:t>Maintain Consistency across file Servers</a:t>
          </a:r>
          <a:endParaRPr lang="en-US" dirty="0"/>
        </a:p>
      </dgm:t>
    </dgm:pt>
    <dgm:pt modelId="{2D663EC1-07E6-4FF0-B2D5-6D167FEA3E96}" type="parTrans" cxnId="{7039AFF4-68F4-4E90-ACFD-A4810817D82B}">
      <dgm:prSet/>
      <dgm:spPr/>
      <dgm:t>
        <a:bodyPr/>
        <a:lstStyle/>
        <a:p>
          <a:endParaRPr lang="en-US"/>
        </a:p>
      </dgm:t>
    </dgm:pt>
    <dgm:pt modelId="{69F782CD-EE03-484F-89B2-B37748B92890}" type="sibTrans" cxnId="{7039AFF4-68F4-4E90-ACFD-A4810817D82B}">
      <dgm:prSet/>
      <dgm:spPr/>
      <dgm:t>
        <a:bodyPr/>
        <a:lstStyle/>
        <a:p>
          <a:endParaRPr lang="en-US"/>
        </a:p>
      </dgm:t>
    </dgm:pt>
    <dgm:pt modelId="{0FDFDFB0-74D5-488D-8781-D71212DDA266}">
      <dgm:prSet phldrT="[Text]">
        <dgm:style>
          <a:lnRef idx="1">
            <a:schemeClr val="accent3"/>
          </a:lnRef>
          <a:fillRef idx="2">
            <a:schemeClr val="accent3"/>
          </a:fillRef>
          <a:effectRef idx="1">
            <a:schemeClr val="accent3"/>
          </a:effectRef>
          <a:fontRef idx="minor">
            <a:schemeClr val="dk1"/>
          </a:fontRef>
        </dgm:style>
      </dgm:prSet>
      <dgm:spPr>
        <a:solidFill>
          <a:schemeClr val="accent6">
            <a:lumMod val="20000"/>
            <a:lumOff val="80000"/>
          </a:schemeClr>
        </a:solidFill>
        <a:ln>
          <a:noFill/>
        </a:ln>
      </dgm:spPr>
      <dgm:t>
        <a:bodyPr/>
        <a:lstStyle/>
        <a:p>
          <a:r>
            <a:rPr lang="en-US" dirty="0" smtClean="0"/>
            <a:t>Aggregated Reporting</a:t>
          </a:r>
          <a:endParaRPr lang="en-US" dirty="0"/>
        </a:p>
      </dgm:t>
    </dgm:pt>
    <dgm:pt modelId="{E793DE63-0C26-404E-84DD-25D938C072FA}" type="parTrans" cxnId="{40A96F8B-A073-4AE9-8BED-C3D4F8C81B84}">
      <dgm:prSet/>
      <dgm:spPr/>
      <dgm:t>
        <a:bodyPr/>
        <a:lstStyle/>
        <a:p>
          <a:endParaRPr lang="en-US"/>
        </a:p>
      </dgm:t>
    </dgm:pt>
    <dgm:pt modelId="{BB801E01-D8BA-48D6-9D1F-75D6D5E416B1}" type="sibTrans" cxnId="{40A96F8B-A073-4AE9-8BED-C3D4F8C81B84}">
      <dgm:prSet/>
      <dgm:spPr/>
      <dgm:t>
        <a:bodyPr/>
        <a:lstStyle/>
        <a:p>
          <a:endParaRPr lang="en-US"/>
        </a:p>
      </dgm:t>
    </dgm:pt>
    <dgm:pt modelId="{6C0A2C2D-2446-4AA1-AFFD-59C45792416C}" type="pres">
      <dgm:prSet presAssocID="{405F32B0-8016-4057-95BC-21596436A2D9}" presName="Name0" presStyleCnt="0">
        <dgm:presLayoutVars>
          <dgm:dir/>
          <dgm:animLvl val="lvl"/>
          <dgm:resizeHandles val="exact"/>
        </dgm:presLayoutVars>
      </dgm:prSet>
      <dgm:spPr/>
      <dgm:t>
        <a:bodyPr/>
        <a:lstStyle/>
        <a:p>
          <a:endParaRPr lang="en-US"/>
        </a:p>
      </dgm:t>
    </dgm:pt>
    <dgm:pt modelId="{0719ED7E-C787-422A-901D-1CAFD15C3E2A}" type="pres">
      <dgm:prSet presAssocID="{6DEE35D6-86F5-44FF-976D-259A82BFD4BB}" presName="composite" presStyleCnt="0"/>
      <dgm:spPr/>
    </dgm:pt>
    <dgm:pt modelId="{8EBA1943-44E1-4286-AB15-C7B69B7D6F5D}" type="pres">
      <dgm:prSet presAssocID="{6DEE35D6-86F5-44FF-976D-259A82BFD4BB}" presName="parTx" presStyleLbl="alignNode1" presStyleIdx="0" presStyleCnt="3">
        <dgm:presLayoutVars>
          <dgm:chMax val="0"/>
          <dgm:chPref val="0"/>
          <dgm:bulletEnabled val="1"/>
        </dgm:presLayoutVars>
      </dgm:prSet>
      <dgm:spPr/>
      <dgm:t>
        <a:bodyPr/>
        <a:lstStyle/>
        <a:p>
          <a:endParaRPr lang="en-US"/>
        </a:p>
      </dgm:t>
    </dgm:pt>
    <dgm:pt modelId="{7F546CD7-D800-44CE-A63D-DB80C06323AF}" type="pres">
      <dgm:prSet presAssocID="{6DEE35D6-86F5-44FF-976D-259A82BFD4BB}" presName="desTx" presStyleLbl="alignAccFollowNode1" presStyleIdx="0" presStyleCnt="3" custLinFactNeighborY="1008">
        <dgm:presLayoutVars>
          <dgm:bulletEnabled val="1"/>
        </dgm:presLayoutVars>
      </dgm:prSet>
      <dgm:spPr/>
      <dgm:t>
        <a:bodyPr/>
        <a:lstStyle/>
        <a:p>
          <a:endParaRPr lang="en-US"/>
        </a:p>
      </dgm:t>
    </dgm:pt>
    <dgm:pt modelId="{D3BD12E3-C241-4FCC-8756-DD65E281794F}" type="pres">
      <dgm:prSet presAssocID="{D5DF2808-A72A-411A-842E-8066AE5B4E87}" presName="space" presStyleCnt="0"/>
      <dgm:spPr/>
    </dgm:pt>
    <dgm:pt modelId="{A092AA3E-3153-4488-9CF7-EB2385CDA25A}" type="pres">
      <dgm:prSet presAssocID="{781A5E28-3C6B-40D2-ADD9-A6A2D0D8774D}" presName="composite" presStyleCnt="0"/>
      <dgm:spPr/>
    </dgm:pt>
    <dgm:pt modelId="{4048751C-8CF5-47E0-8925-82386710A73B}" type="pres">
      <dgm:prSet presAssocID="{781A5E28-3C6B-40D2-ADD9-A6A2D0D8774D}" presName="parTx" presStyleLbl="alignNode1" presStyleIdx="1" presStyleCnt="3">
        <dgm:presLayoutVars>
          <dgm:chMax val="0"/>
          <dgm:chPref val="0"/>
          <dgm:bulletEnabled val="1"/>
        </dgm:presLayoutVars>
      </dgm:prSet>
      <dgm:spPr/>
      <dgm:t>
        <a:bodyPr/>
        <a:lstStyle/>
        <a:p>
          <a:endParaRPr lang="en-US"/>
        </a:p>
      </dgm:t>
    </dgm:pt>
    <dgm:pt modelId="{70AAB089-F6C5-401A-A8C2-D99E56BCDA3F}" type="pres">
      <dgm:prSet presAssocID="{781A5E28-3C6B-40D2-ADD9-A6A2D0D8774D}" presName="desTx" presStyleLbl="alignAccFollowNode1" presStyleIdx="1" presStyleCnt="3">
        <dgm:presLayoutVars>
          <dgm:bulletEnabled val="1"/>
        </dgm:presLayoutVars>
      </dgm:prSet>
      <dgm:spPr/>
      <dgm:t>
        <a:bodyPr/>
        <a:lstStyle/>
        <a:p>
          <a:endParaRPr lang="en-US"/>
        </a:p>
      </dgm:t>
    </dgm:pt>
    <dgm:pt modelId="{17E8A4F0-322E-4360-9817-868B62CC3804}" type="pres">
      <dgm:prSet presAssocID="{70D28583-B3FC-44B6-A853-3D2853C6309C}" presName="space" presStyleCnt="0"/>
      <dgm:spPr/>
    </dgm:pt>
    <dgm:pt modelId="{8D26A5C7-BAA3-4A04-8A51-1FED0BD22A85}" type="pres">
      <dgm:prSet presAssocID="{37583E37-A91D-4ACF-AA83-7BA327231AFE}" presName="composite" presStyleCnt="0"/>
      <dgm:spPr/>
    </dgm:pt>
    <dgm:pt modelId="{8C099CD7-3A30-4182-B0F1-34D9B1A10191}" type="pres">
      <dgm:prSet presAssocID="{37583E37-A91D-4ACF-AA83-7BA327231AFE}" presName="parTx" presStyleLbl="alignNode1" presStyleIdx="2" presStyleCnt="3">
        <dgm:presLayoutVars>
          <dgm:chMax val="0"/>
          <dgm:chPref val="0"/>
          <dgm:bulletEnabled val="1"/>
        </dgm:presLayoutVars>
      </dgm:prSet>
      <dgm:spPr/>
      <dgm:t>
        <a:bodyPr/>
        <a:lstStyle/>
        <a:p>
          <a:endParaRPr lang="en-US"/>
        </a:p>
      </dgm:t>
    </dgm:pt>
    <dgm:pt modelId="{DA2634E5-2D88-4885-ADA2-3A020E17DFBA}" type="pres">
      <dgm:prSet presAssocID="{37583E37-A91D-4ACF-AA83-7BA327231AFE}" presName="desTx" presStyleLbl="alignAccFollowNode1" presStyleIdx="2" presStyleCnt="3">
        <dgm:presLayoutVars>
          <dgm:bulletEnabled val="1"/>
        </dgm:presLayoutVars>
      </dgm:prSet>
      <dgm:spPr/>
      <dgm:t>
        <a:bodyPr/>
        <a:lstStyle/>
        <a:p>
          <a:endParaRPr lang="en-US"/>
        </a:p>
      </dgm:t>
    </dgm:pt>
  </dgm:ptLst>
  <dgm:cxnLst>
    <dgm:cxn modelId="{7039AFF4-68F4-4E90-ACFD-A4810817D82B}" srcId="{37583E37-A91D-4ACF-AA83-7BA327231AFE}" destId="{3CB75E81-20CF-4AEF-BFA8-F3F8562B5AF6}" srcOrd="0" destOrd="0" parTransId="{2D663EC1-07E6-4FF0-B2D5-6D167FEA3E96}" sibTransId="{69F782CD-EE03-484F-89B2-B37748B92890}"/>
    <dgm:cxn modelId="{26D3186E-80AD-4E21-B0FB-ACF7918D249B}" type="presOf" srcId="{405F32B0-8016-4057-95BC-21596436A2D9}" destId="{6C0A2C2D-2446-4AA1-AFFD-59C45792416C}" srcOrd="0" destOrd="0" presId="urn:microsoft.com/office/officeart/2005/8/layout/hList1"/>
    <dgm:cxn modelId="{DC8B5B63-F1B3-4DA7-A971-C927E819FE97}" srcId="{781A5E28-3C6B-40D2-ADD9-A6A2D0D8774D}" destId="{CA83BD2D-3A34-4A63-8A51-682914DBD969}" srcOrd="0" destOrd="0" parTransId="{B2C42A40-2308-4AEE-B6E1-73DE1B558D41}" sibTransId="{D96F42E4-A0EC-49C4-8450-DCF6B744BCE2}"/>
    <dgm:cxn modelId="{4E6B9E56-566B-4C11-B45B-AA361006EAE7}" type="presOf" srcId="{37583E37-A91D-4ACF-AA83-7BA327231AFE}" destId="{8C099CD7-3A30-4182-B0F1-34D9B1A10191}" srcOrd="0" destOrd="0" presId="urn:microsoft.com/office/officeart/2005/8/layout/hList1"/>
    <dgm:cxn modelId="{885D6C27-26B3-439F-9E4E-865AF09EB53A}" type="presOf" srcId="{844D28F9-36A4-43FB-84C2-FF7964BAB76A}" destId="{7F546CD7-D800-44CE-A63D-DB80C06323AF}" srcOrd="0" destOrd="0" presId="urn:microsoft.com/office/officeart/2005/8/layout/hList1"/>
    <dgm:cxn modelId="{BAAC0EF1-B5B9-4B02-8546-D1453C67E1A0}" srcId="{405F32B0-8016-4057-95BC-21596436A2D9}" destId="{37583E37-A91D-4ACF-AA83-7BA327231AFE}" srcOrd="2" destOrd="0" parTransId="{5D99865E-9A92-4B4C-A753-49E020CE5FC9}" sibTransId="{C966D884-7929-44D7-AD77-193D05FE6D7C}"/>
    <dgm:cxn modelId="{A5F11820-7392-4460-A28B-3BDD78CA9704}" type="presOf" srcId="{22B51102-80D8-4C13-A9E6-10D2D2382CF3}" destId="{DA2634E5-2D88-4885-ADA2-3A020E17DFBA}" srcOrd="0" destOrd="1" presId="urn:microsoft.com/office/officeart/2005/8/layout/hList1"/>
    <dgm:cxn modelId="{E0A1ED31-077E-41AE-AD89-E071B12D0058}" type="presOf" srcId="{3CB75E81-20CF-4AEF-BFA8-F3F8562B5AF6}" destId="{DA2634E5-2D88-4885-ADA2-3A020E17DFBA}" srcOrd="0" destOrd="0" presId="urn:microsoft.com/office/officeart/2005/8/layout/hList1"/>
    <dgm:cxn modelId="{C4C823A9-983C-4673-BCE7-3F69BB66C0C0}" srcId="{781A5E28-3C6B-40D2-ADD9-A6A2D0D8774D}" destId="{AA29AEA1-8CA5-4872-98A3-A52EB9C4D1DB}" srcOrd="1" destOrd="0" parTransId="{804F20A2-8853-4187-B0F2-CCF4092AEAC8}" sibTransId="{7A5D3D02-4A48-4A09-9ABC-E5BF89A4E163}"/>
    <dgm:cxn modelId="{11094705-7DC5-495A-AADE-7890E5E90675}" type="presOf" srcId="{781A5E28-3C6B-40D2-ADD9-A6A2D0D8774D}" destId="{4048751C-8CF5-47E0-8925-82386710A73B}" srcOrd="0" destOrd="0" presId="urn:microsoft.com/office/officeart/2005/8/layout/hList1"/>
    <dgm:cxn modelId="{CB2947F8-2F54-4458-A5EE-97A3941E76CB}" type="presOf" srcId="{AA29AEA1-8CA5-4872-98A3-A52EB9C4D1DB}" destId="{70AAB089-F6C5-401A-A8C2-D99E56BCDA3F}" srcOrd="0" destOrd="1" presId="urn:microsoft.com/office/officeart/2005/8/layout/hList1"/>
    <dgm:cxn modelId="{C5F4B62C-286E-4C76-BC9E-E5ADD829C24F}" type="presOf" srcId="{74786E70-7A11-4A23-9E69-14E980081597}" destId="{7F546CD7-D800-44CE-A63D-DB80C06323AF}" srcOrd="0" destOrd="1" presId="urn:microsoft.com/office/officeart/2005/8/layout/hList1"/>
    <dgm:cxn modelId="{30DA79D2-D6BE-4292-B268-A4976E063E92}" srcId="{37583E37-A91D-4ACF-AA83-7BA327231AFE}" destId="{22B51102-80D8-4C13-A9E6-10D2D2382CF3}" srcOrd="1" destOrd="0" parTransId="{BB5E1857-AC92-4429-B672-6A04BA1026BE}" sibTransId="{A7DAFFD3-5DAF-4946-840B-9E43D9A374F2}"/>
    <dgm:cxn modelId="{0746278B-484E-4BDD-8ECA-E3385CA8622F}" srcId="{405F32B0-8016-4057-95BC-21596436A2D9}" destId="{6DEE35D6-86F5-44FF-976D-259A82BFD4BB}" srcOrd="0" destOrd="0" parTransId="{10D58270-48D8-4E97-AF40-DE167C6E8E7A}" sibTransId="{D5DF2808-A72A-411A-842E-8066AE5B4E87}"/>
    <dgm:cxn modelId="{9A4CAD66-6DBB-4707-8C5D-D5B295206BDE}" type="presOf" srcId="{0FDFDFB0-74D5-488D-8781-D71212DDA266}" destId="{DA2634E5-2D88-4885-ADA2-3A020E17DFBA}" srcOrd="0" destOrd="2" presId="urn:microsoft.com/office/officeart/2005/8/layout/hList1"/>
    <dgm:cxn modelId="{3E21ACE1-D936-4AF7-904F-28F601775DD8}" type="presOf" srcId="{CA83BD2D-3A34-4A63-8A51-682914DBD969}" destId="{70AAB089-F6C5-401A-A8C2-D99E56BCDA3F}" srcOrd="0" destOrd="0" presId="urn:microsoft.com/office/officeart/2005/8/layout/hList1"/>
    <dgm:cxn modelId="{40A96F8B-A073-4AE9-8BED-C3D4F8C81B84}" srcId="{37583E37-A91D-4ACF-AA83-7BA327231AFE}" destId="{0FDFDFB0-74D5-488D-8781-D71212DDA266}" srcOrd="2" destOrd="0" parTransId="{E793DE63-0C26-404E-84DD-25D938C072FA}" sibTransId="{BB801E01-D8BA-48D6-9D1F-75D6D5E416B1}"/>
    <dgm:cxn modelId="{5D15AA07-75AC-44AD-8973-650EB0725540}" type="presOf" srcId="{6DEE35D6-86F5-44FF-976D-259A82BFD4BB}" destId="{8EBA1943-44E1-4286-AB15-C7B69B7D6F5D}" srcOrd="0" destOrd="0" presId="urn:microsoft.com/office/officeart/2005/8/layout/hList1"/>
    <dgm:cxn modelId="{71E13D7C-84B4-4872-865B-9A08134A1290}" srcId="{405F32B0-8016-4057-95BC-21596436A2D9}" destId="{781A5E28-3C6B-40D2-ADD9-A6A2D0D8774D}" srcOrd="1" destOrd="0" parTransId="{3501FABF-F777-41AB-B59B-54A3DA53FAAA}" sibTransId="{70D28583-B3FC-44B6-A853-3D2853C6309C}"/>
    <dgm:cxn modelId="{2E992DE7-E4C6-42B2-B9A0-AAAD4D52E25E}" srcId="{6DEE35D6-86F5-44FF-976D-259A82BFD4BB}" destId="{74786E70-7A11-4A23-9E69-14E980081597}" srcOrd="1" destOrd="0" parTransId="{BFAB2ACB-85CC-4796-9E12-2212F8EA5F8F}" sibTransId="{0F0F9B16-06B7-4C96-85E7-3AEEAFE1997A}"/>
    <dgm:cxn modelId="{51447155-95D5-4BFB-8CA3-6961BF3D8512}" srcId="{6DEE35D6-86F5-44FF-976D-259A82BFD4BB}" destId="{844D28F9-36A4-43FB-84C2-FF7964BAB76A}" srcOrd="0" destOrd="0" parTransId="{D337C4ED-EAC7-4F49-8883-7E997CA1BA24}" sibTransId="{68B52DE1-9F4D-4103-BCA4-3DBDDE3EE8EB}"/>
    <dgm:cxn modelId="{22559F22-E456-41B8-AE03-0BB1A8460581}" type="presParOf" srcId="{6C0A2C2D-2446-4AA1-AFFD-59C45792416C}" destId="{0719ED7E-C787-422A-901D-1CAFD15C3E2A}" srcOrd="0" destOrd="0" presId="urn:microsoft.com/office/officeart/2005/8/layout/hList1"/>
    <dgm:cxn modelId="{F0F36FF9-0AEA-4694-A6BF-467C36C1D116}" type="presParOf" srcId="{0719ED7E-C787-422A-901D-1CAFD15C3E2A}" destId="{8EBA1943-44E1-4286-AB15-C7B69B7D6F5D}" srcOrd="0" destOrd="0" presId="urn:microsoft.com/office/officeart/2005/8/layout/hList1"/>
    <dgm:cxn modelId="{4EDAAEEE-1B56-4EA1-A515-0B8748E315B2}" type="presParOf" srcId="{0719ED7E-C787-422A-901D-1CAFD15C3E2A}" destId="{7F546CD7-D800-44CE-A63D-DB80C06323AF}" srcOrd="1" destOrd="0" presId="urn:microsoft.com/office/officeart/2005/8/layout/hList1"/>
    <dgm:cxn modelId="{BCA6A308-80D7-49A4-981D-0A3BF9940900}" type="presParOf" srcId="{6C0A2C2D-2446-4AA1-AFFD-59C45792416C}" destId="{D3BD12E3-C241-4FCC-8756-DD65E281794F}" srcOrd="1" destOrd="0" presId="urn:microsoft.com/office/officeart/2005/8/layout/hList1"/>
    <dgm:cxn modelId="{99255094-ECFB-40C5-8290-E8BE0361A335}" type="presParOf" srcId="{6C0A2C2D-2446-4AA1-AFFD-59C45792416C}" destId="{A092AA3E-3153-4488-9CF7-EB2385CDA25A}" srcOrd="2" destOrd="0" presId="urn:microsoft.com/office/officeart/2005/8/layout/hList1"/>
    <dgm:cxn modelId="{07ED84C4-DB66-4619-99DB-144FCBFFF38D}" type="presParOf" srcId="{A092AA3E-3153-4488-9CF7-EB2385CDA25A}" destId="{4048751C-8CF5-47E0-8925-82386710A73B}" srcOrd="0" destOrd="0" presId="urn:microsoft.com/office/officeart/2005/8/layout/hList1"/>
    <dgm:cxn modelId="{4DABC025-911B-49ED-94F7-A33816C09285}" type="presParOf" srcId="{A092AA3E-3153-4488-9CF7-EB2385CDA25A}" destId="{70AAB089-F6C5-401A-A8C2-D99E56BCDA3F}" srcOrd="1" destOrd="0" presId="urn:microsoft.com/office/officeart/2005/8/layout/hList1"/>
    <dgm:cxn modelId="{0535E742-9D92-46B6-B433-BFC878EE9CE2}" type="presParOf" srcId="{6C0A2C2D-2446-4AA1-AFFD-59C45792416C}" destId="{17E8A4F0-322E-4360-9817-868B62CC3804}" srcOrd="3" destOrd="0" presId="urn:microsoft.com/office/officeart/2005/8/layout/hList1"/>
    <dgm:cxn modelId="{13AB9C7B-9138-4F48-9664-337DCBDC598F}" type="presParOf" srcId="{6C0A2C2D-2446-4AA1-AFFD-59C45792416C}" destId="{8D26A5C7-BAA3-4A04-8A51-1FED0BD22A85}" srcOrd="4" destOrd="0" presId="urn:microsoft.com/office/officeart/2005/8/layout/hList1"/>
    <dgm:cxn modelId="{126FD0F1-AC78-46ED-87C9-43FAD0638AB9}" type="presParOf" srcId="{8D26A5C7-BAA3-4A04-8A51-1FED0BD22A85}" destId="{8C099CD7-3A30-4182-B0F1-34D9B1A10191}" srcOrd="0" destOrd="0" presId="urn:microsoft.com/office/officeart/2005/8/layout/hList1"/>
    <dgm:cxn modelId="{46771536-3D7E-49F4-8C11-D9FE33441BD1}" type="presParOf" srcId="{8D26A5C7-BAA3-4A04-8A51-1FED0BD22A85}" destId="{DA2634E5-2D88-4885-ADA2-3A020E17DFB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5549DB-4B5D-45E7-B4EC-79DF1CFDCCCA}" type="doc">
      <dgm:prSet loTypeId="urn:microsoft.com/office/officeart/2005/8/layout/chevron1" loCatId="process" qsTypeId="urn:microsoft.com/office/officeart/2005/8/quickstyle/simple1" qsCatId="simple" csTypeId="urn:microsoft.com/office/officeart/2005/8/colors/accent1_2" csCatId="accent1" phldr="1"/>
      <dgm:spPr/>
    </dgm:pt>
    <dgm:pt modelId="{069AE692-1A1A-4FF8-8D9F-B7554254BE81}">
      <dgm:prSet phldrT="[Text]" custT="1"/>
      <dgm:spPr>
        <a:solidFill>
          <a:schemeClr val="accent5">
            <a:lumMod val="50000"/>
            <a:lumOff val="50000"/>
          </a:schemeClr>
        </a:solidFill>
      </dgm:spPr>
      <dgm:t>
        <a:bodyPr/>
        <a:lstStyle/>
        <a:p>
          <a:r>
            <a:rPr lang="en-US" sz="2400" b="1" i="0" dirty="0" smtClean="0"/>
            <a:t>Harmonized</a:t>
          </a:r>
        </a:p>
      </dgm:t>
    </dgm:pt>
    <dgm:pt modelId="{7B5159CB-E0D6-460D-881C-3C005D8A50EE}" type="parTrans" cxnId="{03C51CF7-4B08-4845-A657-20AAC02DD810}">
      <dgm:prSet/>
      <dgm:spPr/>
      <dgm:t>
        <a:bodyPr/>
        <a:lstStyle/>
        <a:p>
          <a:endParaRPr lang="en-US"/>
        </a:p>
      </dgm:t>
    </dgm:pt>
    <dgm:pt modelId="{F612987A-5AE6-4304-AF2A-EAC955B3FEE8}" type="sibTrans" cxnId="{03C51CF7-4B08-4845-A657-20AAC02DD810}">
      <dgm:prSet/>
      <dgm:spPr/>
      <dgm:t>
        <a:bodyPr/>
        <a:lstStyle/>
        <a:p>
          <a:endParaRPr lang="en-US"/>
        </a:p>
      </dgm:t>
    </dgm:pt>
    <dgm:pt modelId="{1EDF5603-FFCF-4016-A10E-7C0CF22E249A}">
      <dgm:prSet phldrT="[Text]" custT="1"/>
      <dgm:spPr/>
      <dgm:t>
        <a:bodyPr/>
        <a:lstStyle/>
        <a:p>
          <a:r>
            <a:rPr lang="en-US" sz="2400" b="1" dirty="0" smtClean="0"/>
            <a:t>Validated</a:t>
          </a:r>
          <a:endParaRPr lang="en-US" sz="2400" b="1" dirty="0"/>
        </a:p>
      </dgm:t>
    </dgm:pt>
    <dgm:pt modelId="{39F693FF-93F6-4F07-8527-37AF8C1BFB72}" type="parTrans" cxnId="{37BEBEC0-46A6-4EBA-AA1A-7008580DC0B5}">
      <dgm:prSet/>
      <dgm:spPr/>
      <dgm:t>
        <a:bodyPr/>
        <a:lstStyle/>
        <a:p>
          <a:endParaRPr lang="en-US"/>
        </a:p>
      </dgm:t>
    </dgm:pt>
    <dgm:pt modelId="{7D85FF85-A41C-468B-9DF3-3553C1891DAA}" type="sibTrans" cxnId="{37BEBEC0-46A6-4EBA-AA1A-7008580DC0B5}">
      <dgm:prSet/>
      <dgm:spPr/>
      <dgm:t>
        <a:bodyPr/>
        <a:lstStyle/>
        <a:p>
          <a:endParaRPr lang="en-US"/>
        </a:p>
      </dgm:t>
    </dgm:pt>
    <dgm:pt modelId="{CE00CBF4-6CAD-4792-AB0D-989EE7DA8E93}">
      <dgm:prSet phldrT="[Text]" custT="1"/>
      <dgm:spPr/>
      <dgm:t>
        <a:bodyPr/>
        <a:lstStyle/>
        <a:p>
          <a:r>
            <a:rPr lang="en-US" sz="2000" dirty="0" smtClean="0"/>
            <a:t>Ships required terms, extensible by customers</a:t>
          </a:r>
        </a:p>
      </dgm:t>
    </dgm:pt>
    <dgm:pt modelId="{28267F8B-63DB-4535-82AF-A47F5D17081C}" type="parTrans" cxnId="{8B996553-CA52-4DAA-BEB4-95914FE53EF8}">
      <dgm:prSet/>
      <dgm:spPr/>
      <dgm:t>
        <a:bodyPr/>
        <a:lstStyle/>
        <a:p>
          <a:endParaRPr lang="en-US"/>
        </a:p>
      </dgm:t>
    </dgm:pt>
    <dgm:pt modelId="{3B50CCFA-A6FC-4FD5-9A96-786FB669CC65}" type="sibTrans" cxnId="{8B996553-CA52-4DAA-BEB4-95914FE53EF8}">
      <dgm:prSet/>
      <dgm:spPr/>
      <dgm:t>
        <a:bodyPr/>
        <a:lstStyle/>
        <a:p>
          <a:endParaRPr lang="en-US"/>
        </a:p>
      </dgm:t>
    </dgm:pt>
    <dgm:pt modelId="{B1A42F4B-C858-45C8-BD76-6BF1F31F8E6E}">
      <dgm:prSet phldrT="[Text]" custT="1">
        <dgm:style>
          <a:lnRef idx="1">
            <a:schemeClr val="accent1"/>
          </a:lnRef>
          <a:fillRef idx="2">
            <a:schemeClr val="accent1"/>
          </a:fillRef>
          <a:effectRef idx="1">
            <a:schemeClr val="accent1"/>
          </a:effectRef>
          <a:fontRef idx="minor">
            <a:schemeClr val="dk1"/>
          </a:fontRef>
        </dgm:style>
      </dgm:prSet>
      <dgm:spPr>
        <a:solidFill>
          <a:srgbClr val="FF0000"/>
        </a:solidFill>
      </dgm:spPr>
      <dgm:t>
        <a:bodyPr/>
        <a:lstStyle/>
        <a:p>
          <a:r>
            <a:rPr lang="en-US" sz="2400" b="1" dirty="0" smtClean="0"/>
            <a:t>Authoritative</a:t>
          </a:r>
        </a:p>
      </dgm:t>
    </dgm:pt>
    <dgm:pt modelId="{EC5A9C3D-FDC3-4A10-A353-609270057D15}" type="parTrans" cxnId="{A36A82DB-232F-4ADE-8B11-DAE14A80FA5A}">
      <dgm:prSet/>
      <dgm:spPr/>
      <dgm:t>
        <a:bodyPr/>
        <a:lstStyle/>
        <a:p>
          <a:endParaRPr lang="en-US"/>
        </a:p>
      </dgm:t>
    </dgm:pt>
    <dgm:pt modelId="{9BC2BB5B-32DF-4C9D-ADF5-E9A2A4B7E0C1}" type="sibTrans" cxnId="{A36A82DB-232F-4ADE-8B11-DAE14A80FA5A}">
      <dgm:prSet/>
      <dgm:spPr/>
      <dgm:t>
        <a:bodyPr/>
        <a:lstStyle/>
        <a:p>
          <a:endParaRPr lang="en-US"/>
        </a:p>
      </dgm:t>
    </dgm:pt>
    <dgm:pt modelId="{662A3928-4B14-4132-80C4-8B86AEB72128}">
      <dgm:prSet phldrT="[Text]" custT="1"/>
      <dgm:spPr/>
      <dgm:t>
        <a:bodyPr/>
        <a:lstStyle/>
        <a:p>
          <a:r>
            <a:rPr lang="en-US" sz="2000" dirty="0" smtClean="0"/>
            <a:t>Health Industry</a:t>
          </a:r>
          <a:r>
            <a:rPr lang="en-US" sz="1600" dirty="0" smtClean="0"/>
            <a:t> (HIPAA/HITECH)</a:t>
          </a:r>
        </a:p>
      </dgm:t>
    </dgm:pt>
    <dgm:pt modelId="{FADE0D92-4E17-4683-9720-FE9C7436F4EE}" type="parTrans" cxnId="{F3428B6D-A297-416F-8689-97CD9ACF9917}">
      <dgm:prSet/>
      <dgm:spPr/>
      <dgm:t>
        <a:bodyPr/>
        <a:lstStyle/>
        <a:p>
          <a:endParaRPr lang="en-US"/>
        </a:p>
      </dgm:t>
    </dgm:pt>
    <dgm:pt modelId="{6772E222-E100-40BB-A5FB-61F8FBAFB9E8}" type="sibTrans" cxnId="{F3428B6D-A297-416F-8689-97CD9ACF9917}">
      <dgm:prSet/>
      <dgm:spPr/>
      <dgm:t>
        <a:bodyPr/>
        <a:lstStyle/>
        <a:p>
          <a:endParaRPr lang="en-US"/>
        </a:p>
      </dgm:t>
    </dgm:pt>
    <dgm:pt modelId="{406C5B5B-31F7-4254-B0A8-010C8F93B330}">
      <dgm:prSet phldrT="[Text]" custT="1"/>
      <dgm:spPr/>
      <dgm:t>
        <a:bodyPr/>
        <a:lstStyle/>
        <a:p>
          <a:r>
            <a:rPr lang="en-US" sz="2000" dirty="0" smtClean="0"/>
            <a:t>Privacy Laws </a:t>
          </a:r>
          <a:r>
            <a:rPr lang="en-US" sz="1600" dirty="0" smtClean="0"/>
            <a:t>(PII)</a:t>
          </a:r>
        </a:p>
      </dgm:t>
    </dgm:pt>
    <dgm:pt modelId="{587F7452-3279-4378-B812-A52A3A63A557}" type="parTrans" cxnId="{6FF54535-965F-4E0C-96E5-4361A65CA1C2}">
      <dgm:prSet/>
      <dgm:spPr/>
      <dgm:t>
        <a:bodyPr/>
        <a:lstStyle/>
        <a:p>
          <a:endParaRPr lang="en-US"/>
        </a:p>
      </dgm:t>
    </dgm:pt>
    <dgm:pt modelId="{E5591331-5909-4876-A34F-3710FFB10F04}" type="sibTrans" cxnId="{6FF54535-965F-4E0C-96E5-4361A65CA1C2}">
      <dgm:prSet/>
      <dgm:spPr/>
      <dgm:t>
        <a:bodyPr/>
        <a:lstStyle/>
        <a:p>
          <a:endParaRPr lang="en-US"/>
        </a:p>
      </dgm:t>
    </dgm:pt>
    <dgm:pt modelId="{8C333EEC-9943-47CE-A7A8-214D00A9E479}">
      <dgm:prSet custT="1"/>
      <dgm:spPr/>
      <dgm:t>
        <a:bodyPr/>
        <a:lstStyle/>
        <a:p>
          <a:r>
            <a:rPr lang="en-US" sz="2000" dirty="0" smtClean="0"/>
            <a:t>Applicable to hundreds of authority documents</a:t>
          </a:r>
        </a:p>
      </dgm:t>
    </dgm:pt>
    <dgm:pt modelId="{66CCF725-FCB5-40CD-9D7D-62C1FFFA2818}" type="parTrans" cxnId="{A2D1FB19-F385-49AF-8EDC-7A4612F9077E}">
      <dgm:prSet/>
      <dgm:spPr/>
      <dgm:t>
        <a:bodyPr/>
        <a:lstStyle/>
        <a:p>
          <a:endParaRPr lang="en-US"/>
        </a:p>
      </dgm:t>
    </dgm:pt>
    <dgm:pt modelId="{86E66029-C53D-488B-B327-13FA325F3850}" type="sibTrans" cxnId="{A2D1FB19-F385-49AF-8EDC-7A4612F9077E}">
      <dgm:prSet/>
      <dgm:spPr/>
      <dgm:t>
        <a:bodyPr/>
        <a:lstStyle/>
        <a:p>
          <a:endParaRPr lang="en-US"/>
        </a:p>
      </dgm:t>
    </dgm:pt>
    <dgm:pt modelId="{662F106E-1D6C-4044-8A77-ECE54C1AF0AC}">
      <dgm:prSet phldrT="[Text]" custT="1"/>
      <dgm:spPr/>
      <dgm:t>
        <a:bodyPr/>
        <a:lstStyle/>
        <a:p>
          <a:r>
            <a:rPr lang="en-US" sz="2000" dirty="0" smtClean="0"/>
            <a:t>Reviewed by IT pros, legal, auditors, customers in the Industry</a:t>
          </a:r>
          <a:endParaRPr lang="en-US" sz="2000" dirty="0"/>
        </a:p>
      </dgm:t>
    </dgm:pt>
    <dgm:pt modelId="{6B69ABA6-BA9C-430E-A898-BDE62D8DF0B6}" type="parTrans" cxnId="{FC25E94E-4C32-4DCF-9B88-240C166EFBF7}">
      <dgm:prSet/>
      <dgm:spPr/>
      <dgm:t>
        <a:bodyPr/>
        <a:lstStyle/>
        <a:p>
          <a:endParaRPr lang="en-US"/>
        </a:p>
      </dgm:t>
    </dgm:pt>
    <dgm:pt modelId="{A3B60621-D601-4DD5-B7EB-92C4B221081A}" type="sibTrans" cxnId="{FC25E94E-4C32-4DCF-9B88-240C166EFBF7}">
      <dgm:prSet/>
      <dgm:spPr/>
      <dgm:t>
        <a:bodyPr/>
        <a:lstStyle/>
        <a:p>
          <a:endParaRPr lang="en-US"/>
        </a:p>
      </dgm:t>
    </dgm:pt>
    <dgm:pt modelId="{3809AC5A-7D45-4CF7-9389-168D740E7EEB}">
      <dgm:prSet phldrT="[Text]" custT="1"/>
      <dgm:spPr/>
      <dgm:t>
        <a:bodyPr/>
        <a:lstStyle/>
        <a:p>
          <a:r>
            <a:rPr lang="en-US" sz="2000" dirty="0" smtClean="0"/>
            <a:t>Financial Industry </a:t>
          </a:r>
          <a:r>
            <a:rPr lang="en-US" sz="1600" dirty="0" smtClean="0"/>
            <a:t>(Sarbanes-Oxley)</a:t>
          </a:r>
        </a:p>
      </dgm:t>
    </dgm:pt>
    <dgm:pt modelId="{4C82A7DA-71A3-4339-A37E-44556D31DAC2}" type="parTrans" cxnId="{5AF87C24-1246-429F-8957-DCAB0FA68C61}">
      <dgm:prSet/>
      <dgm:spPr/>
      <dgm:t>
        <a:bodyPr/>
        <a:lstStyle/>
        <a:p>
          <a:endParaRPr lang="en-US"/>
        </a:p>
      </dgm:t>
    </dgm:pt>
    <dgm:pt modelId="{36B1EB00-08DD-4414-857F-6D8DA7FB6638}" type="sibTrans" cxnId="{5AF87C24-1246-429F-8957-DCAB0FA68C61}">
      <dgm:prSet/>
      <dgm:spPr/>
      <dgm:t>
        <a:bodyPr/>
        <a:lstStyle/>
        <a:p>
          <a:endParaRPr lang="en-US"/>
        </a:p>
      </dgm:t>
    </dgm:pt>
    <dgm:pt modelId="{76F56BE9-DF03-42DB-A95E-D5595D12D083}">
      <dgm:prSet phldrT="[Text]" custT="1"/>
      <dgm:spPr/>
      <dgm:t>
        <a:bodyPr/>
        <a:lstStyle/>
        <a:p>
          <a:r>
            <a:rPr lang="en-US" sz="2000" dirty="0" smtClean="0"/>
            <a:t>US Government </a:t>
          </a:r>
          <a:r>
            <a:rPr lang="en-US" sz="1600" dirty="0" smtClean="0"/>
            <a:t>(NIST 800-60)</a:t>
          </a:r>
        </a:p>
      </dgm:t>
    </dgm:pt>
    <dgm:pt modelId="{64533293-A8B5-420C-A12E-D16553BE8C94}" type="parTrans" cxnId="{41D50A6B-4279-45C0-B73F-0835FAB6D1FF}">
      <dgm:prSet/>
      <dgm:spPr/>
      <dgm:t>
        <a:bodyPr/>
        <a:lstStyle/>
        <a:p>
          <a:endParaRPr lang="en-US"/>
        </a:p>
      </dgm:t>
    </dgm:pt>
    <dgm:pt modelId="{DBCEBEC9-C289-4C22-AC62-098E71BF6229}" type="sibTrans" cxnId="{41D50A6B-4279-45C0-B73F-0835FAB6D1FF}">
      <dgm:prSet/>
      <dgm:spPr/>
      <dgm:t>
        <a:bodyPr/>
        <a:lstStyle/>
        <a:p>
          <a:endParaRPr lang="en-US"/>
        </a:p>
      </dgm:t>
    </dgm:pt>
    <dgm:pt modelId="{E681CDB3-7DD5-4D6B-9CE2-E24E59542C5C}">
      <dgm:prSet phldrT="[Text]" custT="1"/>
      <dgm:spPr/>
      <dgm:t>
        <a:bodyPr/>
        <a:lstStyle/>
        <a:p>
          <a:r>
            <a:rPr lang="en-US" sz="2000" dirty="0" smtClean="0"/>
            <a:t>Credit Card Industry </a:t>
          </a:r>
          <a:r>
            <a:rPr lang="en-US" sz="1600" dirty="0" smtClean="0"/>
            <a:t>(PCI-DSS)</a:t>
          </a:r>
        </a:p>
      </dgm:t>
    </dgm:pt>
    <dgm:pt modelId="{021DFD46-625E-4D6F-92FF-6E0CBF022822}" type="sibTrans" cxnId="{22FB9FFE-293F-470C-81AB-647BBA5ECE61}">
      <dgm:prSet/>
      <dgm:spPr/>
      <dgm:t>
        <a:bodyPr/>
        <a:lstStyle/>
        <a:p>
          <a:endParaRPr lang="en-US"/>
        </a:p>
      </dgm:t>
    </dgm:pt>
    <dgm:pt modelId="{D0AB0C8C-F3B9-4043-97F3-728EC0B6EFF4}" type="parTrans" cxnId="{22FB9FFE-293F-470C-81AB-647BBA5ECE61}">
      <dgm:prSet/>
      <dgm:spPr/>
      <dgm:t>
        <a:bodyPr/>
        <a:lstStyle/>
        <a:p>
          <a:endParaRPr lang="en-US"/>
        </a:p>
      </dgm:t>
    </dgm:pt>
    <dgm:pt modelId="{5FF4E245-08CB-4736-9197-D312170C8EE4}" type="pres">
      <dgm:prSet presAssocID="{D75549DB-4B5D-45E7-B4EC-79DF1CFDCCCA}" presName="Name0" presStyleCnt="0">
        <dgm:presLayoutVars>
          <dgm:dir/>
          <dgm:animLvl val="lvl"/>
          <dgm:resizeHandles val="exact"/>
        </dgm:presLayoutVars>
      </dgm:prSet>
      <dgm:spPr/>
    </dgm:pt>
    <dgm:pt modelId="{C206BA5C-BFB5-4EB4-BC25-1FE79DE934D3}" type="pres">
      <dgm:prSet presAssocID="{B1A42F4B-C858-45C8-BD76-6BF1F31F8E6E}" presName="composite" presStyleCnt="0"/>
      <dgm:spPr/>
    </dgm:pt>
    <dgm:pt modelId="{712B51C7-BECC-4815-BC84-FCA5EB4036F6}" type="pres">
      <dgm:prSet presAssocID="{B1A42F4B-C858-45C8-BD76-6BF1F31F8E6E}" presName="parTx" presStyleLbl="node1" presStyleIdx="0" presStyleCnt="3">
        <dgm:presLayoutVars>
          <dgm:chMax val="0"/>
          <dgm:chPref val="0"/>
          <dgm:bulletEnabled val="1"/>
        </dgm:presLayoutVars>
      </dgm:prSet>
      <dgm:spPr/>
      <dgm:t>
        <a:bodyPr/>
        <a:lstStyle/>
        <a:p>
          <a:endParaRPr lang="en-US"/>
        </a:p>
      </dgm:t>
    </dgm:pt>
    <dgm:pt modelId="{42A392BE-0F21-410F-BE8F-6D53CC5A6D77}" type="pres">
      <dgm:prSet presAssocID="{B1A42F4B-C858-45C8-BD76-6BF1F31F8E6E}" presName="desTx" presStyleLbl="revTx" presStyleIdx="0" presStyleCnt="3" custScaleX="140673">
        <dgm:presLayoutVars>
          <dgm:bulletEnabled val="1"/>
        </dgm:presLayoutVars>
      </dgm:prSet>
      <dgm:spPr/>
      <dgm:t>
        <a:bodyPr/>
        <a:lstStyle/>
        <a:p>
          <a:endParaRPr lang="en-US"/>
        </a:p>
      </dgm:t>
    </dgm:pt>
    <dgm:pt modelId="{7B2984DD-FCC6-4857-B3C8-144798C564E0}" type="pres">
      <dgm:prSet presAssocID="{9BC2BB5B-32DF-4C9D-ADF5-E9A2A4B7E0C1}" presName="space" presStyleCnt="0"/>
      <dgm:spPr/>
    </dgm:pt>
    <dgm:pt modelId="{70DD659C-650C-4A48-92A8-2A082E27A969}" type="pres">
      <dgm:prSet presAssocID="{069AE692-1A1A-4FF8-8D9F-B7554254BE81}" presName="composite" presStyleCnt="0"/>
      <dgm:spPr/>
    </dgm:pt>
    <dgm:pt modelId="{5621A981-D6D3-46B7-A600-B1F1BC06871F}" type="pres">
      <dgm:prSet presAssocID="{069AE692-1A1A-4FF8-8D9F-B7554254BE81}" presName="parTx" presStyleLbl="node1" presStyleIdx="1" presStyleCnt="3">
        <dgm:presLayoutVars>
          <dgm:chMax val="0"/>
          <dgm:chPref val="0"/>
          <dgm:bulletEnabled val="1"/>
        </dgm:presLayoutVars>
      </dgm:prSet>
      <dgm:spPr/>
      <dgm:t>
        <a:bodyPr/>
        <a:lstStyle/>
        <a:p>
          <a:endParaRPr lang="en-US"/>
        </a:p>
      </dgm:t>
    </dgm:pt>
    <dgm:pt modelId="{31F737F3-043E-47F5-A331-D8D3A068071C}" type="pres">
      <dgm:prSet presAssocID="{069AE692-1A1A-4FF8-8D9F-B7554254BE81}" presName="desTx" presStyleLbl="revTx" presStyleIdx="1" presStyleCnt="3" custScaleX="112345" custLinFactNeighborX="5313">
        <dgm:presLayoutVars>
          <dgm:bulletEnabled val="1"/>
        </dgm:presLayoutVars>
      </dgm:prSet>
      <dgm:spPr/>
      <dgm:t>
        <a:bodyPr/>
        <a:lstStyle/>
        <a:p>
          <a:endParaRPr lang="en-US"/>
        </a:p>
      </dgm:t>
    </dgm:pt>
    <dgm:pt modelId="{78115499-9370-4A22-8208-84892D9758D6}" type="pres">
      <dgm:prSet presAssocID="{F612987A-5AE6-4304-AF2A-EAC955B3FEE8}" presName="space" presStyleCnt="0"/>
      <dgm:spPr/>
    </dgm:pt>
    <dgm:pt modelId="{82F55DC1-DFCC-4005-950A-AFD34D3BA3E9}" type="pres">
      <dgm:prSet presAssocID="{1EDF5603-FFCF-4016-A10E-7C0CF22E249A}" presName="composite" presStyleCnt="0"/>
      <dgm:spPr/>
    </dgm:pt>
    <dgm:pt modelId="{1B83246B-7ADD-4758-8722-B4998C71C69A}" type="pres">
      <dgm:prSet presAssocID="{1EDF5603-FFCF-4016-A10E-7C0CF22E249A}" presName="parTx" presStyleLbl="node1" presStyleIdx="2" presStyleCnt="3">
        <dgm:presLayoutVars>
          <dgm:chMax val="0"/>
          <dgm:chPref val="0"/>
          <dgm:bulletEnabled val="1"/>
        </dgm:presLayoutVars>
      </dgm:prSet>
      <dgm:spPr/>
      <dgm:t>
        <a:bodyPr/>
        <a:lstStyle/>
        <a:p>
          <a:endParaRPr lang="en-US"/>
        </a:p>
      </dgm:t>
    </dgm:pt>
    <dgm:pt modelId="{71ADE9DC-66F2-488C-987A-169065A2BABB}" type="pres">
      <dgm:prSet presAssocID="{1EDF5603-FFCF-4016-A10E-7C0CF22E249A}" presName="desTx" presStyleLbl="revTx" presStyleIdx="2" presStyleCnt="3">
        <dgm:presLayoutVars>
          <dgm:bulletEnabled val="1"/>
        </dgm:presLayoutVars>
      </dgm:prSet>
      <dgm:spPr/>
      <dgm:t>
        <a:bodyPr/>
        <a:lstStyle/>
        <a:p>
          <a:endParaRPr lang="en-US"/>
        </a:p>
      </dgm:t>
    </dgm:pt>
  </dgm:ptLst>
  <dgm:cxnLst>
    <dgm:cxn modelId="{F3428B6D-A297-416F-8689-97CD9ACF9917}" srcId="{B1A42F4B-C858-45C8-BD76-6BF1F31F8E6E}" destId="{662A3928-4B14-4132-80C4-8B86AEB72128}" srcOrd="0" destOrd="0" parTransId="{FADE0D92-4E17-4683-9720-FE9C7436F4EE}" sibTransId="{6772E222-E100-40BB-A5FB-61F8FBAFB9E8}"/>
    <dgm:cxn modelId="{ED4957BD-19B3-4E10-B05A-2B5C824669E1}" type="presOf" srcId="{1EDF5603-FFCF-4016-A10E-7C0CF22E249A}" destId="{1B83246B-7ADD-4758-8722-B4998C71C69A}" srcOrd="0" destOrd="0" presId="urn:microsoft.com/office/officeart/2005/8/layout/chevron1"/>
    <dgm:cxn modelId="{37BEBEC0-46A6-4EBA-AA1A-7008580DC0B5}" srcId="{D75549DB-4B5D-45E7-B4EC-79DF1CFDCCCA}" destId="{1EDF5603-FFCF-4016-A10E-7C0CF22E249A}" srcOrd="2" destOrd="0" parTransId="{39F693FF-93F6-4F07-8527-37AF8C1BFB72}" sibTransId="{7D85FF85-A41C-468B-9DF3-3553C1891DAA}"/>
    <dgm:cxn modelId="{9650B124-0926-4351-AF70-E3878DEF9BF9}" type="presOf" srcId="{662F106E-1D6C-4044-8A77-ECE54C1AF0AC}" destId="{71ADE9DC-66F2-488C-987A-169065A2BABB}" srcOrd="0" destOrd="0" presId="urn:microsoft.com/office/officeart/2005/8/layout/chevron1"/>
    <dgm:cxn modelId="{6FF54535-965F-4E0C-96E5-4361A65CA1C2}" srcId="{B1A42F4B-C858-45C8-BD76-6BF1F31F8E6E}" destId="{406C5B5B-31F7-4254-B0A8-010C8F93B330}" srcOrd="4" destOrd="0" parTransId="{587F7452-3279-4378-B812-A52A3A63A557}" sibTransId="{E5591331-5909-4876-A34F-3710FFB10F04}"/>
    <dgm:cxn modelId="{A2D1FB19-F385-49AF-8EDC-7A4612F9077E}" srcId="{069AE692-1A1A-4FF8-8D9F-B7554254BE81}" destId="{8C333EEC-9943-47CE-A7A8-214D00A9E479}" srcOrd="1" destOrd="0" parTransId="{66CCF725-FCB5-40CD-9D7D-62C1FFFA2818}" sibTransId="{86E66029-C53D-488B-B327-13FA325F3850}"/>
    <dgm:cxn modelId="{03C51CF7-4B08-4845-A657-20AAC02DD810}" srcId="{D75549DB-4B5D-45E7-B4EC-79DF1CFDCCCA}" destId="{069AE692-1A1A-4FF8-8D9F-B7554254BE81}" srcOrd="1" destOrd="0" parTransId="{7B5159CB-E0D6-460D-881C-3C005D8A50EE}" sibTransId="{F612987A-5AE6-4304-AF2A-EAC955B3FEE8}"/>
    <dgm:cxn modelId="{77F63909-38E9-424B-9057-93D6910B3A54}" type="presOf" srcId="{CE00CBF4-6CAD-4792-AB0D-989EE7DA8E93}" destId="{31F737F3-043E-47F5-A331-D8D3A068071C}" srcOrd="0" destOrd="0" presId="urn:microsoft.com/office/officeart/2005/8/layout/chevron1"/>
    <dgm:cxn modelId="{D9D9D695-CAA9-4388-A9E6-0A2C69E349AA}" type="presOf" srcId="{8C333EEC-9943-47CE-A7A8-214D00A9E479}" destId="{31F737F3-043E-47F5-A331-D8D3A068071C}" srcOrd="0" destOrd="1" presId="urn:microsoft.com/office/officeart/2005/8/layout/chevron1"/>
    <dgm:cxn modelId="{924D26DD-220D-4340-A51A-812B2EC70C00}" type="presOf" srcId="{662A3928-4B14-4132-80C4-8B86AEB72128}" destId="{42A392BE-0F21-410F-BE8F-6D53CC5A6D77}" srcOrd="0" destOrd="0" presId="urn:microsoft.com/office/officeart/2005/8/layout/chevron1"/>
    <dgm:cxn modelId="{5AF87C24-1246-429F-8957-DCAB0FA68C61}" srcId="{B1A42F4B-C858-45C8-BD76-6BF1F31F8E6E}" destId="{3809AC5A-7D45-4CF7-9389-168D740E7EEB}" srcOrd="2" destOrd="0" parTransId="{4C82A7DA-71A3-4339-A37E-44556D31DAC2}" sibTransId="{36B1EB00-08DD-4414-857F-6D8DA7FB6638}"/>
    <dgm:cxn modelId="{5AE7E233-A3DB-45E0-B1CA-6293127CCC28}" type="presOf" srcId="{069AE692-1A1A-4FF8-8D9F-B7554254BE81}" destId="{5621A981-D6D3-46B7-A600-B1F1BC06871F}" srcOrd="0" destOrd="0" presId="urn:microsoft.com/office/officeart/2005/8/layout/chevron1"/>
    <dgm:cxn modelId="{22FB9FFE-293F-470C-81AB-647BBA5ECE61}" srcId="{B1A42F4B-C858-45C8-BD76-6BF1F31F8E6E}" destId="{E681CDB3-7DD5-4D6B-9CE2-E24E59542C5C}" srcOrd="3" destOrd="0" parTransId="{D0AB0C8C-F3B9-4043-97F3-728EC0B6EFF4}" sibTransId="{021DFD46-625E-4D6F-92FF-6E0CBF022822}"/>
    <dgm:cxn modelId="{FC25E94E-4C32-4DCF-9B88-240C166EFBF7}" srcId="{1EDF5603-FFCF-4016-A10E-7C0CF22E249A}" destId="{662F106E-1D6C-4044-8A77-ECE54C1AF0AC}" srcOrd="0" destOrd="0" parTransId="{6B69ABA6-BA9C-430E-A898-BDE62D8DF0B6}" sibTransId="{A3B60621-D601-4DD5-B7EB-92C4B221081A}"/>
    <dgm:cxn modelId="{A36A82DB-232F-4ADE-8B11-DAE14A80FA5A}" srcId="{D75549DB-4B5D-45E7-B4EC-79DF1CFDCCCA}" destId="{B1A42F4B-C858-45C8-BD76-6BF1F31F8E6E}" srcOrd="0" destOrd="0" parTransId="{EC5A9C3D-FDC3-4A10-A353-609270057D15}" sibTransId="{9BC2BB5B-32DF-4C9D-ADF5-E9A2A4B7E0C1}"/>
    <dgm:cxn modelId="{8B996553-CA52-4DAA-BEB4-95914FE53EF8}" srcId="{069AE692-1A1A-4FF8-8D9F-B7554254BE81}" destId="{CE00CBF4-6CAD-4792-AB0D-989EE7DA8E93}" srcOrd="0" destOrd="0" parTransId="{28267F8B-63DB-4535-82AF-A47F5D17081C}" sibTransId="{3B50CCFA-A6FC-4FD5-9A96-786FB669CC65}"/>
    <dgm:cxn modelId="{AEB9CD39-FD93-47A3-A490-01D569F0EA54}" type="presOf" srcId="{76F56BE9-DF03-42DB-A95E-D5595D12D083}" destId="{42A392BE-0F21-410F-BE8F-6D53CC5A6D77}" srcOrd="0" destOrd="1" presId="urn:microsoft.com/office/officeart/2005/8/layout/chevron1"/>
    <dgm:cxn modelId="{A652F2DE-7D34-4C8F-B8FA-13F4F21DBDE1}" type="presOf" srcId="{3809AC5A-7D45-4CF7-9389-168D740E7EEB}" destId="{42A392BE-0F21-410F-BE8F-6D53CC5A6D77}" srcOrd="0" destOrd="2" presId="urn:microsoft.com/office/officeart/2005/8/layout/chevron1"/>
    <dgm:cxn modelId="{AFFBA0E5-FACD-41D1-949B-837A8E512B0B}" type="presOf" srcId="{B1A42F4B-C858-45C8-BD76-6BF1F31F8E6E}" destId="{712B51C7-BECC-4815-BC84-FCA5EB4036F6}" srcOrd="0" destOrd="0" presId="urn:microsoft.com/office/officeart/2005/8/layout/chevron1"/>
    <dgm:cxn modelId="{7E34B97D-77CA-417E-852A-BE8EB8DCDA26}" type="presOf" srcId="{E681CDB3-7DD5-4D6B-9CE2-E24E59542C5C}" destId="{42A392BE-0F21-410F-BE8F-6D53CC5A6D77}" srcOrd="0" destOrd="3" presId="urn:microsoft.com/office/officeart/2005/8/layout/chevron1"/>
    <dgm:cxn modelId="{41D50A6B-4279-45C0-B73F-0835FAB6D1FF}" srcId="{B1A42F4B-C858-45C8-BD76-6BF1F31F8E6E}" destId="{76F56BE9-DF03-42DB-A95E-D5595D12D083}" srcOrd="1" destOrd="0" parTransId="{64533293-A8B5-420C-A12E-D16553BE8C94}" sibTransId="{DBCEBEC9-C289-4C22-AC62-098E71BF6229}"/>
    <dgm:cxn modelId="{89BFA9E5-5278-4074-B3FA-D33096F583FF}" type="presOf" srcId="{D75549DB-4B5D-45E7-B4EC-79DF1CFDCCCA}" destId="{5FF4E245-08CB-4736-9197-D312170C8EE4}" srcOrd="0" destOrd="0" presId="urn:microsoft.com/office/officeart/2005/8/layout/chevron1"/>
    <dgm:cxn modelId="{E30072E8-6616-4481-B59F-18314F8D4F26}" type="presOf" srcId="{406C5B5B-31F7-4254-B0A8-010C8F93B330}" destId="{42A392BE-0F21-410F-BE8F-6D53CC5A6D77}" srcOrd="0" destOrd="4" presId="urn:microsoft.com/office/officeart/2005/8/layout/chevron1"/>
    <dgm:cxn modelId="{FFA65529-6985-4047-BA8C-6C099DE85FDE}" type="presParOf" srcId="{5FF4E245-08CB-4736-9197-D312170C8EE4}" destId="{C206BA5C-BFB5-4EB4-BC25-1FE79DE934D3}" srcOrd="0" destOrd="0" presId="urn:microsoft.com/office/officeart/2005/8/layout/chevron1"/>
    <dgm:cxn modelId="{5382428E-E969-4ECC-805E-28D3E0EFD5A7}" type="presParOf" srcId="{C206BA5C-BFB5-4EB4-BC25-1FE79DE934D3}" destId="{712B51C7-BECC-4815-BC84-FCA5EB4036F6}" srcOrd="0" destOrd="0" presId="urn:microsoft.com/office/officeart/2005/8/layout/chevron1"/>
    <dgm:cxn modelId="{8FBCD017-E102-4DC9-A27C-DF7C0E7C269E}" type="presParOf" srcId="{C206BA5C-BFB5-4EB4-BC25-1FE79DE934D3}" destId="{42A392BE-0F21-410F-BE8F-6D53CC5A6D77}" srcOrd="1" destOrd="0" presId="urn:microsoft.com/office/officeart/2005/8/layout/chevron1"/>
    <dgm:cxn modelId="{C2626CC4-D0DF-4EB0-950F-E7646051F171}" type="presParOf" srcId="{5FF4E245-08CB-4736-9197-D312170C8EE4}" destId="{7B2984DD-FCC6-4857-B3C8-144798C564E0}" srcOrd="1" destOrd="0" presId="urn:microsoft.com/office/officeart/2005/8/layout/chevron1"/>
    <dgm:cxn modelId="{4AC5396F-5625-43ED-9772-0D65F54B5B55}" type="presParOf" srcId="{5FF4E245-08CB-4736-9197-D312170C8EE4}" destId="{70DD659C-650C-4A48-92A8-2A082E27A969}" srcOrd="2" destOrd="0" presId="urn:microsoft.com/office/officeart/2005/8/layout/chevron1"/>
    <dgm:cxn modelId="{B636D169-358C-4410-A2B3-01322521F822}" type="presParOf" srcId="{70DD659C-650C-4A48-92A8-2A082E27A969}" destId="{5621A981-D6D3-46B7-A600-B1F1BC06871F}" srcOrd="0" destOrd="0" presId="urn:microsoft.com/office/officeart/2005/8/layout/chevron1"/>
    <dgm:cxn modelId="{9345CF54-95F4-491D-A71F-E19814B6BD49}" type="presParOf" srcId="{70DD659C-650C-4A48-92A8-2A082E27A969}" destId="{31F737F3-043E-47F5-A331-D8D3A068071C}" srcOrd="1" destOrd="0" presId="urn:microsoft.com/office/officeart/2005/8/layout/chevron1"/>
    <dgm:cxn modelId="{03512001-6510-4A21-BE4C-5776C9C7FF7F}" type="presParOf" srcId="{5FF4E245-08CB-4736-9197-D312170C8EE4}" destId="{78115499-9370-4A22-8208-84892D9758D6}" srcOrd="3" destOrd="0" presId="urn:microsoft.com/office/officeart/2005/8/layout/chevron1"/>
    <dgm:cxn modelId="{4D12A5B4-3C00-4997-87EE-85DE2BC50ABC}" type="presParOf" srcId="{5FF4E245-08CB-4736-9197-D312170C8EE4}" destId="{82F55DC1-DFCC-4005-950A-AFD34D3BA3E9}" srcOrd="4" destOrd="0" presId="urn:microsoft.com/office/officeart/2005/8/layout/chevron1"/>
    <dgm:cxn modelId="{CEBA6760-51EA-4999-9D7A-2E9DAF80E87A}" type="presParOf" srcId="{82F55DC1-DFCC-4005-950A-AFD34D3BA3E9}" destId="{1B83246B-7ADD-4758-8722-B4998C71C69A}" srcOrd="0" destOrd="0" presId="urn:microsoft.com/office/officeart/2005/8/layout/chevron1"/>
    <dgm:cxn modelId="{8B7DB839-B112-420B-B5DB-B9317533098C}" type="presParOf" srcId="{82F55DC1-DFCC-4005-950A-AFD34D3BA3E9}" destId="{71ADE9DC-66F2-488C-987A-169065A2BAB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A80F71-02AD-4F38-93D7-F929C4D856F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7905BA72-881C-4B05-BEBE-2EC2AD5591B7}">
      <dgm:prSet phldrT="[Text]" custT="1"/>
      <dgm:spPr>
        <a:solidFill>
          <a:srgbClr val="00CCFF"/>
        </a:solidFill>
      </dgm:spPr>
      <dgm:t>
        <a:bodyPr/>
        <a:lstStyle/>
        <a:p>
          <a:r>
            <a:rPr lang="en-US" sz="2400" dirty="0" smtClean="0"/>
            <a:t>Goals</a:t>
          </a:r>
          <a:endParaRPr lang="en-US" sz="2400" dirty="0"/>
        </a:p>
      </dgm:t>
    </dgm:pt>
    <dgm:pt modelId="{D5775F27-0222-46AA-9876-86B2C4DEC5FD}" type="parTrans" cxnId="{4E53CF87-FBCE-4EA7-9F8F-69CECF582D9A}">
      <dgm:prSet/>
      <dgm:spPr/>
      <dgm:t>
        <a:bodyPr/>
        <a:lstStyle/>
        <a:p>
          <a:endParaRPr lang="en-US"/>
        </a:p>
      </dgm:t>
    </dgm:pt>
    <dgm:pt modelId="{442F5644-78DD-49B8-8635-CCE9A63F669A}" type="sibTrans" cxnId="{4E53CF87-FBCE-4EA7-9F8F-69CECF582D9A}">
      <dgm:prSet/>
      <dgm:spPr/>
      <dgm:t>
        <a:bodyPr/>
        <a:lstStyle/>
        <a:p>
          <a:endParaRPr lang="en-US"/>
        </a:p>
      </dgm:t>
    </dgm:pt>
    <dgm:pt modelId="{AEDB65A4-7F9C-4C4C-A8E6-06B5433CB2D0}">
      <dgm:prSet phldrT="[Text]" custT="1"/>
      <dgm:spPr/>
      <dgm:t>
        <a:bodyPr/>
        <a:lstStyle/>
        <a:p>
          <a:r>
            <a:rPr lang="en-US" sz="2800" b="1" dirty="0" smtClean="0"/>
            <a:t>Simple</a:t>
          </a:r>
          <a:r>
            <a:rPr lang="en-US" sz="2800" dirty="0" smtClean="0"/>
            <a:t> o</a:t>
          </a:r>
          <a:r>
            <a:rPr lang="en-US" sz="2400" dirty="0" smtClean="0"/>
            <a:t>ntology to be used across Windows Servers</a:t>
          </a:r>
          <a:endParaRPr lang="en-US" sz="2400" dirty="0"/>
        </a:p>
      </dgm:t>
    </dgm:pt>
    <dgm:pt modelId="{BB95BEB9-AC90-47B0-8A38-5B7BAFE74E02}" type="parTrans" cxnId="{ADA0EB8B-9434-4CEB-A7BD-59E9AEBBACAF}">
      <dgm:prSet/>
      <dgm:spPr/>
      <dgm:t>
        <a:bodyPr/>
        <a:lstStyle/>
        <a:p>
          <a:endParaRPr lang="en-US"/>
        </a:p>
      </dgm:t>
    </dgm:pt>
    <dgm:pt modelId="{5E2E8E0A-77C8-4416-8505-4322495ADE8F}" type="sibTrans" cxnId="{ADA0EB8B-9434-4CEB-A7BD-59E9AEBBACAF}">
      <dgm:prSet/>
      <dgm:spPr/>
      <dgm:t>
        <a:bodyPr/>
        <a:lstStyle/>
        <a:p>
          <a:endParaRPr lang="en-US"/>
        </a:p>
      </dgm:t>
    </dgm:pt>
    <dgm:pt modelId="{BB072683-3342-499B-9B9C-92CEDA66481D}">
      <dgm:prSet phldrT="[Text]" custT="1"/>
      <dgm:spPr/>
      <dgm:t>
        <a:bodyPr/>
        <a:lstStyle/>
        <a:p>
          <a:r>
            <a:rPr lang="en-US" sz="2800" b="1" dirty="0" smtClean="0"/>
            <a:t>Actionable</a:t>
          </a:r>
          <a:r>
            <a:rPr lang="en-US" sz="2400" dirty="0" smtClean="0"/>
            <a:t> based on data governance and protection policies</a:t>
          </a:r>
          <a:endParaRPr lang="en-US" sz="2400" dirty="0"/>
        </a:p>
      </dgm:t>
    </dgm:pt>
    <dgm:pt modelId="{E101209B-DB78-47AB-8E35-8FC916F33096}" type="parTrans" cxnId="{2B8756DE-7406-476E-BBC4-515670E80145}">
      <dgm:prSet/>
      <dgm:spPr/>
      <dgm:t>
        <a:bodyPr/>
        <a:lstStyle/>
        <a:p>
          <a:endParaRPr lang="en-US"/>
        </a:p>
      </dgm:t>
    </dgm:pt>
    <dgm:pt modelId="{B926CAC9-3CD6-4D64-9316-4C5042164AC3}" type="sibTrans" cxnId="{2B8756DE-7406-476E-BBC4-515670E80145}">
      <dgm:prSet/>
      <dgm:spPr/>
      <dgm:t>
        <a:bodyPr/>
        <a:lstStyle/>
        <a:p>
          <a:endParaRPr lang="en-US"/>
        </a:p>
      </dgm:t>
    </dgm:pt>
    <dgm:pt modelId="{ED971FEB-EA17-4208-A591-973F70231843}" type="pres">
      <dgm:prSet presAssocID="{07A80F71-02AD-4F38-93D7-F929C4D856F2}" presName="list" presStyleCnt="0">
        <dgm:presLayoutVars>
          <dgm:dir/>
          <dgm:animLvl val="lvl"/>
        </dgm:presLayoutVars>
      </dgm:prSet>
      <dgm:spPr/>
      <dgm:t>
        <a:bodyPr/>
        <a:lstStyle/>
        <a:p>
          <a:endParaRPr lang="en-US"/>
        </a:p>
      </dgm:t>
    </dgm:pt>
    <dgm:pt modelId="{B6FE8998-AAB6-4A42-BC5C-3682A2F4455C}" type="pres">
      <dgm:prSet presAssocID="{7905BA72-881C-4B05-BEBE-2EC2AD5591B7}" presName="posSpace" presStyleCnt="0"/>
      <dgm:spPr/>
    </dgm:pt>
    <dgm:pt modelId="{0B018811-ACBC-4543-BED2-D068BE6B138C}" type="pres">
      <dgm:prSet presAssocID="{7905BA72-881C-4B05-BEBE-2EC2AD5591B7}" presName="vertFlow" presStyleCnt="0"/>
      <dgm:spPr/>
    </dgm:pt>
    <dgm:pt modelId="{03E7B8EB-823D-4EFC-9782-03A31812BA86}" type="pres">
      <dgm:prSet presAssocID="{7905BA72-881C-4B05-BEBE-2EC2AD5591B7}" presName="topSpace" presStyleCnt="0"/>
      <dgm:spPr/>
    </dgm:pt>
    <dgm:pt modelId="{5BFD509F-B003-450C-A695-7987E6582593}" type="pres">
      <dgm:prSet presAssocID="{7905BA72-881C-4B05-BEBE-2EC2AD5591B7}" presName="firstComp" presStyleCnt="0"/>
      <dgm:spPr/>
    </dgm:pt>
    <dgm:pt modelId="{33EF6FED-71A6-441B-B21D-5A2561BC8C11}" type="pres">
      <dgm:prSet presAssocID="{7905BA72-881C-4B05-BEBE-2EC2AD5591B7}" presName="firstChild" presStyleLbl="bgAccFollowNode1" presStyleIdx="0" presStyleCnt="2" custScaleX="190788" custScaleY="42696" custLinFactNeighborX="-15872" custLinFactNeighborY="239"/>
      <dgm:spPr/>
      <dgm:t>
        <a:bodyPr/>
        <a:lstStyle/>
        <a:p>
          <a:endParaRPr lang="en-US"/>
        </a:p>
      </dgm:t>
    </dgm:pt>
    <dgm:pt modelId="{803D844D-1A2B-4245-A03C-F8B0518B54F1}" type="pres">
      <dgm:prSet presAssocID="{7905BA72-881C-4B05-BEBE-2EC2AD5591B7}" presName="firstChildTx" presStyleLbl="bgAccFollowNode1" presStyleIdx="0" presStyleCnt="2">
        <dgm:presLayoutVars>
          <dgm:bulletEnabled val="1"/>
        </dgm:presLayoutVars>
      </dgm:prSet>
      <dgm:spPr/>
      <dgm:t>
        <a:bodyPr/>
        <a:lstStyle/>
        <a:p>
          <a:endParaRPr lang="en-US"/>
        </a:p>
      </dgm:t>
    </dgm:pt>
    <dgm:pt modelId="{17DED7B6-F758-40F0-B660-D58FA5441F84}" type="pres">
      <dgm:prSet presAssocID="{BB072683-3342-499B-9B9C-92CEDA66481D}" presName="comp" presStyleCnt="0"/>
      <dgm:spPr/>
    </dgm:pt>
    <dgm:pt modelId="{F96A3C7B-8A20-405D-A8DA-786E9B1F9118}" type="pres">
      <dgm:prSet presAssocID="{BB072683-3342-499B-9B9C-92CEDA66481D}" presName="child" presStyleLbl="bgAccFollowNode1" presStyleIdx="1" presStyleCnt="2" custScaleX="190642" custScaleY="32651" custLinFactNeighborX="-15996" custLinFactNeighborY="-62"/>
      <dgm:spPr/>
      <dgm:t>
        <a:bodyPr/>
        <a:lstStyle/>
        <a:p>
          <a:endParaRPr lang="en-US"/>
        </a:p>
      </dgm:t>
    </dgm:pt>
    <dgm:pt modelId="{D5985A25-CF20-44A9-BF8D-AA09091DDC25}" type="pres">
      <dgm:prSet presAssocID="{BB072683-3342-499B-9B9C-92CEDA66481D}" presName="childTx" presStyleLbl="bgAccFollowNode1" presStyleIdx="1" presStyleCnt="2">
        <dgm:presLayoutVars>
          <dgm:bulletEnabled val="1"/>
        </dgm:presLayoutVars>
      </dgm:prSet>
      <dgm:spPr/>
      <dgm:t>
        <a:bodyPr/>
        <a:lstStyle/>
        <a:p>
          <a:endParaRPr lang="en-US"/>
        </a:p>
      </dgm:t>
    </dgm:pt>
    <dgm:pt modelId="{129D10A0-4132-4477-B132-45D2BBBCAEC9}" type="pres">
      <dgm:prSet presAssocID="{7905BA72-881C-4B05-BEBE-2EC2AD5591B7}" presName="negSpace" presStyleCnt="0"/>
      <dgm:spPr/>
    </dgm:pt>
    <dgm:pt modelId="{CCADF75B-48DE-44BF-AD98-B578158FE821}" type="pres">
      <dgm:prSet presAssocID="{7905BA72-881C-4B05-BEBE-2EC2AD5591B7}" presName="circle" presStyleLbl="node1" presStyleIdx="0" presStyleCnt="1" custScaleX="67211" custScaleY="59101" custLinFactX="-100000" custLinFactNeighborX="-111734" custLinFactNeighborY="50852"/>
      <dgm:spPr/>
      <dgm:t>
        <a:bodyPr/>
        <a:lstStyle/>
        <a:p>
          <a:endParaRPr lang="en-US"/>
        </a:p>
      </dgm:t>
    </dgm:pt>
  </dgm:ptLst>
  <dgm:cxnLst>
    <dgm:cxn modelId="{792C75FF-B581-4DD3-AEF2-C88303A020AB}" type="presOf" srcId="{07A80F71-02AD-4F38-93D7-F929C4D856F2}" destId="{ED971FEB-EA17-4208-A591-973F70231843}" srcOrd="0" destOrd="0" presId="urn:microsoft.com/office/officeart/2005/8/layout/hList9"/>
    <dgm:cxn modelId="{E7CD9D7C-EC91-4377-B554-1A25FDA6610C}" type="presOf" srcId="{AEDB65A4-7F9C-4C4C-A8E6-06B5433CB2D0}" destId="{33EF6FED-71A6-441B-B21D-5A2561BC8C11}" srcOrd="0" destOrd="0" presId="urn:microsoft.com/office/officeart/2005/8/layout/hList9"/>
    <dgm:cxn modelId="{9E085470-1130-475F-ACB3-0C115BE8A5E0}" type="presOf" srcId="{BB072683-3342-499B-9B9C-92CEDA66481D}" destId="{D5985A25-CF20-44A9-BF8D-AA09091DDC25}" srcOrd="1" destOrd="0" presId="urn:microsoft.com/office/officeart/2005/8/layout/hList9"/>
    <dgm:cxn modelId="{BA362FF9-FB8D-4056-A6A0-D7C350095869}" type="presOf" srcId="{AEDB65A4-7F9C-4C4C-A8E6-06B5433CB2D0}" destId="{803D844D-1A2B-4245-A03C-F8B0518B54F1}" srcOrd="1" destOrd="0" presId="urn:microsoft.com/office/officeart/2005/8/layout/hList9"/>
    <dgm:cxn modelId="{4E53CF87-FBCE-4EA7-9F8F-69CECF582D9A}" srcId="{07A80F71-02AD-4F38-93D7-F929C4D856F2}" destId="{7905BA72-881C-4B05-BEBE-2EC2AD5591B7}" srcOrd="0" destOrd="0" parTransId="{D5775F27-0222-46AA-9876-86B2C4DEC5FD}" sibTransId="{442F5644-78DD-49B8-8635-CCE9A63F669A}"/>
    <dgm:cxn modelId="{0FE7F2A4-E299-4171-B83B-E5A928CE92F4}" type="presOf" srcId="{7905BA72-881C-4B05-BEBE-2EC2AD5591B7}" destId="{CCADF75B-48DE-44BF-AD98-B578158FE821}" srcOrd="0" destOrd="0" presId="urn:microsoft.com/office/officeart/2005/8/layout/hList9"/>
    <dgm:cxn modelId="{ADA0EB8B-9434-4CEB-A7BD-59E9AEBBACAF}" srcId="{7905BA72-881C-4B05-BEBE-2EC2AD5591B7}" destId="{AEDB65A4-7F9C-4C4C-A8E6-06B5433CB2D0}" srcOrd="0" destOrd="0" parTransId="{BB95BEB9-AC90-47B0-8A38-5B7BAFE74E02}" sibTransId="{5E2E8E0A-77C8-4416-8505-4322495ADE8F}"/>
    <dgm:cxn modelId="{3DAAC9C2-BAC0-428E-B335-32B7C1DFB1E6}" type="presOf" srcId="{BB072683-3342-499B-9B9C-92CEDA66481D}" destId="{F96A3C7B-8A20-405D-A8DA-786E9B1F9118}" srcOrd="0" destOrd="0" presId="urn:microsoft.com/office/officeart/2005/8/layout/hList9"/>
    <dgm:cxn modelId="{2B8756DE-7406-476E-BBC4-515670E80145}" srcId="{7905BA72-881C-4B05-BEBE-2EC2AD5591B7}" destId="{BB072683-3342-499B-9B9C-92CEDA66481D}" srcOrd="1" destOrd="0" parTransId="{E101209B-DB78-47AB-8E35-8FC916F33096}" sibTransId="{B926CAC9-3CD6-4D64-9316-4C5042164AC3}"/>
    <dgm:cxn modelId="{E2A13C8C-507C-4BDC-8AB2-F5E48D46C1FA}" type="presParOf" srcId="{ED971FEB-EA17-4208-A591-973F70231843}" destId="{B6FE8998-AAB6-4A42-BC5C-3682A2F4455C}" srcOrd="0" destOrd="0" presId="urn:microsoft.com/office/officeart/2005/8/layout/hList9"/>
    <dgm:cxn modelId="{58421F63-A933-41BA-A240-0F04D236FE02}" type="presParOf" srcId="{ED971FEB-EA17-4208-A591-973F70231843}" destId="{0B018811-ACBC-4543-BED2-D068BE6B138C}" srcOrd="1" destOrd="0" presId="urn:microsoft.com/office/officeart/2005/8/layout/hList9"/>
    <dgm:cxn modelId="{8AB8BAF9-6D32-41A1-81AA-59A870F8A106}" type="presParOf" srcId="{0B018811-ACBC-4543-BED2-D068BE6B138C}" destId="{03E7B8EB-823D-4EFC-9782-03A31812BA86}" srcOrd="0" destOrd="0" presId="urn:microsoft.com/office/officeart/2005/8/layout/hList9"/>
    <dgm:cxn modelId="{10DB3ACF-4848-4D35-8D41-E507F85E2220}" type="presParOf" srcId="{0B018811-ACBC-4543-BED2-D068BE6B138C}" destId="{5BFD509F-B003-450C-A695-7987E6582593}" srcOrd="1" destOrd="0" presId="urn:microsoft.com/office/officeart/2005/8/layout/hList9"/>
    <dgm:cxn modelId="{68537C48-FC35-448B-8CB9-375C6FF6B2F3}" type="presParOf" srcId="{5BFD509F-B003-450C-A695-7987E6582593}" destId="{33EF6FED-71A6-441B-B21D-5A2561BC8C11}" srcOrd="0" destOrd="0" presId="urn:microsoft.com/office/officeart/2005/8/layout/hList9"/>
    <dgm:cxn modelId="{58ED99C6-23DE-430D-9134-3960AEFBF019}" type="presParOf" srcId="{5BFD509F-B003-450C-A695-7987E6582593}" destId="{803D844D-1A2B-4245-A03C-F8B0518B54F1}" srcOrd="1" destOrd="0" presId="urn:microsoft.com/office/officeart/2005/8/layout/hList9"/>
    <dgm:cxn modelId="{FE629362-6872-4162-BDA1-C553F8CA0858}" type="presParOf" srcId="{0B018811-ACBC-4543-BED2-D068BE6B138C}" destId="{17DED7B6-F758-40F0-B660-D58FA5441F84}" srcOrd="2" destOrd="0" presId="urn:microsoft.com/office/officeart/2005/8/layout/hList9"/>
    <dgm:cxn modelId="{EB0D326A-C206-411D-90A6-778B6C75AAAC}" type="presParOf" srcId="{17DED7B6-F758-40F0-B660-D58FA5441F84}" destId="{F96A3C7B-8A20-405D-A8DA-786E9B1F9118}" srcOrd="0" destOrd="0" presId="urn:microsoft.com/office/officeart/2005/8/layout/hList9"/>
    <dgm:cxn modelId="{5F3DA6FC-0C8A-4BA2-B82E-5B929AE154DC}" type="presParOf" srcId="{17DED7B6-F758-40F0-B660-D58FA5441F84}" destId="{D5985A25-CF20-44A9-BF8D-AA09091DDC25}" srcOrd="1" destOrd="0" presId="urn:microsoft.com/office/officeart/2005/8/layout/hList9"/>
    <dgm:cxn modelId="{402B2265-2A8C-42EF-A1DA-AC1C76730856}" type="presParOf" srcId="{ED971FEB-EA17-4208-A591-973F70231843}" destId="{129D10A0-4132-4477-B132-45D2BBBCAEC9}" srcOrd="2" destOrd="0" presId="urn:microsoft.com/office/officeart/2005/8/layout/hList9"/>
    <dgm:cxn modelId="{1B1DD6D5-5033-489E-BE94-9FC4ED71DC56}" type="presParOf" srcId="{ED971FEB-EA17-4208-A591-973F70231843}" destId="{CCADF75B-48DE-44BF-AD98-B578158FE821}"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175729-C56F-114C-8046-5D4E582E898A}"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3ADEACD-AD38-CA46-980D-484014AC9021}">
      <dgm:prSet custT="1"/>
      <dgm:spPr>
        <a:solidFill>
          <a:srgbClr val="4A7AAF"/>
        </a:solidFill>
      </dgm:spPr>
      <dgm:t>
        <a:bodyPr/>
        <a:lstStyle/>
        <a:p>
          <a:pPr rtl="0"/>
          <a:r>
            <a:rPr lang="en-US" sz="2000" b="1" dirty="0" smtClean="0"/>
            <a:t>Client Industry / Description</a:t>
          </a:r>
          <a:endParaRPr lang="en-US" sz="2000" dirty="0"/>
        </a:p>
      </dgm:t>
    </dgm:pt>
    <dgm:pt modelId="{F9367A1B-FC08-6A4D-ACB0-4F430C129B77}" type="parTrans" cxnId="{815EED36-0FCD-5241-902C-B96DDC60DD57}">
      <dgm:prSet/>
      <dgm:spPr/>
      <dgm:t>
        <a:bodyPr/>
        <a:lstStyle/>
        <a:p>
          <a:endParaRPr lang="en-US"/>
        </a:p>
      </dgm:t>
    </dgm:pt>
    <dgm:pt modelId="{DF44BFA6-9D4B-C44C-83AE-FD8A341DF501}" type="sibTrans" cxnId="{815EED36-0FCD-5241-902C-B96DDC60DD57}">
      <dgm:prSet/>
      <dgm:spPr/>
      <dgm:t>
        <a:bodyPr/>
        <a:lstStyle/>
        <a:p>
          <a:endParaRPr lang="en-US"/>
        </a:p>
      </dgm:t>
    </dgm:pt>
    <dgm:pt modelId="{68FB3E64-9703-0D44-BB4F-78F6EA0071B9}">
      <dgm:prSet/>
      <dgm:spPr/>
      <dgm:t>
        <a:bodyPr/>
        <a:lstStyle/>
        <a:p>
          <a:pPr rtl="0"/>
          <a:r>
            <a:rPr lang="en-US" dirty="0" smtClean="0">
              <a:solidFill>
                <a:srgbClr val="00338D"/>
              </a:solidFill>
            </a:rPr>
            <a:t>Consumer Products</a:t>
          </a:r>
          <a:endParaRPr lang="en-US" dirty="0">
            <a:solidFill>
              <a:srgbClr val="00338D"/>
            </a:solidFill>
          </a:endParaRPr>
        </a:p>
      </dgm:t>
    </dgm:pt>
    <dgm:pt modelId="{9B918EBB-3C2E-ED49-8471-C3D087C7BE6E}" type="parTrans" cxnId="{AAF295EC-6113-A048-81EF-B6D9C9164E32}">
      <dgm:prSet/>
      <dgm:spPr/>
      <dgm:t>
        <a:bodyPr/>
        <a:lstStyle/>
        <a:p>
          <a:endParaRPr lang="en-US"/>
        </a:p>
      </dgm:t>
    </dgm:pt>
    <dgm:pt modelId="{1805604B-1827-4243-8C03-5D89A20FE5A5}" type="sibTrans" cxnId="{AAF295EC-6113-A048-81EF-B6D9C9164E32}">
      <dgm:prSet/>
      <dgm:spPr/>
      <dgm:t>
        <a:bodyPr/>
        <a:lstStyle/>
        <a:p>
          <a:endParaRPr lang="en-US"/>
        </a:p>
      </dgm:t>
    </dgm:pt>
    <dgm:pt modelId="{71544450-9035-BF42-9A1B-802544031106}">
      <dgm:prSet custT="1"/>
      <dgm:spPr>
        <a:solidFill>
          <a:srgbClr val="4A7AAF"/>
        </a:solidFill>
      </dgm:spPr>
      <dgm:t>
        <a:bodyPr/>
        <a:lstStyle/>
        <a:p>
          <a:pPr rtl="0"/>
          <a:r>
            <a:rPr lang="en-US" sz="2000" b="1" dirty="0" smtClean="0"/>
            <a:t>Client Challenge</a:t>
          </a:r>
          <a:endParaRPr lang="en-US" sz="2000" dirty="0"/>
        </a:p>
      </dgm:t>
    </dgm:pt>
    <dgm:pt modelId="{CF9E3A78-A801-B54D-AFD1-0501CC2DF8D6}" type="parTrans" cxnId="{2850AD2F-60AB-624C-BFE2-918C18C2BDA9}">
      <dgm:prSet/>
      <dgm:spPr/>
      <dgm:t>
        <a:bodyPr/>
        <a:lstStyle/>
        <a:p>
          <a:endParaRPr lang="en-US"/>
        </a:p>
      </dgm:t>
    </dgm:pt>
    <dgm:pt modelId="{72B4A42C-8602-5944-955B-D70A4F922D01}" type="sibTrans" cxnId="{2850AD2F-60AB-624C-BFE2-918C18C2BDA9}">
      <dgm:prSet/>
      <dgm:spPr/>
      <dgm:t>
        <a:bodyPr/>
        <a:lstStyle/>
        <a:p>
          <a:endParaRPr lang="en-US"/>
        </a:p>
      </dgm:t>
    </dgm:pt>
    <dgm:pt modelId="{DF91028F-CF88-2042-8218-E75D820105F5}">
      <dgm:prSet/>
      <dgm:spPr/>
      <dgm:t>
        <a:bodyPr/>
        <a:lstStyle/>
        <a:p>
          <a:pPr rtl="0"/>
          <a:r>
            <a:rPr lang="en-US" dirty="0" smtClean="0">
              <a:solidFill>
                <a:srgbClr val="00338D"/>
              </a:solidFill>
            </a:rPr>
            <a:t>The client requested assistance with identifying, defining, classifying, and locating information assets and (data) owners for the organization’s consumer data, employee data, and intellectual property related to product engineering.  This project was the first component of a larger initiative to implement a global security risk management program for the organization.</a:t>
          </a:r>
          <a:endParaRPr lang="en-US" dirty="0">
            <a:solidFill>
              <a:srgbClr val="00338D"/>
            </a:solidFill>
          </a:endParaRPr>
        </a:p>
      </dgm:t>
    </dgm:pt>
    <dgm:pt modelId="{38CEDC8E-F46F-3942-9C1C-1B6B55C7F526}" type="parTrans" cxnId="{F685E507-BEDC-284D-8CA7-0CAB47B28E10}">
      <dgm:prSet/>
      <dgm:spPr/>
      <dgm:t>
        <a:bodyPr/>
        <a:lstStyle/>
        <a:p>
          <a:endParaRPr lang="en-US"/>
        </a:p>
      </dgm:t>
    </dgm:pt>
    <dgm:pt modelId="{CD6EE83D-3A16-4C43-A260-5EBAFE18F7E0}" type="sibTrans" cxnId="{F685E507-BEDC-284D-8CA7-0CAB47B28E10}">
      <dgm:prSet/>
      <dgm:spPr/>
      <dgm:t>
        <a:bodyPr/>
        <a:lstStyle/>
        <a:p>
          <a:endParaRPr lang="en-US"/>
        </a:p>
      </dgm:t>
    </dgm:pt>
    <dgm:pt modelId="{427FA75C-2BBB-DA41-A3BF-4C65E25B99C0}">
      <dgm:prSet custT="1"/>
      <dgm:spPr>
        <a:solidFill>
          <a:srgbClr val="4A7AAF"/>
        </a:solidFill>
      </dgm:spPr>
      <dgm:t>
        <a:bodyPr/>
        <a:lstStyle/>
        <a:p>
          <a:pPr rtl="0"/>
          <a:r>
            <a:rPr lang="en-US" sz="2000" b="1" dirty="0" smtClean="0"/>
            <a:t>Approach</a:t>
          </a:r>
          <a:endParaRPr lang="en-US" sz="2000" dirty="0"/>
        </a:p>
      </dgm:t>
    </dgm:pt>
    <dgm:pt modelId="{99F23111-6004-1C42-80BB-C4C6A965CD3A}" type="parTrans" cxnId="{E31DFB01-6898-9840-A323-3F3160E9FB6A}">
      <dgm:prSet/>
      <dgm:spPr/>
      <dgm:t>
        <a:bodyPr/>
        <a:lstStyle/>
        <a:p>
          <a:endParaRPr lang="en-US"/>
        </a:p>
      </dgm:t>
    </dgm:pt>
    <dgm:pt modelId="{E8093B16-FD7F-0746-8732-678ED0B0DCDF}" type="sibTrans" cxnId="{E31DFB01-6898-9840-A323-3F3160E9FB6A}">
      <dgm:prSet/>
      <dgm:spPr/>
      <dgm:t>
        <a:bodyPr/>
        <a:lstStyle/>
        <a:p>
          <a:endParaRPr lang="en-US"/>
        </a:p>
      </dgm:t>
    </dgm:pt>
    <dgm:pt modelId="{935A6BD9-8823-3343-8EBA-57A246898D4E}">
      <dgm:prSet/>
      <dgm:spPr/>
      <dgm:t>
        <a:bodyPr/>
        <a:lstStyle/>
        <a:p>
          <a:pPr rtl="0"/>
          <a:r>
            <a:rPr lang="en-US" dirty="0" smtClean="0">
              <a:solidFill>
                <a:srgbClr val="00338D"/>
              </a:solidFill>
            </a:rPr>
            <a:t>KPMG began by conducting a current state assessment to identify existing data classification procedures and to evaluate high-level information handling practices.  KPMG then designed a data classification framework to identify, label , and define security control requirements for confidential data. Utilizing a GRC tool, we then utilized end-user surveys to identify and define confidential data types across several departments and calculate an inherent risk of each of those data types based on the sensitivity of the information and its usage.  In addition, KPMG created a data classification charter for the organization, provided recommendations for updating their existing corporate information classification policy, and developed technical data handling standards.</a:t>
          </a:r>
          <a:endParaRPr lang="en-US" dirty="0">
            <a:solidFill>
              <a:srgbClr val="00338D"/>
            </a:solidFill>
          </a:endParaRPr>
        </a:p>
      </dgm:t>
    </dgm:pt>
    <dgm:pt modelId="{06797DCF-59E2-6C4A-A141-42F4C8540794}" type="parTrans" cxnId="{3E3E1605-1EEE-7B44-B061-6D152853615C}">
      <dgm:prSet/>
      <dgm:spPr/>
      <dgm:t>
        <a:bodyPr/>
        <a:lstStyle/>
        <a:p>
          <a:endParaRPr lang="en-US"/>
        </a:p>
      </dgm:t>
    </dgm:pt>
    <dgm:pt modelId="{78800F83-39C5-5E4A-B4DC-2F72F26664EB}" type="sibTrans" cxnId="{3E3E1605-1EEE-7B44-B061-6D152853615C}">
      <dgm:prSet/>
      <dgm:spPr/>
      <dgm:t>
        <a:bodyPr/>
        <a:lstStyle/>
        <a:p>
          <a:endParaRPr lang="en-US"/>
        </a:p>
      </dgm:t>
    </dgm:pt>
    <dgm:pt modelId="{F811FFCF-E577-D843-BCA7-DD2F4AEAE249}">
      <dgm:prSet custT="1"/>
      <dgm:spPr>
        <a:solidFill>
          <a:srgbClr val="4A7AAF"/>
        </a:solidFill>
      </dgm:spPr>
      <dgm:t>
        <a:bodyPr/>
        <a:lstStyle/>
        <a:p>
          <a:pPr rtl="0"/>
          <a:r>
            <a:rPr lang="en-US" sz="2000" b="1" dirty="0" smtClean="0"/>
            <a:t>Outcomes</a:t>
          </a:r>
          <a:endParaRPr lang="en-US" sz="2000" dirty="0"/>
        </a:p>
      </dgm:t>
    </dgm:pt>
    <dgm:pt modelId="{6DBA8B8D-A677-AE4C-A661-6E91FEE9FE75}" type="parTrans" cxnId="{E72A7577-13EF-8849-86A3-60FB3C8D8FF0}">
      <dgm:prSet/>
      <dgm:spPr/>
      <dgm:t>
        <a:bodyPr/>
        <a:lstStyle/>
        <a:p>
          <a:endParaRPr lang="en-US"/>
        </a:p>
      </dgm:t>
    </dgm:pt>
    <dgm:pt modelId="{A9C55143-8C67-1A42-8E83-ECFE94F3DE4C}" type="sibTrans" cxnId="{E72A7577-13EF-8849-86A3-60FB3C8D8FF0}">
      <dgm:prSet/>
      <dgm:spPr/>
      <dgm:t>
        <a:bodyPr/>
        <a:lstStyle/>
        <a:p>
          <a:endParaRPr lang="en-US"/>
        </a:p>
      </dgm:t>
    </dgm:pt>
    <dgm:pt modelId="{60CC0B4F-E403-5C4A-AF49-FBC40A0173DC}">
      <dgm:prSet/>
      <dgm:spPr/>
      <dgm:t>
        <a:bodyPr/>
        <a:lstStyle/>
        <a:p>
          <a:pPr rtl="0"/>
          <a:r>
            <a:rPr lang="en-US" dirty="0" smtClean="0">
              <a:solidFill>
                <a:srgbClr val="00338D"/>
              </a:solidFill>
            </a:rPr>
            <a:t>This project allowed the client to identify and locate its most critical data across the organization, as well as established policies and processes for assessing the risks and controls related to the storage, processing, and transmission of those information assets.</a:t>
          </a:r>
          <a:endParaRPr lang="en-US" dirty="0">
            <a:solidFill>
              <a:srgbClr val="00338D"/>
            </a:solidFill>
          </a:endParaRPr>
        </a:p>
      </dgm:t>
    </dgm:pt>
    <dgm:pt modelId="{F7CC35C7-9A23-F746-AB8B-17CA4150B2AC}" type="parTrans" cxnId="{92F247B0-3649-904E-83D6-A296F84CEEE9}">
      <dgm:prSet/>
      <dgm:spPr/>
      <dgm:t>
        <a:bodyPr/>
        <a:lstStyle/>
        <a:p>
          <a:endParaRPr lang="en-US"/>
        </a:p>
      </dgm:t>
    </dgm:pt>
    <dgm:pt modelId="{1ED37988-B0C0-BF48-984D-5B98881A3459}" type="sibTrans" cxnId="{92F247B0-3649-904E-83D6-A296F84CEEE9}">
      <dgm:prSet/>
      <dgm:spPr/>
      <dgm:t>
        <a:bodyPr/>
        <a:lstStyle/>
        <a:p>
          <a:endParaRPr lang="en-US"/>
        </a:p>
      </dgm:t>
    </dgm:pt>
    <dgm:pt modelId="{B7A8F961-3150-4843-938E-CB35080D9CEA}" type="pres">
      <dgm:prSet presAssocID="{26175729-C56F-114C-8046-5D4E582E898A}" presName="linear" presStyleCnt="0">
        <dgm:presLayoutVars>
          <dgm:dir/>
          <dgm:animLvl val="lvl"/>
          <dgm:resizeHandles val="exact"/>
        </dgm:presLayoutVars>
      </dgm:prSet>
      <dgm:spPr/>
      <dgm:t>
        <a:bodyPr/>
        <a:lstStyle/>
        <a:p>
          <a:endParaRPr lang="en-US"/>
        </a:p>
      </dgm:t>
    </dgm:pt>
    <dgm:pt modelId="{84B68A5A-F1DE-6340-9A47-16CF87D0FAFA}" type="pres">
      <dgm:prSet presAssocID="{A3ADEACD-AD38-CA46-980D-484014AC9021}" presName="parentLin" presStyleCnt="0"/>
      <dgm:spPr/>
    </dgm:pt>
    <dgm:pt modelId="{9E27B881-7547-B647-A350-E0E0FE488AAD}" type="pres">
      <dgm:prSet presAssocID="{A3ADEACD-AD38-CA46-980D-484014AC9021}" presName="parentLeftMargin" presStyleLbl="node1" presStyleIdx="0" presStyleCnt="4"/>
      <dgm:spPr/>
      <dgm:t>
        <a:bodyPr/>
        <a:lstStyle/>
        <a:p>
          <a:endParaRPr lang="en-US"/>
        </a:p>
      </dgm:t>
    </dgm:pt>
    <dgm:pt modelId="{F576E441-9CA4-A94B-BDA1-41285D922300}" type="pres">
      <dgm:prSet presAssocID="{A3ADEACD-AD38-CA46-980D-484014AC9021}" presName="parentText" presStyleLbl="node1" presStyleIdx="0" presStyleCnt="4">
        <dgm:presLayoutVars>
          <dgm:chMax val="0"/>
          <dgm:bulletEnabled val="1"/>
        </dgm:presLayoutVars>
      </dgm:prSet>
      <dgm:spPr/>
      <dgm:t>
        <a:bodyPr/>
        <a:lstStyle/>
        <a:p>
          <a:endParaRPr lang="en-US"/>
        </a:p>
      </dgm:t>
    </dgm:pt>
    <dgm:pt modelId="{55E335AD-3847-FA46-A873-C5FD186B5531}" type="pres">
      <dgm:prSet presAssocID="{A3ADEACD-AD38-CA46-980D-484014AC9021}" presName="negativeSpace" presStyleCnt="0"/>
      <dgm:spPr/>
    </dgm:pt>
    <dgm:pt modelId="{7C496F39-2D16-AE49-BA1C-394E95C82684}" type="pres">
      <dgm:prSet presAssocID="{A3ADEACD-AD38-CA46-980D-484014AC9021}" presName="childText" presStyleLbl="conFgAcc1" presStyleIdx="0" presStyleCnt="4">
        <dgm:presLayoutVars>
          <dgm:bulletEnabled val="1"/>
        </dgm:presLayoutVars>
      </dgm:prSet>
      <dgm:spPr/>
      <dgm:t>
        <a:bodyPr/>
        <a:lstStyle/>
        <a:p>
          <a:endParaRPr lang="en-US"/>
        </a:p>
      </dgm:t>
    </dgm:pt>
    <dgm:pt modelId="{709C8946-1582-4049-B667-5BD1A4CA65A1}" type="pres">
      <dgm:prSet presAssocID="{DF44BFA6-9D4B-C44C-83AE-FD8A341DF501}" presName="spaceBetweenRectangles" presStyleCnt="0"/>
      <dgm:spPr/>
    </dgm:pt>
    <dgm:pt modelId="{A2F1DFEE-9EF6-D244-9FBA-282249A9ABCC}" type="pres">
      <dgm:prSet presAssocID="{71544450-9035-BF42-9A1B-802544031106}" presName="parentLin" presStyleCnt="0"/>
      <dgm:spPr/>
    </dgm:pt>
    <dgm:pt modelId="{04F6C386-32F7-CC43-B025-10037F720C46}" type="pres">
      <dgm:prSet presAssocID="{71544450-9035-BF42-9A1B-802544031106}" presName="parentLeftMargin" presStyleLbl="node1" presStyleIdx="0" presStyleCnt="4"/>
      <dgm:spPr/>
      <dgm:t>
        <a:bodyPr/>
        <a:lstStyle/>
        <a:p>
          <a:endParaRPr lang="en-US"/>
        </a:p>
      </dgm:t>
    </dgm:pt>
    <dgm:pt modelId="{82130FFE-0955-6244-B5DF-FD72CD588E5D}" type="pres">
      <dgm:prSet presAssocID="{71544450-9035-BF42-9A1B-802544031106}" presName="parentText" presStyleLbl="node1" presStyleIdx="1" presStyleCnt="4">
        <dgm:presLayoutVars>
          <dgm:chMax val="0"/>
          <dgm:bulletEnabled val="1"/>
        </dgm:presLayoutVars>
      </dgm:prSet>
      <dgm:spPr/>
      <dgm:t>
        <a:bodyPr/>
        <a:lstStyle/>
        <a:p>
          <a:endParaRPr lang="en-US"/>
        </a:p>
      </dgm:t>
    </dgm:pt>
    <dgm:pt modelId="{54290F4D-63DD-D84E-AB40-6EAD7EF349F7}" type="pres">
      <dgm:prSet presAssocID="{71544450-9035-BF42-9A1B-802544031106}" presName="negativeSpace" presStyleCnt="0"/>
      <dgm:spPr/>
    </dgm:pt>
    <dgm:pt modelId="{3FB34749-4C32-4A45-B944-892ECF3D1B4B}" type="pres">
      <dgm:prSet presAssocID="{71544450-9035-BF42-9A1B-802544031106}" presName="childText" presStyleLbl="conFgAcc1" presStyleIdx="1" presStyleCnt="4">
        <dgm:presLayoutVars>
          <dgm:bulletEnabled val="1"/>
        </dgm:presLayoutVars>
      </dgm:prSet>
      <dgm:spPr/>
      <dgm:t>
        <a:bodyPr/>
        <a:lstStyle/>
        <a:p>
          <a:endParaRPr lang="en-US"/>
        </a:p>
      </dgm:t>
    </dgm:pt>
    <dgm:pt modelId="{97A83A68-AD45-AF4F-9A55-04332B5D462D}" type="pres">
      <dgm:prSet presAssocID="{72B4A42C-8602-5944-955B-D70A4F922D01}" presName="spaceBetweenRectangles" presStyleCnt="0"/>
      <dgm:spPr/>
    </dgm:pt>
    <dgm:pt modelId="{095E50CE-63FA-D942-94C0-94258D30634E}" type="pres">
      <dgm:prSet presAssocID="{427FA75C-2BBB-DA41-A3BF-4C65E25B99C0}" presName="parentLin" presStyleCnt="0"/>
      <dgm:spPr/>
    </dgm:pt>
    <dgm:pt modelId="{807EE0DE-8D39-EA49-82EB-8306DDF4E4BA}" type="pres">
      <dgm:prSet presAssocID="{427FA75C-2BBB-DA41-A3BF-4C65E25B99C0}" presName="parentLeftMargin" presStyleLbl="node1" presStyleIdx="1" presStyleCnt="4"/>
      <dgm:spPr/>
      <dgm:t>
        <a:bodyPr/>
        <a:lstStyle/>
        <a:p>
          <a:endParaRPr lang="en-US"/>
        </a:p>
      </dgm:t>
    </dgm:pt>
    <dgm:pt modelId="{58A36BCD-BD46-DC4B-B9D4-8047C8B04C85}" type="pres">
      <dgm:prSet presAssocID="{427FA75C-2BBB-DA41-A3BF-4C65E25B99C0}" presName="parentText" presStyleLbl="node1" presStyleIdx="2" presStyleCnt="4">
        <dgm:presLayoutVars>
          <dgm:chMax val="0"/>
          <dgm:bulletEnabled val="1"/>
        </dgm:presLayoutVars>
      </dgm:prSet>
      <dgm:spPr/>
      <dgm:t>
        <a:bodyPr/>
        <a:lstStyle/>
        <a:p>
          <a:endParaRPr lang="en-US"/>
        </a:p>
      </dgm:t>
    </dgm:pt>
    <dgm:pt modelId="{95FAA775-EEA7-5A48-8309-B5177E725426}" type="pres">
      <dgm:prSet presAssocID="{427FA75C-2BBB-DA41-A3BF-4C65E25B99C0}" presName="negativeSpace" presStyleCnt="0"/>
      <dgm:spPr/>
    </dgm:pt>
    <dgm:pt modelId="{515A537C-B0E3-3347-80B7-BD0F413CAA31}" type="pres">
      <dgm:prSet presAssocID="{427FA75C-2BBB-DA41-A3BF-4C65E25B99C0}" presName="childText" presStyleLbl="conFgAcc1" presStyleIdx="2" presStyleCnt="4">
        <dgm:presLayoutVars>
          <dgm:bulletEnabled val="1"/>
        </dgm:presLayoutVars>
      </dgm:prSet>
      <dgm:spPr/>
      <dgm:t>
        <a:bodyPr/>
        <a:lstStyle/>
        <a:p>
          <a:endParaRPr lang="en-US"/>
        </a:p>
      </dgm:t>
    </dgm:pt>
    <dgm:pt modelId="{E8E9967B-7A3C-4A4F-A428-BF05C5C624DB}" type="pres">
      <dgm:prSet presAssocID="{E8093B16-FD7F-0746-8732-678ED0B0DCDF}" presName="spaceBetweenRectangles" presStyleCnt="0"/>
      <dgm:spPr/>
    </dgm:pt>
    <dgm:pt modelId="{28983215-9280-C746-AB18-18A78A5A1AB1}" type="pres">
      <dgm:prSet presAssocID="{F811FFCF-E577-D843-BCA7-DD2F4AEAE249}" presName="parentLin" presStyleCnt="0"/>
      <dgm:spPr/>
    </dgm:pt>
    <dgm:pt modelId="{EB65D031-F7DC-B045-9E8A-862A5E52DA75}" type="pres">
      <dgm:prSet presAssocID="{F811FFCF-E577-D843-BCA7-DD2F4AEAE249}" presName="parentLeftMargin" presStyleLbl="node1" presStyleIdx="2" presStyleCnt="4"/>
      <dgm:spPr/>
      <dgm:t>
        <a:bodyPr/>
        <a:lstStyle/>
        <a:p>
          <a:endParaRPr lang="en-US"/>
        </a:p>
      </dgm:t>
    </dgm:pt>
    <dgm:pt modelId="{9CCC93C0-5687-D54B-9CF7-65B3954BE2EE}" type="pres">
      <dgm:prSet presAssocID="{F811FFCF-E577-D843-BCA7-DD2F4AEAE249}" presName="parentText" presStyleLbl="node1" presStyleIdx="3" presStyleCnt="4">
        <dgm:presLayoutVars>
          <dgm:chMax val="0"/>
          <dgm:bulletEnabled val="1"/>
        </dgm:presLayoutVars>
      </dgm:prSet>
      <dgm:spPr/>
      <dgm:t>
        <a:bodyPr/>
        <a:lstStyle/>
        <a:p>
          <a:endParaRPr lang="en-US"/>
        </a:p>
      </dgm:t>
    </dgm:pt>
    <dgm:pt modelId="{25E16EA8-735E-9C43-A514-7F2CC160D9B5}" type="pres">
      <dgm:prSet presAssocID="{F811FFCF-E577-D843-BCA7-DD2F4AEAE249}" presName="negativeSpace" presStyleCnt="0"/>
      <dgm:spPr/>
    </dgm:pt>
    <dgm:pt modelId="{F749A611-EBFE-F04F-A070-0852B91810E9}" type="pres">
      <dgm:prSet presAssocID="{F811FFCF-E577-D843-BCA7-DD2F4AEAE249}" presName="childText" presStyleLbl="conFgAcc1" presStyleIdx="3" presStyleCnt="4">
        <dgm:presLayoutVars>
          <dgm:bulletEnabled val="1"/>
        </dgm:presLayoutVars>
      </dgm:prSet>
      <dgm:spPr/>
      <dgm:t>
        <a:bodyPr/>
        <a:lstStyle/>
        <a:p>
          <a:endParaRPr lang="en-US"/>
        </a:p>
      </dgm:t>
    </dgm:pt>
  </dgm:ptLst>
  <dgm:cxnLst>
    <dgm:cxn modelId="{2850AD2F-60AB-624C-BFE2-918C18C2BDA9}" srcId="{26175729-C56F-114C-8046-5D4E582E898A}" destId="{71544450-9035-BF42-9A1B-802544031106}" srcOrd="1" destOrd="0" parTransId="{CF9E3A78-A801-B54D-AFD1-0501CC2DF8D6}" sibTransId="{72B4A42C-8602-5944-955B-D70A4F922D01}"/>
    <dgm:cxn modelId="{814D3031-0E86-4AE7-B5EA-553BC129EA2F}" type="presOf" srcId="{427FA75C-2BBB-DA41-A3BF-4C65E25B99C0}" destId="{807EE0DE-8D39-EA49-82EB-8306DDF4E4BA}" srcOrd="0" destOrd="0" presId="urn:microsoft.com/office/officeart/2005/8/layout/list1"/>
    <dgm:cxn modelId="{F685E507-BEDC-284D-8CA7-0CAB47B28E10}" srcId="{71544450-9035-BF42-9A1B-802544031106}" destId="{DF91028F-CF88-2042-8218-E75D820105F5}" srcOrd="0" destOrd="0" parTransId="{38CEDC8E-F46F-3942-9C1C-1B6B55C7F526}" sibTransId="{CD6EE83D-3A16-4C43-A260-5EBAFE18F7E0}"/>
    <dgm:cxn modelId="{92F247B0-3649-904E-83D6-A296F84CEEE9}" srcId="{F811FFCF-E577-D843-BCA7-DD2F4AEAE249}" destId="{60CC0B4F-E403-5C4A-AF49-FBC40A0173DC}" srcOrd="0" destOrd="0" parTransId="{F7CC35C7-9A23-F746-AB8B-17CA4150B2AC}" sibTransId="{1ED37988-B0C0-BF48-984D-5B98881A3459}"/>
    <dgm:cxn modelId="{F978CE7C-CC70-403F-BE0C-855829F8203A}" type="presOf" srcId="{F811FFCF-E577-D843-BCA7-DD2F4AEAE249}" destId="{EB65D031-F7DC-B045-9E8A-862A5E52DA75}" srcOrd="0" destOrd="0" presId="urn:microsoft.com/office/officeart/2005/8/layout/list1"/>
    <dgm:cxn modelId="{C2CD932F-884A-4782-81D7-F159C32981B8}" type="presOf" srcId="{935A6BD9-8823-3343-8EBA-57A246898D4E}" destId="{515A537C-B0E3-3347-80B7-BD0F413CAA31}" srcOrd="0" destOrd="0" presId="urn:microsoft.com/office/officeart/2005/8/layout/list1"/>
    <dgm:cxn modelId="{E72A7577-13EF-8849-86A3-60FB3C8D8FF0}" srcId="{26175729-C56F-114C-8046-5D4E582E898A}" destId="{F811FFCF-E577-D843-BCA7-DD2F4AEAE249}" srcOrd="3" destOrd="0" parTransId="{6DBA8B8D-A677-AE4C-A661-6E91FEE9FE75}" sibTransId="{A9C55143-8C67-1A42-8E83-ECFE94F3DE4C}"/>
    <dgm:cxn modelId="{3E3E1605-1EEE-7B44-B061-6D152853615C}" srcId="{427FA75C-2BBB-DA41-A3BF-4C65E25B99C0}" destId="{935A6BD9-8823-3343-8EBA-57A246898D4E}" srcOrd="0" destOrd="0" parTransId="{06797DCF-59E2-6C4A-A141-42F4C8540794}" sibTransId="{78800F83-39C5-5E4A-B4DC-2F72F26664EB}"/>
    <dgm:cxn modelId="{1DF7A493-2AF6-405A-A754-E2B1111620A4}" type="presOf" srcId="{71544450-9035-BF42-9A1B-802544031106}" destId="{04F6C386-32F7-CC43-B025-10037F720C46}" srcOrd="0" destOrd="0" presId="urn:microsoft.com/office/officeart/2005/8/layout/list1"/>
    <dgm:cxn modelId="{62EAC52B-B327-4552-A1E8-5C203A268806}" type="presOf" srcId="{F811FFCF-E577-D843-BCA7-DD2F4AEAE249}" destId="{9CCC93C0-5687-D54B-9CF7-65B3954BE2EE}" srcOrd="1" destOrd="0" presId="urn:microsoft.com/office/officeart/2005/8/layout/list1"/>
    <dgm:cxn modelId="{401E68E6-3930-4A22-8301-5FCD9080C2B4}" type="presOf" srcId="{A3ADEACD-AD38-CA46-980D-484014AC9021}" destId="{9E27B881-7547-B647-A350-E0E0FE488AAD}" srcOrd="0" destOrd="0" presId="urn:microsoft.com/office/officeart/2005/8/layout/list1"/>
    <dgm:cxn modelId="{AAF295EC-6113-A048-81EF-B6D9C9164E32}" srcId="{A3ADEACD-AD38-CA46-980D-484014AC9021}" destId="{68FB3E64-9703-0D44-BB4F-78F6EA0071B9}" srcOrd="0" destOrd="0" parTransId="{9B918EBB-3C2E-ED49-8471-C3D087C7BE6E}" sibTransId="{1805604B-1827-4243-8C03-5D89A20FE5A5}"/>
    <dgm:cxn modelId="{901A3840-DCC8-4E4F-A94C-DE9732ED9AB9}" type="presOf" srcId="{60CC0B4F-E403-5C4A-AF49-FBC40A0173DC}" destId="{F749A611-EBFE-F04F-A070-0852B91810E9}" srcOrd="0" destOrd="0" presId="urn:microsoft.com/office/officeart/2005/8/layout/list1"/>
    <dgm:cxn modelId="{D84B3B9A-1589-45B3-9AF1-EDEF7863A37F}" type="presOf" srcId="{DF91028F-CF88-2042-8218-E75D820105F5}" destId="{3FB34749-4C32-4A45-B944-892ECF3D1B4B}" srcOrd="0" destOrd="0" presId="urn:microsoft.com/office/officeart/2005/8/layout/list1"/>
    <dgm:cxn modelId="{D8974DC2-97C9-4A7B-88E7-67C05847BA8C}" type="presOf" srcId="{71544450-9035-BF42-9A1B-802544031106}" destId="{82130FFE-0955-6244-B5DF-FD72CD588E5D}" srcOrd="1" destOrd="0" presId="urn:microsoft.com/office/officeart/2005/8/layout/list1"/>
    <dgm:cxn modelId="{E31DFB01-6898-9840-A323-3F3160E9FB6A}" srcId="{26175729-C56F-114C-8046-5D4E582E898A}" destId="{427FA75C-2BBB-DA41-A3BF-4C65E25B99C0}" srcOrd="2" destOrd="0" parTransId="{99F23111-6004-1C42-80BB-C4C6A965CD3A}" sibTransId="{E8093B16-FD7F-0746-8732-678ED0B0DCDF}"/>
    <dgm:cxn modelId="{C709045F-A52D-44B0-9700-7E57C2039222}" type="presOf" srcId="{A3ADEACD-AD38-CA46-980D-484014AC9021}" destId="{F576E441-9CA4-A94B-BDA1-41285D922300}" srcOrd="1" destOrd="0" presId="urn:microsoft.com/office/officeart/2005/8/layout/list1"/>
    <dgm:cxn modelId="{E1EDCEE3-BE8B-4619-85EF-6B364E73876E}" type="presOf" srcId="{26175729-C56F-114C-8046-5D4E582E898A}" destId="{B7A8F961-3150-4843-938E-CB35080D9CEA}" srcOrd="0" destOrd="0" presId="urn:microsoft.com/office/officeart/2005/8/layout/list1"/>
    <dgm:cxn modelId="{815EED36-0FCD-5241-902C-B96DDC60DD57}" srcId="{26175729-C56F-114C-8046-5D4E582E898A}" destId="{A3ADEACD-AD38-CA46-980D-484014AC9021}" srcOrd="0" destOrd="0" parTransId="{F9367A1B-FC08-6A4D-ACB0-4F430C129B77}" sibTransId="{DF44BFA6-9D4B-C44C-83AE-FD8A341DF501}"/>
    <dgm:cxn modelId="{0DCD3C5B-636B-4CED-BC3D-2779AED8BB74}" type="presOf" srcId="{68FB3E64-9703-0D44-BB4F-78F6EA0071B9}" destId="{7C496F39-2D16-AE49-BA1C-394E95C82684}" srcOrd="0" destOrd="0" presId="urn:microsoft.com/office/officeart/2005/8/layout/list1"/>
    <dgm:cxn modelId="{12770EA8-36CE-46F4-8AE4-FE61021D6D00}" type="presOf" srcId="{427FA75C-2BBB-DA41-A3BF-4C65E25B99C0}" destId="{58A36BCD-BD46-DC4B-B9D4-8047C8B04C85}" srcOrd="1" destOrd="0" presId="urn:microsoft.com/office/officeart/2005/8/layout/list1"/>
    <dgm:cxn modelId="{680F158E-7A87-49AA-813D-6B46EB159C44}" type="presParOf" srcId="{B7A8F961-3150-4843-938E-CB35080D9CEA}" destId="{84B68A5A-F1DE-6340-9A47-16CF87D0FAFA}" srcOrd="0" destOrd="0" presId="urn:microsoft.com/office/officeart/2005/8/layout/list1"/>
    <dgm:cxn modelId="{C06346D2-2EA0-45AF-8F63-DC8260D104A2}" type="presParOf" srcId="{84B68A5A-F1DE-6340-9A47-16CF87D0FAFA}" destId="{9E27B881-7547-B647-A350-E0E0FE488AAD}" srcOrd="0" destOrd="0" presId="urn:microsoft.com/office/officeart/2005/8/layout/list1"/>
    <dgm:cxn modelId="{9F449199-2786-458A-B290-B26714333589}" type="presParOf" srcId="{84B68A5A-F1DE-6340-9A47-16CF87D0FAFA}" destId="{F576E441-9CA4-A94B-BDA1-41285D922300}" srcOrd="1" destOrd="0" presId="urn:microsoft.com/office/officeart/2005/8/layout/list1"/>
    <dgm:cxn modelId="{BD790821-7FE8-4B87-A775-C59B1494C9A3}" type="presParOf" srcId="{B7A8F961-3150-4843-938E-CB35080D9CEA}" destId="{55E335AD-3847-FA46-A873-C5FD186B5531}" srcOrd="1" destOrd="0" presId="urn:microsoft.com/office/officeart/2005/8/layout/list1"/>
    <dgm:cxn modelId="{B814CABA-105C-4B25-8260-E6EA80C4148B}" type="presParOf" srcId="{B7A8F961-3150-4843-938E-CB35080D9CEA}" destId="{7C496F39-2D16-AE49-BA1C-394E95C82684}" srcOrd="2" destOrd="0" presId="urn:microsoft.com/office/officeart/2005/8/layout/list1"/>
    <dgm:cxn modelId="{E77F099B-93A3-401E-A2AD-1D67708210A2}" type="presParOf" srcId="{B7A8F961-3150-4843-938E-CB35080D9CEA}" destId="{709C8946-1582-4049-B667-5BD1A4CA65A1}" srcOrd="3" destOrd="0" presId="urn:microsoft.com/office/officeart/2005/8/layout/list1"/>
    <dgm:cxn modelId="{CD712D78-6DC4-46C1-8B99-00E9F9CB6DA4}" type="presParOf" srcId="{B7A8F961-3150-4843-938E-CB35080D9CEA}" destId="{A2F1DFEE-9EF6-D244-9FBA-282249A9ABCC}" srcOrd="4" destOrd="0" presId="urn:microsoft.com/office/officeart/2005/8/layout/list1"/>
    <dgm:cxn modelId="{1C3CAB00-1F6B-483B-B386-A8B6D85E9541}" type="presParOf" srcId="{A2F1DFEE-9EF6-D244-9FBA-282249A9ABCC}" destId="{04F6C386-32F7-CC43-B025-10037F720C46}" srcOrd="0" destOrd="0" presId="urn:microsoft.com/office/officeart/2005/8/layout/list1"/>
    <dgm:cxn modelId="{36C820BD-B6A7-4581-8EE7-01C701F5FB04}" type="presParOf" srcId="{A2F1DFEE-9EF6-D244-9FBA-282249A9ABCC}" destId="{82130FFE-0955-6244-B5DF-FD72CD588E5D}" srcOrd="1" destOrd="0" presId="urn:microsoft.com/office/officeart/2005/8/layout/list1"/>
    <dgm:cxn modelId="{E63C10F6-F586-4B94-9152-5DFC0335AEBB}" type="presParOf" srcId="{B7A8F961-3150-4843-938E-CB35080D9CEA}" destId="{54290F4D-63DD-D84E-AB40-6EAD7EF349F7}" srcOrd="5" destOrd="0" presId="urn:microsoft.com/office/officeart/2005/8/layout/list1"/>
    <dgm:cxn modelId="{76A92F21-A492-4728-8B89-3BC76A793958}" type="presParOf" srcId="{B7A8F961-3150-4843-938E-CB35080D9CEA}" destId="{3FB34749-4C32-4A45-B944-892ECF3D1B4B}" srcOrd="6" destOrd="0" presId="urn:microsoft.com/office/officeart/2005/8/layout/list1"/>
    <dgm:cxn modelId="{CCE0187D-3D6D-46FF-812B-3C2B0657482B}" type="presParOf" srcId="{B7A8F961-3150-4843-938E-CB35080D9CEA}" destId="{97A83A68-AD45-AF4F-9A55-04332B5D462D}" srcOrd="7" destOrd="0" presId="urn:microsoft.com/office/officeart/2005/8/layout/list1"/>
    <dgm:cxn modelId="{4567AB4D-B194-4024-8264-59D32C22B1F7}" type="presParOf" srcId="{B7A8F961-3150-4843-938E-CB35080D9CEA}" destId="{095E50CE-63FA-D942-94C0-94258D30634E}" srcOrd="8" destOrd="0" presId="urn:microsoft.com/office/officeart/2005/8/layout/list1"/>
    <dgm:cxn modelId="{5E9E4F2E-0239-43F9-B3E3-76C39F1DFE97}" type="presParOf" srcId="{095E50CE-63FA-D942-94C0-94258D30634E}" destId="{807EE0DE-8D39-EA49-82EB-8306DDF4E4BA}" srcOrd="0" destOrd="0" presId="urn:microsoft.com/office/officeart/2005/8/layout/list1"/>
    <dgm:cxn modelId="{C87673FD-FA12-4665-B84C-5CEE3883C66B}" type="presParOf" srcId="{095E50CE-63FA-D942-94C0-94258D30634E}" destId="{58A36BCD-BD46-DC4B-B9D4-8047C8B04C85}" srcOrd="1" destOrd="0" presId="urn:microsoft.com/office/officeart/2005/8/layout/list1"/>
    <dgm:cxn modelId="{77D8014F-553E-49A8-9395-BB84DEE95411}" type="presParOf" srcId="{B7A8F961-3150-4843-938E-CB35080D9CEA}" destId="{95FAA775-EEA7-5A48-8309-B5177E725426}" srcOrd="9" destOrd="0" presId="urn:microsoft.com/office/officeart/2005/8/layout/list1"/>
    <dgm:cxn modelId="{48025A11-D11A-403A-98BB-DD6195A120F0}" type="presParOf" srcId="{B7A8F961-3150-4843-938E-CB35080D9CEA}" destId="{515A537C-B0E3-3347-80B7-BD0F413CAA31}" srcOrd="10" destOrd="0" presId="urn:microsoft.com/office/officeart/2005/8/layout/list1"/>
    <dgm:cxn modelId="{D4C32EF9-E1C6-4B84-82B1-0E1AE3592241}" type="presParOf" srcId="{B7A8F961-3150-4843-938E-CB35080D9CEA}" destId="{E8E9967B-7A3C-4A4F-A428-BF05C5C624DB}" srcOrd="11" destOrd="0" presId="urn:microsoft.com/office/officeart/2005/8/layout/list1"/>
    <dgm:cxn modelId="{FD73834C-B458-4271-B9AA-049296711134}" type="presParOf" srcId="{B7A8F961-3150-4843-938E-CB35080D9CEA}" destId="{28983215-9280-C746-AB18-18A78A5A1AB1}" srcOrd="12" destOrd="0" presId="urn:microsoft.com/office/officeart/2005/8/layout/list1"/>
    <dgm:cxn modelId="{7731F888-9426-45A5-94DB-C53348290600}" type="presParOf" srcId="{28983215-9280-C746-AB18-18A78A5A1AB1}" destId="{EB65D031-F7DC-B045-9E8A-862A5E52DA75}" srcOrd="0" destOrd="0" presId="urn:microsoft.com/office/officeart/2005/8/layout/list1"/>
    <dgm:cxn modelId="{A792FBB3-C8C0-4DCD-A0C3-1268C8C594CE}" type="presParOf" srcId="{28983215-9280-C746-AB18-18A78A5A1AB1}" destId="{9CCC93C0-5687-D54B-9CF7-65B3954BE2EE}" srcOrd="1" destOrd="0" presId="urn:microsoft.com/office/officeart/2005/8/layout/list1"/>
    <dgm:cxn modelId="{D54BFF8F-E313-4EE7-BF7E-93748B92A5EE}" type="presParOf" srcId="{B7A8F961-3150-4843-938E-CB35080D9CEA}" destId="{25E16EA8-735E-9C43-A514-7F2CC160D9B5}" srcOrd="13" destOrd="0" presId="urn:microsoft.com/office/officeart/2005/8/layout/list1"/>
    <dgm:cxn modelId="{DE77CC41-F401-4130-A51B-5E58035A7E05}" type="presParOf" srcId="{B7A8F961-3150-4843-938E-CB35080D9CEA}" destId="{F749A611-EBFE-F04F-A070-0852B91810E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2A2E3-C308-41F6-9F88-C9CED150D519}">
      <dsp:nvSpPr>
        <dsp:cNvPr id="0" name=""/>
        <dsp:cNvSpPr/>
      </dsp:nvSpPr>
      <dsp:spPr>
        <a:xfrm>
          <a:off x="0" y="0"/>
          <a:ext cx="10532015" cy="2403882"/>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BD9007-A0B4-49EA-9050-20EABFF796CF}">
      <dsp:nvSpPr>
        <dsp:cNvPr id="0" name=""/>
        <dsp:cNvSpPr/>
      </dsp:nvSpPr>
      <dsp:spPr>
        <a:xfrm>
          <a:off x="318860" y="320517"/>
          <a:ext cx="2300998" cy="1762847"/>
        </a:xfrm>
        <a:prstGeom prst="roundRect">
          <a:avLst>
            <a:gd name="adj" fmla="val 10000"/>
          </a:avLst>
        </a:prstGeom>
        <a:solidFill>
          <a:schemeClr val="dk2">
            <a:tint val="50000"/>
            <a:hueOff val="0"/>
            <a:satOff val="0"/>
            <a:lumOff val="0"/>
            <a:alphaOff val="0"/>
          </a:schemeClr>
        </a:solid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5EED574-599B-427C-A678-F1D5B8A7D206}">
      <dsp:nvSpPr>
        <dsp:cNvPr id="0" name=""/>
        <dsp:cNvSpPr/>
      </dsp:nvSpPr>
      <dsp:spPr>
        <a:xfrm rot="10800000">
          <a:off x="318860" y="2403882"/>
          <a:ext cx="2300998" cy="2938078"/>
        </a:xfrm>
        <a:prstGeom prst="round2SameRect">
          <a:avLst>
            <a:gd name="adj1" fmla="val 1050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ts val="2400"/>
            </a:spcAft>
          </a:pPr>
          <a:r>
            <a:rPr lang="en-US" sz="2100" b="1" kern="1200" cap="none" spc="0" dirty="0" smtClean="0">
              <a:ln w="50800"/>
              <a:effectLst/>
            </a:rPr>
            <a:t>CSO/CIO department</a:t>
          </a:r>
        </a:p>
        <a:p>
          <a:pPr lvl="0" algn="ctr" defTabSz="933450">
            <a:lnSpc>
              <a:spcPct val="90000"/>
            </a:lnSpc>
            <a:spcBef>
              <a:spcPct val="0"/>
            </a:spcBef>
            <a:spcAft>
              <a:spcPct val="35000"/>
            </a:spcAft>
          </a:pPr>
          <a:r>
            <a:rPr lang="en-US" sz="2100" i="1" kern="1200" dirty="0" smtClean="0"/>
            <a:t>Regulation translated to control objectives</a:t>
          </a:r>
        </a:p>
      </dsp:txBody>
      <dsp:txXfrm rot="10800000">
        <a:off x="389624" y="2403882"/>
        <a:ext cx="2159470" cy="2867314"/>
      </dsp:txXfrm>
    </dsp:sp>
    <dsp:sp modelId="{46C62C8A-65B1-461F-8F3C-5B1DEDF87325}">
      <dsp:nvSpPr>
        <dsp:cNvPr id="0" name=""/>
        <dsp:cNvSpPr/>
      </dsp:nvSpPr>
      <dsp:spPr>
        <a:xfrm>
          <a:off x="2849959" y="320517"/>
          <a:ext cx="2300998" cy="176284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010B3A1-2FC4-4DA9-A0E0-B8325E01DE0F}">
      <dsp:nvSpPr>
        <dsp:cNvPr id="0" name=""/>
        <dsp:cNvSpPr/>
      </dsp:nvSpPr>
      <dsp:spPr>
        <a:xfrm rot="10800000">
          <a:off x="2849959" y="2403882"/>
          <a:ext cx="2300998" cy="2938078"/>
        </a:xfrm>
        <a:prstGeom prst="round2SameRect">
          <a:avLst>
            <a:gd name="adj1" fmla="val 1050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ts val="1200"/>
            </a:spcAft>
          </a:pPr>
          <a:r>
            <a:rPr lang="en-US" sz="2100" b="1" i="0" kern="1200" dirty="0" smtClean="0"/>
            <a:t>Infrastructure Support</a:t>
          </a:r>
          <a:endParaRPr lang="en-US" sz="2100" i="0" kern="1200" dirty="0" smtClean="0"/>
        </a:p>
        <a:p>
          <a:pPr lvl="0" algn="ctr" defTabSz="933450">
            <a:lnSpc>
              <a:spcPct val="90000"/>
            </a:lnSpc>
            <a:spcBef>
              <a:spcPct val="0"/>
            </a:spcBef>
            <a:spcAft>
              <a:spcPts val="1200"/>
            </a:spcAft>
          </a:pPr>
          <a:r>
            <a:rPr lang="en-US" sz="2100" i="1" kern="1200" dirty="0" smtClean="0"/>
            <a:t>Control objectives turned into control activities and monitoring</a:t>
          </a:r>
          <a:endParaRPr lang="en-US" sz="2100" i="1" kern="1200" dirty="0"/>
        </a:p>
      </dsp:txBody>
      <dsp:txXfrm rot="10800000">
        <a:off x="2920723" y="2403882"/>
        <a:ext cx="2159470" cy="2867314"/>
      </dsp:txXfrm>
    </dsp:sp>
    <dsp:sp modelId="{1FD94221-B63C-469B-8587-1A50E54D479C}">
      <dsp:nvSpPr>
        <dsp:cNvPr id="0" name=""/>
        <dsp:cNvSpPr/>
      </dsp:nvSpPr>
      <dsp:spPr>
        <a:xfrm>
          <a:off x="5381057" y="320517"/>
          <a:ext cx="2300998" cy="1762847"/>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9D6176B-0AB8-4E5C-B9AD-46F3D42D4E2C}">
      <dsp:nvSpPr>
        <dsp:cNvPr id="0" name=""/>
        <dsp:cNvSpPr/>
      </dsp:nvSpPr>
      <dsp:spPr>
        <a:xfrm rot="10800000">
          <a:off x="5381057" y="2403882"/>
          <a:ext cx="2300998" cy="2938078"/>
        </a:xfrm>
        <a:prstGeom prst="round2SameRect">
          <a:avLst>
            <a:gd name="adj1" fmla="val 1050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ts val="1200"/>
            </a:spcAft>
          </a:pPr>
          <a:r>
            <a:rPr lang="en-US" sz="2100" b="1" kern="1200" cap="none" spc="0" dirty="0" smtClean="0">
              <a:ln w="50800"/>
              <a:effectLst/>
            </a:rPr>
            <a:t>Content Business Owner</a:t>
          </a:r>
          <a:endParaRPr lang="en-US" sz="2100" kern="1200" dirty="0" smtClean="0"/>
        </a:p>
        <a:p>
          <a:pPr lvl="0" algn="ctr" defTabSz="933450">
            <a:lnSpc>
              <a:spcPct val="90000"/>
            </a:lnSpc>
            <a:spcBef>
              <a:spcPct val="0"/>
            </a:spcBef>
            <a:spcAft>
              <a:spcPct val="35000"/>
            </a:spcAft>
          </a:pPr>
          <a:r>
            <a:rPr lang="en-US" sz="2100" i="1" kern="1200" dirty="0" smtClean="0"/>
            <a:t>Helps identify the information and drives business case for compliance</a:t>
          </a:r>
          <a:endParaRPr lang="en-US" sz="2100" i="1" kern="1200" dirty="0"/>
        </a:p>
      </dsp:txBody>
      <dsp:txXfrm rot="10800000">
        <a:off x="5451821" y="2403882"/>
        <a:ext cx="2159470" cy="2867314"/>
      </dsp:txXfrm>
    </dsp:sp>
    <dsp:sp modelId="{8609344C-5807-43CC-8512-BED8885EFCDC}">
      <dsp:nvSpPr>
        <dsp:cNvPr id="0" name=""/>
        <dsp:cNvSpPr/>
      </dsp:nvSpPr>
      <dsp:spPr>
        <a:xfrm>
          <a:off x="7912155" y="320517"/>
          <a:ext cx="2300998" cy="1762847"/>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902D0FA-2D72-4669-BEBF-374648594555}">
      <dsp:nvSpPr>
        <dsp:cNvPr id="0" name=""/>
        <dsp:cNvSpPr/>
      </dsp:nvSpPr>
      <dsp:spPr>
        <a:xfrm rot="10800000">
          <a:off x="7912155" y="2403882"/>
          <a:ext cx="2300998" cy="2938078"/>
        </a:xfrm>
        <a:prstGeom prst="round2SameRect">
          <a:avLst>
            <a:gd name="adj1" fmla="val 1050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ts val="2400"/>
            </a:spcAft>
          </a:pPr>
          <a:r>
            <a:rPr lang="en-US" sz="2100" b="1" kern="1200" cap="none" spc="0" dirty="0" smtClean="0">
              <a:ln w="50800"/>
              <a:effectLst/>
            </a:rPr>
            <a:t>Information Worker</a:t>
          </a:r>
        </a:p>
        <a:p>
          <a:pPr lvl="0" algn="ctr" defTabSz="933450">
            <a:lnSpc>
              <a:spcPct val="90000"/>
            </a:lnSpc>
            <a:spcBef>
              <a:spcPct val="0"/>
            </a:spcBef>
            <a:spcAft>
              <a:spcPts val="2400"/>
            </a:spcAft>
          </a:pPr>
          <a:r>
            <a:rPr lang="en-US" sz="2100" i="1" kern="1200" dirty="0" smtClean="0"/>
            <a:t>Perform job without needing to worry about regulations</a:t>
          </a:r>
          <a:endParaRPr lang="en-US" sz="2100" i="1" kern="1200" dirty="0"/>
        </a:p>
      </dsp:txBody>
      <dsp:txXfrm rot="10800000">
        <a:off x="7982919" y="2403882"/>
        <a:ext cx="2159470" cy="2867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29254-ADBC-4BC2-9002-F5AD145C2D88}">
      <dsp:nvSpPr>
        <dsp:cNvPr id="0" name=""/>
        <dsp:cNvSpPr/>
      </dsp:nvSpPr>
      <dsp:spPr>
        <a:xfrm>
          <a:off x="0" y="59215"/>
          <a:ext cx="11173089" cy="444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Option 1: Reactive - Do nothing until you have to</a:t>
          </a:r>
          <a:endParaRPr lang="en-US" sz="1900" kern="1200" dirty="0"/>
        </a:p>
      </dsp:txBody>
      <dsp:txXfrm>
        <a:off x="21704" y="80919"/>
        <a:ext cx="11129681" cy="401192"/>
      </dsp:txXfrm>
    </dsp:sp>
    <dsp:sp modelId="{C63453DE-DC45-4077-957E-9F6B62DE3BFD}">
      <dsp:nvSpPr>
        <dsp:cNvPr id="0" name=""/>
        <dsp:cNvSpPr/>
      </dsp:nvSpPr>
      <dsp:spPr>
        <a:xfrm>
          <a:off x="0" y="503815"/>
          <a:ext cx="11173089"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74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Predictable cost (just add storage)</a:t>
          </a:r>
          <a:endParaRPr lang="en-US" sz="1500" kern="1200" dirty="0"/>
        </a:p>
        <a:p>
          <a:pPr marL="114300" lvl="1" indent="-114300" algn="l" defTabSz="666750">
            <a:lnSpc>
              <a:spcPct val="90000"/>
            </a:lnSpc>
            <a:spcBef>
              <a:spcPct val="0"/>
            </a:spcBef>
            <a:spcAft>
              <a:spcPct val="20000"/>
            </a:spcAft>
            <a:buChar char="••"/>
          </a:pPr>
          <a:r>
            <a:rPr lang="en-US" sz="1500" kern="1200" dirty="0" smtClean="0"/>
            <a:t>Potentially enable Bitlocker to encrypt the disk that the data resides on</a:t>
          </a:r>
          <a:endParaRPr lang="en-US" sz="1500" kern="1200" dirty="0"/>
        </a:p>
        <a:p>
          <a:pPr marL="114300" lvl="1" indent="-114300" algn="l" defTabSz="666750">
            <a:lnSpc>
              <a:spcPct val="90000"/>
            </a:lnSpc>
            <a:spcBef>
              <a:spcPct val="0"/>
            </a:spcBef>
            <a:spcAft>
              <a:spcPct val="20000"/>
            </a:spcAft>
            <a:buChar char="••"/>
          </a:pPr>
          <a:r>
            <a:rPr lang="en-US" sz="1500" kern="1200" dirty="0" smtClean="0"/>
            <a:t>Potential high cost when a need comes up (Audit, eDiscovery, Leakage …)</a:t>
          </a:r>
          <a:endParaRPr lang="en-US" sz="1500" kern="1200" dirty="0"/>
        </a:p>
        <a:p>
          <a:pPr marL="114300" lvl="1" indent="-114300" algn="l" defTabSz="666750">
            <a:lnSpc>
              <a:spcPct val="90000"/>
            </a:lnSpc>
            <a:spcBef>
              <a:spcPct val="0"/>
            </a:spcBef>
            <a:spcAft>
              <a:spcPct val="20000"/>
            </a:spcAft>
            <a:buChar char="••"/>
          </a:pPr>
          <a:endParaRPr lang="en-US" sz="1500" kern="1200" dirty="0"/>
        </a:p>
      </dsp:txBody>
      <dsp:txXfrm>
        <a:off x="0" y="503815"/>
        <a:ext cx="11173089" cy="983250"/>
      </dsp:txXfrm>
    </dsp:sp>
    <dsp:sp modelId="{0D241EB0-D505-4E04-97F0-15A35D50E8E9}">
      <dsp:nvSpPr>
        <dsp:cNvPr id="0" name=""/>
        <dsp:cNvSpPr/>
      </dsp:nvSpPr>
      <dsp:spPr>
        <a:xfrm>
          <a:off x="0" y="1487065"/>
          <a:ext cx="11173089" cy="444600"/>
        </a:xfrm>
        <a:prstGeom prst="roundRect">
          <a:avLst/>
        </a:prstGeom>
        <a:solidFill>
          <a:schemeClr val="accent4">
            <a:hueOff val="14127859"/>
            <a:satOff val="-94069"/>
            <a:lumOff val="-2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Option 2: Proactive – Taking steps towards Data governance on file servers</a:t>
          </a:r>
          <a:endParaRPr lang="en-US" sz="1900" kern="1200" dirty="0"/>
        </a:p>
      </dsp:txBody>
      <dsp:txXfrm>
        <a:off x="21704" y="1508769"/>
        <a:ext cx="11129681" cy="401192"/>
      </dsp:txXfrm>
    </dsp:sp>
    <dsp:sp modelId="{4ECDF0F3-CC44-4D3B-A73B-824E9934AFC6}">
      <dsp:nvSpPr>
        <dsp:cNvPr id="0" name=""/>
        <dsp:cNvSpPr/>
      </dsp:nvSpPr>
      <dsp:spPr>
        <a:xfrm>
          <a:off x="0" y="1931665"/>
          <a:ext cx="11173089" cy="1202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74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Get insight into information and apply policy</a:t>
          </a:r>
          <a:endParaRPr lang="en-US" sz="1500" kern="1200" dirty="0"/>
        </a:p>
        <a:p>
          <a:pPr marL="114300" lvl="1" indent="-114300" algn="l" defTabSz="666750">
            <a:lnSpc>
              <a:spcPct val="90000"/>
            </a:lnSpc>
            <a:spcBef>
              <a:spcPct val="0"/>
            </a:spcBef>
            <a:spcAft>
              <a:spcPct val="20000"/>
            </a:spcAft>
            <a:buChar char="••"/>
          </a:pPr>
          <a:r>
            <a:rPr lang="en-US" sz="1500" kern="1200" dirty="0" smtClean="0"/>
            <a:t>Apply common data governance policies: Encryption, Retention</a:t>
          </a:r>
          <a:endParaRPr lang="en-US" sz="1500" kern="1200" dirty="0"/>
        </a:p>
        <a:p>
          <a:pPr marL="114300" lvl="1" indent="-114300" algn="l" defTabSz="666750">
            <a:lnSpc>
              <a:spcPct val="90000"/>
            </a:lnSpc>
            <a:spcBef>
              <a:spcPct val="0"/>
            </a:spcBef>
            <a:spcAft>
              <a:spcPct val="20000"/>
            </a:spcAft>
            <a:buChar char="••"/>
          </a:pPr>
          <a:r>
            <a:rPr lang="en-US" sz="1500" kern="1200" dirty="0" smtClean="0"/>
            <a:t>Start with one department (e.g.: Finance) and expand to additional departments</a:t>
          </a:r>
          <a:endParaRPr lang="en-US" sz="1500" kern="1200" dirty="0"/>
        </a:p>
        <a:p>
          <a:pPr marL="114300" lvl="1" indent="-114300" algn="l" defTabSz="666750">
            <a:lnSpc>
              <a:spcPct val="90000"/>
            </a:lnSpc>
            <a:spcBef>
              <a:spcPct val="0"/>
            </a:spcBef>
            <a:spcAft>
              <a:spcPct val="20000"/>
            </a:spcAft>
            <a:buChar char="••"/>
          </a:pPr>
          <a:r>
            <a:rPr lang="en-US" sz="1500" kern="1200" dirty="0" smtClean="0"/>
            <a:t>Expire data to reduce cost and risk</a:t>
          </a:r>
          <a:endParaRPr lang="en-US" sz="1500" kern="1200" dirty="0"/>
        </a:p>
      </dsp:txBody>
      <dsp:txXfrm>
        <a:off x="0" y="1931665"/>
        <a:ext cx="11173089" cy="1202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A1943-44E1-4286-AB15-C7B69B7D6F5D}">
      <dsp:nvSpPr>
        <dsp:cNvPr id="0" name=""/>
        <dsp:cNvSpPr/>
      </dsp:nvSpPr>
      <dsp:spPr>
        <a:xfrm>
          <a:off x="2797" y="54859"/>
          <a:ext cx="2727531" cy="898518"/>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Knowledge</a:t>
          </a:r>
          <a:endParaRPr lang="en-US" sz="2600" kern="1200" dirty="0"/>
        </a:p>
      </dsp:txBody>
      <dsp:txXfrm>
        <a:off x="2797" y="54859"/>
        <a:ext cx="2727531" cy="898518"/>
      </dsp:txXfrm>
    </dsp:sp>
    <dsp:sp modelId="{7F546CD7-D800-44CE-A63D-DB80C06323AF}">
      <dsp:nvSpPr>
        <dsp:cNvPr id="0" name=""/>
        <dsp:cNvSpPr/>
      </dsp:nvSpPr>
      <dsp:spPr>
        <a:xfrm>
          <a:off x="2797" y="985750"/>
          <a:ext cx="2727531" cy="321164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Establish Classification Baseline</a:t>
          </a:r>
          <a:endParaRPr lang="en-US" sz="2600" kern="1200" dirty="0"/>
        </a:p>
        <a:p>
          <a:pPr marL="228600" lvl="1" indent="-228600" algn="l" defTabSz="1155700">
            <a:lnSpc>
              <a:spcPct val="90000"/>
            </a:lnSpc>
            <a:spcBef>
              <a:spcPct val="0"/>
            </a:spcBef>
            <a:spcAft>
              <a:spcPct val="15000"/>
            </a:spcAft>
            <a:buChar char="••"/>
          </a:pPr>
          <a:r>
            <a:rPr lang="en-US" sz="2600" kern="1200" dirty="0" smtClean="0"/>
            <a:t>Provide Information governance policies</a:t>
          </a:r>
          <a:endParaRPr lang="en-US" sz="2600" kern="1200" dirty="0"/>
        </a:p>
      </dsp:txBody>
      <dsp:txXfrm>
        <a:off x="2797" y="985750"/>
        <a:ext cx="2727531" cy="3211649"/>
      </dsp:txXfrm>
    </dsp:sp>
    <dsp:sp modelId="{4048751C-8CF5-47E0-8925-82386710A73B}">
      <dsp:nvSpPr>
        <dsp:cNvPr id="0" name=""/>
        <dsp:cNvSpPr/>
      </dsp:nvSpPr>
      <dsp:spPr>
        <a:xfrm>
          <a:off x="3112183" y="54859"/>
          <a:ext cx="2727531" cy="898518"/>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IT GRC Integration  </a:t>
          </a:r>
          <a:endParaRPr lang="en-US" sz="2600" kern="1200" dirty="0"/>
        </a:p>
      </dsp:txBody>
      <dsp:txXfrm>
        <a:off x="3112183" y="54859"/>
        <a:ext cx="2727531" cy="898518"/>
      </dsp:txXfrm>
    </dsp:sp>
    <dsp:sp modelId="{70AAB089-F6C5-401A-A8C2-D99E56BCDA3F}">
      <dsp:nvSpPr>
        <dsp:cNvPr id="0" name=""/>
        <dsp:cNvSpPr/>
      </dsp:nvSpPr>
      <dsp:spPr>
        <a:xfrm>
          <a:off x="3112183" y="953377"/>
          <a:ext cx="2727531" cy="32116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Map to compliance requirements</a:t>
          </a:r>
          <a:endParaRPr lang="en-US" sz="2600" kern="1200" dirty="0"/>
        </a:p>
        <a:p>
          <a:pPr marL="228600" lvl="1" indent="-228600" algn="l" defTabSz="1155700">
            <a:lnSpc>
              <a:spcPct val="90000"/>
            </a:lnSpc>
            <a:spcBef>
              <a:spcPct val="0"/>
            </a:spcBef>
            <a:spcAft>
              <a:spcPct val="15000"/>
            </a:spcAft>
            <a:buChar char="••"/>
          </a:pPr>
          <a:r>
            <a:rPr lang="en-US" sz="2600" kern="1200" dirty="0" smtClean="0"/>
            <a:t>Demonstrate IT data governance &amp; compliance for audits</a:t>
          </a:r>
          <a:endParaRPr lang="en-US" sz="2600" kern="1200" dirty="0"/>
        </a:p>
      </dsp:txBody>
      <dsp:txXfrm>
        <a:off x="3112183" y="953377"/>
        <a:ext cx="2727531" cy="3211649"/>
      </dsp:txXfrm>
    </dsp:sp>
    <dsp:sp modelId="{8C099CD7-3A30-4182-B0F1-34D9B1A10191}">
      <dsp:nvSpPr>
        <dsp:cNvPr id="0" name=""/>
        <dsp:cNvSpPr/>
      </dsp:nvSpPr>
      <dsp:spPr>
        <a:xfrm>
          <a:off x="6221569" y="54859"/>
          <a:ext cx="2727531" cy="898518"/>
        </a:xfrm>
        <a:prstGeom prst="rect">
          <a:avLst/>
        </a:prstGeom>
        <a:solidFill>
          <a:schemeClr val="bg2"/>
        </a:solidFill>
        <a:ln w="25400" cap="flat" cmpd="sng" algn="ctr">
          <a:no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Multiple File Server Support</a:t>
          </a:r>
          <a:endParaRPr lang="en-US" sz="2600" kern="1200" dirty="0"/>
        </a:p>
      </dsp:txBody>
      <dsp:txXfrm>
        <a:off x="6221569" y="54859"/>
        <a:ext cx="2727531" cy="898518"/>
      </dsp:txXfrm>
    </dsp:sp>
    <dsp:sp modelId="{DA2634E5-2D88-4885-ADA2-3A020E17DFBA}">
      <dsp:nvSpPr>
        <dsp:cNvPr id="0" name=""/>
        <dsp:cNvSpPr/>
      </dsp:nvSpPr>
      <dsp:spPr>
        <a:xfrm>
          <a:off x="6221569" y="953377"/>
          <a:ext cx="2727531" cy="3211649"/>
        </a:xfrm>
        <a:prstGeom prst="rect">
          <a:avLst/>
        </a:prstGeom>
        <a:solidFill>
          <a:schemeClr val="accent6">
            <a:lumMod val="20000"/>
            <a:lumOff val="80000"/>
          </a:schemeClr>
        </a:solidFill>
        <a:ln w="9525" cap="flat" cmpd="sng" algn="ctr">
          <a:no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Maintain Consistency across file Servers</a:t>
          </a:r>
          <a:endParaRPr lang="en-US" sz="2600" kern="1200" dirty="0"/>
        </a:p>
        <a:p>
          <a:pPr marL="228600" lvl="1" indent="-228600" algn="l" defTabSz="1155700">
            <a:lnSpc>
              <a:spcPct val="90000"/>
            </a:lnSpc>
            <a:spcBef>
              <a:spcPct val="0"/>
            </a:spcBef>
            <a:spcAft>
              <a:spcPct val="15000"/>
            </a:spcAft>
            <a:buChar char="••"/>
          </a:pPr>
          <a:r>
            <a:rPr lang="en-US" sz="2600" kern="1200" dirty="0" smtClean="0"/>
            <a:t>Reduce manual labor</a:t>
          </a:r>
          <a:endParaRPr lang="en-US" sz="2600" kern="1200" dirty="0"/>
        </a:p>
        <a:p>
          <a:pPr marL="228600" lvl="1" indent="-228600" algn="l" defTabSz="1155700">
            <a:lnSpc>
              <a:spcPct val="90000"/>
            </a:lnSpc>
            <a:spcBef>
              <a:spcPct val="0"/>
            </a:spcBef>
            <a:spcAft>
              <a:spcPct val="15000"/>
            </a:spcAft>
            <a:buChar char="••"/>
          </a:pPr>
          <a:r>
            <a:rPr lang="en-US" sz="2600" kern="1200" dirty="0" smtClean="0"/>
            <a:t>Aggregated Reporting</a:t>
          </a:r>
          <a:endParaRPr lang="en-US" sz="2600" kern="1200" dirty="0"/>
        </a:p>
      </dsp:txBody>
      <dsp:txXfrm>
        <a:off x="6221569" y="953377"/>
        <a:ext cx="2727531" cy="3211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B51C7-BECC-4815-BC84-FCA5EB4036F6}">
      <dsp:nvSpPr>
        <dsp:cNvPr id="0" name=""/>
        <dsp:cNvSpPr/>
      </dsp:nvSpPr>
      <dsp:spPr>
        <a:xfrm>
          <a:off x="568039" y="536705"/>
          <a:ext cx="3480346" cy="1392138"/>
        </a:xfrm>
        <a:prstGeom prst="chevron">
          <a:avLst/>
        </a:prstGeom>
        <a:solidFill>
          <a:srgbClr val="FF0000"/>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Authoritative</a:t>
          </a:r>
        </a:p>
      </dsp:txBody>
      <dsp:txXfrm>
        <a:off x="1264108" y="536705"/>
        <a:ext cx="2088208" cy="1392138"/>
      </dsp:txXfrm>
    </dsp:sp>
    <dsp:sp modelId="{42A392BE-0F21-410F-BE8F-6D53CC5A6D77}">
      <dsp:nvSpPr>
        <dsp:cNvPr id="0" name=""/>
        <dsp:cNvSpPr/>
      </dsp:nvSpPr>
      <dsp:spPr>
        <a:xfrm>
          <a:off x="1815" y="2102861"/>
          <a:ext cx="3916726" cy="1507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Health Industry</a:t>
          </a:r>
          <a:r>
            <a:rPr lang="en-US" sz="1600" kern="1200" dirty="0" smtClean="0"/>
            <a:t> (HIPAA/HITECH)</a:t>
          </a:r>
        </a:p>
        <a:p>
          <a:pPr marL="228600" lvl="1" indent="-228600" algn="l" defTabSz="889000">
            <a:lnSpc>
              <a:spcPct val="90000"/>
            </a:lnSpc>
            <a:spcBef>
              <a:spcPct val="0"/>
            </a:spcBef>
            <a:spcAft>
              <a:spcPct val="15000"/>
            </a:spcAft>
            <a:buChar char="••"/>
          </a:pPr>
          <a:r>
            <a:rPr lang="en-US" sz="2000" kern="1200" dirty="0" smtClean="0"/>
            <a:t>US Government </a:t>
          </a:r>
          <a:r>
            <a:rPr lang="en-US" sz="1600" kern="1200" dirty="0" smtClean="0"/>
            <a:t>(NIST 800-60)</a:t>
          </a:r>
        </a:p>
        <a:p>
          <a:pPr marL="228600" lvl="1" indent="-228600" algn="l" defTabSz="889000">
            <a:lnSpc>
              <a:spcPct val="90000"/>
            </a:lnSpc>
            <a:spcBef>
              <a:spcPct val="0"/>
            </a:spcBef>
            <a:spcAft>
              <a:spcPct val="15000"/>
            </a:spcAft>
            <a:buChar char="••"/>
          </a:pPr>
          <a:r>
            <a:rPr lang="en-US" sz="2000" kern="1200" dirty="0" smtClean="0"/>
            <a:t>Financial Industry </a:t>
          </a:r>
          <a:r>
            <a:rPr lang="en-US" sz="1600" kern="1200" dirty="0" smtClean="0"/>
            <a:t>(Sarbanes-Oxley)</a:t>
          </a:r>
        </a:p>
        <a:p>
          <a:pPr marL="228600" lvl="1" indent="-228600" algn="l" defTabSz="889000">
            <a:lnSpc>
              <a:spcPct val="90000"/>
            </a:lnSpc>
            <a:spcBef>
              <a:spcPct val="0"/>
            </a:spcBef>
            <a:spcAft>
              <a:spcPct val="15000"/>
            </a:spcAft>
            <a:buChar char="••"/>
          </a:pPr>
          <a:r>
            <a:rPr lang="en-US" sz="2000" kern="1200" dirty="0" smtClean="0"/>
            <a:t>Credit Card Industry </a:t>
          </a:r>
          <a:r>
            <a:rPr lang="en-US" sz="1600" kern="1200" dirty="0" smtClean="0"/>
            <a:t>(PCI-DSS)</a:t>
          </a:r>
        </a:p>
        <a:p>
          <a:pPr marL="228600" lvl="1" indent="-228600" algn="l" defTabSz="889000">
            <a:lnSpc>
              <a:spcPct val="90000"/>
            </a:lnSpc>
            <a:spcBef>
              <a:spcPct val="0"/>
            </a:spcBef>
            <a:spcAft>
              <a:spcPct val="15000"/>
            </a:spcAft>
            <a:buChar char="••"/>
          </a:pPr>
          <a:r>
            <a:rPr lang="en-US" sz="2000" kern="1200" dirty="0" smtClean="0"/>
            <a:t>Privacy Laws </a:t>
          </a:r>
          <a:r>
            <a:rPr lang="en-US" sz="1600" kern="1200" dirty="0" smtClean="0"/>
            <a:t>(PII)</a:t>
          </a:r>
        </a:p>
      </dsp:txBody>
      <dsp:txXfrm>
        <a:off x="1815" y="2102861"/>
        <a:ext cx="3916726" cy="1507981"/>
      </dsp:txXfrm>
    </dsp:sp>
    <dsp:sp modelId="{5621A981-D6D3-46B7-A600-B1F1BC06871F}">
      <dsp:nvSpPr>
        <dsp:cNvPr id="0" name=""/>
        <dsp:cNvSpPr/>
      </dsp:nvSpPr>
      <dsp:spPr>
        <a:xfrm>
          <a:off x="4004245" y="534579"/>
          <a:ext cx="3480346" cy="1392138"/>
        </a:xfrm>
        <a:prstGeom prst="chevron">
          <a:avLst/>
        </a:prstGeom>
        <a:solidFill>
          <a:schemeClr val="accent5">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i="0" kern="1200" dirty="0" smtClean="0"/>
            <a:t>Harmonized</a:t>
          </a:r>
        </a:p>
      </dsp:txBody>
      <dsp:txXfrm>
        <a:off x="4700314" y="534579"/>
        <a:ext cx="2088208" cy="1392138"/>
      </dsp:txXfrm>
    </dsp:sp>
    <dsp:sp modelId="{31F737F3-043E-47F5-A331-D8D3A068071C}">
      <dsp:nvSpPr>
        <dsp:cNvPr id="0" name=""/>
        <dsp:cNvSpPr/>
      </dsp:nvSpPr>
      <dsp:spPr>
        <a:xfrm>
          <a:off x="3980314" y="2100735"/>
          <a:ext cx="3127996" cy="1512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Ships required terms, extensible by customers</a:t>
          </a:r>
        </a:p>
        <a:p>
          <a:pPr marL="228600" lvl="1" indent="-228600" algn="l" defTabSz="889000">
            <a:lnSpc>
              <a:spcPct val="90000"/>
            </a:lnSpc>
            <a:spcBef>
              <a:spcPct val="0"/>
            </a:spcBef>
            <a:spcAft>
              <a:spcPct val="15000"/>
            </a:spcAft>
            <a:buChar char="••"/>
          </a:pPr>
          <a:r>
            <a:rPr lang="en-US" sz="2000" kern="1200" dirty="0" smtClean="0"/>
            <a:t>Applicable to hundreds of authority documents</a:t>
          </a:r>
        </a:p>
      </dsp:txBody>
      <dsp:txXfrm>
        <a:off x="3980314" y="2100735"/>
        <a:ext cx="3127996" cy="1512233"/>
      </dsp:txXfrm>
    </dsp:sp>
    <dsp:sp modelId="{1B83246B-7ADD-4758-8722-B4998C71C69A}">
      <dsp:nvSpPr>
        <dsp:cNvPr id="0" name=""/>
        <dsp:cNvSpPr/>
      </dsp:nvSpPr>
      <dsp:spPr>
        <a:xfrm>
          <a:off x="7268592" y="534579"/>
          <a:ext cx="3480346" cy="139213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t>Validated</a:t>
          </a:r>
          <a:endParaRPr lang="en-US" sz="2400" b="1" kern="1200" dirty="0"/>
        </a:p>
      </dsp:txBody>
      <dsp:txXfrm>
        <a:off x="7964661" y="534579"/>
        <a:ext cx="2088208" cy="1392138"/>
      </dsp:txXfrm>
    </dsp:sp>
    <dsp:sp modelId="{71ADE9DC-66F2-488C-987A-169065A2BABB}">
      <dsp:nvSpPr>
        <dsp:cNvPr id="0" name=""/>
        <dsp:cNvSpPr/>
      </dsp:nvSpPr>
      <dsp:spPr>
        <a:xfrm>
          <a:off x="7268592" y="2100735"/>
          <a:ext cx="2784277" cy="1512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Reviewed by IT pros, legal, auditors, customers in the Industry</a:t>
          </a:r>
          <a:endParaRPr lang="en-US" sz="2000" kern="1200" dirty="0"/>
        </a:p>
      </dsp:txBody>
      <dsp:txXfrm>
        <a:off x="7268592" y="2100735"/>
        <a:ext cx="2784277" cy="1512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F6FED-71A6-441B-B21D-5A2561BC8C11}">
      <dsp:nvSpPr>
        <dsp:cNvPr id="0" name=""/>
        <dsp:cNvSpPr/>
      </dsp:nvSpPr>
      <dsp:spPr>
        <a:xfrm>
          <a:off x="518190" y="778862"/>
          <a:ext cx="10560010" cy="8261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en-US" sz="2800" b="1" kern="1200" dirty="0" smtClean="0"/>
            <a:t>Simple</a:t>
          </a:r>
          <a:r>
            <a:rPr lang="en-US" sz="2800" kern="1200" dirty="0" smtClean="0"/>
            <a:t> o</a:t>
          </a:r>
          <a:r>
            <a:rPr lang="en-US" sz="2400" kern="1200" dirty="0" smtClean="0"/>
            <a:t>ntology to be used across Windows Servers</a:t>
          </a:r>
          <a:endParaRPr lang="en-US" sz="2400" kern="1200" dirty="0"/>
        </a:p>
      </dsp:txBody>
      <dsp:txXfrm>
        <a:off x="2207792" y="778862"/>
        <a:ext cx="8870408" cy="826181"/>
      </dsp:txXfrm>
    </dsp:sp>
    <dsp:sp modelId="{F96A3C7B-8A20-405D-A8DA-786E9B1F9118}">
      <dsp:nvSpPr>
        <dsp:cNvPr id="0" name=""/>
        <dsp:cNvSpPr/>
      </dsp:nvSpPr>
      <dsp:spPr>
        <a:xfrm>
          <a:off x="515367" y="1599218"/>
          <a:ext cx="10551929" cy="6318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en-US" sz="2800" b="1" kern="1200" dirty="0" smtClean="0"/>
            <a:t>Actionable</a:t>
          </a:r>
          <a:r>
            <a:rPr lang="en-US" sz="2400" kern="1200" dirty="0" smtClean="0"/>
            <a:t> based on data governance and protection policies</a:t>
          </a:r>
          <a:endParaRPr lang="en-US" sz="2400" kern="1200" dirty="0"/>
        </a:p>
      </dsp:txBody>
      <dsp:txXfrm>
        <a:off x="2203676" y="1599218"/>
        <a:ext cx="8863620" cy="631807"/>
      </dsp:txXfrm>
    </dsp:sp>
    <dsp:sp modelId="{CCADF75B-48DE-44BF-AD98-B578158FE821}">
      <dsp:nvSpPr>
        <dsp:cNvPr id="0" name=""/>
        <dsp:cNvSpPr/>
      </dsp:nvSpPr>
      <dsp:spPr>
        <a:xfrm>
          <a:off x="603976" y="984121"/>
          <a:ext cx="1299904" cy="1143051"/>
        </a:xfrm>
        <a:prstGeom prst="ellipse">
          <a:avLst/>
        </a:prstGeom>
        <a:solidFill>
          <a:srgbClr val="00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Goals</a:t>
          </a:r>
          <a:endParaRPr lang="en-US" sz="2400" kern="1200" dirty="0"/>
        </a:p>
      </dsp:txBody>
      <dsp:txXfrm>
        <a:off x="794343" y="1151517"/>
        <a:ext cx="919170" cy="8082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96F39-2D16-AE49-BA1C-394E95C82684}">
      <dsp:nvSpPr>
        <dsp:cNvPr id="0" name=""/>
        <dsp:cNvSpPr/>
      </dsp:nvSpPr>
      <dsp:spPr>
        <a:xfrm>
          <a:off x="0" y="208597"/>
          <a:ext cx="11884103" cy="5843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2339" tIns="291592" rIns="922339"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solidFill>
                <a:srgbClr val="00338D"/>
              </a:solidFill>
            </a:rPr>
            <a:t>Consumer Products</a:t>
          </a:r>
          <a:endParaRPr lang="en-US" sz="1400" kern="1200" dirty="0">
            <a:solidFill>
              <a:srgbClr val="00338D"/>
            </a:solidFill>
          </a:endParaRPr>
        </a:p>
      </dsp:txBody>
      <dsp:txXfrm>
        <a:off x="0" y="208597"/>
        <a:ext cx="11884103" cy="584325"/>
      </dsp:txXfrm>
    </dsp:sp>
    <dsp:sp modelId="{F576E441-9CA4-A94B-BDA1-41285D922300}">
      <dsp:nvSpPr>
        <dsp:cNvPr id="0" name=""/>
        <dsp:cNvSpPr/>
      </dsp:nvSpPr>
      <dsp:spPr>
        <a:xfrm>
          <a:off x="594205" y="1957"/>
          <a:ext cx="8318872" cy="413280"/>
        </a:xfrm>
        <a:prstGeom prst="roundRect">
          <a:avLst/>
        </a:prstGeom>
        <a:solidFill>
          <a:srgbClr val="4A7AA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4434" tIns="0" rIns="314434" bIns="0" numCol="1" spcCol="1270" anchor="ctr" anchorCtr="0">
          <a:noAutofit/>
        </a:bodyPr>
        <a:lstStyle/>
        <a:p>
          <a:pPr lvl="0" algn="l" defTabSz="889000" rtl="0">
            <a:lnSpc>
              <a:spcPct val="90000"/>
            </a:lnSpc>
            <a:spcBef>
              <a:spcPct val="0"/>
            </a:spcBef>
            <a:spcAft>
              <a:spcPct val="35000"/>
            </a:spcAft>
          </a:pPr>
          <a:r>
            <a:rPr lang="en-US" sz="2000" b="1" kern="1200" dirty="0" smtClean="0"/>
            <a:t>Client Industry / Description</a:t>
          </a:r>
          <a:endParaRPr lang="en-US" sz="2000" kern="1200" dirty="0"/>
        </a:p>
      </dsp:txBody>
      <dsp:txXfrm>
        <a:off x="614380" y="22132"/>
        <a:ext cx="8278522" cy="372930"/>
      </dsp:txXfrm>
    </dsp:sp>
    <dsp:sp modelId="{3FB34749-4C32-4A45-B944-892ECF3D1B4B}">
      <dsp:nvSpPr>
        <dsp:cNvPr id="0" name=""/>
        <dsp:cNvSpPr/>
      </dsp:nvSpPr>
      <dsp:spPr>
        <a:xfrm>
          <a:off x="0" y="1075162"/>
          <a:ext cx="11884103" cy="9481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2339" tIns="291592" rIns="922339"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solidFill>
                <a:srgbClr val="00338D"/>
              </a:solidFill>
            </a:rPr>
            <a:t>The client requested assistance with identifying, defining, classifying, and locating information assets and (data) owners for the organization’s consumer data, employee data, and intellectual property related to product engineering.  This project was the first component of a larger initiative to implement a global security risk management program for the organization.</a:t>
          </a:r>
          <a:endParaRPr lang="en-US" sz="1400" kern="1200" dirty="0">
            <a:solidFill>
              <a:srgbClr val="00338D"/>
            </a:solidFill>
          </a:endParaRPr>
        </a:p>
      </dsp:txBody>
      <dsp:txXfrm>
        <a:off x="0" y="1075162"/>
        <a:ext cx="11884103" cy="948150"/>
      </dsp:txXfrm>
    </dsp:sp>
    <dsp:sp modelId="{82130FFE-0955-6244-B5DF-FD72CD588E5D}">
      <dsp:nvSpPr>
        <dsp:cNvPr id="0" name=""/>
        <dsp:cNvSpPr/>
      </dsp:nvSpPr>
      <dsp:spPr>
        <a:xfrm>
          <a:off x="594205" y="868522"/>
          <a:ext cx="8318872" cy="413280"/>
        </a:xfrm>
        <a:prstGeom prst="roundRect">
          <a:avLst/>
        </a:prstGeom>
        <a:solidFill>
          <a:srgbClr val="4A7AA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4434" tIns="0" rIns="314434" bIns="0" numCol="1" spcCol="1270" anchor="ctr" anchorCtr="0">
          <a:noAutofit/>
        </a:bodyPr>
        <a:lstStyle/>
        <a:p>
          <a:pPr lvl="0" algn="l" defTabSz="889000" rtl="0">
            <a:lnSpc>
              <a:spcPct val="90000"/>
            </a:lnSpc>
            <a:spcBef>
              <a:spcPct val="0"/>
            </a:spcBef>
            <a:spcAft>
              <a:spcPct val="35000"/>
            </a:spcAft>
          </a:pPr>
          <a:r>
            <a:rPr lang="en-US" sz="2000" b="1" kern="1200" dirty="0" smtClean="0"/>
            <a:t>Client Challenge</a:t>
          </a:r>
          <a:endParaRPr lang="en-US" sz="2000" kern="1200" dirty="0"/>
        </a:p>
      </dsp:txBody>
      <dsp:txXfrm>
        <a:off x="614380" y="888697"/>
        <a:ext cx="8278522" cy="372930"/>
      </dsp:txXfrm>
    </dsp:sp>
    <dsp:sp modelId="{515A537C-B0E3-3347-80B7-BD0F413CAA31}">
      <dsp:nvSpPr>
        <dsp:cNvPr id="0" name=""/>
        <dsp:cNvSpPr/>
      </dsp:nvSpPr>
      <dsp:spPr>
        <a:xfrm>
          <a:off x="0" y="2305552"/>
          <a:ext cx="11884103" cy="17199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2339" tIns="291592" rIns="922339"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solidFill>
                <a:srgbClr val="00338D"/>
              </a:solidFill>
            </a:rPr>
            <a:t>KPMG began by conducting a current state assessment to identify existing data classification procedures and to evaluate high-level information handling practices.  KPMG then designed a data classification framework to identify, label , and define security control requirements for confidential data. Utilizing a GRC tool, we then utilized end-user surveys to identify and define confidential data types across several departments and calculate an inherent risk of each of those data types based on the sensitivity of the information and its usage.  In addition, KPMG created a data classification charter for the organization, provided recommendations for updating their existing corporate information classification policy, and developed technical data handling standards.</a:t>
          </a:r>
          <a:endParaRPr lang="en-US" sz="1400" kern="1200" dirty="0">
            <a:solidFill>
              <a:srgbClr val="00338D"/>
            </a:solidFill>
          </a:endParaRPr>
        </a:p>
      </dsp:txBody>
      <dsp:txXfrm>
        <a:off x="0" y="2305552"/>
        <a:ext cx="11884103" cy="1719900"/>
      </dsp:txXfrm>
    </dsp:sp>
    <dsp:sp modelId="{58A36BCD-BD46-DC4B-B9D4-8047C8B04C85}">
      <dsp:nvSpPr>
        <dsp:cNvPr id="0" name=""/>
        <dsp:cNvSpPr/>
      </dsp:nvSpPr>
      <dsp:spPr>
        <a:xfrm>
          <a:off x="594205" y="2098912"/>
          <a:ext cx="8318872" cy="413280"/>
        </a:xfrm>
        <a:prstGeom prst="roundRect">
          <a:avLst/>
        </a:prstGeom>
        <a:solidFill>
          <a:srgbClr val="4A7AA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4434" tIns="0" rIns="314434" bIns="0" numCol="1" spcCol="1270" anchor="ctr" anchorCtr="0">
          <a:noAutofit/>
        </a:bodyPr>
        <a:lstStyle/>
        <a:p>
          <a:pPr lvl="0" algn="l" defTabSz="889000" rtl="0">
            <a:lnSpc>
              <a:spcPct val="90000"/>
            </a:lnSpc>
            <a:spcBef>
              <a:spcPct val="0"/>
            </a:spcBef>
            <a:spcAft>
              <a:spcPct val="35000"/>
            </a:spcAft>
          </a:pPr>
          <a:r>
            <a:rPr lang="en-US" sz="2000" b="1" kern="1200" dirty="0" smtClean="0"/>
            <a:t>Approach</a:t>
          </a:r>
          <a:endParaRPr lang="en-US" sz="2000" kern="1200" dirty="0"/>
        </a:p>
      </dsp:txBody>
      <dsp:txXfrm>
        <a:off x="614380" y="2119087"/>
        <a:ext cx="8278522" cy="372930"/>
      </dsp:txXfrm>
    </dsp:sp>
    <dsp:sp modelId="{F749A611-EBFE-F04F-A070-0852B91810E9}">
      <dsp:nvSpPr>
        <dsp:cNvPr id="0" name=""/>
        <dsp:cNvSpPr/>
      </dsp:nvSpPr>
      <dsp:spPr>
        <a:xfrm>
          <a:off x="0" y="4307692"/>
          <a:ext cx="11884103" cy="9481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2339" tIns="291592" rIns="922339"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solidFill>
                <a:srgbClr val="00338D"/>
              </a:solidFill>
            </a:rPr>
            <a:t>This project allowed the client to identify and locate its most critical data across the organization, as well as established policies and processes for assessing the risks and controls related to the storage, processing, and transmission of those information assets.</a:t>
          </a:r>
          <a:endParaRPr lang="en-US" sz="1400" kern="1200" dirty="0">
            <a:solidFill>
              <a:srgbClr val="00338D"/>
            </a:solidFill>
          </a:endParaRPr>
        </a:p>
      </dsp:txBody>
      <dsp:txXfrm>
        <a:off x="0" y="4307692"/>
        <a:ext cx="11884103" cy="948150"/>
      </dsp:txXfrm>
    </dsp:sp>
    <dsp:sp modelId="{9CCC93C0-5687-D54B-9CF7-65B3954BE2EE}">
      <dsp:nvSpPr>
        <dsp:cNvPr id="0" name=""/>
        <dsp:cNvSpPr/>
      </dsp:nvSpPr>
      <dsp:spPr>
        <a:xfrm>
          <a:off x="594205" y="4101052"/>
          <a:ext cx="8318872" cy="413280"/>
        </a:xfrm>
        <a:prstGeom prst="roundRect">
          <a:avLst/>
        </a:prstGeom>
        <a:solidFill>
          <a:srgbClr val="4A7AA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4434" tIns="0" rIns="314434" bIns="0" numCol="1" spcCol="1270" anchor="ctr" anchorCtr="0">
          <a:noAutofit/>
        </a:bodyPr>
        <a:lstStyle/>
        <a:p>
          <a:pPr lvl="0" algn="l" defTabSz="889000" rtl="0">
            <a:lnSpc>
              <a:spcPct val="90000"/>
            </a:lnSpc>
            <a:spcBef>
              <a:spcPct val="0"/>
            </a:spcBef>
            <a:spcAft>
              <a:spcPct val="35000"/>
            </a:spcAft>
          </a:pPr>
          <a:r>
            <a:rPr lang="en-US" sz="2000" b="1" kern="1200" dirty="0" smtClean="0"/>
            <a:t>Outcomes</a:t>
          </a:r>
          <a:endParaRPr lang="en-US" sz="2000" kern="1200" dirty="0"/>
        </a:p>
      </dsp:txBody>
      <dsp:txXfrm>
        <a:off x="614380" y="4121227"/>
        <a:ext cx="8278522"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0DA621-74E6-478A-AE38-4CDEE7D60E5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E41DB-5617-4AF1-8870-1E51F4B79424}" type="slidenum">
              <a:rPr lang="en-US" smtClean="0"/>
              <a:pPr/>
              <a:t>12</a:t>
            </a:fld>
            <a:endParaRPr lang="en-US"/>
          </a:p>
        </p:txBody>
      </p:sp>
    </p:spTree>
    <p:extLst>
      <p:ext uri="{BB962C8B-B14F-4D97-AF65-F5344CB8AC3E}">
        <p14:creationId xmlns:p14="http://schemas.microsoft.com/office/powerpoint/2010/main" val="1776663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E41DB-5617-4AF1-8870-1E51F4B79424}" type="slidenum">
              <a:rPr lang="en-US" smtClean="0"/>
              <a:pPr/>
              <a:t>13</a:t>
            </a:fld>
            <a:endParaRPr lang="en-US"/>
          </a:p>
        </p:txBody>
      </p:sp>
    </p:spTree>
    <p:extLst>
      <p:ext uri="{BB962C8B-B14F-4D97-AF65-F5344CB8AC3E}">
        <p14:creationId xmlns:p14="http://schemas.microsoft.com/office/powerpoint/2010/main" val="181772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550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26944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17</a:t>
            </a:fld>
            <a:endParaRPr lang="en-US">
              <a:latin typeface="Segoe"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19</a:t>
            </a:fld>
            <a:endParaRPr lang="en-US">
              <a:latin typeface="Sego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solidFill>
                  <a:prstClr val="black"/>
                </a:solidFill>
              </a:rPr>
              <a:pPr defTabSz="912813" fontAlgn="base">
                <a:spcBef>
                  <a:spcPct val="0"/>
                </a:spcBef>
                <a:spcAft>
                  <a:spcPct val="0"/>
                </a:spcAft>
                <a:defRPr/>
              </a:pPr>
              <a:t>2</a:t>
            </a:fld>
            <a:endParaRPr lang="en-US">
              <a:solidFill>
                <a:prstClr val="black"/>
              </a:solidFill>
            </a:endParaRPr>
          </a:p>
        </p:txBody>
      </p:sp>
      <p:sp>
        <p:nvSpPr>
          <p:cNvPr id="30722"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sz="900" kern="1200" dirty="0">
              <a:solidFill>
                <a:schemeClr val="tx1"/>
              </a:solidFill>
              <a:latin typeface="Segoe UI" pitchFamily="34" charset="0"/>
              <a:ea typeface="+mn-ea"/>
              <a:cs typeface="+mn-cs"/>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solidFill>
                  <a:prstClr val="black"/>
                </a:solidFill>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solidFill>
                  <a:prstClr val="black"/>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latin typeface="Segoe"/>
              </a:rPr>
            </a:br>
            <a:r>
              <a:rPr lang="en-US" smtClean="0">
                <a:solidFill>
                  <a:prstClr val="black"/>
                </a:solidFill>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solidFill>
                  <a:prstClr val="black"/>
                </a:solidFill>
              </a:rPr>
              <a:pPr defTabSz="912813" fontAlgn="base">
                <a:spcBef>
                  <a:spcPct val="0"/>
                </a:spcBef>
                <a:spcAft>
                  <a:spcPct val="0"/>
                </a:spcAft>
                <a:defRPr/>
              </a:pPr>
              <a:t>5/18/2011</a:t>
            </a:fld>
            <a:endParaRPr lang="en-US">
              <a:solidFill>
                <a:prstClr val="black"/>
              </a:solidFill>
            </a:endParaRPr>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21</a:t>
            </a:fld>
            <a:endParaRPr lang="en-US">
              <a:latin typeface="Segoe"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550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269440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bwMode="auto">
          <a:xfrm>
            <a:off x="-74613" y="687388"/>
            <a:ext cx="4194176" cy="2360612"/>
          </a:xfrm>
          <a:noFill/>
          <a:ln>
            <a:solidFill>
              <a:srgbClr val="000000"/>
            </a:solidFill>
            <a:miter lim="800000"/>
            <a:headEnd/>
            <a:tailEnd/>
          </a:ln>
        </p:spPr>
      </p:sp>
      <p:sp>
        <p:nvSpPr>
          <p:cNvPr id="315395" name="Rectangle 3"/>
          <p:cNvSpPr>
            <a:spLocks noGrp="1" noChangeArrowheads="1"/>
          </p:cNvSpPr>
          <p:nvPr>
            <p:ph type="body" idx="1"/>
          </p:nvPr>
        </p:nvSpPr>
        <p:spPr bwMode="auto">
          <a:noFill/>
        </p:spPr>
        <p:txBody>
          <a:bodyPr>
            <a:normAutofit fontScale="55000" lnSpcReduction="20000"/>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smtClean="0"/>
          </a:p>
        </p:txBody>
      </p:sp>
      <p:sp>
        <p:nvSpPr>
          <p:cNvPr id="4" name="Header Placeholder 3"/>
          <p:cNvSpPr>
            <a:spLocks noGrp="1"/>
          </p:cNvSpPr>
          <p:nvPr>
            <p:ph type="hdr" sz="quarter" idx="10"/>
          </p:nvPr>
        </p:nvSpPr>
        <p:spPr/>
        <p:txBody>
          <a:bodyPr/>
          <a:lstStyle/>
          <a:p>
            <a:pPr>
              <a:defRPr/>
            </a:pPr>
            <a:r>
              <a:rPr lang="en-US" smtClean="0">
                <a:solidFill>
                  <a:prstClr val="black"/>
                </a:solidFill>
              </a:rPr>
              <a:t>TechReady7 Breakout Chalktalk Template</a:t>
            </a:r>
            <a:endParaRPr lang="en-US">
              <a:solidFill>
                <a:prstClr val="black"/>
              </a:solidFill>
            </a:endParaRPr>
          </a:p>
        </p:txBody>
      </p:sp>
      <p:sp>
        <p:nvSpPr>
          <p:cNvPr id="5" name="Date Placeholder 4"/>
          <p:cNvSpPr>
            <a:spLocks noGrp="1"/>
          </p:cNvSpPr>
          <p:nvPr>
            <p:ph type="dt" idx="11"/>
          </p:nvPr>
        </p:nvSpPr>
        <p:spPr/>
        <p:txBody>
          <a:bodyPr/>
          <a:lstStyle/>
          <a:p>
            <a:pPr>
              <a:defRPr/>
            </a:pPr>
            <a:fld id="{CE5C5677-0BA7-472D-981C-7FCC64477FD6}" type="datetime1">
              <a:rPr lang="en-US" smtClean="0">
                <a:solidFill>
                  <a:prstClr val="black"/>
                </a:solidFill>
              </a:rPr>
              <a:pPr>
                <a:defRPr/>
              </a:pPr>
              <a:t>5/18/2011</a:t>
            </a:fld>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 2008 Microsoft Corporation. All rights reserved. Microsoft, Windows, Windows Vista and other product names are or may be registered trademarks and/or trademarks in the U.S. and/or other countries.</a:t>
            </a:r>
          </a:p>
          <a:p>
            <a:pPr>
              <a:defRPr/>
            </a:pPr>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solidFill>
                  <a:prstClr val="black"/>
                </a:solidFill>
              </a:rPr>
              <a:pPr>
                <a:defRPr/>
              </a:pPr>
              <a:t>28</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1:55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1:55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1:55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5/18/2011 1:55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1:55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1:55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1:55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SharePoint Conference 2009</a:t>
            </a:r>
            <a:endParaRPr lang="en-US" dirty="0"/>
          </a:p>
        </p:txBody>
      </p:sp>
      <p:sp>
        <p:nvSpPr>
          <p:cNvPr id="5" name="Date Placeholder 4"/>
          <p:cNvSpPr>
            <a:spLocks noGrp="1"/>
          </p:cNvSpPr>
          <p:nvPr>
            <p:ph type="dt" idx="11"/>
          </p:nvPr>
        </p:nvSpPr>
        <p:spPr/>
        <p:txBody>
          <a:bodyPr/>
          <a:lstStyle/>
          <a:p>
            <a:fld id="{BB9F74BE-4B73-4644-A2C6-79BAFB6204FD}" type="datetime1">
              <a:rPr lang="en-US" smtClean="0"/>
              <a:pPr/>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06555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409901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1:55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SharePoint Conference 2009</a:t>
            </a:r>
            <a:endParaRPr lang="en-US" dirty="0"/>
          </a:p>
        </p:txBody>
      </p:sp>
      <p:sp>
        <p:nvSpPr>
          <p:cNvPr id="5" name="Date Placeholder 4"/>
          <p:cNvSpPr>
            <a:spLocks noGrp="1"/>
          </p:cNvSpPr>
          <p:nvPr>
            <p:ph type="dt" idx="11"/>
          </p:nvPr>
        </p:nvSpPr>
        <p:spPr/>
        <p:txBody>
          <a:bodyPr/>
          <a:lstStyle/>
          <a:p>
            <a:fld id="{68BC66DE-2D9E-4ABE-9335-EF84D8C180DE}" type="datetime1">
              <a:rPr lang="en-US" smtClean="0"/>
              <a:pPr/>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13916075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43739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635946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76017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7655129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5113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32152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4410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26905351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73082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502847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412570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276274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177054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829292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3522273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2094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0897667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8311570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144241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078775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754334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7674917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656858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49671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388113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79156195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83080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63513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7972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019111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7463464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539623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753131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4754579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7562176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91042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48361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2.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5242787"/>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5589442"/>
      </p:ext>
    </p:extLst>
  </p:cSld>
  <p:clrMap bg1="dk1" tx1="lt1" bg2="dk2" tx2="lt2" accent1="accent1" accent2="accent2" accent3="accent3" accent4="accent4" accent5="accent5" accent6="accent6" hlink="hlink" folHlink="folHlink"/>
  <p:sldLayoutIdLst>
    <p:sldLayoutId id="214748378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021300"/>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gif"/><Relationship Id="rId4" Type="http://schemas.openxmlformats.org/officeDocument/2006/relationships/hyperlink" Target="https://www.pcisecuritystandards.org/index.shtml" TargetMode="External"/><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7.xml"/><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9.xml"/><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42.png"/><Relationship Id="rId11" Type="http://schemas.openxmlformats.org/officeDocument/2006/relationships/image" Target="../media/image28.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7.png"/><Relationship Id="rId3" Type="http://schemas.openxmlformats.org/officeDocument/2006/relationships/notesSlide" Target="../notesSlides/notesSlide21.xml"/><Relationship Id="rId7" Type="http://schemas.openxmlformats.org/officeDocument/2006/relationships/image" Target="../media/image26.png"/><Relationship Id="rId12" Type="http://schemas.openxmlformats.org/officeDocument/2006/relationships/image" Target="../media/image46.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7.jpeg"/><Relationship Id="rId11" Type="http://schemas.openxmlformats.org/officeDocument/2006/relationships/image" Target="../media/image52.png"/><Relationship Id="rId5" Type="http://schemas.openxmlformats.org/officeDocument/2006/relationships/image" Target="../media/image36.jpeg"/><Relationship Id="rId10" Type="http://schemas.openxmlformats.org/officeDocument/2006/relationships/image" Target="../media/image51.png"/><Relationship Id="rId4" Type="http://schemas.openxmlformats.org/officeDocument/2006/relationships/image" Target="../media/image49.png"/><Relationship Id="rId9"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30.xml"/><Relationship Id="rId6" Type="http://schemas.openxmlformats.org/officeDocument/2006/relationships/hyperlink" Target="http://go.microsoft.com/fwlink/?LinkId=217117" TargetMode="Externa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microsoft.com/fci"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www.microsoft.com/grc" TargetMode="External"/><Relationship Id="rId5" Type="http://schemas.openxmlformats.org/officeDocument/2006/relationships/hyperlink" Target="mailto:secwish@microsoft.com" TargetMode="External"/><Relationship Id="rId4" Type="http://schemas.openxmlformats.org/officeDocument/2006/relationships/hyperlink" Target="http://go.microsoft.com/fwlink/?LinkId=217117"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62.png"/><Relationship Id="rId5" Type="http://schemas.openxmlformats.org/officeDocument/2006/relationships/hyperlink" Target="http://www.microsoft.com/learning" TargetMode="External"/><Relationship Id="rId10" Type="http://schemas.openxmlformats.org/officeDocument/2006/relationships/image" Target="../media/image61.emf"/><Relationship Id="rId4" Type="http://schemas.openxmlformats.org/officeDocument/2006/relationships/image" Target="../media/image58.png"/><Relationship Id="rId9" Type="http://schemas.openxmlformats.org/officeDocument/2006/relationships/image" Target="../media/image60.png"/><Relationship Id="rId14"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diagramDrawing" Target="../diagrams/drawing2.xml"/><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diagramQuickStyle" Target="../diagrams/quickStyle2.xml"/><Relationship Id="rId5" Type="http://schemas.openxmlformats.org/officeDocument/2006/relationships/image" Target="../media/image28.png"/><Relationship Id="rId10" Type="http://schemas.openxmlformats.org/officeDocument/2006/relationships/diagramLayout" Target="../diagrams/layout2.xml"/><Relationship Id="rId4" Type="http://schemas.openxmlformats.org/officeDocument/2006/relationships/image" Target="../media/image27.png"/><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3" y="2596661"/>
            <a:ext cx="10698161" cy="1523497"/>
          </a:xfrm>
        </p:spPr>
        <p:txBody>
          <a:bodyPr/>
          <a:lstStyle/>
          <a:p>
            <a:r>
              <a:rPr lang="en-US" sz="4000" dirty="0"/>
              <a:t>Information Governance for Unstructured Data Using the Data Classification Toolkit for </a:t>
            </a:r>
            <a:r>
              <a:rPr lang="en-US" sz="4000" dirty="0" smtClean="0"/>
              <a:t/>
            </a:r>
            <a:br>
              <a:rPr lang="en-US" sz="4000" dirty="0" smtClean="0"/>
            </a:br>
            <a:r>
              <a:rPr lang="en-US" sz="4000" dirty="0" smtClean="0"/>
              <a:t>Windows </a:t>
            </a:r>
            <a:r>
              <a:rPr lang="en-US" sz="4000" dirty="0"/>
              <a:t>Server 2008 R2</a:t>
            </a:r>
          </a:p>
        </p:txBody>
      </p:sp>
      <p:sp>
        <p:nvSpPr>
          <p:cNvPr id="3" name="Subtitle 2"/>
          <p:cNvSpPr>
            <a:spLocks noGrp="1"/>
          </p:cNvSpPr>
          <p:nvPr>
            <p:ph type="subTitle" idx="1"/>
          </p:nvPr>
        </p:nvSpPr>
        <p:spPr/>
        <p:txBody>
          <a:bodyPr/>
          <a:lstStyle/>
          <a:p>
            <a:r>
              <a:rPr lang="en-US" smtClean="0"/>
              <a:t>Nir Ben Zvi  (Principal Program Manager Lead)</a:t>
            </a:r>
          </a:p>
          <a:p>
            <a:r>
              <a:rPr lang="en-US" smtClean="0"/>
              <a:t>Gunjan Jain (Senior Program Manager)</a:t>
            </a:r>
          </a:p>
          <a:p>
            <a:r>
              <a:rPr lang="en-US" smtClean="0"/>
              <a:t>Microsoft</a:t>
            </a:r>
            <a:endParaRPr lang="en-US" dirty="0"/>
          </a:p>
        </p:txBody>
      </p:sp>
      <p:sp>
        <p:nvSpPr>
          <p:cNvPr id="4" name="Text Placeholder 3"/>
          <p:cNvSpPr>
            <a:spLocks noGrp="1"/>
          </p:cNvSpPr>
          <p:nvPr>
            <p:ph type="body" sz="quarter" idx="10"/>
          </p:nvPr>
        </p:nvSpPr>
        <p:spPr/>
        <p:txBody>
          <a:bodyPr/>
          <a:lstStyle/>
          <a:p>
            <a:r>
              <a:rPr lang="en-US" smtClean="0"/>
              <a:t>WSV323</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Introducing Data Classification Toolkit For Windows </a:t>
            </a:r>
            <a:br>
              <a:rPr lang="en-US" dirty="0" smtClean="0"/>
            </a:br>
            <a:r>
              <a:rPr lang="en-US" dirty="0" smtClean="0"/>
              <a:t>Server 2008 R2</a:t>
            </a:r>
            <a:endParaRPr lang="en-US" dirty="0"/>
          </a:p>
        </p:txBody>
      </p:sp>
      <p:sp>
        <p:nvSpPr>
          <p:cNvPr id="7" name="Subtitle 6"/>
          <p:cNvSpPr>
            <a:spLocks noGrp="1"/>
          </p:cNvSpPr>
          <p:nvPr>
            <p:ph type="subTitle" idx="1"/>
          </p:nvPr>
        </p:nvSpPr>
        <p:spPr/>
        <p:txBody>
          <a:bodyPr/>
          <a:lstStyle/>
          <a:p>
            <a:r>
              <a:rPr lang="en-US" smtClean="0"/>
              <a:t>Solution Accelerator</a:t>
            </a:r>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368953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p:nvPr>
        </p:nvSpPr>
        <p:spPr>
          <a:xfrm>
            <a:off x="519112" y="228600"/>
            <a:ext cx="11149013" cy="1107996"/>
          </a:xfr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Data Classification Toolkit</a:t>
            </a:r>
            <a:br>
              <a:rPr lang="en-US" dirty="0" smtClean="0"/>
            </a:br>
            <a:r>
              <a:rPr lang="en-US" sz="3600" dirty="0" smtClean="0">
                <a:solidFill>
                  <a:schemeClr val="accent1"/>
                </a:solidFill>
              </a:rPr>
              <a:t>Solution Accelerator</a:t>
            </a:r>
            <a:endParaRPr lang="en-US" dirty="0">
              <a:solidFill>
                <a:schemeClr val="accent1"/>
              </a:solidFill>
            </a:endParaRPr>
          </a:p>
        </p:txBody>
      </p:sp>
      <p:sp>
        <p:nvSpPr>
          <p:cNvPr id="10243" name="Content Placeholder 2"/>
          <p:cNvSpPr>
            <a:spLocks noGrp="1"/>
          </p:cNvSpPr>
          <p:nvPr>
            <p:ph idx="4294967295"/>
          </p:nvPr>
        </p:nvSpPr>
        <p:spPr>
          <a:xfrm>
            <a:off x="1219200" y="909638"/>
            <a:ext cx="10969625" cy="1893887"/>
          </a:xfrm>
        </p:spPr>
        <p:txBody>
          <a:bodyPr>
            <a:normAutofit/>
          </a:bodyPr>
          <a:lstStyle/>
          <a:p>
            <a:pPr marL="456810" lvl="1" indent="0" defTabSz="913614">
              <a:spcBef>
                <a:spcPts val="0"/>
              </a:spcBef>
              <a:buNone/>
            </a:pPr>
            <a:r>
              <a:rPr lang="en-US" sz="2400" dirty="0" smtClean="0">
                <a:solidFill>
                  <a:schemeClr val="tx1"/>
                </a:solidFill>
              </a:rPr>
              <a:t>		</a:t>
            </a:r>
          </a:p>
          <a:p>
            <a:pPr lvl="1">
              <a:buFontTx/>
              <a:buNone/>
            </a:pPr>
            <a:endParaRPr lang="en-US" sz="2400" dirty="0" smtClean="0">
              <a:solidFill>
                <a:schemeClr val="tx1"/>
              </a:solidFill>
            </a:endParaRPr>
          </a:p>
          <a:p>
            <a:pPr lvl="1">
              <a:buFontTx/>
              <a:buNone/>
            </a:pPr>
            <a:endParaRPr lang="en-US" sz="2400" dirty="0" smtClean="0">
              <a:solidFill>
                <a:schemeClr val="tx1"/>
              </a:solidFill>
            </a:endParaRPr>
          </a:p>
        </p:txBody>
      </p:sp>
      <p:graphicFrame>
        <p:nvGraphicFramePr>
          <p:cNvPr id="13" name="Diagram 12"/>
          <p:cNvGraphicFramePr/>
          <p:nvPr>
            <p:extLst>
              <p:ext uri="{D42A27DB-BD31-4B8C-83A1-F6EECF244321}">
                <p14:modId xmlns:p14="http://schemas.microsoft.com/office/powerpoint/2010/main" val="1093455445"/>
              </p:ext>
            </p:extLst>
          </p:nvPr>
        </p:nvGraphicFramePr>
        <p:xfrm>
          <a:off x="1237129" y="1707776"/>
          <a:ext cx="8951899" cy="4219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686357" y="5917712"/>
            <a:ext cx="10067259" cy="811696"/>
            <a:chOff x="191386" y="5178056"/>
            <a:chExt cx="8771861" cy="965036"/>
          </a:xfrm>
        </p:grpSpPr>
        <p:sp>
          <p:nvSpPr>
            <p:cNvPr id="6" name="Left-Right Arrow 5"/>
            <p:cNvSpPr/>
            <p:nvPr/>
          </p:nvSpPr>
          <p:spPr>
            <a:xfrm>
              <a:off x="191386" y="5178056"/>
              <a:ext cx="8771861" cy="965036"/>
            </a:xfrm>
            <a:prstGeom prst="leftRightArrow">
              <a:avLst/>
            </a:prstGeom>
            <a:solidFill>
              <a:srgbClr val="429A16"/>
            </a:solidFill>
          </p:spPr>
          <p:style>
            <a:lnRef idx="1">
              <a:schemeClr val="accent2"/>
            </a:lnRef>
            <a:fillRef idx="3">
              <a:schemeClr val="accent2"/>
            </a:fillRef>
            <a:effectRef idx="2">
              <a:schemeClr val="accent2"/>
            </a:effectRef>
            <a:fontRef idx="minor">
              <a:schemeClr val="lt1"/>
            </a:fontRef>
          </p:style>
          <p:txBody>
            <a:bodyPr/>
            <a:lstStyle/>
            <a:p>
              <a:endParaRPr lang="en-US" dirty="0"/>
            </a:p>
          </p:txBody>
        </p:sp>
        <p:sp>
          <p:nvSpPr>
            <p:cNvPr id="7" name="TextBox 6"/>
            <p:cNvSpPr txBox="1"/>
            <p:nvPr/>
          </p:nvSpPr>
          <p:spPr>
            <a:xfrm>
              <a:off x="3790156" y="5349542"/>
              <a:ext cx="2371060" cy="622063"/>
            </a:xfrm>
            <a:prstGeom prst="rect">
              <a:avLst/>
            </a:prstGeom>
            <a:noFill/>
          </p:spPr>
          <p:txBody>
            <a:bodyPr wrap="square" rtlCol="0">
              <a:spAutoFit/>
            </a:bodyPr>
            <a:lstStyle/>
            <a:p>
              <a:r>
                <a:rPr lang="en-US" sz="2800" dirty="0" smtClean="0"/>
                <a:t>Reporting</a:t>
              </a:r>
              <a:endParaRPr lang="en-US" dirty="0"/>
            </a:p>
          </p:txBody>
        </p:sp>
      </p:grpSp>
    </p:spTree>
    <p:extLst>
      <p:ext uri="{BB962C8B-B14F-4D97-AF65-F5344CB8AC3E}">
        <p14:creationId xmlns:p14="http://schemas.microsoft.com/office/powerpoint/2010/main" val="317953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Development Approach</a:t>
            </a:r>
            <a:endParaRPr lang="en-US" dirty="0"/>
          </a:p>
        </p:txBody>
      </p:sp>
      <p:graphicFrame>
        <p:nvGraphicFramePr>
          <p:cNvPr id="12" name="Content Placeholder 4"/>
          <p:cNvGraphicFramePr>
            <a:graphicFrameLocks/>
          </p:cNvGraphicFramePr>
          <p:nvPr>
            <p:extLst>
              <p:ext uri="{D42A27DB-BD31-4B8C-83A1-F6EECF244321}">
                <p14:modId xmlns:p14="http://schemas.microsoft.com/office/powerpoint/2010/main" val="2084739377"/>
              </p:ext>
            </p:extLst>
          </p:nvPr>
        </p:nvGraphicFramePr>
        <p:xfrm>
          <a:off x="524403" y="2582461"/>
          <a:ext cx="10750754" cy="4147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2066883052"/>
              </p:ext>
            </p:extLst>
          </p:nvPr>
        </p:nvGraphicFramePr>
        <p:xfrm>
          <a:off x="161365" y="326796"/>
          <a:ext cx="11806153" cy="22328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Right Arrow 13"/>
          <p:cNvSpPr/>
          <p:nvPr/>
        </p:nvSpPr>
        <p:spPr>
          <a:xfrm>
            <a:off x="524403" y="2757273"/>
            <a:ext cx="10878703" cy="45719"/>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16253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12" y="228600"/>
            <a:ext cx="11149013" cy="609398"/>
          </a:xfrm>
        </p:spPr>
        <p:txBody>
          <a:bodyPr/>
          <a:lstStyle/>
          <a:p>
            <a:r>
              <a:rPr lang="en-US" dirty="0"/>
              <a:t>Knowledge – Classification </a:t>
            </a:r>
            <a:r>
              <a:rPr lang="en-US" dirty="0" smtClean="0"/>
              <a:t>Properties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24468581"/>
              </p:ext>
            </p:extLst>
          </p:nvPr>
        </p:nvGraphicFramePr>
        <p:xfrm>
          <a:off x="641719" y="1062038"/>
          <a:ext cx="10850693" cy="5646096"/>
        </p:xfrm>
        <a:graphic>
          <a:graphicData uri="http://schemas.openxmlformats.org/drawingml/2006/table">
            <a:tbl>
              <a:tblPr firstRow="1" bandRow="1">
                <a:tableStyleId>{5C22544A-7EE6-4342-B048-85BDC9FD1C3A}</a:tableStyleId>
              </a:tblPr>
              <a:tblGrid>
                <a:gridCol w="2167089"/>
                <a:gridCol w="3025860"/>
                <a:gridCol w="5657744"/>
              </a:tblGrid>
              <a:tr h="430145">
                <a:tc>
                  <a:txBody>
                    <a:bodyPr/>
                    <a:lstStyle/>
                    <a:p>
                      <a:pPr algn="l"/>
                      <a:r>
                        <a:rPr lang="en-US" sz="2400" dirty="0" smtClean="0"/>
                        <a:t>Area</a:t>
                      </a:r>
                      <a:endParaRPr lang="en-US" sz="2400" dirty="0"/>
                    </a:p>
                  </a:txBody>
                  <a:tcPr marL="121888" marR="121888"/>
                </a:tc>
                <a:tc>
                  <a:txBody>
                    <a:bodyPr/>
                    <a:lstStyle/>
                    <a:p>
                      <a:r>
                        <a:rPr lang="en-US" sz="2400" dirty="0" smtClean="0"/>
                        <a:t>Properties</a:t>
                      </a:r>
                      <a:endParaRPr lang="en-US" sz="2400" dirty="0"/>
                    </a:p>
                  </a:txBody>
                  <a:tcPr marL="121888" marR="121888"/>
                </a:tc>
                <a:tc>
                  <a:txBody>
                    <a:bodyPr/>
                    <a:lstStyle/>
                    <a:p>
                      <a:r>
                        <a:rPr lang="en-US" sz="2400" dirty="0" smtClean="0"/>
                        <a:t>Values</a:t>
                      </a:r>
                      <a:endParaRPr lang="en-US" sz="2400" dirty="0"/>
                    </a:p>
                  </a:txBody>
                  <a:tcPr marL="121888" marR="121888"/>
                </a:tc>
              </a:tr>
              <a:tr h="516174">
                <a:tc rowSpan="2">
                  <a:txBody>
                    <a:bodyPr/>
                    <a:lstStyle/>
                    <a:p>
                      <a:pPr algn="ctr" fontAlgn="b"/>
                      <a:r>
                        <a:rPr lang="en-US" sz="1800" kern="1200" baseline="0" dirty="0" smtClean="0">
                          <a:solidFill>
                            <a:schemeClr val="dk1"/>
                          </a:solidFill>
                          <a:latin typeface="+mn-lt"/>
                          <a:ea typeface="+mn-ea"/>
                          <a:cs typeface="+mn-cs"/>
                        </a:rPr>
                        <a:t>Information Privacy</a:t>
                      </a:r>
                      <a:endParaRPr lang="en-US" sz="1800" kern="1200" baseline="0" dirty="0">
                        <a:solidFill>
                          <a:schemeClr val="dk1"/>
                        </a:solidFill>
                        <a:latin typeface="+mn-lt"/>
                        <a:ea typeface="+mn-ea"/>
                        <a:cs typeface="+mn-cs"/>
                      </a:endParaRPr>
                    </a:p>
                  </a:txBody>
                  <a:tcPr marL="0" marR="0" marT="0" marB="0" anchor="ctr"/>
                </a:tc>
                <a:tc>
                  <a:txBody>
                    <a:bodyPr/>
                    <a:lstStyle/>
                    <a:p>
                      <a:pPr algn="l" fontAlgn="b"/>
                      <a:r>
                        <a:rPr lang="en-US" sz="1800" kern="1200" baseline="0" dirty="0">
                          <a:solidFill>
                            <a:schemeClr val="dk1"/>
                          </a:solidFill>
                          <a:latin typeface="+mn-lt"/>
                          <a:ea typeface="+mn-ea"/>
                          <a:cs typeface="+mn-cs"/>
                        </a:rPr>
                        <a:t>Personally Identifiable </a:t>
                      </a:r>
                      <a:r>
                        <a:rPr lang="en-US" sz="1800" kern="1200" baseline="0" dirty="0" smtClean="0">
                          <a:solidFill>
                            <a:schemeClr val="dk1"/>
                          </a:solidFill>
                          <a:latin typeface="+mn-lt"/>
                          <a:ea typeface="+mn-ea"/>
                          <a:cs typeface="+mn-cs"/>
                        </a:rPr>
                        <a:t>Information</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800" kern="1200" baseline="0" dirty="0">
                          <a:solidFill>
                            <a:schemeClr val="dk1"/>
                          </a:solidFill>
                          <a:latin typeface="+mn-lt"/>
                          <a:ea typeface="+mn-ea"/>
                          <a:cs typeface="+mn-cs"/>
                        </a:rPr>
                        <a:t>High; Moderate; Low; Public; Not PII</a:t>
                      </a:r>
                    </a:p>
                  </a:txBody>
                  <a:tcPr marL="0" marR="0" marT="0" marB="0" anchor="b"/>
                </a:tc>
              </a:tr>
              <a:tr h="516174">
                <a:tc vMerge="1">
                  <a:txBody>
                    <a:bodyPr/>
                    <a:lstStyle/>
                    <a:p>
                      <a:pPr algn="l" fontAlgn="b"/>
                      <a:endParaRPr lang="en-US" sz="1600" kern="1200" baseline="0" dirty="0">
                        <a:solidFill>
                          <a:schemeClr val="dk1"/>
                        </a:solidFill>
                        <a:latin typeface="+mn-lt"/>
                        <a:ea typeface="+mn-ea"/>
                        <a:cs typeface="+mn-cs"/>
                      </a:endParaRPr>
                    </a:p>
                  </a:txBody>
                  <a:tcPr marL="0" marR="0" marT="0" marB="0" anchor="ctr"/>
                </a:tc>
                <a:tc>
                  <a:txBody>
                    <a:bodyPr/>
                    <a:lstStyle/>
                    <a:p>
                      <a:pPr algn="l" fontAlgn="b"/>
                      <a:r>
                        <a:rPr lang="en-US" sz="1800" kern="1200" baseline="0" dirty="0" smtClean="0">
                          <a:solidFill>
                            <a:schemeClr val="dk1"/>
                          </a:solidFill>
                          <a:latin typeface="+mn-lt"/>
                          <a:ea typeface="+mn-ea"/>
                          <a:cs typeface="+mn-cs"/>
                        </a:rPr>
                        <a:t>Protected </a:t>
                      </a:r>
                      <a:r>
                        <a:rPr lang="en-US" sz="1800" kern="1200" baseline="0" dirty="0">
                          <a:solidFill>
                            <a:schemeClr val="dk1"/>
                          </a:solidFill>
                          <a:latin typeface="+mn-lt"/>
                          <a:ea typeface="+mn-ea"/>
                          <a:cs typeface="+mn-cs"/>
                        </a:rPr>
                        <a:t>Health </a:t>
                      </a:r>
                      <a:r>
                        <a:rPr lang="en-US" sz="1800" kern="1200" baseline="0" dirty="0" smtClean="0">
                          <a:solidFill>
                            <a:schemeClr val="dk1"/>
                          </a:solidFill>
                          <a:latin typeface="+mn-lt"/>
                          <a:ea typeface="+mn-ea"/>
                          <a:cs typeface="+mn-cs"/>
                        </a:rPr>
                        <a:t>Information</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800" kern="1200" baseline="0" dirty="0" smtClean="0">
                          <a:solidFill>
                            <a:schemeClr val="dk1"/>
                          </a:solidFill>
                          <a:latin typeface="+mn-lt"/>
                          <a:ea typeface="+mn-ea"/>
                          <a:cs typeface="+mn-cs"/>
                        </a:rPr>
                        <a:t>High; Moderate; Low</a:t>
                      </a:r>
                      <a:endParaRPr lang="en-US" sz="1800" kern="1200" baseline="0" dirty="0">
                        <a:solidFill>
                          <a:schemeClr val="dk1"/>
                        </a:solidFill>
                        <a:latin typeface="+mn-lt"/>
                        <a:ea typeface="+mn-ea"/>
                        <a:cs typeface="+mn-cs"/>
                      </a:endParaRPr>
                    </a:p>
                  </a:txBody>
                  <a:tcPr marL="0" marR="0" marT="0" marB="0" anchor="b"/>
                </a:tc>
              </a:tr>
              <a:tr h="267560">
                <a:tc rowSpan="2">
                  <a:txBody>
                    <a:bodyPr/>
                    <a:lstStyle/>
                    <a:p>
                      <a:pPr algn="ctr" fontAlgn="b"/>
                      <a:r>
                        <a:rPr lang="en-US" sz="1800" kern="1200" baseline="0" dirty="0" smtClean="0">
                          <a:solidFill>
                            <a:schemeClr val="dk1"/>
                          </a:solidFill>
                          <a:latin typeface="+mn-lt"/>
                          <a:ea typeface="+mn-ea"/>
                          <a:cs typeface="+mn-cs"/>
                        </a:rPr>
                        <a:t>Information Security</a:t>
                      </a:r>
                      <a:endParaRPr lang="en-US" sz="1800" kern="1200" baseline="0" dirty="0">
                        <a:solidFill>
                          <a:schemeClr val="dk1"/>
                        </a:solidFill>
                        <a:latin typeface="+mn-lt"/>
                        <a:ea typeface="+mn-ea"/>
                        <a:cs typeface="+mn-cs"/>
                      </a:endParaRPr>
                    </a:p>
                  </a:txBody>
                  <a:tcPr marL="0" marR="0" marT="0" marB="0" anchor="ctr"/>
                </a:tc>
                <a:tc>
                  <a:txBody>
                    <a:bodyPr/>
                    <a:lstStyle/>
                    <a:p>
                      <a:pPr algn="l" fontAlgn="b"/>
                      <a:r>
                        <a:rPr lang="en-US" sz="1800" kern="1200" baseline="0" dirty="0" smtClean="0">
                          <a:solidFill>
                            <a:schemeClr val="dk1"/>
                          </a:solidFill>
                          <a:latin typeface="+mn-lt"/>
                          <a:ea typeface="+mn-ea"/>
                          <a:cs typeface="+mn-cs"/>
                        </a:rPr>
                        <a:t>Confidentiality </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800" kern="1200" baseline="0" dirty="0">
                          <a:solidFill>
                            <a:schemeClr val="dk1"/>
                          </a:solidFill>
                          <a:latin typeface="+mn-lt"/>
                          <a:ea typeface="+mn-ea"/>
                          <a:cs typeface="+mn-cs"/>
                        </a:rPr>
                        <a:t>High; Moderate; Low</a:t>
                      </a:r>
                    </a:p>
                  </a:txBody>
                  <a:tcPr marL="0" marR="0" marT="0" marB="0" anchor="b"/>
                </a:tc>
              </a:tr>
              <a:tr h="267560">
                <a:tc vMerge="1">
                  <a:txBody>
                    <a:bodyPr/>
                    <a:lstStyle/>
                    <a:p>
                      <a:pPr algn="ctr" fontAlgn="b"/>
                      <a:endParaRPr lang="en-US" sz="1600" kern="1200" baseline="0" dirty="0">
                        <a:solidFill>
                          <a:schemeClr val="dk1"/>
                        </a:solidFill>
                        <a:latin typeface="+mn-lt"/>
                        <a:ea typeface="+mn-ea"/>
                        <a:cs typeface="+mn-cs"/>
                      </a:endParaRPr>
                    </a:p>
                  </a:txBody>
                  <a:tcPr marL="0" marR="0" marT="0" marB="0" anchor="ctr"/>
                </a:tc>
                <a:tc>
                  <a:txBody>
                    <a:bodyPr/>
                    <a:lstStyle/>
                    <a:p>
                      <a:pPr algn="l" fontAlgn="b"/>
                      <a:r>
                        <a:rPr lang="en-US" sz="1800" kern="1200" baseline="0" dirty="0" smtClean="0">
                          <a:solidFill>
                            <a:schemeClr val="dk1"/>
                          </a:solidFill>
                          <a:latin typeface="+mn-lt"/>
                          <a:ea typeface="+mn-ea"/>
                          <a:cs typeface="+mn-cs"/>
                        </a:rPr>
                        <a:t>Required Clearance</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800" kern="1200" baseline="0" dirty="0" smtClean="0">
                          <a:solidFill>
                            <a:schemeClr val="dk1"/>
                          </a:solidFill>
                          <a:latin typeface="+mn-lt"/>
                          <a:ea typeface="+mn-ea"/>
                          <a:cs typeface="+mn-cs"/>
                        </a:rPr>
                        <a:t>Restricted; Internal Use; Public</a:t>
                      </a:r>
                      <a:endParaRPr lang="en-US" sz="1800" kern="1200" baseline="0" dirty="0">
                        <a:solidFill>
                          <a:schemeClr val="dk1"/>
                        </a:solidFill>
                        <a:latin typeface="+mn-lt"/>
                        <a:ea typeface="+mn-ea"/>
                        <a:cs typeface="+mn-cs"/>
                      </a:endParaRPr>
                    </a:p>
                  </a:txBody>
                  <a:tcPr marL="0" marR="0" marT="0" marB="0" anchor="b"/>
                </a:tc>
              </a:tr>
              <a:tr h="486872">
                <a:tc rowSpan="4">
                  <a:txBody>
                    <a:bodyPr/>
                    <a:lstStyle/>
                    <a:p>
                      <a:pPr algn="ctr" fontAlgn="b"/>
                      <a:r>
                        <a:rPr lang="en-US" sz="1800" kern="1200" baseline="0" dirty="0" smtClean="0">
                          <a:solidFill>
                            <a:schemeClr val="dk1"/>
                          </a:solidFill>
                          <a:latin typeface="+mn-lt"/>
                          <a:ea typeface="+mn-ea"/>
                          <a:cs typeface="+mn-cs"/>
                        </a:rPr>
                        <a:t>Legal</a:t>
                      </a:r>
                      <a:endParaRPr lang="en-US" sz="1800" kern="1200" baseline="0" dirty="0">
                        <a:solidFill>
                          <a:schemeClr val="dk1"/>
                        </a:solidFill>
                        <a:latin typeface="+mn-lt"/>
                        <a:ea typeface="+mn-ea"/>
                        <a:cs typeface="+mn-cs"/>
                      </a:endParaRPr>
                    </a:p>
                  </a:txBody>
                  <a:tcPr marL="0" marR="0" marT="0" marB="0" anchor="ctr"/>
                </a:tc>
                <a:tc>
                  <a:txBody>
                    <a:bodyPr/>
                    <a:lstStyle/>
                    <a:p>
                      <a:pPr algn="l" fontAlgn="b"/>
                      <a:r>
                        <a:rPr lang="en-US" sz="1800" kern="1200" baseline="0" dirty="0" smtClean="0">
                          <a:solidFill>
                            <a:schemeClr val="dk1"/>
                          </a:solidFill>
                          <a:latin typeface="+mn-lt"/>
                          <a:ea typeface="+mn-ea"/>
                          <a:cs typeface="+mn-cs"/>
                        </a:rPr>
                        <a:t>Compliancy</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050" kern="1200" baseline="0" dirty="0">
                          <a:solidFill>
                            <a:schemeClr val="dk1"/>
                          </a:solidFill>
                          <a:latin typeface="+mn-lt"/>
                          <a:ea typeface="+mn-ea"/>
                          <a:cs typeface="+mn-cs"/>
                        </a:rPr>
                        <a:t>SOX; PCI; HIPAA/HITECH; NIST SP 800-53; NIST SP 800-122; U.S.-EU Safe Harbor Framework; GLBA; ITAR; PIPEDA; EU Data Protection Directive; Japanese Personal Information Privacy Act</a:t>
                      </a:r>
                    </a:p>
                  </a:txBody>
                  <a:tcPr marL="0" marR="0" marT="0" marB="0" anchor="b"/>
                </a:tc>
              </a:tr>
              <a:tr h="305337">
                <a:tc vMerge="1">
                  <a:txBody>
                    <a:bodyPr/>
                    <a:lstStyle/>
                    <a:p>
                      <a:pPr algn="ctr" fontAlgn="b"/>
                      <a:endParaRPr lang="en-US" sz="1600" kern="1200" baseline="0" dirty="0">
                        <a:solidFill>
                          <a:schemeClr val="dk1"/>
                        </a:solidFill>
                        <a:latin typeface="+mn-lt"/>
                        <a:ea typeface="+mn-ea"/>
                        <a:cs typeface="+mn-cs"/>
                      </a:endParaRPr>
                    </a:p>
                  </a:txBody>
                  <a:tcPr marL="0" marR="0" marT="0" marB="0" anchor="ctr"/>
                </a:tc>
                <a:tc>
                  <a:txBody>
                    <a:bodyPr/>
                    <a:lstStyle/>
                    <a:p>
                      <a:pPr algn="l" fontAlgn="b"/>
                      <a:r>
                        <a:rPr lang="en-US" sz="1800" kern="1200" baseline="0" dirty="0" smtClean="0">
                          <a:solidFill>
                            <a:schemeClr val="dk1"/>
                          </a:solidFill>
                          <a:latin typeface="+mn-lt"/>
                          <a:ea typeface="+mn-ea"/>
                          <a:cs typeface="+mn-cs"/>
                        </a:rPr>
                        <a:t>Discoverability</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800" kern="1200" baseline="0" dirty="0">
                          <a:solidFill>
                            <a:schemeClr val="dk1"/>
                          </a:solidFill>
                          <a:latin typeface="+mn-lt"/>
                          <a:ea typeface="+mn-ea"/>
                          <a:cs typeface="+mn-cs"/>
                        </a:rPr>
                        <a:t>Privileged; </a:t>
                      </a:r>
                      <a:r>
                        <a:rPr lang="en-US" sz="1800" kern="1200" baseline="0" dirty="0" smtClean="0">
                          <a:solidFill>
                            <a:schemeClr val="dk1"/>
                          </a:solidFill>
                          <a:latin typeface="+mn-lt"/>
                          <a:ea typeface="+mn-ea"/>
                          <a:cs typeface="+mn-cs"/>
                        </a:rPr>
                        <a:t>Hold</a:t>
                      </a:r>
                      <a:endParaRPr lang="en-US" sz="1800" kern="1200" baseline="0" dirty="0">
                        <a:solidFill>
                          <a:schemeClr val="dk1"/>
                        </a:solidFill>
                        <a:latin typeface="+mn-lt"/>
                        <a:ea typeface="+mn-ea"/>
                        <a:cs typeface="+mn-cs"/>
                      </a:endParaRPr>
                    </a:p>
                  </a:txBody>
                  <a:tcPr marL="0" marR="0" marT="0" marB="0" anchor="b"/>
                </a:tc>
              </a:tr>
              <a:tr h="258087">
                <a:tc vMerge="1">
                  <a:txBody>
                    <a:bodyPr/>
                    <a:lstStyle/>
                    <a:p>
                      <a:pPr algn="ctr" fontAlgn="b"/>
                      <a:endParaRPr lang="en-US" sz="1600" kern="1200" baseline="0" dirty="0">
                        <a:solidFill>
                          <a:schemeClr val="dk1"/>
                        </a:solidFill>
                        <a:latin typeface="+mn-lt"/>
                        <a:ea typeface="+mn-ea"/>
                        <a:cs typeface="+mn-cs"/>
                      </a:endParaRPr>
                    </a:p>
                  </a:txBody>
                  <a:tcPr marL="0" marR="0" marT="0" marB="0" anchor="ctr"/>
                </a:tc>
                <a:tc>
                  <a:txBody>
                    <a:bodyPr/>
                    <a:lstStyle/>
                    <a:p>
                      <a:pPr algn="l" fontAlgn="b"/>
                      <a:r>
                        <a:rPr lang="en-US" sz="1800" kern="1200" baseline="0" dirty="0" smtClean="0">
                          <a:solidFill>
                            <a:schemeClr val="dk1"/>
                          </a:solidFill>
                          <a:latin typeface="+mn-lt"/>
                          <a:ea typeface="+mn-ea"/>
                          <a:cs typeface="+mn-cs"/>
                        </a:rPr>
                        <a:t>Immutable</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800" kern="1200" baseline="0" dirty="0">
                          <a:solidFill>
                            <a:schemeClr val="dk1"/>
                          </a:solidFill>
                          <a:latin typeface="+mn-lt"/>
                          <a:ea typeface="+mn-ea"/>
                          <a:cs typeface="+mn-cs"/>
                        </a:rPr>
                        <a:t>Yes/No</a:t>
                      </a:r>
                    </a:p>
                  </a:txBody>
                  <a:tcPr marL="0" marR="0" marT="0" marB="0" anchor="b"/>
                </a:tc>
              </a:tr>
              <a:tr h="401469">
                <a:tc vMerge="1">
                  <a:txBody>
                    <a:bodyPr/>
                    <a:lstStyle/>
                    <a:p>
                      <a:pPr algn="ctr" fontAlgn="b"/>
                      <a:endParaRPr lang="en-US" sz="1600" kern="1200" baseline="0" dirty="0">
                        <a:solidFill>
                          <a:schemeClr val="dk1"/>
                        </a:solidFill>
                        <a:latin typeface="+mn-lt"/>
                        <a:ea typeface="+mn-ea"/>
                        <a:cs typeface="+mn-cs"/>
                      </a:endParaRPr>
                    </a:p>
                  </a:txBody>
                  <a:tcPr marL="0" marR="0" marT="0" marB="0" anchor="ctr"/>
                </a:tc>
                <a:tc>
                  <a:txBody>
                    <a:bodyPr/>
                    <a:lstStyle/>
                    <a:p>
                      <a:pPr algn="l" fontAlgn="b"/>
                      <a:r>
                        <a:rPr lang="en-US" sz="1800" kern="1200" baseline="0" dirty="0">
                          <a:solidFill>
                            <a:schemeClr val="dk1"/>
                          </a:solidFill>
                          <a:latin typeface="+mn-lt"/>
                          <a:ea typeface="+mn-ea"/>
                          <a:cs typeface="+mn-cs"/>
                        </a:rPr>
                        <a:t>Intellectual </a:t>
                      </a:r>
                      <a:r>
                        <a:rPr lang="en-US" sz="1800" kern="1200" baseline="0" dirty="0" smtClean="0">
                          <a:solidFill>
                            <a:schemeClr val="dk1"/>
                          </a:solidFill>
                          <a:latin typeface="+mn-lt"/>
                          <a:ea typeface="+mn-ea"/>
                          <a:cs typeface="+mn-cs"/>
                        </a:rPr>
                        <a:t>Property</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400" kern="1200" baseline="0" dirty="0" smtClean="0">
                          <a:solidFill>
                            <a:schemeClr val="dk1"/>
                          </a:solidFill>
                          <a:latin typeface="+mn-lt"/>
                          <a:ea typeface="+mn-ea"/>
                          <a:cs typeface="+mn-cs"/>
                        </a:rPr>
                        <a:t>Copyright; Trade Secret; Parent Application Document; Patent Supporting Document</a:t>
                      </a:r>
                      <a:endParaRPr lang="en-US" sz="1400" kern="1200" baseline="0" dirty="0">
                        <a:solidFill>
                          <a:schemeClr val="dk1"/>
                        </a:solidFill>
                        <a:latin typeface="+mn-lt"/>
                        <a:ea typeface="+mn-ea"/>
                        <a:cs typeface="+mn-cs"/>
                      </a:endParaRPr>
                    </a:p>
                  </a:txBody>
                  <a:tcPr marL="0" marR="0" marT="0" marB="0" anchor="b"/>
                </a:tc>
              </a:tr>
              <a:tr h="362331">
                <a:tc rowSpan="2">
                  <a:txBody>
                    <a:bodyPr/>
                    <a:lstStyle/>
                    <a:p>
                      <a:pPr algn="ctr" fontAlgn="b"/>
                      <a:r>
                        <a:rPr lang="en-US" sz="1800" kern="1200" baseline="0" dirty="0" smtClean="0">
                          <a:solidFill>
                            <a:schemeClr val="dk1"/>
                          </a:solidFill>
                          <a:latin typeface="+mn-lt"/>
                          <a:ea typeface="+mn-ea"/>
                          <a:cs typeface="+mn-cs"/>
                        </a:rPr>
                        <a:t>Records Management</a:t>
                      </a:r>
                      <a:endParaRPr lang="en-US" sz="1800" kern="1200" baseline="0" dirty="0">
                        <a:solidFill>
                          <a:schemeClr val="dk1"/>
                        </a:solidFill>
                        <a:latin typeface="+mn-lt"/>
                        <a:ea typeface="+mn-ea"/>
                        <a:cs typeface="+mn-cs"/>
                      </a:endParaRPr>
                    </a:p>
                  </a:txBody>
                  <a:tcPr marL="0" marR="0" marT="0" marB="0" anchor="ctr"/>
                </a:tc>
                <a:tc>
                  <a:txBody>
                    <a:bodyPr/>
                    <a:lstStyle/>
                    <a:p>
                      <a:pPr algn="l" fontAlgn="b"/>
                      <a:r>
                        <a:rPr lang="en-US" sz="1800" kern="1200" baseline="0" dirty="0" smtClean="0">
                          <a:solidFill>
                            <a:schemeClr val="dk1"/>
                          </a:solidFill>
                          <a:latin typeface="+mn-lt"/>
                          <a:ea typeface="+mn-ea"/>
                          <a:cs typeface="+mn-cs"/>
                        </a:rPr>
                        <a:t>Retention</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600" kern="1200" baseline="0" dirty="0">
                          <a:solidFill>
                            <a:schemeClr val="dk1"/>
                          </a:solidFill>
                          <a:latin typeface="+mn-lt"/>
                          <a:ea typeface="+mn-ea"/>
                          <a:cs typeface="+mn-cs"/>
                        </a:rPr>
                        <a:t>Long-term; Mid-term; Short-term; Indefinite</a:t>
                      </a:r>
                    </a:p>
                  </a:txBody>
                  <a:tcPr marL="0" marR="0" marT="0" marB="0" anchor="b"/>
                </a:tc>
              </a:tr>
              <a:tr h="362331">
                <a:tc vMerge="1">
                  <a:txBody>
                    <a:bodyPr/>
                    <a:lstStyle/>
                    <a:p>
                      <a:pPr algn="l" fontAlgn="b"/>
                      <a:endParaRPr lang="en-US" sz="1600" kern="1200" baseline="0" dirty="0">
                        <a:solidFill>
                          <a:schemeClr val="dk1"/>
                        </a:solidFill>
                        <a:latin typeface="+mn-lt"/>
                        <a:ea typeface="+mn-ea"/>
                        <a:cs typeface="+mn-cs"/>
                      </a:endParaRPr>
                    </a:p>
                  </a:txBody>
                  <a:tcPr marL="0" marR="0" marT="0" marB="0" anchor="b"/>
                </a:tc>
                <a:tc>
                  <a:txBody>
                    <a:bodyPr/>
                    <a:lstStyle/>
                    <a:p>
                      <a:pPr algn="l" fontAlgn="b"/>
                      <a:r>
                        <a:rPr lang="en-US" sz="1800" kern="1200" baseline="0" dirty="0">
                          <a:solidFill>
                            <a:schemeClr val="dk1"/>
                          </a:solidFill>
                          <a:latin typeface="+mn-lt"/>
                          <a:ea typeface="+mn-ea"/>
                          <a:cs typeface="+mn-cs"/>
                        </a:rPr>
                        <a:t>Retention </a:t>
                      </a:r>
                      <a:r>
                        <a:rPr lang="en-US" sz="1800" kern="1200" baseline="0" dirty="0" smtClean="0">
                          <a:solidFill>
                            <a:schemeClr val="dk1"/>
                          </a:solidFill>
                          <a:latin typeface="+mn-lt"/>
                          <a:ea typeface="+mn-ea"/>
                          <a:cs typeface="+mn-cs"/>
                        </a:rPr>
                        <a:t>Start Date</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600" i="1" kern="1200" baseline="0" dirty="0" smtClean="0">
                          <a:solidFill>
                            <a:schemeClr val="dk1"/>
                          </a:solidFill>
                          <a:latin typeface="+mn-lt"/>
                          <a:ea typeface="+mn-ea"/>
                          <a:cs typeface="+mn-cs"/>
                        </a:rPr>
                        <a:t>&lt;Date Value&gt;</a:t>
                      </a:r>
                      <a:endParaRPr lang="en-US" sz="1600" i="1" kern="1200" baseline="0" dirty="0">
                        <a:solidFill>
                          <a:schemeClr val="dk1"/>
                        </a:solidFill>
                        <a:latin typeface="+mn-lt"/>
                        <a:ea typeface="+mn-ea"/>
                        <a:cs typeface="+mn-cs"/>
                      </a:endParaRPr>
                    </a:p>
                  </a:txBody>
                  <a:tcPr marL="0" marR="0" marT="0" marB="0" anchor="b"/>
                </a:tc>
              </a:tr>
              <a:tr h="362331">
                <a:tc rowSpan="4">
                  <a:txBody>
                    <a:bodyPr/>
                    <a:lstStyle/>
                    <a:p>
                      <a:pPr algn="ctr" fontAlgn="b"/>
                      <a:r>
                        <a:rPr lang="en-US" sz="1800" kern="1200" baseline="0" dirty="0" smtClean="0">
                          <a:solidFill>
                            <a:schemeClr val="dk1"/>
                          </a:solidFill>
                          <a:latin typeface="+mn-lt"/>
                          <a:ea typeface="+mn-ea"/>
                          <a:cs typeface="+mn-cs"/>
                        </a:rPr>
                        <a:t>Organizational</a:t>
                      </a:r>
                      <a:endParaRPr lang="en-US" sz="1800" kern="1200" baseline="0" dirty="0">
                        <a:solidFill>
                          <a:schemeClr val="dk1"/>
                        </a:solidFill>
                        <a:latin typeface="+mn-lt"/>
                        <a:ea typeface="+mn-ea"/>
                        <a:cs typeface="+mn-cs"/>
                      </a:endParaRPr>
                    </a:p>
                  </a:txBody>
                  <a:tcPr marL="0" marR="0" marT="0" marB="0" anchor="ctr"/>
                </a:tc>
                <a:tc>
                  <a:txBody>
                    <a:bodyPr/>
                    <a:lstStyle/>
                    <a:p>
                      <a:pPr algn="l" fontAlgn="b"/>
                      <a:r>
                        <a:rPr lang="en-US" sz="1800" kern="1200" baseline="0" dirty="0" smtClean="0">
                          <a:solidFill>
                            <a:schemeClr val="dk1"/>
                          </a:solidFill>
                          <a:latin typeface="+mn-lt"/>
                          <a:ea typeface="+mn-ea"/>
                          <a:cs typeface="+mn-cs"/>
                        </a:rPr>
                        <a:t>Impact</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800" kern="1200" baseline="0" dirty="0">
                          <a:solidFill>
                            <a:schemeClr val="dk1"/>
                          </a:solidFill>
                          <a:latin typeface="+mn-lt"/>
                          <a:ea typeface="+mn-ea"/>
                          <a:cs typeface="+mn-cs"/>
                        </a:rPr>
                        <a:t>High; Moderate; </a:t>
                      </a:r>
                      <a:r>
                        <a:rPr lang="en-US" sz="1800" kern="1200" baseline="0" dirty="0" smtClean="0">
                          <a:solidFill>
                            <a:schemeClr val="dk1"/>
                          </a:solidFill>
                          <a:latin typeface="+mn-lt"/>
                          <a:ea typeface="+mn-ea"/>
                          <a:cs typeface="+mn-cs"/>
                        </a:rPr>
                        <a:t>Low</a:t>
                      </a:r>
                      <a:endParaRPr lang="en-US" sz="1800" kern="1200" baseline="0" dirty="0">
                        <a:solidFill>
                          <a:schemeClr val="dk1"/>
                        </a:solidFill>
                        <a:latin typeface="+mn-lt"/>
                        <a:ea typeface="+mn-ea"/>
                        <a:cs typeface="+mn-cs"/>
                      </a:endParaRPr>
                    </a:p>
                  </a:txBody>
                  <a:tcPr marL="0" marR="0" marT="0" marB="0" anchor="b"/>
                </a:tc>
              </a:tr>
              <a:tr h="362331">
                <a:tc vMerge="1">
                  <a:txBody>
                    <a:bodyPr/>
                    <a:lstStyle/>
                    <a:p>
                      <a:pPr algn="ctr" fontAlgn="b"/>
                      <a:endParaRPr lang="en-US" sz="1800" kern="1200" baseline="0" dirty="0">
                        <a:solidFill>
                          <a:schemeClr val="dk1"/>
                        </a:solidFill>
                        <a:latin typeface="+mn-lt"/>
                        <a:ea typeface="+mn-ea"/>
                        <a:cs typeface="+mn-cs"/>
                      </a:endParaRPr>
                    </a:p>
                  </a:txBody>
                  <a:tcPr marL="0" marR="0" marT="0" marB="0" anchor="ctr"/>
                </a:tc>
                <a:tc>
                  <a:txBody>
                    <a:bodyPr/>
                    <a:lstStyle/>
                    <a:p>
                      <a:pPr algn="l" fontAlgn="b"/>
                      <a:r>
                        <a:rPr lang="en-US" sz="1800" kern="1200" baseline="0" dirty="0" smtClean="0">
                          <a:solidFill>
                            <a:schemeClr val="dk1"/>
                          </a:solidFill>
                          <a:latin typeface="+mn-lt"/>
                          <a:ea typeface="+mn-ea"/>
                          <a:cs typeface="+mn-cs"/>
                        </a:rPr>
                        <a:t>Department</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400" kern="1200" baseline="0" dirty="0" smtClean="0">
                          <a:solidFill>
                            <a:schemeClr val="dk1"/>
                          </a:solidFill>
                          <a:latin typeface="+mn-lt"/>
                          <a:ea typeface="+mn-ea"/>
                          <a:cs typeface="+mn-cs"/>
                        </a:rPr>
                        <a:t>Engineering ;Legal; Human Resources …</a:t>
                      </a:r>
                      <a:endParaRPr lang="en-US" sz="1400" kern="1200" baseline="0" dirty="0">
                        <a:solidFill>
                          <a:schemeClr val="dk1"/>
                        </a:solidFill>
                        <a:latin typeface="+mn-lt"/>
                        <a:ea typeface="+mn-ea"/>
                        <a:cs typeface="+mn-cs"/>
                      </a:endParaRPr>
                    </a:p>
                  </a:txBody>
                  <a:tcPr marL="0" marR="0" marT="0" marB="0" anchor="b"/>
                </a:tc>
              </a:tr>
              <a:tr h="299996">
                <a:tc vMerge="1">
                  <a:txBody>
                    <a:bodyPr/>
                    <a:lstStyle/>
                    <a:p>
                      <a:pPr algn="l" fontAlgn="b"/>
                      <a:endParaRPr lang="en-US" sz="1600" kern="1200" baseline="0" dirty="0">
                        <a:solidFill>
                          <a:schemeClr val="dk1"/>
                        </a:solidFill>
                        <a:latin typeface="+mn-lt"/>
                        <a:ea typeface="+mn-ea"/>
                        <a:cs typeface="+mn-cs"/>
                      </a:endParaRPr>
                    </a:p>
                  </a:txBody>
                  <a:tcPr marL="0" marR="0" marT="0" marB="0" anchor="b"/>
                </a:tc>
                <a:tc>
                  <a:txBody>
                    <a:bodyPr/>
                    <a:lstStyle/>
                    <a:p>
                      <a:pPr algn="l" fontAlgn="b"/>
                      <a:r>
                        <a:rPr lang="en-US" sz="1800" kern="1200" baseline="0" dirty="0" smtClean="0">
                          <a:solidFill>
                            <a:schemeClr val="dk1"/>
                          </a:solidFill>
                          <a:latin typeface="+mn-lt"/>
                          <a:ea typeface="+mn-ea"/>
                          <a:cs typeface="+mn-cs"/>
                        </a:rPr>
                        <a:t>Project</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800" i="1" kern="1200" baseline="0" dirty="0" smtClean="0">
                          <a:solidFill>
                            <a:schemeClr val="dk1"/>
                          </a:solidFill>
                          <a:latin typeface="+mn-lt"/>
                          <a:ea typeface="+mn-ea"/>
                          <a:cs typeface="+mn-cs"/>
                        </a:rPr>
                        <a:t>&lt;Project&gt;</a:t>
                      </a:r>
                      <a:endParaRPr lang="en-US" sz="1800" i="1" kern="1200" baseline="0" dirty="0">
                        <a:solidFill>
                          <a:schemeClr val="dk1"/>
                        </a:solidFill>
                        <a:latin typeface="+mn-lt"/>
                        <a:ea typeface="+mn-ea"/>
                        <a:cs typeface="+mn-cs"/>
                      </a:endParaRPr>
                    </a:p>
                  </a:txBody>
                  <a:tcPr marL="0" marR="0" marT="0" marB="0" anchor="b"/>
                </a:tc>
              </a:tr>
              <a:tr h="332873">
                <a:tc vMerge="1">
                  <a:txBody>
                    <a:bodyPr/>
                    <a:lstStyle/>
                    <a:p>
                      <a:pPr algn="l" fontAlgn="b"/>
                      <a:endParaRPr lang="en-US" sz="1600" kern="1200" baseline="0" dirty="0">
                        <a:solidFill>
                          <a:schemeClr val="dk1"/>
                        </a:solidFill>
                        <a:latin typeface="+mn-lt"/>
                        <a:ea typeface="+mn-ea"/>
                        <a:cs typeface="+mn-cs"/>
                      </a:endParaRPr>
                    </a:p>
                  </a:txBody>
                  <a:tcPr marL="0" marR="0" marT="0" marB="0" anchor="b"/>
                </a:tc>
                <a:tc>
                  <a:txBody>
                    <a:bodyPr/>
                    <a:lstStyle/>
                    <a:p>
                      <a:pPr algn="l" fontAlgn="b"/>
                      <a:r>
                        <a:rPr lang="en-US" sz="1800" kern="1200" baseline="0" dirty="0" smtClean="0">
                          <a:solidFill>
                            <a:schemeClr val="dk1"/>
                          </a:solidFill>
                          <a:latin typeface="+mn-lt"/>
                          <a:ea typeface="+mn-ea"/>
                          <a:cs typeface="+mn-cs"/>
                        </a:rPr>
                        <a:t>Personal Use</a:t>
                      </a:r>
                      <a:endParaRPr lang="en-US" sz="1800" kern="1200" baseline="0" dirty="0">
                        <a:solidFill>
                          <a:schemeClr val="dk1"/>
                        </a:solidFill>
                        <a:latin typeface="+mn-lt"/>
                        <a:ea typeface="+mn-ea"/>
                        <a:cs typeface="+mn-cs"/>
                      </a:endParaRPr>
                    </a:p>
                  </a:txBody>
                  <a:tcPr marL="0" marR="0" marT="0" marB="0" anchor="b"/>
                </a:tc>
                <a:tc>
                  <a:txBody>
                    <a:bodyPr/>
                    <a:lstStyle/>
                    <a:p>
                      <a:pPr algn="l" fontAlgn="b"/>
                      <a:r>
                        <a:rPr lang="en-US" sz="1800" kern="1200" baseline="0" dirty="0" smtClean="0">
                          <a:solidFill>
                            <a:schemeClr val="dk1"/>
                          </a:solidFill>
                          <a:latin typeface="+mn-lt"/>
                          <a:ea typeface="+mn-ea"/>
                          <a:cs typeface="+mn-cs"/>
                        </a:rPr>
                        <a:t>Yes/No</a:t>
                      </a:r>
                      <a:endParaRPr lang="en-US" sz="1800" kern="1200" baseline="0" dirty="0">
                        <a:solidFill>
                          <a:schemeClr val="dk1"/>
                        </a:solidFill>
                        <a:latin typeface="+mn-lt"/>
                        <a:ea typeface="+mn-ea"/>
                        <a:cs typeface="+mn-cs"/>
                      </a:endParaRPr>
                    </a:p>
                  </a:txBody>
                  <a:tcPr marL="0" marR="0" marT="0" marB="0" anchor="b"/>
                </a:tc>
              </a:tr>
            </a:tbl>
          </a:graphicData>
        </a:graphic>
      </p:graphicFrame>
      <p:sp>
        <p:nvSpPr>
          <p:cNvPr id="4" name="Slide Number Placeholder 3"/>
          <p:cNvSpPr>
            <a:spLocks noGrp="1"/>
          </p:cNvSpPr>
          <p:nvPr>
            <p:ph type="sldNum" sz="quarter" idx="4294967295"/>
          </p:nvPr>
        </p:nvSpPr>
        <p:spPr>
          <a:xfrm>
            <a:off x="9344025" y="6327775"/>
            <a:ext cx="2844800" cy="261938"/>
          </a:xfrm>
          <a:prstGeom prst="rect">
            <a:avLst/>
          </a:prstGeom>
        </p:spPr>
        <p:txBody>
          <a:bodyPr/>
          <a:lstStyle/>
          <a:p>
            <a:fld id="{659C46D3-A7C9-4B3C-BFD3-8CF4F9B50453}" type="slidenum">
              <a:rPr lang="en-US" smtClean="0"/>
              <a:pPr/>
              <a:t>13</a:t>
            </a:fld>
            <a:endParaRPr lang="en-US" dirty="0"/>
          </a:p>
        </p:txBody>
      </p:sp>
    </p:spTree>
    <p:extLst>
      <p:ext uri="{BB962C8B-B14F-4D97-AF65-F5344CB8AC3E}">
        <p14:creationId xmlns:p14="http://schemas.microsoft.com/office/powerpoint/2010/main" val="505210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
            </a:r>
            <a:br>
              <a:rPr lang="en-US" smtClean="0"/>
            </a:br>
            <a:r>
              <a:rPr lang="en-US" smtClean="0"/>
              <a:t>Making it real!!</a:t>
            </a:r>
            <a:endParaRPr lang="en-US" dirty="0"/>
          </a:p>
        </p:txBody>
      </p:sp>
      <p:sp>
        <p:nvSpPr>
          <p:cNvPr id="3" name="Subtitle 2"/>
          <p:cNvSpPr>
            <a:spLocks noGrp="1"/>
          </p:cNvSpPr>
          <p:nvPr>
            <p:ph type="subTitle" idx="1"/>
          </p:nvPr>
        </p:nvSpPr>
        <p:spPr/>
        <p:txBody>
          <a:bodyPr/>
          <a:lstStyle/>
          <a:p>
            <a:r>
              <a:rPr lang="en-US" smtClean="0"/>
              <a:t>Gunjan Jain</a:t>
            </a:r>
          </a:p>
          <a:p>
            <a:r>
              <a:rPr lang="en-US" smtClean="0"/>
              <a:t>Solution Accelerator Team</a:t>
            </a:r>
            <a:endParaRPr lang="en-US" dirty="0"/>
          </a:p>
        </p:txBody>
      </p:sp>
    </p:spTree>
    <p:extLst>
      <p:ext uri="{BB962C8B-B14F-4D97-AF65-F5344CB8AC3E}">
        <p14:creationId xmlns:p14="http://schemas.microsoft.com/office/powerpoint/2010/main" val="67234903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886397"/>
          </a:xfrm>
        </p:spPr>
        <p:txBody>
          <a:bodyPr/>
          <a:lstStyle/>
          <a:p>
            <a:r>
              <a:rPr lang="en-US" sz="3200" dirty="0">
                <a:latin typeface="Segoe" pitchFamily="34" charset="0"/>
              </a:rPr>
              <a:t>Scenario: Data Compliance  Requirements from PCI-DSS</a:t>
            </a:r>
            <a:br>
              <a:rPr lang="en-US" sz="3200" dirty="0">
                <a:latin typeface="Segoe" pitchFamily="34" charset="0"/>
              </a:rPr>
            </a:br>
            <a:endParaRPr lang="en-US" sz="3200" dirty="0"/>
          </a:p>
        </p:txBody>
      </p:sp>
      <p:sp>
        <p:nvSpPr>
          <p:cNvPr id="52" name="Rounded Rectangle 51"/>
          <p:cNvSpPr/>
          <p:nvPr/>
        </p:nvSpPr>
        <p:spPr>
          <a:xfrm>
            <a:off x="419194" y="678995"/>
            <a:ext cx="10714971" cy="6071429"/>
          </a:xfrm>
          <a:prstGeom prst="roundRect">
            <a:avLst>
              <a:gd name="adj" fmla="val 599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82880" tIns="0" rIns="91436" bIns="45718" numCol="1" rtlCol="0" anchor="t" anchorCtr="0" compatLnSpc="1">
            <a:prstTxWarp prst="textNoShape">
              <a:avLst/>
            </a:prstTxWarp>
          </a:bodyPr>
          <a:lstStyle/>
          <a:p>
            <a:pPr algn="ctr" defTabSz="914099">
              <a:defRPr/>
            </a:pPr>
            <a:endParaRPr lang="en-US" sz="1600" dirty="0">
              <a:latin typeface="Segoe Semibold" pitchFamily="34" charset="0"/>
            </a:endParaRPr>
          </a:p>
        </p:txBody>
      </p:sp>
      <p:grpSp>
        <p:nvGrpSpPr>
          <p:cNvPr id="3" name="Group 24"/>
          <p:cNvGrpSpPr/>
          <p:nvPr/>
        </p:nvGrpSpPr>
        <p:grpSpPr>
          <a:xfrm>
            <a:off x="4539312" y="1396745"/>
            <a:ext cx="3085295" cy="1185861"/>
            <a:chOff x="3581981" y="2397386"/>
            <a:chExt cx="2046513" cy="87445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045" y="2397386"/>
              <a:ext cx="609600" cy="5303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981" y="2741507"/>
              <a:ext cx="609600" cy="53032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952" y="2741507"/>
              <a:ext cx="609600" cy="53032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923" y="2741507"/>
              <a:ext cx="609600" cy="5303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894" y="2741507"/>
              <a:ext cx="609600" cy="53032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710" y="2397386"/>
              <a:ext cx="609600" cy="530329"/>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376" y="2397386"/>
              <a:ext cx="609600" cy="530329"/>
            </a:xfrm>
            <a:prstGeom prst="rect">
              <a:avLst/>
            </a:prstGeom>
          </p:spPr>
        </p:pic>
      </p:grpSp>
      <p:sp>
        <p:nvSpPr>
          <p:cNvPr id="11" name="Title 1"/>
          <p:cNvSpPr txBox="1">
            <a:spLocks/>
          </p:cNvSpPr>
          <p:nvPr/>
        </p:nvSpPr>
        <p:spPr>
          <a:xfrm>
            <a:off x="304721" y="125423"/>
            <a:ext cx="11884104" cy="590679"/>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latin typeface="Segoe" pitchFamily="34" charset="0"/>
            </a:endParaRPr>
          </a:p>
        </p:txBody>
      </p:sp>
      <p:grpSp>
        <p:nvGrpSpPr>
          <p:cNvPr id="19" name="Group 22"/>
          <p:cNvGrpSpPr/>
          <p:nvPr/>
        </p:nvGrpSpPr>
        <p:grpSpPr>
          <a:xfrm>
            <a:off x="5365215" y="2546113"/>
            <a:ext cx="1447342" cy="478711"/>
            <a:chOff x="4143375" y="3224213"/>
            <a:chExt cx="862013" cy="252413"/>
          </a:xfrm>
        </p:grpSpPr>
        <p:sp>
          <p:nvSpPr>
            <p:cNvPr id="22" name="Down Arrow 21"/>
            <p:cNvSpPr/>
            <p:nvPr/>
          </p:nvSpPr>
          <p:spPr bwMode="auto">
            <a:xfrm>
              <a:off x="4143375" y="3228975"/>
              <a:ext cx="242888" cy="242888"/>
            </a:xfrm>
            <a:prstGeom prst="downArrow">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50" name="Down Arrow 49"/>
            <p:cNvSpPr/>
            <p:nvPr/>
          </p:nvSpPr>
          <p:spPr bwMode="auto">
            <a:xfrm>
              <a:off x="4452938" y="3224213"/>
              <a:ext cx="242888" cy="242888"/>
            </a:xfrm>
            <a:prstGeom prst="downArrow">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51" name="Down Arrow 50"/>
            <p:cNvSpPr/>
            <p:nvPr/>
          </p:nvSpPr>
          <p:spPr bwMode="auto">
            <a:xfrm>
              <a:off x="4762500" y="3233738"/>
              <a:ext cx="242888" cy="242888"/>
            </a:xfrm>
            <a:prstGeom prst="downArrow">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grpSp>
      <p:sp>
        <p:nvSpPr>
          <p:cNvPr id="48" name="Rounded Rectangle 47"/>
          <p:cNvSpPr/>
          <p:nvPr/>
        </p:nvSpPr>
        <p:spPr bwMode="auto">
          <a:xfrm>
            <a:off x="1425388" y="981636"/>
            <a:ext cx="7589315" cy="378780"/>
          </a:xfrm>
          <a:prstGeom prst="roundRect">
            <a:avLst>
              <a:gd name="adj" fmla="val 23047"/>
            </a:avLst>
          </a:prstGeom>
          <a:noFill/>
          <a:effectLst/>
          <a:scene3d>
            <a:camera prst="orthographicFront">
              <a:rot lat="0" lon="0" rev="0"/>
            </a:camera>
            <a:lightRig rig="glow" dir="t">
              <a:rot lat="0" lon="0" rev="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defTabSz="1096873" fontAlgn="base">
              <a:lnSpc>
                <a:spcPct val="90000"/>
              </a:lnSpc>
              <a:spcBef>
                <a:spcPct val="0"/>
              </a:spcBef>
              <a:spcAft>
                <a:spcPct val="0"/>
              </a:spcAft>
              <a:buClr>
                <a:srgbClr val="F3AF35"/>
              </a:buClr>
              <a:buSzPct val="85000"/>
              <a:defRPr/>
            </a:pPr>
            <a:r>
              <a:rPr lang="en-US" sz="2400" b="1" dirty="0" smtClean="0">
                <a:solidFill>
                  <a:schemeClr val="bg1"/>
                </a:solidFill>
              </a:rPr>
              <a:t>Payment Card Industry - Data Security Standard</a:t>
            </a:r>
          </a:p>
        </p:txBody>
      </p:sp>
      <p:pic>
        <p:nvPicPr>
          <p:cNvPr id="2050" name="Picture 2" descr="PCI Security Standards Counci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1272" y="815719"/>
            <a:ext cx="1952625" cy="581026"/>
          </a:xfrm>
          <a:prstGeom prst="rect">
            <a:avLst/>
          </a:prstGeom>
          <a:ln>
            <a:noFill/>
          </a:ln>
        </p:spPr>
        <p:style>
          <a:lnRef idx="1">
            <a:schemeClr val="dk1"/>
          </a:lnRef>
          <a:fillRef idx="2">
            <a:schemeClr val="dk1"/>
          </a:fillRef>
          <a:effectRef idx="1">
            <a:schemeClr val="dk1"/>
          </a:effectRef>
          <a:fontRef idx="minor">
            <a:schemeClr val="dk1"/>
          </a:fontRef>
        </p:style>
      </p:pic>
      <p:grpSp>
        <p:nvGrpSpPr>
          <p:cNvPr id="53" name="Group 19"/>
          <p:cNvGrpSpPr/>
          <p:nvPr/>
        </p:nvGrpSpPr>
        <p:grpSpPr>
          <a:xfrm>
            <a:off x="2004050" y="3152553"/>
            <a:ext cx="8188821" cy="1352212"/>
            <a:chOff x="3039533" y="4097867"/>
            <a:chExt cx="3194243" cy="452560"/>
          </a:xfrm>
        </p:grpSpPr>
        <p:sp>
          <p:nvSpPr>
            <p:cNvPr id="54" name="Rounded Rectangle 53"/>
            <p:cNvSpPr/>
            <p:nvPr/>
          </p:nvSpPr>
          <p:spPr>
            <a:xfrm>
              <a:off x="3039533" y="4097867"/>
              <a:ext cx="3194243" cy="452560"/>
            </a:xfrm>
            <a:prstGeom prst="roundRect">
              <a:avLst>
                <a:gd name="adj" fmla="val 5995"/>
              </a:avLst>
            </a:prstGeom>
            <a:gradFill>
              <a:gsLst>
                <a:gs pos="0">
                  <a:srgbClr val="0070C0"/>
                </a:gs>
                <a:gs pos="25000">
                  <a:srgbClr val="0070C0">
                    <a:alpha val="65000"/>
                  </a:srgbClr>
                </a:gs>
                <a:gs pos="50000">
                  <a:srgbClr val="00B0F0">
                    <a:alpha val="68000"/>
                  </a:srgbClr>
                </a:gs>
                <a:gs pos="75000">
                  <a:srgbClr val="0070C0">
                    <a:alpha val="65000"/>
                  </a:srgbClr>
                </a:gs>
                <a:gs pos="100000">
                  <a:srgbClr val="0070C0"/>
                </a:gs>
              </a:gsLst>
              <a:lin ang="3600000" scaled="0"/>
            </a:gradFill>
            <a:ln>
              <a:gradFill>
                <a:gsLst>
                  <a:gs pos="0">
                    <a:schemeClr val="bg1">
                      <a:lumMod val="85000"/>
                    </a:schemeClr>
                  </a:gs>
                  <a:gs pos="50000">
                    <a:schemeClr val="bg1"/>
                  </a:gs>
                  <a:gs pos="100000">
                    <a:schemeClr val="bg1">
                      <a:lumMod val="85000"/>
                    </a:schemeClr>
                  </a:gs>
                </a:gsLst>
                <a:lin ang="5400000" scaled="0"/>
              </a:gradFill>
            </a:ln>
            <a:effectLst>
              <a:outerShdw blurRad="50800" dist="38100" dir="5400000" algn="t" rotWithShape="0">
                <a:prstClr val="black">
                  <a:alpha val="40000"/>
                </a:prstClr>
              </a:outerShdw>
            </a:effectLst>
          </p:spPr>
          <p:txBody>
            <a:bodyPr/>
            <a:lstStyle/>
            <a:p>
              <a:pPr algn="ctr">
                <a:defRPr/>
              </a:pPr>
              <a:endParaRPr lang="en-US" sz="1500" dirty="0">
                <a:solidFill>
                  <a:srgbClr val="FFFFFF"/>
                </a:solidFill>
                <a:effectLst>
                  <a:outerShdw blurRad="38100" dist="38100" dir="2700000" algn="tl">
                    <a:srgbClr val="000000">
                      <a:alpha val="43137"/>
                    </a:srgbClr>
                  </a:outerShdw>
                </a:effectLst>
              </a:endParaRPr>
            </a:p>
          </p:txBody>
        </p:sp>
        <p:sp>
          <p:nvSpPr>
            <p:cNvPr id="57" name="Rounded Rectangle 56"/>
            <p:cNvSpPr/>
            <p:nvPr/>
          </p:nvSpPr>
          <p:spPr bwMode="auto">
            <a:xfrm>
              <a:off x="3226265" y="4255385"/>
              <a:ext cx="1170602" cy="218504"/>
            </a:xfrm>
            <a:prstGeom prst="roundRect">
              <a:avLst/>
            </a:prstGeom>
            <a:solidFill>
              <a:schemeClr val="bg1">
                <a:lumMod val="95000"/>
                <a:lumOff val="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Data Classification </a:t>
              </a:r>
            </a:p>
          </p:txBody>
        </p:sp>
      </p:grpSp>
      <p:sp>
        <p:nvSpPr>
          <p:cNvPr id="12" name="TextBox 11"/>
          <p:cNvSpPr txBox="1"/>
          <p:nvPr/>
        </p:nvSpPr>
        <p:spPr>
          <a:xfrm>
            <a:off x="4784155" y="3245711"/>
            <a:ext cx="2841755"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Control Objectives</a:t>
            </a:r>
          </a:p>
        </p:txBody>
      </p:sp>
      <p:sp>
        <p:nvSpPr>
          <p:cNvPr id="21" name="Down Arrow 20"/>
          <p:cNvSpPr/>
          <p:nvPr/>
        </p:nvSpPr>
        <p:spPr bwMode="auto">
          <a:xfrm>
            <a:off x="3657600" y="4666129"/>
            <a:ext cx="325648" cy="578224"/>
          </a:xfrm>
          <a:prstGeom prst="down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1" name="Down Arrow 70"/>
          <p:cNvSpPr/>
          <p:nvPr/>
        </p:nvSpPr>
        <p:spPr bwMode="auto">
          <a:xfrm>
            <a:off x="8010431" y="4666129"/>
            <a:ext cx="325648" cy="578224"/>
          </a:xfrm>
          <a:prstGeom prst="down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73" name="Group 19"/>
          <p:cNvGrpSpPr/>
          <p:nvPr/>
        </p:nvGrpSpPr>
        <p:grpSpPr>
          <a:xfrm>
            <a:off x="1977731" y="5244353"/>
            <a:ext cx="8215140" cy="1352212"/>
            <a:chOff x="3039533" y="4097867"/>
            <a:chExt cx="3194243" cy="452560"/>
          </a:xfrm>
        </p:grpSpPr>
        <p:sp>
          <p:nvSpPr>
            <p:cNvPr id="74" name="Rounded Rectangle 73"/>
            <p:cNvSpPr/>
            <p:nvPr/>
          </p:nvSpPr>
          <p:spPr>
            <a:xfrm>
              <a:off x="3039533" y="4097867"/>
              <a:ext cx="3194243" cy="452560"/>
            </a:xfrm>
            <a:prstGeom prst="roundRect">
              <a:avLst>
                <a:gd name="adj" fmla="val 5995"/>
              </a:avLst>
            </a:prstGeom>
            <a:gradFill>
              <a:gsLst>
                <a:gs pos="0">
                  <a:srgbClr val="0070C0"/>
                </a:gs>
                <a:gs pos="25000">
                  <a:srgbClr val="0070C0">
                    <a:alpha val="65000"/>
                  </a:srgbClr>
                </a:gs>
                <a:gs pos="50000">
                  <a:srgbClr val="00B0F0">
                    <a:alpha val="68000"/>
                  </a:srgbClr>
                </a:gs>
                <a:gs pos="75000">
                  <a:srgbClr val="0070C0">
                    <a:alpha val="65000"/>
                  </a:srgbClr>
                </a:gs>
                <a:gs pos="100000">
                  <a:srgbClr val="0070C0"/>
                </a:gs>
              </a:gsLst>
              <a:lin ang="3600000" scaled="0"/>
            </a:gradFill>
            <a:ln>
              <a:gradFill>
                <a:gsLst>
                  <a:gs pos="0">
                    <a:schemeClr val="bg1">
                      <a:lumMod val="85000"/>
                    </a:schemeClr>
                  </a:gs>
                  <a:gs pos="50000">
                    <a:schemeClr val="bg1"/>
                  </a:gs>
                  <a:gs pos="100000">
                    <a:schemeClr val="bg1">
                      <a:lumMod val="85000"/>
                    </a:schemeClr>
                  </a:gs>
                </a:gsLst>
                <a:lin ang="5400000" scaled="0"/>
              </a:gradFill>
            </a:ln>
            <a:effectLst>
              <a:outerShdw blurRad="50800" dist="38100" dir="5400000" algn="t" rotWithShape="0">
                <a:prstClr val="black">
                  <a:alpha val="40000"/>
                </a:prstClr>
              </a:outerShdw>
            </a:effectLst>
          </p:spPr>
          <p:txBody>
            <a:bodyPr/>
            <a:lstStyle/>
            <a:p>
              <a:pPr algn="ctr">
                <a:defRPr/>
              </a:pPr>
              <a:endParaRPr lang="en-US" sz="1500" dirty="0">
                <a:solidFill>
                  <a:srgbClr val="FFFFFF"/>
                </a:solidFill>
                <a:effectLst>
                  <a:outerShdw blurRad="38100" dist="38100" dir="2700000" algn="tl">
                    <a:srgbClr val="000000">
                      <a:alpha val="43137"/>
                    </a:srgbClr>
                  </a:outerShdw>
                </a:effectLst>
              </a:endParaRPr>
            </a:p>
          </p:txBody>
        </p:sp>
        <p:sp>
          <p:nvSpPr>
            <p:cNvPr id="75" name="Rounded Rectangle 74"/>
            <p:cNvSpPr/>
            <p:nvPr/>
          </p:nvSpPr>
          <p:spPr bwMode="auto">
            <a:xfrm>
              <a:off x="3140432" y="4255417"/>
              <a:ext cx="1410389" cy="216022"/>
            </a:xfrm>
            <a:prstGeom prst="roundRect">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r>
                <a:rPr lang="en-US" dirty="0"/>
                <a:t>Classify Data containing PII</a:t>
              </a:r>
            </a:p>
          </p:txBody>
        </p:sp>
        <p:sp>
          <p:nvSpPr>
            <p:cNvPr id="76" name="Rounded Rectangle 75"/>
            <p:cNvSpPr/>
            <p:nvPr/>
          </p:nvSpPr>
          <p:spPr bwMode="auto">
            <a:xfrm>
              <a:off x="4705286" y="4255417"/>
              <a:ext cx="1462631" cy="209921"/>
            </a:xfrm>
            <a:prstGeom prst="roundRect">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r>
                <a:rPr lang="en-US" dirty="0"/>
                <a:t>RMS Protect Data containing PII</a:t>
              </a:r>
            </a:p>
          </p:txBody>
        </p:sp>
      </p:grpSp>
      <p:sp>
        <p:nvSpPr>
          <p:cNvPr id="77" name="TextBox 76"/>
          <p:cNvSpPr txBox="1"/>
          <p:nvPr/>
        </p:nvSpPr>
        <p:spPr>
          <a:xfrm>
            <a:off x="4680192" y="5342994"/>
            <a:ext cx="2841755"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Control Activities</a:t>
            </a:r>
          </a:p>
        </p:txBody>
      </p:sp>
      <p:pic>
        <p:nvPicPr>
          <p:cNvPr id="83" name="Picture 8" descr="C:\Users\James Syngai\Desktop\j0443051a.jpg"/>
          <p:cNvPicPr>
            <a:picLocks noChangeAspect="1" noChangeArrowheads="1"/>
          </p:cNvPicPr>
          <p:nvPr/>
        </p:nvPicPr>
        <p:blipFill>
          <a:blip r:embed="rId6"/>
          <a:srcRect t="10417" b="5887"/>
          <a:stretch>
            <a:fillRect/>
          </a:stretch>
        </p:blipFill>
        <p:spPr bwMode="auto">
          <a:xfrm>
            <a:off x="898453" y="1497345"/>
            <a:ext cx="992482" cy="1241129"/>
          </a:xfrm>
          <a:prstGeom prst="roundRect">
            <a:avLst>
              <a:gd name="adj" fmla="val 5675"/>
            </a:avLst>
          </a:prstGeom>
          <a:noFill/>
          <a:ln>
            <a:noFill/>
          </a:ln>
        </p:spPr>
      </p:pic>
      <p:sp>
        <p:nvSpPr>
          <p:cNvPr id="84" name="Round Same Side Corner Rectangle 83"/>
          <p:cNvSpPr/>
          <p:nvPr/>
        </p:nvSpPr>
        <p:spPr>
          <a:xfrm>
            <a:off x="874368" y="2482103"/>
            <a:ext cx="1097596" cy="162136"/>
          </a:xfrm>
          <a:prstGeom prst="round2SameRect">
            <a:avLst>
              <a:gd name="adj1" fmla="val 0"/>
              <a:gd name="adj2" fmla="val 16405"/>
            </a:avLst>
          </a:prstGeom>
          <a:solidFill>
            <a:schemeClr val="tx1">
              <a:alpha val="60000"/>
            </a:schemeClr>
          </a:solidFill>
        </p:spPr>
        <p:txBody>
          <a:bodyPr wrap="square" lIns="0" tIns="36576" rIns="0" bIns="0">
            <a:spAutoFit/>
          </a:bodyPr>
          <a:lstStyle/>
          <a:p>
            <a:pPr algn="ctr" defTabSz="914099">
              <a:lnSpc>
                <a:spcPct val="85000"/>
              </a:lnSpc>
            </a:pPr>
            <a:r>
              <a:rPr lang="en-US" sz="900" b="1" dirty="0" smtClean="0">
                <a:solidFill>
                  <a:schemeClr val="bg1"/>
                </a:solidFill>
                <a:effectLst>
                  <a:outerShdw blurRad="38100" dist="38100" dir="2700000" algn="tl">
                    <a:srgbClr val="000000">
                      <a:alpha val="43137"/>
                    </a:srgbClr>
                  </a:outerShdw>
                </a:effectLst>
                <a:latin typeface="Segoe" pitchFamily="34" charset="0"/>
              </a:rPr>
              <a:t>Board of Dir./CEO</a:t>
            </a:r>
          </a:p>
        </p:txBody>
      </p:sp>
      <p:pic>
        <p:nvPicPr>
          <p:cNvPr id="87" name="Picture 4" descr="C:\Users\James Syngai\Desktop\j0431728.jpg"/>
          <p:cNvPicPr>
            <a:picLocks noChangeAspect="1" noChangeArrowheads="1"/>
          </p:cNvPicPr>
          <p:nvPr/>
        </p:nvPicPr>
        <p:blipFill>
          <a:blip r:embed="rId7"/>
          <a:srcRect l="36500" t="7161" r="5419" b="20385"/>
          <a:stretch>
            <a:fillRect/>
          </a:stretch>
        </p:blipFill>
        <p:spPr bwMode="auto">
          <a:xfrm>
            <a:off x="854408" y="3195965"/>
            <a:ext cx="984771" cy="1228463"/>
          </a:xfrm>
          <a:prstGeom prst="roundRect">
            <a:avLst>
              <a:gd name="adj" fmla="val 5675"/>
            </a:avLst>
          </a:prstGeom>
          <a:noFill/>
          <a:ln>
            <a:noFill/>
          </a:ln>
        </p:spPr>
      </p:pic>
      <p:sp>
        <p:nvSpPr>
          <p:cNvPr id="88" name="Round Same Side Corner Rectangle 87"/>
          <p:cNvSpPr/>
          <p:nvPr/>
        </p:nvSpPr>
        <p:spPr>
          <a:xfrm>
            <a:off x="822999" y="4276076"/>
            <a:ext cx="1034698" cy="168119"/>
          </a:xfrm>
          <a:prstGeom prst="round2SameRect">
            <a:avLst>
              <a:gd name="adj1" fmla="val 0"/>
              <a:gd name="adj2" fmla="val 28145"/>
            </a:avLst>
          </a:prstGeom>
          <a:solidFill>
            <a:schemeClr val="tx1">
              <a:alpha val="60000"/>
            </a:schemeClr>
          </a:solidFill>
        </p:spPr>
        <p:txBody>
          <a:bodyPr wrap="square" lIns="0" tIns="36576" rIns="0" bIns="0">
            <a:spAutoFit/>
          </a:bodyPr>
          <a:lstStyle/>
          <a:p>
            <a:pPr algn="ctr" defTabSz="914099">
              <a:lnSpc>
                <a:spcPct val="85000"/>
              </a:lnSpc>
            </a:pPr>
            <a:r>
              <a:rPr lang="en-US" sz="900" b="1" dirty="0" smtClean="0">
                <a:solidFill>
                  <a:schemeClr val="bg1"/>
                </a:solidFill>
                <a:effectLst>
                  <a:outerShdw blurRad="38100" dist="38100" dir="2700000" algn="tl">
                    <a:srgbClr val="000000">
                      <a:alpha val="43137"/>
                    </a:srgbClr>
                  </a:outerShdw>
                </a:effectLst>
                <a:latin typeface="Segoe" pitchFamily="34" charset="0"/>
              </a:rPr>
              <a:t>CIO/CSO</a:t>
            </a:r>
          </a:p>
        </p:txBody>
      </p:sp>
      <p:pic>
        <p:nvPicPr>
          <p:cNvPr id="89" name="Picture 8" descr="C:\Users\James Syngai\Desktop\j0443432.jpg"/>
          <p:cNvPicPr>
            <a:picLocks noChangeAspect="1" noChangeArrowheads="1"/>
          </p:cNvPicPr>
          <p:nvPr/>
        </p:nvPicPr>
        <p:blipFill>
          <a:blip r:embed="rId8"/>
          <a:srcRect l="20607" t="5064" r="12729" b="38848"/>
          <a:stretch>
            <a:fillRect/>
          </a:stretch>
        </p:blipFill>
        <p:spPr bwMode="auto">
          <a:xfrm>
            <a:off x="2482760" y="1497020"/>
            <a:ext cx="1039650" cy="1242059"/>
          </a:xfrm>
          <a:prstGeom prst="roundRect">
            <a:avLst>
              <a:gd name="adj" fmla="val 5675"/>
            </a:avLst>
          </a:prstGeom>
          <a:noFill/>
          <a:ln>
            <a:noFill/>
          </a:ln>
        </p:spPr>
      </p:pic>
      <p:sp>
        <p:nvSpPr>
          <p:cNvPr id="90" name="Round Same Side Corner Rectangle 89"/>
          <p:cNvSpPr/>
          <p:nvPr/>
        </p:nvSpPr>
        <p:spPr>
          <a:xfrm>
            <a:off x="2482761" y="2471547"/>
            <a:ext cx="1039650" cy="168119"/>
          </a:xfrm>
          <a:prstGeom prst="round2SameRect">
            <a:avLst>
              <a:gd name="adj1" fmla="val 0"/>
              <a:gd name="adj2" fmla="val 28145"/>
            </a:avLst>
          </a:prstGeom>
          <a:solidFill>
            <a:schemeClr val="tx1">
              <a:alpha val="60000"/>
            </a:schemeClr>
          </a:solidFill>
        </p:spPr>
        <p:txBody>
          <a:bodyPr wrap="square" lIns="0" tIns="36576" rIns="0" bIns="0">
            <a:spAutoFit/>
          </a:bodyPr>
          <a:lstStyle/>
          <a:p>
            <a:pPr algn="ctr" defTabSz="914099">
              <a:lnSpc>
                <a:spcPct val="85000"/>
              </a:lnSpc>
            </a:pPr>
            <a:r>
              <a:rPr lang="en-US" sz="900" b="1" dirty="0" smtClean="0">
                <a:solidFill>
                  <a:schemeClr val="bg1"/>
                </a:solidFill>
                <a:effectLst>
                  <a:outerShdw blurRad="38100" dist="38100" dir="2700000" algn="tl">
                    <a:srgbClr val="000000">
                      <a:alpha val="43137"/>
                    </a:srgbClr>
                  </a:outerShdw>
                </a:effectLst>
                <a:latin typeface="Segoe" pitchFamily="34" charset="0"/>
              </a:rPr>
              <a:t>Audit Committee</a:t>
            </a:r>
          </a:p>
        </p:txBody>
      </p:sp>
      <p:pic>
        <p:nvPicPr>
          <p:cNvPr id="91" name="Picture 6" descr="C:\Users\James Syngai\Desktop\j0410147.jpg"/>
          <p:cNvPicPr>
            <a:picLocks noChangeAspect="1" noChangeArrowheads="1"/>
          </p:cNvPicPr>
          <p:nvPr/>
        </p:nvPicPr>
        <p:blipFill>
          <a:blip r:embed="rId9"/>
          <a:srcRect r="21974" b="35335"/>
          <a:stretch>
            <a:fillRect/>
          </a:stretch>
        </p:blipFill>
        <p:spPr bwMode="auto">
          <a:xfrm>
            <a:off x="822999" y="5255928"/>
            <a:ext cx="987837" cy="1231281"/>
          </a:xfrm>
          <a:prstGeom prst="roundRect">
            <a:avLst>
              <a:gd name="adj" fmla="val 5675"/>
            </a:avLst>
          </a:prstGeom>
          <a:noFill/>
          <a:ln>
            <a:noFill/>
          </a:ln>
        </p:spPr>
      </p:pic>
      <p:sp>
        <p:nvSpPr>
          <p:cNvPr id="92" name="Round Same Side Corner Rectangle 91"/>
          <p:cNvSpPr/>
          <p:nvPr/>
        </p:nvSpPr>
        <p:spPr>
          <a:xfrm>
            <a:off x="822998" y="6377140"/>
            <a:ext cx="987838" cy="168119"/>
          </a:xfrm>
          <a:prstGeom prst="round2SameRect">
            <a:avLst>
              <a:gd name="adj1" fmla="val 0"/>
              <a:gd name="adj2" fmla="val 28145"/>
            </a:avLst>
          </a:prstGeom>
          <a:solidFill>
            <a:schemeClr val="tx1">
              <a:alpha val="60000"/>
            </a:schemeClr>
          </a:solidFill>
        </p:spPr>
        <p:txBody>
          <a:bodyPr wrap="square" lIns="0" tIns="36576" rIns="0" bIns="0">
            <a:spAutoFit/>
          </a:bodyPr>
          <a:lstStyle/>
          <a:p>
            <a:pPr algn="ctr" defTabSz="914099">
              <a:lnSpc>
                <a:spcPct val="85000"/>
              </a:lnSpc>
            </a:pPr>
            <a:r>
              <a:rPr lang="en-US" sz="900" b="1" dirty="0" smtClean="0">
                <a:solidFill>
                  <a:schemeClr val="bg1"/>
                </a:solidFill>
                <a:effectLst>
                  <a:outerShdw blurRad="38100" dist="38100" dir="2700000" algn="tl">
                    <a:srgbClr val="000000">
                      <a:alpha val="43137"/>
                    </a:srgbClr>
                  </a:outerShdw>
                </a:effectLst>
                <a:latin typeface="Segoe" pitchFamily="34" charset="0"/>
              </a:rPr>
              <a:t>IT Pro</a:t>
            </a:r>
          </a:p>
        </p:txBody>
      </p:sp>
      <p:sp>
        <p:nvSpPr>
          <p:cNvPr id="38" name="Rounded Rectangle 37"/>
          <p:cNvSpPr/>
          <p:nvPr/>
        </p:nvSpPr>
        <p:spPr bwMode="auto">
          <a:xfrm>
            <a:off x="6672766" y="3626908"/>
            <a:ext cx="3000977" cy="652872"/>
          </a:xfrm>
          <a:prstGeom prst="roundRect">
            <a:avLst/>
          </a:prstGeom>
          <a:solidFill>
            <a:schemeClr val="bg1">
              <a:lumMod val="95000"/>
              <a:lumOff val="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Data Protection</a:t>
            </a:r>
          </a:p>
        </p:txBody>
      </p:sp>
    </p:spTree>
    <p:extLst>
      <p:ext uri="{BB962C8B-B14F-4D97-AF65-F5344CB8AC3E}">
        <p14:creationId xmlns:p14="http://schemas.microsoft.com/office/powerpoint/2010/main" val="392837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
            </a:r>
            <a:br>
              <a:rPr lang="en-US" smtClean="0"/>
            </a:br>
            <a:r>
              <a:rPr lang="en-US" smtClean="0"/>
              <a:t>Implementing control activities</a:t>
            </a:r>
            <a:endParaRPr lang="en-US" dirty="0"/>
          </a:p>
        </p:txBody>
      </p:sp>
      <p:sp>
        <p:nvSpPr>
          <p:cNvPr id="3" name="Subtitle 2"/>
          <p:cNvSpPr>
            <a:spLocks noGrp="1"/>
          </p:cNvSpPr>
          <p:nvPr>
            <p:ph type="subTitle" idx="1"/>
          </p:nvPr>
        </p:nvSpPr>
        <p:spPr/>
        <p:txBody>
          <a:bodyPr/>
          <a:lstStyle/>
          <a:p>
            <a:r>
              <a:rPr lang="en-US" smtClean="0"/>
              <a:t>Gunjan Jain</a:t>
            </a:r>
          </a:p>
          <a:p>
            <a:r>
              <a:rPr lang="en-US" smtClean="0"/>
              <a:t>Solution Accelerator Team</a:t>
            </a:r>
            <a:endParaRPr lang="en-US" dirty="0"/>
          </a:p>
        </p:txBody>
      </p:sp>
    </p:spTree>
    <p:extLst>
      <p:ext uri="{BB962C8B-B14F-4D97-AF65-F5344CB8AC3E}">
        <p14:creationId xmlns:p14="http://schemas.microsoft.com/office/powerpoint/2010/main" val="11381711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Scenario: Data Classification &amp; Protection</a:t>
            </a:r>
            <a:endParaRPr lang="en-US" dirty="0"/>
          </a:p>
        </p:txBody>
      </p:sp>
      <p:grpSp>
        <p:nvGrpSpPr>
          <p:cNvPr id="30" name="Group 2051"/>
          <p:cNvGrpSpPr/>
          <p:nvPr/>
        </p:nvGrpSpPr>
        <p:grpSpPr>
          <a:xfrm flipH="1">
            <a:off x="833778" y="1658051"/>
            <a:ext cx="880795" cy="1556934"/>
            <a:chOff x="2990810" y="-744582"/>
            <a:chExt cx="630228" cy="871185"/>
          </a:xfrm>
        </p:grpSpPr>
        <p:pic>
          <p:nvPicPr>
            <p:cNvPr id="52" name="Picture 3" descr="C:\Users\kghelani\AppData\Local\Microsoft\Windows\Temporary Internet Files\Content.IE5\UF3XSKIW\MCj04326220000[1].png"/>
            <p:cNvPicPr>
              <a:picLocks noChangeAspect="1" noChangeArrowheads="1"/>
            </p:cNvPicPr>
            <p:nvPr/>
          </p:nvPicPr>
          <p:blipFill>
            <a:blip r:embed="rId4" cstate="print"/>
            <a:srcRect/>
            <a:stretch>
              <a:fillRect/>
            </a:stretch>
          </p:blipFill>
          <p:spPr bwMode="auto">
            <a:xfrm>
              <a:off x="3000594" y="-744582"/>
              <a:ext cx="620444" cy="512261"/>
            </a:xfrm>
            <a:prstGeom prst="rect">
              <a:avLst/>
            </a:prstGeom>
            <a:noFill/>
          </p:spPr>
        </p:pic>
        <p:sp>
          <p:nvSpPr>
            <p:cNvPr id="43" name="TextBox 42"/>
            <p:cNvSpPr txBox="1"/>
            <p:nvPr/>
          </p:nvSpPr>
          <p:spPr>
            <a:xfrm>
              <a:off x="2990810" y="-28392"/>
              <a:ext cx="514996" cy="154995"/>
            </a:xfrm>
            <a:prstGeom prst="rect">
              <a:avLst/>
            </a:prstGeom>
            <a:noFill/>
          </p:spPr>
          <p:txBody>
            <a:bodyPr wrap="none" lIns="0" tIns="0" rIns="0" bIns="0" rtlCol="0">
              <a:spAutoFit/>
            </a:bodyPr>
            <a:lstStyle/>
            <a:p>
              <a:pPr>
                <a:lnSpc>
                  <a:spcPct val="90000"/>
                </a:lnSpc>
                <a:buNone/>
              </a:pPr>
              <a:r>
                <a:rPr lang="en-US" sz="2000" b="1" dirty="0" smtClean="0">
                  <a:effectLst>
                    <a:outerShdw blurRad="38100" dist="38100" dir="2700000" algn="tl">
                      <a:srgbClr val="000000">
                        <a:alpha val="43137"/>
                      </a:srgbClr>
                    </a:outerShdw>
                  </a:effectLst>
                </a:rPr>
                <a:t>IT</a:t>
              </a:r>
              <a:r>
                <a:rPr lang="en-US"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Pro</a:t>
              </a:r>
              <a:endParaRPr lang="en-US" b="1" dirty="0" smtClean="0">
                <a:effectLst>
                  <a:outerShdw blurRad="38100" dist="38100" dir="2700000" algn="tl">
                    <a:srgbClr val="000000">
                      <a:alpha val="43137"/>
                    </a:srgbClr>
                  </a:outerShdw>
                </a:effectLst>
              </a:endParaRPr>
            </a:p>
          </p:txBody>
        </p:sp>
      </p:grpSp>
      <p:grpSp>
        <p:nvGrpSpPr>
          <p:cNvPr id="32" name="Group 5"/>
          <p:cNvGrpSpPr/>
          <p:nvPr/>
        </p:nvGrpSpPr>
        <p:grpSpPr>
          <a:xfrm>
            <a:off x="2552767" y="1061067"/>
            <a:ext cx="3840713" cy="2232634"/>
            <a:chOff x="2559012" y="737721"/>
            <a:chExt cx="2748120" cy="1249274"/>
          </a:xfrm>
        </p:grpSpPr>
        <p:sp>
          <p:nvSpPr>
            <p:cNvPr id="102" name="Striped Right Arrow 101"/>
            <p:cNvSpPr/>
            <p:nvPr/>
          </p:nvSpPr>
          <p:spPr bwMode="auto">
            <a:xfrm>
              <a:off x="2699839" y="1109548"/>
              <a:ext cx="1271383" cy="341932"/>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spcBef>
                  <a:spcPct val="0"/>
                </a:spcBef>
              </a:pPr>
              <a:endParaRPr lang="en-US" sz="1100" dirty="0" smtClean="0">
                <a:solidFill>
                  <a:srgbClr val="FFFFFF"/>
                </a:solidFill>
                <a:latin typeface="Segoe" pitchFamily="34" charset="0"/>
              </a:endParaRPr>
            </a:p>
          </p:txBody>
        </p:sp>
        <p:grpSp>
          <p:nvGrpSpPr>
            <p:cNvPr id="35" name="New Reg Requirements"/>
            <p:cNvGrpSpPr/>
            <p:nvPr/>
          </p:nvGrpSpPr>
          <p:grpSpPr>
            <a:xfrm>
              <a:off x="2559012" y="737721"/>
              <a:ext cx="2748120" cy="1249274"/>
              <a:chOff x="2318910" y="833485"/>
              <a:chExt cx="2748120" cy="1249274"/>
            </a:xfrm>
          </p:grpSpPr>
          <p:sp>
            <p:nvSpPr>
              <p:cNvPr id="97" name="Rectangle 96"/>
              <p:cNvSpPr/>
              <p:nvPr/>
            </p:nvSpPr>
            <p:spPr>
              <a:xfrm>
                <a:off x="2318910" y="1686660"/>
                <a:ext cx="1908081" cy="396099"/>
              </a:xfrm>
              <a:prstGeom prst="rect">
                <a:avLst/>
              </a:prstGeom>
            </p:spPr>
            <p:txBody>
              <a:bodyPr wrap="none">
                <a:spAutoFit/>
              </a:bodyPr>
              <a:lstStyle/>
              <a:p>
                <a:pPr algn="ctr" defTabSz="914099">
                  <a:spcBef>
                    <a:spcPct val="0"/>
                  </a:spcBef>
                  <a:buNone/>
                </a:pPr>
                <a:r>
                  <a:rPr lang="en-US" sz="2000" b="1" dirty="0" smtClean="0">
                    <a:solidFill>
                      <a:srgbClr val="FFFFFF"/>
                    </a:solidFill>
                    <a:latin typeface="Segoe" pitchFamily="34" charset="0"/>
                  </a:rPr>
                  <a:t>Implement</a:t>
                </a:r>
              </a:p>
              <a:p>
                <a:pPr algn="ctr" defTabSz="914099">
                  <a:spcBef>
                    <a:spcPct val="0"/>
                  </a:spcBef>
                  <a:buNone/>
                </a:pPr>
                <a:r>
                  <a:rPr lang="en-US" sz="2000" b="1" dirty="0" smtClean="0">
                    <a:solidFill>
                      <a:srgbClr val="FFFFFF"/>
                    </a:solidFill>
                    <a:latin typeface="Segoe" pitchFamily="34" charset="0"/>
                  </a:rPr>
                  <a:t>Controls for PCI-DSS</a:t>
                </a:r>
                <a:endParaRPr lang="en-US" sz="2000" b="1" dirty="0">
                  <a:solidFill>
                    <a:srgbClr val="FFFFFF"/>
                  </a:solidFill>
                  <a:latin typeface="Segoe" pitchFamily="34" charset="0"/>
                </a:endParaRPr>
              </a:p>
            </p:txBody>
          </p:sp>
          <p:pic>
            <p:nvPicPr>
              <p:cNvPr id="98" name="Picture 5" descr="\\showsrus\images\Illustrations-Icons\Windows_Vista_Icons_ for_Marketing_use\N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604" y="1653551"/>
                <a:ext cx="240102" cy="240102"/>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1138" y="833485"/>
                <a:ext cx="1175892" cy="918665"/>
              </a:xfrm>
              <a:prstGeom prst="rect">
                <a:avLst/>
              </a:prstGeom>
            </p:spPr>
          </p:pic>
        </p:grpSp>
      </p:grpSp>
      <p:grpSp>
        <p:nvGrpSpPr>
          <p:cNvPr id="7" name="Group 6"/>
          <p:cNvGrpSpPr/>
          <p:nvPr/>
        </p:nvGrpSpPr>
        <p:grpSpPr>
          <a:xfrm>
            <a:off x="6231833" y="2450208"/>
            <a:ext cx="3058623" cy="1584438"/>
            <a:chOff x="4037359" y="1586985"/>
            <a:chExt cx="1827817" cy="809128"/>
          </a:xfrm>
        </p:grpSpPr>
        <p:sp>
          <p:nvSpPr>
            <p:cNvPr id="40" name="Striped Right Arrow 39"/>
            <p:cNvSpPr/>
            <p:nvPr/>
          </p:nvSpPr>
          <p:spPr bwMode="auto">
            <a:xfrm rot="3880974">
              <a:off x="3803761" y="1820583"/>
              <a:ext cx="809128" cy="341932"/>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spcBef>
                  <a:spcPct val="0"/>
                </a:spcBef>
              </a:pPr>
              <a:endParaRPr lang="en-US" sz="1100" dirty="0" smtClean="0">
                <a:solidFill>
                  <a:srgbClr val="FFFFFF"/>
                </a:solidFill>
                <a:latin typeface="Segoe" pitchFamily="34" charset="0"/>
              </a:endParaRPr>
            </a:p>
          </p:txBody>
        </p:sp>
        <p:sp>
          <p:nvSpPr>
            <p:cNvPr id="41" name="Rectangle 40"/>
            <p:cNvSpPr/>
            <p:nvPr/>
          </p:nvSpPr>
          <p:spPr>
            <a:xfrm>
              <a:off x="4254677" y="1656236"/>
              <a:ext cx="1610499" cy="612974"/>
            </a:xfrm>
            <a:prstGeom prst="rect">
              <a:avLst/>
            </a:prstGeom>
          </p:spPr>
          <p:txBody>
            <a:bodyPr wrap="none">
              <a:spAutoFit/>
            </a:bodyPr>
            <a:lstStyle/>
            <a:p>
              <a:pPr algn="ctr" defTabSz="914099">
                <a:spcBef>
                  <a:spcPct val="0"/>
                </a:spcBef>
                <a:buNone/>
              </a:pPr>
              <a:r>
                <a:rPr lang="en-US" b="1" dirty="0" smtClean="0">
                  <a:solidFill>
                    <a:srgbClr val="FFFFFF"/>
                  </a:solidFill>
                  <a:latin typeface="Segoe" pitchFamily="34" charset="0"/>
                </a:rPr>
                <a:t>Create </a:t>
              </a:r>
            </a:p>
            <a:p>
              <a:pPr algn="ctr" defTabSz="914099">
                <a:spcBef>
                  <a:spcPct val="0"/>
                </a:spcBef>
                <a:buNone/>
              </a:pPr>
              <a:r>
                <a:rPr lang="en-US" b="1" dirty="0">
                  <a:solidFill>
                    <a:srgbClr val="FFFFFF"/>
                  </a:solidFill>
                  <a:latin typeface="Segoe" pitchFamily="34" charset="0"/>
                </a:rPr>
                <a:t> </a:t>
              </a:r>
              <a:r>
                <a:rPr lang="en-US" b="1" dirty="0" smtClean="0">
                  <a:solidFill>
                    <a:srgbClr val="FFFFFF"/>
                  </a:solidFill>
                  <a:latin typeface="Segoe" pitchFamily="34" charset="0"/>
                </a:rPr>
                <a:t>Classification Baseline </a:t>
              </a:r>
            </a:p>
            <a:p>
              <a:pPr algn="ctr" defTabSz="914099">
                <a:spcBef>
                  <a:spcPct val="0"/>
                </a:spcBef>
                <a:buNone/>
              </a:pPr>
              <a:r>
                <a:rPr lang="en-US" b="1" dirty="0" smtClean="0">
                  <a:solidFill>
                    <a:srgbClr val="FFFFFF"/>
                  </a:solidFill>
                  <a:latin typeface="Segoe" pitchFamily="34" charset="0"/>
                </a:rPr>
                <a:t> for PCI-DSS</a:t>
              </a:r>
            </a:p>
            <a:p>
              <a:pPr algn="ctr" defTabSz="914099">
                <a:spcBef>
                  <a:spcPct val="0"/>
                </a:spcBef>
                <a:buNone/>
              </a:pPr>
              <a:r>
                <a:rPr lang="en-US" dirty="0" smtClean="0">
                  <a:solidFill>
                    <a:srgbClr val="FFFFFF"/>
                  </a:solidFill>
                  <a:latin typeface="Segoe" pitchFamily="34" charset="0"/>
                </a:rPr>
                <a:t>(Import &amp; Customize</a:t>
              </a:r>
              <a:r>
                <a:rPr lang="en-US" sz="1200" dirty="0" smtClean="0">
                  <a:solidFill>
                    <a:srgbClr val="FFFFFF"/>
                  </a:solidFill>
                  <a:latin typeface="Segoe" pitchFamily="34" charset="0"/>
                </a:rPr>
                <a:t>)</a:t>
              </a:r>
            </a:p>
          </p:txBody>
        </p:sp>
      </p:grpSp>
      <p:sp>
        <p:nvSpPr>
          <p:cNvPr id="49" name="TextBox 48"/>
          <p:cNvSpPr txBox="1"/>
          <p:nvPr/>
        </p:nvSpPr>
        <p:spPr>
          <a:xfrm>
            <a:off x="5367237" y="1725576"/>
            <a:ext cx="553296" cy="45704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lnSpc>
                <a:spcPct val="90000"/>
              </a:lnSpc>
              <a:buNone/>
            </a:pPr>
            <a:r>
              <a:rPr lang="en-US" sz="1100" b="1" dirty="0" smtClean="0">
                <a:solidFill>
                  <a:schemeClr val="bg1">
                    <a:lumMod val="95000"/>
                    <a:lumOff val="5000"/>
                  </a:schemeClr>
                </a:solidFill>
                <a:effectLst>
                  <a:outerShdw blurRad="38100" dist="38100" dir="2700000" algn="tl">
                    <a:srgbClr val="000000">
                      <a:alpha val="43137"/>
                    </a:srgbClr>
                  </a:outerShdw>
                </a:effectLst>
                <a:latin typeface="Segoe" pitchFamily="34" charset="0"/>
              </a:rPr>
              <a:t> </a:t>
            </a:r>
          </a:p>
          <a:p>
            <a:pPr algn="ctr">
              <a:lnSpc>
                <a:spcPct val="90000"/>
              </a:lnSpc>
              <a:buNone/>
            </a:pPr>
            <a:r>
              <a:rPr lang="en-US" sz="1100" b="1" dirty="0" smtClean="0">
                <a:solidFill>
                  <a:schemeClr val="bg1">
                    <a:lumMod val="95000"/>
                    <a:lumOff val="5000"/>
                  </a:schemeClr>
                </a:solidFill>
                <a:effectLst>
                  <a:outerShdw blurRad="38100" dist="38100" dir="2700000" algn="tl">
                    <a:srgbClr val="000000">
                      <a:alpha val="43137"/>
                    </a:srgbClr>
                  </a:outerShdw>
                </a:effectLst>
                <a:latin typeface="Segoe" pitchFamily="34" charset="0"/>
              </a:rPr>
              <a:t>PCI-DSS </a:t>
            </a:r>
          </a:p>
          <a:p>
            <a:pPr algn="ctr">
              <a:lnSpc>
                <a:spcPct val="90000"/>
              </a:lnSpc>
              <a:buNone/>
            </a:pPr>
            <a:endParaRPr lang="en-US" sz="1100" dirty="0" smtClean="0">
              <a:solidFill>
                <a:schemeClr val="bg1">
                  <a:lumMod val="95000"/>
                  <a:lumOff val="5000"/>
                </a:schemeClr>
              </a:solidFill>
              <a:effectLst>
                <a:outerShdw blurRad="38100" dist="38100" dir="2700000" algn="tl">
                  <a:srgbClr val="000000">
                    <a:alpha val="43137"/>
                  </a:srgbClr>
                </a:outerShdw>
              </a:effectLst>
              <a:latin typeface="Segoe" pitchFamily="34" charset="0"/>
            </a:endParaRPr>
          </a:p>
        </p:txBody>
      </p:sp>
      <p:grpSp>
        <p:nvGrpSpPr>
          <p:cNvPr id="9" name="Group 8"/>
          <p:cNvGrpSpPr/>
          <p:nvPr/>
        </p:nvGrpSpPr>
        <p:grpSpPr>
          <a:xfrm>
            <a:off x="6585499" y="3653762"/>
            <a:ext cx="1905873" cy="2345451"/>
            <a:chOff x="5530490" y="2002593"/>
            <a:chExt cx="1134521" cy="1134521"/>
          </a:xfrm>
        </p:grpSpPr>
        <p:pic>
          <p:nvPicPr>
            <p:cNvPr id="4104" name="Picture 8" descr="C:\Users\gunjanj.REDMOND\AppData\Local\Microsoft\Windows\Temporary Internet Files\Content.IE5\CSTBGXFT\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0490" y="2002593"/>
              <a:ext cx="1134521" cy="113452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 descr="\\SERVER3\InternalBin\Resource DVD\DVD_ART36\Artwork_Imagery\Icons - Illustrations\_ REAL VISTA STYLE\folder file organize.png"/>
            <p:cNvPicPr>
              <a:picLocks noChangeAspect="1" noChangeArrowheads="1"/>
            </p:cNvPicPr>
            <p:nvPr/>
          </p:nvPicPr>
          <p:blipFill>
            <a:blip r:embed="rId8"/>
            <a:srcRect/>
            <a:stretch>
              <a:fillRect/>
            </a:stretch>
          </p:blipFill>
          <p:spPr bwMode="auto">
            <a:xfrm>
              <a:off x="5919139" y="2509892"/>
              <a:ext cx="497248" cy="497248"/>
            </a:xfrm>
            <a:prstGeom prst="rect">
              <a:avLst/>
            </a:prstGeom>
            <a:noFill/>
          </p:spPr>
        </p:pic>
      </p:grpSp>
      <p:grpSp>
        <p:nvGrpSpPr>
          <p:cNvPr id="76" name="Group 75"/>
          <p:cNvGrpSpPr/>
          <p:nvPr/>
        </p:nvGrpSpPr>
        <p:grpSpPr>
          <a:xfrm>
            <a:off x="5781830" y="4702526"/>
            <a:ext cx="1456557" cy="1317810"/>
            <a:chOff x="3031282" y="2420471"/>
            <a:chExt cx="1191094" cy="1056250"/>
          </a:xfrm>
        </p:grpSpPr>
        <p:sp>
          <p:nvSpPr>
            <p:cNvPr id="77" name=" 3"/>
            <p:cNvSpPr/>
            <p:nvPr/>
          </p:nvSpPr>
          <p:spPr>
            <a:xfrm>
              <a:off x="3031282" y="2420471"/>
              <a:ext cx="1191094" cy="1056250"/>
            </a:xfrm>
            <a:prstGeom prst="gear9">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sp>
        <p:sp>
          <p:nvSpPr>
            <p:cNvPr id="78" name=" 4"/>
            <p:cNvSpPr/>
            <p:nvPr/>
          </p:nvSpPr>
          <p:spPr>
            <a:xfrm>
              <a:off x="3270744" y="2667893"/>
              <a:ext cx="712169" cy="542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600" b="1" dirty="0" smtClean="0">
                  <a:gradFill>
                    <a:gsLst>
                      <a:gs pos="50000">
                        <a:schemeClr val="bg1"/>
                      </a:gs>
                      <a:gs pos="70000">
                        <a:schemeClr val="bg1"/>
                      </a:gs>
                    </a:gsLst>
                    <a:lin ang="16200000" scaled="1"/>
                  </a:gradFill>
                </a:rPr>
                <a:t>Classify  &amp; Apply Policies</a:t>
              </a:r>
              <a:endParaRPr lang="en-US" sz="1600" b="1" dirty="0">
                <a:gradFill>
                  <a:gsLst>
                    <a:gs pos="50000">
                      <a:schemeClr val="bg1"/>
                    </a:gs>
                    <a:gs pos="70000">
                      <a:schemeClr val="bg1"/>
                    </a:gs>
                  </a:gsLst>
                  <a:lin ang="16200000" scaled="1"/>
                </a:gradFill>
              </a:endParaRPr>
            </a:p>
          </p:txBody>
        </p:sp>
      </p:grpSp>
      <p:pic>
        <p:nvPicPr>
          <p:cNvPr id="1028" name="Picture 4" descr="C:\Users\gunjanj.REDMOND\AppData\Local\Microsoft\Windows\Temporary Internet Files\Content.IE5\E5WU8F37\MC900434865[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374" y="1561067"/>
            <a:ext cx="1241287" cy="12412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244869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
            </a:r>
            <a:br>
              <a:rPr lang="en-US" smtClean="0"/>
            </a:br>
            <a:r>
              <a:rPr lang="en-US" smtClean="0"/>
              <a:t>Apply classification baseline across multiple file servers</a:t>
            </a:r>
            <a:endParaRPr lang="en-US" dirty="0"/>
          </a:p>
        </p:txBody>
      </p:sp>
      <p:sp>
        <p:nvSpPr>
          <p:cNvPr id="3" name="Subtitle 2"/>
          <p:cNvSpPr>
            <a:spLocks noGrp="1"/>
          </p:cNvSpPr>
          <p:nvPr>
            <p:ph type="subTitle" idx="1"/>
          </p:nvPr>
        </p:nvSpPr>
        <p:spPr/>
        <p:txBody>
          <a:bodyPr/>
          <a:lstStyle/>
          <a:p>
            <a:r>
              <a:rPr lang="en-US" smtClean="0"/>
              <a:t>Gunjan Jain</a:t>
            </a:r>
          </a:p>
          <a:p>
            <a:r>
              <a:rPr lang="en-US" smtClean="0"/>
              <a:t>Solution Accelerator Team</a:t>
            </a:r>
            <a:endParaRPr lang="en-US" dirty="0"/>
          </a:p>
        </p:txBody>
      </p:sp>
    </p:spTree>
    <p:extLst>
      <p:ext uri="{BB962C8B-B14F-4D97-AF65-F5344CB8AC3E}">
        <p14:creationId xmlns:p14="http://schemas.microsoft.com/office/powerpoint/2010/main" val="53675195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98598"/>
          </a:xfrm>
        </p:spPr>
        <p:txBody>
          <a:bodyPr/>
          <a:lstStyle/>
          <a:p>
            <a:r>
              <a:rPr lang="en-US" sz="3600" dirty="0" smtClean="0"/>
              <a:t>Scenario: Apply classification baseline to all File Servers</a:t>
            </a:r>
            <a:endParaRPr lang="en-US" sz="3600" dirty="0"/>
          </a:p>
        </p:txBody>
      </p:sp>
      <p:grpSp>
        <p:nvGrpSpPr>
          <p:cNvPr id="30" name="Group 2051"/>
          <p:cNvGrpSpPr/>
          <p:nvPr/>
        </p:nvGrpSpPr>
        <p:grpSpPr>
          <a:xfrm flipH="1">
            <a:off x="1090209" y="1378005"/>
            <a:ext cx="712327" cy="1011503"/>
            <a:chOff x="2908711" y="-744582"/>
            <a:chExt cx="712327" cy="1011503"/>
          </a:xfrm>
        </p:grpSpPr>
        <p:pic>
          <p:nvPicPr>
            <p:cNvPr id="52" name="Picture 3" descr="C:\Users\kghelani\AppData\Local\Microsoft\Windows\Temporary Internet Files\Content.IE5\UF3XSKIW\MCj04326220000[1].png"/>
            <p:cNvPicPr>
              <a:picLocks noChangeAspect="1" noChangeArrowheads="1"/>
            </p:cNvPicPr>
            <p:nvPr/>
          </p:nvPicPr>
          <p:blipFill>
            <a:blip r:embed="rId4" cstate="print"/>
            <a:srcRect/>
            <a:stretch>
              <a:fillRect/>
            </a:stretch>
          </p:blipFill>
          <p:spPr bwMode="auto">
            <a:xfrm>
              <a:off x="3000594" y="-744582"/>
              <a:ext cx="620444" cy="512261"/>
            </a:xfrm>
            <a:prstGeom prst="rect">
              <a:avLst/>
            </a:prstGeom>
            <a:noFill/>
          </p:spPr>
        </p:pic>
        <p:sp>
          <p:nvSpPr>
            <p:cNvPr id="43" name="TextBox 42"/>
            <p:cNvSpPr txBox="1"/>
            <p:nvPr/>
          </p:nvSpPr>
          <p:spPr>
            <a:xfrm>
              <a:off x="2908711" y="17622"/>
              <a:ext cx="647613" cy="249299"/>
            </a:xfrm>
            <a:prstGeom prst="rect">
              <a:avLst/>
            </a:prstGeom>
            <a:noFill/>
          </p:spPr>
          <p:txBody>
            <a:bodyPr wrap="none" lIns="0" tIns="0" rIns="0" bIns="0" rtlCol="0">
              <a:spAutoFit/>
            </a:bodyPr>
            <a:lstStyle/>
            <a:p>
              <a:pPr>
                <a:lnSpc>
                  <a:spcPct val="90000"/>
                </a:lnSpc>
                <a:buNone/>
              </a:pPr>
              <a:r>
                <a:rPr lang="en-US" b="1" dirty="0" smtClean="0">
                  <a:effectLst>
                    <a:outerShdw blurRad="38100" dist="38100" dir="2700000" algn="tl">
                      <a:srgbClr val="000000">
                        <a:alpha val="43137"/>
                      </a:srgbClr>
                    </a:outerShdw>
                  </a:effectLst>
                </a:rPr>
                <a:t>IT</a:t>
              </a:r>
              <a:r>
                <a:rPr lang="en-US" sz="1600"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Pro</a:t>
              </a:r>
              <a:endParaRPr lang="en-US" sz="1600" b="1" dirty="0" smtClean="0">
                <a:effectLst>
                  <a:outerShdw blurRad="38100" dist="38100" dir="2700000" algn="tl">
                    <a:srgbClr val="000000">
                      <a:alpha val="43137"/>
                    </a:srgbClr>
                  </a:outerShdw>
                </a:effectLst>
              </a:endParaRPr>
            </a:p>
          </p:txBody>
        </p:sp>
      </p:grpSp>
      <p:grpSp>
        <p:nvGrpSpPr>
          <p:cNvPr id="32" name="Group 5"/>
          <p:cNvGrpSpPr/>
          <p:nvPr/>
        </p:nvGrpSpPr>
        <p:grpSpPr>
          <a:xfrm>
            <a:off x="2027852" y="1057246"/>
            <a:ext cx="3000929" cy="1524892"/>
            <a:chOff x="2306200" y="737721"/>
            <a:chExt cx="3000932" cy="1524892"/>
          </a:xfrm>
        </p:grpSpPr>
        <p:sp>
          <p:nvSpPr>
            <p:cNvPr id="102" name="Striped Right Arrow 101"/>
            <p:cNvSpPr/>
            <p:nvPr/>
          </p:nvSpPr>
          <p:spPr bwMode="auto">
            <a:xfrm>
              <a:off x="2699839" y="1109548"/>
              <a:ext cx="1271383" cy="341932"/>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spcBef>
                  <a:spcPct val="0"/>
                </a:spcBef>
              </a:pPr>
              <a:endParaRPr lang="en-US" sz="1100" dirty="0" smtClean="0">
                <a:solidFill>
                  <a:srgbClr val="FFFFFF"/>
                </a:solidFill>
                <a:latin typeface="Segoe" pitchFamily="34" charset="0"/>
              </a:endParaRPr>
            </a:p>
          </p:txBody>
        </p:sp>
        <p:grpSp>
          <p:nvGrpSpPr>
            <p:cNvPr id="35" name="New Reg Requirements"/>
            <p:cNvGrpSpPr/>
            <p:nvPr/>
          </p:nvGrpSpPr>
          <p:grpSpPr>
            <a:xfrm>
              <a:off x="2306200" y="737721"/>
              <a:ext cx="3000932" cy="1524892"/>
              <a:chOff x="2066098" y="833485"/>
              <a:chExt cx="3000932" cy="1524892"/>
            </a:xfrm>
          </p:grpSpPr>
          <p:sp>
            <p:nvSpPr>
              <p:cNvPr id="97" name="Rectangle 96"/>
              <p:cNvSpPr/>
              <p:nvPr/>
            </p:nvSpPr>
            <p:spPr>
              <a:xfrm>
                <a:off x="2066098" y="1773602"/>
                <a:ext cx="2168354" cy="584775"/>
              </a:xfrm>
              <a:prstGeom prst="rect">
                <a:avLst/>
              </a:prstGeom>
            </p:spPr>
            <p:txBody>
              <a:bodyPr wrap="none">
                <a:spAutoFit/>
              </a:bodyPr>
              <a:lstStyle/>
              <a:p>
                <a:pPr algn="ctr" defTabSz="914099">
                  <a:spcBef>
                    <a:spcPct val="0"/>
                  </a:spcBef>
                  <a:buNone/>
                </a:pPr>
                <a:r>
                  <a:rPr lang="en-US" sz="1600" b="1" dirty="0" smtClean="0">
                    <a:solidFill>
                      <a:srgbClr val="FFFFFF"/>
                    </a:solidFill>
                    <a:latin typeface="Segoe" pitchFamily="34" charset="0"/>
                  </a:rPr>
                  <a:t>Implement</a:t>
                </a:r>
              </a:p>
              <a:p>
                <a:pPr algn="ctr" defTabSz="914099">
                  <a:spcBef>
                    <a:spcPct val="0"/>
                  </a:spcBef>
                  <a:buNone/>
                </a:pPr>
                <a:r>
                  <a:rPr lang="en-US" sz="1600" b="1" dirty="0" smtClean="0">
                    <a:solidFill>
                      <a:srgbClr val="FFFFFF"/>
                    </a:solidFill>
                    <a:latin typeface="Segoe" pitchFamily="34" charset="0"/>
                  </a:rPr>
                  <a:t>Controls for PCI-DSS</a:t>
                </a:r>
                <a:endParaRPr lang="en-US" sz="1600" b="1" dirty="0">
                  <a:solidFill>
                    <a:srgbClr val="FFFFFF"/>
                  </a:solidFill>
                  <a:latin typeface="Segoe" pitchFamily="34" charset="0"/>
                </a:endParaRPr>
              </a:p>
            </p:txBody>
          </p:sp>
          <p:pic>
            <p:nvPicPr>
              <p:cNvPr id="98" name="Picture 5" descr="\\showsrus\images\Illustrations-Icons\Windows_Vista_Icons_ for_Marketing_use\N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604" y="1653551"/>
                <a:ext cx="240102" cy="240102"/>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1138" y="833485"/>
                <a:ext cx="1175892" cy="918665"/>
              </a:xfrm>
              <a:prstGeom prst="rect">
                <a:avLst/>
              </a:prstGeom>
            </p:spPr>
          </p:pic>
        </p:grpSp>
      </p:grpSp>
      <p:grpSp>
        <p:nvGrpSpPr>
          <p:cNvPr id="7" name="Group 6"/>
          <p:cNvGrpSpPr/>
          <p:nvPr/>
        </p:nvGrpSpPr>
        <p:grpSpPr>
          <a:xfrm>
            <a:off x="4322769" y="1781919"/>
            <a:ext cx="2707305" cy="1207406"/>
            <a:chOff x="4037359" y="1294180"/>
            <a:chExt cx="2261105" cy="1101933"/>
          </a:xfrm>
        </p:grpSpPr>
        <p:sp>
          <p:nvSpPr>
            <p:cNvPr id="40" name="Striped Right Arrow 39"/>
            <p:cNvSpPr/>
            <p:nvPr/>
          </p:nvSpPr>
          <p:spPr bwMode="auto">
            <a:xfrm rot="3880974">
              <a:off x="3803761" y="1820583"/>
              <a:ext cx="809128" cy="341932"/>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spcBef>
                  <a:spcPct val="0"/>
                </a:spcBef>
              </a:pPr>
              <a:endParaRPr lang="en-US" sz="1100" dirty="0" smtClean="0">
                <a:solidFill>
                  <a:srgbClr val="FFFFFF"/>
                </a:solidFill>
                <a:latin typeface="Segoe" pitchFamily="34" charset="0"/>
              </a:endParaRPr>
            </a:p>
          </p:txBody>
        </p:sp>
        <p:sp>
          <p:nvSpPr>
            <p:cNvPr id="41" name="Rectangle 40"/>
            <p:cNvSpPr/>
            <p:nvPr/>
          </p:nvSpPr>
          <p:spPr>
            <a:xfrm>
              <a:off x="4736826" y="1294180"/>
              <a:ext cx="1561638" cy="730315"/>
            </a:xfrm>
            <a:prstGeom prst="rect">
              <a:avLst/>
            </a:prstGeom>
          </p:spPr>
          <p:txBody>
            <a:bodyPr wrap="none">
              <a:spAutoFit/>
            </a:bodyPr>
            <a:lstStyle/>
            <a:p>
              <a:pPr algn="ctr" defTabSz="914099">
                <a:spcBef>
                  <a:spcPct val="0"/>
                </a:spcBef>
                <a:buNone/>
              </a:pPr>
              <a:r>
                <a:rPr lang="en-US" sz="1600" b="1" dirty="0" smtClean="0">
                  <a:solidFill>
                    <a:srgbClr val="FFFFFF"/>
                  </a:solidFill>
                  <a:latin typeface="Segoe" pitchFamily="34" charset="0"/>
                </a:rPr>
                <a:t>Create  Baseline </a:t>
              </a:r>
            </a:p>
            <a:p>
              <a:pPr algn="ctr" defTabSz="914099">
                <a:spcBef>
                  <a:spcPct val="0"/>
                </a:spcBef>
                <a:buNone/>
              </a:pPr>
              <a:r>
                <a:rPr lang="en-US" sz="1600" b="1" dirty="0" smtClean="0">
                  <a:solidFill>
                    <a:srgbClr val="FFFFFF"/>
                  </a:solidFill>
                  <a:latin typeface="Segoe" pitchFamily="34" charset="0"/>
                </a:rPr>
                <a:t> for PCI-DSS</a:t>
              </a:r>
            </a:p>
            <a:p>
              <a:pPr algn="ctr" defTabSz="914099">
                <a:spcBef>
                  <a:spcPct val="0"/>
                </a:spcBef>
                <a:buNone/>
              </a:pPr>
              <a:r>
                <a:rPr lang="en-US" sz="1400" dirty="0" smtClean="0">
                  <a:solidFill>
                    <a:srgbClr val="FFFFFF"/>
                  </a:solidFill>
                  <a:latin typeface="Segoe" pitchFamily="34" charset="0"/>
                </a:rPr>
                <a:t>(Import &amp; Customize</a:t>
              </a:r>
              <a:r>
                <a:rPr lang="en-US" sz="1200" dirty="0" smtClean="0">
                  <a:solidFill>
                    <a:srgbClr val="FFFFFF"/>
                  </a:solidFill>
                  <a:latin typeface="Segoe" pitchFamily="34" charset="0"/>
                </a:rPr>
                <a:t>)</a:t>
              </a:r>
            </a:p>
          </p:txBody>
        </p:sp>
      </p:grpSp>
      <p:sp>
        <p:nvSpPr>
          <p:cNvPr id="49" name="TextBox 48"/>
          <p:cNvSpPr txBox="1"/>
          <p:nvPr/>
        </p:nvSpPr>
        <p:spPr>
          <a:xfrm>
            <a:off x="4265695" y="1362733"/>
            <a:ext cx="394141" cy="60939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lnSpc>
                <a:spcPct val="90000"/>
              </a:lnSpc>
              <a:buNone/>
            </a:pPr>
            <a:r>
              <a:rPr lang="en-US" sz="1100" b="1" dirty="0" smtClean="0">
                <a:solidFill>
                  <a:schemeClr val="bg1">
                    <a:lumMod val="95000"/>
                    <a:lumOff val="5000"/>
                  </a:schemeClr>
                </a:solidFill>
                <a:effectLst>
                  <a:outerShdw blurRad="38100" dist="38100" dir="2700000" algn="tl">
                    <a:srgbClr val="000000">
                      <a:alpha val="43137"/>
                    </a:srgbClr>
                  </a:outerShdw>
                </a:effectLst>
                <a:latin typeface="Segoe" pitchFamily="34" charset="0"/>
              </a:rPr>
              <a:t> </a:t>
            </a:r>
          </a:p>
          <a:p>
            <a:pPr algn="ctr">
              <a:lnSpc>
                <a:spcPct val="90000"/>
              </a:lnSpc>
              <a:buNone/>
            </a:pPr>
            <a:r>
              <a:rPr lang="en-US" sz="1100" b="1" dirty="0" smtClean="0">
                <a:solidFill>
                  <a:schemeClr val="bg1">
                    <a:lumMod val="95000"/>
                    <a:lumOff val="5000"/>
                  </a:schemeClr>
                </a:solidFill>
                <a:effectLst>
                  <a:outerShdw blurRad="38100" dist="38100" dir="2700000" algn="tl">
                    <a:srgbClr val="000000">
                      <a:alpha val="43137"/>
                    </a:srgbClr>
                  </a:outerShdw>
                </a:effectLst>
                <a:latin typeface="Segoe" pitchFamily="34" charset="0"/>
              </a:rPr>
              <a:t>PCI-DSS </a:t>
            </a:r>
          </a:p>
          <a:p>
            <a:pPr algn="ctr">
              <a:lnSpc>
                <a:spcPct val="90000"/>
              </a:lnSpc>
              <a:buNone/>
            </a:pPr>
            <a:endParaRPr lang="en-US" sz="1100" dirty="0" smtClean="0">
              <a:solidFill>
                <a:schemeClr val="bg1">
                  <a:lumMod val="95000"/>
                  <a:lumOff val="5000"/>
                </a:schemeClr>
              </a:solidFill>
              <a:effectLst>
                <a:outerShdw blurRad="38100" dist="38100" dir="2700000" algn="tl">
                  <a:srgbClr val="000000">
                    <a:alpha val="43137"/>
                  </a:srgbClr>
                </a:outerShdw>
              </a:effectLst>
              <a:latin typeface="Segoe" pitchFamily="34" charset="0"/>
            </a:endParaRPr>
          </a:p>
        </p:txBody>
      </p:sp>
      <p:grpSp>
        <p:nvGrpSpPr>
          <p:cNvPr id="9" name="Group 8"/>
          <p:cNvGrpSpPr/>
          <p:nvPr/>
        </p:nvGrpSpPr>
        <p:grpSpPr>
          <a:xfrm>
            <a:off x="4724251" y="2546039"/>
            <a:ext cx="1363695" cy="1312401"/>
            <a:chOff x="5530490" y="2002593"/>
            <a:chExt cx="1134521" cy="1134521"/>
          </a:xfrm>
        </p:grpSpPr>
        <p:pic>
          <p:nvPicPr>
            <p:cNvPr id="4104" name="Picture 8" descr="C:\Users\gunjanj.REDMOND\AppData\Local\Microsoft\Windows\Temporary Internet Files\Content.IE5\CSTBGXFT\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0490" y="2002593"/>
              <a:ext cx="1134521" cy="113452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 descr="\\SERVER3\InternalBin\Resource DVD\DVD_ART36\Artwork_Imagery\Icons - Illustrations\_ REAL VISTA STYLE\folder file organize.png"/>
            <p:cNvPicPr>
              <a:picLocks noChangeAspect="1" noChangeArrowheads="1"/>
            </p:cNvPicPr>
            <p:nvPr/>
          </p:nvPicPr>
          <p:blipFill>
            <a:blip r:embed="rId8"/>
            <a:srcRect/>
            <a:stretch>
              <a:fillRect/>
            </a:stretch>
          </p:blipFill>
          <p:spPr bwMode="auto">
            <a:xfrm>
              <a:off x="5919139" y="2509892"/>
              <a:ext cx="497248" cy="497248"/>
            </a:xfrm>
            <a:prstGeom prst="rect">
              <a:avLst/>
            </a:prstGeom>
            <a:noFill/>
          </p:spPr>
        </p:pic>
      </p:grpSp>
      <p:grpSp>
        <p:nvGrpSpPr>
          <p:cNvPr id="76" name="Group 75"/>
          <p:cNvGrpSpPr/>
          <p:nvPr/>
        </p:nvGrpSpPr>
        <p:grpSpPr>
          <a:xfrm>
            <a:off x="4265695" y="3052180"/>
            <a:ext cx="955105" cy="855323"/>
            <a:chOff x="3031282" y="2420471"/>
            <a:chExt cx="1191094" cy="1056250"/>
          </a:xfrm>
        </p:grpSpPr>
        <p:sp>
          <p:nvSpPr>
            <p:cNvPr id="77" name=" 3"/>
            <p:cNvSpPr/>
            <p:nvPr/>
          </p:nvSpPr>
          <p:spPr>
            <a:xfrm>
              <a:off x="3031282" y="2420471"/>
              <a:ext cx="1191094" cy="1056250"/>
            </a:xfrm>
            <a:prstGeom prst="gear9">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sp>
        <p:sp>
          <p:nvSpPr>
            <p:cNvPr id="78" name=" 4"/>
            <p:cNvSpPr/>
            <p:nvPr/>
          </p:nvSpPr>
          <p:spPr>
            <a:xfrm>
              <a:off x="3270744" y="2667893"/>
              <a:ext cx="712169" cy="542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50" b="1" dirty="0" smtClean="0">
                  <a:gradFill>
                    <a:gsLst>
                      <a:gs pos="50000">
                        <a:schemeClr val="bg1"/>
                      </a:gs>
                      <a:gs pos="70000">
                        <a:schemeClr val="bg1"/>
                      </a:gs>
                    </a:gsLst>
                    <a:lin ang="16200000" scaled="1"/>
                  </a:gradFill>
                </a:rPr>
                <a:t>Classify  &amp; Apply Policies</a:t>
              </a:r>
              <a:endParaRPr lang="en-US" sz="1050" b="1" dirty="0">
                <a:gradFill>
                  <a:gsLst>
                    <a:gs pos="50000">
                      <a:schemeClr val="bg1"/>
                    </a:gs>
                    <a:gs pos="70000">
                      <a:schemeClr val="bg1"/>
                    </a:gs>
                  </a:gsLst>
                  <a:lin ang="16200000" scaled="1"/>
                </a:gradFill>
              </a:endParaRPr>
            </a:p>
          </p:txBody>
        </p:sp>
      </p:grpSp>
      <p:pic>
        <p:nvPicPr>
          <p:cNvPr id="1028" name="Picture 4" descr="C:\Users\gunjanj.REDMOND\AppData\Local\Microsoft\Windows\Temporary Internet Files\Content.IE5\E5WU8F37\MC900434865[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3660" y="1327235"/>
            <a:ext cx="694564" cy="6945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481157" y="3858440"/>
            <a:ext cx="6266203" cy="2684794"/>
            <a:chOff x="2537979" y="4031809"/>
            <a:chExt cx="6266203" cy="2684794"/>
          </a:xfrm>
        </p:grpSpPr>
        <p:grpSp>
          <p:nvGrpSpPr>
            <p:cNvPr id="17" name="Group 24"/>
            <p:cNvGrpSpPr/>
            <p:nvPr/>
          </p:nvGrpSpPr>
          <p:grpSpPr>
            <a:xfrm>
              <a:off x="4864797" y="4470282"/>
              <a:ext cx="2392001" cy="943307"/>
              <a:chOff x="5756396" y="716487"/>
              <a:chExt cx="3363758" cy="1003269"/>
            </a:xfrm>
          </p:grpSpPr>
          <p:sp>
            <p:nvSpPr>
              <p:cNvPr id="54" name="Rectangle 53"/>
              <p:cNvSpPr/>
              <p:nvPr/>
            </p:nvSpPr>
            <p:spPr>
              <a:xfrm>
                <a:off x="5756396" y="716487"/>
                <a:ext cx="3363758" cy="687414"/>
              </a:xfrm>
              <a:prstGeom prst="rect">
                <a:avLst/>
              </a:prstGeom>
            </p:spPr>
            <p:txBody>
              <a:bodyPr wrap="none">
                <a:spAutoFit/>
              </a:bodyPr>
              <a:lstStyle/>
              <a:p>
                <a:pPr algn="ctr" defTabSz="914099">
                  <a:spcBef>
                    <a:spcPct val="0"/>
                  </a:spcBef>
                  <a:buNone/>
                </a:pPr>
                <a:r>
                  <a:rPr lang="en-US" b="1" dirty="0" smtClean="0">
                    <a:solidFill>
                      <a:srgbClr val="FFFFFF"/>
                    </a:solidFill>
                    <a:latin typeface="Segoe" pitchFamily="34" charset="0"/>
                  </a:rPr>
                  <a:t>Apply Baseline to all</a:t>
                </a:r>
              </a:p>
              <a:p>
                <a:pPr algn="ctr" defTabSz="914099">
                  <a:spcBef>
                    <a:spcPct val="0"/>
                  </a:spcBef>
                  <a:buNone/>
                </a:pPr>
                <a:r>
                  <a:rPr lang="en-US" b="1" dirty="0" smtClean="0">
                    <a:solidFill>
                      <a:srgbClr val="FFFFFF"/>
                    </a:solidFill>
                    <a:latin typeface="Segoe" pitchFamily="34" charset="0"/>
                  </a:rPr>
                  <a:t>File Servers</a:t>
                </a:r>
                <a:endParaRPr lang="en-US" b="1" dirty="0">
                  <a:solidFill>
                    <a:srgbClr val="FFFFFF"/>
                  </a:solidFill>
                  <a:latin typeface="Segoe" pitchFamily="34" charset="0"/>
                </a:endParaRPr>
              </a:p>
            </p:txBody>
          </p:sp>
          <p:sp>
            <p:nvSpPr>
              <p:cNvPr id="55" name="Striped Right Arrow 54"/>
              <p:cNvSpPr/>
              <p:nvPr/>
            </p:nvSpPr>
            <p:spPr bwMode="auto">
              <a:xfrm>
                <a:off x="6150105" y="1365163"/>
                <a:ext cx="1929547" cy="354593"/>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spcBef>
                    <a:spcPct val="0"/>
                  </a:spcBef>
                </a:pPr>
                <a:endParaRPr lang="en-US" sz="1100" dirty="0" smtClean="0">
                  <a:solidFill>
                    <a:srgbClr val="FFFFFF"/>
                  </a:solidFill>
                  <a:latin typeface="Segoe" pitchFamily="34" charset="0"/>
                </a:endParaRPr>
              </a:p>
            </p:txBody>
          </p:sp>
        </p:grpSp>
        <p:sp>
          <p:nvSpPr>
            <p:cNvPr id="48" name="Striped Right Arrow 47"/>
            <p:cNvSpPr/>
            <p:nvPr/>
          </p:nvSpPr>
          <p:spPr bwMode="auto">
            <a:xfrm rot="5400000">
              <a:off x="4197711" y="4208477"/>
              <a:ext cx="809128" cy="455792"/>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spcBef>
                  <a:spcPct val="0"/>
                </a:spcBef>
              </a:pPr>
              <a:endParaRPr lang="en-US" sz="1100" dirty="0" smtClean="0">
                <a:solidFill>
                  <a:srgbClr val="FFFFFF"/>
                </a:solidFill>
                <a:latin typeface="Segoe" pitchFamily="34" charset="0"/>
              </a:endParaRPr>
            </a:p>
          </p:txBody>
        </p:sp>
        <p:sp>
          <p:nvSpPr>
            <p:cNvPr id="45" name="Rectangle 44"/>
            <p:cNvSpPr/>
            <p:nvPr/>
          </p:nvSpPr>
          <p:spPr>
            <a:xfrm>
              <a:off x="2537979" y="4121366"/>
              <a:ext cx="2051524" cy="400110"/>
            </a:xfrm>
            <a:prstGeom prst="rect">
              <a:avLst/>
            </a:prstGeom>
          </p:spPr>
          <p:txBody>
            <a:bodyPr wrap="none">
              <a:spAutoFit/>
            </a:bodyPr>
            <a:lstStyle/>
            <a:p>
              <a:pPr algn="ctr" defTabSz="914099">
                <a:spcBef>
                  <a:spcPct val="0"/>
                </a:spcBef>
                <a:buNone/>
              </a:pPr>
              <a:r>
                <a:rPr lang="en-US" sz="2000" b="1" dirty="0" smtClean="0">
                  <a:solidFill>
                    <a:srgbClr val="FFFFFF"/>
                  </a:solidFill>
                  <a:latin typeface="Segoe" pitchFamily="34" charset="0"/>
                </a:rPr>
                <a:t>Export Baseline</a:t>
              </a:r>
              <a:endParaRPr lang="en-US" sz="2000" b="1" dirty="0">
                <a:solidFill>
                  <a:srgbClr val="FFFFFF"/>
                </a:solidFill>
                <a:latin typeface="Segoe" pitchFamily="34" charset="0"/>
              </a:endParaRPr>
            </a:p>
          </p:txBody>
        </p:sp>
        <p:pic>
          <p:nvPicPr>
            <p:cNvPr id="72" name="Picture 2" descr="\\eventsql\dvd\Online_ART\DVD_ART36\Artwork_Imagery\Icons - Illustrations\Documents Folders Pages\pa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12419" y="4907178"/>
              <a:ext cx="660082" cy="749746"/>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73" name="TextBox 72"/>
            <p:cNvSpPr txBox="1"/>
            <p:nvPr/>
          </p:nvSpPr>
          <p:spPr>
            <a:xfrm>
              <a:off x="4377849" y="5205107"/>
              <a:ext cx="562642" cy="153888"/>
            </a:xfrm>
            <a:prstGeom prst="rect">
              <a:avLst/>
            </a:prstGeom>
            <a:noFill/>
          </p:spPr>
          <p:txBody>
            <a:bodyPr wrap="square" lIns="0" tIns="0" rIns="0" bIns="0" rtlCol="0">
              <a:spAutoFit/>
            </a:bodyPr>
            <a:lstStyle/>
            <a:p>
              <a:pPr algn="ctr"/>
              <a:r>
                <a:rPr lang="en-US" sz="1000" b="1" dirty="0" smtClean="0">
                  <a:solidFill>
                    <a:schemeClr val="bg1"/>
                  </a:solidFill>
                </a:rPr>
                <a:t>Baseline</a:t>
              </a:r>
            </a:p>
          </p:txBody>
        </p:sp>
        <p:grpSp>
          <p:nvGrpSpPr>
            <p:cNvPr id="8" name="Group 7"/>
            <p:cNvGrpSpPr/>
            <p:nvPr/>
          </p:nvGrpSpPr>
          <p:grpSpPr>
            <a:xfrm>
              <a:off x="6449466" y="4303463"/>
              <a:ext cx="2354716" cy="2413140"/>
              <a:chOff x="2268253" y="4377765"/>
              <a:chExt cx="1782371" cy="1693231"/>
            </a:xfrm>
          </p:grpSpPr>
          <p:pic>
            <p:nvPicPr>
              <p:cNvPr id="94" name="Picture 8" descr="C:\Users\gunjanj.REDMOND\AppData\Local\Microsoft\Windows\Temporary Internet Files\Content.IE5\CSTBGXFT\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253" y="4782426"/>
                <a:ext cx="1134521" cy="113452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C:\Users\gunjanj.REDMOND\AppData\Local\Microsoft\Windows\Temporary Internet Files\Content.IE5\CSTBGXFT\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8944" y="4512334"/>
                <a:ext cx="1134521" cy="113452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8" descr="C:\Users\gunjanj.REDMOND\AppData\Local\Microsoft\Windows\Temporary Internet Files\Content.IE5\CSTBGXFT\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103" y="4377765"/>
                <a:ext cx="1134521" cy="1134521"/>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2588944" y="4915975"/>
                <a:ext cx="1436780" cy="1155021"/>
                <a:chOff x="6952934" y="3174089"/>
                <a:chExt cx="1904371" cy="1530916"/>
              </a:xfrm>
            </p:grpSpPr>
            <p:grpSp>
              <p:nvGrpSpPr>
                <p:cNvPr id="56" name="Group 55"/>
                <p:cNvGrpSpPr/>
                <p:nvPr/>
              </p:nvGrpSpPr>
              <p:grpSpPr>
                <a:xfrm>
                  <a:off x="6952934" y="3174089"/>
                  <a:ext cx="1521987" cy="799396"/>
                  <a:chOff x="8033588" y="1120844"/>
                  <a:chExt cx="2785222" cy="1462887"/>
                </a:xfrm>
              </p:grpSpPr>
              <p:pic>
                <p:nvPicPr>
                  <p:cNvPr id="65" name="Picture 6" descr="C:\Users\mitchelld\Desktop\Assets\Iconshock\Real_Vista_Style\General\folder_256.png"/>
                  <p:cNvPicPr>
                    <a:picLocks noChangeAspect="1" noChangeArrowheads="1"/>
                  </p:cNvPicPr>
                  <p:nvPr/>
                </p:nvPicPr>
                <p:blipFill>
                  <a:blip r:embed="rId8"/>
                  <a:srcRect/>
                  <a:stretch>
                    <a:fillRect/>
                  </a:stretch>
                </p:blipFill>
                <p:spPr bwMode="auto">
                  <a:xfrm>
                    <a:off x="8033588" y="1174925"/>
                    <a:ext cx="1408806" cy="1408806"/>
                  </a:xfrm>
                  <a:prstGeom prst="rect">
                    <a:avLst/>
                  </a:prstGeom>
                  <a:noFill/>
                </p:spPr>
              </p:pic>
              <p:pic>
                <p:nvPicPr>
                  <p:cNvPr id="66" name="Picture 7" descr="C:\Users\mitchelld\Desktop\Assets\Iconshock\Real_Vista_Style\Networking\network_connector_256.png"/>
                  <p:cNvPicPr>
                    <a:picLocks noChangeAspect="1" noChangeArrowheads="1"/>
                  </p:cNvPicPr>
                  <p:nvPr/>
                </p:nvPicPr>
                <p:blipFill>
                  <a:blip r:embed="rId11"/>
                  <a:srcRect/>
                  <a:stretch>
                    <a:fillRect/>
                  </a:stretch>
                </p:blipFill>
                <p:spPr bwMode="auto">
                  <a:xfrm>
                    <a:off x="8842288" y="1120844"/>
                    <a:ext cx="1167823" cy="1167823"/>
                  </a:xfrm>
                  <a:prstGeom prst="rect">
                    <a:avLst/>
                  </a:prstGeom>
                  <a:noFill/>
                </p:spPr>
              </p:pic>
              <p:pic>
                <p:nvPicPr>
                  <p:cNvPr id="67" name="Picture 6" descr="C:\Users\mitchelld\Desktop\Assets\Iconshock\Real_Vista_Style\General\folder_256.png"/>
                  <p:cNvPicPr>
                    <a:picLocks noChangeAspect="1" noChangeArrowheads="1"/>
                  </p:cNvPicPr>
                  <p:nvPr/>
                </p:nvPicPr>
                <p:blipFill>
                  <a:blip r:embed="rId8"/>
                  <a:srcRect/>
                  <a:stretch>
                    <a:fillRect/>
                  </a:stretch>
                </p:blipFill>
                <p:spPr bwMode="auto">
                  <a:xfrm>
                    <a:off x="9410004" y="1174925"/>
                    <a:ext cx="1408806" cy="1408806"/>
                  </a:xfrm>
                  <a:prstGeom prst="rect">
                    <a:avLst/>
                  </a:prstGeom>
                  <a:noFill/>
                </p:spPr>
              </p:pic>
            </p:grpSp>
            <p:grpSp>
              <p:nvGrpSpPr>
                <p:cNvPr id="57" name="Group 56"/>
                <p:cNvGrpSpPr/>
                <p:nvPr/>
              </p:nvGrpSpPr>
              <p:grpSpPr>
                <a:xfrm>
                  <a:off x="7335318" y="3539849"/>
                  <a:ext cx="1521987" cy="799396"/>
                  <a:chOff x="8033588" y="1120844"/>
                  <a:chExt cx="2785222" cy="1462887"/>
                </a:xfrm>
              </p:grpSpPr>
              <p:pic>
                <p:nvPicPr>
                  <p:cNvPr id="62" name="Picture 6" descr="C:\Users\mitchelld\Desktop\Assets\Iconshock\Real_Vista_Style\General\folder_256.png"/>
                  <p:cNvPicPr>
                    <a:picLocks noChangeAspect="1" noChangeArrowheads="1"/>
                  </p:cNvPicPr>
                  <p:nvPr/>
                </p:nvPicPr>
                <p:blipFill>
                  <a:blip r:embed="rId8"/>
                  <a:srcRect/>
                  <a:stretch>
                    <a:fillRect/>
                  </a:stretch>
                </p:blipFill>
                <p:spPr bwMode="auto">
                  <a:xfrm>
                    <a:off x="8033588" y="1174925"/>
                    <a:ext cx="1408806" cy="1408806"/>
                  </a:xfrm>
                  <a:prstGeom prst="rect">
                    <a:avLst/>
                  </a:prstGeom>
                  <a:noFill/>
                </p:spPr>
              </p:pic>
              <p:pic>
                <p:nvPicPr>
                  <p:cNvPr id="63" name="Picture 7" descr="C:\Users\mitchelld\Desktop\Assets\Iconshock\Real_Vista_Style\Networking\network_connector_256.png"/>
                  <p:cNvPicPr>
                    <a:picLocks noChangeAspect="1" noChangeArrowheads="1"/>
                  </p:cNvPicPr>
                  <p:nvPr/>
                </p:nvPicPr>
                <p:blipFill>
                  <a:blip r:embed="rId11"/>
                  <a:srcRect/>
                  <a:stretch>
                    <a:fillRect/>
                  </a:stretch>
                </p:blipFill>
                <p:spPr bwMode="auto">
                  <a:xfrm>
                    <a:off x="8842288" y="1120844"/>
                    <a:ext cx="1167823" cy="1167823"/>
                  </a:xfrm>
                  <a:prstGeom prst="rect">
                    <a:avLst/>
                  </a:prstGeom>
                  <a:noFill/>
                </p:spPr>
              </p:pic>
              <p:pic>
                <p:nvPicPr>
                  <p:cNvPr id="64" name="Picture 6" descr="C:\Users\mitchelld\Desktop\Assets\Iconshock\Real_Vista_Style\General\folder_256.png"/>
                  <p:cNvPicPr>
                    <a:picLocks noChangeAspect="1" noChangeArrowheads="1"/>
                  </p:cNvPicPr>
                  <p:nvPr/>
                </p:nvPicPr>
                <p:blipFill>
                  <a:blip r:embed="rId8"/>
                  <a:srcRect/>
                  <a:stretch>
                    <a:fillRect/>
                  </a:stretch>
                </p:blipFill>
                <p:spPr bwMode="auto">
                  <a:xfrm>
                    <a:off x="9410004" y="1174925"/>
                    <a:ext cx="1408806" cy="1408806"/>
                  </a:xfrm>
                  <a:prstGeom prst="rect">
                    <a:avLst/>
                  </a:prstGeom>
                  <a:noFill/>
                </p:spPr>
              </p:pic>
            </p:grpSp>
            <p:grpSp>
              <p:nvGrpSpPr>
                <p:cNvPr id="58" name="Group 57"/>
                <p:cNvGrpSpPr/>
                <p:nvPr/>
              </p:nvGrpSpPr>
              <p:grpSpPr>
                <a:xfrm>
                  <a:off x="6952934" y="3905609"/>
                  <a:ext cx="1521987" cy="799396"/>
                  <a:chOff x="8033588" y="1120844"/>
                  <a:chExt cx="2785222" cy="1462887"/>
                </a:xfrm>
              </p:grpSpPr>
              <p:pic>
                <p:nvPicPr>
                  <p:cNvPr id="59" name="Picture 6" descr="C:\Users\mitchelld\Desktop\Assets\Iconshock\Real_Vista_Style\General\folder_256.png"/>
                  <p:cNvPicPr>
                    <a:picLocks noChangeAspect="1" noChangeArrowheads="1"/>
                  </p:cNvPicPr>
                  <p:nvPr/>
                </p:nvPicPr>
                <p:blipFill>
                  <a:blip r:embed="rId8"/>
                  <a:srcRect/>
                  <a:stretch>
                    <a:fillRect/>
                  </a:stretch>
                </p:blipFill>
                <p:spPr bwMode="auto">
                  <a:xfrm>
                    <a:off x="8033588" y="1174925"/>
                    <a:ext cx="1408806" cy="1408806"/>
                  </a:xfrm>
                  <a:prstGeom prst="rect">
                    <a:avLst/>
                  </a:prstGeom>
                  <a:noFill/>
                </p:spPr>
              </p:pic>
              <p:pic>
                <p:nvPicPr>
                  <p:cNvPr id="60" name="Picture 7" descr="C:\Users\mitchelld\Desktop\Assets\Iconshock\Real_Vista_Style\Networking\network_connector_256.png"/>
                  <p:cNvPicPr>
                    <a:picLocks noChangeAspect="1" noChangeArrowheads="1"/>
                  </p:cNvPicPr>
                  <p:nvPr/>
                </p:nvPicPr>
                <p:blipFill>
                  <a:blip r:embed="rId11"/>
                  <a:srcRect/>
                  <a:stretch>
                    <a:fillRect/>
                  </a:stretch>
                </p:blipFill>
                <p:spPr bwMode="auto">
                  <a:xfrm>
                    <a:off x="8842288" y="1120844"/>
                    <a:ext cx="1167823" cy="1167823"/>
                  </a:xfrm>
                  <a:prstGeom prst="rect">
                    <a:avLst/>
                  </a:prstGeom>
                  <a:noFill/>
                </p:spPr>
              </p:pic>
              <p:pic>
                <p:nvPicPr>
                  <p:cNvPr id="61" name="Picture 6" descr="C:\Users\mitchelld\Desktop\Assets\Iconshock\Real_Vista_Style\General\folder_256.png"/>
                  <p:cNvPicPr>
                    <a:picLocks noChangeAspect="1" noChangeArrowheads="1"/>
                  </p:cNvPicPr>
                  <p:nvPr/>
                </p:nvPicPr>
                <p:blipFill>
                  <a:blip r:embed="rId8"/>
                  <a:srcRect/>
                  <a:stretch>
                    <a:fillRect/>
                  </a:stretch>
                </p:blipFill>
                <p:spPr bwMode="auto">
                  <a:xfrm>
                    <a:off x="9410004" y="1174925"/>
                    <a:ext cx="1408806" cy="1408806"/>
                  </a:xfrm>
                  <a:prstGeom prst="rect">
                    <a:avLst/>
                  </a:prstGeom>
                  <a:noFill/>
                </p:spPr>
              </p:pic>
            </p:grpSp>
          </p:grpSp>
        </p:grpSp>
        <p:grpSp>
          <p:nvGrpSpPr>
            <p:cNvPr id="70" name="Group 69"/>
            <p:cNvGrpSpPr/>
            <p:nvPr/>
          </p:nvGrpSpPr>
          <p:grpSpPr>
            <a:xfrm>
              <a:off x="6158428" y="5578336"/>
              <a:ext cx="955105" cy="855323"/>
              <a:chOff x="3031282" y="2420471"/>
              <a:chExt cx="1191094" cy="1056250"/>
            </a:xfrm>
          </p:grpSpPr>
          <p:sp>
            <p:nvSpPr>
              <p:cNvPr id="71" name=" 3"/>
              <p:cNvSpPr/>
              <p:nvPr/>
            </p:nvSpPr>
            <p:spPr>
              <a:xfrm>
                <a:off x="3031282" y="2420471"/>
                <a:ext cx="1191094" cy="1056250"/>
              </a:xfrm>
              <a:prstGeom prst="gear9">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sp>
          <p:sp>
            <p:nvSpPr>
              <p:cNvPr id="75" name=" 4"/>
              <p:cNvSpPr/>
              <p:nvPr/>
            </p:nvSpPr>
            <p:spPr>
              <a:xfrm>
                <a:off x="3270744" y="2667893"/>
                <a:ext cx="712169" cy="542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50" b="1" dirty="0" smtClean="0">
                    <a:gradFill>
                      <a:gsLst>
                        <a:gs pos="50000">
                          <a:schemeClr val="bg1"/>
                        </a:gs>
                        <a:gs pos="70000">
                          <a:schemeClr val="bg1"/>
                        </a:gs>
                      </a:gsLst>
                      <a:lin ang="16200000" scaled="1"/>
                    </a:gradFill>
                  </a:rPr>
                  <a:t>Classify  &amp; Apply Policies</a:t>
                </a:r>
                <a:endParaRPr lang="en-US" sz="1050" b="1" dirty="0">
                  <a:gradFill>
                    <a:gsLst>
                      <a:gs pos="50000">
                        <a:schemeClr val="bg1"/>
                      </a:gs>
                      <a:gs pos="70000">
                        <a:schemeClr val="bg1"/>
                      </a:gs>
                    </a:gsLst>
                    <a:lin ang="16200000" scaled="1"/>
                  </a:gradFill>
                </a:endParaRPr>
              </a:p>
            </p:txBody>
          </p:sp>
        </p:grpSp>
      </p:grpSp>
    </p:spTree>
    <p:custDataLst>
      <p:tags r:id="rId1"/>
    </p:custDataLst>
    <p:extLst>
      <p:ext uri="{BB962C8B-B14F-4D97-AF65-F5344CB8AC3E}">
        <p14:creationId xmlns:p14="http://schemas.microsoft.com/office/powerpoint/2010/main" val="1916844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07868" y="228600"/>
            <a:ext cx="11173090" cy="609398"/>
          </a:xfrm>
        </p:spPr>
        <p:txBody>
          <a:bodyPr/>
          <a:lstStyle/>
          <a:p>
            <a:r>
              <a:rPr lang="en-US" sz="4400" dirty="0" smtClean="0"/>
              <a:t>Session Objectives and Takeaways</a:t>
            </a:r>
            <a:endParaRPr lang="en-US" sz="4400" dirty="0"/>
          </a:p>
        </p:txBody>
      </p:sp>
      <p:sp>
        <p:nvSpPr>
          <p:cNvPr id="29698" name="Rectangle 9"/>
          <p:cNvSpPr>
            <a:spLocks noGrp="1" noChangeArrowheads="1"/>
          </p:cNvSpPr>
          <p:nvPr>
            <p:ph type="body" sz="quarter" idx="10"/>
          </p:nvPr>
        </p:nvSpPr>
        <p:spPr>
          <a:xfrm>
            <a:off x="439631" y="1328212"/>
            <a:ext cx="11173090" cy="4167295"/>
          </a:xfrm>
        </p:spPr>
        <p:txBody>
          <a:bodyPr/>
          <a:lstStyle/>
          <a:p>
            <a:r>
              <a:rPr lang="en-US" dirty="0" smtClean="0">
                <a:solidFill>
                  <a:srgbClr val="F8F57B"/>
                </a:solidFill>
              </a:rPr>
              <a:t>Session Objectives </a:t>
            </a:r>
          </a:p>
          <a:p>
            <a:pPr lvl="1"/>
            <a:r>
              <a:rPr lang="en-US" dirty="0" smtClean="0"/>
              <a:t>Insight into data governance for unstructured data</a:t>
            </a:r>
          </a:p>
          <a:p>
            <a:pPr lvl="1"/>
            <a:r>
              <a:rPr lang="en-US" dirty="0" smtClean="0"/>
              <a:t>Introducing the Data </a:t>
            </a:r>
            <a:r>
              <a:rPr lang="en-US" dirty="0"/>
              <a:t>Classification Toolkit </a:t>
            </a:r>
            <a:r>
              <a:rPr lang="en-US" dirty="0" smtClean="0"/>
              <a:t>for data compliance</a:t>
            </a:r>
          </a:p>
          <a:p>
            <a:pPr lvl="1"/>
            <a:r>
              <a:rPr lang="en-US" dirty="0" smtClean="0"/>
              <a:t>Making it real through demos!</a:t>
            </a:r>
          </a:p>
          <a:p>
            <a:pPr marL="460375" lvl="1" indent="0">
              <a:buNone/>
            </a:pPr>
            <a:endParaRPr lang="en-US" dirty="0" smtClean="0"/>
          </a:p>
          <a:p>
            <a:r>
              <a:rPr lang="en-US" dirty="0" smtClean="0">
                <a:solidFill>
                  <a:srgbClr val="F8F57B"/>
                </a:solidFill>
              </a:rPr>
              <a:t>Key Takeaways</a:t>
            </a:r>
          </a:p>
          <a:p>
            <a:pPr lvl="1"/>
            <a:r>
              <a:rPr lang="en-US" dirty="0" smtClean="0">
                <a:solidFill>
                  <a:srgbClr val="F8F57B"/>
                </a:solidFill>
              </a:rPr>
              <a:t>Data Classification Toolkit </a:t>
            </a:r>
          </a:p>
          <a:p>
            <a:pPr lvl="2"/>
            <a:r>
              <a:rPr lang="en-US" dirty="0" smtClean="0"/>
              <a:t>Helps manage the unmanageable</a:t>
            </a:r>
          </a:p>
          <a:p>
            <a:pPr lvl="2"/>
            <a:r>
              <a:rPr lang="en-US" dirty="0" smtClean="0"/>
              <a:t>Reduces </a:t>
            </a:r>
            <a:r>
              <a:rPr lang="en-US" dirty="0"/>
              <a:t>cost and complexity of data </a:t>
            </a:r>
            <a:r>
              <a:rPr lang="en-US" dirty="0" smtClean="0"/>
              <a:t>compliance</a:t>
            </a:r>
          </a:p>
        </p:txBody>
      </p:sp>
    </p:spTree>
    <p:extLst>
      <p:ext uri="{BB962C8B-B14F-4D97-AF65-F5344CB8AC3E}">
        <p14:creationId xmlns:p14="http://schemas.microsoft.com/office/powerpoint/2010/main" val="4216517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
            </a:r>
            <a:br>
              <a:rPr lang="en-US" smtClean="0"/>
            </a:br>
            <a:r>
              <a:rPr lang="en-US" smtClean="0"/>
              <a:t>Validate and monitor controls through reporting</a:t>
            </a:r>
            <a:endParaRPr lang="en-US" dirty="0"/>
          </a:p>
        </p:txBody>
      </p:sp>
      <p:sp>
        <p:nvSpPr>
          <p:cNvPr id="3" name="Subtitle 2"/>
          <p:cNvSpPr>
            <a:spLocks noGrp="1"/>
          </p:cNvSpPr>
          <p:nvPr>
            <p:ph type="subTitle" idx="1"/>
          </p:nvPr>
        </p:nvSpPr>
        <p:spPr/>
        <p:txBody>
          <a:bodyPr/>
          <a:lstStyle/>
          <a:p>
            <a:r>
              <a:rPr lang="en-US" smtClean="0"/>
              <a:t>Gunjan Jain</a:t>
            </a:r>
          </a:p>
          <a:p>
            <a:r>
              <a:rPr lang="en-US" smtClean="0"/>
              <a:t>Solution Accelerator Team</a:t>
            </a:r>
            <a:endParaRPr lang="en-US" dirty="0"/>
          </a:p>
        </p:txBody>
      </p:sp>
    </p:spTree>
    <p:extLst>
      <p:ext uri="{BB962C8B-B14F-4D97-AF65-F5344CB8AC3E}">
        <p14:creationId xmlns:p14="http://schemas.microsoft.com/office/powerpoint/2010/main" val="4156426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Scenario: Validate and Monitor</a:t>
            </a:r>
            <a:endParaRPr lang="en-US" dirty="0"/>
          </a:p>
        </p:txBody>
      </p:sp>
      <p:grpSp>
        <p:nvGrpSpPr>
          <p:cNvPr id="17" name="Group 24"/>
          <p:cNvGrpSpPr/>
          <p:nvPr/>
        </p:nvGrpSpPr>
        <p:grpSpPr>
          <a:xfrm>
            <a:off x="4833077" y="4272691"/>
            <a:ext cx="2141933" cy="1036361"/>
            <a:chOff x="6616132" y="498375"/>
            <a:chExt cx="3012099" cy="1102237"/>
          </a:xfrm>
        </p:grpSpPr>
        <p:sp>
          <p:nvSpPr>
            <p:cNvPr id="54" name="Rectangle 53"/>
            <p:cNvSpPr/>
            <p:nvPr/>
          </p:nvSpPr>
          <p:spPr>
            <a:xfrm>
              <a:off x="6616132" y="498375"/>
              <a:ext cx="3012099" cy="621946"/>
            </a:xfrm>
            <a:prstGeom prst="rect">
              <a:avLst/>
            </a:prstGeom>
          </p:spPr>
          <p:txBody>
            <a:bodyPr wrap="none">
              <a:spAutoFit/>
            </a:bodyPr>
            <a:lstStyle/>
            <a:p>
              <a:pPr algn="ctr" defTabSz="914099">
                <a:spcBef>
                  <a:spcPct val="0"/>
                </a:spcBef>
                <a:buNone/>
              </a:pPr>
              <a:r>
                <a:rPr lang="en-US" sz="1600" b="1" dirty="0" smtClean="0">
                  <a:solidFill>
                    <a:srgbClr val="FFFFFF"/>
                  </a:solidFill>
                  <a:latin typeface="Segoe" pitchFamily="34" charset="0"/>
                </a:rPr>
                <a:t>Apply Baseline to all</a:t>
              </a:r>
            </a:p>
            <a:p>
              <a:pPr algn="ctr" defTabSz="914099">
                <a:spcBef>
                  <a:spcPct val="0"/>
                </a:spcBef>
                <a:buNone/>
              </a:pPr>
              <a:r>
                <a:rPr lang="en-US" sz="1600" b="1" dirty="0" smtClean="0">
                  <a:solidFill>
                    <a:srgbClr val="FFFFFF"/>
                  </a:solidFill>
                  <a:latin typeface="Segoe" pitchFamily="34" charset="0"/>
                </a:rPr>
                <a:t>File Servers</a:t>
              </a:r>
              <a:endParaRPr lang="en-US" sz="1600" b="1" dirty="0">
                <a:solidFill>
                  <a:srgbClr val="FFFFFF"/>
                </a:solidFill>
                <a:latin typeface="Segoe" pitchFamily="34" charset="0"/>
              </a:endParaRPr>
            </a:p>
          </p:txBody>
        </p:sp>
        <p:sp>
          <p:nvSpPr>
            <p:cNvPr id="55" name="Striped Right Arrow 54"/>
            <p:cNvSpPr/>
            <p:nvPr/>
          </p:nvSpPr>
          <p:spPr bwMode="auto">
            <a:xfrm>
              <a:off x="6830721" y="1258680"/>
              <a:ext cx="1291461" cy="341932"/>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spcBef>
                  <a:spcPct val="0"/>
                </a:spcBef>
              </a:pPr>
              <a:endParaRPr lang="en-US" sz="1100" dirty="0" smtClean="0">
                <a:solidFill>
                  <a:srgbClr val="FFFFFF"/>
                </a:solidFill>
                <a:latin typeface="Segoe" pitchFamily="34" charset="0"/>
              </a:endParaRPr>
            </a:p>
          </p:txBody>
        </p:sp>
      </p:grpSp>
      <p:grpSp>
        <p:nvGrpSpPr>
          <p:cNvPr id="30" name="Group 2051"/>
          <p:cNvGrpSpPr/>
          <p:nvPr/>
        </p:nvGrpSpPr>
        <p:grpSpPr>
          <a:xfrm flipH="1">
            <a:off x="447121" y="1385490"/>
            <a:ext cx="712327" cy="1011503"/>
            <a:chOff x="2908711" y="-744582"/>
            <a:chExt cx="712327" cy="1011503"/>
          </a:xfrm>
        </p:grpSpPr>
        <p:pic>
          <p:nvPicPr>
            <p:cNvPr id="52" name="Picture 3" descr="C:\Users\kghelani\AppData\Local\Microsoft\Windows\Temporary Internet Files\Content.IE5\UF3XSKIW\MCj04326220000[1].png"/>
            <p:cNvPicPr>
              <a:picLocks noChangeAspect="1" noChangeArrowheads="1"/>
            </p:cNvPicPr>
            <p:nvPr/>
          </p:nvPicPr>
          <p:blipFill>
            <a:blip r:embed="rId4" cstate="print"/>
            <a:srcRect/>
            <a:stretch>
              <a:fillRect/>
            </a:stretch>
          </p:blipFill>
          <p:spPr bwMode="auto">
            <a:xfrm>
              <a:off x="3000594" y="-744582"/>
              <a:ext cx="620444" cy="512261"/>
            </a:xfrm>
            <a:prstGeom prst="rect">
              <a:avLst/>
            </a:prstGeom>
            <a:noFill/>
          </p:spPr>
        </p:pic>
        <p:sp>
          <p:nvSpPr>
            <p:cNvPr id="43" name="TextBox 42"/>
            <p:cNvSpPr txBox="1"/>
            <p:nvPr/>
          </p:nvSpPr>
          <p:spPr>
            <a:xfrm>
              <a:off x="2908711" y="17622"/>
              <a:ext cx="647613" cy="249299"/>
            </a:xfrm>
            <a:prstGeom prst="rect">
              <a:avLst/>
            </a:prstGeom>
            <a:noFill/>
          </p:spPr>
          <p:txBody>
            <a:bodyPr wrap="none" lIns="0" tIns="0" rIns="0" bIns="0" rtlCol="0">
              <a:spAutoFit/>
            </a:bodyPr>
            <a:lstStyle/>
            <a:p>
              <a:pPr>
                <a:lnSpc>
                  <a:spcPct val="90000"/>
                </a:lnSpc>
                <a:buNone/>
              </a:pPr>
              <a:r>
                <a:rPr lang="en-US" b="1" dirty="0" smtClean="0">
                  <a:effectLst>
                    <a:outerShdw blurRad="38100" dist="38100" dir="2700000" algn="tl">
                      <a:srgbClr val="000000">
                        <a:alpha val="43137"/>
                      </a:srgbClr>
                    </a:outerShdw>
                  </a:effectLst>
                </a:rPr>
                <a:t>IT</a:t>
              </a:r>
              <a:r>
                <a:rPr lang="en-US" sz="1600"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Pro</a:t>
              </a:r>
              <a:endParaRPr lang="en-US" sz="1600" b="1" dirty="0" smtClean="0">
                <a:effectLst>
                  <a:outerShdw blurRad="38100" dist="38100" dir="2700000" algn="tl">
                    <a:srgbClr val="000000">
                      <a:alpha val="43137"/>
                    </a:srgbClr>
                  </a:outerShdw>
                </a:effectLst>
              </a:endParaRPr>
            </a:p>
          </p:txBody>
        </p:sp>
      </p:grpSp>
      <p:grpSp>
        <p:nvGrpSpPr>
          <p:cNvPr id="32" name="Group 5"/>
          <p:cNvGrpSpPr/>
          <p:nvPr/>
        </p:nvGrpSpPr>
        <p:grpSpPr>
          <a:xfrm>
            <a:off x="1384764" y="1064731"/>
            <a:ext cx="3000929" cy="1524892"/>
            <a:chOff x="2306200" y="737721"/>
            <a:chExt cx="3000932" cy="1524892"/>
          </a:xfrm>
        </p:grpSpPr>
        <p:sp>
          <p:nvSpPr>
            <p:cNvPr id="102" name="Striped Right Arrow 101"/>
            <p:cNvSpPr/>
            <p:nvPr/>
          </p:nvSpPr>
          <p:spPr bwMode="auto">
            <a:xfrm>
              <a:off x="2699839" y="1109548"/>
              <a:ext cx="1271383" cy="341932"/>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spcBef>
                  <a:spcPct val="0"/>
                </a:spcBef>
              </a:pPr>
              <a:endParaRPr lang="en-US" sz="1100" dirty="0" smtClean="0">
                <a:solidFill>
                  <a:srgbClr val="FFFFFF"/>
                </a:solidFill>
                <a:latin typeface="Segoe" pitchFamily="34" charset="0"/>
              </a:endParaRPr>
            </a:p>
          </p:txBody>
        </p:sp>
        <p:grpSp>
          <p:nvGrpSpPr>
            <p:cNvPr id="35" name="New Reg Requirements"/>
            <p:cNvGrpSpPr/>
            <p:nvPr/>
          </p:nvGrpSpPr>
          <p:grpSpPr>
            <a:xfrm>
              <a:off x="2306200" y="737721"/>
              <a:ext cx="3000932" cy="1524892"/>
              <a:chOff x="2066098" y="833485"/>
              <a:chExt cx="3000932" cy="1524892"/>
            </a:xfrm>
          </p:grpSpPr>
          <p:sp>
            <p:nvSpPr>
              <p:cNvPr id="97" name="Rectangle 96"/>
              <p:cNvSpPr/>
              <p:nvPr/>
            </p:nvSpPr>
            <p:spPr>
              <a:xfrm>
                <a:off x="2066098" y="1773602"/>
                <a:ext cx="2168354" cy="584775"/>
              </a:xfrm>
              <a:prstGeom prst="rect">
                <a:avLst/>
              </a:prstGeom>
            </p:spPr>
            <p:txBody>
              <a:bodyPr wrap="none">
                <a:spAutoFit/>
              </a:bodyPr>
              <a:lstStyle/>
              <a:p>
                <a:pPr algn="ctr" defTabSz="914099">
                  <a:spcBef>
                    <a:spcPct val="0"/>
                  </a:spcBef>
                  <a:buNone/>
                </a:pPr>
                <a:r>
                  <a:rPr lang="en-US" sz="1600" b="1" dirty="0" smtClean="0">
                    <a:solidFill>
                      <a:srgbClr val="FFFFFF"/>
                    </a:solidFill>
                    <a:latin typeface="Segoe" pitchFamily="34" charset="0"/>
                  </a:rPr>
                  <a:t>Implement</a:t>
                </a:r>
              </a:p>
              <a:p>
                <a:pPr algn="ctr" defTabSz="914099">
                  <a:spcBef>
                    <a:spcPct val="0"/>
                  </a:spcBef>
                  <a:buNone/>
                </a:pPr>
                <a:r>
                  <a:rPr lang="en-US" sz="1600" b="1" dirty="0" smtClean="0">
                    <a:solidFill>
                      <a:srgbClr val="FFFFFF"/>
                    </a:solidFill>
                    <a:latin typeface="Segoe" pitchFamily="34" charset="0"/>
                  </a:rPr>
                  <a:t>Controls for PCI-DSS</a:t>
                </a:r>
                <a:endParaRPr lang="en-US" sz="1600" b="1" dirty="0">
                  <a:solidFill>
                    <a:srgbClr val="FFFFFF"/>
                  </a:solidFill>
                  <a:latin typeface="Segoe" pitchFamily="34" charset="0"/>
                </a:endParaRPr>
              </a:p>
            </p:txBody>
          </p:sp>
          <p:pic>
            <p:nvPicPr>
              <p:cNvPr id="98" name="Picture 5" descr="\\showsrus\images\Illustrations-Icons\Windows_Vista_Icons_ for_Marketing_use\N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604" y="1653551"/>
                <a:ext cx="240102" cy="240102"/>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1138" y="833485"/>
                <a:ext cx="1175892" cy="918665"/>
              </a:xfrm>
              <a:prstGeom prst="rect">
                <a:avLst/>
              </a:prstGeom>
            </p:spPr>
          </p:pic>
        </p:grpSp>
      </p:grpSp>
      <p:sp>
        <p:nvSpPr>
          <p:cNvPr id="48" name="Striped Right Arrow 47"/>
          <p:cNvSpPr/>
          <p:nvPr/>
        </p:nvSpPr>
        <p:spPr bwMode="auto">
          <a:xfrm rot="5400000">
            <a:off x="4072375" y="4073371"/>
            <a:ext cx="809128" cy="455792"/>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spcBef>
                <a:spcPct val="0"/>
              </a:spcBef>
            </a:pPr>
            <a:endParaRPr lang="en-US" sz="1100" dirty="0" smtClean="0">
              <a:solidFill>
                <a:srgbClr val="FFFFFF"/>
              </a:solidFill>
              <a:latin typeface="Segoe" pitchFamily="34" charset="0"/>
            </a:endParaRPr>
          </a:p>
        </p:txBody>
      </p:sp>
      <p:sp>
        <p:nvSpPr>
          <p:cNvPr id="45" name="Rectangle 44"/>
          <p:cNvSpPr/>
          <p:nvPr/>
        </p:nvSpPr>
        <p:spPr>
          <a:xfrm>
            <a:off x="2600931" y="3986260"/>
            <a:ext cx="1674946" cy="338554"/>
          </a:xfrm>
          <a:prstGeom prst="rect">
            <a:avLst/>
          </a:prstGeom>
        </p:spPr>
        <p:txBody>
          <a:bodyPr wrap="none">
            <a:spAutoFit/>
          </a:bodyPr>
          <a:lstStyle/>
          <a:p>
            <a:pPr algn="ctr" defTabSz="914099">
              <a:spcBef>
                <a:spcPct val="0"/>
              </a:spcBef>
              <a:buNone/>
            </a:pPr>
            <a:r>
              <a:rPr lang="en-US" sz="1600" b="1" dirty="0" smtClean="0">
                <a:solidFill>
                  <a:srgbClr val="FFFFFF"/>
                </a:solidFill>
                <a:latin typeface="Segoe" pitchFamily="34" charset="0"/>
              </a:rPr>
              <a:t>Export Baseline</a:t>
            </a:r>
            <a:endParaRPr lang="en-US" sz="1600" b="1" dirty="0">
              <a:solidFill>
                <a:srgbClr val="FFFFFF"/>
              </a:solidFill>
              <a:latin typeface="Segoe" pitchFamily="34" charset="0"/>
            </a:endParaRPr>
          </a:p>
        </p:txBody>
      </p:sp>
      <p:grpSp>
        <p:nvGrpSpPr>
          <p:cNvPr id="7" name="Group 6"/>
          <p:cNvGrpSpPr/>
          <p:nvPr/>
        </p:nvGrpSpPr>
        <p:grpSpPr>
          <a:xfrm>
            <a:off x="3679681" y="1789404"/>
            <a:ext cx="2707305" cy="1207406"/>
            <a:chOff x="4037359" y="1294180"/>
            <a:chExt cx="2261105" cy="1101933"/>
          </a:xfrm>
        </p:grpSpPr>
        <p:sp>
          <p:nvSpPr>
            <p:cNvPr id="40" name="Striped Right Arrow 39"/>
            <p:cNvSpPr/>
            <p:nvPr/>
          </p:nvSpPr>
          <p:spPr bwMode="auto">
            <a:xfrm rot="3880974">
              <a:off x="3803761" y="1820583"/>
              <a:ext cx="809128" cy="341932"/>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spcBef>
                  <a:spcPct val="0"/>
                </a:spcBef>
              </a:pPr>
              <a:endParaRPr lang="en-US" sz="1100" dirty="0" smtClean="0">
                <a:solidFill>
                  <a:srgbClr val="FFFFFF"/>
                </a:solidFill>
                <a:latin typeface="Segoe" pitchFamily="34" charset="0"/>
              </a:endParaRPr>
            </a:p>
          </p:txBody>
        </p:sp>
        <p:sp>
          <p:nvSpPr>
            <p:cNvPr id="41" name="Rectangle 40"/>
            <p:cNvSpPr/>
            <p:nvPr/>
          </p:nvSpPr>
          <p:spPr>
            <a:xfrm>
              <a:off x="4736826" y="1294180"/>
              <a:ext cx="1561638" cy="730315"/>
            </a:xfrm>
            <a:prstGeom prst="rect">
              <a:avLst/>
            </a:prstGeom>
          </p:spPr>
          <p:txBody>
            <a:bodyPr wrap="none">
              <a:spAutoFit/>
            </a:bodyPr>
            <a:lstStyle/>
            <a:p>
              <a:pPr algn="ctr" defTabSz="914099">
                <a:spcBef>
                  <a:spcPct val="0"/>
                </a:spcBef>
                <a:buNone/>
              </a:pPr>
              <a:r>
                <a:rPr lang="en-US" sz="1600" b="1" dirty="0" smtClean="0">
                  <a:solidFill>
                    <a:srgbClr val="FFFFFF"/>
                  </a:solidFill>
                  <a:latin typeface="Segoe" pitchFamily="34" charset="0"/>
                </a:rPr>
                <a:t>Create  Baseline </a:t>
              </a:r>
            </a:p>
            <a:p>
              <a:pPr algn="ctr" defTabSz="914099">
                <a:spcBef>
                  <a:spcPct val="0"/>
                </a:spcBef>
                <a:buNone/>
              </a:pPr>
              <a:r>
                <a:rPr lang="en-US" sz="1600" b="1" dirty="0" smtClean="0">
                  <a:solidFill>
                    <a:srgbClr val="FFFFFF"/>
                  </a:solidFill>
                  <a:latin typeface="Segoe" pitchFamily="34" charset="0"/>
                </a:rPr>
                <a:t> for PCI-DSS</a:t>
              </a:r>
            </a:p>
            <a:p>
              <a:pPr algn="ctr" defTabSz="914099">
                <a:spcBef>
                  <a:spcPct val="0"/>
                </a:spcBef>
                <a:buNone/>
              </a:pPr>
              <a:r>
                <a:rPr lang="en-US" sz="1400" dirty="0" smtClean="0">
                  <a:solidFill>
                    <a:srgbClr val="FFFFFF"/>
                  </a:solidFill>
                  <a:latin typeface="Segoe" pitchFamily="34" charset="0"/>
                </a:rPr>
                <a:t>(Import &amp; Customize</a:t>
              </a:r>
              <a:r>
                <a:rPr lang="en-US" sz="1200" dirty="0" smtClean="0">
                  <a:solidFill>
                    <a:srgbClr val="FFFFFF"/>
                  </a:solidFill>
                  <a:latin typeface="Segoe" pitchFamily="34" charset="0"/>
                </a:rPr>
                <a:t>)</a:t>
              </a:r>
            </a:p>
          </p:txBody>
        </p:sp>
      </p:grpSp>
      <p:sp>
        <p:nvSpPr>
          <p:cNvPr id="49" name="TextBox 48"/>
          <p:cNvSpPr txBox="1"/>
          <p:nvPr/>
        </p:nvSpPr>
        <p:spPr>
          <a:xfrm>
            <a:off x="3622607" y="1370218"/>
            <a:ext cx="394141" cy="60939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lnSpc>
                <a:spcPct val="90000"/>
              </a:lnSpc>
              <a:buNone/>
            </a:pPr>
            <a:r>
              <a:rPr lang="en-US" sz="1100" b="1" dirty="0" smtClean="0">
                <a:solidFill>
                  <a:schemeClr val="bg1">
                    <a:lumMod val="95000"/>
                    <a:lumOff val="5000"/>
                  </a:schemeClr>
                </a:solidFill>
                <a:effectLst>
                  <a:outerShdw blurRad="38100" dist="38100" dir="2700000" algn="tl">
                    <a:srgbClr val="000000">
                      <a:alpha val="43137"/>
                    </a:srgbClr>
                  </a:outerShdw>
                </a:effectLst>
                <a:latin typeface="Segoe" pitchFamily="34" charset="0"/>
              </a:rPr>
              <a:t> </a:t>
            </a:r>
          </a:p>
          <a:p>
            <a:pPr algn="ctr">
              <a:lnSpc>
                <a:spcPct val="90000"/>
              </a:lnSpc>
              <a:buNone/>
            </a:pPr>
            <a:r>
              <a:rPr lang="en-US" sz="1100" b="1" dirty="0" smtClean="0">
                <a:solidFill>
                  <a:schemeClr val="bg1">
                    <a:lumMod val="95000"/>
                    <a:lumOff val="5000"/>
                  </a:schemeClr>
                </a:solidFill>
                <a:effectLst>
                  <a:outerShdw blurRad="38100" dist="38100" dir="2700000" algn="tl">
                    <a:srgbClr val="000000">
                      <a:alpha val="43137"/>
                    </a:srgbClr>
                  </a:outerShdw>
                </a:effectLst>
                <a:latin typeface="Segoe" pitchFamily="34" charset="0"/>
              </a:rPr>
              <a:t>PCI-DSS </a:t>
            </a:r>
          </a:p>
          <a:p>
            <a:pPr algn="ctr">
              <a:lnSpc>
                <a:spcPct val="90000"/>
              </a:lnSpc>
              <a:buNone/>
            </a:pPr>
            <a:endParaRPr lang="en-US" sz="1100" dirty="0" smtClean="0">
              <a:solidFill>
                <a:schemeClr val="bg1">
                  <a:lumMod val="95000"/>
                  <a:lumOff val="5000"/>
                </a:schemeClr>
              </a:solidFill>
              <a:effectLst>
                <a:outerShdw blurRad="38100" dist="38100" dir="2700000" algn="tl">
                  <a:srgbClr val="000000">
                    <a:alpha val="43137"/>
                  </a:srgbClr>
                </a:outerShdw>
              </a:effectLst>
              <a:latin typeface="Segoe" pitchFamily="34" charset="0"/>
            </a:endParaRPr>
          </a:p>
        </p:txBody>
      </p:sp>
      <p:grpSp>
        <p:nvGrpSpPr>
          <p:cNvPr id="9" name="Group 8"/>
          <p:cNvGrpSpPr/>
          <p:nvPr/>
        </p:nvGrpSpPr>
        <p:grpSpPr>
          <a:xfrm>
            <a:off x="4081163" y="2553524"/>
            <a:ext cx="1363695" cy="1312401"/>
            <a:chOff x="5530490" y="2002593"/>
            <a:chExt cx="1134521" cy="1134521"/>
          </a:xfrm>
        </p:grpSpPr>
        <p:pic>
          <p:nvPicPr>
            <p:cNvPr id="4104" name="Picture 8" descr="C:\Users\gunjanj.REDMOND\AppData\Local\Microsoft\Windows\Temporary Internet Files\Content.IE5\CSTBGXFT\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0490" y="2002593"/>
              <a:ext cx="1134521" cy="113452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 descr="\\SERVER3\InternalBin\Resource DVD\DVD_ART36\Artwork_Imagery\Icons - Illustrations\_ REAL VISTA STYLE\folder file organize.png"/>
            <p:cNvPicPr>
              <a:picLocks noChangeAspect="1" noChangeArrowheads="1"/>
            </p:cNvPicPr>
            <p:nvPr/>
          </p:nvPicPr>
          <p:blipFill>
            <a:blip r:embed="rId8"/>
            <a:srcRect/>
            <a:stretch>
              <a:fillRect/>
            </a:stretch>
          </p:blipFill>
          <p:spPr bwMode="auto">
            <a:xfrm>
              <a:off x="5919139" y="2509892"/>
              <a:ext cx="497248" cy="497248"/>
            </a:xfrm>
            <a:prstGeom prst="rect">
              <a:avLst/>
            </a:prstGeom>
            <a:noFill/>
          </p:spPr>
        </p:pic>
      </p:grpSp>
      <p:pic>
        <p:nvPicPr>
          <p:cNvPr id="72" name="Picture 2" descr="\\eventsql\dvd\Online_ART\DVD_ART36\Artwork_Imagery\Icons - Illustrations\Documents Folders Pages\pa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7083" y="4772072"/>
            <a:ext cx="660082" cy="749746"/>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73" name="TextBox 72"/>
          <p:cNvSpPr txBox="1"/>
          <p:nvPr/>
        </p:nvSpPr>
        <p:spPr>
          <a:xfrm>
            <a:off x="4226900" y="5104456"/>
            <a:ext cx="562642" cy="153888"/>
          </a:xfrm>
          <a:prstGeom prst="rect">
            <a:avLst/>
          </a:prstGeom>
          <a:noFill/>
        </p:spPr>
        <p:txBody>
          <a:bodyPr wrap="square" lIns="0" tIns="0" rIns="0" bIns="0" rtlCol="0">
            <a:spAutoFit/>
          </a:bodyPr>
          <a:lstStyle/>
          <a:p>
            <a:pPr algn="ctr"/>
            <a:r>
              <a:rPr lang="en-US" sz="1000" b="1" dirty="0" smtClean="0">
                <a:solidFill>
                  <a:schemeClr val="bg1"/>
                </a:solidFill>
              </a:rPr>
              <a:t>Baseline</a:t>
            </a:r>
          </a:p>
        </p:txBody>
      </p:sp>
      <p:grpSp>
        <p:nvGrpSpPr>
          <p:cNvPr id="8" name="Group 7"/>
          <p:cNvGrpSpPr/>
          <p:nvPr/>
        </p:nvGrpSpPr>
        <p:grpSpPr>
          <a:xfrm>
            <a:off x="5806378" y="4310948"/>
            <a:ext cx="2354716" cy="2413140"/>
            <a:chOff x="2268253" y="4377765"/>
            <a:chExt cx="1782371" cy="1693231"/>
          </a:xfrm>
        </p:grpSpPr>
        <p:pic>
          <p:nvPicPr>
            <p:cNvPr id="94" name="Picture 8" descr="C:\Users\gunjanj.REDMOND\AppData\Local\Microsoft\Windows\Temporary Internet Files\Content.IE5\CSTBGXFT\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253" y="4782426"/>
              <a:ext cx="1134521" cy="113452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C:\Users\gunjanj.REDMOND\AppData\Local\Microsoft\Windows\Temporary Internet Files\Content.IE5\CSTBGXFT\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8944" y="4512334"/>
              <a:ext cx="1134521" cy="113452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8" descr="C:\Users\gunjanj.REDMOND\AppData\Local\Microsoft\Windows\Temporary Internet Files\Content.IE5\CSTBGXFT\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103" y="4377765"/>
              <a:ext cx="1134521" cy="1134521"/>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2588944" y="4915975"/>
              <a:ext cx="1436780" cy="1155021"/>
              <a:chOff x="6952934" y="3174089"/>
              <a:chExt cx="1904371" cy="1530916"/>
            </a:xfrm>
          </p:grpSpPr>
          <p:grpSp>
            <p:nvGrpSpPr>
              <p:cNvPr id="56" name="Group 55"/>
              <p:cNvGrpSpPr/>
              <p:nvPr/>
            </p:nvGrpSpPr>
            <p:grpSpPr>
              <a:xfrm>
                <a:off x="6952934" y="3174089"/>
                <a:ext cx="1521987" cy="799396"/>
                <a:chOff x="8033588" y="1120844"/>
                <a:chExt cx="2785222" cy="1462887"/>
              </a:xfrm>
            </p:grpSpPr>
            <p:pic>
              <p:nvPicPr>
                <p:cNvPr id="65" name="Picture 6" descr="C:\Users\mitchelld\Desktop\Assets\Iconshock\Real_Vista_Style\General\folder_256.png"/>
                <p:cNvPicPr>
                  <a:picLocks noChangeAspect="1" noChangeArrowheads="1"/>
                </p:cNvPicPr>
                <p:nvPr/>
              </p:nvPicPr>
              <p:blipFill>
                <a:blip r:embed="rId8"/>
                <a:srcRect/>
                <a:stretch>
                  <a:fillRect/>
                </a:stretch>
              </p:blipFill>
              <p:spPr bwMode="auto">
                <a:xfrm>
                  <a:off x="8033588" y="1174925"/>
                  <a:ext cx="1408806" cy="1408806"/>
                </a:xfrm>
                <a:prstGeom prst="rect">
                  <a:avLst/>
                </a:prstGeom>
                <a:noFill/>
              </p:spPr>
            </p:pic>
            <p:pic>
              <p:nvPicPr>
                <p:cNvPr id="66" name="Picture 7" descr="C:\Users\mitchelld\Desktop\Assets\Iconshock\Real_Vista_Style\Networking\network_connector_256.png"/>
                <p:cNvPicPr>
                  <a:picLocks noChangeAspect="1" noChangeArrowheads="1"/>
                </p:cNvPicPr>
                <p:nvPr/>
              </p:nvPicPr>
              <p:blipFill>
                <a:blip r:embed="rId10"/>
                <a:srcRect/>
                <a:stretch>
                  <a:fillRect/>
                </a:stretch>
              </p:blipFill>
              <p:spPr bwMode="auto">
                <a:xfrm>
                  <a:off x="8842288" y="1120844"/>
                  <a:ext cx="1167823" cy="1167823"/>
                </a:xfrm>
                <a:prstGeom prst="rect">
                  <a:avLst/>
                </a:prstGeom>
                <a:noFill/>
              </p:spPr>
            </p:pic>
            <p:pic>
              <p:nvPicPr>
                <p:cNvPr id="67" name="Picture 6" descr="C:\Users\mitchelld\Desktop\Assets\Iconshock\Real_Vista_Style\General\folder_256.png"/>
                <p:cNvPicPr>
                  <a:picLocks noChangeAspect="1" noChangeArrowheads="1"/>
                </p:cNvPicPr>
                <p:nvPr/>
              </p:nvPicPr>
              <p:blipFill>
                <a:blip r:embed="rId8"/>
                <a:srcRect/>
                <a:stretch>
                  <a:fillRect/>
                </a:stretch>
              </p:blipFill>
              <p:spPr bwMode="auto">
                <a:xfrm>
                  <a:off x="9410004" y="1174925"/>
                  <a:ext cx="1408806" cy="1408806"/>
                </a:xfrm>
                <a:prstGeom prst="rect">
                  <a:avLst/>
                </a:prstGeom>
                <a:noFill/>
              </p:spPr>
            </p:pic>
          </p:grpSp>
          <p:grpSp>
            <p:nvGrpSpPr>
              <p:cNvPr id="57" name="Group 56"/>
              <p:cNvGrpSpPr/>
              <p:nvPr/>
            </p:nvGrpSpPr>
            <p:grpSpPr>
              <a:xfrm>
                <a:off x="7335318" y="3539849"/>
                <a:ext cx="1521987" cy="799396"/>
                <a:chOff x="8033588" y="1120844"/>
                <a:chExt cx="2785222" cy="1462887"/>
              </a:xfrm>
            </p:grpSpPr>
            <p:pic>
              <p:nvPicPr>
                <p:cNvPr id="62" name="Picture 6" descr="C:\Users\mitchelld\Desktop\Assets\Iconshock\Real_Vista_Style\General\folder_256.png"/>
                <p:cNvPicPr>
                  <a:picLocks noChangeAspect="1" noChangeArrowheads="1"/>
                </p:cNvPicPr>
                <p:nvPr/>
              </p:nvPicPr>
              <p:blipFill>
                <a:blip r:embed="rId8"/>
                <a:srcRect/>
                <a:stretch>
                  <a:fillRect/>
                </a:stretch>
              </p:blipFill>
              <p:spPr bwMode="auto">
                <a:xfrm>
                  <a:off x="8033588" y="1174925"/>
                  <a:ext cx="1408806" cy="1408806"/>
                </a:xfrm>
                <a:prstGeom prst="rect">
                  <a:avLst/>
                </a:prstGeom>
                <a:noFill/>
              </p:spPr>
            </p:pic>
            <p:pic>
              <p:nvPicPr>
                <p:cNvPr id="63" name="Picture 7" descr="C:\Users\mitchelld\Desktop\Assets\Iconshock\Real_Vista_Style\Networking\network_connector_256.png"/>
                <p:cNvPicPr>
                  <a:picLocks noChangeAspect="1" noChangeArrowheads="1"/>
                </p:cNvPicPr>
                <p:nvPr/>
              </p:nvPicPr>
              <p:blipFill>
                <a:blip r:embed="rId10"/>
                <a:srcRect/>
                <a:stretch>
                  <a:fillRect/>
                </a:stretch>
              </p:blipFill>
              <p:spPr bwMode="auto">
                <a:xfrm>
                  <a:off x="8842288" y="1120844"/>
                  <a:ext cx="1167823" cy="1167823"/>
                </a:xfrm>
                <a:prstGeom prst="rect">
                  <a:avLst/>
                </a:prstGeom>
                <a:noFill/>
              </p:spPr>
            </p:pic>
            <p:pic>
              <p:nvPicPr>
                <p:cNvPr id="64" name="Picture 6" descr="C:\Users\mitchelld\Desktop\Assets\Iconshock\Real_Vista_Style\General\folder_256.png"/>
                <p:cNvPicPr>
                  <a:picLocks noChangeAspect="1" noChangeArrowheads="1"/>
                </p:cNvPicPr>
                <p:nvPr/>
              </p:nvPicPr>
              <p:blipFill>
                <a:blip r:embed="rId8"/>
                <a:srcRect/>
                <a:stretch>
                  <a:fillRect/>
                </a:stretch>
              </p:blipFill>
              <p:spPr bwMode="auto">
                <a:xfrm>
                  <a:off x="9410004" y="1174925"/>
                  <a:ext cx="1408806" cy="1408806"/>
                </a:xfrm>
                <a:prstGeom prst="rect">
                  <a:avLst/>
                </a:prstGeom>
                <a:noFill/>
              </p:spPr>
            </p:pic>
          </p:grpSp>
          <p:grpSp>
            <p:nvGrpSpPr>
              <p:cNvPr id="58" name="Group 57"/>
              <p:cNvGrpSpPr/>
              <p:nvPr/>
            </p:nvGrpSpPr>
            <p:grpSpPr>
              <a:xfrm>
                <a:off x="6952934" y="3905609"/>
                <a:ext cx="1521987" cy="799396"/>
                <a:chOff x="8033588" y="1120844"/>
                <a:chExt cx="2785222" cy="1462887"/>
              </a:xfrm>
            </p:grpSpPr>
            <p:pic>
              <p:nvPicPr>
                <p:cNvPr id="59" name="Picture 6" descr="C:\Users\mitchelld\Desktop\Assets\Iconshock\Real_Vista_Style\General\folder_256.png"/>
                <p:cNvPicPr>
                  <a:picLocks noChangeAspect="1" noChangeArrowheads="1"/>
                </p:cNvPicPr>
                <p:nvPr/>
              </p:nvPicPr>
              <p:blipFill>
                <a:blip r:embed="rId8"/>
                <a:srcRect/>
                <a:stretch>
                  <a:fillRect/>
                </a:stretch>
              </p:blipFill>
              <p:spPr bwMode="auto">
                <a:xfrm>
                  <a:off x="8033588" y="1174925"/>
                  <a:ext cx="1408806" cy="1408806"/>
                </a:xfrm>
                <a:prstGeom prst="rect">
                  <a:avLst/>
                </a:prstGeom>
                <a:noFill/>
              </p:spPr>
            </p:pic>
            <p:pic>
              <p:nvPicPr>
                <p:cNvPr id="60" name="Picture 7" descr="C:\Users\mitchelld\Desktop\Assets\Iconshock\Real_Vista_Style\Networking\network_connector_256.png"/>
                <p:cNvPicPr>
                  <a:picLocks noChangeAspect="1" noChangeArrowheads="1"/>
                </p:cNvPicPr>
                <p:nvPr/>
              </p:nvPicPr>
              <p:blipFill>
                <a:blip r:embed="rId10"/>
                <a:srcRect/>
                <a:stretch>
                  <a:fillRect/>
                </a:stretch>
              </p:blipFill>
              <p:spPr bwMode="auto">
                <a:xfrm>
                  <a:off x="8842288" y="1120844"/>
                  <a:ext cx="1167823" cy="1167823"/>
                </a:xfrm>
                <a:prstGeom prst="rect">
                  <a:avLst/>
                </a:prstGeom>
                <a:noFill/>
              </p:spPr>
            </p:pic>
            <p:pic>
              <p:nvPicPr>
                <p:cNvPr id="61" name="Picture 6" descr="C:\Users\mitchelld\Desktop\Assets\Iconshock\Real_Vista_Style\General\folder_256.png"/>
                <p:cNvPicPr>
                  <a:picLocks noChangeAspect="1" noChangeArrowheads="1"/>
                </p:cNvPicPr>
                <p:nvPr/>
              </p:nvPicPr>
              <p:blipFill>
                <a:blip r:embed="rId8"/>
                <a:srcRect/>
                <a:stretch>
                  <a:fillRect/>
                </a:stretch>
              </p:blipFill>
              <p:spPr bwMode="auto">
                <a:xfrm>
                  <a:off x="9410004" y="1174925"/>
                  <a:ext cx="1408806" cy="1408806"/>
                </a:xfrm>
                <a:prstGeom prst="rect">
                  <a:avLst/>
                </a:prstGeom>
                <a:noFill/>
              </p:spPr>
            </p:pic>
          </p:grpSp>
        </p:grpSp>
      </p:grpSp>
      <p:grpSp>
        <p:nvGrpSpPr>
          <p:cNvPr id="3" name="Group 2"/>
          <p:cNvGrpSpPr/>
          <p:nvPr/>
        </p:nvGrpSpPr>
        <p:grpSpPr>
          <a:xfrm>
            <a:off x="7899413" y="4091230"/>
            <a:ext cx="4065742" cy="2270464"/>
            <a:chOff x="7782183" y="3762986"/>
            <a:chExt cx="4065742" cy="2270464"/>
          </a:xfrm>
        </p:grpSpPr>
        <p:grpSp>
          <p:nvGrpSpPr>
            <p:cNvPr id="10" name="Group 9"/>
            <p:cNvGrpSpPr/>
            <p:nvPr/>
          </p:nvGrpSpPr>
          <p:grpSpPr>
            <a:xfrm>
              <a:off x="9089084" y="4402092"/>
              <a:ext cx="2408152" cy="957552"/>
              <a:chOff x="9957251" y="3803646"/>
              <a:chExt cx="2040039" cy="867774"/>
            </a:xfrm>
          </p:grpSpPr>
          <p:sp>
            <p:nvSpPr>
              <p:cNvPr id="128" name="Rounded Rectangle 127"/>
              <p:cNvSpPr/>
              <p:nvPr/>
            </p:nvSpPr>
            <p:spPr bwMode="auto">
              <a:xfrm>
                <a:off x="9957251" y="3803646"/>
                <a:ext cx="2040039" cy="867774"/>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64960" y="3925589"/>
                <a:ext cx="853570" cy="5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6" name="Striped Right Arrow 105"/>
            <p:cNvSpPr/>
            <p:nvPr/>
          </p:nvSpPr>
          <p:spPr bwMode="auto">
            <a:xfrm>
              <a:off x="7839222" y="4689668"/>
              <a:ext cx="1135785" cy="354617"/>
            </a:xfrm>
            <a:prstGeom prst="striped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spcBef>
                  <a:spcPct val="0"/>
                </a:spcBef>
              </a:pPr>
              <a:endParaRPr lang="en-US" sz="1100" dirty="0" smtClean="0">
                <a:solidFill>
                  <a:srgbClr val="FFFFFF"/>
                </a:solidFill>
                <a:latin typeface="Segoe" pitchFamily="34" charset="0"/>
              </a:endParaRPr>
            </a:p>
          </p:txBody>
        </p:sp>
        <p:sp>
          <p:nvSpPr>
            <p:cNvPr id="107" name="TextBox 69"/>
            <p:cNvSpPr txBox="1"/>
            <p:nvPr/>
          </p:nvSpPr>
          <p:spPr>
            <a:xfrm>
              <a:off x="7782183" y="5072654"/>
              <a:ext cx="1249862" cy="276999"/>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defRPr/>
              </a:pPr>
              <a:r>
                <a:rPr lang="en-US" sz="2000" b="1" dirty="0" smtClean="0">
                  <a:effectLst>
                    <a:outerShdw blurRad="38100" dist="38100" dir="2700000" algn="tl">
                      <a:srgbClr val="000000">
                        <a:alpha val="43137"/>
                      </a:srgbClr>
                    </a:outerShdw>
                  </a:effectLst>
                  <a:latin typeface="Segoe" pitchFamily="34" charset="0"/>
                </a:rPr>
                <a:t>Reports</a:t>
              </a:r>
            </a:p>
          </p:txBody>
        </p:sp>
        <p:pic>
          <p:nvPicPr>
            <p:cNvPr id="108" name="Picture 7" descr="C:\Users\gunjanj.000\AppData\Local\Microsoft\Windows\Temporary Internet Files\Content.IE5\1KCX878X\MC900433943[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23541" y="4506809"/>
              <a:ext cx="560214" cy="672308"/>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108"/>
            <p:cNvSpPr/>
            <p:nvPr/>
          </p:nvSpPr>
          <p:spPr>
            <a:xfrm>
              <a:off x="10674206" y="5387119"/>
              <a:ext cx="1173719" cy="646331"/>
            </a:xfrm>
            <a:prstGeom prst="rect">
              <a:avLst/>
            </a:prstGeom>
          </p:spPr>
          <p:txBody>
            <a:bodyPr wrap="none">
              <a:spAutoFit/>
            </a:bodyPr>
            <a:lstStyle/>
            <a:p>
              <a:pPr algn="ctr" defTabSz="914099">
                <a:spcBef>
                  <a:spcPct val="0"/>
                </a:spcBef>
                <a:buNone/>
              </a:pPr>
              <a:r>
                <a:rPr lang="en-US" sz="2000" b="1" dirty="0" smtClean="0">
                  <a:solidFill>
                    <a:srgbClr val="FFFFFF"/>
                  </a:solidFill>
                  <a:latin typeface="Segoe" pitchFamily="34" charset="0"/>
                </a:rPr>
                <a:t>Monitor</a:t>
              </a:r>
              <a:endParaRPr lang="en-US" sz="1600" b="1" dirty="0" smtClean="0">
                <a:solidFill>
                  <a:srgbClr val="FFFFFF"/>
                </a:solidFill>
                <a:latin typeface="Segoe" pitchFamily="34" charset="0"/>
              </a:endParaRPr>
            </a:p>
            <a:p>
              <a:pPr algn="ctr" defTabSz="914099">
                <a:spcBef>
                  <a:spcPct val="0"/>
                </a:spcBef>
                <a:buNone/>
              </a:pPr>
              <a:r>
                <a:rPr lang="en-US" sz="1600" dirty="0" smtClean="0">
                  <a:solidFill>
                    <a:srgbClr val="FFFFFF"/>
                  </a:solidFill>
                  <a:latin typeface="Segoe" pitchFamily="34" charset="0"/>
                </a:rPr>
                <a:t>IT Pro</a:t>
              </a:r>
              <a:endParaRPr lang="en-US" sz="1600" dirty="0">
                <a:solidFill>
                  <a:srgbClr val="FFFFFF"/>
                </a:solidFill>
                <a:latin typeface="Segoe" pitchFamily="34" charset="0"/>
              </a:endParaRPr>
            </a:p>
          </p:txBody>
        </p:sp>
        <p:sp>
          <p:nvSpPr>
            <p:cNvPr id="110" name="TextBox 69"/>
            <p:cNvSpPr txBox="1"/>
            <p:nvPr/>
          </p:nvSpPr>
          <p:spPr>
            <a:xfrm>
              <a:off x="9237859" y="3762986"/>
              <a:ext cx="1803121" cy="664797"/>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0"/>
                </a:spcAft>
                <a:buClrTx/>
                <a:buSzTx/>
                <a:buFontTx/>
                <a:buNone/>
                <a:tabLst/>
                <a:defRPr/>
              </a:pPr>
              <a:r>
                <a:rPr lang="en-US" sz="2000" b="1" dirty="0" smtClean="0">
                  <a:effectLst>
                    <a:outerShdw blurRad="38100" dist="38100" dir="2700000" algn="tl">
                      <a:srgbClr val="000000">
                        <a:alpha val="43137"/>
                      </a:srgbClr>
                    </a:outerShdw>
                  </a:effectLst>
                  <a:latin typeface="Segoe" pitchFamily="34" charset="0"/>
                </a:rPr>
                <a:t>Validate</a:t>
              </a:r>
              <a:endParaRPr lang="en-US" sz="1600" b="1" dirty="0" smtClean="0">
                <a:effectLst>
                  <a:outerShdw blurRad="38100" dist="38100" dir="2700000" algn="tl">
                    <a:srgbClr val="000000">
                      <a:alpha val="43137"/>
                    </a:srgbClr>
                  </a:outerShdw>
                </a:effectLst>
                <a:latin typeface="Segoe" pitchFamily="34" charset="0"/>
              </a:endParaRPr>
            </a:p>
            <a:p>
              <a:pPr marL="0" marR="0" lvl="0" indent="0" algn="ctr" defTabSz="914363" rtl="0" eaLnBrk="1" fontAlgn="auto" latinLnBrk="0" hangingPunct="1">
                <a:lnSpc>
                  <a:spcPct val="90000"/>
                </a:lnSpc>
                <a:spcBef>
                  <a:spcPts val="0"/>
                </a:spcBef>
                <a:spcAft>
                  <a:spcPts val="0"/>
                </a:spcAft>
                <a:buClrTx/>
                <a:buSzTx/>
                <a:buFontTx/>
                <a:buNone/>
                <a:tabLst/>
                <a:defRPr/>
              </a:pPr>
              <a:r>
                <a:rPr lang="en-US" sz="1400" dirty="0" smtClean="0">
                  <a:effectLst>
                    <a:outerShdw blurRad="38100" dist="38100" dir="2700000" algn="tl">
                      <a:srgbClr val="000000">
                        <a:alpha val="43137"/>
                      </a:srgbClr>
                    </a:outerShdw>
                  </a:effectLst>
                  <a:latin typeface="Segoe" pitchFamily="34" charset="0"/>
                </a:rPr>
                <a:t>Auditor / Compliance Manager</a:t>
              </a:r>
            </a:p>
          </p:txBody>
        </p:sp>
        <p:pic>
          <p:nvPicPr>
            <p:cNvPr id="112" name="Picture 22" descr="C:\Users\marcu\AppData\Local\Microsoft\Windows\Temporary Internet Files\Content.IE5\GR5HPTL6\MCj04339530000[1].png"/>
            <p:cNvPicPr>
              <a:picLocks noChangeAspect="1" noChangeArrowheads="1"/>
            </p:cNvPicPr>
            <p:nvPr/>
          </p:nvPicPr>
          <p:blipFill>
            <a:blip r:embed="rId13" cstate="print"/>
            <a:srcRect/>
            <a:stretch>
              <a:fillRect/>
            </a:stretch>
          </p:blipFill>
          <p:spPr bwMode="auto">
            <a:xfrm>
              <a:off x="9104918" y="4560044"/>
              <a:ext cx="610055" cy="626207"/>
            </a:xfrm>
            <a:prstGeom prst="rect">
              <a:avLst/>
            </a:prstGeom>
            <a:noFill/>
          </p:spPr>
        </p:pic>
      </p:grpSp>
      <p:grpSp>
        <p:nvGrpSpPr>
          <p:cNvPr id="76" name="Group 75"/>
          <p:cNvGrpSpPr/>
          <p:nvPr/>
        </p:nvGrpSpPr>
        <p:grpSpPr>
          <a:xfrm>
            <a:off x="3622607" y="3059665"/>
            <a:ext cx="955105" cy="855323"/>
            <a:chOff x="3031282" y="2420471"/>
            <a:chExt cx="1191094" cy="1056250"/>
          </a:xfrm>
        </p:grpSpPr>
        <p:sp>
          <p:nvSpPr>
            <p:cNvPr id="77" name=" 3"/>
            <p:cNvSpPr/>
            <p:nvPr/>
          </p:nvSpPr>
          <p:spPr>
            <a:xfrm>
              <a:off x="3031282" y="2420471"/>
              <a:ext cx="1191094" cy="1056250"/>
            </a:xfrm>
            <a:prstGeom prst="gear9">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sp>
        <p:sp>
          <p:nvSpPr>
            <p:cNvPr id="78" name=" 4"/>
            <p:cNvSpPr/>
            <p:nvPr/>
          </p:nvSpPr>
          <p:spPr>
            <a:xfrm>
              <a:off x="3270744" y="2667893"/>
              <a:ext cx="712169" cy="542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50" b="1" dirty="0" smtClean="0">
                  <a:gradFill>
                    <a:gsLst>
                      <a:gs pos="50000">
                        <a:schemeClr val="bg1"/>
                      </a:gs>
                      <a:gs pos="70000">
                        <a:schemeClr val="bg1"/>
                      </a:gs>
                    </a:gsLst>
                    <a:lin ang="16200000" scaled="1"/>
                  </a:gradFill>
                </a:rPr>
                <a:t>Classify  &amp; Apply Policies</a:t>
              </a:r>
              <a:endParaRPr lang="en-US" sz="1050" b="1" dirty="0">
                <a:gradFill>
                  <a:gsLst>
                    <a:gs pos="50000">
                      <a:schemeClr val="bg1"/>
                    </a:gs>
                    <a:gs pos="70000">
                      <a:schemeClr val="bg1"/>
                    </a:gs>
                  </a:gsLst>
                  <a:lin ang="16200000" scaled="1"/>
                </a:gradFill>
              </a:endParaRPr>
            </a:p>
          </p:txBody>
        </p:sp>
      </p:grpSp>
      <p:pic>
        <p:nvPicPr>
          <p:cNvPr id="1028" name="Picture 4" descr="C:\Users\gunjanj.REDMOND\AppData\Local\Microsoft\Windows\Temporary Internet Files\Content.IE5\E5WU8F37\MC900434865[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0572" y="1334720"/>
            <a:ext cx="694564" cy="69456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Group 69"/>
          <p:cNvGrpSpPr/>
          <p:nvPr/>
        </p:nvGrpSpPr>
        <p:grpSpPr>
          <a:xfrm>
            <a:off x="5515340" y="5585821"/>
            <a:ext cx="955105" cy="855323"/>
            <a:chOff x="3031282" y="2420471"/>
            <a:chExt cx="1191094" cy="1056250"/>
          </a:xfrm>
        </p:grpSpPr>
        <p:sp>
          <p:nvSpPr>
            <p:cNvPr id="71" name=" 3"/>
            <p:cNvSpPr/>
            <p:nvPr/>
          </p:nvSpPr>
          <p:spPr>
            <a:xfrm>
              <a:off x="3031282" y="2420471"/>
              <a:ext cx="1191094" cy="1056250"/>
            </a:xfrm>
            <a:prstGeom prst="gear9">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sp>
        <p:sp>
          <p:nvSpPr>
            <p:cNvPr id="75" name=" 4"/>
            <p:cNvSpPr/>
            <p:nvPr/>
          </p:nvSpPr>
          <p:spPr>
            <a:xfrm>
              <a:off x="3270744" y="2667893"/>
              <a:ext cx="712169" cy="542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50" b="1" dirty="0" smtClean="0">
                  <a:gradFill>
                    <a:gsLst>
                      <a:gs pos="50000">
                        <a:schemeClr val="bg1"/>
                      </a:gs>
                      <a:gs pos="70000">
                        <a:schemeClr val="bg1"/>
                      </a:gs>
                    </a:gsLst>
                    <a:lin ang="16200000" scaled="1"/>
                  </a:gradFill>
                </a:rPr>
                <a:t>Classify  &amp; Apply Policies</a:t>
              </a:r>
              <a:endParaRPr lang="en-US" sz="1050" b="1" dirty="0">
                <a:gradFill>
                  <a:gsLst>
                    <a:gs pos="50000">
                      <a:schemeClr val="bg1"/>
                    </a:gs>
                    <a:gs pos="70000">
                      <a:schemeClr val="bg1"/>
                    </a:gs>
                  </a:gsLst>
                  <a:lin ang="16200000" scaled="1"/>
                </a:gradFill>
              </a:endParaRPr>
            </a:p>
          </p:txBody>
        </p:sp>
      </p:grpSp>
    </p:spTree>
    <p:custDataLst>
      <p:tags r:id="rId1"/>
    </p:custDataLst>
    <p:extLst>
      <p:ext uri="{BB962C8B-B14F-4D97-AF65-F5344CB8AC3E}">
        <p14:creationId xmlns:p14="http://schemas.microsoft.com/office/powerpoint/2010/main" val="443292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43" y="1073432"/>
            <a:ext cx="10807139" cy="565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Demo – Tying it all together!</a:t>
            </a:r>
            <a:endParaRPr lang="en-US" dirty="0"/>
          </a:p>
        </p:txBody>
      </p:sp>
      <p:sp>
        <p:nvSpPr>
          <p:cNvPr id="6" name="Bent Arrow 5"/>
          <p:cNvSpPr/>
          <p:nvPr/>
        </p:nvSpPr>
        <p:spPr bwMode="auto">
          <a:xfrm rot="16200000">
            <a:off x="1955597" y="4911386"/>
            <a:ext cx="1671527" cy="958767"/>
          </a:xfrm>
          <a:prstGeom prst="bentArrow">
            <a:avLst>
              <a:gd name="adj1" fmla="val 25000"/>
              <a:gd name="adj2" fmla="val 23139"/>
              <a:gd name="adj3" fmla="val 25000"/>
              <a:gd name="adj4" fmla="val 43750"/>
            </a:avLst>
          </a:prstGeom>
          <a:gradFill>
            <a:gsLst>
              <a:gs pos="0">
                <a:schemeClr val="tx2">
                  <a:lumMod val="50000"/>
                </a:schemeClr>
              </a:gs>
              <a:gs pos="80000">
                <a:schemeClr val="tx2"/>
              </a:gs>
              <a:gs pos="100000">
                <a:schemeClr val="tx2"/>
              </a:gs>
            </a:gsLst>
          </a:gradFill>
          <a:ln w="317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1" dirty="0" smtClean="0">
                <a:solidFill>
                  <a:schemeClr val="bg1"/>
                </a:solidFill>
              </a:rPr>
              <a:t>1. Configure</a:t>
            </a:r>
            <a:endParaRPr lang="en-US" sz="1200" b="1" dirty="0" smtClean="0">
              <a:solidFill>
                <a:schemeClr val="bg1"/>
              </a:solidFill>
            </a:endParaRPr>
          </a:p>
        </p:txBody>
      </p:sp>
      <p:cxnSp>
        <p:nvCxnSpPr>
          <p:cNvPr id="18" name="Elbow Connector 17"/>
          <p:cNvCxnSpPr/>
          <p:nvPr/>
        </p:nvCxnSpPr>
        <p:spPr>
          <a:xfrm rot="10800000">
            <a:off x="1788460" y="4706471"/>
            <a:ext cx="161365"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031281" y="2411235"/>
            <a:ext cx="1191094" cy="1056250"/>
            <a:chOff x="3031282" y="2420471"/>
            <a:chExt cx="1191094" cy="1056250"/>
          </a:xfrm>
        </p:grpSpPr>
        <p:sp>
          <p:nvSpPr>
            <p:cNvPr id="30" name=" 3"/>
            <p:cNvSpPr/>
            <p:nvPr/>
          </p:nvSpPr>
          <p:spPr>
            <a:xfrm>
              <a:off x="3031282" y="2420471"/>
              <a:ext cx="1191094" cy="1056250"/>
            </a:xfrm>
            <a:prstGeom prst="gear9">
              <a:avLst/>
            </a:prstGeom>
            <a:solidFill>
              <a:srgbClr val="59D01E"/>
            </a:solidFill>
            <a:ln>
              <a:noFill/>
              <a:headEnd type="none" w="med" len="med"/>
              <a:tailEnd type="none" w="med" len="med"/>
            </a:ln>
            <a:effectLst/>
            <a:scene3d>
              <a:camera prst="orthographicFront"/>
              <a:lightRig rig="threePt" dir="t">
                <a:rot lat="0" lon="0" rev="1200000"/>
              </a:lightRig>
            </a:scene3d>
            <a:sp3d/>
          </p:spPr>
        </p:sp>
        <p:sp>
          <p:nvSpPr>
            <p:cNvPr id="31" name=" 4"/>
            <p:cNvSpPr/>
            <p:nvPr/>
          </p:nvSpPr>
          <p:spPr>
            <a:xfrm>
              <a:off x="3270744" y="2667893"/>
              <a:ext cx="712169" cy="542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50" b="1" dirty="0" smtClean="0">
                  <a:gradFill>
                    <a:gsLst>
                      <a:gs pos="50000">
                        <a:schemeClr val="bg1"/>
                      </a:gs>
                      <a:gs pos="70000">
                        <a:schemeClr val="bg1"/>
                      </a:gs>
                    </a:gsLst>
                    <a:lin ang="16200000" scaled="1"/>
                  </a:gradFill>
                </a:rPr>
                <a:t>2. Classify  &amp; Apply Policies</a:t>
              </a:r>
              <a:endParaRPr lang="en-US" sz="1050" b="1" dirty="0">
                <a:gradFill>
                  <a:gsLst>
                    <a:gs pos="50000">
                      <a:schemeClr val="bg1"/>
                    </a:gs>
                    <a:gs pos="70000">
                      <a:schemeClr val="bg1"/>
                    </a:gs>
                  </a:gsLst>
                  <a:lin ang="16200000" scaled="1"/>
                </a:gradFill>
              </a:endParaRPr>
            </a:p>
          </p:txBody>
        </p:sp>
      </p:grpSp>
      <p:grpSp>
        <p:nvGrpSpPr>
          <p:cNvPr id="21" name="Group 20"/>
          <p:cNvGrpSpPr/>
          <p:nvPr/>
        </p:nvGrpSpPr>
        <p:grpSpPr>
          <a:xfrm>
            <a:off x="3818965" y="3476721"/>
            <a:ext cx="1102659" cy="548124"/>
            <a:chOff x="3818965" y="3476721"/>
            <a:chExt cx="1102659" cy="548124"/>
          </a:xfrm>
        </p:grpSpPr>
        <p:sp>
          <p:nvSpPr>
            <p:cNvPr id="19" name="Right Arrow 18"/>
            <p:cNvSpPr/>
            <p:nvPr/>
          </p:nvSpPr>
          <p:spPr bwMode="auto">
            <a:xfrm>
              <a:off x="3818965" y="3476721"/>
              <a:ext cx="1102659" cy="301903"/>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0" name="TextBox 19"/>
            <p:cNvSpPr txBox="1"/>
            <p:nvPr/>
          </p:nvSpPr>
          <p:spPr>
            <a:xfrm>
              <a:off x="3818965" y="3778624"/>
              <a:ext cx="1102659" cy="246221"/>
            </a:xfrm>
            <a:prstGeom prst="rect">
              <a:avLst/>
            </a:prstGeom>
            <a:noFill/>
          </p:spPr>
          <p:txBody>
            <a:bodyPr wrap="square" lIns="0" tIns="0" rIns="0" bIns="0" rtlCol="0">
              <a:spAutoFit/>
            </a:bodyPr>
            <a:lstStyle/>
            <a:p>
              <a:r>
                <a:rPr lang="en-US" sz="1600" b="1" dirty="0" smtClean="0">
                  <a:solidFill>
                    <a:schemeClr val="bg1"/>
                  </a:solidFill>
                </a:rPr>
                <a:t>3. Collect</a:t>
              </a:r>
              <a:endParaRPr lang="en-US" sz="1600" b="1" dirty="0">
                <a:solidFill>
                  <a:schemeClr val="bg1"/>
                </a:solidFill>
              </a:endParaRPr>
            </a:p>
          </p:txBody>
        </p:sp>
      </p:grpSp>
      <p:grpSp>
        <p:nvGrpSpPr>
          <p:cNvPr id="23" name="Group 22"/>
          <p:cNvGrpSpPr/>
          <p:nvPr/>
        </p:nvGrpSpPr>
        <p:grpSpPr>
          <a:xfrm>
            <a:off x="6097665" y="4706471"/>
            <a:ext cx="1158531" cy="1618285"/>
            <a:chOff x="5843214" y="4608247"/>
            <a:chExt cx="1158531" cy="1618285"/>
          </a:xfrm>
        </p:grpSpPr>
        <p:sp>
          <p:nvSpPr>
            <p:cNvPr id="34" name="Bent Arrow 33"/>
            <p:cNvSpPr/>
            <p:nvPr/>
          </p:nvSpPr>
          <p:spPr bwMode="auto">
            <a:xfrm rot="10800000">
              <a:off x="5843214" y="4608247"/>
              <a:ext cx="833717" cy="1618285"/>
            </a:xfrm>
            <a:prstGeom prst="bentArrow">
              <a:avLst>
                <a:gd name="adj1" fmla="val 25000"/>
                <a:gd name="adj2" fmla="val 24398"/>
                <a:gd name="adj3" fmla="val 25000"/>
                <a:gd name="adj4" fmla="val 43750"/>
              </a:avLst>
            </a:prstGeom>
            <a:gradFill>
              <a:gsLst>
                <a:gs pos="0">
                  <a:schemeClr val="tx2">
                    <a:lumMod val="50000"/>
                  </a:schemeClr>
                </a:gs>
                <a:gs pos="80000">
                  <a:schemeClr val="tx2"/>
                </a:gs>
                <a:gs pos="100000">
                  <a:schemeClr val="tx2"/>
                </a:gs>
              </a:gsLst>
            </a:gradFill>
            <a:ln w="317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b="1" dirty="0" smtClean="0">
                <a:solidFill>
                  <a:schemeClr val="bg1"/>
                </a:solidFill>
              </a:endParaRPr>
            </a:p>
          </p:txBody>
        </p:sp>
        <p:sp>
          <p:nvSpPr>
            <p:cNvPr id="22" name="TextBox 21"/>
            <p:cNvSpPr txBox="1"/>
            <p:nvPr/>
          </p:nvSpPr>
          <p:spPr>
            <a:xfrm>
              <a:off x="6755524" y="4921624"/>
              <a:ext cx="246221" cy="941294"/>
            </a:xfrm>
            <a:prstGeom prst="rect">
              <a:avLst/>
            </a:prstGeom>
            <a:noFill/>
          </p:spPr>
          <p:txBody>
            <a:bodyPr vert="vert" wrap="square" lIns="0" tIns="0" rIns="0" bIns="0" rtlCol="0">
              <a:spAutoFit/>
            </a:bodyPr>
            <a:lstStyle/>
            <a:p>
              <a:r>
                <a:rPr lang="en-US" sz="1600" b="1" dirty="0" smtClean="0">
                  <a:solidFill>
                    <a:schemeClr val="bg1"/>
                  </a:solidFill>
                </a:rPr>
                <a:t>4. Report</a:t>
              </a:r>
              <a:endParaRPr lang="en-US" sz="1600" b="1" dirty="0">
                <a:solidFill>
                  <a:schemeClr val="bg1"/>
                </a:solidFill>
              </a:endParaRPr>
            </a:p>
          </p:txBody>
        </p:sp>
      </p:grpSp>
    </p:spTree>
    <p:extLst>
      <p:ext uri="{BB962C8B-B14F-4D97-AF65-F5344CB8AC3E}">
        <p14:creationId xmlns:p14="http://schemas.microsoft.com/office/powerpoint/2010/main" val="40738213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357188" y="1207354"/>
            <a:ext cx="6508082" cy="5549265"/>
          </a:xfrm>
          <a:prstGeom prst="roundRect">
            <a:avLst>
              <a:gd name="adj" fmla="val 599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82880" tIns="0" rIns="91436" bIns="45718" numCol="1" rtlCol="0" anchor="t" anchorCtr="0" compatLnSpc="1">
            <a:prstTxWarp prst="textNoShape">
              <a:avLst/>
            </a:prstTxWarp>
          </a:bodyPr>
          <a:lstStyle/>
          <a:p>
            <a:pPr algn="ctr" defTabSz="914099">
              <a:defRPr/>
            </a:pPr>
            <a:endParaRPr lang="en-US" sz="1600" dirty="0">
              <a:latin typeface="Segoe Semibold" pitchFamily="34" charset="0"/>
            </a:endParaRPr>
          </a:p>
        </p:txBody>
      </p:sp>
      <p:grpSp>
        <p:nvGrpSpPr>
          <p:cNvPr id="3" name="Group 24"/>
          <p:cNvGrpSpPr/>
          <p:nvPr/>
        </p:nvGrpSpPr>
        <p:grpSpPr>
          <a:xfrm>
            <a:off x="3281873" y="1396745"/>
            <a:ext cx="1665988" cy="1185861"/>
            <a:chOff x="3581981" y="2397386"/>
            <a:chExt cx="2046513" cy="87445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045" y="2397386"/>
              <a:ext cx="609600" cy="5303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981" y="2741507"/>
              <a:ext cx="609600" cy="53032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952" y="2741507"/>
              <a:ext cx="609600" cy="53032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923" y="2741507"/>
              <a:ext cx="609600" cy="5303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894" y="2741507"/>
              <a:ext cx="609600" cy="53032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710" y="2397386"/>
              <a:ext cx="609600" cy="530329"/>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376" y="2397386"/>
              <a:ext cx="609600" cy="530329"/>
            </a:xfrm>
            <a:prstGeom prst="rect">
              <a:avLst/>
            </a:prstGeom>
          </p:spPr>
        </p:pic>
      </p:grpSp>
      <p:grpSp>
        <p:nvGrpSpPr>
          <p:cNvPr id="19" name="Group 22"/>
          <p:cNvGrpSpPr/>
          <p:nvPr/>
        </p:nvGrpSpPr>
        <p:grpSpPr>
          <a:xfrm>
            <a:off x="3824171" y="2606850"/>
            <a:ext cx="781531" cy="478711"/>
            <a:chOff x="4143375" y="3224213"/>
            <a:chExt cx="862013" cy="252413"/>
          </a:xfrm>
        </p:grpSpPr>
        <p:sp>
          <p:nvSpPr>
            <p:cNvPr id="22" name="Down Arrow 21"/>
            <p:cNvSpPr/>
            <p:nvPr/>
          </p:nvSpPr>
          <p:spPr bwMode="auto">
            <a:xfrm>
              <a:off x="4143375" y="3228975"/>
              <a:ext cx="242888" cy="242888"/>
            </a:xfrm>
            <a:prstGeom prst="downArrow">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50" name="Down Arrow 49"/>
            <p:cNvSpPr/>
            <p:nvPr/>
          </p:nvSpPr>
          <p:spPr bwMode="auto">
            <a:xfrm>
              <a:off x="4452938" y="3224213"/>
              <a:ext cx="242888" cy="242888"/>
            </a:xfrm>
            <a:prstGeom prst="downArrow">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51" name="Down Arrow 50"/>
            <p:cNvSpPr/>
            <p:nvPr/>
          </p:nvSpPr>
          <p:spPr bwMode="auto">
            <a:xfrm>
              <a:off x="4762500" y="3233738"/>
              <a:ext cx="242888" cy="242888"/>
            </a:xfrm>
            <a:prstGeom prst="downArrow">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grpSp>
      <p:sp>
        <p:nvSpPr>
          <p:cNvPr id="48" name="Rounded Rectangle 47"/>
          <p:cNvSpPr/>
          <p:nvPr/>
        </p:nvSpPr>
        <p:spPr bwMode="auto">
          <a:xfrm>
            <a:off x="1822876" y="1207355"/>
            <a:ext cx="5004333" cy="378780"/>
          </a:xfrm>
          <a:prstGeom prst="roundRect">
            <a:avLst>
              <a:gd name="adj" fmla="val 23047"/>
            </a:avLst>
          </a:prstGeom>
          <a:noFill/>
          <a:effectLst/>
          <a:scene3d>
            <a:camera prst="orthographicFront">
              <a:rot lat="0" lon="0" rev="0"/>
            </a:camera>
            <a:lightRig rig="glow" dir="t">
              <a:rot lat="0" lon="0" rev="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defTabSz="1096873" fontAlgn="base">
              <a:lnSpc>
                <a:spcPct val="90000"/>
              </a:lnSpc>
              <a:spcBef>
                <a:spcPct val="0"/>
              </a:spcBef>
              <a:spcAft>
                <a:spcPct val="0"/>
              </a:spcAft>
              <a:buClr>
                <a:srgbClr val="F3AF35"/>
              </a:buClr>
              <a:buSzPct val="85000"/>
              <a:defRPr/>
            </a:pPr>
            <a:r>
              <a:rPr lang="en-US" sz="2400" b="1" dirty="0" smtClean="0">
                <a:solidFill>
                  <a:schemeClr val="bg1"/>
                </a:solidFill>
              </a:rPr>
              <a:t>PCI – DSS (Regulation)</a:t>
            </a:r>
          </a:p>
        </p:txBody>
      </p:sp>
      <p:grpSp>
        <p:nvGrpSpPr>
          <p:cNvPr id="53" name="Group 19"/>
          <p:cNvGrpSpPr/>
          <p:nvPr/>
        </p:nvGrpSpPr>
        <p:grpSpPr>
          <a:xfrm>
            <a:off x="1996795" y="3218854"/>
            <a:ext cx="4647472" cy="1352212"/>
            <a:chOff x="3039533" y="4097867"/>
            <a:chExt cx="3194243" cy="452560"/>
          </a:xfrm>
        </p:grpSpPr>
        <p:sp>
          <p:nvSpPr>
            <p:cNvPr id="54" name="Rounded Rectangle 53"/>
            <p:cNvSpPr/>
            <p:nvPr/>
          </p:nvSpPr>
          <p:spPr>
            <a:xfrm>
              <a:off x="3039533" y="4097867"/>
              <a:ext cx="3194243" cy="452560"/>
            </a:xfrm>
            <a:prstGeom prst="roundRect">
              <a:avLst>
                <a:gd name="adj" fmla="val 5995"/>
              </a:avLst>
            </a:prstGeom>
            <a:gradFill>
              <a:gsLst>
                <a:gs pos="0">
                  <a:srgbClr val="0070C0"/>
                </a:gs>
                <a:gs pos="25000">
                  <a:srgbClr val="0070C0">
                    <a:alpha val="65000"/>
                  </a:srgbClr>
                </a:gs>
                <a:gs pos="50000">
                  <a:srgbClr val="00B0F0">
                    <a:alpha val="68000"/>
                  </a:srgbClr>
                </a:gs>
                <a:gs pos="75000">
                  <a:srgbClr val="0070C0">
                    <a:alpha val="65000"/>
                  </a:srgbClr>
                </a:gs>
                <a:gs pos="100000">
                  <a:srgbClr val="0070C0"/>
                </a:gs>
              </a:gsLst>
              <a:lin ang="3600000" scaled="0"/>
            </a:gradFill>
            <a:ln>
              <a:gradFill>
                <a:gsLst>
                  <a:gs pos="0">
                    <a:schemeClr val="bg1">
                      <a:lumMod val="85000"/>
                    </a:schemeClr>
                  </a:gs>
                  <a:gs pos="50000">
                    <a:schemeClr val="bg1"/>
                  </a:gs>
                  <a:gs pos="100000">
                    <a:schemeClr val="bg1">
                      <a:lumMod val="85000"/>
                    </a:schemeClr>
                  </a:gs>
                </a:gsLst>
                <a:lin ang="5400000" scaled="0"/>
              </a:gradFill>
            </a:ln>
            <a:effectLst>
              <a:outerShdw blurRad="50800" dist="38100" dir="5400000" algn="t" rotWithShape="0">
                <a:prstClr val="black">
                  <a:alpha val="40000"/>
                </a:prstClr>
              </a:outerShdw>
            </a:effectLst>
          </p:spPr>
          <p:txBody>
            <a:bodyPr/>
            <a:lstStyle/>
            <a:p>
              <a:pPr algn="ctr">
                <a:defRPr/>
              </a:pPr>
              <a:endParaRPr lang="en-US" sz="1500" dirty="0">
                <a:solidFill>
                  <a:srgbClr val="FFFFFF"/>
                </a:solidFill>
                <a:effectLst>
                  <a:outerShdw blurRad="38100" dist="38100" dir="2700000" algn="tl">
                    <a:srgbClr val="000000">
                      <a:alpha val="43137"/>
                    </a:srgbClr>
                  </a:outerShdw>
                </a:effectLst>
              </a:endParaRPr>
            </a:p>
          </p:txBody>
        </p:sp>
        <p:sp>
          <p:nvSpPr>
            <p:cNvPr id="57" name="Rounded Rectangle 56"/>
            <p:cNvSpPr/>
            <p:nvPr/>
          </p:nvSpPr>
          <p:spPr bwMode="auto">
            <a:xfrm>
              <a:off x="3226265" y="4255385"/>
              <a:ext cx="1170602" cy="218504"/>
            </a:xfrm>
            <a:prstGeom prst="roundRect">
              <a:avLst/>
            </a:prstGeom>
            <a:solidFill>
              <a:schemeClr val="bg1">
                <a:lumMod val="95000"/>
                <a:lumOff val="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Data Classification </a:t>
              </a:r>
            </a:p>
          </p:txBody>
        </p:sp>
      </p:grpSp>
      <p:sp>
        <p:nvSpPr>
          <p:cNvPr id="12" name="TextBox 11"/>
          <p:cNvSpPr txBox="1"/>
          <p:nvPr/>
        </p:nvSpPr>
        <p:spPr>
          <a:xfrm>
            <a:off x="3077532" y="3282747"/>
            <a:ext cx="3375114"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Control Objectives</a:t>
            </a:r>
          </a:p>
        </p:txBody>
      </p:sp>
      <p:sp>
        <p:nvSpPr>
          <p:cNvPr id="21" name="Down Arrow 20"/>
          <p:cNvSpPr/>
          <p:nvPr/>
        </p:nvSpPr>
        <p:spPr bwMode="auto">
          <a:xfrm>
            <a:off x="2896929" y="4585446"/>
            <a:ext cx="175842" cy="578224"/>
          </a:xfrm>
          <a:prstGeom prst="down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1" name="Down Arrow 70"/>
          <p:cNvSpPr/>
          <p:nvPr/>
        </p:nvSpPr>
        <p:spPr bwMode="auto">
          <a:xfrm>
            <a:off x="5108684" y="4663607"/>
            <a:ext cx="175842" cy="578224"/>
          </a:xfrm>
          <a:prstGeom prst="down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73" name="Group 19"/>
          <p:cNvGrpSpPr/>
          <p:nvPr/>
        </p:nvGrpSpPr>
        <p:grpSpPr>
          <a:xfrm>
            <a:off x="1977731" y="5244353"/>
            <a:ext cx="4673791" cy="1352212"/>
            <a:chOff x="3039533" y="4097867"/>
            <a:chExt cx="3365480" cy="452560"/>
          </a:xfrm>
        </p:grpSpPr>
        <p:sp>
          <p:nvSpPr>
            <p:cNvPr id="74" name="Rounded Rectangle 73"/>
            <p:cNvSpPr/>
            <p:nvPr/>
          </p:nvSpPr>
          <p:spPr>
            <a:xfrm>
              <a:off x="3039533" y="4097867"/>
              <a:ext cx="3365480" cy="452560"/>
            </a:xfrm>
            <a:prstGeom prst="roundRect">
              <a:avLst>
                <a:gd name="adj" fmla="val 5995"/>
              </a:avLst>
            </a:prstGeom>
            <a:gradFill>
              <a:gsLst>
                <a:gs pos="0">
                  <a:srgbClr val="0070C0"/>
                </a:gs>
                <a:gs pos="25000">
                  <a:srgbClr val="0070C0">
                    <a:alpha val="65000"/>
                  </a:srgbClr>
                </a:gs>
                <a:gs pos="50000">
                  <a:srgbClr val="00B0F0">
                    <a:alpha val="68000"/>
                  </a:srgbClr>
                </a:gs>
                <a:gs pos="75000">
                  <a:srgbClr val="0070C0">
                    <a:alpha val="65000"/>
                  </a:srgbClr>
                </a:gs>
                <a:gs pos="100000">
                  <a:srgbClr val="0070C0"/>
                </a:gs>
              </a:gsLst>
              <a:lin ang="3600000" scaled="0"/>
            </a:gradFill>
            <a:ln>
              <a:gradFill>
                <a:gsLst>
                  <a:gs pos="0">
                    <a:schemeClr val="bg1">
                      <a:lumMod val="85000"/>
                    </a:schemeClr>
                  </a:gs>
                  <a:gs pos="50000">
                    <a:schemeClr val="bg1"/>
                  </a:gs>
                  <a:gs pos="100000">
                    <a:schemeClr val="bg1">
                      <a:lumMod val="85000"/>
                    </a:schemeClr>
                  </a:gs>
                </a:gsLst>
                <a:lin ang="5400000" scaled="0"/>
              </a:gradFill>
            </a:ln>
            <a:effectLst>
              <a:outerShdw blurRad="50800" dist="38100" dir="5400000" algn="t" rotWithShape="0">
                <a:prstClr val="black">
                  <a:alpha val="40000"/>
                </a:prstClr>
              </a:outerShdw>
            </a:effectLst>
          </p:spPr>
          <p:txBody>
            <a:bodyPr/>
            <a:lstStyle/>
            <a:p>
              <a:pPr algn="ctr">
                <a:defRPr/>
              </a:pPr>
              <a:endParaRPr lang="en-US" sz="1500" dirty="0">
                <a:solidFill>
                  <a:srgbClr val="FFFFFF"/>
                </a:solidFill>
                <a:effectLst>
                  <a:outerShdw blurRad="38100" dist="38100" dir="2700000" algn="tl">
                    <a:srgbClr val="000000">
                      <a:alpha val="43137"/>
                    </a:srgbClr>
                  </a:outerShdw>
                </a:effectLst>
              </a:endParaRPr>
            </a:p>
          </p:txBody>
        </p:sp>
        <p:sp>
          <p:nvSpPr>
            <p:cNvPr id="75" name="Rounded Rectangle 74"/>
            <p:cNvSpPr/>
            <p:nvPr/>
          </p:nvSpPr>
          <p:spPr bwMode="auto">
            <a:xfrm>
              <a:off x="3161671" y="4255417"/>
              <a:ext cx="1476285" cy="216022"/>
            </a:xfrm>
            <a:prstGeom prst="roundRect">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r>
                <a:rPr lang="en-US" dirty="0"/>
                <a:t>Classify Data containing PII</a:t>
              </a:r>
            </a:p>
          </p:txBody>
        </p:sp>
        <p:sp>
          <p:nvSpPr>
            <p:cNvPr id="76" name="Rounded Rectangle 75"/>
            <p:cNvSpPr/>
            <p:nvPr/>
          </p:nvSpPr>
          <p:spPr bwMode="auto">
            <a:xfrm>
              <a:off x="4726525" y="4255417"/>
              <a:ext cx="1528490" cy="209921"/>
            </a:xfrm>
            <a:prstGeom prst="roundRect">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r>
                <a:rPr lang="en-US" dirty="0"/>
                <a:t>RMS Protect Data containing PII</a:t>
              </a:r>
            </a:p>
          </p:txBody>
        </p:sp>
      </p:grpSp>
      <p:sp>
        <p:nvSpPr>
          <p:cNvPr id="77" name="TextBox 76"/>
          <p:cNvSpPr txBox="1"/>
          <p:nvPr/>
        </p:nvSpPr>
        <p:spPr>
          <a:xfrm>
            <a:off x="3059253" y="5342994"/>
            <a:ext cx="3317746"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Control Activities</a:t>
            </a:r>
          </a:p>
        </p:txBody>
      </p:sp>
      <p:sp>
        <p:nvSpPr>
          <p:cNvPr id="38" name="Rounded Rectangle 37"/>
          <p:cNvSpPr/>
          <p:nvPr/>
        </p:nvSpPr>
        <p:spPr bwMode="auto">
          <a:xfrm>
            <a:off x="4401124" y="3623204"/>
            <a:ext cx="1620459" cy="652872"/>
          </a:xfrm>
          <a:prstGeom prst="roundRect">
            <a:avLst/>
          </a:prstGeom>
          <a:solidFill>
            <a:schemeClr val="bg1">
              <a:lumMod val="95000"/>
              <a:lumOff val="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Data Protection</a:t>
            </a:r>
          </a:p>
        </p:txBody>
      </p:sp>
      <p:sp>
        <p:nvSpPr>
          <p:cNvPr id="39" name="Title 1"/>
          <p:cNvSpPr txBox="1">
            <a:spLocks/>
          </p:cNvSpPr>
          <p:nvPr/>
        </p:nvSpPr>
        <p:spPr>
          <a:xfrm>
            <a:off x="532407" y="39210"/>
            <a:ext cx="11149013" cy="1052596"/>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solidFill>
                <a:schemeClr val="accent1">
                  <a:alpha val="99000"/>
                </a:schemeClr>
              </a:solidFill>
            </a:endParaRPr>
          </a:p>
        </p:txBody>
      </p:sp>
      <p:grpSp>
        <p:nvGrpSpPr>
          <p:cNvPr id="40" name="Group 39"/>
          <p:cNvGrpSpPr/>
          <p:nvPr/>
        </p:nvGrpSpPr>
        <p:grpSpPr>
          <a:xfrm>
            <a:off x="7714552" y="5295158"/>
            <a:ext cx="4115498" cy="1461458"/>
            <a:chOff x="1140502" y="3042250"/>
            <a:chExt cx="2745341" cy="1461458"/>
          </a:xfrm>
        </p:grpSpPr>
        <p:grpSp>
          <p:nvGrpSpPr>
            <p:cNvPr id="41" name="Group 40"/>
            <p:cNvGrpSpPr/>
            <p:nvPr/>
          </p:nvGrpSpPr>
          <p:grpSpPr>
            <a:xfrm>
              <a:off x="1140502" y="3042250"/>
              <a:ext cx="2745341" cy="1461458"/>
              <a:chOff x="1137832" y="3579048"/>
              <a:chExt cx="2596263" cy="1194974"/>
            </a:xfrm>
          </p:grpSpPr>
          <p:sp>
            <p:nvSpPr>
              <p:cNvPr id="44" name="Rectangle 43"/>
              <p:cNvSpPr/>
              <p:nvPr/>
            </p:nvSpPr>
            <p:spPr>
              <a:xfrm>
                <a:off x="1137833" y="3579048"/>
                <a:ext cx="2596262" cy="6333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Data Classification Toolkit </a:t>
                </a:r>
              </a:p>
              <a:p>
                <a:pPr algn="ctr"/>
                <a:r>
                  <a:rPr lang="en-US" sz="1600" dirty="0" smtClean="0"/>
                  <a:t>(Knowledge + Multiple File Server Support)</a:t>
                </a:r>
                <a:endParaRPr lang="en-US" sz="1600" dirty="0"/>
              </a:p>
            </p:txBody>
          </p:sp>
          <p:sp>
            <p:nvSpPr>
              <p:cNvPr id="45" name="Rectangle 44"/>
              <p:cNvSpPr/>
              <p:nvPr/>
            </p:nvSpPr>
            <p:spPr>
              <a:xfrm>
                <a:off x="1137832" y="4184686"/>
                <a:ext cx="2596261" cy="589336"/>
              </a:xfrm>
              <a:prstGeom prst="rect">
                <a:avLst/>
              </a:prstGeom>
              <a:solidFill>
                <a:schemeClr val="bg2">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smtClean="0"/>
              </a:p>
              <a:p>
                <a:pPr algn="ctr"/>
                <a:endParaRPr lang="en-US" dirty="0"/>
              </a:p>
              <a:p>
                <a:pPr algn="ctr"/>
                <a:r>
                  <a:rPr lang="en-US" sz="1600" dirty="0" smtClean="0"/>
                  <a:t>File Server &amp; FCI</a:t>
                </a:r>
              </a:p>
              <a:p>
                <a:pPr algn="ctr"/>
                <a:endParaRPr lang="en-US" dirty="0"/>
              </a:p>
            </p:txBody>
          </p:sp>
        </p:grpSp>
        <p:pic>
          <p:nvPicPr>
            <p:cNvPr id="42" name="Picture 9" descr="C:\Work\SAT\FCI\Specs\WS08-R2_h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0503" y="3784919"/>
              <a:ext cx="2202342" cy="467218"/>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62" name="Picture 8" descr="C:\Users\James Syngai\Desktop\j0443051a.jpg"/>
          <p:cNvPicPr>
            <a:picLocks noChangeAspect="1" noChangeArrowheads="1"/>
          </p:cNvPicPr>
          <p:nvPr/>
        </p:nvPicPr>
        <p:blipFill>
          <a:blip r:embed="rId5"/>
          <a:srcRect t="10417" b="5887"/>
          <a:stretch>
            <a:fillRect/>
          </a:stretch>
        </p:blipFill>
        <p:spPr bwMode="auto">
          <a:xfrm>
            <a:off x="735139" y="1633810"/>
            <a:ext cx="802516" cy="1003571"/>
          </a:xfrm>
          <a:prstGeom prst="roundRect">
            <a:avLst>
              <a:gd name="adj" fmla="val 5675"/>
            </a:avLst>
          </a:prstGeom>
          <a:noFill/>
          <a:ln>
            <a:noFill/>
          </a:ln>
        </p:spPr>
      </p:pic>
      <p:sp>
        <p:nvSpPr>
          <p:cNvPr id="63" name="Round Same Side Corner Rectangle 62"/>
          <p:cNvSpPr/>
          <p:nvPr/>
        </p:nvSpPr>
        <p:spPr>
          <a:xfrm>
            <a:off x="711054" y="2412656"/>
            <a:ext cx="887511" cy="285554"/>
          </a:xfrm>
          <a:prstGeom prst="round2SameRect">
            <a:avLst>
              <a:gd name="adj1" fmla="val 0"/>
              <a:gd name="adj2" fmla="val 16405"/>
            </a:avLst>
          </a:prstGeom>
          <a:solidFill>
            <a:schemeClr val="tx1">
              <a:alpha val="60000"/>
            </a:schemeClr>
          </a:solidFill>
        </p:spPr>
        <p:txBody>
          <a:bodyPr wrap="square" lIns="0" tIns="36576" rIns="0" bIns="0">
            <a:spAutoFit/>
          </a:bodyPr>
          <a:lstStyle/>
          <a:p>
            <a:pPr algn="ctr" defTabSz="914099">
              <a:lnSpc>
                <a:spcPct val="85000"/>
              </a:lnSpc>
            </a:pPr>
            <a:r>
              <a:rPr lang="en-US" sz="900" b="1" dirty="0" smtClean="0">
                <a:solidFill>
                  <a:schemeClr val="bg1"/>
                </a:solidFill>
                <a:effectLst>
                  <a:outerShdw blurRad="38100" dist="38100" dir="2700000" algn="tl">
                    <a:srgbClr val="000000">
                      <a:alpha val="43137"/>
                    </a:srgbClr>
                  </a:outerShdw>
                </a:effectLst>
                <a:latin typeface="Segoe" pitchFamily="34" charset="0"/>
              </a:rPr>
              <a:t>Board of Dir./CEO</a:t>
            </a:r>
          </a:p>
        </p:txBody>
      </p:sp>
      <p:pic>
        <p:nvPicPr>
          <p:cNvPr id="64" name="Picture 4" descr="C:\Users\James Syngai\Desktop\j0431728.jpg"/>
          <p:cNvPicPr>
            <a:picLocks noChangeAspect="1" noChangeArrowheads="1"/>
          </p:cNvPicPr>
          <p:nvPr/>
        </p:nvPicPr>
        <p:blipFill>
          <a:blip r:embed="rId6"/>
          <a:srcRect l="36500" t="7161" r="5419" b="20385"/>
          <a:stretch>
            <a:fillRect/>
          </a:stretch>
        </p:blipFill>
        <p:spPr bwMode="auto">
          <a:xfrm>
            <a:off x="802284" y="3253251"/>
            <a:ext cx="796281" cy="993329"/>
          </a:xfrm>
          <a:prstGeom prst="roundRect">
            <a:avLst>
              <a:gd name="adj" fmla="val 5675"/>
            </a:avLst>
          </a:prstGeom>
          <a:noFill/>
          <a:ln>
            <a:noFill/>
          </a:ln>
        </p:spPr>
      </p:pic>
      <p:sp>
        <p:nvSpPr>
          <p:cNvPr id="65" name="Round Same Side Corner Rectangle 64"/>
          <p:cNvSpPr/>
          <p:nvPr/>
        </p:nvSpPr>
        <p:spPr>
          <a:xfrm>
            <a:off x="770875" y="4131042"/>
            <a:ext cx="836652" cy="168119"/>
          </a:xfrm>
          <a:prstGeom prst="round2SameRect">
            <a:avLst>
              <a:gd name="adj1" fmla="val 0"/>
              <a:gd name="adj2" fmla="val 28145"/>
            </a:avLst>
          </a:prstGeom>
          <a:solidFill>
            <a:schemeClr val="tx1">
              <a:alpha val="60000"/>
            </a:schemeClr>
          </a:solidFill>
        </p:spPr>
        <p:txBody>
          <a:bodyPr wrap="square" lIns="0" tIns="36576" rIns="0" bIns="0">
            <a:spAutoFit/>
          </a:bodyPr>
          <a:lstStyle/>
          <a:p>
            <a:pPr algn="ctr" defTabSz="914099">
              <a:lnSpc>
                <a:spcPct val="85000"/>
              </a:lnSpc>
            </a:pPr>
            <a:r>
              <a:rPr lang="en-US" sz="900" b="1" dirty="0" smtClean="0">
                <a:solidFill>
                  <a:schemeClr val="bg1"/>
                </a:solidFill>
                <a:effectLst>
                  <a:outerShdw blurRad="38100" dist="38100" dir="2700000" algn="tl">
                    <a:srgbClr val="000000">
                      <a:alpha val="43137"/>
                    </a:srgbClr>
                  </a:outerShdw>
                </a:effectLst>
                <a:latin typeface="Segoe" pitchFamily="34" charset="0"/>
              </a:rPr>
              <a:t>CIO/CSO</a:t>
            </a:r>
          </a:p>
        </p:txBody>
      </p:sp>
      <p:pic>
        <p:nvPicPr>
          <p:cNvPr id="66" name="Picture 8" descr="C:\Users\James Syngai\Desktop\j0443432.jpg"/>
          <p:cNvPicPr>
            <a:picLocks noChangeAspect="1" noChangeArrowheads="1"/>
          </p:cNvPicPr>
          <p:nvPr/>
        </p:nvPicPr>
        <p:blipFill>
          <a:blip r:embed="rId7"/>
          <a:srcRect l="20607" t="5064" r="12729" b="38848"/>
          <a:stretch>
            <a:fillRect/>
          </a:stretch>
        </p:blipFill>
        <p:spPr bwMode="auto">
          <a:xfrm>
            <a:off x="1857278" y="1633663"/>
            <a:ext cx="840656" cy="1004323"/>
          </a:xfrm>
          <a:prstGeom prst="roundRect">
            <a:avLst>
              <a:gd name="adj" fmla="val 5675"/>
            </a:avLst>
          </a:prstGeom>
          <a:noFill/>
          <a:ln>
            <a:noFill/>
          </a:ln>
        </p:spPr>
      </p:pic>
      <p:sp>
        <p:nvSpPr>
          <p:cNvPr id="67" name="Round Same Side Corner Rectangle 66"/>
          <p:cNvSpPr/>
          <p:nvPr/>
        </p:nvSpPr>
        <p:spPr>
          <a:xfrm>
            <a:off x="1857279" y="2403268"/>
            <a:ext cx="840656" cy="296091"/>
          </a:xfrm>
          <a:prstGeom prst="round2SameRect">
            <a:avLst>
              <a:gd name="adj1" fmla="val 0"/>
              <a:gd name="adj2" fmla="val 28145"/>
            </a:avLst>
          </a:prstGeom>
          <a:solidFill>
            <a:schemeClr val="tx1">
              <a:alpha val="60000"/>
            </a:schemeClr>
          </a:solidFill>
        </p:spPr>
        <p:txBody>
          <a:bodyPr wrap="square" lIns="0" tIns="36576" rIns="0" bIns="0">
            <a:spAutoFit/>
          </a:bodyPr>
          <a:lstStyle/>
          <a:p>
            <a:pPr algn="ctr" defTabSz="914099">
              <a:lnSpc>
                <a:spcPct val="85000"/>
              </a:lnSpc>
            </a:pPr>
            <a:r>
              <a:rPr lang="en-US" sz="900" b="1" dirty="0" smtClean="0">
                <a:solidFill>
                  <a:schemeClr val="bg1"/>
                </a:solidFill>
                <a:effectLst>
                  <a:outerShdw blurRad="38100" dist="38100" dir="2700000" algn="tl">
                    <a:srgbClr val="000000">
                      <a:alpha val="43137"/>
                    </a:srgbClr>
                  </a:outerShdw>
                </a:effectLst>
                <a:latin typeface="Segoe" pitchFamily="34" charset="0"/>
              </a:rPr>
              <a:t>Audit Committee</a:t>
            </a:r>
          </a:p>
        </p:txBody>
      </p:sp>
      <p:pic>
        <p:nvPicPr>
          <p:cNvPr id="68" name="Picture 6" descr="C:\Users\James Syngai\Desktop\j0410147.jpg"/>
          <p:cNvPicPr>
            <a:picLocks noChangeAspect="1" noChangeArrowheads="1"/>
          </p:cNvPicPr>
          <p:nvPr/>
        </p:nvPicPr>
        <p:blipFill>
          <a:blip r:embed="rId8"/>
          <a:srcRect r="21974" b="35335"/>
          <a:stretch>
            <a:fillRect/>
          </a:stretch>
        </p:blipFill>
        <p:spPr bwMode="auto">
          <a:xfrm>
            <a:off x="799805" y="5278677"/>
            <a:ext cx="798760" cy="995608"/>
          </a:xfrm>
          <a:prstGeom prst="roundRect">
            <a:avLst>
              <a:gd name="adj" fmla="val 5675"/>
            </a:avLst>
          </a:prstGeom>
          <a:noFill/>
          <a:ln>
            <a:noFill/>
          </a:ln>
        </p:spPr>
      </p:pic>
      <p:sp>
        <p:nvSpPr>
          <p:cNvPr id="69" name="Round Same Side Corner Rectangle 68"/>
          <p:cNvSpPr/>
          <p:nvPr/>
        </p:nvSpPr>
        <p:spPr>
          <a:xfrm>
            <a:off x="799803" y="6197030"/>
            <a:ext cx="798761" cy="168119"/>
          </a:xfrm>
          <a:prstGeom prst="round2SameRect">
            <a:avLst>
              <a:gd name="adj1" fmla="val 0"/>
              <a:gd name="adj2" fmla="val 28145"/>
            </a:avLst>
          </a:prstGeom>
          <a:solidFill>
            <a:schemeClr val="tx1">
              <a:alpha val="60000"/>
            </a:schemeClr>
          </a:solidFill>
        </p:spPr>
        <p:txBody>
          <a:bodyPr wrap="square" lIns="0" tIns="36576" rIns="0" bIns="0">
            <a:spAutoFit/>
          </a:bodyPr>
          <a:lstStyle/>
          <a:p>
            <a:pPr algn="ctr" defTabSz="914099">
              <a:lnSpc>
                <a:spcPct val="85000"/>
              </a:lnSpc>
            </a:pPr>
            <a:r>
              <a:rPr lang="en-US" sz="900" b="1" dirty="0" smtClean="0">
                <a:solidFill>
                  <a:schemeClr val="bg1"/>
                </a:solidFill>
                <a:effectLst>
                  <a:outerShdw blurRad="38100" dist="38100" dir="2700000" algn="tl">
                    <a:srgbClr val="000000">
                      <a:alpha val="43137"/>
                    </a:srgbClr>
                  </a:outerShdw>
                </a:effectLst>
                <a:latin typeface="Segoe" pitchFamily="34" charset="0"/>
              </a:rPr>
              <a:t>IT Pro</a:t>
            </a:r>
          </a:p>
        </p:txBody>
      </p:sp>
      <p:sp>
        <p:nvSpPr>
          <p:cNvPr id="16" name="Left-Right Arrow 15"/>
          <p:cNvSpPr/>
          <p:nvPr/>
        </p:nvSpPr>
        <p:spPr bwMode="auto">
          <a:xfrm>
            <a:off x="6954930" y="5920458"/>
            <a:ext cx="685876" cy="320815"/>
          </a:xfrm>
          <a:prstGeom prst="lef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nvGrpSpPr>
          <p:cNvPr id="18" name="Group 17"/>
          <p:cNvGrpSpPr/>
          <p:nvPr/>
        </p:nvGrpSpPr>
        <p:grpSpPr>
          <a:xfrm>
            <a:off x="6868871" y="1091806"/>
            <a:ext cx="4887425" cy="4008071"/>
            <a:chOff x="6868871" y="1091806"/>
            <a:chExt cx="4887425" cy="4008071"/>
          </a:xfrm>
        </p:grpSpPr>
        <p:grpSp>
          <p:nvGrpSpPr>
            <p:cNvPr id="17" name="Group 16"/>
            <p:cNvGrpSpPr/>
            <p:nvPr/>
          </p:nvGrpSpPr>
          <p:grpSpPr>
            <a:xfrm>
              <a:off x="6868871" y="1091806"/>
              <a:ext cx="4887425" cy="4008071"/>
              <a:chOff x="6868871" y="1091806"/>
              <a:chExt cx="4887425" cy="4008071"/>
            </a:xfrm>
          </p:grpSpPr>
          <p:grpSp>
            <p:nvGrpSpPr>
              <p:cNvPr id="13" name="Group 12"/>
              <p:cNvGrpSpPr/>
              <p:nvPr/>
            </p:nvGrpSpPr>
            <p:grpSpPr>
              <a:xfrm>
                <a:off x="7640806" y="1091806"/>
                <a:ext cx="4115490" cy="4008071"/>
                <a:chOff x="7257358" y="1091806"/>
                <a:chExt cx="4115490" cy="4008071"/>
              </a:xfrm>
            </p:grpSpPr>
            <p:sp>
              <p:nvSpPr>
                <p:cNvPr id="98" name="Rounded Rectangle 97"/>
                <p:cNvSpPr/>
                <p:nvPr/>
              </p:nvSpPr>
              <p:spPr bwMode="auto">
                <a:xfrm>
                  <a:off x="7257358" y="1091806"/>
                  <a:ext cx="4115490" cy="3804402"/>
                </a:xfrm>
                <a:prstGeom prst="roundRect">
                  <a:avLst/>
                </a:prstGeom>
                <a:solidFill>
                  <a:schemeClr val="tx1">
                    <a:lumMod val="8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6" name="Rectangle 95"/>
                <p:cNvSpPr/>
                <p:nvPr/>
              </p:nvSpPr>
              <p:spPr>
                <a:xfrm rot="5400000" flipH="1">
                  <a:off x="9059872" y="2271631"/>
                  <a:ext cx="748456" cy="3134546"/>
                </a:xfrm>
                <a:prstGeom prst="rect">
                  <a:avLst/>
                </a:prstGeom>
                <a:solidFill>
                  <a:schemeClr val="accent1">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vert="vert270" rtlCol="0" anchor="ctr"/>
                <a:lstStyle/>
                <a:p>
                  <a:pPr algn="ctr"/>
                  <a:endParaRPr lang="en-US" sz="1100" dirty="0"/>
                </a:p>
              </p:txBody>
            </p:sp>
            <p:pic>
              <p:nvPicPr>
                <p:cNvPr id="97" name="Picture 7" descr="C:\Work\SAT\FCI\Specs\SysCnt-ConfigMgr_h_rg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43884" y="3464676"/>
                  <a:ext cx="2464153" cy="7217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7" name="Rectangle 106"/>
                <p:cNvSpPr/>
                <p:nvPr/>
              </p:nvSpPr>
              <p:spPr>
                <a:xfrm rot="5400000" flipH="1">
                  <a:off x="9026528" y="874879"/>
                  <a:ext cx="748456" cy="3134546"/>
                </a:xfrm>
                <a:prstGeom prst="rect">
                  <a:avLst/>
                </a:prstGeom>
                <a:solidFill>
                  <a:schemeClr val="tx2">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vert="vert270" rtlCol="0" anchor="ctr"/>
                <a:lstStyle/>
                <a:p>
                  <a:pPr algn="ctr"/>
                  <a:endParaRPr lang="en-US" sz="1100" dirty="0"/>
                </a:p>
              </p:txBody>
            </p:sp>
            <p:sp>
              <p:nvSpPr>
                <p:cNvPr id="108" name="Rectangle 107"/>
                <p:cNvSpPr/>
                <p:nvPr/>
              </p:nvSpPr>
              <p:spPr>
                <a:xfrm rot="5400000" flipH="1">
                  <a:off x="9026528" y="96033"/>
                  <a:ext cx="748456" cy="3134546"/>
                </a:xfrm>
                <a:prstGeom prst="rect">
                  <a:avLst/>
                </a:prstGeom>
                <a:solidFill>
                  <a:srgbClr val="FFFF99"/>
                </a:solidFill>
                <a:ln>
                  <a:noFill/>
                </a:ln>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sz="1100" b="1" dirty="0"/>
                    <a:t>IT GRC Process Management Pack</a:t>
                  </a:r>
                </a:p>
                <a:p>
                  <a:pPr algn="ctr"/>
                  <a:r>
                    <a:rPr lang="en-US" sz="1100" b="1" dirty="0"/>
                    <a:t>(Regulations, </a:t>
                  </a:r>
                  <a:r>
                    <a:rPr lang="en-US" sz="1100" b="1" dirty="0" smtClean="0"/>
                    <a:t>Controls)</a:t>
                  </a:r>
                  <a:endParaRPr lang="en-US" sz="1100" b="1" dirty="0"/>
                </a:p>
              </p:txBody>
            </p:sp>
            <p:pic>
              <p:nvPicPr>
                <p:cNvPr id="109" name="Picture 8" descr="C:\Work\SAT\FCI\Specs\SysCnt-ServiceMgr_h_rgb.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08017" y="2119088"/>
                  <a:ext cx="2400020" cy="5566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1" name="Right Arrow 110"/>
                <p:cNvSpPr/>
                <p:nvPr/>
              </p:nvSpPr>
              <p:spPr>
                <a:xfrm rot="16200000">
                  <a:off x="9043983" y="2953109"/>
                  <a:ext cx="611629" cy="349891"/>
                </a:xfrm>
                <a:prstGeom prst="rightArrow">
                  <a:avLst/>
                </a:prstGeom>
                <a:solidFill>
                  <a:schemeClr val="bg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2" name="Right Arrow 111"/>
                <p:cNvSpPr/>
                <p:nvPr/>
              </p:nvSpPr>
              <p:spPr>
                <a:xfrm rot="16200000">
                  <a:off x="8971549" y="4563398"/>
                  <a:ext cx="744462" cy="328496"/>
                </a:xfrm>
                <a:prstGeom prst="rightArrow">
                  <a:avLst/>
                </a:prstGeom>
                <a:solidFill>
                  <a:schemeClr val="bg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14" name="Left-Right Arrow 113"/>
              <p:cNvSpPr/>
              <p:nvPr/>
            </p:nvSpPr>
            <p:spPr bwMode="auto">
              <a:xfrm>
                <a:off x="6868871" y="3136659"/>
                <a:ext cx="685876" cy="339452"/>
              </a:xfrm>
              <a:prstGeom prst="lef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pic>
          <p:nvPicPr>
            <p:cNvPr id="11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6940363" y="2997199"/>
              <a:ext cx="1963446" cy="41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a:xfrm>
            <a:off x="519112" y="228600"/>
            <a:ext cx="11149013" cy="886397"/>
          </a:xfrm>
        </p:spPr>
        <p:txBody>
          <a:bodyPr/>
          <a:lstStyle/>
          <a:p>
            <a:r>
              <a:rPr lang="en-US" sz="3600" dirty="0" smtClean="0"/>
              <a:t>Data Classification Toolkit &amp; System Center</a:t>
            </a:r>
            <a:br>
              <a:rPr lang="en-US" sz="3600" dirty="0" smtClean="0"/>
            </a:br>
            <a:r>
              <a:rPr lang="en-US" sz="2800" dirty="0" smtClean="0">
                <a:solidFill>
                  <a:schemeClr val="accent1"/>
                </a:solidFill>
              </a:rPr>
              <a:t>Working together!</a:t>
            </a:r>
            <a:endParaRPr lang="en-US" sz="3600" dirty="0">
              <a:solidFill>
                <a:schemeClr val="accent1"/>
              </a:solidFill>
            </a:endParaRPr>
          </a:p>
        </p:txBody>
      </p:sp>
    </p:spTree>
    <p:extLst>
      <p:ext uri="{BB962C8B-B14F-4D97-AF65-F5344CB8AC3E}">
        <p14:creationId xmlns:p14="http://schemas.microsoft.com/office/powerpoint/2010/main" val="1126784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18"/>
                                        </p:tgtEl>
                                        <p:attrNameLst>
                                          <p:attrName>style.opacity</p:attrName>
                                        </p:attrNameLst>
                                      </p:cBhvr>
                                      <p:to>
                                        <p:strVal val="0.5"/>
                                      </p:to>
                                    </p:set>
                                    <p:animEffect filter="image" prLst="opacity: 0.5">
                                      <p:cBhvr rctx="IE">
                                        <p:cTn id="11"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An Auditor’s View…</a:t>
            </a:r>
            <a:endParaRPr lang="en-US" dirty="0"/>
          </a:p>
        </p:txBody>
      </p:sp>
      <p:sp>
        <p:nvSpPr>
          <p:cNvPr id="3" name="Subtitle 2"/>
          <p:cNvSpPr>
            <a:spLocks noGrp="1"/>
          </p:cNvSpPr>
          <p:nvPr>
            <p:ph type="subTitle" idx="1"/>
          </p:nvPr>
        </p:nvSpPr>
        <p:spPr/>
        <p:txBody>
          <a:bodyPr/>
          <a:lstStyle/>
          <a:p>
            <a:r>
              <a:rPr lang="en-US" smtClean="0"/>
              <a:t>Shahed K. Latif</a:t>
            </a:r>
          </a:p>
          <a:p>
            <a:r>
              <a:rPr lang="en-US" smtClean="0"/>
              <a:t>Partner / Information Protection</a:t>
            </a:r>
          </a:p>
          <a:p>
            <a:r>
              <a:rPr lang="en-US" smtClean="0"/>
              <a:t>KPMG</a:t>
            </a:r>
            <a:endParaRPr lang="en-US" dirty="0"/>
          </a:p>
        </p:txBody>
      </p:sp>
      <p:sp>
        <p:nvSpPr>
          <p:cNvPr id="4" name="Text Placeholder 3"/>
          <p:cNvSpPr>
            <a:spLocks noGrp="1"/>
          </p:cNvSpPr>
          <p:nvPr>
            <p:ph type="body" sz="quarter" idx="10"/>
          </p:nvPr>
        </p:nvSpPr>
        <p:spPr/>
        <p:txBody>
          <a:bodyPr/>
          <a:lstStyle/>
          <a:p>
            <a:r>
              <a:rPr lang="en-US" smtClean="0"/>
              <a:t>partner</a:t>
            </a:r>
            <a:endParaRPr lang="en-US" dirty="0"/>
          </a:p>
        </p:txBody>
      </p:sp>
    </p:spTree>
    <p:extLst>
      <p:ext uri="{BB962C8B-B14F-4D97-AF65-F5344CB8AC3E}">
        <p14:creationId xmlns:p14="http://schemas.microsoft.com/office/powerpoint/2010/main" val="241156706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2770493" y="1009934"/>
            <a:ext cx="9184946" cy="5738882"/>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prstClr val="white">
                  <a:alpha val="99000"/>
                </a:prstClr>
              </a:solidFill>
            </a:endParaRPr>
          </a:p>
        </p:txBody>
      </p:sp>
      <p:sp>
        <p:nvSpPr>
          <p:cNvPr id="7" name="Title 6"/>
          <p:cNvSpPr>
            <a:spLocks noGrp="1"/>
          </p:cNvSpPr>
          <p:nvPr>
            <p:ph type="title"/>
          </p:nvPr>
        </p:nvSpPr>
        <p:spPr/>
        <p:txBody>
          <a:bodyPr/>
          <a:lstStyle/>
          <a:p>
            <a:r>
              <a:rPr lang="en-US" smtClean="0"/>
              <a:t>Information Governance</a:t>
            </a:r>
            <a:endParaRPr lang="en-US" dirty="0"/>
          </a:p>
        </p:txBody>
      </p:sp>
      <p:pic>
        <p:nvPicPr>
          <p:cNvPr id="1027" name="Picture 345" descr="image001"/>
          <p:cNvPicPr>
            <a:picLocks noChangeAspect="1" noChangeArrowheads="1"/>
          </p:cNvPicPr>
          <p:nvPr/>
        </p:nvPicPr>
        <p:blipFill>
          <a:blip r:embed="rId2"/>
          <a:srcRect/>
          <a:stretch>
            <a:fillRect/>
          </a:stretch>
        </p:blipFill>
        <p:spPr bwMode="auto">
          <a:xfrm>
            <a:off x="696035" y="1542351"/>
            <a:ext cx="1378405" cy="1651214"/>
          </a:xfrm>
          <a:prstGeom prst="rect">
            <a:avLst/>
          </a:prstGeom>
          <a:noFill/>
          <a:ln w="9525">
            <a:noFill/>
            <a:miter lim="800000"/>
            <a:headEnd/>
            <a:tailEnd/>
          </a:ln>
        </p:spPr>
      </p:pic>
      <p:sp>
        <p:nvSpPr>
          <p:cNvPr id="9" name="Rectangle 8"/>
          <p:cNvSpPr/>
          <p:nvPr/>
        </p:nvSpPr>
        <p:spPr>
          <a:xfrm>
            <a:off x="250208" y="3588670"/>
            <a:ext cx="2588526" cy="1200329"/>
          </a:xfrm>
          <a:prstGeom prst="rect">
            <a:avLst/>
          </a:prstGeom>
        </p:spPr>
        <p:txBody>
          <a:bodyPr wrap="square">
            <a:spAutoFit/>
          </a:bodyPr>
          <a:lstStyle/>
          <a:p>
            <a:r>
              <a:rPr lang="en-US" b="1" dirty="0" smtClean="0">
                <a:solidFill>
                  <a:prstClr val="white"/>
                </a:solidFill>
              </a:rPr>
              <a:t>Shahed K. Latif</a:t>
            </a:r>
          </a:p>
          <a:p>
            <a:r>
              <a:rPr lang="en-US" b="1" dirty="0" smtClean="0">
                <a:solidFill>
                  <a:prstClr val="white"/>
                </a:solidFill>
              </a:rPr>
              <a:t>Partner</a:t>
            </a:r>
          </a:p>
          <a:p>
            <a:r>
              <a:rPr lang="en-US" b="1" dirty="0" smtClean="0">
                <a:solidFill>
                  <a:prstClr val="white"/>
                </a:solidFill>
              </a:rPr>
              <a:t>Information Security</a:t>
            </a:r>
          </a:p>
          <a:p>
            <a:r>
              <a:rPr lang="en-US" b="1" dirty="0" smtClean="0">
                <a:solidFill>
                  <a:prstClr val="white"/>
                </a:solidFill>
              </a:rPr>
              <a:t>KPMG</a:t>
            </a:r>
            <a:endParaRPr lang="en-US" b="1" dirty="0">
              <a:solidFill>
                <a:prstClr val="white"/>
              </a:solidFill>
            </a:endParaRPr>
          </a:p>
        </p:txBody>
      </p:sp>
      <p:sp>
        <p:nvSpPr>
          <p:cNvPr id="10" name="Line 5"/>
          <p:cNvSpPr>
            <a:spLocks noChangeShapeType="1"/>
          </p:cNvSpPr>
          <p:nvPr/>
        </p:nvSpPr>
        <p:spPr bwMode="auto">
          <a:xfrm flipH="1">
            <a:off x="8876514" y="2355850"/>
            <a:ext cx="495300" cy="427037"/>
          </a:xfrm>
          <a:prstGeom prst="line">
            <a:avLst/>
          </a:prstGeom>
          <a:noFill/>
          <a:ln w="28575">
            <a:solidFill>
              <a:schemeClr val="bg1"/>
            </a:solidFill>
            <a:round/>
            <a:headEnd type="triangle" w="med" len="med"/>
            <a:tailEnd/>
          </a:ln>
          <a:effectLst/>
        </p:spPr>
        <p:txBody>
          <a:bodyPr>
            <a:spAutoFit/>
          </a:bodyPr>
          <a:lstStyle/>
          <a:p>
            <a:endParaRPr lang="en-US" dirty="0">
              <a:solidFill>
                <a:srgbClr val="323232"/>
              </a:solidFill>
            </a:endParaRPr>
          </a:p>
        </p:txBody>
      </p:sp>
      <p:sp>
        <p:nvSpPr>
          <p:cNvPr id="12" name="Line 8"/>
          <p:cNvSpPr>
            <a:spLocks noChangeShapeType="1"/>
          </p:cNvSpPr>
          <p:nvPr/>
        </p:nvSpPr>
        <p:spPr bwMode="auto">
          <a:xfrm flipH="1" flipV="1">
            <a:off x="8906936" y="4608684"/>
            <a:ext cx="573088" cy="347663"/>
          </a:xfrm>
          <a:prstGeom prst="line">
            <a:avLst/>
          </a:prstGeom>
          <a:noFill/>
          <a:ln w="28575">
            <a:solidFill>
              <a:schemeClr val="bg1"/>
            </a:solidFill>
            <a:round/>
            <a:headEnd type="triangle" w="med" len="med"/>
            <a:tailEnd/>
          </a:ln>
          <a:effectLst/>
        </p:spPr>
        <p:txBody>
          <a:bodyPr>
            <a:spAutoFit/>
          </a:bodyPr>
          <a:lstStyle/>
          <a:p>
            <a:endParaRPr lang="en-US" dirty="0">
              <a:solidFill>
                <a:srgbClr val="323232"/>
              </a:solidFill>
            </a:endParaRPr>
          </a:p>
        </p:txBody>
      </p:sp>
      <p:sp>
        <p:nvSpPr>
          <p:cNvPr id="13" name="Line 4"/>
          <p:cNvSpPr>
            <a:spLocks noChangeShapeType="1"/>
          </p:cNvSpPr>
          <p:nvPr/>
        </p:nvSpPr>
        <p:spPr bwMode="auto">
          <a:xfrm flipV="1">
            <a:off x="5063449" y="4610702"/>
            <a:ext cx="563562" cy="327025"/>
          </a:xfrm>
          <a:prstGeom prst="line">
            <a:avLst/>
          </a:prstGeom>
          <a:noFill/>
          <a:ln w="28575">
            <a:solidFill>
              <a:schemeClr val="bg1"/>
            </a:solidFill>
            <a:round/>
            <a:headEnd type="triangle" w="med" len="med"/>
            <a:tailEnd/>
          </a:ln>
          <a:effectLst/>
        </p:spPr>
        <p:txBody>
          <a:bodyPr>
            <a:spAutoFit/>
          </a:bodyPr>
          <a:lstStyle/>
          <a:p>
            <a:endParaRPr lang="en-US" dirty="0">
              <a:solidFill>
                <a:srgbClr val="323232"/>
              </a:solidFill>
            </a:endParaRPr>
          </a:p>
        </p:txBody>
      </p:sp>
      <p:pic>
        <p:nvPicPr>
          <p:cNvPr id="15" name="Picture 3" descr="IG_final"/>
          <p:cNvPicPr>
            <a:picLocks noChangeAspect="1" noChangeArrowheads="1"/>
          </p:cNvPicPr>
          <p:nvPr/>
        </p:nvPicPr>
        <p:blipFill>
          <a:blip r:embed="rId3" cstate="print"/>
          <a:srcRect/>
          <a:stretch>
            <a:fillRect/>
          </a:stretch>
        </p:blipFill>
        <p:spPr bwMode="auto">
          <a:xfrm>
            <a:off x="5254388" y="1717801"/>
            <a:ext cx="4156058" cy="4156058"/>
          </a:xfrm>
          <a:prstGeom prst="rect">
            <a:avLst/>
          </a:prstGeom>
          <a:noFill/>
        </p:spPr>
      </p:pic>
      <p:sp>
        <p:nvSpPr>
          <p:cNvPr id="16" name="Line 6"/>
          <p:cNvSpPr>
            <a:spLocks noChangeShapeType="1"/>
          </p:cNvSpPr>
          <p:nvPr/>
        </p:nvSpPr>
        <p:spPr bwMode="auto">
          <a:xfrm flipH="1" flipV="1">
            <a:off x="7212697" y="5649912"/>
            <a:ext cx="0" cy="244475"/>
          </a:xfrm>
          <a:prstGeom prst="line">
            <a:avLst/>
          </a:prstGeom>
          <a:noFill/>
          <a:ln w="28575">
            <a:solidFill>
              <a:schemeClr val="bg1"/>
            </a:solidFill>
            <a:round/>
            <a:headEnd type="triangle" w="med" len="med"/>
            <a:tailEnd/>
          </a:ln>
          <a:effectLst/>
        </p:spPr>
        <p:txBody>
          <a:bodyPr>
            <a:spAutoFit/>
          </a:bodyPr>
          <a:lstStyle/>
          <a:p>
            <a:endParaRPr lang="en-US" dirty="0">
              <a:solidFill>
                <a:srgbClr val="323232"/>
              </a:solidFill>
            </a:endParaRPr>
          </a:p>
        </p:txBody>
      </p:sp>
      <p:sp>
        <p:nvSpPr>
          <p:cNvPr id="17" name="Line 7"/>
          <p:cNvSpPr>
            <a:spLocks noChangeShapeType="1"/>
          </p:cNvSpPr>
          <p:nvPr/>
        </p:nvSpPr>
        <p:spPr bwMode="auto">
          <a:xfrm flipH="1">
            <a:off x="7228133" y="1653517"/>
            <a:ext cx="1587" cy="163512"/>
          </a:xfrm>
          <a:prstGeom prst="line">
            <a:avLst/>
          </a:prstGeom>
          <a:noFill/>
          <a:ln w="28575">
            <a:solidFill>
              <a:schemeClr val="bg1"/>
            </a:solidFill>
            <a:round/>
            <a:headEnd type="triangle" w="med" len="med"/>
            <a:tailEnd/>
          </a:ln>
          <a:effectLst/>
        </p:spPr>
        <p:txBody>
          <a:bodyPr>
            <a:spAutoFit/>
          </a:bodyPr>
          <a:lstStyle/>
          <a:p>
            <a:endParaRPr lang="en-US" dirty="0">
              <a:solidFill>
                <a:srgbClr val="323232"/>
              </a:solidFill>
            </a:endParaRPr>
          </a:p>
        </p:txBody>
      </p:sp>
      <p:sp>
        <p:nvSpPr>
          <p:cNvPr id="18" name="Line 9"/>
          <p:cNvSpPr>
            <a:spLocks noChangeShapeType="1"/>
          </p:cNvSpPr>
          <p:nvPr/>
        </p:nvSpPr>
        <p:spPr bwMode="auto">
          <a:xfrm>
            <a:off x="5178664" y="2261217"/>
            <a:ext cx="495300" cy="352425"/>
          </a:xfrm>
          <a:prstGeom prst="line">
            <a:avLst/>
          </a:prstGeom>
          <a:noFill/>
          <a:ln w="28575">
            <a:solidFill>
              <a:schemeClr val="bg1"/>
            </a:solidFill>
            <a:round/>
            <a:headEnd type="triangle" w="med" len="med"/>
            <a:tailEnd/>
          </a:ln>
          <a:effectLst/>
        </p:spPr>
        <p:txBody>
          <a:bodyPr>
            <a:spAutoFit/>
          </a:bodyPr>
          <a:lstStyle/>
          <a:p>
            <a:endParaRPr lang="en-US" dirty="0">
              <a:solidFill>
                <a:srgbClr val="323232"/>
              </a:solidFill>
            </a:endParaRPr>
          </a:p>
        </p:txBody>
      </p:sp>
      <p:sp>
        <p:nvSpPr>
          <p:cNvPr id="19" name="Text Box 10"/>
          <p:cNvSpPr txBox="1">
            <a:spLocks noChangeArrowheads="1"/>
          </p:cNvSpPr>
          <p:nvPr/>
        </p:nvSpPr>
        <p:spPr bwMode="auto">
          <a:xfrm>
            <a:off x="2909161" y="1628725"/>
            <a:ext cx="2196820" cy="1938992"/>
          </a:xfrm>
          <a:prstGeom prst="rect">
            <a:avLst/>
          </a:prstGeom>
          <a:solidFill>
            <a:srgbClr val="B4D9D8">
              <a:alpha val="30000"/>
            </a:srgbClr>
          </a:solidFill>
          <a:ln w="12700" cap="rnd" algn="ctr">
            <a:noFill/>
            <a:prstDash val="solid"/>
            <a:miter lim="800000"/>
            <a:headEnd/>
            <a:tailEnd/>
          </a:ln>
          <a:effectLst>
            <a:outerShdw blurRad="44450" dist="27940" dir="5400000" algn="ctr">
              <a:srgbClr val="000000">
                <a:alpha val="32000"/>
              </a:srgbClr>
            </a:outerShdw>
          </a:effectLst>
        </p:spPr>
        <p:txBody>
          <a:bodyPr wrap="square">
            <a:spAutoFit/>
          </a:bodyPr>
          <a:lstStyle/>
          <a:p>
            <a:pPr>
              <a:spcBef>
                <a:spcPct val="50000"/>
              </a:spcBef>
            </a:pPr>
            <a:r>
              <a:rPr lang="en-US" sz="1200" dirty="0">
                <a:solidFill>
                  <a:srgbClr val="323232"/>
                </a:solidFill>
              </a:rPr>
              <a:t>Are controls designed in accordance with information asset value and risk?</a:t>
            </a:r>
          </a:p>
          <a:p>
            <a:pPr>
              <a:spcBef>
                <a:spcPct val="50000"/>
              </a:spcBef>
            </a:pPr>
            <a:r>
              <a:rPr lang="en-US" sz="1200" dirty="0">
                <a:solidFill>
                  <a:srgbClr val="323232"/>
                </a:solidFill>
              </a:rPr>
              <a:t>Are resources allocated in accordance with value and risk?</a:t>
            </a:r>
          </a:p>
          <a:p>
            <a:pPr>
              <a:spcBef>
                <a:spcPct val="50000"/>
              </a:spcBef>
            </a:pPr>
            <a:r>
              <a:rPr lang="en-US" sz="1200" dirty="0">
                <a:solidFill>
                  <a:srgbClr val="323232"/>
                </a:solidFill>
              </a:rPr>
              <a:t>Are data protection needs communicated to the PMO, Internal Audit, Legal, BI, etc.? </a:t>
            </a:r>
          </a:p>
        </p:txBody>
      </p:sp>
      <p:sp>
        <p:nvSpPr>
          <p:cNvPr id="20" name="Text Box 11"/>
          <p:cNvSpPr txBox="1">
            <a:spLocks noChangeArrowheads="1"/>
          </p:cNvSpPr>
          <p:nvPr/>
        </p:nvSpPr>
        <p:spPr bwMode="auto">
          <a:xfrm>
            <a:off x="5440716" y="1168400"/>
            <a:ext cx="3629025" cy="460375"/>
          </a:xfrm>
          <a:prstGeom prst="rect">
            <a:avLst/>
          </a:prstGeom>
          <a:solidFill>
            <a:srgbClr val="33CCCC">
              <a:alpha val="50000"/>
            </a:srgbClr>
          </a:solidFill>
          <a:ln w="12700" cap="rnd">
            <a:noFill/>
            <a:prstDash val="solid"/>
            <a:miter lim="800000"/>
            <a:headEnd/>
            <a:tailEnd/>
          </a:ln>
          <a:effectLst/>
        </p:spPr>
        <p:txBody>
          <a:bodyPr>
            <a:spAutoFit/>
          </a:bodyPr>
          <a:lstStyle/>
          <a:p>
            <a:pPr algn="ctr">
              <a:spcBef>
                <a:spcPct val="50000"/>
              </a:spcBef>
            </a:pPr>
            <a:r>
              <a:rPr lang="en-US" sz="1200" dirty="0">
                <a:solidFill>
                  <a:srgbClr val="323232"/>
                </a:solidFill>
              </a:rPr>
              <a:t>Does the business comply with employee, customer, and third party privacy requirements?</a:t>
            </a:r>
          </a:p>
        </p:txBody>
      </p:sp>
      <p:sp>
        <p:nvSpPr>
          <p:cNvPr id="21" name="Text Box 12"/>
          <p:cNvSpPr txBox="1">
            <a:spLocks noChangeArrowheads="1"/>
          </p:cNvSpPr>
          <p:nvPr/>
        </p:nvSpPr>
        <p:spPr bwMode="auto">
          <a:xfrm>
            <a:off x="2909159" y="3802192"/>
            <a:ext cx="2196821" cy="1846659"/>
          </a:xfrm>
          <a:prstGeom prst="rect">
            <a:avLst/>
          </a:prstGeom>
          <a:solidFill>
            <a:srgbClr val="CC99FF">
              <a:alpha val="50000"/>
            </a:srgbClr>
          </a:solidFill>
          <a:ln w="12700" cap="rnd">
            <a:noFill/>
            <a:prstDash val="solid"/>
            <a:miter lim="800000"/>
            <a:headEnd/>
            <a:tailEnd/>
          </a:ln>
          <a:effectLst>
            <a:outerShdw blurRad="44450" dist="27940" dir="5400000" algn="ctr">
              <a:srgbClr val="000000">
                <a:alpha val="32000"/>
              </a:srgbClr>
            </a:outerShdw>
          </a:effectLst>
        </p:spPr>
        <p:txBody>
          <a:bodyPr wrap="square">
            <a:spAutoFit/>
          </a:bodyPr>
          <a:lstStyle/>
          <a:p>
            <a:pPr>
              <a:spcBef>
                <a:spcPct val="25000"/>
              </a:spcBef>
            </a:pPr>
            <a:r>
              <a:rPr lang="en-US" sz="1200" dirty="0">
                <a:solidFill>
                  <a:srgbClr val="323232"/>
                </a:solidFill>
              </a:rPr>
              <a:t>Where does information come from and where does it go?</a:t>
            </a:r>
          </a:p>
          <a:p>
            <a:pPr>
              <a:spcBef>
                <a:spcPct val="25000"/>
              </a:spcBef>
            </a:pPr>
            <a:r>
              <a:rPr lang="en-US" sz="1200" dirty="0">
                <a:solidFill>
                  <a:srgbClr val="323232"/>
                </a:solidFill>
              </a:rPr>
              <a:t>Is the organization adequately profiting from the use of information?</a:t>
            </a:r>
          </a:p>
          <a:p>
            <a:pPr>
              <a:spcBef>
                <a:spcPct val="25000"/>
              </a:spcBef>
            </a:pPr>
            <a:r>
              <a:rPr lang="en-US" sz="1200" dirty="0">
                <a:solidFill>
                  <a:srgbClr val="323232"/>
                </a:solidFill>
              </a:rPr>
              <a:t>Which processes, and what data, drives business value and risk?</a:t>
            </a:r>
          </a:p>
        </p:txBody>
      </p:sp>
      <p:sp>
        <p:nvSpPr>
          <p:cNvPr id="22" name="Text Box 13"/>
          <p:cNvSpPr txBox="1">
            <a:spLocks noChangeArrowheads="1"/>
          </p:cNvSpPr>
          <p:nvPr/>
        </p:nvSpPr>
        <p:spPr bwMode="auto">
          <a:xfrm>
            <a:off x="9491663" y="1628725"/>
            <a:ext cx="2278062" cy="2308324"/>
          </a:xfrm>
          <a:prstGeom prst="rect">
            <a:avLst/>
          </a:prstGeom>
          <a:solidFill>
            <a:srgbClr val="FFCC00">
              <a:alpha val="50000"/>
            </a:srgbClr>
          </a:solidFill>
          <a:ln w="12700" cap="rnd">
            <a:noFill/>
            <a:prstDash val="solid"/>
            <a:miter lim="800000"/>
            <a:headEnd/>
            <a:tailEnd/>
          </a:ln>
          <a:effectLst>
            <a:outerShdw blurRad="44450" dist="27940" dir="5400000" algn="ctr">
              <a:srgbClr val="000000">
                <a:alpha val="32000"/>
              </a:srgbClr>
            </a:outerShdw>
          </a:effectLst>
        </p:spPr>
        <p:txBody>
          <a:bodyPr wrap="square">
            <a:spAutoFit/>
          </a:bodyPr>
          <a:lstStyle/>
          <a:p>
            <a:pPr>
              <a:spcBef>
                <a:spcPct val="50000"/>
              </a:spcBef>
            </a:pPr>
            <a:r>
              <a:rPr lang="en-US" sz="1200" dirty="0">
                <a:solidFill>
                  <a:srgbClr val="323232"/>
                </a:solidFill>
              </a:rPr>
              <a:t>Who has access to what?</a:t>
            </a:r>
          </a:p>
          <a:p>
            <a:pPr>
              <a:spcBef>
                <a:spcPct val="50000"/>
              </a:spcBef>
            </a:pPr>
            <a:r>
              <a:rPr lang="en-US" sz="1200" dirty="0">
                <a:solidFill>
                  <a:srgbClr val="323232"/>
                </a:solidFill>
              </a:rPr>
              <a:t>Do incident response programs adequately address data breaches?</a:t>
            </a:r>
          </a:p>
          <a:p>
            <a:pPr>
              <a:spcBef>
                <a:spcPct val="50000"/>
              </a:spcBef>
            </a:pPr>
            <a:r>
              <a:rPr lang="en-US" sz="1200" dirty="0">
                <a:solidFill>
                  <a:srgbClr val="323232"/>
                </a:solidFill>
              </a:rPr>
              <a:t>Are tools used to restrict data leakage and loss?</a:t>
            </a:r>
          </a:p>
          <a:p>
            <a:pPr>
              <a:spcBef>
                <a:spcPct val="50000"/>
              </a:spcBef>
            </a:pPr>
            <a:r>
              <a:rPr lang="en-US" sz="1200" dirty="0">
                <a:solidFill>
                  <a:srgbClr val="323232"/>
                </a:solidFill>
              </a:rPr>
              <a:t>Do controls protect the quality, integrity, completeness, and availability of data?</a:t>
            </a:r>
          </a:p>
          <a:p>
            <a:pPr>
              <a:spcBef>
                <a:spcPct val="50000"/>
              </a:spcBef>
            </a:pPr>
            <a:r>
              <a:rPr lang="en-US" sz="1200" dirty="0">
                <a:solidFill>
                  <a:srgbClr val="323232"/>
                </a:solidFill>
              </a:rPr>
              <a:t>How are employees trained?</a:t>
            </a:r>
          </a:p>
        </p:txBody>
      </p:sp>
      <p:sp>
        <p:nvSpPr>
          <p:cNvPr id="23" name="Text Box 14"/>
          <p:cNvSpPr txBox="1">
            <a:spLocks noChangeArrowheads="1"/>
          </p:cNvSpPr>
          <p:nvPr/>
        </p:nvSpPr>
        <p:spPr bwMode="auto">
          <a:xfrm>
            <a:off x="9531019" y="4356189"/>
            <a:ext cx="2278061" cy="1292662"/>
          </a:xfrm>
          <a:prstGeom prst="rect">
            <a:avLst/>
          </a:prstGeom>
          <a:solidFill>
            <a:srgbClr val="008000">
              <a:alpha val="50000"/>
            </a:srgbClr>
          </a:solidFill>
          <a:ln w="12700" cap="rnd">
            <a:noFill/>
            <a:prstDash val="solid"/>
            <a:miter lim="800000"/>
            <a:headEnd/>
            <a:tailEnd/>
          </a:ln>
          <a:effectLst>
            <a:outerShdw blurRad="44450" dist="27940" dir="5400000" algn="ctr">
              <a:srgbClr val="000000">
                <a:alpha val="32000"/>
              </a:srgbClr>
            </a:outerShdw>
          </a:effectLst>
        </p:spPr>
        <p:txBody>
          <a:bodyPr wrap="square">
            <a:spAutoFit/>
          </a:bodyPr>
          <a:lstStyle/>
          <a:p>
            <a:pPr>
              <a:spcBef>
                <a:spcPct val="50000"/>
              </a:spcBef>
            </a:pPr>
            <a:r>
              <a:rPr lang="en-US" sz="1200" dirty="0">
                <a:solidFill>
                  <a:srgbClr val="323232"/>
                </a:solidFill>
              </a:rPr>
              <a:t>Do contract terms and/or SLAs reflect information asset requirements and controls (</a:t>
            </a:r>
            <a:r>
              <a:rPr lang="en-US" sz="1200" i="1" dirty="0">
                <a:solidFill>
                  <a:srgbClr val="323232"/>
                </a:solidFill>
              </a:rPr>
              <a:t>owned and managed</a:t>
            </a:r>
            <a:r>
              <a:rPr lang="en-US" sz="1200" dirty="0">
                <a:solidFill>
                  <a:srgbClr val="323232"/>
                </a:solidFill>
              </a:rPr>
              <a:t>)?</a:t>
            </a:r>
          </a:p>
          <a:p>
            <a:pPr>
              <a:spcBef>
                <a:spcPct val="50000"/>
              </a:spcBef>
            </a:pPr>
            <a:r>
              <a:rPr lang="en-US" sz="1200" dirty="0">
                <a:solidFill>
                  <a:srgbClr val="323232"/>
                </a:solidFill>
              </a:rPr>
              <a:t>Is proper notification provided in the event of data breach?</a:t>
            </a:r>
          </a:p>
        </p:txBody>
      </p:sp>
      <p:sp>
        <p:nvSpPr>
          <p:cNvPr id="24" name="Text Box 15"/>
          <p:cNvSpPr txBox="1">
            <a:spLocks noChangeArrowheads="1"/>
          </p:cNvSpPr>
          <p:nvPr/>
        </p:nvSpPr>
        <p:spPr bwMode="auto">
          <a:xfrm>
            <a:off x="5172759" y="5911155"/>
            <a:ext cx="4233863" cy="735012"/>
          </a:xfrm>
          <a:prstGeom prst="rect">
            <a:avLst/>
          </a:prstGeom>
          <a:solidFill>
            <a:srgbClr val="FFFF00">
              <a:alpha val="50000"/>
            </a:srgbClr>
          </a:solidFill>
          <a:ln w="12700" cap="rnd">
            <a:noFill/>
            <a:prstDash val="solid"/>
            <a:miter lim="800000"/>
            <a:headEnd/>
            <a:tailEnd/>
          </a:ln>
          <a:effectLst/>
        </p:spPr>
        <p:txBody>
          <a:bodyPr>
            <a:spAutoFit/>
          </a:bodyPr>
          <a:lstStyle/>
          <a:p>
            <a:pPr algn="ctr">
              <a:spcBef>
                <a:spcPct val="50000"/>
              </a:spcBef>
            </a:pPr>
            <a:r>
              <a:rPr lang="en-US" sz="1200" dirty="0">
                <a:solidFill>
                  <a:srgbClr val="323232"/>
                </a:solidFill>
              </a:rPr>
              <a:t>Is IT effectively collecting, organizing, storing, retrieving, and disposing of electronic data and content? </a:t>
            </a:r>
          </a:p>
          <a:p>
            <a:pPr algn="ctr">
              <a:spcBef>
                <a:spcPct val="50000"/>
              </a:spcBef>
            </a:pPr>
            <a:r>
              <a:rPr lang="en-US" sz="1200" dirty="0">
                <a:solidFill>
                  <a:srgbClr val="323232"/>
                </a:solidFill>
              </a:rPr>
              <a:t>Is data duplication, redundancy, and exposure minimized?</a:t>
            </a:r>
          </a:p>
        </p:txBody>
      </p:sp>
    </p:spTree>
    <p:extLst>
      <p:ext uri="{BB962C8B-B14F-4D97-AF65-F5344CB8AC3E}">
        <p14:creationId xmlns:p14="http://schemas.microsoft.com/office/powerpoint/2010/main" val="175846342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519112" y="228600"/>
            <a:ext cx="11149013" cy="941796"/>
          </a:xfrm>
        </p:spPr>
        <p:txBody>
          <a:bodyPr/>
          <a:lstStyle/>
          <a:p>
            <a:r>
              <a:rPr lang="en-US" sz="3600" dirty="0" smtClean="0"/>
              <a:t>Case Study</a:t>
            </a:r>
            <a:br>
              <a:rPr lang="en-US" sz="3600" dirty="0" smtClean="0"/>
            </a:br>
            <a:r>
              <a:rPr lang="en-US" sz="3200" dirty="0" smtClean="0">
                <a:solidFill>
                  <a:schemeClr val="accent1"/>
                </a:solidFill>
              </a:rPr>
              <a:t>Global Manufacturer and Marketer of Major Home Appliances</a:t>
            </a:r>
            <a:endParaRPr lang="en-US" sz="3600" dirty="0">
              <a:solidFill>
                <a:schemeClr val="accent1"/>
              </a:solidFill>
            </a:endParaRPr>
          </a:p>
        </p:txBody>
      </p:sp>
      <p:graphicFrame>
        <p:nvGraphicFramePr>
          <p:cNvPr id="7" name="Diagram 6"/>
          <p:cNvGraphicFramePr/>
          <p:nvPr/>
        </p:nvGraphicFramePr>
        <p:xfrm>
          <a:off x="101574" y="1371600"/>
          <a:ext cx="11884104"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6550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What’s next?!</a:t>
            </a:r>
            <a:endParaRPr lang="en-US" dirty="0"/>
          </a:p>
        </p:txBody>
      </p:sp>
      <p:sp>
        <p:nvSpPr>
          <p:cNvPr id="11" name="Subtitle 10"/>
          <p:cNvSpPr>
            <a:spLocks noGrp="1"/>
          </p:cNvSpPr>
          <p:nvPr>
            <p:ph type="subTitle" idx="1"/>
          </p:nvPr>
        </p:nvSpPr>
        <p:spPr/>
        <p:txBody>
          <a:bodyPr/>
          <a:lstStyle/>
          <a:p>
            <a:endParaRPr lang="en-US"/>
          </a:p>
        </p:txBody>
      </p:sp>
      <p:sp>
        <p:nvSpPr>
          <p:cNvPr id="12" name="Text Placeholder 1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8317289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developer-roadmap-narrower-"/>
          <p:cNvPicPr>
            <a:picLocks noChangeAspect="1" noChangeArrowheads="1"/>
          </p:cNvPicPr>
          <p:nvPr/>
        </p:nvPicPr>
        <p:blipFill>
          <a:blip r:embed="rId3"/>
          <a:stretch>
            <a:fillRect/>
          </a:stretch>
        </p:blipFill>
        <p:spPr bwMode="auto">
          <a:xfrm>
            <a:off x="1" y="-57153"/>
            <a:ext cx="12188826" cy="6858000"/>
          </a:xfrm>
          <a:prstGeom prst="rect">
            <a:avLst/>
          </a:prstGeom>
          <a:noFill/>
          <a:ln>
            <a:noFill/>
          </a:ln>
        </p:spPr>
      </p:pic>
      <p:sp>
        <p:nvSpPr>
          <p:cNvPr id="32" name="Rectangle 26"/>
          <p:cNvSpPr>
            <a:spLocks noChangeArrowheads="1"/>
          </p:cNvSpPr>
          <p:nvPr/>
        </p:nvSpPr>
        <p:spPr bwMode="auto">
          <a:xfrm>
            <a:off x="4878388" y="4562477"/>
            <a:ext cx="2468562" cy="309563"/>
          </a:xfrm>
          <a:prstGeom prst="rect">
            <a:avLst/>
          </a:prstGeom>
          <a:noFill/>
          <a:ln w="12700" algn="ctr">
            <a:noFill/>
            <a:miter lim="800000"/>
            <a:headEnd/>
            <a:tailEnd/>
          </a:ln>
          <a:effectLst/>
        </p:spPr>
        <p:txBody>
          <a:bodyPr lIns="91432" tIns="45717" rIns="91432" bIns="45717">
            <a:spAutoFit/>
          </a:bodyPr>
          <a:lstStyle/>
          <a:p>
            <a:pPr>
              <a:defRPr/>
            </a:pPr>
            <a:endParaRPr lang="en-US" sz="1400" dirty="0">
              <a:solidFill>
                <a:srgbClr val="FFFFFF"/>
              </a:solidFill>
              <a:effectLst>
                <a:outerShdw blurRad="38100" dist="38100" dir="2700000" algn="tl">
                  <a:srgbClr val="000000"/>
                </a:outerShdw>
              </a:effectLst>
              <a:latin typeface="Segoe Semibold" pitchFamily="34" charset="0"/>
            </a:endParaRPr>
          </a:p>
        </p:txBody>
      </p:sp>
      <p:cxnSp>
        <p:nvCxnSpPr>
          <p:cNvPr id="77" name="Straight Connector 76"/>
          <p:cNvCxnSpPr/>
          <p:nvPr/>
        </p:nvCxnSpPr>
        <p:spPr>
          <a:xfrm>
            <a:off x="239868" y="5181600"/>
            <a:ext cx="8750145" cy="1658"/>
          </a:xfrm>
          <a:prstGeom prst="line">
            <a:avLst/>
          </a:prstGeom>
          <a:ln w="34925">
            <a:solidFill>
              <a:schemeClr val="tx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69366" y="4114800"/>
            <a:ext cx="6301647" cy="1194"/>
          </a:xfrm>
          <a:prstGeom prst="line">
            <a:avLst/>
          </a:prstGeom>
          <a:ln w="34925">
            <a:solidFill>
              <a:schemeClr val="tx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8747373" y="3777868"/>
            <a:ext cx="674419" cy="338554"/>
          </a:xfrm>
          <a:prstGeom prst="rect">
            <a:avLst/>
          </a:prstGeom>
          <a:noFill/>
        </p:spPr>
        <p:txBody>
          <a:bodyPr wrap="square" rtlCol="0">
            <a:spAutoFit/>
          </a:bodyPr>
          <a:lstStyle/>
          <a:p>
            <a:r>
              <a:rPr lang="en-US" sz="1600" dirty="0" smtClean="0">
                <a:solidFill>
                  <a:srgbClr val="FFFFFF">
                    <a:lumMod val="75000"/>
                  </a:srgbClr>
                </a:solidFill>
              </a:rPr>
              <a:t>Q2</a:t>
            </a:r>
            <a:endParaRPr lang="en-US" sz="1600" dirty="0">
              <a:solidFill>
                <a:srgbClr val="FFFFFF">
                  <a:lumMod val="75000"/>
                </a:srgbClr>
              </a:solidFill>
            </a:endParaRPr>
          </a:p>
        </p:txBody>
      </p:sp>
      <p:cxnSp>
        <p:nvCxnSpPr>
          <p:cNvPr id="81" name="Straight Connector 80"/>
          <p:cNvCxnSpPr/>
          <p:nvPr/>
        </p:nvCxnSpPr>
        <p:spPr>
          <a:xfrm>
            <a:off x="5528828" y="3124547"/>
            <a:ext cx="4648200" cy="881"/>
          </a:xfrm>
          <a:prstGeom prst="line">
            <a:avLst/>
          </a:prstGeom>
          <a:ln w="34925">
            <a:solidFill>
              <a:schemeClr val="tx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63"/>
          <p:cNvGrpSpPr/>
          <p:nvPr/>
        </p:nvGrpSpPr>
        <p:grpSpPr>
          <a:xfrm>
            <a:off x="7537148" y="5487117"/>
            <a:ext cx="2540830" cy="1295910"/>
            <a:chOff x="6314562" y="5562090"/>
            <a:chExt cx="1627700" cy="1295910"/>
          </a:xfrm>
        </p:grpSpPr>
        <p:pic>
          <p:nvPicPr>
            <p:cNvPr id="29" name="Picture 18" descr="Bar Graph Columns - Gray bottom"/>
            <p:cNvPicPr>
              <a:picLocks noChangeAspect="1" noChangeArrowheads="1"/>
            </p:cNvPicPr>
            <p:nvPr/>
          </p:nvPicPr>
          <p:blipFill>
            <a:blip r:embed="rId4"/>
            <a:srcRect/>
            <a:stretch>
              <a:fillRect/>
            </a:stretch>
          </p:blipFill>
          <p:spPr bwMode="auto">
            <a:xfrm>
              <a:off x="6959618" y="6188075"/>
              <a:ext cx="184150" cy="669925"/>
            </a:xfrm>
            <a:prstGeom prst="rect">
              <a:avLst/>
            </a:prstGeom>
            <a:noFill/>
            <a:ln w="9525">
              <a:noFill/>
              <a:miter lim="800000"/>
              <a:headEnd/>
              <a:tailEnd/>
            </a:ln>
          </p:spPr>
        </p:pic>
        <p:grpSp>
          <p:nvGrpSpPr>
            <p:cNvPr id="5" name="Group 62"/>
            <p:cNvGrpSpPr/>
            <p:nvPr/>
          </p:nvGrpSpPr>
          <p:grpSpPr>
            <a:xfrm>
              <a:off x="6314562" y="5562090"/>
              <a:ext cx="1627700" cy="1002738"/>
              <a:chOff x="6314562" y="5562090"/>
              <a:chExt cx="1627700" cy="1002738"/>
            </a:xfrm>
          </p:grpSpPr>
          <p:pic>
            <p:nvPicPr>
              <p:cNvPr id="30" name="Picture 19" descr="green road sign horizontal"/>
              <p:cNvPicPr>
                <a:picLocks noChangeAspect="1" noChangeArrowheads="1"/>
              </p:cNvPicPr>
              <p:nvPr/>
            </p:nvPicPr>
            <p:blipFill>
              <a:blip r:embed="rId5">
                <a:lum bright="-12000"/>
              </a:blip>
              <a:srcRect/>
              <a:stretch>
                <a:fillRect/>
              </a:stretch>
            </p:blipFill>
            <p:spPr bwMode="auto">
              <a:xfrm>
                <a:off x="6314562" y="5562090"/>
                <a:ext cx="1627700" cy="1002738"/>
              </a:xfrm>
              <a:prstGeom prst="rect">
                <a:avLst/>
              </a:prstGeom>
              <a:noFill/>
              <a:ln w="9525">
                <a:noFill/>
                <a:miter lim="800000"/>
                <a:headEnd/>
                <a:tailEnd/>
              </a:ln>
            </p:spPr>
          </p:pic>
          <p:sp>
            <p:nvSpPr>
              <p:cNvPr id="57" name="Rectangle 42"/>
              <p:cNvSpPr>
                <a:spLocks noChangeArrowheads="1"/>
              </p:cNvSpPr>
              <p:nvPr/>
            </p:nvSpPr>
            <p:spPr bwMode="auto">
              <a:xfrm>
                <a:off x="6390762" y="5643184"/>
                <a:ext cx="1292226" cy="523214"/>
              </a:xfrm>
              <a:prstGeom prst="rect">
                <a:avLst/>
              </a:prstGeom>
              <a:noFill/>
              <a:ln w="12700" algn="ctr">
                <a:noFill/>
                <a:miter lim="800000"/>
                <a:headEnd/>
                <a:tailEnd/>
              </a:ln>
              <a:effectLst/>
            </p:spPr>
            <p:txBody>
              <a:bodyPr wrap="square" lIns="91432" tIns="45717" rIns="91432" bIns="45717">
                <a:spAutoFit/>
              </a:bodyPr>
              <a:lstStyle/>
              <a:p>
                <a:pPr algn="ctr">
                  <a:defRPr/>
                </a:pPr>
                <a:r>
                  <a:rPr lang="en-US" sz="2800" b="1" dirty="0" smtClean="0">
                    <a:solidFill>
                      <a:srgbClr val="000000"/>
                    </a:solidFill>
                    <a:latin typeface="Segoe Semibold" pitchFamily="34" charset="0"/>
                  </a:rPr>
                  <a:t>2010</a:t>
                </a:r>
                <a:endParaRPr lang="en-US" sz="2800" b="1" dirty="0">
                  <a:solidFill>
                    <a:srgbClr val="000000"/>
                  </a:solidFill>
                  <a:latin typeface="Segoe Semibold" pitchFamily="34" charset="0"/>
                </a:endParaRPr>
              </a:p>
            </p:txBody>
          </p:sp>
        </p:grpSp>
      </p:grpSp>
      <p:grpSp>
        <p:nvGrpSpPr>
          <p:cNvPr id="6" name="Group 95"/>
          <p:cNvGrpSpPr/>
          <p:nvPr/>
        </p:nvGrpSpPr>
        <p:grpSpPr>
          <a:xfrm>
            <a:off x="8664674" y="4085031"/>
            <a:ext cx="2389634" cy="1093786"/>
            <a:chOff x="9599612" y="2845631"/>
            <a:chExt cx="1828800" cy="1093786"/>
          </a:xfrm>
        </p:grpSpPr>
        <p:pic>
          <p:nvPicPr>
            <p:cNvPr id="34" name="Picture 22" descr="Bar Graph Columns - Gray bottom"/>
            <p:cNvPicPr>
              <a:picLocks noChangeAspect="1" noChangeArrowheads="1"/>
            </p:cNvPicPr>
            <p:nvPr/>
          </p:nvPicPr>
          <p:blipFill>
            <a:blip r:embed="rId4"/>
            <a:srcRect/>
            <a:stretch>
              <a:fillRect/>
            </a:stretch>
          </p:blipFill>
          <p:spPr bwMode="auto">
            <a:xfrm>
              <a:off x="10355262" y="3165476"/>
              <a:ext cx="184150" cy="669924"/>
            </a:xfrm>
            <a:prstGeom prst="rect">
              <a:avLst/>
            </a:prstGeom>
            <a:noFill/>
            <a:ln w="9525">
              <a:noFill/>
              <a:miter lim="800000"/>
              <a:headEnd/>
              <a:tailEnd/>
            </a:ln>
          </p:spPr>
        </p:pic>
        <p:pic>
          <p:nvPicPr>
            <p:cNvPr id="35" name="Picture 27" descr="green road sign horizontal"/>
            <p:cNvPicPr>
              <a:picLocks noChangeAspect="1" noChangeArrowheads="1"/>
            </p:cNvPicPr>
            <p:nvPr/>
          </p:nvPicPr>
          <p:blipFill>
            <a:blip r:embed="rId5">
              <a:lum bright="-12000"/>
            </a:blip>
            <a:srcRect/>
            <a:stretch>
              <a:fillRect/>
            </a:stretch>
          </p:blipFill>
          <p:spPr bwMode="auto">
            <a:xfrm>
              <a:off x="9599612" y="2845631"/>
              <a:ext cx="1828800" cy="1093786"/>
            </a:xfrm>
            <a:prstGeom prst="rect">
              <a:avLst/>
            </a:prstGeom>
            <a:noFill/>
            <a:ln w="9525">
              <a:noFill/>
              <a:miter lim="800000"/>
              <a:headEnd/>
              <a:tailEnd/>
            </a:ln>
          </p:spPr>
        </p:pic>
        <p:sp>
          <p:nvSpPr>
            <p:cNvPr id="56" name="Rectangle 42"/>
            <p:cNvSpPr>
              <a:spLocks noChangeArrowheads="1"/>
            </p:cNvSpPr>
            <p:nvPr/>
          </p:nvSpPr>
          <p:spPr bwMode="auto">
            <a:xfrm>
              <a:off x="9801224" y="2969456"/>
              <a:ext cx="1292226" cy="523214"/>
            </a:xfrm>
            <a:prstGeom prst="rect">
              <a:avLst/>
            </a:prstGeom>
            <a:noFill/>
            <a:ln w="12700" algn="ctr">
              <a:noFill/>
              <a:miter lim="800000"/>
              <a:headEnd/>
              <a:tailEnd/>
            </a:ln>
            <a:effectLst/>
          </p:spPr>
          <p:txBody>
            <a:bodyPr wrap="square" lIns="91432" tIns="45717" rIns="91432" bIns="45717">
              <a:spAutoFit/>
            </a:bodyPr>
            <a:lstStyle/>
            <a:p>
              <a:pPr algn="ctr">
                <a:defRPr/>
              </a:pPr>
              <a:r>
                <a:rPr lang="en-US" sz="2800" b="1" dirty="0" smtClean="0">
                  <a:solidFill>
                    <a:srgbClr val="000000"/>
                  </a:solidFill>
                  <a:latin typeface="Segoe Semibold" pitchFamily="34" charset="0"/>
                </a:rPr>
                <a:t>2011</a:t>
              </a:r>
              <a:endParaRPr lang="en-US" sz="2800" b="1" dirty="0">
                <a:solidFill>
                  <a:srgbClr val="000000"/>
                </a:solidFill>
                <a:latin typeface="Segoe Semibold" pitchFamily="34" charset="0"/>
              </a:endParaRPr>
            </a:p>
          </p:txBody>
        </p:sp>
      </p:grpSp>
      <p:sp>
        <p:nvSpPr>
          <p:cNvPr id="92" name="TextBox 91"/>
          <p:cNvSpPr txBox="1"/>
          <p:nvPr/>
        </p:nvSpPr>
        <p:spPr>
          <a:xfrm>
            <a:off x="9688667" y="1864790"/>
            <a:ext cx="659100" cy="338554"/>
          </a:xfrm>
          <a:prstGeom prst="rect">
            <a:avLst/>
          </a:prstGeom>
          <a:noFill/>
        </p:spPr>
        <p:txBody>
          <a:bodyPr wrap="square" rtlCol="0">
            <a:spAutoFit/>
          </a:bodyPr>
          <a:lstStyle/>
          <a:p>
            <a:r>
              <a:rPr lang="en-US" sz="1600" dirty="0" smtClean="0">
                <a:solidFill>
                  <a:srgbClr val="FFFFFF">
                    <a:lumMod val="75000"/>
                  </a:srgbClr>
                </a:solidFill>
              </a:rPr>
              <a:t>Q3</a:t>
            </a:r>
            <a:endParaRPr lang="en-US" sz="1600" dirty="0">
              <a:solidFill>
                <a:srgbClr val="FFFFFF">
                  <a:lumMod val="75000"/>
                </a:srgbClr>
              </a:solidFill>
            </a:endParaRPr>
          </a:p>
        </p:txBody>
      </p:sp>
      <p:cxnSp>
        <p:nvCxnSpPr>
          <p:cNvPr id="93" name="Straight Connector 92"/>
          <p:cNvCxnSpPr/>
          <p:nvPr/>
        </p:nvCxnSpPr>
        <p:spPr>
          <a:xfrm>
            <a:off x="8131617" y="2209800"/>
            <a:ext cx="2001396" cy="380"/>
          </a:xfrm>
          <a:prstGeom prst="line">
            <a:avLst/>
          </a:prstGeom>
          <a:ln w="34925">
            <a:solidFill>
              <a:schemeClr val="tx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326898" y="2844583"/>
            <a:ext cx="685203" cy="338554"/>
          </a:xfrm>
          <a:prstGeom prst="rect">
            <a:avLst/>
          </a:prstGeom>
          <a:noFill/>
        </p:spPr>
        <p:txBody>
          <a:bodyPr wrap="square" rtlCol="0">
            <a:spAutoFit/>
          </a:bodyPr>
          <a:lstStyle/>
          <a:p>
            <a:r>
              <a:rPr lang="en-US" sz="1600" dirty="0" smtClean="0">
                <a:solidFill>
                  <a:srgbClr val="FFFFFF">
                    <a:lumMod val="75000"/>
                  </a:srgbClr>
                </a:solidFill>
              </a:rPr>
              <a:t>Q3</a:t>
            </a:r>
            <a:endParaRPr lang="en-US" sz="1600" dirty="0">
              <a:solidFill>
                <a:srgbClr val="FFFFFF">
                  <a:lumMod val="75000"/>
                </a:srgbClr>
              </a:solidFill>
            </a:endParaRPr>
          </a:p>
        </p:txBody>
      </p:sp>
      <p:sp>
        <p:nvSpPr>
          <p:cNvPr id="68" name="Oval 67"/>
          <p:cNvSpPr/>
          <p:nvPr/>
        </p:nvSpPr>
        <p:spPr bwMode="auto">
          <a:xfrm>
            <a:off x="7792846" y="2034067"/>
            <a:ext cx="1339469" cy="767935"/>
          </a:xfrm>
          <a:prstGeom prst="ellipse">
            <a:avLst/>
          </a:prstGeom>
          <a:solidFill>
            <a:srgbClr val="7030A0"/>
          </a:solidFill>
          <a:ln>
            <a:noFill/>
            <a:headEnd type="none" w="med" len="med"/>
            <a:tailEnd type="none" w="med" len="med"/>
          </a:ln>
          <a:effectLst>
            <a:reflection blurRad="6350" stA="50000" endA="300" endPos="90000" dist="50800" dir="5400000" sy="-100000" algn="bl" rotWithShape="0"/>
          </a:effectLst>
          <a:scene3d>
            <a:camera prst="perspectiveHeroicExtremeLeftFacing"/>
            <a:lightRig rig="balanced" dir="t">
              <a:rot lat="0" lon="0" rev="0"/>
            </a:lightRig>
          </a:scene3d>
          <a:sp3d>
            <a:bevelT w="47625" h="69850"/>
            <a:contourClr>
              <a:schemeClr val="lt1"/>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latin typeface="Segoe" pitchFamily="34" charset="0"/>
              </a:rPr>
              <a:t>DCT RTW</a:t>
            </a:r>
          </a:p>
        </p:txBody>
      </p:sp>
      <p:sp>
        <p:nvSpPr>
          <p:cNvPr id="40" name="TextBox 39"/>
          <p:cNvSpPr txBox="1"/>
          <p:nvPr/>
        </p:nvSpPr>
        <p:spPr>
          <a:xfrm>
            <a:off x="8345347" y="4819242"/>
            <a:ext cx="665712" cy="369332"/>
          </a:xfrm>
          <a:prstGeom prst="rect">
            <a:avLst/>
          </a:prstGeom>
          <a:noFill/>
        </p:spPr>
        <p:txBody>
          <a:bodyPr wrap="square" rtlCol="0">
            <a:spAutoFit/>
          </a:bodyPr>
          <a:lstStyle/>
          <a:p>
            <a:r>
              <a:rPr lang="en-US" dirty="0" smtClean="0">
                <a:solidFill>
                  <a:srgbClr val="FFFFFF">
                    <a:lumMod val="75000"/>
                  </a:srgbClr>
                </a:solidFill>
              </a:rPr>
              <a:t>Q1</a:t>
            </a:r>
            <a:endParaRPr lang="en-US" dirty="0">
              <a:solidFill>
                <a:srgbClr val="FFFFFF">
                  <a:lumMod val="75000"/>
                </a:srgbClr>
              </a:solidFill>
            </a:endParaRPr>
          </a:p>
        </p:txBody>
      </p:sp>
      <p:sp>
        <p:nvSpPr>
          <p:cNvPr id="2" name="TextBox 1"/>
          <p:cNvSpPr txBox="1"/>
          <p:nvPr/>
        </p:nvSpPr>
        <p:spPr>
          <a:xfrm>
            <a:off x="499533" y="866002"/>
            <a:ext cx="10760620" cy="276999"/>
          </a:xfrm>
          <a:prstGeom prst="rect">
            <a:avLst/>
          </a:prstGeom>
        </p:spPr>
        <p:txBody>
          <a:bodyPr vert="horz" wrap="square" lIns="0" tIns="0" rIns="0" bIns="0" rtlCol="0">
            <a:spAutoFit/>
          </a:bodyPr>
          <a:lstStyle/>
          <a:p>
            <a:pPr marL="460375" indent="-460375">
              <a:lnSpc>
                <a:spcPct val="90000"/>
              </a:lnSpc>
              <a:spcBef>
                <a:spcPct val="20000"/>
              </a:spcBef>
              <a:buSzPct val="100000"/>
            </a:pPr>
            <a:endParaRPr lang="en-US" sz="2000" dirty="0" smtClean="0">
              <a:gradFill>
                <a:gsLst>
                  <a:gs pos="0">
                    <a:srgbClr val="FFFFFF"/>
                  </a:gs>
                  <a:gs pos="100000">
                    <a:srgbClr val="FFFFFF"/>
                  </a:gs>
                </a:gsLst>
                <a:lin ang="5400000" scaled="0"/>
              </a:gradFill>
              <a:latin typeface="Segoe" pitchFamily="34" charset="0"/>
            </a:endParaRPr>
          </a:p>
        </p:txBody>
      </p:sp>
      <p:sp>
        <p:nvSpPr>
          <p:cNvPr id="37" name="Oval 36"/>
          <p:cNvSpPr/>
          <p:nvPr/>
        </p:nvSpPr>
        <p:spPr bwMode="auto">
          <a:xfrm>
            <a:off x="5606883" y="3371848"/>
            <a:ext cx="1326175" cy="986156"/>
          </a:xfrm>
          <a:prstGeom prst="ellipse">
            <a:avLst/>
          </a:prstGeom>
          <a:solidFill>
            <a:schemeClr val="bg2"/>
          </a:solidFill>
          <a:ln>
            <a:headEnd type="none" w="med" len="med"/>
            <a:tailEnd type="none" w="med" len="med"/>
          </a:ln>
          <a:effectLst>
            <a:outerShdw blurRad="50800" dist="20000" dir="5400000" rotWithShape="0">
              <a:srgbClr val="000000">
                <a:alpha val="42000"/>
              </a:srgbClr>
            </a:outerShdw>
            <a:reflection blurRad="6350" stA="50000" endA="300" endPos="90000" dist="50800" dir="5400000" sy="-100000" algn="bl" rotWithShape="0"/>
          </a:effectLst>
          <a:scene3d>
            <a:camera prst="perspectiveHeroicExtremeLeftFacing"/>
            <a:lightRig rig="balanced" dir="t">
              <a:rot lat="0" lon="0" rev="0"/>
            </a:lightRig>
          </a:scene3d>
          <a:sp3d>
            <a:bevelT w="47625" h="69850"/>
            <a:contourClr>
              <a:schemeClr val="lt1"/>
            </a:contourClr>
          </a:sp3d>
        </p:spPr>
        <p:style>
          <a:lnRef idx="0">
            <a:schemeClr val="accent1"/>
          </a:lnRef>
          <a:fillRef idx="3">
            <a:schemeClr val="accent1"/>
          </a:fillRef>
          <a:effectRef idx="3">
            <a:schemeClr val="accent1"/>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rgbClr val="FFFFFF"/>
                </a:solidFill>
                <a:latin typeface="Segoe" pitchFamily="34" charset="0"/>
              </a:rPr>
              <a:t>WS08 R2 SP1</a:t>
            </a:r>
          </a:p>
        </p:txBody>
      </p:sp>
      <p:sp>
        <p:nvSpPr>
          <p:cNvPr id="38" name="Oval 37"/>
          <p:cNvSpPr/>
          <p:nvPr/>
        </p:nvSpPr>
        <p:spPr bwMode="auto">
          <a:xfrm>
            <a:off x="4820014" y="3918510"/>
            <a:ext cx="1449956" cy="953530"/>
          </a:xfrm>
          <a:prstGeom prst="ellipse">
            <a:avLst/>
          </a:prstGeom>
          <a:solidFill>
            <a:srgbClr val="00B050"/>
          </a:solidFill>
          <a:ln>
            <a:headEnd type="none" w="med" len="med"/>
            <a:tailEnd type="none" w="med" len="med"/>
          </a:ln>
          <a:effectLst>
            <a:outerShdw blurRad="50800" dist="20000" dir="5400000" rotWithShape="0">
              <a:srgbClr val="000000">
                <a:alpha val="42000"/>
              </a:srgbClr>
            </a:outerShdw>
            <a:reflection blurRad="6350" stA="50000" endA="300" endPos="90000" dist="50800" dir="5400000" sy="-100000" algn="bl" rotWithShape="0"/>
          </a:effectLst>
          <a:scene3d>
            <a:camera prst="perspectiveHeroicExtremeLeftFacing"/>
            <a:lightRig rig="balanced" dir="t">
              <a:rot lat="0" lon="0" rev="0"/>
            </a:lightRig>
          </a:scene3d>
          <a:sp3d>
            <a:bevelT w="47625" h="69850"/>
            <a:contourClr>
              <a:schemeClr val="lt1"/>
            </a:contourClr>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rgbClr val="FFFFFF"/>
                </a:solidFill>
                <a:latin typeface="Segoe" pitchFamily="34" charset="0"/>
              </a:rPr>
              <a:t>IT </a:t>
            </a:r>
          </a:p>
          <a:p>
            <a:pPr algn="ctr" defTabSz="914099" fontAlgn="base">
              <a:spcBef>
                <a:spcPct val="0"/>
              </a:spcBef>
              <a:spcAft>
                <a:spcPct val="0"/>
              </a:spcAft>
            </a:pPr>
            <a:r>
              <a:rPr lang="en-US" sz="1400" b="1" dirty="0" smtClean="0">
                <a:solidFill>
                  <a:srgbClr val="FFFFFF"/>
                </a:solidFill>
                <a:latin typeface="Segoe" pitchFamily="34" charset="0"/>
              </a:rPr>
              <a:t>GRC PMP SP1</a:t>
            </a:r>
            <a:endParaRPr lang="en-US" sz="1100" b="1" dirty="0" smtClean="0">
              <a:solidFill>
                <a:srgbClr val="FFFFFF"/>
              </a:solidFill>
              <a:latin typeface="Segoe" pitchFamily="34" charset="0"/>
            </a:endParaRPr>
          </a:p>
        </p:txBody>
      </p:sp>
      <p:cxnSp>
        <p:nvCxnSpPr>
          <p:cNvPr id="41" name="Straight Connector 40"/>
          <p:cNvCxnSpPr>
            <a:endCxn id="44" idx="2"/>
          </p:cNvCxnSpPr>
          <p:nvPr/>
        </p:nvCxnSpPr>
        <p:spPr>
          <a:xfrm flipV="1">
            <a:off x="-1588" y="6401987"/>
            <a:ext cx="8134345" cy="87868"/>
          </a:xfrm>
          <a:prstGeom prst="line">
            <a:avLst/>
          </a:prstGeom>
          <a:ln w="34925">
            <a:solidFill>
              <a:schemeClr val="tx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792847" y="6032655"/>
            <a:ext cx="679822" cy="369332"/>
          </a:xfrm>
          <a:prstGeom prst="rect">
            <a:avLst/>
          </a:prstGeom>
          <a:noFill/>
        </p:spPr>
        <p:txBody>
          <a:bodyPr wrap="square" rtlCol="0">
            <a:spAutoFit/>
          </a:bodyPr>
          <a:lstStyle/>
          <a:p>
            <a:r>
              <a:rPr lang="en-US" dirty="0" smtClean="0">
                <a:solidFill>
                  <a:srgbClr val="FFFFFF">
                    <a:lumMod val="75000"/>
                  </a:srgbClr>
                </a:solidFill>
              </a:rPr>
              <a:t>Q4</a:t>
            </a:r>
            <a:endParaRPr lang="en-US" dirty="0">
              <a:solidFill>
                <a:srgbClr val="FFFFFF">
                  <a:lumMod val="75000"/>
                </a:srgbClr>
              </a:solidFill>
            </a:endParaRPr>
          </a:p>
        </p:txBody>
      </p:sp>
      <p:sp>
        <p:nvSpPr>
          <p:cNvPr id="46" name="Title 1"/>
          <p:cNvSpPr txBox="1">
            <a:spLocks/>
          </p:cNvSpPr>
          <p:nvPr/>
        </p:nvSpPr>
        <p:spPr>
          <a:xfrm>
            <a:off x="507868" y="230189"/>
            <a:ext cx="11173090" cy="1107996"/>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a:gradFill flip="none" rotWithShape="1">
                  <a:gsLst>
                    <a:gs pos="0">
                      <a:srgbClr val="FFFFFF"/>
                    </a:gs>
                    <a:gs pos="86000">
                      <a:srgbClr val="FFFFFF"/>
                    </a:gs>
                  </a:gsLst>
                  <a:lin ang="5400000" scaled="0"/>
                  <a:tileRect/>
                </a:gradFill>
              </a:rPr>
              <a:t>Call To Action – </a:t>
            </a:r>
            <a:r>
              <a:rPr>
                <a:gradFill flip="none" rotWithShape="1">
                  <a:gsLst>
                    <a:gs pos="0">
                      <a:srgbClr val="FFFFFF"/>
                    </a:gs>
                    <a:gs pos="86000">
                      <a:srgbClr val="FFFFFF"/>
                    </a:gs>
                  </a:gsLst>
                  <a:lin ang="5400000" scaled="0"/>
                  <a:tileRect/>
                </a:gradFill>
                <a:hlinkClick r:id="rId6"/>
              </a:rPr>
              <a:t>Sign up</a:t>
            </a:r>
            <a:r>
              <a:rPr>
                <a:gradFill flip="none" rotWithShape="1">
                  <a:gsLst>
                    <a:gs pos="0">
                      <a:srgbClr val="FFFFFF"/>
                    </a:gs>
                    <a:gs pos="86000">
                      <a:srgbClr val="FFFFFF"/>
                    </a:gs>
                  </a:gsLst>
                  <a:lin ang="5400000" scaled="0"/>
                  <a:tileRect/>
                </a:gradFill>
              </a:rPr>
              <a:t> Now for Beta!</a:t>
            </a:r>
          </a:p>
          <a:p>
            <a:r>
              <a:rPr sz="3600">
                <a:solidFill>
                  <a:srgbClr val="FFC425">
                    <a:alpha val="99000"/>
                  </a:srgbClr>
                </a:solidFill>
              </a:rPr>
              <a:t>Beta Q2 2011, RTW Q3 2011</a:t>
            </a:r>
          </a:p>
        </p:txBody>
      </p:sp>
      <p:sp>
        <p:nvSpPr>
          <p:cNvPr id="33" name="Oval 32"/>
          <p:cNvSpPr/>
          <p:nvPr/>
        </p:nvSpPr>
        <p:spPr bwMode="auto">
          <a:xfrm>
            <a:off x="3080672" y="4819242"/>
            <a:ext cx="1400175" cy="952684"/>
          </a:xfrm>
          <a:prstGeom prst="ellipse">
            <a:avLst/>
          </a:prstGeom>
          <a:solidFill>
            <a:srgbClr val="00B050"/>
          </a:solidFill>
          <a:ln>
            <a:headEnd type="none" w="med" len="med"/>
            <a:tailEnd type="none" w="med" len="med"/>
          </a:ln>
          <a:effectLst>
            <a:outerShdw blurRad="50800" dist="20000" dir="5400000" rotWithShape="0">
              <a:srgbClr val="000000">
                <a:alpha val="42000"/>
              </a:srgbClr>
            </a:outerShdw>
            <a:reflection blurRad="6350" stA="50000" endA="300" endPos="90000" dist="50800" dir="5400000" sy="-100000" algn="bl" rotWithShape="0"/>
          </a:effectLst>
          <a:scene3d>
            <a:camera prst="perspectiveHeroicExtremeLeftFacing"/>
            <a:lightRig rig="balanced" dir="t">
              <a:rot lat="0" lon="0" rev="0"/>
            </a:lightRig>
          </a:scene3d>
          <a:sp3d>
            <a:bevelT w="47625" h="69850"/>
            <a:contourClr>
              <a:schemeClr val="lt1"/>
            </a:contourClr>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rgbClr val="FFFFFF"/>
                </a:solidFill>
                <a:latin typeface="Segoe" pitchFamily="34" charset="0"/>
              </a:rPr>
              <a:t>IT GRC PMP</a:t>
            </a:r>
            <a:endParaRPr lang="en-US" sz="1100" b="1" dirty="0" smtClean="0">
              <a:solidFill>
                <a:srgbClr val="FFFFFF"/>
              </a:solidFill>
              <a:latin typeface="Segoe" pitchFamily="34" charset="0"/>
            </a:endParaRPr>
          </a:p>
        </p:txBody>
      </p:sp>
      <p:sp>
        <p:nvSpPr>
          <p:cNvPr id="36" name="Oval 35"/>
          <p:cNvSpPr/>
          <p:nvPr/>
        </p:nvSpPr>
        <p:spPr bwMode="auto">
          <a:xfrm>
            <a:off x="6786328" y="2665720"/>
            <a:ext cx="1339469" cy="767935"/>
          </a:xfrm>
          <a:prstGeom prst="ellipse">
            <a:avLst/>
          </a:prstGeom>
          <a:solidFill>
            <a:srgbClr val="7030A0"/>
          </a:solidFill>
          <a:ln>
            <a:noFill/>
            <a:headEnd type="none" w="med" len="med"/>
            <a:tailEnd type="none" w="med" len="med"/>
          </a:ln>
          <a:effectLst>
            <a:reflection blurRad="6350" stA="50000" endA="300" endPos="90000" dist="50800" dir="5400000" sy="-100000" algn="bl" rotWithShape="0"/>
          </a:effectLst>
          <a:scene3d>
            <a:camera prst="perspectiveHeroicExtremeLeftFacing"/>
            <a:lightRig rig="balanced" dir="t">
              <a:rot lat="0" lon="0" rev="0"/>
            </a:lightRig>
          </a:scene3d>
          <a:sp3d>
            <a:bevelT w="47625" h="69850"/>
            <a:contourClr>
              <a:schemeClr val="lt1"/>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latin typeface="Segoe" pitchFamily="34" charset="0"/>
              </a:rPr>
              <a:t>DCT Beta</a:t>
            </a:r>
          </a:p>
        </p:txBody>
      </p:sp>
    </p:spTree>
    <p:extLst>
      <p:ext uri="{BB962C8B-B14F-4D97-AF65-F5344CB8AC3E}">
        <p14:creationId xmlns:p14="http://schemas.microsoft.com/office/powerpoint/2010/main" val="312859928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15" name="Rectangle 14"/>
          <p:cNvSpPr/>
          <p:nvPr/>
        </p:nvSpPr>
        <p:spPr bwMode="auto">
          <a:xfrm>
            <a:off x="507868" y="4256412"/>
            <a:ext cx="11173090" cy="142192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Us Later in Exhibition Hall At…</a:t>
            </a:r>
          </a:p>
          <a:p>
            <a:pPr marL="917557" lvl="1" indent="-460375">
              <a:lnSpc>
                <a:spcPct val="90000"/>
              </a:lnSpc>
              <a:spcBef>
                <a:spcPct val="20000"/>
              </a:spcBef>
              <a:buSzPct val="90000"/>
              <a:buBlip>
                <a:blip r:embed="rId3"/>
              </a:buBlip>
            </a:pPr>
            <a:r>
              <a:rPr lang="en-US" sz="2400" dirty="0"/>
              <a:t>WSV23 - File Services &amp; Windows Storage Server 2008 R2 Booth</a:t>
            </a:r>
          </a:p>
          <a:p>
            <a:pPr marL="917557" lvl="1"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Microsoft Solutions Accelerators Booth</a:t>
            </a:r>
            <a:endParaRPr lang="en-US" sz="2400" b="1" dirty="0"/>
          </a:p>
        </p:txBody>
      </p:sp>
      <p:sp>
        <p:nvSpPr>
          <p:cNvPr id="13" name="Rectangle 12"/>
          <p:cNvSpPr/>
          <p:nvPr/>
        </p:nvSpPr>
        <p:spPr bwMode="auto">
          <a:xfrm>
            <a:off x="507868" y="1375674"/>
            <a:ext cx="11173090" cy="2419124"/>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WSV325</a:t>
            </a:r>
            <a:r>
              <a:rPr lang="en-US" sz="2400" dirty="0">
                <a:gradFill>
                  <a:gsLst>
                    <a:gs pos="0">
                      <a:schemeClr val="tx1"/>
                    </a:gs>
                    <a:gs pos="100000">
                      <a:schemeClr val="tx1"/>
                    </a:gs>
                  </a:gsLst>
                  <a:lin ang="5400000" scaled="0"/>
                </a:gradFill>
              </a:rPr>
              <a:t>: Security configurations simplified with the Microsoft Security Compliance Manager (Wed 3:15pm - 4:30pm</a:t>
            </a:r>
            <a:r>
              <a:rPr lang="en-US" sz="2400" dirty="0" smtClean="0">
                <a:gradFill>
                  <a:gsLst>
                    <a:gs pos="0">
                      <a:schemeClr val="tx1"/>
                    </a:gs>
                    <a:gs pos="100000">
                      <a:schemeClr val="tx1"/>
                    </a:gs>
                  </a:gsLst>
                  <a:lin ang="5400000" scaled="0"/>
                </a:gradFill>
              </a:rPr>
              <a:t>)</a:t>
            </a:r>
          </a:p>
          <a:p>
            <a:pPr marL="460375" lvl="0" indent="-460375">
              <a:lnSpc>
                <a:spcPct val="90000"/>
              </a:lnSpc>
              <a:spcBef>
                <a:spcPct val="20000"/>
              </a:spcBef>
              <a:buSzPct val="90000"/>
              <a:buBlip>
                <a:blip r:embed="rId3"/>
              </a:buBlip>
            </a:pPr>
            <a:r>
              <a:rPr lang="en-US" sz="2400" dirty="0" smtClean="0"/>
              <a:t>WSV317 </a:t>
            </a:r>
            <a:r>
              <a:rPr lang="en-US" sz="2400" dirty="0"/>
              <a:t>Windows Server 2008 R2 File Services Consolidation: Technology Update </a:t>
            </a:r>
            <a:r>
              <a:rPr lang="en-US" sz="2400" dirty="0" smtClean="0"/>
              <a:t>(Thurs 10:15am – 11:30am)</a:t>
            </a:r>
          </a:p>
          <a:p>
            <a:pPr marL="460375" indent="-460375">
              <a:lnSpc>
                <a:spcPct val="90000"/>
              </a:lnSpc>
              <a:spcBef>
                <a:spcPct val="20000"/>
              </a:spcBef>
              <a:buSzPct val="90000"/>
              <a:buBlip>
                <a:blip r:embed="rId3"/>
              </a:buBlip>
            </a:pPr>
            <a:r>
              <a:rPr lang="en-US" sz="2400" dirty="0" smtClean="0"/>
              <a:t>WSV314 </a:t>
            </a:r>
            <a:r>
              <a:rPr lang="en-US" sz="2400" dirty="0"/>
              <a:t>Microsoft Assessment and Planning (MAP) Toolkit 5.5 Enhanced Server Consolidation Assessments for </a:t>
            </a:r>
            <a:r>
              <a:rPr lang="en-US" sz="2400" dirty="0" smtClean="0"/>
              <a:t>Hyper-V </a:t>
            </a:r>
            <a:r>
              <a:rPr lang="en-US" sz="2400" dirty="0"/>
              <a:t>(Thurs </a:t>
            </a:r>
            <a:r>
              <a:rPr lang="en-US" sz="2400" dirty="0" smtClean="0"/>
              <a:t>4:30pm </a:t>
            </a:r>
            <a:r>
              <a:rPr lang="en-US" sz="2400" dirty="0"/>
              <a:t>– </a:t>
            </a:r>
            <a:r>
              <a:rPr lang="en-US" sz="2400" dirty="0" smtClean="0"/>
              <a:t>4:45p)</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3637554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Common Challenges in Addressing Data Compliance</a:t>
            </a:r>
            <a:endParaRPr lang="en-US" dirty="0"/>
          </a:p>
        </p:txBody>
      </p:sp>
      <p:sp>
        <p:nvSpPr>
          <p:cNvPr id="7" name="Subtitle 6"/>
          <p:cNvSpPr>
            <a:spLocks noGrp="1"/>
          </p:cNvSpPr>
          <p:nvPr>
            <p:ph type="subTitle" idx="1"/>
          </p:nvPr>
        </p:nvSpPr>
        <p:spPr/>
        <p:txBody>
          <a:bodyPr/>
          <a:lstStyle/>
          <a:p>
            <a:endParaRPr lang="en-US" dirty="0"/>
          </a:p>
        </p:txBody>
      </p:sp>
      <p:sp>
        <p:nvSpPr>
          <p:cNvPr id="8" name="Text Placeholder 7"/>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78311724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Sign Up</a:t>
            </a:r>
            <a:r>
              <a:rPr lang="en-US" sz="2400" dirty="0" smtClean="0">
                <a:gradFill>
                  <a:gsLst>
                    <a:gs pos="0">
                      <a:schemeClr val="tx1"/>
                    </a:gs>
                    <a:gs pos="100000">
                      <a:schemeClr val="tx1"/>
                    </a:gs>
                  </a:gsLst>
                  <a:lin ang="5400000" scaled="0"/>
                </a:gradFill>
              </a:rPr>
              <a:t> now for Data Classification Toolkit for Windows Server 2008 R2 Beta</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Submit feedback for Solution Accelerator through </a:t>
            </a:r>
            <a:r>
              <a:rPr lang="en-US" sz="2400" dirty="0" smtClean="0">
                <a:gradFill>
                  <a:gsLst>
                    <a:gs pos="0">
                      <a:schemeClr val="tx1"/>
                    </a:gs>
                    <a:gs pos="100000">
                      <a:schemeClr val="tx1"/>
                    </a:gs>
                  </a:gsLst>
                  <a:lin ang="5400000" scaled="0"/>
                </a:gradFill>
                <a:hlinkClick r:id="rId5"/>
              </a:rPr>
              <a:t>secwish@microsoft.com</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Compliance Solution Accelerators Home: </a:t>
            </a:r>
            <a:r>
              <a:rPr lang="en-US" sz="2400" dirty="0">
                <a:gradFill>
                  <a:gsLst>
                    <a:gs pos="0">
                      <a:schemeClr val="tx1"/>
                    </a:gs>
                    <a:gs pos="100000">
                      <a:schemeClr val="tx1"/>
                    </a:gs>
                  </a:gsLst>
                  <a:lin ang="5400000" scaled="0"/>
                </a:gradFill>
                <a:hlinkClick r:id="rId6"/>
              </a:rPr>
              <a:t>www.microsoft.com/grc</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File Classification Infrastructure: </a:t>
            </a:r>
            <a:r>
              <a:rPr lang="en-US" sz="2400" dirty="0">
                <a:gradFill>
                  <a:gsLst>
                    <a:gs pos="0">
                      <a:schemeClr val="tx1"/>
                    </a:gs>
                    <a:gs pos="100000">
                      <a:schemeClr val="tx1"/>
                    </a:gs>
                  </a:gsLst>
                  <a:lin ang="5400000" scaled="0"/>
                </a:gradFill>
                <a:hlinkClick r:id="rId7"/>
              </a:rPr>
              <a:t>www.microsoft.com/fci</a:t>
            </a:r>
            <a:r>
              <a:rPr lang="en-US" sz="2400" dirty="0">
                <a:gradFill>
                  <a:gsLst>
                    <a:gs pos="0">
                      <a:schemeClr val="tx1"/>
                    </a:gs>
                    <a:gs pos="100000">
                      <a:schemeClr val="tx1"/>
                    </a:gs>
                  </a:gsLst>
                  <a:lin ang="5400000" scaled="0"/>
                </a:gradFill>
              </a:rPr>
              <a:t> </a:t>
            </a:r>
          </a:p>
        </p:txBody>
      </p:sp>
    </p:spTree>
    <p:extLst>
      <p:ext uri="{BB962C8B-B14F-4D97-AF65-F5344CB8AC3E}">
        <p14:creationId xmlns:p14="http://schemas.microsoft.com/office/powerpoint/2010/main" val="259938145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62243116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68861815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57584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102637227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2353976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1"/>
          <p:cNvGrpSpPr/>
          <p:nvPr/>
        </p:nvGrpSpPr>
        <p:grpSpPr>
          <a:xfrm>
            <a:off x="3066811" y="659519"/>
            <a:ext cx="5695259" cy="5346599"/>
            <a:chOff x="2571720" y="2068247"/>
            <a:chExt cx="4272557" cy="5346599"/>
          </a:xfrm>
        </p:grpSpPr>
        <p:sp>
          <p:nvSpPr>
            <p:cNvPr id="31" name="Rounded Rectangle 30"/>
            <p:cNvSpPr/>
            <p:nvPr/>
          </p:nvSpPr>
          <p:spPr bwMode="gray">
            <a:xfrm>
              <a:off x="2571720" y="2766646"/>
              <a:ext cx="3771900" cy="4648200"/>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0" rIns="0" bIns="0" numCol="1" rtlCol="0" anchor="t" anchorCtr="0" compatLnSpc="1">
              <a:prstTxWarp prst="textNoShape">
                <a:avLst/>
              </a:prstTxWarp>
            </a:bodyPr>
            <a:lstStyle/>
            <a:p>
              <a:pPr algn="ctr" fontAlgn="ctr"/>
              <a:r>
                <a:rPr lang="en-US" altLang="zh-CN" sz="3600" b="1" i="1" dirty="0" smtClean="0">
                  <a:gradFill>
                    <a:gsLst>
                      <a:gs pos="0">
                        <a:schemeClr val="tx1"/>
                      </a:gs>
                      <a:gs pos="50000">
                        <a:schemeClr val="tx1">
                          <a:alpha val="75000"/>
                        </a:schemeClr>
                      </a:gs>
                      <a:gs pos="50000">
                        <a:srgbClr val="027EE4"/>
                      </a:gs>
                    </a:gsLst>
                    <a:lin ang="5400000" scaled="0"/>
                  </a:gradFill>
                </a:rPr>
                <a:t>How do I start managing my unstructured data?</a:t>
              </a:r>
              <a:endParaRPr lang="en-US" altLang="zh-CN" sz="3600" b="1" i="1" dirty="0">
                <a:gradFill>
                  <a:gsLst>
                    <a:gs pos="0">
                      <a:schemeClr val="tx1"/>
                    </a:gs>
                    <a:gs pos="50000">
                      <a:schemeClr val="tx1">
                        <a:alpha val="75000"/>
                      </a:schemeClr>
                    </a:gs>
                    <a:gs pos="50000">
                      <a:srgbClr val="027EE4"/>
                    </a:gs>
                  </a:gsLst>
                  <a:lin ang="5400000" scaled="0"/>
                </a:gradFill>
              </a:endParaRPr>
            </a:p>
          </p:txBody>
        </p:sp>
        <p:pic>
          <p:nvPicPr>
            <p:cNvPr id="32" name="Picture 3" descr="\\SERVER3\InternalBin\Resource DVD\DVD_ART36\Artwork_Imagery\Icons - Illustrations\_ xMAC STYLE\green sphere question help.png"/>
            <p:cNvPicPr>
              <a:picLocks noChangeAspect="1" noChangeArrowheads="1"/>
            </p:cNvPicPr>
            <p:nvPr/>
          </p:nvPicPr>
          <p:blipFill>
            <a:blip r:embed="rId3"/>
            <a:srcRect/>
            <a:stretch>
              <a:fillRect/>
            </a:stretch>
          </p:blipFill>
          <p:spPr bwMode="auto">
            <a:xfrm>
              <a:off x="5447480" y="2068247"/>
              <a:ext cx="1396797" cy="1396797"/>
            </a:xfrm>
            <a:prstGeom prst="rect">
              <a:avLst/>
            </a:prstGeom>
            <a:noFill/>
          </p:spPr>
        </p:pic>
      </p:grpSp>
      <p:grpSp>
        <p:nvGrpSpPr>
          <p:cNvPr id="15" name="Group 10"/>
          <p:cNvGrpSpPr/>
          <p:nvPr/>
        </p:nvGrpSpPr>
        <p:grpSpPr>
          <a:xfrm>
            <a:off x="2358595" y="1104121"/>
            <a:ext cx="5916659" cy="4901997"/>
            <a:chOff x="2019300" y="813003"/>
            <a:chExt cx="4438650" cy="4901997"/>
          </a:xfrm>
        </p:grpSpPr>
        <p:sp>
          <p:nvSpPr>
            <p:cNvPr id="16" name="Rounded Rectangle 15"/>
            <p:cNvSpPr/>
            <p:nvPr/>
          </p:nvSpPr>
          <p:spPr bwMode="gray">
            <a:xfrm>
              <a:off x="2686050" y="1066800"/>
              <a:ext cx="3771900" cy="4648200"/>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0" rIns="0" bIns="0" numCol="1" rtlCol="0" anchor="t" anchorCtr="0" compatLnSpc="1">
              <a:prstTxWarp prst="textNoShape">
                <a:avLst/>
              </a:prstTxWarp>
            </a:bodyPr>
            <a:lstStyle/>
            <a:p>
              <a:pPr algn="ctr" fontAlgn="ctr"/>
              <a:r>
                <a:rPr lang="en-US" altLang="zh-CN" sz="3600" b="1" i="1" dirty="0" smtClean="0">
                  <a:gradFill>
                    <a:gsLst>
                      <a:gs pos="0">
                        <a:schemeClr val="tx1"/>
                      </a:gs>
                      <a:gs pos="50000">
                        <a:schemeClr val="tx1">
                          <a:alpha val="75000"/>
                        </a:schemeClr>
                      </a:gs>
                      <a:gs pos="50000">
                        <a:srgbClr val="027EE4"/>
                      </a:gs>
                    </a:gsLst>
                    <a:lin ang="5400000" scaled="0"/>
                  </a:gradFill>
                </a:rPr>
                <a:t>Should I move all my data to SharePoint?</a:t>
              </a:r>
            </a:p>
          </p:txBody>
        </p:sp>
        <p:pic>
          <p:nvPicPr>
            <p:cNvPr id="17" name="Picture 3" descr="\\SERVER3\InternalBin\Resource DVD\DVD_ART36\Artwork_Imagery\Icons - Illustrations\_ xMAC STYLE\green sphere question help.png"/>
            <p:cNvPicPr>
              <a:picLocks noChangeAspect="1" noChangeArrowheads="1"/>
            </p:cNvPicPr>
            <p:nvPr/>
          </p:nvPicPr>
          <p:blipFill>
            <a:blip r:embed="rId3"/>
            <a:srcRect/>
            <a:stretch>
              <a:fillRect/>
            </a:stretch>
          </p:blipFill>
          <p:spPr bwMode="auto">
            <a:xfrm>
              <a:off x="2019300" y="813003"/>
              <a:ext cx="1396797" cy="1396797"/>
            </a:xfrm>
            <a:prstGeom prst="rect">
              <a:avLst/>
            </a:prstGeom>
            <a:noFill/>
          </p:spPr>
        </p:pic>
      </p:grpSp>
      <p:grpSp>
        <p:nvGrpSpPr>
          <p:cNvPr id="10" name="Group 9"/>
          <p:cNvGrpSpPr/>
          <p:nvPr/>
        </p:nvGrpSpPr>
        <p:grpSpPr>
          <a:xfrm>
            <a:off x="3247364" y="957447"/>
            <a:ext cx="5988336" cy="5904319"/>
            <a:chOff x="2686050" y="813003"/>
            <a:chExt cx="4492422" cy="5904319"/>
          </a:xfrm>
        </p:grpSpPr>
        <p:sp>
          <p:nvSpPr>
            <p:cNvPr id="11" name="Rounded Rectangle 10"/>
            <p:cNvSpPr/>
            <p:nvPr/>
          </p:nvSpPr>
          <p:spPr bwMode="gray">
            <a:xfrm>
              <a:off x="2686050" y="1066799"/>
              <a:ext cx="3807968" cy="5650523"/>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0" rIns="0" bIns="0" numCol="1" rtlCol="0" anchor="t" anchorCtr="0" compatLnSpc="1">
              <a:prstTxWarp prst="textNoShape">
                <a:avLst/>
              </a:prstTxWarp>
            </a:bodyPr>
            <a:lstStyle/>
            <a:p>
              <a:pPr algn="ctr" fontAlgn="ctr"/>
              <a:r>
                <a:rPr lang="en-US" altLang="zh-CN" sz="3600" b="1" i="1" dirty="0">
                  <a:gradFill>
                    <a:gsLst>
                      <a:gs pos="0">
                        <a:schemeClr val="tx1"/>
                      </a:gs>
                      <a:gs pos="50000">
                        <a:schemeClr val="tx1">
                          <a:alpha val="75000"/>
                        </a:schemeClr>
                      </a:gs>
                      <a:gs pos="50000">
                        <a:srgbClr val="027EE4"/>
                      </a:gs>
                    </a:gsLst>
                    <a:lin ang="5400000" scaled="0"/>
                  </a:gradFill>
                </a:rPr>
                <a:t>How do I meet regulatory compliance and  </a:t>
              </a:r>
              <a:r>
                <a:rPr lang="en-US" altLang="zh-CN" sz="3600" b="1" i="1" dirty="0" smtClean="0">
                  <a:gradFill>
                    <a:gsLst>
                      <a:gs pos="0">
                        <a:schemeClr val="tx1"/>
                      </a:gs>
                      <a:gs pos="50000">
                        <a:schemeClr val="tx1">
                          <a:alpha val="75000"/>
                        </a:schemeClr>
                      </a:gs>
                      <a:gs pos="50000">
                        <a:srgbClr val="027EE4"/>
                      </a:gs>
                    </a:gsLst>
                    <a:lin ang="5400000" scaled="0"/>
                  </a:gradFill>
                </a:rPr>
                <a:t>business </a:t>
              </a:r>
              <a:r>
                <a:rPr lang="en-US" altLang="zh-CN" sz="3600" b="1" i="1" dirty="0">
                  <a:gradFill>
                    <a:gsLst>
                      <a:gs pos="0">
                        <a:schemeClr val="tx1"/>
                      </a:gs>
                      <a:gs pos="50000">
                        <a:schemeClr val="tx1">
                          <a:alpha val="75000"/>
                        </a:schemeClr>
                      </a:gs>
                      <a:gs pos="50000">
                        <a:srgbClr val="027EE4"/>
                      </a:gs>
                    </a:gsLst>
                    <a:lin ang="5400000" scaled="0"/>
                  </a:gradFill>
                </a:rPr>
                <a:t>requirements?</a:t>
              </a:r>
            </a:p>
          </p:txBody>
        </p:sp>
        <p:pic>
          <p:nvPicPr>
            <p:cNvPr id="12" name="Picture 3" descr="\\SERVER3\InternalBin\Resource DVD\DVD_ART36\Artwork_Imagery\Icons - Illustrations\_ xMAC STYLE\green sphere question help.png"/>
            <p:cNvPicPr>
              <a:picLocks noChangeAspect="1" noChangeArrowheads="1"/>
            </p:cNvPicPr>
            <p:nvPr/>
          </p:nvPicPr>
          <p:blipFill>
            <a:blip r:embed="rId3"/>
            <a:srcRect/>
            <a:stretch>
              <a:fillRect/>
            </a:stretch>
          </p:blipFill>
          <p:spPr bwMode="auto">
            <a:xfrm>
              <a:off x="5781675" y="813003"/>
              <a:ext cx="1396797" cy="1396797"/>
            </a:xfrm>
            <a:prstGeom prst="rect">
              <a:avLst/>
            </a:prstGeom>
            <a:noFill/>
          </p:spPr>
        </p:pic>
      </p:grpSp>
      <p:grpSp>
        <p:nvGrpSpPr>
          <p:cNvPr id="9" name="Group 8"/>
          <p:cNvGrpSpPr/>
          <p:nvPr/>
        </p:nvGrpSpPr>
        <p:grpSpPr>
          <a:xfrm>
            <a:off x="2808574" y="1211243"/>
            <a:ext cx="5905470" cy="4901997"/>
            <a:chOff x="2027694" y="813003"/>
            <a:chExt cx="4430256" cy="4901997"/>
          </a:xfrm>
        </p:grpSpPr>
        <p:sp>
          <p:nvSpPr>
            <p:cNvPr id="5" name="Rounded Rectangle 4"/>
            <p:cNvSpPr/>
            <p:nvPr/>
          </p:nvSpPr>
          <p:spPr bwMode="gray">
            <a:xfrm>
              <a:off x="2686050" y="1066800"/>
              <a:ext cx="3771900" cy="4648200"/>
            </a:xfrm>
            <a:prstGeom prst="round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914400" rIns="0" bIns="0" numCol="1" rtlCol="0" anchor="t" anchorCtr="0" compatLnSpc="1">
              <a:prstTxWarp prst="textNoShape">
                <a:avLst/>
              </a:prstTxWarp>
            </a:bodyPr>
            <a:lstStyle/>
            <a:p>
              <a:pPr algn="ctr" fontAlgn="ctr"/>
              <a:r>
                <a:rPr lang="en-US" altLang="zh-CN" sz="3600" b="1" i="1" dirty="0" smtClean="0">
                  <a:gradFill>
                    <a:gsLst>
                      <a:gs pos="0">
                        <a:schemeClr val="tx1"/>
                      </a:gs>
                      <a:gs pos="50000">
                        <a:schemeClr val="tx1">
                          <a:alpha val="75000"/>
                        </a:schemeClr>
                      </a:gs>
                      <a:gs pos="50000">
                        <a:srgbClr val="027EE4"/>
                      </a:gs>
                    </a:gsLst>
                    <a:lin ang="5400000" scaled="0"/>
                  </a:gradFill>
                </a:rPr>
                <a:t>My file shares are a mess, what can I do?</a:t>
              </a:r>
            </a:p>
          </p:txBody>
        </p:sp>
        <p:pic>
          <p:nvPicPr>
            <p:cNvPr id="1027" name="Picture 3" descr="\\SERVER3\InternalBin\Resource DVD\DVD_ART36\Artwork_Imagery\Icons - Illustrations\_ xMAC STYLE\green sphere question help.png"/>
            <p:cNvPicPr>
              <a:picLocks noChangeAspect="1" noChangeArrowheads="1"/>
            </p:cNvPicPr>
            <p:nvPr/>
          </p:nvPicPr>
          <p:blipFill>
            <a:blip r:embed="rId3"/>
            <a:srcRect/>
            <a:stretch>
              <a:fillRect/>
            </a:stretch>
          </p:blipFill>
          <p:spPr bwMode="auto">
            <a:xfrm>
              <a:off x="2027694" y="813003"/>
              <a:ext cx="1396797" cy="1396797"/>
            </a:xfrm>
            <a:prstGeom prst="rect">
              <a:avLst/>
            </a:prstGeom>
            <a:noFill/>
          </p:spPr>
        </p:pic>
      </p:grpSp>
    </p:spTree>
    <p:extLst>
      <p:ext uri="{BB962C8B-B14F-4D97-AF65-F5344CB8AC3E}">
        <p14:creationId xmlns:p14="http://schemas.microsoft.com/office/powerpoint/2010/main" val="2261695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20" fill="hold" nodeType="clickEffect">
                                  <p:stCondLst>
                                    <p:cond delay="0"/>
                                  </p:stCondLst>
                                  <p:childTnLst>
                                    <p:anim calcmode="lin" valueType="num">
                                      <p:cBhvr>
                                        <p:cTn id="6" dur="2000"/>
                                        <p:tgtEl>
                                          <p:spTgt spid="9"/>
                                        </p:tgtEl>
                                        <p:attrNameLst>
                                          <p:attrName>ppt_w</p:attrName>
                                        </p:attrNameLst>
                                      </p:cBhvr>
                                      <p:tavLst>
                                        <p:tav tm="0">
                                          <p:val>
                                            <p:strVal val="ppt_w"/>
                                          </p:val>
                                        </p:tav>
                                        <p:tav tm="100000">
                                          <p:val>
                                            <p:strVal val="(6*min(max(ppt_w*ppt_h,.3),1)-7.4)/-.7*ppt_w"/>
                                          </p:val>
                                        </p:tav>
                                      </p:tavLst>
                                    </p:anim>
                                    <p:anim calcmode="lin" valueType="num">
                                      <p:cBhvr>
                                        <p:cTn id="7" dur="2000"/>
                                        <p:tgtEl>
                                          <p:spTgt spid="9"/>
                                        </p:tgtEl>
                                        <p:attrNameLst>
                                          <p:attrName>ppt_h</p:attrName>
                                        </p:attrNameLst>
                                      </p:cBhvr>
                                      <p:tavLst>
                                        <p:tav tm="0">
                                          <p:val>
                                            <p:strVal val="ppt_h"/>
                                          </p:val>
                                        </p:tav>
                                        <p:tav tm="100000">
                                          <p:val>
                                            <p:strVal val="(6*min(max(ppt_w*ppt_h,.3),1)-7.4)/-.7*ppt_h"/>
                                          </p:val>
                                        </p:tav>
                                      </p:tavLst>
                                    </p:anim>
                                    <p:anim calcmode="lin" valueType="num">
                                      <p:cBhvr>
                                        <p:cTn id="8" dur="2000"/>
                                        <p:tgtEl>
                                          <p:spTgt spid="9"/>
                                        </p:tgtEl>
                                        <p:attrNameLst>
                                          <p:attrName>ppt_y</p:attrName>
                                        </p:attrNameLst>
                                      </p:cBhvr>
                                      <p:tavLst>
                                        <p:tav tm="0">
                                          <p:val>
                                            <p:strVal val="ppt_y"/>
                                          </p:val>
                                        </p:tav>
                                        <p:tav tm="100000">
                                          <p:val>
                                            <p:strVal val="1+(6*min(max(ppt_w*ppt_h,.3),1)-7.4)/-.7*ppt_h/2"/>
                                          </p:val>
                                        </p:tav>
                                      </p:tavLst>
                                    </p:anim>
                                    <p:set>
                                      <p:cBhvr>
                                        <p:cTn id="9" dur="1" fill="hold">
                                          <p:stCondLst>
                                            <p:cond delay="1999"/>
                                          </p:stCondLst>
                                        </p:cTn>
                                        <p:tgtEl>
                                          <p:spTgt spid="9"/>
                                        </p:tgtEl>
                                        <p:attrNameLst>
                                          <p:attrName>style.visibility</p:attrName>
                                        </p:attrNameLst>
                                      </p:cBhvr>
                                      <p:to>
                                        <p:strVal val="hidden"/>
                                      </p:to>
                                    </p:set>
                                  </p:childTnLst>
                                </p:cTn>
                              </p:par>
                              <p:par>
                                <p:cTn id="10" presetID="23" presetClass="entr" presetSubtype="52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500" fill="hold"/>
                                        <p:tgtEl>
                                          <p:spTgt spid="10"/>
                                        </p:tgtEl>
                                        <p:attrNameLst>
                                          <p:attrName>ppt_w</p:attrName>
                                        </p:attrNameLst>
                                      </p:cBhvr>
                                      <p:tavLst>
                                        <p:tav tm="0">
                                          <p:val>
                                            <p:fltVal val="0"/>
                                          </p:val>
                                        </p:tav>
                                        <p:tav tm="100000">
                                          <p:val>
                                            <p:strVal val="#ppt_w"/>
                                          </p:val>
                                        </p:tav>
                                      </p:tavLst>
                                    </p:anim>
                                    <p:anim calcmode="lin" valueType="num">
                                      <p:cBhvr>
                                        <p:cTn id="13" dur="1500" fill="hold"/>
                                        <p:tgtEl>
                                          <p:spTgt spid="10"/>
                                        </p:tgtEl>
                                        <p:attrNameLst>
                                          <p:attrName>ppt_h</p:attrName>
                                        </p:attrNameLst>
                                      </p:cBhvr>
                                      <p:tavLst>
                                        <p:tav tm="0">
                                          <p:val>
                                            <p:fltVal val="0"/>
                                          </p:val>
                                        </p:tav>
                                        <p:tav tm="100000">
                                          <p:val>
                                            <p:strVal val="#ppt_h"/>
                                          </p:val>
                                        </p:tav>
                                      </p:tavLst>
                                    </p:anim>
                                    <p:anim calcmode="lin" valueType="num">
                                      <p:cBhvr>
                                        <p:cTn id="14" dur="1500" fill="hold"/>
                                        <p:tgtEl>
                                          <p:spTgt spid="10"/>
                                        </p:tgtEl>
                                        <p:attrNameLst>
                                          <p:attrName>ppt_x</p:attrName>
                                        </p:attrNameLst>
                                      </p:cBhvr>
                                      <p:tavLst>
                                        <p:tav tm="0">
                                          <p:val>
                                            <p:fltVal val="0.5"/>
                                          </p:val>
                                        </p:tav>
                                        <p:tav tm="100000">
                                          <p:val>
                                            <p:strVal val="#ppt_x"/>
                                          </p:val>
                                        </p:tav>
                                      </p:tavLst>
                                    </p:anim>
                                    <p:anim calcmode="lin" valueType="num">
                                      <p:cBhvr>
                                        <p:cTn id="15" dur="1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xit" presetSubtype="20" fill="hold" nodeType="clickEffect">
                                  <p:stCondLst>
                                    <p:cond delay="0"/>
                                  </p:stCondLst>
                                  <p:childTnLst>
                                    <p:anim calcmode="lin" valueType="num">
                                      <p:cBhvr>
                                        <p:cTn id="19" dur="2000"/>
                                        <p:tgtEl>
                                          <p:spTgt spid="10"/>
                                        </p:tgtEl>
                                        <p:attrNameLst>
                                          <p:attrName>ppt_w</p:attrName>
                                        </p:attrNameLst>
                                      </p:cBhvr>
                                      <p:tavLst>
                                        <p:tav tm="0">
                                          <p:val>
                                            <p:strVal val="ppt_w"/>
                                          </p:val>
                                        </p:tav>
                                        <p:tav tm="100000">
                                          <p:val>
                                            <p:strVal val="(6*min(max(ppt_w*ppt_h,.3),1)-7.4)/-.7*ppt_w"/>
                                          </p:val>
                                        </p:tav>
                                      </p:tavLst>
                                    </p:anim>
                                    <p:anim calcmode="lin" valueType="num">
                                      <p:cBhvr>
                                        <p:cTn id="20" dur="2000"/>
                                        <p:tgtEl>
                                          <p:spTgt spid="10"/>
                                        </p:tgtEl>
                                        <p:attrNameLst>
                                          <p:attrName>ppt_h</p:attrName>
                                        </p:attrNameLst>
                                      </p:cBhvr>
                                      <p:tavLst>
                                        <p:tav tm="0">
                                          <p:val>
                                            <p:strVal val="ppt_h"/>
                                          </p:val>
                                        </p:tav>
                                        <p:tav tm="100000">
                                          <p:val>
                                            <p:strVal val="(6*min(max(ppt_w*ppt_h,.3),1)-7.4)/-.7*ppt_h"/>
                                          </p:val>
                                        </p:tav>
                                      </p:tavLst>
                                    </p:anim>
                                    <p:anim calcmode="lin" valueType="num">
                                      <p:cBhvr>
                                        <p:cTn id="21" dur="2000"/>
                                        <p:tgtEl>
                                          <p:spTgt spid="10"/>
                                        </p:tgtEl>
                                        <p:attrNameLst>
                                          <p:attrName>ppt_y</p:attrName>
                                        </p:attrNameLst>
                                      </p:cBhvr>
                                      <p:tavLst>
                                        <p:tav tm="0">
                                          <p:val>
                                            <p:strVal val="ppt_y"/>
                                          </p:val>
                                        </p:tav>
                                        <p:tav tm="100000">
                                          <p:val>
                                            <p:strVal val="1+(6*min(max(ppt_w*ppt_h,.3),1)-7.4)/-.7*ppt_h/2"/>
                                          </p:val>
                                        </p:tav>
                                      </p:tavLst>
                                    </p:anim>
                                    <p:set>
                                      <p:cBhvr>
                                        <p:cTn id="22" dur="1" fill="hold">
                                          <p:stCondLst>
                                            <p:cond delay="1999"/>
                                          </p:stCondLst>
                                        </p:cTn>
                                        <p:tgtEl>
                                          <p:spTgt spid="10"/>
                                        </p:tgtEl>
                                        <p:attrNameLst>
                                          <p:attrName>style.visibility</p:attrName>
                                        </p:attrNameLst>
                                      </p:cBhvr>
                                      <p:to>
                                        <p:strVal val="hidden"/>
                                      </p:to>
                                    </p:set>
                                  </p:childTnLst>
                                </p:cTn>
                              </p:par>
                              <p:par>
                                <p:cTn id="23" presetID="23" presetClass="entr" presetSubtype="528"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500" fill="hold"/>
                                        <p:tgtEl>
                                          <p:spTgt spid="15"/>
                                        </p:tgtEl>
                                        <p:attrNameLst>
                                          <p:attrName>ppt_w</p:attrName>
                                        </p:attrNameLst>
                                      </p:cBhvr>
                                      <p:tavLst>
                                        <p:tav tm="0">
                                          <p:val>
                                            <p:fltVal val="0"/>
                                          </p:val>
                                        </p:tav>
                                        <p:tav tm="100000">
                                          <p:val>
                                            <p:strVal val="#ppt_w"/>
                                          </p:val>
                                        </p:tav>
                                      </p:tavLst>
                                    </p:anim>
                                    <p:anim calcmode="lin" valueType="num">
                                      <p:cBhvr>
                                        <p:cTn id="26" dur="1500" fill="hold"/>
                                        <p:tgtEl>
                                          <p:spTgt spid="15"/>
                                        </p:tgtEl>
                                        <p:attrNameLst>
                                          <p:attrName>ppt_h</p:attrName>
                                        </p:attrNameLst>
                                      </p:cBhvr>
                                      <p:tavLst>
                                        <p:tav tm="0">
                                          <p:val>
                                            <p:fltVal val="0"/>
                                          </p:val>
                                        </p:tav>
                                        <p:tav tm="100000">
                                          <p:val>
                                            <p:strVal val="#ppt_h"/>
                                          </p:val>
                                        </p:tav>
                                      </p:tavLst>
                                    </p:anim>
                                    <p:anim calcmode="lin" valueType="num">
                                      <p:cBhvr>
                                        <p:cTn id="27" dur="1500" fill="hold"/>
                                        <p:tgtEl>
                                          <p:spTgt spid="15"/>
                                        </p:tgtEl>
                                        <p:attrNameLst>
                                          <p:attrName>ppt_x</p:attrName>
                                        </p:attrNameLst>
                                      </p:cBhvr>
                                      <p:tavLst>
                                        <p:tav tm="0">
                                          <p:val>
                                            <p:fltVal val="0.5"/>
                                          </p:val>
                                        </p:tav>
                                        <p:tav tm="100000">
                                          <p:val>
                                            <p:strVal val="#ppt_x"/>
                                          </p:val>
                                        </p:tav>
                                      </p:tavLst>
                                    </p:anim>
                                    <p:anim calcmode="lin" valueType="num">
                                      <p:cBhvr>
                                        <p:cTn id="28" dur="15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xit" presetSubtype="20" fill="hold" nodeType="clickEffect">
                                  <p:stCondLst>
                                    <p:cond delay="0"/>
                                  </p:stCondLst>
                                  <p:childTnLst>
                                    <p:anim calcmode="lin" valueType="num">
                                      <p:cBhvr>
                                        <p:cTn id="32" dur="2000"/>
                                        <p:tgtEl>
                                          <p:spTgt spid="15"/>
                                        </p:tgtEl>
                                        <p:attrNameLst>
                                          <p:attrName>ppt_w</p:attrName>
                                        </p:attrNameLst>
                                      </p:cBhvr>
                                      <p:tavLst>
                                        <p:tav tm="0">
                                          <p:val>
                                            <p:strVal val="ppt_w"/>
                                          </p:val>
                                        </p:tav>
                                        <p:tav tm="100000">
                                          <p:val>
                                            <p:strVal val="(6*min(max(ppt_w*ppt_h,.3),1)-7.4)/-.7*ppt_w"/>
                                          </p:val>
                                        </p:tav>
                                      </p:tavLst>
                                    </p:anim>
                                    <p:anim calcmode="lin" valueType="num">
                                      <p:cBhvr>
                                        <p:cTn id="33" dur="2000"/>
                                        <p:tgtEl>
                                          <p:spTgt spid="15"/>
                                        </p:tgtEl>
                                        <p:attrNameLst>
                                          <p:attrName>ppt_h</p:attrName>
                                        </p:attrNameLst>
                                      </p:cBhvr>
                                      <p:tavLst>
                                        <p:tav tm="0">
                                          <p:val>
                                            <p:strVal val="ppt_h"/>
                                          </p:val>
                                        </p:tav>
                                        <p:tav tm="100000">
                                          <p:val>
                                            <p:strVal val="(6*min(max(ppt_w*ppt_h,.3),1)-7.4)/-.7*ppt_h"/>
                                          </p:val>
                                        </p:tav>
                                      </p:tavLst>
                                    </p:anim>
                                    <p:anim calcmode="lin" valueType="num">
                                      <p:cBhvr>
                                        <p:cTn id="34" dur="2000"/>
                                        <p:tgtEl>
                                          <p:spTgt spid="15"/>
                                        </p:tgtEl>
                                        <p:attrNameLst>
                                          <p:attrName>ppt_y</p:attrName>
                                        </p:attrNameLst>
                                      </p:cBhvr>
                                      <p:tavLst>
                                        <p:tav tm="0">
                                          <p:val>
                                            <p:strVal val="ppt_y"/>
                                          </p:val>
                                        </p:tav>
                                        <p:tav tm="100000">
                                          <p:val>
                                            <p:strVal val="1+(6*min(max(ppt_w*ppt_h,.3),1)-7.4)/-.7*ppt_h/2"/>
                                          </p:val>
                                        </p:tav>
                                      </p:tavLst>
                                    </p:anim>
                                    <p:set>
                                      <p:cBhvr>
                                        <p:cTn id="35" dur="1" fill="hold">
                                          <p:stCondLst>
                                            <p:cond delay="1999"/>
                                          </p:stCondLst>
                                        </p:cTn>
                                        <p:tgtEl>
                                          <p:spTgt spid="15"/>
                                        </p:tgtEl>
                                        <p:attrNameLst>
                                          <p:attrName>style.visibility</p:attrName>
                                        </p:attrNameLst>
                                      </p:cBhvr>
                                      <p:to>
                                        <p:strVal val="hidden"/>
                                      </p:to>
                                    </p:set>
                                  </p:childTnLst>
                                </p:cTn>
                              </p:par>
                              <p:par>
                                <p:cTn id="36" presetID="23" presetClass="entr" presetSubtype="528"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1500" fill="hold"/>
                                        <p:tgtEl>
                                          <p:spTgt spid="30"/>
                                        </p:tgtEl>
                                        <p:attrNameLst>
                                          <p:attrName>ppt_w</p:attrName>
                                        </p:attrNameLst>
                                      </p:cBhvr>
                                      <p:tavLst>
                                        <p:tav tm="0">
                                          <p:val>
                                            <p:fltVal val="0"/>
                                          </p:val>
                                        </p:tav>
                                        <p:tav tm="100000">
                                          <p:val>
                                            <p:strVal val="#ppt_w"/>
                                          </p:val>
                                        </p:tav>
                                      </p:tavLst>
                                    </p:anim>
                                    <p:anim calcmode="lin" valueType="num">
                                      <p:cBhvr>
                                        <p:cTn id="39" dur="1500" fill="hold"/>
                                        <p:tgtEl>
                                          <p:spTgt spid="30"/>
                                        </p:tgtEl>
                                        <p:attrNameLst>
                                          <p:attrName>ppt_h</p:attrName>
                                        </p:attrNameLst>
                                      </p:cBhvr>
                                      <p:tavLst>
                                        <p:tav tm="0">
                                          <p:val>
                                            <p:fltVal val="0"/>
                                          </p:val>
                                        </p:tav>
                                        <p:tav tm="100000">
                                          <p:val>
                                            <p:strVal val="#ppt_h"/>
                                          </p:val>
                                        </p:tav>
                                      </p:tavLst>
                                    </p:anim>
                                    <p:anim calcmode="lin" valueType="num">
                                      <p:cBhvr>
                                        <p:cTn id="40" dur="1500" fill="hold"/>
                                        <p:tgtEl>
                                          <p:spTgt spid="30"/>
                                        </p:tgtEl>
                                        <p:attrNameLst>
                                          <p:attrName>ppt_x</p:attrName>
                                        </p:attrNameLst>
                                      </p:cBhvr>
                                      <p:tavLst>
                                        <p:tav tm="0">
                                          <p:val>
                                            <p:fltVal val="0.5"/>
                                          </p:val>
                                        </p:tav>
                                        <p:tav tm="100000">
                                          <p:val>
                                            <p:strVal val="#ppt_x"/>
                                          </p:val>
                                        </p:tav>
                                      </p:tavLst>
                                    </p:anim>
                                    <p:anim calcmode="lin" valueType="num">
                                      <p:cBhvr>
                                        <p:cTn id="41" dur="1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553998"/>
          </a:xfrm>
        </p:spPr>
        <p:txBody>
          <a:bodyPr/>
          <a:lstStyle/>
          <a:p>
            <a:r>
              <a:rPr lang="en-US" sz="4000" dirty="0"/>
              <a:t>From regulatory requirements to implementation</a:t>
            </a:r>
          </a:p>
        </p:txBody>
      </p:sp>
      <p:graphicFrame>
        <p:nvGraphicFramePr>
          <p:cNvPr id="9" name="Diagram 8"/>
          <p:cNvGraphicFramePr/>
          <p:nvPr>
            <p:extLst>
              <p:ext uri="{D42A27DB-BD31-4B8C-83A1-F6EECF244321}">
                <p14:modId xmlns:p14="http://schemas.microsoft.com/office/powerpoint/2010/main" val="1815446447"/>
              </p:ext>
            </p:extLst>
          </p:nvPr>
        </p:nvGraphicFramePr>
        <p:xfrm>
          <a:off x="655093" y="1132767"/>
          <a:ext cx="10532015" cy="5341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15002" r="54236" b="41168"/>
          <a:stretch/>
        </p:blipFill>
        <p:spPr>
          <a:xfrm>
            <a:off x="966555" y="1453262"/>
            <a:ext cx="2411098" cy="1785377"/>
          </a:xfrm>
          <a:prstGeom prst="roundRect">
            <a:avLst>
              <a:gd name="adj" fmla="val 8594"/>
            </a:avLst>
          </a:prstGeom>
          <a:solidFill>
            <a:srgbClr val="FFFFFF">
              <a:shade val="85000"/>
            </a:srgbClr>
          </a:solidFill>
          <a:ln>
            <a:noFill/>
          </a:ln>
          <a:effectLst/>
        </p:spPr>
      </p:pic>
      <p:sp>
        <p:nvSpPr>
          <p:cNvPr id="16" name="Title 1"/>
          <p:cNvSpPr txBox="1">
            <a:spLocks/>
          </p:cNvSpPr>
          <p:nvPr/>
        </p:nvSpPr>
        <p:spPr>
          <a:xfrm>
            <a:off x="507868" y="230189"/>
            <a:ext cx="11488514" cy="1107996"/>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4200" dirty="0"/>
          </a:p>
        </p:txBody>
      </p:sp>
    </p:spTree>
    <p:extLst>
      <p:ext uri="{BB962C8B-B14F-4D97-AF65-F5344CB8AC3E}">
        <p14:creationId xmlns:p14="http://schemas.microsoft.com/office/powerpoint/2010/main" val="307494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7868" y="230189"/>
            <a:ext cx="11173090" cy="1107996"/>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600" dirty="0">
              <a:solidFill>
                <a:schemeClr val="accent1">
                  <a:alpha val="99000"/>
                </a:schemeClr>
              </a:solidFill>
            </a:endParaRPr>
          </a:p>
        </p:txBody>
      </p:sp>
      <p:grpSp>
        <p:nvGrpSpPr>
          <p:cNvPr id="11" name="Group 10"/>
          <p:cNvGrpSpPr/>
          <p:nvPr/>
        </p:nvGrpSpPr>
        <p:grpSpPr>
          <a:xfrm>
            <a:off x="1657013" y="1362209"/>
            <a:ext cx="2377693" cy="2108261"/>
            <a:chOff x="2268253" y="4377765"/>
            <a:chExt cx="1782371" cy="1693231"/>
          </a:xfrm>
        </p:grpSpPr>
        <p:pic>
          <p:nvPicPr>
            <p:cNvPr id="15" name="Picture 8" descr="C:\Users\gunjanj.REDMOND\AppData\Local\Microsoft\Windows\Temporary Internet Files\Content.IE5\CSTBGXFT\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253" y="4782426"/>
              <a:ext cx="1134521" cy="1134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gunjanj.REDMOND\AppData\Local\Microsoft\Windows\Temporary Internet Files\Content.IE5\CSTBGXFT\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944" y="4512334"/>
              <a:ext cx="1134521" cy="11345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Users\gunjanj.REDMOND\AppData\Local\Microsoft\Windows\Temporary Internet Files\Content.IE5\CSTBGXFT\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103" y="4377765"/>
              <a:ext cx="1134521" cy="113452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588944" y="4915975"/>
              <a:ext cx="1436780" cy="1155021"/>
              <a:chOff x="6952934" y="3174089"/>
              <a:chExt cx="1904371" cy="1530916"/>
            </a:xfrm>
          </p:grpSpPr>
          <p:grpSp>
            <p:nvGrpSpPr>
              <p:cNvPr id="19" name="Group 18"/>
              <p:cNvGrpSpPr/>
              <p:nvPr/>
            </p:nvGrpSpPr>
            <p:grpSpPr>
              <a:xfrm>
                <a:off x="6952934" y="3174089"/>
                <a:ext cx="1521987" cy="799396"/>
                <a:chOff x="8033588" y="1120844"/>
                <a:chExt cx="2785222" cy="1462887"/>
              </a:xfrm>
            </p:grpSpPr>
            <p:pic>
              <p:nvPicPr>
                <p:cNvPr id="28" name="Picture 6" descr="C:\Users\mitchelld\Desktop\Assets\Iconshock\Real_Vista_Style\General\folder_256.png"/>
                <p:cNvPicPr>
                  <a:picLocks noChangeAspect="1" noChangeArrowheads="1"/>
                </p:cNvPicPr>
                <p:nvPr/>
              </p:nvPicPr>
              <p:blipFill>
                <a:blip r:embed="rId4"/>
                <a:srcRect/>
                <a:stretch>
                  <a:fillRect/>
                </a:stretch>
              </p:blipFill>
              <p:spPr bwMode="auto">
                <a:xfrm>
                  <a:off x="8033588" y="1174925"/>
                  <a:ext cx="1408806" cy="1408806"/>
                </a:xfrm>
                <a:prstGeom prst="rect">
                  <a:avLst/>
                </a:prstGeom>
                <a:noFill/>
              </p:spPr>
            </p:pic>
            <p:pic>
              <p:nvPicPr>
                <p:cNvPr id="29" name="Picture 7" descr="C:\Users\mitchelld\Desktop\Assets\Iconshock\Real_Vista_Style\Networking\network_connector_256.png"/>
                <p:cNvPicPr>
                  <a:picLocks noChangeAspect="1" noChangeArrowheads="1"/>
                </p:cNvPicPr>
                <p:nvPr/>
              </p:nvPicPr>
              <p:blipFill>
                <a:blip r:embed="rId5"/>
                <a:srcRect/>
                <a:stretch>
                  <a:fillRect/>
                </a:stretch>
              </p:blipFill>
              <p:spPr bwMode="auto">
                <a:xfrm>
                  <a:off x="8842288" y="1120844"/>
                  <a:ext cx="1167823" cy="1167823"/>
                </a:xfrm>
                <a:prstGeom prst="rect">
                  <a:avLst/>
                </a:prstGeom>
                <a:noFill/>
              </p:spPr>
            </p:pic>
            <p:pic>
              <p:nvPicPr>
                <p:cNvPr id="30" name="Picture 6" descr="C:\Users\mitchelld\Desktop\Assets\Iconshock\Real_Vista_Style\General\folder_256.png"/>
                <p:cNvPicPr>
                  <a:picLocks noChangeAspect="1" noChangeArrowheads="1"/>
                </p:cNvPicPr>
                <p:nvPr/>
              </p:nvPicPr>
              <p:blipFill>
                <a:blip r:embed="rId4"/>
                <a:srcRect/>
                <a:stretch>
                  <a:fillRect/>
                </a:stretch>
              </p:blipFill>
              <p:spPr bwMode="auto">
                <a:xfrm>
                  <a:off x="9410003" y="1174926"/>
                  <a:ext cx="1408807" cy="1408805"/>
                </a:xfrm>
                <a:prstGeom prst="rect">
                  <a:avLst/>
                </a:prstGeom>
                <a:noFill/>
              </p:spPr>
            </p:pic>
          </p:grpSp>
          <p:grpSp>
            <p:nvGrpSpPr>
              <p:cNvPr id="20" name="Group 19"/>
              <p:cNvGrpSpPr/>
              <p:nvPr/>
            </p:nvGrpSpPr>
            <p:grpSpPr>
              <a:xfrm>
                <a:off x="7335318" y="3539849"/>
                <a:ext cx="1521987" cy="799396"/>
                <a:chOff x="8033588" y="1120844"/>
                <a:chExt cx="2785222" cy="1462887"/>
              </a:xfrm>
            </p:grpSpPr>
            <p:pic>
              <p:nvPicPr>
                <p:cNvPr id="25" name="Picture 6" descr="C:\Users\mitchelld\Desktop\Assets\Iconshock\Real_Vista_Style\General\folder_256.png"/>
                <p:cNvPicPr>
                  <a:picLocks noChangeAspect="1" noChangeArrowheads="1"/>
                </p:cNvPicPr>
                <p:nvPr/>
              </p:nvPicPr>
              <p:blipFill>
                <a:blip r:embed="rId4"/>
                <a:srcRect/>
                <a:stretch>
                  <a:fillRect/>
                </a:stretch>
              </p:blipFill>
              <p:spPr bwMode="auto">
                <a:xfrm>
                  <a:off x="8033588" y="1174925"/>
                  <a:ext cx="1408806" cy="1408806"/>
                </a:xfrm>
                <a:prstGeom prst="rect">
                  <a:avLst/>
                </a:prstGeom>
                <a:noFill/>
              </p:spPr>
            </p:pic>
            <p:pic>
              <p:nvPicPr>
                <p:cNvPr id="26" name="Picture 7" descr="C:\Users\mitchelld\Desktop\Assets\Iconshock\Real_Vista_Style\Networking\network_connector_256.png"/>
                <p:cNvPicPr>
                  <a:picLocks noChangeAspect="1" noChangeArrowheads="1"/>
                </p:cNvPicPr>
                <p:nvPr/>
              </p:nvPicPr>
              <p:blipFill>
                <a:blip r:embed="rId5"/>
                <a:srcRect/>
                <a:stretch>
                  <a:fillRect/>
                </a:stretch>
              </p:blipFill>
              <p:spPr bwMode="auto">
                <a:xfrm>
                  <a:off x="8842288" y="1120844"/>
                  <a:ext cx="1167823" cy="1167823"/>
                </a:xfrm>
                <a:prstGeom prst="rect">
                  <a:avLst/>
                </a:prstGeom>
                <a:noFill/>
              </p:spPr>
            </p:pic>
            <p:pic>
              <p:nvPicPr>
                <p:cNvPr id="27" name="Picture 6" descr="C:\Users\mitchelld\Desktop\Assets\Iconshock\Real_Vista_Style\General\folder_256.png"/>
                <p:cNvPicPr>
                  <a:picLocks noChangeAspect="1" noChangeArrowheads="1"/>
                </p:cNvPicPr>
                <p:nvPr/>
              </p:nvPicPr>
              <p:blipFill>
                <a:blip r:embed="rId4"/>
                <a:srcRect/>
                <a:stretch>
                  <a:fillRect/>
                </a:stretch>
              </p:blipFill>
              <p:spPr bwMode="auto">
                <a:xfrm>
                  <a:off x="9410004" y="1174925"/>
                  <a:ext cx="1408806" cy="1408806"/>
                </a:xfrm>
                <a:prstGeom prst="rect">
                  <a:avLst/>
                </a:prstGeom>
                <a:noFill/>
              </p:spPr>
            </p:pic>
          </p:grpSp>
          <p:grpSp>
            <p:nvGrpSpPr>
              <p:cNvPr id="21" name="Group 20"/>
              <p:cNvGrpSpPr/>
              <p:nvPr/>
            </p:nvGrpSpPr>
            <p:grpSpPr>
              <a:xfrm>
                <a:off x="6952934" y="3905609"/>
                <a:ext cx="1521987" cy="799396"/>
                <a:chOff x="8033588" y="1120844"/>
                <a:chExt cx="2785222" cy="1462887"/>
              </a:xfrm>
            </p:grpSpPr>
            <p:pic>
              <p:nvPicPr>
                <p:cNvPr id="22" name="Picture 6" descr="C:\Users\mitchelld\Desktop\Assets\Iconshock\Real_Vista_Style\General\folder_256.png"/>
                <p:cNvPicPr>
                  <a:picLocks noChangeAspect="1" noChangeArrowheads="1"/>
                </p:cNvPicPr>
                <p:nvPr/>
              </p:nvPicPr>
              <p:blipFill>
                <a:blip r:embed="rId4"/>
                <a:srcRect/>
                <a:stretch>
                  <a:fillRect/>
                </a:stretch>
              </p:blipFill>
              <p:spPr bwMode="auto">
                <a:xfrm>
                  <a:off x="8033588" y="1174925"/>
                  <a:ext cx="1408806" cy="1408806"/>
                </a:xfrm>
                <a:prstGeom prst="rect">
                  <a:avLst/>
                </a:prstGeom>
                <a:noFill/>
              </p:spPr>
            </p:pic>
            <p:pic>
              <p:nvPicPr>
                <p:cNvPr id="23" name="Picture 7" descr="C:\Users\mitchelld\Desktop\Assets\Iconshock\Real_Vista_Style\Networking\network_connector_256.png"/>
                <p:cNvPicPr>
                  <a:picLocks noChangeAspect="1" noChangeArrowheads="1"/>
                </p:cNvPicPr>
                <p:nvPr/>
              </p:nvPicPr>
              <p:blipFill>
                <a:blip r:embed="rId5"/>
                <a:srcRect/>
                <a:stretch>
                  <a:fillRect/>
                </a:stretch>
              </p:blipFill>
              <p:spPr bwMode="auto">
                <a:xfrm>
                  <a:off x="8842288" y="1120844"/>
                  <a:ext cx="1167823" cy="1167823"/>
                </a:xfrm>
                <a:prstGeom prst="rect">
                  <a:avLst/>
                </a:prstGeom>
                <a:noFill/>
              </p:spPr>
            </p:pic>
            <p:pic>
              <p:nvPicPr>
                <p:cNvPr id="24" name="Picture 6" descr="C:\Users\mitchelld\Desktop\Assets\Iconshock\Real_Vista_Style\General\folder_256.png"/>
                <p:cNvPicPr>
                  <a:picLocks noChangeAspect="1" noChangeArrowheads="1"/>
                </p:cNvPicPr>
                <p:nvPr/>
              </p:nvPicPr>
              <p:blipFill>
                <a:blip r:embed="rId4"/>
                <a:srcRect/>
                <a:stretch>
                  <a:fillRect/>
                </a:stretch>
              </p:blipFill>
              <p:spPr bwMode="auto">
                <a:xfrm>
                  <a:off x="9410004" y="1174925"/>
                  <a:ext cx="1408806" cy="1408806"/>
                </a:xfrm>
                <a:prstGeom prst="rect">
                  <a:avLst/>
                </a:prstGeom>
                <a:noFill/>
              </p:spPr>
            </p:pic>
          </p:grpSp>
        </p:grpSp>
      </p:grpSp>
      <p:grpSp>
        <p:nvGrpSpPr>
          <p:cNvPr id="3" name="Group 2"/>
          <p:cNvGrpSpPr/>
          <p:nvPr/>
        </p:nvGrpSpPr>
        <p:grpSpPr>
          <a:xfrm>
            <a:off x="4742202" y="1552622"/>
            <a:ext cx="5453357" cy="1789242"/>
            <a:chOff x="2855070" y="1778070"/>
            <a:chExt cx="5238616" cy="1627256"/>
          </a:xfrm>
        </p:grpSpPr>
        <p:grpSp>
          <p:nvGrpSpPr>
            <p:cNvPr id="37" name="Group 36"/>
            <p:cNvGrpSpPr/>
            <p:nvPr/>
          </p:nvGrpSpPr>
          <p:grpSpPr>
            <a:xfrm>
              <a:off x="2855070" y="1778070"/>
              <a:ext cx="5238616" cy="1582503"/>
              <a:chOff x="4051300" y="4597400"/>
              <a:chExt cx="4076700" cy="1651000"/>
            </a:xfrm>
          </p:grpSpPr>
          <p:sp>
            <p:nvSpPr>
              <p:cNvPr id="38" name="Rounded Rectangle 37"/>
              <p:cNvSpPr/>
              <p:nvPr/>
            </p:nvSpPr>
            <p:spPr bwMode="gray">
              <a:xfrm flipH="1">
                <a:off x="4051300" y="4597400"/>
                <a:ext cx="4076700" cy="495300"/>
              </a:xfrm>
              <a:prstGeom prst="round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lnSpc>
                    <a:spcPct val="90000"/>
                  </a:lnSpc>
                  <a:spcBef>
                    <a:spcPct val="20000"/>
                  </a:spcBef>
                  <a:spcAft>
                    <a:spcPct val="15000"/>
                  </a:spcAft>
                  <a:defRPr/>
                </a:pPr>
                <a:r>
                  <a:rPr lang="en-US" altLang="zh-CN" sz="1050" dirty="0" smtClean="0">
                    <a:gradFill>
                      <a:gsLst>
                        <a:gs pos="0">
                          <a:schemeClr val="tx1"/>
                        </a:gs>
                        <a:gs pos="86000">
                          <a:schemeClr val="tx1"/>
                        </a:gs>
                      </a:gsLst>
                      <a:lin ang="5400000" scaled="0"/>
                    </a:gradFill>
                  </a:rPr>
                  <a:t>Access Controls, </a:t>
                </a:r>
              </a:p>
              <a:p>
                <a:pPr marL="0" lvl="1" algn="ctr" fontAlgn="ctr">
                  <a:lnSpc>
                    <a:spcPct val="90000"/>
                  </a:lnSpc>
                  <a:spcBef>
                    <a:spcPct val="20000"/>
                  </a:spcBef>
                  <a:spcAft>
                    <a:spcPct val="15000"/>
                  </a:spcAft>
                  <a:defRPr/>
                </a:pPr>
                <a:r>
                  <a:rPr lang="en-US" altLang="zh-CN" sz="1050" dirty="0" smtClean="0">
                    <a:gradFill>
                      <a:gsLst>
                        <a:gs pos="0">
                          <a:schemeClr val="tx1"/>
                        </a:gs>
                        <a:gs pos="86000">
                          <a:schemeClr val="tx1"/>
                        </a:gs>
                      </a:gsLst>
                      <a:lin ang="5400000" scaled="0"/>
                    </a:gradFill>
                  </a:rPr>
                  <a:t>Rights Management</a:t>
                </a:r>
              </a:p>
            </p:txBody>
          </p:sp>
          <p:sp>
            <p:nvSpPr>
              <p:cNvPr id="39" name="Rounded Rectangle 38"/>
              <p:cNvSpPr/>
              <p:nvPr/>
            </p:nvSpPr>
            <p:spPr bwMode="gray">
              <a:xfrm flipH="1">
                <a:off x="4051300" y="5168900"/>
                <a:ext cx="4076700" cy="495300"/>
              </a:xfrm>
              <a:prstGeom prst="round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lnSpc>
                    <a:spcPct val="90000"/>
                  </a:lnSpc>
                  <a:spcBef>
                    <a:spcPct val="20000"/>
                  </a:spcBef>
                  <a:spcAft>
                    <a:spcPct val="15000"/>
                  </a:spcAft>
                  <a:defRPr/>
                </a:pPr>
                <a:r>
                  <a:rPr lang="en-US" altLang="zh-CN" sz="1050" dirty="0" smtClean="0">
                    <a:gradFill>
                      <a:gsLst>
                        <a:gs pos="0">
                          <a:schemeClr val="tx1"/>
                        </a:gs>
                        <a:gs pos="86000">
                          <a:schemeClr val="tx1"/>
                        </a:gs>
                      </a:gsLst>
                      <a:lin ang="5400000" scaled="0"/>
                    </a:gradFill>
                  </a:rPr>
                  <a:t>Retention, Auditing</a:t>
                </a:r>
              </a:p>
            </p:txBody>
          </p:sp>
          <p:sp>
            <p:nvSpPr>
              <p:cNvPr id="40" name="Rounded Rectangle 39"/>
              <p:cNvSpPr/>
              <p:nvPr/>
            </p:nvSpPr>
            <p:spPr bwMode="gray">
              <a:xfrm flipH="1">
                <a:off x="4051300" y="5753100"/>
                <a:ext cx="4076700" cy="495300"/>
              </a:xfrm>
              <a:prstGeom prst="round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lnSpc>
                    <a:spcPct val="90000"/>
                  </a:lnSpc>
                  <a:spcBef>
                    <a:spcPct val="20000"/>
                  </a:spcBef>
                  <a:spcAft>
                    <a:spcPct val="15000"/>
                  </a:spcAft>
                  <a:defRPr/>
                </a:pPr>
                <a:r>
                  <a:rPr lang="en-US" altLang="zh-CN" sz="1050" dirty="0" smtClean="0">
                    <a:gradFill>
                      <a:gsLst>
                        <a:gs pos="0">
                          <a:schemeClr val="tx1"/>
                        </a:gs>
                        <a:gs pos="86000">
                          <a:schemeClr val="tx1"/>
                        </a:gs>
                      </a:gsLst>
                      <a:lin ang="5400000" scaled="0"/>
                    </a:gradFill>
                  </a:rPr>
                  <a:t>Expiration, Backup</a:t>
                </a:r>
              </a:p>
            </p:txBody>
          </p:sp>
        </p:grpSp>
        <p:pic>
          <p:nvPicPr>
            <p:cNvPr id="41" name="Rectangle 51203"/>
            <p:cNvPicPr>
              <a:picLocks noChangeAspect="1" noChangeArrowheads="1"/>
            </p:cNvPicPr>
            <p:nvPr/>
          </p:nvPicPr>
          <p:blipFill>
            <a:blip r:embed="rId6" cstate="print"/>
            <a:srcRect b="44082"/>
            <a:stretch>
              <a:fillRect/>
            </a:stretch>
          </p:blipFill>
          <p:spPr bwMode="auto">
            <a:xfrm>
              <a:off x="6662361" y="2415359"/>
              <a:ext cx="418709" cy="370712"/>
            </a:xfrm>
            <a:prstGeom prst="rect">
              <a:avLst/>
            </a:prstGeom>
            <a:noFill/>
            <a:ln w="9525">
              <a:noFill/>
              <a:miter lim="800000"/>
              <a:headEnd/>
              <a:tailEnd/>
            </a:ln>
          </p:spPr>
        </p:pic>
        <p:pic>
          <p:nvPicPr>
            <p:cNvPr id="42" name="Picture 3" descr="\\SERVER3\InternalBin\Resource DVD\DVD_ART36\Artwork_Imagery\Icons - Illustrations\_ REAL VISTA STYLE\money bag dollar sign.png"/>
            <p:cNvPicPr>
              <a:picLocks noChangeAspect="1" noChangeArrowheads="1"/>
            </p:cNvPicPr>
            <p:nvPr/>
          </p:nvPicPr>
          <p:blipFill>
            <a:blip r:embed="rId7"/>
            <a:stretch>
              <a:fillRect/>
            </a:stretch>
          </p:blipFill>
          <p:spPr bwMode="auto">
            <a:xfrm>
              <a:off x="6631829" y="2918920"/>
              <a:ext cx="486406" cy="486406"/>
            </a:xfrm>
            <a:prstGeom prst="rect">
              <a:avLst/>
            </a:prstGeom>
            <a:noFill/>
            <a:ln>
              <a:noFill/>
            </a:ln>
          </p:spPr>
        </p:pic>
        <p:pic>
          <p:nvPicPr>
            <p:cNvPr id="43" name="Picture 4" descr="\\SERVER3\InternalBin\Resource DVD\DVD_ART36\Artwork_Imagery\Icons - Illustrations\_ REAL VISTA STYLE\lock locked secure security.png"/>
            <p:cNvPicPr>
              <a:picLocks noChangeAspect="1" noChangeArrowheads="1"/>
            </p:cNvPicPr>
            <p:nvPr/>
          </p:nvPicPr>
          <p:blipFill>
            <a:blip r:embed="rId8"/>
            <a:stretch>
              <a:fillRect/>
            </a:stretch>
          </p:blipFill>
          <p:spPr bwMode="auto">
            <a:xfrm>
              <a:off x="6605112" y="1804180"/>
              <a:ext cx="478890" cy="478890"/>
            </a:xfrm>
            <a:prstGeom prst="rect">
              <a:avLst/>
            </a:prstGeom>
            <a:noFill/>
            <a:ln>
              <a:noFill/>
            </a:ln>
          </p:spPr>
        </p:pic>
      </p:grpSp>
      <p:graphicFrame>
        <p:nvGraphicFramePr>
          <p:cNvPr id="47" name="Diagram 46"/>
          <p:cNvGraphicFramePr/>
          <p:nvPr>
            <p:extLst>
              <p:ext uri="{D42A27DB-BD31-4B8C-83A1-F6EECF244321}">
                <p14:modId xmlns:p14="http://schemas.microsoft.com/office/powerpoint/2010/main" val="3412812713"/>
              </p:ext>
            </p:extLst>
          </p:nvPr>
        </p:nvGraphicFramePr>
        <p:xfrm>
          <a:off x="507868" y="3493330"/>
          <a:ext cx="11173090" cy="31932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itle 4"/>
          <p:cNvSpPr>
            <a:spLocks noGrp="1"/>
          </p:cNvSpPr>
          <p:nvPr>
            <p:ph type="title"/>
          </p:nvPr>
        </p:nvSpPr>
        <p:spPr>
          <a:xfrm>
            <a:off x="519112" y="228600"/>
            <a:ext cx="11149013" cy="1107996"/>
          </a:xfrm>
        </p:spPr>
        <p:txBody>
          <a:bodyPr/>
          <a:lstStyle/>
          <a:p>
            <a:r>
              <a:rPr lang="en-US" dirty="0"/>
              <a:t>Managing the unmanaged</a:t>
            </a:r>
            <a:br>
              <a:rPr lang="en-US" dirty="0"/>
            </a:br>
            <a:r>
              <a:rPr lang="en-US" sz="3600" dirty="0">
                <a:solidFill>
                  <a:schemeClr val="accent1">
                    <a:alpha val="99000"/>
                  </a:schemeClr>
                </a:solidFill>
              </a:rPr>
              <a:t>Data governance for unstructured </a:t>
            </a:r>
            <a:r>
              <a:rPr lang="en-US" sz="3600" dirty="0" smtClean="0">
                <a:solidFill>
                  <a:schemeClr val="accent1">
                    <a:alpha val="99000"/>
                  </a:schemeClr>
                </a:solidFill>
              </a:rPr>
              <a:t>data</a:t>
            </a:r>
            <a:endParaRPr lang="en-US" dirty="0"/>
          </a:p>
        </p:txBody>
      </p:sp>
    </p:spTree>
    <p:extLst>
      <p:ext uri="{BB962C8B-B14F-4D97-AF65-F5344CB8AC3E}">
        <p14:creationId xmlns:p14="http://schemas.microsoft.com/office/powerpoint/2010/main" val="41417312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Addressing Data Compliance using File Classification Infrastructure &amp; Data Classification Toolkit for Windows Server 2008 R2</a:t>
            </a:r>
            <a:endParaRPr lang="en-US" dirty="0"/>
          </a:p>
        </p:txBody>
      </p:sp>
      <p:sp>
        <p:nvSpPr>
          <p:cNvPr id="8" name="Subtitle 7"/>
          <p:cNvSpPr>
            <a:spLocks noGrp="1"/>
          </p:cNvSpPr>
          <p:nvPr>
            <p:ph type="subTitle" idx="1"/>
          </p:nvPr>
        </p:nvSpPr>
        <p:spPr/>
        <p:txBody>
          <a:bodyPr/>
          <a:lstStyle/>
          <a:p>
            <a:endParaRPr lang="en-US"/>
          </a:p>
        </p:txBody>
      </p:sp>
      <p:sp>
        <p:nvSpPr>
          <p:cNvPr id="9" name="Text Placeholder 8"/>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71630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gray">
          <a:xfrm>
            <a:off x="6138093" y="2226006"/>
            <a:ext cx="2765058" cy="3511551"/>
          </a:xfrm>
          <a:prstGeom prst="roundRect">
            <a:avLst>
              <a:gd name="adj" fmla="val 13194"/>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457200" rIns="0" bIns="0" numCol="1" rtlCol="0" anchor="t" anchorCtr="0" compatLnSpc="1">
            <a:prstTxWarp prst="textNoShape">
              <a:avLst/>
            </a:prstTxWarp>
          </a:bodyPr>
          <a:lstStyle/>
          <a:p>
            <a:pPr algn="ctr" fontAlgn="ctr"/>
            <a:r>
              <a:rPr lang="en-US" altLang="zh-CN" sz="2000" b="1" i="1" dirty="0" smtClean="0">
                <a:gradFill>
                  <a:gsLst>
                    <a:gs pos="0">
                      <a:schemeClr val="tx1"/>
                    </a:gs>
                    <a:gs pos="50000">
                      <a:schemeClr val="tx1">
                        <a:alpha val="75000"/>
                      </a:schemeClr>
                    </a:gs>
                    <a:gs pos="50000">
                      <a:srgbClr val="027EE4"/>
                    </a:gs>
                  </a:gsLst>
                  <a:lin ang="5400000" scaled="0"/>
                </a:gradFill>
              </a:rPr>
              <a:t>Classify </a:t>
            </a:r>
            <a:br>
              <a:rPr lang="en-US" altLang="zh-CN" sz="2000" b="1" i="1" dirty="0" smtClean="0">
                <a:gradFill>
                  <a:gsLst>
                    <a:gs pos="0">
                      <a:schemeClr val="tx1"/>
                    </a:gs>
                    <a:gs pos="50000">
                      <a:schemeClr val="tx1">
                        <a:alpha val="75000"/>
                      </a:schemeClr>
                    </a:gs>
                    <a:gs pos="50000">
                      <a:srgbClr val="027EE4"/>
                    </a:gs>
                  </a:gsLst>
                  <a:lin ang="5400000" scaled="0"/>
                </a:gradFill>
              </a:rPr>
            </a:br>
            <a:r>
              <a:rPr lang="en-US" altLang="zh-CN" sz="2000" b="1" i="1" dirty="0" smtClean="0">
                <a:gradFill>
                  <a:gsLst>
                    <a:gs pos="0">
                      <a:schemeClr val="tx1"/>
                    </a:gs>
                    <a:gs pos="50000">
                      <a:schemeClr val="tx1">
                        <a:alpha val="75000"/>
                      </a:schemeClr>
                    </a:gs>
                    <a:gs pos="50000">
                      <a:srgbClr val="027EE4"/>
                    </a:gs>
                  </a:gsLst>
                  <a:lin ang="5400000" scaled="0"/>
                </a:gradFill>
              </a:rPr>
              <a:t>Data</a:t>
            </a:r>
          </a:p>
        </p:txBody>
      </p:sp>
      <p:grpSp>
        <p:nvGrpSpPr>
          <p:cNvPr id="19" name="Group 18"/>
          <p:cNvGrpSpPr/>
          <p:nvPr/>
        </p:nvGrpSpPr>
        <p:grpSpPr>
          <a:xfrm>
            <a:off x="0" y="3895725"/>
            <a:ext cx="12188825" cy="2962274"/>
            <a:chOff x="0" y="4454260"/>
            <a:chExt cx="9144000" cy="2403740"/>
          </a:xfrm>
          <a:gradFill>
            <a:gsLst>
              <a:gs pos="0">
                <a:schemeClr val="bg1">
                  <a:alpha val="70000"/>
                </a:schemeClr>
              </a:gs>
              <a:gs pos="86000">
                <a:schemeClr val="bg1">
                  <a:alpha val="80000"/>
                </a:schemeClr>
              </a:gs>
            </a:gsLst>
            <a:lin ang="5400000" scaled="0"/>
          </a:gradFill>
        </p:grpSpPr>
        <p:sp>
          <p:nvSpPr>
            <p:cNvPr id="20" name="Freeform 5"/>
            <p:cNvSpPr>
              <a:spLocks/>
            </p:cNvSpPr>
            <p:nvPr/>
          </p:nvSpPr>
          <p:spPr bwMode="auto">
            <a:xfrm>
              <a:off x="0" y="4860396"/>
              <a:ext cx="9144000" cy="1997604"/>
            </a:xfrm>
            <a:custGeom>
              <a:avLst/>
              <a:gdLst/>
              <a:ahLst/>
              <a:cxnLst>
                <a:cxn ang="0">
                  <a:pos x="6912" y="1510"/>
                </a:cxn>
                <a:cxn ang="0">
                  <a:pos x="0" y="1510"/>
                </a:cxn>
                <a:cxn ang="0">
                  <a:pos x="0" y="0"/>
                </a:cxn>
                <a:cxn ang="0">
                  <a:pos x="0" y="0"/>
                </a:cxn>
                <a:cxn ang="0">
                  <a:pos x="68" y="12"/>
                </a:cxn>
                <a:cxn ang="0">
                  <a:pos x="266" y="45"/>
                </a:cxn>
                <a:cxn ang="0">
                  <a:pos x="408" y="65"/>
                </a:cxn>
                <a:cxn ang="0">
                  <a:pos x="579" y="89"/>
                </a:cxn>
                <a:cxn ang="0">
                  <a:pos x="775" y="115"/>
                </a:cxn>
                <a:cxn ang="0">
                  <a:pos x="997" y="140"/>
                </a:cxn>
                <a:cxn ang="0">
                  <a:pos x="1241" y="166"/>
                </a:cxn>
                <a:cxn ang="0">
                  <a:pos x="1508" y="192"/>
                </a:cxn>
                <a:cxn ang="0">
                  <a:pos x="1793" y="216"/>
                </a:cxn>
                <a:cxn ang="0">
                  <a:pos x="1943" y="226"/>
                </a:cxn>
                <a:cxn ang="0">
                  <a:pos x="2099" y="236"/>
                </a:cxn>
                <a:cxn ang="0">
                  <a:pos x="2256" y="246"/>
                </a:cxn>
                <a:cxn ang="0">
                  <a:pos x="2420" y="255"/>
                </a:cxn>
                <a:cxn ang="0">
                  <a:pos x="2585" y="262"/>
                </a:cxn>
                <a:cxn ang="0">
                  <a:pos x="2756" y="268"/>
                </a:cxn>
                <a:cxn ang="0">
                  <a:pos x="2930" y="274"/>
                </a:cxn>
                <a:cxn ang="0">
                  <a:pos x="3106" y="277"/>
                </a:cxn>
                <a:cxn ang="0">
                  <a:pos x="3287" y="280"/>
                </a:cxn>
                <a:cxn ang="0">
                  <a:pos x="3470" y="280"/>
                </a:cxn>
                <a:cxn ang="0">
                  <a:pos x="3470" y="280"/>
                </a:cxn>
                <a:cxn ang="0">
                  <a:pos x="3652" y="280"/>
                </a:cxn>
                <a:cxn ang="0">
                  <a:pos x="3832" y="277"/>
                </a:cxn>
                <a:cxn ang="0">
                  <a:pos x="4009" y="274"/>
                </a:cxn>
                <a:cxn ang="0">
                  <a:pos x="4182" y="268"/>
                </a:cxn>
                <a:cxn ang="0">
                  <a:pos x="4352" y="262"/>
                </a:cxn>
                <a:cxn ang="0">
                  <a:pos x="4518" y="255"/>
                </a:cxn>
                <a:cxn ang="0">
                  <a:pos x="4680" y="246"/>
                </a:cxn>
                <a:cxn ang="0">
                  <a:pos x="4837" y="236"/>
                </a:cxn>
                <a:cxn ang="0">
                  <a:pos x="4991" y="226"/>
                </a:cxn>
                <a:cxn ang="0">
                  <a:pos x="5140" y="216"/>
                </a:cxn>
                <a:cxn ang="0">
                  <a:pos x="5423" y="192"/>
                </a:cxn>
                <a:cxn ang="0">
                  <a:pos x="5686" y="166"/>
                </a:cxn>
                <a:cxn ang="0">
                  <a:pos x="5928" y="140"/>
                </a:cxn>
                <a:cxn ang="0">
                  <a:pos x="6147" y="115"/>
                </a:cxn>
                <a:cxn ang="0">
                  <a:pos x="6342" y="89"/>
                </a:cxn>
                <a:cxn ang="0">
                  <a:pos x="6509" y="65"/>
                </a:cxn>
                <a:cxn ang="0">
                  <a:pos x="6651" y="45"/>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5"/>
                  </a:lnTo>
                  <a:lnTo>
                    <a:pt x="408" y="65"/>
                  </a:lnTo>
                  <a:lnTo>
                    <a:pt x="579" y="89"/>
                  </a:lnTo>
                  <a:lnTo>
                    <a:pt x="775" y="115"/>
                  </a:lnTo>
                  <a:lnTo>
                    <a:pt x="997" y="140"/>
                  </a:lnTo>
                  <a:lnTo>
                    <a:pt x="1241" y="166"/>
                  </a:lnTo>
                  <a:lnTo>
                    <a:pt x="1508" y="192"/>
                  </a:lnTo>
                  <a:lnTo>
                    <a:pt x="1793" y="216"/>
                  </a:lnTo>
                  <a:lnTo>
                    <a:pt x="1943" y="226"/>
                  </a:lnTo>
                  <a:lnTo>
                    <a:pt x="2099" y="236"/>
                  </a:lnTo>
                  <a:lnTo>
                    <a:pt x="2256" y="246"/>
                  </a:lnTo>
                  <a:lnTo>
                    <a:pt x="2420" y="255"/>
                  </a:lnTo>
                  <a:lnTo>
                    <a:pt x="2585" y="262"/>
                  </a:lnTo>
                  <a:lnTo>
                    <a:pt x="2756" y="268"/>
                  </a:lnTo>
                  <a:lnTo>
                    <a:pt x="2930" y="274"/>
                  </a:lnTo>
                  <a:lnTo>
                    <a:pt x="3106" y="277"/>
                  </a:lnTo>
                  <a:lnTo>
                    <a:pt x="3287" y="280"/>
                  </a:lnTo>
                  <a:lnTo>
                    <a:pt x="3470" y="280"/>
                  </a:lnTo>
                  <a:lnTo>
                    <a:pt x="3470" y="280"/>
                  </a:lnTo>
                  <a:lnTo>
                    <a:pt x="3652" y="280"/>
                  </a:lnTo>
                  <a:lnTo>
                    <a:pt x="3832" y="277"/>
                  </a:lnTo>
                  <a:lnTo>
                    <a:pt x="4009" y="274"/>
                  </a:lnTo>
                  <a:lnTo>
                    <a:pt x="4182" y="268"/>
                  </a:lnTo>
                  <a:lnTo>
                    <a:pt x="4352" y="262"/>
                  </a:lnTo>
                  <a:lnTo>
                    <a:pt x="4518" y="255"/>
                  </a:lnTo>
                  <a:lnTo>
                    <a:pt x="4680" y="246"/>
                  </a:lnTo>
                  <a:lnTo>
                    <a:pt x="4837" y="236"/>
                  </a:lnTo>
                  <a:lnTo>
                    <a:pt x="4991" y="226"/>
                  </a:lnTo>
                  <a:lnTo>
                    <a:pt x="5140" y="216"/>
                  </a:lnTo>
                  <a:lnTo>
                    <a:pt x="5423" y="192"/>
                  </a:lnTo>
                  <a:lnTo>
                    <a:pt x="5686" y="166"/>
                  </a:lnTo>
                  <a:lnTo>
                    <a:pt x="5928" y="140"/>
                  </a:lnTo>
                  <a:lnTo>
                    <a:pt x="6147" y="115"/>
                  </a:lnTo>
                  <a:lnTo>
                    <a:pt x="6342" y="89"/>
                  </a:lnTo>
                  <a:lnTo>
                    <a:pt x="6509" y="65"/>
                  </a:lnTo>
                  <a:lnTo>
                    <a:pt x="6651" y="45"/>
                  </a:lnTo>
                  <a:lnTo>
                    <a:pt x="6763" y="26"/>
                  </a:lnTo>
                  <a:lnTo>
                    <a:pt x="6845" y="12"/>
                  </a:lnTo>
                  <a:lnTo>
                    <a:pt x="6912" y="0"/>
                  </a:lnTo>
                  <a:lnTo>
                    <a:pt x="6912" y="1510"/>
                  </a:lnTo>
                  <a:close/>
                </a:path>
              </a:pathLst>
            </a:custGeom>
            <a:gradFill flip="none" rotWithShape="1">
              <a:gsLst>
                <a:gs pos="0">
                  <a:schemeClr val="bg1">
                    <a:alpha val="96000"/>
                  </a:schemeClr>
                </a:gs>
                <a:gs pos="100000">
                  <a:schemeClr val="bg1">
                    <a:alpha val="19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p:cNvSpPr>
            <p:nvPr/>
          </p:nvSpPr>
          <p:spPr bwMode="auto">
            <a:xfrm>
              <a:off x="0" y="4454260"/>
              <a:ext cx="9144000" cy="731573"/>
            </a:xfrm>
            <a:custGeom>
              <a:avLst/>
              <a:gdLst/>
              <a:ahLst/>
              <a:cxnLst>
                <a:cxn ang="0">
                  <a:pos x="6912" y="266"/>
                </a:cxn>
                <a:cxn ang="0">
                  <a:pos x="6763" y="294"/>
                </a:cxn>
                <a:cxn ang="0">
                  <a:pos x="6512" y="333"/>
                </a:cxn>
                <a:cxn ang="0">
                  <a:pos x="6152" y="383"/>
                </a:cxn>
                <a:cxn ang="0">
                  <a:pos x="5693" y="437"/>
                </a:cxn>
                <a:cxn ang="0">
                  <a:pos x="5146" y="487"/>
                </a:cxn>
                <a:cxn ang="0">
                  <a:pos x="4842" y="509"/>
                </a:cxn>
                <a:cxn ang="0">
                  <a:pos x="4523" y="526"/>
                </a:cxn>
                <a:cxn ang="0">
                  <a:pos x="4187" y="541"/>
                </a:cxn>
                <a:cxn ang="0">
                  <a:pos x="3835" y="550"/>
                </a:cxn>
                <a:cxn ang="0">
                  <a:pos x="3470" y="553"/>
                </a:cxn>
                <a:cxn ang="0">
                  <a:pos x="3290" y="553"/>
                </a:cxn>
                <a:cxn ang="0">
                  <a:pos x="2940" y="546"/>
                </a:cxn>
                <a:cxn ang="0">
                  <a:pos x="2601" y="535"/>
                </a:cxn>
                <a:cxn ang="0">
                  <a:pos x="2274" y="517"/>
                </a:cxn>
                <a:cxn ang="0">
                  <a:pos x="1964" y="499"/>
                </a:cxn>
                <a:cxn ang="0">
                  <a:pos x="1528" y="463"/>
                </a:cxn>
                <a:cxn ang="0">
                  <a:pos x="1014" y="410"/>
                </a:cxn>
                <a:cxn ang="0">
                  <a:pos x="591" y="357"/>
                </a:cxn>
                <a:cxn ang="0">
                  <a:pos x="271" y="311"/>
                </a:cxn>
                <a:cxn ang="0">
                  <a:pos x="0" y="266"/>
                </a:cxn>
                <a:cxn ang="0">
                  <a:pos x="0" y="0"/>
                </a:cxn>
                <a:cxn ang="0">
                  <a:pos x="152" y="46"/>
                </a:cxn>
                <a:cxn ang="0">
                  <a:pos x="408" y="114"/>
                </a:cxn>
                <a:cxn ang="0">
                  <a:pos x="775" y="200"/>
                </a:cxn>
                <a:cxn ang="0">
                  <a:pos x="997" y="246"/>
                </a:cxn>
                <a:cxn ang="0">
                  <a:pos x="1241" y="292"/>
                </a:cxn>
                <a:cxn ang="0">
                  <a:pos x="1508" y="336"/>
                </a:cxn>
                <a:cxn ang="0">
                  <a:pos x="1793" y="377"/>
                </a:cxn>
                <a:cxn ang="0">
                  <a:pos x="2099" y="415"/>
                </a:cxn>
                <a:cxn ang="0">
                  <a:pos x="2420" y="446"/>
                </a:cxn>
                <a:cxn ang="0">
                  <a:pos x="2756" y="471"/>
                </a:cxn>
                <a:cxn ang="0">
                  <a:pos x="3106" y="487"/>
                </a:cxn>
                <a:cxn ang="0">
                  <a:pos x="3470" y="492"/>
                </a:cxn>
                <a:cxn ang="0">
                  <a:pos x="3652" y="490"/>
                </a:cxn>
                <a:cxn ang="0">
                  <a:pos x="4009" y="480"/>
                </a:cxn>
                <a:cxn ang="0">
                  <a:pos x="4352" y="459"/>
                </a:cxn>
                <a:cxn ang="0">
                  <a:pos x="4680" y="432"/>
                </a:cxn>
                <a:cxn ang="0">
                  <a:pos x="4991" y="396"/>
                </a:cxn>
                <a:cxn ang="0">
                  <a:pos x="5285" y="357"/>
                </a:cxn>
                <a:cxn ang="0">
                  <a:pos x="5558" y="314"/>
                </a:cxn>
                <a:cxn ang="0">
                  <a:pos x="5811" y="268"/>
                </a:cxn>
                <a:cxn ang="0">
                  <a:pos x="6041" y="224"/>
                </a:cxn>
                <a:cxn ang="0">
                  <a:pos x="6342" y="155"/>
                </a:cxn>
                <a:cxn ang="0">
                  <a:pos x="6651" y="77"/>
                </a:cxn>
                <a:cxn ang="0">
                  <a:pos x="6845" y="20"/>
                </a:cxn>
                <a:cxn ang="0">
                  <a:pos x="6912" y="266"/>
                </a:cxn>
              </a:cxnLst>
              <a:rect l="0" t="0" r="r" b="b"/>
              <a:pathLst>
                <a:path w="6912" h="553">
                  <a:moveTo>
                    <a:pt x="6912" y="266"/>
                  </a:moveTo>
                  <a:lnTo>
                    <a:pt x="6912" y="266"/>
                  </a:lnTo>
                  <a:lnTo>
                    <a:pt x="6845" y="278"/>
                  </a:lnTo>
                  <a:lnTo>
                    <a:pt x="6763" y="294"/>
                  </a:lnTo>
                  <a:lnTo>
                    <a:pt x="6652" y="311"/>
                  </a:lnTo>
                  <a:lnTo>
                    <a:pt x="6512" y="333"/>
                  </a:lnTo>
                  <a:lnTo>
                    <a:pt x="6345" y="357"/>
                  </a:lnTo>
                  <a:lnTo>
                    <a:pt x="6152" y="383"/>
                  </a:lnTo>
                  <a:lnTo>
                    <a:pt x="5934" y="410"/>
                  </a:lnTo>
                  <a:lnTo>
                    <a:pt x="5693" y="437"/>
                  </a:lnTo>
                  <a:lnTo>
                    <a:pt x="5430" y="463"/>
                  </a:lnTo>
                  <a:lnTo>
                    <a:pt x="5146" y="487"/>
                  </a:lnTo>
                  <a:lnTo>
                    <a:pt x="4996" y="499"/>
                  </a:lnTo>
                  <a:lnTo>
                    <a:pt x="4842" y="509"/>
                  </a:lnTo>
                  <a:lnTo>
                    <a:pt x="4685" y="517"/>
                  </a:lnTo>
                  <a:lnTo>
                    <a:pt x="4523" y="526"/>
                  </a:lnTo>
                  <a:lnTo>
                    <a:pt x="4356" y="535"/>
                  </a:lnTo>
                  <a:lnTo>
                    <a:pt x="4187" y="541"/>
                  </a:lnTo>
                  <a:lnTo>
                    <a:pt x="4013" y="546"/>
                  </a:lnTo>
                  <a:lnTo>
                    <a:pt x="3835" y="550"/>
                  </a:lnTo>
                  <a:lnTo>
                    <a:pt x="3654" y="553"/>
                  </a:lnTo>
                  <a:lnTo>
                    <a:pt x="3470" y="553"/>
                  </a:lnTo>
                  <a:lnTo>
                    <a:pt x="3470" y="553"/>
                  </a:lnTo>
                  <a:lnTo>
                    <a:pt x="3290" y="553"/>
                  </a:lnTo>
                  <a:lnTo>
                    <a:pt x="3114" y="550"/>
                  </a:lnTo>
                  <a:lnTo>
                    <a:pt x="2940" y="546"/>
                  </a:lnTo>
                  <a:lnTo>
                    <a:pt x="2770" y="541"/>
                  </a:lnTo>
                  <a:lnTo>
                    <a:pt x="2601" y="535"/>
                  </a:lnTo>
                  <a:lnTo>
                    <a:pt x="2437" y="526"/>
                  </a:lnTo>
                  <a:lnTo>
                    <a:pt x="2274" y="517"/>
                  </a:lnTo>
                  <a:lnTo>
                    <a:pt x="2117" y="509"/>
                  </a:lnTo>
                  <a:lnTo>
                    <a:pt x="1964" y="499"/>
                  </a:lnTo>
                  <a:lnTo>
                    <a:pt x="1813" y="487"/>
                  </a:lnTo>
                  <a:lnTo>
                    <a:pt x="1528" y="463"/>
                  </a:lnTo>
                  <a:lnTo>
                    <a:pt x="1262" y="437"/>
                  </a:lnTo>
                  <a:lnTo>
                    <a:pt x="1014" y="410"/>
                  </a:lnTo>
                  <a:lnTo>
                    <a:pt x="791" y="383"/>
                  </a:lnTo>
                  <a:lnTo>
                    <a:pt x="591" y="357"/>
                  </a:lnTo>
                  <a:lnTo>
                    <a:pt x="418" y="333"/>
                  </a:lnTo>
                  <a:lnTo>
                    <a:pt x="271" y="311"/>
                  </a:lnTo>
                  <a:lnTo>
                    <a:pt x="70" y="278"/>
                  </a:lnTo>
                  <a:lnTo>
                    <a:pt x="0" y="266"/>
                  </a:lnTo>
                  <a:lnTo>
                    <a:pt x="0" y="0"/>
                  </a:lnTo>
                  <a:lnTo>
                    <a:pt x="0" y="0"/>
                  </a:lnTo>
                  <a:lnTo>
                    <a:pt x="68" y="20"/>
                  </a:lnTo>
                  <a:lnTo>
                    <a:pt x="152" y="46"/>
                  </a:lnTo>
                  <a:lnTo>
                    <a:pt x="266" y="77"/>
                  </a:lnTo>
                  <a:lnTo>
                    <a:pt x="408" y="114"/>
                  </a:lnTo>
                  <a:lnTo>
                    <a:pt x="579" y="155"/>
                  </a:lnTo>
                  <a:lnTo>
                    <a:pt x="775" y="200"/>
                  </a:lnTo>
                  <a:lnTo>
                    <a:pt x="883" y="224"/>
                  </a:lnTo>
                  <a:lnTo>
                    <a:pt x="997" y="246"/>
                  </a:lnTo>
                  <a:lnTo>
                    <a:pt x="1117" y="268"/>
                  </a:lnTo>
                  <a:lnTo>
                    <a:pt x="1241" y="292"/>
                  </a:lnTo>
                  <a:lnTo>
                    <a:pt x="1371" y="314"/>
                  </a:lnTo>
                  <a:lnTo>
                    <a:pt x="1508" y="336"/>
                  </a:lnTo>
                  <a:lnTo>
                    <a:pt x="1648" y="357"/>
                  </a:lnTo>
                  <a:lnTo>
                    <a:pt x="1793" y="377"/>
                  </a:lnTo>
                  <a:lnTo>
                    <a:pt x="1943" y="396"/>
                  </a:lnTo>
                  <a:lnTo>
                    <a:pt x="2099" y="415"/>
                  </a:lnTo>
                  <a:lnTo>
                    <a:pt x="2256" y="432"/>
                  </a:lnTo>
                  <a:lnTo>
                    <a:pt x="2420" y="446"/>
                  </a:lnTo>
                  <a:lnTo>
                    <a:pt x="2585" y="459"/>
                  </a:lnTo>
                  <a:lnTo>
                    <a:pt x="2756" y="471"/>
                  </a:lnTo>
                  <a:lnTo>
                    <a:pt x="2930" y="480"/>
                  </a:lnTo>
                  <a:lnTo>
                    <a:pt x="3106" y="487"/>
                  </a:lnTo>
                  <a:lnTo>
                    <a:pt x="3287" y="490"/>
                  </a:lnTo>
                  <a:lnTo>
                    <a:pt x="3470" y="492"/>
                  </a:lnTo>
                  <a:lnTo>
                    <a:pt x="3470" y="492"/>
                  </a:lnTo>
                  <a:lnTo>
                    <a:pt x="3652" y="490"/>
                  </a:lnTo>
                  <a:lnTo>
                    <a:pt x="3832" y="487"/>
                  </a:lnTo>
                  <a:lnTo>
                    <a:pt x="4009" y="480"/>
                  </a:lnTo>
                  <a:lnTo>
                    <a:pt x="4182" y="471"/>
                  </a:lnTo>
                  <a:lnTo>
                    <a:pt x="4352" y="459"/>
                  </a:lnTo>
                  <a:lnTo>
                    <a:pt x="4518" y="446"/>
                  </a:lnTo>
                  <a:lnTo>
                    <a:pt x="4680" y="432"/>
                  </a:lnTo>
                  <a:lnTo>
                    <a:pt x="4837" y="415"/>
                  </a:lnTo>
                  <a:lnTo>
                    <a:pt x="4991" y="396"/>
                  </a:lnTo>
                  <a:lnTo>
                    <a:pt x="5140" y="377"/>
                  </a:lnTo>
                  <a:lnTo>
                    <a:pt x="5285" y="357"/>
                  </a:lnTo>
                  <a:lnTo>
                    <a:pt x="5423" y="336"/>
                  </a:lnTo>
                  <a:lnTo>
                    <a:pt x="5558" y="314"/>
                  </a:lnTo>
                  <a:lnTo>
                    <a:pt x="5686" y="292"/>
                  </a:lnTo>
                  <a:lnTo>
                    <a:pt x="5811" y="268"/>
                  </a:lnTo>
                  <a:lnTo>
                    <a:pt x="5928" y="246"/>
                  </a:lnTo>
                  <a:lnTo>
                    <a:pt x="6041" y="224"/>
                  </a:lnTo>
                  <a:lnTo>
                    <a:pt x="6147" y="200"/>
                  </a:lnTo>
                  <a:lnTo>
                    <a:pt x="6342" y="155"/>
                  </a:lnTo>
                  <a:lnTo>
                    <a:pt x="6509" y="114"/>
                  </a:lnTo>
                  <a:lnTo>
                    <a:pt x="6651" y="77"/>
                  </a:lnTo>
                  <a:lnTo>
                    <a:pt x="6763" y="46"/>
                  </a:lnTo>
                  <a:lnTo>
                    <a:pt x="6845" y="20"/>
                  </a:lnTo>
                  <a:lnTo>
                    <a:pt x="6912" y="0"/>
                  </a:lnTo>
                  <a:lnTo>
                    <a:pt x="6912" y="266"/>
                  </a:lnTo>
                  <a:close/>
                </a:path>
              </a:pathLst>
            </a:custGeom>
            <a:gradFill>
              <a:gsLst>
                <a:gs pos="0">
                  <a:schemeClr val="bg1">
                    <a:alpha val="0"/>
                  </a:schemeClr>
                </a:gs>
                <a:gs pos="100000">
                  <a:schemeClr val="bg1"/>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Title 13"/>
          <p:cNvSpPr>
            <a:spLocks noGrp="1"/>
          </p:cNvSpPr>
          <p:nvPr>
            <p:ph type="title"/>
          </p:nvPr>
        </p:nvSpPr>
        <p:spPr/>
        <p:txBody>
          <a:bodyPr/>
          <a:lstStyle/>
          <a:p>
            <a:pPr lvl="0"/>
            <a:r>
              <a:rPr lang="en-US" sz="4000" dirty="0" smtClean="0"/>
              <a:t>Manage Data Based On Business Value</a:t>
            </a:r>
            <a:endParaRPr lang="en-US" sz="4000" dirty="0"/>
          </a:p>
        </p:txBody>
      </p:sp>
      <p:sp>
        <p:nvSpPr>
          <p:cNvPr id="17" name="Rounded Rectangle 16"/>
          <p:cNvSpPr/>
          <p:nvPr/>
        </p:nvSpPr>
        <p:spPr bwMode="gray">
          <a:xfrm>
            <a:off x="8903150" y="2226006"/>
            <a:ext cx="2765058" cy="3511551"/>
          </a:xfrm>
          <a:prstGeom prst="roundRect">
            <a:avLst>
              <a:gd name="adj" fmla="val 13194"/>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16200000" scaled="1"/>
            <a:tileRect/>
          </a:gradFill>
          <a:ln w="12700" cap="flat" cmpd="sng" algn="ctr">
            <a:gradFill flip="none" rotWithShape="1">
              <a:gsLst>
                <a:gs pos="25000">
                  <a:srgbClr val="FFFFFF">
                    <a:alpha val="0"/>
                  </a:srgbClr>
                </a:gs>
                <a:gs pos="50000">
                  <a:srgbClr val="ADADAD">
                    <a:alpha val="69804"/>
                  </a:srgbClr>
                </a:gs>
                <a:gs pos="70000">
                  <a:srgbClr val="FFFFFF"/>
                </a:gs>
              </a:gsLst>
              <a:lin ang="5400000" scaled="1"/>
              <a:tileRect/>
            </a:gradFill>
            <a:prstDash val="solid"/>
            <a:round/>
            <a:headEnd type="none" w="med" len="med"/>
            <a:tailEnd type="none" w="med" len="med"/>
          </a:ln>
          <a:effectLst/>
        </p:spPr>
        <p:txBody>
          <a:bodyPr vert="horz" wrap="square" lIns="0" tIns="2011680" rIns="0" bIns="0" numCol="1" rtlCol="0" anchor="t" anchorCtr="0" compatLnSpc="1">
            <a:prstTxWarp prst="textNoShape">
              <a:avLst/>
            </a:prstTxWarp>
          </a:bodyPr>
          <a:lstStyle/>
          <a:p>
            <a:pPr lvl="0" algn="ctr" fontAlgn="ctr">
              <a:lnSpc>
                <a:spcPct val="90000"/>
              </a:lnSpc>
              <a:spcBef>
                <a:spcPct val="0"/>
              </a:spcBef>
              <a:spcAft>
                <a:spcPct val="35000"/>
              </a:spcAft>
            </a:pPr>
            <a:r>
              <a:rPr lang="en-US" altLang="zh-CN" sz="2000" b="1" i="1" dirty="0" smtClean="0">
                <a:gradFill>
                  <a:gsLst>
                    <a:gs pos="0">
                      <a:schemeClr val="tx1"/>
                    </a:gs>
                    <a:gs pos="50000">
                      <a:schemeClr val="tx1">
                        <a:alpha val="75000"/>
                      </a:schemeClr>
                    </a:gs>
                    <a:gs pos="50000">
                      <a:srgbClr val="027EE4"/>
                    </a:gs>
                  </a:gsLst>
                  <a:lin ang="5400000" scaled="0"/>
                </a:gradFill>
              </a:rPr>
              <a:t>Apply policy according to classification</a:t>
            </a:r>
          </a:p>
        </p:txBody>
      </p:sp>
      <p:sp>
        <p:nvSpPr>
          <p:cNvPr id="28" name="TextBox 26"/>
          <p:cNvSpPr txBox="1">
            <a:spLocks noChangeArrowheads="1"/>
          </p:cNvSpPr>
          <p:nvPr/>
        </p:nvSpPr>
        <p:spPr bwMode="auto">
          <a:xfrm>
            <a:off x="6668390" y="1774023"/>
            <a:ext cx="1369286" cy="535531"/>
          </a:xfrm>
          <a:prstGeom prst="rect">
            <a:avLst/>
          </a:prstGeom>
          <a:noFill/>
          <a:ln w="9525">
            <a:noFill/>
            <a:miter lim="800000"/>
            <a:headEnd/>
            <a:tailEnd/>
          </a:ln>
        </p:spPr>
        <p:txBody>
          <a:bodyPr wrap="none">
            <a:spAutoFit/>
          </a:bodyPr>
          <a:lstStyle/>
          <a:p>
            <a:pPr marL="0" lvl="1" fontAlgn="ctr">
              <a:lnSpc>
                <a:spcPct val="90000"/>
              </a:lnSpc>
              <a:spcBef>
                <a:spcPct val="20000"/>
              </a:spcBef>
              <a:spcAft>
                <a:spcPct val="15000"/>
              </a:spcAft>
            </a:pPr>
            <a:r>
              <a:rPr lang="en-US" altLang="zh-CN" sz="3200" i="1" dirty="0" smtClean="0">
                <a:gradFill>
                  <a:gsLst>
                    <a:gs pos="0">
                      <a:schemeClr val="tx1"/>
                    </a:gs>
                    <a:gs pos="86000">
                      <a:schemeClr val="tx1"/>
                    </a:gs>
                  </a:gsLst>
                  <a:lin ang="5400000" scaled="0"/>
                </a:gradFill>
              </a:rPr>
              <a:t>Step 1</a:t>
            </a:r>
          </a:p>
        </p:txBody>
      </p:sp>
      <p:sp>
        <p:nvSpPr>
          <p:cNvPr id="29" name="TextBox 26"/>
          <p:cNvSpPr txBox="1">
            <a:spLocks noChangeArrowheads="1"/>
          </p:cNvSpPr>
          <p:nvPr/>
        </p:nvSpPr>
        <p:spPr bwMode="auto">
          <a:xfrm>
            <a:off x="9433447" y="5660215"/>
            <a:ext cx="1369286" cy="535531"/>
          </a:xfrm>
          <a:prstGeom prst="rect">
            <a:avLst/>
          </a:prstGeom>
          <a:noFill/>
          <a:ln w="9525">
            <a:noFill/>
            <a:miter lim="800000"/>
            <a:headEnd/>
            <a:tailEnd/>
          </a:ln>
        </p:spPr>
        <p:txBody>
          <a:bodyPr wrap="none">
            <a:spAutoFit/>
          </a:bodyPr>
          <a:lstStyle/>
          <a:p>
            <a:pPr marL="0" lvl="1" fontAlgn="ctr">
              <a:lnSpc>
                <a:spcPct val="90000"/>
              </a:lnSpc>
              <a:spcBef>
                <a:spcPct val="20000"/>
              </a:spcBef>
              <a:spcAft>
                <a:spcPct val="15000"/>
              </a:spcAft>
            </a:pPr>
            <a:r>
              <a:rPr lang="en-US" altLang="zh-CN" sz="3200" i="1" dirty="0" smtClean="0">
                <a:gradFill>
                  <a:gsLst>
                    <a:gs pos="0">
                      <a:schemeClr val="tx1"/>
                    </a:gs>
                    <a:gs pos="86000">
                      <a:schemeClr val="tx1"/>
                    </a:gs>
                  </a:gsLst>
                  <a:lin ang="5400000" scaled="0"/>
                </a:gradFill>
              </a:rPr>
              <a:t>Step 2</a:t>
            </a:r>
          </a:p>
        </p:txBody>
      </p:sp>
      <p:pic>
        <p:nvPicPr>
          <p:cNvPr id="12" name="Picture 11" descr="Management_2.png"/>
          <p:cNvPicPr>
            <a:picLocks noChangeAspect="1"/>
          </p:cNvPicPr>
          <p:nvPr/>
        </p:nvPicPr>
        <p:blipFill>
          <a:blip r:embed="rId3" cstate="print"/>
          <a:stretch>
            <a:fillRect/>
          </a:stretch>
        </p:blipFill>
        <p:spPr>
          <a:xfrm>
            <a:off x="1" y="1035494"/>
            <a:ext cx="9705916" cy="5822507"/>
          </a:xfrm>
          <a:prstGeom prst="rect">
            <a:avLst/>
          </a:prstGeom>
        </p:spPr>
      </p:pic>
    </p:spTree>
    <p:extLst>
      <p:ext uri="{BB962C8B-B14F-4D97-AF65-F5344CB8AC3E}">
        <p14:creationId xmlns:p14="http://schemas.microsoft.com/office/powerpoint/2010/main" val="24719799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42887" y="929053"/>
            <a:ext cx="11644313" cy="5829300"/>
          </a:xfrm>
          <a:prstGeom prst="rect">
            <a:avLst/>
          </a:prstGeom>
          <a:solidFill>
            <a:schemeClr val="bg1">
              <a:lumMod val="95000"/>
              <a:lumOff val="5000"/>
              <a:alpha val="78000"/>
            </a:schemeClr>
          </a:solidFill>
          <a:ln>
            <a:solidFill>
              <a:schemeClr val="tx2"/>
            </a:solidFill>
            <a:headEnd type="none" w="med" len="med"/>
            <a:tailEnd type="none" w="med" len="med"/>
          </a:ln>
          <a:effectLst>
            <a:outerShdw blurRad="40000" dist="23000" dir="5400000" rotWithShape="0">
              <a:srgbClr val="000000">
                <a:alpha val="38000"/>
              </a:srgbClr>
            </a:outerShdw>
            <a:reflection endPos="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7" name="Rectangle 36"/>
          <p:cNvSpPr/>
          <p:nvPr/>
        </p:nvSpPr>
        <p:spPr bwMode="auto">
          <a:xfrm>
            <a:off x="5026037" y="1112507"/>
            <a:ext cx="6565072" cy="5751319"/>
          </a:xfrm>
          <a:prstGeom prst="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457200" rIns="0" bIns="0" numCol="1" rtlCol="0" anchor="t" anchorCtr="0" compatLnSpc="1">
            <a:prstTxWarp prst="textNoShape">
              <a:avLst/>
            </a:prstTxWarp>
          </a:bodyPr>
          <a:lstStyle/>
          <a:p>
            <a:pPr algn="ctr" fontAlgn="ctr"/>
            <a:endParaRPr lang="en-US" altLang="zh-CN" sz="2000" b="1" i="1" dirty="0" smtClean="0">
              <a:gradFill>
                <a:gsLst>
                  <a:gs pos="0">
                    <a:schemeClr val="tx1"/>
                  </a:gs>
                  <a:gs pos="50000">
                    <a:schemeClr val="tx1">
                      <a:alpha val="75000"/>
                    </a:schemeClr>
                  </a:gs>
                  <a:gs pos="50000">
                    <a:srgbClr val="027EE4"/>
                  </a:gs>
                </a:gsLst>
                <a:lin ang="5400000" scaled="0"/>
              </a:gradFill>
            </a:endParaRPr>
          </a:p>
        </p:txBody>
      </p:sp>
      <p:sp>
        <p:nvSpPr>
          <p:cNvPr id="26" name="Freeform 6"/>
          <p:cNvSpPr>
            <a:spLocks/>
          </p:cNvSpPr>
          <p:nvPr/>
        </p:nvSpPr>
        <p:spPr bwMode="auto">
          <a:xfrm>
            <a:off x="1271342" y="2469516"/>
            <a:ext cx="6054600" cy="584309"/>
          </a:xfrm>
          <a:custGeom>
            <a:avLst/>
            <a:gdLst>
              <a:gd name="connsiteX0" fmla="*/ 6574 w 8839"/>
              <a:gd name="connsiteY0" fmla="*/ 129 h 10000"/>
              <a:gd name="connsiteX1" fmla="*/ 6835 w 8839"/>
              <a:gd name="connsiteY1" fmla="*/ 2103 h 10000"/>
              <a:gd name="connsiteX2" fmla="*/ 807 w 8839"/>
              <a:gd name="connsiteY2" fmla="*/ 1960 h 10000"/>
              <a:gd name="connsiteX3" fmla="*/ 1081 w 8839"/>
              <a:gd name="connsiteY3" fmla="*/ 0 h 10000"/>
              <a:gd name="connsiteX4" fmla="*/ 0 w 8839"/>
              <a:gd name="connsiteY4" fmla="*/ 9728 h 10000"/>
              <a:gd name="connsiteX5" fmla="*/ 286 w 8839"/>
              <a:gd name="connsiteY5" fmla="*/ 6581 h 10000"/>
              <a:gd name="connsiteX6" fmla="*/ 7348 w 8839"/>
              <a:gd name="connsiteY6" fmla="*/ 6810 h 10000"/>
              <a:gd name="connsiteX7" fmla="*/ 7630 w 8839"/>
              <a:gd name="connsiteY7" fmla="*/ 10000 h 10000"/>
              <a:gd name="connsiteX8" fmla="*/ 8839 w 8839"/>
              <a:gd name="connsiteY8" fmla="*/ 4335 h 10000"/>
              <a:gd name="connsiteX9" fmla="*/ 6574 w 8839"/>
              <a:gd name="connsiteY9" fmla="*/ 129 h 10000"/>
              <a:gd name="connsiteX0" fmla="*/ 7437 w 10000"/>
              <a:gd name="connsiteY0" fmla="*/ 129 h 10863"/>
              <a:gd name="connsiteX1" fmla="*/ 7733 w 10000"/>
              <a:gd name="connsiteY1" fmla="*/ 2103 h 10863"/>
              <a:gd name="connsiteX2" fmla="*/ 913 w 10000"/>
              <a:gd name="connsiteY2" fmla="*/ 1960 h 10863"/>
              <a:gd name="connsiteX3" fmla="*/ 1223 w 10000"/>
              <a:gd name="connsiteY3" fmla="*/ 0 h 10863"/>
              <a:gd name="connsiteX4" fmla="*/ 0 w 10000"/>
              <a:gd name="connsiteY4" fmla="*/ 9728 h 10863"/>
              <a:gd name="connsiteX5" fmla="*/ 8313 w 10000"/>
              <a:gd name="connsiteY5" fmla="*/ 6810 h 10863"/>
              <a:gd name="connsiteX6" fmla="*/ 8632 w 10000"/>
              <a:gd name="connsiteY6" fmla="*/ 10000 h 10863"/>
              <a:gd name="connsiteX7" fmla="*/ 10000 w 10000"/>
              <a:gd name="connsiteY7" fmla="*/ 4335 h 10863"/>
              <a:gd name="connsiteX8" fmla="*/ 7437 w 10000"/>
              <a:gd name="connsiteY8" fmla="*/ 129 h 10863"/>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8670 w 11233"/>
              <a:gd name="connsiteY0" fmla="*/ 0 h 10734"/>
              <a:gd name="connsiteX1" fmla="*/ 8966 w 11233"/>
              <a:gd name="connsiteY1" fmla="*/ 1974 h 10734"/>
              <a:gd name="connsiteX2" fmla="*/ 2146 w 11233"/>
              <a:gd name="connsiteY2" fmla="*/ 1831 h 10734"/>
              <a:gd name="connsiteX3" fmla="*/ 1233 w 11233"/>
              <a:gd name="connsiteY3" fmla="*/ 9599 h 10734"/>
              <a:gd name="connsiteX4" fmla="*/ 9546 w 11233"/>
              <a:gd name="connsiteY4" fmla="*/ 6681 h 10734"/>
              <a:gd name="connsiteX5" fmla="*/ 9865 w 11233"/>
              <a:gd name="connsiteY5" fmla="*/ 9871 h 10734"/>
              <a:gd name="connsiteX6" fmla="*/ 11233 w 11233"/>
              <a:gd name="connsiteY6" fmla="*/ 4206 h 10734"/>
              <a:gd name="connsiteX7" fmla="*/ 8670 w 11233"/>
              <a:gd name="connsiteY7" fmla="*/ 0 h 10734"/>
              <a:gd name="connsiteX0" fmla="*/ 7437 w 10000"/>
              <a:gd name="connsiteY0" fmla="*/ 0 h 10734"/>
              <a:gd name="connsiteX1" fmla="*/ 7733 w 10000"/>
              <a:gd name="connsiteY1" fmla="*/ 1974 h 10734"/>
              <a:gd name="connsiteX2" fmla="*/ 913 w 10000"/>
              <a:gd name="connsiteY2" fmla="*/ 1831 h 10734"/>
              <a:gd name="connsiteX3" fmla="*/ 0 w 10000"/>
              <a:gd name="connsiteY3" fmla="*/ 9599 h 10734"/>
              <a:gd name="connsiteX4" fmla="*/ 8313 w 10000"/>
              <a:gd name="connsiteY4" fmla="*/ 6681 h 10734"/>
              <a:gd name="connsiteX5" fmla="*/ 8632 w 10000"/>
              <a:gd name="connsiteY5" fmla="*/ 9871 h 10734"/>
              <a:gd name="connsiteX6" fmla="*/ 10000 w 10000"/>
              <a:gd name="connsiteY6" fmla="*/ 4206 h 10734"/>
              <a:gd name="connsiteX7" fmla="*/ 7437 w 10000"/>
              <a:gd name="connsiteY7" fmla="*/ 0 h 10734"/>
              <a:gd name="connsiteX0" fmla="*/ 7437 w 10000"/>
              <a:gd name="connsiteY0" fmla="*/ 0 h 9871"/>
              <a:gd name="connsiteX1" fmla="*/ 7733 w 10000"/>
              <a:gd name="connsiteY1" fmla="*/ 1974 h 9871"/>
              <a:gd name="connsiteX2" fmla="*/ 913 w 10000"/>
              <a:gd name="connsiteY2" fmla="*/ 1831 h 9871"/>
              <a:gd name="connsiteX3" fmla="*/ 0 w 10000"/>
              <a:gd name="connsiteY3" fmla="*/ 9599 h 9871"/>
              <a:gd name="connsiteX4" fmla="*/ 8313 w 10000"/>
              <a:gd name="connsiteY4" fmla="*/ 6681 h 9871"/>
              <a:gd name="connsiteX5" fmla="*/ 8632 w 10000"/>
              <a:gd name="connsiteY5" fmla="*/ 9871 h 9871"/>
              <a:gd name="connsiteX6" fmla="*/ 10000 w 10000"/>
              <a:gd name="connsiteY6" fmla="*/ 4206 h 9871"/>
              <a:gd name="connsiteX7" fmla="*/ 7437 w 10000"/>
              <a:gd name="connsiteY7" fmla="*/ 0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9871">
                <a:moveTo>
                  <a:pt x="7437" y="0"/>
                </a:moveTo>
                <a:cubicBezTo>
                  <a:pt x="7536" y="658"/>
                  <a:pt x="7634" y="1316"/>
                  <a:pt x="7733" y="1974"/>
                </a:cubicBezTo>
                <a:lnTo>
                  <a:pt x="913" y="1831"/>
                </a:lnTo>
                <a:cubicBezTo>
                  <a:pt x="490" y="5808"/>
                  <a:pt x="461" y="6085"/>
                  <a:pt x="0" y="9599"/>
                </a:cubicBezTo>
                <a:cubicBezTo>
                  <a:pt x="1399" y="8672"/>
                  <a:pt x="6874" y="6636"/>
                  <a:pt x="8313" y="6681"/>
                </a:cubicBezTo>
                <a:cubicBezTo>
                  <a:pt x="8419" y="7744"/>
                  <a:pt x="8526" y="8808"/>
                  <a:pt x="8632" y="9871"/>
                </a:cubicBezTo>
                <a:lnTo>
                  <a:pt x="10000" y="4206"/>
                </a:lnTo>
                <a:lnTo>
                  <a:pt x="7437" y="0"/>
                </a:lnTo>
                <a:close/>
              </a:path>
            </a:pathLst>
          </a:custGeom>
          <a:gradFill flip="none" rotWithShape="1">
            <a:gsLst>
              <a:gs pos="0">
                <a:schemeClr val="tx1">
                  <a:lumMod val="65000"/>
                </a:schemeClr>
              </a:gs>
              <a:gs pos="50000">
                <a:srgbClr val="FFFFFF"/>
              </a:gs>
              <a:gs pos="88000">
                <a:schemeClr val="tx1">
                  <a:lumMod val="75000"/>
                </a:schemeClr>
              </a:gs>
            </a:gsLst>
            <a:path path="circle">
              <a:fillToRect l="100000" t="100000"/>
            </a:path>
            <a:tileRect r="-100000" b="-100000"/>
          </a:gradFill>
          <a:ln w="19050" cap="flat" cmpd="sng" algn="ctr">
            <a:solidFill>
              <a:srgbClr val="FFFFFF">
                <a:alpha val="23922"/>
              </a:srgbClr>
            </a:solidFill>
            <a:prstDash val="solid"/>
            <a:round/>
            <a:headEnd type="none" w="med" len="med"/>
            <a:tailEnd type="none" w="med" len="med"/>
          </a:ln>
          <a:effectLst>
            <a:outerShdw blurRad="266700" sx="103000" sy="103000" algn="ctr" rotWithShape="0">
              <a:prstClr val="black"/>
            </a:outerShdw>
          </a:effectLst>
          <a:scene3d>
            <a:camera prst="orthographicFront">
              <a:rot lat="0" lon="0" rev="6000"/>
            </a:camera>
            <a:lightRig rig="threePt" dir="t"/>
          </a:scene3d>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kern="0" dirty="0" smtClean="0">
              <a:solidFill>
                <a:schemeClr val="tx1"/>
              </a:solidFill>
            </a:endParaRPr>
          </a:p>
        </p:txBody>
      </p:sp>
      <p:sp>
        <p:nvSpPr>
          <p:cNvPr id="15" name="Rectangle 14"/>
          <p:cNvSpPr/>
          <p:nvPr/>
        </p:nvSpPr>
        <p:spPr bwMode="gray">
          <a:xfrm>
            <a:off x="375914" y="2025454"/>
            <a:ext cx="2665548" cy="4914573"/>
          </a:xfrm>
          <a:prstGeom prst="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457200" rIns="0" bIns="0" numCol="1" rtlCol="0" anchor="t" anchorCtr="0" compatLnSpc="1">
            <a:prstTxWarp prst="textNoShape">
              <a:avLst/>
            </a:prstTxWarp>
          </a:bodyPr>
          <a:lstStyle/>
          <a:p>
            <a:pPr algn="ctr" fontAlgn="ctr"/>
            <a:endParaRPr lang="en-US" altLang="zh-CN" sz="2000" b="1" i="1" dirty="0" smtClean="0">
              <a:gradFill>
                <a:gsLst>
                  <a:gs pos="0">
                    <a:schemeClr val="tx1"/>
                  </a:gs>
                  <a:gs pos="50000">
                    <a:schemeClr val="tx1">
                      <a:alpha val="75000"/>
                    </a:schemeClr>
                  </a:gs>
                  <a:gs pos="50000">
                    <a:srgbClr val="027EE4"/>
                  </a:gs>
                </a:gsLst>
                <a:lin ang="5400000" scaled="0"/>
              </a:gradFill>
            </a:endParaRPr>
          </a:p>
        </p:txBody>
      </p:sp>
      <p:sp>
        <p:nvSpPr>
          <p:cNvPr id="16" name="TextBox 26"/>
          <p:cNvSpPr txBox="1">
            <a:spLocks noChangeArrowheads="1"/>
          </p:cNvSpPr>
          <p:nvPr/>
        </p:nvSpPr>
        <p:spPr bwMode="auto">
          <a:xfrm>
            <a:off x="330040" y="1604482"/>
            <a:ext cx="1882603" cy="433965"/>
          </a:xfrm>
          <a:prstGeom prst="rect">
            <a:avLst/>
          </a:prstGeom>
          <a:noFill/>
          <a:ln w="9525">
            <a:noFill/>
            <a:miter lim="800000"/>
            <a:headEnd/>
            <a:tailEnd/>
          </a:ln>
        </p:spPr>
        <p:txBody>
          <a:bodyPr wrap="square">
            <a:spAutoFit/>
          </a:bodyPr>
          <a:lstStyle/>
          <a:p>
            <a:pPr marL="0" lvl="1" fontAlgn="ctr">
              <a:lnSpc>
                <a:spcPct val="90000"/>
              </a:lnSpc>
              <a:spcBef>
                <a:spcPct val="20000"/>
              </a:spcBef>
              <a:spcAft>
                <a:spcPct val="15000"/>
              </a:spcAft>
            </a:pPr>
            <a:r>
              <a:rPr lang="en-US" altLang="zh-CN" sz="2400" i="1" dirty="0" smtClean="0">
                <a:gradFill>
                  <a:gsLst>
                    <a:gs pos="0">
                      <a:schemeClr val="tx1"/>
                    </a:gs>
                    <a:gs pos="86000">
                      <a:schemeClr val="tx1"/>
                    </a:gs>
                  </a:gsLst>
                  <a:lin ang="5400000" scaled="0"/>
                </a:gradFill>
              </a:rPr>
              <a:t>File Shares</a:t>
            </a:r>
          </a:p>
        </p:txBody>
      </p:sp>
      <p:sp>
        <p:nvSpPr>
          <p:cNvPr id="4" name="Title 3"/>
          <p:cNvSpPr>
            <a:spLocks noGrp="1"/>
          </p:cNvSpPr>
          <p:nvPr>
            <p:ph type="title"/>
          </p:nvPr>
        </p:nvSpPr>
        <p:spPr/>
        <p:txBody>
          <a:bodyPr/>
          <a:lstStyle/>
          <a:p>
            <a:r>
              <a:rPr lang="en-US" sz="4400" dirty="0" smtClean="0"/>
              <a:t>How do we do it?</a:t>
            </a:r>
            <a:endParaRPr lang="en-US" sz="4400" dirty="0"/>
          </a:p>
        </p:txBody>
      </p:sp>
      <p:grpSp>
        <p:nvGrpSpPr>
          <p:cNvPr id="6" name="Group 5"/>
          <p:cNvGrpSpPr/>
          <p:nvPr/>
        </p:nvGrpSpPr>
        <p:grpSpPr>
          <a:xfrm>
            <a:off x="754011" y="2389594"/>
            <a:ext cx="1880033" cy="886471"/>
            <a:chOff x="6919683" y="1594671"/>
            <a:chExt cx="1873892" cy="1184552"/>
          </a:xfrm>
        </p:grpSpPr>
        <p:grpSp>
          <p:nvGrpSpPr>
            <p:cNvPr id="7" name="Group 31"/>
            <p:cNvGrpSpPr/>
            <p:nvPr/>
          </p:nvGrpSpPr>
          <p:grpSpPr>
            <a:xfrm>
              <a:off x="6919680" y="1594671"/>
              <a:ext cx="1521986" cy="799396"/>
              <a:chOff x="8033588" y="1120844"/>
              <a:chExt cx="2785222" cy="1462887"/>
            </a:xfrm>
          </p:grpSpPr>
          <p:pic>
            <p:nvPicPr>
              <p:cNvPr id="12" name="Picture 6" descr="C:\Users\mitchelld\Desktop\Assets\Iconshock\Real_Vista_Style\General\folder_256.png"/>
              <p:cNvPicPr>
                <a:picLocks noChangeAspect="1" noChangeArrowheads="1"/>
              </p:cNvPicPr>
              <p:nvPr/>
            </p:nvPicPr>
            <p:blipFill>
              <a:blip r:embed="rId3"/>
              <a:srcRect/>
              <a:stretch>
                <a:fillRect/>
              </a:stretch>
            </p:blipFill>
            <p:spPr bwMode="auto">
              <a:xfrm>
                <a:off x="8033588" y="1174925"/>
                <a:ext cx="1408806" cy="1408806"/>
              </a:xfrm>
              <a:prstGeom prst="rect">
                <a:avLst/>
              </a:prstGeom>
              <a:noFill/>
            </p:spPr>
          </p:pic>
          <p:pic>
            <p:nvPicPr>
              <p:cNvPr id="13" name="Picture 7" descr="C:\Users\mitchelld\Desktop\Assets\Iconshock\Real_Vista_Style\Networking\network_connector_256.png"/>
              <p:cNvPicPr>
                <a:picLocks noChangeAspect="1" noChangeArrowheads="1"/>
              </p:cNvPicPr>
              <p:nvPr/>
            </p:nvPicPr>
            <p:blipFill>
              <a:blip r:embed="rId4"/>
              <a:srcRect/>
              <a:stretch>
                <a:fillRect/>
              </a:stretch>
            </p:blipFill>
            <p:spPr bwMode="auto">
              <a:xfrm>
                <a:off x="8842288" y="1120844"/>
                <a:ext cx="1167823" cy="1167823"/>
              </a:xfrm>
              <a:prstGeom prst="rect">
                <a:avLst/>
              </a:prstGeom>
              <a:noFill/>
            </p:spPr>
          </p:pic>
          <p:pic>
            <p:nvPicPr>
              <p:cNvPr id="14" name="Picture 6" descr="C:\Users\mitchelld\Desktop\Assets\Iconshock\Real_Vista_Style\General\folder_256.png"/>
              <p:cNvPicPr>
                <a:picLocks noChangeAspect="1" noChangeArrowheads="1"/>
              </p:cNvPicPr>
              <p:nvPr/>
            </p:nvPicPr>
            <p:blipFill>
              <a:blip r:embed="rId3"/>
              <a:srcRect/>
              <a:stretch>
                <a:fillRect/>
              </a:stretch>
            </p:blipFill>
            <p:spPr bwMode="auto">
              <a:xfrm>
                <a:off x="9410004" y="1174925"/>
                <a:ext cx="1408806" cy="1408806"/>
              </a:xfrm>
              <a:prstGeom prst="rect">
                <a:avLst/>
              </a:prstGeom>
              <a:noFill/>
            </p:spPr>
          </p:pic>
        </p:grpSp>
        <p:grpSp>
          <p:nvGrpSpPr>
            <p:cNvPr id="8" name="Group 32"/>
            <p:cNvGrpSpPr/>
            <p:nvPr/>
          </p:nvGrpSpPr>
          <p:grpSpPr>
            <a:xfrm>
              <a:off x="7271585" y="1979827"/>
              <a:ext cx="1521986" cy="799396"/>
              <a:chOff x="8033588" y="1120844"/>
              <a:chExt cx="2785222" cy="1462887"/>
            </a:xfrm>
          </p:grpSpPr>
          <p:pic>
            <p:nvPicPr>
              <p:cNvPr id="9" name="Picture 6" descr="C:\Users\mitchelld\Desktop\Assets\Iconshock\Real_Vista_Style\General\folder_256.png"/>
              <p:cNvPicPr>
                <a:picLocks noChangeAspect="1" noChangeArrowheads="1"/>
              </p:cNvPicPr>
              <p:nvPr/>
            </p:nvPicPr>
            <p:blipFill>
              <a:blip r:embed="rId3"/>
              <a:srcRect/>
              <a:stretch>
                <a:fillRect/>
              </a:stretch>
            </p:blipFill>
            <p:spPr bwMode="auto">
              <a:xfrm>
                <a:off x="8033588" y="1174925"/>
                <a:ext cx="1408806" cy="1408806"/>
              </a:xfrm>
              <a:prstGeom prst="rect">
                <a:avLst/>
              </a:prstGeom>
              <a:noFill/>
            </p:spPr>
          </p:pic>
          <p:pic>
            <p:nvPicPr>
              <p:cNvPr id="10" name="Picture 7" descr="C:\Users\mitchelld\Desktop\Assets\Iconshock\Real_Vista_Style\Networking\network_connector_256.png"/>
              <p:cNvPicPr>
                <a:picLocks noChangeAspect="1" noChangeArrowheads="1"/>
              </p:cNvPicPr>
              <p:nvPr/>
            </p:nvPicPr>
            <p:blipFill>
              <a:blip r:embed="rId4"/>
              <a:srcRect/>
              <a:stretch>
                <a:fillRect/>
              </a:stretch>
            </p:blipFill>
            <p:spPr bwMode="auto">
              <a:xfrm>
                <a:off x="8842288" y="1120844"/>
                <a:ext cx="1167823" cy="1167823"/>
              </a:xfrm>
              <a:prstGeom prst="rect">
                <a:avLst/>
              </a:prstGeom>
              <a:noFill/>
            </p:spPr>
          </p:pic>
          <p:pic>
            <p:nvPicPr>
              <p:cNvPr id="11" name="Picture 6" descr="C:\Users\mitchelld\Desktop\Assets\Iconshock\Real_Vista_Style\General\folder_256.png"/>
              <p:cNvPicPr>
                <a:picLocks noChangeAspect="1" noChangeArrowheads="1"/>
              </p:cNvPicPr>
              <p:nvPr/>
            </p:nvPicPr>
            <p:blipFill>
              <a:blip r:embed="rId3"/>
              <a:srcRect/>
              <a:stretch>
                <a:fillRect/>
              </a:stretch>
            </p:blipFill>
            <p:spPr bwMode="auto">
              <a:xfrm>
                <a:off x="9410004" y="1174925"/>
                <a:ext cx="1408806" cy="1408806"/>
              </a:xfrm>
              <a:prstGeom prst="rect">
                <a:avLst/>
              </a:prstGeom>
              <a:noFill/>
            </p:spPr>
          </p:pic>
        </p:grpSp>
      </p:grpSp>
      <p:grpSp>
        <p:nvGrpSpPr>
          <p:cNvPr id="17" name="Group 16"/>
          <p:cNvGrpSpPr/>
          <p:nvPr/>
        </p:nvGrpSpPr>
        <p:grpSpPr>
          <a:xfrm>
            <a:off x="754011" y="4370794"/>
            <a:ext cx="1880033" cy="886471"/>
            <a:chOff x="6919683" y="1594671"/>
            <a:chExt cx="1873892" cy="1184552"/>
          </a:xfrm>
        </p:grpSpPr>
        <p:grpSp>
          <p:nvGrpSpPr>
            <p:cNvPr id="18" name="Group 31"/>
            <p:cNvGrpSpPr/>
            <p:nvPr/>
          </p:nvGrpSpPr>
          <p:grpSpPr>
            <a:xfrm>
              <a:off x="6919680" y="1594671"/>
              <a:ext cx="1521986" cy="799396"/>
              <a:chOff x="8033588" y="1120844"/>
              <a:chExt cx="2785222" cy="1462887"/>
            </a:xfrm>
          </p:grpSpPr>
          <p:pic>
            <p:nvPicPr>
              <p:cNvPr id="23" name="Picture 6" descr="C:\Users\mitchelld\Desktop\Assets\Iconshock\Real_Vista_Style\General\folder_256.png"/>
              <p:cNvPicPr>
                <a:picLocks noChangeAspect="1" noChangeArrowheads="1"/>
              </p:cNvPicPr>
              <p:nvPr/>
            </p:nvPicPr>
            <p:blipFill>
              <a:blip r:embed="rId3"/>
              <a:srcRect/>
              <a:stretch>
                <a:fillRect/>
              </a:stretch>
            </p:blipFill>
            <p:spPr bwMode="auto">
              <a:xfrm>
                <a:off x="8033588" y="1174925"/>
                <a:ext cx="1408806" cy="1408806"/>
              </a:xfrm>
              <a:prstGeom prst="rect">
                <a:avLst/>
              </a:prstGeom>
              <a:noFill/>
            </p:spPr>
          </p:pic>
          <p:pic>
            <p:nvPicPr>
              <p:cNvPr id="24" name="Picture 7" descr="C:\Users\mitchelld\Desktop\Assets\Iconshock\Real_Vista_Style\Networking\network_connector_256.png"/>
              <p:cNvPicPr>
                <a:picLocks noChangeAspect="1" noChangeArrowheads="1"/>
              </p:cNvPicPr>
              <p:nvPr/>
            </p:nvPicPr>
            <p:blipFill>
              <a:blip r:embed="rId4"/>
              <a:srcRect/>
              <a:stretch>
                <a:fillRect/>
              </a:stretch>
            </p:blipFill>
            <p:spPr bwMode="auto">
              <a:xfrm>
                <a:off x="8842288" y="1120844"/>
                <a:ext cx="1167823" cy="1167823"/>
              </a:xfrm>
              <a:prstGeom prst="rect">
                <a:avLst/>
              </a:prstGeom>
              <a:noFill/>
            </p:spPr>
          </p:pic>
          <p:pic>
            <p:nvPicPr>
              <p:cNvPr id="25" name="Picture 6" descr="C:\Users\mitchelld\Desktop\Assets\Iconshock\Real_Vista_Style\General\folder_256.png"/>
              <p:cNvPicPr>
                <a:picLocks noChangeAspect="1" noChangeArrowheads="1"/>
              </p:cNvPicPr>
              <p:nvPr/>
            </p:nvPicPr>
            <p:blipFill>
              <a:blip r:embed="rId3"/>
              <a:srcRect/>
              <a:stretch>
                <a:fillRect/>
              </a:stretch>
            </p:blipFill>
            <p:spPr bwMode="auto">
              <a:xfrm>
                <a:off x="9410004" y="1174925"/>
                <a:ext cx="1408806" cy="1408806"/>
              </a:xfrm>
              <a:prstGeom prst="rect">
                <a:avLst/>
              </a:prstGeom>
              <a:noFill/>
            </p:spPr>
          </p:pic>
        </p:grpSp>
        <p:grpSp>
          <p:nvGrpSpPr>
            <p:cNvPr id="19" name="Group 32"/>
            <p:cNvGrpSpPr/>
            <p:nvPr/>
          </p:nvGrpSpPr>
          <p:grpSpPr>
            <a:xfrm>
              <a:off x="7271585" y="1979827"/>
              <a:ext cx="1521986" cy="799396"/>
              <a:chOff x="8033588" y="1120844"/>
              <a:chExt cx="2785222" cy="1462887"/>
            </a:xfrm>
          </p:grpSpPr>
          <p:pic>
            <p:nvPicPr>
              <p:cNvPr id="20" name="Picture 6" descr="C:\Users\mitchelld\Desktop\Assets\Iconshock\Real_Vista_Style\General\folder_256.png"/>
              <p:cNvPicPr>
                <a:picLocks noChangeAspect="1" noChangeArrowheads="1"/>
              </p:cNvPicPr>
              <p:nvPr/>
            </p:nvPicPr>
            <p:blipFill>
              <a:blip r:embed="rId3"/>
              <a:srcRect/>
              <a:stretch>
                <a:fillRect/>
              </a:stretch>
            </p:blipFill>
            <p:spPr bwMode="auto">
              <a:xfrm>
                <a:off x="8033588" y="1174925"/>
                <a:ext cx="1408806" cy="1408806"/>
              </a:xfrm>
              <a:prstGeom prst="rect">
                <a:avLst/>
              </a:prstGeom>
              <a:noFill/>
            </p:spPr>
          </p:pic>
          <p:pic>
            <p:nvPicPr>
              <p:cNvPr id="21" name="Picture 7" descr="C:\Users\mitchelld\Desktop\Assets\Iconshock\Real_Vista_Style\Networking\network_connector_256.png"/>
              <p:cNvPicPr>
                <a:picLocks noChangeAspect="1" noChangeArrowheads="1"/>
              </p:cNvPicPr>
              <p:nvPr/>
            </p:nvPicPr>
            <p:blipFill>
              <a:blip r:embed="rId4"/>
              <a:srcRect/>
              <a:stretch>
                <a:fillRect/>
              </a:stretch>
            </p:blipFill>
            <p:spPr bwMode="auto">
              <a:xfrm>
                <a:off x="8842288" y="1120844"/>
                <a:ext cx="1167823" cy="1167823"/>
              </a:xfrm>
              <a:prstGeom prst="rect">
                <a:avLst/>
              </a:prstGeom>
              <a:noFill/>
            </p:spPr>
          </p:pic>
          <p:pic>
            <p:nvPicPr>
              <p:cNvPr id="22" name="Picture 6" descr="C:\Users\mitchelld\Desktop\Assets\Iconshock\Real_Vista_Style\General\folder_256.png"/>
              <p:cNvPicPr>
                <a:picLocks noChangeAspect="1" noChangeArrowheads="1"/>
              </p:cNvPicPr>
              <p:nvPr/>
            </p:nvPicPr>
            <p:blipFill>
              <a:blip r:embed="rId3"/>
              <a:srcRect/>
              <a:stretch>
                <a:fillRect/>
              </a:stretch>
            </p:blipFill>
            <p:spPr bwMode="auto">
              <a:xfrm>
                <a:off x="9410004" y="1174925"/>
                <a:ext cx="1408806" cy="1408806"/>
              </a:xfrm>
              <a:prstGeom prst="rect">
                <a:avLst/>
              </a:prstGeom>
              <a:noFill/>
            </p:spPr>
          </p:pic>
        </p:grpSp>
      </p:grpSp>
      <p:grpSp>
        <p:nvGrpSpPr>
          <p:cNvPr id="28" name="Group 27"/>
          <p:cNvGrpSpPr/>
          <p:nvPr/>
        </p:nvGrpSpPr>
        <p:grpSpPr>
          <a:xfrm>
            <a:off x="8762600" y="2381706"/>
            <a:ext cx="1992633" cy="1486335"/>
            <a:chOff x="1992630" y="1268730"/>
            <a:chExt cx="1550670" cy="1550670"/>
          </a:xfrm>
        </p:grpSpPr>
        <p:sp>
          <p:nvSpPr>
            <p:cNvPr id="35" name=" 3"/>
            <p:cNvSpPr/>
            <p:nvPr/>
          </p:nvSpPr>
          <p:spPr>
            <a:xfrm>
              <a:off x="1992630" y="1268730"/>
              <a:ext cx="1550670" cy="1550670"/>
            </a:xfrm>
            <a:prstGeom prst="gear9">
              <a:avLst/>
            </a:prstGeom>
            <a:gradFill flip="none" rotWithShape="1">
              <a:gsLst>
                <a:gs pos="0">
                  <a:srgbClr val="FFFFFF">
                    <a:alpha val="0"/>
                  </a:srgbClr>
                </a:gs>
                <a:gs pos="50000">
                  <a:srgbClr val="FFFFFF"/>
                </a:gs>
                <a:gs pos="100000">
                  <a:srgbClr val="FFFFFF">
                    <a:alpha val="0"/>
                  </a:srgbClr>
                </a:gs>
              </a:gsLst>
              <a:lin ang="2700000" scaled="1"/>
              <a:tileRect/>
            </a:gradFill>
            <a:ln>
              <a:noFill/>
              <a:headEnd type="none" w="med" len="med"/>
              <a:tailEnd type="none" w="med" len="med"/>
            </a:ln>
            <a:effectLst/>
            <a:scene3d>
              <a:camera prst="orthographicFront"/>
              <a:lightRig rig="threePt" dir="t">
                <a:rot lat="0" lon="0" rev="1200000"/>
              </a:lightRig>
            </a:scene3d>
            <a:sp3d/>
          </p:spPr>
        </p:sp>
        <p:sp>
          <p:nvSpPr>
            <p:cNvPr id="36" name=" 4"/>
            <p:cNvSpPr/>
            <p:nvPr/>
          </p:nvSpPr>
          <p:spPr>
            <a:xfrm>
              <a:off x="2304383" y="1631968"/>
              <a:ext cx="927164" cy="797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50" b="1" dirty="0" smtClean="0">
                  <a:gradFill>
                    <a:gsLst>
                      <a:gs pos="50000">
                        <a:schemeClr val="bg1"/>
                      </a:gs>
                      <a:gs pos="70000">
                        <a:schemeClr val="bg1"/>
                      </a:gs>
                    </a:gsLst>
                    <a:lin ang="16200000" scaled="1"/>
                  </a:gradFill>
                </a:rPr>
                <a:t>File Management Tasks</a:t>
              </a:r>
              <a:endParaRPr lang="en-US" sz="1050" b="1" dirty="0">
                <a:gradFill>
                  <a:gsLst>
                    <a:gs pos="50000">
                      <a:schemeClr val="bg1"/>
                    </a:gs>
                    <a:gs pos="70000">
                      <a:schemeClr val="bg1"/>
                    </a:gs>
                  </a:gsLst>
                  <a:lin ang="16200000" scaled="1"/>
                </a:gradFill>
              </a:endParaRPr>
            </a:p>
          </p:txBody>
        </p:sp>
      </p:grpSp>
      <p:grpSp>
        <p:nvGrpSpPr>
          <p:cNvPr id="29" name="Group 28"/>
          <p:cNvGrpSpPr/>
          <p:nvPr/>
        </p:nvGrpSpPr>
        <p:grpSpPr>
          <a:xfrm>
            <a:off x="7539682" y="1997638"/>
            <a:ext cx="1449187" cy="1080971"/>
            <a:chOff x="1090422" y="902208"/>
            <a:chExt cx="1127760" cy="1127760"/>
          </a:xfrm>
        </p:grpSpPr>
        <p:sp>
          <p:nvSpPr>
            <p:cNvPr id="33" name=" 5"/>
            <p:cNvSpPr/>
            <p:nvPr/>
          </p:nvSpPr>
          <p:spPr>
            <a:xfrm>
              <a:off x="1090422" y="902208"/>
              <a:ext cx="1127760" cy="1127760"/>
            </a:xfrm>
            <a:prstGeom prst="gear6">
              <a:avLst/>
            </a:prstGeom>
            <a:gradFill flip="none" rotWithShape="1">
              <a:gsLst>
                <a:gs pos="0">
                  <a:srgbClr val="FFFFFF">
                    <a:alpha val="0"/>
                  </a:srgbClr>
                </a:gs>
                <a:gs pos="50000">
                  <a:srgbClr val="FFFFFF"/>
                </a:gs>
                <a:gs pos="100000">
                  <a:srgbClr val="FFFFFF">
                    <a:alpha val="0"/>
                  </a:srgbClr>
                </a:gs>
              </a:gsLst>
              <a:lin ang="2700000" scaled="1"/>
              <a:tileRect/>
            </a:gradFill>
            <a:ln>
              <a:noFill/>
              <a:headEnd type="none" w="med" len="med"/>
              <a:tailEnd type="none" w="med" len="med"/>
            </a:ln>
            <a:effectLst/>
            <a:scene3d>
              <a:camera prst="orthographicFront"/>
              <a:lightRig rig="threePt" dir="t">
                <a:rot lat="0" lon="0" rev="1200000"/>
              </a:lightRig>
            </a:scene3d>
            <a:sp3d/>
          </p:spPr>
        </p:sp>
        <p:sp>
          <p:nvSpPr>
            <p:cNvPr id="34" name=" 6"/>
            <p:cNvSpPr/>
            <p:nvPr/>
          </p:nvSpPr>
          <p:spPr>
            <a:xfrm>
              <a:off x="1322741" y="1187842"/>
              <a:ext cx="663123" cy="556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50" b="1" dirty="0" smtClean="0">
                  <a:gradFill>
                    <a:gsLst>
                      <a:gs pos="50000">
                        <a:schemeClr val="bg1"/>
                      </a:gs>
                      <a:gs pos="70000">
                        <a:schemeClr val="bg1"/>
                      </a:gs>
                    </a:gsLst>
                    <a:lin ang="16200000" scaled="1"/>
                  </a:gradFill>
                </a:rPr>
                <a:t>Rules</a:t>
              </a:r>
              <a:endParaRPr lang="en-US" sz="1050" b="1" dirty="0">
                <a:gradFill>
                  <a:gsLst>
                    <a:gs pos="50000">
                      <a:schemeClr val="bg1"/>
                    </a:gs>
                    <a:gs pos="70000">
                      <a:schemeClr val="bg1"/>
                    </a:gs>
                  </a:gsLst>
                  <a:lin ang="16200000" scaled="1"/>
                </a:gradFill>
              </a:endParaRPr>
            </a:p>
          </p:txBody>
        </p:sp>
      </p:grpSp>
      <p:grpSp>
        <p:nvGrpSpPr>
          <p:cNvPr id="30" name="Group 29"/>
          <p:cNvGrpSpPr/>
          <p:nvPr/>
        </p:nvGrpSpPr>
        <p:grpSpPr>
          <a:xfrm>
            <a:off x="8308574" y="1052948"/>
            <a:ext cx="1491918" cy="1224836"/>
            <a:chOff x="1722082" y="124168"/>
            <a:chExt cx="1104974" cy="1104974"/>
          </a:xfrm>
        </p:grpSpPr>
        <p:sp>
          <p:nvSpPr>
            <p:cNvPr id="31" name=" 7"/>
            <p:cNvSpPr/>
            <p:nvPr/>
          </p:nvSpPr>
          <p:spPr>
            <a:xfrm rot="20700000">
              <a:off x="1722082" y="124168"/>
              <a:ext cx="1104974" cy="1104974"/>
            </a:xfrm>
            <a:prstGeom prst="gear6">
              <a:avLst/>
            </a:prstGeom>
            <a:gradFill flip="none" rotWithShape="1">
              <a:gsLst>
                <a:gs pos="0">
                  <a:srgbClr val="FFFFFF">
                    <a:alpha val="0"/>
                  </a:srgbClr>
                </a:gs>
                <a:gs pos="50000">
                  <a:srgbClr val="FFFFFF"/>
                </a:gs>
                <a:gs pos="100000">
                  <a:srgbClr val="FFFFFF">
                    <a:alpha val="0"/>
                  </a:srgbClr>
                </a:gs>
              </a:gsLst>
              <a:lin ang="2700000" scaled="1"/>
              <a:tileRect/>
            </a:gradFill>
            <a:ln>
              <a:noFill/>
              <a:headEnd type="none" w="med" len="med"/>
              <a:tailEnd type="none" w="med" len="med"/>
            </a:ln>
            <a:effectLst/>
            <a:scene3d>
              <a:camera prst="orthographicFront"/>
              <a:lightRig rig="threePt" dir="t">
                <a:rot lat="0" lon="0" rev="1200000"/>
              </a:lightRig>
            </a:scene3d>
            <a:sp3d/>
          </p:spPr>
        </p:sp>
        <p:sp>
          <p:nvSpPr>
            <p:cNvPr id="32" name=" 8"/>
            <p:cNvSpPr/>
            <p:nvPr/>
          </p:nvSpPr>
          <p:spPr>
            <a:xfrm>
              <a:off x="1964436" y="366522"/>
              <a:ext cx="620268" cy="620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050" b="1" kern="1200" dirty="0" smtClean="0">
                  <a:gradFill>
                    <a:gsLst>
                      <a:gs pos="50000">
                        <a:schemeClr val="bg1"/>
                      </a:gs>
                      <a:gs pos="70000">
                        <a:schemeClr val="bg1"/>
                      </a:gs>
                    </a:gsLst>
                    <a:lin ang="16200000" scaled="1"/>
                  </a:gradFill>
                </a:rPr>
                <a:t>Properties</a:t>
              </a:r>
              <a:endParaRPr lang="en-US" sz="1050" b="1" kern="1200" dirty="0">
                <a:gradFill>
                  <a:gsLst>
                    <a:gs pos="50000">
                      <a:schemeClr val="bg1"/>
                    </a:gs>
                    <a:gs pos="70000">
                      <a:schemeClr val="bg1"/>
                    </a:gs>
                  </a:gsLst>
                  <a:lin ang="16200000" scaled="1"/>
                </a:gradFill>
              </a:endParaRPr>
            </a:p>
          </p:txBody>
        </p:sp>
      </p:grpSp>
      <p:sp>
        <p:nvSpPr>
          <p:cNvPr id="38" name="TextBox 26"/>
          <p:cNvSpPr txBox="1">
            <a:spLocks noChangeArrowheads="1"/>
          </p:cNvSpPr>
          <p:nvPr/>
        </p:nvSpPr>
        <p:spPr bwMode="auto">
          <a:xfrm>
            <a:off x="4929411" y="1112507"/>
            <a:ext cx="1893318" cy="750975"/>
          </a:xfrm>
          <a:prstGeom prst="rect">
            <a:avLst/>
          </a:prstGeom>
          <a:noFill/>
          <a:ln w="9525">
            <a:noFill/>
            <a:miter lim="800000"/>
            <a:headEnd/>
            <a:tailEnd/>
          </a:ln>
        </p:spPr>
        <p:txBody>
          <a:bodyPr wrap="square">
            <a:spAutoFit/>
          </a:bodyPr>
          <a:lstStyle/>
          <a:p>
            <a:pPr marL="0" lvl="1" fontAlgn="ctr">
              <a:lnSpc>
                <a:spcPct val="90000"/>
              </a:lnSpc>
              <a:spcBef>
                <a:spcPct val="20000"/>
              </a:spcBef>
              <a:spcAft>
                <a:spcPct val="15000"/>
              </a:spcAft>
            </a:pPr>
            <a:r>
              <a:rPr lang="en-US" altLang="zh-CN" sz="2400" i="1" dirty="0" smtClean="0">
                <a:gradFill>
                  <a:gsLst>
                    <a:gs pos="0">
                      <a:schemeClr val="tx1"/>
                    </a:gs>
                    <a:gs pos="86000">
                      <a:schemeClr val="tx1"/>
                    </a:gs>
                  </a:gsLst>
                  <a:lin ang="5400000" scaled="0"/>
                </a:gradFill>
              </a:rPr>
              <a:t>Classify</a:t>
            </a:r>
          </a:p>
          <a:p>
            <a:pPr marL="0" lvl="1" fontAlgn="ctr">
              <a:lnSpc>
                <a:spcPct val="90000"/>
              </a:lnSpc>
              <a:spcBef>
                <a:spcPct val="20000"/>
              </a:spcBef>
              <a:spcAft>
                <a:spcPct val="15000"/>
              </a:spcAft>
            </a:pPr>
            <a:r>
              <a:rPr lang="en-US" altLang="zh-CN" sz="1600" i="1" dirty="0" smtClean="0">
                <a:gradFill>
                  <a:gsLst>
                    <a:gs pos="0">
                      <a:schemeClr val="tx1"/>
                    </a:gs>
                    <a:gs pos="86000">
                      <a:schemeClr val="tx1"/>
                    </a:gs>
                  </a:gsLst>
                  <a:lin ang="5400000" scaled="0"/>
                </a:gradFill>
              </a:rPr>
              <a:t>(Manual/Automatic)</a:t>
            </a:r>
          </a:p>
        </p:txBody>
      </p:sp>
      <p:pic>
        <p:nvPicPr>
          <p:cNvPr id="39" name="Picture 2" descr="C:\Users\mitchelld\Desktop\Assets\Iconshock\Real_Vista_Style\General\document_256.png"/>
          <p:cNvPicPr>
            <a:picLocks noChangeAspect="1" noChangeArrowheads="1"/>
          </p:cNvPicPr>
          <p:nvPr/>
        </p:nvPicPr>
        <p:blipFill>
          <a:blip r:embed="rId5"/>
          <a:srcRect/>
          <a:stretch>
            <a:fillRect/>
          </a:stretch>
        </p:blipFill>
        <p:spPr bwMode="auto">
          <a:xfrm>
            <a:off x="872277" y="2079466"/>
            <a:ext cx="1713566" cy="1285509"/>
          </a:xfrm>
          <a:prstGeom prst="rect">
            <a:avLst/>
          </a:prstGeom>
          <a:noFill/>
        </p:spPr>
      </p:pic>
      <p:cxnSp>
        <p:nvCxnSpPr>
          <p:cNvPr id="41" name="Straight Connector 40"/>
          <p:cNvCxnSpPr/>
          <p:nvPr/>
        </p:nvCxnSpPr>
        <p:spPr>
          <a:xfrm>
            <a:off x="1658933" y="3364786"/>
            <a:ext cx="0" cy="1022540"/>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auto">
          <a:xfrm>
            <a:off x="5214562" y="4058263"/>
            <a:ext cx="6021961" cy="3298910"/>
          </a:xfrm>
          <a:prstGeom prst="rect">
            <a:avLst/>
          </a:prstGeom>
          <a:gradFill flip="none" rotWithShape="1">
            <a:gsLst>
              <a:gs pos="0">
                <a:srgbClr val="FFFFFF">
                  <a:lumMod val="0"/>
                </a:srgbClr>
              </a:gs>
              <a:gs pos="50000">
                <a:srgbClr val="000000">
                  <a:alpha val="99000"/>
                </a:srgbClr>
              </a:gs>
              <a:gs pos="79000">
                <a:srgbClr val="000000">
                  <a:alpha val="0"/>
                </a:srgbClr>
              </a:gs>
              <a:gs pos="91000">
                <a:srgbClr val="292929">
                  <a:alpha val="0"/>
                </a:srgbClr>
              </a:gs>
            </a:gsLst>
            <a:lin ang="5400000" scaled="1"/>
            <a:tileRect/>
          </a:gradFill>
          <a:ln w="12700" cap="flat" cmpd="sng" algn="ctr">
            <a:gradFill flip="none" rotWithShape="1">
              <a:gsLst>
                <a:gs pos="25000">
                  <a:srgbClr val="FFFFFF">
                    <a:alpha val="0"/>
                  </a:srgbClr>
                </a:gs>
                <a:gs pos="50000">
                  <a:srgbClr val="ADADAD">
                    <a:alpha val="69804"/>
                  </a:srgbClr>
                </a:gs>
                <a:gs pos="70000">
                  <a:srgbClr val="FFFFFF"/>
                </a:gs>
              </a:gsLst>
              <a:lin ang="16200000" scaled="1"/>
              <a:tileRect/>
            </a:gradFill>
            <a:prstDash val="solid"/>
            <a:round/>
            <a:headEnd type="none" w="med" len="med"/>
            <a:tailEnd type="none" w="med" len="med"/>
          </a:ln>
          <a:effectLst/>
        </p:spPr>
        <p:txBody>
          <a:bodyPr vert="horz" wrap="square" lIns="0" tIns="457200" rIns="0" bIns="0" numCol="1" rtlCol="0" anchor="t" anchorCtr="0" compatLnSpc="1">
            <a:prstTxWarp prst="textNoShape">
              <a:avLst/>
            </a:prstTxWarp>
          </a:bodyPr>
          <a:lstStyle/>
          <a:p>
            <a:pPr algn="ctr" fontAlgn="ctr"/>
            <a:endParaRPr lang="en-US" altLang="zh-CN" sz="2000" b="1" i="1" dirty="0" smtClean="0">
              <a:gradFill>
                <a:gsLst>
                  <a:gs pos="0">
                    <a:schemeClr val="tx1"/>
                  </a:gs>
                  <a:gs pos="50000">
                    <a:schemeClr val="tx1">
                      <a:alpha val="75000"/>
                    </a:schemeClr>
                  </a:gs>
                  <a:gs pos="50000">
                    <a:srgbClr val="027EE4"/>
                  </a:gs>
                </a:gsLst>
                <a:lin ang="5400000" scaled="0"/>
              </a:gradFill>
            </a:endParaRPr>
          </a:p>
        </p:txBody>
      </p:sp>
      <p:sp>
        <p:nvSpPr>
          <p:cNvPr id="45" name="TextBox 26"/>
          <p:cNvSpPr txBox="1">
            <a:spLocks noChangeArrowheads="1"/>
          </p:cNvSpPr>
          <p:nvPr/>
        </p:nvSpPr>
        <p:spPr bwMode="auto">
          <a:xfrm>
            <a:off x="5120649" y="4121954"/>
            <a:ext cx="2027760" cy="757130"/>
          </a:xfrm>
          <a:prstGeom prst="rect">
            <a:avLst/>
          </a:prstGeom>
          <a:noFill/>
          <a:ln w="9525">
            <a:noFill/>
            <a:miter lim="800000"/>
            <a:headEnd/>
            <a:tailEnd/>
          </a:ln>
        </p:spPr>
        <p:txBody>
          <a:bodyPr wrap="square">
            <a:spAutoFit/>
          </a:bodyPr>
          <a:lstStyle/>
          <a:p>
            <a:pPr marL="0" lvl="1" fontAlgn="ctr">
              <a:lnSpc>
                <a:spcPct val="90000"/>
              </a:lnSpc>
              <a:spcBef>
                <a:spcPct val="20000"/>
              </a:spcBef>
              <a:spcAft>
                <a:spcPct val="15000"/>
              </a:spcAft>
            </a:pPr>
            <a:r>
              <a:rPr lang="en-US" altLang="zh-CN" sz="2400" i="1" dirty="0" smtClean="0">
                <a:gradFill>
                  <a:gsLst>
                    <a:gs pos="0">
                      <a:schemeClr val="tx1"/>
                    </a:gs>
                    <a:gs pos="86000">
                      <a:schemeClr val="tx1"/>
                    </a:gs>
                  </a:gsLst>
                  <a:lin ang="5400000" scaled="0"/>
                </a:gradFill>
              </a:rPr>
              <a:t>Apply Policies</a:t>
            </a:r>
          </a:p>
        </p:txBody>
      </p:sp>
      <p:grpSp>
        <p:nvGrpSpPr>
          <p:cNvPr id="57" name="Group 56"/>
          <p:cNvGrpSpPr/>
          <p:nvPr/>
        </p:nvGrpSpPr>
        <p:grpSpPr>
          <a:xfrm>
            <a:off x="5591613" y="4747922"/>
            <a:ext cx="5238616" cy="1582503"/>
            <a:chOff x="4051300" y="4597400"/>
            <a:chExt cx="4076700" cy="1651000"/>
          </a:xfrm>
        </p:grpSpPr>
        <p:sp>
          <p:nvSpPr>
            <p:cNvPr id="49" name="Rounded Rectangle 48"/>
            <p:cNvSpPr/>
            <p:nvPr/>
          </p:nvSpPr>
          <p:spPr bwMode="gray">
            <a:xfrm flipH="1">
              <a:off x="4051300" y="4597400"/>
              <a:ext cx="4076700" cy="495300"/>
            </a:xfrm>
            <a:prstGeom prst="round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lnSpc>
                  <a:spcPct val="90000"/>
                </a:lnSpc>
                <a:spcBef>
                  <a:spcPct val="20000"/>
                </a:spcBef>
                <a:spcAft>
                  <a:spcPct val="15000"/>
                </a:spcAft>
                <a:defRPr/>
              </a:pPr>
              <a:r>
                <a:rPr lang="en-US" altLang="zh-CN" sz="1050" dirty="0" smtClean="0">
                  <a:gradFill>
                    <a:gsLst>
                      <a:gs pos="0">
                        <a:schemeClr val="tx1"/>
                      </a:gs>
                      <a:gs pos="86000">
                        <a:schemeClr val="tx1"/>
                      </a:gs>
                    </a:gsLst>
                    <a:lin ang="5400000" scaled="0"/>
                  </a:gradFill>
                </a:rPr>
                <a:t>Access Controls, </a:t>
              </a:r>
            </a:p>
            <a:p>
              <a:pPr marL="0" lvl="1" algn="ctr" fontAlgn="ctr">
                <a:lnSpc>
                  <a:spcPct val="90000"/>
                </a:lnSpc>
                <a:spcBef>
                  <a:spcPct val="20000"/>
                </a:spcBef>
                <a:spcAft>
                  <a:spcPct val="15000"/>
                </a:spcAft>
                <a:defRPr/>
              </a:pPr>
              <a:r>
                <a:rPr lang="en-US" altLang="zh-CN" sz="1050" dirty="0" smtClean="0">
                  <a:gradFill>
                    <a:gsLst>
                      <a:gs pos="0">
                        <a:schemeClr val="tx1"/>
                      </a:gs>
                      <a:gs pos="86000">
                        <a:schemeClr val="tx1"/>
                      </a:gs>
                    </a:gsLst>
                    <a:lin ang="5400000" scaled="0"/>
                  </a:gradFill>
                </a:rPr>
                <a:t>Rights Management</a:t>
              </a:r>
            </a:p>
          </p:txBody>
        </p:sp>
        <p:sp>
          <p:nvSpPr>
            <p:cNvPr id="55" name="Rounded Rectangle 54"/>
            <p:cNvSpPr/>
            <p:nvPr/>
          </p:nvSpPr>
          <p:spPr bwMode="gray">
            <a:xfrm flipH="1">
              <a:off x="4051300" y="5168900"/>
              <a:ext cx="4076700" cy="495300"/>
            </a:xfrm>
            <a:prstGeom prst="round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lnSpc>
                  <a:spcPct val="90000"/>
                </a:lnSpc>
                <a:spcBef>
                  <a:spcPct val="20000"/>
                </a:spcBef>
                <a:spcAft>
                  <a:spcPct val="15000"/>
                </a:spcAft>
                <a:defRPr/>
              </a:pPr>
              <a:r>
                <a:rPr lang="en-US" altLang="zh-CN" sz="1050" dirty="0" smtClean="0">
                  <a:gradFill>
                    <a:gsLst>
                      <a:gs pos="0">
                        <a:schemeClr val="tx1"/>
                      </a:gs>
                      <a:gs pos="86000">
                        <a:schemeClr val="tx1"/>
                      </a:gs>
                    </a:gsLst>
                    <a:lin ang="5400000" scaled="0"/>
                  </a:gradFill>
                </a:rPr>
                <a:t>Retention, Auditing</a:t>
              </a:r>
            </a:p>
          </p:txBody>
        </p:sp>
        <p:sp>
          <p:nvSpPr>
            <p:cNvPr id="56" name="Rounded Rectangle 55"/>
            <p:cNvSpPr/>
            <p:nvPr/>
          </p:nvSpPr>
          <p:spPr bwMode="gray">
            <a:xfrm flipH="1">
              <a:off x="4051300" y="5753100"/>
              <a:ext cx="4076700" cy="495300"/>
            </a:xfrm>
            <a:prstGeom prst="roundRect">
              <a:avLst/>
            </a:prstGeom>
            <a:gradFill flip="none" rotWithShape="1">
              <a:gsLst>
                <a:gs pos="0">
                  <a:srgbClr val="FFFFFF">
                    <a:lumMod val="0"/>
                    <a:alpha val="0"/>
                  </a:srgbClr>
                </a:gs>
                <a:gs pos="25000">
                  <a:srgbClr val="FFFFFF">
                    <a:lumMod val="0"/>
                  </a:srgbClr>
                </a:gs>
                <a:gs pos="50000">
                  <a:srgbClr val="000000"/>
                </a:gs>
                <a:gs pos="75000">
                  <a:srgbClr val="000000"/>
                </a:gs>
                <a:gs pos="100000">
                  <a:srgbClr val="292929">
                    <a:alpha val="0"/>
                  </a:srgbClr>
                </a:gs>
              </a:gsLst>
              <a:lin ang="0" scaled="1"/>
              <a:tileRect/>
            </a:gradFill>
            <a:ln w="12700" cap="flat" cmpd="sng" algn="ctr">
              <a:gradFill flip="none" rotWithShape="1">
                <a:gsLst>
                  <a:gs pos="0">
                    <a:srgbClr val="FFFFFF">
                      <a:alpha val="0"/>
                    </a:srgbClr>
                  </a:gs>
                  <a:gs pos="50000">
                    <a:schemeClr val="tx1"/>
                  </a:gs>
                  <a:gs pos="100000">
                    <a:srgbClr val="FFFFFF">
                      <a:alpha val="0"/>
                    </a:srgbClr>
                  </a:gs>
                </a:gsLst>
                <a:lin ang="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lvl="1" algn="ctr" fontAlgn="ctr">
                <a:lnSpc>
                  <a:spcPct val="90000"/>
                </a:lnSpc>
                <a:spcBef>
                  <a:spcPct val="20000"/>
                </a:spcBef>
                <a:spcAft>
                  <a:spcPct val="15000"/>
                </a:spcAft>
                <a:defRPr/>
              </a:pPr>
              <a:r>
                <a:rPr lang="en-US" altLang="zh-CN" sz="1050" dirty="0" smtClean="0">
                  <a:gradFill>
                    <a:gsLst>
                      <a:gs pos="0">
                        <a:schemeClr val="tx1"/>
                      </a:gs>
                      <a:gs pos="86000">
                        <a:schemeClr val="tx1"/>
                      </a:gs>
                    </a:gsLst>
                    <a:lin ang="5400000" scaled="0"/>
                  </a:gradFill>
                </a:rPr>
                <a:t>Expiration, Backup</a:t>
              </a:r>
            </a:p>
          </p:txBody>
        </p:sp>
      </p:grpSp>
      <p:cxnSp>
        <p:nvCxnSpPr>
          <p:cNvPr id="58" name="Straight Connector 57"/>
          <p:cNvCxnSpPr/>
          <p:nvPr/>
        </p:nvCxnSpPr>
        <p:spPr>
          <a:xfrm flipH="1">
            <a:off x="5950470" y="3868041"/>
            <a:ext cx="1663751" cy="928863"/>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5" name="Picture 2" descr="C:\Users\mitchelld\Desktop\Assets\Iconshock\Real_Vista_Style\General\document_256.png"/>
          <p:cNvPicPr>
            <a:picLocks noChangeAspect="1" noChangeArrowheads="1"/>
          </p:cNvPicPr>
          <p:nvPr/>
        </p:nvPicPr>
        <p:blipFill>
          <a:blip r:embed="rId5"/>
          <a:srcRect/>
          <a:stretch>
            <a:fillRect/>
          </a:stretch>
        </p:blipFill>
        <p:spPr bwMode="auto">
          <a:xfrm>
            <a:off x="7626918" y="2069941"/>
            <a:ext cx="1713566" cy="1285509"/>
          </a:xfrm>
          <a:prstGeom prst="rect">
            <a:avLst/>
          </a:prstGeom>
          <a:noFill/>
        </p:spPr>
      </p:pic>
      <p:pic>
        <p:nvPicPr>
          <p:cNvPr id="68" name="Picture 2" descr="C:\Users\mitchelld\Desktop\Assets\Iconshock\Real_Vista_Style\General\document_256.png"/>
          <p:cNvPicPr>
            <a:picLocks noChangeAspect="1" noChangeArrowheads="1"/>
          </p:cNvPicPr>
          <p:nvPr/>
        </p:nvPicPr>
        <p:blipFill>
          <a:blip r:embed="rId5"/>
          <a:srcRect/>
          <a:stretch>
            <a:fillRect/>
          </a:stretch>
        </p:blipFill>
        <p:spPr bwMode="auto">
          <a:xfrm>
            <a:off x="859581" y="2079466"/>
            <a:ext cx="1713566" cy="1285509"/>
          </a:xfrm>
          <a:prstGeom prst="rect">
            <a:avLst/>
          </a:prstGeom>
          <a:noFill/>
        </p:spPr>
      </p:pic>
      <p:pic>
        <p:nvPicPr>
          <p:cNvPr id="69" name="Picture 2" descr="C:\Users\mitchelld\Desktop\Assets\Iconshock\Real_Vista_Style\General\document_256.png"/>
          <p:cNvPicPr>
            <a:picLocks noChangeAspect="1" noChangeArrowheads="1"/>
          </p:cNvPicPr>
          <p:nvPr/>
        </p:nvPicPr>
        <p:blipFill>
          <a:blip r:embed="rId5"/>
          <a:srcRect/>
          <a:stretch>
            <a:fillRect/>
          </a:stretch>
        </p:blipFill>
        <p:spPr bwMode="auto">
          <a:xfrm>
            <a:off x="7614221" y="2069941"/>
            <a:ext cx="1713566" cy="1285509"/>
          </a:xfrm>
          <a:prstGeom prst="rect">
            <a:avLst/>
          </a:prstGeom>
          <a:noFill/>
        </p:spPr>
      </p:pic>
      <p:sp>
        <p:nvSpPr>
          <p:cNvPr id="72" name="TextBox 71"/>
          <p:cNvSpPr txBox="1"/>
          <p:nvPr/>
        </p:nvSpPr>
        <p:spPr>
          <a:xfrm>
            <a:off x="5378477" y="6110136"/>
            <a:ext cx="1947465" cy="492443"/>
          </a:xfrm>
          <a:prstGeom prst="rect">
            <a:avLst/>
          </a:prstGeom>
          <a:noFill/>
        </p:spPr>
        <p:txBody>
          <a:bodyPr wrap="square" lIns="0" tIns="0" rIns="0" bIns="0" rtlCol="0">
            <a:spAutoFit/>
          </a:bodyPr>
          <a:lstStyle/>
          <a:p>
            <a:pPr fontAlgn="ctr"/>
            <a:r>
              <a:rPr lang="en-US" altLang="zh-CN" sz="1600" b="1" i="1" dirty="0" smtClean="0">
                <a:gradFill>
                  <a:gsLst>
                    <a:gs pos="0">
                      <a:schemeClr val="tx1"/>
                    </a:gs>
                    <a:gs pos="50000">
                      <a:schemeClr val="tx1">
                        <a:alpha val="75000"/>
                      </a:schemeClr>
                    </a:gs>
                    <a:gs pos="50000">
                      <a:srgbClr val="027EE4"/>
                    </a:gs>
                  </a:gsLst>
                  <a:lin ang="5400000" scaled="0"/>
                </a:gradFill>
                <a:effectLst>
                  <a:outerShdw blurRad="317500" sx="102000" sy="102000" algn="ctr" rotWithShape="0">
                    <a:prstClr val="black"/>
                  </a:outerShdw>
                </a:effectLst>
              </a:rPr>
              <a:t>High Business Value</a:t>
            </a:r>
          </a:p>
        </p:txBody>
      </p:sp>
      <p:sp>
        <p:nvSpPr>
          <p:cNvPr id="73" name="TextBox 72"/>
          <p:cNvSpPr txBox="1"/>
          <p:nvPr/>
        </p:nvSpPr>
        <p:spPr>
          <a:xfrm>
            <a:off x="9402528" y="6084203"/>
            <a:ext cx="1904196" cy="492443"/>
          </a:xfrm>
          <a:prstGeom prst="rect">
            <a:avLst/>
          </a:prstGeom>
          <a:noFill/>
        </p:spPr>
        <p:txBody>
          <a:bodyPr wrap="square" lIns="0" tIns="0" rIns="0" bIns="0" rtlCol="0">
            <a:spAutoFit/>
          </a:bodyPr>
          <a:lstStyle/>
          <a:p>
            <a:pPr algn="r" fontAlgn="ctr"/>
            <a:r>
              <a:rPr lang="en-US" altLang="zh-CN" sz="1600" b="1" i="1" dirty="0" smtClean="0">
                <a:gradFill>
                  <a:gsLst>
                    <a:gs pos="0">
                      <a:schemeClr val="tx1"/>
                    </a:gs>
                    <a:gs pos="50000">
                      <a:schemeClr val="tx1">
                        <a:alpha val="75000"/>
                      </a:schemeClr>
                    </a:gs>
                    <a:gs pos="50000">
                      <a:srgbClr val="027EE4"/>
                    </a:gs>
                  </a:gsLst>
                  <a:lin ang="5400000" scaled="0"/>
                </a:gradFill>
                <a:effectLst>
                  <a:outerShdw blurRad="317500" sx="102000" sy="102000" algn="ctr" rotWithShape="0">
                    <a:prstClr val="black"/>
                  </a:outerShdw>
                </a:effectLst>
              </a:rPr>
              <a:t>Low Business Value</a:t>
            </a:r>
          </a:p>
        </p:txBody>
      </p:sp>
      <p:sp>
        <p:nvSpPr>
          <p:cNvPr id="59" name="TextBox 26"/>
          <p:cNvSpPr txBox="1">
            <a:spLocks noChangeArrowheads="1"/>
          </p:cNvSpPr>
          <p:nvPr/>
        </p:nvSpPr>
        <p:spPr bwMode="auto">
          <a:xfrm>
            <a:off x="9782828" y="1271138"/>
            <a:ext cx="1738612" cy="754053"/>
          </a:xfrm>
          <a:prstGeom prst="rect">
            <a:avLst/>
          </a:prstGeom>
          <a:noFill/>
          <a:ln w="9525">
            <a:noFill/>
            <a:miter lim="800000"/>
            <a:headEnd/>
            <a:tailEnd/>
          </a:ln>
        </p:spPr>
        <p:txBody>
          <a:bodyPr wrap="square">
            <a:spAutoFit/>
          </a:bodyPr>
          <a:lstStyle/>
          <a:p>
            <a:pPr marL="0" lvl="1" fontAlgn="ctr">
              <a:lnSpc>
                <a:spcPct val="90000"/>
              </a:lnSpc>
              <a:spcBef>
                <a:spcPct val="20000"/>
              </a:spcBef>
              <a:spcAft>
                <a:spcPct val="15000"/>
              </a:spcAft>
            </a:pPr>
            <a:r>
              <a:rPr lang="en-US" altLang="zh-CN" sz="2000" i="1" dirty="0" smtClean="0">
                <a:gradFill>
                  <a:gsLst>
                    <a:gs pos="0">
                      <a:schemeClr val="tx1"/>
                    </a:gs>
                    <a:gs pos="86000">
                      <a:schemeClr val="tx1"/>
                    </a:gs>
                  </a:gsLst>
                  <a:lin ang="5400000" scaled="0"/>
                </a:gradFill>
              </a:rPr>
              <a:t>Classification</a:t>
            </a:r>
          </a:p>
          <a:p>
            <a:pPr marL="0" lvl="1" fontAlgn="ctr">
              <a:lnSpc>
                <a:spcPct val="90000"/>
              </a:lnSpc>
              <a:spcBef>
                <a:spcPct val="20000"/>
              </a:spcBef>
              <a:spcAft>
                <a:spcPct val="15000"/>
              </a:spcAft>
            </a:pPr>
            <a:r>
              <a:rPr lang="en-US" altLang="zh-CN" sz="2000" i="1" dirty="0" smtClean="0">
                <a:gradFill>
                  <a:gsLst>
                    <a:gs pos="0">
                      <a:schemeClr val="tx1"/>
                    </a:gs>
                    <a:gs pos="86000">
                      <a:schemeClr val="tx1"/>
                    </a:gs>
                  </a:gsLst>
                  <a:lin ang="5400000" scaled="0"/>
                </a:gradFill>
              </a:rPr>
              <a:t>Engine</a:t>
            </a:r>
          </a:p>
        </p:txBody>
      </p:sp>
      <p:pic>
        <p:nvPicPr>
          <p:cNvPr id="61" name="Picture 4" descr="\\SERVER3\InternalBin\Resource DVD\DVD_ART36\Artwork_Imagery\Icons - Illustrations\_ REAL VISTA STYLE\lock locked secure security.png"/>
          <p:cNvPicPr>
            <a:picLocks noChangeAspect="1" noChangeArrowheads="1"/>
          </p:cNvPicPr>
          <p:nvPr/>
        </p:nvPicPr>
        <p:blipFill>
          <a:blip r:embed="rId6"/>
          <a:stretch>
            <a:fillRect/>
          </a:stretch>
        </p:blipFill>
        <p:spPr bwMode="auto">
          <a:xfrm>
            <a:off x="5124359" y="4698597"/>
            <a:ext cx="1140363" cy="1140363"/>
          </a:xfrm>
          <a:prstGeom prst="rect">
            <a:avLst/>
          </a:prstGeom>
          <a:noFill/>
          <a:ln>
            <a:noFill/>
          </a:ln>
        </p:spPr>
      </p:pic>
      <p:pic>
        <p:nvPicPr>
          <p:cNvPr id="66" name="Rectangle 51203"/>
          <p:cNvPicPr>
            <a:picLocks noChangeAspect="1" noChangeArrowheads="1"/>
          </p:cNvPicPr>
          <p:nvPr/>
        </p:nvPicPr>
        <p:blipFill>
          <a:blip r:embed="rId7" cstate="print"/>
          <a:srcRect b="44082"/>
          <a:stretch>
            <a:fillRect/>
          </a:stretch>
        </p:blipFill>
        <p:spPr bwMode="auto">
          <a:xfrm>
            <a:off x="8918844" y="5349724"/>
            <a:ext cx="418709" cy="370712"/>
          </a:xfrm>
          <a:prstGeom prst="rect">
            <a:avLst/>
          </a:prstGeom>
          <a:noFill/>
          <a:ln w="9525">
            <a:noFill/>
            <a:miter lim="800000"/>
            <a:headEnd/>
            <a:tailEnd/>
          </a:ln>
        </p:spPr>
      </p:pic>
      <p:pic>
        <p:nvPicPr>
          <p:cNvPr id="67" name="Picture 3" descr="\\SERVER3\InternalBin\Resource DVD\DVD_ART36\Artwork_Imagery\Icons - Illustrations\_ REAL VISTA STYLE\money bag dollar sign.png"/>
          <p:cNvPicPr>
            <a:picLocks noChangeAspect="1" noChangeArrowheads="1"/>
          </p:cNvPicPr>
          <p:nvPr/>
        </p:nvPicPr>
        <p:blipFill>
          <a:blip r:embed="rId8"/>
          <a:stretch>
            <a:fillRect/>
          </a:stretch>
        </p:blipFill>
        <p:spPr bwMode="auto">
          <a:xfrm>
            <a:off x="8888312" y="5853285"/>
            <a:ext cx="486406" cy="486406"/>
          </a:xfrm>
          <a:prstGeom prst="rect">
            <a:avLst/>
          </a:prstGeom>
          <a:noFill/>
          <a:ln>
            <a:noFill/>
          </a:ln>
        </p:spPr>
      </p:pic>
      <p:pic>
        <p:nvPicPr>
          <p:cNvPr id="70" name="Picture 4" descr="\\SERVER3\InternalBin\Resource DVD\DVD_ART36\Artwork_Imagery\Icons - Illustrations\_ REAL VISTA STYLE\lock locked secure security.png"/>
          <p:cNvPicPr>
            <a:picLocks noChangeAspect="1" noChangeArrowheads="1"/>
          </p:cNvPicPr>
          <p:nvPr/>
        </p:nvPicPr>
        <p:blipFill>
          <a:blip r:embed="rId6"/>
          <a:stretch>
            <a:fillRect/>
          </a:stretch>
        </p:blipFill>
        <p:spPr bwMode="auto">
          <a:xfrm>
            <a:off x="8861595" y="4738545"/>
            <a:ext cx="478890" cy="478890"/>
          </a:xfrm>
          <a:prstGeom prst="rect">
            <a:avLst/>
          </a:prstGeom>
          <a:noFill/>
          <a:ln>
            <a:noFill/>
          </a:ln>
        </p:spPr>
      </p:pic>
      <p:pic>
        <p:nvPicPr>
          <p:cNvPr id="62" name="Picture 3" descr="\\SERVER3\InternalBin\Resource DVD\DVD_ART36\Artwork_Imagery\Icons - Illustrations\_ REAL VISTA STYLE\money bag dollar sign.png"/>
          <p:cNvPicPr>
            <a:picLocks noChangeAspect="1" noChangeArrowheads="1"/>
          </p:cNvPicPr>
          <p:nvPr/>
        </p:nvPicPr>
        <p:blipFill>
          <a:blip r:embed="rId8"/>
          <a:stretch>
            <a:fillRect/>
          </a:stretch>
        </p:blipFill>
        <p:spPr bwMode="auto">
          <a:xfrm>
            <a:off x="9963927" y="4758261"/>
            <a:ext cx="1007015" cy="1007015"/>
          </a:xfrm>
          <a:prstGeom prst="rect">
            <a:avLst/>
          </a:prstGeom>
          <a:noFill/>
          <a:ln>
            <a:noFill/>
          </a:ln>
        </p:spPr>
      </p:pic>
      <p:sp>
        <p:nvSpPr>
          <p:cNvPr id="74" name="TextBox 26"/>
          <p:cNvSpPr txBox="1">
            <a:spLocks noChangeArrowheads="1"/>
          </p:cNvSpPr>
          <p:nvPr/>
        </p:nvSpPr>
        <p:spPr bwMode="auto">
          <a:xfrm>
            <a:off x="2573147" y="1085326"/>
            <a:ext cx="2348028" cy="480131"/>
          </a:xfrm>
          <a:prstGeom prst="rect">
            <a:avLst/>
          </a:prstGeom>
          <a:noFill/>
          <a:ln w="9525">
            <a:noFill/>
            <a:miter lim="800000"/>
            <a:headEnd/>
            <a:tailEnd/>
          </a:ln>
        </p:spPr>
        <p:txBody>
          <a:bodyPr wrap="square">
            <a:spAutoFit/>
          </a:bodyPr>
          <a:lstStyle/>
          <a:p>
            <a:pPr marL="0" lvl="1" fontAlgn="ctr">
              <a:lnSpc>
                <a:spcPct val="90000"/>
              </a:lnSpc>
              <a:spcBef>
                <a:spcPct val="20000"/>
              </a:spcBef>
              <a:spcAft>
                <a:spcPct val="15000"/>
              </a:spcAft>
            </a:pPr>
            <a:r>
              <a:rPr lang="en-US" altLang="zh-CN" sz="2800" i="1" dirty="0" smtClean="0">
                <a:gradFill>
                  <a:gsLst>
                    <a:gs pos="0">
                      <a:schemeClr val="tx1"/>
                    </a:gs>
                    <a:gs pos="86000">
                      <a:schemeClr val="tx1"/>
                    </a:gs>
                  </a:gsLst>
                  <a:lin ang="5400000" scaled="0"/>
                </a:gradFill>
              </a:rPr>
              <a:t>File Server</a:t>
            </a:r>
          </a:p>
        </p:txBody>
      </p:sp>
      <p:cxnSp>
        <p:nvCxnSpPr>
          <p:cNvPr id="60" name="Straight Connector 59"/>
          <p:cNvCxnSpPr/>
          <p:nvPr/>
        </p:nvCxnSpPr>
        <p:spPr>
          <a:xfrm>
            <a:off x="9505285" y="3985143"/>
            <a:ext cx="673185" cy="830811"/>
          </a:xfrm>
          <a:prstGeom prst="line">
            <a:avLst/>
          </a:prstGeom>
          <a:ln w="15875">
            <a:gradFill flip="none" rotWithShape="1">
              <a:gsLst>
                <a:gs pos="0">
                  <a:schemeClr val="tx1">
                    <a:alpha val="0"/>
                  </a:schemeClr>
                </a:gs>
                <a:gs pos="50000">
                  <a:schemeClr val="tx1"/>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53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par>
                                <p:cTn id="8" presetID="63" presetClass="path" presetSubtype="0" accel="50000" decel="50000" fill="hold" nodeType="withEffect">
                                  <p:stCondLst>
                                    <p:cond delay="0"/>
                                  </p:stCondLst>
                                  <p:childTnLst>
                                    <p:animMotion origin="layout" path="M 3.33333E-6 2.96296E-6 L 0.55729 2.96296E-6 " pathEditMode="relative" rAng="0" ptsTypes="AA">
                                      <p:cBhvr>
                                        <p:cTn id="9" dur="2000" fill="hold"/>
                                        <p:tgtEl>
                                          <p:spTgt spid="39"/>
                                        </p:tgtEl>
                                        <p:attrNameLst>
                                          <p:attrName>ppt_x</p:attrName>
                                          <p:attrName>ppt_y</p:attrName>
                                        </p:attrNameLst>
                                      </p:cBhvr>
                                      <p:rCtr x="279" y="0"/>
                                    </p:animMotion>
                                  </p:childTnLst>
                                </p:cTn>
                              </p:par>
                            </p:childTnLst>
                          </p:cTn>
                        </p:par>
                        <p:par>
                          <p:cTn id="10" fill="hold">
                            <p:stCondLst>
                              <p:cond delay="2000"/>
                            </p:stCondLst>
                            <p:childTnLst>
                              <p:par>
                                <p:cTn id="11" presetID="10" presetClass="exit" presetSubtype="0" fill="hold" nodeType="afterEffect">
                                  <p:stCondLst>
                                    <p:cond delay="0"/>
                                  </p:stCondLst>
                                  <p:childTnLst>
                                    <p:animEffect transition="out" filter="fade">
                                      <p:cBhvr>
                                        <p:cTn id="12" dur="2000"/>
                                        <p:tgtEl>
                                          <p:spTgt spid="39"/>
                                        </p:tgtEl>
                                      </p:cBhvr>
                                    </p:animEffect>
                                    <p:set>
                                      <p:cBhvr>
                                        <p:cTn id="13" dur="1" fill="hold">
                                          <p:stCondLst>
                                            <p:cond delay="1999"/>
                                          </p:stCondLst>
                                        </p:cTn>
                                        <p:tgtEl>
                                          <p:spTgt spid="39"/>
                                        </p:tgtEl>
                                        <p:attrNameLst>
                                          <p:attrName>style.visibility</p:attrName>
                                        </p:attrNameLst>
                                      </p:cBhvr>
                                      <p:to>
                                        <p:strVal val="hidden"/>
                                      </p:to>
                                    </p:set>
                                  </p:childTnLst>
                                </p:cTn>
                              </p:par>
                              <p:par>
                                <p:cTn id="14" presetID="8" presetClass="emph" presetSubtype="0" fill="hold" nodeType="withEffect">
                                  <p:stCondLst>
                                    <p:cond delay="0"/>
                                  </p:stCondLst>
                                  <p:childTnLst>
                                    <p:animRot by="21600000">
                                      <p:cBhvr>
                                        <p:cTn id="15" dur="2000" fill="hold"/>
                                        <p:tgtEl>
                                          <p:spTgt spid="30"/>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29"/>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28"/>
                                        </p:tgtEl>
                                        <p:attrNameLst>
                                          <p:attrName>r</p:attrName>
                                        </p:attrNameLst>
                                      </p:cBhvr>
                                    </p:animRo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000"/>
                                        <p:tgtEl>
                                          <p:spTgt spid="65"/>
                                        </p:tgtEl>
                                      </p:cBhvr>
                                    </p:animEffect>
                                  </p:childTnLst>
                                </p:cTn>
                              </p:par>
                              <p:par>
                                <p:cTn id="24" presetID="63" presetClass="path" presetSubtype="0" accel="50000" decel="50000" fill="hold" nodeType="withEffect">
                                  <p:stCondLst>
                                    <p:cond delay="0"/>
                                  </p:stCondLst>
                                  <p:childTnLst>
                                    <p:animMotion origin="layout" path="M 0.00313 0.00139 L -0.25313 0.38195 " pathEditMode="relative" rAng="0" ptsTypes="AA">
                                      <p:cBhvr>
                                        <p:cTn id="25" dur="2000" fill="hold"/>
                                        <p:tgtEl>
                                          <p:spTgt spid="65"/>
                                        </p:tgtEl>
                                        <p:attrNameLst>
                                          <p:attrName>ppt_x</p:attrName>
                                          <p:attrName>ppt_y</p:attrName>
                                        </p:attrNameLst>
                                      </p:cBhvr>
                                      <p:rCtr x="-128" y="190"/>
                                    </p:animMotion>
                                  </p:childTnLst>
                                </p:cTn>
                              </p:par>
                            </p:childTnLst>
                          </p:cTn>
                        </p:par>
                        <p:par>
                          <p:cTn id="26" fill="hold">
                            <p:stCondLst>
                              <p:cond delay="6000"/>
                            </p:stCondLst>
                            <p:childTnLst>
                              <p:par>
                                <p:cTn id="27" presetID="10" presetClass="exit" presetSubtype="0" fill="hold" nodeType="afterEffect">
                                  <p:stCondLst>
                                    <p:cond delay="0"/>
                                  </p:stCondLst>
                                  <p:childTnLst>
                                    <p:animEffect transition="out" filter="fade">
                                      <p:cBhvr>
                                        <p:cTn id="28" dur="2000"/>
                                        <p:tgtEl>
                                          <p:spTgt spid="65"/>
                                        </p:tgtEl>
                                      </p:cBhvr>
                                    </p:animEffect>
                                    <p:set>
                                      <p:cBhvr>
                                        <p:cTn id="29" dur="1" fill="hold">
                                          <p:stCondLst>
                                            <p:cond delay="1999"/>
                                          </p:stCondLst>
                                        </p:cTn>
                                        <p:tgtEl>
                                          <p:spTgt spid="65"/>
                                        </p:tgtEl>
                                        <p:attrNameLst>
                                          <p:attrName>style.visibility</p:attrName>
                                        </p:attrNameLst>
                                      </p:cBhvr>
                                      <p:to>
                                        <p:strVal val="hidden"/>
                                      </p:to>
                                    </p:set>
                                  </p:childTnLst>
                                </p:cTn>
                              </p:par>
                            </p:childTnLst>
                          </p:cTn>
                        </p:par>
                        <p:par>
                          <p:cTn id="30" fill="hold">
                            <p:stCondLst>
                              <p:cond delay="8000"/>
                            </p:stCondLst>
                            <p:childTnLst>
                              <p:par>
                                <p:cTn id="31" presetID="10" presetClass="entr" presetSubtype="0"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2000"/>
                                        <p:tgtEl>
                                          <p:spTgt spid="68"/>
                                        </p:tgtEl>
                                      </p:cBhvr>
                                    </p:animEffect>
                                  </p:childTnLst>
                                </p:cTn>
                              </p:par>
                              <p:par>
                                <p:cTn id="34" presetID="63" presetClass="path" presetSubtype="0" accel="50000" decel="50000" fill="hold" nodeType="withEffect">
                                  <p:stCondLst>
                                    <p:cond delay="0"/>
                                  </p:stCondLst>
                                  <p:childTnLst>
                                    <p:animMotion origin="layout" path="M 3.33333E-6 2.96296E-6 L 0.55729 2.96296E-6 " pathEditMode="relative" rAng="0" ptsTypes="AA">
                                      <p:cBhvr>
                                        <p:cTn id="35" dur="2000" fill="hold"/>
                                        <p:tgtEl>
                                          <p:spTgt spid="68"/>
                                        </p:tgtEl>
                                        <p:attrNameLst>
                                          <p:attrName>ppt_x</p:attrName>
                                          <p:attrName>ppt_y</p:attrName>
                                        </p:attrNameLst>
                                      </p:cBhvr>
                                      <p:rCtr x="279" y="0"/>
                                    </p:animMotion>
                                  </p:childTnLst>
                                </p:cTn>
                              </p:par>
                            </p:childTnLst>
                          </p:cTn>
                        </p:par>
                        <p:par>
                          <p:cTn id="36" fill="hold">
                            <p:stCondLst>
                              <p:cond delay="10000"/>
                            </p:stCondLst>
                            <p:childTnLst>
                              <p:par>
                                <p:cTn id="37" presetID="10" presetClass="exit" presetSubtype="0" fill="hold" nodeType="afterEffect">
                                  <p:stCondLst>
                                    <p:cond delay="0"/>
                                  </p:stCondLst>
                                  <p:childTnLst>
                                    <p:animEffect transition="out" filter="fade">
                                      <p:cBhvr>
                                        <p:cTn id="38" dur="2000"/>
                                        <p:tgtEl>
                                          <p:spTgt spid="68"/>
                                        </p:tgtEl>
                                      </p:cBhvr>
                                    </p:animEffect>
                                    <p:set>
                                      <p:cBhvr>
                                        <p:cTn id="39" dur="1" fill="hold">
                                          <p:stCondLst>
                                            <p:cond delay="1999"/>
                                          </p:stCondLst>
                                        </p:cTn>
                                        <p:tgtEl>
                                          <p:spTgt spid="68"/>
                                        </p:tgtEl>
                                        <p:attrNameLst>
                                          <p:attrName>style.visibility</p:attrName>
                                        </p:attrNameLst>
                                      </p:cBhvr>
                                      <p:to>
                                        <p:strVal val="hidden"/>
                                      </p:to>
                                    </p:set>
                                  </p:childTnLst>
                                </p:cTn>
                              </p:par>
                              <p:par>
                                <p:cTn id="40" presetID="8" presetClass="emph" presetSubtype="0" fill="hold" nodeType="withEffect">
                                  <p:stCondLst>
                                    <p:cond delay="0"/>
                                  </p:stCondLst>
                                  <p:childTnLst>
                                    <p:animRot by="21600000">
                                      <p:cBhvr>
                                        <p:cTn id="41" dur="2000" fill="hold"/>
                                        <p:tgtEl>
                                          <p:spTgt spid="30"/>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28"/>
                                        </p:tgtEl>
                                        <p:attrNameLst>
                                          <p:attrName>r</p:attrName>
                                        </p:attrNameLst>
                                      </p:cBhvr>
                                    </p:animRot>
                                  </p:childTnLst>
                                </p:cTn>
                              </p:par>
                              <p:par>
                                <p:cTn id="44" presetID="8" presetClass="emph" presetSubtype="0" fill="hold" nodeType="withEffect">
                                  <p:stCondLst>
                                    <p:cond delay="0"/>
                                  </p:stCondLst>
                                  <p:childTnLst>
                                    <p:animRot by="21600000">
                                      <p:cBhvr>
                                        <p:cTn id="45" dur="2000" fill="hold"/>
                                        <p:tgtEl>
                                          <p:spTgt spid="29"/>
                                        </p:tgtEl>
                                        <p:attrNameLst>
                                          <p:attrName>r</p:attrName>
                                        </p:attrNameLst>
                                      </p:cBhvr>
                                    </p:animRot>
                                  </p:childTnLst>
                                </p:cTn>
                              </p:par>
                            </p:childTnLst>
                          </p:cTn>
                        </p:par>
                        <p:par>
                          <p:cTn id="46" fill="hold">
                            <p:stCondLst>
                              <p:cond delay="12000"/>
                            </p:stCondLst>
                            <p:childTnLst>
                              <p:par>
                                <p:cTn id="47" presetID="10" presetClass="entr" presetSubtype="0"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2000"/>
                                        <p:tgtEl>
                                          <p:spTgt spid="69"/>
                                        </p:tgtEl>
                                      </p:cBhvr>
                                    </p:animEffect>
                                  </p:childTnLst>
                                </p:cTn>
                              </p:par>
                              <p:par>
                                <p:cTn id="50" presetID="63" presetClass="path" presetSubtype="0" accel="50000" decel="50000" fill="hold" nodeType="withEffect">
                                  <p:stCondLst>
                                    <p:cond delay="0"/>
                                  </p:stCondLst>
                                  <p:childTnLst>
                                    <p:animMotion origin="layout" path="M -3.33333E-6 -1.48148E-6 L 0.19271 0.41389 " pathEditMode="relative" rAng="0" ptsTypes="AA">
                                      <p:cBhvr>
                                        <p:cTn id="51" dur="2000" fill="hold"/>
                                        <p:tgtEl>
                                          <p:spTgt spid="69"/>
                                        </p:tgtEl>
                                        <p:attrNameLst>
                                          <p:attrName>ppt_x</p:attrName>
                                          <p:attrName>ppt_y</p:attrName>
                                        </p:attrNameLst>
                                      </p:cBhvr>
                                      <p:rCtr x="96" y="207"/>
                                    </p:animMotion>
                                  </p:childTnLst>
                                </p:cTn>
                              </p:par>
                            </p:childTnLst>
                          </p:cTn>
                        </p:par>
                        <p:par>
                          <p:cTn id="52" fill="hold">
                            <p:stCondLst>
                              <p:cond delay="14000"/>
                            </p:stCondLst>
                            <p:childTnLst>
                              <p:par>
                                <p:cTn id="53" presetID="10" presetClass="exit" presetSubtype="0" fill="hold" nodeType="afterEffect">
                                  <p:stCondLst>
                                    <p:cond delay="0"/>
                                  </p:stCondLst>
                                  <p:childTnLst>
                                    <p:animEffect transition="out" filter="fade">
                                      <p:cBhvr>
                                        <p:cTn id="54" dur="2000"/>
                                        <p:tgtEl>
                                          <p:spTgt spid="69"/>
                                        </p:tgtEl>
                                      </p:cBhvr>
                                    </p:animEffect>
                                    <p:set>
                                      <p:cBhvr>
                                        <p:cTn id="55" dur="1" fill="hold">
                                          <p:stCondLst>
                                            <p:cond delay="19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4|1.5|1.6|7.8|1.4|2.1|6.3|3.7|5.8|1.7|3.1|7.2|16.7|18.6"/>
</p:tagLst>
</file>

<file path=ppt/tags/tag2.xml><?xml version="1.0" encoding="utf-8"?>
<p:tagLst xmlns:a="http://schemas.openxmlformats.org/drawingml/2006/main" xmlns:r="http://schemas.openxmlformats.org/officeDocument/2006/relationships" xmlns:p="http://schemas.openxmlformats.org/presentationml/2006/main">
  <p:tag name="TIMING" val="|14.4|1.5|1.6|7.8|1.4|2.1|6.3|3.7|5.8|1.7|3.1|7.2|16.7|18.6"/>
</p:tagLst>
</file>

<file path=ppt/tags/tag3.xml><?xml version="1.0" encoding="utf-8"?>
<p:tagLst xmlns:a="http://schemas.openxmlformats.org/drawingml/2006/main" xmlns:r="http://schemas.openxmlformats.org/officeDocument/2006/relationships" xmlns:p="http://schemas.openxmlformats.org/presentationml/2006/main">
  <p:tag name="TIMING" val="|14.4|1.5|1.6|7.8|1.4|2.1|6.3|3.7|5.8|1.7|3.1|7.2|16.7|18.6"/>
</p:tagLst>
</file>

<file path=ppt/theme/theme1.xml><?xml version="1.0" encoding="utf-8"?>
<a:theme xmlns:a="http://schemas.openxmlformats.org/drawingml/2006/main" name="Use This One">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WSV323_Jain">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WSV323_Jain</Template>
  <TotalTime>2844</TotalTime>
  <Words>3900</Words>
  <Application>Microsoft Office PowerPoint</Application>
  <PresentationFormat>Custom</PresentationFormat>
  <Paragraphs>424</Paragraphs>
  <Slides>36</Slides>
  <Notes>34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Arial</vt:lpstr>
      <vt:lpstr>Segoe</vt:lpstr>
      <vt:lpstr>Wingdings</vt:lpstr>
      <vt:lpstr>Segoe Condensed</vt:lpstr>
      <vt:lpstr>Segoe UI</vt:lpstr>
      <vt:lpstr>Calibri</vt:lpstr>
      <vt:lpstr>Consolas</vt:lpstr>
      <vt:lpstr>SimHei</vt:lpstr>
      <vt:lpstr>Segoe Semibold</vt:lpstr>
      <vt:lpstr>Use This One</vt:lpstr>
      <vt:lpstr>1_White with Consolas font for code slides</vt:lpstr>
      <vt:lpstr>WSV323_Jain</vt:lpstr>
      <vt:lpstr>Information Governance for Unstructured Data Using the Data Classification Toolkit for  Windows Server 2008 R2</vt:lpstr>
      <vt:lpstr>Session Objectives and Takeaways</vt:lpstr>
      <vt:lpstr>Common Challenges in Addressing Data Compliance</vt:lpstr>
      <vt:lpstr>PowerPoint Presentation</vt:lpstr>
      <vt:lpstr>From regulatory requirements to implementation</vt:lpstr>
      <vt:lpstr>Managing the unmanaged Data governance for unstructured data</vt:lpstr>
      <vt:lpstr>Addressing Data Compliance using File Classification Infrastructure &amp; Data Classification Toolkit for Windows Server 2008 R2</vt:lpstr>
      <vt:lpstr>Manage Data Based On Business Value</vt:lpstr>
      <vt:lpstr>How do we do it?</vt:lpstr>
      <vt:lpstr>Introducing Data Classification Toolkit For Windows  Server 2008 R2</vt:lpstr>
      <vt:lpstr>Data Classification Toolkit Solution Accelerator</vt:lpstr>
      <vt:lpstr>Knowledge Development Approach</vt:lpstr>
      <vt:lpstr>Knowledge – Classification Properties</vt:lpstr>
      <vt:lpstr> Making it real!!</vt:lpstr>
      <vt:lpstr>Scenario: Data Compliance  Requirements from PCI-DSS </vt:lpstr>
      <vt:lpstr> Implementing control activities</vt:lpstr>
      <vt:lpstr>Scenario: Data Classification &amp; Protection</vt:lpstr>
      <vt:lpstr> Apply classification baseline across multiple file servers</vt:lpstr>
      <vt:lpstr>Scenario: Apply classification baseline to all File Servers</vt:lpstr>
      <vt:lpstr> Validate and monitor controls through reporting</vt:lpstr>
      <vt:lpstr>Scenario: Validate and Monitor</vt:lpstr>
      <vt:lpstr>Demo – Tying it all together!</vt:lpstr>
      <vt:lpstr>Data Classification Toolkit &amp; System Center Working together!</vt:lpstr>
      <vt:lpstr>An Auditor’s View…</vt:lpstr>
      <vt:lpstr>Information Governance</vt:lpstr>
      <vt:lpstr>Case Study Global Manufacturer and Marketer of Major Home Appliances</vt:lpstr>
      <vt:lpstr>What’s next?!</vt:lpstr>
      <vt:lpstr>PowerPoint Presentation</vt:lpstr>
      <vt:lpstr>Related Content</vt:lpstr>
      <vt:lpstr>Track Resources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WSV323: Information governance for unstructured data using the Data Classification Toolkit for Windows Server 2008 R2</dc:title>
  <dc:subject>Microsoft TechEd North America 2011</dc:subject>
  <dc:creator>Gunjan Jain</dc:creator>
  <dc:description>Template: Jordan Cayabyab
Formatting: Brianna Hartmann, Silver Fox Productions, Inc
Event Date: May 16-19, 2011
Event Location: Atlanta
Audience Type:</dc:description>
  <cp:lastModifiedBy>Shows</cp:lastModifiedBy>
  <cp:revision>234</cp:revision>
  <cp:lastPrinted>2010-05-11T05:02:34Z</cp:lastPrinted>
  <dcterms:created xsi:type="dcterms:W3CDTF">2011-05-03T07:29:07Z</dcterms:created>
  <dcterms:modified xsi:type="dcterms:W3CDTF">2011-05-18T17:56:54Z</dcterms:modified>
</cp:coreProperties>
</file>