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5" r:id="rId6"/>
  </p:sldMasterIdLst>
  <p:notesMasterIdLst>
    <p:notesMasterId r:id="rId51"/>
  </p:notesMasterIdLst>
  <p:handoutMasterIdLst>
    <p:handoutMasterId r:id="rId52"/>
  </p:handoutMasterIdLst>
  <p:sldIdLst>
    <p:sldId id="319" r:id="rId7"/>
    <p:sldId id="322" r:id="rId8"/>
    <p:sldId id="338" r:id="rId9"/>
    <p:sldId id="339" r:id="rId10"/>
    <p:sldId id="340" r:id="rId11"/>
    <p:sldId id="341" r:id="rId12"/>
    <p:sldId id="342" r:id="rId13"/>
    <p:sldId id="343" r:id="rId14"/>
    <p:sldId id="378" r:id="rId15"/>
    <p:sldId id="344" r:id="rId16"/>
    <p:sldId id="345" r:id="rId17"/>
    <p:sldId id="346" r:id="rId18"/>
    <p:sldId id="347" r:id="rId19"/>
    <p:sldId id="377" r:id="rId20"/>
    <p:sldId id="348" r:id="rId21"/>
    <p:sldId id="349" r:id="rId22"/>
    <p:sldId id="374" r:id="rId23"/>
    <p:sldId id="351" r:id="rId24"/>
    <p:sldId id="352" r:id="rId25"/>
    <p:sldId id="353" r:id="rId26"/>
    <p:sldId id="354" r:id="rId27"/>
    <p:sldId id="355" r:id="rId28"/>
    <p:sldId id="356" r:id="rId29"/>
    <p:sldId id="358" r:id="rId30"/>
    <p:sldId id="359" r:id="rId31"/>
    <p:sldId id="360" r:id="rId32"/>
    <p:sldId id="287" r:id="rId33"/>
    <p:sldId id="363" r:id="rId34"/>
    <p:sldId id="364" r:id="rId35"/>
    <p:sldId id="365" r:id="rId36"/>
    <p:sldId id="366" r:id="rId37"/>
    <p:sldId id="375" r:id="rId38"/>
    <p:sldId id="376" r:id="rId39"/>
    <p:sldId id="379" r:id="rId40"/>
    <p:sldId id="371" r:id="rId41"/>
    <p:sldId id="372" r:id="rId42"/>
    <p:sldId id="331" r:id="rId43"/>
    <p:sldId id="382" r:id="rId44"/>
    <p:sldId id="383" r:id="rId45"/>
    <p:sldId id="384" r:id="rId46"/>
    <p:sldId id="385" r:id="rId47"/>
    <p:sldId id="271" r:id="rId48"/>
    <p:sldId id="380" r:id="rId49"/>
    <p:sldId id="381" r:id="rId50"/>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59D01E"/>
    <a:srgbClr val="03C2F1"/>
    <a:srgbClr val="FFFFFF"/>
    <a:srgbClr val="000000"/>
    <a:srgbClr val="F8F57B"/>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8066" autoAdjust="0"/>
  </p:normalViewPr>
  <p:slideViewPr>
    <p:cSldViewPr snapToGrid="0">
      <p:cViewPr varScale="1">
        <p:scale>
          <a:sx n="62" d="100"/>
          <a:sy n="62" d="100"/>
        </p:scale>
        <p:origin x="-870"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TechEd 2011</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TechEd 2011</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WMI, WSMAN, PowerShell demo</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85269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54822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31617" fontAlgn="base">
              <a:spcBef>
                <a:spcPct val="0"/>
              </a:spcBef>
              <a:spcAft>
                <a:spcPct val="0"/>
              </a:spcAft>
              <a:defRPr/>
            </a:pPr>
            <a:fld id="{900DA239-50B2-4766-8975-F71EEC30C40B}" type="slidenum">
              <a:rPr lang="en-US"/>
              <a:pPr defTabSz="931617" fontAlgn="base">
                <a:spcBef>
                  <a:spcPct val="0"/>
                </a:spcBef>
                <a:spcAft>
                  <a:spcPct val="0"/>
                </a:spcAft>
                <a:defRPr/>
              </a:pPr>
              <a:t>20</a:t>
            </a:fld>
            <a:endParaRPr lang="en-US" dirty="0"/>
          </a:p>
        </p:txBody>
      </p:sp>
      <p:sp>
        <p:nvSpPr>
          <p:cNvPr id="30722"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sz="1200" dirty="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31617"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31617"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31617" fontAlgn="base">
              <a:spcBef>
                <a:spcPct val="0"/>
              </a:spcBef>
              <a:spcAft>
                <a:spcPct val="0"/>
              </a:spcAft>
              <a:defRPr/>
            </a:pPr>
            <a:fld id="{4D093EF9-4CBF-4804-9B06-C2E1D7466A5E}" type="datetime1">
              <a:rPr lang="en-US"/>
              <a:pPr defTabSz="931617" fontAlgn="base">
                <a:spcBef>
                  <a:spcPct val="0"/>
                </a:spcBef>
                <a:spcAft>
                  <a:spcPct val="0"/>
                </a:spcAft>
                <a:defRPr/>
              </a:pPr>
              <a:t>5/16/2011</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31617" fontAlgn="base">
              <a:spcBef>
                <a:spcPct val="0"/>
              </a:spcBef>
              <a:spcAft>
                <a:spcPct val="0"/>
              </a:spcAft>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54822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lvl="1" indent="0" defTabSz="933199">
              <a:spcAft>
                <a:spcPts val="340"/>
              </a:spcAft>
              <a:buNone/>
              <a:defRPr/>
            </a:pPr>
            <a:r>
              <a:rPr lang="en-US" sz="2200" dirty="0">
                <a:solidFill>
                  <a:schemeClr val="bg1"/>
                </a:solidFill>
                <a:latin typeface="Consolas" pitchFamily="49" charset="0"/>
                <a:cs typeface="Consolas" pitchFamily="49" charset="0"/>
              </a:rPr>
              <a:t># Scripts and cmdlets are limited like any other code or script</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575935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biggest difference is our focus on addressing real customer problems.  We’ve spent a lot to time talking to you and here are some the questions I get asked all the time.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575935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2:35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
        <p:nvSpPr>
          <p:cNvPr id="5" name="Header Placeholder 3"/>
          <p:cNvSpPr>
            <a:spLocks noGrp="1"/>
          </p:cNvSpPr>
          <p:nvPr>
            <p:ph type="hdr" sz="quarter"/>
          </p:nvPr>
        </p:nvSpPr>
        <p:spPr>
          <a:xfrm>
            <a:off x="0" y="0"/>
            <a:ext cx="3043343" cy="465455"/>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pPr/>
              <a:t>5/16/2011 2:35 PM</a:t>
            </a:fld>
            <a:endParaRPr lang="en-US" dirty="0"/>
          </a:p>
        </p:txBody>
      </p:sp>
      <p:sp>
        <p:nvSpPr>
          <p:cNvPr id="7" name="Footer Placeholder 5"/>
          <p:cNvSpPr>
            <a:spLocks noGrp="1"/>
          </p:cNvSpPr>
          <p:nvPr>
            <p:ph type="ftr" sz="quarter" idx="4"/>
          </p:nvPr>
        </p:nvSpPr>
        <p:spPr>
          <a:xfrm>
            <a:off x="0" y="8842029"/>
            <a:ext cx="6320790" cy="465455"/>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2:35 PM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5/16/2011 2:35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5/16/2011 2:35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5/16/2011 2:35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defTabSz="933199">
              <a:spcAft>
                <a:spcPts val="340"/>
              </a:spcAft>
              <a:defRPr/>
            </a:pPr>
            <a:r>
              <a:rPr lang="en-US" dirty="0"/>
              <a:t>New for </a:t>
            </a:r>
            <a:r>
              <a:rPr lang="en-US" dirty="0" err="1"/>
              <a:t>TechEd</a:t>
            </a:r>
            <a:r>
              <a:rPr lang="en-US" dirty="0"/>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dirty="0" err="1"/>
              <a:t>TechEd</a:t>
            </a:r>
            <a:r>
              <a:rPr lang="en-US" dirty="0"/>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5/16/2011 2:35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defTabSz="933199">
              <a:spcAft>
                <a:spcPts val="340"/>
              </a:spcAft>
              <a:defRPr/>
            </a:pPr>
            <a:r>
              <a:rPr lang="en-US" dirty="0" smtClean="0"/>
              <a:t>34 without hidden slides</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2:35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54822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31617" fontAlgn="base">
              <a:spcBef>
                <a:spcPct val="0"/>
              </a:spcBef>
              <a:spcAft>
                <a:spcPct val="0"/>
              </a:spcAft>
              <a:defRPr/>
            </a:pPr>
            <a:fld id="{900DA239-50B2-4766-8975-F71EEC30C40B}" type="slidenum">
              <a:rPr lang="en-US"/>
              <a:pPr defTabSz="931617" fontAlgn="base">
                <a:spcBef>
                  <a:spcPct val="0"/>
                </a:spcBef>
                <a:spcAft>
                  <a:spcPct val="0"/>
                </a:spcAft>
                <a:defRPr/>
              </a:pPr>
              <a:t>3</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dirty="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31617"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31617"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31617" fontAlgn="base">
              <a:spcBef>
                <a:spcPct val="0"/>
              </a:spcBef>
              <a:spcAft>
                <a:spcPct val="0"/>
              </a:spcAft>
              <a:defRPr/>
            </a:pPr>
            <a:fld id="{4D093EF9-4CBF-4804-9B06-C2E1D7466A5E}" type="datetime1">
              <a:rPr lang="en-US"/>
              <a:pPr defTabSz="931617" fontAlgn="base">
                <a:spcBef>
                  <a:spcPct val="0"/>
                </a:spcBef>
                <a:spcAft>
                  <a:spcPct val="0"/>
                </a:spcAft>
                <a:defRPr/>
              </a:pPr>
              <a:t>5/16/2011</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31617" fontAlgn="base">
              <a:spcBef>
                <a:spcPct val="0"/>
              </a:spcBef>
              <a:spcAft>
                <a:spcPct val="0"/>
              </a:spcAf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biggest difference is our focus on addressing real customer problems.  We’ve spent a lot to time talking to you and here are some the questions I get asked all the time.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57593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a:t>
            </a:r>
            <a:r>
              <a:rPr lang="en-US" baseline="0" dirty="0" smtClean="0"/>
              <a:t> major difference is the comprehensiveness of the approach we are taking to answer those questions.  We’ve come a long way from the days of putting a GUI on top of a developer API and calling it a management GUI.  We now have what we call the Windows Management Framework.  This is the conceptual view of the WMF.</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9890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time we release an</a:t>
            </a:r>
            <a:r>
              <a:rPr lang="en-US" baseline="0" dirty="0" smtClean="0"/>
              <a:t> Server OS it is faster, more secure, more reliable and has a ton of great features that users have asked for.  And yet, it always takes a while for customers to deploy it.  </a:t>
            </a:r>
          </a:p>
          <a:p>
            <a:r>
              <a:rPr lang="en-US" baseline="0" dirty="0" smtClean="0"/>
              <a:t>Benefits vs costs and risks.  </a:t>
            </a:r>
          </a:p>
          <a:p>
            <a:r>
              <a:rPr lang="en-US" baseline="0" dirty="0" smtClean="0"/>
              <a:t>Automation is a key source of cost &amp; risk.</a:t>
            </a:r>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54822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WMI, WSMAN, PowerShell demo</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85269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31617" fontAlgn="base">
              <a:spcBef>
                <a:spcPct val="0"/>
              </a:spcBef>
              <a:spcAft>
                <a:spcPct val="0"/>
              </a:spcAft>
              <a:defRPr/>
            </a:pPr>
            <a:fld id="{900DA239-50B2-4766-8975-F71EEC30C40B}" type="slidenum">
              <a:rPr lang="en-US"/>
              <a:pPr defTabSz="931617" fontAlgn="base">
                <a:spcBef>
                  <a:spcPct val="0"/>
                </a:spcBef>
                <a:spcAft>
                  <a:spcPct val="0"/>
                </a:spcAft>
                <a:defRPr/>
              </a:pPr>
              <a:t>15</a:t>
            </a:fld>
            <a:endParaRPr lang="en-US" dirty="0"/>
          </a:p>
        </p:txBody>
      </p:sp>
      <p:sp>
        <p:nvSpPr>
          <p:cNvPr id="30722"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r>
              <a:rPr lang="en-US" sz="1200" dirty="0">
                <a:latin typeface="Segoe"/>
              </a:rPr>
              <a:t>Many </a:t>
            </a:r>
            <a:r>
              <a:rPr lang="en-US" sz="1200" dirty="0">
                <a:latin typeface="Segoe"/>
                <a:sym typeface="Wingdings" pitchFamily="2" charset="2"/>
              </a:rPr>
              <a:t> many different</a:t>
            </a:r>
            <a:endParaRPr lang="en-US" sz="1200" dirty="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31617" fontAlgn="base">
              <a:spcBef>
                <a:spcPct val="0"/>
              </a:spcBef>
              <a:spcAft>
                <a:spcPct val="0"/>
              </a:spcAft>
            </a:pPr>
            <a:r>
              <a:rPr lang="en-US" dirty="0" smtClean="0">
                <a:latin typeface="Segoe"/>
              </a:rPr>
              <a:t>© 2008 Microsoft Corporation. All rights reserved. Microsoft, Windows, Windows Vista and other product names are or may be registered trademarks and/or trademarks in the U.S. and/or other countries.</a:t>
            </a:r>
          </a:p>
          <a:p>
            <a:pPr defTabSz="931617" fontAlgn="base">
              <a:spcBef>
                <a:spcPct val="0"/>
              </a:spcBef>
              <a:spcAft>
                <a:spcPct val="0"/>
              </a:spcAft>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31617" fontAlgn="base">
              <a:spcBef>
                <a:spcPct val="0"/>
              </a:spcBef>
              <a:spcAft>
                <a:spcPct val="0"/>
              </a:spcAft>
              <a:defRPr/>
            </a:pPr>
            <a:fld id="{4D093EF9-4CBF-4804-9B06-C2E1D7466A5E}" type="datetime1">
              <a:rPr lang="en-US"/>
              <a:pPr defTabSz="931617" fontAlgn="base">
                <a:spcBef>
                  <a:spcPct val="0"/>
                </a:spcBef>
                <a:spcAft>
                  <a:spcPct val="0"/>
                </a:spcAft>
                <a:defRPr/>
              </a:pPr>
              <a:t>5/16/2011</a:t>
            </a:fld>
            <a:endParaRPr lang="en-US" dirty="0"/>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31617" fontAlgn="base">
              <a:spcBef>
                <a:spcPct val="0"/>
              </a:spcBef>
              <a:spcAft>
                <a:spcPct val="0"/>
              </a:spcAft>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60038117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3008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45831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39876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5860288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2896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3962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3355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56187123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59289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679693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347643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470127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9092890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8977191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1803095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3996476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2021309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862160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42741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5155895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38162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652326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90787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15302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48986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37916327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7583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48612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56283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24544478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3965153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774959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161698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321546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936451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730809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74203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713120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jpe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774314"/>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 id="2147483764"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0310996"/>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5661796"/>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support.microsoft.com/kb/968929"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http://www.microsoft.com/technet/scriptcenter/hubs/msh.mspx" TargetMode="External"/><Relationship Id="rId13" Type="http://schemas.openxmlformats.org/officeDocument/2006/relationships/hyperlink" Target="http://borntolearn.mslearn.net/comics/b/weblog/archive/2011/04/20/climbing-mt-powershell-comic-book-first-pages.aspx" TargetMode="External"/><Relationship Id="rId3" Type="http://schemas.openxmlformats.org/officeDocument/2006/relationships/hyperlink" Target="http://blogs.msdn.com/PowerShell" TargetMode="External"/><Relationship Id="rId7" Type="http://schemas.openxmlformats.org/officeDocument/2006/relationships/hyperlink" Target="http://channel9.msdn.com/wiki/default.aspx/Channel9.WindowsPowerShellWiki" TargetMode="External"/><Relationship Id="rId12" Type="http://schemas.openxmlformats.org/officeDocument/2006/relationships/hyperlink" Target="http://www.wrox.com/WileyCDA/WroxTitle/productCd-0470173939.html"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channel9.msdn.com/tags/PowerShell" TargetMode="External"/><Relationship Id="rId11" Type="http://schemas.openxmlformats.org/officeDocument/2006/relationships/hyperlink" Target="http://oreilly.com/catalog/9780596801519/" TargetMode="External"/><Relationship Id="rId5" Type="http://schemas.openxmlformats.org/officeDocument/2006/relationships/hyperlink" Target="http://social.technet.microsoft.com/Forums/en-US/winserverpowershell/threads" TargetMode="External"/><Relationship Id="rId10" Type="http://schemas.openxmlformats.org/officeDocument/2006/relationships/hyperlink" Target="http://www.manning.com/payette2/" TargetMode="External"/><Relationship Id="rId4" Type="http://schemas.openxmlformats.org/officeDocument/2006/relationships/hyperlink" Target="http://www.powershellcommunity.org/" TargetMode="External"/><Relationship Id="rId9" Type="http://schemas.openxmlformats.org/officeDocument/2006/relationships/hyperlink" Target="http://codeplex.com/Project/ProjectDirectory.aspx?TagName=powershel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hyperlink" Target="http://microsoft.com/technet" TargetMode="External"/><Relationship Id="rId11" Type="http://schemas.openxmlformats.org/officeDocument/2006/relationships/image" Target="../media/image31.png"/><Relationship Id="rId5" Type="http://schemas.openxmlformats.org/officeDocument/2006/relationships/hyperlink" Target="http://www.microsoft.com/learning" TargetMode="External"/><Relationship Id="rId10" Type="http://schemas.openxmlformats.org/officeDocument/2006/relationships/image" Target="../media/image30.emf"/><Relationship Id="rId4" Type="http://schemas.openxmlformats.org/officeDocument/2006/relationships/image" Target="../media/image27.png"/><Relationship Id="rId9" Type="http://schemas.openxmlformats.org/officeDocument/2006/relationships/image" Target="../media/image29.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Automating IT Operations</a:t>
            </a:r>
            <a:endParaRPr lang="en-US" dirty="0"/>
          </a:p>
        </p:txBody>
      </p:sp>
      <p:sp>
        <p:nvSpPr>
          <p:cNvPr id="6" name="Text Placeholder 5"/>
          <p:cNvSpPr>
            <a:spLocks noGrp="1"/>
          </p:cNvSpPr>
          <p:nvPr>
            <p:ph type="body" sz="quarter" idx="10"/>
          </p:nvPr>
        </p:nvSpPr>
        <p:spPr>
          <a:xfrm>
            <a:off x="519112" y="1447800"/>
            <a:ext cx="11149013" cy="4776692"/>
          </a:xfrm>
        </p:spPr>
        <p:txBody>
          <a:bodyPr/>
          <a:lstStyle/>
          <a:p>
            <a:r>
              <a:rPr lang="en-US" dirty="0" smtClean="0"/>
              <a:t>Formal </a:t>
            </a:r>
          </a:p>
          <a:p>
            <a:pPr lvl="1"/>
            <a:r>
              <a:rPr lang="en-US" dirty="0" smtClean="0"/>
              <a:t>Standards-based management</a:t>
            </a:r>
          </a:p>
          <a:p>
            <a:pPr lvl="1"/>
            <a:r>
              <a:rPr lang="en-US" dirty="0" smtClean="0"/>
              <a:t>Formal schemas and protocols</a:t>
            </a:r>
          </a:p>
          <a:p>
            <a:pPr lvl="1"/>
            <a:r>
              <a:rPr lang="en-US" dirty="0" smtClean="0"/>
              <a:t>Nice world, when you can get it</a:t>
            </a:r>
          </a:p>
          <a:p>
            <a:pPr lvl="1"/>
            <a:r>
              <a:rPr lang="en-US" dirty="0" smtClean="0">
                <a:solidFill>
                  <a:schemeClr val="accent1"/>
                </a:solidFill>
              </a:rPr>
              <a:t>WMI</a:t>
            </a:r>
          </a:p>
          <a:p>
            <a:r>
              <a:rPr lang="en-US" dirty="0" smtClean="0"/>
              <a:t>Informal</a:t>
            </a:r>
          </a:p>
          <a:p>
            <a:pPr lvl="1"/>
            <a:r>
              <a:rPr lang="en-US" dirty="0" smtClean="0"/>
              <a:t>Glue together text, COM, WS, AD, .NET, XML, native code, etc.</a:t>
            </a:r>
          </a:p>
          <a:p>
            <a:pPr lvl="1"/>
            <a:r>
              <a:rPr lang="en-US" dirty="0" smtClean="0"/>
              <a:t>Create your own abstractions and/or community scripts</a:t>
            </a:r>
          </a:p>
          <a:p>
            <a:pPr lvl="1"/>
            <a:r>
              <a:rPr lang="en-US" dirty="0" smtClean="0"/>
              <a:t>Cope with the world as you find it </a:t>
            </a:r>
          </a:p>
          <a:p>
            <a:pPr lvl="1"/>
            <a:r>
              <a:rPr lang="en-US" dirty="0" smtClean="0">
                <a:solidFill>
                  <a:schemeClr val="accent1"/>
                </a:solidFill>
              </a:rPr>
              <a:t>PowerShell</a:t>
            </a:r>
          </a:p>
        </p:txBody>
      </p:sp>
    </p:spTree>
    <p:extLst>
      <p:ext uri="{BB962C8B-B14F-4D97-AF65-F5344CB8AC3E}">
        <p14:creationId xmlns:p14="http://schemas.microsoft.com/office/powerpoint/2010/main" val="6040818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CIM?</a:t>
            </a:r>
            <a:endParaRPr lang="en-US" dirty="0"/>
          </a:p>
        </p:txBody>
      </p:sp>
      <p:sp>
        <p:nvSpPr>
          <p:cNvPr id="3" name="Content Placeholder 2"/>
          <p:cNvSpPr>
            <a:spLocks noGrp="1"/>
          </p:cNvSpPr>
          <p:nvPr>
            <p:ph idx="1"/>
          </p:nvPr>
        </p:nvSpPr>
        <p:spPr/>
        <p:txBody>
          <a:bodyPr>
            <a:noAutofit/>
          </a:bodyPr>
          <a:lstStyle/>
          <a:p>
            <a:r>
              <a:rPr lang="en-US" sz="2800" dirty="0" smtClean="0"/>
              <a:t>Common Information Model</a:t>
            </a:r>
          </a:p>
          <a:p>
            <a:r>
              <a:rPr lang="en-US" sz="2800" dirty="0" smtClean="0"/>
              <a:t>Open standard defined by the Distributed Management Task Force (DMTF) for managing systems, networks, applications, and services</a:t>
            </a:r>
          </a:p>
          <a:p>
            <a:r>
              <a:rPr lang="en-US" sz="2800" dirty="0" smtClean="0"/>
              <a:t>CIM defines:</a:t>
            </a:r>
          </a:p>
          <a:p>
            <a:pPr lvl="1"/>
            <a:r>
              <a:rPr lang="en-US" sz="2400" dirty="0" smtClean="0">
                <a:solidFill>
                  <a:schemeClr val="accent1"/>
                </a:solidFill>
              </a:rPr>
              <a:t>Schema</a:t>
            </a:r>
            <a:r>
              <a:rPr lang="en-US" sz="2400" dirty="0" smtClean="0"/>
              <a:t>  - standardized model for management objects: processes, computers, printers, etc.</a:t>
            </a:r>
          </a:p>
          <a:p>
            <a:pPr lvl="1"/>
            <a:r>
              <a:rPr lang="en-US" sz="2400" dirty="0" smtClean="0">
                <a:solidFill>
                  <a:schemeClr val="accent1"/>
                </a:solidFill>
              </a:rPr>
              <a:t>Profiles</a:t>
            </a:r>
            <a:r>
              <a:rPr lang="en-US" sz="2400" dirty="0" smtClean="0"/>
              <a:t> - collections of CIM models and associated behaviors for particular management areas: power, virtualization, storage, etc.</a:t>
            </a:r>
          </a:p>
          <a:p>
            <a:pPr marL="0" indent="0">
              <a:buNone/>
            </a:pPr>
            <a:endParaRPr lang="en-US" sz="2800" dirty="0"/>
          </a:p>
        </p:txBody>
      </p:sp>
      <p:sp>
        <p:nvSpPr>
          <p:cNvPr id="4" name="TextBox 3"/>
          <p:cNvSpPr txBox="1"/>
          <p:nvPr/>
        </p:nvSpPr>
        <p:spPr>
          <a:xfrm>
            <a:off x="1174070" y="6009519"/>
            <a:ext cx="9840685" cy="369332"/>
          </a:xfrm>
          <a:prstGeom prst="rect">
            <a:avLst/>
          </a:prstGeom>
          <a:noFill/>
        </p:spPr>
        <p:txBody>
          <a:bodyPr wrap="square" lIns="0" tIns="0" rIns="0" bIns="0" rtlCol="0">
            <a:spAutoFit/>
          </a:bodyPr>
          <a:lstStyle/>
          <a:p>
            <a:r>
              <a:rPr lang="en-US" sz="2400" dirty="0">
                <a:solidFill>
                  <a:schemeClr val="bg1"/>
                </a:solidFill>
              </a:rPr>
              <a:t>CIM </a:t>
            </a:r>
            <a:r>
              <a:rPr lang="en-US" sz="2400" dirty="0" smtClean="0">
                <a:solidFill>
                  <a:schemeClr val="bg1"/>
                </a:solidFill>
              </a:rPr>
              <a:t>defines a consistent way to manage everything in your environment</a:t>
            </a:r>
          </a:p>
        </p:txBody>
      </p:sp>
    </p:spTree>
    <p:extLst>
      <p:ext uri="{BB962C8B-B14F-4D97-AF65-F5344CB8AC3E}">
        <p14:creationId xmlns:p14="http://schemas.microsoft.com/office/powerpoint/2010/main" val="27987863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WMI?</a:t>
            </a:r>
            <a:endParaRPr lang="en-US" dirty="0"/>
          </a:p>
        </p:txBody>
      </p:sp>
      <p:sp>
        <p:nvSpPr>
          <p:cNvPr id="3" name="Content Placeholder 2"/>
          <p:cNvSpPr>
            <a:spLocks noGrp="1"/>
          </p:cNvSpPr>
          <p:nvPr>
            <p:ph idx="1"/>
          </p:nvPr>
        </p:nvSpPr>
        <p:spPr>
          <a:xfrm>
            <a:off x="519112" y="1447799"/>
            <a:ext cx="11149013" cy="4284250"/>
          </a:xfrm>
        </p:spPr>
        <p:txBody>
          <a:bodyPr/>
          <a:lstStyle/>
          <a:p>
            <a:r>
              <a:rPr lang="en-US" sz="2800" dirty="0" smtClean="0"/>
              <a:t>Windows Management Instrumentation</a:t>
            </a:r>
          </a:p>
          <a:p>
            <a:r>
              <a:rPr lang="en-US" sz="2800" dirty="0" smtClean="0"/>
              <a:t>DCOM access to CIM on Windows</a:t>
            </a:r>
          </a:p>
          <a:p>
            <a:pPr lvl="1"/>
            <a:r>
              <a:rPr lang="en-US" sz="2000" dirty="0" smtClean="0"/>
              <a:t>Common way to expose management objects from COM and .NET</a:t>
            </a:r>
          </a:p>
          <a:p>
            <a:pPr lvl="1"/>
            <a:r>
              <a:rPr lang="en-US" sz="2000" dirty="0" smtClean="0"/>
              <a:t>Common interface for clients: VBScript, C++, .NET, command-line tools, Windows PowerShell</a:t>
            </a:r>
          </a:p>
          <a:p>
            <a:pPr lvl="1"/>
            <a:r>
              <a:rPr lang="en-US" sz="2000" dirty="0" smtClean="0"/>
              <a:t>Remoting over DCOM and eventing for all management objects</a:t>
            </a:r>
          </a:p>
          <a:p>
            <a:r>
              <a:rPr lang="en-US" sz="2800" dirty="0" smtClean="0"/>
              <a:t>Windows components and 3</a:t>
            </a:r>
            <a:r>
              <a:rPr lang="en-US" sz="2800" baseline="30000" dirty="0" smtClean="0"/>
              <a:t>rd</a:t>
            </a:r>
            <a:r>
              <a:rPr lang="en-US" sz="2800" dirty="0" smtClean="0"/>
              <a:t> party applications include WMI providers to manage them</a:t>
            </a:r>
          </a:p>
          <a:p>
            <a:r>
              <a:rPr lang="en-US" sz="2800" dirty="0" smtClean="0"/>
              <a:t>Windows PowerShell provides a consistent user experience that simplifies discovery and manipulation of WMI objects</a:t>
            </a:r>
          </a:p>
          <a:p>
            <a:pPr lvl="1"/>
            <a:endParaRPr lang="en-US" sz="2400" dirty="0"/>
          </a:p>
        </p:txBody>
      </p:sp>
      <p:sp>
        <p:nvSpPr>
          <p:cNvPr id="4" name="TextBox 3"/>
          <p:cNvSpPr txBox="1"/>
          <p:nvPr/>
        </p:nvSpPr>
        <p:spPr>
          <a:xfrm>
            <a:off x="2466720" y="6012146"/>
            <a:ext cx="7255384" cy="369332"/>
          </a:xfrm>
          <a:prstGeom prst="rect">
            <a:avLst/>
          </a:prstGeom>
          <a:noFill/>
        </p:spPr>
        <p:txBody>
          <a:bodyPr wrap="none" lIns="0" tIns="0" rIns="0" bIns="0" rtlCol="0">
            <a:spAutoFit/>
          </a:bodyPr>
          <a:lstStyle/>
          <a:p>
            <a:r>
              <a:rPr lang="en-US" sz="2400" dirty="0" smtClean="0">
                <a:solidFill>
                  <a:schemeClr val="bg1"/>
                </a:solidFill>
              </a:rPr>
              <a:t>WMI allows formal remote management of Windows </a:t>
            </a:r>
          </a:p>
        </p:txBody>
      </p:sp>
    </p:spTree>
    <p:extLst>
      <p:ext uri="{BB962C8B-B14F-4D97-AF65-F5344CB8AC3E}">
        <p14:creationId xmlns:p14="http://schemas.microsoft.com/office/powerpoint/2010/main" val="371666071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Automating IT Operations:</a:t>
            </a:r>
            <a:br>
              <a:rPr lang="en-US" dirty="0" smtClean="0"/>
            </a:br>
            <a:r>
              <a:rPr lang="en-US" dirty="0" smtClean="0"/>
              <a:t>WMI</a:t>
            </a:r>
            <a:endParaRPr lang="en-US" dirty="0"/>
          </a:p>
        </p:txBody>
      </p:sp>
      <p:sp>
        <p:nvSpPr>
          <p:cNvPr id="5" name="Subtitle 4"/>
          <p:cNvSpPr>
            <a:spLocks noGrp="1"/>
          </p:cNvSpPr>
          <p:nvPr>
            <p:ph type="subTitle" idx="1"/>
          </p:nvPr>
        </p:nvSpPr>
        <p:spPr/>
        <p:txBody>
          <a:bodyPr/>
          <a:lstStyle/>
          <a:p>
            <a:r>
              <a:rPr lang="en-US" dirty="0" smtClean="0"/>
              <a:t>Mir Rosenberg</a:t>
            </a:r>
            <a:endParaRPr lang="en-US" dirty="0"/>
          </a:p>
          <a:p>
            <a:r>
              <a:rPr lang="en-US" dirty="0" smtClean="0"/>
              <a:t>Senior Program Manager</a:t>
            </a:r>
            <a:endParaRPr lang="en-US" dirty="0"/>
          </a:p>
          <a:p>
            <a:r>
              <a:rPr lang="en-US" dirty="0"/>
              <a:t>Microsoft Corporation</a:t>
            </a:r>
          </a:p>
        </p:txBody>
      </p:sp>
    </p:spTree>
    <p:extLst>
      <p:ext uri="{BB962C8B-B14F-4D97-AF65-F5344CB8AC3E}">
        <p14:creationId xmlns:p14="http://schemas.microsoft.com/office/powerpoint/2010/main" val="22956704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a:t>
            </a:r>
            <a:endParaRPr lang="en-US" dirty="0"/>
          </a:p>
        </p:txBody>
      </p:sp>
    </p:spTree>
    <p:extLst>
      <p:ext uri="{BB962C8B-B14F-4D97-AF65-F5344CB8AC3E}">
        <p14:creationId xmlns:p14="http://schemas.microsoft.com/office/powerpoint/2010/main" val="19103140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pPr defTabSz="816165">
              <a:defRPr/>
            </a:pPr>
            <a:r>
              <a:rPr dirty="0" smtClean="0"/>
              <a:t>What Is Windows PowerShell?</a:t>
            </a:r>
            <a:endParaRPr dirty="0"/>
          </a:p>
        </p:txBody>
      </p:sp>
      <p:sp>
        <p:nvSpPr>
          <p:cNvPr id="29698" name="Rectangle 9"/>
          <p:cNvSpPr>
            <a:spLocks noGrp="1" noChangeArrowheads="1"/>
          </p:cNvSpPr>
          <p:nvPr>
            <p:ph type="body" sz="quarter" idx="10"/>
          </p:nvPr>
        </p:nvSpPr>
        <p:spPr>
          <a:xfrm>
            <a:off x="519112" y="1447799"/>
            <a:ext cx="11149013" cy="4296561"/>
          </a:xfrm>
        </p:spPr>
        <p:txBody>
          <a:bodyPr/>
          <a:lstStyle/>
          <a:p>
            <a:pPr>
              <a:defRPr/>
            </a:pPr>
            <a:r>
              <a:rPr lang="en-US" sz="2800" dirty="0" smtClean="0"/>
              <a:t>Microsoft’s strategic automation platform</a:t>
            </a:r>
          </a:p>
          <a:p>
            <a:pPr>
              <a:defRPr/>
            </a:pPr>
            <a:r>
              <a:rPr lang="en-US" sz="2800" dirty="0" smtClean="0"/>
              <a:t>Implements a revolutionary scripting language</a:t>
            </a:r>
          </a:p>
          <a:p>
            <a:pPr>
              <a:defRPr/>
            </a:pPr>
            <a:r>
              <a:rPr lang="en-US" sz="2800" dirty="0" smtClean="0"/>
              <a:t>Includes a set of default interactive shells and basic commands</a:t>
            </a:r>
          </a:p>
          <a:p>
            <a:pPr lvl="1">
              <a:defRPr/>
            </a:pPr>
            <a:r>
              <a:rPr lang="en-US" sz="2400" dirty="0" smtClean="0"/>
              <a:t>Windows PowerShell console host</a:t>
            </a:r>
          </a:p>
          <a:p>
            <a:pPr lvl="1">
              <a:defRPr/>
            </a:pPr>
            <a:r>
              <a:rPr lang="en-US" sz="2400" dirty="0" smtClean="0"/>
              <a:t>Windows PowerShell Integrated Scripting Environment (ISE)</a:t>
            </a:r>
          </a:p>
          <a:p>
            <a:pPr>
              <a:defRPr/>
            </a:pPr>
            <a:r>
              <a:rPr lang="en-US" sz="2800" dirty="0" smtClean="0"/>
              <a:t>Provides hosting and extension APIs</a:t>
            </a:r>
          </a:p>
          <a:p>
            <a:pPr lvl="1">
              <a:defRPr/>
            </a:pPr>
            <a:r>
              <a:rPr lang="en-US" sz="2400" dirty="0" smtClean="0"/>
              <a:t>Embed PowerShell engine into other applications, including GUIs</a:t>
            </a:r>
          </a:p>
          <a:p>
            <a:pPr lvl="1">
              <a:defRPr/>
            </a:pPr>
            <a:r>
              <a:rPr lang="en-US" sz="2400" dirty="0" smtClean="0"/>
              <a:t>Expand default functionality with custom cmdlets, providers, etc.</a:t>
            </a:r>
          </a:p>
          <a:p>
            <a:pPr>
              <a:defRPr/>
            </a:pPr>
            <a:r>
              <a:rPr lang="en-US" sz="2800" dirty="0" smtClean="0"/>
              <a:t>Adapts many type systems and data formats to a common user experience</a:t>
            </a:r>
          </a:p>
        </p:txBody>
      </p:sp>
      <p:sp>
        <p:nvSpPr>
          <p:cNvPr id="4" name="TextBox 3"/>
          <p:cNvSpPr txBox="1"/>
          <p:nvPr/>
        </p:nvSpPr>
        <p:spPr>
          <a:xfrm>
            <a:off x="2311421" y="6025575"/>
            <a:ext cx="7714484" cy="369332"/>
          </a:xfrm>
          <a:prstGeom prst="rect">
            <a:avLst/>
          </a:prstGeom>
          <a:noFill/>
        </p:spPr>
        <p:txBody>
          <a:bodyPr wrap="none" lIns="0" tIns="0" rIns="0" bIns="0" rtlCol="0">
            <a:spAutoFit/>
          </a:bodyPr>
          <a:lstStyle/>
          <a:p>
            <a:r>
              <a:rPr lang="en-US" sz="2400" dirty="0" smtClean="0">
                <a:solidFill>
                  <a:schemeClr val="bg1"/>
                </a:solidFill>
              </a:rPr>
              <a:t>PowerShell enables IT Pros to create their own solutions</a:t>
            </a:r>
          </a:p>
        </p:txBody>
      </p:sp>
    </p:spTree>
    <p:extLst>
      <p:ext uri="{BB962C8B-B14F-4D97-AF65-F5344CB8AC3E}">
        <p14:creationId xmlns:p14="http://schemas.microsoft.com/office/powerpoint/2010/main" val="32803066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Remote Management via PowerShell</a:t>
            </a:r>
            <a:endParaRPr lang="en-US" dirty="0"/>
          </a:p>
        </p:txBody>
      </p:sp>
      <p:sp>
        <p:nvSpPr>
          <p:cNvPr id="6" name="Text Placeholder 5"/>
          <p:cNvSpPr>
            <a:spLocks noGrp="1"/>
          </p:cNvSpPr>
          <p:nvPr>
            <p:ph type="body" sz="quarter" idx="10"/>
          </p:nvPr>
        </p:nvSpPr>
        <p:spPr>
          <a:xfrm>
            <a:off x="519112" y="1447800"/>
            <a:ext cx="11149013" cy="5373779"/>
          </a:xfrm>
        </p:spPr>
        <p:txBody>
          <a:bodyPr/>
          <a:lstStyle/>
          <a:p>
            <a:r>
              <a:rPr lang="en-US" sz="2800" dirty="0" smtClean="0"/>
              <a:t>Ubiquitous remoting and execution environment</a:t>
            </a:r>
          </a:p>
          <a:p>
            <a:pPr lvl="1"/>
            <a:r>
              <a:rPr lang="en-US" sz="2200" dirty="0" smtClean="0"/>
              <a:t>Local or remote</a:t>
            </a:r>
          </a:p>
          <a:p>
            <a:pPr lvl="1"/>
            <a:r>
              <a:rPr lang="en-US" sz="2200" dirty="0" smtClean="0"/>
              <a:t>On a single or multiple machines</a:t>
            </a:r>
          </a:p>
          <a:p>
            <a:pPr lvl="1"/>
            <a:r>
              <a:rPr lang="en-US" sz="2200" dirty="0" smtClean="0"/>
              <a:t>Interactively or in the background</a:t>
            </a:r>
          </a:p>
          <a:p>
            <a:pPr lvl="1"/>
            <a:r>
              <a:rPr lang="en-US" sz="2200" dirty="0" smtClean="0"/>
              <a:t>Immediately or in response to events</a:t>
            </a:r>
          </a:p>
          <a:p>
            <a:pPr lvl="1"/>
            <a:r>
              <a:rPr lang="en-US" sz="2200" dirty="0" smtClean="0"/>
              <a:t>Full, unrestricted or delegated, restricted environments</a:t>
            </a:r>
          </a:p>
          <a:p>
            <a:pPr lvl="1"/>
            <a:r>
              <a:rPr lang="en-US" sz="2200" dirty="0" smtClean="0"/>
              <a:t>Variety of authentication schemes</a:t>
            </a:r>
          </a:p>
          <a:p>
            <a:pPr>
              <a:spcBef>
                <a:spcPts val="1800"/>
              </a:spcBef>
            </a:pPr>
            <a:r>
              <a:rPr lang="en-US" sz="2800" dirty="0" smtClean="0"/>
              <a:t>Support for delegated administration and hosted services</a:t>
            </a:r>
          </a:p>
          <a:p>
            <a:pPr lvl="1"/>
            <a:r>
              <a:rPr lang="en-US" sz="2400" dirty="0" smtClean="0"/>
              <a:t>Control over who can run what and where using restricted runspaces</a:t>
            </a:r>
          </a:p>
          <a:p>
            <a:pPr lvl="1"/>
            <a:r>
              <a:rPr lang="en-US" sz="2400" dirty="0" smtClean="0"/>
              <a:t>Ability to host PowerShell over WSMan in IIS for delegated administration</a:t>
            </a:r>
          </a:p>
          <a:p>
            <a:pPr lvl="2"/>
            <a:r>
              <a:rPr lang="en-US" sz="2000" dirty="0" smtClean="0"/>
              <a:t>Support for LiveID, custom authorization, and quotas</a:t>
            </a:r>
          </a:p>
          <a:p>
            <a:pPr lvl="2"/>
            <a:r>
              <a:rPr lang="en-US" sz="2000" dirty="0" smtClean="0"/>
              <a:t>Customize or restrict per-session environment based on user role</a:t>
            </a:r>
          </a:p>
          <a:p>
            <a:pPr lvl="2"/>
            <a:r>
              <a:rPr lang="en-US" sz="2000" dirty="0" smtClean="0"/>
              <a:t>Dynamically create and clean up PowerShell sessions as users connect / disconnect</a:t>
            </a:r>
          </a:p>
          <a:p>
            <a:pPr lvl="2"/>
            <a:endParaRPr lang="en-US" sz="1800" dirty="0"/>
          </a:p>
        </p:txBody>
      </p:sp>
    </p:spTree>
    <p:extLst>
      <p:ext uri="{BB962C8B-B14F-4D97-AF65-F5344CB8AC3E}">
        <p14:creationId xmlns:p14="http://schemas.microsoft.com/office/powerpoint/2010/main" val="36497127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a:t>Automating IT Operations:</a:t>
            </a:r>
            <a:br>
              <a:rPr lang="en-US" dirty="0"/>
            </a:br>
            <a:r>
              <a:rPr lang="en-US" smtClean="0"/>
              <a:t>PowerShell Remoting</a:t>
            </a:r>
            <a:endParaRPr lang="en-US" dirty="0"/>
          </a:p>
        </p:txBody>
      </p:sp>
      <p:sp>
        <p:nvSpPr>
          <p:cNvPr id="5" name="Subtitle 4"/>
          <p:cNvSpPr>
            <a:spLocks noGrp="1"/>
          </p:cNvSpPr>
          <p:nvPr>
            <p:ph type="subTitle" idx="1"/>
          </p:nvPr>
        </p:nvSpPr>
        <p:spPr/>
        <p:txBody>
          <a:bodyPr/>
          <a:lstStyle/>
          <a:p>
            <a:r>
              <a:rPr lang="en-US" dirty="0" smtClean="0"/>
              <a:t>Dan Harman</a:t>
            </a:r>
            <a:endParaRPr lang="en-US" dirty="0"/>
          </a:p>
          <a:p>
            <a:r>
              <a:rPr lang="en-US" dirty="0" smtClean="0"/>
              <a:t>Senior Program Manager</a:t>
            </a:r>
            <a:endParaRPr lang="en-US" dirty="0"/>
          </a:p>
          <a:p>
            <a:r>
              <a:rPr lang="en-US" dirty="0"/>
              <a:t>Microsoft Corporation</a:t>
            </a:r>
          </a:p>
        </p:txBody>
      </p:sp>
    </p:spTree>
    <p:extLst>
      <p:ext uri="{BB962C8B-B14F-4D97-AF65-F5344CB8AC3E}">
        <p14:creationId xmlns:p14="http://schemas.microsoft.com/office/powerpoint/2010/main" val="37827879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1617663"/>
            <a:ext cx="10239375" cy="609600"/>
          </a:xfrm>
        </p:spPr>
        <p:txBody>
          <a:bodyPr/>
          <a:lstStyle/>
          <a:p>
            <a:r>
              <a:rPr lang="en-US" dirty="0" smtClean="0"/>
              <a:t>	Mir</a:t>
            </a:r>
            <a:endParaRPr lang="en-US" dirty="0"/>
          </a:p>
        </p:txBody>
      </p:sp>
    </p:spTree>
    <p:extLst>
      <p:ext uri="{BB962C8B-B14F-4D97-AF65-F5344CB8AC3E}">
        <p14:creationId xmlns:p14="http://schemas.microsoft.com/office/powerpoint/2010/main" val="11830869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How Do I Automate </a:t>
            </a:r>
            <a:br>
              <a:rPr lang="en-US" sz="4800" dirty="0" smtClean="0"/>
            </a:br>
            <a:r>
              <a:rPr lang="en-US" sz="4800" dirty="0" smtClean="0"/>
              <a:t>Hardware Operations?</a:t>
            </a:r>
            <a:br>
              <a:rPr lang="en-US" sz="4800" dirty="0" smtClean="0"/>
            </a:br>
            <a:r>
              <a:rPr lang="en-US" sz="4800" dirty="0" smtClean="0"/>
              <a:t/>
            </a:r>
            <a:br>
              <a:rPr lang="en-US" sz="4800" dirty="0" smtClean="0"/>
            </a:br>
            <a:r>
              <a:rPr lang="en-US" sz="4800" dirty="0" smtClean="0"/>
              <a:t>How Do I Automate </a:t>
            </a:r>
            <a:br>
              <a:rPr lang="en-US" sz="4800" dirty="0" smtClean="0"/>
            </a:br>
            <a:r>
              <a:rPr lang="en-US" sz="4800" dirty="0" smtClean="0"/>
              <a:t>Across Firewalls?</a:t>
            </a:r>
            <a:endParaRPr lang="en-US" sz="4800" dirty="0"/>
          </a:p>
        </p:txBody>
      </p:sp>
    </p:spTree>
    <p:extLst>
      <p:ext uri="{BB962C8B-B14F-4D97-AF65-F5344CB8AC3E}">
        <p14:creationId xmlns:p14="http://schemas.microsoft.com/office/powerpoint/2010/main" val="31236283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643856"/>
            <a:ext cx="10242549" cy="1523497"/>
          </a:xfrm>
        </p:spPr>
        <p:txBody>
          <a:bodyPr/>
          <a:lstStyle/>
          <a:p>
            <a:r>
              <a:rPr lang="en-US" dirty="0" smtClean="0"/>
              <a:t>Windows Server 2008 R2: Tips for Automating the Breadth of Your </a:t>
            </a:r>
            <a:br>
              <a:rPr lang="en-US" dirty="0" smtClean="0"/>
            </a:br>
            <a:r>
              <a:rPr lang="en-US" dirty="0" smtClean="0"/>
              <a:t>IT Environment</a:t>
            </a:r>
            <a:endParaRPr lang="en-US" dirty="0"/>
          </a:p>
        </p:txBody>
      </p:sp>
      <p:sp>
        <p:nvSpPr>
          <p:cNvPr id="3" name="Subtitle 2"/>
          <p:cNvSpPr>
            <a:spLocks noGrp="1"/>
          </p:cNvSpPr>
          <p:nvPr>
            <p:ph type="subTitle" idx="1"/>
          </p:nvPr>
        </p:nvSpPr>
        <p:spPr/>
        <p:txBody>
          <a:bodyPr/>
          <a:lstStyle/>
          <a:p>
            <a:r>
              <a:rPr lang="en-US" dirty="0" smtClean="0"/>
              <a:t>Dan Harman &amp; Mir Rosenberg</a:t>
            </a:r>
          </a:p>
          <a:p>
            <a:r>
              <a:rPr lang="en-US" dirty="0" smtClean="0"/>
              <a:t>Senior Program Managers</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smtClean="0"/>
              <a:t>WSV316</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dirty="0" smtClean="0"/>
              <a:t>What Is WSMan?</a:t>
            </a:r>
            <a:endParaRPr lang="en-US" dirty="0"/>
          </a:p>
        </p:txBody>
      </p:sp>
      <p:sp>
        <p:nvSpPr>
          <p:cNvPr id="29698" name="Rectangle 9"/>
          <p:cNvSpPr>
            <a:spLocks noGrp="1" noChangeArrowheads="1"/>
          </p:cNvSpPr>
          <p:nvPr>
            <p:ph type="body" sz="quarter" idx="10"/>
          </p:nvPr>
        </p:nvSpPr>
        <p:spPr>
          <a:xfrm>
            <a:off x="529744" y="1447800"/>
            <a:ext cx="11149013" cy="5127558"/>
          </a:xfrm>
        </p:spPr>
        <p:txBody>
          <a:bodyPr/>
          <a:lstStyle/>
          <a:p>
            <a:r>
              <a:rPr lang="en-US" sz="2800" dirty="0" smtClean="0"/>
              <a:t>DMTF standard network protocol: </a:t>
            </a:r>
            <a:r>
              <a:rPr lang="en-US" sz="2800" dirty="0" smtClean="0">
                <a:solidFill>
                  <a:schemeClr val="accent1"/>
                </a:solidFill>
              </a:rPr>
              <a:t>Web Services for Management</a:t>
            </a:r>
          </a:p>
          <a:p>
            <a:r>
              <a:rPr lang="en-US" sz="2800" dirty="0" smtClean="0"/>
              <a:t>Industry standard protocol to access CIM</a:t>
            </a:r>
          </a:p>
          <a:p>
            <a:pPr lvl="1"/>
            <a:r>
              <a:rPr lang="en-US" sz="2400" dirty="0" smtClean="0"/>
              <a:t>Defines client and server roles</a:t>
            </a:r>
          </a:p>
          <a:p>
            <a:pPr lvl="1"/>
            <a:r>
              <a:rPr lang="en-US" sz="2400" dirty="0" smtClean="0"/>
              <a:t>Defines a common set of operations to access management objects</a:t>
            </a:r>
          </a:p>
          <a:p>
            <a:pPr lvl="1"/>
            <a:r>
              <a:rPr lang="en-US" sz="2400" dirty="0" smtClean="0"/>
              <a:t>Works across firewalls</a:t>
            </a:r>
          </a:p>
          <a:p>
            <a:pPr lvl="1"/>
            <a:r>
              <a:rPr lang="en-US" sz="2400" dirty="0" smtClean="0"/>
              <a:t>Implemented by various hardware and software vendors</a:t>
            </a:r>
            <a:endParaRPr lang="en-US" dirty="0" smtClean="0"/>
          </a:p>
          <a:p>
            <a:r>
              <a:rPr lang="en-US" sz="2800" dirty="0" smtClean="0"/>
              <a:t>Windows exposes WMI classes via WSMan</a:t>
            </a:r>
            <a:endParaRPr lang="en-US" sz="2800" dirty="0"/>
          </a:p>
          <a:p>
            <a:r>
              <a:rPr lang="en-US" sz="2800" dirty="0" smtClean="0"/>
              <a:t>Microsoft extensions to WSMan enable PowerShell remoting</a:t>
            </a:r>
          </a:p>
          <a:p>
            <a:pPr lvl="1"/>
            <a:r>
              <a:rPr lang="en-US" sz="2400" dirty="0" smtClean="0"/>
              <a:t>1-1</a:t>
            </a:r>
          </a:p>
          <a:p>
            <a:pPr lvl="1"/>
            <a:r>
              <a:rPr lang="en-US" sz="2400" dirty="0" smtClean="0"/>
              <a:t>1-many</a:t>
            </a:r>
          </a:p>
          <a:p>
            <a:pPr lvl="1"/>
            <a:r>
              <a:rPr lang="en-US" sz="2400" dirty="0" smtClean="0"/>
              <a:t>many-1</a:t>
            </a:r>
          </a:p>
          <a:p>
            <a:pPr marL="0" indent="0">
              <a:buNone/>
            </a:pPr>
            <a:endParaRPr lang="en-US" sz="2800" dirty="0" smtClean="0"/>
          </a:p>
        </p:txBody>
      </p:sp>
      <p:sp>
        <p:nvSpPr>
          <p:cNvPr id="2" name="TextBox 1"/>
          <p:cNvSpPr txBox="1"/>
          <p:nvPr/>
        </p:nvSpPr>
        <p:spPr>
          <a:xfrm>
            <a:off x="63501" y="6247081"/>
            <a:ext cx="12036304" cy="369332"/>
          </a:xfrm>
          <a:prstGeom prst="rect">
            <a:avLst/>
          </a:prstGeom>
          <a:noFill/>
        </p:spPr>
        <p:txBody>
          <a:bodyPr wrap="square" lIns="0" tIns="0" rIns="0" bIns="0" rtlCol="0">
            <a:spAutoFit/>
          </a:bodyPr>
          <a:lstStyle/>
          <a:p>
            <a:pPr algn="ctr"/>
            <a:r>
              <a:rPr lang="en-US" sz="2400" dirty="0" smtClean="0">
                <a:solidFill>
                  <a:schemeClr val="bg1"/>
                </a:solidFill>
              </a:rPr>
              <a:t>WSMan is Web </a:t>
            </a:r>
            <a:r>
              <a:rPr lang="en-US" sz="2400" dirty="0">
                <a:solidFill>
                  <a:schemeClr val="bg1"/>
                </a:solidFill>
              </a:rPr>
              <a:t>Services access to CIM on heterogeneous devices</a:t>
            </a:r>
          </a:p>
        </p:txBody>
      </p:sp>
    </p:spTree>
    <p:extLst>
      <p:ext uri="{BB962C8B-B14F-4D97-AF65-F5344CB8AC3E}">
        <p14:creationId xmlns:p14="http://schemas.microsoft.com/office/powerpoint/2010/main" val="36055328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Devices with WSMan</a:t>
            </a:r>
            <a:endParaRPr lang="en-US" dirty="0"/>
          </a:p>
        </p:txBody>
      </p:sp>
      <p:sp>
        <p:nvSpPr>
          <p:cNvPr id="3" name="Text Placeholder 2"/>
          <p:cNvSpPr>
            <a:spLocks noGrp="1"/>
          </p:cNvSpPr>
          <p:nvPr>
            <p:ph type="body" sz="quarter" idx="10"/>
          </p:nvPr>
        </p:nvSpPr>
        <p:spPr>
          <a:xfrm>
            <a:off x="508480" y="1447800"/>
            <a:ext cx="11149013" cy="4727448"/>
          </a:xfrm>
        </p:spPr>
        <p:txBody>
          <a:bodyPr/>
          <a:lstStyle/>
          <a:p>
            <a:r>
              <a:rPr lang="en-US" sz="2400" dirty="0" smtClean="0">
                <a:solidFill>
                  <a:schemeClr val="accent1"/>
                </a:solidFill>
              </a:rPr>
              <a:t>SMASH</a:t>
            </a:r>
            <a:r>
              <a:rPr lang="en-US" sz="2400" dirty="0" smtClean="0">
                <a:solidFill>
                  <a:schemeClr val="tx1"/>
                </a:solidFill>
              </a:rPr>
              <a:t>: Systems Management Architecture for Server Hardware</a:t>
            </a:r>
          </a:p>
          <a:p>
            <a:r>
              <a:rPr lang="en-US" sz="2400" dirty="0" smtClean="0"/>
              <a:t>DMTF initiative designed to provide </a:t>
            </a:r>
            <a:r>
              <a:rPr lang="en-US" sz="2400" dirty="0" smtClean="0">
                <a:solidFill>
                  <a:schemeClr val="accent1"/>
                </a:solidFill>
              </a:rPr>
              <a:t>out-of-band management of servers </a:t>
            </a:r>
            <a:r>
              <a:rPr lang="en-US" sz="2400" dirty="0" smtClean="0"/>
              <a:t>independent of:</a:t>
            </a:r>
          </a:p>
          <a:p>
            <a:pPr lvl="1"/>
            <a:r>
              <a:rPr lang="en-US" sz="2000" dirty="0" smtClean="0"/>
              <a:t>Hardware machine state</a:t>
            </a:r>
          </a:p>
          <a:p>
            <a:pPr lvl="1"/>
            <a:r>
              <a:rPr lang="en-US" sz="2000" dirty="0" smtClean="0"/>
              <a:t>Operation system state</a:t>
            </a:r>
          </a:p>
          <a:p>
            <a:pPr lvl="1"/>
            <a:r>
              <a:rPr lang="en-US" sz="2000" dirty="0" smtClean="0"/>
              <a:t>Server system topology</a:t>
            </a:r>
          </a:p>
          <a:p>
            <a:pPr lvl="1"/>
            <a:r>
              <a:rPr lang="en-US" sz="2000" dirty="0" smtClean="0"/>
              <a:t>Access method</a:t>
            </a:r>
          </a:p>
          <a:p>
            <a:r>
              <a:rPr lang="en-US" sz="2400" dirty="0" smtClean="0">
                <a:solidFill>
                  <a:schemeClr val="accent1"/>
                </a:solidFill>
              </a:rPr>
              <a:t>DASH: equivalent of SMASH for Desktops</a:t>
            </a:r>
          </a:p>
          <a:p>
            <a:r>
              <a:rPr lang="en-US" sz="2400" dirty="0" smtClean="0"/>
              <a:t>SMASH / DASH Profiles define modules to administer machines directly</a:t>
            </a:r>
          </a:p>
          <a:p>
            <a:pPr lvl="1"/>
            <a:r>
              <a:rPr lang="en-US" sz="2000" dirty="0" smtClean="0"/>
              <a:t>SMASH: Power on / off, configure BIOS, upgrade firmware, configure hypervisor, etc.</a:t>
            </a:r>
          </a:p>
          <a:p>
            <a:pPr lvl="1"/>
            <a:r>
              <a:rPr lang="en-US" sz="2000" dirty="0" smtClean="0"/>
              <a:t>DASH: Manage disk volumes, boot order, software inventory, network settings, etc.</a:t>
            </a:r>
          </a:p>
          <a:p>
            <a:r>
              <a:rPr lang="en-US" sz="2400" dirty="0" smtClean="0"/>
              <a:t>WSMan cmdlets enable access to DASH/SMASH capabilities</a:t>
            </a:r>
          </a:p>
          <a:p>
            <a:r>
              <a:rPr lang="en-US" sz="2400" dirty="0" smtClean="0"/>
              <a:t>Scripts from the PowerShell community make the most common tasks easy</a:t>
            </a:r>
            <a:endParaRPr lang="en-US" sz="2400" dirty="0"/>
          </a:p>
        </p:txBody>
      </p:sp>
    </p:spTree>
    <p:extLst>
      <p:ext uri="{BB962C8B-B14F-4D97-AF65-F5344CB8AC3E}">
        <p14:creationId xmlns:p14="http://schemas.microsoft.com/office/powerpoint/2010/main" val="12245076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Management via WSMan</a:t>
            </a:r>
            <a:endParaRPr lang="en-US" dirty="0"/>
          </a:p>
        </p:txBody>
      </p:sp>
      <p:sp>
        <p:nvSpPr>
          <p:cNvPr id="3" name="Text Placeholder 2"/>
          <p:cNvSpPr>
            <a:spLocks noGrp="1"/>
          </p:cNvSpPr>
          <p:nvPr>
            <p:ph type="body" sz="quarter" idx="10"/>
          </p:nvPr>
        </p:nvSpPr>
        <p:spPr>
          <a:xfrm>
            <a:off x="7662868" y="1472851"/>
            <a:ext cx="4472790" cy="4893647"/>
          </a:xfrm>
        </p:spPr>
        <p:txBody>
          <a:bodyPr/>
          <a:lstStyle/>
          <a:p>
            <a:pPr>
              <a:spcBef>
                <a:spcPts val="3000"/>
              </a:spcBef>
            </a:pPr>
            <a:r>
              <a:rPr lang="en-US" sz="2700" dirty="0" smtClean="0"/>
              <a:t>PowerShell client calls WSMan client APIs</a:t>
            </a:r>
          </a:p>
          <a:p>
            <a:pPr>
              <a:spcBef>
                <a:spcPts val="3000"/>
              </a:spcBef>
            </a:pPr>
            <a:r>
              <a:rPr lang="en-US" sz="2700" dirty="0" smtClean="0"/>
              <a:t>WSMan securely sends and receives SOAP messages</a:t>
            </a:r>
          </a:p>
          <a:p>
            <a:pPr>
              <a:spcBef>
                <a:spcPts val="3000"/>
              </a:spcBef>
            </a:pPr>
            <a:r>
              <a:rPr lang="en-US" sz="2700" dirty="0" smtClean="0"/>
              <a:t>WSMan service calls into the PowerShell plug-in</a:t>
            </a:r>
          </a:p>
          <a:p>
            <a:pPr>
              <a:spcBef>
                <a:spcPts val="3000"/>
              </a:spcBef>
            </a:pPr>
            <a:r>
              <a:rPr lang="en-US" sz="2700" dirty="0" smtClean="0"/>
              <a:t>Commands are executed in their own host process within PowerShell session</a:t>
            </a:r>
            <a:endParaRPr lang="en-US" sz="2700" dirty="0"/>
          </a:p>
        </p:txBody>
      </p:sp>
      <p:sp>
        <p:nvSpPr>
          <p:cNvPr id="4" name="Rounded Rectangle 3"/>
          <p:cNvSpPr/>
          <p:nvPr/>
        </p:nvSpPr>
        <p:spPr bwMode="auto">
          <a:xfrm>
            <a:off x="244549" y="2066544"/>
            <a:ext cx="2109825" cy="4361688"/>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81621" tIns="40810" rIns="81621" bIns="40810" numCol="1" rtlCol="0" anchor="ctr" anchorCtr="0" compatLnSpc="1">
            <a:prstTxWarp prst="textNoShape">
              <a:avLst/>
            </a:prstTxWarp>
          </a:bodyPr>
          <a:lstStyle/>
          <a:p>
            <a:pPr algn="ctr"/>
            <a:endParaRPr lang="en-US" sz="2100" dirty="0" smtClean="0">
              <a:solidFill>
                <a:schemeClr val="tx1"/>
              </a:solidFill>
              <a:effectLst>
                <a:outerShdw blurRad="38100" dist="38100" dir="2700000" algn="tl">
                  <a:srgbClr val="000000">
                    <a:alpha val="43137"/>
                  </a:srgbClr>
                </a:outerShdw>
              </a:effectLst>
              <a:latin typeface="+mj-lt"/>
            </a:endParaRPr>
          </a:p>
        </p:txBody>
      </p:sp>
      <p:sp>
        <p:nvSpPr>
          <p:cNvPr id="6" name="Rounded Rectangle 5"/>
          <p:cNvSpPr/>
          <p:nvPr/>
        </p:nvSpPr>
        <p:spPr bwMode="auto">
          <a:xfrm>
            <a:off x="3864489" y="2069925"/>
            <a:ext cx="3393367" cy="43578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81621" tIns="40810" rIns="81621" bIns="40810" numCol="1" rtlCol="0" anchor="ctr" anchorCtr="0" compatLnSpc="1">
            <a:prstTxWarp prst="textNoShape">
              <a:avLst/>
            </a:prstTxWarp>
          </a:bodyPr>
          <a:lstStyle/>
          <a:p>
            <a:pPr algn="ctr"/>
            <a:endParaRPr lang="en-US" sz="2100" dirty="0" smtClean="0">
              <a:solidFill>
                <a:schemeClr val="tx1"/>
              </a:solidFill>
              <a:effectLst>
                <a:outerShdw blurRad="38100" dist="38100" dir="2700000" algn="tl">
                  <a:srgbClr val="000000">
                    <a:alpha val="43137"/>
                  </a:srgbClr>
                </a:outerShdw>
              </a:effectLst>
              <a:latin typeface="+mj-lt"/>
            </a:endParaRPr>
          </a:p>
        </p:txBody>
      </p:sp>
      <p:sp>
        <p:nvSpPr>
          <p:cNvPr id="7" name="Rounded Rectangle 6"/>
          <p:cNvSpPr/>
          <p:nvPr/>
        </p:nvSpPr>
        <p:spPr bwMode="auto">
          <a:xfrm>
            <a:off x="4063669" y="2402547"/>
            <a:ext cx="1184313" cy="360528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vert270" wrap="square" lIns="81621" tIns="40810" rIns="81621" bIns="40810" numCol="1" rtlCol="0" anchor="ctr" anchorCtr="0" compatLnSpc="1">
            <a:prstTxWarp prst="textNoShape">
              <a:avLst/>
            </a:prstTxWarp>
          </a:bodyPr>
          <a:lstStyle/>
          <a:p>
            <a:pPr algn="ctr"/>
            <a:r>
              <a:rPr lang="en-US" sz="2200" dirty="0" smtClean="0">
                <a:solidFill>
                  <a:schemeClr val="bg1"/>
                </a:solidFill>
              </a:rPr>
              <a:t>WSMan Listener Process</a:t>
            </a:r>
          </a:p>
          <a:p>
            <a:pPr algn="ctr"/>
            <a:r>
              <a:rPr lang="en-US" sz="2200" i="1" dirty="0" smtClean="0">
                <a:solidFill>
                  <a:schemeClr val="bg1"/>
                </a:solidFill>
              </a:rPr>
              <a:t>(PowerShell Plug-in)</a:t>
            </a:r>
          </a:p>
        </p:txBody>
      </p:sp>
      <p:sp>
        <p:nvSpPr>
          <p:cNvPr id="8" name="Rounded Rectangle 7"/>
          <p:cNvSpPr/>
          <p:nvPr/>
        </p:nvSpPr>
        <p:spPr bwMode="auto">
          <a:xfrm>
            <a:off x="5382615" y="2370321"/>
            <a:ext cx="1697946" cy="3671621"/>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81621" tIns="40810" rIns="81621" bIns="40810" numCol="1" rtlCol="0" anchor="t" anchorCtr="0" compatLnSpc="1">
            <a:prstTxWarp prst="textNoShape">
              <a:avLst/>
            </a:prstTxWarp>
          </a:bodyPr>
          <a:lstStyle/>
          <a:p>
            <a:pPr algn="ctr"/>
            <a:r>
              <a:rPr lang="en-US" dirty="0" smtClean="0">
                <a:solidFill>
                  <a:schemeClr val="bg1"/>
                </a:solidFill>
              </a:rPr>
              <a:t>WSMan Host</a:t>
            </a:r>
          </a:p>
          <a:p>
            <a:pPr algn="ctr"/>
            <a:r>
              <a:rPr lang="en-US" dirty="0" smtClean="0">
                <a:solidFill>
                  <a:schemeClr val="bg1"/>
                </a:solidFill>
              </a:rPr>
              <a:t>Process</a:t>
            </a:r>
          </a:p>
        </p:txBody>
      </p:sp>
      <p:sp>
        <p:nvSpPr>
          <p:cNvPr id="9" name="Text Box 37"/>
          <p:cNvSpPr txBox="1">
            <a:spLocks noChangeArrowheads="1"/>
          </p:cNvSpPr>
          <p:nvPr/>
        </p:nvSpPr>
        <p:spPr bwMode="blackGray">
          <a:xfrm>
            <a:off x="359650" y="1247200"/>
            <a:ext cx="2145556" cy="697966"/>
          </a:xfrm>
          <a:prstGeom prst="rect">
            <a:avLst/>
          </a:prstGeom>
          <a:noFill/>
          <a:ln w="28575">
            <a:noFill/>
            <a:miter lim="800000"/>
            <a:headEnd/>
            <a:tailEnd/>
          </a:ln>
          <a:effectLst/>
        </p:spPr>
        <p:txBody>
          <a:bodyPr wrap="square" lIns="81615" tIns="40808" rIns="81615" bIns="40808">
            <a:spAutoFit/>
          </a:bodyPr>
          <a:lstStyle/>
          <a:p>
            <a:pPr eaLnBrk="0" hangingPunct="0"/>
            <a:r>
              <a:rPr lang="en-US" sz="2000" dirty="0" smtClean="0">
                <a:latin typeface="+mj-lt"/>
              </a:rPr>
              <a:t>Admin</a:t>
            </a:r>
          </a:p>
          <a:p>
            <a:pPr eaLnBrk="0" hangingPunct="0"/>
            <a:r>
              <a:rPr lang="en-US" sz="2000" dirty="0" smtClean="0">
                <a:latin typeface="+mj-lt"/>
              </a:rPr>
              <a:t>Client</a:t>
            </a:r>
            <a:endParaRPr lang="en-US" sz="2000" dirty="0">
              <a:latin typeface="+mj-lt"/>
            </a:endParaRPr>
          </a:p>
        </p:txBody>
      </p:sp>
      <p:pic>
        <p:nvPicPr>
          <p:cNvPr id="10" name="Picture 2" descr="C:\Apps\Presentation Graphics\DVD_ART\Artwork_Imagery\HARDWARE_IMAGERY\Illustration - Misc Hardware\Windows Server Icons\Hardware\Computer.png"/>
          <p:cNvPicPr>
            <a:picLocks noChangeAspect="1" noChangeArrowheads="1"/>
          </p:cNvPicPr>
          <p:nvPr/>
        </p:nvPicPr>
        <p:blipFill>
          <a:blip r:embed="rId2" cstate="print"/>
          <a:srcRect/>
          <a:stretch>
            <a:fillRect/>
          </a:stretch>
        </p:blipFill>
        <p:spPr bwMode="auto">
          <a:xfrm>
            <a:off x="1251436" y="1118756"/>
            <a:ext cx="994110" cy="1043499"/>
          </a:xfrm>
          <a:prstGeom prst="rect">
            <a:avLst/>
          </a:prstGeom>
          <a:noFill/>
        </p:spPr>
      </p:pic>
      <p:sp>
        <p:nvSpPr>
          <p:cNvPr id="11" name="Rounded Rectangle 10"/>
          <p:cNvSpPr/>
          <p:nvPr/>
        </p:nvSpPr>
        <p:spPr bwMode="auto">
          <a:xfrm>
            <a:off x="373863" y="2192055"/>
            <a:ext cx="1839004" cy="1947554"/>
          </a:xfrm>
          <a:prstGeom prst="roundRect">
            <a:avLst/>
          </a:prstGeom>
          <a:gradFill>
            <a:gsLst>
              <a:gs pos="0">
                <a:schemeClr val="lt2">
                  <a:tint val="80000"/>
                  <a:satMod val="300000"/>
                  <a:lumMod val="45000"/>
                  <a:lumOff val="55000"/>
                </a:schemeClr>
              </a:gs>
              <a:gs pos="100000">
                <a:schemeClr val="lt2">
                  <a:shade val="30000"/>
                  <a:satMod val="200000"/>
                </a:schemeClr>
              </a:gs>
            </a:gsLst>
          </a:gradFill>
          <a:ln>
            <a:headEnd type="none" w="med" len="med"/>
            <a:tailEnd type="none" w="med" len="med"/>
          </a:ln>
        </p:spPr>
        <p:style>
          <a:lnRef idx="0">
            <a:schemeClr val="accent1"/>
          </a:lnRef>
          <a:fillRef idx="1003">
            <a:schemeClr val="lt2"/>
          </a:fillRef>
          <a:effectRef idx="3">
            <a:schemeClr val="accent1"/>
          </a:effectRef>
          <a:fontRef idx="minor">
            <a:schemeClr val="lt1"/>
          </a:fontRef>
        </p:style>
        <p:txBody>
          <a:bodyPr vert="horz" wrap="square" lIns="81621" tIns="40810" rIns="81621" bIns="40810" numCol="1" rtlCol="0" anchor="ctr" anchorCtr="0" compatLnSpc="1">
            <a:prstTxWarp prst="textNoShape">
              <a:avLst/>
            </a:prstTxWarp>
          </a:bodyPr>
          <a:lstStyle/>
          <a:p>
            <a:pPr algn="ctr"/>
            <a:r>
              <a:rPr lang="en-US" sz="2200" dirty="0" smtClean="0">
                <a:solidFill>
                  <a:schemeClr val="bg1"/>
                </a:solidFill>
              </a:rPr>
              <a:t>PowerShell</a:t>
            </a:r>
          </a:p>
          <a:p>
            <a:pPr algn="ctr"/>
            <a:r>
              <a:rPr lang="en-US" sz="2200" dirty="0" smtClean="0">
                <a:solidFill>
                  <a:schemeClr val="bg1"/>
                </a:solidFill>
              </a:rPr>
              <a:t>Client</a:t>
            </a:r>
          </a:p>
        </p:txBody>
      </p:sp>
      <p:sp>
        <p:nvSpPr>
          <p:cNvPr id="12" name="Rounded Rectangle 11"/>
          <p:cNvSpPr/>
          <p:nvPr/>
        </p:nvSpPr>
        <p:spPr bwMode="auto">
          <a:xfrm>
            <a:off x="391549" y="4396636"/>
            <a:ext cx="1839004" cy="1878904"/>
          </a:xfrm>
          <a:prstGeom prst="roundRect">
            <a:avLst/>
          </a:prstGeom>
          <a:gradFill flip="none" rotWithShape="1">
            <a:gsLst>
              <a:gs pos="95000">
                <a:schemeClr val="accent4">
                  <a:shade val="51000"/>
                  <a:satMod val="130000"/>
                  <a:lumMod val="91000"/>
                  <a:lumOff val="9000"/>
                </a:schemeClr>
              </a:gs>
              <a:gs pos="35000">
                <a:schemeClr val="accent1"/>
              </a:gs>
            </a:gsLst>
            <a:path path="shape">
              <a:fillToRect l="50000" t="50000" r="50000" b="50000"/>
            </a:path>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81621" tIns="40810" rIns="81621" bIns="40810" numCol="1" rtlCol="0" anchor="ctr" anchorCtr="0" compatLnSpc="1">
            <a:prstTxWarp prst="textNoShape">
              <a:avLst/>
            </a:prstTxWarp>
          </a:bodyPr>
          <a:lstStyle/>
          <a:p>
            <a:pPr algn="ctr"/>
            <a:r>
              <a:rPr lang="en-US" sz="2200" dirty="0" smtClean="0">
                <a:solidFill>
                  <a:schemeClr val="bg1"/>
                </a:solidFill>
              </a:rPr>
              <a:t>WSMan</a:t>
            </a:r>
          </a:p>
          <a:p>
            <a:pPr algn="ctr"/>
            <a:r>
              <a:rPr lang="en-US" sz="2200" dirty="0" smtClean="0">
                <a:solidFill>
                  <a:schemeClr val="bg1"/>
                </a:solidFill>
              </a:rPr>
              <a:t>Client</a:t>
            </a:r>
          </a:p>
        </p:txBody>
      </p:sp>
      <p:sp>
        <p:nvSpPr>
          <p:cNvPr id="13" name="Text Box 16"/>
          <p:cNvSpPr txBox="1">
            <a:spLocks noChangeArrowheads="1"/>
          </p:cNvSpPr>
          <p:nvPr/>
        </p:nvSpPr>
        <p:spPr bwMode="blackGray">
          <a:xfrm>
            <a:off x="4326163" y="1243584"/>
            <a:ext cx="1237234" cy="697966"/>
          </a:xfrm>
          <a:prstGeom prst="rect">
            <a:avLst/>
          </a:prstGeom>
          <a:noFill/>
          <a:ln w="28575">
            <a:noFill/>
            <a:miter lim="800000"/>
            <a:headEnd/>
            <a:tailEnd/>
          </a:ln>
          <a:effectLst/>
        </p:spPr>
        <p:txBody>
          <a:bodyPr wrap="none" lIns="81615" tIns="40808" rIns="81615" bIns="40808">
            <a:spAutoFit/>
          </a:bodyPr>
          <a:lstStyle/>
          <a:p>
            <a:pPr eaLnBrk="0" hangingPunct="0"/>
            <a:r>
              <a:rPr lang="en-US" sz="2000" dirty="0" smtClean="0">
                <a:latin typeface="+mj-lt"/>
              </a:rPr>
              <a:t>Managed</a:t>
            </a:r>
          </a:p>
          <a:p>
            <a:pPr eaLnBrk="0" hangingPunct="0"/>
            <a:r>
              <a:rPr lang="en-US" sz="2000" dirty="0" smtClean="0">
                <a:latin typeface="+mj-lt"/>
              </a:rPr>
              <a:t>Server</a:t>
            </a:r>
            <a:endParaRPr lang="en-US" sz="2000" dirty="0">
              <a:latin typeface="+mj-lt"/>
            </a:endParaRPr>
          </a:p>
        </p:txBody>
      </p:sp>
      <p:pic>
        <p:nvPicPr>
          <p:cNvPr id="14" name="Picture 3" descr="C:\Apps\Presentation Graphics\DVD_ART\Artwork_Imagery\HARDWARE_IMAGERY\Illustration - Misc Hardware\Windows Server Icons\Hardware\Virtual Server 2.png"/>
          <p:cNvPicPr>
            <a:picLocks noChangeAspect="1" noChangeArrowheads="1"/>
          </p:cNvPicPr>
          <p:nvPr/>
        </p:nvPicPr>
        <p:blipFill>
          <a:blip r:embed="rId3" cstate="print"/>
          <a:srcRect/>
          <a:stretch>
            <a:fillRect/>
          </a:stretch>
        </p:blipFill>
        <p:spPr bwMode="auto">
          <a:xfrm>
            <a:off x="5917299" y="1161582"/>
            <a:ext cx="870854" cy="1066800"/>
          </a:xfrm>
          <a:prstGeom prst="rect">
            <a:avLst/>
          </a:prstGeom>
          <a:noFill/>
        </p:spPr>
      </p:pic>
      <p:sp>
        <p:nvSpPr>
          <p:cNvPr id="15" name="Rounded Rectangle 14"/>
          <p:cNvSpPr/>
          <p:nvPr/>
        </p:nvSpPr>
        <p:spPr bwMode="auto">
          <a:xfrm>
            <a:off x="5549377" y="3084934"/>
            <a:ext cx="1318940" cy="818859"/>
          </a:xfrm>
          <a:prstGeom prst="roundRect">
            <a:avLst/>
          </a:prstGeom>
          <a:ln>
            <a:headEnd type="none" w="med" len="med"/>
            <a:tailEnd type="none" w="med" len="med"/>
          </a:ln>
        </p:spPr>
        <p:style>
          <a:lnRef idx="0">
            <a:schemeClr val="accent1"/>
          </a:lnRef>
          <a:fillRef idx="1001">
            <a:schemeClr val="lt2"/>
          </a:fillRef>
          <a:effectRef idx="3">
            <a:schemeClr val="accent1"/>
          </a:effectRef>
          <a:fontRef idx="minor">
            <a:schemeClr val="lt1"/>
          </a:fontRef>
        </p:style>
        <p:txBody>
          <a:bodyPr vert="horz" wrap="square" lIns="81621" tIns="40810" rIns="81621" bIns="40810" numCol="1" rtlCol="0" anchor="ctr" anchorCtr="0" compatLnSpc="1">
            <a:prstTxWarp prst="textNoShape">
              <a:avLst/>
            </a:prstTxWarp>
          </a:bodyPr>
          <a:lstStyle/>
          <a:p>
            <a:pPr algn="ctr"/>
            <a:r>
              <a:rPr lang="en-US" sz="1400" dirty="0" smtClean="0">
                <a:solidFill>
                  <a:schemeClr val="tx1"/>
                </a:solidFill>
                <a:effectLst>
                  <a:outerShdw blurRad="38100" dist="38100" dir="2700000" algn="tl">
                    <a:srgbClr val="000000">
                      <a:alpha val="43137"/>
                    </a:srgbClr>
                  </a:outerShdw>
                </a:effectLst>
                <a:latin typeface="+mj-lt"/>
              </a:rPr>
              <a:t>PowerShell</a:t>
            </a:r>
          </a:p>
          <a:p>
            <a:pPr algn="ctr"/>
            <a:r>
              <a:rPr lang="en-US" sz="1400" dirty="0" smtClean="0">
                <a:solidFill>
                  <a:schemeClr val="tx1"/>
                </a:solidFill>
                <a:effectLst>
                  <a:outerShdw blurRad="38100" dist="38100" dir="2700000" algn="tl">
                    <a:srgbClr val="000000">
                      <a:alpha val="43137"/>
                    </a:srgbClr>
                  </a:outerShdw>
                </a:effectLst>
                <a:latin typeface="+mj-lt"/>
              </a:rPr>
              <a:t>Session</a:t>
            </a:r>
          </a:p>
        </p:txBody>
      </p:sp>
      <p:sp>
        <p:nvSpPr>
          <p:cNvPr id="16" name="Rounded Rectangle 15"/>
          <p:cNvSpPr/>
          <p:nvPr/>
        </p:nvSpPr>
        <p:spPr bwMode="auto">
          <a:xfrm>
            <a:off x="5551903" y="4042170"/>
            <a:ext cx="1372295" cy="818859"/>
          </a:xfrm>
          <a:prstGeom prst="roundRect">
            <a:avLst/>
          </a:prstGeom>
          <a:ln>
            <a:headEnd type="none" w="med" len="med"/>
            <a:tailEnd type="none" w="med" len="med"/>
          </a:ln>
        </p:spPr>
        <p:style>
          <a:lnRef idx="0">
            <a:schemeClr val="accent1"/>
          </a:lnRef>
          <a:fillRef idx="1001">
            <a:schemeClr val="lt2"/>
          </a:fillRef>
          <a:effectRef idx="3">
            <a:schemeClr val="accent1"/>
          </a:effectRef>
          <a:fontRef idx="minor">
            <a:schemeClr val="lt1"/>
          </a:fontRef>
        </p:style>
        <p:txBody>
          <a:bodyPr vert="horz" wrap="square" lIns="81621" tIns="40810" rIns="81621" bIns="40810" numCol="1" rtlCol="0" anchor="ctr" anchorCtr="0" compatLnSpc="1">
            <a:prstTxWarp prst="textNoShape">
              <a:avLst/>
            </a:prstTxWarp>
          </a:bodyPr>
          <a:lstStyle/>
          <a:p>
            <a:pPr algn="ctr"/>
            <a:r>
              <a:rPr lang="en-US" sz="1400" dirty="0" smtClean="0">
                <a:solidFill>
                  <a:schemeClr val="tx1"/>
                </a:solidFill>
                <a:effectLst>
                  <a:outerShdw blurRad="38100" dist="38100" dir="2700000" algn="tl">
                    <a:srgbClr val="000000">
                      <a:alpha val="43137"/>
                    </a:srgbClr>
                  </a:outerShdw>
                </a:effectLst>
                <a:latin typeface="+mj-lt"/>
              </a:rPr>
              <a:t>PowerShell Provider</a:t>
            </a:r>
          </a:p>
        </p:txBody>
      </p:sp>
      <p:sp>
        <p:nvSpPr>
          <p:cNvPr id="17" name="Rounded Rectangle 16"/>
          <p:cNvSpPr/>
          <p:nvPr/>
        </p:nvSpPr>
        <p:spPr bwMode="auto">
          <a:xfrm>
            <a:off x="5569594" y="4999410"/>
            <a:ext cx="1318940" cy="81885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81621" tIns="40810" rIns="81621" bIns="40810" numCol="1" rtlCol="0" anchor="ctr" anchorCtr="0" compatLnSpc="1">
            <a:prstTxWarp prst="textNoShape">
              <a:avLst/>
            </a:prstTxWarp>
          </a:bodyPr>
          <a:lstStyle/>
          <a:p>
            <a:pPr algn="ctr"/>
            <a:r>
              <a:rPr lang="en-US" sz="1400" dirty="0" smtClean="0">
                <a:solidFill>
                  <a:schemeClr val="tx1"/>
                </a:solidFill>
                <a:effectLst>
                  <a:outerShdw blurRad="38100" dist="38100" dir="2700000" algn="tl">
                    <a:srgbClr val="000000">
                      <a:alpha val="43137"/>
                    </a:srgbClr>
                  </a:outerShdw>
                </a:effectLst>
                <a:latin typeface="+mj-lt"/>
              </a:rPr>
              <a:t>WSMan Provider Proxy</a:t>
            </a:r>
          </a:p>
        </p:txBody>
      </p:sp>
      <p:sp>
        <p:nvSpPr>
          <p:cNvPr id="18" name="Left-Right Arrow 17"/>
          <p:cNvSpPr/>
          <p:nvPr/>
        </p:nvSpPr>
        <p:spPr bwMode="auto">
          <a:xfrm>
            <a:off x="1935126" y="4661131"/>
            <a:ext cx="2323281" cy="1346257"/>
          </a:xfrm>
          <a:prstGeom prst="leftRightArrow">
            <a:avLst>
              <a:gd name="adj1" fmla="val 50000"/>
              <a:gd name="adj2" fmla="val 4533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81621" tIns="40810" rIns="81621" bIns="40810" numCol="1" rtlCol="0" anchor="ctr" anchorCtr="0" compatLnSpc="1">
            <a:prstTxWarp prst="textNoShape">
              <a:avLst/>
            </a:prstTxWarp>
          </a:bodyPr>
          <a:lstStyle/>
          <a:p>
            <a:pPr algn="ctr"/>
            <a:r>
              <a:rPr lang="en-US" dirty="0" smtClean="0">
                <a:solidFill>
                  <a:schemeClr val="tx1"/>
                </a:solidFill>
                <a:effectLst>
                  <a:outerShdw blurRad="38100" dist="38100" dir="2700000" algn="tl">
                    <a:srgbClr val="000000">
                      <a:alpha val="43137"/>
                    </a:srgbClr>
                  </a:outerShdw>
                </a:effectLst>
                <a:latin typeface="+mj-lt"/>
              </a:rPr>
              <a:t>HTTP(S)</a:t>
            </a:r>
          </a:p>
          <a:p>
            <a:pPr algn="ctr"/>
            <a:r>
              <a:rPr lang="en-US" dirty="0" smtClean="0">
                <a:solidFill>
                  <a:schemeClr val="tx1"/>
                </a:solidFill>
                <a:effectLst>
                  <a:outerShdw blurRad="38100" dist="38100" dir="2700000" algn="tl">
                    <a:srgbClr val="000000">
                      <a:alpha val="43137"/>
                    </a:srgbClr>
                  </a:outerShdw>
                </a:effectLst>
                <a:latin typeface="+mj-lt"/>
              </a:rPr>
              <a:t>WSMan</a:t>
            </a:r>
          </a:p>
        </p:txBody>
      </p:sp>
    </p:spTree>
    <p:extLst>
      <p:ext uri="{BB962C8B-B14F-4D97-AF65-F5344CB8AC3E}">
        <p14:creationId xmlns:p14="http://schemas.microsoft.com/office/powerpoint/2010/main" val="260191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 presetClass="entr" presetSubtype="1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checkerboard(across)">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5"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heckerboard(across)">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5"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par>
                                <p:cTn id="31" presetID="5"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across)">
                                      <p:cBhvr>
                                        <p:cTn id="33" dur="500"/>
                                        <p:tgtEl>
                                          <p:spTgt spid="15"/>
                                        </p:tgtEl>
                                      </p:cBhvr>
                                    </p:animEffect>
                                  </p:childTnLst>
                                </p:cTn>
                              </p:par>
                              <p:par>
                                <p:cTn id="34" presetID="5" presetClass="entr" presetSubtype="1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par>
                                <p:cTn id="37" presetID="5"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heckerboard(across)">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2"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Automating Hardware </a:t>
            </a:r>
            <a:br>
              <a:rPr lang="en-US" dirty="0" smtClean="0"/>
            </a:br>
            <a:r>
              <a:rPr lang="en-US" dirty="0" smtClean="0"/>
              <a:t>Operations</a:t>
            </a:r>
            <a:endParaRPr lang="en-US" dirty="0"/>
          </a:p>
        </p:txBody>
      </p:sp>
      <p:sp>
        <p:nvSpPr>
          <p:cNvPr id="5" name="Subtitle 4"/>
          <p:cNvSpPr>
            <a:spLocks noGrp="1"/>
          </p:cNvSpPr>
          <p:nvPr>
            <p:ph type="subTitle" idx="1"/>
          </p:nvPr>
        </p:nvSpPr>
        <p:spPr/>
        <p:txBody>
          <a:bodyPr/>
          <a:lstStyle/>
          <a:p>
            <a:r>
              <a:rPr lang="en-US" dirty="0" smtClean="0"/>
              <a:t>Mir Rosenberg</a:t>
            </a:r>
            <a:endParaRPr lang="en-US" dirty="0"/>
          </a:p>
          <a:p>
            <a:r>
              <a:rPr lang="en-US" dirty="0" smtClean="0"/>
              <a:t>Senior Program </a:t>
            </a:r>
            <a:r>
              <a:rPr lang="en-US" dirty="0"/>
              <a:t>Manager</a:t>
            </a:r>
          </a:p>
          <a:p>
            <a:r>
              <a:rPr lang="en-US" dirty="0"/>
              <a:t>Microsoft Corporation</a:t>
            </a:r>
          </a:p>
        </p:txBody>
      </p:sp>
    </p:spTree>
    <p:extLst>
      <p:ext uri="{BB962C8B-B14F-4D97-AF65-F5344CB8AC3E}">
        <p14:creationId xmlns:p14="http://schemas.microsoft.com/office/powerpoint/2010/main" val="73395401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How Do I Automate </a:t>
            </a:r>
            <a:br>
              <a:rPr lang="en-US" sz="5400" dirty="0" smtClean="0"/>
            </a:br>
            <a:r>
              <a:rPr lang="en-US" sz="5400" dirty="0" smtClean="0"/>
              <a:t>ALL</a:t>
            </a:r>
            <a:br>
              <a:rPr lang="en-US" sz="5400" dirty="0" smtClean="0"/>
            </a:br>
            <a:r>
              <a:rPr lang="en-US" sz="5400" dirty="0" smtClean="0"/>
              <a:t>of My Machines?</a:t>
            </a:r>
            <a:endParaRPr lang="en-US" sz="5400" dirty="0"/>
          </a:p>
        </p:txBody>
      </p:sp>
    </p:spTree>
    <p:extLst>
      <p:ext uri="{BB962C8B-B14F-4D97-AF65-F5344CB8AC3E}">
        <p14:creationId xmlns:p14="http://schemas.microsoft.com/office/powerpoint/2010/main" val="293251828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Core</a:t>
            </a:r>
            <a:endParaRPr lang="en-US" dirty="0"/>
          </a:p>
        </p:txBody>
      </p:sp>
      <p:sp>
        <p:nvSpPr>
          <p:cNvPr id="3" name="Text Placeholder 2"/>
          <p:cNvSpPr>
            <a:spLocks noGrp="1"/>
          </p:cNvSpPr>
          <p:nvPr>
            <p:ph type="body" sz="quarter" idx="10"/>
          </p:nvPr>
        </p:nvSpPr>
        <p:spPr>
          <a:xfrm>
            <a:off x="519112" y="1447800"/>
            <a:ext cx="11149013" cy="1526572"/>
          </a:xfrm>
        </p:spPr>
        <p:txBody>
          <a:bodyPr/>
          <a:lstStyle/>
          <a:p>
            <a:r>
              <a:rPr lang="en-US" dirty="0" smtClean="0"/>
              <a:t>WMI and WSMan on by default</a:t>
            </a:r>
          </a:p>
          <a:p>
            <a:r>
              <a:rPr lang="en-US" dirty="0" smtClean="0"/>
              <a:t>SConfig for initial configuration</a:t>
            </a:r>
          </a:p>
          <a:p>
            <a:r>
              <a:rPr lang="en-US" dirty="0" smtClean="0"/>
              <a:t>PowerShell</a:t>
            </a:r>
            <a:endParaRPr lang="en-US" dirty="0"/>
          </a:p>
        </p:txBody>
      </p:sp>
    </p:spTree>
    <p:extLst>
      <p:ext uri="{BB962C8B-B14F-4D97-AF65-F5344CB8AC3E}">
        <p14:creationId xmlns:p14="http://schemas.microsoft.com/office/powerpoint/2010/main" val="215860647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SConfig</a:t>
            </a:r>
            <a:endParaRPr lang="en-US" dirty="0"/>
          </a:p>
        </p:txBody>
      </p:sp>
      <p:sp>
        <p:nvSpPr>
          <p:cNvPr id="3" name="Content Placeholder 2"/>
          <p:cNvSpPr>
            <a:spLocks noGrp="1"/>
          </p:cNvSpPr>
          <p:nvPr>
            <p:ph idx="4294967295"/>
          </p:nvPr>
        </p:nvSpPr>
        <p:spPr>
          <a:xfrm>
            <a:off x="519114" y="1447800"/>
            <a:ext cx="11669712" cy="442912"/>
          </a:xfrm>
        </p:spPr>
        <p:txBody>
          <a:bodyPr/>
          <a:lstStyle/>
          <a:p>
            <a:r>
              <a:rPr lang="en-US" dirty="0" smtClean="0"/>
              <a:t>New script to ease initial configuration</a:t>
            </a:r>
            <a:endParaRPr lang="en-US" dirty="0"/>
          </a:p>
        </p:txBody>
      </p:sp>
      <p:pic>
        <p:nvPicPr>
          <p:cNvPr id="29699" name="Picture 3"/>
          <p:cNvPicPr>
            <a:picLocks noChangeAspect="1" noChangeArrowheads="1"/>
          </p:cNvPicPr>
          <p:nvPr/>
        </p:nvPicPr>
        <p:blipFill>
          <a:blip r:embed="rId3"/>
          <a:srcRect/>
          <a:stretch>
            <a:fillRect/>
          </a:stretch>
        </p:blipFill>
        <p:spPr bwMode="auto">
          <a:xfrm>
            <a:off x="557093" y="1984738"/>
            <a:ext cx="9251846" cy="4478486"/>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a:srcRect/>
          <a:stretch>
            <a:fillRect/>
          </a:stretch>
        </p:blipFill>
        <p:spPr bwMode="auto">
          <a:xfrm>
            <a:off x="4649330" y="3134430"/>
            <a:ext cx="9294134" cy="4478486"/>
          </a:xfrm>
          <a:prstGeom prst="rect">
            <a:avLst/>
          </a:prstGeom>
          <a:noFill/>
          <a:ln w="9525">
            <a:noFill/>
            <a:miter lim="800000"/>
            <a:headEnd/>
            <a:tailEnd/>
          </a:ln>
          <a:effectLst/>
        </p:spPr>
      </p:pic>
    </p:spTree>
    <p:extLst>
      <p:ext uri="{BB962C8B-B14F-4D97-AF65-F5344CB8AC3E}">
        <p14:creationId xmlns:p14="http://schemas.microsoft.com/office/powerpoint/2010/main" val="270114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fade">
                                      <p:cBhvr>
                                        <p:cTn id="12"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PowerShell in Server Core</a:t>
            </a:r>
            <a:endParaRPr lang="en-US" dirty="0"/>
          </a:p>
        </p:txBody>
      </p:sp>
      <p:sp>
        <p:nvSpPr>
          <p:cNvPr id="2" name="Rectangle 1"/>
          <p:cNvSpPr/>
          <p:nvPr/>
        </p:nvSpPr>
        <p:spPr>
          <a:xfrm>
            <a:off x="519113" y="1447799"/>
            <a:ext cx="11825287" cy="5267596"/>
          </a:xfrm>
          <a:prstGeom prst="rect">
            <a:avLst/>
          </a:prstGeom>
        </p:spPr>
        <p:txBody>
          <a:bodyPr wrap="square">
            <a:spAutoFit/>
          </a:bodyPr>
          <a:lstStyle/>
          <a:p>
            <a:pPr>
              <a:lnSpc>
                <a:spcPct val="95000"/>
              </a:lnSpc>
            </a:pPr>
            <a:r>
              <a:rPr lang="en-US" sz="3200" dirty="0">
                <a:solidFill>
                  <a:schemeClr val="tx2"/>
                </a:solidFill>
              </a:rPr>
              <a:t>Full Command-line PowerShell</a:t>
            </a:r>
          </a:p>
          <a:p>
            <a:pPr lvl="1">
              <a:lnSpc>
                <a:spcPct val="95000"/>
              </a:lnSpc>
            </a:pPr>
            <a:r>
              <a:rPr lang="en-US" sz="2200" dirty="0">
                <a:solidFill>
                  <a:schemeClr val="bg1"/>
                </a:solidFill>
                <a:latin typeface="Consolas" pitchFamily="49" charset="0"/>
                <a:cs typeface="Consolas" pitchFamily="49" charset="0"/>
              </a:rPr>
              <a:t>Dism /Online /</a:t>
            </a:r>
            <a:r>
              <a:rPr lang="en-US" sz="2200" dirty="0" smtClean="0">
                <a:solidFill>
                  <a:schemeClr val="bg1"/>
                </a:solidFill>
                <a:latin typeface="Consolas" pitchFamily="49" charset="0"/>
                <a:cs typeface="Consolas" pitchFamily="49" charset="0"/>
              </a:rPr>
              <a:t>Enable-Feature /FeatureName:MicrosoftWindowsPowerShell</a:t>
            </a:r>
            <a:endParaRPr lang="en-US" sz="2200" dirty="0">
              <a:solidFill>
                <a:schemeClr val="bg1"/>
              </a:solidFill>
              <a:latin typeface="Consolas" pitchFamily="49" charset="0"/>
              <a:cs typeface="Consolas" pitchFamily="49" charset="0"/>
            </a:endParaRPr>
          </a:p>
          <a:p>
            <a:pPr>
              <a:lnSpc>
                <a:spcPct val="95000"/>
              </a:lnSpc>
            </a:pPr>
            <a:endParaRPr lang="en-US" sz="800" dirty="0" smtClean="0">
              <a:solidFill>
                <a:schemeClr val="tx2"/>
              </a:solidFill>
            </a:endParaRPr>
          </a:p>
          <a:p>
            <a:pPr>
              <a:lnSpc>
                <a:spcPct val="95000"/>
              </a:lnSpc>
            </a:pPr>
            <a:r>
              <a:rPr lang="en-US" sz="3200" dirty="0" smtClean="0">
                <a:solidFill>
                  <a:schemeClr val="tx2"/>
                </a:solidFill>
              </a:rPr>
              <a:t>Server </a:t>
            </a:r>
            <a:r>
              <a:rPr lang="en-US" sz="3200" dirty="0">
                <a:solidFill>
                  <a:schemeClr val="tx2"/>
                </a:solidFill>
              </a:rPr>
              <a:t>Manager cmdlets</a:t>
            </a:r>
          </a:p>
          <a:p>
            <a:pPr lvl="1">
              <a:lnSpc>
                <a:spcPct val="95000"/>
              </a:lnSpc>
            </a:pPr>
            <a:r>
              <a:rPr lang="en-US" sz="2200" dirty="0">
                <a:solidFill>
                  <a:schemeClr val="bg1"/>
                </a:solidFill>
                <a:latin typeface="Consolas" pitchFamily="49" charset="0"/>
                <a:cs typeface="Consolas" pitchFamily="49" charset="0"/>
              </a:rPr>
              <a:t>Dism /Online /Enable-Feature /FeatureName:ServerManager-Psh-Cmdlets</a:t>
            </a:r>
          </a:p>
          <a:p>
            <a:pPr lvl="1">
              <a:lnSpc>
                <a:spcPct val="95000"/>
              </a:lnSpc>
            </a:pPr>
            <a:r>
              <a:rPr lang="en-US" sz="2200" dirty="0">
                <a:solidFill>
                  <a:schemeClr val="bg1"/>
                </a:solidFill>
                <a:latin typeface="Consolas" pitchFamily="49" charset="0"/>
                <a:cs typeface="Consolas" pitchFamily="49" charset="0"/>
              </a:rPr>
              <a:t>Import-Module ServerManager</a:t>
            </a:r>
          </a:p>
          <a:p>
            <a:pPr lvl="1">
              <a:lnSpc>
                <a:spcPct val="95000"/>
              </a:lnSpc>
            </a:pPr>
            <a:r>
              <a:rPr lang="en-US" sz="2200" dirty="0" smtClean="0">
                <a:solidFill>
                  <a:schemeClr val="bg1"/>
                </a:solidFill>
                <a:latin typeface="Consolas" pitchFamily="49" charset="0"/>
                <a:cs typeface="Consolas" pitchFamily="49" charset="0"/>
              </a:rPr>
              <a:t>Get-WindowsFeature</a:t>
            </a:r>
          </a:p>
          <a:p>
            <a:pPr lvl="1">
              <a:lnSpc>
                <a:spcPct val="95000"/>
              </a:lnSpc>
            </a:pPr>
            <a:r>
              <a:rPr lang="en-US" sz="2200" dirty="0" smtClean="0">
                <a:solidFill>
                  <a:schemeClr val="bg1"/>
                </a:solidFill>
                <a:latin typeface="Consolas" pitchFamily="49" charset="0"/>
                <a:cs typeface="Consolas" pitchFamily="49" charset="0"/>
              </a:rPr>
              <a:t>Add-WindowsFeature</a:t>
            </a:r>
          </a:p>
          <a:p>
            <a:pPr lvl="1">
              <a:lnSpc>
                <a:spcPct val="95000"/>
              </a:lnSpc>
            </a:pPr>
            <a:r>
              <a:rPr lang="en-US" sz="2200" dirty="0" smtClean="0">
                <a:solidFill>
                  <a:schemeClr val="bg1"/>
                </a:solidFill>
                <a:latin typeface="Consolas" pitchFamily="49" charset="0"/>
                <a:cs typeface="Consolas" pitchFamily="49" charset="0"/>
              </a:rPr>
              <a:t>Remove-WindowsFeature</a:t>
            </a:r>
            <a:endParaRPr lang="en-US" sz="2200" dirty="0">
              <a:solidFill>
                <a:schemeClr val="bg1"/>
              </a:solidFill>
              <a:latin typeface="Consolas" pitchFamily="49" charset="0"/>
              <a:cs typeface="Consolas" pitchFamily="49" charset="0"/>
            </a:endParaRPr>
          </a:p>
          <a:p>
            <a:pPr>
              <a:lnSpc>
                <a:spcPct val="95000"/>
              </a:lnSpc>
            </a:pPr>
            <a:endParaRPr lang="en-US" sz="800" dirty="0" smtClean="0">
              <a:solidFill>
                <a:schemeClr val="tx2"/>
              </a:solidFill>
            </a:endParaRPr>
          </a:p>
          <a:p>
            <a:pPr>
              <a:lnSpc>
                <a:spcPct val="95000"/>
              </a:lnSpc>
            </a:pPr>
            <a:r>
              <a:rPr lang="en-US" sz="3200" dirty="0" smtClean="0">
                <a:solidFill>
                  <a:schemeClr val="tx2"/>
                </a:solidFill>
              </a:rPr>
              <a:t>Best </a:t>
            </a:r>
            <a:r>
              <a:rPr lang="en-US" sz="3200" dirty="0">
                <a:solidFill>
                  <a:schemeClr val="tx2"/>
                </a:solidFill>
              </a:rPr>
              <a:t>Practice Analyzer cmdlets</a:t>
            </a:r>
          </a:p>
          <a:p>
            <a:pPr lvl="1">
              <a:lnSpc>
                <a:spcPct val="95000"/>
              </a:lnSpc>
            </a:pPr>
            <a:r>
              <a:rPr lang="en-US" sz="2200" dirty="0">
                <a:solidFill>
                  <a:schemeClr val="bg1"/>
                </a:solidFill>
                <a:latin typeface="Consolas" pitchFamily="49" charset="0"/>
                <a:cs typeface="Consolas" pitchFamily="49" charset="0"/>
              </a:rPr>
              <a:t>Dism /Online /Enable-Feature /FeatureName:BestPractices-Psh-Cmdlets</a:t>
            </a:r>
          </a:p>
          <a:p>
            <a:pPr lvl="1">
              <a:lnSpc>
                <a:spcPct val="95000"/>
              </a:lnSpc>
            </a:pPr>
            <a:r>
              <a:rPr lang="en-US" sz="2200" dirty="0">
                <a:solidFill>
                  <a:schemeClr val="bg1"/>
                </a:solidFill>
                <a:latin typeface="Consolas" pitchFamily="49" charset="0"/>
                <a:cs typeface="Consolas" pitchFamily="49" charset="0"/>
              </a:rPr>
              <a:t>Import-Module BestPractices</a:t>
            </a:r>
          </a:p>
          <a:p>
            <a:pPr lvl="1">
              <a:lnSpc>
                <a:spcPct val="95000"/>
              </a:lnSpc>
            </a:pPr>
            <a:r>
              <a:rPr lang="en-US" sz="2200" dirty="0" smtClean="0">
                <a:solidFill>
                  <a:schemeClr val="bg1"/>
                </a:solidFill>
                <a:latin typeface="Consolas" pitchFamily="49" charset="0"/>
                <a:cs typeface="Consolas" pitchFamily="49" charset="0"/>
              </a:rPr>
              <a:t>Invoke-BPAModel </a:t>
            </a:r>
          </a:p>
          <a:p>
            <a:pPr lvl="1">
              <a:lnSpc>
                <a:spcPct val="95000"/>
              </a:lnSpc>
            </a:pPr>
            <a:r>
              <a:rPr lang="en-US" sz="2200" dirty="0" smtClean="0">
                <a:solidFill>
                  <a:schemeClr val="bg1"/>
                </a:solidFill>
                <a:latin typeface="Consolas" pitchFamily="49" charset="0"/>
                <a:cs typeface="Consolas" pitchFamily="49" charset="0"/>
              </a:rPr>
              <a:t>Get-BPAResult</a:t>
            </a:r>
          </a:p>
          <a:p>
            <a:pPr lvl="1">
              <a:lnSpc>
                <a:spcPct val="95000"/>
              </a:lnSpc>
            </a:pPr>
            <a:r>
              <a:rPr lang="en-US" sz="2200" dirty="0" smtClean="0">
                <a:solidFill>
                  <a:schemeClr val="bg1"/>
                </a:solidFill>
                <a:latin typeface="Consolas" pitchFamily="49" charset="0"/>
                <a:cs typeface="Consolas" pitchFamily="49" charset="0"/>
              </a:rPr>
              <a:t>Set-BPAResult</a:t>
            </a:r>
            <a:endParaRPr lang="en-US" sz="2200" dirty="0">
              <a:solidFill>
                <a:schemeClr val="bg1"/>
              </a:solidFill>
              <a:latin typeface="Consolas" pitchFamily="49" charset="0"/>
              <a:cs typeface="Consolas" pitchFamily="49"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985838"/>
            <a:ext cx="9323388" cy="609600"/>
          </a:xfrm>
        </p:spPr>
        <p:txBody>
          <a:bodyPr/>
          <a:lstStyle/>
          <a:p>
            <a:r>
              <a:rPr lang="en-US" dirty="0" smtClean="0"/>
              <a:t>	DH</a:t>
            </a:r>
            <a:endParaRPr lang="en-US" dirty="0"/>
          </a:p>
        </p:txBody>
      </p:sp>
    </p:spTree>
    <p:extLst>
      <p:ext uri="{BB962C8B-B14F-4D97-AF65-F5344CB8AC3E}">
        <p14:creationId xmlns:p14="http://schemas.microsoft.com/office/powerpoint/2010/main" val="125518278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Management Framework</a:t>
            </a:r>
            <a:endParaRPr lang="en-US" dirty="0"/>
          </a:p>
        </p:txBody>
      </p:sp>
      <p:sp>
        <p:nvSpPr>
          <p:cNvPr id="3" name="Text Placeholder 2"/>
          <p:cNvSpPr>
            <a:spLocks noGrp="1"/>
          </p:cNvSpPr>
          <p:nvPr>
            <p:ph type="body" sz="quarter" idx="10"/>
          </p:nvPr>
        </p:nvSpPr>
        <p:spPr>
          <a:xfrm>
            <a:off x="519112" y="1447800"/>
            <a:ext cx="11149013" cy="2622256"/>
          </a:xfrm>
        </p:spPr>
        <p:txBody>
          <a:bodyPr/>
          <a:lstStyle/>
          <a:p>
            <a:r>
              <a:rPr lang="en-US" dirty="0" smtClean="0"/>
              <a:t>Downloadable to all machines XP SP2 and above</a:t>
            </a:r>
          </a:p>
          <a:p>
            <a:pPr lvl="1"/>
            <a:r>
              <a:rPr lang="en-US" dirty="0">
                <a:hlinkClick r:id="rId2"/>
              </a:rPr>
              <a:t>http://</a:t>
            </a:r>
            <a:r>
              <a:rPr lang="en-US" dirty="0" smtClean="0">
                <a:hlinkClick r:id="rId2"/>
              </a:rPr>
              <a:t>support.microsoft.com/kb/968929</a:t>
            </a:r>
            <a:endParaRPr lang="en-US" dirty="0" smtClean="0"/>
          </a:p>
          <a:p>
            <a:r>
              <a:rPr lang="en-US" dirty="0" smtClean="0"/>
              <a:t>Contains:</a:t>
            </a:r>
          </a:p>
          <a:p>
            <a:pPr lvl="1"/>
            <a:r>
              <a:rPr lang="en-US" dirty="0" smtClean="0"/>
              <a:t>Windows PowerShell 2.0</a:t>
            </a:r>
          </a:p>
          <a:p>
            <a:pPr lvl="1"/>
            <a:r>
              <a:rPr lang="en-US" dirty="0" smtClean="0"/>
              <a:t>WinRM 2.0 (WSMan)</a:t>
            </a:r>
          </a:p>
          <a:p>
            <a:pPr lvl="1"/>
            <a:r>
              <a:rPr lang="en-US" dirty="0" smtClean="0"/>
              <a:t>BITS 4.0 </a:t>
            </a:r>
            <a:endParaRPr lang="en-US" dirty="0"/>
          </a:p>
        </p:txBody>
      </p:sp>
    </p:spTree>
    <p:extLst>
      <p:ext uri="{BB962C8B-B14F-4D97-AF65-F5344CB8AC3E}">
        <p14:creationId xmlns:p14="http://schemas.microsoft.com/office/powerpoint/2010/main" val="13860592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07868" y="228600"/>
            <a:ext cx="11173090" cy="609398"/>
          </a:xfrm>
        </p:spPr>
        <p:txBody>
          <a:bodyPr/>
          <a:lstStyle/>
          <a:p>
            <a:r>
              <a:rPr lang="en-US" sz="4400" dirty="0" smtClean="0"/>
              <a:t>AGENDA – Hidden</a:t>
            </a:r>
            <a:endParaRPr lang="en-US" sz="4400" dirty="0"/>
          </a:p>
        </p:txBody>
      </p:sp>
      <p:sp>
        <p:nvSpPr>
          <p:cNvPr id="29698" name="Rectangle 9"/>
          <p:cNvSpPr>
            <a:spLocks noGrp="1" noChangeArrowheads="1"/>
          </p:cNvSpPr>
          <p:nvPr>
            <p:ph type="body" sz="quarter" idx="10"/>
          </p:nvPr>
        </p:nvSpPr>
        <p:spPr>
          <a:xfrm>
            <a:off x="507868" y="1447799"/>
            <a:ext cx="11173090" cy="2609945"/>
          </a:xfrm>
        </p:spPr>
        <p:txBody>
          <a:bodyPr/>
          <a:lstStyle/>
          <a:p>
            <a:r>
              <a:rPr lang="en-US" dirty="0" smtClean="0"/>
              <a:t>DH – 5 – Intro </a:t>
            </a:r>
          </a:p>
          <a:p>
            <a:r>
              <a:rPr lang="en-US" dirty="0" smtClean="0"/>
              <a:t>MR – 10? - </a:t>
            </a:r>
          </a:p>
          <a:p>
            <a:r>
              <a:rPr lang="en-US" dirty="0" smtClean="0"/>
              <a:t>DH – TBD - </a:t>
            </a:r>
          </a:p>
          <a:p>
            <a:r>
              <a:rPr lang="en-US" dirty="0" smtClean="0"/>
              <a:t>MR – 10? - </a:t>
            </a:r>
          </a:p>
          <a:p>
            <a:r>
              <a:rPr lang="en-US" dirty="0" smtClean="0"/>
              <a:t>DH – TBD - </a:t>
            </a:r>
          </a:p>
        </p:txBody>
      </p:sp>
    </p:spTree>
    <p:extLst>
      <p:ext uri="{BB962C8B-B14F-4D97-AF65-F5344CB8AC3E}">
        <p14:creationId xmlns:p14="http://schemas.microsoft.com/office/powerpoint/2010/main" val="240807448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Cmdlet Remoting</a:t>
            </a:r>
            <a:endParaRPr lang="en-US" dirty="0"/>
          </a:p>
        </p:txBody>
      </p:sp>
      <p:sp>
        <p:nvSpPr>
          <p:cNvPr id="3" name="Text Placeholder 2"/>
          <p:cNvSpPr>
            <a:spLocks noGrp="1"/>
          </p:cNvSpPr>
          <p:nvPr>
            <p:ph type="body" sz="quarter" idx="10"/>
          </p:nvPr>
        </p:nvSpPr>
        <p:spPr>
          <a:xfrm>
            <a:off x="507868" y="1447800"/>
            <a:ext cx="11173090" cy="2757678"/>
          </a:xfrm>
        </p:spPr>
        <p:txBody>
          <a:bodyPr/>
          <a:lstStyle/>
          <a:p>
            <a:r>
              <a:rPr lang="en-US" sz="2800" dirty="0" smtClean="0"/>
              <a:t>Cmdlet remoting predates ubiquitous PowerShell remoting</a:t>
            </a:r>
          </a:p>
          <a:p>
            <a:r>
              <a:rPr lang="en-US" sz="2800" dirty="0" smtClean="0"/>
              <a:t>Implemented on a per-cmdlet basis</a:t>
            </a:r>
          </a:p>
          <a:p>
            <a:r>
              <a:rPr lang="en-US" sz="2800" dirty="0" smtClean="0"/>
              <a:t>Cmdlet does its own remoting, typically over RPC / DCOM</a:t>
            </a:r>
          </a:p>
          <a:p>
            <a:r>
              <a:rPr lang="en-US" sz="2800" dirty="0" smtClean="0"/>
              <a:t>Look for ComputerName parameter</a:t>
            </a:r>
          </a:p>
          <a:p>
            <a:pPr lvl="1"/>
            <a:r>
              <a:rPr lang="en-US" sz="2400" dirty="0" smtClean="0"/>
              <a:t>Get-Help * -Parameter ComputerName</a:t>
            </a:r>
          </a:p>
          <a:p>
            <a:r>
              <a:rPr lang="en-US" sz="2800" dirty="0" smtClean="0"/>
              <a:t>Examples:</a:t>
            </a:r>
          </a:p>
        </p:txBody>
      </p:sp>
      <p:sp>
        <p:nvSpPr>
          <p:cNvPr id="4" name="TextBox 3"/>
          <p:cNvSpPr txBox="1"/>
          <p:nvPr/>
        </p:nvSpPr>
        <p:spPr>
          <a:xfrm>
            <a:off x="1946113" y="4179670"/>
            <a:ext cx="4854804" cy="1809726"/>
          </a:xfrm>
          <a:prstGeom prst="rect">
            <a:avLst/>
          </a:prstGeom>
          <a:noFill/>
        </p:spPr>
        <p:txBody>
          <a:bodyPr wrap="square" lIns="0" tIns="0" rIns="0" bIns="0" rtlCol="0">
            <a:spAutoFit/>
          </a:bodyPr>
          <a:lstStyle/>
          <a:p>
            <a:pPr marL="855663" lvl="1" indent="-395288">
              <a:lnSpc>
                <a:spcPct val="90000"/>
              </a:lnSpc>
              <a:spcBef>
                <a:spcPct val="20000"/>
              </a:spcBef>
              <a:buBlip>
                <a:blip r:embed="rId3"/>
              </a:buBlip>
            </a:pPr>
            <a:r>
              <a:rPr lang="en-US" sz="2800" dirty="0" smtClean="0">
                <a:gradFill>
                  <a:gsLst>
                    <a:gs pos="0">
                      <a:srgbClr val="FFFFFF"/>
                    </a:gs>
                    <a:gs pos="86000">
                      <a:srgbClr val="FFFFFF"/>
                    </a:gs>
                  </a:gsLst>
                  <a:lin ang="5400000" scaled="0"/>
                </a:gradFill>
              </a:rPr>
              <a:t>Get-Counter</a:t>
            </a:r>
          </a:p>
          <a:p>
            <a:pPr marL="855663" lvl="1" indent="-395288">
              <a:lnSpc>
                <a:spcPct val="90000"/>
              </a:lnSpc>
              <a:spcBef>
                <a:spcPct val="20000"/>
              </a:spcBef>
              <a:buBlip>
                <a:blip r:embed="rId3"/>
              </a:buBlip>
            </a:pPr>
            <a:r>
              <a:rPr lang="en-US" sz="2800" dirty="0" smtClean="0">
                <a:gradFill>
                  <a:gsLst>
                    <a:gs pos="0">
                      <a:srgbClr val="FFFFFF"/>
                    </a:gs>
                    <a:gs pos="86000">
                      <a:srgbClr val="FFFFFF"/>
                    </a:gs>
                  </a:gsLst>
                  <a:lin ang="5400000" scaled="0"/>
                </a:gradFill>
              </a:rPr>
              <a:t>Get-HotFix</a:t>
            </a:r>
          </a:p>
          <a:p>
            <a:pPr marL="855663" lvl="1" indent="-395288">
              <a:lnSpc>
                <a:spcPct val="90000"/>
              </a:lnSpc>
              <a:spcBef>
                <a:spcPct val="20000"/>
              </a:spcBef>
              <a:buBlip>
                <a:blip r:embed="rId3"/>
              </a:buBlip>
            </a:pPr>
            <a:r>
              <a:rPr lang="en-US" sz="2800" dirty="0" smtClean="0">
                <a:gradFill>
                  <a:gsLst>
                    <a:gs pos="0">
                      <a:srgbClr val="FFFFFF"/>
                    </a:gs>
                    <a:gs pos="86000">
                      <a:srgbClr val="FFFFFF"/>
                    </a:gs>
                  </a:gsLst>
                  <a:lin ang="5400000" scaled="0"/>
                </a:gradFill>
              </a:rPr>
              <a:t>Get-Process</a:t>
            </a:r>
          </a:p>
          <a:p>
            <a:pPr marL="855663" lvl="1" indent="-395288">
              <a:lnSpc>
                <a:spcPct val="90000"/>
              </a:lnSpc>
              <a:spcBef>
                <a:spcPct val="20000"/>
              </a:spcBef>
              <a:buBlip>
                <a:blip r:embed="rId3"/>
              </a:buBlip>
            </a:pPr>
            <a:r>
              <a:rPr lang="en-US" sz="2800" dirty="0" smtClean="0">
                <a:gradFill>
                  <a:gsLst>
                    <a:gs pos="0">
                      <a:srgbClr val="FFFFFF"/>
                    </a:gs>
                    <a:gs pos="86000">
                      <a:srgbClr val="FFFFFF"/>
                    </a:gs>
                  </a:gsLst>
                  <a:lin ang="5400000" scaled="0"/>
                </a:gradFill>
              </a:rPr>
              <a:t>Test-Connection</a:t>
            </a:r>
          </a:p>
        </p:txBody>
      </p:sp>
      <p:sp>
        <p:nvSpPr>
          <p:cNvPr id="5" name="TextBox 4"/>
          <p:cNvSpPr txBox="1"/>
          <p:nvPr/>
        </p:nvSpPr>
        <p:spPr>
          <a:xfrm>
            <a:off x="5652426" y="4179670"/>
            <a:ext cx="4854804" cy="1809726"/>
          </a:xfrm>
          <a:prstGeom prst="rect">
            <a:avLst/>
          </a:prstGeom>
          <a:noFill/>
        </p:spPr>
        <p:txBody>
          <a:bodyPr wrap="square" lIns="0" tIns="0" rIns="0" bIns="0" rtlCol="0">
            <a:spAutoFit/>
          </a:bodyPr>
          <a:lstStyle/>
          <a:p>
            <a:pPr marL="855663" lvl="1" indent="-395288">
              <a:lnSpc>
                <a:spcPct val="90000"/>
              </a:lnSpc>
              <a:spcBef>
                <a:spcPct val="20000"/>
              </a:spcBef>
              <a:buBlip>
                <a:blip r:embed="rId3"/>
              </a:buBlip>
            </a:pPr>
            <a:r>
              <a:rPr lang="en-US" sz="2800" dirty="0" smtClean="0">
                <a:gradFill>
                  <a:gsLst>
                    <a:gs pos="0">
                      <a:srgbClr val="FFFFFF"/>
                    </a:gs>
                    <a:gs pos="86000">
                      <a:srgbClr val="FFFFFF"/>
                    </a:gs>
                  </a:gsLst>
                  <a:lin ang="5400000" scaled="0"/>
                </a:gradFill>
              </a:rPr>
              <a:t>*-EventLog</a:t>
            </a:r>
          </a:p>
          <a:p>
            <a:pPr marL="855663" lvl="1" indent="-395288">
              <a:lnSpc>
                <a:spcPct val="90000"/>
              </a:lnSpc>
              <a:spcBef>
                <a:spcPct val="20000"/>
              </a:spcBef>
              <a:buBlip>
                <a:blip r:embed="rId3"/>
              </a:buBlip>
            </a:pPr>
            <a:r>
              <a:rPr lang="en-US" sz="2800" dirty="0" smtClean="0">
                <a:gradFill>
                  <a:gsLst>
                    <a:gs pos="0">
                      <a:srgbClr val="FFFFFF"/>
                    </a:gs>
                    <a:gs pos="86000">
                      <a:srgbClr val="FFFFFF"/>
                    </a:gs>
                  </a:gsLst>
                  <a:lin ang="5400000" scaled="0"/>
                </a:gradFill>
              </a:rPr>
              <a:t>*-Service</a:t>
            </a:r>
          </a:p>
          <a:p>
            <a:pPr marL="855663" lvl="1" indent="-395288">
              <a:lnSpc>
                <a:spcPct val="90000"/>
              </a:lnSpc>
              <a:spcBef>
                <a:spcPct val="20000"/>
              </a:spcBef>
              <a:buBlip>
                <a:blip r:embed="rId3"/>
              </a:buBlip>
            </a:pPr>
            <a:r>
              <a:rPr lang="en-US" sz="2800" dirty="0" smtClean="0">
                <a:gradFill>
                  <a:gsLst>
                    <a:gs pos="0">
                      <a:srgbClr val="FFFFFF"/>
                    </a:gs>
                    <a:gs pos="86000">
                      <a:srgbClr val="FFFFFF"/>
                    </a:gs>
                  </a:gsLst>
                  <a:lin ang="5400000" scaled="0"/>
                </a:gradFill>
              </a:rPr>
              <a:t>*-WMI*</a:t>
            </a:r>
          </a:p>
          <a:p>
            <a:pPr marL="855663" lvl="1" indent="-395288">
              <a:lnSpc>
                <a:spcPct val="90000"/>
              </a:lnSpc>
              <a:spcBef>
                <a:spcPct val="20000"/>
              </a:spcBef>
              <a:buBlip>
                <a:blip r:embed="rId3"/>
              </a:buBlip>
            </a:pPr>
            <a:r>
              <a:rPr lang="en-US" sz="2800" dirty="0" smtClean="0">
                <a:gradFill>
                  <a:gsLst>
                    <a:gs pos="0">
                      <a:srgbClr val="FFFFFF"/>
                    </a:gs>
                    <a:gs pos="86000">
                      <a:srgbClr val="FFFFFF"/>
                    </a:gs>
                  </a:gsLst>
                  <a:lin ang="5400000" scaled="0"/>
                </a:gradFill>
              </a:rPr>
              <a:t>*-Computer</a:t>
            </a:r>
          </a:p>
        </p:txBody>
      </p:sp>
    </p:spTree>
    <p:extLst>
      <p:ext uri="{BB962C8B-B14F-4D97-AF65-F5344CB8AC3E}">
        <p14:creationId xmlns:p14="http://schemas.microsoft.com/office/powerpoint/2010/main" val="45472235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Cmdlet Remoting</a:t>
            </a:r>
            <a:endParaRPr lang="en-US" dirty="0"/>
          </a:p>
        </p:txBody>
      </p:sp>
      <p:sp>
        <p:nvSpPr>
          <p:cNvPr id="5" name="Subtitle 4"/>
          <p:cNvSpPr>
            <a:spLocks noGrp="1"/>
          </p:cNvSpPr>
          <p:nvPr>
            <p:ph type="subTitle" idx="1"/>
          </p:nvPr>
        </p:nvSpPr>
        <p:spPr/>
        <p:txBody>
          <a:bodyPr/>
          <a:lstStyle/>
          <a:p>
            <a:r>
              <a:rPr lang="en-US" dirty="0" smtClean="0"/>
              <a:t>Dan Harman</a:t>
            </a:r>
            <a:endParaRPr lang="en-US" dirty="0"/>
          </a:p>
          <a:p>
            <a:r>
              <a:rPr lang="en-US" dirty="0" smtClean="0"/>
              <a:t>Senior Program </a:t>
            </a:r>
            <a:r>
              <a:rPr lang="en-US" dirty="0"/>
              <a:t>Manager</a:t>
            </a:r>
          </a:p>
          <a:p>
            <a:r>
              <a:rPr lang="en-US" dirty="0"/>
              <a:t>Microsoft Corporation</a:t>
            </a:r>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68354912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985838"/>
            <a:ext cx="9323388" cy="609600"/>
          </a:xfrm>
        </p:spPr>
        <p:txBody>
          <a:bodyPr/>
          <a:lstStyle/>
          <a:p>
            <a:r>
              <a:rPr lang="en-US" dirty="0" smtClean="0"/>
              <a:t>	Mir</a:t>
            </a:r>
            <a:endParaRPr lang="en-US" dirty="0"/>
          </a:p>
        </p:txBody>
      </p:sp>
    </p:spTree>
    <p:extLst>
      <p:ext uri="{BB962C8B-B14F-4D97-AF65-F5344CB8AC3E}">
        <p14:creationId xmlns:p14="http://schemas.microsoft.com/office/powerpoint/2010/main" val="152984977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pc="0" dirty="0" smtClean="0">
                <a:ln w="18000">
                  <a:solidFill>
                    <a:schemeClr val="accent2">
                      <a:satMod val="140000"/>
                    </a:schemeClr>
                  </a:solidFill>
                  <a:prstDash val="solid"/>
                  <a:miter lim="800000"/>
                </a:ln>
                <a:solidFill>
                  <a:schemeClr val="bg1"/>
                </a:solidFill>
                <a:effectLst>
                  <a:glow rad="228600">
                    <a:schemeClr val="accent2">
                      <a:satMod val="175000"/>
                      <a:alpha val="40000"/>
                    </a:schemeClr>
                  </a:glow>
                  <a:outerShdw blurRad="25500" dist="23000" dir="7020000" algn="tl">
                    <a:srgbClr val="000000">
                      <a:alpha val="50000"/>
                    </a:srgbClr>
                  </a:outerShdw>
                </a:effectLst>
              </a:rPr>
              <a:t>Scripting Battle!</a:t>
            </a:r>
            <a:endParaRPr lang="en-US" b="1" spc="0" dirty="0">
              <a:ln w="18000">
                <a:solidFill>
                  <a:schemeClr val="accent2">
                    <a:satMod val="140000"/>
                  </a:schemeClr>
                </a:solidFill>
                <a:prstDash val="solid"/>
                <a:miter lim="800000"/>
              </a:ln>
              <a:solidFill>
                <a:schemeClr val="bg1"/>
              </a:solidFill>
              <a:effectLst>
                <a:glow rad="228600">
                  <a:schemeClr val="accent2">
                    <a:satMod val="175000"/>
                    <a:alpha val="40000"/>
                  </a:schemeClr>
                </a:glow>
                <a:outerShdw blurRad="25500" dist="23000" dir="7020000" algn="tl">
                  <a:srgbClr val="000000">
                    <a:alpha val="50000"/>
                  </a:srgbClr>
                </a:outerShdw>
              </a:effectLst>
            </a:endParaRPr>
          </a:p>
        </p:txBody>
      </p:sp>
      <p:sp>
        <p:nvSpPr>
          <p:cNvPr id="5" name="Subtitle 4"/>
          <p:cNvSpPr>
            <a:spLocks noGrp="1"/>
          </p:cNvSpPr>
          <p:nvPr>
            <p:ph type="subTitle" idx="1"/>
          </p:nvPr>
        </p:nvSpPr>
        <p:spPr/>
        <p:txBody>
          <a:bodyPr/>
          <a:lstStyle/>
          <a:p>
            <a:r>
              <a:rPr lang="en-US" dirty="0" smtClean="0"/>
              <a:t>Dan Harman &amp; Mir Rosenberg</a:t>
            </a:r>
            <a:endParaRPr lang="en-US" dirty="0"/>
          </a:p>
          <a:p>
            <a:r>
              <a:rPr lang="en-US" dirty="0" smtClean="0"/>
              <a:t>Senior Program Managers</a:t>
            </a:r>
            <a:endParaRPr lang="en-US" dirty="0"/>
          </a:p>
          <a:p>
            <a:r>
              <a:rPr lang="en-US" dirty="0"/>
              <a:t>Microsoft Corporation</a:t>
            </a:r>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93833853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1617663"/>
            <a:ext cx="10239375" cy="609600"/>
          </a:xfrm>
        </p:spPr>
        <p:txBody>
          <a:bodyPr/>
          <a:lstStyle/>
          <a:p>
            <a:r>
              <a:rPr lang="en-US" dirty="0" smtClean="0"/>
              <a:t>	DH</a:t>
            </a:r>
            <a:endParaRPr lang="en-US" dirty="0"/>
          </a:p>
        </p:txBody>
      </p:sp>
    </p:spTree>
    <p:extLst>
      <p:ext uri="{BB962C8B-B14F-4D97-AF65-F5344CB8AC3E}">
        <p14:creationId xmlns:p14="http://schemas.microsoft.com/office/powerpoint/2010/main" val="339387732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Hear from Customers</a:t>
            </a:r>
            <a:endParaRPr lang="en-US" dirty="0"/>
          </a:p>
        </p:txBody>
      </p:sp>
      <p:sp>
        <p:nvSpPr>
          <p:cNvPr id="3" name="Text Placeholder 2"/>
          <p:cNvSpPr>
            <a:spLocks noGrp="1"/>
          </p:cNvSpPr>
          <p:nvPr>
            <p:ph type="body" sz="quarter" idx="10"/>
          </p:nvPr>
        </p:nvSpPr>
        <p:spPr>
          <a:xfrm>
            <a:off x="519112" y="1447800"/>
            <a:ext cx="11149013" cy="3908762"/>
          </a:xfrm>
        </p:spPr>
        <p:txBody>
          <a:bodyPr/>
          <a:lstStyle/>
          <a:p>
            <a:r>
              <a:rPr lang="en-US" sz="2800" dirty="0" smtClean="0"/>
              <a:t>Why and what do I automate?</a:t>
            </a:r>
            <a:endParaRPr lang="en-US" sz="2800" dirty="0"/>
          </a:p>
          <a:p>
            <a:pPr lvl="1"/>
            <a:r>
              <a:rPr lang="en-US" sz="2400" dirty="0" smtClean="0">
                <a:solidFill>
                  <a:schemeClr val="accent1"/>
                </a:solidFill>
              </a:rPr>
              <a:t>Automate to reduce costs, increase quality and speed</a:t>
            </a:r>
            <a:endParaRPr lang="en-US" sz="2400" dirty="0">
              <a:solidFill>
                <a:schemeClr val="accent1"/>
              </a:solidFill>
            </a:endParaRPr>
          </a:p>
          <a:p>
            <a:r>
              <a:rPr lang="en-US" sz="2800" dirty="0" smtClean="0"/>
              <a:t>How do I automate my IT operations?</a:t>
            </a:r>
          </a:p>
          <a:p>
            <a:pPr lvl="1"/>
            <a:r>
              <a:rPr lang="en-US" sz="2400" dirty="0" smtClean="0">
                <a:solidFill>
                  <a:schemeClr val="accent1"/>
                </a:solidFill>
              </a:rPr>
              <a:t>WMI, WSMan, Windows PowerShell</a:t>
            </a:r>
          </a:p>
          <a:p>
            <a:r>
              <a:rPr lang="en-US" sz="2800" dirty="0" smtClean="0"/>
              <a:t>How do I automate hardware operations?</a:t>
            </a:r>
          </a:p>
          <a:p>
            <a:r>
              <a:rPr lang="en-US" sz="2800" dirty="0" smtClean="0"/>
              <a:t>How do I automate across firewalls?</a:t>
            </a:r>
          </a:p>
          <a:p>
            <a:pPr lvl="1"/>
            <a:r>
              <a:rPr lang="en-US" sz="2400" dirty="0" smtClean="0">
                <a:solidFill>
                  <a:schemeClr val="accent1"/>
                </a:solidFill>
              </a:rPr>
              <a:t>WSMan</a:t>
            </a:r>
          </a:p>
          <a:p>
            <a:r>
              <a:rPr lang="en-US" sz="2800" dirty="0" smtClean="0"/>
              <a:t>How do I automate ALL of my machines?</a:t>
            </a:r>
          </a:p>
          <a:p>
            <a:pPr lvl="1"/>
            <a:r>
              <a:rPr lang="en-US" sz="2400" dirty="0" smtClean="0">
                <a:solidFill>
                  <a:schemeClr val="accent1"/>
                </a:solidFill>
              </a:rPr>
              <a:t>Windows Management Framework</a:t>
            </a:r>
          </a:p>
        </p:txBody>
      </p:sp>
    </p:spTree>
    <p:extLst>
      <p:ext uri="{BB962C8B-B14F-4D97-AF65-F5344CB8AC3E}">
        <p14:creationId xmlns:p14="http://schemas.microsoft.com/office/powerpoint/2010/main" val="3722917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PowerShell Community Resources</a:t>
            </a:r>
            <a:endParaRPr lang="en-US" dirty="0">
              <a:solidFill>
                <a:schemeClr val="tx2"/>
              </a:solidFill>
            </a:endParaRPr>
          </a:p>
        </p:txBody>
      </p:sp>
      <p:sp>
        <p:nvSpPr>
          <p:cNvPr id="3" name="Text Placeholder 2"/>
          <p:cNvSpPr>
            <a:spLocks noGrp="1"/>
          </p:cNvSpPr>
          <p:nvPr>
            <p:ph idx="1"/>
          </p:nvPr>
        </p:nvSpPr>
        <p:spPr>
          <a:xfrm>
            <a:off x="519112" y="1447800"/>
            <a:ext cx="11482388" cy="4699748"/>
          </a:xfrm>
        </p:spPr>
        <p:txBody>
          <a:bodyPr/>
          <a:lstStyle/>
          <a:p>
            <a:pPr marL="280988" indent="-280988"/>
            <a:r>
              <a:rPr lang="en-US" sz="2000" dirty="0" smtClean="0"/>
              <a:t>Team blog:  </a:t>
            </a:r>
            <a:r>
              <a:rPr lang="en-US" sz="2000" dirty="0" smtClean="0">
                <a:hlinkClick r:id="rId3"/>
              </a:rPr>
              <a:t>http://blogs.msdn.com/PowerShell</a:t>
            </a:r>
            <a:endParaRPr lang="en-US" sz="2000" dirty="0" smtClean="0"/>
          </a:p>
          <a:p>
            <a:pPr marL="280988" indent="-280988"/>
            <a:r>
              <a:rPr lang="en-US" sz="2000" dirty="0" smtClean="0"/>
              <a:t>PowerShell Community:  </a:t>
            </a:r>
            <a:r>
              <a:rPr lang="en-US" sz="2000" dirty="0" smtClean="0">
                <a:hlinkClick r:id="rId4"/>
              </a:rPr>
              <a:t>http://www.powershellcommunity.org</a:t>
            </a:r>
            <a:endParaRPr lang="en-US" sz="2000" dirty="0" smtClean="0"/>
          </a:p>
          <a:p>
            <a:pPr marL="280988" indent="-280988"/>
            <a:r>
              <a:rPr lang="en-US" sz="2000" dirty="0" smtClean="0"/>
              <a:t>PowerShell Forum: </a:t>
            </a:r>
            <a:r>
              <a:rPr lang="en-US" sz="2000" u="sng" dirty="0" smtClean="0">
                <a:hlinkClick r:id="rId5"/>
              </a:rPr>
              <a:t>http://social.technet.microsoft.com/Forums/en-US/winserverpowershell/threads</a:t>
            </a:r>
            <a:r>
              <a:rPr lang="en-US" sz="2000" u="sng" dirty="0" smtClean="0"/>
              <a:t> </a:t>
            </a:r>
            <a:endParaRPr lang="en-US" sz="2000" dirty="0" smtClean="0"/>
          </a:p>
          <a:p>
            <a:pPr marL="280988" indent="-280988"/>
            <a:r>
              <a:rPr lang="en-US" sz="2000" dirty="0" smtClean="0"/>
              <a:t>Channel 9:  </a:t>
            </a:r>
            <a:r>
              <a:rPr lang="en-US" sz="2000" dirty="0" smtClean="0">
                <a:hlinkClick r:id="rId6"/>
              </a:rPr>
              <a:t>http://channel9.msdn.com/tags/PowerShell</a:t>
            </a:r>
            <a:endParaRPr lang="en-US" sz="2000" dirty="0" smtClean="0"/>
          </a:p>
          <a:p>
            <a:pPr marL="280988" indent="-280988"/>
            <a:r>
              <a:rPr lang="en-US" sz="2000" dirty="0" smtClean="0"/>
              <a:t>Wiki: </a:t>
            </a:r>
            <a:r>
              <a:rPr lang="en-US" sz="2000" dirty="0" smtClean="0">
                <a:hlinkClick r:id="rId7"/>
              </a:rPr>
              <a:t>http://channel9.msdn.com/wiki/default.aspx/Channel9.WindowsPowerShellWiki</a:t>
            </a:r>
            <a:endParaRPr lang="en-US" sz="2000" dirty="0" smtClean="0"/>
          </a:p>
          <a:p>
            <a:pPr marL="280988" indent="-280988"/>
            <a:r>
              <a:rPr lang="en-US" sz="2000" dirty="0" smtClean="0"/>
              <a:t>Script Center:  </a:t>
            </a:r>
            <a:r>
              <a:rPr lang="en-US" sz="2000" dirty="0" smtClean="0">
                <a:hlinkClick r:id="rId8"/>
              </a:rPr>
              <a:t>http://www.microsoft.com/technet/scriptcenter/hubs/msh.mspx</a:t>
            </a:r>
            <a:endParaRPr lang="en-US" sz="2000" dirty="0" smtClean="0"/>
          </a:p>
          <a:p>
            <a:pPr marL="280988" indent="-280988"/>
            <a:r>
              <a:rPr lang="en-US" sz="2000" dirty="0" smtClean="0"/>
              <a:t>CodePlex: </a:t>
            </a:r>
            <a:r>
              <a:rPr lang="en-US" sz="2000" dirty="0" smtClean="0">
                <a:hlinkClick r:id="rId9"/>
              </a:rPr>
              <a:t>http://codeplex.com/Project/ProjectDirectory.aspx?TagName=powershell</a:t>
            </a:r>
            <a:endParaRPr lang="en-US" sz="2000" dirty="0" smtClean="0"/>
          </a:p>
          <a:p>
            <a:pPr marL="280988" indent="-280988"/>
            <a:r>
              <a:rPr lang="en-US" sz="2000" dirty="0" smtClean="0"/>
              <a:t>Some good books</a:t>
            </a:r>
          </a:p>
          <a:p>
            <a:pPr marL="574675" lvl="1" indent="-293688">
              <a:spcBef>
                <a:spcPts val="600"/>
              </a:spcBef>
            </a:pPr>
            <a:r>
              <a:rPr lang="en-US" sz="1800" dirty="0" smtClean="0"/>
              <a:t>PowerShell in Action, 2</a:t>
            </a:r>
            <a:r>
              <a:rPr lang="en-US" sz="1800" baseline="30000" dirty="0" smtClean="0"/>
              <a:t>nd</a:t>
            </a:r>
            <a:r>
              <a:rPr lang="en-US" sz="1800" dirty="0" smtClean="0"/>
              <a:t> Edition by Bruce Payette</a:t>
            </a:r>
          </a:p>
          <a:p>
            <a:pPr marL="574675" lvl="1" indent="-293688">
              <a:spcBef>
                <a:spcPts val="0"/>
              </a:spcBef>
              <a:buNone/>
            </a:pPr>
            <a:r>
              <a:rPr lang="en-US" sz="1800" dirty="0"/>
              <a:t>	</a:t>
            </a:r>
            <a:r>
              <a:rPr lang="en-US" sz="1800" dirty="0">
                <a:hlinkClick r:id="rId10"/>
              </a:rPr>
              <a:t>http://</a:t>
            </a:r>
            <a:r>
              <a:rPr lang="en-US" sz="1800" dirty="0" smtClean="0">
                <a:hlinkClick r:id="rId10"/>
              </a:rPr>
              <a:t>www.manning.com/payette2</a:t>
            </a:r>
            <a:r>
              <a:rPr lang="en-US" sz="1800" dirty="0" smtClean="0"/>
              <a:t> </a:t>
            </a:r>
          </a:p>
          <a:p>
            <a:pPr marL="574675" lvl="1" indent="-293688">
              <a:spcBef>
                <a:spcPts val="600"/>
              </a:spcBef>
            </a:pPr>
            <a:r>
              <a:rPr lang="en-US" sz="1800" dirty="0" smtClean="0"/>
              <a:t>Windows PowerShell Cookbook, 2</a:t>
            </a:r>
            <a:r>
              <a:rPr lang="en-US" sz="1800" baseline="30000" dirty="0" smtClean="0"/>
              <a:t>nd</a:t>
            </a:r>
            <a:r>
              <a:rPr lang="en-US" sz="1800" dirty="0" smtClean="0"/>
              <a:t> Edition by Lee </a:t>
            </a:r>
            <a:r>
              <a:rPr lang="en-US" sz="1800" dirty="0"/>
              <a:t>Holmes </a:t>
            </a:r>
            <a:r>
              <a:rPr lang="en-US" sz="1800" dirty="0">
                <a:hlinkClick r:id="rId11"/>
              </a:rPr>
              <a:t>http://oreilly.com/catalog/9780596801519</a:t>
            </a:r>
            <a:r>
              <a:rPr lang="en-US" sz="1800" dirty="0" smtClean="0">
                <a:hlinkClick r:id="rId11"/>
              </a:rPr>
              <a:t>/</a:t>
            </a:r>
            <a:r>
              <a:rPr lang="en-US" sz="1800" dirty="0" smtClean="0"/>
              <a:t> </a:t>
            </a:r>
          </a:p>
          <a:p>
            <a:pPr marL="574675" lvl="1" indent="-293688">
              <a:spcBef>
                <a:spcPts val="600"/>
              </a:spcBef>
            </a:pPr>
            <a:r>
              <a:rPr lang="en-US" sz="1800" dirty="0" smtClean="0"/>
              <a:t>Professional Windows PowerShell Programming </a:t>
            </a:r>
            <a:r>
              <a:rPr lang="en-US" sz="1800" dirty="0" smtClean="0">
                <a:hlinkClick r:id="rId12"/>
              </a:rPr>
              <a:t>http://www.wrox.com/WileyCDA/WroxTitle/productCd-0470173939.html</a:t>
            </a:r>
            <a:r>
              <a:rPr lang="en-US" sz="1800" dirty="0"/>
              <a:t> </a:t>
            </a:r>
            <a:endParaRPr lang="en-US" sz="1800" dirty="0" smtClean="0"/>
          </a:p>
          <a:p>
            <a:pPr marL="574675" lvl="1" indent="-293688">
              <a:spcBef>
                <a:spcPts val="600"/>
              </a:spcBef>
            </a:pPr>
            <a:r>
              <a:rPr lang="en-US" sz="1800" dirty="0" smtClean="0"/>
              <a:t>PowerShell Comics! </a:t>
            </a:r>
            <a:r>
              <a:rPr lang="en-US" sz="1800" dirty="0" smtClean="0">
                <a:hlinkClick r:id="rId13"/>
              </a:rPr>
              <a:t>http</a:t>
            </a:r>
            <a:r>
              <a:rPr lang="en-US" sz="1800" dirty="0">
                <a:hlinkClick r:id="rId13"/>
              </a:rPr>
              <a:t>://</a:t>
            </a:r>
            <a:r>
              <a:rPr lang="en-US" sz="1800" dirty="0" smtClean="0">
                <a:hlinkClick r:id="rId13"/>
              </a:rPr>
              <a:t>borntolearn.mslearn.net/comics/b/weblog/archive/2011/04/20/climbing-mt-powershell-comic-book-first-pages.aspx</a:t>
            </a:r>
            <a:r>
              <a:rPr lang="en-US" sz="1800" dirty="0" smtClean="0"/>
              <a:t> </a:t>
            </a:r>
          </a:p>
        </p:txBody>
      </p:sp>
    </p:spTree>
    <p:extLst>
      <p:ext uri="{BB962C8B-B14F-4D97-AF65-F5344CB8AC3E}">
        <p14:creationId xmlns:p14="http://schemas.microsoft.com/office/powerpoint/2010/main" val="349746559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9" name="Rectangle 8"/>
          <p:cNvSpPr/>
          <p:nvPr/>
        </p:nvSpPr>
        <p:spPr bwMode="auto">
          <a:xfrm>
            <a:off x="507868" y="1028822"/>
            <a:ext cx="11173090" cy="2979277"/>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WSV406 | Advanced Automation Using Windows PowerShell 2.0 </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WSV315 Windows PowerShell for Beginners </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WCL321 | Windows PowerShell Remoting: Definitely NOT Just for Servers </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WSV322 | Managing the Registry with Windows PowerShell 2.0</a:t>
            </a:r>
          </a:p>
          <a:p>
            <a:pPr marL="917557" lvl="1" indent="-460375">
              <a:lnSpc>
                <a:spcPct val="90000"/>
              </a:lnSpc>
              <a:spcBef>
                <a:spcPct val="20000"/>
              </a:spcBef>
              <a:buSzPct val="90000"/>
              <a:buBlip>
                <a:blip r:embed="rId3"/>
              </a:buBlip>
            </a:pPr>
            <a:r>
              <a:rPr lang="en-US" sz="2000" dirty="0">
                <a:solidFill>
                  <a:schemeClr val="tx1"/>
                </a:solidFill>
              </a:rPr>
              <a:t>WSV471-INT | Build Reusable Tools in Windows </a:t>
            </a:r>
            <a:r>
              <a:rPr lang="en-US" sz="2000" dirty="0" smtClean="0">
                <a:solidFill>
                  <a:schemeClr val="tx1"/>
                </a:solidFill>
              </a:rPr>
              <a:t>PowerShell</a:t>
            </a:r>
          </a:p>
          <a:p>
            <a:pPr marL="917557" lvl="1" indent="-460375">
              <a:lnSpc>
                <a:spcPct val="90000"/>
              </a:lnSpc>
              <a:spcBef>
                <a:spcPct val="20000"/>
              </a:spcBef>
              <a:buSzPct val="90000"/>
              <a:buBlip>
                <a:blip r:embed="rId3"/>
              </a:buBlip>
            </a:pPr>
            <a:r>
              <a:rPr lang="en-US" sz="2000" dirty="0">
                <a:solidFill>
                  <a:schemeClr val="tx1"/>
                </a:solidFill>
              </a:rPr>
              <a:t>WSV473-INT | Windows PowerShell 3.0: Why Wait? Get Next-Generation </a:t>
            </a:r>
            <a:r>
              <a:rPr lang="en-US" sz="2000" dirty="0" smtClean="0">
                <a:solidFill>
                  <a:schemeClr val="tx1"/>
                </a:solidFill>
              </a:rPr>
              <a:t>PowerShell…</a:t>
            </a:r>
          </a:p>
          <a:p>
            <a:pPr marL="917557" lvl="1" indent="-460375">
              <a:lnSpc>
                <a:spcPct val="90000"/>
              </a:lnSpc>
              <a:spcBef>
                <a:spcPct val="20000"/>
              </a:spcBef>
              <a:buSzPct val="90000"/>
              <a:buBlip>
                <a:blip r:embed="rId3"/>
              </a:buBlip>
            </a:pPr>
            <a:r>
              <a:rPr lang="en-US" sz="2000" dirty="0">
                <a:solidFill>
                  <a:schemeClr val="tx1"/>
                </a:solidFill>
              </a:rPr>
              <a:t>EXL321 | Microsoft Lync Server 2010: Administering Lync Server Deployment</a:t>
            </a:r>
          </a:p>
        </p:txBody>
      </p:sp>
      <p:sp>
        <p:nvSpPr>
          <p:cNvPr id="11" name="Rectangle 10"/>
          <p:cNvSpPr/>
          <p:nvPr/>
        </p:nvSpPr>
        <p:spPr bwMode="auto">
          <a:xfrm>
            <a:off x="507868" y="4097434"/>
            <a:ext cx="11173090" cy="162506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a:t>
            </a:r>
            <a:r>
              <a:rPr lang="en-US" sz="2400" dirty="0" smtClean="0">
                <a:gradFill>
                  <a:gsLst>
                    <a:gs pos="0">
                      <a:schemeClr val="tx1"/>
                    </a:gs>
                    <a:gs pos="100000">
                      <a:schemeClr val="tx1"/>
                    </a:gs>
                  </a:gsLst>
                  <a:lin ang="5400000" scaled="0"/>
                </a:gradFill>
              </a:rPr>
              <a:t>Labs</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WSV276-HOL Introduction to Windows PowerShell Fundamentals </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WSV371-HOL Advanced Windows PowerShell Scripting </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WSV378-HOL Server Management and Windows PowerShell </a:t>
            </a:r>
            <a:r>
              <a:rPr lang="en-US" sz="2000" dirty="0" smtClean="0">
                <a:gradFill>
                  <a:gsLst>
                    <a:gs pos="0">
                      <a:schemeClr val="tx1"/>
                    </a:gs>
                    <a:gs pos="100000">
                      <a:schemeClr val="tx1"/>
                    </a:gs>
                  </a:gsLst>
                  <a:lin ang="5400000" scaled="0"/>
                </a:gradFill>
              </a:rPr>
              <a:t>V2 </a:t>
            </a:r>
            <a:endParaRPr lang="en-US" sz="2000" dirty="0">
              <a:gradFill>
                <a:gsLst>
                  <a:gs pos="0">
                    <a:schemeClr val="tx1"/>
                  </a:gs>
                  <a:gs pos="100000">
                    <a:schemeClr val="tx1"/>
                  </a:gs>
                </a:gsLst>
                <a:lin ang="5400000" scaled="0"/>
              </a:gradFill>
            </a:endParaRPr>
          </a:p>
        </p:txBody>
      </p:sp>
      <p:sp>
        <p:nvSpPr>
          <p:cNvPr id="12" name="Rectangle 11"/>
          <p:cNvSpPr/>
          <p:nvPr/>
        </p:nvSpPr>
        <p:spPr bwMode="auto">
          <a:xfrm>
            <a:off x="507868" y="5820027"/>
            <a:ext cx="11173090" cy="947952"/>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Product Demo Stations </a:t>
            </a:r>
            <a:endParaRPr lang="en-US" sz="2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WSV 1 – Windows PowerShell and Server Management</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7909927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4305359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a:t>
            </a:r>
            <a:endParaRPr lang="en-US" dirty="0"/>
          </a:p>
        </p:txBody>
      </p:sp>
    </p:spTree>
    <p:extLst>
      <p:ext uri="{BB962C8B-B14F-4D97-AF65-F5344CB8AC3E}">
        <p14:creationId xmlns:p14="http://schemas.microsoft.com/office/powerpoint/2010/main" val="265355083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91393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29341186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Why Learn PowerShell?</a:t>
            </a:r>
            <a:endParaRPr lang="en-US" sz="5400" dirty="0"/>
          </a:p>
        </p:txBody>
      </p:sp>
    </p:spTree>
    <p:extLst>
      <p:ext uri="{BB962C8B-B14F-4D97-AF65-F5344CB8AC3E}">
        <p14:creationId xmlns:p14="http://schemas.microsoft.com/office/powerpoint/2010/main" val="335067314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PowerShell Value Proposition</a:t>
            </a:r>
            <a:endParaRPr lang="en-US" dirty="0"/>
          </a:p>
        </p:txBody>
      </p:sp>
      <p:sp>
        <p:nvSpPr>
          <p:cNvPr id="6" name="Text Placeholder 5"/>
          <p:cNvSpPr>
            <a:spLocks noGrp="1"/>
          </p:cNvSpPr>
          <p:nvPr>
            <p:ph type="body" sz="quarter" idx="10"/>
          </p:nvPr>
        </p:nvSpPr>
        <p:spPr>
          <a:xfrm>
            <a:off x="519112" y="1447800"/>
            <a:ext cx="11149013" cy="4635115"/>
          </a:xfrm>
        </p:spPr>
        <p:txBody>
          <a:bodyPr/>
          <a:lstStyle/>
          <a:p>
            <a:r>
              <a:rPr lang="en-US" dirty="0" smtClean="0"/>
              <a:t>Pathway to a “Think, Type, Get” world of automation</a:t>
            </a:r>
          </a:p>
          <a:p>
            <a:r>
              <a:rPr lang="en-US" dirty="0" smtClean="0">
                <a:solidFill>
                  <a:schemeClr val="accent1"/>
                </a:solidFill>
              </a:rPr>
              <a:t>YOUR high-level, task-oriented abstractions</a:t>
            </a:r>
          </a:p>
          <a:p>
            <a:pPr lvl="1"/>
            <a:r>
              <a:rPr lang="en-US" dirty="0" smtClean="0"/>
              <a:t>Built on someone else’s high-level, task-oriented abstractions</a:t>
            </a:r>
          </a:p>
          <a:p>
            <a:pPr lvl="2"/>
            <a:r>
              <a:rPr lang="en-US" dirty="0" smtClean="0"/>
              <a:t>Windows’, Microsoft’s, ISVs’, the community’s, your buddy’s, etc.</a:t>
            </a:r>
          </a:p>
          <a:p>
            <a:pPr lvl="1"/>
            <a:r>
              <a:rPr lang="en-US" dirty="0" smtClean="0"/>
              <a:t>Enables you to cope and tame a messy heterogeneous world</a:t>
            </a:r>
          </a:p>
          <a:p>
            <a:pPr lvl="2"/>
            <a:r>
              <a:rPr lang="en-US" dirty="0" smtClean="0"/>
              <a:t>Support for .NET, COM, AD, XML, Text parsing, Web Services, native code</a:t>
            </a:r>
          </a:p>
          <a:p>
            <a:r>
              <a:rPr lang="en-US" dirty="0" smtClean="0"/>
              <a:t>Supports the full range of automation</a:t>
            </a:r>
          </a:p>
          <a:p>
            <a:pPr lvl="1"/>
            <a:r>
              <a:rPr lang="en-US" dirty="0" smtClean="0"/>
              <a:t>“Quick and dirty” </a:t>
            </a:r>
            <a:r>
              <a:rPr lang="en-US" dirty="0" smtClean="0">
                <a:sym typeface="Wingdings" pitchFamily="2" charset="2"/>
              </a:rPr>
              <a:t> “Formal production quality”</a:t>
            </a:r>
            <a:endParaRPr lang="en-US" dirty="0" smtClean="0"/>
          </a:p>
          <a:p>
            <a:r>
              <a:rPr lang="en-US" dirty="0" smtClean="0"/>
              <a:t>Easy to change as your environment changes</a:t>
            </a:r>
          </a:p>
        </p:txBody>
      </p:sp>
      <p:sp>
        <p:nvSpPr>
          <p:cNvPr id="7" name="TextBox 6"/>
          <p:cNvSpPr txBox="1"/>
          <p:nvPr/>
        </p:nvSpPr>
        <p:spPr>
          <a:xfrm>
            <a:off x="3635406" y="6260068"/>
            <a:ext cx="4918013" cy="369332"/>
          </a:xfrm>
          <a:prstGeom prst="rect">
            <a:avLst/>
          </a:prstGeom>
          <a:noFill/>
        </p:spPr>
        <p:txBody>
          <a:bodyPr wrap="none" lIns="0" tIns="0" rIns="0" bIns="0" rtlCol="0">
            <a:spAutoFit/>
          </a:bodyPr>
          <a:lstStyle/>
          <a:p>
            <a:r>
              <a:rPr lang="en-US" sz="2400" dirty="0">
                <a:solidFill>
                  <a:schemeClr val="bg1"/>
                </a:solidFill>
                <a:effectLst>
                  <a:glow rad="101600">
                    <a:schemeClr val="accent1">
                      <a:alpha val="60000"/>
                    </a:schemeClr>
                  </a:glow>
                </a:effectLst>
              </a:rPr>
              <a:t>Automation at the speed of </a:t>
            </a:r>
            <a:r>
              <a:rPr lang="en-US" sz="2400" dirty="0" smtClean="0">
                <a:solidFill>
                  <a:schemeClr val="bg1"/>
                </a:solidFill>
                <a:effectLst>
                  <a:glow rad="101600">
                    <a:schemeClr val="accent1">
                      <a:alpha val="60000"/>
                    </a:schemeClr>
                  </a:glow>
                </a:effectLst>
              </a:rPr>
              <a:t>thought</a:t>
            </a:r>
            <a:endParaRPr lang="en-US" sz="2400" dirty="0">
              <a:solidFill>
                <a:schemeClr val="bg1"/>
              </a:solidFill>
              <a:effectLst>
                <a:glow rad="101600">
                  <a:schemeClr val="accent1">
                    <a:alpha val="60000"/>
                  </a:schemeClr>
                </a:glow>
              </a:effectLst>
            </a:endParaRPr>
          </a:p>
        </p:txBody>
      </p:sp>
    </p:spTree>
    <p:extLst>
      <p:ext uri="{BB962C8B-B14F-4D97-AF65-F5344CB8AC3E}">
        <p14:creationId xmlns:p14="http://schemas.microsoft.com/office/powerpoint/2010/main" val="5335715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We Hear from Customers</a:t>
            </a:r>
            <a:endParaRPr lang="en-US" dirty="0"/>
          </a:p>
        </p:txBody>
      </p:sp>
      <p:sp>
        <p:nvSpPr>
          <p:cNvPr id="3" name="Text Placeholder 2"/>
          <p:cNvSpPr>
            <a:spLocks noGrp="1"/>
          </p:cNvSpPr>
          <p:nvPr>
            <p:ph type="body" sz="quarter" idx="10"/>
          </p:nvPr>
        </p:nvSpPr>
        <p:spPr/>
        <p:txBody>
          <a:bodyPr/>
          <a:lstStyle/>
          <a:p>
            <a:r>
              <a:rPr lang="en-US" smtClean="0"/>
              <a:t>Why and what should I automate?</a:t>
            </a:r>
          </a:p>
          <a:p>
            <a:r>
              <a:rPr lang="en-US" smtClean="0"/>
              <a:t>How do I automate my IT operations?</a:t>
            </a:r>
          </a:p>
          <a:p>
            <a:r>
              <a:rPr lang="en-US" smtClean="0"/>
              <a:t>How do I automate hardware operations?</a:t>
            </a:r>
          </a:p>
          <a:p>
            <a:r>
              <a:rPr lang="en-US" smtClean="0"/>
              <a:t>How do I automate across Firewalls?</a:t>
            </a:r>
          </a:p>
          <a:p>
            <a:r>
              <a:rPr lang="en-US" smtClean="0"/>
              <a:t>How do I automate ALL of my machines?</a:t>
            </a:r>
            <a:endParaRPr lang="en-US" dirty="0" smtClean="0"/>
          </a:p>
        </p:txBody>
      </p:sp>
    </p:spTree>
    <p:extLst>
      <p:ext uri="{BB962C8B-B14F-4D97-AF65-F5344CB8AC3E}">
        <p14:creationId xmlns:p14="http://schemas.microsoft.com/office/powerpoint/2010/main" val="1614013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Think About Management</a:t>
            </a:r>
            <a:endParaRPr lang="en-US" dirty="0"/>
          </a:p>
        </p:txBody>
      </p:sp>
      <p:sp>
        <p:nvSpPr>
          <p:cNvPr id="27" name="Rounded Rectangle 26"/>
          <p:cNvSpPr/>
          <p:nvPr/>
        </p:nvSpPr>
        <p:spPr bwMode="auto">
          <a:xfrm>
            <a:off x="5190204" y="1360533"/>
            <a:ext cx="6318479" cy="424400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6" name="Straight Arrow Connector 15"/>
          <p:cNvCxnSpPr/>
          <p:nvPr/>
        </p:nvCxnSpPr>
        <p:spPr>
          <a:xfrm rot="10800000" flipV="1">
            <a:off x="6490179" y="3769309"/>
            <a:ext cx="1790072" cy="1560912"/>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60899" y="3777744"/>
            <a:ext cx="2680272" cy="8439"/>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7210240" y="2727088"/>
            <a:ext cx="2101320" cy="1"/>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7376246" y="2342693"/>
            <a:ext cx="1369196" cy="400110"/>
          </a:xfrm>
          <a:prstGeom prst="rect">
            <a:avLst/>
          </a:prstGeom>
          <a:noFill/>
        </p:spPr>
        <p:txBody>
          <a:bodyPr wrap="square" rtlCol="0">
            <a:spAutoFit/>
          </a:bodyPr>
          <a:lstStyle/>
          <a:p>
            <a:r>
              <a:rPr lang="en-US" sz="2000" b="1" dirty="0" smtClean="0">
                <a:solidFill>
                  <a:schemeClr val="accent4"/>
                </a:solidFill>
              </a:rPr>
              <a:t>Access</a:t>
            </a:r>
            <a:endParaRPr lang="en-US" sz="2000" b="1" dirty="0">
              <a:solidFill>
                <a:schemeClr val="accent4"/>
              </a:solidFill>
            </a:endParaRPr>
          </a:p>
        </p:txBody>
      </p:sp>
      <p:sp>
        <p:nvSpPr>
          <p:cNvPr id="25" name="TextBox 24"/>
          <p:cNvSpPr txBox="1"/>
          <p:nvPr/>
        </p:nvSpPr>
        <p:spPr>
          <a:xfrm>
            <a:off x="8380832" y="3376755"/>
            <a:ext cx="3609783" cy="400110"/>
          </a:xfrm>
          <a:prstGeom prst="rect">
            <a:avLst/>
          </a:prstGeom>
          <a:noFill/>
        </p:spPr>
        <p:txBody>
          <a:bodyPr wrap="square" rtlCol="0">
            <a:spAutoFit/>
          </a:bodyPr>
          <a:lstStyle/>
          <a:p>
            <a:r>
              <a:rPr lang="en-US" sz="2000" b="1" dirty="0">
                <a:solidFill>
                  <a:schemeClr val="accent4"/>
                </a:solidFill>
              </a:rPr>
              <a:t>U</a:t>
            </a:r>
            <a:r>
              <a:rPr lang="en-US" sz="2000" b="1" dirty="0" smtClean="0">
                <a:solidFill>
                  <a:schemeClr val="accent4"/>
                </a:solidFill>
              </a:rPr>
              <a:t>ser</a:t>
            </a:r>
            <a:r>
              <a:rPr lang="en-US" sz="2000" b="1" dirty="0" smtClean="0">
                <a:solidFill>
                  <a:schemeClr val="tx2">
                    <a:lumMod val="60000"/>
                    <a:lumOff val="40000"/>
                  </a:schemeClr>
                </a:solidFill>
              </a:rPr>
              <a:t> </a:t>
            </a:r>
            <a:r>
              <a:rPr lang="en-US" sz="2000" b="1" dirty="0" smtClean="0">
                <a:solidFill>
                  <a:schemeClr val="accent4"/>
                </a:solidFill>
              </a:rPr>
              <a:t>Experience</a:t>
            </a:r>
            <a:endParaRPr lang="en-US" sz="2400" b="1" dirty="0">
              <a:solidFill>
                <a:schemeClr val="accent4"/>
              </a:solidFill>
            </a:endParaRPr>
          </a:p>
        </p:txBody>
      </p:sp>
      <p:sp>
        <p:nvSpPr>
          <p:cNvPr id="26" name="TextBox 25"/>
          <p:cNvSpPr txBox="1"/>
          <p:nvPr/>
        </p:nvSpPr>
        <p:spPr>
          <a:xfrm rot="19120963">
            <a:off x="6540408" y="4050570"/>
            <a:ext cx="1710028" cy="400110"/>
          </a:xfrm>
          <a:prstGeom prst="rect">
            <a:avLst/>
          </a:prstGeom>
          <a:noFill/>
        </p:spPr>
        <p:txBody>
          <a:bodyPr wrap="square" rtlCol="0">
            <a:spAutoFit/>
          </a:bodyPr>
          <a:lstStyle/>
          <a:p>
            <a:r>
              <a:rPr lang="en-US" sz="2000" b="1" dirty="0" smtClean="0">
                <a:solidFill>
                  <a:schemeClr val="bg2">
                    <a:lumMod val="75000"/>
                  </a:schemeClr>
                </a:solidFill>
              </a:rPr>
              <a:t>Automation</a:t>
            </a:r>
            <a:endParaRPr lang="en-US" sz="2400" b="1" dirty="0">
              <a:solidFill>
                <a:schemeClr val="bg2">
                  <a:lumMod val="75000"/>
                </a:schemeClr>
              </a:solidFill>
            </a:endParaRPr>
          </a:p>
        </p:txBody>
      </p:sp>
      <p:sp>
        <p:nvSpPr>
          <p:cNvPr id="5" name="TextBox 4"/>
          <p:cNvSpPr txBox="1"/>
          <p:nvPr/>
        </p:nvSpPr>
        <p:spPr>
          <a:xfrm>
            <a:off x="519113" y="1447800"/>
            <a:ext cx="4501311" cy="4493538"/>
          </a:xfrm>
          <a:prstGeom prst="rect">
            <a:avLst/>
          </a:prstGeom>
          <a:noFill/>
        </p:spPr>
        <p:txBody>
          <a:bodyPr wrap="square" rtlCol="0">
            <a:spAutoFit/>
          </a:bodyPr>
          <a:lstStyle/>
          <a:p>
            <a:r>
              <a:rPr lang="en-US" sz="2200" b="1" dirty="0" smtClean="0">
                <a:solidFill>
                  <a:schemeClr val="accent4"/>
                </a:solidFill>
              </a:rPr>
              <a:t>User Experience</a:t>
            </a:r>
            <a:r>
              <a:rPr lang="en-US" sz="2200" b="1" dirty="0" smtClean="0">
                <a:solidFill>
                  <a:schemeClr val="accent1"/>
                </a:solidFill>
              </a:rPr>
              <a:t/>
            </a:r>
            <a:br>
              <a:rPr lang="en-US" sz="2200" b="1" dirty="0" smtClean="0">
                <a:solidFill>
                  <a:schemeClr val="accent1"/>
                </a:solidFill>
              </a:rPr>
            </a:br>
            <a:r>
              <a:rPr lang="en-US" sz="2200" dirty="0" smtClean="0"/>
              <a:t>I have the right tools to get the job done</a:t>
            </a:r>
          </a:p>
          <a:p>
            <a:endParaRPr lang="en-US" sz="2200" dirty="0" smtClean="0"/>
          </a:p>
          <a:p>
            <a:endParaRPr lang="en-US" sz="2200" dirty="0"/>
          </a:p>
          <a:p>
            <a:r>
              <a:rPr lang="en-US" sz="2200" b="1" dirty="0" smtClean="0">
                <a:solidFill>
                  <a:schemeClr val="accent4"/>
                </a:solidFill>
              </a:rPr>
              <a:t>Access</a:t>
            </a:r>
            <a:r>
              <a:rPr lang="en-US" sz="2200" b="1" dirty="0" smtClean="0">
                <a:solidFill>
                  <a:schemeClr val="accent1"/>
                </a:solidFill>
              </a:rPr>
              <a:t/>
            </a:r>
            <a:br>
              <a:rPr lang="en-US" sz="2200" b="1" dirty="0" smtClean="0">
                <a:solidFill>
                  <a:schemeClr val="accent1"/>
                </a:solidFill>
              </a:rPr>
            </a:br>
            <a:r>
              <a:rPr lang="en-US" sz="2200" dirty="0" smtClean="0"/>
              <a:t>I can manage anything </a:t>
            </a:r>
            <a:r>
              <a:rPr lang="en-US" sz="2200" dirty="0"/>
              <a:t>from </a:t>
            </a:r>
            <a:r>
              <a:rPr lang="en-US" sz="2200" dirty="0" smtClean="0"/>
              <a:t>anywhere</a:t>
            </a:r>
          </a:p>
          <a:p>
            <a:endParaRPr lang="en-US" sz="2200" dirty="0" smtClean="0">
              <a:solidFill>
                <a:schemeClr val="accent5"/>
              </a:solidFill>
            </a:endParaRPr>
          </a:p>
          <a:p>
            <a:endParaRPr lang="en-US" sz="2200" dirty="0">
              <a:solidFill>
                <a:schemeClr val="accent5"/>
              </a:solidFill>
            </a:endParaRPr>
          </a:p>
          <a:p>
            <a:r>
              <a:rPr lang="en-US" sz="2200" b="1" dirty="0" smtClean="0">
                <a:solidFill>
                  <a:schemeClr val="accent4"/>
                </a:solidFill>
              </a:rPr>
              <a:t>Automation</a:t>
            </a:r>
          </a:p>
          <a:p>
            <a:r>
              <a:rPr lang="en-US" sz="2200" dirty="0" smtClean="0"/>
              <a:t>I can reduce errors, complexity, and repetition through automation</a:t>
            </a:r>
          </a:p>
        </p:txBody>
      </p:sp>
    </p:spTree>
    <p:extLst>
      <p:ext uri="{BB962C8B-B14F-4D97-AF65-F5344CB8AC3E}">
        <p14:creationId xmlns:p14="http://schemas.microsoft.com/office/powerpoint/2010/main" val="371454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flipH="1">
            <a:off x="1049694" y="5138309"/>
            <a:ext cx="2008018" cy="1097280"/>
          </a:xfrm>
          <a:prstGeom prst="rect">
            <a:avLst/>
          </a:prstGeom>
          <a:solidFill>
            <a:srgbClr val="59D01E"/>
          </a:solidFill>
          <a:ln>
            <a:solidFill>
              <a:srgbClr val="00B05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45718" tIns="45717" rIns="45718" bIns="45717" numCol="1" rtlCol="0" anchor="ctr" anchorCtr="0" compatLnSpc="1">
            <a:prstTxWarp prst="textNoShape">
              <a:avLst/>
            </a:prstTxWarp>
          </a:bodyPr>
          <a:lstStyle/>
          <a:p>
            <a:pPr marL="4763"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Services</a:t>
            </a:r>
            <a:endParaRPr lang="en-US" sz="2400" spc="-1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dirty="0" smtClean="0"/>
              <a:t>Windows Management Framework</a:t>
            </a:r>
            <a:endParaRPr lang="en-US" dirty="0"/>
          </a:p>
        </p:txBody>
      </p:sp>
      <p:sp>
        <p:nvSpPr>
          <p:cNvPr id="10" name="Rectangle 9"/>
          <p:cNvSpPr/>
          <p:nvPr/>
        </p:nvSpPr>
        <p:spPr bwMode="auto">
          <a:xfrm flipH="1">
            <a:off x="1051504" y="2669429"/>
            <a:ext cx="6423511" cy="10972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marL="173031"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Remote &amp; Multi-Machine Management</a:t>
            </a:r>
            <a:endParaRPr lang="en-US" sz="2400" spc="-1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1051505" y="1430417"/>
            <a:ext cx="6427703" cy="1097280"/>
          </a:xfrm>
          <a:prstGeom prst="rect">
            <a:avLst/>
          </a:prstGeom>
          <a:solidFill>
            <a:srgbClr val="7030A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Segoe" pitchFamily="34" charset="0"/>
              </a:rPr>
              <a:t>Server Management</a:t>
            </a:r>
          </a:p>
        </p:txBody>
      </p:sp>
      <p:sp>
        <p:nvSpPr>
          <p:cNvPr id="17" name="Rectangle 16"/>
          <p:cNvSpPr/>
          <p:nvPr/>
        </p:nvSpPr>
        <p:spPr bwMode="auto">
          <a:xfrm>
            <a:off x="1051504" y="3903869"/>
            <a:ext cx="6423511" cy="109728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Automation Environment</a:t>
            </a:r>
          </a:p>
        </p:txBody>
      </p:sp>
      <p:sp>
        <p:nvSpPr>
          <p:cNvPr id="18" name="Rectangle 17"/>
          <p:cNvSpPr/>
          <p:nvPr/>
        </p:nvSpPr>
        <p:spPr bwMode="auto">
          <a:xfrm>
            <a:off x="3245193" y="5138309"/>
            <a:ext cx="4199434" cy="1097280"/>
          </a:xfrm>
          <a:prstGeom prst="rect">
            <a:avLst/>
          </a:prstGeom>
          <a:solidFill>
            <a:srgbClr val="00B050"/>
          </a:solidFill>
          <a:ln>
            <a:solidFill>
              <a:srgbClr val="429A16"/>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Management Protocols</a:t>
            </a:r>
          </a:p>
        </p:txBody>
      </p:sp>
      <p:sp>
        <p:nvSpPr>
          <p:cNvPr id="19" name="Rounded Rectangle 18"/>
          <p:cNvSpPr/>
          <p:nvPr/>
        </p:nvSpPr>
        <p:spPr bwMode="auto">
          <a:xfrm>
            <a:off x="1175294" y="1531620"/>
            <a:ext cx="1456946" cy="900112"/>
          </a:xfrm>
          <a:prstGeom prst="round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Segoe" pitchFamily="34" charset="0"/>
              </a:rPr>
              <a:t>Server</a:t>
            </a:r>
          </a:p>
          <a:p>
            <a:pPr algn="ctr" defTabSz="914063"/>
            <a:r>
              <a:rPr lang="en-US" sz="2000" dirty="0" smtClean="0">
                <a:solidFill>
                  <a:schemeClr val="tx1"/>
                </a:solidFill>
                <a:effectLst>
                  <a:outerShdw blurRad="38100" dist="38100" dir="2700000" algn="tl">
                    <a:srgbClr val="000000">
                      <a:alpha val="43137"/>
                    </a:srgbClr>
                  </a:outerShdw>
                </a:effectLst>
                <a:latin typeface="Segoe" pitchFamily="34" charset="0"/>
              </a:rPr>
              <a:t>Manager</a:t>
            </a:r>
          </a:p>
        </p:txBody>
      </p:sp>
      <p:sp>
        <p:nvSpPr>
          <p:cNvPr id="21" name="Rounded Rectangle 20"/>
          <p:cNvSpPr/>
          <p:nvPr/>
        </p:nvSpPr>
        <p:spPr bwMode="auto">
          <a:xfrm>
            <a:off x="2752862" y="1531620"/>
            <a:ext cx="1456946" cy="900112"/>
          </a:xfrm>
          <a:prstGeom prst="round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Segoe" pitchFamily="34" charset="0"/>
              </a:rPr>
              <a:t>Migration</a:t>
            </a:r>
          </a:p>
        </p:txBody>
      </p:sp>
      <p:sp>
        <p:nvSpPr>
          <p:cNvPr id="24" name="Rounded Rectangle 23"/>
          <p:cNvSpPr/>
          <p:nvPr/>
        </p:nvSpPr>
        <p:spPr bwMode="auto">
          <a:xfrm>
            <a:off x="4330427" y="1531620"/>
            <a:ext cx="1456946" cy="900112"/>
          </a:xfrm>
          <a:prstGeom prst="round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45720" tIns="45717" rIns="45720" bIns="45717" numCol="1" rtlCol="0" anchor="ctr" anchorCtr="0" compatLnSpc="1">
            <a:prstTxWarp prst="textNoShape">
              <a:avLst/>
            </a:prstTxWarp>
          </a:bodyPr>
          <a:lstStyle/>
          <a:p>
            <a:pPr algn="ctr" defTabSz="914063"/>
            <a:r>
              <a:rPr lang="en-US" sz="2000" spc="-20" dirty="0" smtClean="0">
                <a:solidFill>
                  <a:schemeClr val="tx1"/>
                </a:solidFill>
                <a:effectLst>
                  <a:outerShdw blurRad="38100" dist="38100" dir="2700000" algn="tl">
                    <a:srgbClr val="000000">
                      <a:alpha val="43137"/>
                    </a:srgbClr>
                  </a:outerShdw>
                </a:effectLst>
                <a:latin typeface="Segoe" pitchFamily="34" charset="0"/>
              </a:rPr>
              <a:t>PowerShell</a:t>
            </a:r>
          </a:p>
          <a:p>
            <a:pPr algn="ctr" defTabSz="914063"/>
            <a:r>
              <a:rPr lang="en-US" sz="2000" dirty="0" smtClean="0">
                <a:solidFill>
                  <a:schemeClr val="tx1"/>
                </a:solidFill>
                <a:effectLst>
                  <a:outerShdw blurRad="38100" dist="38100" dir="2700000" algn="tl">
                    <a:srgbClr val="000000">
                      <a:alpha val="43137"/>
                    </a:srgbClr>
                  </a:outerShdw>
                </a:effectLst>
                <a:latin typeface="Segoe" pitchFamily="34" charset="0"/>
              </a:rPr>
              <a:t>ISE</a:t>
            </a:r>
          </a:p>
        </p:txBody>
      </p:sp>
      <p:sp>
        <p:nvSpPr>
          <p:cNvPr id="25" name="Rounded Rectangle 24"/>
          <p:cNvSpPr/>
          <p:nvPr/>
        </p:nvSpPr>
        <p:spPr bwMode="auto">
          <a:xfrm>
            <a:off x="5898471" y="1531620"/>
            <a:ext cx="1456946" cy="900112"/>
          </a:xfrm>
          <a:prstGeom prst="round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dirty="0" smtClean="0">
                <a:solidFill>
                  <a:schemeClr val="tx1"/>
                </a:solidFill>
                <a:effectLst>
                  <a:outerShdw blurRad="38100" dist="38100" dir="2700000" algn="tl">
                    <a:srgbClr val="000000">
                      <a:alpha val="43137"/>
                    </a:srgbClr>
                  </a:outerShdw>
                </a:effectLst>
                <a:latin typeface="Segoe" pitchFamily="34" charset="0"/>
              </a:rPr>
              <a:t>BPA</a:t>
            </a:r>
          </a:p>
        </p:txBody>
      </p:sp>
      <p:sp>
        <p:nvSpPr>
          <p:cNvPr id="26" name="Rounded Rectangle 25"/>
          <p:cNvSpPr/>
          <p:nvPr/>
        </p:nvSpPr>
        <p:spPr bwMode="auto">
          <a:xfrm>
            <a:off x="1230681" y="5238893"/>
            <a:ext cx="1706436" cy="898424"/>
          </a:xfrm>
          <a:prstGeom prst="roundRect">
            <a:avLst/>
          </a:prstGeom>
          <a:solidFill>
            <a:srgbClr val="59D01E"/>
          </a:solidFill>
          <a:ln>
            <a:solidFill>
              <a:srgbClr val="00B050"/>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BITS</a:t>
            </a:r>
          </a:p>
        </p:txBody>
      </p:sp>
      <p:sp>
        <p:nvSpPr>
          <p:cNvPr id="27" name="Rounded Rectangle 26"/>
          <p:cNvSpPr/>
          <p:nvPr/>
        </p:nvSpPr>
        <p:spPr bwMode="auto">
          <a:xfrm>
            <a:off x="3381680" y="5238893"/>
            <a:ext cx="1889268" cy="900112"/>
          </a:xfrm>
          <a:prstGeom prst="roundRect">
            <a:avLst/>
          </a:prstGeom>
          <a:solidFill>
            <a:srgbClr val="00B050"/>
          </a:solidFill>
          <a:ln>
            <a:solidFill>
              <a:srgbClr val="429A16"/>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WSMan</a:t>
            </a:r>
          </a:p>
        </p:txBody>
      </p:sp>
      <p:sp>
        <p:nvSpPr>
          <p:cNvPr id="28" name="Rounded Rectangle 27"/>
          <p:cNvSpPr/>
          <p:nvPr/>
        </p:nvSpPr>
        <p:spPr bwMode="auto">
          <a:xfrm>
            <a:off x="5425851" y="5238893"/>
            <a:ext cx="1889268" cy="900112"/>
          </a:xfrm>
          <a:prstGeom prst="roundRect">
            <a:avLst/>
          </a:prstGeom>
          <a:solidFill>
            <a:srgbClr val="00B050"/>
          </a:solidFill>
          <a:ln>
            <a:solidFill>
              <a:srgbClr val="429A16"/>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WMI</a:t>
            </a:r>
          </a:p>
        </p:txBody>
      </p:sp>
      <p:sp>
        <p:nvSpPr>
          <p:cNvPr id="29" name="Rounded Rectangle 28"/>
          <p:cNvSpPr/>
          <p:nvPr/>
        </p:nvSpPr>
        <p:spPr bwMode="auto">
          <a:xfrm>
            <a:off x="1167311" y="4013597"/>
            <a:ext cx="6155357" cy="90011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PowerShell Engine</a:t>
            </a:r>
          </a:p>
        </p:txBody>
      </p:sp>
      <p:sp>
        <p:nvSpPr>
          <p:cNvPr id="33" name="Content Placeholder 2"/>
          <p:cNvSpPr txBox="1">
            <a:spLocks/>
          </p:cNvSpPr>
          <p:nvPr/>
        </p:nvSpPr>
        <p:spPr>
          <a:xfrm>
            <a:off x="7671174" y="3943014"/>
            <a:ext cx="4337466" cy="1163395"/>
          </a:xfrm>
          <a:prstGeom prst="rect">
            <a:avLst/>
          </a:prstGeom>
        </p:spPr>
        <p:txBody>
          <a:bodyPr vert="horz" wrap="square" lIns="0" tIns="0" rIns="0" bIns="0" rtlCol="0">
            <a:spAutoFit/>
          </a:bodyPr>
          <a:lstStyle/>
          <a:p>
            <a:pPr marL="460375" lvl="0" indent="-347663">
              <a:lnSpc>
                <a:spcPct val="90000"/>
              </a:lnSpc>
              <a:spcBef>
                <a:spcPct val="20000"/>
              </a:spcBef>
              <a:buBlip>
                <a:blip r:embed="rId3"/>
              </a:buBlip>
              <a:defRPr/>
            </a:pPr>
            <a:r>
              <a:rPr lang="en-US" b="1" dirty="0" smtClean="0">
                <a:effectLst>
                  <a:glow rad="228600">
                    <a:schemeClr val="accent2">
                      <a:satMod val="175000"/>
                      <a:alpha val="40000"/>
                    </a:schemeClr>
                  </a:glow>
                  <a:outerShdw blurRad="50800" dist="38100" dir="5400000" algn="t" rotWithShape="0">
                    <a:schemeClr val="tx1">
                      <a:alpha val="40000"/>
                    </a:schemeClr>
                  </a:outerShdw>
                </a:effectLst>
              </a:rPr>
              <a:t>Windows PowerShell</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Intuitive command shell</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Powerful scripting language</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Universal execution environment</a:t>
            </a:r>
          </a:p>
        </p:txBody>
      </p:sp>
      <p:sp>
        <p:nvSpPr>
          <p:cNvPr id="34" name="Content Placeholder 2"/>
          <p:cNvSpPr txBox="1">
            <a:spLocks/>
          </p:cNvSpPr>
          <p:nvPr/>
        </p:nvSpPr>
        <p:spPr>
          <a:xfrm>
            <a:off x="7671174" y="2708711"/>
            <a:ext cx="4337466" cy="1163395"/>
          </a:xfrm>
          <a:prstGeom prst="rect">
            <a:avLst/>
          </a:prstGeom>
        </p:spPr>
        <p:txBody>
          <a:bodyPr vert="horz" wrap="square" lIns="0" tIns="0" rIns="0" bIns="0" rtlCol="0">
            <a:spAutoFit/>
          </a:bodyPr>
          <a:lstStyle/>
          <a:p>
            <a:pPr marL="460375" lvl="0" indent="-347663">
              <a:lnSpc>
                <a:spcPct val="90000"/>
              </a:lnSpc>
              <a:spcBef>
                <a:spcPct val="20000"/>
              </a:spcBef>
              <a:buBlip>
                <a:blip r:embed="rId3"/>
              </a:buBlip>
              <a:defRPr/>
            </a:pPr>
            <a:r>
              <a:rPr lang="en-US" b="1" dirty="0" smtClean="0">
                <a:effectLst>
                  <a:glow rad="228600">
                    <a:schemeClr val="accent1">
                      <a:satMod val="175000"/>
                      <a:alpha val="40000"/>
                    </a:schemeClr>
                  </a:glow>
                  <a:outerShdw blurRad="50800" dist="38100" dir="5400000" algn="t" rotWithShape="0">
                    <a:schemeClr val="tx1">
                      <a:alpha val="40000"/>
                    </a:schemeClr>
                  </a:outerShdw>
                </a:effectLst>
              </a:rPr>
              <a:t>Remote Access</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Scalable and flexible</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Ubiquitous</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Firewall friendly</a:t>
            </a:r>
          </a:p>
        </p:txBody>
      </p:sp>
      <p:sp>
        <p:nvSpPr>
          <p:cNvPr id="35" name="Content Placeholder 2"/>
          <p:cNvSpPr txBox="1">
            <a:spLocks/>
          </p:cNvSpPr>
          <p:nvPr/>
        </p:nvSpPr>
        <p:spPr>
          <a:xfrm>
            <a:off x="7671174" y="1441454"/>
            <a:ext cx="4337466" cy="1163395"/>
          </a:xfrm>
          <a:prstGeom prst="rect">
            <a:avLst/>
          </a:prstGeom>
        </p:spPr>
        <p:txBody>
          <a:bodyPr vert="horz" wrap="square" lIns="0" tIns="0" rIns="0" bIns="0" rtlCol="0">
            <a:spAutoFit/>
          </a:bodyPr>
          <a:lstStyle/>
          <a:p>
            <a:pPr marL="460375" lvl="0" indent="-347663">
              <a:lnSpc>
                <a:spcPct val="90000"/>
              </a:lnSpc>
              <a:spcBef>
                <a:spcPct val="20000"/>
              </a:spcBef>
              <a:buBlip>
                <a:blip r:embed="rId3"/>
              </a:buBlip>
              <a:defRPr/>
            </a:pPr>
            <a:r>
              <a:rPr lang="en-US" b="1" dirty="0" smtClean="0">
                <a:effectLst>
                  <a:glow rad="228600">
                    <a:srgbClr val="7030A0">
                      <a:alpha val="40000"/>
                    </a:srgbClr>
                  </a:glow>
                  <a:outerShdw blurRad="50800" dist="38100" dir="5400000" algn="t" rotWithShape="0">
                    <a:schemeClr val="tx1">
                      <a:alpha val="40000"/>
                    </a:schemeClr>
                  </a:outerShdw>
                </a:effectLst>
              </a:rPr>
              <a:t>Rich Solutions</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Task oriented</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User customizable</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3</a:t>
            </a:r>
            <a:r>
              <a:rPr lang="en-US" baseline="30000" dirty="0" smtClean="0">
                <a:gradFill>
                  <a:gsLst>
                    <a:gs pos="0">
                      <a:schemeClr val="tx1"/>
                    </a:gs>
                    <a:gs pos="86000">
                      <a:schemeClr val="tx1"/>
                    </a:gs>
                  </a:gsLst>
                  <a:lin ang="5400000" scaled="0"/>
                </a:gradFill>
              </a:rPr>
              <a:t>rd</a:t>
            </a:r>
            <a:r>
              <a:rPr lang="en-US" dirty="0" smtClean="0">
                <a:gradFill>
                  <a:gsLst>
                    <a:gs pos="0">
                      <a:schemeClr val="tx1"/>
                    </a:gs>
                    <a:gs pos="86000">
                      <a:schemeClr val="tx1"/>
                    </a:gs>
                  </a:gsLst>
                  <a:lin ang="5400000" scaled="0"/>
                </a:gradFill>
              </a:rPr>
              <a:t> party extensible</a:t>
            </a:r>
          </a:p>
        </p:txBody>
      </p:sp>
      <p:sp>
        <p:nvSpPr>
          <p:cNvPr id="22" name="Rounded Rectangle 21"/>
          <p:cNvSpPr/>
          <p:nvPr/>
        </p:nvSpPr>
        <p:spPr bwMode="auto">
          <a:xfrm>
            <a:off x="4357271" y="2779157"/>
            <a:ext cx="3031226"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PS Remoting</a:t>
            </a:r>
          </a:p>
        </p:txBody>
      </p:sp>
      <p:sp>
        <p:nvSpPr>
          <p:cNvPr id="23" name="Rectangle 22"/>
          <p:cNvSpPr/>
          <p:nvPr/>
        </p:nvSpPr>
        <p:spPr bwMode="auto">
          <a:xfrm>
            <a:off x="531818" y="3903869"/>
            <a:ext cx="437822" cy="233172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solidFill>
                  <a:schemeClr val="tx1"/>
                </a:solidFill>
                <a:effectLst>
                  <a:outerShdw blurRad="38100" dist="38100" dir="2700000" algn="tl">
                    <a:srgbClr val="000000">
                      <a:alpha val="43137"/>
                    </a:srgbClr>
                  </a:outerShdw>
                </a:effectLst>
                <a:latin typeface="Segoe" pitchFamily="34" charset="0"/>
              </a:rPr>
              <a:t>Automation Platform</a:t>
            </a:r>
          </a:p>
        </p:txBody>
      </p:sp>
      <p:sp>
        <p:nvSpPr>
          <p:cNvPr id="30" name="Rectangle 29"/>
          <p:cNvSpPr/>
          <p:nvPr/>
        </p:nvSpPr>
        <p:spPr bwMode="auto">
          <a:xfrm>
            <a:off x="531813" y="1434989"/>
            <a:ext cx="437822" cy="109728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solidFill>
                  <a:schemeClr val="tx1"/>
                </a:solidFill>
                <a:effectLst>
                  <a:outerShdw blurRad="38100" dist="38100" dir="2700000" algn="tl">
                    <a:srgbClr val="000000">
                      <a:alpha val="43137"/>
                    </a:srgbClr>
                  </a:outerShdw>
                </a:effectLst>
                <a:latin typeface="Segoe" pitchFamily="34" charset="0"/>
              </a:rPr>
              <a:t>UX</a:t>
            </a:r>
          </a:p>
        </p:txBody>
      </p:sp>
      <p:sp>
        <p:nvSpPr>
          <p:cNvPr id="32" name="Rounded Rectangle 31"/>
          <p:cNvSpPr/>
          <p:nvPr/>
        </p:nvSpPr>
        <p:spPr bwMode="auto">
          <a:xfrm>
            <a:off x="1184303" y="2779157"/>
            <a:ext cx="3025505"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RSAT</a:t>
            </a:r>
          </a:p>
        </p:txBody>
      </p:sp>
      <p:sp>
        <p:nvSpPr>
          <p:cNvPr id="36" name="Rectangle 35"/>
          <p:cNvSpPr/>
          <p:nvPr/>
        </p:nvSpPr>
        <p:spPr bwMode="auto">
          <a:xfrm>
            <a:off x="535079" y="2669429"/>
            <a:ext cx="437822" cy="109728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solidFill>
                  <a:schemeClr val="tx1"/>
                </a:solidFill>
                <a:effectLst>
                  <a:outerShdw blurRad="38100" dist="38100" dir="2700000" algn="tl">
                    <a:srgbClr val="000000">
                      <a:alpha val="43137"/>
                    </a:srgbClr>
                  </a:outerShdw>
                </a:effectLst>
                <a:latin typeface="Segoe" pitchFamily="34" charset="0"/>
              </a:rPr>
              <a:t>Access</a:t>
            </a:r>
          </a:p>
        </p:txBody>
      </p:sp>
      <p:sp>
        <p:nvSpPr>
          <p:cNvPr id="37" name="Content Placeholder 2"/>
          <p:cNvSpPr txBox="1">
            <a:spLocks/>
          </p:cNvSpPr>
          <p:nvPr/>
        </p:nvSpPr>
        <p:spPr>
          <a:xfrm>
            <a:off x="7672405" y="5160900"/>
            <a:ext cx="4337466" cy="1163395"/>
          </a:xfrm>
          <a:prstGeom prst="rect">
            <a:avLst/>
          </a:prstGeom>
        </p:spPr>
        <p:txBody>
          <a:bodyPr vert="horz" wrap="square" lIns="0" tIns="0" rIns="0" bIns="0" rtlCol="0">
            <a:spAutoFit/>
          </a:bodyPr>
          <a:lstStyle/>
          <a:p>
            <a:pPr marL="460375" lvl="0" indent="-347663">
              <a:lnSpc>
                <a:spcPct val="90000"/>
              </a:lnSpc>
              <a:spcBef>
                <a:spcPct val="20000"/>
              </a:spcBef>
              <a:buBlip>
                <a:blip r:embed="rId3"/>
              </a:buBlip>
              <a:defRPr/>
            </a:pPr>
            <a:r>
              <a:rPr lang="en-US" b="1" dirty="0" smtClean="0">
                <a:effectLst>
                  <a:glow rad="228600">
                    <a:srgbClr val="429A16">
                      <a:alpha val="40000"/>
                    </a:srgbClr>
                  </a:glow>
                  <a:outerShdw blurRad="50800" dist="38100" dir="5400000" algn="t" rotWithShape="0">
                    <a:schemeClr val="tx1">
                      <a:alpha val="40000"/>
                    </a:schemeClr>
                  </a:outerShdw>
                </a:effectLst>
              </a:rPr>
              <a:t>Protocols &amp; Services</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Standards-based</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OS or bare hardware</a:t>
            </a:r>
          </a:p>
          <a:p>
            <a:pPr marL="739775" lvl="1" indent="-279400">
              <a:lnSpc>
                <a:spcPct val="90000"/>
              </a:lnSpc>
              <a:spcBef>
                <a:spcPct val="20000"/>
              </a:spcBef>
              <a:buBlip>
                <a:blip r:embed="rId4"/>
              </a:buBlip>
              <a:defRPr/>
            </a:pPr>
            <a:r>
              <a:rPr lang="en-US" dirty="0" smtClean="0">
                <a:gradFill>
                  <a:gsLst>
                    <a:gs pos="0">
                      <a:schemeClr val="tx1"/>
                    </a:gs>
                    <a:gs pos="86000">
                      <a:schemeClr val="tx1"/>
                    </a:gs>
                  </a:gsLst>
                  <a:lin ang="5400000" scaled="0"/>
                </a:gradFill>
              </a:rPr>
              <a:t>Robust and network-aware</a:t>
            </a:r>
          </a:p>
        </p:txBody>
      </p:sp>
    </p:spTree>
    <p:extLst>
      <p:ext uri="{BB962C8B-B14F-4D97-AF65-F5344CB8AC3E}">
        <p14:creationId xmlns:p14="http://schemas.microsoft.com/office/powerpoint/2010/main" val="3829058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1+#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1+#ppt_w/2"/>
                                          </p:val>
                                        </p:tav>
                                        <p:tav tm="100000">
                                          <p:val>
                                            <p:strVal val="#ppt_x"/>
                                          </p:val>
                                        </p:tav>
                                      </p:tavLst>
                                    </p:anim>
                                    <p:anim calcmode="lin" valueType="num">
                                      <p:cBhvr additive="base">
                                        <p:cTn id="5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1+#ppt_w/2"/>
                                          </p:val>
                                        </p:tav>
                                        <p:tav tm="100000">
                                          <p:val>
                                            <p:strVal val="#ppt_x"/>
                                          </p:val>
                                        </p:tav>
                                      </p:tavLst>
                                    </p:anim>
                                    <p:anim calcmode="lin" valueType="num">
                                      <p:cBhvr additive="base">
                                        <p:cTn id="70" dur="500" fill="hold"/>
                                        <p:tgtEl>
                                          <p:spTgt spid="32"/>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1+#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ppt_x"/>
                                          </p:val>
                                        </p:tav>
                                        <p:tav tm="100000">
                                          <p:val>
                                            <p:strVal val="#ppt_x"/>
                                          </p:val>
                                        </p:tav>
                                      </p:tavLst>
                                    </p:anim>
                                    <p:anim calcmode="lin" valueType="num">
                                      <p:cBhvr additive="base">
                                        <p:cTn id="9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1+#ppt_w/2"/>
                                          </p:val>
                                        </p:tav>
                                        <p:tav tm="100000">
                                          <p:val>
                                            <p:strVal val="#ppt_x"/>
                                          </p:val>
                                        </p:tav>
                                      </p:tavLst>
                                    </p:anim>
                                    <p:anim calcmode="lin" valueType="num">
                                      <p:cBhvr additive="base">
                                        <p:cTn id="96" dur="500" fill="hold"/>
                                        <p:tgtEl>
                                          <p:spTgt spid="1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1+#ppt_w/2"/>
                                          </p:val>
                                        </p:tav>
                                        <p:tav tm="100000">
                                          <p:val>
                                            <p:strVal val="#ppt_x"/>
                                          </p:val>
                                        </p:tav>
                                      </p:tavLst>
                                    </p:anim>
                                    <p:anim calcmode="lin" valueType="num">
                                      <p:cBhvr additive="base">
                                        <p:cTn id="100" dur="500" fill="hold"/>
                                        <p:tgtEl>
                                          <p:spTgt spid="21"/>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1+#ppt_w/2"/>
                                          </p:val>
                                        </p:tav>
                                        <p:tav tm="100000">
                                          <p:val>
                                            <p:strVal val="#ppt_x"/>
                                          </p:val>
                                        </p:tav>
                                      </p:tavLst>
                                    </p:anim>
                                    <p:anim calcmode="lin" valueType="num">
                                      <p:cBhvr additive="base">
                                        <p:cTn id="104" dur="500" fill="hold"/>
                                        <p:tgtEl>
                                          <p:spTgt spid="24"/>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1+#ppt_w/2"/>
                                          </p:val>
                                        </p:tav>
                                        <p:tav tm="100000">
                                          <p:val>
                                            <p:strVal val="#ppt_x"/>
                                          </p:val>
                                        </p:tav>
                                      </p:tavLst>
                                    </p:anim>
                                    <p:anim calcmode="lin" valueType="num">
                                      <p:cBhvr additive="base">
                                        <p:cTn id="108" dur="500" fill="hold"/>
                                        <p:tgtEl>
                                          <p:spTgt spid="2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additive="base">
                                        <p:cTn id="111" dur="500" fill="hold"/>
                                        <p:tgtEl>
                                          <p:spTgt spid="35"/>
                                        </p:tgtEl>
                                        <p:attrNameLst>
                                          <p:attrName>ppt_x</p:attrName>
                                        </p:attrNameLst>
                                      </p:cBhvr>
                                      <p:tavLst>
                                        <p:tav tm="0">
                                          <p:val>
                                            <p:strVal val="1+#ppt_w/2"/>
                                          </p:val>
                                        </p:tav>
                                        <p:tav tm="100000">
                                          <p:val>
                                            <p:strVal val="#ppt_x"/>
                                          </p:val>
                                        </p:tav>
                                      </p:tavLst>
                                    </p:anim>
                                    <p:anim calcmode="lin" valueType="num">
                                      <p:cBhvr additive="base">
                                        <p:cTn id="1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animBg="1"/>
      <p:bldP spid="16" grpId="0" animBg="1"/>
      <p:bldP spid="17" grpId="0" animBg="1"/>
      <p:bldP spid="18" grpId="0" animBg="1"/>
      <p:bldP spid="19" grpId="0" animBg="1"/>
      <p:bldP spid="21" grpId="0" animBg="1"/>
      <p:bldP spid="24" grpId="0" animBg="1"/>
      <p:bldP spid="25" grpId="0" animBg="1"/>
      <p:bldP spid="26" grpId="0" animBg="1"/>
      <p:bldP spid="27" grpId="0" animBg="1"/>
      <p:bldP spid="28" grpId="0" animBg="1"/>
      <p:bldP spid="29" grpId="0" animBg="1"/>
      <p:bldP spid="33" grpId="0"/>
      <p:bldP spid="34" grpId="0"/>
      <p:bldP spid="35" grpId="0"/>
      <p:bldP spid="22" grpId="0" animBg="1"/>
      <p:bldP spid="23" grpId="0" animBg="1"/>
      <p:bldP spid="30" grpId="0" animBg="1"/>
      <p:bldP spid="32"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How Do I Automate </a:t>
            </a:r>
            <a:br>
              <a:rPr lang="en-US" sz="5400" dirty="0" smtClean="0"/>
            </a:br>
            <a:r>
              <a:rPr lang="en-US" sz="5400" dirty="0" smtClean="0"/>
              <a:t>My IT Operations?</a:t>
            </a:r>
            <a:endParaRPr lang="en-US" sz="5400" dirty="0"/>
          </a:p>
        </p:txBody>
      </p:sp>
    </p:spTree>
    <p:extLst>
      <p:ext uri="{BB962C8B-B14F-4D97-AF65-F5344CB8AC3E}">
        <p14:creationId xmlns:p14="http://schemas.microsoft.com/office/powerpoint/2010/main" val="21156342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a:t>
            </a:r>
            <a:endParaRPr lang="en-US" dirty="0"/>
          </a:p>
        </p:txBody>
      </p:sp>
    </p:spTree>
    <p:extLst>
      <p:ext uri="{BB962C8B-B14F-4D97-AF65-F5344CB8AC3E}">
        <p14:creationId xmlns:p14="http://schemas.microsoft.com/office/powerpoint/2010/main" val="20881834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833E7-CDA5-4E4A-AF0B-36A91B78C9EF}">
  <ds:schemaRef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8b529f77-48ab-4581-b468-93f09345b8aa"/>
    <ds:schemaRef ds:uri="2295e2e7-0eeb-498e-8716-217bb2ee6ee3"/>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 - Copy (2)</Template>
  <TotalTime>2540</TotalTime>
  <Words>3058</Words>
  <Application>Microsoft Office PowerPoint</Application>
  <PresentationFormat>Custom</PresentationFormat>
  <Paragraphs>397</Paragraphs>
  <Slides>44</Slides>
  <Notes>25</Notes>
  <HiddenSlides>8</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TENA11_BreakoutSession_Template_16x9_Final (2)</vt:lpstr>
      <vt:lpstr>1_White with Consolas font for code slides</vt:lpstr>
      <vt:lpstr>1_TENA11_BreakoutSession_Template_16x9_Final (2)</vt:lpstr>
      <vt:lpstr>PowerPoint Presentation</vt:lpstr>
      <vt:lpstr>Windows Server 2008 R2: Tips for Automating the Breadth of Your  IT Environment</vt:lpstr>
      <vt:lpstr>AGENDA – Hidden</vt:lpstr>
      <vt:lpstr>DH</vt:lpstr>
      <vt:lpstr>What We Hear from Customers</vt:lpstr>
      <vt:lpstr>How We Think About Management</vt:lpstr>
      <vt:lpstr>Windows Management Framework</vt:lpstr>
      <vt:lpstr>How Do I Automate  My IT Operations?</vt:lpstr>
      <vt:lpstr>Mir</vt:lpstr>
      <vt:lpstr>Automating IT Operations</vt:lpstr>
      <vt:lpstr>What Is CIM?</vt:lpstr>
      <vt:lpstr>What Is WMI?</vt:lpstr>
      <vt:lpstr>Automating IT Operations: WMI</vt:lpstr>
      <vt:lpstr>DH</vt:lpstr>
      <vt:lpstr>What Is Windows PowerShell?</vt:lpstr>
      <vt:lpstr>Remote Management via PowerShell</vt:lpstr>
      <vt:lpstr>Automating IT Operations: PowerShell Remoting</vt:lpstr>
      <vt:lpstr> Mir</vt:lpstr>
      <vt:lpstr>How Do I Automate  Hardware Operations?  How Do I Automate  Across Firewalls?</vt:lpstr>
      <vt:lpstr>What Is WSMan?</vt:lpstr>
      <vt:lpstr>Managing Devices with WSMan</vt:lpstr>
      <vt:lpstr>Remote Management via WSMan</vt:lpstr>
      <vt:lpstr>Automating Hardware  Operations</vt:lpstr>
      <vt:lpstr>How Do I Automate  ALL of My Machines?</vt:lpstr>
      <vt:lpstr>Server Core</vt:lpstr>
      <vt:lpstr>SConfig</vt:lpstr>
      <vt:lpstr>PowerShell in Server Core</vt:lpstr>
      <vt:lpstr> DH</vt:lpstr>
      <vt:lpstr>Windows Management Framework</vt:lpstr>
      <vt:lpstr>Cmdlet Remoting</vt:lpstr>
      <vt:lpstr>Cmdlet Remoting</vt:lpstr>
      <vt:lpstr> Mir</vt:lpstr>
      <vt:lpstr>Scripting Battle!</vt:lpstr>
      <vt:lpstr> DH</vt:lpstr>
      <vt:lpstr>What We Hear from Customers</vt:lpstr>
      <vt:lpstr>Windows PowerShell Community Resources</vt:lpstr>
      <vt:lpstr>Related Content</vt:lpstr>
      <vt:lpstr>Track Resources</vt:lpstr>
      <vt:lpstr>Resources</vt:lpstr>
      <vt:lpstr>PowerPoint Presentation</vt:lpstr>
      <vt:lpstr>PowerPoint Presentation</vt:lpstr>
      <vt:lpstr>PowerPoint Presentation</vt:lpstr>
      <vt:lpstr>Why Learn PowerShell?</vt:lpstr>
      <vt:lpstr>PowerShell Value Proposition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WSV316: Windows Server 2008 R2: Tips for Automating the Breadth of Your IT Environment</dc:title>
  <dc:subject>Microsoft TechEd North America 2011</dc:subject>
  <dc:creator>Mir Rosenberg; Dan Harman</dc:creator>
  <dc:description>Template Design: Jordan Cayabyab
Formatter: Dana Kim-Wincapaw, Silver Fox Productions, Inc. 
Event Date: May 16-19, 2011
Event Location: Atlanta
Audience Type: Developers, IT Pros</dc:description>
  <cp:lastModifiedBy>Shows</cp:lastModifiedBy>
  <cp:revision>51</cp:revision>
  <cp:lastPrinted>2011-05-14T01:20:25Z</cp:lastPrinted>
  <dcterms:created xsi:type="dcterms:W3CDTF">2011-05-10T17:16:34Z</dcterms:created>
  <dcterms:modified xsi:type="dcterms:W3CDTF">2011-05-16T20:26:29Z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