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1"/>
    <p:sldMasterId id="2147483762" r:id="rId2"/>
    <p:sldMasterId id="2147483773" r:id="rId3"/>
  </p:sldMasterIdLst>
  <p:notesMasterIdLst>
    <p:notesMasterId r:id="rId55"/>
  </p:notesMasterIdLst>
  <p:handoutMasterIdLst>
    <p:handoutMasterId r:id="rId56"/>
  </p:handoutMasterIdLst>
  <p:sldIdLst>
    <p:sldId id="322" r:id="rId4"/>
    <p:sldId id="336" r:id="rId5"/>
    <p:sldId id="337" r:id="rId6"/>
    <p:sldId id="338" r:id="rId7"/>
    <p:sldId id="339" r:id="rId8"/>
    <p:sldId id="340" r:id="rId9"/>
    <p:sldId id="341" r:id="rId10"/>
    <p:sldId id="342" r:id="rId11"/>
    <p:sldId id="343" r:id="rId12"/>
    <p:sldId id="344" r:id="rId13"/>
    <p:sldId id="346" r:id="rId14"/>
    <p:sldId id="347" r:id="rId15"/>
    <p:sldId id="348" r:id="rId16"/>
    <p:sldId id="349" r:id="rId17"/>
    <p:sldId id="350" r:id="rId18"/>
    <p:sldId id="351" r:id="rId19"/>
    <p:sldId id="372" r:id="rId20"/>
    <p:sldId id="377" r:id="rId21"/>
    <p:sldId id="352" r:id="rId22"/>
    <p:sldId id="353" r:id="rId23"/>
    <p:sldId id="354" r:id="rId24"/>
    <p:sldId id="355" r:id="rId25"/>
    <p:sldId id="378" r:id="rId26"/>
    <p:sldId id="356" r:id="rId27"/>
    <p:sldId id="379" r:id="rId28"/>
    <p:sldId id="357" r:id="rId29"/>
    <p:sldId id="358" r:id="rId30"/>
    <p:sldId id="359" r:id="rId31"/>
    <p:sldId id="380" r:id="rId32"/>
    <p:sldId id="360" r:id="rId33"/>
    <p:sldId id="361" r:id="rId34"/>
    <p:sldId id="381" r:id="rId35"/>
    <p:sldId id="362" r:id="rId36"/>
    <p:sldId id="363" r:id="rId37"/>
    <p:sldId id="364" r:id="rId38"/>
    <p:sldId id="365" r:id="rId39"/>
    <p:sldId id="382" r:id="rId40"/>
    <p:sldId id="366" r:id="rId41"/>
    <p:sldId id="367" r:id="rId42"/>
    <p:sldId id="383" r:id="rId43"/>
    <p:sldId id="386" r:id="rId44"/>
    <p:sldId id="384" r:id="rId45"/>
    <p:sldId id="371" r:id="rId46"/>
    <p:sldId id="385" r:id="rId47"/>
    <p:sldId id="387" r:id="rId48"/>
    <p:sldId id="388" r:id="rId49"/>
    <p:sldId id="389" r:id="rId50"/>
    <p:sldId id="390" r:id="rId51"/>
    <p:sldId id="391" r:id="rId52"/>
    <p:sldId id="271" r:id="rId53"/>
    <p:sldId id="319" r:id="rId54"/>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2856" autoAdjust="0"/>
    <p:restoredTop sz="89878" autoAdjust="0"/>
  </p:normalViewPr>
  <p:slideViewPr>
    <p:cSldViewPr snapToGrid="0">
      <p:cViewPr varScale="1">
        <p:scale>
          <a:sx n="106" d="100"/>
          <a:sy n="106" d="100"/>
        </p:scale>
        <p:origin x="-810"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148" d="100"/>
          <a:sy n="148" d="100"/>
        </p:scale>
        <p:origin x="-168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1:30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CC8217D-05B3-4888-BA40-3E2A65BC8B86}" type="slidenum">
              <a:rPr lang="en-US" smtClean="0"/>
              <a:pPr/>
              <a:t>19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CC8217D-05B3-4888-BA40-3E2A65BC8B86}" type="slidenum">
              <a:rPr lang="en-US" smtClean="0"/>
              <a:pPr/>
              <a:t>20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5/18/2011</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21</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63AB0BD-09AB-4055-B823-10676F3BECAC}"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CC8217D-05B3-4888-BA40-3E2A65BC8B86}" type="slidenum">
              <a:rPr lang="en-US" smtClean="0"/>
              <a:pPr/>
              <a:t>24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BCC8217D-05B3-4888-BA40-3E2A65BC8B86}" type="slidenum">
              <a:rPr lang="en-US" smtClean="0"/>
              <a:pPr/>
              <a:t>26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5/18/2011</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27</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CC8217D-05B3-4888-BA40-3E2A65BC8B86}" type="slidenum">
              <a:rPr lang="en-US" smtClean="0"/>
              <a:pPr/>
              <a:t>28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BCC8217D-05B3-4888-BA40-3E2A65BC8B86}" type="slidenum">
              <a:rPr lang="en-US" smtClean="0"/>
              <a:pPr/>
              <a:t>30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5/18/2011</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31</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10989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BCC8217D-05B3-4888-BA40-3E2A65BC8B86}" type="slidenum">
              <a:rPr lang="en-US" smtClean="0"/>
              <a:pPr/>
              <a:t>33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BCC8217D-05B3-4888-BA40-3E2A65BC8B86}" type="slidenum">
              <a:rPr lang="en-US" smtClean="0"/>
              <a:pPr/>
              <a:t>34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5/18/2011</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35</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CC8217D-05B3-4888-BA40-3E2A65BC8B86}" type="slidenum">
              <a:rPr lang="en-US" smtClean="0"/>
              <a:pPr/>
              <a:t>36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CC8217D-05B3-4888-BA40-3E2A65BC8B86}" type="slidenum">
              <a:rPr lang="en-US" smtClean="0"/>
              <a:pPr/>
              <a:t>38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5/18/2011</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39</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1:30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47</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1:30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48</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1:30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49</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1:30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C8217D-05B3-4888-BA40-3E2A65BC8B86}" type="slidenum">
              <a:rPr lang="en-US" smtClean="0"/>
              <a:pPr/>
              <a:t>7</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1:30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365209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C8217D-05B3-4888-BA40-3E2A65BC8B86}"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C8217D-05B3-4888-BA40-3E2A65BC8B86}" type="slidenum">
              <a:rPr lang="en-US" smtClean="0"/>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CC8217D-05B3-4888-BA40-3E2A65BC8B86}" type="slidenum">
              <a:rPr lang="en-US" smtClean="0"/>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3AB0BD-09AB-4055-B823-10676F3BECAC}"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999918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24494725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12717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511794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445460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19210281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62691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73705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90457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25037579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324362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194192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5486940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rtlCol="0"/>
          <a:lstStyle/>
          <a:p>
            <a:r>
              <a:rPr lang="en-US" smtClean="0"/>
              <a:t>Click to edit Master title style</a:t>
            </a:r>
            <a:endParaRPr lang="en-GB"/>
          </a:p>
        </p:txBody>
      </p:sp>
      <p:sp>
        <p:nvSpPr>
          <p:cNvPr id="3" name="Rectangle 2"/>
          <p:cNvSpPr>
            <a:spLocks noGrp="1"/>
          </p:cNvSpPr>
          <p:nvPr>
            <p:ph type="body" idx="1"/>
          </p:nvPr>
        </p:nvSpPr>
        <p:spPr>
          <a:xfrm>
            <a:off x="507868" y="989013"/>
            <a:ext cx="11172957" cy="827919"/>
          </a:xfrm>
        </p:spPr>
        <p:txBody>
          <a:bodyPr rtlCol="0"/>
          <a:lstStyle/>
          <a:p>
            <a:pPr lvl="0"/>
            <a:r>
              <a:rPr lang="en-US" smtClean="0"/>
              <a:t>Click to edit Master text styles</a:t>
            </a:r>
          </a:p>
          <a:p>
            <a:pPr lvl="1"/>
            <a:r>
              <a:rPr lang="en-US" smtClean="0"/>
              <a:t>Second level</a:t>
            </a:r>
          </a:p>
        </p:txBody>
      </p:sp>
      <p:sp>
        <p:nvSpPr>
          <p:cNvPr id="4" name="Rectangle 3"/>
          <p:cNvSpPr/>
          <p:nvPr userDrawn="1"/>
        </p:nvSpPr>
        <p:spPr>
          <a:xfrm>
            <a:off x="0" y="6627168"/>
            <a:ext cx="12188825" cy="230832"/>
          </a:xfrm>
          <a:prstGeom prst="rect">
            <a:avLst/>
          </a:prstGeom>
        </p:spPr>
        <p:txBody>
          <a:bodyPr wrap="square">
            <a:spAutoFit/>
          </a:bodyPr>
          <a:lstStyle/>
          <a:p>
            <a:pPr algn="ctr"/>
            <a:r>
              <a:rPr lang="en-US" sz="900" kern="1200" dirty="0" smtClean="0">
                <a:solidFill>
                  <a:schemeClr val="tx1"/>
                </a:solidFill>
                <a:latin typeface="Arial" charset="0"/>
                <a:ea typeface="+mn-ea"/>
                <a:cs typeface="+mn-cs"/>
              </a:rPr>
              <a:t>©2009 Microsoft Corporation. All Rights Reserved.</a:t>
            </a:r>
            <a:endParaRPr lang="en-US" sz="900" dirty="0"/>
          </a:p>
        </p:txBody>
      </p:sp>
    </p:spTree>
    <p:extLst>
      <p:ext uri="{BB962C8B-B14F-4D97-AF65-F5344CB8AC3E}">
        <p14:creationId xmlns:p14="http://schemas.microsoft.com/office/powerpoint/2010/main" val="4144753920"/>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906702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3" y="1644651"/>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smtClean="0">
              <a:solidFill>
                <a:srgbClr val="FFFFFF">
                  <a:alpha val="99000"/>
                </a:srgbClr>
              </a:solidFill>
            </a:endParaRPr>
          </a:p>
        </p:txBody>
      </p:sp>
      <p:sp>
        <p:nvSpPr>
          <p:cNvPr id="2" name="Title 1"/>
          <p:cNvSpPr>
            <a:spLocks noGrp="1"/>
          </p:cNvSpPr>
          <p:nvPr>
            <p:ph type="ctrTitle" hasCustomPrompt="1"/>
          </p:nvPr>
        </p:nvSpPr>
        <p:spPr>
          <a:xfrm>
            <a:off x="969965" y="2265473"/>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3" y="4703874"/>
            <a:ext cx="10242551"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301"/>
            <a:ext cx="2188302" cy="263149"/>
          </a:xfrm>
        </p:spPr>
        <p:txBody>
          <a:bodyPr/>
          <a:lstStyle>
            <a:lvl1pPr marL="0" indent="0">
              <a:buFont typeface="Arial" pitchFamily="34" charset="0"/>
              <a:buNone/>
              <a:defRPr sz="19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4975402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3" y="243102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1166227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55047"/>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89145"/>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3166169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43982733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4800993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26172923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29747696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44470447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1"/>
            <a:ext cx="11149013"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637161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2000548"/>
          </a:xfrm>
        </p:spPr>
        <p:txBody>
          <a:bodyPr/>
          <a:lstStyle>
            <a:lvl1pPr marL="460355" indent="-460355">
              <a:buFontTx/>
              <a:buBlip>
                <a:blip r:embed="rId3"/>
              </a:buBlip>
              <a:defRPr/>
            </a:lvl1pPr>
            <a:lvl2pPr marL="855628" indent="-395272">
              <a:buFontTx/>
              <a:buBlip>
                <a:blip r:embed="rId3"/>
              </a:buBlip>
              <a:defRPr/>
            </a:lvl2pPr>
            <a:lvl3pPr marL="1258836" indent="-403208">
              <a:buFontTx/>
              <a:buBlip>
                <a:blip r:embed="rId3"/>
              </a:buBlip>
              <a:defRPr/>
            </a:lvl3pPr>
            <a:lvl4pPr marL="1604896" indent="-346061">
              <a:buFontTx/>
              <a:buBlip>
                <a:blip r:embed="rId3"/>
              </a:buBlip>
              <a:defRPr/>
            </a:lvl4pPr>
            <a:lvl5pPr marL="1941432" indent="-336536">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539569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799"/>
            <a:ext cx="11149013" cy="2000548"/>
          </a:xfrm>
        </p:spPr>
        <p:txBody>
          <a:bodyPr/>
          <a:lstStyle>
            <a:lvl1pPr marL="460355" indent="-460355">
              <a:lnSpc>
                <a:spcPct val="90000"/>
              </a:lnSpc>
              <a:buFontTx/>
              <a:buBlip>
                <a:blip r:embed="rId2"/>
              </a:buBlip>
              <a:defRPr/>
            </a:lvl1pPr>
            <a:lvl2pPr marL="855628" indent="-395272">
              <a:lnSpc>
                <a:spcPct val="90000"/>
              </a:lnSpc>
              <a:buFontTx/>
              <a:buBlip>
                <a:blip r:embed="rId2"/>
              </a:buBlip>
              <a:defRPr/>
            </a:lvl2pPr>
            <a:lvl3pPr marL="1258836" indent="-403208">
              <a:lnSpc>
                <a:spcPct val="90000"/>
              </a:lnSpc>
              <a:buFontTx/>
              <a:buBlip>
                <a:blip r:embed="rId2"/>
              </a:buBlip>
              <a:defRPr/>
            </a:lvl3pPr>
            <a:lvl4pPr marL="1604896" indent="-346061">
              <a:lnSpc>
                <a:spcPct val="90000"/>
              </a:lnSpc>
              <a:buFontTx/>
              <a:buBlip>
                <a:blip r:embed="rId2"/>
              </a:buBlip>
              <a:defRPr/>
            </a:lvl4pPr>
            <a:lvl5pPr marL="1941432" indent="-336536">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10641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2"/>
            <a:ext cx="5486400" cy="1764585"/>
          </a:xfrm>
        </p:spPr>
        <p:txBody>
          <a:bodyPr/>
          <a:lstStyle>
            <a:lvl1pPr marL="339962" indent="-339962">
              <a:lnSpc>
                <a:spcPct val="90000"/>
              </a:lnSpc>
              <a:buFontTx/>
              <a:buBlip>
                <a:blip r:embed="rId2"/>
              </a:buBlip>
              <a:defRPr sz="2800"/>
            </a:lvl1pPr>
            <a:lvl2pPr marL="673310" indent="-325411">
              <a:lnSpc>
                <a:spcPct val="90000"/>
              </a:lnSpc>
              <a:buFontTx/>
              <a:buBlip>
                <a:blip r:embed="rId2"/>
              </a:buBlip>
              <a:defRPr sz="2400"/>
            </a:lvl2pPr>
            <a:lvl3pPr marL="953745" indent="-288372">
              <a:lnSpc>
                <a:spcPct val="90000"/>
              </a:lnSpc>
              <a:buFontTx/>
              <a:buBlip>
                <a:blip r:embed="rId2"/>
              </a:buBlip>
              <a:defRPr sz="2000"/>
            </a:lvl3pPr>
            <a:lvl4pPr marL="1227566" indent="-273821">
              <a:lnSpc>
                <a:spcPct val="90000"/>
              </a:lnSpc>
              <a:buFontTx/>
              <a:buBlip>
                <a:blip r:embed="rId2"/>
              </a:buBlip>
              <a:defRPr sz="1900"/>
            </a:lvl4pPr>
            <a:lvl5pPr marL="1515939" indent="-280435">
              <a:lnSpc>
                <a:spcPct val="90000"/>
              </a:lnSpc>
              <a:buFontTx/>
              <a:buBlip>
                <a:blip r:embed="rId2"/>
              </a:buBlip>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2"/>
            <a:ext cx="5486400" cy="1764585"/>
          </a:xfrm>
        </p:spPr>
        <p:txBody>
          <a:bodyPr/>
          <a:lstStyle>
            <a:lvl1pPr marL="347899" indent="-347899">
              <a:lnSpc>
                <a:spcPct val="90000"/>
              </a:lnSpc>
              <a:buFontTx/>
              <a:buBlip>
                <a:blip r:embed="rId2"/>
              </a:buBlip>
              <a:defRPr sz="2800"/>
            </a:lvl1pPr>
            <a:lvl2pPr marL="673310" indent="-339962">
              <a:lnSpc>
                <a:spcPct val="90000"/>
              </a:lnSpc>
              <a:buFontTx/>
              <a:buBlip>
                <a:blip r:embed="rId2"/>
              </a:buBlip>
              <a:defRPr sz="2400"/>
            </a:lvl2pPr>
            <a:lvl3pPr marL="961682" indent="-302923">
              <a:lnSpc>
                <a:spcPct val="90000"/>
              </a:lnSpc>
              <a:buFontTx/>
              <a:buBlip>
                <a:blip r:embed="rId2"/>
              </a:buBlip>
              <a:defRPr sz="2000"/>
            </a:lvl3pPr>
            <a:lvl4pPr marL="1227566" indent="-265885">
              <a:lnSpc>
                <a:spcPct val="90000"/>
              </a:lnSpc>
              <a:buFontTx/>
              <a:buBlip>
                <a:blip r:embed="rId2"/>
              </a:buBlip>
              <a:defRPr sz="1900"/>
            </a:lvl4pPr>
            <a:lvl5pPr marL="1515939" indent="-273821">
              <a:lnSpc>
                <a:spcPct val="90000"/>
              </a:lnSpc>
              <a:buFontTx/>
              <a:buBlip>
                <a:blip r:embed="rId2"/>
              </a:buBlip>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246159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06938"/>
            <a:ext cx="5486400" cy="350865"/>
          </a:xfrm>
        </p:spPr>
        <p:txBody>
          <a:bodyPr anchor="b"/>
          <a:lstStyle>
            <a:lvl1pPr marL="0" indent="0">
              <a:lnSpc>
                <a:spcPct val="90000"/>
              </a:lnSpc>
              <a:spcBef>
                <a:spcPts val="0"/>
              </a:spcBef>
              <a:buNone/>
              <a:defRPr sz="25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1"/>
            <a:ext cx="5484971" cy="1555297"/>
          </a:xfrm>
        </p:spPr>
        <p:txBody>
          <a:bodyPr/>
          <a:lstStyle>
            <a:lvl1pPr marL="281759" indent="-281759">
              <a:buFontTx/>
              <a:buBlip>
                <a:blip r:embed="rId2"/>
              </a:buBlip>
              <a:defRPr sz="2300"/>
            </a:lvl1pPr>
            <a:lvl2pPr marL="562195" indent="-265885">
              <a:buFontTx/>
              <a:buBlip>
                <a:blip r:embed="rId2"/>
              </a:buBlip>
              <a:defRPr sz="2000"/>
            </a:lvl2pPr>
            <a:lvl3pPr marL="813528" indent="-243397">
              <a:buFontTx/>
              <a:buBlip>
                <a:blip r:embed="rId2"/>
              </a:buBlip>
              <a:defRPr sz="1900"/>
            </a:lvl3pPr>
            <a:lvl4pPr marL="1050311" indent="-228847">
              <a:buFontTx/>
              <a:buBlip>
                <a:blip r:embed="rId2"/>
              </a:buBlip>
              <a:defRPr sz="1700"/>
            </a:lvl4pPr>
            <a:lvl5pPr marL="1279156" indent="-20635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06938"/>
            <a:ext cx="5486400" cy="350865"/>
          </a:xfrm>
        </p:spPr>
        <p:txBody>
          <a:bodyPr anchor="b"/>
          <a:lstStyle>
            <a:lvl1pPr marL="0" indent="0">
              <a:lnSpc>
                <a:spcPct val="90000"/>
              </a:lnSpc>
              <a:spcBef>
                <a:spcPts val="0"/>
              </a:spcBef>
              <a:buNone/>
              <a:defRPr sz="25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1"/>
            <a:ext cx="5486400" cy="1578619"/>
          </a:xfrm>
        </p:spPr>
        <p:txBody>
          <a:bodyPr/>
          <a:lstStyle>
            <a:lvl1pPr marL="296308" indent="-296308">
              <a:buFontTx/>
              <a:buBlip>
                <a:blip r:embed="rId2"/>
              </a:buBlip>
              <a:defRPr sz="2300"/>
            </a:lvl1pPr>
            <a:lvl2pPr marL="570131" indent="-273821">
              <a:buFontTx/>
              <a:buBlip>
                <a:blip r:embed="rId2"/>
              </a:buBlip>
              <a:defRPr sz="2000"/>
            </a:lvl2pPr>
            <a:lvl3pPr marL="821464" indent="-244720">
              <a:buFontTx/>
              <a:buBlip>
                <a:blip r:embed="rId2"/>
              </a:buBlip>
              <a:defRPr sz="1900"/>
            </a:lvl3pPr>
            <a:lvl4pPr marL="1050311" indent="-236783">
              <a:buFontTx/>
              <a:buBlip>
                <a:blip r:embed="rId2"/>
              </a:buBlip>
              <a:defRPr sz="1700"/>
            </a:lvl4pPr>
            <a:lvl5pPr marL="1279156" indent="-22090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8782574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0137350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00991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65036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30316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0"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8"/>
            <a:ext cx="4114800" cy="443199"/>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61" fontAlgn="base">
                <a:spcBef>
                  <a:spcPct val="0"/>
                </a:spcBef>
                <a:spcAft>
                  <a:spcPct val="0"/>
                </a:spcAft>
              </a:pPr>
              <a:endParaRPr lang="en-US" sz="23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defTabSz="914325"/>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2" y="3004651"/>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7" y="2769643"/>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3" y="497189"/>
            <a:ext cx="2271292" cy="811495"/>
          </a:xfrm>
          <a:prstGeom prst="rect">
            <a:avLst/>
          </a:prstGeom>
        </p:spPr>
      </p:pic>
    </p:spTree>
    <p:extLst>
      <p:ext uri="{BB962C8B-B14F-4D97-AF65-F5344CB8AC3E}">
        <p14:creationId xmlns:p14="http://schemas.microsoft.com/office/powerpoint/2010/main" val="26135068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80721204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046467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6"/>
            <a:ext cx="12188826" cy="619125"/>
          </a:xfrm>
          <a:solidFill>
            <a:srgbClr val="FFFF99"/>
          </a:solidFill>
        </p:spPr>
        <p:txBody>
          <a:bodyPr wrap="square" lIns="152388" tIns="76193" rIns="152388" bIns="76193"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12955223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2232182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084278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01918673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248984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686792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1.jpe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1308313"/>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71" r:id="rId20"/>
    <p:sldLayoutId id="2147483772" r:id="rId21"/>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2715062"/>
      </p:ext>
    </p:extLst>
  </p:cSld>
  <p:clrMap bg1="dk1" tx1="lt1" bg2="dk2" tx2="lt2" accent1="accent1" accent2="accent2" accent3="accent3" accent4="accent4" accent5="accent5" accent6="accent6" hlink="hlink" folHlink="folHlink"/>
  <p:sldLayoutIdLst>
    <p:sldLayoutId id="2147483763"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1"/>
            <a:ext cx="11149013" cy="60939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1"/>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3040211"/>
      </p:ext>
    </p:extLst>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Lst>
  <p:transition>
    <p:fade/>
  </p:transition>
  <p:txStyles>
    <p:titleStyle>
      <a:lvl1pPr algn="l" defTabSz="914325"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55" indent="-460355" algn="l" defTabSz="914325"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28" indent="-395272" algn="l" defTabSz="914325"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36" indent="-403208" algn="l" defTabSz="914325"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896" indent="-346061" algn="l" defTabSz="914325"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432" indent="-336536" algn="l" defTabSz="914325"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395"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57"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0"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83"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5" rtl="0" eaLnBrk="1" latinLnBrk="0" hangingPunct="1">
        <a:defRPr sz="1900" kern="1200">
          <a:solidFill>
            <a:schemeClr val="tx1"/>
          </a:solidFill>
          <a:latin typeface="+mn-lt"/>
          <a:ea typeface="+mn-ea"/>
          <a:cs typeface="+mn-cs"/>
        </a:defRPr>
      </a:lvl1pPr>
      <a:lvl2pPr marL="457163" algn="l" defTabSz="914325" rtl="0" eaLnBrk="1" latinLnBrk="0" hangingPunct="1">
        <a:defRPr sz="1900" kern="1200">
          <a:solidFill>
            <a:schemeClr val="tx1"/>
          </a:solidFill>
          <a:latin typeface="+mn-lt"/>
          <a:ea typeface="+mn-ea"/>
          <a:cs typeface="+mn-cs"/>
        </a:defRPr>
      </a:lvl2pPr>
      <a:lvl3pPr marL="914325" algn="l" defTabSz="914325" rtl="0" eaLnBrk="1" latinLnBrk="0" hangingPunct="1">
        <a:defRPr sz="1900" kern="1200">
          <a:solidFill>
            <a:schemeClr val="tx1"/>
          </a:solidFill>
          <a:latin typeface="+mn-lt"/>
          <a:ea typeface="+mn-ea"/>
          <a:cs typeface="+mn-cs"/>
        </a:defRPr>
      </a:lvl3pPr>
      <a:lvl4pPr marL="1371488" algn="l" defTabSz="914325" rtl="0" eaLnBrk="1" latinLnBrk="0" hangingPunct="1">
        <a:defRPr sz="1900" kern="1200">
          <a:solidFill>
            <a:schemeClr val="tx1"/>
          </a:solidFill>
          <a:latin typeface="+mn-lt"/>
          <a:ea typeface="+mn-ea"/>
          <a:cs typeface="+mn-cs"/>
        </a:defRPr>
      </a:lvl4pPr>
      <a:lvl5pPr marL="1828651" algn="l" defTabSz="914325" rtl="0" eaLnBrk="1" latinLnBrk="0" hangingPunct="1">
        <a:defRPr sz="1900" kern="1200">
          <a:solidFill>
            <a:schemeClr val="tx1"/>
          </a:solidFill>
          <a:latin typeface="+mn-lt"/>
          <a:ea typeface="+mn-ea"/>
          <a:cs typeface="+mn-cs"/>
        </a:defRPr>
      </a:lvl5pPr>
      <a:lvl6pPr marL="2285813" algn="l" defTabSz="914325" rtl="0" eaLnBrk="1" latinLnBrk="0" hangingPunct="1">
        <a:defRPr sz="1900" kern="1200">
          <a:solidFill>
            <a:schemeClr val="tx1"/>
          </a:solidFill>
          <a:latin typeface="+mn-lt"/>
          <a:ea typeface="+mn-ea"/>
          <a:cs typeface="+mn-cs"/>
        </a:defRPr>
      </a:lvl6pPr>
      <a:lvl7pPr marL="2742976" algn="l" defTabSz="914325" rtl="0" eaLnBrk="1" latinLnBrk="0" hangingPunct="1">
        <a:defRPr sz="1900" kern="1200">
          <a:solidFill>
            <a:schemeClr val="tx1"/>
          </a:solidFill>
          <a:latin typeface="+mn-lt"/>
          <a:ea typeface="+mn-ea"/>
          <a:cs typeface="+mn-cs"/>
        </a:defRPr>
      </a:lvl7pPr>
      <a:lvl8pPr marL="3200139" algn="l" defTabSz="914325" rtl="0" eaLnBrk="1" latinLnBrk="0" hangingPunct="1">
        <a:defRPr sz="1900" kern="1200">
          <a:solidFill>
            <a:schemeClr val="tx1"/>
          </a:solidFill>
          <a:latin typeface="+mn-lt"/>
          <a:ea typeface="+mn-ea"/>
          <a:cs typeface="+mn-cs"/>
        </a:defRPr>
      </a:lvl8pPr>
      <a:lvl9pPr marL="3657301" algn="l" defTabSz="91432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37.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hyperlink" Target="http://2.bp.blogspot.com/_ybl896c__Ko/TB3FRWGhvrI/AAAAAAAACJQ/fPI_71A7HTc/s1600/Windows+2000+Server+17.02.2000.png" TargetMode="External"/><Relationship Id="rId4" Type="http://schemas.openxmlformats.org/officeDocument/2006/relationships/image" Target="../media/image22.png"/></Relationships>
</file>

<file path=ppt/slides/_rels/slide4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hyperlink" Target="http://technet.microsoft.com/en-us/library/dd379545(WS.10).aspx#BKMK_creating" TargetMode="External"/><Relationship Id="rId7" Type="http://schemas.openxmlformats.org/officeDocument/2006/relationships/hyperlink" Target="http://technet.microsoft.com/en-us/library/cc742515(WS.10).aspx" TargetMode="External"/><Relationship Id="rId2" Type="http://schemas.openxmlformats.org/officeDocument/2006/relationships/hyperlink" Target="http://technet.microsoft.com/en-us/library/dd365353(WS.10).aspx" TargetMode="External"/><Relationship Id="rId1" Type="http://schemas.openxmlformats.org/officeDocument/2006/relationships/slideLayout" Target="../slideLayouts/slideLayout10.xml"/><Relationship Id="rId6" Type="http://schemas.openxmlformats.org/officeDocument/2006/relationships/hyperlink" Target="http://technet.microsoft.com/en-us/library/dd392268(WS.10).aspx" TargetMode="External"/><Relationship Id="rId5" Type="http://schemas.openxmlformats.org/officeDocument/2006/relationships/hyperlink" Target="http://technet.microsoft.com/en-us/library/dd379488(WS.10).aspx" TargetMode="External"/><Relationship Id="rId4" Type="http://schemas.openxmlformats.org/officeDocument/2006/relationships/hyperlink" Target="http://technet.microsoft.com/en-us/library/dd379493(WS.10).aspx#BKMK_Install"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26.xml"/><Relationship Id="rId1" Type="http://schemas.openxmlformats.org/officeDocument/2006/relationships/slideLayout" Target="../slideLayouts/slideLayout35.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7.xml"/><Relationship Id="rId1" Type="http://schemas.openxmlformats.org/officeDocument/2006/relationships/slideLayout" Target="../slideLayouts/slideLayout35.xml"/><Relationship Id="rId6" Type="http://schemas.openxmlformats.org/officeDocument/2006/relationships/hyperlink" Target="http://microsoft.com/technet" TargetMode="External"/><Relationship Id="rId11" Type="http://schemas.openxmlformats.org/officeDocument/2006/relationships/image" Target="../media/image45.png"/><Relationship Id="rId5" Type="http://schemas.openxmlformats.org/officeDocument/2006/relationships/hyperlink" Target="http://www.microsoft.com/learning" TargetMode="External"/><Relationship Id="rId10" Type="http://schemas.openxmlformats.org/officeDocument/2006/relationships/image" Target="../media/image44.emf"/><Relationship Id="rId4" Type="http://schemas.openxmlformats.org/officeDocument/2006/relationships/image" Target="../media/image41.png"/><Relationship Id="rId9" Type="http://schemas.openxmlformats.org/officeDocument/2006/relationships/image" Target="../media/image43.png"/><Relationship Id="rId14" Type="http://schemas.microsoft.com/office/2007/relationships/hdphoto" Target="../media/hdphoto1.wdp"/></Relationships>
</file>

<file path=ppt/slides/_rels/slide48.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36.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4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Get Out Of Dodge:</a:t>
            </a:r>
            <a:br>
              <a:rPr lang="en-US" dirty="0" smtClean="0"/>
            </a:br>
            <a:r>
              <a:rPr lang="en-US" dirty="0" smtClean="0"/>
              <a:t>Migrating to Server 2008 R2</a:t>
            </a:r>
            <a:endParaRPr lang="en-US" sz="3600" dirty="0"/>
          </a:p>
        </p:txBody>
      </p:sp>
      <p:sp>
        <p:nvSpPr>
          <p:cNvPr id="3" name="Subtitle 2"/>
          <p:cNvSpPr>
            <a:spLocks noGrp="1"/>
          </p:cNvSpPr>
          <p:nvPr>
            <p:ph type="subTitle" idx="1"/>
          </p:nvPr>
        </p:nvSpPr>
        <p:spPr/>
        <p:txBody>
          <a:bodyPr/>
          <a:lstStyle/>
          <a:p>
            <a:r>
              <a:rPr lang="en-US" sz="4000" dirty="0"/>
              <a:t>Rick Claus</a:t>
            </a:r>
          </a:p>
          <a:p>
            <a:r>
              <a:rPr lang="en-US" dirty="0"/>
              <a:t>Sr. Technology Evangelist</a:t>
            </a:r>
          </a:p>
          <a:p>
            <a:pPr>
              <a:spcAft>
                <a:spcPts val="1200"/>
              </a:spcAft>
            </a:pPr>
            <a:r>
              <a:rPr lang="en-US" dirty="0"/>
              <a:t>Microsoft - Canada, eh</a:t>
            </a:r>
            <a:r>
              <a:rPr lang="en-US" dirty="0" smtClean="0"/>
              <a:t>?</a:t>
            </a:r>
            <a:endParaRPr lang="en-CA" dirty="0"/>
          </a:p>
          <a:p>
            <a:r>
              <a:rPr lang="en-CA" sz="2400" dirty="0"/>
              <a:t>Twitter</a:t>
            </a:r>
            <a:r>
              <a:rPr lang="en-CA" sz="2400" dirty="0" smtClean="0"/>
              <a:t>: @</a:t>
            </a:r>
            <a:r>
              <a:rPr lang="en-CA" sz="2400" dirty="0" err="1" smtClean="0"/>
              <a:t>rickstercdn</a:t>
            </a:r>
            <a:endParaRPr lang="en-CA" sz="2400" dirty="0"/>
          </a:p>
        </p:txBody>
      </p:sp>
      <p:sp>
        <p:nvSpPr>
          <p:cNvPr id="4" name="Text Placeholder 3"/>
          <p:cNvSpPr>
            <a:spLocks noGrp="1"/>
          </p:cNvSpPr>
          <p:nvPr>
            <p:ph type="body" sz="quarter" idx="10"/>
          </p:nvPr>
        </p:nvSpPr>
        <p:spPr>
          <a:xfrm>
            <a:off x="3737368" y="1837299"/>
            <a:ext cx="2188302" cy="249299"/>
          </a:xfrm>
        </p:spPr>
        <p:txBody>
          <a:bodyPr/>
          <a:lstStyle/>
          <a:p>
            <a:r>
              <a:rPr lang="en-US" dirty="0"/>
              <a:t>WSV310</a:t>
            </a:r>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effectLst>
                  <a:outerShdw blurRad="38100" dist="38100" dir="2700000" algn="tl">
                    <a:srgbClr val="000000">
                      <a:alpha val="43137"/>
                    </a:srgbClr>
                  </a:outerShdw>
                </a:effectLst>
              </a:rPr>
              <a:t>Why Don’t You Do It?</a:t>
            </a:r>
            <a:endParaRPr lang="en-US" b="1" dirty="0">
              <a:effectLst>
                <a:outerShdw blurRad="38100" dist="38100" dir="2700000" algn="tl">
                  <a:srgbClr val="000000">
                    <a:alpha val="43137"/>
                  </a:srgbClr>
                </a:outerShdw>
              </a:effectLst>
            </a:endParaRPr>
          </a:p>
        </p:txBody>
      </p:sp>
      <p:sp>
        <p:nvSpPr>
          <p:cNvPr id="4" name="TextBox 3"/>
          <p:cNvSpPr txBox="1"/>
          <p:nvPr/>
        </p:nvSpPr>
        <p:spPr>
          <a:xfrm rot="1129403">
            <a:off x="3449318" y="2446482"/>
            <a:ext cx="2188676" cy="492443"/>
          </a:xfrm>
          <a:prstGeom prst="rect">
            <a:avLst/>
          </a:prstGeom>
          <a:noFill/>
        </p:spPr>
        <p:txBody>
          <a:bodyPr wrap="none" lIns="0" tIns="0" rIns="0" bIns="0" rtlCol="0">
            <a:spAutoFit/>
          </a:bodyPr>
          <a:lstStyle/>
          <a:p>
            <a:r>
              <a:rPr lang="en-CA" sz="32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Lack of time</a:t>
            </a:r>
            <a:endParaRPr lang="en-US" sz="3200"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5" name="TextBox 4"/>
          <p:cNvSpPr txBox="1"/>
          <p:nvPr/>
        </p:nvSpPr>
        <p:spPr>
          <a:xfrm>
            <a:off x="4340972" y="3225727"/>
            <a:ext cx="4031553" cy="492443"/>
          </a:xfrm>
          <a:prstGeom prst="rect">
            <a:avLst/>
          </a:prstGeom>
          <a:noFill/>
        </p:spPr>
        <p:txBody>
          <a:bodyPr wrap="none" lIns="0" tIns="0" rIns="0" bIns="0" rtlCol="0">
            <a:spAutoFit/>
          </a:bodyPr>
          <a:lstStyle/>
          <a:p>
            <a:r>
              <a:rPr lang="en-CA" sz="32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Always other priorities</a:t>
            </a:r>
            <a:endParaRPr lang="en-US" sz="3200"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6" name="TextBox 5"/>
          <p:cNvSpPr txBox="1"/>
          <p:nvPr/>
        </p:nvSpPr>
        <p:spPr>
          <a:xfrm rot="741359">
            <a:off x="7173402" y="2583283"/>
            <a:ext cx="3862660" cy="492443"/>
          </a:xfrm>
          <a:prstGeom prst="rect">
            <a:avLst/>
          </a:prstGeom>
          <a:noFill/>
        </p:spPr>
        <p:txBody>
          <a:bodyPr wrap="none" lIns="0" tIns="0" rIns="0" bIns="0" rtlCol="0">
            <a:spAutoFit/>
          </a:bodyPr>
          <a:lstStyle/>
          <a:p>
            <a:r>
              <a:rPr lang="en-CA" sz="32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Keeping the lights on</a:t>
            </a:r>
            <a:endParaRPr lang="en-US" sz="3200"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7" name="TextBox 6"/>
          <p:cNvSpPr txBox="1"/>
          <p:nvPr/>
        </p:nvSpPr>
        <p:spPr>
          <a:xfrm rot="670962">
            <a:off x="373434" y="4216571"/>
            <a:ext cx="3905493" cy="492443"/>
          </a:xfrm>
          <a:prstGeom prst="rect">
            <a:avLst/>
          </a:prstGeom>
          <a:noFill/>
        </p:spPr>
        <p:txBody>
          <a:bodyPr wrap="none" lIns="0" tIns="0" rIns="0" bIns="0" rtlCol="0">
            <a:spAutoFit/>
          </a:bodyPr>
          <a:lstStyle/>
          <a:p>
            <a:r>
              <a:rPr lang="en-CA" sz="32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Fear of the unknown?</a:t>
            </a:r>
            <a:endParaRPr lang="en-US" sz="3200"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8" name="TextBox 7"/>
          <p:cNvSpPr txBox="1"/>
          <p:nvPr/>
        </p:nvSpPr>
        <p:spPr>
          <a:xfrm rot="20832147">
            <a:off x="5129175" y="1716501"/>
            <a:ext cx="3024418" cy="492443"/>
          </a:xfrm>
          <a:prstGeom prst="rect">
            <a:avLst/>
          </a:prstGeom>
          <a:noFill/>
        </p:spPr>
        <p:txBody>
          <a:bodyPr wrap="none" lIns="0" tIns="0" rIns="0" bIns="0" rtlCol="0">
            <a:spAutoFit/>
          </a:bodyPr>
          <a:lstStyle/>
          <a:p>
            <a:r>
              <a:rPr lang="en-CA" sz="32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Lack of expertise</a:t>
            </a:r>
            <a:endParaRPr lang="en-US" sz="3200"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9" name="TextBox 8"/>
          <p:cNvSpPr txBox="1"/>
          <p:nvPr/>
        </p:nvSpPr>
        <p:spPr>
          <a:xfrm rot="20782685">
            <a:off x="824208" y="1716502"/>
            <a:ext cx="4844852" cy="492443"/>
          </a:xfrm>
          <a:prstGeom prst="rect">
            <a:avLst/>
          </a:prstGeom>
          <a:noFill/>
        </p:spPr>
        <p:txBody>
          <a:bodyPr wrap="none" lIns="0" tIns="0" rIns="0" bIns="0" rtlCol="0">
            <a:spAutoFit/>
          </a:bodyPr>
          <a:lstStyle/>
          <a:p>
            <a:r>
              <a:rPr lang="en-CA" sz="32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No budget – no line of site</a:t>
            </a:r>
            <a:endParaRPr lang="en-US" sz="3200"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10" name="TextBox 9"/>
          <p:cNvSpPr txBox="1"/>
          <p:nvPr/>
        </p:nvSpPr>
        <p:spPr>
          <a:xfrm rot="21196549">
            <a:off x="3996132" y="5647020"/>
            <a:ext cx="4721229" cy="492443"/>
          </a:xfrm>
          <a:prstGeom prst="rect">
            <a:avLst/>
          </a:prstGeom>
          <a:noFill/>
        </p:spPr>
        <p:txBody>
          <a:bodyPr wrap="none" lIns="0" tIns="0" rIns="0" bIns="0" rtlCol="0">
            <a:spAutoFit/>
          </a:bodyPr>
          <a:lstStyle/>
          <a:p>
            <a:r>
              <a:rPr lang="en-CA" sz="32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It just works, why change?</a:t>
            </a:r>
            <a:endParaRPr lang="en-US" sz="3200"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12" name="TextBox 11"/>
          <p:cNvSpPr txBox="1"/>
          <p:nvPr/>
        </p:nvSpPr>
        <p:spPr>
          <a:xfrm>
            <a:off x="908380" y="5331929"/>
            <a:ext cx="4750531" cy="492443"/>
          </a:xfrm>
          <a:prstGeom prst="rect">
            <a:avLst/>
          </a:prstGeom>
          <a:noFill/>
        </p:spPr>
        <p:txBody>
          <a:bodyPr wrap="none" lIns="0" tIns="0" rIns="0" bIns="0" rtlCol="0">
            <a:spAutoFit/>
          </a:bodyPr>
          <a:lstStyle/>
          <a:p>
            <a:r>
              <a:rPr lang="en-CA" sz="32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Working on other projects</a:t>
            </a:r>
            <a:endParaRPr lang="en-US" sz="3200"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13" name="TextBox 12"/>
          <p:cNvSpPr txBox="1"/>
          <p:nvPr/>
        </p:nvSpPr>
        <p:spPr>
          <a:xfrm rot="20800659">
            <a:off x="7551788" y="3761649"/>
            <a:ext cx="4247958" cy="492443"/>
          </a:xfrm>
          <a:prstGeom prst="rect">
            <a:avLst/>
          </a:prstGeom>
          <a:noFill/>
        </p:spPr>
        <p:txBody>
          <a:bodyPr wrap="none" lIns="0" tIns="0" rIns="0" bIns="0" rtlCol="0">
            <a:spAutoFit/>
          </a:bodyPr>
          <a:lstStyle/>
          <a:p>
            <a:r>
              <a:rPr lang="en-CA" sz="32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Is it going to be better?</a:t>
            </a:r>
            <a:endParaRPr lang="en-US" sz="3200"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14" name="TextBox 13"/>
          <p:cNvSpPr txBox="1"/>
          <p:nvPr/>
        </p:nvSpPr>
        <p:spPr>
          <a:xfrm>
            <a:off x="6019316" y="4579977"/>
            <a:ext cx="4706417" cy="492443"/>
          </a:xfrm>
          <a:prstGeom prst="rect">
            <a:avLst/>
          </a:prstGeom>
          <a:noFill/>
        </p:spPr>
        <p:txBody>
          <a:bodyPr wrap="none" lIns="0" tIns="0" rIns="0" bIns="0" rtlCol="0">
            <a:spAutoFit/>
          </a:bodyPr>
          <a:lstStyle/>
          <a:p>
            <a:r>
              <a:rPr lang="en-CA" sz="32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Don’t know where to start</a:t>
            </a:r>
            <a:endParaRPr lang="en-US" sz="3200"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16" name="TextBox 15"/>
          <p:cNvSpPr txBox="1"/>
          <p:nvPr/>
        </p:nvSpPr>
        <p:spPr>
          <a:xfrm rot="926866">
            <a:off x="7572054" y="1078787"/>
            <a:ext cx="2532296" cy="492443"/>
          </a:xfrm>
          <a:prstGeom prst="rect">
            <a:avLst/>
          </a:prstGeom>
          <a:noFill/>
        </p:spPr>
        <p:txBody>
          <a:bodyPr wrap="none" lIns="0" tIns="0" rIns="0" bIns="0" rtlCol="0">
            <a:spAutoFit/>
          </a:bodyPr>
          <a:lstStyle/>
          <a:p>
            <a:r>
              <a:rPr lang="en-CA" sz="3200" dirty="0">
                <a:gradFill>
                  <a:gsLst>
                    <a:gs pos="0">
                      <a:schemeClr val="tx1"/>
                    </a:gs>
                    <a:gs pos="86000">
                      <a:schemeClr val="tx1"/>
                    </a:gs>
                  </a:gsLst>
                  <a:lin ang="5400000" scaled="0"/>
                </a:gradFill>
                <a:effectLst>
                  <a:outerShdw blurRad="38100" dist="38100" dir="2700000" algn="tl">
                    <a:srgbClr val="000000">
                      <a:alpha val="43137"/>
                    </a:srgbClr>
                  </a:outerShdw>
                </a:effectLst>
              </a:rPr>
              <a:t>O</a:t>
            </a:r>
            <a:r>
              <a:rPr lang="en-CA" sz="32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verwhelmed</a:t>
            </a:r>
            <a:endParaRPr lang="en-US" sz="3200"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17" name="TextBox 16"/>
          <p:cNvSpPr txBox="1"/>
          <p:nvPr/>
        </p:nvSpPr>
        <p:spPr>
          <a:xfrm rot="20118642">
            <a:off x="1078787" y="3000054"/>
            <a:ext cx="2103333" cy="492443"/>
          </a:xfrm>
          <a:prstGeom prst="rect">
            <a:avLst/>
          </a:prstGeom>
          <a:noFill/>
        </p:spPr>
        <p:txBody>
          <a:bodyPr wrap="none" lIns="0" tIns="0" rIns="0" bIns="0" rtlCol="0">
            <a:spAutoFit/>
          </a:bodyPr>
          <a:lstStyle/>
          <a:p>
            <a:r>
              <a:rPr lang="en-CA" sz="3200" dirty="0">
                <a:gradFill>
                  <a:gsLst>
                    <a:gs pos="0">
                      <a:schemeClr val="tx1"/>
                    </a:gs>
                    <a:gs pos="86000">
                      <a:schemeClr val="tx1"/>
                    </a:gs>
                  </a:gsLst>
                  <a:lin ang="5400000" scaled="0"/>
                </a:gradFill>
                <a:effectLst>
                  <a:outerShdw blurRad="38100" dist="38100" dir="2700000" algn="tl">
                    <a:srgbClr val="000000">
                      <a:alpha val="43137"/>
                    </a:srgbClr>
                  </a:outerShdw>
                </a:effectLst>
              </a:rPr>
              <a:t>O</a:t>
            </a:r>
            <a:r>
              <a:rPr lang="en-CA" sz="32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verloaded</a:t>
            </a:r>
            <a:endParaRPr lang="en-US" sz="3200"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19" name="TextBox 18"/>
          <p:cNvSpPr txBox="1"/>
          <p:nvPr/>
        </p:nvSpPr>
        <p:spPr>
          <a:xfrm>
            <a:off x="3351234" y="3873355"/>
            <a:ext cx="2793201" cy="492443"/>
          </a:xfrm>
          <a:prstGeom prst="rect">
            <a:avLst/>
          </a:prstGeom>
          <a:noFill/>
        </p:spPr>
        <p:txBody>
          <a:bodyPr wrap="none" lIns="0" tIns="0" rIns="0" bIns="0" rtlCol="0">
            <a:spAutoFit/>
          </a:bodyPr>
          <a:lstStyle/>
          <a:p>
            <a:r>
              <a:rPr lang="en-CA" sz="32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Waiting for SP1</a:t>
            </a:r>
            <a:endParaRPr lang="en-US" sz="3200"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21" name="TextBox 20"/>
          <p:cNvSpPr txBox="1"/>
          <p:nvPr/>
        </p:nvSpPr>
        <p:spPr>
          <a:xfrm>
            <a:off x="4846475" y="1397675"/>
            <a:ext cx="2495876" cy="4062651"/>
          </a:xfrm>
          <a:prstGeom prst="rect">
            <a:avLst/>
          </a:prstGeom>
          <a:noFill/>
        </p:spPr>
        <p:txBody>
          <a:bodyPr wrap="none" lIns="0" tIns="0" rIns="0" bIns="0" rtlCol="0">
            <a:spAutoFit/>
          </a:bodyPr>
          <a:lstStyle/>
          <a:p>
            <a:pPr algn="ctr"/>
            <a:endParaRPr lang="en-CA" sz="8800" b="1"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a:p>
            <a:pPr algn="ctr"/>
            <a:r>
              <a:rPr lang="en-CA" sz="88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Can</a:t>
            </a:r>
          </a:p>
          <a:p>
            <a:pPr algn="ctr"/>
            <a:r>
              <a:rPr lang="en-CA" sz="88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Help</a:t>
            </a:r>
            <a:endParaRPr lang="en-US" sz="8800" b="1"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23" name="Rectangle 22"/>
          <p:cNvSpPr/>
          <p:nvPr/>
        </p:nvSpPr>
        <p:spPr>
          <a:xfrm>
            <a:off x="5142031" y="1356806"/>
            <a:ext cx="1898405" cy="1446550"/>
          </a:xfrm>
          <a:prstGeom prst="rect">
            <a:avLst/>
          </a:prstGeom>
        </p:spPr>
        <p:txBody>
          <a:bodyPr wrap="none">
            <a:spAutoFit/>
          </a:bodyPr>
          <a:lstStyle/>
          <a:p>
            <a:r>
              <a:rPr lang="en-CA" sz="8800" b="1" dirty="0">
                <a:gradFill>
                  <a:gsLst>
                    <a:gs pos="0">
                      <a:schemeClr val="tx1"/>
                    </a:gs>
                    <a:gs pos="86000">
                      <a:schemeClr val="tx1"/>
                    </a:gs>
                  </a:gsLst>
                  <a:lin ang="5400000" scaled="0"/>
                </a:gradFill>
                <a:effectLst>
                  <a:outerShdw blurRad="38100" dist="38100" dir="2700000" algn="tl">
                    <a:srgbClr val="000000">
                      <a:alpha val="43137"/>
                    </a:srgbClr>
                  </a:outerShdw>
                </a:effectLst>
              </a:rPr>
              <a:t>We</a:t>
            </a:r>
            <a:endParaRPr lang="en-US" sz="8800" dirty="0"/>
          </a:p>
        </p:txBody>
      </p:sp>
    </p:spTree>
    <p:extLst>
      <p:ext uri="{BB962C8B-B14F-4D97-AF65-F5344CB8AC3E}">
        <p14:creationId xmlns:p14="http://schemas.microsoft.com/office/powerpoint/2010/main" val="535327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iterate type="lt">
                                    <p:tmPct val="4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180"/>
                            </p:stCondLst>
                            <p:childTnLst>
                              <p:par>
                                <p:cTn id="9" presetID="10" presetClass="entr" presetSubtype="0" fill="hold" grpId="0" nodeType="afterEffect">
                                  <p:stCondLst>
                                    <p:cond delay="500"/>
                                  </p:stCondLst>
                                  <p:iterate type="lt">
                                    <p:tmPct val="4000"/>
                                  </p:iterate>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2580"/>
                            </p:stCondLst>
                            <p:childTnLst>
                              <p:par>
                                <p:cTn id="13" presetID="10" presetClass="entr" presetSubtype="0" fill="hold" grpId="0" nodeType="afterEffect">
                                  <p:stCondLst>
                                    <p:cond delay="500"/>
                                  </p:stCondLst>
                                  <p:iterate type="lt">
                                    <p:tmPct val="4000"/>
                                  </p:iterate>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3920"/>
                            </p:stCondLst>
                            <p:childTnLst>
                              <p:par>
                                <p:cTn id="17" presetID="10" presetClass="entr" presetSubtype="0" fill="hold" grpId="0" nodeType="afterEffect">
                                  <p:stCondLst>
                                    <p:cond delay="0"/>
                                  </p:stCondLst>
                                  <p:iterate type="lt">
                                    <p:tmPct val="4000"/>
                                  </p:iterate>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4840"/>
                            </p:stCondLst>
                            <p:childTnLst>
                              <p:par>
                                <p:cTn id="21" presetID="10" presetClass="entr" presetSubtype="0" fill="hold" grpId="0" nodeType="afterEffect">
                                  <p:stCondLst>
                                    <p:cond delay="500"/>
                                  </p:stCondLst>
                                  <p:iterate type="lt">
                                    <p:tmPct val="4000"/>
                                  </p:iterate>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6040"/>
                            </p:stCondLst>
                            <p:childTnLst>
                              <p:par>
                                <p:cTn id="25" presetID="10" presetClass="entr" presetSubtype="0" fill="hold" grpId="0" nodeType="afterEffect">
                                  <p:stCondLst>
                                    <p:cond delay="500"/>
                                  </p:stCondLst>
                                  <p:iterate type="lt">
                                    <p:tmPct val="4000"/>
                                  </p:iterate>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7360"/>
                            </p:stCondLst>
                            <p:childTnLst>
                              <p:par>
                                <p:cTn id="29" presetID="10" presetClass="entr" presetSubtype="0" fill="hold" grpId="0" nodeType="afterEffect">
                                  <p:stCondLst>
                                    <p:cond delay="500"/>
                                  </p:stCondLst>
                                  <p:iterate type="lt">
                                    <p:tmPct val="4000"/>
                                  </p:iterate>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8640"/>
                            </p:stCondLst>
                            <p:childTnLst>
                              <p:par>
                                <p:cTn id="33" presetID="10" presetClass="entr" presetSubtype="0" fill="hold" grpId="0" nodeType="afterEffect">
                                  <p:stCondLst>
                                    <p:cond delay="500"/>
                                  </p:stCondLst>
                                  <p:iterate type="lt">
                                    <p:tmPct val="4000"/>
                                  </p:iterate>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10040"/>
                            </p:stCondLst>
                            <p:childTnLst>
                              <p:par>
                                <p:cTn id="37" presetID="10" presetClass="entr" presetSubtype="0" fill="hold" grpId="0" nodeType="afterEffect">
                                  <p:stCondLst>
                                    <p:cond delay="500"/>
                                  </p:stCondLst>
                                  <p:iterate type="lt">
                                    <p:tmPct val="4000"/>
                                  </p:iterate>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11460"/>
                            </p:stCondLst>
                            <p:childTnLst>
                              <p:par>
                                <p:cTn id="41" presetID="10" presetClass="entr" presetSubtype="0" fill="hold" grpId="0" nodeType="afterEffect">
                                  <p:stCondLst>
                                    <p:cond delay="500"/>
                                  </p:stCondLst>
                                  <p:iterate type="lt">
                                    <p:tmPct val="4000"/>
                                  </p:iterate>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12640"/>
                            </p:stCondLst>
                            <p:childTnLst>
                              <p:par>
                                <p:cTn id="45" presetID="10" presetClass="entr" presetSubtype="0" fill="hold" grpId="0" nodeType="afterEffect">
                                  <p:stCondLst>
                                    <p:cond delay="500"/>
                                  </p:stCondLst>
                                  <p:iterate type="lt">
                                    <p:tmPct val="4000"/>
                                  </p:iterate>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14020"/>
                            </p:stCondLst>
                            <p:childTnLst>
                              <p:par>
                                <p:cTn id="49" presetID="10" presetClass="entr" presetSubtype="0" fill="hold" grpId="0" nodeType="afterEffect">
                                  <p:stCondLst>
                                    <p:cond delay="500"/>
                                  </p:stCondLst>
                                  <p:iterate type="lt">
                                    <p:tmPct val="4000"/>
                                  </p:iterate>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15260"/>
                            </p:stCondLst>
                            <p:childTnLst>
                              <p:par>
                                <p:cTn id="53" presetID="10" presetClass="entr" presetSubtype="0" fill="hold" grpId="0" nodeType="afterEffect">
                                  <p:stCondLst>
                                    <p:cond delay="500"/>
                                  </p:stCondLst>
                                  <p:iterate type="lt">
                                    <p:tmPct val="4000"/>
                                  </p:iterate>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par>
                          <p:cTn id="56" fill="hold">
                            <p:stCondLst>
                              <p:cond delay="16660"/>
                            </p:stCondLst>
                            <p:childTnLst>
                              <p:par>
                                <p:cTn id="57" presetID="10" presetClass="exit" presetSubtype="0" fill="hold" grpId="1" nodeType="afterEffect">
                                  <p:stCondLst>
                                    <p:cond delay="2000"/>
                                  </p:stCondLst>
                                  <p:iterate type="lt">
                                    <p:tmPct val="0"/>
                                  </p:iterate>
                                  <p:childTnLst>
                                    <p:animEffect transition="out" filter="fade">
                                      <p:cBhvr>
                                        <p:cTn id="58" dur="750"/>
                                        <p:tgtEl>
                                          <p:spTgt spid="4"/>
                                        </p:tgtEl>
                                      </p:cBhvr>
                                    </p:animEffect>
                                    <p:set>
                                      <p:cBhvr>
                                        <p:cTn id="59" dur="1" fill="hold">
                                          <p:stCondLst>
                                            <p:cond delay="749"/>
                                          </p:stCondLst>
                                        </p:cTn>
                                        <p:tgtEl>
                                          <p:spTgt spid="4"/>
                                        </p:tgtEl>
                                        <p:attrNameLst>
                                          <p:attrName>style.visibility</p:attrName>
                                        </p:attrNameLst>
                                      </p:cBhvr>
                                      <p:to>
                                        <p:strVal val="hidden"/>
                                      </p:to>
                                    </p:set>
                                  </p:childTnLst>
                                </p:cTn>
                              </p:par>
                              <p:par>
                                <p:cTn id="60" presetID="10" presetClass="exit" presetSubtype="0" fill="hold" grpId="1" nodeType="withEffect">
                                  <p:stCondLst>
                                    <p:cond delay="2000"/>
                                  </p:stCondLst>
                                  <p:iterate type="lt">
                                    <p:tmPct val="0"/>
                                  </p:iterate>
                                  <p:childTnLst>
                                    <p:animEffect transition="out" filter="fade">
                                      <p:cBhvr>
                                        <p:cTn id="61" dur="750"/>
                                        <p:tgtEl>
                                          <p:spTgt spid="5"/>
                                        </p:tgtEl>
                                      </p:cBhvr>
                                    </p:animEffect>
                                    <p:set>
                                      <p:cBhvr>
                                        <p:cTn id="62" dur="1" fill="hold">
                                          <p:stCondLst>
                                            <p:cond delay="749"/>
                                          </p:stCondLst>
                                        </p:cTn>
                                        <p:tgtEl>
                                          <p:spTgt spid="5"/>
                                        </p:tgtEl>
                                        <p:attrNameLst>
                                          <p:attrName>style.visibility</p:attrName>
                                        </p:attrNameLst>
                                      </p:cBhvr>
                                      <p:to>
                                        <p:strVal val="hidden"/>
                                      </p:to>
                                    </p:set>
                                  </p:childTnLst>
                                </p:cTn>
                              </p:par>
                              <p:par>
                                <p:cTn id="63" presetID="10" presetClass="exit" presetSubtype="0" fill="hold" grpId="1" nodeType="withEffect">
                                  <p:stCondLst>
                                    <p:cond delay="2000"/>
                                  </p:stCondLst>
                                  <p:iterate type="lt">
                                    <p:tmPct val="0"/>
                                  </p:iterate>
                                  <p:childTnLst>
                                    <p:animEffect transition="out" filter="fade">
                                      <p:cBhvr>
                                        <p:cTn id="64" dur="750"/>
                                        <p:tgtEl>
                                          <p:spTgt spid="6"/>
                                        </p:tgtEl>
                                      </p:cBhvr>
                                    </p:animEffect>
                                    <p:set>
                                      <p:cBhvr>
                                        <p:cTn id="65" dur="1" fill="hold">
                                          <p:stCondLst>
                                            <p:cond delay="749"/>
                                          </p:stCondLst>
                                        </p:cTn>
                                        <p:tgtEl>
                                          <p:spTgt spid="6"/>
                                        </p:tgtEl>
                                        <p:attrNameLst>
                                          <p:attrName>style.visibility</p:attrName>
                                        </p:attrNameLst>
                                      </p:cBhvr>
                                      <p:to>
                                        <p:strVal val="hidden"/>
                                      </p:to>
                                    </p:set>
                                  </p:childTnLst>
                                </p:cTn>
                              </p:par>
                              <p:par>
                                <p:cTn id="66" presetID="10" presetClass="exit" presetSubtype="0" fill="hold" grpId="1" nodeType="withEffect">
                                  <p:stCondLst>
                                    <p:cond delay="2000"/>
                                  </p:stCondLst>
                                  <p:iterate type="lt">
                                    <p:tmPct val="0"/>
                                  </p:iterate>
                                  <p:childTnLst>
                                    <p:animEffect transition="out" filter="fade">
                                      <p:cBhvr>
                                        <p:cTn id="67" dur="750"/>
                                        <p:tgtEl>
                                          <p:spTgt spid="7"/>
                                        </p:tgtEl>
                                      </p:cBhvr>
                                    </p:animEffect>
                                    <p:set>
                                      <p:cBhvr>
                                        <p:cTn id="68" dur="1" fill="hold">
                                          <p:stCondLst>
                                            <p:cond delay="749"/>
                                          </p:stCondLst>
                                        </p:cTn>
                                        <p:tgtEl>
                                          <p:spTgt spid="7"/>
                                        </p:tgtEl>
                                        <p:attrNameLst>
                                          <p:attrName>style.visibility</p:attrName>
                                        </p:attrNameLst>
                                      </p:cBhvr>
                                      <p:to>
                                        <p:strVal val="hidden"/>
                                      </p:to>
                                    </p:set>
                                  </p:childTnLst>
                                </p:cTn>
                              </p:par>
                              <p:par>
                                <p:cTn id="69" presetID="10" presetClass="exit" presetSubtype="0" fill="hold" grpId="1" nodeType="withEffect">
                                  <p:stCondLst>
                                    <p:cond delay="2000"/>
                                  </p:stCondLst>
                                  <p:iterate type="lt">
                                    <p:tmPct val="0"/>
                                  </p:iterate>
                                  <p:childTnLst>
                                    <p:animEffect transition="out" filter="fade">
                                      <p:cBhvr>
                                        <p:cTn id="70" dur="750"/>
                                        <p:tgtEl>
                                          <p:spTgt spid="8"/>
                                        </p:tgtEl>
                                      </p:cBhvr>
                                    </p:animEffect>
                                    <p:set>
                                      <p:cBhvr>
                                        <p:cTn id="71" dur="1" fill="hold">
                                          <p:stCondLst>
                                            <p:cond delay="749"/>
                                          </p:stCondLst>
                                        </p:cTn>
                                        <p:tgtEl>
                                          <p:spTgt spid="8"/>
                                        </p:tgtEl>
                                        <p:attrNameLst>
                                          <p:attrName>style.visibility</p:attrName>
                                        </p:attrNameLst>
                                      </p:cBhvr>
                                      <p:to>
                                        <p:strVal val="hidden"/>
                                      </p:to>
                                    </p:set>
                                  </p:childTnLst>
                                </p:cTn>
                              </p:par>
                              <p:par>
                                <p:cTn id="72" presetID="10" presetClass="exit" presetSubtype="0" fill="hold" grpId="1" nodeType="withEffect">
                                  <p:stCondLst>
                                    <p:cond delay="2000"/>
                                  </p:stCondLst>
                                  <p:iterate type="lt">
                                    <p:tmPct val="0"/>
                                  </p:iterate>
                                  <p:childTnLst>
                                    <p:animEffect transition="out" filter="fade">
                                      <p:cBhvr>
                                        <p:cTn id="73" dur="750"/>
                                        <p:tgtEl>
                                          <p:spTgt spid="9"/>
                                        </p:tgtEl>
                                      </p:cBhvr>
                                    </p:animEffect>
                                    <p:set>
                                      <p:cBhvr>
                                        <p:cTn id="74" dur="1" fill="hold">
                                          <p:stCondLst>
                                            <p:cond delay="749"/>
                                          </p:stCondLst>
                                        </p:cTn>
                                        <p:tgtEl>
                                          <p:spTgt spid="9"/>
                                        </p:tgtEl>
                                        <p:attrNameLst>
                                          <p:attrName>style.visibility</p:attrName>
                                        </p:attrNameLst>
                                      </p:cBhvr>
                                      <p:to>
                                        <p:strVal val="hidden"/>
                                      </p:to>
                                    </p:set>
                                  </p:childTnLst>
                                </p:cTn>
                              </p:par>
                              <p:par>
                                <p:cTn id="75" presetID="10" presetClass="exit" presetSubtype="0" fill="hold" grpId="1" nodeType="withEffect">
                                  <p:stCondLst>
                                    <p:cond delay="2000"/>
                                  </p:stCondLst>
                                  <p:iterate type="lt">
                                    <p:tmPct val="0"/>
                                  </p:iterate>
                                  <p:childTnLst>
                                    <p:animEffect transition="out" filter="fade">
                                      <p:cBhvr>
                                        <p:cTn id="76" dur="750"/>
                                        <p:tgtEl>
                                          <p:spTgt spid="19"/>
                                        </p:tgtEl>
                                      </p:cBhvr>
                                    </p:animEffect>
                                    <p:set>
                                      <p:cBhvr>
                                        <p:cTn id="77" dur="1" fill="hold">
                                          <p:stCondLst>
                                            <p:cond delay="749"/>
                                          </p:stCondLst>
                                        </p:cTn>
                                        <p:tgtEl>
                                          <p:spTgt spid="19"/>
                                        </p:tgtEl>
                                        <p:attrNameLst>
                                          <p:attrName>style.visibility</p:attrName>
                                        </p:attrNameLst>
                                      </p:cBhvr>
                                      <p:to>
                                        <p:strVal val="hidden"/>
                                      </p:to>
                                    </p:set>
                                  </p:childTnLst>
                                </p:cTn>
                              </p:par>
                              <p:par>
                                <p:cTn id="78" presetID="10" presetClass="exit" presetSubtype="0" fill="hold" grpId="1" nodeType="withEffect">
                                  <p:stCondLst>
                                    <p:cond delay="2000"/>
                                  </p:stCondLst>
                                  <p:iterate type="lt">
                                    <p:tmPct val="0"/>
                                  </p:iterate>
                                  <p:childTnLst>
                                    <p:animEffect transition="out" filter="fade">
                                      <p:cBhvr>
                                        <p:cTn id="79" dur="750"/>
                                        <p:tgtEl>
                                          <p:spTgt spid="10"/>
                                        </p:tgtEl>
                                      </p:cBhvr>
                                    </p:animEffect>
                                    <p:set>
                                      <p:cBhvr>
                                        <p:cTn id="80" dur="1" fill="hold">
                                          <p:stCondLst>
                                            <p:cond delay="749"/>
                                          </p:stCondLst>
                                        </p:cTn>
                                        <p:tgtEl>
                                          <p:spTgt spid="10"/>
                                        </p:tgtEl>
                                        <p:attrNameLst>
                                          <p:attrName>style.visibility</p:attrName>
                                        </p:attrNameLst>
                                      </p:cBhvr>
                                      <p:to>
                                        <p:strVal val="hidden"/>
                                      </p:to>
                                    </p:set>
                                  </p:childTnLst>
                                </p:cTn>
                              </p:par>
                              <p:par>
                                <p:cTn id="81" presetID="10" presetClass="exit" presetSubtype="0" fill="hold" grpId="1" nodeType="withEffect">
                                  <p:stCondLst>
                                    <p:cond delay="2000"/>
                                  </p:stCondLst>
                                  <p:iterate type="lt">
                                    <p:tmPct val="0"/>
                                  </p:iterate>
                                  <p:childTnLst>
                                    <p:animEffect transition="out" filter="fade">
                                      <p:cBhvr>
                                        <p:cTn id="82" dur="750"/>
                                        <p:tgtEl>
                                          <p:spTgt spid="12"/>
                                        </p:tgtEl>
                                      </p:cBhvr>
                                    </p:animEffect>
                                    <p:set>
                                      <p:cBhvr>
                                        <p:cTn id="83" dur="1" fill="hold">
                                          <p:stCondLst>
                                            <p:cond delay="749"/>
                                          </p:stCondLst>
                                        </p:cTn>
                                        <p:tgtEl>
                                          <p:spTgt spid="12"/>
                                        </p:tgtEl>
                                        <p:attrNameLst>
                                          <p:attrName>style.visibility</p:attrName>
                                        </p:attrNameLst>
                                      </p:cBhvr>
                                      <p:to>
                                        <p:strVal val="hidden"/>
                                      </p:to>
                                    </p:set>
                                  </p:childTnLst>
                                </p:cTn>
                              </p:par>
                              <p:par>
                                <p:cTn id="84" presetID="10" presetClass="exit" presetSubtype="0" fill="hold" grpId="1" nodeType="withEffect">
                                  <p:stCondLst>
                                    <p:cond delay="2000"/>
                                  </p:stCondLst>
                                  <p:iterate type="lt">
                                    <p:tmPct val="0"/>
                                  </p:iterate>
                                  <p:childTnLst>
                                    <p:animEffect transition="out" filter="fade">
                                      <p:cBhvr>
                                        <p:cTn id="85" dur="750"/>
                                        <p:tgtEl>
                                          <p:spTgt spid="13"/>
                                        </p:tgtEl>
                                      </p:cBhvr>
                                    </p:animEffect>
                                    <p:set>
                                      <p:cBhvr>
                                        <p:cTn id="86" dur="1" fill="hold">
                                          <p:stCondLst>
                                            <p:cond delay="749"/>
                                          </p:stCondLst>
                                        </p:cTn>
                                        <p:tgtEl>
                                          <p:spTgt spid="13"/>
                                        </p:tgtEl>
                                        <p:attrNameLst>
                                          <p:attrName>style.visibility</p:attrName>
                                        </p:attrNameLst>
                                      </p:cBhvr>
                                      <p:to>
                                        <p:strVal val="hidden"/>
                                      </p:to>
                                    </p:set>
                                  </p:childTnLst>
                                </p:cTn>
                              </p:par>
                              <p:par>
                                <p:cTn id="87" presetID="3" presetClass="emph" presetSubtype="2" fill="hold" grpId="1" nodeType="withEffect">
                                  <p:stCondLst>
                                    <p:cond delay="1750"/>
                                  </p:stCondLst>
                                  <p:iterate type="lt">
                                    <p:tmPct val="0"/>
                                  </p:iterate>
                                  <p:childTnLst>
                                    <p:animClr clrSpc="rgb" dir="cw">
                                      <p:cBhvr override="childStyle">
                                        <p:cTn id="88" dur="750" fill="hold"/>
                                        <p:tgtEl>
                                          <p:spTgt spid="16"/>
                                        </p:tgtEl>
                                        <p:attrNameLst>
                                          <p:attrName>style.color</p:attrName>
                                        </p:attrNameLst>
                                      </p:cBhvr>
                                      <p:to>
                                        <a:schemeClr val="accent2"/>
                                      </p:to>
                                    </p:animClr>
                                  </p:childTnLst>
                                </p:cTn>
                              </p:par>
                              <p:par>
                                <p:cTn id="89" presetID="3" presetClass="emph" presetSubtype="2" fill="hold" grpId="1" nodeType="withEffect">
                                  <p:stCondLst>
                                    <p:cond delay="1750"/>
                                  </p:stCondLst>
                                  <p:iterate type="lt">
                                    <p:tmPct val="0"/>
                                  </p:iterate>
                                  <p:childTnLst>
                                    <p:animClr clrSpc="rgb" dir="cw">
                                      <p:cBhvr override="childStyle">
                                        <p:cTn id="90" dur="750" fill="hold"/>
                                        <p:tgtEl>
                                          <p:spTgt spid="17"/>
                                        </p:tgtEl>
                                        <p:attrNameLst>
                                          <p:attrName>style.color</p:attrName>
                                        </p:attrNameLst>
                                      </p:cBhvr>
                                      <p:to>
                                        <a:schemeClr val="accent2"/>
                                      </p:to>
                                    </p:animClr>
                                  </p:childTnLst>
                                </p:cTn>
                              </p:par>
                              <p:par>
                                <p:cTn id="91" presetID="3" presetClass="emph" presetSubtype="2" fill="hold" grpId="1" nodeType="withEffect">
                                  <p:stCondLst>
                                    <p:cond delay="1750"/>
                                  </p:stCondLst>
                                  <p:iterate type="lt">
                                    <p:tmPct val="0"/>
                                  </p:iterate>
                                  <p:childTnLst>
                                    <p:animClr clrSpc="rgb" dir="cw">
                                      <p:cBhvr override="childStyle">
                                        <p:cTn id="92" dur="750" fill="hold"/>
                                        <p:tgtEl>
                                          <p:spTgt spid="14"/>
                                        </p:tgtEl>
                                        <p:attrNameLst>
                                          <p:attrName>style.color</p:attrName>
                                        </p:attrNameLst>
                                      </p:cBhvr>
                                      <p:to>
                                        <a:schemeClr val="accent2"/>
                                      </p:to>
                                    </p:animClr>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2" nodeType="clickEffect">
                                  <p:stCondLst>
                                    <p:cond delay="0"/>
                                  </p:stCondLst>
                                  <p:iterate type="lt">
                                    <p:tmPct val="0"/>
                                  </p:iterate>
                                  <p:childTnLst>
                                    <p:animEffect transition="out" filter="fade">
                                      <p:cBhvr>
                                        <p:cTn id="96" dur="500"/>
                                        <p:tgtEl>
                                          <p:spTgt spid="16"/>
                                        </p:tgtEl>
                                      </p:cBhvr>
                                    </p:animEffect>
                                    <p:set>
                                      <p:cBhvr>
                                        <p:cTn id="97" dur="1" fill="hold">
                                          <p:stCondLst>
                                            <p:cond delay="499"/>
                                          </p:stCondLst>
                                        </p:cTn>
                                        <p:tgtEl>
                                          <p:spTgt spid="16"/>
                                        </p:tgtEl>
                                        <p:attrNameLst>
                                          <p:attrName>style.visibility</p:attrName>
                                        </p:attrNameLst>
                                      </p:cBhvr>
                                      <p:to>
                                        <p:strVal val="hidden"/>
                                      </p:to>
                                    </p:set>
                                  </p:childTnLst>
                                </p:cTn>
                              </p:par>
                              <p:par>
                                <p:cTn id="98" presetID="10" presetClass="exit" presetSubtype="0" fill="hold" grpId="2" nodeType="withEffect">
                                  <p:stCondLst>
                                    <p:cond delay="0"/>
                                  </p:stCondLst>
                                  <p:iterate type="lt">
                                    <p:tmPct val="0"/>
                                  </p:iterate>
                                  <p:childTnLst>
                                    <p:animEffect transition="out" filter="fade">
                                      <p:cBhvr>
                                        <p:cTn id="99" dur="500"/>
                                        <p:tgtEl>
                                          <p:spTgt spid="17"/>
                                        </p:tgtEl>
                                      </p:cBhvr>
                                    </p:animEffect>
                                    <p:set>
                                      <p:cBhvr>
                                        <p:cTn id="100" dur="1" fill="hold">
                                          <p:stCondLst>
                                            <p:cond delay="499"/>
                                          </p:stCondLst>
                                        </p:cTn>
                                        <p:tgtEl>
                                          <p:spTgt spid="17"/>
                                        </p:tgtEl>
                                        <p:attrNameLst>
                                          <p:attrName>style.visibility</p:attrName>
                                        </p:attrNameLst>
                                      </p:cBhvr>
                                      <p:to>
                                        <p:strVal val="hidden"/>
                                      </p:to>
                                    </p:set>
                                  </p:childTnLst>
                                </p:cTn>
                              </p:par>
                              <p:par>
                                <p:cTn id="101" presetID="10" presetClass="exit" presetSubtype="0" fill="hold" grpId="2" nodeType="withEffect">
                                  <p:stCondLst>
                                    <p:cond delay="0"/>
                                  </p:stCondLst>
                                  <p:iterate type="lt">
                                    <p:tmPct val="0"/>
                                  </p:iterate>
                                  <p:childTnLst>
                                    <p:animEffect transition="out" filter="fade">
                                      <p:cBhvr>
                                        <p:cTn id="102" dur="500"/>
                                        <p:tgtEl>
                                          <p:spTgt spid="14"/>
                                        </p:tgtEl>
                                      </p:cBhvr>
                                    </p:animEffect>
                                    <p:set>
                                      <p:cBhvr>
                                        <p:cTn id="103" dur="1" fill="hold">
                                          <p:stCondLst>
                                            <p:cond delay="499"/>
                                          </p:stCondLst>
                                        </p:cTn>
                                        <p:tgtEl>
                                          <p:spTgt spid="14"/>
                                        </p:tgtEl>
                                        <p:attrNameLst>
                                          <p:attrName>style.visibility</p:attrName>
                                        </p:attrNameLst>
                                      </p:cBhvr>
                                      <p:to>
                                        <p:strVal val="hidden"/>
                                      </p:to>
                                    </p:set>
                                  </p:childTnLst>
                                </p:cTn>
                              </p:par>
                              <p:par>
                                <p:cTn id="104" presetID="10" presetClass="exit" presetSubtype="0" fill="hold" grpId="0" nodeType="withEffect">
                                  <p:stCondLst>
                                    <p:cond delay="0"/>
                                  </p:stCondLst>
                                  <p:iterate type="lt">
                                    <p:tmPct val="10000"/>
                                  </p:iterate>
                                  <p:childTnLst>
                                    <p:animEffect transition="out" filter="fade">
                                      <p:cBhvr>
                                        <p:cTn id="105" dur="500"/>
                                        <p:tgtEl>
                                          <p:spTgt spid="2"/>
                                        </p:tgtEl>
                                      </p:cBhvr>
                                    </p:animEffect>
                                    <p:set>
                                      <p:cBhvr>
                                        <p:cTn id="106" dur="1" fill="hold">
                                          <p:stCondLst>
                                            <p:cond delay="499"/>
                                          </p:stCondLst>
                                        </p:cTn>
                                        <p:tgtEl>
                                          <p:spTgt spid="2"/>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P spid="5" grpId="1"/>
      <p:bldP spid="6" grpId="0"/>
      <p:bldP spid="6" grpId="1"/>
      <p:bldP spid="7" grpId="0"/>
      <p:bldP spid="7" grpId="1"/>
      <p:bldP spid="8" grpId="0"/>
      <p:bldP spid="8" grpId="1"/>
      <p:bldP spid="9" grpId="0"/>
      <p:bldP spid="9" grpId="1"/>
      <p:bldP spid="10" grpId="0"/>
      <p:bldP spid="10" grpId="1"/>
      <p:bldP spid="12" grpId="0"/>
      <p:bldP spid="12" grpId="1"/>
      <p:bldP spid="13" grpId="0"/>
      <p:bldP spid="13" grpId="1"/>
      <p:bldP spid="14" grpId="0"/>
      <p:bldP spid="14" grpId="1"/>
      <p:bldP spid="14" grpId="2"/>
      <p:bldP spid="16" grpId="0"/>
      <p:bldP spid="16" grpId="1"/>
      <p:bldP spid="16" grpId="2"/>
      <p:bldP spid="17" grpId="0"/>
      <p:bldP spid="17" grpId="1"/>
      <p:bldP spid="17" grpId="2"/>
      <p:bldP spid="19" grpId="0"/>
      <p:bldP spid="19" grpId="1"/>
      <p:bldP spid="2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effectLst>
                  <a:outerShdw blurRad="38100" dist="38100" dir="2700000" algn="tl">
                    <a:srgbClr val="000000">
                      <a:alpha val="43137"/>
                    </a:srgbClr>
                  </a:outerShdw>
                </a:effectLst>
              </a:rPr>
              <a:t>TechNet Portal (now TN Library article)</a:t>
            </a:r>
            <a:endParaRPr lang="en-US" b="1"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519112" y="1447799"/>
            <a:ext cx="11149013" cy="3607141"/>
          </a:xfrm>
        </p:spPr>
        <p:txBody>
          <a:bodyPr/>
          <a:lstStyle/>
          <a:p>
            <a:pPr>
              <a:spcAft>
                <a:spcPts val="1200"/>
              </a:spcAft>
            </a:pPr>
            <a:r>
              <a:rPr lang="en-US" dirty="0" smtClean="0"/>
              <a:t>Single place for all Windows Server 2008 R2 </a:t>
            </a:r>
            <a:br>
              <a:rPr lang="en-US" dirty="0" smtClean="0"/>
            </a:br>
            <a:r>
              <a:rPr lang="en-US" dirty="0" smtClean="0"/>
              <a:t>migration information</a:t>
            </a:r>
          </a:p>
          <a:p>
            <a:pPr>
              <a:spcAft>
                <a:spcPts val="1200"/>
              </a:spcAft>
            </a:pPr>
            <a:r>
              <a:rPr lang="en-US" dirty="0" smtClean="0"/>
              <a:t>Provides links to important related docs and tools </a:t>
            </a:r>
            <a:br>
              <a:rPr lang="en-US" dirty="0" smtClean="0"/>
            </a:br>
            <a:r>
              <a:rPr lang="en-US" dirty="0" smtClean="0"/>
              <a:t>(e.g. Infrastructure Assessment and Planning, Solution Accelerators)</a:t>
            </a:r>
          </a:p>
          <a:p>
            <a:pPr>
              <a:spcAft>
                <a:spcPts val="1200"/>
              </a:spcAft>
            </a:pPr>
            <a:r>
              <a:rPr lang="en-US" dirty="0" smtClean="0"/>
              <a:t>Links to the related community content (migration </a:t>
            </a:r>
            <a:br>
              <a:rPr lang="en-US" dirty="0" smtClean="0"/>
            </a:br>
            <a:r>
              <a:rPr lang="en-US" dirty="0" smtClean="0"/>
              <a:t>forums, blogs, tools and scripts)</a:t>
            </a:r>
          </a:p>
        </p:txBody>
      </p:sp>
    </p:spTree>
    <p:extLst>
      <p:ext uri="{BB962C8B-B14F-4D97-AF65-F5344CB8AC3E}">
        <p14:creationId xmlns:p14="http://schemas.microsoft.com/office/powerpoint/2010/main" val="312104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effectLst>
                  <a:outerShdw blurRad="38100" dist="38100" dir="2700000" algn="tl">
                    <a:srgbClr val="000000">
                      <a:alpha val="43137"/>
                    </a:srgbClr>
                  </a:outerShdw>
                </a:effectLst>
              </a:rPr>
              <a:t>I’m in </a:t>
            </a:r>
            <a:r>
              <a:rPr lang="en-US" b="1" dirty="0">
                <a:effectLst>
                  <a:outerShdw blurRad="38100" dist="38100" dir="2700000" algn="tl">
                    <a:srgbClr val="000000">
                      <a:alpha val="43137"/>
                    </a:srgbClr>
                  </a:outerShdw>
                </a:effectLst>
              </a:rPr>
              <a:t>– </a:t>
            </a:r>
            <a:r>
              <a:rPr lang="en-CA" b="1" dirty="0" smtClean="0">
                <a:effectLst>
                  <a:outerShdw blurRad="38100" dist="38100" dir="2700000" algn="tl">
                    <a:srgbClr val="000000">
                      <a:alpha val="43137"/>
                    </a:srgbClr>
                  </a:outerShdw>
                </a:effectLst>
              </a:rPr>
              <a:t>Where can I find this?</a:t>
            </a:r>
            <a:endParaRPr lang="en-CA" b="1"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44745">
            <a:off x="1053167" y="1651461"/>
            <a:ext cx="10082491" cy="367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19113" y="5373465"/>
            <a:ext cx="7226158" cy="954107"/>
          </a:xfrm>
          <a:prstGeom prst="rect">
            <a:avLst/>
          </a:prstGeom>
        </p:spPr>
        <p:txBody>
          <a:bodyPr wrap="square">
            <a:spAutoFit/>
          </a:bodyPr>
          <a:lstStyle/>
          <a:p>
            <a:r>
              <a:rPr lang="en-US" sz="2800" dirty="0" smtClean="0">
                <a:effectLst>
                  <a:outerShdw blurRad="38100" dist="38100" dir="2700000" algn="tl">
                    <a:srgbClr val="000000">
                      <a:alpha val="43137"/>
                    </a:srgbClr>
                  </a:outerShdw>
                </a:effectLst>
              </a:rPr>
              <a:t>Shorter URL: </a:t>
            </a:r>
            <a:endParaRPr lang="en-US" sz="2800" dirty="0">
              <a:effectLst>
                <a:outerShdw blurRad="38100" dist="38100" dir="2700000" algn="tl">
                  <a:srgbClr val="000000">
                    <a:alpha val="43137"/>
                  </a:srgbClr>
                </a:outerShdw>
              </a:effectLst>
            </a:endParaRPr>
          </a:p>
          <a:p>
            <a:pPr lvl="1"/>
            <a:r>
              <a:rPr lang="en-US" sz="2800" dirty="0">
                <a:effectLst>
                  <a:outerShdw blurRad="38100" dist="38100" dir="2700000" algn="tl">
                    <a:srgbClr val="000000">
                      <a:alpha val="43137"/>
                    </a:srgbClr>
                  </a:outerShdw>
                </a:effectLst>
              </a:rPr>
              <a:t>http://www.microsoft.com/migration</a:t>
            </a:r>
          </a:p>
        </p:txBody>
      </p:sp>
    </p:spTree>
    <p:extLst>
      <p:ext uri="{BB962C8B-B14F-4D97-AF65-F5344CB8AC3E}">
        <p14:creationId xmlns:p14="http://schemas.microsoft.com/office/powerpoint/2010/main" val="2635080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7730171" y="4343400"/>
            <a:ext cx="3849213" cy="2057030"/>
            <a:chOff x="5799138" y="4038970"/>
            <a:chExt cx="2887662" cy="2057030"/>
          </a:xfrm>
        </p:grpSpPr>
        <p:pic>
          <p:nvPicPr>
            <p:cNvPr id="68" name="Picture 102" descr="Blue Tower CPU desktop computer Large"/>
            <p:cNvPicPr>
              <a:picLocks noChangeAspect="1" noChangeArrowheads="1"/>
            </p:cNvPicPr>
            <p:nvPr/>
          </p:nvPicPr>
          <p:blipFill>
            <a:blip r:embed="rId3" cstate="print"/>
            <a:srcRect/>
            <a:stretch>
              <a:fillRect/>
            </a:stretch>
          </p:blipFill>
          <p:spPr bwMode="auto">
            <a:xfrm>
              <a:off x="5799138" y="4191000"/>
              <a:ext cx="830262" cy="1236663"/>
            </a:xfrm>
            <a:prstGeom prst="rect">
              <a:avLst/>
            </a:prstGeom>
            <a:noFill/>
          </p:spPr>
        </p:pic>
        <p:grpSp>
          <p:nvGrpSpPr>
            <p:cNvPr id="4" name="Group 53"/>
            <p:cNvGrpSpPr/>
            <p:nvPr/>
          </p:nvGrpSpPr>
          <p:grpSpPr>
            <a:xfrm>
              <a:off x="6350000" y="4536812"/>
              <a:ext cx="2336800" cy="1559188"/>
              <a:chOff x="5041902" y="4008854"/>
              <a:chExt cx="2696632" cy="1799280"/>
            </a:xfrm>
            <a:effectLst/>
          </p:grpSpPr>
          <p:sp>
            <p:nvSpPr>
              <p:cNvPr id="51" name="Rounded Rectangle 50"/>
              <p:cNvSpPr/>
              <p:nvPr/>
            </p:nvSpPr>
            <p:spPr>
              <a:xfrm>
                <a:off x="5041902" y="4008854"/>
                <a:ext cx="2696632" cy="1799280"/>
              </a:xfrm>
              <a:prstGeom prst="roundRect">
                <a:avLst>
                  <a:gd name="adj" fmla="val 3788"/>
                </a:avLst>
              </a:prstGeom>
              <a:gradFill flip="none" rotWithShape="1">
                <a:gsLst>
                  <a:gs pos="0">
                    <a:schemeClr val="bg1"/>
                  </a:gs>
                  <a:gs pos="46000">
                    <a:schemeClr val="tx1">
                      <a:lumMod val="95000"/>
                    </a:schemeClr>
                  </a:gs>
                  <a:gs pos="100000">
                    <a:schemeClr val="bg1"/>
                  </a:gs>
                </a:gsLst>
                <a:lin ang="13500000" scaled="1"/>
                <a:tileRect/>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pic>
            <p:nvPicPr>
              <p:cNvPr id="45" name="Picture 3"/>
              <p:cNvPicPr>
                <a:picLocks noChangeAspect="1" noChangeArrowheads="1"/>
              </p:cNvPicPr>
              <p:nvPr/>
            </p:nvPicPr>
            <p:blipFill>
              <a:blip r:embed="rId4" cstate="print"/>
              <a:srcRect/>
              <a:stretch>
                <a:fillRect/>
              </a:stretch>
            </p:blipFill>
            <p:spPr bwMode="auto">
              <a:xfrm>
                <a:off x="5152994" y="4103233"/>
                <a:ext cx="2509889" cy="1620233"/>
              </a:xfrm>
              <a:prstGeom prst="rect">
                <a:avLst/>
              </a:prstGeom>
              <a:noFill/>
              <a:ln w="9525">
                <a:noFill/>
                <a:miter lim="800000"/>
                <a:headEnd/>
                <a:tailEnd/>
              </a:ln>
              <a:effectLst/>
            </p:spPr>
          </p:pic>
        </p:grpSp>
        <p:sp>
          <p:nvSpPr>
            <p:cNvPr id="117" name="TextBox 116"/>
            <p:cNvSpPr txBox="1"/>
            <p:nvPr/>
          </p:nvSpPr>
          <p:spPr>
            <a:xfrm>
              <a:off x="6734175" y="4038970"/>
              <a:ext cx="1689099" cy="307777"/>
            </a:xfrm>
            <a:prstGeom prst="rect">
              <a:avLst/>
            </a:prstGeom>
            <a:noFill/>
          </p:spPr>
          <p:txBody>
            <a:bodyPr wrap="square" rtlCol="0">
              <a:spAutoFit/>
            </a:bodyPr>
            <a:lstStyle/>
            <a:p>
              <a:pPr algn="ctr"/>
              <a:r>
                <a:rPr lang="en-US" sz="1400" dirty="0" smtClean="0">
                  <a:effectLst>
                    <a:outerShdw blurRad="38100" dist="38100" dir="2700000" algn="tl">
                      <a:srgbClr val="000000">
                        <a:alpha val="43137"/>
                      </a:srgbClr>
                    </a:outerShdw>
                  </a:effectLst>
                  <a:latin typeface="Segoe Light"/>
                  <a:cs typeface="Segoe Light"/>
                </a:rPr>
                <a:t>Destination Server</a:t>
              </a:r>
              <a:endParaRPr lang="en-US" sz="1400" dirty="0">
                <a:effectLst>
                  <a:outerShdw blurRad="38100" dist="38100" dir="2700000" algn="tl">
                    <a:srgbClr val="000000">
                      <a:alpha val="43137"/>
                    </a:srgbClr>
                  </a:outerShdw>
                </a:effectLst>
                <a:latin typeface="Segoe Light"/>
                <a:cs typeface="Segoe Light"/>
              </a:endParaRPr>
            </a:p>
          </p:txBody>
        </p:sp>
      </p:grpSp>
      <p:grpSp>
        <p:nvGrpSpPr>
          <p:cNvPr id="70" name="Group 69"/>
          <p:cNvGrpSpPr/>
          <p:nvPr/>
        </p:nvGrpSpPr>
        <p:grpSpPr>
          <a:xfrm>
            <a:off x="6500707" y="3880612"/>
            <a:ext cx="1617123" cy="843789"/>
            <a:chOff x="5025717" y="3327770"/>
            <a:chExt cx="1213158" cy="843789"/>
          </a:xfrm>
        </p:grpSpPr>
        <p:sp>
          <p:nvSpPr>
            <p:cNvPr id="121" name="TextBox 120"/>
            <p:cNvSpPr txBox="1"/>
            <p:nvPr/>
          </p:nvSpPr>
          <p:spPr>
            <a:xfrm>
              <a:off x="5351330" y="3327770"/>
              <a:ext cx="887545" cy="523220"/>
            </a:xfrm>
            <a:prstGeom prst="rect">
              <a:avLst/>
            </a:prstGeom>
            <a:noFill/>
          </p:spPr>
          <p:txBody>
            <a:bodyPr wrap="square" rtlCol="0">
              <a:spAutoFit/>
            </a:bodyPr>
            <a:lstStyle/>
            <a:p>
              <a:pPr algn="ctr"/>
              <a:r>
                <a:rPr lang="en-US" sz="1400" dirty="0" smtClean="0">
                  <a:effectLst>
                    <a:outerShdw blurRad="38100" dist="38100" dir="2700000" algn="tl">
                      <a:srgbClr val="000000">
                        <a:alpha val="43137"/>
                      </a:srgbClr>
                    </a:outerShdw>
                  </a:effectLst>
                  <a:latin typeface="Segoe Light"/>
                  <a:cs typeface="Segoe Light"/>
                </a:rPr>
                <a:t>Import</a:t>
              </a:r>
            </a:p>
            <a:p>
              <a:pPr algn="ctr"/>
              <a:r>
                <a:rPr lang="en-US" sz="1400" dirty="0" smtClean="0">
                  <a:effectLst>
                    <a:outerShdw blurRad="38100" dist="38100" dir="2700000" algn="tl">
                      <a:srgbClr val="000000">
                        <a:alpha val="43137"/>
                      </a:srgbClr>
                    </a:outerShdw>
                  </a:effectLst>
                  <a:latin typeface="Segoe Light"/>
                  <a:cs typeface="Segoe Light"/>
                </a:rPr>
                <a:t>Settings</a:t>
              </a:r>
              <a:endParaRPr lang="en-US" sz="1400" dirty="0">
                <a:effectLst>
                  <a:outerShdw blurRad="38100" dist="38100" dir="2700000" algn="tl">
                    <a:srgbClr val="000000">
                      <a:alpha val="43137"/>
                    </a:srgbClr>
                  </a:outerShdw>
                </a:effectLst>
                <a:latin typeface="Segoe Light"/>
                <a:cs typeface="Segoe Light"/>
              </a:endParaRPr>
            </a:p>
          </p:txBody>
        </p:sp>
        <p:sp>
          <p:nvSpPr>
            <p:cNvPr id="58" name="Right Arrow 57"/>
            <p:cNvSpPr/>
            <p:nvPr/>
          </p:nvSpPr>
          <p:spPr>
            <a:xfrm rot="1436700">
              <a:off x="5025717" y="3744840"/>
              <a:ext cx="952878" cy="426719"/>
            </a:xfrm>
            <a:prstGeom prst="rightArrow">
              <a:avLst/>
            </a:prstGeom>
            <a:gradFill rotWithShape="1">
              <a:gsLst>
                <a:gs pos="0">
                  <a:srgbClr val="FFC000">
                    <a:shade val="15000"/>
                    <a:satMod val="180000"/>
                  </a:srgbClr>
                </a:gs>
                <a:gs pos="50000">
                  <a:srgbClr val="FFC000">
                    <a:shade val="45000"/>
                    <a:satMod val="170000"/>
                  </a:srgbClr>
                </a:gs>
                <a:gs pos="70000">
                  <a:srgbClr val="FFC000">
                    <a:tint val="99000"/>
                    <a:shade val="65000"/>
                    <a:satMod val="155000"/>
                  </a:srgbClr>
                </a:gs>
                <a:gs pos="100000">
                  <a:srgbClr val="FFC000">
                    <a:tint val="95500"/>
                    <a:shade val="100000"/>
                    <a:satMod val="155000"/>
                  </a:srgbClr>
                </a:gs>
              </a:gsLst>
              <a:lin ang="16200000" scaled="0"/>
            </a:gradFill>
            <a:ln w="9525"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endParaRPr>
            </a:p>
          </p:txBody>
        </p:sp>
      </p:grpSp>
      <p:grpSp>
        <p:nvGrpSpPr>
          <p:cNvPr id="57" name="Group 56"/>
          <p:cNvGrpSpPr/>
          <p:nvPr/>
        </p:nvGrpSpPr>
        <p:grpSpPr>
          <a:xfrm>
            <a:off x="3047207" y="3828646"/>
            <a:ext cx="2074608" cy="895755"/>
            <a:chOff x="2649405" y="3623045"/>
            <a:chExt cx="1556361" cy="895755"/>
          </a:xfrm>
        </p:grpSpPr>
        <p:sp>
          <p:nvSpPr>
            <p:cNvPr id="120" name="TextBox 119"/>
            <p:cNvSpPr txBox="1"/>
            <p:nvPr/>
          </p:nvSpPr>
          <p:spPr>
            <a:xfrm>
              <a:off x="2649405" y="3623045"/>
              <a:ext cx="887545" cy="523220"/>
            </a:xfrm>
            <a:prstGeom prst="rect">
              <a:avLst/>
            </a:prstGeom>
            <a:noFill/>
          </p:spPr>
          <p:txBody>
            <a:bodyPr wrap="square" rtlCol="0">
              <a:spAutoFit/>
            </a:bodyPr>
            <a:lstStyle/>
            <a:p>
              <a:pPr algn="ctr"/>
              <a:r>
                <a:rPr lang="en-US" sz="1400" dirty="0" smtClean="0">
                  <a:effectLst>
                    <a:outerShdw blurRad="38100" dist="38100" dir="2700000" algn="tl">
                      <a:srgbClr val="000000">
                        <a:alpha val="43137"/>
                      </a:srgbClr>
                    </a:outerShdw>
                  </a:effectLst>
                  <a:latin typeface="Segoe Light"/>
                  <a:cs typeface="Segoe Light"/>
                </a:rPr>
                <a:t>Export</a:t>
              </a:r>
            </a:p>
            <a:p>
              <a:pPr algn="ctr"/>
              <a:r>
                <a:rPr lang="en-US" sz="1400" dirty="0" smtClean="0">
                  <a:effectLst>
                    <a:outerShdw blurRad="38100" dist="38100" dir="2700000" algn="tl">
                      <a:srgbClr val="000000">
                        <a:alpha val="43137"/>
                      </a:srgbClr>
                    </a:outerShdw>
                  </a:effectLst>
                  <a:latin typeface="Segoe Light"/>
                  <a:cs typeface="Segoe Light"/>
                </a:rPr>
                <a:t>Settings</a:t>
              </a:r>
              <a:endParaRPr lang="en-US" sz="1400" dirty="0">
                <a:effectLst>
                  <a:outerShdw blurRad="38100" dist="38100" dir="2700000" algn="tl">
                    <a:srgbClr val="000000">
                      <a:alpha val="43137"/>
                    </a:srgbClr>
                  </a:outerShdw>
                </a:effectLst>
                <a:latin typeface="Segoe Light"/>
                <a:cs typeface="Segoe Light"/>
              </a:endParaRPr>
            </a:p>
          </p:txBody>
        </p:sp>
        <p:sp>
          <p:nvSpPr>
            <p:cNvPr id="56" name="Right Arrow 55"/>
            <p:cNvSpPr/>
            <p:nvPr/>
          </p:nvSpPr>
          <p:spPr>
            <a:xfrm rot="20416286">
              <a:off x="3056009" y="4092081"/>
              <a:ext cx="1149757" cy="426719"/>
            </a:xfrm>
            <a:prstGeom prst="rightArrow">
              <a:avLst/>
            </a:prstGeom>
            <a:gradFill rotWithShape="1">
              <a:gsLst>
                <a:gs pos="0">
                  <a:srgbClr val="FFC000">
                    <a:shade val="15000"/>
                    <a:satMod val="180000"/>
                  </a:srgbClr>
                </a:gs>
                <a:gs pos="50000">
                  <a:srgbClr val="FFC000">
                    <a:shade val="45000"/>
                    <a:satMod val="170000"/>
                  </a:srgbClr>
                </a:gs>
                <a:gs pos="70000">
                  <a:srgbClr val="FFC000">
                    <a:tint val="99000"/>
                    <a:shade val="65000"/>
                    <a:satMod val="155000"/>
                  </a:srgbClr>
                </a:gs>
                <a:gs pos="100000">
                  <a:srgbClr val="FFC000">
                    <a:tint val="95500"/>
                    <a:shade val="100000"/>
                    <a:satMod val="155000"/>
                  </a:srgbClr>
                </a:gs>
              </a:gsLst>
              <a:lin ang="16200000" scaled="0"/>
            </a:gradFill>
            <a:ln w="9525"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endParaRPr>
            </a:p>
          </p:txBody>
        </p:sp>
      </p:grpSp>
      <p:sp>
        <p:nvSpPr>
          <p:cNvPr id="37" name="TextBox 36"/>
          <p:cNvSpPr txBox="1"/>
          <p:nvPr/>
        </p:nvSpPr>
        <p:spPr>
          <a:xfrm>
            <a:off x="9091440" y="5791200"/>
            <a:ext cx="1654620" cy="400110"/>
          </a:xfrm>
          <a:prstGeom prst="rect">
            <a:avLst/>
          </a:prstGeom>
          <a:noFill/>
        </p:spPr>
        <p:txBody>
          <a:bodyPr wrap="none" rtlCol="0">
            <a:spAutoFit/>
          </a:bodyPr>
          <a:lstStyle/>
          <a:p>
            <a:pPr algn="ctr" defTabSz="914363" rtl="0"/>
            <a:r>
              <a:rPr lang="en-US" sz="1000" kern="1200" dirty="0">
                <a:effectLst>
                  <a:outerShdw blurRad="38100" dist="38100" dir="2700000" algn="tl">
                    <a:srgbClr val="000000">
                      <a:alpha val="43137"/>
                    </a:srgbClr>
                  </a:outerShdw>
                </a:effectLst>
                <a:latin typeface="Segoe"/>
                <a:ea typeface="+mn-ea"/>
                <a:cs typeface="+mn-cs"/>
              </a:rPr>
              <a:t>Import-SmigServerSetting</a:t>
            </a:r>
          </a:p>
          <a:p>
            <a:pPr algn="ctr" defTabSz="914363" rtl="0"/>
            <a:r>
              <a:rPr lang="en-US" sz="1000" kern="1200" dirty="0">
                <a:effectLst>
                  <a:outerShdw blurRad="38100" dist="38100" dir="2700000" algn="tl">
                    <a:srgbClr val="000000">
                      <a:alpha val="43137"/>
                    </a:srgbClr>
                  </a:outerShdw>
                </a:effectLst>
                <a:latin typeface="Segoe"/>
                <a:ea typeface="+mn-ea"/>
                <a:cs typeface="+mn-cs"/>
              </a:rPr>
              <a:t>Receive-SmigServerData</a:t>
            </a:r>
          </a:p>
        </p:txBody>
      </p:sp>
      <p:grpSp>
        <p:nvGrpSpPr>
          <p:cNvPr id="6" name="Group 49"/>
          <p:cNvGrpSpPr/>
          <p:nvPr/>
        </p:nvGrpSpPr>
        <p:grpSpPr>
          <a:xfrm>
            <a:off x="8158335" y="1130670"/>
            <a:ext cx="3161707" cy="2103596"/>
            <a:chOff x="6120345" y="1130670"/>
            <a:chExt cx="2371898" cy="2103596"/>
          </a:xfrm>
        </p:grpSpPr>
        <p:grpSp>
          <p:nvGrpSpPr>
            <p:cNvPr id="7" name="Group 47"/>
            <p:cNvGrpSpPr/>
            <p:nvPr/>
          </p:nvGrpSpPr>
          <p:grpSpPr>
            <a:xfrm>
              <a:off x="6120345" y="1490133"/>
              <a:ext cx="2371898" cy="1744133"/>
              <a:chOff x="3987803" y="1214854"/>
              <a:chExt cx="3022598" cy="2222614"/>
            </a:xfrm>
          </p:grpSpPr>
          <p:sp>
            <p:nvSpPr>
              <p:cNvPr id="47" name="Rounded Rectangle 46"/>
              <p:cNvSpPr/>
              <p:nvPr/>
            </p:nvSpPr>
            <p:spPr>
              <a:xfrm>
                <a:off x="3987803" y="1214854"/>
                <a:ext cx="3022598" cy="2222614"/>
              </a:xfrm>
              <a:prstGeom prst="roundRect">
                <a:avLst>
                  <a:gd name="adj" fmla="val 3788"/>
                </a:avLst>
              </a:prstGeom>
              <a:gradFill flip="none" rotWithShape="1">
                <a:gsLst>
                  <a:gs pos="0">
                    <a:schemeClr val="bg1"/>
                  </a:gs>
                  <a:gs pos="46000">
                    <a:schemeClr val="tx1">
                      <a:lumMod val="95000"/>
                    </a:schemeClr>
                  </a:gs>
                  <a:gs pos="100000">
                    <a:schemeClr val="bg1"/>
                  </a:gs>
                </a:gsLst>
                <a:lin ang="13500000" scaled="1"/>
                <a:tileRect/>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pic>
            <p:nvPicPr>
              <p:cNvPr id="44" name="Picture 43" descr="MigGuide4.PNG"/>
              <p:cNvPicPr>
                <a:picLocks noChangeAspect="1"/>
              </p:cNvPicPr>
              <p:nvPr/>
            </p:nvPicPr>
            <p:blipFill>
              <a:blip r:embed="rId5" cstate="print"/>
              <a:stretch>
                <a:fillRect/>
              </a:stretch>
            </p:blipFill>
            <p:spPr>
              <a:xfrm>
                <a:off x="4094048" y="1319529"/>
                <a:ext cx="2791535" cy="2016338"/>
              </a:xfrm>
              <a:prstGeom prst="rect">
                <a:avLst/>
              </a:prstGeom>
            </p:spPr>
          </p:pic>
        </p:grpSp>
        <p:sp>
          <p:nvSpPr>
            <p:cNvPr id="119" name="TextBox 118"/>
            <p:cNvSpPr txBox="1"/>
            <p:nvPr/>
          </p:nvSpPr>
          <p:spPr>
            <a:xfrm>
              <a:off x="6251575" y="1130670"/>
              <a:ext cx="2070100" cy="307777"/>
            </a:xfrm>
            <a:prstGeom prst="rect">
              <a:avLst/>
            </a:prstGeom>
            <a:noFill/>
          </p:spPr>
          <p:txBody>
            <a:bodyPr wrap="square" rtlCol="0">
              <a:spAutoFit/>
            </a:bodyPr>
            <a:lstStyle/>
            <a:p>
              <a:pPr algn="ctr"/>
              <a:r>
                <a:rPr lang="en-US" sz="1400" dirty="0" smtClean="0">
                  <a:effectLst>
                    <a:outerShdw blurRad="38100" dist="38100" dir="2700000" algn="tl">
                      <a:srgbClr val="000000">
                        <a:alpha val="43137"/>
                      </a:srgbClr>
                    </a:outerShdw>
                  </a:effectLst>
                  <a:latin typeface="Segoe Light"/>
                  <a:cs typeface="Segoe Light"/>
                </a:rPr>
                <a:t>Migration Guidelines</a:t>
              </a:r>
              <a:endParaRPr lang="en-US" sz="1400" dirty="0">
                <a:effectLst>
                  <a:outerShdw blurRad="38100" dist="38100" dir="2700000" algn="tl">
                    <a:srgbClr val="000000">
                      <a:alpha val="43137"/>
                    </a:srgbClr>
                  </a:outerShdw>
                </a:effectLst>
                <a:latin typeface="Segoe Light"/>
                <a:cs typeface="Segoe Light"/>
              </a:endParaRPr>
            </a:p>
          </p:txBody>
        </p:sp>
      </p:grpSp>
      <p:grpSp>
        <p:nvGrpSpPr>
          <p:cNvPr id="9" name="Group 41"/>
          <p:cNvGrpSpPr/>
          <p:nvPr/>
        </p:nvGrpSpPr>
        <p:grpSpPr>
          <a:xfrm>
            <a:off x="3859795" y="1130670"/>
            <a:ext cx="2998440" cy="2120530"/>
            <a:chOff x="2996149" y="1130670"/>
            <a:chExt cx="2249416" cy="2120530"/>
          </a:xfrm>
        </p:grpSpPr>
        <p:sp>
          <p:nvSpPr>
            <p:cNvPr id="46" name="Rounded Rectangle 45"/>
            <p:cNvSpPr/>
            <p:nvPr/>
          </p:nvSpPr>
          <p:spPr>
            <a:xfrm>
              <a:off x="3072349" y="1494891"/>
              <a:ext cx="2173216" cy="1756309"/>
            </a:xfrm>
            <a:prstGeom prst="roundRect">
              <a:avLst>
                <a:gd name="adj" fmla="val 3788"/>
              </a:avLst>
            </a:prstGeom>
            <a:gradFill flip="none" rotWithShape="1">
              <a:gsLst>
                <a:gs pos="0">
                  <a:schemeClr val="bg1"/>
                </a:gs>
                <a:gs pos="46000">
                  <a:schemeClr val="tx1">
                    <a:lumMod val="95000"/>
                  </a:schemeClr>
                </a:gs>
                <a:gs pos="100000">
                  <a:schemeClr val="bg1"/>
                </a:gs>
              </a:gsLst>
              <a:lin ang="13500000" scaled="1"/>
              <a:tileRect/>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118" name="TextBox 117"/>
            <p:cNvSpPr txBox="1"/>
            <p:nvPr/>
          </p:nvSpPr>
          <p:spPr>
            <a:xfrm>
              <a:off x="2996149" y="1130670"/>
              <a:ext cx="2188626" cy="307777"/>
            </a:xfrm>
            <a:prstGeom prst="rect">
              <a:avLst/>
            </a:prstGeom>
            <a:noFill/>
          </p:spPr>
          <p:txBody>
            <a:bodyPr wrap="square" rtlCol="0">
              <a:spAutoFit/>
            </a:bodyPr>
            <a:lstStyle/>
            <a:p>
              <a:pPr algn="ctr"/>
              <a:r>
                <a:rPr lang="en-US" sz="1400" dirty="0" smtClean="0">
                  <a:effectLst>
                    <a:outerShdw blurRad="38100" dist="38100" dir="2700000" algn="tl">
                      <a:srgbClr val="000000">
                        <a:alpha val="43137"/>
                      </a:srgbClr>
                    </a:outerShdw>
                  </a:effectLst>
                  <a:latin typeface="Segoe Light"/>
                  <a:cs typeface="Segoe Light"/>
                </a:rPr>
                <a:t>TechNet Migration Portal</a:t>
              </a:r>
              <a:endParaRPr lang="en-US" sz="1400" dirty="0">
                <a:effectLst>
                  <a:outerShdw blurRad="38100" dist="38100" dir="2700000" algn="tl">
                    <a:srgbClr val="000000">
                      <a:alpha val="43137"/>
                    </a:srgbClr>
                  </a:outerShdw>
                </a:effectLst>
                <a:latin typeface="Segoe Light"/>
                <a:cs typeface="Segoe Light"/>
              </a:endParaRPr>
            </a:p>
          </p:txBody>
        </p:sp>
      </p:grpSp>
      <p:sp>
        <p:nvSpPr>
          <p:cNvPr id="2" name="Title 1"/>
          <p:cNvSpPr>
            <a:spLocks noGrp="1"/>
          </p:cNvSpPr>
          <p:nvPr>
            <p:ph type="title"/>
          </p:nvPr>
        </p:nvSpPr>
        <p:spPr>
          <a:xfrm>
            <a:off x="519113" y="228600"/>
            <a:ext cx="9751060" cy="909645"/>
          </a:xfrm>
        </p:spPr>
        <p:txBody>
          <a:bodyPr>
            <a:normAutofit/>
          </a:bodyPr>
          <a:lstStyle/>
          <a:p>
            <a:r>
              <a:rPr lang="en-US" b="1" dirty="0" smtClean="0">
                <a:effectLst>
                  <a:outerShdw blurRad="38100" dist="38100" dir="2700000" algn="tl">
                    <a:srgbClr val="000000">
                      <a:alpha val="43137"/>
                    </a:srgbClr>
                  </a:outerShdw>
                </a:effectLst>
              </a:rPr>
              <a:t>Migration Process</a:t>
            </a:r>
            <a:endParaRPr lang="en-US" b="1" dirty="0">
              <a:gradFill>
                <a:gsLst>
                  <a:gs pos="0">
                    <a:schemeClr val="accent1"/>
                  </a:gs>
                  <a:gs pos="100000">
                    <a:schemeClr val="accent1"/>
                  </a:gs>
                </a:gsLst>
                <a:lin ang="13500000" scaled="1"/>
              </a:gradFill>
              <a:effectLst>
                <a:outerShdw blurRad="38100" dist="38100" dir="2700000" algn="tl">
                  <a:srgbClr val="000000">
                    <a:alpha val="43137"/>
                  </a:srgbClr>
                </a:outerShdw>
              </a:effectLst>
            </a:endParaRPr>
          </a:p>
        </p:txBody>
      </p:sp>
      <p:pic>
        <p:nvPicPr>
          <p:cNvPr id="43" name="Content Placeholder 43" descr="TechNet.PNG"/>
          <p:cNvPicPr>
            <a:picLocks noGrp="1" noChangeAspect="1"/>
          </p:cNvPicPr>
          <p:nvPr>
            <p:ph idx="1"/>
          </p:nvPr>
        </p:nvPicPr>
        <p:blipFill>
          <a:blip r:embed="rId6" cstate="print"/>
          <a:stretch>
            <a:fillRect/>
          </a:stretch>
        </p:blipFill>
        <p:spPr>
          <a:xfrm>
            <a:off x="4192600" y="1547948"/>
            <a:ext cx="2702464" cy="1601652"/>
          </a:xfrm>
        </p:spPr>
      </p:pic>
      <p:sp>
        <p:nvSpPr>
          <p:cNvPr id="112" name="TextBox 111"/>
          <p:cNvSpPr txBox="1"/>
          <p:nvPr/>
        </p:nvSpPr>
        <p:spPr>
          <a:xfrm>
            <a:off x="4903136" y="3505200"/>
            <a:ext cx="1902291" cy="307777"/>
          </a:xfrm>
          <a:prstGeom prst="rect">
            <a:avLst/>
          </a:prstGeom>
          <a:noFill/>
        </p:spPr>
        <p:txBody>
          <a:bodyPr wrap="square" rtlCol="0">
            <a:spAutoFit/>
          </a:bodyPr>
          <a:lstStyle/>
          <a:p>
            <a:pPr algn="ctr"/>
            <a:r>
              <a:rPr lang="en-US" sz="1400" dirty="0" smtClean="0">
                <a:effectLst>
                  <a:outerShdw blurRad="38100" dist="38100" dir="2700000" algn="tl">
                    <a:srgbClr val="000000">
                      <a:alpha val="43137"/>
                    </a:srgbClr>
                  </a:outerShdw>
                </a:effectLst>
                <a:latin typeface="Segoe Light"/>
                <a:cs typeface="Segoe Light"/>
              </a:rPr>
              <a:t>Temp Storage</a:t>
            </a:r>
            <a:endParaRPr lang="en-US" sz="1400" dirty="0">
              <a:effectLst>
                <a:outerShdw blurRad="38100" dist="38100" dir="2700000" algn="tl">
                  <a:srgbClr val="000000">
                    <a:alpha val="43137"/>
                  </a:srgbClr>
                </a:outerShdw>
              </a:effectLst>
              <a:latin typeface="Segoe Light"/>
              <a:cs typeface="Segoe Light"/>
            </a:endParaRPr>
          </a:p>
        </p:txBody>
      </p:sp>
      <p:sp>
        <p:nvSpPr>
          <p:cNvPr id="122" name="TextBox 121"/>
          <p:cNvSpPr txBox="1"/>
          <p:nvPr/>
        </p:nvSpPr>
        <p:spPr>
          <a:xfrm>
            <a:off x="5614246" y="5238137"/>
            <a:ext cx="1800623" cy="461665"/>
          </a:xfrm>
          <a:prstGeom prst="rect">
            <a:avLst/>
          </a:prstGeom>
          <a:noFill/>
        </p:spPr>
        <p:txBody>
          <a:bodyPr wrap="square" rtlCol="0">
            <a:spAutoFit/>
          </a:bodyPr>
          <a:lstStyle/>
          <a:p>
            <a:pPr algn="ctr"/>
            <a:r>
              <a:rPr lang="en-US" sz="1200" dirty="0" smtClean="0">
                <a:effectLst>
                  <a:outerShdw blurRad="38100" dist="38100" dir="2700000" algn="tl">
                    <a:srgbClr val="000000">
                      <a:alpha val="43137"/>
                    </a:srgbClr>
                  </a:outerShdw>
                </a:effectLst>
                <a:latin typeface="Segoe Light"/>
                <a:cs typeface="Segoe Light"/>
              </a:rPr>
              <a:t>Transfer  Configuration and  Shares</a:t>
            </a:r>
            <a:endParaRPr lang="en-US" sz="1200" dirty="0">
              <a:effectLst>
                <a:outerShdw blurRad="38100" dist="38100" dir="2700000" algn="tl">
                  <a:srgbClr val="000000">
                    <a:alpha val="43137"/>
                  </a:srgbClr>
                </a:outerShdw>
              </a:effectLst>
              <a:latin typeface="Segoe Light"/>
              <a:cs typeface="Segoe Light"/>
            </a:endParaRPr>
          </a:p>
        </p:txBody>
      </p:sp>
      <p:grpSp>
        <p:nvGrpSpPr>
          <p:cNvPr id="76" name="Group 75"/>
          <p:cNvGrpSpPr/>
          <p:nvPr/>
        </p:nvGrpSpPr>
        <p:grpSpPr>
          <a:xfrm>
            <a:off x="711015" y="4114800"/>
            <a:ext cx="3907056" cy="2260600"/>
            <a:chOff x="762000" y="3733800"/>
            <a:chExt cx="2931055" cy="2260600"/>
          </a:xfrm>
        </p:grpSpPr>
        <p:grpSp>
          <p:nvGrpSpPr>
            <p:cNvPr id="74" name="Group 73"/>
            <p:cNvGrpSpPr/>
            <p:nvPr/>
          </p:nvGrpSpPr>
          <p:grpSpPr>
            <a:xfrm>
              <a:off x="762000" y="3733800"/>
              <a:ext cx="2931055" cy="2260600"/>
              <a:chOff x="1122231" y="3733800"/>
              <a:chExt cx="2931055" cy="2260600"/>
            </a:xfrm>
          </p:grpSpPr>
          <p:pic>
            <p:nvPicPr>
              <p:cNvPr id="71" name="Picture 102" descr="Blue Tower CPU desktop computer Large"/>
              <p:cNvPicPr>
                <a:picLocks noChangeAspect="1" noChangeArrowheads="1"/>
              </p:cNvPicPr>
              <p:nvPr/>
            </p:nvPicPr>
            <p:blipFill>
              <a:blip r:embed="rId3" cstate="print"/>
              <a:srcRect/>
              <a:stretch>
                <a:fillRect/>
              </a:stretch>
            </p:blipFill>
            <p:spPr bwMode="auto">
              <a:xfrm>
                <a:off x="1143000" y="4114800"/>
                <a:ext cx="830262" cy="1236663"/>
              </a:xfrm>
              <a:prstGeom prst="rect">
                <a:avLst/>
              </a:prstGeom>
              <a:noFill/>
            </p:spPr>
          </p:pic>
          <p:sp>
            <p:nvSpPr>
              <p:cNvPr id="116" name="TextBox 115"/>
              <p:cNvSpPr txBox="1"/>
              <p:nvPr/>
            </p:nvSpPr>
            <p:spPr>
              <a:xfrm>
                <a:off x="1122231" y="3733800"/>
                <a:ext cx="1392369" cy="307777"/>
              </a:xfrm>
              <a:prstGeom prst="rect">
                <a:avLst/>
              </a:prstGeom>
              <a:noFill/>
            </p:spPr>
            <p:txBody>
              <a:bodyPr wrap="square" rtlCol="0">
                <a:spAutoFit/>
              </a:bodyPr>
              <a:lstStyle/>
              <a:p>
                <a:pPr algn="ctr"/>
                <a:r>
                  <a:rPr lang="en-US" sz="1400" dirty="0" smtClean="0">
                    <a:effectLst>
                      <a:outerShdw blurRad="38100" dist="38100" dir="2700000" algn="tl">
                        <a:srgbClr val="000000">
                          <a:alpha val="43137"/>
                        </a:srgbClr>
                      </a:outerShdw>
                    </a:effectLst>
                    <a:latin typeface="Segoe Light"/>
                    <a:cs typeface="Segoe Light"/>
                  </a:rPr>
                  <a:t>Source Server</a:t>
                </a:r>
                <a:endParaRPr lang="en-US" sz="1400" dirty="0">
                  <a:effectLst>
                    <a:outerShdw blurRad="38100" dist="38100" dir="2700000" algn="tl">
                      <a:srgbClr val="000000">
                        <a:alpha val="43137"/>
                      </a:srgbClr>
                    </a:outerShdw>
                  </a:effectLst>
                  <a:latin typeface="Segoe Light"/>
                  <a:cs typeface="Segoe Light"/>
                </a:endParaRPr>
              </a:p>
            </p:txBody>
          </p:sp>
          <p:grpSp>
            <p:nvGrpSpPr>
              <p:cNvPr id="16" name="Group 52"/>
              <p:cNvGrpSpPr/>
              <p:nvPr/>
            </p:nvGrpSpPr>
            <p:grpSpPr>
              <a:xfrm>
                <a:off x="1721905" y="4453467"/>
                <a:ext cx="2331381" cy="1540933"/>
                <a:chOff x="2044702" y="4008853"/>
                <a:chExt cx="2696632" cy="1782347"/>
              </a:xfrm>
              <a:effectLst/>
            </p:grpSpPr>
            <p:sp>
              <p:nvSpPr>
                <p:cNvPr id="40" name="Rounded Rectangle 39"/>
                <p:cNvSpPr/>
                <p:nvPr/>
              </p:nvSpPr>
              <p:spPr>
                <a:xfrm>
                  <a:off x="2044702" y="4008853"/>
                  <a:ext cx="2696632" cy="1782347"/>
                </a:xfrm>
                <a:prstGeom prst="roundRect">
                  <a:avLst>
                    <a:gd name="adj" fmla="val 3788"/>
                  </a:avLst>
                </a:prstGeom>
                <a:gradFill flip="none" rotWithShape="1">
                  <a:gsLst>
                    <a:gs pos="0">
                      <a:schemeClr val="bg1"/>
                    </a:gs>
                    <a:gs pos="46000">
                      <a:schemeClr val="tx1">
                        <a:lumMod val="95000"/>
                      </a:schemeClr>
                    </a:gs>
                    <a:gs pos="100000">
                      <a:schemeClr val="bg1"/>
                    </a:gs>
                  </a:gsLst>
                  <a:lin ang="13500000" scaled="1"/>
                  <a:tileRect/>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pic>
              <p:nvPicPr>
                <p:cNvPr id="41" name="Picture 4"/>
                <p:cNvPicPr>
                  <a:picLocks noChangeAspect="1" noChangeArrowheads="1"/>
                </p:cNvPicPr>
                <p:nvPr/>
              </p:nvPicPr>
              <p:blipFill>
                <a:blip r:embed="rId7" cstate="print"/>
                <a:srcRect/>
                <a:stretch>
                  <a:fillRect/>
                </a:stretch>
              </p:blipFill>
              <p:spPr bwMode="auto">
                <a:xfrm>
                  <a:off x="2125032" y="4083427"/>
                  <a:ext cx="2548568" cy="1630242"/>
                </a:xfrm>
                <a:prstGeom prst="rect">
                  <a:avLst/>
                </a:prstGeom>
                <a:noFill/>
                <a:ln w="9525">
                  <a:noFill/>
                  <a:miter lim="800000"/>
                  <a:headEnd/>
                  <a:tailEnd/>
                </a:ln>
                <a:effectLst/>
              </p:spPr>
            </p:pic>
          </p:grpSp>
        </p:grpSp>
        <p:sp>
          <p:nvSpPr>
            <p:cNvPr id="38" name="TextBox 37"/>
            <p:cNvSpPr txBox="1"/>
            <p:nvPr/>
          </p:nvSpPr>
          <p:spPr>
            <a:xfrm>
              <a:off x="1883868" y="5365215"/>
              <a:ext cx="1246098" cy="400110"/>
            </a:xfrm>
            <a:prstGeom prst="rect">
              <a:avLst/>
            </a:prstGeom>
            <a:noFill/>
          </p:spPr>
          <p:txBody>
            <a:bodyPr wrap="none" rtlCol="0">
              <a:spAutoFit/>
            </a:bodyPr>
            <a:lstStyle/>
            <a:p>
              <a:pPr algn="ctr" defTabSz="914363" rtl="0"/>
              <a:r>
                <a:rPr lang="en-US" sz="1000" kern="1200" dirty="0">
                  <a:effectLst>
                    <a:outerShdw blurRad="38100" dist="38100" dir="2700000" algn="tl">
                      <a:srgbClr val="000000">
                        <a:alpha val="43137"/>
                      </a:srgbClr>
                    </a:outerShdw>
                  </a:effectLst>
                  <a:latin typeface="Segoe"/>
                  <a:ea typeface="+mn-ea"/>
                  <a:cs typeface="+mn-cs"/>
                </a:rPr>
                <a:t>Export-SmigServerSetting</a:t>
              </a:r>
            </a:p>
            <a:p>
              <a:pPr algn="ctr" defTabSz="914363" rtl="0"/>
              <a:r>
                <a:rPr lang="en-US" sz="1000" kern="1200" dirty="0">
                  <a:effectLst>
                    <a:outerShdw blurRad="38100" dist="38100" dir="2700000" algn="tl">
                      <a:srgbClr val="000000">
                        <a:alpha val="43137"/>
                      </a:srgbClr>
                    </a:outerShdw>
                  </a:effectLst>
                  <a:latin typeface="Segoe"/>
                  <a:ea typeface="+mn-ea"/>
                  <a:cs typeface="+mn-cs"/>
                </a:rPr>
                <a:t>Send-SmigServerData</a:t>
              </a:r>
            </a:p>
          </p:txBody>
        </p:sp>
      </p:grpSp>
      <p:grpSp>
        <p:nvGrpSpPr>
          <p:cNvPr id="54" name="Group 53"/>
          <p:cNvGrpSpPr/>
          <p:nvPr/>
        </p:nvGrpSpPr>
        <p:grpSpPr>
          <a:xfrm>
            <a:off x="2742486" y="1587871"/>
            <a:ext cx="1320456" cy="743849"/>
            <a:chOff x="2057400" y="1587870"/>
            <a:chExt cx="990600" cy="743849"/>
          </a:xfrm>
        </p:grpSpPr>
        <p:sp>
          <p:nvSpPr>
            <p:cNvPr id="94" name="TextBox 93"/>
            <p:cNvSpPr txBox="1"/>
            <p:nvPr/>
          </p:nvSpPr>
          <p:spPr>
            <a:xfrm>
              <a:off x="2057400" y="1587870"/>
              <a:ext cx="897524" cy="307777"/>
            </a:xfrm>
            <a:prstGeom prst="rect">
              <a:avLst/>
            </a:prstGeom>
            <a:noFill/>
          </p:spPr>
          <p:txBody>
            <a:bodyPr wrap="square" rtlCol="0">
              <a:spAutoFit/>
            </a:bodyPr>
            <a:lstStyle/>
            <a:p>
              <a:pPr algn="ctr"/>
              <a:r>
                <a:rPr lang="en-US" sz="1400" dirty="0" smtClean="0">
                  <a:effectLst>
                    <a:outerShdw blurRad="38100" dist="38100" dir="2700000" algn="tl">
                      <a:srgbClr val="000000">
                        <a:alpha val="43137"/>
                      </a:srgbClr>
                    </a:outerShdw>
                  </a:effectLst>
                  <a:latin typeface="Segoe Light"/>
                  <a:cs typeface="Segoe Light"/>
                </a:rPr>
                <a:t>Discover</a:t>
              </a:r>
              <a:endParaRPr lang="en-US" sz="1200" dirty="0">
                <a:effectLst>
                  <a:outerShdw blurRad="38100" dist="38100" dir="2700000" algn="tl">
                    <a:srgbClr val="000000">
                      <a:alpha val="43137"/>
                    </a:srgbClr>
                  </a:outerShdw>
                </a:effectLst>
                <a:latin typeface="Segoe Light"/>
                <a:cs typeface="Segoe Light"/>
              </a:endParaRPr>
            </a:p>
          </p:txBody>
        </p:sp>
        <p:sp>
          <p:nvSpPr>
            <p:cNvPr id="52" name="Right Arrow 51"/>
            <p:cNvSpPr/>
            <p:nvPr/>
          </p:nvSpPr>
          <p:spPr>
            <a:xfrm>
              <a:off x="2133600" y="1905000"/>
              <a:ext cx="914400" cy="426719"/>
            </a:xfrm>
            <a:prstGeom prst="rightArrow">
              <a:avLst/>
            </a:prstGeom>
            <a:gradFill rotWithShape="1">
              <a:gsLst>
                <a:gs pos="0">
                  <a:srgbClr val="FFC000">
                    <a:shade val="15000"/>
                    <a:satMod val="180000"/>
                  </a:srgbClr>
                </a:gs>
                <a:gs pos="50000">
                  <a:srgbClr val="FFC000">
                    <a:shade val="45000"/>
                    <a:satMod val="170000"/>
                  </a:srgbClr>
                </a:gs>
                <a:gs pos="70000">
                  <a:srgbClr val="FFC000">
                    <a:tint val="99000"/>
                    <a:shade val="65000"/>
                    <a:satMod val="155000"/>
                  </a:srgbClr>
                </a:gs>
                <a:gs pos="100000">
                  <a:srgbClr val="FFC000">
                    <a:tint val="95500"/>
                    <a:shade val="100000"/>
                    <a:satMod val="155000"/>
                  </a:srgbClr>
                </a:gs>
              </a:gsLst>
              <a:lin ang="16200000" scaled="0"/>
            </a:gradFill>
            <a:ln w="9525"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endParaRPr>
            </a:p>
          </p:txBody>
        </p:sp>
      </p:grpSp>
      <p:grpSp>
        <p:nvGrpSpPr>
          <p:cNvPr id="55" name="Group 54"/>
          <p:cNvGrpSpPr/>
          <p:nvPr/>
        </p:nvGrpSpPr>
        <p:grpSpPr>
          <a:xfrm>
            <a:off x="6929496" y="1587871"/>
            <a:ext cx="1297961" cy="743849"/>
            <a:chOff x="5198476" y="1587870"/>
            <a:chExt cx="973724" cy="743849"/>
          </a:xfrm>
        </p:grpSpPr>
        <p:sp>
          <p:nvSpPr>
            <p:cNvPr id="108" name="TextBox 107"/>
            <p:cNvSpPr txBox="1"/>
            <p:nvPr/>
          </p:nvSpPr>
          <p:spPr>
            <a:xfrm>
              <a:off x="5198476" y="1587870"/>
              <a:ext cx="897524" cy="307777"/>
            </a:xfrm>
            <a:prstGeom prst="rect">
              <a:avLst/>
            </a:prstGeom>
            <a:noFill/>
          </p:spPr>
          <p:txBody>
            <a:bodyPr wrap="square" rtlCol="0">
              <a:spAutoFit/>
            </a:bodyPr>
            <a:lstStyle/>
            <a:p>
              <a:pPr algn="ctr"/>
              <a:r>
                <a:rPr lang="en-US" sz="1400" dirty="0" smtClean="0">
                  <a:effectLst>
                    <a:outerShdw blurRad="38100" dist="38100" dir="2700000" algn="tl">
                      <a:srgbClr val="000000">
                        <a:alpha val="43137"/>
                      </a:srgbClr>
                    </a:outerShdw>
                  </a:effectLst>
                  <a:latin typeface="Segoe Light"/>
                  <a:cs typeface="Segoe Light"/>
                </a:rPr>
                <a:t>Prepare</a:t>
              </a:r>
              <a:endParaRPr lang="en-US" sz="1200" dirty="0">
                <a:effectLst>
                  <a:outerShdw blurRad="38100" dist="38100" dir="2700000" algn="tl">
                    <a:srgbClr val="000000">
                      <a:alpha val="43137"/>
                    </a:srgbClr>
                  </a:outerShdw>
                </a:effectLst>
                <a:latin typeface="Segoe Light"/>
                <a:cs typeface="Segoe Light"/>
              </a:endParaRPr>
            </a:p>
          </p:txBody>
        </p:sp>
        <p:sp>
          <p:nvSpPr>
            <p:cNvPr id="53" name="Right Arrow 52"/>
            <p:cNvSpPr/>
            <p:nvPr/>
          </p:nvSpPr>
          <p:spPr>
            <a:xfrm>
              <a:off x="5257800" y="1905000"/>
              <a:ext cx="914400" cy="426719"/>
            </a:xfrm>
            <a:prstGeom prst="rightArrow">
              <a:avLst/>
            </a:prstGeom>
            <a:gradFill rotWithShape="1">
              <a:gsLst>
                <a:gs pos="0">
                  <a:srgbClr val="FFC000">
                    <a:shade val="15000"/>
                    <a:satMod val="180000"/>
                  </a:srgbClr>
                </a:gs>
                <a:gs pos="50000">
                  <a:srgbClr val="FFC000">
                    <a:shade val="45000"/>
                    <a:satMod val="170000"/>
                  </a:srgbClr>
                </a:gs>
                <a:gs pos="70000">
                  <a:srgbClr val="FFC000">
                    <a:tint val="99000"/>
                    <a:shade val="65000"/>
                    <a:satMod val="155000"/>
                  </a:srgbClr>
                </a:gs>
                <a:gs pos="100000">
                  <a:srgbClr val="FFC000">
                    <a:tint val="95500"/>
                    <a:shade val="100000"/>
                    <a:satMod val="155000"/>
                  </a:srgbClr>
                </a:gs>
              </a:gsLst>
              <a:lin ang="16200000" scaled="0"/>
            </a:gradFill>
            <a:ln w="9525"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endParaRPr>
            </a:p>
          </p:txBody>
        </p:sp>
      </p:grpSp>
      <p:sp>
        <p:nvSpPr>
          <p:cNvPr id="65" name="Right Arrow 64"/>
          <p:cNvSpPr/>
          <p:nvPr/>
        </p:nvSpPr>
        <p:spPr>
          <a:xfrm>
            <a:off x="5281824" y="5897882"/>
            <a:ext cx="2640912" cy="426719"/>
          </a:xfrm>
          <a:prstGeom prst="rightArrow">
            <a:avLst/>
          </a:prstGeom>
          <a:gradFill rotWithShape="1">
            <a:gsLst>
              <a:gs pos="0">
                <a:srgbClr val="FFC000">
                  <a:shade val="15000"/>
                  <a:satMod val="180000"/>
                </a:srgbClr>
              </a:gs>
              <a:gs pos="50000">
                <a:srgbClr val="FFC000">
                  <a:shade val="45000"/>
                  <a:satMod val="170000"/>
                </a:srgbClr>
              </a:gs>
              <a:gs pos="70000">
                <a:srgbClr val="FFC000">
                  <a:tint val="99000"/>
                  <a:shade val="65000"/>
                  <a:satMod val="155000"/>
                </a:srgbClr>
              </a:gs>
              <a:gs pos="100000">
                <a:srgbClr val="FFC000">
                  <a:tint val="95500"/>
                  <a:shade val="100000"/>
                  <a:satMod val="155000"/>
                </a:srgbClr>
              </a:gs>
            </a:gsLst>
            <a:lin ang="16200000" scaled="0"/>
          </a:gradFill>
          <a:ln w="9525"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endParaRPr>
          </a:p>
        </p:txBody>
      </p:sp>
      <p:pic>
        <p:nvPicPr>
          <p:cNvPr id="73" name="Picture 102" descr="Blue Tower CPU desktop computer Large"/>
          <p:cNvPicPr>
            <a:picLocks noChangeAspect="1" noChangeArrowheads="1"/>
          </p:cNvPicPr>
          <p:nvPr/>
        </p:nvPicPr>
        <p:blipFill>
          <a:blip r:embed="rId3" cstate="print"/>
          <a:srcRect/>
          <a:stretch>
            <a:fillRect/>
          </a:stretch>
        </p:blipFill>
        <p:spPr bwMode="auto">
          <a:xfrm>
            <a:off x="5281824" y="3792538"/>
            <a:ext cx="1106728" cy="1236663"/>
          </a:xfrm>
          <a:prstGeom prst="rect">
            <a:avLst/>
          </a:prstGeom>
          <a:noFill/>
        </p:spPr>
      </p:pic>
      <p:sp>
        <p:nvSpPr>
          <p:cNvPr id="3" name="Rectangle 2"/>
          <p:cNvSpPr/>
          <p:nvPr/>
        </p:nvSpPr>
        <p:spPr>
          <a:xfrm>
            <a:off x="1292064" y="1146718"/>
            <a:ext cx="960519" cy="2215991"/>
          </a:xfrm>
          <a:prstGeom prst="rect">
            <a:avLst/>
          </a:prstGeom>
        </p:spPr>
        <p:txBody>
          <a:bodyPr wrap="none">
            <a:spAutoFit/>
          </a:bodyPr>
          <a:lstStyle/>
          <a:p>
            <a:r>
              <a:rPr lang="en-US" sz="13800" b="1" dirty="0" smtClean="0">
                <a:effectLst>
                  <a:outerShdw blurRad="38100" dist="38100" dir="2700000" algn="tl">
                    <a:srgbClr val="000000">
                      <a:alpha val="43137"/>
                    </a:srgbClr>
                  </a:outerShdw>
                </a:effectLst>
              </a:rPr>
              <a:t>?</a:t>
            </a:r>
            <a:endParaRPr lang="en-CA" sz="13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93600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64797"/>
          </a:xfrm>
        </p:spPr>
        <p:txBody>
          <a:bodyPr/>
          <a:lstStyle/>
          <a:p>
            <a:r>
              <a:rPr lang="en-US" b="1" dirty="0" smtClean="0">
                <a:effectLst>
                  <a:outerShdw blurRad="38100" dist="38100" dir="2700000" algn="tl">
                    <a:srgbClr val="000000">
                      <a:alpha val="43137"/>
                    </a:srgbClr>
                  </a:outerShdw>
                </a:effectLst>
              </a:rPr>
              <a:t>Supported Scenarios</a:t>
            </a:r>
            <a:endParaRPr lang="en-US" b="1" dirty="0">
              <a:effectLst>
                <a:outerShdw blurRad="38100" dist="38100" dir="2700000" algn="tl">
                  <a:srgbClr val="000000">
                    <a:alpha val="43137"/>
                  </a:srgbClr>
                </a:outerShdw>
              </a:effectLst>
            </a:endParaRPr>
          </a:p>
        </p:txBody>
      </p:sp>
      <p:sp>
        <p:nvSpPr>
          <p:cNvPr id="4" name="Rounded Rectangle 3"/>
          <p:cNvSpPr/>
          <p:nvPr/>
        </p:nvSpPr>
        <p:spPr bwMode="auto">
          <a:xfrm>
            <a:off x="1117309" y="1143000"/>
            <a:ext cx="10462075" cy="762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95858031"/>
              </p:ext>
            </p:extLst>
          </p:nvPr>
        </p:nvGraphicFramePr>
        <p:xfrm>
          <a:off x="1320456" y="1262380"/>
          <a:ext cx="10157354" cy="523240"/>
        </p:xfrm>
        <a:graphic>
          <a:graphicData uri="http://schemas.openxmlformats.org/drawingml/2006/table">
            <a:tbl>
              <a:tblPr firstRow="1" bandRow="1">
                <a:tableStyleId>{2D5ABB26-0587-4C30-8999-92F81FD0307C}</a:tableStyleId>
              </a:tblPr>
              <a:tblGrid>
                <a:gridCol w="3961368"/>
                <a:gridCol w="6195986"/>
              </a:tblGrid>
              <a:tr h="523240">
                <a:tc>
                  <a:txBody>
                    <a:bodyPr/>
                    <a:lstStyle/>
                    <a:p>
                      <a:r>
                        <a:rPr lang="en-US" sz="1800" b="1" dirty="0" smtClean="0">
                          <a:solidFill>
                            <a:schemeClr val="bg1">
                              <a:lumMod val="95000"/>
                              <a:lumOff val="5000"/>
                            </a:schemeClr>
                          </a:solidFill>
                          <a:effectLst/>
                        </a:rPr>
                        <a:t>Source Server OS</a:t>
                      </a:r>
                      <a:endParaRPr lang="en-US" sz="1800" b="1" dirty="0">
                        <a:solidFill>
                          <a:schemeClr val="bg1">
                            <a:lumMod val="95000"/>
                            <a:lumOff val="5000"/>
                          </a:schemeClr>
                        </a:solidFill>
                        <a:effectLst/>
                      </a:endParaRPr>
                    </a:p>
                  </a:txBody>
                  <a:tcPr marL="121888" marR="121888"/>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b="1" dirty="0" smtClean="0">
                          <a:solidFill>
                            <a:schemeClr val="bg1">
                              <a:lumMod val="95000"/>
                              <a:lumOff val="5000"/>
                            </a:schemeClr>
                          </a:solidFill>
                        </a:rPr>
                        <a:t>WS03, WS03R2, WS08 Full, WS08 R2 </a:t>
                      </a:r>
                      <a:r>
                        <a:rPr lang="en-US" b="1" baseline="0" dirty="0" smtClean="0">
                          <a:solidFill>
                            <a:schemeClr val="bg1">
                              <a:lumMod val="95000"/>
                              <a:lumOff val="5000"/>
                            </a:schemeClr>
                          </a:solidFill>
                        </a:rPr>
                        <a:t>Full or Core</a:t>
                      </a:r>
                      <a:endParaRPr lang="en-US" b="1" dirty="0">
                        <a:solidFill>
                          <a:schemeClr val="bg1">
                            <a:lumMod val="95000"/>
                            <a:lumOff val="5000"/>
                          </a:schemeClr>
                        </a:solidFill>
                      </a:endParaRPr>
                    </a:p>
                  </a:txBody>
                  <a:tcPr marL="121888" marR="121888"/>
                </a:tc>
              </a:tr>
            </a:tbl>
          </a:graphicData>
        </a:graphic>
      </p:graphicFrame>
      <p:sp>
        <p:nvSpPr>
          <p:cNvPr id="6" name="Rounded Rectangle 5"/>
          <p:cNvSpPr/>
          <p:nvPr/>
        </p:nvSpPr>
        <p:spPr bwMode="auto">
          <a:xfrm>
            <a:off x="1117309" y="1981200"/>
            <a:ext cx="10462075" cy="533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128518711"/>
              </p:ext>
            </p:extLst>
          </p:nvPr>
        </p:nvGraphicFramePr>
        <p:xfrm>
          <a:off x="1320456" y="2064766"/>
          <a:ext cx="10157354" cy="366268"/>
        </p:xfrm>
        <a:graphic>
          <a:graphicData uri="http://schemas.openxmlformats.org/drawingml/2006/table">
            <a:tbl>
              <a:tblPr firstRow="1" bandRow="1">
                <a:tableStyleId>{2D5ABB26-0587-4C30-8999-92F81FD0307C}</a:tableStyleId>
              </a:tblPr>
              <a:tblGrid>
                <a:gridCol w="3961368"/>
                <a:gridCol w="6195986"/>
              </a:tblGrid>
              <a:tr h="366268">
                <a:tc>
                  <a:txBody>
                    <a:bodyPr/>
                    <a:lstStyle/>
                    <a:p>
                      <a:r>
                        <a:rPr lang="en-US" b="1" dirty="0" smtClean="0">
                          <a:solidFill>
                            <a:schemeClr val="bg1">
                              <a:lumMod val="95000"/>
                              <a:lumOff val="5000"/>
                            </a:schemeClr>
                          </a:solidFill>
                        </a:rPr>
                        <a:t>Source</a:t>
                      </a:r>
                      <a:r>
                        <a:rPr lang="en-US" b="1" baseline="0" dirty="0" smtClean="0">
                          <a:solidFill>
                            <a:schemeClr val="bg1">
                              <a:lumMod val="95000"/>
                              <a:lumOff val="5000"/>
                            </a:schemeClr>
                          </a:solidFill>
                        </a:rPr>
                        <a:t> Server Architecture</a:t>
                      </a:r>
                      <a:endParaRPr lang="en-US" b="1" dirty="0">
                        <a:solidFill>
                          <a:schemeClr val="bg1">
                            <a:lumMod val="95000"/>
                            <a:lumOff val="5000"/>
                          </a:schemeClr>
                        </a:solidFill>
                      </a:endParaRPr>
                    </a:p>
                  </a:txBody>
                  <a:tcPr marL="121888" marR="121888"/>
                </a:tc>
                <a:tc>
                  <a:txBody>
                    <a:bodyPr/>
                    <a:lstStyle/>
                    <a:p>
                      <a:r>
                        <a:rPr lang="en-US" b="1" dirty="0" smtClean="0">
                          <a:solidFill>
                            <a:schemeClr val="bg1">
                              <a:lumMod val="95000"/>
                              <a:lumOff val="5000"/>
                            </a:schemeClr>
                          </a:solidFill>
                        </a:rPr>
                        <a:t>x86 or x64</a:t>
                      </a:r>
                      <a:endParaRPr lang="en-US" b="1" dirty="0">
                        <a:solidFill>
                          <a:schemeClr val="bg1">
                            <a:lumMod val="95000"/>
                            <a:lumOff val="5000"/>
                          </a:schemeClr>
                        </a:solidFill>
                      </a:endParaRPr>
                    </a:p>
                  </a:txBody>
                  <a:tcPr marL="121888" marR="121888"/>
                </a:tc>
              </a:tr>
            </a:tbl>
          </a:graphicData>
        </a:graphic>
      </p:graphicFrame>
      <p:sp>
        <p:nvSpPr>
          <p:cNvPr id="8" name="Rounded Rectangle 7"/>
          <p:cNvSpPr/>
          <p:nvPr/>
        </p:nvSpPr>
        <p:spPr bwMode="auto">
          <a:xfrm>
            <a:off x="1117309" y="2590800"/>
            <a:ext cx="10462075" cy="533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770176099"/>
              </p:ext>
            </p:extLst>
          </p:nvPr>
        </p:nvGraphicFramePr>
        <p:xfrm>
          <a:off x="1320456" y="2674366"/>
          <a:ext cx="10157354" cy="366268"/>
        </p:xfrm>
        <a:graphic>
          <a:graphicData uri="http://schemas.openxmlformats.org/drawingml/2006/table">
            <a:tbl>
              <a:tblPr firstRow="1" bandRow="1">
                <a:tableStyleId>{2D5ABB26-0587-4C30-8999-92F81FD0307C}</a:tableStyleId>
              </a:tblPr>
              <a:tblGrid>
                <a:gridCol w="3961368"/>
                <a:gridCol w="6195986"/>
              </a:tblGrid>
              <a:tr h="366268">
                <a:tc>
                  <a:txBody>
                    <a:bodyPr/>
                    <a:lstStyle/>
                    <a:p>
                      <a:r>
                        <a:rPr lang="en-US" b="1" dirty="0" smtClean="0">
                          <a:solidFill>
                            <a:schemeClr val="bg1">
                              <a:lumMod val="95000"/>
                              <a:lumOff val="5000"/>
                            </a:schemeClr>
                          </a:solidFill>
                        </a:rPr>
                        <a:t>Source Server Platform</a:t>
                      </a:r>
                      <a:endParaRPr lang="en-US" b="1" dirty="0">
                        <a:solidFill>
                          <a:schemeClr val="bg1">
                            <a:lumMod val="95000"/>
                            <a:lumOff val="5000"/>
                          </a:schemeClr>
                        </a:solidFill>
                      </a:endParaRPr>
                    </a:p>
                  </a:txBody>
                  <a:tcPr marL="121888" marR="121888"/>
                </a:tc>
                <a:tc>
                  <a:txBody>
                    <a:bodyPr/>
                    <a:lstStyle/>
                    <a:p>
                      <a:r>
                        <a:rPr lang="en-US" b="1" dirty="0" smtClean="0">
                          <a:solidFill>
                            <a:schemeClr val="bg1">
                              <a:lumMod val="95000"/>
                              <a:lumOff val="5000"/>
                            </a:schemeClr>
                          </a:solidFill>
                        </a:rPr>
                        <a:t>Physical or Virtual</a:t>
                      </a:r>
                      <a:endParaRPr lang="en-US" b="1" dirty="0">
                        <a:solidFill>
                          <a:schemeClr val="bg1">
                            <a:lumMod val="95000"/>
                            <a:lumOff val="5000"/>
                          </a:schemeClr>
                        </a:solidFill>
                      </a:endParaRPr>
                    </a:p>
                  </a:txBody>
                  <a:tcPr marL="121888" marR="121888"/>
                </a:tc>
              </a:tr>
            </a:tbl>
          </a:graphicData>
        </a:graphic>
      </p:graphicFrame>
      <p:sp>
        <p:nvSpPr>
          <p:cNvPr id="10" name="Rounded Rectangle 9"/>
          <p:cNvSpPr/>
          <p:nvPr/>
        </p:nvSpPr>
        <p:spPr bwMode="auto">
          <a:xfrm>
            <a:off x="1117309" y="3200400"/>
            <a:ext cx="10462075" cy="762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96099959"/>
              </p:ext>
            </p:extLst>
          </p:nvPr>
        </p:nvGraphicFramePr>
        <p:xfrm>
          <a:off x="1320456" y="3319780"/>
          <a:ext cx="10157354" cy="640080"/>
        </p:xfrm>
        <a:graphic>
          <a:graphicData uri="http://schemas.openxmlformats.org/drawingml/2006/table">
            <a:tbl>
              <a:tblPr firstRow="1" bandRow="1">
                <a:tableStyleId>{2D5ABB26-0587-4C30-8999-92F81FD0307C}</a:tableStyleId>
              </a:tblPr>
              <a:tblGrid>
                <a:gridCol w="3961368"/>
                <a:gridCol w="6195986"/>
              </a:tblGrid>
              <a:tr h="523240">
                <a:tc>
                  <a:txBody>
                    <a:bodyPr/>
                    <a:lstStyle/>
                    <a:p>
                      <a:r>
                        <a:rPr lang="en-US" b="1" dirty="0" smtClean="0">
                          <a:solidFill>
                            <a:schemeClr val="bg1">
                              <a:lumMod val="95000"/>
                              <a:lumOff val="5000"/>
                            </a:schemeClr>
                          </a:solidFill>
                        </a:rPr>
                        <a:t>Destination Server OS</a:t>
                      </a:r>
                    </a:p>
                  </a:txBody>
                  <a:tcPr marL="121888" marR="121888"/>
                </a:tc>
                <a:tc>
                  <a:txBody>
                    <a:bodyPr/>
                    <a:lstStyle/>
                    <a:p>
                      <a:r>
                        <a:rPr lang="en-US" b="1" dirty="0" smtClean="0">
                          <a:solidFill>
                            <a:schemeClr val="bg1">
                              <a:lumMod val="95000"/>
                              <a:lumOff val="5000"/>
                            </a:schemeClr>
                          </a:solidFill>
                        </a:rPr>
                        <a:t>WS08R2, x64; Full</a:t>
                      </a:r>
                      <a:r>
                        <a:rPr lang="en-US" b="1" baseline="0" dirty="0" smtClean="0">
                          <a:solidFill>
                            <a:schemeClr val="bg1">
                              <a:lumMod val="95000"/>
                              <a:lumOff val="5000"/>
                            </a:schemeClr>
                          </a:solidFill>
                        </a:rPr>
                        <a:t> Server, Server Core; Physical, Virtual</a:t>
                      </a:r>
                      <a:endParaRPr lang="en-US" b="1" dirty="0" smtClean="0">
                        <a:solidFill>
                          <a:schemeClr val="bg1">
                            <a:lumMod val="95000"/>
                            <a:lumOff val="5000"/>
                          </a:schemeClr>
                        </a:solidFill>
                      </a:endParaRPr>
                    </a:p>
                  </a:txBody>
                  <a:tcPr marL="121888" marR="121888"/>
                </a:tc>
              </a:tr>
            </a:tbl>
          </a:graphicData>
        </a:graphic>
      </p:graphicFrame>
      <p:sp>
        <p:nvSpPr>
          <p:cNvPr id="12" name="Rounded Rectangle 11"/>
          <p:cNvSpPr/>
          <p:nvPr/>
        </p:nvSpPr>
        <p:spPr bwMode="auto">
          <a:xfrm>
            <a:off x="1117309" y="4038600"/>
            <a:ext cx="10462075" cy="762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154609054"/>
              </p:ext>
            </p:extLst>
          </p:nvPr>
        </p:nvGraphicFramePr>
        <p:xfrm>
          <a:off x="1320456" y="4157980"/>
          <a:ext cx="10157354" cy="523240"/>
        </p:xfrm>
        <a:graphic>
          <a:graphicData uri="http://schemas.openxmlformats.org/drawingml/2006/table">
            <a:tbl>
              <a:tblPr firstRow="1" bandRow="1">
                <a:tableStyleId>{2D5ABB26-0587-4C30-8999-92F81FD0307C}</a:tableStyleId>
              </a:tblPr>
              <a:tblGrid>
                <a:gridCol w="3961368"/>
                <a:gridCol w="6195986"/>
              </a:tblGrid>
              <a:tr h="523240">
                <a:tc>
                  <a:txBody>
                    <a:bodyPr/>
                    <a:lstStyle/>
                    <a:p>
                      <a:r>
                        <a:rPr lang="en-US" b="1" dirty="0" smtClean="0">
                          <a:solidFill>
                            <a:schemeClr val="bg1">
                              <a:lumMod val="95000"/>
                              <a:lumOff val="5000"/>
                            </a:schemeClr>
                          </a:solidFill>
                        </a:rPr>
                        <a:t>Server Roles</a:t>
                      </a:r>
                      <a:endParaRPr lang="en-US" b="1" dirty="0">
                        <a:solidFill>
                          <a:schemeClr val="bg1">
                            <a:lumMod val="95000"/>
                            <a:lumOff val="5000"/>
                          </a:schemeClr>
                        </a:solidFill>
                      </a:endParaRPr>
                    </a:p>
                  </a:txBody>
                  <a:tcPr marL="121888" marR="121888"/>
                </a:tc>
                <a:tc>
                  <a:txBody>
                    <a:bodyPr/>
                    <a:lstStyle/>
                    <a:p>
                      <a:r>
                        <a:rPr lang="en-US" b="1" dirty="0" smtClean="0">
                          <a:solidFill>
                            <a:schemeClr val="bg1">
                              <a:lumMod val="95000"/>
                              <a:lumOff val="5000"/>
                            </a:schemeClr>
                          </a:solidFill>
                        </a:rPr>
                        <a:t>ADDS, DHCP, DNS, File, Print</a:t>
                      </a:r>
                      <a:r>
                        <a:rPr lang="en-US" b="1" baseline="0" dirty="0" smtClean="0">
                          <a:solidFill>
                            <a:schemeClr val="bg1">
                              <a:lumMod val="95000"/>
                              <a:lumOff val="5000"/>
                            </a:schemeClr>
                          </a:solidFill>
                        </a:rPr>
                        <a:t> </a:t>
                      </a:r>
                      <a:endParaRPr lang="en-US" b="1" dirty="0">
                        <a:solidFill>
                          <a:schemeClr val="bg1">
                            <a:lumMod val="95000"/>
                            <a:lumOff val="5000"/>
                          </a:schemeClr>
                        </a:solidFill>
                      </a:endParaRPr>
                    </a:p>
                  </a:txBody>
                  <a:tcPr marL="121888" marR="121888"/>
                </a:tc>
              </a:tr>
            </a:tbl>
          </a:graphicData>
        </a:graphic>
      </p:graphicFrame>
      <p:sp>
        <p:nvSpPr>
          <p:cNvPr id="14" name="Rounded Rectangle 13"/>
          <p:cNvSpPr/>
          <p:nvPr/>
        </p:nvSpPr>
        <p:spPr bwMode="auto">
          <a:xfrm>
            <a:off x="1117309" y="4876800"/>
            <a:ext cx="10462075" cy="5334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059363247"/>
              </p:ext>
            </p:extLst>
          </p:nvPr>
        </p:nvGraphicFramePr>
        <p:xfrm>
          <a:off x="1320456" y="4953000"/>
          <a:ext cx="10157354" cy="366268"/>
        </p:xfrm>
        <a:graphic>
          <a:graphicData uri="http://schemas.openxmlformats.org/drawingml/2006/table">
            <a:tbl>
              <a:tblPr firstRow="1" bandRow="1">
                <a:tableStyleId>{2D5ABB26-0587-4C30-8999-92F81FD0307C}</a:tableStyleId>
              </a:tblPr>
              <a:tblGrid>
                <a:gridCol w="3961368"/>
                <a:gridCol w="6195986"/>
              </a:tblGrid>
              <a:tr h="366268">
                <a:tc>
                  <a:txBody>
                    <a:bodyPr/>
                    <a:lstStyle/>
                    <a:p>
                      <a:r>
                        <a:rPr lang="en-US" b="1" dirty="0" smtClean="0">
                          <a:solidFill>
                            <a:schemeClr val="bg1">
                              <a:lumMod val="95000"/>
                              <a:lumOff val="5000"/>
                            </a:schemeClr>
                          </a:solidFill>
                        </a:rPr>
                        <a:t>Server Features</a:t>
                      </a:r>
                      <a:endParaRPr lang="en-US" b="1" dirty="0">
                        <a:solidFill>
                          <a:schemeClr val="bg1">
                            <a:lumMod val="95000"/>
                            <a:lumOff val="5000"/>
                          </a:schemeClr>
                        </a:solidFill>
                      </a:endParaRPr>
                    </a:p>
                  </a:txBody>
                  <a:tcPr marL="121888" marR="121888"/>
                </a:tc>
                <a:tc>
                  <a:txBody>
                    <a:bodyPr/>
                    <a:lstStyle/>
                    <a:p>
                      <a:r>
                        <a:rPr lang="en-US" b="1" dirty="0" err="1" smtClean="0">
                          <a:solidFill>
                            <a:schemeClr val="bg1">
                              <a:lumMod val="95000"/>
                              <a:lumOff val="5000"/>
                            </a:schemeClr>
                          </a:solidFill>
                        </a:rPr>
                        <a:t>BranchCache</a:t>
                      </a:r>
                      <a:r>
                        <a:rPr lang="en-US" b="1" baseline="0" dirty="0" smtClean="0">
                          <a:solidFill>
                            <a:schemeClr val="bg1">
                              <a:lumMod val="95000"/>
                              <a:lumOff val="5000"/>
                            </a:schemeClr>
                          </a:solidFill>
                        </a:rPr>
                        <a:t> ™</a:t>
                      </a:r>
                      <a:endParaRPr lang="en-US" b="1" dirty="0">
                        <a:solidFill>
                          <a:schemeClr val="bg1">
                            <a:lumMod val="95000"/>
                            <a:lumOff val="5000"/>
                          </a:schemeClr>
                        </a:solidFill>
                      </a:endParaRPr>
                    </a:p>
                  </a:txBody>
                  <a:tcPr marL="121888" marR="121888"/>
                </a:tc>
              </a:tr>
            </a:tbl>
          </a:graphicData>
        </a:graphic>
      </p:graphicFrame>
      <p:sp>
        <p:nvSpPr>
          <p:cNvPr id="16" name="Rounded Rectangle 15"/>
          <p:cNvSpPr/>
          <p:nvPr/>
        </p:nvSpPr>
        <p:spPr bwMode="auto">
          <a:xfrm>
            <a:off x="1117309" y="5486400"/>
            <a:ext cx="10462075" cy="762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135986407"/>
              </p:ext>
            </p:extLst>
          </p:nvPr>
        </p:nvGraphicFramePr>
        <p:xfrm>
          <a:off x="1320456" y="5562600"/>
          <a:ext cx="10157354" cy="640080"/>
        </p:xfrm>
        <a:graphic>
          <a:graphicData uri="http://schemas.openxmlformats.org/drawingml/2006/table">
            <a:tbl>
              <a:tblPr firstRow="1" bandRow="1">
                <a:tableStyleId>{2D5ABB26-0587-4C30-8999-92F81FD0307C}</a:tableStyleId>
              </a:tblPr>
              <a:tblGrid>
                <a:gridCol w="3961368"/>
                <a:gridCol w="6195986"/>
              </a:tblGrid>
              <a:tr h="523240">
                <a:tc>
                  <a:txBody>
                    <a:bodyPr/>
                    <a:lstStyle/>
                    <a:p>
                      <a:r>
                        <a:rPr lang="en-US" b="1" dirty="0" smtClean="0">
                          <a:solidFill>
                            <a:schemeClr val="bg1">
                              <a:lumMod val="95000"/>
                              <a:lumOff val="5000"/>
                            </a:schemeClr>
                          </a:solidFill>
                          <a:effectLst/>
                        </a:rPr>
                        <a:t>Settings and Data</a:t>
                      </a:r>
                      <a:endParaRPr lang="en-US" b="1" dirty="0">
                        <a:solidFill>
                          <a:schemeClr val="bg1">
                            <a:lumMod val="95000"/>
                            <a:lumOff val="5000"/>
                          </a:schemeClr>
                        </a:solidFill>
                        <a:effectLst/>
                      </a:endParaRPr>
                    </a:p>
                  </a:txBody>
                  <a:tcPr marL="121888" marR="121888"/>
                </a:tc>
                <a:tc>
                  <a:txBody>
                    <a:bodyPr/>
                    <a:lstStyle/>
                    <a:p>
                      <a:r>
                        <a:rPr lang="en-US" b="1" dirty="0" smtClean="0">
                          <a:solidFill>
                            <a:schemeClr val="bg1">
                              <a:lumMod val="95000"/>
                              <a:lumOff val="5000"/>
                            </a:schemeClr>
                          </a:solidFill>
                          <a:effectLst/>
                        </a:rPr>
                        <a:t>Local Users and Groups, IP</a:t>
                      </a:r>
                      <a:r>
                        <a:rPr lang="en-US" b="1" baseline="0" dirty="0" smtClean="0">
                          <a:solidFill>
                            <a:schemeClr val="bg1">
                              <a:lumMod val="95000"/>
                              <a:lumOff val="5000"/>
                            </a:schemeClr>
                          </a:solidFill>
                          <a:effectLst/>
                        </a:rPr>
                        <a:t> Configuration (IPv4 and IPv6), Data and Shares</a:t>
                      </a:r>
                      <a:endParaRPr lang="en-US" b="1" dirty="0">
                        <a:solidFill>
                          <a:schemeClr val="bg1">
                            <a:lumMod val="95000"/>
                            <a:lumOff val="5000"/>
                          </a:schemeClr>
                        </a:solidFill>
                        <a:effectLst/>
                      </a:endParaRPr>
                    </a:p>
                  </a:txBody>
                  <a:tcPr marL="121888" marR="121888"/>
                </a:tc>
              </a:tr>
            </a:tbl>
          </a:graphicData>
        </a:graphic>
      </p:graphicFrame>
    </p:spTree>
    <p:extLst>
      <p:ext uri="{BB962C8B-B14F-4D97-AF65-F5344CB8AC3E}">
        <p14:creationId xmlns:p14="http://schemas.microsoft.com/office/powerpoint/2010/main" val="680348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2" grpId="0" animBg="1"/>
      <p:bldP spid="14"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Seize the Opportunity</a:t>
            </a:r>
            <a:endParaRPr lang="en-CA" b="1" dirty="0">
              <a:effectLst>
                <a:outerShdw blurRad="38100" dist="38100" dir="2700000" algn="tl">
                  <a:srgbClr val="000000">
                    <a:alpha val="43137"/>
                  </a:srgbClr>
                </a:outerShdw>
              </a:effectLst>
            </a:endParaRPr>
          </a:p>
        </p:txBody>
      </p:sp>
      <p:sp>
        <p:nvSpPr>
          <p:cNvPr id="3" name="Text Placeholder 2"/>
          <p:cNvSpPr>
            <a:spLocks noGrp="1"/>
          </p:cNvSpPr>
          <p:nvPr>
            <p:ph type="body" sz="quarter" idx="10"/>
          </p:nvPr>
        </p:nvSpPr>
        <p:spPr>
          <a:xfrm>
            <a:off x="519113" y="1447800"/>
            <a:ext cx="11173090" cy="3620543"/>
          </a:xfrm>
        </p:spPr>
        <p:txBody>
          <a:bodyPr/>
          <a:lstStyle/>
          <a:p>
            <a:pPr>
              <a:lnSpc>
                <a:spcPct val="150000"/>
              </a:lnSpc>
              <a:spcAft>
                <a:spcPts val="1200"/>
              </a:spcAft>
            </a:pPr>
            <a:r>
              <a:rPr lang="en-US" b="1" dirty="0" smtClean="0">
                <a:effectLst>
                  <a:outerShdw blurRad="38100" dist="38100" dir="2700000" algn="tl">
                    <a:srgbClr val="000000">
                      <a:alpha val="43137"/>
                    </a:srgbClr>
                  </a:outerShdw>
                </a:effectLst>
              </a:rPr>
              <a:t>Doing same thing will lead to same results</a:t>
            </a:r>
          </a:p>
          <a:p>
            <a:pPr>
              <a:lnSpc>
                <a:spcPct val="150000"/>
              </a:lnSpc>
              <a:spcAft>
                <a:spcPts val="1200"/>
              </a:spcAft>
            </a:pPr>
            <a:r>
              <a:rPr lang="en-US" b="1" dirty="0" smtClean="0">
                <a:effectLst>
                  <a:outerShdw blurRad="38100" dist="38100" dir="2700000" algn="tl">
                    <a:srgbClr val="000000">
                      <a:alpha val="43137"/>
                    </a:srgbClr>
                  </a:outerShdw>
                </a:effectLst>
              </a:rPr>
              <a:t>Core Installs of Server 2008 R2 </a:t>
            </a:r>
            <a:r>
              <a:rPr lang="en-US" b="1" dirty="0" err="1" smtClean="0">
                <a:effectLst>
                  <a:outerShdw blurRad="38100" dist="38100" dir="2700000" algn="tl">
                    <a:srgbClr val="000000">
                      <a:alpha val="43137"/>
                    </a:srgbClr>
                  </a:outerShdw>
                </a:effectLst>
              </a:rPr>
              <a:t>vs</a:t>
            </a:r>
            <a:r>
              <a:rPr lang="en-US" b="1" dirty="0" smtClean="0">
                <a:effectLst>
                  <a:outerShdw blurRad="38100" dist="38100" dir="2700000" algn="tl">
                    <a:srgbClr val="000000">
                      <a:alpha val="43137"/>
                    </a:srgbClr>
                  </a:outerShdw>
                </a:effectLst>
              </a:rPr>
              <a:t> full installs</a:t>
            </a:r>
          </a:p>
          <a:p>
            <a:pPr>
              <a:lnSpc>
                <a:spcPct val="150000"/>
              </a:lnSpc>
              <a:spcAft>
                <a:spcPts val="1200"/>
              </a:spcAft>
            </a:pPr>
            <a:r>
              <a:rPr lang="en-US" b="1" dirty="0" smtClean="0">
                <a:effectLst>
                  <a:outerShdw blurRad="38100" dist="38100" dir="2700000" algn="tl">
                    <a:srgbClr val="000000">
                      <a:alpha val="43137"/>
                    </a:srgbClr>
                  </a:outerShdw>
                </a:effectLst>
              </a:rPr>
              <a:t>Physical or Virtual?</a:t>
            </a:r>
          </a:p>
          <a:p>
            <a:pPr>
              <a:lnSpc>
                <a:spcPct val="150000"/>
              </a:lnSpc>
              <a:spcAft>
                <a:spcPts val="1200"/>
              </a:spcAft>
            </a:pPr>
            <a:r>
              <a:rPr lang="en-US" b="1" dirty="0" smtClean="0">
                <a:effectLst>
                  <a:outerShdw blurRad="38100" dist="38100" dir="2700000" algn="tl">
                    <a:srgbClr val="000000">
                      <a:alpha val="43137"/>
                    </a:srgbClr>
                  </a:outerShdw>
                </a:effectLst>
              </a:rPr>
              <a:t>Minimize impact on rollout process</a:t>
            </a:r>
          </a:p>
        </p:txBody>
      </p:sp>
      <p:pic>
        <p:nvPicPr>
          <p:cNvPr id="5123" name="Picture 3" descr="C:\Users\rclaus\AppData\Local\Microsoft\Windows\Temporary Internet Files\Content.IE5\164LXQHQ\MC900293498[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3625" y="3382747"/>
            <a:ext cx="3719118" cy="3042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82460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effectLst>
                  <a:outerShdw blurRad="38100" dist="38100" dir="2700000" algn="tl">
                    <a:srgbClr val="000000">
                      <a:alpha val="43137"/>
                    </a:srgbClr>
                  </a:outerShdw>
                </a:effectLst>
              </a:rPr>
              <a:t>Let’s Get ‘</a:t>
            </a:r>
            <a:r>
              <a:rPr lang="en-CA" b="1" dirty="0" err="1" smtClean="0">
                <a:effectLst>
                  <a:outerShdw blurRad="38100" dist="38100" dir="2700000" algn="tl">
                    <a:srgbClr val="000000">
                      <a:alpha val="43137"/>
                    </a:srgbClr>
                  </a:outerShdw>
                </a:effectLst>
              </a:rPr>
              <a:t>er</a:t>
            </a:r>
            <a:r>
              <a:rPr lang="en-CA" b="1" dirty="0" smtClean="0">
                <a:effectLst>
                  <a:outerShdw blurRad="38100" dist="38100" dir="2700000" algn="tl">
                    <a:srgbClr val="000000">
                      <a:alpha val="43137"/>
                    </a:srgbClr>
                  </a:outerShdw>
                </a:effectLst>
              </a:rPr>
              <a:t> done!</a:t>
            </a:r>
            <a:endParaRPr lang="en-CA" b="1" dirty="0">
              <a:effectLst>
                <a:outerShdw blurRad="38100" dist="38100" dir="2700000" algn="tl">
                  <a:srgbClr val="000000">
                    <a:alpha val="43137"/>
                  </a:srgbClr>
                </a:outerShdw>
              </a:effectLst>
            </a:endParaRPr>
          </a:p>
        </p:txBody>
      </p:sp>
      <p:sp>
        <p:nvSpPr>
          <p:cNvPr id="3" name="TextBox 2"/>
          <p:cNvSpPr txBox="1"/>
          <p:nvPr/>
        </p:nvSpPr>
        <p:spPr>
          <a:xfrm>
            <a:off x="1685050" y="2653552"/>
            <a:ext cx="8810104" cy="492443"/>
          </a:xfrm>
          <a:prstGeom prst="rect">
            <a:avLst/>
          </a:prstGeom>
          <a:noFill/>
        </p:spPr>
        <p:txBody>
          <a:bodyPr wrap="none" lIns="0" tIns="0" rIns="0" bIns="0" rtlCol="0">
            <a:spAutoFit/>
          </a:bodyPr>
          <a:lstStyle/>
          <a:p>
            <a:r>
              <a:rPr lang="en-CA" sz="3200" dirty="0" smtClean="0">
                <a:gradFill>
                  <a:gsLst>
                    <a:gs pos="0">
                      <a:schemeClr val="tx1"/>
                    </a:gs>
                    <a:gs pos="86000">
                      <a:schemeClr val="tx1"/>
                    </a:gs>
                  </a:gsLst>
                  <a:lin ang="5400000" scaled="0"/>
                </a:gradFill>
              </a:rPr>
              <a:t>(insert diagram of reference network of </a:t>
            </a:r>
            <a:r>
              <a:rPr lang="en-CA" sz="3200" dirty="0" err="1" smtClean="0">
                <a:gradFill>
                  <a:gsLst>
                    <a:gs pos="0">
                      <a:schemeClr val="tx1"/>
                    </a:gs>
                    <a:gs pos="86000">
                      <a:schemeClr val="tx1"/>
                    </a:gs>
                  </a:gsLst>
                  <a:lin ang="5400000" scaled="0"/>
                </a:gradFill>
              </a:rPr>
              <a:t>Contoso</a:t>
            </a:r>
            <a:r>
              <a:rPr lang="en-CA" sz="3200" dirty="0" smtClean="0">
                <a:gradFill>
                  <a:gsLst>
                    <a:gs pos="0">
                      <a:schemeClr val="tx1"/>
                    </a:gs>
                    <a:gs pos="86000">
                      <a:schemeClr val="tx1"/>
                    </a:gs>
                  </a:gsLst>
                  <a:lin ang="5400000" scaled="0"/>
                </a:gradFill>
              </a:rPr>
              <a:t>)</a:t>
            </a:r>
          </a:p>
        </p:txBody>
      </p:sp>
      <p:sp>
        <p:nvSpPr>
          <p:cNvPr id="4" name="TextBox 3"/>
          <p:cNvSpPr txBox="1"/>
          <p:nvPr/>
        </p:nvSpPr>
        <p:spPr>
          <a:xfrm>
            <a:off x="4061386" y="3960203"/>
            <a:ext cx="3206006" cy="553998"/>
          </a:xfrm>
          <a:prstGeom prst="rect">
            <a:avLst/>
          </a:prstGeom>
          <a:noFill/>
        </p:spPr>
        <p:txBody>
          <a:bodyPr wrap="none" lIns="0" tIns="0" rIns="0" bIns="0" rtlCol="0">
            <a:spAutoFit/>
          </a:bodyPr>
          <a:lstStyle/>
          <a:p>
            <a:r>
              <a:rPr lang="en-CA" dirty="0" smtClean="0">
                <a:gradFill>
                  <a:gsLst>
                    <a:gs pos="0">
                      <a:schemeClr val="tx1"/>
                    </a:gs>
                    <a:gs pos="86000">
                      <a:schemeClr val="tx1"/>
                    </a:gs>
                  </a:gsLst>
                  <a:lin ang="5400000" scaled="0"/>
                </a:gradFill>
              </a:rPr>
              <a:t>Planning Guide for </a:t>
            </a:r>
            <a:r>
              <a:rPr lang="en-CA" dirty="0" err="1" smtClean="0">
                <a:gradFill>
                  <a:gsLst>
                    <a:gs pos="0">
                      <a:schemeClr val="tx1"/>
                    </a:gs>
                    <a:gs pos="86000">
                      <a:schemeClr val="tx1"/>
                    </a:gs>
                  </a:gsLst>
                  <a:lin ang="5400000" scaled="0"/>
                </a:gradFill>
              </a:rPr>
              <a:t>Contoso</a:t>
            </a:r>
            <a:r>
              <a:rPr lang="en-CA" dirty="0" smtClean="0">
                <a:gradFill>
                  <a:gsLst>
                    <a:gs pos="0">
                      <a:schemeClr val="tx1"/>
                    </a:gs>
                    <a:gs pos="86000">
                      <a:schemeClr val="tx1"/>
                    </a:gs>
                  </a:gsLst>
                  <a:lin ang="5400000" scaled="0"/>
                </a:gradFill>
              </a:rPr>
              <a:t> Inc</a:t>
            </a:r>
          </a:p>
          <a:p>
            <a:endParaRPr lang="en-US" dirty="0" err="1" smtClean="0">
              <a:gradFill>
                <a:gsLst>
                  <a:gs pos="0">
                    <a:schemeClr val="tx1"/>
                  </a:gs>
                  <a:gs pos="86000">
                    <a:schemeClr val="tx1"/>
                  </a:gs>
                </a:gsLst>
                <a:lin ang="5400000" scaled="0"/>
              </a:gra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8506" b="6034"/>
          <a:stretch/>
        </p:blipFill>
        <p:spPr>
          <a:xfrm>
            <a:off x="1379111" y="6824"/>
            <a:ext cx="9430603" cy="6858000"/>
          </a:xfrm>
          <a:prstGeom prst="rect">
            <a:avLst/>
          </a:prstGeom>
        </p:spPr>
      </p:pic>
    </p:spTree>
    <p:extLst>
      <p:ext uri="{BB962C8B-B14F-4D97-AF65-F5344CB8AC3E}">
        <p14:creationId xmlns:p14="http://schemas.microsoft.com/office/powerpoint/2010/main" val="26832209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9095" y="0"/>
            <a:ext cx="5070634" cy="6858000"/>
          </a:xfrm>
          <a:prstGeom prst="rect">
            <a:avLst/>
          </a:prstGeom>
        </p:spPr>
      </p:pic>
    </p:spTree>
    <p:extLst>
      <p:ext uri="{BB962C8B-B14F-4D97-AF65-F5344CB8AC3E}">
        <p14:creationId xmlns:p14="http://schemas.microsoft.com/office/powerpoint/2010/main" val="24561635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9095" y="0"/>
            <a:ext cx="5070634" cy="6858000"/>
          </a:xfrm>
          <a:prstGeom prst="rect">
            <a:avLst/>
          </a:prstGeom>
        </p:spPr>
      </p:pic>
      <p:sp>
        <p:nvSpPr>
          <p:cNvPr id="3" name="Freeform 2"/>
          <p:cNvSpPr/>
          <p:nvPr/>
        </p:nvSpPr>
        <p:spPr>
          <a:xfrm>
            <a:off x="4252823" y="1078302"/>
            <a:ext cx="2130724" cy="406182"/>
          </a:xfrm>
          <a:custGeom>
            <a:avLst/>
            <a:gdLst>
              <a:gd name="connsiteX0" fmla="*/ 0 w 2130724"/>
              <a:gd name="connsiteY0" fmla="*/ 301924 h 406182"/>
              <a:gd name="connsiteX1" fmla="*/ 60385 w 2130724"/>
              <a:gd name="connsiteY1" fmla="*/ 232913 h 406182"/>
              <a:gd name="connsiteX2" fmla="*/ 120769 w 2130724"/>
              <a:gd name="connsiteY2" fmla="*/ 189781 h 406182"/>
              <a:gd name="connsiteX3" fmla="*/ 120769 w 2130724"/>
              <a:gd name="connsiteY3" fmla="*/ 293298 h 406182"/>
              <a:gd name="connsiteX4" fmla="*/ 129396 w 2130724"/>
              <a:gd name="connsiteY4" fmla="*/ 336430 h 406182"/>
              <a:gd name="connsiteX5" fmla="*/ 215660 w 2130724"/>
              <a:gd name="connsiteY5" fmla="*/ 319177 h 406182"/>
              <a:gd name="connsiteX6" fmla="*/ 241539 w 2130724"/>
              <a:gd name="connsiteY6" fmla="*/ 293298 h 406182"/>
              <a:gd name="connsiteX7" fmla="*/ 276045 w 2130724"/>
              <a:gd name="connsiteY7" fmla="*/ 267419 h 406182"/>
              <a:gd name="connsiteX8" fmla="*/ 293298 w 2130724"/>
              <a:gd name="connsiteY8" fmla="*/ 241540 h 406182"/>
              <a:gd name="connsiteX9" fmla="*/ 370935 w 2130724"/>
              <a:gd name="connsiteY9" fmla="*/ 181155 h 406182"/>
              <a:gd name="connsiteX10" fmla="*/ 405441 w 2130724"/>
              <a:gd name="connsiteY10" fmla="*/ 293298 h 406182"/>
              <a:gd name="connsiteX11" fmla="*/ 448573 w 2130724"/>
              <a:gd name="connsiteY11" fmla="*/ 241540 h 406182"/>
              <a:gd name="connsiteX12" fmla="*/ 491705 w 2130724"/>
              <a:gd name="connsiteY12" fmla="*/ 215660 h 406182"/>
              <a:gd name="connsiteX13" fmla="*/ 500332 w 2130724"/>
              <a:gd name="connsiteY13" fmla="*/ 276045 h 406182"/>
              <a:gd name="connsiteX14" fmla="*/ 483079 w 2130724"/>
              <a:gd name="connsiteY14" fmla="*/ 310551 h 406182"/>
              <a:gd name="connsiteX15" fmla="*/ 465826 w 2130724"/>
              <a:gd name="connsiteY15" fmla="*/ 379562 h 406182"/>
              <a:gd name="connsiteX16" fmla="*/ 560717 w 2130724"/>
              <a:gd name="connsiteY16" fmla="*/ 353683 h 406182"/>
              <a:gd name="connsiteX17" fmla="*/ 707366 w 2130724"/>
              <a:gd name="connsiteY17" fmla="*/ 250166 h 406182"/>
              <a:gd name="connsiteX18" fmla="*/ 724619 w 2130724"/>
              <a:gd name="connsiteY18" fmla="*/ 284672 h 406182"/>
              <a:gd name="connsiteX19" fmla="*/ 733245 w 2130724"/>
              <a:gd name="connsiteY19" fmla="*/ 353683 h 406182"/>
              <a:gd name="connsiteX20" fmla="*/ 759124 w 2130724"/>
              <a:gd name="connsiteY20" fmla="*/ 345056 h 406182"/>
              <a:gd name="connsiteX21" fmla="*/ 862641 w 2130724"/>
              <a:gd name="connsiteY21" fmla="*/ 276045 h 406182"/>
              <a:gd name="connsiteX22" fmla="*/ 974785 w 2130724"/>
              <a:gd name="connsiteY22" fmla="*/ 224287 h 406182"/>
              <a:gd name="connsiteX23" fmla="*/ 1052422 w 2130724"/>
              <a:gd name="connsiteY23" fmla="*/ 189781 h 406182"/>
              <a:gd name="connsiteX24" fmla="*/ 1112807 w 2130724"/>
              <a:gd name="connsiteY24" fmla="*/ 198407 h 406182"/>
              <a:gd name="connsiteX25" fmla="*/ 1181819 w 2130724"/>
              <a:gd name="connsiteY25" fmla="*/ 388189 h 406182"/>
              <a:gd name="connsiteX26" fmla="*/ 1233577 w 2130724"/>
              <a:gd name="connsiteY26" fmla="*/ 327804 h 406182"/>
              <a:gd name="connsiteX27" fmla="*/ 1259456 w 2130724"/>
              <a:gd name="connsiteY27" fmla="*/ 301924 h 406182"/>
              <a:gd name="connsiteX28" fmla="*/ 1276709 w 2130724"/>
              <a:gd name="connsiteY28" fmla="*/ 276045 h 406182"/>
              <a:gd name="connsiteX29" fmla="*/ 1431985 w 2130724"/>
              <a:gd name="connsiteY29" fmla="*/ 232913 h 406182"/>
              <a:gd name="connsiteX30" fmla="*/ 1509622 w 2130724"/>
              <a:gd name="connsiteY30" fmla="*/ 198407 h 406182"/>
              <a:gd name="connsiteX31" fmla="*/ 1647645 w 2130724"/>
              <a:gd name="connsiteY31" fmla="*/ 232913 h 406182"/>
              <a:gd name="connsiteX32" fmla="*/ 1656271 w 2130724"/>
              <a:gd name="connsiteY32" fmla="*/ 267419 h 406182"/>
              <a:gd name="connsiteX33" fmla="*/ 1647645 w 2130724"/>
              <a:gd name="connsiteY33" fmla="*/ 370936 h 406182"/>
              <a:gd name="connsiteX34" fmla="*/ 1682151 w 2130724"/>
              <a:gd name="connsiteY34" fmla="*/ 327804 h 406182"/>
              <a:gd name="connsiteX35" fmla="*/ 1742535 w 2130724"/>
              <a:gd name="connsiteY35" fmla="*/ 293298 h 406182"/>
              <a:gd name="connsiteX36" fmla="*/ 1768415 w 2130724"/>
              <a:gd name="connsiteY36" fmla="*/ 310551 h 406182"/>
              <a:gd name="connsiteX37" fmla="*/ 1777041 w 2130724"/>
              <a:gd name="connsiteY37" fmla="*/ 336430 h 406182"/>
              <a:gd name="connsiteX38" fmla="*/ 1811547 w 2130724"/>
              <a:gd name="connsiteY38" fmla="*/ 353683 h 406182"/>
              <a:gd name="connsiteX39" fmla="*/ 1854679 w 2130724"/>
              <a:gd name="connsiteY39" fmla="*/ 345056 h 406182"/>
              <a:gd name="connsiteX40" fmla="*/ 1871932 w 2130724"/>
              <a:gd name="connsiteY40" fmla="*/ 310551 h 406182"/>
              <a:gd name="connsiteX41" fmla="*/ 1880558 w 2130724"/>
              <a:gd name="connsiteY41" fmla="*/ 0 h 406182"/>
              <a:gd name="connsiteX42" fmla="*/ 1915064 w 2130724"/>
              <a:gd name="connsiteY42" fmla="*/ 34506 h 406182"/>
              <a:gd name="connsiteX43" fmla="*/ 1958196 w 2130724"/>
              <a:gd name="connsiteY43" fmla="*/ 94890 h 406182"/>
              <a:gd name="connsiteX44" fmla="*/ 1984075 w 2130724"/>
              <a:gd name="connsiteY44" fmla="*/ 155275 h 406182"/>
              <a:gd name="connsiteX45" fmla="*/ 2009954 w 2130724"/>
              <a:gd name="connsiteY45" fmla="*/ 215660 h 406182"/>
              <a:gd name="connsiteX46" fmla="*/ 2027207 w 2130724"/>
              <a:gd name="connsiteY46" fmla="*/ 241540 h 406182"/>
              <a:gd name="connsiteX47" fmla="*/ 2035834 w 2130724"/>
              <a:gd name="connsiteY47" fmla="*/ 267419 h 406182"/>
              <a:gd name="connsiteX48" fmla="*/ 2061713 w 2130724"/>
              <a:gd name="connsiteY48" fmla="*/ 276045 h 406182"/>
              <a:gd name="connsiteX49" fmla="*/ 2104845 w 2130724"/>
              <a:gd name="connsiteY49" fmla="*/ 284672 h 406182"/>
              <a:gd name="connsiteX50" fmla="*/ 2113471 w 2130724"/>
              <a:gd name="connsiteY50" fmla="*/ 319177 h 406182"/>
              <a:gd name="connsiteX51" fmla="*/ 2130724 w 2130724"/>
              <a:gd name="connsiteY51" fmla="*/ 345056 h 40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130724" h="406182">
                <a:moveTo>
                  <a:pt x="0" y="301924"/>
                </a:moveTo>
                <a:cubicBezTo>
                  <a:pt x="20784" y="275943"/>
                  <a:pt x="35627" y="254134"/>
                  <a:pt x="60385" y="232913"/>
                </a:cubicBezTo>
                <a:cubicBezTo>
                  <a:pt x="79111" y="216863"/>
                  <a:pt x="100287" y="203436"/>
                  <a:pt x="120769" y="189781"/>
                </a:cubicBezTo>
                <a:cubicBezTo>
                  <a:pt x="141100" y="291430"/>
                  <a:pt x="120769" y="164899"/>
                  <a:pt x="120769" y="293298"/>
                </a:cubicBezTo>
                <a:cubicBezTo>
                  <a:pt x="120769" y="307960"/>
                  <a:pt x="126520" y="322053"/>
                  <a:pt x="129396" y="336430"/>
                </a:cubicBezTo>
                <a:cubicBezTo>
                  <a:pt x="158151" y="330679"/>
                  <a:pt x="188290" y="329704"/>
                  <a:pt x="215660" y="319177"/>
                </a:cubicBezTo>
                <a:cubicBezTo>
                  <a:pt x="227046" y="314798"/>
                  <a:pt x="232276" y="301237"/>
                  <a:pt x="241539" y="293298"/>
                </a:cubicBezTo>
                <a:cubicBezTo>
                  <a:pt x="252455" y="283941"/>
                  <a:pt x="265879" y="277585"/>
                  <a:pt x="276045" y="267419"/>
                </a:cubicBezTo>
                <a:cubicBezTo>
                  <a:pt x="283376" y="260088"/>
                  <a:pt x="285627" y="248514"/>
                  <a:pt x="293298" y="241540"/>
                </a:cubicBezTo>
                <a:cubicBezTo>
                  <a:pt x="317557" y="219486"/>
                  <a:pt x="370935" y="181155"/>
                  <a:pt x="370935" y="181155"/>
                </a:cubicBezTo>
                <a:cubicBezTo>
                  <a:pt x="340951" y="331078"/>
                  <a:pt x="302762" y="322635"/>
                  <a:pt x="405441" y="293298"/>
                </a:cubicBezTo>
                <a:cubicBezTo>
                  <a:pt x="419818" y="276045"/>
                  <a:pt x="431880" y="256564"/>
                  <a:pt x="448573" y="241540"/>
                </a:cubicBezTo>
                <a:cubicBezTo>
                  <a:pt x="461036" y="230324"/>
                  <a:pt x="477754" y="206360"/>
                  <a:pt x="491705" y="215660"/>
                </a:cubicBezTo>
                <a:cubicBezTo>
                  <a:pt x="508623" y="226938"/>
                  <a:pt x="497456" y="255917"/>
                  <a:pt x="500332" y="276045"/>
                </a:cubicBezTo>
                <a:cubicBezTo>
                  <a:pt x="494581" y="287547"/>
                  <a:pt x="487146" y="298351"/>
                  <a:pt x="483079" y="310551"/>
                </a:cubicBezTo>
                <a:cubicBezTo>
                  <a:pt x="475581" y="333046"/>
                  <a:pt x="465826" y="379562"/>
                  <a:pt x="465826" y="379562"/>
                </a:cubicBezTo>
                <a:cubicBezTo>
                  <a:pt x="509141" y="394001"/>
                  <a:pt x="503269" y="398822"/>
                  <a:pt x="560717" y="353683"/>
                </a:cubicBezTo>
                <a:cubicBezTo>
                  <a:pt x="688636" y="253174"/>
                  <a:pt x="632917" y="274981"/>
                  <a:pt x="707366" y="250166"/>
                </a:cubicBezTo>
                <a:cubicBezTo>
                  <a:pt x="713117" y="261668"/>
                  <a:pt x="721500" y="272196"/>
                  <a:pt x="724619" y="284672"/>
                </a:cubicBezTo>
                <a:cubicBezTo>
                  <a:pt x="730242" y="307163"/>
                  <a:pt x="721743" y="333555"/>
                  <a:pt x="733245" y="353683"/>
                </a:cubicBezTo>
                <a:cubicBezTo>
                  <a:pt x="737756" y="361578"/>
                  <a:pt x="751327" y="349734"/>
                  <a:pt x="759124" y="345056"/>
                </a:cubicBezTo>
                <a:cubicBezTo>
                  <a:pt x="794685" y="323719"/>
                  <a:pt x="828135" y="299049"/>
                  <a:pt x="862641" y="276045"/>
                </a:cubicBezTo>
                <a:cubicBezTo>
                  <a:pt x="892129" y="256387"/>
                  <a:pt x="944192" y="239584"/>
                  <a:pt x="974785" y="224287"/>
                </a:cubicBezTo>
                <a:cubicBezTo>
                  <a:pt x="1049404" y="186977"/>
                  <a:pt x="986575" y="206242"/>
                  <a:pt x="1052422" y="189781"/>
                </a:cubicBezTo>
                <a:cubicBezTo>
                  <a:pt x="1072550" y="192656"/>
                  <a:pt x="1105920" y="179276"/>
                  <a:pt x="1112807" y="198407"/>
                </a:cubicBezTo>
                <a:cubicBezTo>
                  <a:pt x="1187190" y="405025"/>
                  <a:pt x="1049756" y="432207"/>
                  <a:pt x="1181819" y="388189"/>
                </a:cubicBezTo>
                <a:cubicBezTo>
                  <a:pt x="1231298" y="355202"/>
                  <a:pt x="1186758" y="390230"/>
                  <a:pt x="1233577" y="327804"/>
                </a:cubicBezTo>
                <a:cubicBezTo>
                  <a:pt x="1240897" y="318044"/>
                  <a:pt x="1251646" y="311296"/>
                  <a:pt x="1259456" y="301924"/>
                </a:cubicBezTo>
                <a:cubicBezTo>
                  <a:pt x="1266093" y="293959"/>
                  <a:pt x="1270958" y="284671"/>
                  <a:pt x="1276709" y="276045"/>
                </a:cubicBezTo>
                <a:cubicBezTo>
                  <a:pt x="1346659" y="299363"/>
                  <a:pt x="1294145" y="288049"/>
                  <a:pt x="1431985" y="232913"/>
                </a:cubicBezTo>
                <a:cubicBezTo>
                  <a:pt x="1487055" y="210885"/>
                  <a:pt x="1461268" y="222585"/>
                  <a:pt x="1509622" y="198407"/>
                </a:cubicBezTo>
                <a:cubicBezTo>
                  <a:pt x="1583878" y="203711"/>
                  <a:pt x="1622610" y="174497"/>
                  <a:pt x="1647645" y="232913"/>
                </a:cubicBezTo>
                <a:cubicBezTo>
                  <a:pt x="1652315" y="243810"/>
                  <a:pt x="1653396" y="255917"/>
                  <a:pt x="1656271" y="267419"/>
                </a:cubicBezTo>
                <a:cubicBezTo>
                  <a:pt x="1653396" y="301925"/>
                  <a:pt x="1634005" y="339111"/>
                  <a:pt x="1647645" y="370936"/>
                </a:cubicBezTo>
                <a:cubicBezTo>
                  <a:pt x="1654898" y="387859"/>
                  <a:pt x="1670027" y="341661"/>
                  <a:pt x="1682151" y="327804"/>
                </a:cubicBezTo>
                <a:cubicBezTo>
                  <a:pt x="1710932" y="294911"/>
                  <a:pt x="1701521" y="303551"/>
                  <a:pt x="1742535" y="293298"/>
                </a:cubicBezTo>
                <a:cubicBezTo>
                  <a:pt x="1751162" y="299049"/>
                  <a:pt x="1761938" y="302455"/>
                  <a:pt x="1768415" y="310551"/>
                </a:cubicBezTo>
                <a:cubicBezTo>
                  <a:pt x="1774095" y="317651"/>
                  <a:pt x="1770611" y="330000"/>
                  <a:pt x="1777041" y="336430"/>
                </a:cubicBezTo>
                <a:cubicBezTo>
                  <a:pt x="1786134" y="345523"/>
                  <a:pt x="1800045" y="347932"/>
                  <a:pt x="1811547" y="353683"/>
                </a:cubicBezTo>
                <a:cubicBezTo>
                  <a:pt x="1825924" y="350807"/>
                  <a:pt x="1842748" y="353578"/>
                  <a:pt x="1854679" y="345056"/>
                </a:cubicBezTo>
                <a:cubicBezTo>
                  <a:pt x="1865143" y="337582"/>
                  <a:pt x="1870970" y="323374"/>
                  <a:pt x="1871932" y="310551"/>
                </a:cubicBezTo>
                <a:cubicBezTo>
                  <a:pt x="1879677" y="207284"/>
                  <a:pt x="1877683" y="103517"/>
                  <a:pt x="1880558" y="0"/>
                </a:cubicBezTo>
                <a:cubicBezTo>
                  <a:pt x="1892060" y="11502"/>
                  <a:pt x="1905304" y="21493"/>
                  <a:pt x="1915064" y="34506"/>
                </a:cubicBezTo>
                <a:cubicBezTo>
                  <a:pt x="1983191" y="125340"/>
                  <a:pt x="1880137" y="16831"/>
                  <a:pt x="1958196" y="94890"/>
                </a:cubicBezTo>
                <a:cubicBezTo>
                  <a:pt x="1974657" y="144277"/>
                  <a:pt x="1957426" y="96647"/>
                  <a:pt x="1984075" y="155275"/>
                </a:cubicBezTo>
                <a:cubicBezTo>
                  <a:pt x="1993137" y="175211"/>
                  <a:pt x="2000161" y="196073"/>
                  <a:pt x="2009954" y="215660"/>
                </a:cubicBezTo>
                <a:cubicBezTo>
                  <a:pt x="2014591" y="224933"/>
                  <a:pt x="2022570" y="232267"/>
                  <a:pt x="2027207" y="241540"/>
                </a:cubicBezTo>
                <a:cubicBezTo>
                  <a:pt x="2031274" y="249673"/>
                  <a:pt x="2029404" y="260989"/>
                  <a:pt x="2035834" y="267419"/>
                </a:cubicBezTo>
                <a:cubicBezTo>
                  <a:pt x="2042264" y="273849"/>
                  <a:pt x="2052892" y="273840"/>
                  <a:pt x="2061713" y="276045"/>
                </a:cubicBezTo>
                <a:cubicBezTo>
                  <a:pt x="2075937" y="279601"/>
                  <a:pt x="2090468" y="281796"/>
                  <a:pt x="2104845" y="284672"/>
                </a:cubicBezTo>
                <a:cubicBezTo>
                  <a:pt x="2107720" y="296174"/>
                  <a:pt x="2108801" y="308280"/>
                  <a:pt x="2113471" y="319177"/>
                </a:cubicBezTo>
                <a:cubicBezTo>
                  <a:pt x="2117555" y="328706"/>
                  <a:pt x="2130724" y="345056"/>
                  <a:pt x="2130724" y="345056"/>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663264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ight Arrow 80"/>
          <p:cNvSpPr/>
          <p:nvPr/>
        </p:nvSpPr>
        <p:spPr bwMode="auto">
          <a:xfrm>
            <a:off x="101573" y="152400"/>
            <a:ext cx="11951882" cy="6273800"/>
          </a:xfrm>
          <a:prstGeom prst="rightArrow">
            <a:avLst>
              <a:gd name="adj1" fmla="val 50000"/>
              <a:gd name="adj2" fmla="val 50203"/>
            </a:avLst>
          </a:prstGeom>
          <a:gradFill flip="none" rotWithShape="1">
            <a:gsLst>
              <a:gs pos="0">
                <a:schemeClr val="bg1">
                  <a:lumMod val="50000"/>
                </a:schemeClr>
              </a:gs>
              <a:gs pos="50000">
                <a:schemeClr val="bg1"/>
              </a:gs>
              <a:gs pos="100000">
                <a:schemeClr val="bg2"/>
              </a:gs>
            </a:gsLst>
            <a:lin ang="13500000" scaled="1"/>
            <a:tileRect/>
          </a:gradFill>
          <a:ln>
            <a:headEnd type="none" w="med" len="med"/>
            <a:tailEnd type="none" w="med" len="med"/>
          </a:ln>
          <a:effectLst/>
          <a:scene3d>
            <a:camera prst="orthographicFront">
              <a:rot lat="0" lon="0" rev="0"/>
            </a:camera>
            <a:lightRig rig="threePt" dir="t">
              <a:rot lat="0" lon="0" rev="1200000"/>
            </a:lightRig>
          </a:scene3d>
          <a:sp3d>
            <a:bevelT/>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bg1"/>
                  </a:gs>
                  <a:gs pos="100000">
                    <a:schemeClr val="bg1"/>
                  </a:gs>
                </a:gsLst>
                <a:lin ang="13500000" scaled="1"/>
              </a:gradFill>
              <a:latin typeface="Segoe UI" pitchFamily="34" charset="0"/>
            </a:endParaRPr>
          </a:p>
        </p:txBody>
      </p:sp>
      <p:sp>
        <p:nvSpPr>
          <p:cNvPr id="2" name="Title 1"/>
          <p:cNvSpPr>
            <a:spLocks noGrp="1"/>
          </p:cNvSpPr>
          <p:nvPr>
            <p:ph type="title"/>
          </p:nvPr>
        </p:nvSpPr>
        <p:spPr>
          <a:xfrm>
            <a:off x="519113" y="238998"/>
            <a:ext cx="11297882" cy="1301935"/>
          </a:xfrm>
        </p:spPr>
        <p:txBody>
          <a:bodyPr>
            <a:normAutofit/>
          </a:bodyPr>
          <a:lstStyle/>
          <a:p>
            <a:r>
              <a:rPr lang="en-US" b="1" dirty="0" smtClean="0">
                <a:effectLst>
                  <a:outerShdw blurRad="38100" dist="38100" dir="2700000" algn="tl">
                    <a:srgbClr val="000000">
                      <a:alpha val="43137"/>
                    </a:srgbClr>
                  </a:outerShdw>
                </a:effectLst>
              </a:rPr>
              <a:t>Destination Server Setup</a:t>
            </a:r>
            <a:br>
              <a:rPr lang="en-US"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Windows Server 2008 R2</a:t>
            </a:r>
            <a:endParaRPr lang="en-US" b="1" dirty="0">
              <a:gradFill>
                <a:gsLst>
                  <a:gs pos="0">
                    <a:schemeClr val="accent1"/>
                  </a:gs>
                  <a:gs pos="100000">
                    <a:schemeClr val="accent1"/>
                  </a:gs>
                </a:gsLst>
                <a:lin ang="13500000" scaled="1"/>
              </a:gradFill>
              <a:effectLst>
                <a:outerShdw blurRad="38100" dist="38100" dir="2700000" algn="tl">
                  <a:srgbClr val="000000">
                    <a:alpha val="43137"/>
                  </a:srgbClr>
                </a:outerShdw>
              </a:effectLst>
            </a:endParaRPr>
          </a:p>
        </p:txBody>
      </p:sp>
      <p:sp>
        <p:nvSpPr>
          <p:cNvPr id="21" name="TextBox 20"/>
          <p:cNvSpPr txBox="1"/>
          <p:nvPr/>
        </p:nvSpPr>
        <p:spPr>
          <a:xfrm>
            <a:off x="13227132" y="1540933"/>
            <a:ext cx="184731" cy="369332"/>
          </a:xfrm>
          <a:prstGeom prst="rect">
            <a:avLst/>
          </a:prstGeom>
          <a:noFill/>
        </p:spPr>
        <p:txBody>
          <a:bodyPr wrap="none" rtlCol="0">
            <a:spAutoFit/>
          </a:bodyPr>
          <a:lstStyle/>
          <a:p>
            <a:endParaRPr lang="en-US" dirty="0"/>
          </a:p>
        </p:txBody>
      </p:sp>
      <p:sp>
        <p:nvSpPr>
          <p:cNvPr id="29" name="Round Same Side Corner Rectangle 28"/>
          <p:cNvSpPr/>
          <p:nvPr/>
        </p:nvSpPr>
        <p:spPr>
          <a:xfrm rot="10800000">
            <a:off x="824272" y="1981200"/>
            <a:ext cx="2234618" cy="64327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30" name="Round Same Side Corner Rectangle 29"/>
          <p:cNvSpPr/>
          <p:nvPr/>
        </p:nvSpPr>
        <p:spPr>
          <a:xfrm rot="10800000">
            <a:off x="824267" y="2362200"/>
            <a:ext cx="2234617" cy="228600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31" name="Rounded Rectangle 30"/>
          <p:cNvSpPr/>
          <p:nvPr/>
        </p:nvSpPr>
        <p:spPr bwMode="auto">
          <a:xfrm rot="10800000">
            <a:off x="824271" y="1905000"/>
            <a:ext cx="2234618" cy="1828800"/>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uLnTx/>
              <a:uFillTx/>
              <a:latin typeface="+mj-lt"/>
              <a:cs typeface="Arial" charset="0"/>
            </a:endParaRPr>
          </a:p>
        </p:txBody>
      </p:sp>
      <p:sp>
        <p:nvSpPr>
          <p:cNvPr id="32" name="TextBox 31"/>
          <p:cNvSpPr txBox="1"/>
          <p:nvPr/>
        </p:nvSpPr>
        <p:spPr>
          <a:xfrm>
            <a:off x="925846" y="1976736"/>
            <a:ext cx="1787694"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Step 1</a:t>
            </a:r>
            <a:endParaRPr lang="en-US" sz="2400" dirty="0">
              <a:effectLst>
                <a:outerShdw blurRad="38100" dist="38100" dir="2700000" algn="tl">
                  <a:srgbClr val="000000">
                    <a:alpha val="43137"/>
                  </a:srgbClr>
                </a:outerShdw>
              </a:effectLst>
            </a:endParaRPr>
          </a:p>
        </p:txBody>
      </p:sp>
      <p:sp>
        <p:nvSpPr>
          <p:cNvPr id="42" name="Round Same Side Corner Rectangle 41"/>
          <p:cNvSpPr/>
          <p:nvPr/>
        </p:nvSpPr>
        <p:spPr>
          <a:xfrm rot="10800000">
            <a:off x="3262036" y="1981200"/>
            <a:ext cx="2234618" cy="64327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43" name="Round Same Side Corner Rectangle 42"/>
          <p:cNvSpPr/>
          <p:nvPr/>
        </p:nvSpPr>
        <p:spPr>
          <a:xfrm rot="10800000">
            <a:off x="3262031" y="2362200"/>
            <a:ext cx="2234617" cy="228600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44" name="Rounded Rectangle 43"/>
          <p:cNvSpPr/>
          <p:nvPr/>
        </p:nvSpPr>
        <p:spPr bwMode="auto">
          <a:xfrm rot="10800000">
            <a:off x="3262034" y="1905000"/>
            <a:ext cx="2234618" cy="1828800"/>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uLnTx/>
              <a:uFillTx/>
              <a:latin typeface="+mj-lt"/>
              <a:cs typeface="Arial" charset="0"/>
            </a:endParaRPr>
          </a:p>
        </p:txBody>
      </p:sp>
      <p:sp>
        <p:nvSpPr>
          <p:cNvPr id="45" name="TextBox 44"/>
          <p:cNvSpPr txBox="1"/>
          <p:nvPr/>
        </p:nvSpPr>
        <p:spPr>
          <a:xfrm>
            <a:off x="3363609" y="1976736"/>
            <a:ext cx="1787694"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Step 2</a:t>
            </a:r>
            <a:endParaRPr lang="en-US" sz="2400" dirty="0">
              <a:effectLst>
                <a:outerShdw blurRad="38100" dist="38100" dir="2700000" algn="tl">
                  <a:srgbClr val="000000">
                    <a:alpha val="43137"/>
                  </a:srgbClr>
                </a:outerShdw>
              </a:effectLst>
            </a:endParaRPr>
          </a:p>
        </p:txBody>
      </p:sp>
      <p:sp>
        <p:nvSpPr>
          <p:cNvPr id="25" name="Round Same Side Corner Rectangle 24"/>
          <p:cNvSpPr/>
          <p:nvPr/>
        </p:nvSpPr>
        <p:spPr>
          <a:xfrm rot="10800000">
            <a:off x="5699801" y="1981200"/>
            <a:ext cx="2234618" cy="64327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26" name="Round Same Side Corner Rectangle 25"/>
          <p:cNvSpPr/>
          <p:nvPr/>
        </p:nvSpPr>
        <p:spPr>
          <a:xfrm rot="10800000">
            <a:off x="5699796" y="2362200"/>
            <a:ext cx="2234617" cy="228600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27" name="Rounded Rectangle 26"/>
          <p:cNvSpPr/>
          <p:nvPr/>
        </p:nvSpPr>
        <p:spPr bwMode="auto">
          <a:xfrm rot="10800000">
            <a:off x="5699799" y="1905000"/>
            <a:ext cx="2234618" cy="1828800"/>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uLnTx/>
              <a:uFillTx/>
              <a:latin typeface="+mj-lt"/>
              <a:cs typeface="Arial" charset="0"/>
            </a:endParaRPr>
          </a:p>
        </p:txBody>
      </p:sp>
      <p:sp>
        <p:nvSpPr>
          <p:cNvPr id="28" name="TextBox 27"/>
          <p:cNvSpPr txBox="1"/>
          <p:nvPr/>
        </p:nvSpPr>
        <p:spPr>
          <a:xfrm>
            <a:off x="5801374" y="1976736"/>
            <a:ext cx="1787694"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Step 3</a:t>
            </a:r>
            <a:endParaRPr lang="en-US" sz="2400" dirty="0">
              <a:effectLst>
                <a:outerShdw blurRad="38100" dist="38100" dir="2700000" algn="tl">
                  <a:srgbClr val="000000">
                    <a:alpha val="43137"/>
                  </a:srgbClr>
                </a:outerShdw>
              </a:effectLst>
            </a:endParaRPr>
          </a:p>
        </p:txBody>
      </p:sp>
      <p:sp>
        <p:nvSpPr>
          <p:cNvPr id="3" name="Rectangle 2"/>
          <p:cNvSpPr/>
          <p:nvPr/>
        </p:nvSpPr>
        <p:spPr>
          <a:xfrm>
            <a:off x="824271" y="2703934"/>
            <a:ext cx="2234613" cy="830997"/>
          </a:xfrm>
          <a:prstGeom prst="rect">
            <a:avLst/>
          </a:prstGeom>
        </p:spPr>
        <p:txBody>
          <a:bodyPr wrap="square">
            <a:spAutoFit/>
          </a:bodyPr>
          <a:lstStyle/>
          <a:p>
            <a:pPr lvl="0">
              <a:buSzPct val="80000"/>
              <a:defRPr/>
            </a:pPr>
            <a:r>
              <a:rPr lang="en-US" sz="1600" dirty="0">
                <a:effectLst>
                  <a:outerShdw blurRad="38100" dist="38100" dir="2700000" algn="tl">
                    <a:srgbClr val="000000">
                      <a:alpha val="43137"/>
                    </a:srgbClr>
                  </a:outerShdw>
                </a:effectLst>
              </a:rPr>
              <a:t>Add the Windows Server Migration Tools Feature</a:t>
            </a:r>
          </a:p>
        </p:txBody>
      </p:sp>
      <p:sp>
        <p:nvSpPr>
          <p:cNvPr id="4" name="Rectangle 3"/>
          <p:cNvSpPr/>
          <p:nvPr/>
        </p:nvSpPr>
        <p:spPr>
          <a:xfrm>
            <a:off x="3262030" y="2711136"/>
            <a:ext cx="2234612" cy="978729"/>
          </a:xfrm>
          <a:prstGeom prst="rect">
            <a:avLst/>
          </a:prstGeom>
        </p:spPr>
        <p:txBody>
          <a:bodyPr wrap="square">
            <a:spAutoFit/>
          </a:bodyPr>
          <a:lstStyle/>
          <a:p>
            <a:pPr lvl="0">
              <a:lnSpc>
                <a:spcPct val="90000"/>
              </a:lnSpc>
              <a:spcBef>
                <a:spcPct val="20000"/>
              </a:spcBef>
              <a:buSzPct val="80000"/>
              <a:defRPr/>
            </a:pPr>
            <a:r>
              <a:rPr lang="en-US" sz="1600" dirty="0">
                <a:effectLst>
                  <a:outerShdw blurRad="38100" dist="38100" dir="2700000" algn="tl">
                    <a:srgbClr val="000000">
                      <a:alpha val="43137"/>
                    </a:srgbClr>
                  </a:outerShdw>
                </a:effectLst>
              </a:rPr>
              <a:t>Generate Windows Server Migration Tools deployment folder for appropriate source OS</a:t>
            </a:r>
          </a:p>
        </p:txBody>
      </p:sp>
      <p:sp>
        <p:nvSpPr>
          <p:cNvPr id="5" name="Rectangle 4"/>
          <p:cNvSpPr/>
          <p:nvPr/>
        </p:nvSpPr>
        <p:spPr>
          <a:xfrm>
            <a:off x="5699795" y="2721623"/>
            <a:ext cx="2234624" cy="535531"/>
          </a:xfrm>
          <a:prstGeom prst="rect">
            <a:avLst/>
          </a:prstGeom>
        </p:spPr>
        <p:txBody>
          <a:bodyPr wrap="square">
            <a:spAutoFit/>
          </a:bodyPr>
          <a:lstStyle/>
          <a:p>
            <a:pPr lvl="0">
              <a:lnSpc>
                <a:spcPct val="90000"/>
              </a:lnSpc>
              <a:spcBef>
                <a:spcPct val="20000"/>
              </a:spcBef>
              <a:buSzPct val="80000"/>
              <a:defRPr/>
            </a:pPr>
            <a:r>
              <a:rPr lang="en-US" sz="1600" dirty="0">
                <a:effectLst>
                  <a:outerShdw blurRad="38100" dist="38100" dir="2700000" algn="tl">
                    <a:srgbClr val="000000">
                      <a:alpha val="43137"/>
                    </a:srgbClr>
                  </a:outerShdw>
                </a:effectLst>
              </a:rPr>
              <a:t>Use </a:t>
            </a:r>
            <a:r>
              <a:rPr lang="en-US" sz="1600" dirty="0" err="1">
                <a:effectLst>
                  <a:outerShdw blurRad="38100" dist="38100" dir="2700000" algn="tl">
                    <a:srgbClr val="000000">
                      <a:alpha val="43137"/>
                    </a:srgbClr>
                  </a:outerShdw>
                </a:effectLst>
              </a:rPr>
              <a:t>SmigDeploy</a:t>
            </a:r>
            <a:r>
              <a:rPr lang="en-US" sz="1600" dirty="0">
                <a:effectLst>
                  <a:outerShdw blurRad="38100" dist="38100" dir="2700000" algn="tl">
                    <a:srgbClr val="000000">
                      <a:alpha val="43137"/>
                    </a:srgbClr>
                  </a:outerShdw>
                </a:effectLst>
              </a:rPr>
              <a:t> with appropriate switches</a:t>
            </a:r>
          </a:p>
        </p:txBody>
      </p:sp>
    </p:spTree>
    <p:extLst>
      <p:ext uri="{BB962C8B-B14F-4D97-AF65-F5344CB8AC3E}">
        <p14:creationId xmlns:p14="http://schemas.microsoft.com/office/powerpoint/2010/main" val="26211505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effectLst>
                  <a:outerShdw blurRad="38100" dist="38100" dir="2700000" algn="tl">
                    <a:srgbClr val="000000">
                      <a:alpha val="43137"/>
                    </a:srgbClr>
                  </a:outerShdw>
                </a:effectLst>
              </a:rPr>
              <a:t>Agenda – Real Simple…</a:t>
            </a:r>
            <a:endParaRPr lang="en-CA" b="1" dirty="0">
              <a:effectLst>
                <a:outerShdw blurRad="38100" dist="38100" dir="2700000" algn="tl">
                  <a:srgbClr val="000000">
                    <a:alpha val="43137"/>
                  </a:srgbClr>
                </a:outerShdw>
              </a:effectLst>
            </a:endParaRPr>
          </a:p>
        </p:txBody>
      </p:sp>
      <p:sp>
        <p:nvSpPr>
          <p:cNvPr id="6" name="Text Placeholder 5"/>
          <p:cNvSpPr>
            <a:spLocks noGrp="1"/>
          </p:cNvSpPr>
          <p:nvPr>
            <p:ph type="body" sz="quarter" idx="10"/>
          </p:nvPr>
        </p:nvSpPr>
        <p:spPr>
          <a:xfrm>
            <a:off x="519906" y="1447799"/>
            <a:ext cx="11149013" cy="4305794"/>
          </a:xfrm>
        </p:spPr>
        <p:txBody>
          <a:bodyPr/>
          <a:lstStyle/>
          <a:p>
            <a:pPr>
              <a:spcAft>
                <a:spcPts val="1800"/>
              </a:spcAft>
            </a:pPr>
            <a:r>
              <a:rPr lang="en-US" b="1" dirty="0" smtClean="0">
                <a:effectLst>
                  <a:outerShdw blurRad="38100" dist="38100" dir="2700000" algn="tl">
                    <a:srgbClr val="000000">
                      <a:alpha val="43137"/>
                    </a:srgbClr>
                  </a:outerShdw>
                </a:effectLst>
              </a:rPr>
              <a:t>Set the stage – where’s your infrastructure at?</a:t>
            </a:r>
          </a:p>
          <a:p>
            <a:pPr>
              <a:spcAft>
                <a:spcPts val="1800"/>
              </a:spcAft>
            </a:pPr>
            <a:r>
              <a:rPr lang="en-US" b="1" dirty="0" smtClean="0">
                <a:effectLst>
                  <a:outerShdw blurRad="38100" dist="38100" dir="2700000" algn="tl">
                    <a:srgbClr val="000000">
                      <a:alpha val="43137"/>
                    </a:srgbClr>
                  </a:outerShdw>
                </a:effectLst>
              </a:rPr>
              <a:t>Intro Session Scenario – </a:t>
            </a:r>
            <a:r>
              <a:rPr lang="en-US" b="1" dirty="0" err="1" smtClean="0">
                <a:effectLst>
                  <a:outerShdw blurRad="38100" dist="38100" dir="2700000" algn="tl">
                    <a:srgbClr val="000000">
                      <a:alpha val="43137"/>
                    </a:srgbClr>
                  </a:outerShdw>
                </a:effectLst>
              </a:rPr>
              <a:t>Contoso</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inc.</a:t>
            </a:r>
            <a:endParaRPr lang="en-US" b="1" dirty="0" smtClean="0">
              <a:effectLst>
                <a:outerShdw blurRad="38100" dist="38100" dir="2700000" algn="tl">
                  <a:srgbClr val="000000">
                    <a:alpha val="43137"/>
                  </a:srgbClr>
                </a:outerShdw>
              </a:effectLst>
            </a:endParaRPr>
          </a:p>
          <a:p>
            <a:pPr>
              <a:spcAft>
                <a:spcPts val="1800"/>
              </a:spcAft>
            </a:pPr>
            <a:r>
              <a:rPr lang="en-US" b="1" dirty="0" smtClean="0">
                <a:effectLst>
                  <a:outerShdw blurRad="38100" dist="38100" dir="2700000" algn="tl">
                    <a:srgbClr val="000000">
                      <a:alpha val="43137"/>
                    </a:srgbClr>
                  </a:outerShdw>
                </a:effectLst>
              </a:rPr>
              <a:t>Demos</a:t>
            </a:r>
          </a:p>
          <a:p>
            <a:pPr>
              <a:spcAft>
                <a:spcPts val="1800"/>
              </a:spcAft>
            </a:pPr>
            <a:r>
              <a:rPr lang="en-US" b="1" dirty="0" smtClean="0">
                <a:effectLst>
                  <a:outerShdw blurRad="38100" dist="38100" dir="2700000" algn="tl">
                    <a:srgbClr val="000000">
                      <a:alpha val="43137"/>
                    </a:srgbClr>
                  </a:outerShdw>
                </a:effectLst>
              </a:rPr>
              <a:t>More Demos…</a:t>
            </a:r>
          </a:p>
          <a:p>
            <a:pPr>
              <a:spcAft>
                <a:spcPts val="1800"/>
              </a:spcAft>
            </a:pPr>
            <a:r>
              <a:rPr lang="en-US" b="1" dirty="0" smtClean="0">
                <a:effectLst>
                  <a:outerShdw blurRad="38100" dist="38100" dir="2700000" algn="tl">
                    <a:srgbClr val="000000">
                      <a:alpha val="43137"/>
                    </a:srgbClr>
                  </a:outerShdw>
                </a:effectLst>
              </a:rPr>
              <a:t>Even More Demos!</a:t>
            </a:r>
          </a:p>
          <a:p>
            <a:pPr>
              <a:spcAft>
                <a:spcPts val="1800"/>
              </a:spcAft>
            </a:pPr>
            <a:r>
              <a:rPr lang="en-US" b="1" dirty="0" smtClean="0">
                <a:effectLst>
                  <a:outerShdw blurRad="38100" dist="38100" dir="2700000" algn="tl">
                    <a:srgbClr val="000000">
                      <a:alpha val="43137"/>
                    </a:srgbClr>
                  </a:outerShdw>
                </a:effectLst>
              </a:rPr>
              <a:t>Action Plan</a:t>
            </a:r>
          </a:p>
        </p:txBody>
      </p:sp>
    </p:spTree>
    <p:extLst>
      <p:ext uri="{BB962C8B-B14F-4D97-AF65-F5344CB8AC3E}">
        <p14:creationId xmlns:p14="http://schemas.microsoft.com/office/powerpoint/2010/main" val="21250383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fade">
                                      <p:cBhvr>
                                        <p:cTn id="3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ight Arrow 80"/>
          <p:cNvSpPr/>
          <p:nvPr/>
        </p:nvSpPr>
        <p:spPr bwMode="auto">
          <a:xfrm>
            <a:off x="0" y="457200"/>
            <a:ext cx="11782531" cy="6273800"/>
          </a:xfrm>
          <a:prstGeom prst="rightArrow">
            <a:avLst>
              <a:gd name="adj1" fmla="val 50000"/>
              <a:gd name="adj2" fmla="val 50203"/>
            </a:avLst>
          </a:prstGeom>
          <a:gradFill flip="none" rotWithShape="1">
            <a:gsLst>
              <a:gs pos="0">
                <a:schemeClr val="bg1">
                  <a:lumMod val="50000"/>
                </a:schemeClr>
              </a:gs>
              <a:gs pos="50000">
                <a:schemeClr val="bg1"/>
              </a:gs>
              <a:gs pos="100000">
                <a:schemeClr val="bg2"/>
              </a:gs>
            </a:gsLst>
            <a:lin ang="13500000" scaled="1"/>
            <a:tileRect/>
          </a:gradFill>
          <a:ln>
            <a:headEnd type="none" w="med" len="med"/>
            <a:tailEnd type="none" w="med" len="med"/>
          </a:ln>
          <a:effectLst/>
          <a:scene3d>
            <a:camera prst="orthographicFront">
              <a:rot lat="0" lon="0" rev="0"/>
            </a:camera>
            <a:lightRig rig="threePt" dir="t">
              <a:rot lat="0" lon="0" rev="1200000"/>
            </a:lightRig>
          </a:scene3d>
          <a:sp3d>
            <a:bevelT/>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UI" pitchFamily="34" charset="0"/>
            </a:endParaRPr>
          </a:p>
        </p:txBody>
      </p:sp>
      <p:sp>
        <p:nvSpPr>
          <p:cNvPr id="2" name="Title 1"/>
          <p:cNvSpPr>
            <a:spLocks noGrp="1"/>
          </p:cNvSpPr>
          <p:nvPr>
            <p:ph type="title"/>
          </p:nvPr>
        </p:nvSpPr>
        <p:spPr>
          <a:xfrm>
            <a:off x="484649" y="228600"/>
            <a:ext cx="11297882" cy="1301935"/>
          </a:xfrm>
        </p:spPr>
        <p:txBody>
          <a:bodyPr>
            <a:normAutofit/>
          </a:bodyPr>
          <a:lstStyle/>
          <a:p>
            <a:r>
              <a:rPr lang="en-US" b="1" dirty="0" smtClean="0">
                <a:effectLst>
                  <a:outerShdw blurRad="38100" dist="38100" dir="2700000" algn="tl">
                    <a:srgbClr val="000000">
                      <a:alpha val="43137"/>
                    </a:srgbClr>
                  </a:outerShdw>
                </a:effectLst>
              </a:rPr>
              <a:t>Source Server Setup</a:t>
            </a:r>
            <a:br>
              <a:rPr lang="en-US"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Windows Server 2003 SP2 / R2</a:t>
            </a:r>
            <a:endParaRPr lang="en-US" b="1" dirty="0">
              <a:gradFill>
                <a:gsLst>
                  <a:gs pos="0">
                    <a:schemeClr val="accent1"/>
                  </a:gs>
                  <a:gs pos="100000">
                    <a:schemeClr val="accent1"/>
                  </a:gs>
                </a:gsLst>
                <a:lin ang="13500000" scaled="1"/>
              </a:gradFill>
              <a:effectLst>
                <a:outerShdw blurRad="38100" dist="38100" dir="2700000" algn="tl">
                  <a:srgbClr val="000000">
                    <a:alpha val="43137"/>
                  </a:srgbClr>
                </a:outerShdw>
              </a:effectLst>
            </a:endParaRPr>
          </a:p>
        </p:txBody>
      </p:sp>
      <p:sp>
        <p:nvSpPr>
          <p:cNvPr id="21" name="TextBox 20"/>
          <p:cNvSpPr txBox="1"/>
          <p:nvPr/>
        </p:nvSpPr>
        <p:spPr>
          <a:xfrm>
            <a:off x="13227132" y="1540933"/>
            <a:ext cx="184731" cy="369332"/>
          </a:xfrm>
          <a:prstGeom prst="rect">
            <a:avLst/>
          </a:prstGeom>
          <a:noFill/>
        </p:spPr>
        <p:txBody>
          <a:bodyPr wrap="none" rtlCol="0">
            <a:spAutoFit/>
          </a:bodyPr>
          <a:lstStyle/>
          <a:p>
            <a:endParaRPr lang="en-US" dirty="0">
              <a:effectLst>
                <a:outerShdw blurRad="38100" dist="38100" dir="2700000" algn="tl">
                  <a:srgbClr val="000000">
                    <a:alpha val="43137"/>
                  </a:srgbClr>
                </a:outerShdw>
              </a:effectLst>
            </a:endParaRPr>
          </a:p>
        </p:txBody>
      </p:sp>
      <p:sp>
        <p:nvSpPr>
          <p:cNvPr id="29" name="Round Same Side Corner Rectangle 28"/>
          <p:cNvSpPr/>
          <p:nvPr/>
        </p:nvSpPr>
        <p:spPr>
          <a:xfrm rot="10800000">
            <a:off x="203148" y="2286000"/>
            <a:ext cx="2234618" cy="64327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30" name="Round Same Side Corner Rectangle 29"/>
          <p:cNvSpPr/>
          <p:nvPr/>
        </p:nvSpPr>
        <p:spPr>
          <a:xfrm rot="10800000">
            <a:off x="203144" y="2667000"/>
            <a:ext cx="2234617" cy="228600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31" name="Rounded Rectangle 30"/>
          <p:cNvSpPr/>
          <p:nvPr/>
        </p:nvSpPr>
        <p:spPr bwMode="auto">
          <a:xfrm rot="10800000">
            <a:off x="203147" y="2209800"/>
            <a:ext cx="2234618" cy="1828800"/>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38100" dist="38100" dir="2700000" algn="tl">
                  <a:srgbClr val="000000">
                    <a:alpha val="43137"/>
                  </a:srgbClr>
                </a:outerShdw>
              </a:effectLst>
              <a:uLnTx/>
              <a:uFillTx/>
              <a:latin typeface="+mj-lt"/>
              <a:cs typeface="Arial" charset="0"/>
            </a:endParaRPr>
          </a:p>
        </p:txBody>
      </p:sp>
      <p:sp>
        <p:nvSpPr>
          <p:cNvPr id="32" name="TextBox 31"/>
          <p:cNvSpPr txBox="1"/>
          <p:nvPr/>
        </p:nvSpPr>
        <p:spPr>
          <a:xfrm>
            <a:off x="304722" y="2281536"/>
            <a:ext cx="1787694"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Step 1</a:t>
            </a:r>
            <a:endParaRPr lang="en-US" sz="2400" dirty="0">
              <a:effectLst>
                <a:outerShdw blurRad="38100" dist="38100" dir="2700000" algn="tl">
                  <a:srgbClr val="000000">
                    <a:alpha val="43137"/>
                  </a:srgbClr>
                </a:outerShdw>
              </a:effectLst>
            </a:endParaRPr>
          </a:p>
        </p:txBody>
      </p:sp>
      <p:sp>
        <p:nvSpPr>
          <p:cNvPr id="42" name="Round Same Side Corner Rectangle 41"/>
          <p:cNvSpPr/>
          <p:nvPr/>
        </p:nvSpPr>
        <p:spPr>
          <a:xfrm rot="10800000">
            <a:off x="2640912" y="2286000"/>
            <a:ext cx="2234618" cy="64327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43" name="Round Same Side Corner Rectangle 42"/>
          <p:cNvSpPr/>
          <p:nvPr/>
        </p:nvSpPr>
        <p:spPr>
          <a:xfrm rot="10800000">
            <a:off x="2640907" y="2667000"/>
            <a:ext cx="2234617" cy="228600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44" name="Rounded Rectangle 43"/>
          <p:cNvSpPr/>
          <p:nvPr/>
        </p:nvSpPr>
        <p:spPr bwMode="auto">
          <a:xfrm rot="10800000">
            <a:off x="2640911" y="2209800"/>
            <a:ext cx="2234618" cy="1828800"/>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38100" dist="38100" dir="2700000" algn="tl">
                  <a:srgbClr val="000000">
                    <a:alpha val="43137"/>
                  </a:srgbClr>
                </a:outerShdw>
              </a:effectLst>
              <a:uLnTx/>
              <a:uFillTx/>
              <a:latin typeface="+mj-lt"/>
              <a:cs typeface="Arial" charset="0"/>
            </a:endParaRPr>
          </a:p>
        </p:txBody>
      </p:sp>
      <p:sp>
        <p:nvSpPr>
          <p:cNvPr id="45" name="TextBox 44"/>
          <p:cNvSpPr txBox="1"/>
          <p:nvPr/>
        </p:nvSpPr>
        <p:spPr>
          <a:xfrm>
            <a:off x="2742486" y="2281536"/>
            <a:ext cx="1787694"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Step 2</a:t>
            </a:r>
            <a:endParaRPr lang="en-US" sz="2400" dirty="0">
              <a:effectLst>
                <a:outerShdw blurRad="38100" dist="38100" dir="2700000" algn="tl">
                  <a:srgbClr val="000000">
                    <a:alpha val="43137"/>
                  </a:srgbClr>
                </a:outerShdw>
              </a:effectLst>
            </a:endParaRPr>
          </a:p>
        </p:txBody>
      </p:sp>
      <p:sp>
        <p:nvSpPr>
          <p:cNvPr id="47" name="Round Same Side Corner Rectangle 46"/>
          <p:cNvSpPr/>
          <p:nvPr/>
        </p:nvSpPr>
        <p:spPr>
          <a:xfrm rot="10800000">
            <a:off x="5078677" y="2286000"/>
            <a:ext cx="2234618" cy="64327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48" name="Round Same Side Corner Rectangle 47"/>
          <p:cNvSpPr/>
          <p:nvPr/>
        </p:nvSpPr>
        <p:spPr>
          <a:xfrm rot="10800000">
            <a:off x="5078672" y="2667000"/>
            <a:ext cx="2234617" cy="228600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49" name="Rounded Rectangle 48"/>
          <p:cNvSpPr/>
          <p:nvPr/>
        </p:nvSpPr>
        <p:spPr bwMode="auto">
          <a:xfrm rot="10800000">
            <a:off x="5078676" y="2209800"/>
            <a:ext cx="2234618" cy="1828800"/>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38100" dist="38100" dir="2700000" algn="tl">
                  <a:srgbClr val="000000">
                    <a:alpha val="43137"/>
                  </a:srgbClr>
                </a:outerShdw>
              </a:effectLst>
              <a:uLnTx/>
              <a:uFillTx/>
              <a:latin typeface="+mj-lt"/>
              <a:cs typeface="Arial" charset="0"/>
            </a:endParaRPr>
          </a:p>
        </p:txBody>
      </p:sp>
      <p:sp>
        <p:nvSpPr>
          <p:cNvPr id="50" name="TextBox 49"/>
          <p:cNvSpPr txBox="1"/>
          <p:nvPr/>
        </p:nvSpPr>
        <p:spPr>
          <a:xfrm>
            <a:off x="5180251" y="2281536"/>
            <a:ext cx="1787694"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Step 3</a:t>
            </a:r>
            <a:endParaRPr lang="en-US" sz="2400" dirty="0">
              <a:effectLst>
                <a:outerShdw blurRad="38100" dist="38100" dir="2700000" algn="tl">
                  <a:srgbClr val="000000">
                    <a:alpha val="43137"/>
                  </a:srgbClr>
                </a:outerShdw>
              </a:effectLst>
            </a:endParaRPr>
          </a:p>
        </p:txBody>
      </p:sp>
      <p:sp>
        <p:nvSpPr>
          <p:cNvPr id="63" name="Round Same Side Corner Rectangle 62"/>
          <p:cNvSpPr/>
          <p:nvPr/>
        </p:nvSpPr>
        <p:spPr>
          <a:xfrm rot="10800000">
            <a:off x="7516446" y="2286000"/>
            <a:ext cx="2234618" cy="64327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64" name="Round Same Side Corner Rectangle 63"/>
          <p:cNvSpPr/>
          <p:nvPr/>
        </p:nvSpPr>
        <p:spPr>
          <a:xfrm rot="10800000">
            <a:off x="7516441" y="2667000"/>
            <a:ext cx="2234617" cy="228600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68" name="Rounded Rectangle 67"/>
          <p:cNvSpPr/>
          <p:nvPr/>
        </p:nvSpPr>
        <p:spPr bwMode="auto">
          <a:xfrm rot="10800000">
            <a:off x="7516445" y="2209800"/>
            <a:ext cx="2234618" cy="1828800"/>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38100" dist="38100" dir="2700000" algn="tl">
                  <a:srgbClr val="000000">
                    <a:alpha val="43137"/>
                  </a:srgbClr>
                </a:outerShdw>
              </a:effectLst>
              <a:uLnTx/>
              <a:uFillTx/>
              <a:latin typeface="+mj-lt"/>
              <a:cs typeface="Arial" charset="0"/>
            </a:endParaRPr>
          </a:p>
        </p:txBody>
      </p:sp>
      <p:sp>
        <p:nvSpPr>
          <p:cNvPr id="72" name="TextBox 71"/>
          <p:cNvSpPr txBox="1"/>
          <p:nvPr/>
        </p:nvSpPr>
        <p:spPr>
          <a:xfrm>
            <a:off x="7618020" y="2281536"/>
            <a:ext cx="1787694"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Step 4</a:t>
            </a:r>
            <a:endParaRPr lang="en-US" sz="2400" dirty="0">
              <a:effectLst>
                <a:outerShdw blurRad="38100" dist="38100" dir="2700000" algn="tl">
                  <a:srgbClr val="000000">
                    <a:alpha val="43137"/>
                  </a:srgbClr>
                </a:outerShdw>
              </a:effectLst>
            </a:endParaRPr>
          </a:p>
        </p:txBody>
      </p:sp>
      <p:sp>
        <p:nvSpPr>
          <p:cNvPr id="3" name="Rectangle 2"/>
          <p:cNvSpPr/>
          <p:nvPr/>
        </p:nvSpPr>
        <p:spPr>
          <a:xfrm>
            <a:off x="211470" y="2995550"/>
            <a:ext cx="2226291" cy="1569660"/>
          </a:xfrm>
          <a:prstGeom prst="rect">
            <a:avLst/>
          </a:prstGeom>
        </p:spPr>
        <p:txBody>
          <a:bodyPr wrap="square">
            <a:spAutoFit/>
          </a:bodyPr>
          <a:lstStyle/>
          <a:p>
            <a:pPr lvl="0">
              <a:buSzPct val="80000"/>
              <a:defRPr/>
            </a:pPr>
            <a:r>
              <a:rPr lang="en-US" sz="1600" dirty="0">
                <a:effectLst>
                  <a:outerShdw blurRad="38100" dist="38100" dir="2700000" algn="tl">
                    <a:srgbClr val="000000">
                      <a:alpha val="43137"/>
                    </a:srgbClr>
                  </a:outerShdw>
                </a:effectLst>
              </a:rPr>
              <a:t>Ensure sufficient disk space for  the Windows Server Migration Tools deployment folder (~25MB)</a:t>
            </a:r>
            <a:endParaRPr lang="en-US" sz="1600" b="1" dirty="0">
              <a:effectLst>
                <a:outerShdw blurRad="38100" dist="38100" dir="2700000" algn="tl">
                  <a:srgbClr val="000000">
                    <a:alpha val="43137"/>
                  </a:srgbClr>
                </a:outerShdw>
              </a:effectLst>
            </a:endParaRPr>
          </a:p>
        </p:txBody>
      </p:sp>
      <p:sp>
        <p:nvSpPr>
          <p:cNvPr id="4" name="Rectangle 3"/>
          <p:cNvSpPr/>
          <p:nvPr/>
        </p:nvSpPr>
        <p:spPr>
          <a:xfrm>
            <a:off x="2640913" y="2987188"/>
            <a:ext cx="2234618" cy="1742015"/>
          </a:xfrm>
          <a:prstGeom prst="rect">
            <a:avLst/>
          </a:prstGeom>
        </p:spPr>
        <p:txBody>
          <a:bodyPr wrap="square">
            <a:spAutoFit/>
          </a:bodyPr>
          <a:lstStyle/>
          <a:p>
            <a:pPr lvl="0">
              <a:lnSpc>
                <a:spcPct val="90000"/>
              </a:lnSpc>
              <a:spcBef>
                <a:spcPct val="20000"/>
              </a:spcBef>
              <a:buSzPct val="80000"/>
              <a:defRPr/>
            </a:pPr>
            <a:r>
              <a:rPr lang="en-US" sz="1600" dirty="0">
                <a:effectLst>
                  <a:outerShdw blurRad="38100" dist="38100" dir="2700000" algn="tl">
                    <a:srgbClr val="000000">
                      <a:alpha val="43137"/>
                    </a:srgbClr>
                  </a:outerShdw>
                </a:effectLst>
              </a:rPr>
              <a:t>Install prerequisites:</a:t>
            </a:r>
          </a:p>
          <a:p>
            <a:pPr marL="398463" lvl="1" indent="-285750">
              <a:lnSpc>
                <a:spcPct val="90000"/>
              </a:lnSpc>
              <a:spcBef>
                <a:spcPct val="20000"/>
              </a:spcBef>
              <a:buSzPct val="80000"/>
              <a:buFont typeface="Arial" pitchFamily="34" charset="0"/>
              <a:buChar char="•"/>
              <a:defRPr/>
            </a:pPr>
            <a:r>
              <a:rPr lang="en-US" sz="1600" dirty="0">
                <a:effectLst>
                  <a:outerShdw blurRad="38100" dist="38100" dir="2700000" algn="tl">
                    <a:srgbClr val="000000">
                      <a:alpha val="43137"/>
                    </a:srgbClr>
                  </a:outerShdw>
                </a:effectLst>
              </a:rPr>
              <a:t>Microsoft .NET Framework 2.0 or higher</a:t>
            </a:r>
          </a:p>
          <a:p>
            <a:pPr marL="398463" lvl="1" indent="-285750">
              <a:lnSpc>
                <a:spcPct val="90000"/>
              </a:lnSpc>
              <a:spcBef>
                <a:spcPct val="20000"/>
              </a:spcBef>
              <a:buSzPct val="80000"/>
              <a:buFont typeface="Arial" pitchFamily="34" charset="0"/>
              <a:buChar char="•"/>
              <a:defRPr/>
            </a:pPr>
            <a:r>
              <a:rPr lang="en-US" sz="1600" dirty="0">
                <a:effectLst>
                  <a:outerShdw blurRad="38100" dist="38100" dir="2700000" algn="tl">
                    <a:srgbClr val="000000">
                      <a:alpha val="43137"/>
                    </a:srgbClr>
                  </a:outerShdw>
                </a:effectLst>
              </a:rPr>
              <a:t>Windows PowerShell 1.0 or higher</a:t>
            </a:r>
          </a:p>
        </p:txBody>
      </p:sp>
      <p:sp>
        <p:nvSpPr>
          <p:cNvPr id="6" name="Rectangle 5"/>
          <p:cNvSpPr/>
          <p:nvPr/>
        </p:nvSpPr>
        <p:spPr>
          <a:xfrm>
            <a:off x="5078677" y="3049455"/>
            <a:ext cx="2234618" cy="978729"/>
          </a:xfrm>
          <a:prstGeom prst="rect">
            <a:avLst/>
          </a:prstGeom>
        </p:spPr>
        <p:txBody>
          <a:bodyPr wrap="square">
            <a:spAutoFit/>
          </a:bodyPr>
          <a:lstStyle/>
          <a:p>
            <a:pPr lvl="0">
              <a:lnSpc>
                <a:spcPct val="90000"/>
              </a:lnSpc>
              <a:spcBef>
                <a:spcPct val="20000"/>
              </a:spcBef>
              <a:buSzPct val="80000"/>
              <a:defRPr/>
            </a:pPr>
            <a:r>
              <a:rPr lang="en-US" sz="1600" dirty="0">
                <a:effectLst>
                  <a:outerShdw blurRad="38100" dist="38100" dir="2700000" algn="tl">
                    <a:srgbClr val="000000">
                      <a:alpha val="43137"/>
                    </a:srgbClr>
                  </a:outerShdw>
                </a:effectLst>
              </a:rPr>
              <a:t>Copy the Windows Server Migration Tools deployment folder locally</a:t>
            </a:r>
          </a:p>
        </p:txBody>
      </p:sp>
      <p:sp>
        <p:nvSpPr>
          <p:cNvPr id="7" name="Rectangle 6"/>
          <p:cNvSpPr/>
          <p:nvPr/>
        </p:nvSpPr>
        <p:spPr>
          <a:xfrm>
            <a:off x="7516439" y="3049455"/>
            <a:ext cx="2234617" cy="757130"/>
          </a:xfrm>
          <a:prstGeom prst="rect">
            <a:avLst/>
          </a:prstGeom>
        </p:spPr>
        <p:txBody>
          <a:bodyPr wrap="square">
            <a:spAutoFit/>
          </a:bodyPr>
          <a:lstStyle/>
          <a:p>
            <a:pPr lvl="0">
              <a:lnSpc>
                <a:spcPct val="90000"/>
              </a:lnSpc>
              <a:spcBef>
                <a:spcPct val="20000"/>
              </a:spcBef>
              <a:buSzPct val="80000"/>
              <a:defRPr/>
            </a:pPr>
            <a:r>
              <a:rPr lang="en-US" sz="1600" dirty="0">
                <a:effectLst>
                  <a:outerShdw blurRad="38100" dist="38100" dir="2700000" algn="tl">
                    <a:srgbClr val="000000">
                      <a:alpha val="43137"/>
                    </a:srgbClr>
                  </a:outerShdw>
                </a:effectLst>
              </a:rPr>
              <a:t>Register the Windows Server Deployment Tools</a:t>
            </a:r>
          </a:p>
        </p:txBody>
      </p:sp>
    </p:spTree>
    <p:extLst>
      <p:ext uri="{BB962C8B-B14F-4D97-AF65-F5344CB8AC3E}">
        <p14:creationId xmlns:p14="http://schemas.microsoft.com/office/powerpoint/2010/main" val="37258626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Migration Tools Install</a:t>
            </a:r>
            <a:endParaRPr lang="en-US" dirty="0"/>
          </a:p>
        </p:txBody>
      </p:sp>
      <p:sp>
        <p:nvSpPr>
          <p:cNvPr id="3" name="Subtitle 2"/>
          <p:cNvSpPr>
            <a:spLocks noGrp="1"/>
          </p:cNvSpPr>
          <p:nvPr>
            <p:ph type="subTitle" idx="1"/>
          </p:nvPr>
        </p:nvSpPr>
        <p:spPr/>
        <p:txBody>
          <a:bodyPr/>
          <a:lstStyle/>
          <a:p>
            <a:r>
              <a:rPr lang="en-US" smtClean="0"/>
              <a:t>It ain’t pretty, but it’s easy enough.</a:t>
            </a:r>
            <a:endParaRPr lang="en-CA" dirty="0"/>
          </a:p>
        </p:txBody>
      </p:sp>
    </p:spTree>
    <p:extLst>
      <p:ext uri="{BB962C8B-B14F-4D97-AF65-F5344CB8AC3E}">
        <p14:creationId xmlns:p14="http://schemas.microsoft.com/office/powerpoint/2010/main" val="284396551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64797"/>
          </a:xfrm>
        </p:spPr>
        <p:txBody>
          <a:bodyPr/>
          <a:lstStyle/>
          <a:p>
            <a:r>
              <a:rPr lang="en-US" b="1" dirty="0" smtClean="0">
                <a:effectLst>
                  <a:outerShdw blurRad="38100" dist="38100" dir="2700000" algn="tl">
                    <a:srgbClr val="000000">
                      <a:alpha val="43137"/>
                    </a:srgbClr>
                  </a:outerShdw>
                </a:effectLst>
              </a:rPr>
              <a:t>Windows Server Migration</a:t>
            </a:r>
            <a:endParaRPr lang="en-US" b="1" dirty="0">
              <a:effectLst>
                <a:outerShdw blurRad="38100" dist="38100" dir="2700000" algn="tl">
                  <a:srgbClr val="000000">
                    <a:alpha val="43137"/>
                  </a:srgbClr>
                </a:outerShdw>
              </a:effectLst>
            </a:endParaRPr>
          </a:p>
        </p:txBody>
      </p:sp>
      <p:sp>
        <p:nvSpPr>
          <p:cNvPr id="4" name="Rounded Rectangle 3"/>
          <p:cNvSpPr/>
          <p:nvPr/>
        </p:nvSpPr>
        <p:spPr bwMode="auto">
          <a:xfrm>
            <a:off x="1117309" y="1562608"/>
            <a:ext cx="10462075" cy="10668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42212047"/>
              </p:ext>
            </p:extLst>
          </p:nvPr>
        </p:nvGraphicFramePr>
        <p:xfrm>
          <a:off x="1320456" y="1638808"/>
          <a:ext cx="10157354" cy="640080"/>
        </p:xfrm>
        <a:graphic>
          <a:graphicData uri="http://schemas.openxmlformats.org/drawingml/2006/table">
            <a:tbl>
              <a:tblPr firstRow="1" bandRow="1">
                <a:tableStyleId>{2D5ABB26-0587-4C30-8999-92F81FD0307C}</a:tableStyleId>
              </a:tblPr>
              <a:tblGrid>
                <a:gridCol w="3961368"/>
                <a:gridCol w="6195986"/>
              </a:tblGrid>
              <a:tr h="523240">
                <a:tc>
                  <a:txBody>
                    <a:bodyPr/>
                    <a:lstStyle/>
                    <a:p>
                      <a:r>
                        <a:rPr lang="en-US" dirty="0" smtClean="0">
                          <a:solidFill>
                            <a:schemeClr val="bg1">
                              <a:lumMod val="95000"/>
                              <a:lumOff val="5000"/>
                            </a:schemeClr>
                          </a:solidFill>
                        </a:rPr>
                        <a:t>Get-</a:t>
                      </a:r>
                      <a:r>
                        <a:rPr lang="en-US" dirty="0" err="1" smtClean="0">
                          <a:solidFill>
                            <a:schemeClr val="bg1">
                              <a:lumMod val="95000"/>
                              <a:lumOff val="5000"/>
                            </a:schemeClr>
                          </a:solidFill>
                        </a:rPr>
                        <a:t>SmigServerFeature</a:t>
                      </a:r>
                      <a:endParaRPr lang="en-US" sz="1800" b="0" dirty="0">
                        <a:solidFill>
                          <a:schemeClr val="bg1">
                            <a:lumMod val="95000"/>
                            <a:lumOff val="5000"/>
                          </a:schemeClr>
                        </a:solidFill>
                      </a:endParaRPr>
                    </a:p>
                  </a:txBody>
                  <a:tcPr marL="121888" marR="121888"/>
                </a:tc>
                <a:tc>
                  <a:txBody>
                    <a:bodyPr/>
                    <a:lstStyle/>
                    <a:p>
                      <a:r>
                        <a:rPr lang="en-US" dirty="0" smtClean="0">
                          <a:solidFill>
                            <a:schemeClr val="bg1">
                              <a:lumMod val="95000"/>
                              <a:lumOff val="5000"/>
                            </a:schemeClr>
                          </a:solidFill>
                        </a:rPr>
                        <a:t>Discovers features available for migration and features in the migration store available for import</a:t>
                      </a:r>
                      <a:endParaRPr lang="en-US" dirty="0">
                        <a:solidFill>
                          <a:schemeClr val="bg1">
                            <a:lumMod val="95000"/>
                            <a:lumOff val="5000"/>
                          </a:schemeClr>
                        </a:solidFill>
                      </a:endParaRPr>
                    </a:p>
                  </a:txBody>
                  <a:tcPr marL="121888" marR="121888"/>
                </a:tc>
              </a:tr>
            </a:tbl>
          </a:graphicData>
        </a:graphic>
      </p:graphicFrame>
      <p:sp>
        <p:nvSpPr>
          <p:cNvPr id="6" name="Rounded Rectangle 5"/>
          <p:cNvSpPr/>
          <p:nvPr/>
        </p:nvSpPr>
        <p:spPr bwMode="auto">
          <a:xfrm>
            <a:off x="1117309" y="2751328"/>
            <a:ext cx="10462075" cy="79248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846063349"/>
              </p:ext>
            </p:extLst>
          </p:nvPr>
        </p:nvGraphicFramePr>
        <p:xfrm>
          <a:off x="1320456" y="2827528"/>
          <a:ext cx="10157354" cy="640080"/>
        </p:xfrm>
        <a:graphic>
          <a:graphicData uri="http://schemas.openxmlformats.org/drawingml/2006/table">
            <a:tbl>
              <a:tblPr firstRow="1" bandRow="1">
                <a:tableStyleId>{2D5ABB26-0587-4C30-8999-92F81FD0307C}</a:tableStyleId>
              </a:tblPr>
              <a:tblGrid>
                <a:gridCol w="3961368"/>
                <a:gridCol w="6195986"/>
              </a:tblGrid>
              <a:tr h="366268">
                <a:tc>
                  <a:txBody>
                    <a:bodyPr/>
                    <a:lstStyle/>
                    <a:p>
                      <a:r>
                        <a:rPr lang="en-US" b="0" dirty="0" smtClean="0">
                          <a:solidFill>
                            <a:schemeClr val="bg1">
                              <a:lumMod val="95000"/>
                              <a:lumOff val="5000"/>
                            </a:schemeClr>
                          </a:solidFill>
                        </a:rPr>
                        <a:t>Export-</a:t>
                      </a:r>
                      <a:r>
                        <a:rPr lang="en-US" b="0" dirty="0" err="1" smtClean="0">
                          <a:solidFill>
                            <a:schemeClr val="bg1">
                              <a:lumMod val="95000"/>
                              <a:lumOff val="5000"/>
                            </a:schemeClr>
                          </a:solidFill>
                        </a:rPr>
                        <a:t>SmigServerSetting</a:t>
                      </a:r>
                      <a:endParaRPr lang="en-US" b="0" dirty="0" smtClean="0">
                        <a:solidFill>
                          <a:schemeClr val="bg1">
                            <a:lumMod val="95000"/>
                            <a:lumOff val="5000"/>
                          </a:schemeClr>
                        </a:solidFill>
                      </a:endParaRPr>
                    </a:p>
                  </a:txBody>
                  <a:tcPr marL="121888" marR="121888"/>
                </a:tc>
                <a:tc>
                  <a:txBody>
                    <a:bodyPr/>
                    <a:lstStyle/>
                    <a:p>
                      <a:r>
                        <a:rPr lang="en-US" b="0" dirty="0" smtClean="0">
                          <a:solidFill>
                            <a:schemeClr val="bg1">
                              <a:lumMod val="95000"/>
                              <a:lumOff val="5000"/>
                            </a:schemeClr>
                          </a:solidFill>
                        </a:rPr>
                        <a:t>Exports specified role,</a:t>
                      </a:r>
                      <a:r>
                        <a:rPr lang="en-US" b="0" baseline="0" dirty="0" smtClean="0">
                          <a:solidFill>
                            <a:schemeClr val="bg1">
                              <a:lumMod val="95000"/>
                              <a:lumOff val="5000"/>
                            </a:schemeClr>
                          </a:solidFill>
                        </a:rPr>
                        <a:t> feature and OS settings to a migration store</a:t>
                      </a:r>
                      <a:endParaRPr lang="en-US" b="0" dirty="0" smtClean="0">
                        <a:solidFill>
                          <a:schemeClr val="bg1">
                            <a:lumMod val="95000"/>
                            <a:lumOff val="5000"/>
                          </a:schemeClr>
                        </a:solidFill>
                      </a:endParaRPr>
                    </a:p>
                  </a:txBody>
                  <a:tcPr marL="121888" marR="121888"/>
                </a:tc>
              </a:tr>
            </a:tbl>
          </a:graphicData>
        </a:graphic>
      </p:graphicFrame>
      <p:sp>
        <p:nvSpPr>
          <p:cNvPr id="8" name="Rounded Rectangle 7"/>
          <p:cNvSpPr/>
          <p:nvPr/>
        </p:nvSpPr>
        <p:spPr bwMode="auto">
          <a:xfrm>
            <a:off x="1117309" y="3665728"/>
            <a:ext cx="10462075" cy="79248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791478330"/>
              </p:ext>
            </p:extLst>
          </p:nvPr>
        </p:nvGraphicFramePr>
        <p:xfrm>
          <a:off x="1320456" y="3741928"/>
          <a:ext cx="10157354" cy="640080"/>
        </p:xfrm>
        <a:graphic>
          <a:graphicData uri="http://schemas.openxmlformats.org/drawingml/2006/table">
            <a:tbl>
              <a:tblPr firstRow="1" bandRow="1">
                <a:tableStyleId>{2D5ABB26-0587-4C30-8999-92F81FD0307C}</a:tableStyleId>
              </a:tblPr>
              <a:tblGrid>
                <a:gridCol w="3961368"/>
                <a:gridCol w="6195986"/>
              </a:tblGrid>
              <a:tr h="366268">
                <a:tc>
                  <a:txBody>
                    <a:bodyPr/>
                    <a:lstStyle/>
                    <a:p>
                      <a:r>
                        <a:rPr lang="en-US" dirty="0" smtClean="0">
                          <a:solidFill>
                            <a:schemeClr val="bg1">
                              <a:lumMod val="95000"/>
                              <a:lumOff val="5000"/>
                            </a:schemeClr>
                          </a:solidFill>
                        </a:rPr>
                        <a:t>Import-</a:t>
                      </a:r>
                      <a:r>
                        <a:rPr lang="en-US" dirty="0" err="1" smtClean="0">
                          <a:solidFill>
                            <a:schemeClr val="bg1">
                              <a:lumMod val="95000"/>
                              <a:lumOff val="5000"/>
                            </a:schemeClr>
                          </a:solidFill>
                        </a:rPr>
                        <a:t>SmigServerSetting</a:t>
                      </a:r>
                      <a:endParaRPr lang="en-US" dirty="0">
                        <a:solidFill>
                          <a:schemeClr val="bg1">
                            <a:lumMod val="95000"/>
                            <a:lumOff val="5000"/>
                          </a:schemeClr>
                        </a:solidFill>
                      </a:endParaRPr>
                    </a:p>
                  </a:txBody>
                  <a:tcPr marL="121888" marR="121888"/>
                </a:tc>
                <a:tc>
                  <a:txBody>
                    <a:bodyPr/>
                    <a:lstStyle/>
                    <a:p>
                      <a:r>
                        <a:rPr lang="en-US" dirty="0" smtClean="0">
                          <a:solidFill>
                            <a:schemeClr val="bg1">
                              <a:lumMod val="95000"/>
                              <a:lumOff val="5000"/>
                            </a:schemeClr>
                          </a:solidFill>
                        </a:rPr>
                        <a:t>Imports</a:t>
                      </a:r>
                      <a:r>
                        <a:rPr lang="en-US" baseline="0" dirty="0" smtClean="0">
                          <a:solidFill>
                            <a:schemeClr val="bg1">
                              <a:lumMod val="95000"/>
                              <a:lumOff val="5000"/>
                            </a:schemeClr>
                          </a:solidFill>
                        </a:rPr>
                        <a:t> </a:t>
                      </a:r>
                      <a:r>
                        <a:rPr lang="en-US" dirty="0" smtClean="0">
                          <a:solidFill>
                            <a:schemeClr val="bg1">
                              <a:lumMod val="95000"/>
                              <a:lumOff val="5000"/>
                            </a:schemeClr>
                          </a:solidFill>
                        </a:rPr>
                        <a:t>specified role,</a:t>
                      </a:r>
                      <a:r>
                        <a:rPr lang="en-US" baseline="0" dirty="0" smtClean="0">
                          <a:solidFill>
                            <a:schemeClr val="bg1">
                              <a:lumMod val="95000"/>
                              <a:lumOff val="5000"/>
                            </a:schemeClr>
                          </a:solidFill>
                        </a:rPr>
                        <a:t> feature and OS settings from a migration store</a:t>
                      </a:r>
                      <a:endParaRPr lang="en-US" dirty="0" smtClean="0">
                        <a:solidFill>
                          <a:schemeClr val="bg1">
                            <a:lumMod val="95000"/>
                            <a:lumOff val="5000"/>
                          </a:schemeClr>
                        </a:solidFill>
                      </a:endParaRPr>
                    </a:p>
                  </a:txBody>
                  <a:tcPr marL="121888" marR="121888"/>
                </a:tc>
              </a:tr>
            </a:tbl>
          </a:graphicData>
        </a:graphic>
      </p:graphicFrame>
      <p:sp>
        <p:nvSpPr>
          <p:cNvPr id="10" name="Rounded Rectangle 9"/>
          <p:cNvSpPr/>
          <p:nvPr/>
        </p:nvSpPr>
        <p:spPr bwMode="auto">
          <a:xfrm>
            <a:off x="1117309" y="4610608"/>
            <a:ext cx="10462075" cy="762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896728502"/>
              </p:ext>
            </p:extLst>
          </p:nvPr>
        </p:nvGraphicFramePr>
        <p:xfrm>
          <a:off x="1320456" y="4686808"/>
          <a:ext cx="10157354" cy="640080"/>
        </p:xfrm>
        <a:graphic>
          <a:graphicData uri="http://schemas.openxmlformats.org/drawingml/2006/table">
            <a:tbl>
              <a:tblPr firstRow="1" bandRow="1">
                <a:tableStyleId>{2D5ABB26-0587-4C30-8999-92F81FD0307C}</a:tableStyleId>
              </a:tblPr>
              <a:tblGrid>
                <a:gridCol w="3961368"/>
                <a:gridCol w="6195986"/>
              </a:tblGrid>
              <a:tr h="523240">
                <a:tc>
                  <a:txBody>
                    <a:bodyPr/>
                    <a:lstStyle/>
                    <a:p>
                      <a:r>
                        <a:rPr lang="en-US" dirty="0" smtClean="0">
                          <a:solidFill>
                            <a:schemeClr val="bg1">
                              <a:lumMod val="95000"/>
                              <a:lumOff val="5000"/>
                            </a:schemeClr>
                          </a:solidFill>
                        </a:rPr>
                        <a:t>Send-</a:t>
                      </a:r>
                      <a:r>
                        <a:rPr lang="en-US" dirty="0" err="1" smtClean="0">
                          <a:solidFill>
                            <a:schemeClr val="bg1">
                              <a:lumMod val="95000"/>
                              <a:lumOff val="5000"/>
                            </a:schemeClr>
                          </a:solidFill>
                        </a:rPr>
                        <a:t>SmigServerData</a:t>
                      </a:r>
                      <a:endParaRPr lang="en-US" dirty="0">
                        <a:solidFill>
                          <a:schemeClr val="bg1">
                            <a:lumMod val="95000"/>
                            <a:lumOff val="5000"/>
                          </a:schemeClr>
                        </a:solidFill>
                      </a:endParaRPr>
                    </a:p>
                  </a:txBody>
                  <a:tcPr marL="121888" marR="121888"/>
                </a:tc>
                <a:tc>
                  <a:txBody>
                    <a:bodyPr/>
                    <a:lstStyle/>
                    <a:p>
                      <a:r>
                        <a:rPr lang="en-US" dirty="0" smtClean="0">
                          <a:solidFill>
                            <a:schemeClr val="bg1">
                              <a:lumMod val="95000"/>
                              <a:lumOff val="5000"/>
                            </a:schemeClr>
                          </a:solidFill>
                        </a:rPr>
                        <a:t>Transfers data and shares preserving local</a:t>
                      </a:r>
                      <a:r>
                        <a:rPr lang="en-US" baseline="0" dirty="0" smtClean="0">
                          <a:solidFill>
                            <a:schemeClr val="bg1">
                              <a:lumMod val="95000"/>
                              <a:lumOff val="5000"/>
                            </a:schemeClr>
                          </a:solidFill>
                        </a:rPr>
                        <a:t> and domain permissions</a:t>
                      </a:r>
                      <a:endParaRPr lang="en-US" dirty="0">
                        <a:solidFill>
                          <a:schemeClr val="bg1">
                            <a:lumMod val="95000"/>
                            <a:lumOff val="5000"/>
                          </a:schemeClr>
                        </a:solidFill>
                      </a:endParaRPr>
                    </a:p>
                  </a:txBody>
                  <a:tcPr marL="121888" marR="121888"/>
                </a:tc>
              </a:tr>
            </a:tbl>
          </a:graphicData>
        </a:graphic>
      </p:graphicFrame>
      <p:sp>
        <p:nvSpPr>
          <p:cNvPr id="12" name="Rounded Rectangle 11"/>
          <p:cNvSpPr/>
          <p:nvPr/>
        </p:nvSpPr>
        <p:spPr bwMode="auto">
          <a:xfrm>
            <a:off x="1117309" y="5525008"/>
            <a:ext cx="10462075" cy="4572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938998108"/>
              </p:ext>
            </p:extLst>
          </p:nvPr>
        </p:nvGraphicFramePr>
        <p:xfrm>
          <a:off x="1320456" y="5601208"/>
          <a:ext cx="10157354" cy="418592"/>
        </p:xfrm>
        <a:graphic>
          <a:graphicData uri="http://schemas.openxmlformats.org/drawingml/2006/table">
            <a:tbl>
              <a:tblPr firstRow="1" bandRow="1">
                <a:tableStyleId>{2D5ABB26-0587-4C30-8999-92F81FD0307C}</a:tableStyleId>
              </a:tblPr>
              <a:tblGrid>
                <a:gridCol w="3961368"/>
                <a:gridCol w="6195986"/>
              </a:tblGrid>
              <a:tr h="418592">
                <a:tc>
                  <a:txBody>
                    <a:bodyPr/>
                    <a:lstStyle/>
                    <a:p>
                      <a:r>
                        <a:rPr lang="en-US" dirty="0" smtClean="0">
                          <a:solidFill>
                            <a:schemeClr val="bg1">
                              <a:lumMod val="95000"/>
                              <a:lumOff val="5000"/>
                            </a:schemeClr>
                          </a:solidFill>
                        </a:rPr>
                        <a:t>Receive-</a:t>
                      </a:r>
                      <a:r>
                        <a:rPr lang="en-US" dirty="0" err="1" smtClean="0">
                          <a:solidFill>
                            <a:schemeClr val="bg1">
                              <a:lumMod val="95000"/>
                              <a:lumOff val="5000"/>
                            </a:schemeClr>
                          </a:solidFill>
                        </a:rPr>
                        <a:t>SmigServerData</a:t>
                      </a:r>
                      <a:endParaRPr lang="en-US" dirty="0">
                        <a:solidFill>
                          <a:schemeClr val="bg1">
                            <a:lumMod val="95000"/>
                            <a:lumOff val="5000"/>
                          </a:schemeClr>
                        </a:solidFill>
                      </a:endParaRPr>
                    </a:p>
                  </a:txBody>
                  <a:tcPr marL="121888" marR="121888"/>
                </a:tc>
                <a:tc>
                  <a:txBody>
                    <a:bodyPr/>
                    <a:lstStyle/>
                    <a:p>
                      <a:r>
                        <a:rPr lang="en-US" dirty="0" smtClean="0">
                          <a:solidFill>
                            <a:schemeClr val="bg1">
                              <a:lumMod val="95000"/>
                              <a:lumOff val="5000"/>
                            </a:schemeClr>
                          </a:solidFill>
                        </a:rPr>
                        <a:t>Receives transferred</a:t>
                      </a:r>
                      <a:r>
                        <a:rPr lang="en-US" baseline="0" dirty="0" smtClean="0">
                          <a:solidFill>
                            <a:schemeClr val="bg1">
                              <a:lumMod val="95000"/>
                              <a:lumOff val="5000"/>
                            </a:schemeClr>
                          </a:solidFill>
                        </a:rPr>
                        <a:t> data</a:t>
                      </a:r>
                      <a:endParaRPr lang="en-US" dirty="0">
                        <a:solidFill>
                          <a:schemeClr val="bg1">
                            <a:lumMod val="95000"/>
                            <a:lumOff val="5000"/>
                          </a:schemeClr>
                        </a:solidFill>
                      </a:endParaRPr>
                    </a:p>
                  </a:txBody>
                  <a:tcPr marL="121888" marR="121888"/>
                </a:tc>
              </a:tr>
            </a:tbl>
          </a:graphicData>
        </a:graphic>
      </p:graphicFrame>
    </p:spTree>
    <p:extLst>
      <p:ext uri="{BB962C8B-B14F-4D97-AF65-F5344CB8AC3E}">
        <p14:creationId xmlns:p14="http://schemas.microsoft.com/office/powerpoint/2010/main" val="170539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9095" y="0"/>
            <a:ext cx="5070634" cy="6858000"/>
          </a:xfrm>
          <a:prstGeom prst="rect">
            <a:avLst/>
          </a:prstGeom>
        </p:spPr>
      </p:pic>
      <p:sp>
        <p:nvSpPr>
          <p:cNvPr id="3" name="Freeform 2"/>
          <p:cNvSpPr/>
          <p:nvPr/>
        </p:nvSpPr>
        <p:spPr>
          <a:xfrm>
            <a:off x="4252823" y="1078302"/>
            <a:ext cx="2130724" cy="406182"/>
          </a:xfrm>
          <a:custGeom>
            <a:avLst/>
            <a:gdLst>
              <a:gd name="connsiteX0" fmla="*/ 0 w 2130724"/>
              <a:gd name="connsiteY0" fmla="*/ 301924 h 406182"/>
              <a:gd name="connsiteX1" fmla="*/ 60385 w 2130724"/>
              <a:gd name="connsiteY1" fmla="*/ 232913 h 406182"/>
              <a:gd name="connsiteX2" fmla="*/ 120769 w 2130724"/>
              <a:gd name="connsiteY2" fmla="*/ 189781 h 406182"/>
              <a:gd name="connsiteX3" fmla="*/ 120769 w 2130724"/>
              <a:gd name="connsiteY3" fmla="*/ 293298 h 406182"/>
              <a:gd name="connsiteX4" fmla="*/ 129396 w 2130724"/>
              <a:gd name="connsiteY4" fmla="*/ 336430 h 406182"/>
              <a:gd name="connsiteX5" fmla="*/ 215660 w 2130724"/>
              <a:gd name="connsiteY5" fmla="*/ 319177 h 406182"/>
              <a:gd name="connsiteX6" fmla="*/ 241539 w 2130724"/>
              <a:gd name="connsiteY6" fmla="*/ 293298 h 406182"/>
              <a:gd name="connsiteX7" fmla="*/ 276045 w 2130724"/>
              <a:gd name="connsiteY7" fmla="*/ 267419 h 406182"/>
              <a:gd name="connsiteX8" fmla="*/ 293298 w 2130724"/>
              <a:gd name="connsiteY8" fmla="*/ 241540 h 406182"/>
              <a:gd name="connsiteX9" fmla="*/ 370935 w 2130724"/>
              <a:gd name="connsiteY9" fmla="*/ 181155 h 406182"/>
              <a:gd name="connsiteX10" fmla="*/ 405441 w 2130724"/>
              <a:gd name="connsiteY10" fmla="*/ 293298 h 406182"/>
              <a:gd name="connsiteX11" fmla="*/ 448573 w 2130724"/>
              <a:gd name="connsiteY11" fmla="*/ 241540 h 406182"/>
              <a:gd name="connsiteX12" fmla="*/ 491705 w 2130724"/>
              <a:gd name="connsiteY12" fmla="*/ 215660 h 406182"/>
              <a:gd name="connsiteX13" fmla="*/ 500332 w 2130724"/>
              <a:gd name="connsiteY13" fmla="*/ 276045 h 406182"/>
              <a:gd name="connsiteX14" fmla="*/ 483079 w 2130724"/>
              <a:gd name="connsiteY14" fmla="*/ 310551 h 406182"/>
              <a:gd name="connsiteX15" fmla="*/ 465826 w 2130724"/>
              <a:gd name="connsiteY15" fmla="*/ 379562 h 406182"/>
              <a:gd name="connsiteX16" fmla="*/ 560717 w 2130724"/>
              <a:gd name="connsiteY16" fmla="*/ 353683 h 406182"/>
              <a:gd name="connsiteX17" fmla="*/ 707366 w 2130724"/>
              <a:gd name="connsiteY17" fmla="*/ 250166 h 406182"/>
              <a:gd name="connsiteX18" fmla="*/ 724619 w 2130724"/>
              <a:gd name="connsiteY18" fmla="*/ 284672 h 406182"/>
              <a:gd name="connsiteX19" fmla="*/ 733245 w 2130724"/>
              <a:gd name="connsiteY19" fmla="*/ 353683 h 406182"/>
              <a:gd name="connsiteX20" fmla="*/ 759124 w 2130724"/>
              <a:gd name="connsiteY20" fmla="*/ 345056 h 406182"/>
              <a:gd name="connsiteX21" fmla="*/ 862641 w 2130724"/>
              <a:gd name="connsiteY21" fmla="*/ 276045 h 406182"/>
              <a:gd name="connsiteX22" fmla="*/ 974785 w 2130724"/>
              <a:gd name="connsiteY22" fmla="*/ 224287 h 406182"/>
              <a:gd name="connsiteX23" fmla="*/ 1052422 w 2130724"/>
              <a:gd name="connsiteY23" fmla="*/ 189781 h 406182"/>
              <a:gd name="connsiteX24" fmla="*/ 1112807 w 2130724"/>
              <a:gd name="connsiteY24" fmla="*/ 198407 h 406182"/>
              <a:gd name="connsiteX25" fmla="*/ 1181819 w 2130724"/>
              <a:gd name="connsiteY25" fmla="*/ 388189 h 406182"/>
              <a:gd name="connsiteX26" fmla="*/ 1233577 w 2130724"/>
              <a:gd name="connsiteY26" fmla="*/ 327804 h 406182"/>
              <a:gd name="connsiteX27" fmla="*/ 1259456 w 2130724"/>
              <a:gd name="connsiteY27" fmla="*/ 301924 h 406182"/>
              <a:gd name="connsiteX28" fmla="*/ 1276709 w 2130724"/>
              <a:gd name="connsiteY28" fmla="*/ 276045 h 406182"/>
              <a:gd name="connsiteX29" fmla="*/ 1431985 w 2130724"/>
              <a:gd name="connsiteY29" fmla="*/ 232913 h 406182"/>
              <a:gd name="connsiteX30" fmla="*/ 1509622 w 2130724"/>
              <a:gd name="connsiteY30" fmla="*/ 198407 h 406182"/>
              <a:gd name="connsiteX31" fmla="*/ 1647645 w 2130724"/>
              <a:gd name="connsiteY31" fmla="*/ 232913 h 406182"/>
              <a:gd name="connsiteX32" fmla="*/ 1656271 w 2130724"/>
              <a:gd name="connsiteY32" fmla="*/ 267419 h 406182"/>
              <a:gd name="connsiteX33" fmla="*/ 1647645 w 2130724"/>
              <a:gd name="connsiteY33" fmla="*/ 370936 h 406182"/>
              <a:gd name="connsiteX34" fmla="*/ 1682151 w 2130724"/>
              <a:gd name="connsiteY34" fmla="*/ 327804 h 406182"/>
              <a:gd name="connsiteX35" fmla="*/ 1742535 w 2130724"/>
              <a:gd name="connsiteY35" fmla="*/ 293298 h 406182"/>
              <a:gd name="connsiteX36" fmla="*/ 1768415 w 2130724"/>
              <a:gd name="connsiteY36" fmla="*/ 310551 h 406182"/>
              <a:gd name="connsiteX37" fmla="*/ 1777041 w 2130724"/>
              <a:gd name="connsiteY37" fmla="*/ 336430 h 406182"/>
              <a:gd name="connsiteX38" fmla="*/ 1811547 w 2130724"/>
              <a:gd name="connsiteY38" fmla="*/ 353683 h 406182"/>
              <a:gd name="connsiteX39" fmla="*/ 1854679 w 2130724"/>
              <a:gd name="connsiteY39" fmla="*/ 345056 h 406182"/>
              <a:gd name="connsiteX40" fmla="*/ 1871932 w 2130724"/>
              <a:gd name="connsiteY40" fmla="*/ 310551 h 406182"/>
              <a:gd name="connsiteX41" fmla="*/ 1880558 w 2130724"/>
              <a:gd name="connsiteY41" fmla="*/ 0 h 406182"/>
              <a:gd name="connsiteX42" fmla="*/ 1915064 w 2130724"/>
              <a:gd name="connsiteY42" fmla="*/ 34506 h 406182"/>
              <a:gd name="connsiteX43" fmla="*/ 1958196 w 2130724"/>
              <a:gd name="connsiteY43" fmla="*/ 94890 h 406182"/>
              <a:gd name="connsiteX44" fmla="*/ 1984075 w 2130724"/>
              <a:gd name="connsiteY44" fmla="*/ 155275 h 406182"/>
              <a:gd name="connsiteX45" fmla="*/ 2009954 w 2130724"/>
              <a:gd name="connsiteY45" fmla="*/ 215660 h 406182"/>
              <a:gd name="connsiteX46" fmla="*/ 2027207 w 2130724"/>
              <a:gd name="connsiteY46" fmla="*/ 241540 h 406182"/>
              <a:gd name="connsiteX47" fmla="*/ 2035834 w 2130724"/>
              <a:gd name="connsiteY47" fmla="*/ 267419 h 406182"/>
              <a:gd name="connsiteX48" fmla="*/ 2061713 w 2130724"/>
              <a:gd name="connsiteY48" fmla="*/ 276045 h 406182"/>
              <a:gd name="connsiteX49" fmla="*/ 2104845 w 2130724"/>
              <a:gd name="connsiteY49" fmla="*/ 284672 h 406182"/>
              <a:gd name="connsiteX50" fmla="*/ 2113471 w 2130724"/>
              <a:gd name="connsiteY50" fmla="*/ 319177 h 406182"/>
              <a:gd name="connsiteX51" fmla="*/ 2130724 w 2130724"/>
              <a:gd name="connsiteY51" fmla="*/ 345056 h 40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130724" h="406182">
                <a:moveTo>
                  <a:pt x="0" y="301924"/>
                </a:moveTo>
                <a:cubicBezTo>
                  <a:pt x="20784" y="275943"/>
                  <a:pt x="35627" y="254134"/>
                  <a:pt x="60385" y="232913"/>
                </a:cubicBezTo>
                <a:cubicBezTo>
                  <a:pt x="79111" y="216863"/>
                  <a:pt x="100287" y="203436"/>
                  <a:pt x="120769" y="189781"/>
                </a:cubicBezTo>
                <a:cubicBezTo>
                  <a:pt x="141100" y="291430"/>
                  <a:pt x="120769" y="164899"/>
                  <a:pt x="120769" y="293298"/>
                </a:cubicBezTo>
                <a:cubicBezTo>
                  <a:pt x="120769" y="307960"/>
                  <a:pt x="126520" y="322053"/>
                  <a:pt x="129396" y="336430"/>
                </a:cubicBezTo>
                <a:cubicBezTo>
                  <a:pt x="158151" y="330679"/>
                  <a:pt x="188290" y="329704"/>
                  <a:pt x="215660" y="319177"/>
                </a:cubicBezTo>
                <a:cubicBezTo>
                  <a:pt x="227046" y="314798"/>
                  <a:pt x="232276" y="301237"/>
                  <a:pt x="241539" y="293298"/>
                </a:cubicBezTo>
                <a:cubicBezTo>
                  <a:pt x="252455" y="283941"/>
                  <a:pt x="265879" y="277585"/>
                  <a:pt x="276045" y="267419"/>
                </a:cubicBezTo>
                <a:cubicBezTo>
                  <a:pt x="283376" y="260088"/>
                  <a:pt x="285627" y="248514"/>
                  <a:pt x="293298" y="241540"/>
                </a:cubicBezTo>
                <a:cubicBezTo>
                  <a:pt x="317557" y="219486"/>
                  <a:pt x="370935" y="181155"/>
                  <a:pt x="370935" y="181155"/>
                </a:cubicBezTo>
                <a:cubicBezTo>
                  <a:pt x="340951" y="331078"/>
                  <a:pt x="302762" y="322635"/>
                  <a:pt x="405441" y="293298"/>
                </a:cubicBezTo>
                <a:cubicBezTo>
                  <a:pt x="419818" y="276045"/>
                  <a:pt x="431880" y="256564"/>
                  <a:pt x="448573" y="241540"/>
                </a:cubicBezTo>
                <a:cubicBezTo>
                  <a:pt x="461036" y="230324"/>
                  <a:pt x="477754" y="206360"/>
                  <a:pt x="491705" y="215660"/>
                </a:cubicBezTo>
                <a:cubicBezTo>
                  <a:pt x="508623" y="226938"/>
                  <a:pt x="497456" y="255917"/>
                  <a:pt x="500332" y="276045"/>
                </a:cubicBezTo>
                <a:cubicBezTo>
                  <a:pt x="494581" y="287547"/>
                  <a:pt x="487146" y="298351"/>
                  <a:pt x="483079" y="310551"/>
                </a:cubicBezTo>
                <a:cubicBezTo>
                  <a:pt x="475581" y="333046"/>
                  <a:pt x="465826" y="379562"/>
                  <a:pt x="465826" y="379562"/>
                </a:cubicBezTo>
                <a:cubicBezTo>
                  <a:pt x="509141" y="394001"/>
                  <a:pt x="503269" y="398822"/>
                  <a:pt x="560717" y="353683"/>
                </a:cubicBezTo>
                <a:cubicBezTo>
                  <a:pt x="688636" y="253174"/>
                  <a:pt x="632917" y="274981"/>
                  <a:pt x="707366" y="250166"/>
                </a:cubicBezTo>
                <a:cubicBezTo>
                  <a:pt x="713117" y="261668"/>
                  <a:pt x="721500" y="272196"/>
                  <a:pt x="724619" y="284672"/>
                </a:cubicBezTo>
                <a:cubicBezTo>
                  <a:pt x="730242" y="307163"/>
                  <a:pt x="721743" y="333555"/>
                  <a:pt x="733245" y="353683"/>
                </a:cubicBezTo>
                <a:cubicBezTo>
                  <a:pt x="737756" y="361578"/>
                  <a:pt x="751327" y="349734"/>
                  <a:pt x="759124" y="345056"/>
                </a:cubicBezTo>
                <a:cubicBezTo>
                  <a:pt x="794685" y="323719"/>
                  <a:pt x="828135" y="299049"/>
                  <a:pt x="862641" y="276045"/>
                </a:cubicBezTo>
                <a:cubicBezTo>
                  <a:pt x="892129" y="256387"/>
                  <a:pt x="944192" y="239584"/>
                  <a:pt x="974785" y="224287"/>
                </a:cubicBezTo>
                <a:cubicBezTo>
                  <a:pt x="1049404" y="186977"/>
                  <a:pt x="986575" y="206242"/>
                  <a:pt x="1052422" y="189781"/>
                </a:cubicBezTo>
                <a:cubicBezTo>
                  <a:pt x="1072550" y="192656"/>
                  <a:pt x="1105920" y="179276"/>
                  <a:pt x="1112807" y="198407"/>
                </a:cubicBezTo>
                <a:cubicBezTo>
                  <a:pt x="1187190" y="405025"/>
                  <a:pt x="1049756" y="432207"/>
                  <a:pt x="1181819" y="388189"/>
                </a:cubicBezTo>
                <a:cubicBezTo>
                  <a:pt x="1231298" y="355202"/>
                  <a:pt x="1186758" y="390230"/>
                  <a:pt x="1233577" y="327804"/>
                </a:cubicBezTo>
                <a:cubicBezTo>
                  <a:pt x="1240897" y="318044"/>
                  <a:pt x="1251646" y="311296"/>
                  <a:pt x="1259456" y="301924"/>
                </a:cubicBezTo>
                <a:cubicBezTo>
                  <a:pt x="1266093" y="293959"/>
                  <a:pt x="1270958" y="284671"/>
                  <a:pt x="1276709" y="276045"/>
                </a:cubicBezTo>
                <a:cubicBezTo>
                  <a:pt x="1346659" y="299363"/>
                  <a:pt x="1294145" y="288049"/>
                  <a:pt x="1431985" y="232913"/>
                </a:cubicBezTo>
                <a:cubicBezTo>
                  <a:pt x="1487055" y="210885"/>
                  <a:pt x="1461268" y="222585"/>
                  <a:pt x="1509622" y="198407"/>
                </a:cubicBezTo>
                <a:cubicBezTo>
                  <a:pt x="1583878" y="203711"/>
                  <a:pt x="1622610" y="174497"/>
                  <a:pt x="1647645" y="232913"/>
                </a:cubicBezTo>
                <a:cubicBezTo>
                  <a:pt x="1652315" y="243810"/>
                  <a:pt x="1653396" y="255917"/>
                  <a:pt x="1656271" y="267419"/>
                </a:cubicBezTo>
                <a:cubicBezTo>
                  <a:pt x="1653396" y="301925"/>
                  <a:pt x="1634005" y="339111"/>
                  <a:pt x="1647645" y="370936"/>
                </a:cubicBezTo>
                <a:cubicBezTo>
                  <a:pt x="1654898" y="387859"/>
                  <a:pt x="1670027" y="341661"/>
                  <a:pt x="1682151" y="327804"/>
                </a:cubicBezTo>
                <a:cubicBezTo>
                  <a:pt x="1710932" y="294911"/>
                  <a:pt x="1701521" y="303551"/>
                  <a:pt x="1742535" y="293298"/>
                </a:cubicBezTo>
                <a:cubicBezTo>
                  <a:pt x="1751162" y="299049"/>
                  <a:pt x="1761938" y="302455"/>
                  <a:pt x="1768415" y="310551"/>
                </a:cubicBezTo>
                <a:cubicBezTo>
                  <a:pt x="1774095" y="317651"/>
                  <a:pt x="1770611" y="330000"/>
                  <a:pt x="1777041" y="336430"/>
                </a:cubicBezTo>
                <a:cubicBezTo>
                  <a:pt x="1786134" y="345523"/>
                  <a:pt x="1800045" y="347932"/>
                  <a:pt x="1811547" y="353683"/>
                </a:cubicBezTo>
                <a:cubicBezTo>
                  <a:pt x="1825924" y="350807"/>
                  <a:pt x="1842748" y="353578"/>
                  <a:pt x="1854679" y="345056"/>
                </a:cubicBezTo>
                <a:cubicBezTo>
                  <a:pt x="1865143" y="337582"/>
                  <a:pt x="1870970" y="323374"/>
                  <a:pt x="1871932" y="310551"/>
                </a:cubicBezTo>
                <a:cubicBezTo>
                  <a:pt x="1879677" y="207284"/>
                  <a:pt x="1877683" y="103517"/>
                  <a:pt x="1880558" y="0"/>
                </a:cubicBezTo>
                <a:cubicBezTo>
                  <a:pt x="1892060" y="11502"/>
                  <a:pt x="1905304" y="21493"/>
                  <a:pt x="1915064" y="34506"/>
                </a:cubicBezTo>
                <a:cubicBezTo>
                  <a:pt x="1983191" y="125340"/>
                  <a:pt x="1880137" y="16831"/>
                  <a:pt x="1958196" y="94890"/>
                </a:cubicBezTo>
                <a:cubicBezTo>
                  <a:pt x="1974657" y="144277"/>
                  <a:pt x="1957426" y="96647"/>
                  <a:pt x="1984075" y="155275"/>
                </a:cubicBezTo>
                <a:cubicBezTo>
                  <a:pt x="1993137" y="175211"/>
                  <a:pt x="2000161" y="196073"/>
                  <a:pt x="2009954" y="215660"/>
                </a:cubicBezTo>
                <a:cubicBezTo>
                  <a:pt x="2014591" y="224933"/>
                  <a:pt x="2022570" y="232267"/>
                  <a:pt x="2027207" y="241540"/>
                </a:cubicBezTo>
                <a:cubicBezTo>
                  <a:pt x="2031274" y="249673"/>
                  <a:pt x="2029404" y="260989"/>
                  <a:pt x="2035834" y="267419"/>
                </a:cubicBezTo>
                <a:cubicBezTo>
                  <a:pt x="2042264" y="273849"/>
                  <a:pt x="2052892" y="273840"/>
                  <a:pt x="2061713" y="276045"/>
                </a:cubicBezTo>
                <a:cubicBezTo>
                  <a:pt x="2075937" y="279601"/>
                  <a:pt x="2090468" y="281796"/>
                  <a:pt x="2104845" y="284672"/>
                </a:cubicBezTo>
                <a:cubicBezTo>
                  <a:pt x="2107720" y="296174"/>
                  <a:pt x="2108801" y="308280"/>
                  <a:pt x="2113471" y="319177"/>
                </a:cubicBezTo>
                <a:cubicBezTo>
                  <a:pt x="2117555" y="328706"/>
                  <a:pt x="2130724" y="345056"/>
                  <a:pt x="2130724" y="345056"/>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Freeform 1"/>
          <p:cNvSpPr/>
          <p:nvPr/>
        </p:nvSpPr>
        <p:spPr>
          <a:xfrm>
            <a:off x="4287328" y="1882519"/>
            <a:ext cx="1880559" cy="283611"/>
          </a:xfrm>
          <a:custGeom>
            <a:avLst/>
            <a:gdLst>
              <a:gd name="connsiteX0" fmla="*/ 0 w 1880559"/>
              <a:gd name="connsiteY0" fmla="*/ 127436 h 283611"/>
              <a:gd name="connsiteX1" fmla="*/ 86264 w 1880559"/>
              <a:gd name="connsiteY1" fmla="*/ 110183 h 283611"/>
              <a:gd name="connsiteX2" fmla="*/ 146649 w 1880559"/>
              <a:gd name="connsiteY2" fmla="*/ 75677 h 283611"/>
              <a:gd name="connsiteX3" fmla="*/ 258793 w 1880559"/>
              <a:gd name="connsiteY3" fmla="*/ 32545 h 283611"/>
              <a:gd name="connsiteX4" fmla="*/ 336430 w 1880559"/>
              <a:gd name="connsiteY4" fmla="*/ 6666 h 283611"/>
              <a:gd name="connsiteX5" fmla="*/ 301925 w 1880559"/>
              <a:gd name="connsiteY5" fmla="*/ 101556 h 283611"/>
              <a:gd name="connsiteX6" fmla="*/ 250166 w 1880559"/>
              <a:gd name="connsiteY6" fmla="*/ 170568 h 283611"/>
              <a:gd name="connsiteX7" fmla="*/ 241540 w 1880559"/>
              <a:gd name="connsiteY7" fmla="*/ 196447 h 283611"/>
              <a:gd name="connsiteX8" fmla="*/ 215661 w 1880559"/>
              <a:gd name="connsiteY8" fmla="*/ 213700 h 283611"/>
              <a:gd name="connsiteX9" fmla="*/ 370936 w 1880559"/>
              <a:gd name="connsiteY9" fmla="*/ 153315 h 283611"/>
              <a:gd name="connsiteX10" fmla="*/ 422695 w 1880559"/>
              <a:gd name="connsiteY10" fmla="*/ 118809 h 283611"/>
              <a:gd name="connsiteX11" fmla="*/ 629729 w 1880559"/>
              <a:gd name="connsiteY11" fmla="*/ 32545 h 283611"/>
              <a:gd name="connsiteX12" fmla="*/ 715993 w 1880559"/>
              <a:gd name="connsiteY12" fmla="*/ 15292 h 283611"/>
              <a:gd name="connsiteX13" fmla="*/ 819510 w 1880559"/>
              <a:gd name="connsiteY13" fmla="*/ 32545 h 283611"/>
              <a:gd name="connsiteX14" fmla="*/ 785004 w 1880559"/>
              <a:gd name="connsiteY14" fmla="*/ 179194 h 283611"/>
              <a:gd name="connsiteX15" fmla="*/ 724619 w 1880559"/>
              <a:gd name="connsiteY15" fmla="*/ 256832 h 283611"/>
              <a:gd name="connsiteX16" fmla="*/ 707366 w 1880559"/>
              <a:gd name="connsiteY16" fmla="*/ 282711 h 283611"/>
              <a:gd name="connsiteX17" fmla="*/ 750498 w 1880559"/>
              <a:gd name="connsiteY17" fmla="*/ 265458 h 283611"/>
              <a:gd name="connsiteX18" fmla="*/ 785004 w 1880559"/>
              <a:gd name="connsiteY18" fmla="*/ 230953 h 283611"/>
              <a:gd name="connsiteX19" fmla="*/ 871268 w 1880559"/>
              <a:gd name="connsiteY19" fmla="*/ 179194 h 283611"/>
              <a:gd name="connsiteX20" fmla="*/ 905774 w 1880559"/>
              <a:gd name="connsiteY20" fmla="*/ 170568 h 283611"/>
              <a:gd name="connsiteX21" fmla="*/ 957532 w 1880559"/>
              <a:gd name="connsiteY21" fmla="*/ 153315 h 283611"/>
              <a:gd name="connsiteX22" fmla="*/ 983412 w 1880559"/>
              <a:gd name="connsiteY22" fmla="*/ 144689 h 283611"/>
              <a:gd name="connsiteX23" fmla="*/ 1078302 w 1880559"/>
              <a:gd name="connsiteY23" fmla="*/ 153315 h 283611"/>
              <a:gd name="connsiteX24" fmla="*/ 1043797 w 1880559"/>
              <a:gd name="connsiteY24" fmla="*/ 170568 h 283611"/>
              <a:gd name="connsiteX25" fmla="*/ 1069676 w 1880559"/>
              <a:gd name="connsiteY25" fmla="*/ 187821 h 283611"/>
              <a:gd name="connsiteX26" fmla="*/ 1121434 w 1880559"/>
              <a:gd name="connsiteY26" fmla="*/ 161941 h 283611"/>
              <a:gd name="connsiteX27" fmla="*/ 1155940 w 1880559"/>
              <a:gd name="connsiteY27" fmla="*/ 153315 h 283611"/>
              <a:gd name="connsiteX28" fmla="*/ 1224951 w 1880559"/>
              <a:gd name="connsiteY28" fmla="*/ 118809 h 283611"/>
              <a:gd name="connsiteX29" fmla="*/ 1250830 w 1880559"/>
              <a:gd name="connsiteY29" fmla="*/ 110183 h 283611"/>
              <a:gd name="connsiteX30" fmla="*/ 1319842 w 1880559"/>
              <a:gd name="connsiteY30" fmla="*/ 92930 h 283611"/>
              <a:gd name="connsiteX31" fmla="*/ 1397480 w 1880559"/>
              <a:gd name="connsiteY31" fmla="*/ 101556 h 283611"/>
              <a:gd name="connsiteX32" fmla="*/ 1362974 w 1880559"/>
              <a:gd name="connsiteY32" fmla="*/ 248206 h 283611"/>
              <a:gd name="connsiteX33" fmla="*/ 1354347 w 1880559"/>
              <a:gd name="connsiteY33" fmla="*/ 274085 h 283611"/>
              <a:gd name="connsiteX34" fmla="*/ 1449238 w 1880559"/>
              <a:gd name="connsiteY34" fmla="*/ 265458 h 283611"/>
              <a:gd name="connsiteX35" fmla="*/ 1492370 w 1880559"/>
              <a:gd name="connsiteY35" fmla="*/ 256832 h 283611"/>
              <a:gd name="connsiteX36" fmla="*/ 1518249 w 1880559"/>
              <a:gd name="connsiteY36" fmla="*/ 248206 h 283611"/>
              <a:gd name="connsiteX37" fmla="*/ 1561381 w 1880559"/>
              <a:gd name="connsiteY37" fmla="*/ 239579 h 283611"/>
              <a:gd name="connsiteX38" fmla="*/ 1587261 w 1880559"/>
              <a:gd name="connsiteY38" fmla="*/ 222326 h 283611"/>
              <a:gd name="connsiteX39" fmla="*/ 1613140 w 1880559"/>
              <a:gd name="connsiteY39" fmla="*/ 213700 h 283611"/>
              <a:gd name="connsiteX40" fmla="*/ 1535502 w 1880559"/>
              <a:gd name="connsiteY40" fmla="*/ 230953 h 283611"/>
              <a:gd name="connsiteX41" fmla="*/ 1449238 w 1880559"/>
              <a:gd name="connsiteY41" fmla="*/ 274085 h 283611"/>
              <a:gd name="connsiteX42" fmla="*/ 1423359 w 1880559"/>
              <a:gd name="connsiteY42" fmla="*/ 282711 h 283611"/>
              <a:gd name="connsiteX43" fmla="*/ 1483744 w 1880559"/>
              <a:gd name="connsiteY43" fmla="*/ 274085 h 283611"/>
              <a:gd name="connsiteX44" fmla="*/ 1535502 w 1880559"/>
              <a:gd name="connsiteY44" fmla="*/ 256832 h 283611"/>
              <a:gd name="connsiteX45" fmla="*/ 1561381 w 1880559"/>
              <a:gd name="connsiteY45" fmla="*/ 239579 h 283611"/>
              <a:gd name="connsiteX46" fmla="*/ 1604514 w 1880559"/>
              <a:gd name="connsiteY46" fmla="*/ 230953 h 283611"/>
              <a:gd name="connsiteX47" fmla="*/ 1630393 w 1880559"/>
              <a:gd name="connsiteY47" fmla="*/ 213700 h 283611"/>
              <a:gd name="connsiteX48" fmla="*/ 1664898 w 1880559"/>
              <a:gd name="connsiteY48" fmla="*/ 196447 h 283611"/>
              <a:gd name="connsiteX49" fmla="*/ 1751163 w 1880559"/>
              <a:gd name="connsiteY49" fmla="*/ 127436 h 283611"/>
              <a:gd name="connsiteX50" fmla="*/ 1794295 w 1880559"/>
              <a:gd name="connsiteY50" fmla="*/ 92930 h 283611"/>
              <a:gd name="connsiteX51" fmla="*/ 1854680 w 1880559"/>
              <a:gd name="connsiteY51" fmla="*/ 32545 h 283611"/>
              <a:gd name="connsiteX52" fmla="*/ 1880559 w 1880559"/>
              <a:gd name="connsiteY52" fmla="*/ 6666 h 28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880559" h="283611">
                <a:moveTo>
                  <a:pt x="0" y="127436"/>
                </a:moveTo>
                <a:cubicBezTo>
                  <a:pt x="28755" y="121685"/>
                  <a:pt x="58068" y="118239"/>
                  <a:pt x="86264" y="110183"/>
                </a:cubicBezTo>
                <a:cubicBezTo>
                  <a:pt x="121557" y="100099"/>
                  <a:pt x="116912" y="90545"/>
                  <a:pt x="146649" y="75677"/>
                </a:cubicBezTo>
                <a:cubicBezTo>
                  <a:pt x="215457" y="41273"/>
                  <a:pt x="205045" y="45983"/>
                  <a:pt x="258793" y="32545"/>
                </a:cubicBezTo>
                <a:cubicBezTo>
                  <a:pt x="270085" y="25017"/>
                  <a:pt x="323605" y="-15777"/>
                  <a:pt x="336430" y="6666"/>
                </a:cubicBezTo>
                <a:cubicBezTo>
                  <a:pt x="350254" y="30858"/>
                  <a:pt x="317644" y="79942"/>
                  <a:pt x="301925" y="101556"/>
                </a:cubicBezTo>
                <a:cubicBezTo>
                  <a:pt x="285012" y="124811"/>
                  <a:pt x="250166" y="170568"/>
                  <a:pt x="250166" y="170568"/>
                </a:cubicBezTo>
                <a:cubicBezTo>
                  <a:pt x="247291" y="179194"/>
                  <a:pt x="247220" y="189347"/>
                  <a:pt x="241540" y="196447"/>
                </a:cubicBezTo>
                <a:cubicBezTo>
                  <a:pt x="235063" y="204543"/>
                  <a:pt x="205540" y="215949"/>
                  <a:pt x="215661" y="213700"/>
                </a:cubicBezTo>
                <a:cubicBezTo>
                  <a:pt x="263316" y="203110"/>
                  <a:pt x="325975" y="179542"/>
                  <a:pt x="370936" y="153315"/>
                </a:cubicBezTo>
                <a:cubicBezTo>
                  <a:pt x="388847" y="142867"/>
                  <a:pt x="403905" y="127578"/>
                  <a:pt x="422695" y="118809"/>
                </a:cubicBezTo>
                <a:cubicBezTo>
                  <a:pt x="490443" y="87193"/>
                  <a:pt x="555984" y="44835"/>
                  <a:pt x="629729" y="32545"/>
                </a:cubicBezTo>
                <a:cubicBezTo>
                  <a:pt x="693182" y="21970"/>
                  <a:pt x="664519" y="28161"/>
                  <a:pt x="715993" y="15292"/>
                </a:cubicBezTo>
                <a:cubicBezTo>
                  <a:pt x="750499" y="21043"/>
                  <a:pt x="800106" y="3438"/>
                  <a:pt x="819510" y="32545"/>
                </a:cubicBezTo>
                <a:cubicBezTo>
                  <a:pt x="833531" y="53577"/>
                  <a:pt x="807873" y="146161"/>
                  <a:pt x="785004" y="179194"/>
                </a:cubicBezTo>
                <a:cubicBezTo>
                  <a:pt x="766342" y="206150"/>
                  <a:pt x="744290" y="230604"/>
                  <a:pt x="724619" y="256832"/>
                </a:cubicBezTo>
                <a:cubicBezTo>
                  <a:pt x="718398" y="265126"/>
                  <a:pt x="697530" y="279433"/>
                  <a:pt x="707366" y="282711"/>
                </a:cubicBezTo>
                <a:cubicBezTo>
                  <a:pt x="722056" y="287608"/>
                  <a:pt x="736121" y="271209"/>
                  <a:pt x="750498" y="265458"/>
                </a:cubicBezTo>
                <a:cubicBezTo>
                  <a:pt x="762000" y="253956"/>
                  <a:pt x="772654" y="241539"/>
                  <a:pt x="785004" y="230953"/>
                </a:cubicBezTo>
                <a:cubicBezTo>
                  <a:pt x="799795" y="218275"/>
                  <a:pt x="869808" y="179858"/>
                  <a:pt x="871268" y="179194"/>
                </a:cubicBezTo>
                <a:cubicBezTo>
                  <a:pt x="882061" y="174288"/>
                  <a:pt x="894418" y="173975"/>
                  <a:pt x="905774" y="170568"/>
                </a:cubicBezTo>
                <a:cubicBezTo>
                  <a:pt x="923193" y="165342"/>
                  <a:pt x="940279" y="159066"/>
                  <a:pt x="957532" y="153315"/>
                </a:cubicBezTo>
                <a:lnTo>
                  <a:pt x="983412" y="144689"/>
                </a:lnTo>
                <a:cubicBezTo>
                  <a:pt x="1015042" y="147564"/>
                  <a:pt x="1049110" y="140804"/>
                  <a:pt x="1078302" y="153315"/>
                </a:cubicBezTo>
                <a:cubicBezTo>
                  <a:pt x="1090122" y="158380"/>
                  <a:pt x="1046916" y="158093"/>
                  <a:pt x="1043797" y="170568"/>
                </a:cubicBezTo>
                <a:cubicBezTo>
                  <a:pt x="1041283" y="180626"/>
                  <a:pt x="1061050" y="182070"/>
                  <a:pt x="1069676" y="187821"/>
                </a:cubicBezTo>
                <a:cubicBezTo>
                  <a:pt x="1086929" y="179194"/>
                  <a:pt x="1103524" y="169105"/>
                  <a:pt x="1121434" y="161941"/>
                </a:cubicBezTo>
                <a:cubicBezTo>
                  <a:pt x="1132442" y="157538"/>
                  <a:pt x="1144996" y="157875"/>
                  <a:pt x="1155940" y="153315"/>
                </a:cubicBezTo>
                <a:cubicBezTo>
                  <a:pt x="1179681" y="143423"/>
                  <a:pt x="1201947" y="130311"/>
                  <a:pt x="1224951" y="118809"/>
                </a:cubicBezTo>
                <a:cubicBezTo>
                  <a:pt x="1233084" y="114742"/>
                  <a:pt x="1242057" y="112575"/>
                  <a:pt x="1250830" y="110183"/>
                </a:cubicBezTo>
                <a:cubicBezTo>
                  <a:pt x="1273706" y="103944"/>
                  <a:pt x="1296838" y="98681"/>
                  <a:pt x="1319842" y="92930"/>
                </a:cubicBezTo>
                <a:cubicBezTo>
                  <a:pt x="1345721" y="95805"/>
                  <a:pt x="1381214" y="81223"/>
                  <a:pt x="1397480" y="101556"/>
                </a:cubicBezTo>
                <a:cubicBezTo>
                  <a:pt x="1415970" y="124669"/>
                  <a:pt x="1369850" y="229298"/>
                  <a:pt x="1362974" y="248206"/>
                </a:cubicBezTo>
                <a:cubicBezTo>
                  <a:pt x="1359867" y="256752"/>
                  <a:pt x="1345431" y="272302"/>
                  <a:pt x="1354347" y="274085"/>
                </a:cubicBezTo>
                <a:cubicBezTo>
                  <a:pt x="1385491" y="280314"/>
                  <a:pt x="1417608" y="268334"/>
                  <a:pt x="1449238" y="265458"/>
                </a:cubicBezTo>
                <a:cubicBezTo>
                  <a:pt x="1463615" y="262583"/>
                  <a:pt x="1478146" y="260388"/>
                  <a:pt x="1492370" y="256832"/>
                </a:cubicBezTo>
                <a:cubicBezTo>
                  <a:pt x="1501191" y="254627"/>
                  <a:pt x="1509428" y="250411"/>
                  <a:pt x="1518249" y="248206"/>
                </a:cubicBezTo>
                <a:cubicBezTo>
                  <a:pt x="1532473" y="244650"/>
                  <a:pt x="1547004" y="242455"/>
                  <a:pt x="1561381" y="239579"/>
                </a:cubicBezTo>
                <a:cubicBezTo>
                  <a:pt x="1570008" y="233828"/>
                  <a:pt x="1577988" y="226963"/>
                  <a:pt x="1587261" y="222326"/>
                </a:cubicBezTo>
                <a:cubicBezTo>
                  <a:pt x="1595394" y="218260"/>
                  <a:pt x="1622109" y="212205"/>
                  <a:pt x="1613140" y="213700"/>
                </a:cubicBezTo>
                <a:cubicBezTo>
                  <a:pt x="1586990" y="218059"/>
                  <a:pt x="1561381" y="225202"/>
                  <a:pt x="1535502" y="230953"/>
                </a:cubicBezTo>
                <a:cubicBezTo>
                  <a:pt x="1506747" y="245330"/>
                  <a:pt x="1479737" y="263919"/>
                  <a:pt x="1449238" y="274085"/>
                </a:cubicBezTo>
                <a:cubicBezTo>
                  <a:pt x="1440612" y="276960"/>
                  <a:pt x="1414266" y="282711"/>
                  <a:pt x="1423359" y="282711"/>
                </a:cubicBezTo>
                <a:cubicBezTo>
                  <a:pt x="1443692" y="282711"/>
                  <a:pt x="1463616" y="276960"/>
                  <a:pt x="1483744" y="274085"/>
                </a:cubicBezTo>
                <a:cubicBezTo>
                  <a:pt x="1500997" y="268334"/>
                  <a:pt x="1518884" y="264218"/>
                  <a:pt x="1535502" y="256832"/>
                </a:cubicBezTo>
                <a:cubicBezTo>
                  <a:pt x="1544976" y="252621"/>
                  <a:pt x="1551673" y="243219"/>
                  <a:pt x="1561381" y="239579"/>
                </a:cubicBezTo>
                <a:cubicBezTo>
                  <a:pt x="1575110" y="234431"/>
                  <a:pt x="1590136" y="233828"/>
                  <a:pt x="1604514" y="230953"/>
                </a:cubicBezTo>
                <a:cubicBezTo>
                  <a:pt x="1613140" y="225202"/>
                  <a:pt x="1621391" y="218844"/>
                  <a:pt x="1630393" y="213700"/>
                </a:cubicBezTo>
                <a:cubicBezTo>
                  <a:pt x="1641558" y="207320"/>
                  <a:pt x="1654434" y="203921"/>
                  <a:pt x="1664898" y="196447"/>
                </a:cubicBezTo>
                <a:cubicBezTo>
                  <a:pt x="1694863" y="175043"/>
                  <a:pt x="1724018" y="152319"/>
                  <a:pt x="1751163" y="127436"/>
                </a:cubicBezTo>
                <a:cubicBezTo>
                  <a:pt x="1795758" y="86557"/>
                  <a:pt x="1739022" y="111353"/>
                  <a:pt x="1794295" y="92930"/>
                </a:cubicBezTo>
                <a:cubicBezTo>
                  <a:pt x="1832608" y="67387"/>
                  <a:pt x="1818822" y="80357"/>
                  <a:pt x="1854680" y="32545"/>
                </a:cubicBezTo>
                <a:cubicBezTo>
                  <a:pt x="1875884" y="4273"/>
                  <a:pt x="1860911" y="6666"/>
                  <a:pt x="1880559" y="6666"/>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709727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ight Arrow 80"/>
          <p:cNvSpPr/>
          <p:nvPr/>
        </p:nvSpPr>
        <p:spPr bwMode="auto">
          <a:xfrm>
            <a:off x="0" y="457200"/>
            <a:ext cx="11782531" cy="6273800"/>
          </a:xfrm>
          <a:prstGeom prst="rightArrow">
            <a:avLst>
              <a:gd name="adj1" fmla="val 50000"/>
              <a:gd name="adj2" fmla="val 50203"/>
            </a:avLst>
          </a:prstGeom>
          <a:gradFill flip="none" rotWithShape="1">
            <a:gsLst>
              <a:gs pos="0">
                <a:schemeClr val="bg1">
                  <a:lumMod val="50000"/>
                </a:schemeClr>
              </a:gs>
              <a:gs pos="50000">
                <a:schemeClr val="bg1"/>
              </a:gs>
              <a:gs pos="100000">
                <a:schemeClr val="bg2"/>
              </a:gs>
            </a:gsLst>
            <a:lin ang="13500000" scaled="1"/>
            <a:tileRect/>
          </a:gradFill>
          <a:ln>
            <a:headEnd type="none" w="med" len="med"/>
            <a:tailEnd type="none" w="med" len="med"/>
          </a:ln>
          <a:effectLst/>
          <a:scene3d>
            <a:camera prst="orthographicFront">
              <a:rot lat="0" lon="0" rev="0"/>
            </a:camera>
            <a:lightRig rig="threePt" dir="t">
              <a:rot lat="0" lon="0" rev="1200000"/>
            </a:lightRig>
          </a:scene3d>
          <a:sp3d>
            <a:bevelT/>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UI" pitchFamily="34" charset="0"/>
            </a:endParaRPr>
          </a:p>
        </p:txBody>
      </p:sp>
      <p:sp>
        <p:nvSpPr>
          <p:cNvPr id="2" name="Title 1"/>
          <p:cNvSpPr>
            <a:spLocks noGrp="1"/>
          </p:cNvSpPr>
          <p:nvPr>
            <p:ph type="title"/>
          </p:nvPr>
        </p:nvSpPr>
        <p:spPr>
          <a:xfrm>
            <a:off x="586222" y="298266"/>
            <a:ext cx="11297882" cy="909645"/>
          </a:xfrm>
        </p:spPr>
        <p:txBody>
          <a:bodyPr>
            <a:normAutofit fontScale="90000"/>
          </a:bodyPr>
          <a:lstStyle/>
          <a:p>
            <a:r>
              <a:rPr lang="en-US" sz="4900" b="1" dirty="0" smtClean="0">
                <a:effectLst>
                  <a:outerShdw blurRad="38100" dist="38100" dir="2700000" algn="tl">
                    <a:srgbClr val="000000">
                      <a:alpha val="43137"/>
                    </a:srgbClr>
                  </a:outerShdw>
                </a:effectLst>
              </a:rPr>
              <a:t>Active Directory &amp; DNS</a:t>
            </a:r>
            <a:r>
              <a:rPr lang="en-US" sz="5300" b="1" dirty="0" smtClean="0">
                <a:effectLst>
                  <a:outerShdw blurRad="38100" dist="38100" dir="2700000" algn="tl">
                    <a:srgbClr val="000000">
                      <a:alpha val="43137"/>
                    </a:srgbClr>
                  </a:outerShdw>
                </a:effectLst>
              </a:rPr>
              <a:t/>
            </a:r>
            <a:br>
              <a:rPr lang="en-US" sz="5300" b="1" dirty="0" smtClean="0">
                <a:effectLst>
                  <a:outerShdw blurRad="38100" dist="38100" dir="2700000" algn="tl">
                    <a:srgbClr val="000000">
                      <a:alpha val="43137"/>
                    </a:srgbClr>
                  </a:outerShdw>
                </a:effectLst>
              </a:rPr>
            </a:br>
            <a:r>
              <a:rPr lang="en-US" sz="4400" b="1" dirty="0" smtClean="0">
                <a:effectLst>
                  <a:outerShdw blurRad="38100" dist="38100" dir="2700000" algn="tl">
                    <a:srgbClr val="000000">
                      <a:alpha val="43137"/>
                    </a:srgbClr>
                  </a:outerShdw>
                </a:effectLst>
              </a:rPr>
              <a:t>Migration</a:t>
            </a:r>
            <a:endParaRPr lang="en-US" b="1" dirty="0">
              <a:gradFill>
                <a:gsLst>
                  <a:gs pos="0">
                    <a:schemeClr val="accent1"/>
                  </a:gs>
                  <a:gs pos="100000">
                    <a:schemeClr val="accent1"/>
                  </a:gs>
                </a:gsLst>
                <a:lin ang="13500000" scaled="1"/>
              </a:gradFill>
              <a:effectLst>
                <a:outerShdw blurRad="38100" dist="38100" dir="2700000" algn="tl">
                  <a:srgbClr val="000000">
                    <a:alpha val="43137"/>
                  </a:srgbClr>
                </a:outerShdw>
              </a:effectLst>
            </a:endParaRPr>
          </a:p>
        </p:txBody>
      </p:sp>
      <p:sp>
        <p:nvSpPr>
          <p:cNvPr id="33" name="Content Placeholder 2"/>
          <p:cNvSpPr>
            <a:spLocks noGrp="1"/>
          </p:cNvSpPr>
          <p:nvPr>
            <p:ph idx="1"/>
          </p:nvPr>
        </p:nvSpPr>
        <p:spPr>
          <a:xfrm>
            <a:off x="203148" y="3281780"/>
            <a:ext cx="2160131" cy="763286"/>
          </a:xfrm>
        </p:spPr>
        <p:txBody>
          <a:bodyPr/>
          <a:lstStyle/>
          <a:p>
            <a:pPr marL="0" lvl="0" indent="0" algn="ctr">
              <a:buSzPct val="80000"/>
              <a:buNone/>
              <a:defRPr/>
            </a:pPr>
            <a:r>
              <a:rPr lang="en-US" sz="1600" dirty="0" smtClean="0">
                <a:effectLst>
                  <a:outerShdw blurRad="38100" dist="38100" dir="2700000" algn="tl">
                    <a:srgbClr val="000000">
                      <a:alpha val="43137"/>
                    </a:srgbClr>
                  </a:outerShdw>
                </a:effectLst>
              </a:rPr>
              <a:t>Search for</a:t>
            </a:r>
          </a:p>
          <a:p>
            <a:pPr marL="0" lvl="0" indent="0" algn="ctr">
              <a:buSzPct val="80000"/>
              <a:buNone/>
              <a:defRPr/>
            </a:pPr>
            <a:r>
              <a:rPr lang="en-CA" sz="1600" dirty="0" smtClean="0">
                <a:effectLst>
                  <a:outerShdw blurRad="38100" dist="38100" dir="2700000" algn="tl">
                    <a:srgbClr val="000000">
                      <a:alpha val="43137"/>
                    </a:srgbClr>
                  </a:outerShdw>
                </a:effectLst>
              </a:rPr>
              <a:t> “Rick Claus WSV330”</a:t>
            </a:r>
          </a:p>
          <a:p>
            <a:pPr marL="0" lvl="0" indent="0" algn="ctr">
              <a:buSzPct val="80000"/>
              <a:buNone/>
              <a:defRPr/>
            </a:pPr>
            <a:r>
              <a:rPr lang="en-CA" sz="1600" dirty="0" smtClean="0">
                <a:effectLst>
                  <a:outerShdw blurRad="38100" dist="38100" dir="2700000" algn="tl">
                    <a:srgbClr val="000000">
                      <a:alpha val="43137"/>
                    </a:srgbClr>
                  </a:outerShdw>
                </a:effectLst>
              </a:rPr>
              <a:t> on Bing</a:t>
            </a:r>
            <a:endParaRPr lang="en-US" sz="1600" dirty="0" smtClean="0">
              <a:effectLst>
                <a:outerShdw blurRad="38100" dist="38100" dir="2700000" algn="tl">
                  <a:srgbClr val="000000">
                    <a:alpha val="43137"/>
                  </a:srgbClr>
                </a:outerShdw>
              </a:effectLst>
            </a:endParaRPr>
          </a:p>
        </p:txBody>
      </p:sp>
      <p:sp>
        <p:nvSpPr>
          <p:cNvPr id="21" name="TextBox 20"/>
          <p:cNvSpPr txBox="1"/>
          <p:nvPr/>
        </p:nvSpPr>
        <p:spPr>
          <a:xfrm>
            <a:off x="13227132" y="1540933"/>
            <a:ext cx="184731" cy="369332"/>
          </a:xfrm>
          <a:prstGeom prst="rect">
            <a:avLst/>
          </a:prstGeom>
          <a:noFill/>
        </p:spPr>
        <p:txBody>
          <a:bodyPr wrap="none" rtlCol="0">
            <a:spAutoFit/>
          </a:bodyPr>
          <a:lstStyle/>
          <a:p>
            <a:endParaRPr lang="en-US" dirty="0">
              <a:effectLst>
                <a:outerShdw blurRad="38100" dist="38100" dir="2700000" algn="tl">
                  <a:srgbClr val="000000">
                    <a:alpha val="43137"/>
                  </a:srgbClr>
                </a:outerShdw>
              </a:effectLst>
            </a:endParaRPr>
          </a:p>
        </p:txBody>
      </p:sp>
      <p:grpSp>
        <p:nvGrpSpPr>
          <p:cNvPr id="6" name="Group 5"/>
          <p:cNvGrpSpPr/>
          <p:nvPr/>
        </p:nvGrpSpPr>
        <p:grpSpPr>
          <a:xfrm>
            <a:off x="203144" y="2209800"/>
            <a:ext cx="2234622" cy="2743200"/>
            <a:chOff x="203144" y="2209800"/>
            <a:chExt cx="2234622" cy="2743200"/>
          </a:xfrm>
        </p:grpSpPr>
        <p:sp>
          <p:nvSpPr>
            <p:cNvPr id="29" name="Round Same Side Corner Rectangle 28"/>
            <p:cNvSpPr/>
            <p:nvPr/>
          </p:nvSpPr>
          <p:spPr>
            <a:xfrm rot="10800000">
              <a:off x="203148" y="2286000"/>
              <a:ext cx="2234618" cy="64327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grpSp>
          <p:nvGrpSpPr>
            <p:cNvPr id="3" name="Group 2"/>
            <p:cNvGrpSpPr/>
            <p:nvPr/>
          </p:nvGrpSpPr>
          <p:grpSpPr>
            <a:xfrm>
              <a:off x="203144" y="2209800"/>
              <a:ext cx="2234621" cy="2743200"/>
              <a:chOff x="203144" y="2209800"/>
              <a:chExt cx="2234621" cy="2743200"/>
            </a:xfrm>
          </p:grpSpPr>
          <p:sp>
            <p:nvSpPr>
              <p:cNvPr id="30" name="Round Same Side Corner Rectangle 29"/>
              <p:cNvSpPr/>
              <p:nvPr/>
            </p:nvSpPr>
            <p:spPr>
              <a:xfrm rot="10800000">
                <a:off x="203144" y="2667000"/>
                <a:ext cx="2234617" cy="228600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31" name="Rounded Rectangle 30"/>
              <p:cNvSpPr/>
              <p:nvPr/>
            </p:nvSpPr>
            <p:spPr bwMode="auto">
              <a:xfrm rot="10800000">
                <a:off x="203147" y="2209800"/>
                <a:ext cx="2234618" cy="1828800"/>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38100" dist="38100" dir="2700000" algn="tl" rotWithShape="0">
                      <a:srgbClr val="000000">
                        <a:alpha val="43137"/>
                      </a:srgbClr>
                    </a:outerShdw>
                  </a:effectLst>
                  <a:uLnTx/>
                  <a:uFillTx/>
                  <a:latin typeface="+mj-lt"/>
                  <a:cs typeface="Arial" charset="0"/>
                </a:endParaRPr>
              </a:p>
            </p:txBody>
          </p:sp>
          <p:sp>
            <p:nvSpPr>
              <p:cNvPr id="32" name="TextBox 31"/>
              <p:cNvSpPr txBox="1"/>
              <p:nvPr/>
            </p:nvSpPr>
            <p:spPr>
              <a:xfrm>
                <a:off x="304722" y="2281536"/>
                <a:ext cx="1787694"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Step 1</a:t>
                </a:r>
                <a:endParaRPr lang="en-US" sz="2400" dirty="0">
                  <a:effectLst>
                    <a:outerShdw blurRad="38100" dist="38100" dir="2700000" algn="tl">
                      <a:srgbClr val="000000">
                        <a:alpha val="43137"/>
                      </a:srgbClr>
                    </a:outerShdw>
                  </a:effectLst>
                </a:endParaRPr>
              </a:p>
            </p:txBody>
          </p:sp>
        </p:grpSp>
      </p:grpSp>
      <p:grpSp>
        <p:nvGrpSpPr>
          <p:cNvPr id="8" name="Group 7"/>
          <p:cNvGrpSpPr/>
          <p:nvPr/>
        </p:nvGrpSpPr>
        <p:grpSpPr>
          <a:xfrm>
            <a:off x="5078672" y="2209800"/>
            <a:ext cx="2234623" cy="2743200"/>
            <a:chOff x="5078672" y="2209800"/>
            <a:chExt cx="2234623" cy="2743200"/>
          </a:xfrm>
        </p:grpSpPr>
        <p:sp>
          <p:nvSpPr>
            <p:cNvPr id="47" name="Round Same Side Corner Rectangle 46"/>
            <p:cNvSpPr/>
            <p:nvPr/>
          </p:nvSpPr>
          <p:spPr>
            <a:xfrm rot="10800000">
              <a:off x="5078677" y="2286000"/>
              <a:ext cx="2234618" cy="64327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grpSp>
          <p:nvGrpSpPr>
            <p:cNvPr id="5" name="Group 4"/>
            <p:cNvGrpSpPr/>
            <p:nvPr/>
          </p:nvGrpSpPr>
          <p:grpSpPr>
            <a:xfrm>
              <a:off x="5078672" y="2209800"/>
              <a:ext cx="2234622" cy="2743200"/>
              <a:chOff x="5078672" y="2209800"/>
              <a:chExt cx="2234622" cy="2743200"/>
            </a:xfrm>
          </p:grpSpPr>
          <p:sp>
            <p:nvSpPr>
              <p:cNvPr id="48" name="Round Same Side Corner Rectangle 47"/>
              <p:cNvSpPr/>
              <p:nvPr/>
            </p:nvSpPr>
            <p:spPr>
              <a:xfrm rot="10800000">
                <a:off x="5078672" y="2667000"/>
                <a:ext cx="2234617" cy="228600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49" name="Rounded Rectangle 48"/>
              <p:cNvSpPr/>
              <p:nvPr/>
            </p:nvSpPr>
            <p:spPr bwMode="auto">
              <a:xfrm rot="10800000">
                <a:off x="5078676" y="2209800"/>
                <a:ext cx="2234618" cy="1828800"/>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38100" dist="38100" dir="2700000" algn="tl" rotWithShape="0">
                      <a:srgbClr val="000000">
                        <a:alpha val="43137"/>
                      </a:srgbClr>
                    </a:outerShdw>
                  </a:effectLst>
                  <a:uLnTx/>
                  <a:uFillTx/>
                  <a:latin typeface="+mj-lt"/>
                  <a:cs typeface="Arial" charset="0"/>
                </a:endParaRPr>
              </a:p>
            </p:txBody>
          </p:sp>
          <p:sp>
            <p:nvSpPr>
              <p:cNvPr id="50" name="TextBox 49"/>
              <p:cNvSpPr txBox="1"/>
              <p:nvPr/>
            </p:nvSpPr>
            <p:spPr>
              <a:xfrm>
                <a:off x="5180251" y="2281536"/>
                <a:ext cx="1787694"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Step 3</a:t>
                </a:r>
                <a:endParaRPr lang="en-US" sz="2400" dirty="0">
                  <a:effectLst>
                    <a:outerShdw blurRad="38100" dist="38100" dir="2700000" algn="tl">
                      <a:srgbClr val="000000">
                        <a:alpha val="43137"/>
                      </a:srgbClr>
                    </a:outerShdw>
                  </a:effectLst>
                </a:endParaRPr>
              </a:p>
            </p:txBody>
          </p:sp>
        </p:grpSp>
      </p:grpSp>
      <p:grpSp>
        <p:nvGrpSpPr>
          <p:cNvPr id="7" name="Group 6"/>
          <p:cNvGrpSpPr/>
          <p:nvPr/>
        </p:nvGrpSpPr>
        <p:grpSpPr>
          <a:xfrm>
            <a:off x="2640907" y="2209800"/>
            <a:ext cx="2234623" cy="2743200"/>
            <a:chOff x="2640907" y="2209800"/>
            <a:chExt cx="2234623" cy="2743200"/>
          </a:xfrm>
        </p:grpSpPr>
        <p:sp>
          <p:nvSpPr>
            <p:cNvPr id="35" name="Round Same Side Corner Rectangle 34"/>
            <p:cNvSpPr/>
            <p:nvPr/>
          </p:nvSpPr>
          <p:spPr>
            <a:xfrm rot="10800000">
              <a:off x="2640912" y="2286000"/>
              <a:ext cx="2234618" cy="64327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grpSp>
          <p:nvGrpSpPr>
            <p:cNvPr id="4" name="Group 3"/>
            <p:cNvGrpSpPr/>
            <p:nvPr/>
          </p:nvGrpSpPr>
          <p:grpSpPr>
            <a:xfrm>
              <a:off x="2640907" y="2209800"/>
              <a:ext cx="2234622" cy="2743200"/>
              <a:chOff x="2640907" y="2209800"/>
              <a:chExt cx="2234622" cy="2743200"/>
            </a:xfrm>
          </p:grpSpPr>
          <p:sp>
            <p:nvSpPr>
              <p:cNvPr id="36" name="Round Same Side Corner Rectangle 35"/>
              <p:cNvSpPr/>
              <p:nvPr/>
            </p:nvSpPr>
            <p:spPr>
              <a:xfrm rot="10800000">
                <a:off x="2640907" y="2667000"/>
                <a:ext cx="2234617" cy="228600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37" name="Rounded Rectangle 36"/>
              <p:cNvSpPr/>
              <p:nvPr/>
            </p:nvSpPr>
            <p:spPr bwMode="auto">
              <a:xfrm rot="10800000">
                <a:off x="2640911" y="2209800"/>
                <a:ext cx="2234618" cy="1828800"/>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38100" dist="38100" dir="2700000" algn="tl" rotWithShape="0">
                      <a:srgbClr val="000000">
                        <a:alpha val="43137"/>
                      </a:srgbClr>
                    </a:outerShdw>
                  </a:effectLst>
                  <a:uLnTx/>
                  <a:uFillTx/>
                  <a:latin typeface="+mj-lt"/>
                  <a:cs typeface="Arial" charset="0"/>
                </a:endParaRPr>
              </a:p>
            </p:txBody>
          </p:sp>
          <p:sp>
            <p:nvSpPr>
              <p:cNvPr id="38" name="TextBox 37"/>
              <p:cNvSpPr txBox="1"/>
              <p:nvPr/>
            </p:nvSpPr>
            <p:spPr>
              <a:xfrm>
                <a:off x="2742486" y="2281536"/>
                <a:ext cx="1787694"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Step 2</a:t>
                </a:r>
                <a:endParaRPr lang="en-US" sz="2400" dirty="0">
                  <a:effectLst>
                    <a:outerShdw blurRad="38100" dist="38100" dir="2700000" algn="tl">
                      <a:srgbClr val="000000">
                        <a:alpha val="43137"/>
                      </a:srgbClr>
                    </a:outerShdw>
                  </a:effectLst>
                </a:endParaRPr>
              </a:p>
            </p:txBody>
          </p:sp>
        </p:grpSp>
      </p:grpSp>
      <p:sp>
        <p:nvSpPr>
          <p:cNvPr id="39" name="Content Placeholder 2"/>
          <p:cNvSpPr txBox="1">
            <a:spLocks/>
          </p:cNvSpPr>
          <p:nvPr/>
        </p:nvSpPr>
        <p:spPr>
          <a:xfrm>
            <a:off x="2640912" y="3417202"/>
            <a:ext cx="2160131" cy="492443"/>
          </a:xfrm>
          <a:prstGeom prst="rect">
            <a:avLst/>
          </a:prstGeom>
        </p:spPr>
        <p:txBody>
          <a:bodyPr vert="horz" lIns="0" tIns="0" rIns="0" bIns="0" rtlCol="0">
            <a:spAutoFit/>
          </a:bodyPr>
          <a:lstStyle/>
          <a:p>
            <a:pPr marR="0" lvl="0" algn="ctr" defTabSz="914363" rtl="0" eaLnBrk="1" fontAlgn="auto" latinLnBrk="0" hangingPunct="1">
              <a:lnSpc>
                <a:spcPct val="90000"/>
              </a:lnSpc>
              <a:spcBef>
                <a:spcPct val="20000"/>
              </a:spcBef>
              <a:spcAft>
                <a:spcPts val="0"/>
              </a:spcAft>
              <a:buClrTx/>
              <a:buSzPct val="80000"/>
              <a:tabLst/>
              <a:defRPr/>
            </a:pPr>
            <a:r>
              <a:rPr kumimoji="0" lang="en-US" sz="16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rPr>
              <a:t>Get a coffee</a:t>
            </a:r>
            <a:endParaRPr lang="en-US" sz="1600" baseline="0" dirty="0" smtClean="0">
              <a:effectLst>
                <a:outerShdw blurRad="38100" dist="38100" dir="2700000" algn="tl">
                  <a:srgbClr val="000000">
                    <a:alpha val="43137"/>
                  </a:srgbClr>
                </a:outerShdw>
              </a:effectLst>
            </a:endParaRPr>
          </a:p>
          <a:p>
            <a:pPr marL="227013" lvl="1" indent="-114300" defTabSz="914363">
              <a:lnSpc>
                <a:spcPct val="90000"/>
              </a:lnSpc>
              <a:spcBef>
                <a:spcPct val="20000"/>
              </a:spcBef>
              <a:buSzPct val="80000"/>
              <a:buFontTx/>
              <a:buBlip>
                <a:blip r:embed="rId3"/>
              </a:buBlip>
              <a:defRPr/>
            </a:pPr>
            <a:endParaRPr kumimoji="0" lang="en-US" sz="16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40" name="Content Placeholder 2"/>
          <p:cNvSpPr txBox="1">
            <a:spLocks/>
          </p:cNvSpPr>
          <p:nvPr/>
        </p:nvSpPr>
        <p:spPr>
          <a:xfrm>
            <a:off x="5115920" y="3281780"/>
            <a:ext cx="2160131" cy="763286"/>
          </a:xfrm>
          <a:prstGeom prst="rect">
            <a:avLst/>
          </a:prstGeom>
        </p:spPr>
        <p:txBody>
          <a:bodyPr vert="horz" lIns="0" tIns="0" rIns="0" bIns="0" rtlCol="0">
            <a:spAutoFit/>
          </a:bodyPr>
          <a:lstStyle/>
          <a:p>
            <a:pPr marR="0" lvl="0" algn="ctr" defTabSz="914363" rtl="0" eaLnBrk="1" fontAlgn="auto" latinLnBrk="0" hangingPunct="1">
              <a:lnSpc>
                <a:spcPct val="90000"/>
              </a:lnSpc>
              <a:spcBef>
                <a:spcPct val="20000"/>
              </a:spcBef>
              <a:spcAft>
                <a:spcPts val="0"/>
              </a:spcAft>
              <a:buClrTx/>
              <a:buSzPct val="80000"/>
              <a:tabLst/>
              <a:defRPr/>
            </a:pPr>
            <a:r>
              <a:rPr kumimoji="0" lang="en-US" sz="16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Watch </a:t>
            </a:r>
            <a:r>
              <a:rPr kumimoji="0" lang="en-US" sz="160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TechEd</a:t>
            </a:r>
            <a:r>
              <a:rPr kumimoji="0" lang="en-US" sz="16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p>
          <a:p>
            <a:pPr marR="0" lvl="0" algn="ctr" defTabSz="914363" rtl="0" eaLnBrk="1" fontAlgn="auto" latinLnBrk="0" hangingPunct="1">
              <a:lnSpc>
                <a:spcPct val="90000"/>
              </a:lnSpc>
              <a:spcBef>
                <a:spcPct val="20000"/>
              </a:spcBef>
              <a:spcAft>
                <a:spcPts val="0"/>
              </a:spcAft>
              <a:buClrTx/>
              <a:buSzPct val="80000"/>
              <a:tabLst/>
              <a:defRPr/>
            </a:pPr>
            <a:r>
              <a:rPr kumimoji="0" lang="en-US" sz="16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rPr>
              <a:t>Recorded Session</a:t>
            </a:r>
            <a:endParaRPr lang="en-US" sz="1600" baseline="0" dirty="0" smtClean="0">
              <a:effectLst>
                <a:outerShdw blurRad="38100" dist="38100" dir="2700000" algn="tl">
                  <a:srgbClr val="000000">
                    <a:alpha val="43137"/>
                  </a:srgbClr>
                </a:outerShdw>
              </a:effectLst>
            </a:endParaRPr>
          </a:p>
          <a:p>
            <a:pPr marL="227013" lvl="1" indent="-114300" defTabSz="914363">
              <a:lnSpc>
                <a:spcPct val="90000"/>
              </a:lnSpc>
              <a:spcBef>
                <a:spcPct val="20000"/>
              </a:spcBef>
              <a:buSzPct val="80000"/>
              <a:buFontTx/>
              <a:buBlip>
                <a:blip r:embed="rId3"/>
              </a:buBlip>
              <a:defRPr/>
            </a:pPr>
            <a:endParaRPr kumimoji="0" lang="en-US" sz="16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32361672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3">
                                            <p:txEl>
                                              <p:pRg st="0" end="0"/>
                                            </p:txEl>
                                          </p:spTgt>
                                        </p:tgtEl>
                                        <p:attrNameLst>
                                          <p:attrName>style.visibility</p:attrName>
                                        </p:attrNameLst>
                                      </p:cBhvr>
                                      <p:to>
                                        <p:strVal val="visible"/>
                                      </p:to>
                                    </p:set>
                                    <p:animEffect transition="in" filter="fade">
                                      <p:cBhvr>
                                        <p:cTn id="16" dur="500"/>
                                        <p:tgtEl>
                                          <p:spTgt spid="3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xEl>
                                              <p:pRg st="1" end="1"/>
                                            </p:txEl>
                                          </p:spTgt>
                                        </p:tgtEl>
                                        <p:attrNameLst>
                                          <p:attrName>style.visibility</p:attrName>
                                        </p:attrNameLst>
                                      </p:cBhvr>
                                      <p:to>
                                        <p:strVal val="visible"/>
                                      </p:to>
                                    </p:set>
                                    <p:animEffect transition="in" filter="fade">
                                      <p:cBhvr>
                                        <p:cTn id="19" dur="500"/>
                                        <p:tgtEl>
                                          <p:spTgt spid="33">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xEl>
                                              <p:pRg st="2" end="2"/>
                                            </p:txEl>
                                          </p:spTgt>
                                        </p:tgtEl>
                                        <p:attrNameLst>
                                          <p:attrName>style.visibility</p:attrName>
                                        </p:attrNameLst>
                                      </p:cBhvr>
                                      <p:to>
                                        <p:strVal val="visible"/>
                                      </p:to>
                                    </p:set>
                                    <p:animEffect transition="in" filter="fade">
                                      <p:cBhvr>
                                        <p:cTn id="22" dur="500"/>
                                        <p:tgtEl>
                                          <p:spTgt spid="3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33" grpId="0" build="p"/>
      <p:bldP spid="39" grpId="0"/>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9095" y="0"/>
            <a:ext cx="5070634" cy="6858000"/>
          </a:xfrm>
          <a:prstGeom prst="rect">
            <a:avLst/>
          </a:prstGeom>
        </p:spPr>
      </p:pic>
      <p:sp>
        <p:nvSpPr>
          <p:cNvPr id="3" name="Freeform 2"/>
          <p:cNvSpPr/>
          <p:nvPr/>
        </p:nvSpPr>
        <p:spPr>
          <a:xfrm>
            <a:off x="4252823" y="1078302"/>
            <a:ext cx="2130724" cy="406182"/>
          </a:xfrm>
          <a:custGeom>
            <a:avLst/>
            <a:gdLst>
              <a:gd name="connsiteX0" fmla="*/ 0 w 2130724"/>
              <a:gd name="connsiteY0" fmla="*/ 301924 h 406182"/>
              <a:gd name="connsiteX1" fmla="*/ 60385 w 2130724"/>
              <a:gd name="connsiteY1" fmla="*/ 232913 h 406182"/>
              <a:gd name="connsiteX2" fmla="*/ 120769 w 2130724"/>
              <a:gd name="connsiteY2" fmla="*/ 189781 h 406182"/>
              <a:gd name="connsiteX3" fmla="*/ 120769 w 2130724"/>
              <a:gd name="connsiteY3" fmla="*/ 293298 h 406182"/>
              <a:gd name="connsiteX4" fmla="*/ 129396 w 2130724"/>
              <a:gd name="connsiteY4" fmla="*/ 336430 h 406182"/>
              <a:gd name="connsiteX5" fmla="*/ 215660 w 2130724"/>
              <a:gd name="connsiteY5" fmla="*/ 319177 h 406182"/>
              <a:gd name="connsiteX6" fmla="*/ 241539 w 2130724"/>
              <a:gd name="connsiteY6" fmla="*/ 293298 h 406182"/>
              <a:gd name="connsiteX7" fmla="*/ 276045 w 2130724"/>
              <a:gd name="connsiteY7" fmla="*/ 267419 h 406182"/>
              <a:gd name="connsiteX8" fmla="*/ 293298 w 2130724"/>
              <a:gd name="connsiteY8" fmla="*/ 241540 h 406182"/>
              <a:gd name="connsiteX9" fmla="*/ 370935 w 2130724"/>
              <a:gd name="connsiteY9" fmla="*/ 181155 h 406182"/>
              <a:gd name="connsiteX10" fmla="*/ 405441 w 2130724"/>
              <a:gd name="connsiteY10" fmla="*/ 293298 h 406182"/>
              <a:gd name="connsiteX11" fmla="*/ 448573 w 2130724"/>
              <a:gd name="connsiteY11" fmla="*/ 241540 h 406182"/>
              <a:gd name="connsiteX12" fmla="*/ 491705 w 2130724"/>
              <a:gd name="connsiteY12" fmla="*/ 215660 h 406182"/>
              <a:gd name="connsiteX13" fmla="*/ 500332 w 2130724"/>
              <a:gd name="connsiteY13" fmla="*/ 276045 h 406182"/>
              <a:gd name="connsiteX14" fmla="*/ 483079 w 2130724"/>
              <a:gd name="connsiteY14" fmla="*/ 310551 h 406182"/>
              <a:gd name="connsiteX15" fmla="*/ 465826 w 2130724"/>
              <a:gd name="connsiteY15" fmla="*/ 379562 h 406182"/>
              <a:gd name="connsiteX16" fmla="*/ 560717 w 2130724"/>
              <a:gd name="connsiteY16" fmla="*/ 353683 h 406182"/>
              <a:gd name="connsiteX17" fmla="*/ 707366 w 2130724"/>
              <a:gd name="connsiteY17" fmla="*/ 250166 h 406182"/>
              <a:gd name="connsiteX18" fmla="*/ 724619 w 2130724"/>
              <a:gd name="connsiteY18" fmla="*/ 284672 h 406182"/>
              <a:gd name="connsiteX19" fmla="*/ 733245 w 2130724"/>
              <a:gd name="connsiteY19" fmla="*/ 353683 h 406182"/>
              <a:gd name="connsiteX20" fmla="*/ 759124 w 2130724"/>
              <a:gd name="connsiteY20" fmla="*/ 345056 h 406182"/>
              <a:gd name="connsiteX21" fmla="*/ 862641 w 2130724"/>
              <a:gd name="connsiteY21" fmla="*/ 276045 h 406182"/>
              <a:gd name="connsiteX22" fmla="*/ 974785 w 2130724"/>
              <a:gd name="connsiteY22" fmla="*/ 224287 h 406182"/>
              <a:gd name="connsiteX23" fmla="*/ 1052422 w 2130724"/>
              <a:gd name="connsiteY23" fmla="*/ 189781 h 406182"/>
              <a:gd name="connsiteX24" fmla="*/ 1112807 w 2130724"/>
              <a:gd name="connsiteY24" fmla="*/ 198407 h 406182"/>
              <a:gd name="connsiteX25" fmla="*/ 1181819 w 2130724"/>
              <a:gd name="connsiteY25" fmla="*/ 388189 h 406182"/>
              <a:gd name="connsiteX26" fmla="*/ 1233577 w 2130724"/>
              <a:gd name="connsiteY26" fmla="*/ 327804 h 406182"/>
              <a:gd name="connsiteX27" fmla="*/ 1259456 w 2130724"/>
              <a:gd name="connsiteY27" fmla="*/ 301924 h 406182"/>
              <a:gd name="connsiteX28" fmla="*/ 1276709 w 2130724"/>
              <a:gd name="connsiteY28" fmla="*/ 276045 h 406182"/>
              <a:gd name="connsiteX29" fmla="*/ 1431985 w 2130724"/>
              <a:gd name="connsiteY29" fmla="*/ 232913 h 406182"/>
              <a:gd name="connsiteX30" fmla="*/ 1509622 w 2130724"/>
              <a:gd name="connsiteY30" fmla="*/ 198407 h 406182"/>
              <a:gd name="connsiteX31" fmla="*/ 1647645 w 2130724"/>
              <a:gd name="connsiteY31" fmla="*/ 232913 h 406182"/>
              <a:gd name="connsiteX32" fmla="*/ 1656271 w 2130724"/>
              <a:gd name="connsiteY32" fmla="*/ 267419 h 406182"/>
              <a:gd name="connsiteX33" fmla="*/ 1647645 w 2130724"/>
              <a:gd name="connsiteY33" fmla="*/ 370936 h 406182"/>
              <a:gd name="connsiteX34" fmla="*/ 1682151 w 2130724"/>
              <a:gd name="connsiteY34" fmla="*/ 327804 h 406182"/>
              <a:gd name="connsiteX35" fmla="*/ 1742535 w 2130724"/>
              <a:gd name="connsiteY35" fmla="*/ 293298 h 406182"/>
              <a:gd name="connsiteX36" fmla="*/ 1768415 w 2130724"/>
              <a:gd name="connsiteY36" fmla="*/ 310551 h 406182"/>
              <a:gd name="connsiteX37" fmla="*/ 1777041 w 2130724"/>
              <a:gd name="connsiteY37" fmla="*/ 336430 h 406182"/>
              <a:gd name="connsiteX38" fmla="*/ 1811547 w 2130724"/>
              <a:gd name="connsiteY38" fmla="*/ 353683 h 406182"/>
              <a:gd name="connsiteX39" fmla="*/ 1854679 w 2130724"/>
              <a:gd name="connsiteY39" fmla="*/ 345056 h 406182"/>
              <a:gd name="connsiteX40" fmla="*/ 1871932 w 2130724"/>
              <a:gd name="connsiteY40" fmla="*/ 310551 h 406182"/>
              <a:gd name="connsiteX41" fmla="*/ 1880558 w 2130724"/>
              <a:gd name="connsiteY41" fmla="*/ 0 h 406182"/>
              <a:gd name="connsiteX42" fmla="*/ 1915064 w 2130724"/>
              <a:gd name="connsiteY42" fmla="*/ 34506 h 406182"/>
              <a:gd name="connsiteX43" fmla="*/ 1958196 w 2130724"/>
              <a:gd name="connsiteY43" fmla="*/ 94890 h 406182"/>
              <a:gd name="connsiteX44" fmla="*/ 1984075 w 2130724"/>
              <a:gd name="connsiteY44" fmla="*/ 155275 h 406182"/>
              <a:gd name="connsiteX45" fmla="*/ 2009954 w 2130724"/>
              <a:gd name="connsiteY45" fmla="*/ 215660 h 406182"/>
              <a:gd name="connsiteX46" fmla="*/ 2027207 w 2130724"/>
              <a:gd name="connsiteY46" fmla="*/ 241540 h 406182"/>
              <a:gd name="connsiteX47" fmla="*/ 2035834 w 2130724"/>
              <a:gd name="connsiteY47" fmla="*/ 267419 h 406182"/>
              <a:gd name="connsiteX48" fmla="*/ 2061713 w 2130724"/>
              <a:gd name="connsiteY48" fmla="*/ 276045 h 406182"/>
              <a:gd name="connsiteX49" fmla="*/ 2104845 w 2130724"/>
              <a:gd name="connsiteY49" fmla="*/ 284672 h 406182"/>
              <a:gd name="connsiteX50" fmla="*/ 2113471 w 2130724"/>
              <a:gd name="connsiteY50" fmla="*/ 319177 h 406182"/>
              <a:gd name="connsiteX51" fmla="*/ 2130724 w 2130724"/>
              <a:gd name="connsiteY51" fmla="*/ 345056 h 40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130724" h="406182">
                <a:moveTo>
                  <a:pt x="0" y="301924"/>
                </a:moveTo>
                <a:cubicBezTo>
                  <a:pt x="20784" y="275943"/>
                  <a:pt x="35627" y="254134"/>
                  <a:pt x="60385" y="232913"/>
                </a:cubicBezTo>
                <a:cubicBezTo>
                  <a:pt x="79111" y="216863"/>
                  <a:pt x="100287" y="203436"/>
                  <a:pt x="120769" y="189781"/>
                </a:cubicBezTo>
                <a:cubicBezTo>
                  <a:pt x="141100" y="291430"/>
                  <a:pt x="120769" y="164899"/>
                  <a:pt x="120769" y="293298"/>
                </a:cubicBezTo>
                <a:cubicBezTo>
                  <a:pt x="120769" y="307960"/>
                  <a:pt x="126520" y="322053"/>
                  <a:pt x="129396" y="336430"/>
                </a:cubicBezTo>
                <a:cubicBezTo>
                  <a:pt x="158151" y="330679"/>
                  <a:pt x="188290" y="329704"/>
                  <a:pt x="215660" y="319177"/>
                </a:cubicBezTo>
                <a:cubicBezTo>
                  <a:pt x="227046" y="314798"/>
                  <a:pt x="232276" y="301237"/>
                  <a:pt x="241539" y="293298"/>
                </a:cubicBezTo>
                <a:cubicBezTo>
                  <a:pt x="252455" y="283941"/>
                  <a:pt x="265879" y="277585"/>
                  <a:pt x="276045" y="267419"/>
                </a:cubicBezTo>
                <a:cubicBezTo>
                  <a:pt x="283376" y="260088"/>
                  <a:pt x="285627" y="248514"/>
                  <a:pt x="293298" y="241540"/>
                </a:cubicBezTo>
                <a:cubicBezTo>
                  <a:pt x="317557" y="219486"/>
                  <a:pt x="370935" y="181155"/>
                  <a:pt x="370935" y="181155"/>
                </a:cubicBezTo>
                <a:cubicBezTo>
                  <a:pt x="340951" y="331078"/>
                  <a:pt x="302762" y="322635"/>
                  <a:pt x="405441" y="293298"/>
                </a:cubicBezTo>
                <a:cubicBezTo>
                  <a:pt x="419818" y="276045"/>
                  <a:pt x="431880" y="256564"/>
                  <a:pt x="448573" y="241540"/>
                </a:cubicBezTo>
                <a:cubicBezTo>
                  <a:pt x="461036" y="230324"/>
                  <a:pt x="477754" y="206360"/>
                  <a:pt x="491705" y="215660"/>
                </a:cubicBezTo>
                <a:cubicBezTo>
                  <a:pt x="508623" y="226938"/>
                  <a:pt x="497456" y="255917"/>
                  <a:pt x="500332" y="276045"/>
                </a:cubicBezTo>
                <a:cubicBezTo>
                  <a:pt x="494581" y="287547"/>
                  <a:pt x="487146" y="298351"/>
                  <a:pt x="483079" y="310551"/>
                </a:cubicBezTo>
                <a:cubicBezTo>
                  <a:pt x="475581" y="333046"/>
                  <a:pt x="465826" y="379562"/>
                  <a:pt x="465826" y="379562"/>
                </a:cubicBezTo>
                <a:cubicBezTo>
                  <a:pt x="509141" y="394001"/>
                  <a:pt x="503269" y="398822"/>
                  <a:pt x="560717" y="353683"/>
                </a:cubicBezTo>
                <a:cubicBezTo>
                  <a:pt x="688636" y="253174"/>
                  <a:pt x="632917" y="274981"/>
                  <a:pt x="707366" y="250166"/>
                </a:cubicBezTo>
                <a:cubicBezTo>
                  <a:pt x="713117" y="261668"/>
                  <a:pt x="721500" y="272196"/>
                  <a:pt x="724619" y="284672"/>
                </a:cubicBezTo>
                <a:cubicBezTo>
                  <a:pt x="730242" y="307163"/>
                  <a:pt x="721743" y="333555"/>
                  <a:pt x="733245" y="353683"/>
                </a:cubicBezTo>
                <a:cubicBezTo>
                  <a:pt x="737756" y="361578"/>
                  <a:pt x="751327" y="349734"/>
                  <a:pt x="759124" y="345056"/>
                </a:cubicBezTo>
                <a:cubicBezTo>
                  <a:pt x="794685" y="323719"/>
                  <a:pt x="828135" y="299049"/>
                  <a:pt x="862641" y="276045"/>
                </a:cubicBezTo>
                <a:cubicBezTo>
                  <a:pt x="892129" y="256387"/>
                  <a:pt x="944192" y="239584"/>
                  <a:pt x="974785" y="224287"/>
                </a:cubicBezTo>
                <a:cubicBezTo>
                  <a:pt x="1049404" y="186977"/>
                  <a:pt x="986575" y="206242"/>
                  <a:pt x="1052422" y="189781"/>
                </a:cubicBezTo>
                <a:cubicBezTo>
                  <a:pt x="1072550" y="192656"/>
                  <a:pt x="1105920" y="179276"/>
                  <a:pt x="1112807" y="198407"/>
                </a:cubicBezTo>
                <a:cubicBezTo>
                  <a:pt x="1187190" y="405025"/>
                  <a:pt x="1049756" y="432207"/>
                  <a:pt x="1181819" y="388189"/>
                </a:cubicBezTo>
                <a:cubicBezTo>
                  <a:pt x="1231298" y="355202"/>
                  <a:pt x="1186758" y="390230"/>
                  <a:pt x="1233577" y="327804"/>
                </a:cubicBezTo>
                <a:cubicBezTo>
                  <a:pt x="1240897" y="318044"/>
                  <a:pt x="1251646" y="311296"/>
                  <a:pt x="1259456" y="301924"/>
                </a:cubicBezTo>
                <a:cubicBezTo>
                  <a:pt x="1266093" y="293959"/>
                  <a:pt x="1270958" y="284671"/>
                  <a:pt x="1276709" y="276045"/>
                </a:cubicBezTo>
                <a:cubicBezTo>
                  <a:pt x="1346659" y="299363"/>
                  <a:pt x="1294145" y="288049"/>
                  <a:pt x="1431985" y="232913"/>
                </a:cubicBezTo>
                <a:cubicBezTo>
                  <a:pt x="1487055" y="210885"/>
                  <a:pt x="1461268" y="222585"/>
                  <a:pt x="1509622" y="198407"/>
                </a:cubicBezTo>
                <a:cubicBezTo>
                  <a:pt x="1583878" y="203711"/>
                  <a:pt x="1622610" y="174497"/>
                  <a:pt x="1647645" y="232913"/>
                </a:cubicBezTo>
                <a:cubicBezTo>
                  <a:pt x="1652315" y="243810"/>
                  <a:pt x="1653396" y="255917"/>
                  <a:pt x="1656271" y="267419"/>
                </a:cubicBezTo>
                <a:cubicBezTo>
                  <a:pt x="1653396" y="301925"/>
                  <a:pt x="1634005" y="339111"/>
                  <a:pt x="1647645" y="370936"/>
                </a:cubicBezTo>
                <a:cubicBezTo>
                  <a:pt x="1654898" y="387859"/>
                  <a:pt x="1670027" y="341661"/>
                  <a:pt x="1682151" y="327804"/>
                </a:cubicBezTo>
                <a:cubicBezTo>
                  <a:pt x="1710932" y="294911"/>
                  <a:pt x="1701521" y="303551"/>
                  <a:pt x="1742535" y="293298"/>
                </a:cubicBezTo>
                <a:cubicBezTo>
                  <a:pt x="1751162" y="299049"/>
                  <a:pt x="1761938" y="302455"/>
                  <a:pt x="1768415" y="310551"/>
                </a:cubicBezTo>
                <a:cubicBezTo>
                  <a:pt x="1774095" y="317651"/>
                  <a:pt x="1770611" y="330000"/>
                  <a:pt x="1777041" y="336430"/>
                </a:cubicBezTo>
                <a:cubicBezTo>
                  <a:pt x="1786134" y="345523"/>
                  <a:pt x="1800045" y="347932"/>
                  <a:pt x="1811547" y="353683"/>
                </a:cubicBezTo>
                <a:cubicBezTo>
                  <a:pt x="1825924" y="350807"/>
                  <a:pt x="1842748" y="353578"/>
                  <a:pt x="1854679" y="345056"/>
                </a:cubicBezTo>
                <a:cubicBezTo>
                  <a:pt x="1865143" y="337582"/>
                  <a:pt x="1870970" y="323374"/>
                  <a:pt x="1871932" y="310551"/>
                </a:cubicBezTo>
                <a:cubicBezTo>
                  <a:pt x="1879677" y="207284"/>
                  <a:pt x="1877683" y="103517"/>
                  <a:pt x="1880558" y="0"/>
                </a:cubicBezTo>
                <a:cubicBezTo>
                  <a:pt x="1892060" y="11502"/>
                  <a:pt x="1905304" y="21493"/>
                  <a:pt x="1915064" y="34506"/>
                </a:cubicBezTo>
                <a:cubicBezTo>
                  <a:pt x="1983191" y="125340"/>
                  <a:pt x="1880137" y="16831"/>
                  <a:pt x="1958196" y="94890"/>
                </a:cubicBezTo>
                <a:cubicBezTo>
                  <a:pt x="1974657" y="144277"/>
                  <a:pt x="1957426" y="96647"/>
                  <a:pt x="1984075" y="155275"/>
                </a:cubicBezTo>
                <a:cubicBezTo>
                  <a:pt x="1993137" y="175211"/>
                  <a:pt x="2000161" y="196073"/>
                  <a:pt x="2009954" y="215660"/>
                </a:cubicBezTo>
                <a:cubicBezTo>
                  <a:pt x="2014591" y="224933"/>
                  <a:pt x="2022570" y="232267"/>
                  <a:pt x="2027207" y="241540"/>
                </a:cubicBezTo>
                <a:cubicBezTo>
                  <a:pt x="2031274" y="249673"/>
                  <a:pt x="2029404" y="260989"/>
                  <a:pt x="2035834" y="267419"/>
                </a:cubicBezTo>
                <a:cubicBezTo>
                  <a:pt x="2042264" y="273849"/>
                  <a:pt x="2052892" y="273840"/>
                  <a:pt x="2061713" y="276045"/>
                </a:cubicBezTo>
                <a:cubicBezTo>
                  <a:pt x="2075937" y="279601"/>
                  <a:pt x="2090468" y="281796"/>
                  <a:pt x="2104845" y="284672"/>
                </a:cubicBezTo>
                <a:cubicBezTo>
                  <a:pt x="2107720" y="296174"/>
                  <a:pt x="2108801" y="308280"/>
                  <a:pt x="2113471" y="319177"/>
                </a:cubicBezTo>
                <a:cubicBezTo>
                  <a:pt x="2117555" y="328706"/>
                  <a:pt x="2130724" y="345056"/>
                  <a:pt x="2130724" y="345056"/>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Freeform 1"/>
          <p:cNvSpPr/>
          <p:nvPr/>
        </p:nvSpPr>
        <p:spPr>
          <a:xfrm>
            <a:off x="4287328" y="1882519"/>
            <a:ext cx="1880559" cy="283611"/>
          </a:xfrm>
          <a:custGeom>
            <a:avLst/>
            <a:gdLst>
              <a:gd name="connsiteX0" fmla="*/ 0 w 1880559"/>
              <a:gd name="connsiteY0" fmla="*/ 127436 h 283611"/>
              <a:gd name="connsiteX1" fmla="*/ 86264 w 1880559"/>
              <a:gd name="connsiteY1" fmla="*/ 110183 h 283611"/>
              <a:gd name="connsiteX2" fmla="*/ 146649 w 1880559"/>
              <a:gd name="connsiteY2" fmla="*/ 75677 h 283611"/>
              <a:gd name="connsiteX3" fmla="*/ 258793 w 1880559"/>
              <a:gd name="connsiteY3" fmla="*/ 32545 h 283611"/>
              <a:gd name="connsiteX4" fmla="*/ 336430 w 1880559"/>
              <a:gd name="connsiteY4" fmla="*/ 6666 h 283611"/>
              <a:gd name="connsiteX5" fmla="*/ 301925 w 1880559"/>
              <a:gd name="connsiteY5" fmla="*/ 101556 h 283611"/>
              <a:gd name="connsiteX6" fmla="*/ 250166 w 1880559"/>
              <a:gd name="connsiteY6" fmla="*/ 170568 h 283611"/>
              <a:gd name="connsiteX7" fmla="*/ 241540 w 1880559"/>
              <a:gd name="connsiteY7" fmla="*/ 196447 h 283611"/>
              <a:gd name="connsiteX8" fmla="*/ 215661 w 1880559"/>
              <a:gd name="connsiteY8" fmla="*/ 213700 h 283611"/>
              <a:gd name="connsiteX9" fmla="*/ 370936 w 1880559"/>
              <a:gd name="connsiteY9" fmla="*/ 153315 h 283611"/>
              <a:gd name="connsiteX10" fmla="*/ 422695 w 1880559"/>
              <a:gd name="connsiteY10" fmla="*/ 118809 h 283611"/>
              <a:gd name="connsiteX11" fmla="*/ 629729 w 1880559"/>
              <a:gd name="connsiteY11" fmla="*/ 32545 h 283611"/>
              <a:gd name="connsiteX12" fmla="*/ 715993 w 1880559"/>
              <a:gd name="connsiteY12" fmla="*/ 15292 h 283611"/>
              <a:gd name="connsiteX13" fmla="*/ 819510 w 1880559"/>
              <a:gd name="connsiteY13" fmla="*/ 32545 h 283611"/>
              <a:gd name="connsiteX14" fmla="*/ 785004 w 1880559"/>
              <a:gd name="connsiteY14" fmla="*/ 179194 h 283611"/>
              <a:gd name="connsiteX15" fmla="*/ 724619 w 1880559"/>
              <a:gd name="connsiteY15" fmla="*/ 256832 h 283611"/>
              <a:gd name="connsiteX16" fmla="*/ 707366 w 1880559"/>
              <a:gd name="connsiteY16" fmla="*/ 282711 h 283611"/>
              <a:gd name="connsiteX17" fmla="*/ 750498 w 1880559"/>
              <a:gd name="connsiteY17" fmla="*/ 265458 h 283611"/>
              <a:gd name="connsiteX18" fmla="*/ 785004 w 1880559"/>
              <a:gd name="connsiteY18" fmla="*/ 230953 h 283611"/>
              <a:gd name="connsiteX19" fmla="*/ 871268 w 1880559"/>
              <a:gd name="connsiteY19" fmla="*/ 179194 h 283611"/>
              <a:gd name="connsiteX20" fmla="*/ 905774 w 1880559"/>
              <a:gd name="connsiteY20" fmla="*/ 170568 h 283611"/>
              <a:gd name="connsiteX21" fmla="*/ 957532 w 1880559"/>
              <a:gd name="connsiteY21" fmla="*/ 153315 h 283611"/>
              <a:gd name="connsiteX22" fmla="*/ 983412 w 1880559"/>
              <a:gd name="connsiteY22" fmla="*/ 144689 h 283611"/>
              <a:gd name="connsiteX23" fmla="*/ 1078302 w 1880559"/>
              <a:gd name="connsiteY23" fmla="*/ 153315 h 283611"/>
              <a:gd name="connsiteX24" fmla="*/ 1043797 w 1880559"/>
              <a:gd name="connsiteY24" fmla="*/ 170568 h 283611"/>
              <a:gd name="connsiteX25" fmla="*/ 1069676 w 1880559"/>
              <a:gd name="connsiteY25" fmla="*/ 187821 h 283611"/>
              <a:gd name="connsiteX26" fmla="*/ 1121434 w 1880559"/>
              <a:gd name="connsiteY26" fmla="*/ 161941 h 283611"/>
              <a:gd name="connsiteX27" fmla="*/ 1155940 w 1880559"/>
              <a:gd name="connsiteY27" fmla="*/ 153315 h 283611"/>
              <a:gd name="connsiteX28" fmla="*/ 1224951 w 1880559"/>
              <a:gd name="connsiteY28" fmla="*/ 118809 h 283611"/>
              <a:gd name="connsiteX29" fmla="*/ 1250830 w 1880559"/>
              <a:gd name="connsiteY29" fmla="*/ 110183 h 283611"/>
              <a:gd name="connsiteX30" fmla="*/ 1319842 w 1880559"/>
              <a:gd name="connsiteY30" fmla="*/ 92930 h 283611"/>
              <a:gd name="connsiteX31" fmla="*/ 1397480 w 1880559"/>
              <a:gd name="connsiteY31" fmla="*/ 101556 h 283611"/>
              <a:gd name="connsiteX32" fmla="*/ 1362974 w 1880559"/>
              <a:gd name="connsiteY32" fmla="*/ 248206 h 283611"/>
              <a:gd name="connsiteX33" fmla="*/ 1354347 w 1880559"/>
              <a:gd name="connsiteY33" fmla="*/ 274085 h 283611"/>
              <a:gd name="connsiteX34" fmla="*/ 1449238 w 1880559"/>
              <a:gd name="connsiteY34" fmla="*/ 265458 h 283611"/>
              <a:gd name="connsiteX35" fmla="*/ 1492370 w 1880559"/>
              <a:gd name="connsiteY35" fmla="*/ 256832 h 283611"/>
              <a:gd name="connsiteX36" fmla="*/ 1518249 w 1880559"/>
              <a:gd name="connsiteY36" fmla="*/ 248206 h 283611"/>
              <a:gd name="connsiteX37" fmla="*/ 1561381 w 1880559"/>
              <a:gd name="connsiteY37" fmla="*/ 239579 h 283611"/>
              <a:gd name="connsiteX38" fmla="*/ 1587261 w 1880559"/>
              <a:gd name="connsiteY38" fmla="*/ 222326 h 283611"/>
              <a:gd name="connsiteX39" fmla="*/ 1613140 w 1880559"/>
              <a:gd name="connsiteY39" fmla="*/ 213700 h 283611"/>
              <a:gd name="connsiteX40" fmla="*/ 1535502 w 1880559"/>
              <a:gd name="connsiteY40" fmla="*/ 230953 h 283611"/>
              <a:gd name="connsiteX41" fmla="*/ 1449238 w 1880559"/>
              <a:gd name="connsiteY41" fmla="*/ 274085 h 283611"/>
              <a:gd name="connsiteX42" fmla="*/ 1423359 w 1880559"/>
              <a:gd name="connsiteY42" fmla="*/ 282711 h 283611"/>
              <a:gd name="connsiteX43" fmla="*/ 1483744 w 1880559"/>
              <a:gd name="connsiteY43" fmla="*/ 274085 h 283611"/>
              <a:gd name="connsiteX44" fmla="*/ 1535502 w 1880559"/>
              <a:gd name="connsiteY44" fmla="*/ 256832 h 283611"/>
              <a:gd name="connsiteX45" fmla="*/ 1561381 w 1880559"/>
              <a:gd name="connsiteY45" fmla="*/ 239579 h 283611"/>
              <a:gd name="connsiteX46" fmla="*/ 1604514 w 1880559"/>
              <a:gd name="connsiteY46" fmla="*/ 230953 h 283611"/>
              <a:gd name="connsiteX47" fmla="*/ 1630393 w 1880559"/>
              <a:gd name="connsiteY47" fmla="*/ 213700 h 283611"/>
              <a:gd name="connsiteX48" fmla="*/ 1664898 w 1880559"/>
              <a:gd name="connsiteY48" fmla="*/ 196447 h 283611"/>
              <a:gd name="connsiteX49" fmla="*/ 1751163 w 1880559"/>
              <a:gd name="connsiteY49" fmla="*/ 127436 h 283611"/>
              <a:gd name="connsiteX50" fmla="*/ 1794295 w 1880559"/>
              <a:gd name="connsiteY50" fmla="*/ 92930 h 283611"/>
              <a:gd name="connsiteX51" fmla="*/ 1854680 w 1880559"/>
              <a:gd name="connsiteY51" fmla="*/ 32545 h 283611"/>
              <a:gd name="connsiteX52" fmla="*/ 1880559 w 1880559"/>
              <a:gd name="connsiteY52" fmla="*/ 6666 h 28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880559" h="283611">
                <a:moveTo>
                  <a:pt x="0" y="127436"/>
                </a:moveTo>
                <a:cubicBezTo>
                  <a:pt x="28755" y="121685"/>
                  <a:pt x="58068" y="118239"/>
                  <a:pt x="86264" y="110183"/>
                </a:cubicBezTo>
                <a:cubicBezTo>
                  <a:pt x="121557" y="100099"/>
                  <a:pt x="116912" y="90545"/>
                  <a:pt x="146649" y="75677"/>
                </a:cubicBezTo>
                <a:cubicBezTo>
                  <a:pt x="215457" y="41273"/>
                  <a:pt x="205045" y="45983"/>
                  <a:pt x="258793" y="32545"/>
                </a:cubicBezTo>
                <a:cubicBezTo>
                  <a:pt x="270085" y="25017"/>
                  <a:pt x="323605" y="-15777"/>
                  <a:pt x="336430" y="6666"/>
                </a:cubicBezTo>
                <a:cubicBezTo>
                  <a:pt x="350254" y="30858"/>
                  <a:pt x="317644" y="79942"/>
                  <a:pt x="301925" y="101556"/>
                </a:cubicBezTo>
                <a:cubicBezTo>
                  <a:pt x="285012" y="124811"/>
                  <a:pt x="250166" y="170568"/>
                  <a:pt x="250166" y="170568"/>
                </a:cubicBezTo>
                <a:cubicBezTo>
                  <a:pt x="247291" y="179194"/>
                  <a:pt x="247220" y="189347"/>
                  <a:pt x="241540" y="196447"/>
                </a:cubicBezTo>
                <a:cubicBezTo>
                  <a:pt x="235063" y="204543"/>
                  <a:pt x="205540" y="215949"/>
                  <a:pt x="215661" y="213700"/>
                </a:cubicBezTo>
                <a:cubicBezTo>
                  <a:pt x="263316" y="203110"/>
                  <a:pt x="325975" y="179542"/>
                  <a:pt x="370936" y="153315"/>
                </a:cubicBezTo>
                <a:cubicBezTo>
                  <a:pt x="388847" y="142867"/>
                  <a:pt x="403905" y="127578"/>
                  <a:pt x="422695" y="118809"/>
                </a:cubicBezTo>
                <a:cubicBezTo>
                  <a:pt x="490443" y="87193"/>
                  <a:pt x="555984" y="44835"/>
                  <a:pt x="629729" y="32545"/>
                </a:cubicBezTo>
                <a:cubicBezTo>
                  <a:pt x="693182" y="21970"/>
                  <a:pt x="664519" y="28161"/>
                  <a:pt x="715993" y="15292"/>
                </a:cubicBezTo>
                <a:cubicBezTo>
                  <a:pt x="750499" y="21043"/>
                  <a:pt x="800106" y="3438"/>
                  <a:pt x="819510" y="32545"/>
                </a:cubicBezTo>
                <a:cubicBezTo>
                  <a:pt x="833531" y="53577"/>
                  <a:pt x="807873" y="146161"/>
                  <a:pt x="785004" y="179194"/>
                </a:cubicBezTo>
                <a:cubicBezTo>
                  <a:pt x="766342" y="206150"/>
                  <a:pt x="744290" y="230604"/>
                  <a:pt x="724619" y="256832"/>
                </a:cubicBezTo>
                <a:cubicBezTo>
                  <a:pt x="718398" y="265126"/>
                  <a:pt x="697530" y="279433"/>
                  <a:pt x="707366" y="282711"/>
                </a:cubicBezTo>
                <a:cubicBezTo>
                  <a:pt x="722056" y="287608"/>
                  <a:pt x="736121" y="271209"/>
                  <a:pt x="750498" y="265458"/>
                </a:cubicBezTo>
                <a:cubicBezTo>
                  <a:pt x="762000" y="253956"/>
                  <a:pt x="772654" y="241539"/>
                  <a:pt x="785004" y="230953"/>
                </a:cubicBezTo>
                <a:cubicBezTo>
                  <a:pt x="799795" y="218275"/>
                  <a:pt x="869808" y="179858"/>
                  <a:pt x="871268" y="179194"/>
                </a:cubicBezTo>
                <a:cubicBezTo>
                  <a:pt x="882061" y="174288"/>
                  <a:pt x="894418" y="173975"/>
                  <a:pt x="905774" y="170568"/>
                </a:cubicBezTo>
                <a:cubicBezTo>
                  <a:pt x="923193" y="165342"/>
                  <a:pt x="940279" y="159066"/>
                  <a:pt x="957532" y="153315"/>
                </a:cubicBezTo>
                <a:lnTo>
                  <a:pt x="983412" y="144689"/>
                </a:lnTo>
                <a:cubicBezTo>
                  <a:pt x="1015042" y="147564"/>
                  <a:pt x="1049110" y="140804"/>
                  <a:pt x="1078302" y="153315"/>
                </a:cubicBezTo>
                <a:cubicBezTo>
                  <a:pt x="1090122" y="158380"/>
                  <a:pt x="1046916" y="158093"/>
                  <a:pt x="1043797" y="170568"/>
                </a:cubicBezTo>
                <a:cubicBezTo>
                  <a:pt x="1041283" y="180626"/>
                  <a:pt x="1061050" y="182070"/>
                  <a:pt x="1069676" y="187821"/>
                </a:cubicBezTo>
                <a:cubicBezTo>
                  <a:pt x="1086929" y="179194"/>
                  <a:pt x="1103524" y="169105"/>
                  <a:pt x="1121434" y="161941"/>
                </a:cubicBezTo>
                <a:cubicBezTo>
                  <a:pt x="1132442" y="157538"/>
                  <a:pt x="1144996" y="157875"/>
                  <a:pt x="1155940" y="153315"/>
                </a:cubicBezTo>
                <a:cubicBezTo>
                  <a:pt x="1179681" y="143423"/>
                  <a:pt x="1201947" y="130311"/>
                  <a:pt x="1224951" y="118809"/>
                </a:cubicBezTo>
                <a:cubicBezTo>
                  <a:pt x="1233084" y="114742"/>
                  <a:pt x="1242057" y="112575"/>
                  <a:pt x="1250830" y="110183"/>
                </a:cubicBezTo>
                <a:cubicBezTo>
                  <a:pt x="1273706" y="103944"/>
                  <a:pt x="1296838" y="98681"/>
                  <a:pt x="1319842" y="92930"/>
                </a:cubicBezTo>
                <a:cubicBezTo>
                  <a:pt x="1345721" y="95805"/>
                  <a:pt x="1381214" y="81223"/>
                  <a:pt x="1397480" y="101556"/>
                </a:cubicBezTo>
                <a:cubicBezTo>
                  <a:pt x="1415970" y="124669"/>
                  <a:pt x="1369850" y="229298"/>
                  <a:pt x="1362974" y="248206"/>
                </a:cubicBezTo>
                <a:cubicBezTo>
                  <a:pt x="1359867" y="256752"/>
                  <a:pt x="1345431" y="272302"/>
                  <a:pt x="1354347" y="274085"/>
                </a:cubicBezTo>
                <a:cubicBezTo>
                  <a:pt x="1385491" y="280314"/>
                  <a:pt x="1417608" y="268334"/>
                  <a:pt x="1449238" y="265458"/>
                </a:cubicBezTo>
                <a:cubicBezTo>
                  <a:pt x="1463615" y="262583"/>
                  <a:pt x="1478146" y="260388"/>
                  <a:pt x="1492370" y="256832"/>
                </a:cubicBezTo>
                <a:cubicBezTo>
                  <a:pt x="1501191" y="254627"/>
                  <a:pt x="1509428" y="250411"/>
                  <a:pt x="1518249" y="248206"/>
                </a:cubicBezTo>
                <a:cubicBezTo>
                  <a:pt x="1532473" y="244650"/>
                  <a:pt x="1547004" y="242455"/>
                  <a:pt x="1561381" y="239579"/>
                </a:cubicBezTo>
                <a:cubicBezTo>
                  <a:pt x="1570008" y="233828"/>
                  <a:pt x="1577988" y="226963"/>
                  <a:pt x="1587261" y="222326"/>
                </a:cubicBezTo>
                <a:cubicBezTo>
                  <a:pt x="1595394" y="218260"/>
                  <a:pt x="1622109" y="212205"/>
                  <a:pt x="1613140" y="213700"/>
                </a:cubicBezTo>
                <a:cubicBezTo>
                  <a:pt x="1586990" y="218059"/>
                  <a:pt x="1561381" y="225202"/>
                  <a:pt x="1535502" y="230953"/>
                </a:cubicBezTo>
                <a:cubicBezTo>
                  <a:pt x="1506747" y="245330"/>
                  <a:pt x="1479737" y="263919"/>
                  <a:pt x="1449238" y="274085"/>
                </a:cubicBezTo>
                <a:cubicBezTo>
                  <a:pt x="1440612" y="276960"/>
                  <a:pt x="1414266" y="282711"/>
                  <a:pt x="1423359" y="282711"/>
                </a:cubicBezTo>
                <a:cubicBezTo>
                  <a:pt x="1443692" y="282711"/>
                  <a:pt x="1463616" y="276960"/>
                  <a:pt x="1483744" y="274085"/>
                </a:cubicBezTo>
                <a:cubicBezTo>
                  <a:pt x="1500997" y="268334"/>
                  <a:pt x="1518884" y="264218"/>
                  <a:pt x="1535502" y="256832"/>
                </a:cubicBezTo>
                <a:cubicBezTo>
                  <a:pt x="1544976" y="252621"/>
                  <a:pt x="1551673" y="243219"/>
                  <a:pt x="1561381" y="239579"/>
                </a:cubicBezTo>
                <a:cubicBezTo>
                  <a:pt x="1575110" y="234431"/>
                  <a:pt x="1590136" y="233828"/>
                  <a:pt x="1604514" y="230953"/>
                </a:cubicBezTo>
                <a:cubicBezTo>
                  <a:pt x="1613140" y="225202"/>
                  <a:pt x="1621391" y="218844"/>
                  <a:pt x="1630393" y="213700"/>
                </a:cubicBezTo>
                <a:cubicBezTo>
                  <a:pt x="1641558" y="207320"/>
                  <a:pt x="1654434" y="203921"/>
                  <a:pt x="1664898" y="196447"/>
                </a:cubicBezTo>
                <a:cubicBezTo>
                  <a:pt x="1694863" y="175043"/>
                  <a:pt x="1724018" y="152319"/>
                  <a:pt x="1751163" y="127436"/>
                </a:cubicBezTo>
                <a:cubicBezTo>
                  <a:pt x="1795758" y="86557"/>
                  <a:pt x="1739022" y="111353"/>
                  <a:pt x="1794295" y="92930"/>
                </a:cubicBezTo>
                <a:cubicBezTo>
                  <a:pt x="1832608" y="67387"/>
                  <a:pt x="1818822" y="80357"/>
                  <a:pt x="1854680" y="32545"/>
                </a:cubicBezTo>
                <a:cubicBezTo>
                  <a:pt x="1875884" y="4273"/>
                  <a:pt x="1860911" y="6666"/>
                  <a:pt x="1880559" y="6666"/>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4209691" y="2587925"/>
            <a:ext cx="2846717" cy="200941"/>
          </a:xfrm>
          <a:custGeom>
            <a:avLst/>
            <a:gdLst>
              <a:gd name="connsiteX0" fmla="*/ 0 w 2846717"/>
              <a:gd name="connsiteY0" fmla="*/ 138022 h 200941"/>
              <a:gd name="connsiteX1" fmla="*/ 129396 w 2846717"/>
              <a:gd name="connsiteY1" fmla="*/ 129396 h 200941"/>
              <a:gd name="connsiteX2" fmla="*/ 267418 w 2846717"/>
              <a:gd name="connsiteY2" fmla="*/ 112143 h 200941"/>
              <a:gd name="connsiteX3" fmla="*/ 672860 w 2846717"/>
              <a:gd name="connsiteY3" fmla="*/ 86264 h 200941"/>
              <a:gd name="connsiteX4" fmla="*/ 793630 w 2846717"/>
              <a:gd name="connsiteY4" fmla="*/ 86264 h 200941"/>
              <a:gd name="connsiteX5" fmla="*/ 733245 w 2846717"/>
              <a:gd name="connsiteY5" fmla="*/ 112143 h 200941"/>
              <a:gd name="connsiteX6" fmla="*/ 707366 w 2846717"/>
              <a:gd name="connsiteY6" fmla="*/ 129396 h 200941"/>
              <a:gd name="connsiteX7" fmla="*/ 612475 w 2846717"/>
              <a:gd name="connsiteY7" fmla="*/ 172528 h 200941"/>
              <a:gd name="connsiteX8" fmla="*/ 560717 w 2846717"/>
              <a:gd name="connsiteY8" fmla="*/ 181154 h 200941"/>
              <a:gd name="connsiteX9" fmla="*/ 526211 w 2846717"/>
              <a:gd name="connsiteY9" fmla="*/ 198407 h 200941"/>
              <a:gd name="connsiteX10" fmla="*/ 569343 w 2846717"/>
              <a:gd name="connsiteY10" fmla="*/ 181154 h 200941"/>
              <a:gd name="connsiteX11" fmla="*/ 664234 w 2846717"/>
              <a:gd name="connsiteY11" fmla="*/ 163901 h 200941"/>
              <a:gd name="connsiteX12" fmla="*/ 802256 w 2846717"/>
              <a:gd name="connsiteY12" fmla="*/ 146649 h 200941"/>
              <a:gd name="connsiteX13" fmla="*/ 1035169 w 2846717"/>
              <a:gd name="connsiteY13" fmla="*/ 138022 h 200941"/>
              <a:gd name="connsiteX14" fmla="*/ 1121434 w 2846717"/>
              <a:gd name="connsiteY14" fmla="*/ 129396 h 200941"/>
              <a:gd name="connsiteX15" fmla="*/ 1164566 w 2846717"/>
              <a:gd name="connsiteY15" fmla="*/ 120769 h 200941"/>
              <a:gd name="connsiteX16" fmla="*/ 1190445 w 2846717"/>
              <a:gd name="connsiteY16" fmla="*/ 138022 h 200941"/>
              <a:gd name="connsiteX17" fmla="*/ 1173192 w 2846717"/>
              <a:gd name="connsiteY17" fmla="*/ 163901 h 200941"/>
              <a:gd name="connsiteX18" fmla="*/ 1233577 w 2846717"/>
              <a:gd name="connsiteY18" fmla="*/ 155275 h 200941"/>
              <a:gd name="connsiteX19" fmla="*/ 1328467 w 2846717"/>
              <a:gd name="connsiteY19" fmla="*/ 120769 h 200941"/>
              <a:gd name="connsiteX20" fmla="*/ 1483743 w 2846717"/>
              <a:gd name="connsiteY20" fmla="*/ 77637 h 200941"/>
              <a:gd name="connsiteX21" fmla="*/ 1604513 w 2846717"/>
              <a:gd name="connsiteY21" fmla="*/ 51758 h 200941"/>
              <a:gd name="connsiteX22" fmla="*/ 1708030 w 2846717"/>
              <a:gd name="connsiteY22" fmla="*/ 25879 h 200941"/>
              <a:gd name="connsiteX23" fmla="*/ 1733909 w 2846717"/>
              <a:gd name="connsiteY23" fmla="*/ 34505 h 200941"/>
              <a:gd name="connsiteX24" fmla="*/ 1690777 w 2846717"/>
              <a:gd name="connsiteY24" fmla="*/ 86264 h 200941"/>
              <a:gd name="connsiteX25" fmla="*/ 1673524 w 2846717"/>
              <a:gd name="connsiteY25" fmla="*/ 112143 h 200941"/>
              <a:gd name="connsiteX26" fmla="*/ 1742535 w 2846717"/>
              <a:gd name="connsiteY26" fmla="*/ 86264 h 200941"/>
              <a:gd name="connsiteX27" fmla="*/ 1794294 w 2846717"/>
              <a:gd name="connsiteY27" fmla="*/ 77637 h 200941"/>
              <a:gd name="connsiteX28" fmla="*/ 1915064 w 2846717"/>
              <a:gd name="connsiteY28" fmla="*/ 43132 h 200941"/>
              <a:gd name="connsiteX29" fmla="*/ 2061713 w 2846717"/>
              <a:gd name="connsiteY29" fmla="*/ 8626 h 200941"/>
              <a:gd name="connsiteX30" fmla="*/ 2147977 w 2846717"/>
              <a:gd name="connsiteY30" fmla="*/ 0 h 200941"/>
              <a:gd name="connsiteX31" fmla="*/ 2363637 w 2846717"/>
              <a:gd name="connsiteY31" fmla="*/ 8626 h 200941"/>
              <a:gd name="connsiteX32" fmla="*/ 2355011 w 2846717"/>
              <a:gd name="connsiteY32" fmla="*/ 34505 h 200941"/>
              <a:gd name="connsiteX33" fmla="*/ 2286000 w 2846717"/>
              <a:gd name="connsiteY33" fmla="*/ 94890 h 200941"/>
              <a:gd name="connsiteX34" fmla="*/ 2260120 w 2846717"/>
              <a:gd name="connsiteY34" fmla="*/ 120769 h 200941"/>
              <a:gd name="connsiteX35" fmla="*/ 2286000 w 2846717"/>
              <a:gd name="connsiteY35" fmla="*/ 103517 h 200941"/>
              <a:gd name="connsiteX36" fmla="*/ 2355011 w 2846717"/>
              <a:gd name="connsiteY36" fmla="*/ 86264 h 200941"/>
              <a:gd name="connsiteX37" fmla="*/ 2475781 w 2846717"/>
              <a:gd name="connsiteY37" fmla="*/ 112143 h 200941"/>
              <a:gd name="connsiteX38" fmla="*/ 2493034 w 2846717"/>
              <a:gd name="connsiteY38" fmla="*/ 138022 h 200941"/>
              <a:gd name="connsiteX39" fmla="*/ 2510286 w 2846717"/>
              <a:gd name="connsiteY39" fmla="*/ 198407 h 200941"/>
              <a:gd name="connsiteX40" fmla="*/ 2562045 w 2846717"/>
              <a:gd name="connsiteY40" fmla="*/ 181154 h 200941"/>
              <a:gd name="connsiteX41" fmla="*/ 2648309 w 2846717"/>
              <a:gd name="connsiteY41" fmla="*/ 146649 h 200941"/>
              <a:gd name="connsiteX42" fmla="*/ 2769079 w 2846717"/>
              <a:gd name="connsiteY42" fmla="*/ 129396 h 200941"/>
              <a:gd name="connsiteX43" fmla="*/ 2820837 w 2846717"/>
              <a:gd name="connsiteY43" fmla="*/ 138022 h 200941"/>
              <a:gd name="connsiteX44" fmla="*/ 2846717 w 2846717"/>
              <a:gd name="connsiteY44" fmla="*/ 189781 h 20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846717" h="200941">
                <a:moveTo>
                  <a:pt x="0" y="138022"/>
                </a:moveTo>
                <a:cubicBezTo>
                  <a:pt x="43132" y="135147"/>
                  <a:pt x="86346" y="133310"/>
                  <a:pt x="129396" y="129396"/>
                </a:cubicBezTo>
                <a:cubicBezTo>
                  <a:pt x="384363" y="106217"/>
                  <a:pt x="-46601" y="136934"/>
                  <a:pt x="267418" y="112143"/>
                </a:cubicBezTo>
                <a:cubicBezTo>
                  <a:pt x="440508" y="98478"/>
                  <a:pt x="513999" y="95089"/>
                  <a:pt x="672860" y="86264"/>
                </a:cubicBezTo>
                <a:cubicBezTo>
                  <a:pt x="708580" y="74357"/>
                  <a:pt x="760554" y="53188"/>
                  <a:pt x="793630" y="86264"/>
                </a:cubicBezTo>
                <a:cubicBezTo>
                  <a:pt x="809115" y="101749"/>
                  <a:pt x="752832" y="102349"/>
                  <a:pt x="733245" y="112143"/>
                </a:cubicBezTo>
                <a:cubicBezTo>
                  <a:pt x="723972" y="116780"/>
                  <a:pt x="716429" y="124361"/>
                  <a:pt x="707366" y="129396"/>
                </a:cubicBezTo>
                <a:cubicBezTo>
                  <a:pt x="688865" y="139674"/>
                  <a:pt x="635700" y="166194"/>
                  <a:pt x="612475" y="172528"/>
                </a:cubicBezTo>
                <a:cubicBezTo>
                  <a:pt x="595601" y="177130"/>
                  <a:pt x="577970" y="178279"/>
                  <a:pt x="560717" y="181154"/>
                </a:cubicBezTo>
                <a:lnTo>
                  <a:pt x="526211" y="198407"/>
                </a:lnTo>
                <a:cubicBezTo>
                  <a:pt x="540588" y="192656"/>
                  <a:pt x="554511" y="185604"/>
                  <a:pt x="569343" y="181154"/>
                </a:cubicBezTo>
                <a:cubicBezTo>
                  <a:pt x="583503" y="176906"/>
                  <a:pt x="653035" y="165624"/>
                  <a:pt x="664234" y="163901"/>
                </a:cubicBezTo>
                <a:cubicBezTo>
                  <a:pt x="697577" y="158771"/>
                  <a:pt x="772051" y="148327"/>
                  <a:pt x="802256" y="146649"/>
                </a:cubicBezTo>
                <a:cubicBezTo>
                  <a:pt x="879827" y="142339"/>
                  <a:pt x="957531" y="140898"/>
                  <a:pt x="1035169" y="138022"/>
                </a:cubicBezTo>
                <a:cubicBezTo>
                  <a:pt x="1063924" y="135147"/>
                  <a:pt x="1092789" y="133215"/>
                  <a:pt x="1121434" y="129396"/>
                </a:cubicBezTo>
                <a:cubicBezTo>
                  <a:pt x="1135967" y="127458"/>
                  <a:pt x="1150017" y="118950"/>
                  <a:pt x="1164566" y="120769"/>
                </a:cubicBezTo>
                <a:cubicBezTo>
                  <a:pt x="1174854" y="122055"/>
                  <a:pt x="1181819" y="132271"/>
                  <a:pt x="1190445" y="138022"/>
                </a:cubicBezTo>
                <a:cubicBezTo>
                  <a:pt x="1184694" y="146648"/>
                  <a:pt x="1163566" y="160051"/>
                  <a:pt x="1173192" y="163901"/>
                </a:cubicBezTo>
                <a:cubicBezTo>
                  <a:pt x="1192070" y="171452"/>
                  <a:pt x="1213696" y="159535"/>
                  <a:pt x="1233577" y="155275"/>
                </a:cubicBezTo>
                <a:cubicBezTo>
                  <a:pt x="1341395" y="132171"/>
                  <a:pt x="1253696" y="148808"/>
                  <a:pt x="1328467" y="120769"/>
                </a:cubicBezTo>
                <a:cubicBezTo>
                  <a:pt x="1471427" y="67159"/>
                  <a:pt x="1385119" y="98771"/>
                  <a:pt x="1483743" y="77637"/>
                </a:cubicBezTo>
                <a:cubicBezTo>
                  <a:pt x="1634182" y="45399"/>
                  <a:pt x="1481816" y="72206"/>
                  <a:pt x="1604513" y="51758"/>
                </a:cubicBezTo>
                <a:cubicBezTo>
                  <a:pt x="1636634" y="41051"/>
                  <a:pt x="1673179" y="25879"/>
                  <a:pt x="1708030" y="25879"/>
                </a:cubicBezTo>
                <a:cubicBezTo>
                  <a:pt x="1717123" y="25879"/>
                  <a:pt x="1725283" y="31630"/>
                  <a:pt x="1733909" y="34505"/>
                </a:cubicBezTo>
                <a:cubicBezTo>
                  <a:pt x="1696896" y="108530"/>
                  <a:pt x="1739548" y="37493"/>
                  <a:pt x="1690777" y="86264"/>
                </a:cubicBezTo>
                <a:cubicBezTo>
                  <a:pt x="1683446" y="93595"/>
                  <a:pt x="1663156" y="112143"/>
                  <a:pt x="1673524" y="112143"/>
                </a:cubicBezTo>
                <a:cubicBezTo>
                  <a:pt x="1698092" y="112143"/>
                  <a:pt x="1718912" y="93013"/>
                  <a:pt x="1742535" y="86264"/>
                </a:cubicBezTo>
                <a:cubicBezTo>
                  <a:pt x="1759353" y="81459"/>
                  <a:pt x="1777041" y="80513"/>
                  <a:pt x="1794294" y="77637"/>
                </a:cubicBezTo>
                <a:cubicBezTo>
                  <a:pt x="1866342" y="48817"/>
                  <a:pt x="1814945" y="66689"/>
                  <a:pt x="1915064" y="43132"/>
                </a:cubicBezTo>
                <a:cubicBezTo>
                  <a:pt x="1952877" y="34235"/>
                  <a:pt x="2024563" y="14492"/>
                  <a:pt x="2061713" y="8626"/>
                </a:cubicBezTo>
                <a:cubicBezTo>
                  <a:pt x="2090257" y="4119"/>
                  <a:pt x="2119222" y="2875"/>
                  <a:pt x="2147977" y="0"/>
                </a:cubicBezTo>
                <a:cubicBezTo>
                  <a:pt x="2219864" y="2875"/>
                  <a:pt x="2292672" y="-3201"/>
                  <a:pt x="2363637" y="8626"/>
                </a:cubicBezTo>
                <a:cubicBezTo>
                  <a:pt x="2372606" y="10121"/>
                  <a:pt x="2360296" y="27106"/>
                  <a:pt x="2355011" y="34505"/>
                </a:cubicBezTo>
                <a:cubicBezTo>
                  <a:pt x="2332646" y="65816"/>
                  <a:pt x="2313802" y="71060"/>
                  <a:pt x="2286000" y="94890"/>
                </a:cubicBezTo>
                <a:cubicBezTo>
                  <a:pt x="2276737" y="102829"/>
                  <a:pt x="2260120" y="108569"/>
                  <a:pt x="2260120" y="120769"/>
                </a:cubicBezTo>
                <a:cubicBezTo>
                  <a:pt x="2260120" y="131137"/>
                  <a:pt x="2276256" y="107060"/>
                  <a:pt x="2286000" y="103517"/>
                </a:cubicBezTo>
                <a:cubicBezTo>
                  <a:pt x="2308284" y="95414"/>
                  <a:pt x="2355011" y="86264"/>
                  <a:pt x="2355011" y="86264"/>
                </a:cubicBezTo>
                <a:cubicBezTo>
                  <a:pt x="2401475" y="90488"/>
                  <a:pt x="2442653" y="79016"/>
                  <a:pt x="2475781" y="112143"/>
                </a:cubicBezTo>
                <a:cubicBezTo>
                  <a:pt x="2483112" y="119474"/>
                  <a:pt x="2487283" y="129396"/>
                  <a:pt x="2493034" y="138022"/>
                </a:cubicBezTo>
                <a:cubicBezTo>
                  <a:pt x="2498785" y="158150"/>
                  <a:pt x="2492534" y="187312"/>
                  <a:pt x="2510286" y="198407"/>
                </a:cubicBezTo>
                <a:cubicBezTo>
                  <a:pt x="2525708" y="208046"/>
                  <a:pt x="2545017" y="187540"/>
                  <a:pt x="2562045" y="181154"/>
                </a:cubicBezTo>
                <a:cubicBezTo>
                  <a:pt x="2591043" y="170280"/>
                  <a:pt x="2617941" y="152723"/>
                  <a:pt x="2648309" y="146649"/>
                </a:cubicBezTo>
                <a:cubicBezTo>
                  <a:pt x="2716974" y="132915"/>
                  <a:pt x="2676869" y="139641"/>
                  <a:pt x="2769079" y="129396"/>
                </a:cubicBezTo>
                <a:cubicBezTo>
                  <a:pt x="2786332" y="132271"/>
                  <a:pt x="2809319" y="124859"/>
                  <a:pt x="2820837" y="138022"/>
                </a:cubicBezTo>
                <a:cubicBezTo>
                  <a:pt x="2864371" y="187774"/>
                  <a:pt x="2800527" y="212875"/>
                  <a:pt x="2846717" y="189781"/>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991676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ight Arrow 80"/>
          <p:cNvSpPr/>
          <p:nvPr/>
        </p:nvSpPr>
        <p:spPr bwMode="auto">
          <a:xfrm>
            <a:off x="0" y="457200"/>
            <a:ext cx="11782531" cy="6273800"/>
          </a:xfrm>
          <a:prstGeom prst="rightArrow">
            <a:avLst>
              <a:gd name="adj1" fmla="val 50000"/>
              <a:gd name="adj2" fmla="val 50203"/>
            </a:avLst>
          </a:prstGeom>
          <a:gradFill flip="none" rotWithShape="1">
            <a:gsLst>
              <a:gs pos="0">
                <a:schemeClr val="bg1">
                  <a:lumMod val="50000"/>
                </a:schemeClr>
              </a:gs>
              <a:gs pos="50000">
                <a:schemeClr val="bg1"/>
              </a:gs>
              <a:gs pos="100000">
                <a:schemeClr val="bg2"/>
              </a:gs>
            </a:gsLst>
            <a:lin ang="13500000" scaled="1"/>
            <a:tileRect/>
          </a:gradFill>
          <a:ln>
            <a:headEnd type="none" w="med" len="med"/>
            <a:tailEnd type="none" w="med" len="med"/>
          </a:ln>
          <a:effectLst/>
          <a:scene3d>
            <a:camera prst="orthographicFront">
              <a:rot lat="0" lon="0" rev="0"/>
            </a:camera>
            <a:lightRig rig="threePt" dir="t">
              <a:rot lat="0" lon="0" rev="1200000"/>
            </a:lightRig>
          </a:scene3d>
          <a:sp3d>
            <a:bevelT/>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UI" pitchFamily="34" charset="0"/>
            </a:endParaRPr>
          </a:p>
        </p:txBody>
      </p:sp>
      <p:sp>
        <p:nvSpPr>
          <p:cNvPr id="2" name="Title 1"/>
          <p:cNvSpPr>
            <a:spLocks noGrp="1"/>
          </p:cNvSpPr>
          <p:nvPr>
            <p:ph type="title"/>
          </p:nvPr>
        </p:nvSpPr>
        <p:spPr>
          <a:xfrm>
            <a:off x="586222" y="298266"/>
            <a:ext cx="11297882" cy="909645"/>
          </a:xfrm>
        </p:spPr>
        <p:txBody>
          <a:bodyPr>
            <a:normAutofit fontScale="90000"/>
          </a:bodyPr>
          <a:lstStyle/>
          <a:p>
            <a:r>
              <a:rPr lang="en-US" sz="4900" b="1" dirty="0" smtClean="0">
                <a:effectLst>
                  <a:outerShdw blurRad="38100" dist="38100" dir="2700000" algn="tl">
                    <a:srgbClr val="000000">
                      <a:alpha val="43137"/>
                    </a:srgbClr>
                  </a:outerShdw>
                </a:effectLst>
              </a:rPr>
              <a:t>DHCP Migration</a:t>
            </a:r>
            <a:r>
              <a:rPr lang="en-US" sz="5300" b="1" dirty="0" smtClean="0">
                <a:effectLst>
                  <a:outerShdw blurRad="38100" dist="38100" dir="2700000" algn="tl">
                    <a:srgbClr val="000000">
                      <a:alpha val="43137"/>
                    </a:srgbClr>
                  </a:outerShdw>
                </a:effectLst>
              </a:rPr>
              <a:t/>
            </a:r>
            <a:br>
              <a:rPr lang="en-US" sz="5300" b="1" dirty="0" smtClean="0">
                <a:effectLst>
                  <a:outerShdw blurRad="38100" dist="38100" dir="2700000" algn="tl">
                    <a:srgbClr val="000000">
                      <a:alpha val="43137"/>
                    </a:srgbClr>
                  </a:outerShdw>
                </a:effectLst>
              </a:rPr>
            </a:br>
            <a:r>
              <a:rPr lang="en-US" sz="4400" b="1" dirty="0" smtClean="0">
                <a:effectLst>
                  <a:outerShdw blurRad="38100" dist="38100" dir="2700000" algn="tl">
                    <a:srgbClr val="000000">
                      <a:alpha val="43137"/>
                    </a:srgbClr>
                  </a:outerShdw>
                </a:effectLst>
              </a:rPr>
              <a:t>Pre-Migration</a:t>
            </a:r>
            <a:endParaRPr lang="en-US" b="1" dirty="0">
              <a:gradFill>
                <a:gsLst>
                  <a:gs pos="0">
                    <a:schemeClr val="accent1"/>
                  </a:gs>
                  <a:gs pos="100000">
                    <a:schemeClr val="accent1"/>
                  </a:gs>
                </a:gsLst>
                <a:lin ang="13500000" scaled="1"/>
              </a:gradFill>
              <a:effectLst>
                <a:outerShdw blurRad="38100" dist="38100" dir="2700000" algn="tl">
                  <a:srgbClr val="000000">
                    <a:alpha val="43137"/>
                  </a:srgbClr>
                </a:outerShdw>
              </a:effectLst>
            </a:endParaRPr>
          </a:p>
        </p:txBody>
      </p:sp>
      <p:sp>
        <p:nvSpPr>
          <p:cNvPr id="33" name="Content Placeholder 2"/>
          <p:cNvSpPr>
            <a:spLocks noGrp="1"/>
          </p:cNvSpPr>
          <p:nvPr>
            <p:ph idx="1"/>
          </p:nvPr>
        </p:nvSpPr>
        <p:spPr>
          <a:xfrm>
            <a:off x="266208" y="2963376"/>
            <a:ext cx="2160131" cy="886397"/>
          </a:xfrm>
        </p:spPr>
        <p:txBody>
          <a:bodyPr/>
          <a:lstStyle/>
          <a:p>
            <a:pPr marL="0" lvl="0" indent="0">
              <a:buSzPct val="80000"/>
              <a:buNone/>
              <a:defRPr/>
            </a:pPr>
            <a:r>
              <a:rPr lang="en-US" sz="1600" dirty="0" smtClean="0">
                <a:effectLst>
                  <a:outerShdw blurRad="38100" dist="38100" dir="2700000" algn="tl">
                    <a:srgbClr val="000000">
                      <a:alpha val="43137"/>
                    </a:srgbClr>
                  </a:outerShdw>
                </a:effectLst>
              </a:rPr>
              <a:t>Verify that the number of NICs match on the source and destination servers</a:t>
            </a:r>
          </a:p>
        </p:txBody>
      </p:sp>
      <p:sp>
        <p:nvSpPr>
          <p:cNvPr id="21" name="TextBox 20"/>
          <p:cNvSpPr txBox="1"/>
          <p:nvPr/>
        </p:nvSpPr>
        <p:spPr>
          <a:xfrm>
            <a:off x="13227132" y="1540933"/>
            <a:ext cx="184731" cy="369332"/>
          </a:xfrm>
          <a:prstGeom prst="rect">
            <a:avLst/>
          </a:prstGeom>
          <a:noFill/>
        </p:spPr>
        <p:txBody>
          <a:bodyPr wrap="none" rtlCol="0">
            <a:spAutoFit/>
          </a:bodyPr>
          <a:lstStyle/>
          <a:p>
            <a:endParaRPr lang="en-US" dirty="0">
              <a:effectLst>
                <a:outerShdw blurRad="38100" dist="38100" dir="2700000" algn="tl">
                  <a:srgbClr val="000000">
                    <a:alpha val="43137"/>
                  </a:srgbClr>
                </a:outerShdw>
              </a:effectLst>
            </a:endParaRPr>
          </a:p>
        </p:txBody>
      </p:sp>
      <p:sp>
        <p:nvSpPr>
          <p:cNvPr id="29" name="Round Same Side Corner Rectangle 28"/>
          <p:cNvSpPr/>
          <p:nvPr/>
        </p:nvSpPr>
        <p:spPr>
          <a:xfrm rot="10800000">
            <a:off x="203148" y="2209800"/>
            <a:ext cx="2234618" cy="696772"/>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30" name="Round Same Side Corner Rectangle 29"/>
          <p:cNvSpPr/>
          <p:nvPr/>
        </p:nvSpPr>
        <p:spPr>
          <a:xfrm rot="10800000">
            <a:off x="203142" y="2590800"/>
            <a:ext cx="2234617" cy="2476132"/>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31" name="Rounded Rectangle 30"/>
          <p:cNvSpPr/>
          <p:nvPr/>
        </p:nvSpPr>
        <p:spPr bwMode="auto">
          <a:xfrm rot="10800000">
            <a:off x="203147" y="2133600"/>
            <a:ext cx="2234618" cy="1980905"/>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38100" dist="38100" dir="2700000" algn="tl" rotWithShape="0">
                  <a:srgbClr val="000000">
                    <a:alpha val="43137"/>
                  </a:srgbClr>
                </a:outerShdw>
              </a:effectLst>
              <a:uLnTx/>
              <a:uFillTx/>
              <a:latin typeface="+mj-lt"/>
              <a:cs typeface="Arial" charset="0"/>
            </a:endParaRPr>
          </a:p>
        </p:txBody>
      </p:sp>
      <p:sp>
        <p:nvSpPr>
          <p:cNvPr id="32" name="TextBox 31"/>
          <p:cNvSpPr txBox="1"/>
          <p:nvPr/>
        </p:nvSpPr>
        <p:spPr>
          <a:xfrm>
            <a:off x="304722" y="2205336"/>
            <a:ext cx="1787694"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Step 1</a:t>
            </a:r>
            <a:endParaRPr lang="en-US" sz="2400" dirty="0">
              <a:effectLst>
                <a:outerShdw blurRad="38100" dist="38100" dir="2700000" algn="tl">
                  <a:srgbClr val="000000">
                    <a:alpha val="43137"/>
                  </a:srgbClr>
                </a:outerShdw>
              </a:effectLst>
            </a:endParaRPr>
          </a:p>
        </p:txBody>
      </p:sp>
      <p:sp>
        <p:nvSpPr>
          <p:cNvPr id="47" name="Round Same Side Corner Rectangle 46"/>
          <p:cNvSpPr/>
          <p:nvPr/>
        </p:nvSpPr>
        <p:spPr>
          <a:xfrm rot="10800000">
            <a:off x="5078677" y="2209800"/>
            <a:ext cx="2234618" cy="696772"/>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48" name="Round Same Side Corner Rectangle 47"/>
          <p:cNvSpPr/>
          <p:nvPr/>
        </p:nvSpPr>
        <p:spPr>
          <a:xfrm rot="10800000">
            <a:off x="5078671" y="2590800"/>
            <a:ext cx="2234617" cy="2476132"/>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49" name="Rounded Rectangle 48"/>
          <p:cNvSpPr/>
          <p:nvPr/>
        </p:nvSpPr>
        <p:spPr bwMode="auto">
          <a:xfrm rot="10800000">
            <a:off x="5078676" y="2133600"/>
            <a:ext cx="2234618" cy="1980905"/>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38100" dist="38100" dir="2700000" algn="tl" rotWithShape="0">
                  <a:srgbClr val="000000">
                    <a:alpha val="43137"/>
                  </a:srgbClr>
                </a:outerShdw>
              </a:effectLst>
              <a:uLnTx/>
              <a:uFillTx/>
              <a:latin typeface="+mj-lt"/>
              <a:cs typeface="Arial" charset="0"/>
            </a:endParaRPr>
          </a:p>
        </p:txBody>
      </p:sp>
      <p:sp>
        <p:nvSpPr>
          <p:cNvPr id="50" name="TextBox 49"/>
          <p:cNvSpPr txBox="1"/>
          <p:nvPr/>
        </p:nvSpPr>
        <p:spPr>
          <a:xfrm>
            <a:off x="5180251" y="2205336"/>
            <a:ext cx="1787694"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Step 3</a:t>
            </a:r>
            <a:endParaRPr lang="en-US" sz="2400" dirty="0">
              <a:effectLst>
                <a:outerShdw blurRad="38100" dist="38100" dir="2700000" algn="tl">
                  <a:srgbClr val="000000">
                    <a:alpha val="43137"/>
                  </a:srgbClr>
                </a:outerShdw>
              </a:effectLst>
            </a:endParaRPr>
          </a:p>
        </p:txBody>
      </p:sp>
      <p:sp>
        <p:nvSpPr>
          <p:cNvPr id="63" name="Round Same Side Corner Rectangle 62"/>
          <p:cNvSpPr/>
          <p:nvPr/>
        </p:nvSpPr>
        <p:spPr>
          <a:xfrm rot="10800000">
            <a:off x="7516446" y="2209800"/>
            <a:ext cx="2234618" cy="696772"/>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64" name="Round Same Side Corner Rectangle 63"/>
          <p:cNvSpPr/>
          <p:nvPr/>
        </p:nvSpPr>
        <p:spPr>
          <a:xfrm rot="10800000">
            <a:off x="7516440" y="2590800"/>
            <a:ext cx="2234617" cy="2476132"/>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68" name="Rounded Rectangle 67"/>
          <p:cNvSpPr/>
          <p:nvPr/>
        </p:nvSpPr>
        <p:spPr bwMode="auto">
          <a:xfrm rot="10800000">
            <a:off x="7516445" y="2133600"/>
            <a:ext cx="2234618" cy="1980905"/>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38100" dist="38100" dir="2700000" algn="tl" rotWithShape="0">
                  <a:srgbClr val="000000">
                    <a:alpha val="43137"/>
                  </a:srgbClr>
                </a:outerShdw>
              </a:effectLst>
              <a:uLnTx/>
              <a:uFillTx/>
              <a:latin typeface="+mj-lt"/>
              <a:cs typeface="Arial" charset="0"/>
            </a:endParaRPr>
          </a:p>
        </p:txBody>
      </p:sp>
      <p:sp>
        <p:nvSpPr>
          <p:cNvPr id="72" name="TextBox 71"/>
          <p:cNvSpPr txBox="1"/>
          <p:nvPr/>
        </p:nvSpPr>
        <p:spPr>
          <a:xfrm>
            <a:off x="7618020" y="2205336"/>
            <a:ext cx="1787694"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Step 4</a:t>
            </a:r>
            <a:endParaRPr lang="en-US" sz="2400" dirty="0">
              <a:effectLst>
                <a:outerShdw blurRad="38100" dist="38100" dir="2700000" algn="tl">
                  <a:srgbClr val="000000">
                    <a:alpha val="43137"/>
                  </a:srgbClr>
                </a:outerShdw>
              </a:effectLst>
            </a:endParaRPr>
          </a:p>
        </p:txBody>
      </p:sp>
      <p:sp>
        <p:nvSpPr>
          <p:cNvPr id="73" name="Content Placeholder 2"/>
          <p:cNvSpPr txBox="1">
            <a:spLocks/>
          </p:cNvSpPr>
          <p:nvPr/>
        </p:nvSpPr>
        <p:spPr>
          <a:xfrm>
            <a:off x="7568996" y="2963376"/>
            <a:ext cx="2160131" cy="221599"/>
          </a:xfrm>
          <a:prstGeom prst="rect">
            <a:avLst/>
          </a:prstGeom>
        </p:spPr>
        <p:txBody>
          <a:bodyPr vert="horz" wrap="square" lIns="0" tIns="0" rIns="0" bIns="0" rtlCol="0">
            <a:spAutoFit/>
          </a:bodyPr>
          <a:lstStyle/>
          <a:p>
            <a:pPr marR="0" lvl="0" algn="l" defTabSz="914363" rtl="0" eaLnBrk="1" fontAlgn="auto" latinLnBrk="0" hangingPunct="1">
              <a:lnSpc>
                <a:spcPct val="90000"/>
              </a:lnSpc>
              <a:spcBef>
                <a:spcPct val="20000"/>
              </a:spcBef>
              <a:spcAft>
                <a:spcPts val="0"/>
              </a:spcAft>
              <a:buClrTx/>
              <a:buSzPct val="80000"/>
              <a:tabLst/>
              <a:defRPr/>
            </a:pPr>
            <a:r>
              <a:rPr lang="en-US" sz="1600" noProof="0" dirty="0" smtClean="0">
                <a:effectLst>
                  <a:outerShdw blurRad="38100" dist="38100" dir="2700000" algn="tl">
                    <a:srgbClr val="000000">
                      <a:alpha val="43137"/>
                    </a:srgbClr>
                  </a:outerShdw>
                </a:effectLst>
              </a:rPr>
              <a:t>Proceed to Migration</a:t>
            </a:r>
            <a:endParaRPr kumimoji="0" lang="en-US" sz="16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endParaRPr>
          </a:p>
        </p:txBody>
      </p:sp>
      <p:sp>
        <p:nvSpPr>
          <p:cNvPr id="35" name="Round Same Side Corner Rectangle 34"/>
          <p:cNvSpPr/>
          <p:nvPr/>
        </p:nvSpPr>
        <p:spPr>
          <a:xfrm rot="10800000">
            <a:off x="2640912" y="2209800"/>
            <a:ext cx="2234618" cy="696772"/>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36" name="Round Same Side Corner Rectangle 35"/>
          <p:cNvSpPr/>
          <p:nvPr/>
        </p:nvSpPr>
        <p:spPr>
          <a:xfrm rot="10800000">
            <a:off x="2640906" y="2590800"/>
            <a:ext cx="2234617" cy="2476132"/>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37" name="Rounded Rectangle 36"/>
          <p:cNvSpPr/>
          <p:nvPr/>
        </p:nvSpPr>
        <p:spPr bwMode="auto">
          <a:xfrm rot="10800000">
            <a:off x="2640911" y="2133600"/>
            <a:ext cx="2234618" cy="1980905"/>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38100" dist="38100" dir="2700000" algn="tl" rotWithShape="0">
                  <a:srgbClr val="000000">
                    <a:alpha val="43137"/>
                  </a:srgbClr>
                </a:outerShdw>
              </a:effectLst>
              <a:uLnTx/>
              <a:uFillTx/>
              <a:latin typeface="+mj-lt"/>
              <a:cs typeface="Arial" charset="0"/>
            </a:endParaRPr>
          </a:p>
        </p:txBody>
      </p:sp>
      <p:sp>
        <p:nvSpPr>
          <p:cNvPr id="38" name="TextBox 37"/>
          <p:cNvSpPr txBox="1"/>
          <p:nvPr/>
        </p:nvSpPr>
        <p:spPr>
          <a:xfrm>
            <a:off x="2742486" y="2205336"/>
            <a:ext cx="1787694"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Step 2</a:t>
            </a:r>
            <a:endParaRPr lang="en-US" sz="2400" dirty="0">
              <a:effectLst>
                <a:outerShdw blurRad="38100" dist="38100" dir="2700000" algn="tl">
                  <a:srgbClr val="000000">
                    <a:alpha val="43137"/>
                  </a:srgbClr>
                </a:outerShdw>
              </a:effectLst>
            </a:endParaRPr>
          </a:p>
        </p:txBody>
      </p:sp>
      <p:sp>
        <p:nvSpPr>
          <p:cNvPr id="39" name="Content Placeholder 2"/>
          <p:cNvSpPr txBox="1">
            <a:spLocks/>
          </p:cNvSpPr>
          <p:nvPr/>
        </p:nvSpPr>
        <p:spPr>
          <a:xfrm>
            <a:off x="2703972" y="2963376"/>
            <a:ext cx="2160131" cy="1969770"/>
          </a:xfrm>
          <a:prstGeom prst="rect">
            <a:avLst/>
          </a:prstGeom>
        </p:spPr>
        <p:txBody>
          <a:bodyPr vert="horz" wrap="square" lIns="0" tIns="0" rIns="0" bIns="0" rtlCol="0">
            <a:spAutoFit/>
          </a:bodyPr>
          <a:lstStyle/>
          <a:p>
            <a:pPr marR="0" lvl="0" algn="l" defTabSz="914363" rtl="0" eaLnBrk="1" fontAlgn="auto" latinLnBrk="0" hangingPunct="1">
              <a:lnSpc>
                <a:spcPct val="90000"/>
              </a:lnSpc>
              <a:spcBef>
                <a:spcPct val="20000"/>
              </a:spcBef>
              <a:spcAft>
                <a:spcPts val="0"/>
              </a:spcAft>
              <a:buClrTx/>
              <a:buSzPct val="80000"/>
              <a:tabLst/>
              <a:defRPr/>
            </a:pPr>
            <a:r>
              <a:rPr kumimoji="0" lang="en-US" sz="16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On the Source:</a:t>
            </a:r>
          </a:p>
          <a:p>
            <a:pPr marL="227013" lvl="1" indent="-114300" defTabSz="914363">
              <a:lnSpc>
                <a:spcPct val="90000"/>
              </a:lnSpc>
              <a:spcBef>
                <a:spcPct val="20000"/>
              </a:spcBef>
              <a:buSzPct val="80000"/>
              <a:buFontTx/>
              <a:buBlip>
                <a:blip r:embed="rId3"/>
              </a:buBlip>
              <a:defRPr/>
            </a:pPr>
            <a:r>
              <a:rPr lang="en-US" sz="1600" baseline="0" dirty="0" smtClean="0">
                <a:effectLst>
                  <a:outerShdw blurRad="38100" dist="38100" dir="2700000" algn="tl">
                    <a:srgbClr val="000000">
                      <a:alpha val="43137"/>
                    </a:srgbClr>
                  </a:outerShdw>
                </a:effectLst>
              </a:rPr>
              <a:t>Back up</a:t>
            </a:r>
          </a:p>
          <a:p>
            <a:pPr marL="227013" lvl="1" indent="-114300" defTabSz="914363">
              <a:lnSpc>
                <a:spcPct val="90000"/>
              </a:lnSpc>
              <a:spcBef>
                <a:spcPct val="20000"/>
              </a:spcBef>
              <a:buSzPct val="80000"/>
              <a:buFontTx/>
              <a:buBlip>
                <a:blip r:embed="rId3"/>
              </a:buBlip>
              <a:defRPr/>
            </a:pPr>
            <a:r>
              <a:rPr lang="en-US" sz="1600" dirty="0" smtClean="0">
                <a:effectLst>
                  <a:outerShdw blurRad="38100" dist="38100" dir="2700000" algn="tl">
                    <a:srgbClr val="000000">
                      <a:alpha val="43137"/>
                    </a:srgbClr>
                  </a:outerShdw>
                </a:effectLst>
              </a:rPr>
              <a:t>Install the migration tools</a:t>
            </a:r>
          </a:p>
          <a:p>
            <a:pPr marL="227013" lvl="1" indent="-114300" defTabSz="914363">
              <a:lnSpc>
                <a:spcPct val="90000"/>
              </a:lnSpc>
              <a:spcBef>
                <a:spcPct val="20000"/>
              </a:spcBef>
              <a:buSzPct val="80000"/>
              <a:buFontTx/>
              <a:buBlip>
                <a:blip r:embed="rId3"/>
              </a:buBlip>
              <a:defRPr/>
            </a:pPr>
            <a:r>
              <a:rPr lang="en-US" sz="1600" baseline="0" dirty="0" smtClean="0">
                <a:effectLst>
                  <a:outerShdw blurRad="38100" dist="38100" dir="2700000" algn="tl">
                    <a:srgbClr val="000000">
                      <a:alpha val="43137"/>
                    </a:srgbClr>
                  </a:outerShdw>
                </a:effectLst>
              </a:rPr>
              <a:t>Register</a:t>
            </a:r>
            <a:r>
              <a:rPr lang="en-US" sz="1600" dirty="0" smtClean="0">
                <a:effectLst>
                  <a:outerShdw blurRad="38100" dist="38100" dir="2700000" algn="tl">
                    <a:srgbClr val="000000">
                      <a:alpha val="43137"/>
                    </a:srgbClr>
                  </a:outerShdw>
                </a:effectLst>
              </a:rPr>
              <a:t> the migration tools</a:t>
            </a:r>
            <a:endParaRPr lang="en-US" sz="1600" baseline="0" dirty="0" smtClean="0">
              <a:effectLst>
                <a:outerShdw blurRad="38100" dist="38100" dir="2700000" algn="tl">
                  <a:srgbClr val="000000">
                    <a:alpha val="43137"/>
                  </a:srgbClr>
                </a:outerShdw>
              </a:effectLst>
            </a:endParaRPr>
          </a:p>
          <a:p>
            <a:pPr marL="227013" lvl="1" indent="-114300" defTabSz="914363">
              <a:lnSpc>
                <a:spcPct val="90000"/>
              </a:lnSpc>
              <a:spcBef>
                <a:spcPct val="20000"/>
              </a:spcBef>
              <a:buSzPct val="80000"/>
              <a:buFontTx/>
              <a:buBlip>
                <a:blip r:embed="rId3"/>
              </a:buBlip>
              <a:defRPr/>
            </a:pPr>
            <a:r>
              <a:rPr kumimoji="0" lang="en-US" sz="16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Stop the DHCP service</a:t>
            </a:r>
          </a:p>
        </p:txBody>
      </p:sp>
      <p:sp>
        <p:nvSpPr>
          <p:cNvPr id="40" name="Content Placeholder 2"/>
          <p:cNvSpPr txBox="1">
            <a:spLocks/>
          </p:cNvSpPr>
          <p:nvPr/>
        </p:nvSpPr>
        <p:spPr>
          <a:xfrm>
            <a:off x="5153164" y="2963376"/>
            <a:ext cx="2160131" cy="2003625"/>
          </a:xfrm>
          <a:prstGeom prst="rect">
            <a:avLst/>
          </a:prstGeom>
        </p:spPr>
        <p:txBody>
          <a:bodyPr vert="horz" wrap="square" lIns="0" tIns="0" rIns="0" bIns="0" rtlCol="0">
            <a:spAutoFit/>
          </a:bodyPr>
          <a:lstStyle/>
          <a:p>
            <a:pPr marR="0" lvl="0" algn="l" defTabSz="914363" rtl="0" eaLnBrk="1" fontAlgn="auto" latinLnBrk="0" hangingPunct="1">
              <a:lnSpc>
                <a:spcPct val="90000"/>
              </a:lnSpc>
              <a:spcBef>
                <a:spcPct val="20000"/>
              </a:spcBef>
              <a:spcAft>
                <a:spcPts val="0"/>
              </a:spcAft>
              <a:buClrTx/>
              <a:buSzPct val="80000"/>
              <a:tabLst/>
              <a:defRPr/>
            </a:pPr>
            <a:r>
              <a:rPr kumimoji="0" lang="en-US" sz="16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On the Destination:</a:t>
            </a:r>
          </a:p>
          <a:p>
            <a:pPr marL="227013" lvl="1" indent="-114300" defTabSz="914363">
              <a:lnSpc>
                <a:spcPct val="90000"/>
              </a:lnSpc>
              <a:spcBef>
                <a:spcPct val="20000"/>
              </a:spcBef>
              <a:buSzPct val="80000"/>
              <a:buFontTx/>
              <a:buBlip>
                <a:blip r:embed="rId3"/>
              </a:buBlip>
              <a:defRPr/>
            </a:pPr>
            <a:r>
              <a:rPr lang="en-US" sz="1600" baseline="0" dirty="0" smtClean="0">
                <a:effectLst>
                  <a:outerShdw blurRad="38100" dist="38100" dir="2700000" algn="tl">
                    <a:srgbClr val="000000">
                      <a:alpha val="43137"/>
                    </a:srgbClr>
                  </a:outerShdw>
                </a:effectLst>
              </a:rPr>
              <a:t>Install OS and migration tools</a:t>
            </a:r>
          </a:p>
          <a:p>
            <a:pPr marL="227013" lvl="1" indent="-114300" defTabSz="914363">
              <a:lnSpc>
                <a:spcPct val="90000"/>
              </a:lnSpc>
              <a:spcBef>
                <a:spcPct val="20000"/>
              </a:spcBef>
              <a:buSzPct val="80000"/>
              <a:buFontTx/>
              <a:buBlip>
                <a:blip r:embed="rId3"/>
              </a:buBlip>
              <a:defRPr/>
            </a:pPr>
            <a:r>
              <a:rPr lang="en-US" sz="1600" baseline="0" dirty="0" smtClean="0">
                <a:effectLst>
                  <a:outerShdw blurRad="38100" dist="38100" dir="2700000" algn="tl">
                    <a:srgbClr val="000000">
                      <a:alpha val="43137"/>
                    </a:srgbClr>
                  </a:outerShdw>
                </a:effectLst>
              </a:rPr>
              <a:t>Join domain</a:t>
            </a:r>
          </a:p>
          <a:p>
            <a:pPr marL="227013" lvl="1" indent="-114300" defTabSz="914363">
              <a:lnSpc>
                <a:spcPct val="90000"/>
              </a:lnSpc>
              <a:spcBef>
                <a:spcPct val="20000"/>
              </a:spcBef>
              <a:buSzPct val="80000"/>
              <a:buFontTx/>
              <a:buBlip>
                <a:blip r:embed="rId3"/>
              </a:buBlip>
              <a:defRPr/>
            </a:pPr>
            <a:r>
              <a:rPr lang="en-US" sz="1600" dirty="0" smtClean="0">
                <a:effectLst>
                  <a:outerShdw blurRad="38100" dist="38100" dir="2700000" algn="tl">
                    <a:srgbClr val="000000">
                      <a:alpha val="43137"/>
                    </a:srgbClr>
                  </a:outerShdw>
                </a:effectLst>
              </a:rPr>
              <a:t>Optional – install DHCP and stop the service</a:t>
            </a:r>
            <a:endParaRPr lang="en-US" sz="1600" baseline="0" dirty="0" smtClean="0">
              <a:effectLst>
                <a:outerShdw blurRad="38100" dist="38100" dir="2700000" algn="tl">
                  <a:srgbClr val="000000">
                    <a:alpha val="43137"/>
                  </a:srgbClr>
                </a:outerShdw>
              </a:effectLst>
            </a:endParaRPr>
          </a:p>
          <a:p>
            <a:pPr marL="227013" lvl="1" indent="-114300" defTabSz="914363">
              <a:lnSpc>
                <a:spcPct val="90000"/>
              </a:lnSpc>
              <a:spcBef>
                <a:spcPct val="20000"/>
              </a:spcBef>
              <a:buSzPct val="80000"/>
              <a:buFontTx/>
              <a:buBlip>
                <a:blip r:embed="rId3"/>
              </a:buBlip>
              <a:defRPr/>
            </a:pPr>
            <a:endParaRPr kumimoji="0" lang="en-US"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9274560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Migration of DHCP</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36612" y="3881735"/>
            <a:ext cx="9323389" cy="461665"/>
          </a:xfrm>
        </p:spPr>
        <p:txBody>
          <a:bodyPr/>
          <a:lstStyle/>
          <a:p>
            <a:r>
              <a:rPr lang="en-US" dirty="0" smtClean="0">
                <a:effectLst>
                  <a:outerShdw blurRad="38100" dist="38100" dir="2700000" algn="tl">
                    <a:srgbClr val="000000">
                      <a:alpha val="43137"/>
                    </a:srgbClr>
                  </a:outerShdw>
                </a:effectLst>
              </a:rPr>
              <a:t>The good, the bad, the DHCPACK.</a:t>
            </a:r>
            <a:endParaRPr lang="en-CA"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561213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ight Arrow 80"/>
          <p:cNvSpPr/>
          <p:nvPr/>
        </p:nvSpPr>
        <p:spPr bwMode="auto">
          <a:xfrm>
            <a:off x="0" y="457200"/>
            <a:ext cx="11782531" cy="6273800"/>
          </a:xfrm>
          <a:prstGeom prst="rightArrow">
            <a:avLst>
              <a:gd name="adj1" fmla="val 50000"/>
              <a:gd name="adj2" fmla="val 50203"/>
            </a:avLst>
          </a:prstGeom>
          <a:gradFill flip="none" rotWithShape="1">
            <a:gsLst>
              <a:gs pos="0">
                <a:schemeClr val="bg1">
                  <a:lumMod val="50000"/>
                </a:schemeClr>
              </a:gs>
              <a:gs pos="50000">
                <a:schemeClr val="bg1"/>
              </a:gs>
              <a:gs pos="100000">
                <a:schemeClr val="bg2"/>
              </a:gs>
            </a:gsLst>
            <a:lin ang="13500000" scaled="1"/>
            <a:tileRect/>
          </a:gradFill>
          <a:ln>
            <a:headEnd type="none" w="med" len="med"/>
            <a:tailEnd type="none" w="med" len="med"/>
          </a:ln>
          <a:effectLst/>
          <a:scene3d>
            <a:camera prst="orthographicFront">
              <a:rot lat="0" lon="0" rev="0"/>
            </a:camera>
            <a:lightRig rig="threePt" dir="t">
              <a:rot lat="0" lon="0" rev="1200000"/>
            </a:lightRig>
          </a:scene3d>
          <a:sp3d>
            <a:bevelT/>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UI" pitchFamily="34" charset="0"/>
            </a:endParaRPr>
          </a:p>
        </p:txBody>
      </p:sp>
      <p:sp>
        <p:nvSpPr>
          <p:cNvPr id="2" name="Title 1"/>
          <p:cNvSpPr>
            <a:spLocks noGrp="1"/>
          </p:cNvSpPr>
          <p:nvPr>
            <p:ph type="title"/>
          </p:nvPr>
        </p:nvSpPr>
        <p:spPr>
          <a:xfrm>
            <a:off x="586222" y="298266"/>
            <a:ext cx="11297882" cy="909645"/>
          </a:xfrm>
        </p:spPr>
        <p:txBody>
          <a:bodyPr>
            <a:normAutofit fontScale="90000"/>
          </a:bodyPr>
          <a:lstStyle/>
          <a:p>
            <a:r>
              <a:rPr lang="en-US" sz="4900" b="1" dirty="0" smtClean="0">
                <a:effectLst>
                  <a:outerShdw blurRad="38100" dist="38100" dir="2700000" algn="tl">
                    <a:srgbClr val="000000">
                      <a:alpha val="43137"/>
                    </a:srgbClr>
                  </a:outerShdw>
                </a:effectLst>
              </a:rPr>
              <a:t>DHCP Migration </a:t>
            </a:r>
            <a:r>
              <a:rPr lang="en-US" sz="5300" b="1" dirty="0" smtClean="0">
                <a:effectLst>
                  <a:outerShdw blurRad="38100" dist="38100" dir="2700000" algn="tl">
                    <a:srgbClr val="000000">
                      <a:alpha val="43137"/>
                    </a:srgbClr>
                  </a:outerShdw>
                </a:effectLst>
              </a:rPr>
              <a:t/>
            </a:r>
            <a:br>
              <a:rPr lang="en-US" sz="5300" b="1" dirty="0" smtClean="0">
                <a:effectLst>
                  <a:outerShdw blurRad="38100" dist="38100" dir="2700000" algn="tl">
                    <a:srgbClr val="000000">
                      <a:alpha val="43137"/>
                    </a:srgbClr>
                  </a:outerShdw>
                </a:effectLst>
              </a:rPr>
            </a:br>
            <a:r>
              <a:rPr lang="en-US" sz="4400" b="1" dirty="0" smtClean="0">
                <a:effectLst>
                  <a:outerShdw blurRad="38100" dist="38100" dir="2700000" algn="tl">
                    <a:srgbClr val="000000">
                      <a:alpha val="43137"/>
                    </a:srgbClr>
                  </a:outerShdw>
                </a:effectLst>
              </a:rPr>
              <a:t>Post-Migration</a:t>
            </a:r>
            <a:endParaRPr lang="en-US" b="1" dirty="0">
              <a:gradFill>
                <a:gsLst>
                  <a:gs pos="0">
                    <a:schemeClr val="accent1"/>
                  </a:gs>
                  <a:gs pos="100000">
                    <a:schemeClr val="accent1"/>
                  </a:gs>
                </a:gsLst>
                <a:lin ang="13500000" scaled="1"/>
              </a:gradFill>
              <a:effectLst>
                <a:outerShdw blurRad="38100" dist="38100" dir="2700000" algn="tl">
                  <a:srgbClr val="000000">
                    <a:alpha val="43137"/>
                  </a:srgbClr>
                </a:outerShdw>
              </a:effectLst>
            </a:endParaRPr>
          </a:p>
        </p:txBody>
      </p:sp>
      <p:sp>
        <p:nvSpPr>
          <p:cNvPr id="33" name="Content Placeholder 2"/>
          <p:cNvSpPr>
            <a:spLocks noGrp="1"/>
          </p:cNvSpPr>
          <p:nvPr>
            <p:ph idx="1"/>
          </p:nvPr>
        </p:nvSpPr>
        <p:spPr>
          <a:xfrm>
            <a:off x="266208" y="2971801"/>
            <a:ext cx="2160131" cy="443198"/>
          </a:xfrm>
        </p:spPr>
        <p:txBody>
          <a:bodyPr/>
          <a:lstStyle/>
          <a:p>
            <a:pPr marL="0" lvl="0" indent="0">
              <a:buSzPct val="80000"/>
              <a:buNone/>
              <a:defRPr/>
            </a:pPr>
            <a:r>
              <a:rPr lang="en-US" sz="1600" dirty="0" smtClean="0">
                <a:effectLst>
                  <a:outerShdw blurRad="38100" dist="38100" dir="2700000" algn="tl">
                    <a:srgbClr val="000000">
                      <a:alpha val="43137"/>
                    </a:srgbClr>
                  </a:outerShdw>
                </a:effectLst>
              </a:rPr>
              <a:t>Troubleshoot migration if necessary</a:t>
            </a:r>
          </a:p>
        </p:txBody>
      </p:sp>
      <p:sp>
        <p:nvSpPr>
          <p:cNvPr id="21" name="TextBox 20"/>
          <p:cNvSpPr txBox="1"/>
          <p:nvPr/>
        </p:nvSpPr>
        <p:spPr>
          <a:xfrm>
            <a:off x="13227132" y="1540933"/>
            <a:ext cx="184731" cy="369332"/>
          </a:xfrm>
          <a:prstGeom prst="rect">
            <a:avLst/>
          </a:prstGeom>
          <a:noFill/>
        </p:spPr>
        <p:txBody>
          <a:bodyPr wrap="none" rtlCol="0">
            <a:spAutoFit/>
          </a:bodyPr>
          <a:lstStyle/>
          <a:p>
            <a:endParaRPr lang="en-US" dirty="0">
              <a:effectLst>
                <a:outerShdw blurRad="38100" dist="38100" dir="2700000" algn="tl">
                  <a:srgbClr val="000000">
                    <a:alpha val="43137"/>
                  </a:srgbClr>
                </a:outerShdw>
              </a:effectLst>
            </a:endParaRPr>
          </a:p>
        </p:txBody>
      </p:sp>
      <p:sp>
        <p:nvSpPr>
          <p:cNvPr id="29" name="Round Same Side Corner Rectangle 28"/>
          <p:cNvSpPr/>
          <p:nvPr/>
        </p:nvSpPr>
        <p:spPr>
          <a:xfrm rot="10800000">
            <a:off x="203148" y="2286000"/>
            <a:ext cx="2234618" cy="64327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30" name="Round Same Side Corner Rectangle 29"/>
          <p:cNvSpPr/>
          <p:nvPr/>
        </p:nvSpPr>
        <p:spPr>
          <a:xfrm rot="10800000">
            <a:off x="203144" y="2667000"/>
            <a:ext cx="2234617" cy="228600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31" name="Rounded Rectangle 30"/>
          <p:cNvSpPr/>
          <p:nvPr/>
        </p:nvSpPr>
        <p:spPr bwMode="auto">
          <a:xfrm rot="10800000">
            <a:off x="203147" y="2209800"/>
            <a:ext cx="2234618" cy="1828800"/>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38100" dist="38100" dir="2700000" algn="tl" rotWithShape="0">
                  <a:srgbClr val="000000">
                    <a:alpha val="43137"/>
                  </a:srgbClr>
                </a:outerShdw>
              </a:effectLst>
              <a:uLnTx/>
              <a:uFillTx/>
              <a:latin typeface="+mj-lt"/>
              <a:cs typeface="Arial" charset="0"/>
            </a:endParaRPr>
          </a:p>
        </p:txBody>
      </p:sp>
      <p:sp>
        <p:nvSpPr>
          <p:cNvPr id="32" name="TextBox 31"/>
          <p:cNvSpPr txBox="1"/>
          <p:nvPr/>
        </p:nvSpPr>
        <p:spPr>
          <a:xfrm>
            <a:off x="304722" y="2281536"/>
            <a:ext cx="1787694"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Step 1</a:t>
            </a:r>
            <a:endParaRPr lang="en-US" sz="2400" dirty="0">
              <a:effectLst>
                <a:outerShdw blurRad="38100" dist="38100" dir="2700000" algn="tl">
                  <a:srgbClr val="000000">
                    <a:alpha val="43137"/>
                  </a:srgbClr>
                </a:outerShdw>
              </a:effectLst>
            </a:endParaRPr>
          </a:p>
        </p:txBody>
      </p:sp>
      <p:sp>
        <p:nvSpPr>
          <p:cNvPr id="47" name="Round Same Side Corner Rectangle 46"/>
          <p:cNvSpPr/>
          <p:nvPr/>
        </p:nvSpPr>
        <p:spPr>
          <a:xfrm rot="10800000">
            <a:off x="5078677" y="2286000"/>
            <a:ext cx="2234618" cy="64327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48" name="Round Same Side Corner Rectangle 47"/>
          <p:cNvSpPr/>
          <p:nvPr/>
        </p:nvSpPr>
        <p:spPr>
          <a:xfrm rot="10800000">
            <a:off x="5078672" y="2667000"/>
            <a:ext cx="2234617" cy="228600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49" name="Rounded Rectangle 48"/>
          <p:cNvSpPr/>
          <p:nvPr/>
        </p:nvSpPr>
        <p:spPr bwMode="auto">
          <a:xfrm rot="10800000">
            <a:off x="5078676" y="2209800"/>
            <a:ext cx="2234618" cy="1828800"/>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38100" dist="38100" dir="2700000" algn="tl" rotWithShape="0">
                  <a:srgbClr val="000000">
                    <a:alpha val="43137"/>
                  </a:srgbClr>
                </a:outerShdw>
              </a:effectLst>
              <a:uLnTx/>
              <a:uFillTx/>
              <a:latin typeface="+mj-lt"/>
              <a:cs typeface="Arial" charset="0"/>
            </a:endParaRPr>
          </a:p>
        </p:txBody>
      </p:sp>
      <p:sp>
        <p:nvSpPr>
          <p:cNvPr id="50" name="TextBox 49"/>
          <p:cNvSpPr txBox="1"/>
          <p:nvPr/>
        </p:nvSpPr>
        <p:spPr>
          <a:xfrm>
            <a:off x="5180251" y="2281536"/>
            <a:ext cx="1787694"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Step 3</a:t>
            </a:r>
            <a:endParaRPr lang="en-US" sz="2400" dirty="0">
              <a:effectLst>
                <a:outerShdw blurRad="38100" dist="38100" dir="2700000" algn="tl">
                  <a:srgbClr val="000000">
                    <a:alpha val="43137"/>
                  </a:srgbClr>
                </a:outerShdw>
              </a:effectLst>
            </a:endParaRPr>
          </a:p>
        </p:txBody>
      </p:sp>
      <p:sp>
        <p:nvSpPr>
          <p:cNvPr id="35" name="Round Same Side Corner Rectangle 34"/>
          <p:cNvSpPr/>
          <p:nvPr/>
        </p:nvSpPr>
        <p:spPr>
          <a:xfrm rot="10800000">
            <a:off x="2640912" y="2286000"/>
            <a:ext cx="2234618" cy="64327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36" name="Round Same Side Corner Rectangle 35"/>
          <p:cNvSpPr/>
          <p:nvPr/>
        </p:nvSpPr>
        <p:spPr>
          <a:xfrm rot="10800000">
            <a:off x="2640907" y="2667000"/>
            <a:ext cx="2234617" cy="228600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37" name="Rounded Rectangle 36"/>
          <p:cNvSpPr/>
          <p:nvPr/>
        </p:nvSpPr>
        <p:spPr bwMode="auto">
          <a:xfrm rot="10800000">
            <a:off x="2640911" y="2209800"/>
            <a:ext cx="2234618" cy="1828800"/>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38100" dist="38100" dir="2700000" algn="tl" rotWithShape="0">
                  <a:srgbClr val="000000">
                    <a:alpha val="43137"/>
                  </a:srgbClr>
                </a:outerShdw>
              </a:effectLst>
              <a:uLnTx/>
              <a:uFillTx/>
              <a:latin typeface="+mj-lt"/>
              <a:cs typeface="Arial" charset="0"/>
            </a:endParaRPr>
          </a:p>
        </p:txBody>
      </p:sp>
      <p:sp>
        <p:nvSpPr>
          <p:cNvPr id="38" name="TextBox 37"/>
          <p:cNvSpPr txBox="1"/>
          <p:nvPr/>
        </p:nvSpPr>
        <p:spPr>
          <a:xfrm>
            <a:off x="2742486" y="2281536"/>
            <a:ext cx="1787694"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Step 2</a:t>
            </a:r>
            <a:endParaRPr lang="en-US" sz="2400" dirty="0">
              <a:effectLst>
                <a:outerShdw blurRad="38100" dist="38100" dir="2700000" algn="tl">
                  <a:srgbClr val="000000">
                    <a:alpha val="43137"/>
                  </a:srgbClr>
                </a:outerShdw>
              </a:effectLst>
            </a:endParaRPr>
          </a:p>
        </p:txBody>
      </p:sp>
      <p:sp>
        <p:nvSpPr>
          <p:cNvPr id="39" name="Content Placeholder 2"/>
          <p:cNvSpPr txBox="1">
            <a:spLocks/>
          </p:cNvSpPr>
          <p:nvPr/>
        </p:nvSpPr>
        <p:spPr>
          <a:xfrm>
            <a:off x="2703972" y="2971800"/>
            <a:ext cx="2160131" cy="714042"/>
          </a:xfrm>
          <a:prstGeom prst="rect">
            <a:avLst/>
          </a:prstGeom>
        </p:spPr>
        <p:txBody>
          <a:bodyPr vert="horz" lIns="0" tIns="0" rIns="0" bIns="0" rtlCol="0">
            <a:spAutoFit/>
          </a:bodyPr>
          <a:lstStyle/>
          <a:p>
            <a:pPr marR="0" lvl="0" algn="l" defTabSz="914363" rtl="0" eaLnBrk="1" fontAlgn="auto" latinLnBrk="0" hangingPunct="1">
              <a:lnSpc>
                <a:spcPct val="90000"/>
              </a:lnSpc>
              <a:spcBef>
                <a:spcPct val="20000"/>
              </a:spcBef>
              <a:spcAft>
                <a:spcPts val="0"/>
              </a:spcAft>
              <a:buClrTx/>
              <a:buSzPct val="80000"/>
              <a:tabLst/>
              <a:defRPr/>
            </a:pPr>
            <a:r>
              <a:rPr kumimoji="0" lang="en-US" sz="16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rPr>
              <a:t>Roll back migration if necessary</a:t>
            </a:r>
            <a:endParaRPr lang="en-US" sz="1600" baseline="0" dirty="0" smtClean="0">
              <a:effectLst>
                <a:outerShdw blurRad="38100" dist="38100" dir="2700000" algn="tl">
                  <a:srgbClr val="000000">
                    <a:alpha val="43137"/>
                  </a:srgbClr>
                </a:outerShdw>
              </a:effectLst>
            </a:endParaRPr>
          </a:p>
          <a:p>
            <a:pPr marL="227013" lvl="1" indent="-114300" defTabSz="914363">
              <a:lnSpc>
                <a:spcPct val="90000"/>
              </a:lnSpc>
              <a:spcBef>
                <a:spcPct val="20000"/>
              </a:spcBef>
              <a:buSzPct val="80000"/>
              <a:buFontTx/>
              <a:buBlip>
                <a:blip r:embed="rId3"/>
              </a:buBlip>
              <a:defRPr/>
            </a:pPr>
            <a:endParaRPr kumimoji="0" lang="en-US" sz="16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40" name="Content Placeholder 2"/>
          <p:cNvSpPr txBox="1">
            <a:spLocks/>
          </p:cNvSpPr>
          <p:nvPr/>
        </p:nvSpPr>
        <p:spPr>
          <a:xfrm>
            <a:off x="5153164" y="2971800"/>
            <a:ext cx="2160131" cy="714042"/>
          </a:xfrm>
          <a:prstGeom prst="rect">
            <a:avLst/>
          </a:prstGeom>
        </p:spPr>
        <p:txBody>
          <a:bodyPr vert="horz" lIns="0" tIns="0" rIns="0" bIns="0" rtlCol="0">
            <a:spAutoFit/>
          </a:bodyPr>
          <a:lstStyle/>
          <a:p>
            <a:pPr marR="0" lvl="0" algn="l" defTabSz="914363" rtl="0" eaLnBrk="1" fontAlgn="auto" latinLnBrk="0" hangingPunct="1">
              <a:lnSpc>
                <a:spcPct val="90000"/>
              </a:lnSpc>
              <a:spcBef>
                <a:spcPct val="20000"/>
              </a:spcBef>
              <a:spcAft>
                <a:spcPts val="0"/>
              </a:spcAft>
              <a:buClrTx/>
              <a:buSzPct val="80000"/>
              <a:tabLst/>
              <a:defRPr/>
            </a:pPr>
            <a:r>
              <a:rPr kumimoji="0" lang="en-US" sz="16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Retire Source</a:t>
            </a:r>
            <a:r>
              <a:rPr kumimoji="0" lang="en-US" sz="160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rPr>
              <a:t> Server if migration successful</a:t>
            </a:r>
            <a:endParaRPr lang="en-US" sz="1600" baseline="0" dirty="0" smtClean="0">
              <a:effectLst>
                <a:outerShdw blurRad="38100" dist="38100" dir="2700000" algn="tl">
                  <a:srgbClr val="000000">
                    <a:alpha val="43137"/>
                  </a:srgbClr>
                </a:outerShdw>
              </a:effectLst>
            </a:endParaRPr>
          </a:p>
          <a:p>
            <a:pPr marL="227013" lvl="1" indent="-114300" defTabSz="914363">
              <a:lnSpc>
                <a:spcPct val="90000"/>
              </a:lnSpc>
              <a:spcBef>
                <a:spcPct val="20000"/>
              </a:spcBef>
              <a:buSzPct val="80000"/>
              <a:buFontTx/>
              <a:buBlip>
                <a:blip r:embed="rId3"/>
              </a:buBlip>
              <a:defRPr/>
            </a:pPr>
            <a:endParaRPr kumimoji="0" lang="en-US" sz="16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39821769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9095" y="0"/>
            <a:ext cx="5070634" cy="6858000"/>
          </a:xfrm>
          <a:prstGeom prst="rect">
            <a:avLst/>
          </a:prstGeom>
        </p:spPr>
      </p:pic>
      <p:sp>
        <p:nvSpPr>
          <p:cNvPr id="3" name="Freeform 2"/>
          <p:cNvSpPr/>
          <p:nvPr/>
        </p:nvSpPr>
        <p:spPr>
          <a:xfrm>
            <a:off x="4252823" y="1078302"/>
            <a:ext cx="2130724" cy="406182"/>
          </a:xfrm>
          <a:custGeom>
            <a:avLst/>
            <a:gdLst>
              <a:gd name="connsiteX0" fmla="*/ 0 w 2130724"/>
              <a:gd name="connsiteY0" fmla="*/ 301924 h 406182"/>
              <a:gd name="connsiteX1" fmla="*/ 60385 w 2130724"/>
              <a:gd name="connsiteY1" fmla="*/ 232913 h 406182"/>
              <a:gd name="connsiteX2" fmla="*/ 120769 w 2130724"/>
              <a:gd name="connsiteY2" fmla="*/ 189781 h 406182"/>
              <a:gd name="connsiteX3" fmla="*/ 120769 w 2130724"/>
              <a:gd name="connsiteY3" fmla="*/ 293298 h 406182"/>
              <a:gd name="connsiteX4" fmla="*/ 129396 w 2130724"/>
              <a:gd name="connsiteY4" fmla="*/ 336430 h 406182"/>
              <a:gd name="connsiteX5" fmla="*/ 215660 w 2130724"/>
              <a:gd name="connsiteY5" fmla="*/ 319177 h 406182"/>
              <a:gd name="connsiteX6" fmla="*/ 241539 w 2130724"/>
              <a:gd name="connsiteY6" fmla="*/ 293298 h 406182"/>
              <a:gd name="connsiteX7" fmla="*/ 276045 w 2130724"/>
              <a:gd name="connsiteY7" fmla="*/ 267419 h 406182"/>
              <a:gd name="connsiteX8" fmla="*/ 293298 w 2130724"/>
              <a:gd name="connsiteY8" fmla="*/ 241540 h 406182"/>
              <a:gd name="connsiteX9" fmla="*/ 370935 w 2130724"/>
              <a:gd name="connsiteY9" fmla="*/ 181155 h 406182"/>
              <a:gd name="connsiteX10" fmla="*/ 405441 w 2130724"/>
              <a:gd name="connsiteY10" fmla="*/ 293298 h 406182"/>
              <a:gd name="connsiteX11" fmla="*/ 448573 w 2130724"/>
              <a:gd name="connsiteY11" fmla="*/ 241540 h 406182"/>
              <a:gd name="connsiteX12" fmla="*/ 491705 w 2130724"/>
              <a:gd name="connsiteY12" fmla="*/ 215660 h 406182"/>
              <a:gd name="connsiteX13" fmla="*/ 500332 w 2130724"/>
              <a:gd name="connsiteY13" fmla="*/ 276045 h 406182"/>
              <a:gd name="connsiteX14" fmla="*/ 483079 w 2130724"/>
              <a:gd name="connsiteY14" fmla="*/ 310551 h 406182"/>
              <a:gd name="connsiteX15" fmla="*/ 465826 w 2130724"/>
              <a:gd name="connsiteY15" fmla="*/ 379562 h 406182"/>
              <a:gd name="connsiteX16" fmla="*/ 560717 w 2130724"/>
              <a:gd name="connsiteY16" fmla="*/ 353683 h 406182"/>
              <a:gd name="connsiteX17" fmla="*/ 707366 w 2130724"/>
              <a:gd name="connsiteY17" fmla="*/ 250166 h 406182"/>
              <a:gd name="connsiteX18" fmla="*/ 724619 w 2130724"/>
              <a:gd name="connsiteY18" fmla="*/ 284672 h 406182"/>
              <a:gd name="connsiteX19" fmla="*/ 733245 w 2130724"/>
              <a:gd name="connsiteY19" fmla="*/ 353683 h 406182"/>
              <a:gd name="connsiteX20" fmla="*/ 759124 w 2130724"/>
              <a:gd name="connsiteY20" fmla="*/ 345056 h 406182"/>
              <a:gd name="connsiteX21" fmla="*/ 862641 w 2130724"/>
              <a:gd name="connsiteY21" fmla="*/ 276045 h 406182"/>
              <a:gd name="connsiteX22" fmla="*/ 974785 w 2130724"/>
              <a:gd name="connsiteY22" fmla="*/ 224287 h 406182"/>
              <a:gd name="connsiteX23" fmla="*/ 1052422 w 2130724"/>
              <a:gd name="connsiteY23" fmla="*/ 189781 h 406182"/>
              <a:gd name="connsiteX24" fmla="*/ 1112807 w 2130724"/>
              <a:gd name="connsiteY24" fmla="*/ 198407 h 406182"/>
              <a:gd name="connsiteX25" fmla="*/ 1181819 w 2130724"/>
              <a:gd name="connsiteY25" fmla="*/ 388189 h 406182"/>
              <a:gd name="connsiteX26" fmla="*/ 1233577 w 2130724"/>
              <a:gd name="connsiteY26" fmla="*/ 327804 h 406182"/>
              <a:gd name="connsiteX27" fmla="*/ 1259456 w 2130724"/>
              <a:gd name="connsiteY27" fmla="*/ 301924 h 406182"/>
              <a:gd name="connsiteX28" fmla="*/ 1276709 w 2130724"/>
              <a:gd name="connsiteY28" fmla="*/ 276045 h 406182"/>
              <a:gd name="connsiteX29" fmla="*/ 1431985 w 2130724"/>
              <a:gd name="connsiteY29" fmla="*/ 232913 h 406182"/>
              <a:gd name="connsiteX30" fmla="*/ 1509622 w 2130724"/>
              <a:gd name="connsiteY30" fmla="*/ 198407 h 406182"/>
              <a:gd name="connsiteX31" fmla="*/ 1647645 w 2130724"/>
              <a:gd name="connsiteY31" fmla="*/ 232913 h 406182"/>
              <a:gd name="connsiteX32" fmla="*/ 1656271 w 2130724"/>
              <a:gd name="connsiteY32" fmla="*/ 267419 h 406182"/>
              <a:gd name="connsiteX33" fmla="*/ 1647645 w 2130724"/>
              <a:gd name="connsiteY33" fmla="*/ 370936 h 406182"/>
              <a:gd name="connsiteX34" fmla="*/ 1682151 w 2130724"/>
              <a:gd name="connsiteY34" fmla="*/ 327804 h 406182"/>
              <a:gd name="connsiteX35" fmla="*/ 1742535 w 2130724"/>
              <a:gd name="connsiteY35" fmla="*/ 293298 h 406182"/>
              <a:gd name="connsiteX36" fmla="*/ 1768415 w 2130724"/>
              <a:gd name="connsiteY36" fmla="*/ 310551 h 406182"/>
              <a:gd name="connsiteX37" fmla="*/ 1777041 w 2130724"/>
              <a:gd name="connsiteY37" fmla="*/ 336430 h 406182"/>
              <a:gd name="connsiteX38" fmla="*/ 1811547 w 2130724"/>
              <a:gd name="connsiteY38" fmla="*/ 353683 h 406182"/>
              <a:gd name="connsiteX39" fmla="*/ 1854679 w 2130724"/>
              <a:gd name="connsiteY39" fmla="*/ 345056 h 406182"/>
              <a:gd name="connsiteX40" fmla="*/ 1871932 w 2130724"/>
              <a:gd name="connsiteY40" fmla="*/ 310551 h 406182"/>
              <a:gd name="connsiteX41" fmla="*/ 1880558 w 2130724"/>
              <a:gd name="connsiteY41" fmla="*/ 0 h 406182"/>
              <a:gd name="connsiteX42" fmla="*/ 1915064 w 2130724"/>
              <a:gd name="connsiteY42" fmla="*/ 34506 h 406182"/>
              <a:gd name="connsiteX43" fmla="*/ 1958196 w 2130724"/>
              <a:gd name="connsiteY43" fmla="*/ 94890 h 406182"/>
              <a:gd name="connsiteX44" fmla="*/ 1984075 w 2130724"/>
              <a:gd name="connsiteY44" fmla="*/ 155275 h 406182"/>
              <a:gd name="connsiteX45" fmla="*/ 2009954 w 2130724"/>
              <a:gd name="connsiteY45" fmla="*/ 215660 h 406182"/>
              <a:gd name="connsiteX46" fmla="*/ 2027207 w 2130724"/>
              <a:gd name="connsiteY46" fmla="*/ 241540 h 406182"/>
              <a:gd name="connsiteX47" fmla="*/ 2035834 w 2130724"/>
              <a:gd name="connsiteY47" fmla="*/ 267419 h 406182"/>
              <a:gd name="connsiteX48" fmla="*/ 2061713 w 2130724"/>
              <a:gd name="connsiteY48" fmla="*/ 276045 h 406182"/>
              <a:gd name="connsiteX49" fmla="*/ 2104845 w 2130724"/>
              <a:gd name="connsiteY49" fmla="*/ 284672 h 406182"/>
              <a:gd name="connsiteX50" fmla="*/ 2113471 w 2130724"/>
              <a:gd name="connsiteY50" fmla="*/ 319177 h 406182"/>
              <a:gd name="connsiteX51" fmla="*/ 2130724 w 2130724"/>
              <a:gd name="connsiteY51" fmla="*/ 345056 h 40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130724" h="406182">
                <a:moveTo>
                  <a:pt x="0" y="301924"/>
                </a:moveTo>
                <a:cubicBezTo>
                  <a:pt x="20784" y="275943"/>
                  <a:pt x="35627" y="254134"/>
                  <a:pt x="60385" y="232913"/>
                </a:cubicBezTo>
                <a:cubicBezTo>
                  <a:pt x="79111" y="216863"/>
                  <a:pt x="100287" y="203436"/>
                  <a:pt x="120769" y="189781"/>
                </a:cubicBezTo>
                <a:cubicBezTo>
                  <a:pt x="141100" y="291430"/>
                  <a:pt x="120769" y="164899"/>
                  <a:pt x="120769" y="293298"/>
                </a:cubicBezTo>
                <a:cubicBezTo>
                  <a:pt x="120769" y="307960"/>
                  <a:pt x="126520" y="322053"/>
                  <a:pt x="129396" y="336430"/>
                </a:cubicBezTo>
                <a:cubicBezTo>
                  <a:pt x="158151" y="330679"/>
                  <a:pt x="188290" y="329704"/>
                  <a:pt x="215660" y="319177"/>
                </a:cubicBezTo>
                <a:cubicBezTo>
                  <a:pt x="227046" y="314798"/>
                  <a:pt x="232276" y="301237"/>
                  <a:pt x="241539" y="293298"/>
                </a:cubicBezTo>
                <a:cubicBezTo>
                  <a:pt x="252455" y="283941"/>
                  <a:pt x="265879" y="277585"/>
                  <a:pt x="276045" y="267419"/>
                </a:cubicBezTo>
                <a:cubicBezTo>
                  <a:pt x="283376" y="260088"/>
                  <a:pt x="285627" y="248514"/>
                  <a:pt x="293298" y="241540"/>
                </a:cubicBezTo>
                <a:cubicBezTo>
                  <a:pt x="317557" y="219486"/>
                  <a:pt x="370935" y="181155"/>
                  <a:pt x="370935" y="181155"/>
                </a:cubicBezTo>
                <a:cubicBezTo>
                  <a:pt x="340951" y="331078"/>
                  <a:pt x="302762" y="322635"/>
                  <a:pt x="405441" y="293298"/>
                </a:cubicBezTo>
                <a:cubicBezTo>
                  <a:pt x="419818" y="276045"/>
                  <a:pt x="431880" y="256564"/>
                  <a:pt x="448573" y="241540"/>
                </a:cubicBezTo>
                <a:cubicBezTo>
                  <a:pt x="461036" y="230324"/>
                  <a:pt x="477754" y="206360"/>
                  <a:pt x="491705" y="215660"/>
                </a:cubicBezTo>
                <a:cubicBezTo>
                  <a:pt x="508623" y="226938"/>
                  <a:pt x="497456" y="255917"/>
                  <a:pt x="500332" y="276045"/>
                </a:cubicBezTo>
                <a:cubicBezTo>
                  <a:pt x="494581" y="287547"/>
                  <a:pt x="487146" y="298351"/>
                  <a:pt x="483079" y="310551"/>
                </a:cubicBezTo>
                <a:cubicBezTo>
                  <a:pt x="475581" y="333046"/>
                  <a:pt x="465826" y="379562"/>
                  <a:pt x="465826" y="379562"/>
                </a:cubicBezTo>
                <a:cubicBezTo>
                  <a:pt x="509141" y="394001"/>
                  <a:pt x="503269" y="398822"/>
                  <a:pt x="560717" y="353683"/>
                </a:cubicBezTo>
                <a:cubicBezTo>
                  <a:pt x="688636" y="253174"/>
                  <a:pt x="632917" y="274981"/>
                  <a:pt x="707366" y="250166"/>
                </a:cubicBezTo>
                <a:cubicBezTo>
                  <a:pt x="713117" y="261668"/>
                  <a:pt x="721500" y="272196"/>
                  <a:pt x="724619" y="284672"/>
                </a:cubicBezTo>
                <a:cubicBezTo>
                  <a:pt x="730242" y="307163"/>
                  <a:pt x="721743" y="333555"/>
                  <a:pt x="733245" y="353683"/>
                </a:cubicBezTo>
                <a:cubicBezTo>
                  <a:pt x="737756" y="361578"/>
                  <a:pt x="751327" y="349734"/>
                  <a:pt x="759124" y="345056"/>
                </a:cubicBezTo>
                <a:cubicBezTo>
                  <a:pt x="794685" y="323719"/>
                  <a:pt x="828135" y="299049"/>
                  <a:pt x="862641" y="276045"/>
                </a:cubicBezTo>
                <a:cubicBezTo>
                  <a:pt x="892129" y="256387"/>
                  <a:pt x="944192" y="239584"/>
                  <a:pt x="974785" y="224287"/>
                </a:cubicBezTo>
                <a:cubicBezTo>
                  <a:pt x="1049404" y="186977"/>
                  <a:pt x="986575" y="206242"/>
                  <a:pt x="1052422" y="189781"/>
                </a:cubicBezTo>
                <a:cubicBezTo>
                  <a:pt x="1072550" y="192656"/>
                  <a:pt x="1105920" y="179276"/>
                  <a:pt x="1112807" y="198407"/>
                </a:cubicBezTo>
                <a:cubicBezTo>
                  <a:pt x="1187190" y="405025"/>
                  <a:pt x="1049756" y="432207"/>
                  <a:pt x="1181819" y="388189"/>
                </a:cubicBezTo>
                <a:cubicBezTo>
                  <a:pt x="1231298" y="355202"/>
                  <a:pt x="1186758" y="390230"/>
                  <a:pt x="1233577" y="327804"/>
                </a:cubicBezTo>
                <a:cubicBezTo>
                  <a:pt x="1240897" y="318044"/>
                  <a:pt x="1251646" y="311296"/>
                  <a:pt x="1259456" y="301924"/>
                </a:cubicBezTo>
                <a:cubicBezTo>
                  <a:pt x="1266093" y="293959"/>
                  <a:pt x="1270958" y="284671"/>
                  <a:pt x="1276709" y="276045"/>
                </a:cubicBezTo>
                <a:cubicBezTo>
                  <a:pt x="1346659" y="299363"/>
                  <a:pt x="1294145" y="288049"/>
                  <a:pt x="1431985" y="232913"/>
                </a:cubicBezTo>
                <a:cubicBezTo>
                  <a:pt x="1487055" y="210885"/>
                  <a:pt x="1461268" y="222585"/>
                  <a:pt x="1509622" y="198407"/>
                </a:cubicBezTo>
                <a:cubicBezTo>
                  <a:pt x="1583878" y="203711"/>
                  <a:pt x="1622610" y="174497"/>
                  <a:pt x="1647645" y="232913"/>
                </a:cubicBezTo>
                <a:cubicBezTo>
                  <a:pt x="1652315" y="243810"/>
                  <a:pt x="1653396" y="255917"/>
                  <a:pt x="1656271" y="267419"/>
                </a:cubicBezTo>
                <a:cubicBezTo>
                  <a:pt x="1653396" y="301925"/>
                  <a:pt x="1634005" y="339111"/>
                  <a:pt x="1647645" y="370936"/>
                </a:cubicBezTo>
                <a:cubicBezTo>
                  <a:pt x="1654898" y="387859"/>
                  <a:pt x="1670027" y="341661"/>
                  <a:pt x="1682151" y="327804"/>
                </a:cubicBezTo>
                <a:cubicBezTo>
                  <a:pt x="1710932" y="294911"/>
                  <a:pt x="1701521" y="303551"/>
                  <a:pt x="1742535" y="293298"/>
                </a:cubicBezTo>
                <a:cubicBezTo>
                  <a:pt x="1751162" y="299049"/>
                  <a:pt x="1761938" y="302455"/>
                  <a:pt x="1768415" y="310551"/>
                </a:cubicBezTo>
                <a:cubicBezTo>
                  <a:pt x="1774095" y="317651"/>
                  <a:pt x="1770611" y="330000"/>
                  <a:pt x="1777041" y="336430"/>
                </a:cubicBezTo>
                <a:cubicBezTo>
                  <a:pt x="1786134" y="345523"/>
                  <a:pt x="1800045" y="347932"/>
                  <a:pt x="1811547" y="353683"/>
                </a:cubicBezTo>
                <a:cubicBezTo>
                  <a:pt x="1825924" y="350807"/>
                  <a:pt x="1842748" y="353578"/>
                  <a:pt x="1854679" y="345056"/>
                </a:cubicBezTo>
                <a:cubicBezTo>
                  <a:pt x="1865143" y="337582"/>
                  <a:pt x="1870970" y="323374"/>
                  <a:pt x="1871932" y="310551"/>
                </a:cubicBezTo>
                <a:cubicBezTo>
                  <a:pt x="1879677" y="207284"/>
                  <a:pt x="1877683" y="103517"/>
                  <a:pt x="1880558" y="0"/>
                </a:cubicBezTo>
                <a:cubicBezTo>
                  <a:pt x="1892060" y="11502"/>
                  <a:pt x="1905304" y="21493"/>
                  <a:pt x="1915064" y="34506"/>
                </a:cubicBezTo>
                <a:cubicBezTo>
                  <a:pt x="1983191" y="125340"/>
                  <a:pt x="1880137" y="16831"/>
                  <a:pt x="1958196" y="94890"/>
                </a:cubicBezTo>
                <a:cubicBezTo>
                  <a:pt x="1974657" y="144277"/>
                  <a:pt x="1957426" y="96647"/>
                  <a:pt x="1984075" y="155275"/>
                </a:cubicBezTo>
                <a:cubicBezTo>
                  <a:pt x="1993137" y="175211"/>
                  <a:pt x="2000161" y="196073"/>
                  <a:pt x="2009954" y="215660"/>
                </a:cubicBezTo>
                <a:cubicBezTo>
                  <a:pt x="2014591" y="224933"/>
                  <a:pt x="2022570" y="232267"/>
                  <a:pt x="2027207" y="241540"/>
                </a:cubicBezTo>
                <a:cubicBezTo>
                  <a:pt x="2031274" y="249673"/>
                  <a:pt x="2029404" y="260989"/>
                  <a:pt x="2035834" y="267419"/>
                </a:cubicBezTo>
                <a:cubicBezTo>
                  <a:pt x="2042264" y="273849"/>
                  <a:pt x="2052892" y="273840"/>
                  <a:pt x="2061713" y="276045"/>
                </a:cubicBezTo>
                <a:cubicBezTo>
                  <a:pt x="2075937" y="279601"/>
                  <a:pt x="2090468" y="281796"/>
                  <a:pt x="2104845" y="284672"/>
                </a:cubicBezTo>
                <a:cubicBezTo>
                  <a:pt x="2107720" y="296174"/>
                  <a:pt x="2108801" y="308280"/>
                  <a:pt x="2113471" y="319177"/>
                </a:cubicBezTo>
                <a:cubicBezTo>
                  <a:pt x="2117555" y="328706"/>
                  <a:pt x="2130724" y="345056"/>
                  <a:pt x="2130724" y="345056"/>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Freeform 1"/>
          <p:cNvSpPr/>
          <p:nvPr/>
        </p:nvSpPr>
        <p:spPr>
          <a:xfrm>
            <a:off x="4287328" y="1882519"/>
            <a:ext cx="1880559" cy="283611"/>
          </a:xfrm>
          <a:custGeom>
            <a:avLst/>
            <a:gdLst>
              <a:gd name="connsiteX0" fmla="*/ 0 w 1880559"/>
              <a:gd name="connsiteY0" fmla="*/ 127436 h 283611"/>
              <a:gd name="connsiteX1" fmla="*/ 86264 w 1880559"/>
              <a:gd name="connsiteY1" fmla="*/ 110183 h 283611"/>
              <a:gd name="connsiteX2" fmla="*/ 146649 w 1880559"/>
              <a:gd name="connsiteY2" fmla="*/ 75677 h 283611"/>
              <a:gd name="connsiteX3" fmla="*/ 258793 w 1880559"/>
              <a:gd name="connsiteY3" fmla="*/ 32545 h 283611"/>
              <a:gd name="connsiteX4" fmla="*/ 336430 w 1880559"/>
              <a:gd name="connsiteY4" fmla="*/ 6666 h 283611"/>
              <a:gd name="connsiteX5" fmla="*/ 301925 w 1880559"/>
              <a:gd name="connsiteY5" fmla="*/ 101556 h 283611"/>
              <a:gd name="connsiteX6" fmla="*/ 250166 w 1880559"/>
              <a:gd name="connsiteY6" fmla="*/ 170568 h 283611"/>
              <a:gd name="connsiteX7" fmla="*/ 241540 w 1880559"/>
              <a:gd name="connsiteY7" fmla="*/ 196447 h 283611"/>
              <a:gd name="connsiteX8" fmla="*/ 215661 w 1880559"/>
              <a:gd name="connsiteY8" fmla="*/ 213700 h 283611"/>
              <a:gd name="connsiteX9" fmla="*/ 370936 w 1880559"/>
              <a:gd name="connsiteY9" fmla="*/ 153315 h 283611"/>
              <a:gd name="connsiteX10" fmla="*/ 422695 w 1880559"/>
              <a:gd name="connsiteY10" fmla="*/ 118809 h 283611"/>
              <a:gd name="connsiteX11" fmla="*/ 629729 w 1880559"/>
              <a:gd name="connsiteY11" fmla="*/ 32545 h 283611"/>
              <a:gd name="connsiteX12" fmla="*/ 715993 w 1880559"/>
              <a:gd name="connsiteY12" fmla="*/ 15292 h 283611"/>
              <a:gd name="connsiteX13" fmla="*/ 819510 w 1880559"/>
              <a:gd name="connsiteY13" fmla="*/ 32545 h 283611"/>
              <a:gd name="connsiteX14" fmla="*/ 785004 w 1880559"/>
              <a:gd name="connsiteY14" fmla="*/ 179194 h 283611"/>
              <a:gd name="connsiteX15" fmla="*/ 724619 w 1880559"/>
              <a:gd name="connsiteY15" fmla="*/ 256832 h 283611"/>
              <a:gd name="connsiteX16" fmla="*/ 707366 w 1880559"/>
              <a:gd name="connsiteY16" fmla="*/ 282711 h 283611"/>
              <a:gd name="connsiteX17" fmla="*/ 750498 w 1880559"/>
              <a:gd name="connsiteY17" fmla="*/ 265458 h 283611"/>
              <a:gd name="connsiteX18" fmla="*/ 785004 w 1880559"/>
              <a:gd name="connsiteY18" fmla="*/ 230953 h 283611"/>
              <a:gd name="connsiteX19" fmla="*/ 871268 w 1880559"/>
              <a:gd name="connsiteY19" fmla="*/ 179194 h 283611"/>
              <a:gd name="connsiteX20" fmla="*/ 905774 w 1880559"/>
              <a:gd name="connsiteY20" fmla="*/ 170568 h 283611"/>
              <a:gd name="connsiteX21" fmla="*/ 957532 w 1880559"/>
              <a:gd name="connsiteY21" fmla="*/ 153315 h 283611"/>
              <a:gd name="connsiteX22" fmla="*/ 983412 w 1880559"/>
              <a:gd name="connsiteY22" fmla="*/ 144689 h 283611"/>
              <a:gd name="connsiteX23" fmla="*/ 1078302 w 1880559"/>
              <a:gd name="connsiteY23" fmla="*/ 153315 h 283611"/>
              <a:gd name="connsiteX24" fmla="*/ 1043797 w 1880559"/>
              <a:gd name="connsiteY24" fmla="*/ 170568 h 283611"/>
              <a:gd name="connsiteX25" fmla="*/ 1069676 w 1880559"/>
              <a:gd name="connsiteY25" fmla="*/ 187821 h 283611"/>
              <a:gd name="connsiteX26" fmla="*/ 1121434 w 1880559"/>
              <a:gd name="connsiteY26" fmla="*/ 161941 h 283611"/>
              <a:gd name="connsiteX27" fmla="*/ 1155940 w 1880559"/>
              <a:gd name="connsiteY27" fmla="*/ 153315 h 283611"/>
              <a:gd name="connsiteX28" fmla="*/ 1224951 w 1880559"/>
              <a:gd name="connsiteY28" fmla="*/ 118809 h 283611"/>
              <a:gd name="connsiteX29" fmla="*/ 1250830 w 1880559"/>
              <a:gd name="connsiteY29" fmla="*/ 110183 h 283611"/>
              <a:gd name="connsiteX30" fmla="*/ 1319842 w 1880559"/>
              <a:gd name="connsiteY30" fmla="*/ 92930 h 283611"/>
              <a:gd name="connsiteX31" fmla="*/ 1397480 w 1880559"/>
              <a:gd name="connsiteY31" fmla="*/ 101556 h 283611"/>
              <a:gd name="connsiteX32" fmla="*/ 1362974 w 1880559"/>
              <a:gd name="connsiteY32" fmla="*/ 248206 h 283611"/>
              <a:gd name="connsiteX33" fmla="*/ 1354347 w 1880559"/>
              <a:gd name="connsiteY33" fmla="*/ 274085 h 283611"/>
              <a:gd name="connsiteX34" fmla="*/ 1449238 w 1880559"/>
              <a:gd name="connsiteY34" fmla="*/ 265458 h 283611"/>
              <a:gd name="connsiteX35" fmla="*/ 1492370 w 1880559"/>
              <a:gd name="connsiteY35" fmla="*/ 256832 h 283611"/>
              <a:gd name="connsiteX36" fmla="*/ 1518249 w 1880559"/>
              <a:gd name="connsiteY36" fmla="*/ 248206 h 283611"/>
              <a:gd name="connsiteX37" fmla="*/ 1561381 w 1880559"/>
              <a:gd name="connsiteY37" fmla="*/ 239579 h 283611"/>
              <a:gd name="connsiteX38" fmla="*/ 1587261 w 1880559"/>
              <a:gd name="connsiteY38" fmla="*/ 222326 h 283611"/>
              <a:gd name="connsiteX39" fmla="*/ 1613140 w 1880559"/>
              <a:gd name="connsiteY39" fmla="*/ 213700 h 283611"/>
              <a:gd name="connsiteX40" fmla="*/ 1535502 w 1880559"/>
              <a:gd name="connsiteY40" fmla="*/ 230953 h 283611"/>
              <a:gd name="connsiteX41" fmla="*/ 1449238 w 1880559"/>
              <a:gd name="connsiteY41" fmla="*/ 274085 h 283611"/>
              <a:gd name="connsiteX42" fmla="*/ 1423359 w 1880559"/>
              <a:gd name="connsiteY42" fmla="*/ 282711 h 283611"/>
              <a:gd name="connsiteX43" fmla="*/ 1483744 w 1880559"/>
              <a:gd name="connsiteY43" fmla="*/ 274085 h 283611"/>
              <a:gd name="connsiteX44" fmla="*/ 1535502 w 1880559"/>
              <a:gd name="connsiteY44" fmla="*/ 256832 h 283611"/>
              <a:gd name="connsiteX45" fmla="*/ 1561381 w 1880559"/>
              <a:gd name="connsiteY45" fmla="*/ 239579 h 283611"/>
              <a:gd name="connsiteX46" fmla="*/ 1604514 w 1880559"/>
              <a:gd name="connsiteY46" fmla="*/ 230953 h 283611"/>
              <a:gd name="connsiteX47" fmla="*/ 1630393 w 1880559"/>
              <a:gd name="connsiteY47" fmla="*/ 213700 h 283611"/>
              <a:gd name="connsiteX48" fmla="*/ 1664898 w 1880559"/>
              <a:gd name="connsiteY48" fmla="*/ 196447 h 283611"/>
              <a:gd name="connsiteX49" fmla="*/ 1751163 w 1880559"/>
              <a:gd name="connsiteY49" fmla="*/ 127436 h 283611"/>
              <a:gd name="connsiteX50" fmla="*/ 1794295 w 1880559"/>
              <a:gd name="connsiteY50" fmla="*/ 92930 h 283611"/>
              <a:gd name="connsiteX51" fmla="*/ 1854680 w 1880559"/>
              <a:gd name="connsiteY51" fmla="*/ 32545 h 283611"/>
              <a:gd name="connsiteX52" fmla="*/ 1880559 w 1880559"/>
              <a:gd name="connsiteY52" fmla="*/ 6666 h 28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880559" h="283611">
                <a:moveTo>
                  <a:pt x="0" y="127436"/>
                </a:moveTo>
                <a:cubicBezTo>
                  <a:pt x="28755" y="121685"/>
                  <a:pt x="58068" y="118239"/>
                  <a:pt x="86264" y="110183"/>
                </a:cubicBezTo>
                <a:cubicBezTo>
                  <a:pt x="121557" y="100099"/>
                  <a:pt x="116912" y="90545"/>
                  <a:pt x="146649" y="75677"/>
                </a:cubicBezTo>
                <a:cubicBezTo>
                  <a:pt x="215457" y="41273"/>
                  <a:pt x="205045" y="45983"/>
                  <a:pt x="258793" y="32545"/>
                </a:cubicBezTo>
                <a:cubicBezTo>
                  <a:pt x="270085" y="25017"/>
                  <a:pt x="323605" y="-15777"/>
                  <a:pt x="336430" y="6666"/>
                </a:cubicBezTo>
                <a:cubicBezTo>
                  <a:pt x="350254" y="30858"/>
                  <a:pt x="317644" y="79942"/>
                  <a:pt x="301925" y="101556"/>
                </a:cubicBezTo>
                <a:cubicBezTo>
                  <a:pt x="285012" y="124811"/>
                  <a:pt x="250166" y="170568"/>
                  <a:pt x="250166" y="170568"/>
                </a:cubicBezTo>
                <a:cubicBezTo>
                  <a:pt x="247291" y="179194"/>
                  <a:pt x="247220" y="189347"/>
                  <a:pt x="241540" y="196447"/>
                </a:cubicBezTo>
                <a:cubicBezTo>
                  <a:pt x="235063" y="204543"/>
                  <a:pt x="205540" y="215949"/>
                  <a:pt x="215661" y="213700"/>
                </a:cubicBezTo>
                <a:cubicBezTo>
                  <a:pt x="263316" y="203110"/>
                  <a:pt x="325975" y="179542"/>
                  <a:pt x="370936" y="153315"/>
                </a:cubicBezTo>
                <a:cubicBezTo>
                  <a:pt x="388847" y="142867"/>
                  <a:pt x="403905" y="127578"/>
                  <a:pt x="422695" y="118809"/>
                </a:cubicBezTo>
                <a:cubicBezTo>
                  <a:pt x="490443" y="87193"/>
                  <a:pt x="555984" y="44835"/>
                  <a:pt x="629729" y="32545"/>
                </a:cubicBezTo>
                <a:cubicBezTo>
                  <a:pt x="693182" y="21970"/>
                  <a:pt x="664519" y="28161"/>
                  <a:pt x="715993" y="15292"/>
                </a:cubicBezTo>
                <a:cubicBezTo>
                  <a:pt x="750499" y="21043"/>
                  <a:pt x="800106" y="3438"/>
                  <a:pt x="819510" y="32545"/>
                </a:cubicBezTo>
                <a:cubicBezTo>
                  <a:pt x="833531" y="53577"/>
                  <a:pt x="807873" y="146161"/>
                  <a:pt x="785004" y="179194"/>
                </a:cubicBezTo>
                <a:cubicBezTo>
                  <a:pt x="766342" y="206150"/>
                  <a:pt x="744290" y="230604"/>
                  <a:pt x="724619" y="256832"/>
                </a:cubicBezTo>
                <a:cubicBezTo>
                  <a:pt x="718398" y="265126"/>
                  <a:pt x="697530" y="279433"/>
                  <a:pt x="707366" y="282711"/>
                </a:cubicBezTo>
                <a:cubicBezTo>
                  <a:pt x="722056" y="287608"/>
                  <a:pt x="736121" y="271209"/>
                  <a:pt x="750498" y="265458"/>
                </a:cubicBezTo>
                <a:cubicBezTo>
                  <a:pt x="762000" y="253956"/>
                  <a:pt x="772654" y="241539"/>
                  <a:pt x="785004" y="230953"/>
                </a:cubicBezTo>
                <a:cubicBezTo>
                  <a:pt x="799795" y="218275"/>
                  <a:pt x="869808" y="179858"/>
                  <a:pt x="871268" y="179194"/>
                </a:cubicBezTo>
                <a:cubicBezTo>
                  <a:pt x="882061" y="174288"/>
                  <a:pt x="894418" y="173975"/>
                  <a:pt x="905774" y="170568"/>
                </a:cubicBezTo>
                <a:cubicBezTo>
                  <a:pt x="923193" y="165342"/>
                  <a:pt x="940279" y="159066"/>
                  <a:pt x="957532" y="153315"/>
                </a:cubicBezTo>
                <a:lnTo>
                  <a:pt x="983412" y="144689"/>
                </a:lnTo>
                <a:cubicBezTo>
                  <a:pt x="1015042" y="147564"/>
                  <a:pt x="1049110" y="140804"/>
                  <a:pt x="1078302" y="153315"/>
                </a:cubicBezTo>
                <a:cubicBezTo>
                  <a:pt x="1090122" y="158380"/>
                  <a:pt x="1046916" y="158093"/>
                  <a:pt x="1043797" y="170568"/>
                </a:cubicBezTo>
                <a:cubicBezTo>
                  <a:pt x="1041283" y="180626"/>
                  <a:pt x="1061050" y="182070"/>
                  <a:pt x="1069676" y="187821"/>
                </a:cubicBezTo>
                <a:cubicBezTo>
                  <a:pt x="1086929" y="179194"/>
                  <a:pt x="1103524" y="169105"/>
                  <a:pt x="1121434" y="161941"/>
                </a:cubicBezTo>
                <a:cubicBezTo>
                  <a:pt x="1132442" y="157538"/>
                  <a:pt x="1144996" y="157875"/>
                  <a:pt x="1155940" y="153315"/>
                </a:cubicBezTo>
                <a:cubicBezTo>
                  <a:pt x="1179681" y="143423"/>
                  <a:pt x="1201947" y="130311"/>
                  <a:pt x="1224951" y="118809"/>
                </a:cubicBezTo>
                <a:cubicBezTo>
                  <a:pt x="1233084" y="114742"/>
                  <a:pt x="1242057" y="112575"/>
                  <a:pt x="1250830" y="110183"/>
                </a:cubicBezTo>
                <a:cubicBezTo>
                  <a:pt x="1273706" y="103944"/>
                  <a:pt x="1296838" y="98681"/>
                  <a:pt x="1319842" y="92930"/>
                </a:cubicBezTo>
                <a:cubicBezTo>
                  <a:pt x="1345721" y="95805"/>
                  <a:pt x="1381214" y="81223"/>
                  <a:pt x="1397480" y="101556"/>
                </a:cubicBezTo>
                <a:cubicBezTo>
                  <a:pt x="1415970" y="124669"/>
                  <a:pt x="1369850" y="229298"/>
                  <a:pt x="1362974" y="248206"/>
                </a:cubicBezTo>
                <a:cubicBezTo>
                  <a:pt x="1359867" y="256752"/>
                  <a:pt x="1345431" y="272302"/>
                  <a:pt x="1354347" y="274085"/>
                </a:cubicBezTo>
                <a:cubicBezTo>
                  <a:pt x="1385491" y="280314"/>
                  <a:pt x="1417608" y="268334"/>
                  <a:pt x="1449238" y="265458"/>
                </a:cubicBezTo>
                <a:cubicBezTo>
                  <a:pt x="1463615" y="262583"/>
                  <a:pt x="1478146" y="260388"/>
                  <a:pt x="1492370" y="256832"/>
                </a:cubicBezTo>
                <a:cubicBezTo>
                  <a:pt x="1501191" y="254627"/>
                  <a:pt x="1509428" y="250411"/>
                  <a:pt x="1518249" y="248206"/>
                </a:cubicBezTo>
                <a:cubicBezTo>
                  <a:pt x="1532473" y="244650"/>
                  <a:pt x="1547004" y="242455"/>
                  <a:pt x="1561381" y="239579"/>
                </a:cubicBezTo>
                <a:cubicBezTo>
                  <a:pt x="1570008" y="233828"/>
                  <a:pt x="1577988" y="226963"/>
                  <a:pt x="1587261" y="222326"/>
                </a:cubicBezTo>
                <a:cubicBezTo>
                  <a:pt x="1595394" y="218260"/>
                  <a:pt x="1622109" y="212205"/>
                  <a:pt x="1613140" y="213700"/>
                </a:cubicBezTo>
                <a:cubicBezTo>
                  <a:pt x="1586990" y="218059"/>
                  <a:pt x="1561381" y="225202"/>
                  <a:pt x="1535502" y="230953"/>
                </a:cubicBezTo>
                <a:cubicBezTo>
                  <a:pt x="1506747" y="245330"/>
                  <a:pt x="1479737" y="263919"/>
                  <a:pt x="1449238" y="274085"/>
                </a:cubicBezTo>
                <a:cubicBezTo>
                  <a:pt x="1440612" y="276960"/>
                  <a:pt x="1414266" y="282711"/>
                  <a:pt x="1423359" y="282711"/>
                </a:cubicBezTo>
                <a:cubicBezTo>
                  <a:pt x="1443692" y="282711"/>
                  <a:pt x="1463616" y="276960"/>
                  <a:pt x="1483744" y="274085"/>
                </a:cubicBezTo>
                <a:cubicBezTo>
                  <a:pt x="1500997" y="268334"/>
                  <a:pt x="1518884" y="264218"/>
                  <a:pt x="1535502" y="256832"/>
                </a:cubicBezTo>
                <a:cubicBezTo>
                  <a:pt x="1544976" y="252621"/>
                  <a:pt x="1551673" y="243219"/>
                  <a:pt x="1561381" y="239579"/>
                </a:cubicBezTo>
                <a:cubicBezTo>
                  <a:pt x="1575110" y="234431"/>
                  <a:pt x="1590136" y="233828"/>
                  <a:pt x="1604514" y="230953"/>
                </a:cubicBezTo>
                <a:cubicBezTo>
                  <a:pt x="1613140" y="225202"/>
                  <a:pt x="1621391" y="218844"/>
                  <a:pt x="1630393" y="213700"/>
                </a:cubicBezTo>
                <a:cubicBezTo>
                  <a:pt x="1641558" y="207320"/>
                  <a:pt x="1654434" y="203921"/>
                  <a:pt x="1664898" y="196447"/>
                </a:cubicBezTo>
                <a:cubicBezTo>
                  <a:pt x="1694863" y="175043"/>
                  <a:pt x="1724018" y="152319"/>
                  <a:pt x="1751163" y="127436"/>
                </a:cubicBezTo>
                <a:cubicBezTo>
                  <a:pt x="1795758" y="86557"/>
                  <a:pt x="1739022" y="111353"/>
                  <a:pt x="1794295" y="92930"/>
                </a:cubicBezTo>
                <a:cubicBezTo>
                  <a:pt x="1832608" y="67387"/>
                  <a:pt x="1818822" y="80357"/>
                  <a:pt x="1854680" y="32545"/>
                </a:cubicBezTo>
                <a:cubicBezTo>
                  <a:pt x="1875884" y="4273"/>
                  <a:pt x="1860911" y="6666"/>
                  <a:pt x="1880559" y="6666"/>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4209691" y="2587925"/>
            <a:ext cx="2846717" cy="200941"/>
          </a:xfrm>
          <a:custGeom>
            <a:avLst/>
            <a:gdLst>
              <a:gd name="connsiteX0" fmla="*/ 0 w 2846717"/>
              <a:gd name="connsiteY0" fmla="*/ 138022 h 200941"/>
              <a:gd name="connsiteX1" fmla="*/ 129396 w 2846717"/>
              <a:gd name="connsiteY1" fmla="*/ 129396 h 200941"/>
              <a:gd name="connsiteX2" fmla="*/ 267418 w 2846717"/>
              <a:gd name="connsiteY2" fmla="*/ 112143 h 200941"/>
              <a:gd name="connsiteX3" fmla="*/ 672860 w 2846717"/>
              <a:gd name="connsiteY3" fmla="*/ 86264 h 200941"/>
              <a:gd name="connsiteX4" fmla="*/ 793630 w 2846717"/>
              <a:gd name="connsiteY4" fmla="*/ 86264 h 200941"/>
              <a:gd name="connsiteX5" fmla="*/ 733245 w 2846717"/>
              <a:gd name="connsiteY5" fmla="*/ 112143 h 200941"/>
              <a:gd name="connsiteX6" fmla="*/ 707366 w 2846717"/>
              <a:gd name="connsiteY6" fmla="*/ 129396 h 200941"/>
              <a:gd name="connsiteX7" fmla="*/ 612475 w 2846717"/>
              <a:gd name="connsiteY7" fmla="*/ 172528 h 200941"/>
              <a:gd name="connsiteX8" fmla="*/ 560717 w 2846717"/>
              <a:gd name="connsiteY8" fmla="*/ 181154 h 200941"/>
              <a:gd name="connsiteX9" fmla="*/ 526211 w 2846717"/>
              <a:gd name="connsiteY9" fmla="*/ 198407 h 200941"/>
              <a:gd name="connsiteX10" fmla="*/ 569343 w 2846717"/>
              <a:gd name="connsiteY10" fmla="*/ 181154 h 200941"/>
              <a:gd name="connsiteX11" fmla="*/ 664234 w 2846717"/>
              <a:gd name="connsiteY11" fmla="*/ 163901 h 200941"/>
              <a:gd name="connsiteX12" fmla="*/ 802256 w 2846717"/>
              <a:gd name="connsiteY12" fmla="*/ 146649 h 200941"/>
              <a:gd name="connsiteX13" fmla="*/ 1035169 w 2846717"/>
              <a:gd name="connsiteY13" fmla="*/ 138022 h 200941"/>
              <a:gd name="connsiteX14" fmla="*/ 1121434 w 2846717"/>
              <a:gd name="connsiteY14" fmla="*/ 129396 h 200941"/>
              <a:gd name="connsiteX15" fmla="*/ 1164566 w 2846717"/>
              <a:gd name="connsiteY15" fmla="*/ 120769 h 200941"/>
              <a:gd name="connsiteX16" fmla="*/ 1190445 w 2846717"/>
              <a:gd name="connsiteY16" fmla="*/ 138022 h 200941"/>
              <a:gd name="connsiteX17" fmla="*/ 1173192 w 2846717"/>
              <a:gd name="connsiteY17" fmla="*/ 163901 h 200941"/>
              <a:gd name="connsiteX18" fmla="*/ 1233577 w 2846717"/>
              <a:gd name="connsiteY18" fmla="*/ 155275 h 200941"/>
              <a:gd name="connsiteX19" fmla="*/ 1328467 w 2846717"/>
              <a:gd name="connsiteY19" fmla="*/ 120769 h 200941"/>
              <a:gd name="connsiteX20" fmla="*/ 1483743 w 2846717"/>
              <a:gd name="connsiteY20" fmla="*/ 77637 h 200941"/>
              <a:gd name="connsiteX21" fmla="*/ 1604513 w 2846717"/>
              <a:gd name="connsiteY21" fmla="*/ 51758 h 200941"/>
              <a:gd name="connsiteX22" fmla="*/ 1708030 w 2846717"/>
              <a:gd name="connsiteY22" fmla="*/ 25879 h 200941"/>
              <a:gd name="connsiteX23" fmla="*/ 1733909 w 2846717"/>
              <a:gd name="connsiteY23" fmla="*/ 34505 h 200941"/>
              <a:gd name="connsiteX24" fmla="*/ 1690777 w 2846717"/>
              <a:gd name="connsiteY24" fmla="*/ 86264 h 200941"/>
              <a:gd name="connsiteX25" fmla="*/ 1673524 w 2846717"/>
              <a:gd name="connsiteY25" fmla="*/ 112143 h 200941"/>
              <a:gd name="connsiteX26" fmla="*/ 1742535 w 2846717"/>
              <a:gd name="connsiteY26" fmla="*/ 86264 h 200941"/>
              <a:gd name="connsiteX27" fmla="*/ 1794294 w 2846717"/>
              <a:gd name="connsiteY27" fmla="*/ 77637 h 200941"/>
              <a:gd name="connsiteX28" fmla="*/ 1915064 w 2846717"/>
              <a:gd name="connsiteY28" fmla="*/ 43132 h 200941"/>
              <a:gd name="connsiteX29" fmla="*/ 2061713 w 2846717"/>
              <a:gd name="connsiteY29" fmla="*/ 8626 h 200941"/>
              <a:gd name="connsiteX30" fmla="*/ 2147977 w 2846717"/>
              <a:gd name="connsiteY30" fmla="*/ 0 h 200941"/>
              <a:gd name="connsiteX31" fmla="*/ 2363637 w 2846717"/>
              <a:gd name="connsiteY31" fmla="*/ 8626 h 200941"/>
              <a:gd name="connsiteX32" fmla="*/ 2355011 w 2846717"/>
              <a:gd name="connsiteY32" fmla="*/ 34505 h 200941"/>
              <a:gd name="connsiteX33" fmla="*/ 2286000 w 2846717"/>
              <a:gd name="connsiteY33" fmla="*/ 94890 h 200941"/>
              <a:gd name="connsiteX34" fmla="*/ 2260120 w 2846717"/>
              <a:gd name="connsiteY34" fmla="*/ 120769 h 200941"/>
              <a:gd name="connsiteX35" fmla="*/ 2286000 w 2846717"/>
              <a:gd name="connsiteY35" fmla="*/ 103517 h 200941"/>
              <a:gd name="connsiteX36" fmla="*/ 2355011 w 2846717"/>
              <a:gd name="connsiteY36" fmla="*/ 86264 h 200941"/>
              <a:gd name="connsiteX37" fmla="*/ 2475781 w 2846717"/>
              <a:gd name="connsiteY37" fmla="*/ 112143 h 200941"/>
              <a:gd name="connsiteX38" fmla="*/ 2493034 w 2846717"/>
              <a:gd name="connsiteY38" fmla="*/ 138022 h 200941"/>
              <a:gd name="connsiteX39" fmla="*/ 2510286 w 2846717"/>
              <a:gd name="connsiteY39" fmla="*/ 198407 h 200941"/>
              <a:gd name="connsiteX40" fmla="*/ 2562045 w 2846717"/>
              <a:gd name="connsiteY40" fmla="*/ 181154 h 200941"/>
              <a:gd name="connsiteX41" fmla="*/ 2648309 w 2846717"/>
              <a:gd name="connsiteY41" fmla="*/ 146649 h 200941"/>
              <a:gd name="connsiteX42" fmla="*/ 2769079 w 2846717"/>
              <a:gd name="connsiteY42" fmla="*/ 129396 h 200941"/>
              <a:gd name="connsiteX43" fmla="*/ 2820837 w 2846717"/>
              <a:gd name="connsiteY43" fmla="*/ 138022 h 200941"/>
              <a:gd name="connsiteX44" fmla="*/ 2846717 w 2846717"/>
              <a:gd name="connsiteY44" fmla="*/ 189781 h 20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846717" h="200941">
                <a:moveTo>
                  <a:pt x="0" y="138022"/>
                </a:moveTo>
                <a:cubicBezTo>
                  <a:pt x="43132" y="135147"/>
                  <a:pt x="86346" y="133310"/>
                  <a:pt x="129396" y="129396"/>
                </a:cubicBezTo>
                <a:cubicBezTo>
                  <a:pt x="384363" y="106217"/>
                  <a:pt x="-46601" y="136934"/>
                  <a:pt x="267418" y="112143"/>
                </a:cubicBezTo>
                <a:cubicBezTo>
                  <a:pt x="440508" y="98478"/>
                  <a:pt x="513999" y="95089"/>
                  <a:pt x="672860" y="86264"/>
                </a:cubicBezTo>
                <a:cubicBezTo>
                  <a:pt x="708580" y="74357"/>
                  <a:pt x="760554" y="53188"/>
                  <a:pt x="793630" y="86264"/>
                </a:cubicBezTo>
                <a:cubicBezTo>
                  <a:pt x="809115" y="101749"/>
                  <a:pt x="752832" y="102349"/>
                  <a:pt x="733245" y="112143"/>
                </a:cubicBezTo>
                <a:cubicBezTo>
                  <a:pt x="723972" y="116780"/>
                  <a:pt x="716429" y="124361"/>
                  <a:pt x="707366" y="129396"/>
                </a:cubicBezTo>
                <a:cubicBezTo>
                  <a:pt x="688865" y="139674"/>
                  <a:pt x="635700" y="166194"/>
                  <a:pt x="612475" y="172528"/>
                </a:cubicBezTo>
                <a:cubicBezTo>
                  <a:pt x="595601" y="177130"/>
                  <a:pt x="577970" y="178279"/>
                  <a:pt x="560717" y="181154"/>
                </a:cubicBezTo>
                <a:lnTo>
                  <a:pt x="526211" y="198407"/>
                </a:lnTo>
                <a:cubicBezTo>
                  <a:pt x="540588" y="192656"/>
                  <a:pt x="554511" y="185604"/>
                  <a:pt x="569343" y="181154"/>
                </a:cubicBezTo>
                <a:cubicBezTo>
                  <a:pt x="583503" y="176906"/>
                  <a:pt x="653035" y="165624"/>
                  <a:pt x="664234" y="163901"/>
                </a:cubicBezTo>
                <a:cubicBezTo>
                  <a:pt x="697577" y="158771"/>
                  <a:pt x="772051" y="148327"/>
                  <a:pt x="802256" y="146649"/>
                </a:cubicBezTo>
                <a:cubicBezTo>
                  <a:pt x="879827" y="142339"/>
                  <a:pt x="957531" y="140898"/>
                  <a:pt x="1035169" y="138022"/>
                </a:cubicBezTo>
                <a:cubicBezTo>
                  <a:pt x="1063924" y="135147"/>
                  <a:pt x="1092789" y="133215"/>
                  <a:pt x="1121434" y="129396"/>
                </a:cubicBezTo>
                <a:cubicBezTo>
                  <a:pt x="1135967" y="127458"/>
                  <a:pt x="1150017" y="118950"/>
                  <a:pt x="1164566" y="120769"/>
                </a:cubicBezTo>
                <a:cubicBezTo>
                  <a:pt x="1174854" y="122055"/>
                  <a:pt x="1181819" y="132271"/>
                  <a:pt x="1190445" y="138022"/>
                </a:cubicBezTo>
                <a:cubicBezTo>
                  <a:pt x="1184694" y="146648"/>
                  <a:pt x="1163566" y="160051"/>
                  <a:pt x="1173192" y="163901"/>
                </a:cubicBezTo>
                <a:cubicBezTo>
                  <a:pt x="1192070" y="171452"/>
                  <a:pt x="1213696" y="159535"/>
                  <a:pt x="1233577" y="155275"/>
                </a:cubicBezTo>
                <a:cubicBezTo>
                  <a:pt x="1341395" y="132171"/>
                  <a:pt x="1253696" y="148808"/>
                  <a:pt x="1328467" y="120769"/>
                </a:cubicBezTo>
                <a:cubicBezTo>
                  <a:pt x="1471427" y="67159"/>
                  <a:pt x="1385119" y="98771"/>
                  <a:pt x="1483743" y="77637"/>
                </a:cubicBezTo>
                <a:cubicBezTo>
                  <a:pt x="1634182" y="45399"/>
                  <a:pt x="1481816" y="72206"/>
                  <a:pt x="1604513" y="51758"/>
                </a:cubicBezTo>
                <a:cubicBezTo>
                  <a:pt x="1636634" y="41051"/>
                  <a:pt x="1673179" y="25879"/>
                  <a:pt x="1708030" y="25879"/>
                </a:cubicBezTo>
                <a:cubicBezTo>
                  <a:pt x="1717123" y="25879"/>
                  <a:pt x="1725283" y="31630"/>
                  <a:pt x="1733909" y="34505"/>
                </a:cubicBezTo>
                <a:cubicBezTo>
                  <a:pt x="1696896" y="108530"/>
                  <a:pt x="1739548" y="37493"/>
                  <a:pt x="1690777" y="86264"/>
                </a:cubicBezTo>
                <a:cubicBezTo>
                  <a:pt x="1683446" y="93595"/>
                  <a:pt x="1663156" y="112143"/>
                  <a:pt x="1673524" y="112143"/>
                </a:cubicBezTo>
                <a:cubicBezTo>
                  <a:pt x="1698092" y="112143"/>
                  <a:pt x="1718912" y="93013"/>
                  <a:pt x="1742535" y="86264"/>
                </a:cubicBezTo>
                <a:cubicBezTo>
                  <a:pt x="1759353" y="81459"/>
                  <a:pt x="1777041" y="80513"/>
                  <a:pt x="1794294" y="77637"/>
                </a:cubicBezTo>
                <a:cubicBezTo>
                  <a:pt x="1866342" y="48817"/>
                  <a:pt x="1814945" y="66689"/>
                  <a:pt x="1915064" y="43132"/>
                </a:cubicBezTo>
                <a:cubicBezTo>
                  <a:pt x="1952877" y="34235"/>
                  <a:pt x="2024563" y="14492"/>
                  <a:pt x="2061713" y="8626"/>
                </a:cubicBezTo>
                <a:cubicBezTo>
                  <a:pt x="2090257" y="4119"/>
                  <a:pt x="2119222" y="2875"/>
                  <a:pt x="2147977" y="0"/>
                </a:cubicBezTo>
                <a:cubicBezTo>
                  <a:pt x="2219864" y="2875"/>
                  <a:pt x="2292672" y="-3201"/>
                  <a:pt x="2363637" y="8626"/>
                </a:cubicBezTo>
                <a:cubicBezTo>
                  <a:pt x="2372606" y="10121"/>
                  <a:pt x="2360296" y="27106"/>
                  <a:pt x="2355011" y="34505"/>
                </a:cubicBezTo>
                <a:cubicBezTo>
                  <a:pt x="2332646" y="65816"/>
                  <a:pt x="2313802" y="71060"/>
                  <a:pt x="2286000" y="94890"/>
                </a:cubicBezTo>
                <a:cubicBezTo>
                  <a:pt x="2276737" y="102829"/>
                  <a:pt x="2260120" y="108569"/>
                  <a:pt x="2260120" y="120769"/>
                </a:cubicBezTo>
                <a:cubicBezTo>
                  <a:pt x="2260120" y="131137"/>
                  <a:pt x="2276256" y="107060"/>
                  <a:pt x="2286000" y="103517"/>
                </a:cubicBezTo>
                <a:cubicBezTo>
                  <a:pt x="2308284" y="95414"/>
                  <a:pt x="2355011" y="86264"/>
                  <a:pt x="2355011" y="86264"/>
                </a:cubicBezTo>
                <a:cubicBezTo>
                  <a:pt x="2401475" y="90488"/>
                  <a:pt x="2442653" y="79016"/>
                  <a:pt x="2475781" y="112143"/>
                </a:cubicBezTo>
                <a:cubicBezTo>
                  <a:pt x="2483112" y="119474"/>
                  <a:pt x="2487283" y="129396"/>
                  <a:pt x="2493034" y="138022"/>
                </a:cubicBezTo>
                <a:cubicBezTo>
                  <a:pt x="2498785" y="158150"/>
                  <a:pt x="2492534" y="187312"/>
                  <a:pt x="2510286" y="198407"/>
                </a:cubicBezTo>
                <a:cubicBezTo>
                  <a:pt x="2525708" y="208046"/>
                  <a:pt x="2545017" y="187540"/>
                  <a:pt x="2562045" y="181154"/>
                </a:cubicBezTo>
                <a:cubicBezTo>
                  <a:pt x="2591043" y="170280"/>
                  <a:pt x="2617941" y="152723"/>
                  <a:pt x="2648309" y="146649"/>
                </a:cubicBezTo>
                <a:cubicBezTo>
                  <a:pt x="2716974" y="132915"/>
                  <a:pt x="2676869" y="139641"/>
                  <a:pt x="2769079" y="129396"/>
                </a:cubicBezTo>
                <a:cubicBezTo>
                  <a:pt x="2786332" y="132271"/>
                  <a:pt x="2809319" y="124859"/>
                  <a:pt x="2820837" y="138022"/>
                </a:cubicBezTo>
                <a:cubicBezTo>
                  <a:pt x="2864371" y="187774"/>
                  <a:pt x="2800527" y="212875"/>
                  <a:pt x="2846717" y="189781"/>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4347713" y="2872596"/>
            <a:ext cx="3390231" cy="684391"/>
          </a:xfrm>
          <a:custGeom>
            <a:avLst/>
            <a:gdLst>
              <a:gd name="connsiteX0" fmla="*/ 0 w 3390231"/>
              <a:gd name="connsiteY0" fmla="*/ 508959 h 684391"/>
              <a:gd name="connsiteX1" fmla="*/ 94891 w 3390231"/>
              <a:gd name="connsiteY1" fmla="*/ 465827 h 684391"/>
              <a:gd name="connsiteX2" fmla="*/ 146649 w 3390231"/>
              <a:gd name="connsiteY2" fmla="*/ 457200 h 684391"/>
              <a:gd name="connsiteX3" fmla="*/ 207034 w 3390231"/>
              <a:gd name="connsiteY3" fmla="*/ 439947 h 684391"/>
              <a:gd name="connsiteX4" fmla="*/ 276045 w 3390231"/>
              <a:gd name="connsiteY4" fmla="*/ 431321 h 684391"/>
              <a:gd name="connsiteX5" fmla="*/ 353683 w 3390231"/>
              <a:gd name="connsiteY5" fmla="*/ 414068 h 684391"/>
              <a:gd name="connsiteX6" fmla="*/ 422695 w 3390231"/>
              <a:gd name="connsiteY6" fmla="*/ 396815 h 684391"/>
              <a:gd name="connsiteX7" fmla="*/ 500332 w 3390231"/>
              <a:gd name="connsiteY7" fmla="*/ 388189 h 684391"/>
              <a:gd name="connsiteX8" fmla="*/ 560717 w 3390231"/>
              <a:gd name="connsiteY8" fmla="*/ 379562 h 684391"/>
              <a:gd name="connsiteX9" fmla="*/ 603849 w 3390231"/>
              <a:gd name="connsiteY9" fmla="*/ 370936 h 684391"/>
              <a:gd name="connsiteX10" fmla="*/ 707366 w 3390231"/>
              <a:gd name="connsiteY10" fmla="*/ 353683 h 684391"/>
              <a:gd name="connsiteX11" fmla="*/ 767751 w 3390231"/>
              <a:gd name="connsiteY11" fmla="*/ 336430 h 684391"/>
              <a:gd name="connsiteX12" fmla="*/ 802257 w 3390231"/>
              <a:gd name="connsiteY12" fmla="*/ 327804 h 684391"/>
              <a:gd name="connsiteX13" fmla="*/ 733245 w 3390231"/>
              <a:gd name="connsiteY13" fmla="*/ 370936 h 684391"/>
              <a:gd name="connsiteX14" fmla="*/ 698740 w 3390231"/>
              <a:gd name="connsiteY14" fmla="*/ 379562 h 684391"/>
              <a:gd name="connsiteX15" fmla="*/ 638355 w 3390231"/>
              <a:gd name="connsiteY15" fmla="*/ 414068 h 684391"/>
              <a:gd name="connsiteX16" fmla="*/ 569344 w 3390231"/>
              <a:gd name="connsiteY16" fmla="*/ 431321 h 684391"/>
              <a:gd name="connsiteX17" fmla="*/ 448574 w 3390231"/>
              <a:gd name="connsiteY17" fmla="*/ 474453 h 684391"/>
              <a:gd name="connsiteX18" fmla="*/ 345057 w 3390231"/>
              <a:gd name="connsiteY18" fmla="*/ 508959 h 684391"/>
              <a:gd name="connsiteX19" fmla="*/ 293298 w 3390231"/>
              <a:gd name="connsiteY19" fmla="*/ 526212 h 684391"/>
              <a:gd name="connsiteX20" fmla="*/ 258793 w 3390231"/>
              <a:gd name="connsiteY20" fmla="*/ 534838 h 684391"/>
              <a:gd name="connsiteX21" fmla="*/ 301925 w 3390231"/>
              <a:gd name="connsiteY21" fmla="*/ 526212 h 684391"/>
              <a:gd name="connsiteX22" fmla="*/ 414068 w 3390231"/>
              <a:gd name="connsiteY22" fmla="*/ 491706 h 684391"/>
              <a:gd name="connsiteX23" fmla="*/ 465827 w 3390231"/>
              <a:gd name="connsiteY23" fmla="*/ 474453 h 684391"/>
              <a:gd name="connsiteX24" fmla="*/ 586596 w 3390231"/>
              <a:gd name="connsiteY24" fmla="*/ 457200 h 684391"/>
              <a:gd name="connsiteX25" fmla="*/ 638355 w 3390231"/>
              <a:gd name="connsiteY25" fmla="*/ 439947 h 684391"/>
              <a:gd name="connsiteX26" fmla="*/ 871268 w 3390231"/>
              <a:gd name="connsiteY26" fmla="*/ 414068 h 684391"/>
              <a:gd name="connsiteX27" fmla="*/ 957532 w 3390231"/>
              <a:gd name="connsiteY27" fmla="*/ 422695 h 684391"/>
              <a:gd name="connsiteX28" fmla="*/ 940279 w 3390231"/>
              <a:gd name="connsiteY28" fmla="*/ 483079 h 684391"/>
              <a:gd name="connsiteX29" fmla="*/ 897147 w 3390231"/>
              <a:gd name="connsiteY29" fmla="*/ 526212 h 684391"/>
              <a:gd name="connsiteX30" fmla="*/ 845389 w 3390231"/>
              <a:gd name="connsiteY30" fmla="*/ 577970 h 684391"/>
              <a:gd name="connsiteX31" fmla="*/ 810883 w 3390231"/>
              <a:gd name="connsiteY31" fmla="*/ 612476 h 684391"/>
              <a:gd name="connsiteX32" fmla="*/ 793630 w 3390231"/>
              <a:gd name="connsiteY32" fmla="*/ 646981 h 684391"/>
              <a:gd name="connsiteX33" fmla="*/ 836762 w 3390231"/>
              <a:gd name="connsiteY33" fmla="*/ 629729 h 684391"/>
              <a:gd name="connsiteX34" fmla="*/ 888521 w 3390231"/>
              <a:gd name="connsiteY34" fmla="*/ 612476 h 684391"/>
              <a:gd name="connsiteX35" fmla="*/ 1000664 w 3390231"/>
              <a:gd name="connsiteY35" fmla="*/ 586596 h 684391"/>
              <a:gd name="connsiteX36" fmla="*/ 1086929 w 3390231"/>
              <a:gd name="connsiteY36" fmla="*/ 569344 h 684391"/>
              <a:gd name="connsiteX37" fmla="*/ 1164566 w 3390231"/>
              <a:gd name="connsiteY37" fmla="*/ 543464 h 684391"/>
              <a:gd name="connsiteX38" fmla="*/ 1242204 w 3390231"/>
              <a:gd name="connsiteY38" fmla="*/ 534838 h 684391"/>
              <a:gd name="connsiteX39" fmla="*/ 1337095 w 3390231"/>
              <a:gd name="connsiteY39" fmla="*/ 517585 h 684391"/>
              <a:gd name="connsiteX40" fmla="*/ 1406106 w 3390231"/>
              <a:gd name="connsiteY40" fmla="*/ 500332 h 684391"/>
              <a:gd name="connsiteX41" fmla="*/ 1483744 w 3390231"/>
              <a:gd name="connsiteY41" fmla="*/ 491706 h 684391"/>
              <a:gd name="connsiteX42" fmla="*/ 1544129 w 3390231"/>
              <a:gd name="connsiteY42" fmla="*/ 483079 h 684391"/>
              <a:gd name="connsiteX43" fmla="*/ 1639019 w 3390231"/>
              <a:gd name="connsiteY43" fmla="*/ 457200 h 684391"/>
              <a:gd name="connsiteX44" fmla="*/ 1595887 w 3390231"/>
              <a:gd name="connsiteY44" fmla="*/ 517585 h 684391"/>
              <a:gd name="connsiteX45" fmla="*/ 1561381 w 3390231"/>
              <a:gd name="connsiteY45" fmla="*/ 560717 h 684391"/>
              <a:gd name="connsiteX46" fmla="*/ 1535502 w 3390231"/>
              <a:gd name="connsiteY46" fmla="*/ 595223 h 684391"/>
              <a:gd name="connsiteX47" fmla="*/ 1518249 w 3390231"/>
              <a:gd name="connsiteY47" fmla="*/ 621102 h 684391"/>
              <a:gd name="connsiteX48" fmla="*/ 1673525 w 3390231"/>
              <a:gd name="connsiteY48" fmla="*/ 577970 h 684391"/>
              <a:gd name="connsiteX49" fmla="*/ 1742536 w 3390231"/>
              <a:gd name="connsiteY49" fmla="*/ 569344 h 684391"/>
              <a:gd name="connsiteX50" fmla="*/ 1828800 w 3390231"/>
              <a:gd name="connsiteY50" fmla="*/ 552091 h 684391"/>
              <a:gd name="connsiteX51" fmla="*/ 1897812 w 3390231"/>
              <a:gd name="connsiteY51" fmla="*/ 517585 h 684391"/>
              <a:gd name="connsiteX52" fmla="*/ 2156604 w 3390231"/>
              <a:gd name="connsiteY52" fmla="*/ 474453 h 684391"/>
              <a:gd name="connsiteX53" fmla="*/ 2234242 w 3390231"/>
              <a:gd name="connsiteY53" fmla="*/ 448574 h 684391"/>
              <a:gd name="connsiteX54" fmla="*/ 2303253 w 3390231"/>
              <a:gd name="connsiteY54" fmla="*/ 431321 h 684391"/>
              <a:gd name="connsiteX55" fmla="*/ 2372264 w 3390231"/>
              <a:gd name="connsiteY55" fmla="*/ 396815 h 684391"/>
              <a:gd name="connsiteX56" fmla="*/ 2467155 w 3390231"/>
              <a:gd name="connsiteY56" fmla="*/ 370936 h 684391"/>
              <a:gd name="connsiteX57" fmla="*/ 2518913 w 3390231"/>
              <a:gd name="connsiteY57" fmla="*/ 345057 h 684391"/>
              <a:gd name="connsiteX58" fmla="*/ 2501661 w 3390231"/>
              <a:gd name="connsiteY58" fmla="*/ 388189 h 684391"/>
              <a:gd name="connsiteX59" fmla="*/ 2458529 w 3390231"/>
              <a:gd name="connsiteY59" fmla="*/ 431321 h 684391"/>
              <a:gd name="connsiteX60" fmla="*/ 2406770 w 3390231"/>
              <a:gd name="connsiteY60" fmla="*/ 465827 h 684391"/>
              <a:gd name="connsiteX61" fmla="*/ 2337759 w 3390231"/>
              <a:gd name="connsiteY61" fmla="*/ 517585 h 684391"/>
              <a:gd name="connsiteX62" fmla="*/ 2286000 w 3390231"/>
              <a:gd name="connsiteY62" fmla="*/ 552091 h 684391"/>
              <a:gd name="connsiteX63" fmla="*/ 2303253 w 3390231"/>
              <a:gd name="connsiteY63" fmla="*/ 508959 h 684391"/>
              <a:gd name="connsiteX64" fmla="*/ 2320506 w 3390231"/>
              <a:gd name="connsiteY64" fmla="*/ 457200 h 684391"/>
              <a:gd name="connsiteX65" fmla="*/ 2372264 w 3390231"/>
              <a:gd name="connsiteY65" fmla="*/ 379562 h 684391"/>
              <a:gd name="connsiteX66" fmla="*/ 2380891 w 3390231"/>
              <a:gd name="connsiteY66" fmla="*/ 353683 h 684391"/>
              <a:gd name="connsiteX67" fmla="*/ 2424023 w 3390231"/>
              <a:gd name="connsiteY67" fmla="*/ 310551 h 684391"/>
              <a:gd name="connsiteX68" fmla="*/ 2449902 w 3390231"/>
              <a:gd name="connsiteY68" fmla="*/ 276046 h 684391"/>
              <a:gd name="connsiteX69" fmla="*/ 2570672 w 3390231"/>
              <a:gd name="connsiteY69" fmla="*/ 163902 h 684391"/>
              <a:gd name="connsiteX70" fmla="*/ 2691442 w 3390231"/>
              <a:gd name="connsiteY70" fmla="*/ 69012 h 684391"/>
              <a:gd name="connsiteX71" fmla="*/ 2725947 w 3390231"/>
              <a:gd name="connsiteY71" fmla="*/ 34506 h 684391"/>
              <a:gd name="connsiteX72" fmla="*/ 2812212 w 3390231"/>
              <a:gd name="connsiteY72" fmla="*/ 8627 h 684391"/>
              <a:gd name="connsiteX73" fmla="*/ 2838091 w 3390231"/>
              <a:gd name="connsiteY73" fmla="*/ 0 h 684391"/>
              <a:gd name="connsiteX74" fmla="*/ 2846717 w 3390231"/>
              <a:gd name="connsiteY74" fmla="*/ 43132 h 684391"/>
              <a:gd name="connsiteX75" fmla="*/ 2855344 w 3390231"/>
              <a:gd name="connsiteY75" fmla="*/ 77638 h 684391"/>
              <a:gd name="connsiteX76" fmla="*/ 2863970 w 3390231"/>
              <a:gd name="connsiteY76" fmla="*/ 129396 h 684391"/>
              <a:gd name="connsiteX77" fmla="*/ 2838091 w 3390231"/>
              <a:gd name="connsiteY77" fmla="*/ 353683 h 684391"/>
              <a:gd name="connsiteX78" fmla="*/ 2829464 w 3390231"/>
              <a:gd name="connsiteY78" fmla="*/ 414068 h 684391"/>
              <a:gd name="connsiteX79" fmla="*/ 2794959 w 3390231"/>
              <a:gd name="connsiteY79" fmla="*/ 491706 h 684391"/>
              <a:gd name="connsiteX80" fmla="*/ 2786332 w 3390231"/>
              <a:gd name="connsiteY80" fmla="*/ 517585 h 684391"/>
              <a:gd name="connsiteX81" fmla="*/ 2769079 w 3390231"/>
              <a:gd name="connsiteY81" fmla="*/ 560717 h 684391"/>
              <a:gd name="connsiteX82" fmla="*/ 2820838 w 3390231"/>
              <a:gd name="connsiteY82" fmla="*/ 508959 h 684391"/>
              <a:gd name="connsiteX83" fmla="*/ 2855344 w 3390231"/>
              <a:gd name="connsiteY83" fmla="*/ 500332 h 684391"/>
              <a:gd name="connsiteX84" fmla="*/ 2881223 w 3390231"/>
              <a:gd name="connsiteY84" fmla="*/ 474453 h 684391"/>
              <a:gd name="connsiteX85" fmla="*/ 2993366 w 3390231"/>
              <a:gd name="connsiteY85" fmla="*/ 405442 h 684391"/>
              <a:gd name="connsiteX86" fmla="*/ 3036498 w 3390231"/>
              <a:gd name="connsiteY86" fmla="*/ 388189 h 684391"/>
              <a:gd name="connsiteX87" fmla="*/ 3062378 w 3390231"/>
              <a:gd name="connsiteY87" fmla="*/ 370936 h 684391"/>
              <a:gd name="connsiteX88" fmla="*/ 3088257 w 3390231"/>
              <a:gd name="connsiteY88" fmla="*/ 362310 h 684391"/>
              <a:gd name="connsiteX89" fmla="*/ 3157268 w 3390231"/>
              <a:gd name="connsiteY89" fmla="*/ 345057 h 684391"/>
              <a:gd name="connsiteX90" fmla="*/ 3183147 w 3390231"/>
              <a:gd name="connsiteY90" fmla="*/ 362310 h 684391"/>
              <a:gd name="connsiteX91" fmla="*/ 3209027 w 3390231"/>
              <a:gd name="connsiteY91" fmla="*/ 414068 h 684391"/>
              <a:gd name="connsiteX92" fmla="*/ 3226279 w 3390231"/>
              <a:gd name="connsiteY92" fmla="*/ 681487 h 684391"/>
              <a:gd name="connsiteX93" fmla="*/ 3252159 w 3390231"/>
              <a:gd name="connsiteY93" fmla="*/ 655608 h 684391"/>
              <a:gd name="connsiteX94" fmla="*/ 3269412 w 3390231"/>
              <a:gd name="connsiteY94" fmla="*/ 629729 h 684391"/>
              <a:gd name="connsiteX95" fmla="*/ 3364302 w 3390231"/>
              <a:gd name="connsiteY95" fmla="*/ 552091 h 684391"/>
              <a:gd name="connsiteX96" fmla="*/ 3390181 w 3390231"/>
              <a:gd name="connsiteY96" fmla="*/ 526212 h 68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390231" h="684391">
                <a:moveTo>
                  <a:pt x="0" y="508959"/>
                </a:moveTo>
                <a:cubicBezTo>
                  <a:pt x="23034" y="497442"/>
                  <a:pt x="68026" y="473154"/>
                  <a:pt x="94891" y="465827"/>
                </a:cubicBezTo>
                <a:cubicBezTo>
                  <a:pt x="111765" y="461225"/>
                  <a:pt x="129606" y="461133"/>
                  <a:pt x="146649" y="457200"/>
                </a:cubicBezTo>
                <a:cubicBezTo>
                  <a:pt x="167047" y="452493"/>
                  <a:pt x="186507" y="444052"/>
                  <a:pt x="207034" y="439947"/>
                </a:cubicBezTo>
                <a:cubicBezTo>
                  <a:pt x="229766" y="435401"/>
                  <a:pt x="253215" y="435350"/>
                  <a:pt x="276045" y="431321"/>
                </a:cubicBezTo>
                <a:cubicBezTo>
                  <a:pt x="302152" y="426714"/>
                  <a:pt x="327877" y="420140"/>
                  <a:pt x="353683" y="414068"/>
                </a:cubicBezTo>
                <a:cubicBezTo>
                  <a:pt x="376765" y="408637"/>
                  <a:pt x="399344" y="400936"/>
                  <a:pt x="422695" y="396815"/>
                </a:cubicBezTo>
                <a:cubicBezTo>
                  <a:pt x="448337" y="392290"/>
                  <a:pt x="474495" y="391419"/>
                  <a:pt x="500332" y="388189"/>
                </a:cubicBezTo>
                <a:cubicBezTo>
                  <a:pt x="520508" y="385667"/>
                  <a:pt x="540661" y="382905"/>
                  <a:pt x="560717" y="379562"/>
                </a:cubicBezTo>
                <a:cubicBezTo>
                  <a:pt x="575180" y="377152"/>
                  <a:pt x="589410" y="373484"/>
                  <a:pt x="603849" y="370936"/>
                </a:cubicBezTo>
                <a:cubicBezTo>
                  <a:pt x="638298" y="364857"/>
                  <a:pt x="673429" y="362167"/>
                  <a:pt x="707366" y="353683"/>
                </a:cubicBezTo>
                <a:cubicBezTo>
                  <a:pt x="815238" y="326717"/>
                  <a:pt x="681122" y="361181"/>
                  <a:pt x="767751" y="336430"/>
                </a:cubicBezTo>
                <a:cubicBezTo>
                  <a:pt x="779151" y="333173"/>
                  <a:pt x="790755" y="330679"/>
                  <a:pt x="802257" y="327804"/>
                </a:cubicBezTo>
                <a:cubicBezTo>
                  <a:pt x="779253" y="342181"/>
                  <a:pt x="757508" y="358804"/>
                  <a:pt x="733245" y="370936"/>
                </a:cubicBezTo>
                <a:cubicBezTo>
                  <a:pt x="722641" y="376238"/>
                  <a:pt x="709533" y="374656"/>
                  <a:pt x="698740" y="379562"/>
                </a:cubicBezTo>
                <a:cubicBezTo>
                  <a:pt x="677635" y="389155"/>
                  <a:pt x="659880" y="405458"/>
                  <a:pt x="638355" y="414068"/>
                </a:cubicBezTo>
                <a:cubicBezTo>
                  <a:pt x="616339" y="422874"/>
                  <a:pt x="592143" y="424807"/>
                  <a:pt x="569344" y="431321"/>
                </a:cubicBezTo>
                <a:cubicBezTo>
                  <a:pt x="525115" y="443958"/>
                  <a:pt x="492956" y="458919"/>
                  <a:pt x="448574" y="474453"/>
                </a:cubicBezTo>
                <a:cubicBezTo>
                  <a:pt x="414244" y="486469"/>
                  <a:pt x="379563" y="497457"/>
                  <a:pt x="345057" y="508959"/>
                </a:cubicBezTo>
                <a:cubicBezTo>
                  <a:pt x="327804" y="514710"/>
                  <a:pt x="310941" y="521801"/>
                  <a:pt x="293298" y="526212"/>
                </a:cubicBezTo>
                <a:cubicBezTo>
                  <a:pt x="281796" y="529087"/>
                  <a:pt x="246937" y="534838"/>
                  <a:pt x="258793" y="534838"/>
                </a:cubicBezTo>
                <a:cubicBezTo>
                  <a:pt x="273455" y="534838"/>
                  <a:pt x="287548" y="529087"/>
                  <a:pt x="301925" y="526212"/>
                </a:cubicBezTo>
                <a:cubicBezTo>
                  <a:pt x="384221" y="493293"/>
                  <a:pt x="303775" y="523218"/>
                  <a:pt x="414068" y="491706"/>
                </a:cubicBezTo>
                <a:cubicBezTo>
                  <a:pt x="431555" y="486710"/>
                  <a:pt x="447994" y="478020"/>
                  <a:pt x="465827" y="474453"/>
                </a:cubicBezTo>
                <a:cubicBezTo>
                  <a:pt x="505702" y="466478"/>
                  <a:pt x="546340" y="462951"/>
                  <a:pt x="586596" y="457200"/>
                </a:cubicBezTo>
                <a:cubicBezTo>
                  <a:pt x="603849" y="451449"/>
                  <a:pt x="620522" y="443514"/>
                  <a:pt x="638355" y="439947"/>
                </a:cubicBezTo>
                <a:cubicBezTo>
                  <a:pt x="722927" y="423033"/>
                  <a:pt x="786170" y="420614"/>
                  <a:pt x="871268" y="414068"/>
                </a:cubicBezTo>
                <a:cubicBezTo>
                  <a:pt x="900023" y="416944"/>
                  <a:pt x="937098" y="402261"/>
                  <a:pt x="957532" y="422695"/>
                </a:cubicBezTo>
                <a:cubicBezTo>
                  <a:pt x="972334" y="437497"/>
                  <a:pt x="948053" y="463643"/>
                  <a:pt x="940279" y="483079"/>
                </a:cubicBezTo>
                <a:cubicBezTo>
                  <a:pt x="926793" y="516795"/>
                  <a:pt x="922137" y="503999"/>
                  <a:pt x="897147" y="526212"/>
                </a:cubicBezTo>
                <a:cubicBezTo>
                  <a:pt x="878911" y="542422"/>
                  <a:pt x="862642" y="560717"/>
                  <a:pt x="845389" y="577970"/>
                </a:cubicBezTo>
                <a:cubicBezTo>
                  <a:pt x="833887" y="589472"/>
                  <a:pt x="818158" y="597927"/>
                  <a:pt x="810883" y="612476"/>
                </a:cubicBezTo>
                <a:cubicBezTo>
                  <a:pt x="805132" y="623978"/>
                  <a:pt x="782930" y="639848"/>
                  <a:pt x="793630" y="646981"/>
                </a:cubicBezTo>
                <a:cubicBezTo>
                  <a:pt x="806514" y="655571"/>
                  <a:pt x="822209" y="635021"/>
                  <a:pt x="836762" y="629729"/>
                </a:cubicBezTo>
                <a:cubicBezTo>
                  <a:pt x="853853" y="623514"/>
                  <a:pt x="871102" y="617702"/>
                  <a:pt x="888521" y="612476"/>
                </a:cubicBezTo>
                <a:cubicBezTo>
                  <a:pt x="909882" y="606068"/>
                  <a:pt x="998354" y="587082"/>
                  <a:pt x="1000664" y="586596"/>
                </a:cubicBezTo>
                <a:cubicBezTo>
                  <a:pt x="1029359" y="580555"/>
                  <a:pt x="1058570" y="576807"/>
                  <a:pt x="1086929" y="569344"/>
                </a:cubicBezTo>
                <a:cubicBezTo>
                  <a:pt x="1113310" y="562402"/>
                  <a:pt x="1137937" y="549382"/>
                  <a:pt x="1164566" y="543464"/>
                </a:cubicBezTo>
                <a:cubicBezTo>
                  <a:pt x="1189985" y="537815"/>
                  <a:pt x="1216453" y="538701"/>
                  <a:pt x="1242204" y="534838"/>
                </a:cubicBezTo>
                <a:cubicBezTo>
                  <a:pt x="1273997" y="530069"/>
                  <a:pt x="1305636" y="524208"/>
                  <a:pt x="1337095" y="517585"/>
                </a:cubicBezTo>
                <a:cubicBezTo>
                  <a:pt x="1360298" y="512700"/>
                  <a:pt x="1382755" y="504453"/>
                  <a:pt x="1406106" y="500332"/>
                </a:cubicBezTo>
                <a:cubicBezTo>
                  <a:pt x="1431748" y="495807"/>
                  <a:pt x="1457907" y="494936"/>
                  <a:pt x="1483744" y="491706"/>
                </a:cubicBezTo>
                <a:cubicBezTo>
                  <a:pt x="1503920" y="489184"/>
                  <a:pt x="1524001" y="485955"/>
                  <a:pt x="1544129" y="483079"/>
                </a:cubicBezTo>
                <a:cubicBezTo>
                  <a:pt x="1609797" y="461191"/>
                  <a:pt x="1578054" y="469394"/>
                  <a:pt x="1639019" y="457200"/>
                </a:cubicBezTo>
                <a:cubicBezTo>
                  <a:pt x="1619529" y="515673"/>
                  <a:pt x="1647056" y="445948"/>
                  <a:pt x="1595887" y="517585"/>
                </a:cubicBezTo>
                <a:cubicBezTo>
                  <a:pt x="1558008" y="570616"/>
                  <a:pt x="1624444" y="518676"/>
                  <a:pt x="1561381" y="560717"/>
                </a:cubicBezTo>
                <a:cubicBezTo>
                  <a:pt x="1552755" y="572219"/>
                  <a:pt x="1543859" y="583524"/>
                  <a:pt x="1535502" y="595223"/>
                </a:cubicBezTo>
                <a:cubicBezTo>
                  <a:pt x="1529476" y="603659"/>
                  <a:pt x="1507986" y="619636"/>
                  <a:pt x="1518249" y="621102"/>
                </a:cubicBezTo>
                <a:cubicBezTo>
                  <a:pt x="1547751" y="625316"/>
                  <a:pt x="1647670" y="584053"/>
                  <a:pt x="1673525" y="577970"/>
                </a:cubicBezTo>
                <a:cubicBezTo>
                  <a:pt x="1696091" y="572660"/>
                  <a:pt x="1719669" y="573155"/>
                  <a:pt x="1742536" y="569344"/>
                </a:cubicBezTo>
                <a:cubicBezTo>
                  <a:pt x="1771461" y="564523"/>
                  <a:pt x="1800045" y="557842"/>
                  <a:pt x="1828800" y="552091"/>
                </a:cubicBezTo>
                <a:cubicBezTo>
                  <a:pt x="1851804" y="540589"/>
                  <a:pt x="1873019" y="524425"/>
                  <a:pt x="1897812" y="517585"/>
                </a:cubicBezTo>
                <a:cubicBezTo>
                  <a:pt x="1997406" y="490110"/>
                  <a:pt x="2063255" y="484825"/>
                  <a:pt x="2156604" y="474453"/>
                </a:cubicBezTo>
                <a:cubicBezTo>
                  <a:pt x="2182483" y="465827"/>
                  <a:pt x="2208071" y="456271"/>
                  <a:pt x="2234242" y="448574"/>
                </a:cubicBezTo>
                <a:cubicBezTo>
                  <a:pt x="2256990" y="441883"/>
                  <a:pt x="2281051" y="439647"/>
                  <a:pt x="2303253" y="431321"/>
                </a:cubicBezTo>
                <a:cubicBezTo>
                  <a:pt x="2327334" y="422290"/>
                  <a:pt x="2348625" y="406946"/>
                  <a:pt x="2372264" y="396815"/>
                </a:cubicBezTo>
                <a:cubicBezTo>
                  <a:pt x="2410571" y="380397"/>
                  <a:pt x="2428249" y="378717"/>
                  <a:pt x="2467155" y="370936"/>
                </a:cubicBezTo>
                <a:cubicBezTo>
                  <a:pt x="2484408" y="362310"/>
                  <a:pt x="2501660" y="336431"/>
                  <a:pt x="2518913" y="345057"/>
                </a:cubicBezTo>
                <a:cubicBezTo>
                  <a:pt x="2532763" y="351982"/>
                  <a:pt x="2510541" y="375503"/>
                  <a:pt x="2501661" y="388189"/>
                </a:cubicBezTo>
                <a:cubicBezTo>
                  <a:pt x="2490001" y="404846"/>
                  <a:pt x="2474266" y="418446"/>
                  <a:pt x="2458529" y="431321"/>
                </a:cubicBezTo>
                <a:cubicBezTo>
                  <a:pt x="2442481" y="444452"/>
                  <a:pt x="2423643" y="453775"/>
                  <a:pt x="2406770" y="465827"/>
                </a:cubicBezTo>
                <a:cubicBezTo>
                  <a:pt x="2383371" y="482540"/>
                  <a:pt x="2361684" y="501635"/>
                  <a:pt x="2337759" y="517585"/>
                </a:cubicBezTo>
                <a:lnTo>
                  <a:pt x="2286000" y="552091"/>
                </a:lnTo>
                <a:cubicBezTo>
                  <a:pt x="2291751" y="537714"/>
                  <a:pt x="2297961" y="523512"/>
                  <a:pt x="2303253" y="508959"/>
                </a:cubicBezTo>
                <a:cubicBezTo>
                  <a:pt x="2309468" y="491868"/>
                  <a:pt x="2312981" y="473756"/>
                  <a:pt x="2320506" y="457200"/>
                </a:cubicBezTo>
                <a:cubicBezTo>
                  <a:pt x="2333304" y="429044"/>
                  <a:pt x="2353885" y="404068"/>
                  <a:pt x="2372264" y="379562"/>
                </a:cubicBezTo>
                <a:cubicBezTo>
                  <a:pt x="2375140" y="370936"/>
                  <a:pt x="2375435" y="360957"/>
                  <a:pt x="2380891" y="353683"/>
                </a:cubicBezTo>
                <a:cubicBezTo>
                  <a:pt x="2393091" y="337417"/>
                  <a:pt x="2410515" y="325748"/>
                  <a:pt x="2424023" y="310551"/>
                </a:cubicBezTo>
                <a:cubicBezTo>
                  <a:pt x="2433575" y="299805"/>
                  <a:pt x="2441657" y="287824"/>
                  <a:pt x="2449902" y="276046"/>
                </a:cubicBezTo>
                <a:cubicBezTo>
                  <a:pt x="2555572" y="125089"/>
                  <a:pt x="2379916" y="354658"/>
                  <a:pt x="2570672" y="163902"/>
                </a:cubicBezTo>
                <a:cubicBezTo>
                  <a:pt x="2681956" y="52618"/>
                  <a:pt x="2556885" y="169930"/>
                  <a:pt x="2691442" y="69012"/>
                </a:cubicBezTo>
                <a:cubicBezTo>
                  <a:pt x="2704455" y="59252"/>
                  <a:pt x="2712413" y="43529"/>
                  <a:pt x="2725947" y="34506"/>
                </a:cubicBezTo>
                <a:cubicBezTo>
                  <a:pt x="2753768" y="15958"/>
                  <a:pt x="2781283" y="16359"/>
                  <a:pt x="2812212" y="8627"/>
                </a:cubicBezTo>
                <a:cubicBezTo>
                  <a:pt x="2821034" y="6422"/>
                  <a:pt x="2829465" y="2876"/>
                  <a:pt x="2838091" y="0"/>
                </a:cubicBezTo>
                <a:cubicBezTo>
                  <a:pt x="2840966" y="14377"/>
                  <a:pt x="2843536" y="28819"/>
                  <a:pt x="2846717" y="43132"/>
                </a:cubicBezTo>
                <a:cubicBezTo>
                  <a:pt x="2849289" y="54706"/>
                  <a:pt x="2853019" y="66012"/>
                  <a:pt x="2855344" y="77638"/>
                </a:cubicBezTo>
                <a:cubicBezTo>
                  <a:pt x="2858774" y="94789"/>
                  <a:pt x="2861095" y="112143"/>
                  <a:pt x="2863970" y="129396"/>
                </a:cubicBezTo>
                <a:cubicBezTo>
                  <a:pt x="2836425" y="404845"/>
                  <a:pt x="2858806" y="219036"/>
                  <a:pt x="2838091" y="353683"/>
                </a:cubicBezTo>
                <a:cubicBezTo>
                  <a:pt x="2834999" y="373779"/>
                  <a:pt x="2834036" y="394256"/>
                  <a:pt x="2829464" y="414068"/>
                </a:cubicBezTo>
                <a:cubicBezTo>
                  <a:pt x="2810388" y="496731"/>
                  <a:pt x="2821471" y="438684"/>
                  <a:pt x="2794959" y="491706"/>
                </a:cubicBezTo>
                <a:cubicBezTo>
                  <a:pt x="2790892" y="499839"/>
                  <a:pt x="2789525" y="509071"/>
                  <a:pt x="2786332" y="517585"/>
                </a:cubicBezTo>
                <a:cubicBezTo>
                  <a:pt x="2780895" y="532084"/>
                  <a:pt x="2754056" y="564472"/>
                  <a:pt x="2769079" y="560717"/>
                </a:cubicBezTo>
                <a:cubicBezTo>
                  <a:pt x="2792750" y="554800"/>
                  <a:pt x="2797167" y="514877"/>
                  <a:pt x="2820838" y="508959"/>
                </a:cubicBezTo>
                <a:lnTo>
                  <a:pt x="2855344" y="500332"/>
                </a:lnTo>
                <a:cubicBezTo>
                  <a:pt x="2863970" y="491706"/>
                  <a:pt x="2871463" y="481773"/>
                  <a:pt x="2881223" y="474453"/>
                </a:cubicBezTo>
                <a:cubicBezTo>
                  <a:pt x="2918055" y="446830"/>
                  <a:pt x="2952337" y="423678"/>
                  <a:pt x="2993366" y="405442"/>
                </a:cubicBezTo>
                <a:cubicBezTo>
                  <a:pt x="3007516" y="399153"/>
                  <a:pt x="3022648" y="395114"/>
                  <a:pt x="3036498" y="388189"/>
                </a:cubicBezTo>
                <a:cubicBezTo>
                  <a:pt x="3045771" y="383552"/>
                  <a:pt x="3053105" y="375573"/>
                  <a:pt x="3062378" y="370936"/>
                </a:cubicBezTo>
                <a:cubicBezTo>
                  <a:pt x="3070511" y="366870"/>
                  <a:pt x="3079484" y="364702"/>
                  <a:pt x="3088257" y="362310"/>
                </a:cubicBezTo>
                <a:cubicBezTo>
                  <a:pt x="3111133" y="356071"/>
                  <a:pt x="3157268" y="345057"/>
                  <a:pt x="3157268" y="345057"/>
                </a:cubicBezTo>
                <a:cubicBezTo>
                  <a:pt x="3165894" y="350808"/>
                  <a:pt x="3175816" y="354979"/>
                  <a:pt x="3183147" y="362310"/>
                </a:cubicBezTo>
                <a:cubicBezTo>
                  <a:pt x="3199869" y="379032"/>
                  <a:pt x="3202010" y="393020"/>
                  <a:pt x="3209027" y="414068"/>
                </a:cubicBezTo>
                <a:cubicBezTo>
                  <a:pt x="3214778" y="503208"/>
                  <a:pt x="3210577" y="593553"/>
                  <a:pt x="3226279" y="681487"/>
                </a:cubicBezTo>
                <a:cubicBezTo>
                  <a:pt x="3228424" y="693497"/>
                  <a:pt x="3244349" y="664980"/>
                  <a:pt x="3252159" y="655608"/>
                </a:cubicBezTo>
                <a:cubicBezTo>
                  <a:pt x="3258796" y="647643"/>
                  <a:pt x="3262081" y="637060"/>
                  <a:pt x="3269412" y="629729"/>
                </a:cubicBezTo>
                <a:cubicBezTo>
                  <a:pt x="3292230" y="606911"/>
                  <a:pt x="3334881" y="573106"/>
                  <a:pt x="3364302" y="552091"/>
                </a:cubicBezTo>
                <a:cubicBezTo>
                  <a:pt x="3392573" y="531897"/>
                  <a:pt x="3390181" y="545579"/>
                  <a:pt x="3390181" y="526212"/>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284003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effectLst>
                  <a:outerShdw blurRad="38100" dist="38100" dir="2700000" algn="tl">
                    <a:srgbClr val="000000">
                      <a:alpha val="43137"/>
                    </a:srgbClr>
                  </a:outerShdw>
                </a:effectLst>
              </a:rPr>
              <a:t>Favourite Quote from a Customer:</a:t>
            </a:r>
            <a:endParaRPr lang="en-US" b="1" dirty="0">
              <a:effectLst>
                <a:outerShdw blurRad="38100" dist="38100" dir="2700000" algn="tl">
                  <a:srgbClr val="000000">
                    <a:alpha val="43137"/>
                  </a:srgbClr>
                </a:outerShdw>
              </a:effectLst>
            </a:endParaRPr>
          </a:p>
        </p:txBody>
      </p:sp>
      <p:sp>
        <p:nvSpPr>
          <p:cNvPr id="4" name="Rectangle 3"/>
          <p:cNvSpPr/>
          <p:nvPr/>
        </p:nvSpPr>
        <p:spPr>
          <a:xfrm>
            <a:off x="606175" y="1708550"/>
            <a:ext cx="9801545" cy="1569660"/>
          </a:xfrm>
          <a:prstGeom prst="rect">
            <a:avLst/>
          </a:prstGeom>
        </p:spPr>
        <p:txBody>
          <a:bodyPr wrap="square">
            <a:spAutoFit/>
          </a:bodyPr>
          <a:lstStyle/>
          <a:p>
            <a:r>
              <a:rPr lang="en-CA" sz="4800" b="1" dirty="0">
                <a:effectLst>
                  <a:outerShdw blurRad="38100" dist="38100" dir="2700000" algn="tl">
                    <a:srgbClr val="000000">
                      <a:alpha val="43137"/>
                    </a:srgbClr>
                  </a:outerShdw>
                </a:effectLst>
              </a:rPr>
              <a:t>If I had a dog when I deployed my </a:t>
            </a:r>
            <a:r>
              <a:rPr lang="en-CA" sz="4800" b="1" dirty="0" smtClean="0">
                <a:effectLst>
                  <a:outerShdw blurRad="38100" dist="38100" dir="2700000" algn="tl">
                    <a:srgbClr val="000000">
                      <a:alpha val="43137"/>
                    </a:srgbClr>
                  </a:outerShdw>
                </a:effectLst>
              </a:rPr>
              <a:t>infrastructure…</a:t>
            </a:r>
            <a:endParaRPr lang="en-CA" sz="4800" b="1" dirty="0">
              <a:effectLst>
                <a:outerShdw blurRad="38100" dist="38100" dir="2700000" algn="tl">
                  <a:srgbClr val="000000">
                    <a:alpha val="43137"/>
                  </a:srgbClr>
                </a:outerShdw>
              </a:effectLst>
            </a:endParaRPr>
          </a:p>
        </p:txBody>
      </p:sp>
      <p:sp>
        <p:nvSpPr>
          <p:cNvPr id="5" name="Rectangle 4"/>
          <p:cNvSpPr/>
          <p:nvPr/>
        </p:nvSpPr>
        <p:spPr>
          <a:xfrm>
            <a:off x="3452335" y="3840235"/>
            <a:ext cx="8148000" cy="830997"/>
          </a:xfrm>
          <a:prstGeom prst="rect">
            <a:avLst/>
          </a:prstGeom>
        </p:spPr>
        <p:txBody>
          <a:bodyPr wrap="none">
            <a:spAutoFit/>
          </a:bodyPr>
          <a:lstStyle/>
          <a:p>
            <a:r>
              <a:rPr lang="en-CA" sz="4800" b="1" dirty="0" smtClean="0">
                <a:effectLst>
                  <a:outerShdw blurRad="38100" dist="38100" dir="2700000" algn="tl">
                    <a:srgbClr val="000000">
                      <a:alpha val="43137"/>
                    </a:srgbClr>
                  </a:outerShdw>
                </a:effectLst>
              </a:rPr>
              <a:t>…it </a:t>
            </a:r>
            <a:r>
              <a:rPr lang="en-CA" sz="4800" b="1" dirty="0">
                <a:effectLst>
                  <a:outerShdw blurRad="38100" dist="38100" dir="2700000" algn="tl">
                    <a:srgbClr val="000000">
                      <a:alpha val="43137"/>
                    </a:srgbClr>
                  </a:outerShdw>
                </a:effectLst>
              </a:rPr>
              <a:t>would be dead by now. </a:t>
            </a:r>
            <a:endParaRPr lang="en-US" sz="4800" dirty="0"/>
          </a:p>
        </p:txBody>
      </p:sp>
    </p:spTree>
    <p:extLst>
      <p:ext uri="{BB962C8B-B14F-4D97-AF65-F5344CB8AC3E}">
        <p14:creationId xmlns:p14="http://schemas.microsoft.com/office/powerpoint/2010/main" val="39417399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ight Arrow 34"/>
          <p:cNvSpPr/>
          <p:nvPr/>
        </p:nvSpPr>
        <p:spPr>
          <a:xfrm>
            <a:off x="2844059" y="1600200"/>
            <a:ext cx="6094413" cy="655319"/>
          </a:xfrm>
          <a:prstGeom prst="rightArrow">
            <a:avLst>
              <a:gd name="adj1" fmla="val 46967"/>
              <a:gd name="adj2" fmla="val 43284"/>
            </a:avLst>
          </a:prstGeom>
          <a:gradFill rotWithShape="1">
            <a:gsLst>
              <a:gs pos="0">
                <a:srgbClr val="FFC000">
                  <a:shade val="15000"/>
                  <a:satMod val="180000"/>
                </a:srgbClr>
              </a:gs>
              <a:gs pos="50000">
                <a:srgbClr val="FFC000">
                  <a:shade val="45000"/>
                  <a:satMod val="170000"/>
                </a:srgbClr>
              </a:gs>
              <a:gs pos="70000">
                <a:srgbClr val="FFC000">
                  <a:tint val="99000"/>
                  <a:shade val="65000"/>
                  <a:satMod val="155000"/>
                </a:srgbClr>
              </a:gs>
              <a:gs pos="100000">
                <a:srgbClr val="FFC000">
                  <a:tint val="95500"/>
                  <a:shade val="100000"/>
                  <a:satMod val="155000"/>
                </a:srgbClr>
              </a:gs>
            </a:gsLst>
            <a:lin ang="16200000" scaled="0"/>
          </a:gradFill>
          <a:ln w="9525" cap="flat" cmpd="sng" algn="ctr">
            <a:noFill/>
            <a:prstDash val="solid"/>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Segoe"/>
              <a:ea typeface="+mn-ea"/>
              <a:cs typeface="+mn-cs"/>
            </a:endParaRPr>
          </a:p>
        </p:txBody>
      </p:sp>
      <p:sp>
        <p:nvSpPr>
          <p:cNvPr id="2" name="Title 1"/>
          <p:cNvSpPr>
            <a:spLocks noGrp="1"/>
          </p:cNvSpPr>
          <p:nvPr>
            <p:ph type="title"/>
          </p:nvPr>
        </p:nvSpPr>
        <p:spPr>
          <a:xfrm>
            <a:off x="586222" y="298266"/>
            <a:ext cx="11297882" cy="909645"/>
          </a:xfrm>
        </p:spPr>
        <p:txBody>
          <a:bodyPr>
            <a:normAutofit/>
          </a:bodyPr>
          <a:lstStyle/>
          <a:p>
            <a:r>
              <a:rPr lang="en-US" dirty="0" smtClean="0"/>
              <a:t>Print Server Migration</a:t>
            </a:r>
            <a:endParaRPr lang="en-US" dirty="0">
              <a:gradFill>
                <a:gsLst>
                  <a:gs pos="0">
                    <a:schemeClr val="accent1"/>
                  </a:gs>
                  <a:gs pos="100000">
                    <a:schemeClr val="accent1"/>
                  </a:gs>
                </a:gsLst>
                <a:lin ang="13500000" scaled="1"/>
              </a:gradFill>
            </a:endParaRPr>
          </a:p>
        </p:txBody>
      </p:sp>
      <p:sp>
        <p:nvSpPr>
          <p:cNvPr id="21" name="TextBox 20"/>
          <p:cNvSpPr txBox="1"/>
          <p:nvPr/>
        </p:nvSpPr>
        <p:spPr>
          <a:xfrm>
            <a:off x="13227132" y="1540933"/>
            <a:ext cx="184731" cy="369332"/>
          </a:xfrm>
          <a:prstGeom prst="rect">
            <a:avLst/>
          </a:prstGeom>
          <a:noFill/>
        </p:spPr>
        <p:txBody>
          <a:bodyPr wrap="none" rtlCol="0">
            <a:spAutoFit/>
          </a:bodyPr>
          <a:lstStyle/>
          <a:p>
            <a:endParaRPr lang="en-US" dirty="0"/>
          </a:p>
        </p:txBody>
      </p:sp>
      <p:pic>
        <p:nvPicPr>
          <p:cNvPr id="29" name="Picture 2" descr="E:\SVN\TechNetResources\Samples\PPT Graphics\Windows Illustration Icons\Printer.png"/>
          <p:cNvPicPr>
            <a:picLocks noChangeAspect="1" noChangeArrowheads="1"/>
          </p:cNvPicPr>
          <p:nvPr/>
        </p:nvPicPr>
        <p:blipFill>
          <a:blip r:embed="rId3" cstate="print"/>
          <a:srcRect/>
          <a:stretch>
            <a:fillRect/>
          </a:stretch>
        </p:blipFill>
        <p:spPr bwMode="auto">
          <a:xfrm>
            <a:off x="4187682" y="673101"/>
            <a:ext cx="2708626" cy="2031999"/>
          </a:xfrm>
          <a:prstGeom prst="rect">
            <a:avLst/>
          </a:prstGeom>
          <a:noFill/>
          <a:effectLst>
            <a:outerShdw blurRad="50800" dist="38100" dir="2700000" algn="tl" rotWithShape="0">
              <a:prstClr val="black">
                <a:alpha val="40000"/>
              </a:prstClr>
            </a:outerShdw>
          </a:effectLst>
        </p:spPr>
      </p:pic>
      <p:pic>
        <p:nvPicPr>
          <p:cNvPr id="33" name="Picture 102" descr="Blue Tower CPU desktop computer Large"/>
          <p:cNvPicPr>
            <a:picLocks noChangeAspect="1" noChangeArrowheads="1"/>
          </p:cNvPicPr>
          <p:nvPr/>
        </p:nvPicPr>
        <p:blipFill>
          <a:blip r:embed="rId4" cstate="print"/>
          <a:srcRect/>
          <a:stretch>
            <a:fillRect/>
          </a:stretch>
        </p:blipFill>
        <p:spPr bwMode="auto">
          <a:xfrm>
            <a:off x="1625177" y="1371600"/>
            <a:ext cx="1106728" cy="1236663"/>
          </a:xfrm>
          <a:prstGeom prst="rect">
            <a:avLst/>
          </a:prstGeom>
          <a:noFill/>
        </p:spPr>
      </p:pic>
      <p:pic>
        <p:nvPicPr>
          <p:cNvPr id="34" name="Picture 102" descr="Blue Tower CPU desktop computer Large"/>
          <p:cNvPicPr>
            <a:picLocks noChangeAspect="1" noChangeArrowheads="1"/>
          </p:cNvPicPr>
          <p:nvPr/>
        </p:nvPicPr>
        <p:blipFill>
          <a:blip r:embed="rId4" cstate="print"/>
          <a:srcRect/>
          <a:stretch>
            <a:fillRect/>
          </a:stretch>
        </p:blipFill>
        <p:spPr bwMode="auto">
          <a:xfrm>
            <a:off x="9040045" y="1371600"/>
            <a:ext cx="1106728" cy="1236663"/>
          </a:xfrm>
          <a:prstGeom prst="rect">
            <a:avLst/>
          </a:prstGeom>
          <a:noFill/>
        </p:spPr>
      </p:pic>
      <p:sp>
        <p:nvSpPr>
          <p:cNvPr id="36" name="Round Same Side Corner Rectangle 35"/>
          <p:cNvSpPr/>
          <p:nvPr/>
        </p:nvSpPr>
        <p:spPr>
          <a:xfrm rot="10800000">
            <a:off x="711012" y="2938128"/>
            <a:ext cx="3555077" cy="287888"/>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37" name="Round Same Side Corner Rectangle 36"/>
          <p:cNvSpPr/>
          <p:nvPr/>
        </p:nvSpPr>
        <p:spPr>
          <a:xfrm rot="10800000">
            <a:off x="711009" y="4114800"/>
            <a:ext cx="3555075" cy="2133599"/>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38" name="Rounded Rectangle 37"/>
          <p:cNvSpPr/>
          <p:nvPr/>
        </p:nvSpPr>
        <p:spPr bwMode="auto">
          <a:xfrm rot="10800000">
            <a:off x="711011" y="2861928"/>
            <a:ext cx="3555077" cy="2316712"/>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uLnTx/>
              <a:uFillTx/>
              <a:latin typeface="+mj-lt"/>
              <a:cs typeface="Arial" charset="0"/>
            </a:endParaRPr>
          </a:p>
        </p:txBody>
      </p:sp>
      <p:sp>
        <p:nvSpPr>
          <p:cNvPr id="39" name="TextBox 38"/>
          <p:cNvSpPr txBox="1"/>
          <p:nvPr/>
        </p:nvSpPr>
        <p:spPr>
          <a:xfrm>
            <a:off x="812587" y="2785730"/>
            <a:ext cx="2844062" cy="461665"/>
          </a:xfrm>
          <a:prstGeom prst="rect">
            <a:avLst/>
          </a:prstGeom>
          <a:noFill/>
        </p:spPr>
        <p:txBody>
          <a:bodyPr wrap="square" rtlCol="0">
            <a:spAutoFit/>
          </a:bodyPr>
          <a:lstStyle/>
          <a:p>
            <a:r>
              <a:rPr lang="en-US" sz="2400" dirty="0" smtClean="0"/>
              <a:t>Pre-Migration</a:t>
            </a:r>
            <a:endParaRPr lang="en-US" sz="2400" dirty="0"/>
          </a:p>
        </p:txBody>
      </p:sp>
      <p:sp>
        <p:nvSpPr>
          <p:cNvPr id="40" name="Content Placeholder 2"/>
          <p:cNvSpPr txBox="1">
            <a:spLocks/>
          </p:cNvSpPr>
          <p:nvPr/>
        </p:nvSpPr>
        <p:spPr>
          <a:xfrm>
            <a:off x="711014" y="3623930"/>
            <a:ext cx="3436574" cy="615553"/>
          </a:xfrm>
          <a:prstGeom prst="rect">
            <a:avLst/>
          </a:prstGeom>
        </p:spPr>
        <p:txBody>
          <a:bodyPr vert="horz" wrap="square" lIns="0" tIns="0" rIns="0" bIns="0" rtlCol="0">
            <a:spAutoFit/>
          </a:bodyPr>
          <a:lstStyle/>
          <a:p>
            <a:pPr marL="114300" marR="0" lvl="0" indent="-114300" algn="l" defTabSz="914363" rtl="0" eaLnBrk="1" fontAlgn="auto" latinLnBrk="0" hangingPunct="1">
              <a:lnSpc>
                <a:spcPct val="90000"/>
              </a:lnSpc>
              <a:spcBef>
                <a:spcPct val="20000"/>
              </a:spcBef>
              <a:spcAft>
                <a:spcPts val="0"/>
              </a:spcAft>
              <a:buClrTx/>
              <a:buSzPct val="80000"/>
              <a:buFontTx/>
              <a:buBlip>
                <a:blip r:embed="rId5"/>
              </a:buBlip>
              <a:tabLst/>
              <a:defRPr/>
            </a:pPr>
            <a:r>
              <a:rPr kumimoji="0" lang="en-US" sz="2000" i="0" u="none" strike="noStrike" kern="1200" cap="none" spc="0" normalizeH="0" baseline="0" noProof="0" dirty="0" smtClean="0">
                <a:ln>
                  <a:noFill/>
                </a:ln>
                <a:solidFill>
                  <a:schemeClr val="tx1"/>
                </a:solidFill>
                <a:effectLst/>
                <a:uLnTx/>
                <a:uFillTx/>
                <a:latin typeface="+mn-lt"/>
                <a:ea typeface="+mn-ea"/>
                <a:cs typeface="+mn-cs"/>
              </a:rPr>
              <a:t>Access migration</a:t>
            </a:r>
            <a:r>
              <a:rPr kumimoji="0" lang="en-US" sz="2000" i="0" u="none" strike="noStrike" kern="1200" cap="none" spc="0" normalizeH="0" noProof="0" dirty="0" smtClean="0">
                <a:ln>
                  <a:noFill/>
                </a:ln>
                <a:solidFill>
                  <a:schemeClr val="tx1"/>
                </a:solidFill>
                <a:effectLst/>
                <a:uLnTx/>
                <a:uFillTx/>
                <a:latin typeface="+mn-lt"/>
                <a:ea typeface="+mn-ea"/>
                <a:cs typeface="+mn-cs"/>
              </a:rPr>
              <a:t> tools</a:t>
            </a:r>
          </a:p>
          <a:p>
            <a:pPr marL="114300" marR="0" lvl="0" indent="-114300" algn="l" defTabSz="914363" rtl="0" eaLnBrk="1" fontAlgn="auto" latinLnBrk="0" hangingPunct="1">
              <a:lnSpc>
                <a:spcPct val="90000"/>
              </a:lnSpc>
              <a:spcBef>
                <a:spcPct val="20000"/>
              </a:spcBef>
              <a:spcAft>
                <a:spcPts val="0"/>
              </a:spcAft>
              <a:buClrTx/>
              <a:buSzPct val="80000"/>
              <a:buFontTx/>
              <a:buBlip>
                <a:blip r:embed="rId5"/>
              </a:buBlip>
              <a:tabLst/>
              <a:defRPr/>
            </a:pPr>
            <a:r>
              <a:rPr lang="en-US" sz="2000" baseline="0" dirty="0" smtClean="0"/>
              <a:t>Prepare</a:t>
            </a:r>
            <a:r>
              <a:rPr lang="en-US" sz="2000" dirty="0" smtClean="0"/>
              <a:t> source server</a:t>
            </a:r>
            <a:endParaRPr kumimoji="0" lang="en-US" sz="160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1" name="Round Same Side Corner Rectangle 40"/>
          <p:cNvSpPr/>
          <p:nvPr/>
        </p:nvSpPr>
        <p:spPr>
          <a:xfrm rot="10800000">
            <a:off x="4367659" y="2938128"/>
            <a:ext cx="3555077" cy="287888"/>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42" name="Round Same Side Corner Rectangle 41"/>
          <p:cNvSpPr/>
          <p:nvPr/>
        </p:nvSpPr>
        <p:spPr>
          <a:xfrm rot="10800000">
            <a:off x="4367656" y="4114800"/>
            <a:ext cx="3555075" cy="2133599"/>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43" name="Rounded Rectangle 42"/>
          <p:cNvSpPr/>
          <p:nvPr/>
        </p:nvSpPr>
        <p:spPr bwMode="auto">
          <a:xfrm rot="10800000">
            <a:off x="4367658" y="2861928"/>
            <a:ext cx="3555077" cy="2316712"/>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uLnTx/>
              <a:uFillTx/>
              <a:latin typeface="+mj-lt"/>
              <a:cs typeface="Arial" charset="0"/>
            </a:endParaRPr>
          </a:p>
        </p:txBody>
      </p:sp>
      <p:sp>
        <p:nvSpPr>
          <p:cNvPr id="44" name="TextBox 43"/>
          <p:cNvSpPr txBox="1"/>
          <p:nvPr/>
        </p:nvSpPr>
        <p:spPr>
          <a:xfrm>
            <a:off x="4469234" y="2785730"/>
            <a:ext cx="2844062" cy="461665"/>
          </a:xfrm>
          <a:prstGeom prst="rect">
            <a:avLst/>
          </a:prstGeom>
          <a:noFill/>
        </p:spPr>
        <p:txBody>
          <a:bodyPr wrap="square" rtlCol="0">
            <a:spAutoFit/>
          </a:bodyPr>
          <a:lstStyle/>
          <a:p>
            <a:r>
              <a:rPr lang="en-US" sz="2400" dirty="0" smtClean="0"/>
              <a:t>Migration</a:t>
            </a:r>
            <a:endParaRPr lang="en-US" sz="2400" dirty="0"/>
          </a:p>
        </p:txBody>
      </p:sp>
      <p:sp>
        <p:nvSpPr>
          <p:cNvPr id="45" name="Content Placeholder 2"/>
          <p:cNvSpPr txBox="1">
            <a:spLocks/>
          </p:cNvSpPr>
          <p:nvPr/>
        </p:nvSpPr>
        <p:spPr>
          <a:xfrm>
            <a:off x="4367661" y="3623928"/>
            <a:ext cx="3436574" cy="1508105"/>
          </a:xfrm>
          <a:prstGeom prst="rect">
            <a:avLst/>
          </a:prstGeom>
        </p:spPr>
        <p:txBody>
          <a:bodyPr vert="horz" wrap="square" lIns="0" tIns="0" rIns="0" bIns="0" rtlCol="0">
            <a:spAutoFit/>
          </a:bodyPr>
          <a:lstStyle/>
          <a:p>
            <a:pPr marL="114300" marR="0" lvl="0" indent="-114300" algn="l" defTabSz="914363" rtl="0" eaLnBrk="1" fontAlgn="auto" latinLnBrk="0" hangingPunct="1">
              <a:lnSpc>
                <a:spcPct val="90000"/>
              </a:lnSpc>
              <a:spcBef>
                <a:spcPct val="20000"/>
              </a:spcBef>
              <a:spcAft>
                <a:spcPts val="0"/>
              </a:spcAft>
              <a:buClrTx/>
              <a:buSzPct val="80000"/>
              <a:buFontTx/>
              <a:buBlip>
                <a:blip r:embed="rId5"/>
              </a:buBlip>
              <a:tabLst/>
              <a:defRPr/>
            </a:pPr>
            <a:r>
              <a:rPr kumimoji="0" lang="en-US" sz="2000" i="0" u="none" strike="noStrike" kern="1200" cap="none" spc="0" normalizeH="0" baseline="0" noProof="0" dirty="0" smtClean="0">
                <a:ln>
                  <a:noFill/>
                </a:ln>
                <a:solidFill>
                  <a:schemeClr val="tx1"/>
                </a:solidFill>
                <a:effectLst/>
                <a:uLnTx/>
                <a:uFillTx/>
                <a:latin typeface="+mn-lt"/>
                <a:ea typeface="+mn-ea"/>
                <a:cs typeface="+mn-cs"/>
              </a:rPr>
              <a:t>Back up printer settings on source</a:t>
            </a:r>
            <a:r>
              <a:rPr kumimoji="0" lang="en-US" sz="2000" i="0" u="none" strike="noStrike" kern="1200" cap="none" spc="0" normalizeH="0" noProof="0" dirty="0" smtClean="0">
                <a:ln>
                  <a:noFill/>
                </a:ln>
                <a:solidFill>
                  <a:schemeClr val="tx1"/>
                </a:solidFill>
                <a:effectLst/>
                <a:uLnTx/>
                <a:uFillTx/>
                <a:latin typeface="+mn-lt"/>
                <a:ea typeface="+mn-ea"/>
                <a:cs typeface="+mn-cs"/>
              </a:rPr>
              <a:t> server</a:t>
            </a:r>
          </a:p>
          <a:p>
            <a:pPr marL="114300" marR="0" lvl="0" indent="-114300" algn="l" defTabSz="914363" rtl="0" eaLnBrk="1" fontAlgn="auto" latinLnBrk="0" hangingPunct="1">
              <a:lnSpc>
                <a:spcPct val="90000"/>
              </a:lnSpc>
              <a:spcBef>
                <a:spcPct val="20000"/>
              </a:spcBef>
              <a:spcAft>
                <a:spcPts val="0"/>
              </a:spcAft>
              <a:buClrTx/>
              <a:buSzPct val="80000"/>
              <a:buFontTx/>
              <a:buBlip>
                <a:blip r:embed="rId5"/>
              </a:buBlip>
              <a:tabLst/>
              <a:defRPr/>
            </a:pPr>
            <a:r>
              <a:rPr lang="en-US" sz="2000" baseline="0" dirty="0" smtClean="0"/>
              <a:t>Restore</a:t>
            </a:r>
            <a:r>
              <a:rPr lang="en-US" sz="2000" dirty="0" smtClean="0"/>
              <a:t> printer settings to the destination server</a:t>
            </a:r>
          </a:p>
          <a:p>
            <a:pPr marL="114300" marR="0" lvl="0" indent="-114300" algn="l" defTabSz="914363" rtl="0" eaLnBrk="1" fontAlgn="auto" latinLnBrk="0" hangingPunct="1">
              <a:lnSpc>
                <a:spcPct val="90000"/>
              </a:lnSpc>
              <a:spcBef>
                <a:spcPct val="20000"/>
              </a:spcBef>
              <a:spcAft>
                <a:spcPts val="0"/>
              </a:spcAft>
              <a:buClrTx/>
              <a:buSzPct val="80000"/>
              <a:buFontTx/>
              <a:buBlip>
                <a:blip r:embed="rId5"/>
              </a:buBlip>
              <a:tabLst/>
              <a:defRPr/>
            </a:pPr>
            <a:r>
              <a:rPr kumimoji="0" lang="en-US" sz="2000" i="0" u="none" strike="noStrike" kern="1200" cap="none" spc="0" normalizeH="0" baseline="0" noProof="0" dirty="0" smtClean="0">
                <a:ln>
                  <a:noFill/>
                </a:ln>
                <a:solidFill>
                  <a:schemeClr val="tx1"/>
                </a:solidFill>
                <a:effectLst/>
                <a:uLnTx/>
                <a:uFillTx/>
                <a:latin typeface="+mn-lt"/>
                <a:ea typeface="+mn-ea"/>
                <a:cs typeface="+mn-cs"/>
              </a:rPr>
              <a:t>Migrate</a:t>
            </a:r>
            <a:r>
              <a:rPr kumimoji="0" lang="en-US" sz="2000" i="0" u="none" strike="noStrike" kern="1200" cap="none" spc="0" normalizeH="0" noProof="0" dirty="0" smtClean="0">
                <a:ln>
                  <a:noFill/>
                </a:ln>
                <a:solidFill>
                  <a:schemeClr val="tx1"/>
                </a:solidFill>
                <a:effectLst/>
                <a:uLnTx/>
                <a:uFillTx/>
                <a:latin typeface="+mn-lt"/>
                <a:ea typeface="+mn-ea"/>
                <a:cs typeface="+mn-cs"/>
              </a:rPr>
              <a:t> server identity</a:t>
            </a:r>
            <a:endParaRPr kumimoji="0" lang="en-US" sz="160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6" name="Round Same Side Corner Rectangle 45"/>
          <p:cNvSpPr/>
          <p:nvPr/>
        </p:nvSpPr>
        <p:spPr>
          <a:xfrm rot="10800000">
            <a:off x="8024311" y="2938128"/>
            <a:ext cx="3555077" cy="287888"/>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47" name="Round Same Side Corner Rectangle 46"/>
          <p:cNvSpPr/>
          <p:nvPr/>
        </p:nvSpPr>
        <p:spPr>
          <a:xfrm rot="10800000">
            <a:off x="8024308" y="4114800"/>
            <a:ext cx="3555075" cy="2133599"/>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48" name="Rounded Rectangle 47"/>
          <p:cNvSpPr/>
          <p:nvPr/>
        </p:nvSpPr>
        <p:spPr bwMode="auto">
          <a:xfrm rot="10800000">
            <a:off x="8024310" y="2861928"/>
            <a:ext cx="3555077" cy="2316712"/>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uLnTx/>
              <a:uFillTx/>
              <a:latin typeface="+mj-lt"/>
              <a:cs typeface="Arial" charset="0"/>
            </a:endParaRPr>
          </a:p>
        </p:txBody>
      </p:sp>
      <p:sp>
        <p:nvSpPr>
          <p:cNvPr id="49" name="TextBox 48"/>
          <p:cNvSpPr txBox="1"/>
          <p:nvPr/>
        </p:nvSpPr>
        <p:spPr>
          <a:xfrm>
            <a:off x="8125886" y="2785731"/>
            <a:ext cx="3250351" cy="461665"/>
          </a:xfrm>
          <a:prstGeom prst="rect">
            <a:avLst/>
          </a:prstGeom>
          <a:noFill/>
        </p:spPr>
        <p:txBody>
          <a:bodyPr wrap="square" rtlCol="0">
            <a:spAutoFit/>
          </a:bodyPr>
          <a:lstStyle/>
          <a:p>
            <a:r>
              <a:rPr lang="en-US" sz="2400" dirty="0" smtClean="0"/>
              <a:t>Post-Migration</a:t>
            </a:r>
            <a:endParaRPr lang="en-US" sz="2400" dirty="0"/>
          </a:p>
        </p:txBody>
      </p:sp>
      <p:sp>
        <p:nvSpPr>
          <p:cNvPr id="50" name="Content Placeholder 2"/>
          <p:cNvSpPr txBox="1">
            <a:spLocks/>
          </p:cNvSpPr>
          <p:nvPr/>
        </p:nvSpPr>
        <p:spPr>
          <a:xfrm>
            <a:off x="8024313" y="3623928"/>
            <a:ext cx="3436574" cy="2117503"/>
          </a:xfrm>
          <a:prstGeom prst="rect">
            <a:avLst/>
          </a:prstGeom>
        </p:spPr>
        <p:txBody>
          <a:bodyPr vert="horz" wrap="square" lIns="0" tIns="0" rIns="0" bIns="0" rtlCol="0">
            <a:spAutoFit/>
          </a:bodyPr>
          <a:lstStyle/>
          <a:p>
            <a:pPr marL="114300" marR="0" lvl="0" indent="-114300" algn="l" defTabSz="914363" rtl="0" eaLnBrk="1" fontAlgn="auto" latinLnBrk="0" hangingPunct="1">
              <a:lnSpc>
                <a:spcPct val="90000"/>
              </a:lnSpc>
              <a:spcBef>
                <a:spcPct val="20000"/>
              </a:spcBef>
              <a:spcAft>
                <a:spcPts val="0"/>
              </a:spcAft>
              <a:buClrTx/>
              <a:buSzPct val="80000"/>
              <a:buFontTx/>
              <a:buBlip>
                <a:blip r:embed="rId5"/>
              </a:buBlip>
              <a:tabLst/>
              <a:defRPr/>
            </a:pPr>
            <a:r>
              <a:rPr lang="en-US" sz="2000" dirty="0" smtClean="0"/>
              <a:t>Verify the migration</a:t>
            </a:r>
          </a:p>
          <a:p>
            <a:pPr marL="222250" marR="0" lvl="0" indent="-114300" algn="l" defTabSz="914363" rtl="0" eaLnBrk="1" fontAlgn="auto" latinLnBrk="0" hangingPunct="1">
              <a:lnSpc>
                <a:spcPct val="90000"/>
              </a:lnSpc>
              <a:spcBef>
                <a:spcPct val="20000"/>
              </a:spcBef>
              <a:spcAft>
                <a:spcPts val="0"/>
              </a:spcAft>
              <a:buClrTx/>
              <a:buSzPct val="80000"/>
              <a:buFontTx/>
              <a:buBlip>
                <a:blip r:embed="rId5"/>
              </a:buBlip>
              <a:tabLst/>
              <a:defRPr/>
            </a:pPr>
            <a:r>
              <a:rPr lang="en-US" sz="2000" dirty="0" smtClean="0">
                <a:solidFill>
                  <a:schemeClr val="accent2">
                    <a:lumMod val="40000"/>
                    <a:lumOff val="60000"/>
                  </a:schemeClr>
                </a:solidFill>
              </a:rPr>
              <a:t>If problems, troubleshoot migration</a:t>
            </a:r>
          </a:p>
          <a:p>
            <a:pPr marL="222250" marR="0" lvl="0" indent="-114300" algn="l" defTabSz="914363" rtl="0" eaLnBrk="1" fontAlgn="auto" latinLnBrk="0" hangingPunct="1">
              <a:lnSpc>
                <a:spcPct val="90000"/>
              </a:lnSpc>
              <a:spcBef>
                <a:spcPct val="20000"/>
              </a:spcBef>
              <a:spcAft>
                <a:spcPts val="0"/>
              </a:spcAft>
              <a:buClrTx/>
              <a:buSzPct val="80000"/>
              <a:buFontTx/>
              <a:buBlip>
                <a:blip r:embed="rId5"/>
              </a:buBlip>
              <a:tabLst/>
              <a:defRPr/>
            </a:pPr>
            <a:r>
              <a:rPr lang="en-US" sz="2000" dirty="0" smtClean="0">
                <a:solidFill>
                  <a:schemeClr val="accent2">
                    <a:lumMod val="40000"/>
                    <a:lumOff val="60000"/>
                  </a:schemeClr>
                </a:solidFill>
              </a:rPr>
              <a:t>Roll back migration</a:t>
            </a:r>
          </a:p>
          <a:p>
            <a:pPr marL="222250" lvl="0" indent="-114300" defTabSz="914363">
              <a:lnSpc>
                <a:spcPct val="90000"/>
              </a:lnSpc>
              <a:spcBef>
                <a:spcPct val="20000"/>
              </a:spcBef>
              <a:buSzPct val="80000"/>
              <a:buBlip>
                <a:blip r:embed="rId5"/>
              </a:buBlip>
              <a:defRPr/>
            </a:pPr>
            <a:r>
              <a:rPr lang="en-US" sz="2000" dirty="0" smtClean="0">
                <a:solidFill>
                  <a:schemeClr val="accent5">
                    <a:lumMod val="60000"/>
                    <a:lumOff val="40000"/>
                  </a:schemeClr>
                </a:solidFill>
              </a:rPr>
              <a:t>If successful, retire source server</a:t>
            </a:r>
          </a:p>
          <a:p>
            <a:pPr marL="114300" marR="0" lvl="0" indent="-114300" algn="l" defTabSz="914363" rtl="0" eaLnBrk="1" fontAlgn="auto" latinLnBrk="0" hangingPunct="1">
              <a:lnSpc>
                <a:spcPct val="90000"/>
              </a:lnSpc>
              <a:spcBef>
                <a:spcPct val="20000"/>
              </a:spcBef>
              <a:spcAft>
                <a:spcPts val="0"/>
              </a:spcAft>
              <a:buClrTx/>
              <a:buSzPct val="80000"/>
              <a:buFontTx/>
              <a:buBlip>
                <a:blip r:embed="rId5"/>
              </a:buBlip>
              <a:tabLst/>
              <a:defRPr/>
            </a:pPr>
            <a:endParaRPr kumimoji="0" lang="en-US" sz="160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02758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par>
                                <p:cTn id="8" presetID="3" presetClass="entr" presetSubtype="1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linds(horizontal)">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effectLst>
                  <a:outerShdw blurRad="38100" dist="38100" dir="2700000" algn="tl">
                    <a:srgbClr val="000000">
                      <a:alpha val="43137"/>
                    </a:srgbClr>
                  </a:outerShdw>
                </a:effectLst>
              </a:rPr>
              <a:t>Print Server Migration</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36612" y="3881735"/>
            <a:ext cx="9323389" cy="461665"/>
          </a:xfrm>
        </p:spPr>
        <p:txBody>
          <a:bodyPr/>
          <a:lstStyle/>
          <a:p>
            <a:r>
              <a:rPr lang="en-US" dirty="0" smtClean="0">
                <a:effectLst>
                  <a:outerShdw blurRad="38100" dist="38100" dir="2700000" algn="tl">
                    <a:srgbClr val="000000">
                      <a:alpha val="43137"/>
                    </a:srgbClr>
                  </a:outerShdw>
                </a:effectLst>
              </a:rPr>
              <a:t>.Mix of tools – choose your pain</a:t>
            </a:r>
            <a:endParaRPr lang="en-CA"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954624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9095" y="0"/>
            <a:ext cx="5070634" cy="6858000"/>
          </a:xfrm>
          <a:prstGeom prst="rect">
            <a:avLst/>
          </a:prstGeom>
        </p:spPr>
      </p:pic>
      <p:sp>
        <p:nvSpPr>
          <p:cNvPr id="3" name="Freeform 2"/>
          <p:cNvSpPr/>
          <p:nvPr/>
        </p:nvSpPr>
        <p:spPr>
          <a:xfrm>
            <a:off x="4252823" y="1078302"/>
            <a:ext cx="2130724" cy="406182"/>
          </a:xfrm>
          <a:custGeom>
            <a:avLst/>
            <a:gdLst>
              <a:gd name="connsiteX0" fmla="*/ 0 w 2130724"/>
              <a:gd name="connsiteY0" fmla="*/ 301924 h 406182"/>
              <a:gd name="connsiteX1" fmla="*/ 60385 w 2130724"/>
              <a:gd name="connsiteY1" fmla="*/ 232913 h 406182"/>
              <a:gd name="connsiteX2" fmla="*/ 120769 w 2130724"/>
              <a:gd name="connsiteY2" fmla="*/ 189781 h 406182"/>
              <a:gd name="connsiteX3" fmla="*/ 120769 w 2130724"/>
              <a:gd name="connsiteY3" fmla="*/ 293298 h 406182"/>
              <a:gd name="connsiteX4" fmla="*/ 129396 w 2130724"/>
              <a:gd name="connsiteY4" fmla="*/ 336430 h 406182"/>
              <a:gd name="connsiteX5" fmla="*/ 215660 w 2130724"/>
              <a:gd name="connsiteY5" fmla="*/ 319177 h 406182"/>
              <a:gd name="connsiteX6" fmla="*/ 241539 w 2130724"/>
              <a:gd name="connsiteY6" fmla="*/ 293298 h 406182"/>
              <a:gd name="connsiteX7" fmla="*/ 276045 w 2130724"/>
              <a:gd name="connsiteY7" fmla="*/ 267419 h 406182"/>
              <a:gd name="connsiteX8" fmla="*/ 293298 w 2130724"/>
              <a:gd name="connsiteY8" fmla="*/ 241540 h 406182"/>
              <a:gd name="connsiteX9" fmla="*/ 370935 w 2130724"/>
              <a:gd name="connsiteY9" fmla="*/ 181155 h 406182"/>
              <a:gd name="connsiteX10" fmla="*/ 405441 w 2130724"/>
              <a:gd name="connsiteY10" fmla="*/ 293298 h 406182"/>
              <a:gd name="connsiteX11" fmla="*/ 448573 w 2130724"/>
              <a:gd name="connsiteY11" fmla="*/ 241540 h 406182"/>
              <a:gd name="connsiteX12" fmla="*/ 491705 w 2130724"/>
              <a:gd name="connsiteY12" fmla="*/ 215660 h 406182"/>
              <a:gd name="connsiteX13" fmla="*/ 500332 w 2130724"/>
              <a:gd name="connsiteY13" fmla="*/ 276045 h 406182"/>
              <a:gd name="connsiteX14" fmla="*/ 483079 w 2130724"/>
              <a:gd name="connsiteY14" fmla="*/ 310551 h 406182"/>
              <a:gd name="connsiteX15" fmla="*/ 465826 w 2130724"/>
              <a:gd name="connsiteY15" fmla="*/ 379562 h 406182"/>
              <a:gd name="connsiteX16" fmla="*/ 560717 w 2130724"/>
              <a:gd name="connsiteY16" fmla="*/ 353683 h 406182"/>
              <a:gd name="connsiteX17" fmla="*/ 707366 w 2130724"/>
              <a:gd name="connsiteY17" fmla="*/ 250166 h 406182"/>
              <a:gd name="connsiteX18" fmla="*/ 724619 w 2130724"/>
              <a:gd name="connsiteY18" fmla="*/ 284672 h 406182"/>
              <a:gd name="connsiteX19" fmla="*/ 733245 w 2130724"/>
              <a:gd name="connsiteY19" fmla="*/ 353683 h 406182"/>
              <a:gd name="connsiteX20" fmla="*/ 759124 w 2130724"/>
              <a:gd name="connsiteY20" fmla="*/ 345056 h 406182"/>
              <a:gd name="connsiteX21" fmla="*/ 862641 w 2130724"/>
              <a:gd name="connsiteY21" fmla="*/ 276045 h 406182"/>
              <a:gd name="connsiteX22" fmla="*/ 974785 w 2130724"/>
              <a:gd name="connsiteY22" fmla="*/ 224287 h 406182"/>
              <a:gd name="connsiteX23" fmla="*/ 1052422 w 2130724"/>
              <a:gd name="connsiteY23" fmla="*/ 189781 h 406182"/>
              <a:gd name="connsiteX24" fmla="*/ 1112807 w 2130724"/>
              <a:gd name="connsiteY24" fmla="*/ 198407 h 406182"/>
              <a:gd name="connsiteX25" fmla="*/ 1181819 w 2130724"/>
              <a:gd name="connsiteY25" fmla="*/ 388189 h 406182"/>
              <a:gd name="connsiteX26" fmla="*/ 1233577 w 2130724"/>
              <a:gd name="connsiteY26" fmla="*/ 327804 h 406182"/>
              <a:gd name="connsiteX27" fmla="*/ 1259456 w 2130724"/>
              <a:gd name="connsiteY27" fmla="*/ 301924 h 406182"/>
              <a:gd name="connsiteX28" fmla="*/ 1276709 w 2130724"/>
              <a:gd name="connsiteY28" fmla="*/ 276045 h 406182"/>
              <a:gd name="connsiteX29" fmla="*/ 1431985 w 2130724"/>
              <a:gd name="connsiteY29" fmla="*/ 232913 h 406182"/>
              <a:gd name="connsiteX30" fmla="*/ 1509622 w 2130724"/>
              <a:gd name="connsiteY30" fmla="*/ 198407 h 406182"/>
              <a:gd name="connsiteX31" fmla="*/ 1647645 w 2130724"/>
              <a:gd name="connsiteY31" fmla="*/ 232913 h 406182"/>
              <a:gd name="connsiteX32" fmla="*/ 1656271 w 2130724"/>
              <a:gd name="connsiteY32" fmla="*/ 267419 h 406182"/>
              <a:gd name="connsiteX33" fmla="*/ 1647645 w 2130724"/>
              <a:gd name="connsiteY33" fmla="*/ 370936 h 406182"/>
              <a:gd name="connsiteX34" fmla="*/ 1682151 w 2130724"/>
              <a:gd name="connsiteY34" fmla="*/ 327804 h 406182"/>
              <a:gd name="connsiteX35" fmla="*/ 1742535 w 2130724"/>
              <a:gd name="connsiteY35" fmla="*/ 293298 h 406182"/>
              <a:gd name="connsiteX36" fmla="*/ 1768415 w 2130724"/>
              <a:gd name="connsiteY36" fmla="*/ 310551 h 406182"/>
              <a:gd name="connsiteX37" fmla="*/ 1777041 w 2130724"/>
              <a:gd name="connsiteY37" fmla="*/ 336430 h 406182"/>
              <a:gd name="connsiteX38" fmla="*/ 1811547 w 2130724"/>
              <a:gd name="connsiteY38" fmla="*/ 353683 h 406182"/>
              <a:gd name="connsiteX39" fmla="*/ 1854679 w 2130724"/>
              <a:gd name="connsiteY39" fmla="*/ 345056 h 406182"/>
              <a:gd name="connsiteX40" fmla="*/ 1871932 w 2130724"/>
              <a:gd name="connsiteY40" fmla="*/ 310551 h 406182"/>
              <a:gd name="connsiteX41" fmla="*/ 1880558 w 2130724"/>
              <a:gd name="connsiteY41" fmla="*/ 0 h 406182"/>
              <a:gd name="connsiteX42" fmla="*/ 1915064 w 2130724"/>
              <a:gd name="connsiteY42" fmla="*/ 34506 h 406182"/>
              <a:gd name="connsiteX43" fmla="*/ 1958196 w 2130724"/>
              <a:gd name="connsiteY43" fmla="*/ 94890 h 406182"/>
              <a:gd name="connsiteX44" fmla="*/ 1984075 w 2130724"/>
              <a:gd name="connsiteY44" fmla="*/ 155275 h 406182"/>
              <a:gd name="connsiteX45" fmla="*/ 2009954 w 2130724"/>
              <a:gd name="connsiteY45" fmla="*/ 215660 h 406182"/>
              <a:gd name="connsiteX46" fmla="*/ 2027207 w 2130724"/>
              <a:gd name="connsiteY46" fmla="*/ 241540 h 406182"/>
              <a:gd name="connsiteX47" fmla="*/ 2035834 w 2130724"/>
              <a:gd name="connsiteY47" fmla="*/ 267419 h 406182"/>
              <a:gd name="connsiteX48" fmla="*/ 2061713 w 2130724"/>
              <a:gd name="connsiteY48" fmla="*/ 276045 h 406182"/>
              <a:gd name="connsiteX49" fmla="*/ 2104845 w 2130724"/>
              <a:gd name="connsiteY49" fmla="*/ 284672 h 406182"/>
              <a:gd name="connsiteX50" fmla="*/ 2113471 w 2130724"/>
              <a:gd name="connsiteY50" fmla="*/ 319177 h 406182"/>
              <a:gd name="connsiteX51" fmla="*/ 2130724 w 2130724"/>
              <a:gd name="connsiteY51" fmla="*/ 345056 h 40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130724" h="406182">
                <a:moveTo>
                  <a:pt x="0" y="301924"/>
                </a:moveTo>
                <a:cubicBezTo>
                  <a:pt x="20784" y="275943"/>
                  <a:pt x="35627" y="254134"/>
                  <a:pt x="60385" y="232913"/>
                </a:cubicBezTo>
                <a:cubicBezTo>
                  <a:pt x="79111" y="216863"/>
                  <a:pt x="100287" y="203436"/>
                  <a:pt x="120769" y="189781"/>
                </a:cubicBezTo>
                <a:cubicBezTo>
                  <a:pt x="141100" y="291430"/>
                  <a:pt x="120769" y="164899"/>
                  <a:pt x="120769" y="293298"/>
                </a:cubicBezTo>
                <a:cubicBezTo>
                  <a:pt x="120769" y="307960"/>
                  <a:pt x="126520" y="322053"/>
                  <a:pt x="129396" y="336430"/>
                </a:cubicBezTo>
                <a:cubicBezTo>
                  <a:pt x="158151" y="330679"/>
                  <a:pt x="188290" y="329704"/>
                  <a:pt x="215660" y="319177"/>
                </a:cubicBezTo>
                <a:cubicBezTo>
                  <a:pt x="227046" y="314798"/>
                  <a:pt x="232276" y="301237"/>
                  <a:pt x="241539" y="293298"/>
                </a:cubicBezTo>
                <a:cubicBezTo>
                  <a:pt x="252455" y="283941"/>
                  <a:pt x="265879" y="277585"/>
                  <a:pt x="276045" y="267419"/>
                </a:cubicBezTo>
                <a:cubicBezTo>
                  <a:pt x="283376" y="260088"/>
                  <a:pt x="285627" y="248514"/>
                  <a:pt x="293298" y="241540"/>
                </a:cubicBezTo>
                <a:cubicBezTo>
                  <a:pt x="317557" y="219486"/>
                  <a:pt x="370935" y="181155"/>
                  <a:pt x="370935" y="181155"/>
                </a:cubicBezTo>
                <a:cubicBezTo>
                  <a:pt x="340951" y="331078"/>
                  <a:pt x="302762" y="322635"/>
                  <a:pt x="405441" y="293298"/>
                </a:cubicBezTo>
                <a:cubicBezTo>
                  <a:pt x="419818" y="276045"/>
                  <a:pt x="431880" y="256564"/>
                  <a:pt x="448573" y="241540"/>
                </a:cubicBezTo>
                <a:cubicBezTo>
                  <a:pt x="461036" y="230324"/>
                  <a:pt x="477754" y="206360"/>
                  <a:pt x="491705" y="215660"/>
                </a:cubicBezTo>
                <a:cubicBezTo>
                  <a:pt x="508623" y="226938"/>
                  <a:pt x="497456" y="255917"/>
                  <a:pt x="500332" y="276045"/>
                </a:cubicBezTo>
                <a:cubicBezTo>
                  <a:pt x="494581" y="287547"/>
                  <a:pt x="487146" y="298351"/>
                  <a:pt x="483079" y="310551"/>
                </a:cubicBezTo>
                <a:cubicBezTo>
                  <a:pt x="475581" y="333046"/>
                  <a:pt x="465826" y="379562"/>
                  <a:pt x="465826" y="379562"/>
                </a:cubicBezTo>
                <a:cubicBezTo>
                  <a:pt x="509141" y="394001"/>
                  <a:pt x="503269" y="398822"/>
                  <a:pt x="560717" y="353683"/>
                </a:cubicBezTo>
                <a:cubicBezTo>
                  <a:pt x="688636" y="253174"/>
                  <a:pt x="632917" y="274981"/>
                  <a:pt x="707366" y="250166"/>
                </a:cubicBezTo>
                <a:cubicBezTo>
                  <a:pt x="713117" y="261668"/>
                  <a:pt x="721500" y="272196"/>
                  <a:pt x="724619" y="284672"/>
                </a:cubicBezTo>
                <a:cubicBezTo>
                  <a:pt x="730242" y="307163"/>
                  <a:pt x="721743" y="333555"/>
                  <a:pt x="733245" y="353683"/>
                </a:cubicBezTo>
                <a:cubicBezTo>
                  <a:pt x="737756" y="361578"/>
                  <a:pt x="751327" y="349734"/>
                  <a:pt x="759124" y="345056"/>
                </a:cubicBezTo>
                <a:cubicBezTo>
                  <a:pt x="794685" y="323719"/>
                  <a:pt x="828135" y="299049"/>
                  <a:pt x="862641" y="276045"/>
                </a:cubicBezTo>
                <a:cubicBezTo>
                  <a:pt x="892129" y="256387"/>
                  <a:pt x="944192" y="239584"/>
                  <a:pt x="974785" y="224287"/>
                </a:cubicBezTo>
                <a:cubicBezTo>
                  <a:pt x="1049404" y="186977"/>
                  <a:pt x="986575" y="206242"/>
                  <a:pt x="1052422" y="189781"/>
                </a:cubicBezTo>
                <a:cubicBezTo>
                  <a:pt x="1072550" y="192656"/>
                  <a:pt x="1105920" y="179276"/>
                  <a:pt x="1112807" y="198407"/>
                </a:cubicBezTo>
                <a:cubicBezTo>
                  <a:pt x="1187190" y="405025"/>
                  <a:pt x="1049756" y="432207"/>
                  <a:pt x="1181819" y="388189"/>
                </a:cubicBezTo>
                <a:cubicBezTo>
                  <a:pt x="1231298" y="355202"/>
                  <a:pt x="1186758" y="390230"/>
                  <a:pt x="1233577" y="327804"/>
                </a:cubicBezTo>
                <a:cubicBezTo>
                  <a:pt x="1240897" y="318044"/>
                  <a:pt x="1251646" y="311296"/>
                  <a:pt x="1259456" y="301924"/>
                </a:cubicBezTo>
                <a:cubicBezTo>
                  <a:pt x="1266093" y="293959"/>
                  <a:pt x="1270958" y="284671"/>
                  <a:pt x="1276709" y="276045"/>
                </a:cubicBezTo>
                <a:cubicBezTo>
                  <a:pt x="1346659" y="299363"/>
                  <a:pt x="1294145" y="288049"/>
                  <a:pt x="1431985" y="232913"/>
                </a:cubicBezTo>
                <a:cubicBezTo>
                  <a:pt x="1487055" y="210885"/>
                  <a:pt x="1461268" y="222585"/>
                  <a:pt x="1509622" y="198407"/>
                </a:cubicBezTo>
                <a:cubicBezTo>
                  <a:pt x="1583878" y="203711"/>
                  <a:pt x="1622610" y="174497"/>
                  <a:pt x="1647645" y="232913"/>
                </a:cubicBezTo>
                <a:cubicBezTo>
                  <a:pt x="1652315" y="243810"/>
                  <a:pt x="1653396" y="255917"/>
                  <a:pt x="1656271" y="267419"/>
                </a:cubicBezTo>
                <a:cubicBezTo>
                  <a:pt x="1653396" y="301925"/>
                  <a:pt x="1634005" y="339111"/>
                  <a:pt x="1647645" y="370936"/>
                </a:cubicBezTo>
                <a:cubicBezTo>
                  <a:pt x="1654898" y="387859"/>
                  <a:pt x="1670027" y="341661"/>
                  <a:pt x="1682151" y="327804"/>
                </a:cubicBezTo>
                <a:cubicBezTo>
                  <a:pt x="1710932" y="294911"/>
                  <a:pt x="1701521" y="303551"/>
                  <a:pt x="1742535" y="293298"/>
                </a:cubicBezTo>
                <a:cubicBezTo>
                  <a:pt x="1751162" y="299049"/>
                  <a:pt x="1761938" y="302455"/>
                  <a:pt x="1768415" y="310551"/>
                </a:cubicBezTo>
                <a:cubicBezTo>
                  <a:pt x="1774095" y="317651"/>
                  <a:pt x="1770611" y="330000"/>
                  <a:pt x="1777041" y="336430"/>
                </a:cubicBezTo>
                <a:cubicBezTo>
                  <a:pt x="1786134" y="345523"/>
                  <a:pt x="1800045" y="347932"/>
                  <a:pt x="1811547" y="353683"/>
                </a:cubicBezTo>
                <a:cubicBezTo>
                  <a:pt x="1825924" y="350807"/>
                  <a:pt x="1842748" y="353578"/>
                  <a:pt x="1854679" y="345056"/>
                </a:cubicBezTo>
                <a:cubicBezTo>
                  <a:pt x="1865143" y="337582"/>
                  <a:pt x="1870970" y="323374"/>
                  <a:pt x="1871932" y="310551"/>
                </a:cubicBezTo>
                <a:cubicBezTo>
                  <a:pt x="1879677" y="207284"/>
                  <a:pt x="1877683" y="103517"/>
                  <a:pt x="1880558" y="0"/>
                </a:cubicBezTo>
                <a:cubicBezTo>
                  <a:pt x="1892060" y="11502"/>
                  <a:pt x="1905304" y="21493"/>
                  <a:pt x="1915064" y="34506"/>
                </a:cubicBezTo>
                <a:cubicBezTo>
                  <a:pt x="1983191" y="125340"/>
                  <a:pt x="1880137" y="16831"/>
                  <a:pt x="1958196" y="94890"/>
                </a:cubicBezTo>
                <a:cubicBezTo>
                  <a:pt x="1974657" y="144277"/>
                  <a:pt x="1957426" y="96647"/>
                  <a:pt x="1984075" y="155275"/>
                </a:cubicBezTo>
                <a:cubicBezTo>
                  <a:pt x="1993137" y="175211"/>
                  <a:pt x="2000161" y="196073"/>
                  <a:pt x="2009954" y="215660"/>
                </a:cubicBezTo>
                <a:cubicBezTo>
                  <a:pt x="2014591" y="224933"/>
                  <a:pt x="2022570" y="232267"/>
                  <a:pt x="2027207" y="241540"/>
                </a:cubicBezTo>
                <a:cubicBezTo>
                  <a:pt x="2031274" y="249673"/>
                  <a:pt x="2029404" y="260989"/>
                  <a:pt x="2035834" y="267419"/>
                </a:cubicBezTo>
                <a:cubicBezTo>
                  <a:pt x="2042264" y="273849"/>
                  <a:pt x="2052892" y="273840"/>
                  <a:pt x="2061713" y="276045"/>
                </a:cubicBezTo>
                <a:cubicBezTo>
                  <a:pt x="2075937" y="279601"/>
                  <a:pt x="2090468" y="281796"/>
                  <a:pt x="2104845" y="284672"/>
                </a:cubicBezTo>
                <a:cubicBezTo>
                  <a:pt x="2107720" y="296174"/>
                  <a:pt x="2108801" y="308280"/>
                  <a:pt x="2113471" y="319177"/>
                </a:cubicBezTo>
                <a:cubicBezTo>
                  <a:pt x="2117555" y="328706"/>
                  <a:pt x="2130724" y="345056"/>
                  <a:pt x="2130724" y="345056"/>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Freeform 1"/>
          <p:cNvSpPr/>
          <p:nvPr/>
        </p:nvSpPr>
        <p:spPr>
          <a:xfrm>
            <a:off x="4287328" y="1882519"/>
            <a:ext cx="1880559" cy="283611"/>
          </a:xfrm>
          <a:custGeom>
            <a:avLst/>
            <a:gdLst>
              <a:gd name="connsiteX0" fmla="*/ 0 w 1880559"/>
              <a:gd name="connsiteY0" fmla="*/ 127436 h 283611"/>
              <a:gd name="connsiteX1" fmla="*/ 86264 w 1880559"/>
              <a:gd name="connsiteY1" fmla="*/ 110183 h 283611"/>
              <a:gd name="connsiteX2" fmla="*/ 146649 w 1880559"/>
              <a:gd name="connsiteY2" fmla="*/ 75677 h 283611"/>
              <a:gd name="connsiteX3" fmla="*/ 258793 w 1880559"/>
              <a:gd name="connsiteY3" fmla="*/ 32545 h 283611"/>
              <a:gd name="connsiteX4" fmla="*/ 336430 w 1880559"/>
              <a:gd name="connsiteY4" fmla="*/ 6666 h 283611"/>
              <a:gd name="connsiteX5" fmla="*/ 301925 w 1880559"/>
              <a:gd name="connsiteY5" fmla="*/ 101556 h 283611"/>
              <a:gd name="connsiteX6" fmla="*/ 250166 w 1880559"/>
              <a:gd name="connsiteY6" fmla="*/ 170568 h 283611"/>
              <a:gd name="connsiteX7" fmla="*/ 241540 w 1880559"/>
              <a:gd name="connsiteY7" fmla="*/ 196447 h 283611"/>
              <a:gd name="connsiteX8" fmla="*/ 215661 w 1880559"/>
              <a:gd name="connsiteY8" fmla="*/ 213700 h 283611"/>
              <a:gd name="connsiteX9" fmla="*/ 370936 w 1880559"/>
              <a:gd name="connsiteY9" fmla="*/ 153315 h 283611"/>
              <a:gd name="connsiteX10" fmla="*/ 422695 w 1880559"/>
              <a:gd name="connsiteY10" fmla="*/ 118809 h 283611"/>
              <a:gd name="connsiteX11" fmla="*/ 629729 w 1880559"/>
              <a:gd name="connsiteY11" fmla="*/ 32545 h 283611"/>
              <a:gd name="connsiteX12" fmla="*/ 715993 w 1880559"/>
              <a:gd name="connsiteY12" fmla="*/ 15292 h 283611"/>
              <a:gd name="connsiteX13" fmla="*/ 819510 w 1880559"/>
              <a:gd name="connsiteY13" fmla="*/ 32545 h 283611"/>
              <a:gd name="connsiteX14" fmla="*/ 785004 w 1880559"/>
              <a:gd name="connsiteY14" fmla="*/ 179194 h 283611"/>
              <a:gd name="connsiteX15" fmla="*/ 724619 w 1880559"/>
              <a:gd name="connsiteY15" fmla="*/ 256832 h 283611"/>
              <a:gd name="connsiteX16" fmla="*/ 707366 w 1880559"/>
              <a:gd name="connsiteY16" fmla="*/ 282711 h 283611"/>
              <a:gd name="connsiteX17" fmla="*/ 750498 w 1880559"/>
              <a:gd name="connsiteY17" fmla="*/ 265458 h 283611"/>
              <a:gd name="connsiteX18" fmla="*/ 785004 w 1880559"/>
              <a:gd name="connsiteY18" fmla="*/ 230953 h 283611"/>
              <a:gd name="connsiteX19" fmla="*/ 871268 w 1880559"/>
              <a:gd name="connsiteY19" fmla="*/ 179194 h 283611"/>
              <a:gd name="connsiteX20" fmla="*/ 905774 w 1880559"/>
              <a:gd name="connsiteY20" fmla="*/ 170568 h 283611"/>
              <a:gd name="connsiteX21" fmla="*/ 957532 w 1880559"/>
              <a:gd name="connsiteY21" fmla="*/ 153315 h 283611"/>
              <a:gd name="connsiteX22" fmla="*/ 983412 w 1880559"/>
              <a:gd name="connsiteY22" fmla="*/ 144689 h 283611"/>
              <a:gd name="connsiteX23" fmla="*/ 1078302 w 1880559"/>
              <a:gd name="connsiteY23" fmla="*/ 153315 h 283611"/>
              <a:gd name="connsiteX24" fmla="*/ 1043797 w 1880559"/>
              <a:gd name="connsiteY24" fmla="*/ 170568 h 283611"/>
              <a:gd name="connsiteX25" fmla="*/ 1069676 w 1880559"/>
              <a:gd name="connsiteY25" fmla="*/ 187821 h 283611"/>
              <a:gd name="connsiteX26" fmla="*/ 1121434 w 1880559"/>
              <a:gd name="connsiteY26" fmla="*/ 161941 h 283611"/>
              <a:gd name="connsiteX27" fmla="*/ 1155940 w 1880559"/>
              <a:gd name="connsiteY27" fmla="*/ 153315 h 283611"/>
              <a:gd name="connsiteX28" fmla="*/ 1224951 w 1880559"/>
              <a:gd name="connsiteY28" fmla="*/ 118809 h 283611"/>
              <a:gd name="connsiteX29" fmla="*/ 1250830 w 1880559"/>
              <a:gd name="connsiteY29" fmla="*/ 110183 h 283611"/>
              <a:gd name="connsiteX30" fmla="*/ 1319842 w 1880559"/>
              <a:gd name="connsiteY30" fmla="*/ 92930 h 283611"/>
              <a:gd name="connsiteX31" fmla="*/ 1397480 w 1880559"/>
              <a:gd name="connsiteY31" fmla="*/ 101556 h 283611"/>
              <a:gd name="connsiteX32" fmla="*/ 1362974 w 1880559"/>
              <a:gd name="connsiteY32" fmla="*/ 248206 h 283611"/>
              <a:gd name="connsiteX33" fmla="*/ 1354347 w 1880559"/>
              <a:gd name="connsiteY33" fmla="*/ 274085 h 283611"/>
              <a:gd name="connsiteX34" fmla="*/ 1449238 w 1880559"/>
              <a:gd name="connsiteY34" fmla="*/ 265458 h 283611"/>
              <a:gd name="connsiteX35" fmla="*/ 1492370 w 1880559"/>
              <a:gd name="connsiteY35" fmla="*/ 256832 h 283611"/>
              <a:gd name="connsiteX36" fmla="*/ 1518249 w 1880559"/>
              <a:gd name="connsiteY36" fmla="*/ 248206 h 283611"/>
              <a:gd name="connsiteX37" fmla="*/ 1561381 w 1880559"/>
              <a:gd name="connsiteY37" fmla="*/ 239579 h 283611"/>
              <a:gd name="connsiteX38" fmla="*/ 1587261 w 1880559"/>
              <a:gd name="connsiteY38" fmla="*/ 222326 h 283611"/>
              <a:gd name="connsiteX39" fmla="*/ 1613140 w 1880559"/>
              <a:gd name="connsiteY39" fmla="*/ 213700 h 283611"/>
              <a:gd name="connsiteX40" fmla="*/ 1535502 w 1880559"/>
              <a:gd name="connsiteY40" fmla="*/ 230953 h 283611"/>
              <a:gd name="connsiteX41" fmla="*/ 1449238 w 1880559"/>
              <a:gd name="connsiteY41" fmla="*/ 274085 h 283611"/>
              <a:gd name="connsiteX42" fmla="*/ 1423359 w 1880559"/>
              <a:gd name="connsiteY42" fmla="*/ 282711 h 283611"/>
              <a:gd name="connsiteX43" fmla="*/ 1483744 w 1880559"/>
              <a:gd name="connsiteY43" fmla="*/ 274085 h 283611"/>
              <a:gd name="connsiteX44" fmla="*/ 1535502 w 1880559"/>
              <a:gd name="connsiteY44" fmla="*/ 256832 h 283611"/>
              <a:gd name="connsiteX45" fmla="*/ 1561381 w 1880559"/>
              <a:gd name="connsiteY45" fmla="*/ 239579 h 283611"/>
              <a:gd name="connsiteX46" fmla="*/ 1604514 w 1880559"/>
              <a:gd name="connsiteY46" fmla="*/ 230953 h 283611"/>
              <a:gd name="connsiteX47" fmla="*/ 1630393 w 1880559"/>
              <a:gd name="connsiteY47" fmla="*/ 213700 h 283611"/>
              <a:gd name="connsiteX48" fmla="*/ 1664898 w 1880559"/>
              <a:gd name="connsiteY48" fmla="*/ 196447 h 283611"/>
              <a:gd name="connsiteX49" fmla="*/ 1751163 w 1880559"/>
              <a:gd name="connsiteY49" fmla="*/ 127436 h 283611"/>
              <a:gd name="connsiteX50" fmla="*/ 1794295 w 1880559"/>
              <a:gd name="connsiteY50" fmla="*/ 92930 h 283611"/>
              <a:gd name="connsiteX51" fmla="*/ 1854680 w 1880559"/>
              <a:gd name="connsiteY51" fmla="*/ 32545 h 283611"/>
              <a:gd name="connsiteX52" fmla="*/ 1880559 w 1880559"/>
              <a:gd name="connsiteY52" fmla="*/ 6666 h 28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880559" h="283611">
                <a:moveTo>
                  <a:pt x="0" y="127436"/>
                </a:moveTo>
                <a:cubicBezTo>
                  <a:pt x="28755" y="121685"/>
                  <a:pt x="58068" y="118239"/>
                  <a:pt x="86264" y="110183"/>
                </a:cubicBezTo>
                <a:cubicBezTo>
                  <a:pt x="121557" y="100099"/>
                  <a:pt x="116912" y="90545"/>
                  <a:pt x="146649" y="75677"/>
                </a:cubicBezTo>
                <a:cubicBezTo>
                  <a:pt x="215457" y="41273"/>
                  <a:pt x="205045" y="45983"/>
                  <a:pt x="258793" y="32545"/>
                </a:cubicBezTo>
                <a:cubicBezTo>
                  <a:pt x="270085" y="25017"/>
                  <a:pt x="323605" y="-15777"/>
                  <a:pt x="336430" y="6666"/>
                </a:cubicBezTo>
                <a:cubicBezTo>
                  <a:pt x="350254" y="30858"/>
                  <a:pt x="317644" y="79942"/>
                  <a:pt x="301925" y="101556"/>
                </a:cubicBezTo>
                <a:cubicBezTo>
                  <a:pt x="285012" y="124811"/>
                  <a:pt x="250166" y="170568"/>
                  <a:pt x="250166" y="170568"/>
                </a:cubicBezTo>
                <a:cubicBezTo>
                  <a:pt x="247291" y="179194"/>
                  <a:pt x="247220" y="189347"/>
                  <a:pt x="241540" y="196447"/>
                </a:cubicBezTo>
                <a:cubicBezTo>
                  <a:pt x="235063" y="204543"/>
                  <a:pt x="205540" y="215949"/>
                  <a:pt x="215661" y="213700"/>
                </a:cubicBezTo>
                <a:cubicBezTo>
                  <a:pt x="263316" y="203110"/>
                  <a:pt x="325975" y="179542"/>
                  <a:pt x="370936" y="153315"/>
                </a:cubicBezTo>
                <a:cubicBezTo>
                  <a:pt x="388847" y="142867"/>
                  <a:pt x="403905" y="127578"/>
                  <a:pt x="422695" y="118809"/>
                </a:cubicBezTo>
                <a:cubicBezTo>
                  <a:pt x="490443" y="87193"/>
                  <a:pt x="555984" y="44835"/>
                  <a:pt x="629729" y="32545"/>
                </a:cubicBezTo>
                <a:cubicBezTo>
                  <a:pt x="693182" y="21970"/>
                  <a:pt x="664519" y="28161"/>
                  <a:pt x="715993" y="15292"/>
                </a:cubicBezTo>
                <a:cubicBezTo>
                  <a:pt x="750499" y="21043"/>
                  <a:pt x="800106" y="3438"/>
                  <a:pt x="819510" y="32545"/>
                </a:cubicBezTo>
                <a:cubicBezTo>
                  <a:pt x="833531" y="53577"/>
                  <a:pt x="807873" y="146161"/>
                  <a:pt x="785004" y="179194"/>
                </a:cubicBezTo>
                <a:cubicBezTo>
                  <a:pt x="766342" y="206150"/>
                  <a:pt x="744290" y="230604"/>
                  <a:pt x="724619" y="256832"/>
                </a:cubicBezTo>
                <a:cubicBezTo>
                  <a:pt x="718398" y="265126"/>
                  <a:pt x="697530" y="279433"/>
                  <a:pt x="707366" y="282711"/>
                </a:cubicBezTo>
                <a:cubicBezTo>
                  <a:pt x="722056" y="287608"/>
                  <a:pt x="736121" y="271209"/>
                  <a:pt x="750498" y="265458"/>
                </a:cubicBezTo>
                <a:cubicBezTo>
                  <a:pt x="762000" y="253956"/>
                  <a:pt x="772654" y="241539"/>
                  <a:pt x="785004" y="230953"/>
                </a:cubicBezTo>
                <a:cubicBezTo>
                  <a:pt x="799795" y="218275"/>
                  <a:pt x="869808" y="179858"/>
                  <a:pt x="871268" y="179194"/>
                </a:cubicBezTo>
                <a:cubicBezTo>
                  <a:pt x="882061" y="174288"/>
                  <a:pt x="894418" y="173975"/>
                  <a:pt x="905774" y="170568"/>
                </a:cubicBezTo>
                <a:cubicBezTo>
                  <a:pt x="923193" y="165342"/>
                  <a:pt x="940279" y="159066"/>
                  <a:pt x="957532" y="153315"/>
                </a:cubicBezTo>
                <a:lnTo>
                  <a:pt x="983412" y="144689"/>
                </a:lnTo>
                <a:cubicBezTo>
                  <a:pt x="1015042" y="147564"/>
                  <a:pt x="1049110" y="140804"/>
                  <a:pt x="1078302" y="153315"/>
                </a:cubicBezTo>
                <a:cubicBezTo>
                  <a:pt x="1090122" y="158380"/>
                  <a:pt x="1046916" y="158093"/>
                  <a:pt x="1043797" y="170568"/>
                </a:cubicBezTo>
                <a:cubicBezTo>
                  <a:pt x="1041283" y="180626"/>
                  <a:pt x="1061050" y="182070"/>
                  <a:pt x="1069676" y="187821"/>
                </a:cubicBezTo>
                <a:cubicBezTo>
                  <a:pt x="1086929" y="179194"/>
                  <a:pt x="1103524" y="169105"/>
                  <a:pt x="1121434" y="161941"/>
                </a:cubicBezTo>
                <a:cubicBezTo>
                  <a:pt x="1132442" y="157538"/>
                  <a:pt x="1144996" y="157875"/>
                  <a:pt x="1155940" y="153315"/>
                </a:cubicBezTo>
                <a:cubicBezTo>
                  <a:pt x="1179681" y="143423"/>
                  <a:pt x="1201947" y="130311"/>
                  <a:pt x="1224951" y="118809"/>
                </a:cubicBezTo>
                <a:cubicBezTo>
                  <a:pt x="1233084" y="114742"/>
                  <a:pt x="1242057" y="112575"/>
                  <a:pt x="1250830" y="110183"/>
                </a:cubicBezTo>
                <a:cubicBezTo>
                  <a:pt x="1273706" y="103944"/>
                  <a:pt x="1296838" y="98681"/>
                  <a:pt x="1319842" y="92930"/>
                </a:cubicBezTo>
                <a:cubicBezTo>
                  <a:pt x="1345721" y="95805"/>
                  <a:pt x="1381214" y="81223"/>
                  <a:pt x="1397480" y="101556"/>
                </a:cubicBezTo>
                <a:cubicBezTo>
                  <a:pt x="1415970" y="124669"/>
                  <a:pt x="1369850" y="229298"/>
                  <a:pt x="1362974" y="248206"/>
                </a:cubicBezTo>
                <a:cubicBezTo>
                  <a:pt x="1359867" y="256752"/>
                  <a:pt x="1345431" y="272302"/>
                  <a:pt x="1354347" y="274085"/>
                </a:cubicBezTo>
                <a:cubicBezTo>
                  <a:pt x="1385491" y="280314"/>
                  <a:pt x="1417608" y="268334"/>
                  <a:pt x="1449238" y="265458"/>
                </a:cubicBezTo>
                <a:cubicBezTo>
                  <a:pt x="1463615" y="262583"/>
                  <a:pt x="1478146" y="260388"/>
                  <a:pt x="1492370" y="256832"/>
                </a:cubicBezTo>
                <a:cubicBezTo>
                  <a:pt x="1501191" y="254627"/>
                  <a:pt x="1509428" y="250411"/>
                  <a:pt x="1518249" y="248206"/>
                </a:cubicBezTo>
                <a:cubicBezTo>
                  <a:pt x="1532473" y="244650"/>
                  <a:pt x="1547004" y="242455"/>
                  <a:pt x="1561381" y="239579"/>
                </a:cubicBezTo>
                <a:cubicBezTo>
                  <a:pt x="1570008" y="233828"/>
                  <a:pt x="1577988" y="226963"/>
                  <a:pt x="1587261" y="222326"/>
                </a:cubicBezTo>
                <a:cubicBezTo>
                  <a:pt x="1595394" y="218260"/>
                  <a:pt x="1622109" y="212205"/>
                  <a:pt x="1613140" y="213700"/>
                </a:cubicBezTo>
                <a:cubicBezTo>
                  <a:pt x="1586990" y="218059"/>
                  <a:pt x="1561381" y="225202"/>
                  <a:pt x="1535502" y="230953"/>
                </a:cubicBezTo>
                <a:cubicBezTo>
                  <a:pt x="1506747" y="245330"/>
                  <a:pt x="1479737" y="263919"/>
                  <a:pt x="1449238" y="274085"/>
                </a:cubicBezTo>
                <a:cubicBezTo>
                  <a:pt x="1440612" y="276960"/>
                  <a:pt x="1414266" y="282711"/>
                  <a:pt x="1423359" y="282711"/>
                </a:cubicBezTo>
                <a:cubicBezTo>
                  <a:pt x="1443692" y="282711"/>
                  <a:pt x="1463616" y="276960"/>
                  <a:pt x="1483744" y="274085"/>
                </a:cubicBezTo>
                <a:cubicBezTo>
                  <a:pt x="1500997" y="268334"/>
                  <a:pt x="1518884" y="264218"/>
                  <a:pt x="1535502" y="256832"/>
                </a:cubicBezTo>
                <a:cubicBezTo>
                  <a:pt x="1544976" y="252621"/>
                  <a:pt x="1551673" y="243219"/>
                  <a:pt x="1561381" y="239579"/>
                </a:cubicBezTo>
                <a:cubicBezTo>
                  <a:pt x="1575110" y="234431"/>
                  <a:pt x="1590136" y="233828"/>
                  <a:pt x="1604514" y="230953"/>
                </a:cubicBezTo>
                <a:cubicBezTo>
                  <a:pt x="1613140" y="225202"/>
                  <a:pt x="1621391" y="218844"/>
                  <a:pt x="1630393" y="213700"/>
                </a:cubicBezTo>
                <a:cubicBezTo>
                  <a:pt x="1641558" y="207320"/>
                  <a:pt x="1654434" y="203921"/>
                  <a:pt x="1664898" y="196447"/>
                </a:cubicBezTo>
                <a:cubicBezTo>
                  <a:pt x="1694863" y="175043"/>
                  <a:pt x="1724018" y="152319"/>
                  <a:pt x="1751163" y="127436"/>
                </a:cubicBezTo>
                <a:cubicBezTo>
                  <a:pt x="1795758" y="86557"/>
                  <a:pt x="1739022" y="111353"/>
                  <a:pt x="1794295" y="92930"/>
                </a:cubicBezTo>
                <a:cubicBezTo>
                  <a:pt x="1832608" y="67387"/>
                  <a:pt x="1818822" y="80357"/>
                  <a:pt x="1854680" y="32545"/>
                </a:cubicBezTo>
                <a:cubicBezTo>
                  <a:pt x="1875884" y="4273"/>
                  <a:pt x="1860911" y="6666"/>
                  <a:pt x="1880559" y="6666"/>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4209691" y="2587925"/>
            <a:ext cx="2846717" cy="200941"/>
          </a:xfrm>
          <a:custGeom>
            <a:avLst/>
            <a:gdLst>
              <a:gd name="connsiteX0" fmla="*/ 0 w 2846717"/>
              <a:gd name="connsiteY0" fmla="*/ 138022 h 200941"/>
              <a:gd name="connsiteX1" fmla="*/ 129396 w 2846717"/>
              <a:gd name="connsiteY1" fmla="*/ 129396 h 200941"/>
              <a:gd name="connsiteX2" fmla="*/ 267418 w 2846717"/>
              <a:gd name="connsiteY2" fmla="*/ 112143 h 200941"/>
              <a:gd name="connsiteX3" fmla="*/ 672860 w 2846717"/>
              <a:gd name="connsiteY3" fmla="*/ 86264 h 200941"/>
              <a:gd name="connsiteX4" fmla="*/ 793630 w 2846717"/>
              <a:gd name="connsiteY4" fmla="*/ 86264 h 200941"/>
              <a:gd name="connsiteX5" fmla="*/ 733245 w 2846717"/>
              <a:gd name="connsiteY5" fmla="*/ 112143 h 200941"/>
              <a:gd name="connsiteX6" fmla="*/ 707366 w 2846717"/>
              <a:gd name="connsiteY6" fmla="*/ 129396 h 200941"/>
              <a:gd name="connsiteX7" fmla="*/ 612475 w 2846717"/>
              <a:gd name="connsiteY7" fmla="*/ 172528 h 200941"/>
              <a:gd name="connsiteX8" fmla="*/ 560717 w 2846717"/>
              <a:gd name="connsiteY8" fmla="*/ 181154 h 200941"/>
              <a:gd name="connsiteX9" fmla="*/ 526211 w 2846717"/>
              <a:gd name="connsiteY9" fmla="*/ 198407 h 200941"/>
              <a:gd name="connsiteX10" fmla="*/ 569343 w 2846717"/>
              <a:gd name="connsiteY10" fmla="*/ 181154 h 200941"/>
              <a:gd name="connsiteX11" fmla="*/ 664234 w 2846717"/>
              <a:gd name="connsiteY11" fmla="*/ 163901 h 200941"/>
              <a:gd name="connsiteX12" fmla="*/ 802256 w 2846717"/>
              <a:gd name="connsiteY12" fmla="*/ 146649 h 200941"/>
              <a:gd name="connsiteX13" fmla="*/ 1035169 w 2846717"/>
              <a:gd name="connsiteY13" fmla="*/ 138022 h 200941"/>
              <a:gd name="connsiteX14" fmla="*/ 1121434 w 2846717"/>
              <a:gd name="connsiteY14" fmla="*/ 129396 h 200941"/>
              <a:gd name="connsiteX15" fmla="*/ 1164566 w 2846717"/>
              <a:gd name="connsiteY15" fmla="*/ 120769 h 200941"/>
              <a:gd name="connsiteX16" fmla="*/ 1190445 w 2846717"/>
              <a:gd name="connsiteY16" fmla="*/ 138022 h 200941"/>
              <a:gd name="connsiteX17" fmla="*/ 1173192 w 2846717"/>
              <a:gd name="connsiteY17" fmla="*/ 163901 h 200941"/>
              <a:gd name="connsiteX18" fmla="*/ 1233577 w 2846717"/>
              <a:gd name="connsiteY18" fmla="*/ 155275 h 200941"/>
              <a:gd name="connsiteX19" fmla="*/ 1328467 w 2846717"/>
              <a:gd name="connsiteY19" fmla="*/ 120769 h 200941"/>
              <a:gd name="connsiteX20" fmla="*/ 1483743 w 2846717"/>
              <a:gd name="connsiteY20" fmla="*/ 77637 h 200941"/>
              <a:gd name="connsiteX21" fmla="*/ 1604513 w 2846717"/>
              <a:gd name="connsiteY21" fmla="*/ 51758 h 200941"/>
              <a:gd name="connsiteX22" fmla="*/ 1708030 w 2846717"/>
              <a:gd name="connsiteY22" fmla="*/ 25879 h 200941"/>
              <a:gd name="connsiteX23" fmla="*/ 1733909 w 2846717"/>
              <a:gd name="connsiteY23" fmla="*/ 34505 h 200941"/>
              <a:gd name="connsiteX24" fmla="*/ 1690777 w 2846717"/>
              <a:gd name="connsiteY24" fmla="*/ 86264 h 200941"/>
              <a:gd name="connsiteX25" fmla="*/ 1673524 w 2846717"/>
              <a:gd name="connsiteY25" fmla="*/ 112143 h 200941"/>
              <a:gd name="connsiteX26" fmla="*/ 1742535 w 2846717"/>
              <a:gd name="connsiteY26" fmla="*/ 86264 h 200941"/>
              <a:gd name="connsiteX27" fmla="*/ 1794294 w 2846717"/>
              <a:gd name="connsiteY27" fmla="*/ 77637 h 200941"/>
              <a:gd name="connsiteX28" fmla="*/ 1915064 w 2846717"/>
              <a:gd name="connsiteY28" fmla="*/ 43132 h 200941"/>
              <a:gd name="connsiteX29" fmla="*/ 2061713 w 2846717"/>
              <a:gd name="connsiteY29" fmla="*/ 8626 h 200941"/>
              <a:gd name="connsiteX30" fmla="*/ 2147977 w 2846717"/>
              <a:gd name="connsiteY30" fmla="*/ 0 h 200941"/>
              <a:gd name="connsiteX31" fmla="*/ 2363637 w 2846717"/>
              <a:gd name="connsiteY31" fmla="*/ 8626 h 200941"/>
              <a:gd name="connsiteX32" fmla="*/ 2355011 w 2846717"/>
              <a:gd name="connsiteY32" fmla="*/ 34505 h 200941"/>
              <a:gd name="connsiteX33" fmla="*/ 2286000 w 2846717"/>
              <a:gd name="connsiteY33" fmla="*/ 94890 h 200941"/>
              <a:gd name="connsiteX34" fmla="*/ 2260120 w 2846717"/>
              <a:gd name="connsiteY34" fmla="*/ 120769 h 200941"/>
              <a:gd name="connsiteX35" fmla="*/ 2286000 w 2846717"/>
              <a:gd name="connsiteY35" fmla="*/ 103517 h 200941"/>
              <a:gd name="connsiteX36" fmla="*/ 2355011 w 2846717"/>
              <a:gd name="connsiteY36" fmla="*/ 86264 h 200941"/>
              <a:gd name="connsiteX37" fmla="*/ 2475781 w 2846717"/>
              <a:gd name="connsiteY37" fmla="*/ 112143 h 200941"/>
              <a:gd name="connsiteX38" fmla="*/ 2493034 w 2846717"/>
              <a:gd name="connsiteY38" fmla="*/ 138022 h 200941"/>
              <a:gd name="connsiteX39" fmla="*/ 2510286 w 2846717"/>
              <a:gd name="connsiteY39" fmla="*/ 198407 h 200941"/>
              <a:gd name="connsiteX40" fmla="*/ 2562045 w 2846717"/>
              <a:gd name="connsiteY40" fmla="*/ 181154 h 200941"/>
              <a:gd name="connsiteX41" fmla="*/ 2648309 w 2846717"/>
              <a:gd name="connsiteY41" fmla="*/ 146649 h 200941"/>
              <a:gd name="connsiteX42" fmla="*/ 2769079 w 2846717"/>
              <a:gd name="connsiteY42" fmla="*/ 129396 h 200941"/>
              <a:gd name="connsiteX43" fmla="*/ 2820837 w 2846717"/>
              <a:gd name="connsiteY43" fmla="*/ 138022 h 200941"/>
              <a:gd name="connsiteX44" fmla="*/ 2846717 w 2846717"/>
              <a:gd name="connsiteY44" fmla="*/ 189781 h 20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846717" h="200941">
                <a:moveTo>
                  <a:pt x="0" y="138022"/>
                </a:moveTo>
                <a:cubicBezTo>
                  <a:pt x="43132" y="135147"/>
                  <a:pt x="86346" y="133310"/>
                  <a:pt x="129396" y="129396"/>
                </a:cubicBezTo>
                <a:cubicBezTo>
                  <a:pt x="384363" y="106217"/>
                  <a:pt x="-46601" y="136934"/>
                  <a:pt x="267418" y="112143"/>
                </a:cubicBezTo>
                <a:cubicBezTo>
                  <a:pt x="440508" y="98478"/>
                  <a:pt x="513999" y="95089"/>
                  <a:pt x="672860" y="86264"/>
                </a:cubicBezTo>
                <a:cubicBezTo>
                  <a:pt x="708580" y="74357"/>
                  <a:pt x="760554" y="53188"/>
                  <a:pt x="793630" y="86264"/>
                </a:cubicBezTo>
                <a:cubicBezTo>
                  <a:pt x="809115" y="101749"/>
                  <a:pt x="752832" y="102349"/>
                  <a:pt x="733245" y="112143"/>
                </a:cubicBezTo>
                <a:cubicBezTo>
                  <a:pt x="723972" y="116780"/>
                  <a:pt x="716429" y="124361"/>
                  <a:pt x="707366" y="129396"/>
                </a:cubicBezTo>
                <a:cubicBezTo>
                  <a:pt x="688865" y="139674"/>
                  <a:pt x="635700" y="166194"/>
                  <a:pt x="612475" y="172528"/>
                </a:cubicBezTo>
                <a:cubicBezTo>
                  <a:pt x="595601" y="177130"/>
                  <a:pt x="577970" y="178279"/>
                  <a:pt x="560717" y="181154"/>
                </a:cubicBezTo>
                <a:lnTo>
                  <a:pt x="526211" y="198407"/>
                </a:lnTo>
                <a:cubicBezTo>
                  <a:pt x="540588" y="192656"/>
                  <a:pt x="554511" y="185604"/>
                  <a:pt x="569343" y="181154"/>
                </a:cubicBezTo>
                <a:cubicBezTo>
                  <a:pt x="583503" y="176906"/>
                  <a:pt x="653035" y="165624"/>
                  <a:pt x="664234" y="163901"/>
                </a:cubicBezTo>
                <a:cubicBezTo>
                  <a:pt x="697577" y="158771"/>
                  <a:pt x="772051" y="148327"/>
                  <a:pt x="802256" y="146649"/>
                </a:cubicBezTo>
                <a:cubicBezTo>
                  <a:pt x="879827" y="142339"/>
                  <a:pt x="957531" y="140898"/>
                  <a:pt x="1035169" y="138022"/>
                </a:cubicBezTo>
                <a:cubicBezTo>
                  <a:pt x="1063924" y="135147"/>
                  <a:pt x="1092789" y="133215"/>
                  <a:pt x="1121434" y="129396"/>
                </a:cubicBezTo>
                <a:cubicBezTo>
                  <a:pt x="1135967" y="127458"/>
                  <a:pt x="1150017" y="118950"/>
                  <a:pt x="1164566" y="120769"/>
                </a:cubicBezTo>
                <a:cubicBezTo>
                  <a:pt x="1174854" y="122055"/>
                  <a:pt x="1181819" y="132271"/>
                  <a:pt x="1190445" y="138022"/>
                </a:cubicBezTo>
                <a:cubicBezTo>
                  <a:pt x="1184694" y="146648"/>
                  <a:pt x="1163566" y="160051"/>
                  <a:pt x="1173192" y="163901"/>
                </a:cubicBezTo>
                <a:cubicBezTo>
                  <a:pt x="1192070" y="171452"/>
                  <a:pt x="1213696" y="159535"/>
                  <a:pt x="1233577" y="155275"/>
                </a:cubicBezTo>
                <a:cubicBezTo>
                  <a:pt x="1341395" y="132171"/>
                  <a:pt x="1253696" y="148808"/>
                  <a:pt x="1328467" y="120769"/>
                </a:cubicBezTo>
                <a:cubicBezTo>
                  <a:pt x="1471427" y="67159"/>
                  <a:pt x="1385119" y="98771"/>
                  <a:pt x="1483743" y="77637"/>
                </a:cubicBezTo>
                <a:cubicBezTo>
                  <a:pt x="1634182" y="45399"/>
                  <a:pt x="1481816" y="72206"/>
                  <a:pt x="1604513" y="51758"/>
                </a:cubicBezTo>
                <a:cubicBezTo>
                  <a:pt x="1636634" y="41051"/>
                  <a:pt x="1673179" y="25879"/>
                  <a:pt x="1708030" y="25879"/>
                </a:cubicBezTo>
                <a:cubicBezTo>
                  <a:pt x="1717123" y="25879"/>
                  <a:pt x="1725283" y="31630"/>
                  <a:pt x="1733909" y="34505"/>
                </a:cubicBezTo>
                <a:cubicBezTo>
                  <a:pt x="1696896" y="108530"/>
                  <a:pt x="1739548" y="37493"/>
                  <a:pt x="1690777" y="86264"/>
                </a:cubicBezTo>
                <a:cubicBezTo>
                  <a:pt x="1683446" y="93595"/>
                  <a:pt x="1663156" y="112143"/>
                  <a:pt x="1673524" y="112143"/>
                </a:cubicBezTo>
                <a:cubicBezTo>
                  <a:pt x="1698092" y="112143"/>
                  <a:pt x="1718912" y="93013"/>
                  <a:pt x="1742535" y="86264"/>
                </a:cubicBezTo>
                <a:cubicBezTo>
                  <a:pt x="1759353" y="81459"/>
                  <a:pt x="1777041" y="80513"/>
                  <a:pt x="1794294" y="77637"/>
                </a:cubicBezTo>
                <a:cubicBezTo>
                  <a:pt x="1866342" y="48817"/>
                  <a:pt x="1814945" y="66689"/>
                  <a:pt x="1915064" y="43132"/>
                </a:cubicBezTo>
                <a:cubicBezTo>
                  <a:pt x="1952877" y="34235"/>
                  <a:pt x="2024563" y="14492"/>
                  <a:pt x="2061713" y="8626"/>
                </a:cubicBezTo>
                <a:cubicBezTo>
                  <a:pt x="2090257" y="4119"/>
                  <a:pt x="2119222" y="2875"/>
                  <a:pt x="2147977" y="0"/>
                </a:cubicBezTo>
                <a:cubicBezTo>
                  <a:pt x="2219864" y="2875"/>
                  <a:pt x="2292672" y="-3201"/>
                  <a:pt x="2363637" y="8626"/>
                </a:cubicBezTo>
                <a:cubicBezTo>
                  <a:pt x="2372606" y="10121"/>
                  <a:pt x="2360296" y="27106"/>
                  <a:pt x="2355011" y="34505"/>
                </a:cubicBezTo>
                <a:cubicBezTo>
                  <a:pt x="2332646" y="65816"/>
                  <a:pt x="2313802" y="71060"/>
                  <a:pt x="2286000" y="94890"/>
                </a:cubicBezTo>
                <a:cubicBezTo>
                  <a:pt x="2276737" y="102829"/>
                  <a:pt x="2260120" y="108569"/>
                  <a:pt x="2260120" y="120769"/>
                </a:cubicBezTo>
                <a:cubicBezTo>
                  <a:pt x="2260120" y="131137"/>
                  <a:pt x="2276256" y="107060"/>
                  <a:pt x="2286000" y="103517"/>
                </a:cubicBezTo>
                <a:cubicBezTo>
                  <a:pt x="2308284" y="95414"/>
                  <a:pt x="2355011" y="86264"/>
                  <a:pt x="2355011" y="86264"/>
                </a:cubicBezTo>
                <a:cubicBezTo>
                  <a:pt x="2401475" y="90488"/>
                  <a:pt x="2442653" y="79016"/>
                  <a:pt x="2475781" y="112143"/>
                </a:cubicBezTo>
                <a:cubicBezTo>
                  <a:pt x="2483112" y="119474"/>
                  <a:pt x="2487283" y="129396"/>
                  <a:pt x="2493034" y="138022"/>
                </a:cubicBezTo>
                <a:cubicBezTo>
                  <a:pt x="2498785" y="158150"/>
                  <a:pt x="2492534" y="187312"/>
                  <a:pt x="2510286" y="198407"/>
                </a:cubicBezTo>
                <a:cubicBezTo>
                  <a:pt x="2525708" y="208046"/>
                  <a:pt x="2545017" y="187540"/>
                  <a:pt x="2562045" y="181154"/>
                </a:cubicBezTo>
                <a:cubicBezTo>
                  <a:pt x="2591043" y="170280"/>
                  <a:pt x="2617941" y="152723"/>
                  <a:pt x="2648309" y="146649"/>
                </a:cubicBezTo>
                <a:cubicBezTo>
                  <a:pt x="2716974" y="132915"/>
                  <a:pt x="2676869" y="139641"/>
                  <a:pt x="2769079" y="129396"/>
                </a:cubicBezTo>
                <a:cubicBezTo>
                  <a:pt x="2786332" y="132271"/>
                  <a:pt x="2809319" y="124859"/>
                  <a:pt x="2820837" y="138022"/>
                </a:cubicBezTo>
                <a:cubicBezTo>
                  <a:pt x="2864371" y="187774"/>
                  <a:pt x="2800527" y="212875"/>
                  <a:pt x="2846717" y="189781"/>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4347713" y="2872596"/>
            <a:ext cx="3390231" cy="684391"/>
          </a:xfrm>
          <a:custGeom>
            <a:avLst/>
            <a:gdLst>
              <a:gd name="connsiteX0" fmla="*/ 0 w 3390231"/>
              <a:gd name="connsiteY0" fmla="*/ 508959 h 684391"/>
              <a:gd name="connsiteX1" fmla="*/ 94891 w 3390231"/>
              <a:gd name="connsiteY1" fmla="*/ 465827 h 684391"/>
              <a:gd name="connsiteX2" fmla="*/ 146649 w 3390231"/>
              <a:gd name="connsiteY2" fmla="*/ 457200 h 684391"/>
              <a:gd name="connsiteX3" fmla="*/ 207034 w 3390231"/>
              <a:gd name="connsiteY3" fmla="*/ 439947 h 684391"/>
              <a:gd name="connsiteX4" fmla="*/ 276045 w 3390231"/>
              <a:gd name="connsiteY4" fmla="*/ 431321 h 684391"/>
              <a:gd name="connsiteX5" fmla="*/ 353683 w 3390231"/>
              <a:gd name="connsiteY5" fmla="*/ 414068 h 684391"/>
              <a:gd name="connsiteX6" fmla="*/ 422695 w 3390231"/>
              <a:gd name="connsiteY6" fmla="*/ 396815 h 684391"/>
              <a:gd name="connsiteX7" fmla="*/ 500332 w 3390231"/>
              <a:gd name="connsiteY7" fmla="*/ 388189 h 684391"/>
              <a:gd name="connsiteX8" fmla="*/ 560717 w 3390231"/>
              <a:gd name="connsiteY8" fmla="*/ 379562 h 684391"/>
              <a:gd name="connsiteX9" fmla="*/ 603849 w 3390231"/>
              <a:gd name="connsiteY9" fmla="*/ 370936 h 684391"/>
              <a:gd name="connsiteX10" fmla="*/ 707366 w 3390231"/>
              <a:gd name="connsiteY10" fmla="*/ 353683 h 684391"/>
              <a:gd name="connsiteX11" fmla="*/ 767751 w 3390231"/>
              <a:gd name="connsiteY11" fmla="*/ 336430 h 684391"/>
              <a:gd name="connsiteX12" fmla="*/ 802257 w 3390231"/>
              <a:gd name="connsiteY12" fmla="*/ 327804 h 684391"/>
              <a:gd name="connsiteX13" fmla="*/ 733245 w 3390231"/>
              <a:gd name="connsiteY13" fmla="*/ 370936 h 684391"/>
              <a:gd name="connsiteX14" fmla="*/ 698740 w 3390231"/>
              <a:gd name="connsiteY14" fmla="*/ 379562 h 684391"/>
              <a:gd name="connsiteX15" fmla="*/ 638355 w 3390231"/>
              <a:gd name="connsiteY15" fmla="*/ 414068 h 684391"/>
              <a:gd name="connsiteX16" fmla="*/ 569344 w 3390231"/>
              <a:gd name="connsiteY16" fmla="*/ 431321 h 684391"/>
              <a:gd name="connsiteX17" fmla="*/ 448574 w 3390231"/>
              <a:gd name="connsiteY17" fmla="*/ 474453 h 684391"/>
              <a:gd name="connsiteX18" fmla="*/ 345057 w 3390231"/>
              <a:gd name="connsiteY18" fmla="*/ 508959 h 684391"/>
              <a:gd name="connsiteX19" fmla="*/ 293298 w 3390231"/>
              <a:gd name="connsiteY19" fmla="*/ 526212 h 684391"/>
              <a:gd name="connsiteX20" fmla="*/ 258793 w 3390231"/>
              <a:gd name="connsiteY20" fmla="*/ 534838 h 684391"/>
              <a:gd name="connsiteX21" fmla="*/ 301925 w 3390231"/>
              <a:gd name="connsiteY21" fmla="*/ 526212 h 684391"/>
              <a:gd name="connsiteX22" fmla="*/ 414068 w 3390231"/>
              <a:gd name="connsiteY22" fmla="*/ 491706 h 684391"/>
              <a:gd name="connsiteX23" fmla="*/ 465827 w 3390231"/>
              <a:gd name="connsiteY23" fmla="*/ 474453 h 684391"/>
              <a:gd name="connsiteX24" fmla="*/ 586596 w 3390231"/>
              <a:gd name="connsiteY24" fmla="*/ 457200 h 684391"/>
              <a:gd name="connsiteX25" fmla="*/ 638355 w 3390231"/>
              <a:gd name="connsiteY25" fmla="*/ 439947 h 684391"/>
              <a:gd name="connsiteX26" fmla="*/ 871268 w 3390231"/>
              <a:gd name="connsiteY26" fmla="*/ 414068 h 684391"/>
              <a:gd name="connsiteX27" fmla="*/ 957532 w 3390231"/>
              <a:gd name="connsiteY27" fmla="*/ 422695 h 684391"/>
              <a:gd name="connsiteX28" fmla="*/ 940279 w 3390231"/>
              <a:gd name="connsiteY28" fmla="*/ 483079 h 684391"/>
              <a:gd name="connsiteX29" fmla="*/ 897147 w 3390231"/>
              <a:gd name="connsiteY29" fmla="*/ 526212 h 684391"/>
              <a:gd name="connsiteX30" fmla="*/ 845389 w 3390231"/>
              <a:gd name="connsiteY30" fmla="*/ 577970 h 684391"/>
              <a:gd name="connsiteX31" fmla="*/ 810883 w 3390231"/>
              <a:gd name="connsiteY31" fmla="*/ 612476 h 684391"/>
              <a:gd name="connsiteX32" fmla="*/ 793630 w 3390231"/>
              <a:gd name="connsiteY32" fmla="*/ 646981 h 684391"/>
              <a:gd name="connsiteX33" fmla="*/ 836762 w 3390231"/>
              <a:gd name="connsiteY33" fmla="*/ 629729 h 684391"/>
              <a:gd name="connsiteX34" fmla="*/ 888521 w 3390231"/>
              <a:gd name="connsiteY34" fmla="*/ 612476 h 684391"/>
              <a:gd name="connsiteX35" fmla="*/ 1000664 w 3390231"/>
              <a:gd name="connsiteY35" fmla="*/ 586596 h 684391"/>
              <a:gd name="connsiteX36" fmla="*/ 1086929 w 3390231"/>
              <a:gd name="connsiteY36" fmla="*/ 569344 h 684391"/>
              <a:gd name="connsiteX37" fmla="*/ 1164566 w 3390231"/>
              <a:gd name="connsiteY37" fmla="*/ 543464 h 684391"/>
              <a:gd name="connsiteX38" fmla="*/ 1242204 w 3390231"/>
              <a:gd name="connsiteY38" fmla="*/ 534838 h 684391"/>
              <a:gd name="connsiteX39" fmla="*/ 1337095 w 3390231"/>
              <a:gd name="connsiteY39" fmla="*/ 517585 h 684391"/>
              <a:gd name="connsiteX40" fmla="*/ 1406106 w 3390231"/>
              <a:gd name="connsiteY40" fmla="*/ 500332 h 684391"/>
              <a:gd name="connsiteX41" fmla="*/ 1483744 w 3390231"/>
              <a:gd name="connsiteY41" fmla="*/ 491706 h 684391"/>
              <a:gd name="connsiteX42" fmla="*/ 1544129 w 3390231"/>
              <a:gd name="connsiteY42" fmla="*/ 483079 h 684391"/>
              <a:gd name="connsiteX43" fmla="*/ 1639019 w 3390231"/>
              <a:gd name="connsiteY43" fmla="*/ 457200 h 684391"/>
              <a:gd name="connsiteX44" fmla="*/ 1595887 w 3390231"/>
              <a:gd name="connsiteY44" fmla="*/ 517585 h 684391"/>
              <a:gd name="connsiteX45" fmla="*/ 1561381 w 3390231"/>
              <a:gd name="connsiteY45" fmla="*/ 560717 h 684391"/>
              <a:gd name="connsiteX46" fmla="*/ 1535502 w 3390231"/>
              <a:gd name="connsiteY46" fmla="*/ 595223 h 684391"/>
              <a:gd name="connsiteX47" fmla="*/ 1518249 w 3390231"/>
              <a:gd name="connsiteY47" fmla="*/ 621102 h 684391"/>
              <a:gd name="connsiteX48" fmla="*/ 1673525 w 3390231"/>
              <a:gd name="connsiteY48" fmla="*/ 577970 h 684391"/>
              <a:gd name="connsiteX49" fmla="*/ 1742536 w 3390231"/>
              <a:gd name="connsiteY49" fmla="*/ 569344 h 684391"/>
              <a:gd name="connsiteX50" fmla="*/ 1828800 w 3390231"/>
              <a:gd name="connsiteY50" fmla="*/ 552091 h 684391"/>
              <a:gd name="connsiteX51" fmla="*/ 1897812 w 3390231"/>
              <a:gd name="connsiteY51" fmla="*/ 517585 h 684391"/>
              <a:gd name="connsiteX52" fmla="*/ 2156604 w 3390231"/>
              <a:gd name="connsiteY52" fmla="*/ 474453 h 684391"/>
              <a:gd name="connsiteX53" fmla="*/ 2234242 w 3390231"/>
              <a:gd name="connsiteY53" fmla="*/ 448574 h 684391"/>
              <a:gd name="connsiteX54" fmla="*/ 2303253 w 3390231"/>
              <a:gd name="connsiteY54" fmla="*/ 431321 h 684391"/>
              <a:gd name="connsiteX55" fmla="*/ 2372264 w 3390231"/>
              <a:gd name="connsiteY55" fmla="*/ 396815 h 684391"/>
              <a:gd name="connsiteX56" fmla="*/ 2467155 w 3390231"/>
              <a:gd name="connsiteY56" fmla="*/ 370936 h 684391"/>
              <a:gd name="connsiteX57" fmla="*/ 2518913 w 3390231"/>
              <a:gd name="connsiteY57" fmla="*/ 345057 h 684391"/>
              <a:gd name="connsiteX58" fmla="*/ 2501661 w 3390231"/>
              <a:gd name="connsiteY58" fmla="*/ 388189 h 684391"/>
              <a:gd name="connsiteX59" fmla="*/ 2458529 w 3390231"/>
              <a:gd name="connsiteY59" fmla="*/ 431321 h 684391"/>
              <a:gd name="connsiteX60" fmla="*/ 2406770 w 3390231"/>
              <a:gd name="connsiteY60" fmla="*/ 465827 h 684391"/>
              <a:gd name="connsiteX61" fmla="*/ 2337759 w 3390231"/>
              <a:gd name="connsiteY61" fmla="*/ 517585 h 684391"/>
              <a:gd name="connsiteX62" fmla="*/ 2286000 w 3390231"/>
              <a:gd name="connsiteY62" fmla="*/ 552091 h 684391"/>
              <a:gd name="connsiteX63" fmla="*/ 2303253 w 3390231"/>
              <a:gd name="connsiteY63" fmla="*/ 508959 h 684391"/>
              <a:gd name="connsiteX64" fmla="*/ 2320506 w 3390231"/>
              <a:gd name="connsiteY64" fmla="*/ 457200 h 684391"/>
              <a:gd name="connsiteX65" fmla="*/ 2372264 w 3390231"/>
              <a:gd name="connsiteY65" fmla="*/ 379562 h 684391"/>
              <a:gd name="connsiteX66" fmla="*/ 2380891 w 3390231"/>
              <a:gd name="connsiteY66" fmla="*/ 353683 h 684391"/>
              <a:gd name="connsiteX67" fmla="*/ 2424023 w 3390231"/>
              <a:gd name="connsiteY67" fmla="*/ 310551 h 684391"/>
              <a:gd name="connsiteX68" fmla="*/ 2449902 w 3390231"/>
              <a:gd name="connsiteY68" fmla="*/ 276046 h 684391"/>
              <a:gd name="connsiteX69" fmla="*/ 2570672 w 3390231"/>
              <a:gd name="connsiteY69" fmla="*/ 163902 h 684391"/>
              <a:gd name="connsiteX70" fmla="*/ 2691442 w 3390231"/>
              <a:gd name="connsiteY70" fmla="*/ 69012 h 684391"/>
              <a:gd name="connsiteX71" fmla="*/ 2725947 w 3390231"/>
              <a:gd name="connsiteY71" fmla="*/ 34506 h 684391"/>
              <a:gd name="connsiteX72" fmla="*/ 2812212 w 3390231"/>
              <a:gd name="connsiteY72" fmla="*/ 8627 h 684391"/>
              <a:gd name="connsiteX73" fmla="*/ 2838091 w 3390231"/>
              <a:gd name="connsiteY73" fmla="*/ 0 h 684391"/>
              <a:gd name="connsiteX74" fmla="*/ 2846717 w 3390231"/>
              <a:gd name="connsiteY74" fmla="*/ 43132 h 684391"/>
              <a:gd name="connsiteX75" fmla="*/ 2855344 w 3390231"/>
              <a:gd name="connsiteY75" fmla="*/ 77638 h 684391"/>
              <a:gd name="connsiteX76" fmla="*/ 2863970 w 3390231"/>
              <a:gd name="connsiteY76" fmla="*/ 129396 h 684391"/>
              <a:gd name="connsiteX77" fmla="*/ 2838091 w 3390231"/>
              <a:gd name="connsiteY77" fmla="*/ 353683 h 684391"/>
              <a:gd name="connsiteX78" fmla="*/ 2829464 w 3390231"/>
              <a:gd name="connsiteY78" fmla="*/ 414068 h 684391"/>
              <a:gd name="connsiteX79" fmla="*/ 2794959 w 3390231"/>
              <a:gd name="connsiteY79" fmla="*/ 491706 h 684391"/>
              <a:gd name="connsiteX80" fmla="*/ 2786332 w 3390231"/>
              <a:gd name="connsiteY80" fmla="*/ 517585 h 684391"/>
              <a:gd name="connsiteX81" fmla="*/ 2769079 w 3390231"/>
              <a:gd name="connsiteY81" fmla="*/ 560717 h 684391"/>
              <a:gd name="connsiteX82" fmla="*/ 2820838 w 3390231"/>
              <a:gd name="connsiteY82" fmla="*/ 508959 h 684391"/>
              <a:gd name="connsiteX83" fmla="*/ 2855344 w 3390231"/>
              <a:gd name="connsiteY83" fmla="*/ 500332 h 684391"/>
              <a:gd name="connsiteX84" fmla="*/ 2881223 w 3390231"/>
              <a:gd name="connsiteY84" fmla="*/ 474453 h 684391"/>
              <a:gd name="connsiteX85" fmla="*/ 2993366 w 3390231"/>
              <a:gd name="connsiteY85" fmla="*/ 405442 h 684391"/>
              <a:gd name="connsiteX86" fmla="*/ 3036498 w 3390231"/>
              <a:gd name="connsiteY86" fmla="*/ 388189 h 684391"/>
              <a:gd name="connsiteX87" fmla="*/ 3062378 w 3390231"/>
              <a:gd name="connsiteY87" fmla="*/ 370936 h 684391"/>
              <a:gd name="connsiteX88" fmla="*/ 3088257 w 3390231"/>
              <a:gd name="connsiteY88" fmla="*/ 362310 h 684391"/>
              <a:gd name="connsiteX89" fmla="*/ 3157268 w 3390231"/>
              <a:gd name="connsiteY89" fmla="*/ 345057 h 684391"/>
              <a:gd name="connsiteX90" fmla="*/ 3183147 w 3390231"/>
              <a:gd name="connsiteY90" fmla="*/ 362310 h 684391"/>
              <a:gd name="connsiteX91" fmla="*/ 3209027 w 3390231"/>
              <a:gd name="connsiteY91" fmla="*/ 414068 h 684391"/>
              <a:gd name="connsiteX92" fmla="*/ 3226279 w 3390231"/>
              <a:gd name="connsiteY92" fmla="*/ 681487 h 684391"/>
              <a:gd name="connsiteX93" fmla="*/ 3252159 w 3390231"/>
              <a:gd name="connsiteY93" fmla="*/ 655608 h 684391"/>
              <a:gd name="connsiteX94" fmla="*/ 3269412 w 3390231"/>
              <a:gd name="connsiteY94" fmla="*/ 629729 h 684391"/>
              <a:gd name="connsiteX95" fmla="*/ 3364302 w 3390231"/>
              <a:gd name="connsiteY95" fmla="*/ 552091 h 684391"/>
              <a:gd name="connsiteX96" fmla="*/ 3390181 w 3390231"/>
              <a:gd name="connsiteY96" fmla="*/ 526212 h 68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390231" h="684391">
                <a:moveTo>
                  <a:pt x="0" y="508959"/>
                </a:moveTo>
                <a:cubicBezTo>
                  <a:pt x="23034" y="497442"/>
                  <a:pt x="68026" y="473154"/>
                  <a:pt x="94891" y="465827"/>
                </a:cubicBezTo>
                <a:cubicBezTo>
                  <a:pt x="111765" y="461225"/>
                  <a:pt x="129606" y="461133"/>
                  <a:pt x="146649" y="457200"/>
                </a:cubicBezTo>
                <a:cubicBezTo>
                  <a:pt x="167047" y="452493"/>
                  <a:pt x="186507" y="444052"/>
                  <a:pt x="207034" y="439947"/>
                </a:cubicBezTo>
                <a:cubicBezTo>
                  <a:pt x="229766" y="435401"/>
                  <a:pt x="253215" y="435350"/>
                  <a:pt x="276045" y="431321"/>
                </a:cubicBezTo>
                <a:cubicBezTo>
                  <a:pt x="302152" y="426714"/>
                  <a:pt x="327877" y="420140"/>
                  <a:pt x="353683" y="414068"/>
                </a:cubicBezTo>
                <a:cubicBezTo>
                  <a:pt x="376765" y="408637"/>
                  <a:pt x="399344" y="400936"/>
                  <a:pt x="422695" y="396815"/>
                </a:cubicBezTo>
                <a:cubicBezTo>
                  <a:pt x="448337" y="392290"/>
                  <a:pt x="474495" y="391419"/>
                  <a:pt x="500332" y="388189"/>
                </a:cubicBezTo>
                <a:cubicBezTo>
                  <a:pt x="520508" y="385667"/>
                  <a:pt x="540661" y="382905"/>
                  <a:pt x="560717" y="379562"/>
                </a:cubicBezTo>
                <a:cubicBezTo>
                  <a:pt x="575180" y="377152"/>
                  <a:pt x="589410" y="373484"/>
                  <a:pt x="603849" y="370936"/>
                </a:cubicBezTo>
                <a:cubicBezTo>
                  <a:pt x="638298" y="364857"/>
                  <a:pt x="673429" y="362167"/>
                  <a:pt x="707366" y="353683"/>
                </a:cubicBezTo>
                <a:cubicBezTo>
                  <a:pt x="815238" y="326717"/>
                  <a:pt x="681122" y="361181"/>
                  <a:pt x="767751" y="336430"/>
                </a:cubicBezTo>
                <a:cubicBezTo>
                  <a:pt x="779151" y="333173"/>
                  <a:pt x="790755" y="330679"/>
                  <a:pt x="802257" y="327804"/>
                </a:cubicBezTo>
                <a:cubicBezTo>
                  <a:pt x="779253" y="342181"/>
                  <a:pt x="757508" y="358804"/>
                  <a:pt x="733245" y="370936"/>
                </a:cubicBezTo>
                <a:cubicBezTo>
                  <a:pt x="722641" y="376238"/>
                  <a:pt x="709533" y="374656"/>
                  <a:pt x="698740" y="379562"/>
                </a:cubicBezTo>
                <a:cubicBezTo>
                  <a:pt x="677635" y="389155"/>
                  <a:pt x="659880" y="405458"/>
                  <a:pt x="638355" y="414068"/>
                </a:cubicBezTo>
                <a:cubicBezTo>
                  <a:pt x="616339" y="422874"/>
                  <a:pt x="592143" y="424807"/>
                  <a:pt x="569344" y="431321"/>
                </a:cubicBezTo>
                <a:cubicBezTo>
                  <a:pt x="525115" y="443958"/>
                  <a:pt x="492956" y="458919"/>
                  <a:pt x="448574" y="474453"/>
                </a:cubicBezTo>
                <a:cubicBezTo>
                  <a:pt x="414244" y="486469"/>
                  <a:pt x="379563" y="497457"/>
                  <a:pt x="345057" y="508959"/>
                </a:cubicBezTo>
                <a:cubicBezTo>
                  <a:pt x="327804" y="514710"/>
                  <a:pt x="310941" y="521801"/>
                  <a:pt x="293298" y="526212"/>
                </a:cubicBezTo>
                <a:cubicBezTo>
                  <a:pt x="281796" y="529087"/>
                  <a:pt x="246937" y="534838"/>
                  <a:pt x="258793" y="534838"/>
                </a:cubicBezTo>
                <a:cubicBezTo>
                  <a:pt x="273455" y="534838"/>
                  <a:pt x="287548" y="529087"/>
                  <a:pt x="301925" y="526212"/>
                </a:cubicBezTo>
                <a:cubicBezTo>
                  <a:pt x="384221" y="493293"/>
                  <a:pt x="303775" y="523218"/>
                  <a:pt x="414068" y="491706"/>
                </a:cubicBezTo>
                <a:cubicBezTo>
                  <a:pt x="431555" y="486710"/>
                  <a:pt x="447994" y="478020"/>
                  <a:pt x="465827" y="474453"/>
                </a:cubicBezTo>
                <a:cubicBezTo>
                  <a:pt x="505702" y="466478"/>
                  <a:pt x="546340" y="462951"/>
                  <a:pt x="586596" y="457200"/>
                </a:cubicBezTo>
                <a:cubicBezTo>
                  <a:pt x="603849" y="451449"/>
                  <a:pt x="620522" y="443514"/>
                  <a:pt x="638355" y="439947"/>
                </a:cubicBezTo>
                <a:cubicBezTo>
                  <a:pt x="722927" y="423033"/>
                  <a:pt x="786170" y="420614"/>
                  <a:pt x="871268" y="414068"/>
                </a:cubicBezTo>
                <a:cubicBezTo>
                  <a:pt x="900023" y="416944"/>
                  <a:pt x="937098" y="402261"/>
                  <a:pt x="957532" y="422695"/>
                </a:cubicBezTo>
                <a:cubicBezTo>
                  <a:pt x="972334" y="437497"/>
                  <a:pt x="948053" y="463643"/>
                  <a:pt x="940279" y="483079"/>
                </a:cubicBezTo>
                <a:cubicBezTo>
                  <a:pt x="926793" y="516795"/>
                  <a:pt x="922137" y="503999"/>
                  <a:pt x="897147" y="526212"/>
                </a:cubicBezTo>
                <a:cubicBezTo>
                  <a:pt x="878911" y="542422"/>
                  <a:pt x="862642" y="560717"/>
                  <a:pt x="845389" y="577970"/>
                </a:cubicBezTo>
                <a:cubicBezTo>
                  <a:pt x="833887" y="589472"/>
                  <a:pt x="818158" y="597927"/>
                  <a:pt x="810883" y="612476"/>
                </a:cubicBezTo>
                <a:cubicBezTo>
                  <a:pt x="805132" y="623978"/>
                  <a:pt x="782930" y="639848"/>
                  <a:pt x="793630" y="646981"/>
                </a:cubicBezTo>
                <a:cubicBezTo>
                  <a:pt x="806514" y="655571"/>
                  <a:pt x="822209" y="635021"/>
                  <a:pt x="836762" y="629729"/>
                </a:cubicBezTo>
                <a:cubicBezTo>
                  <a:pt x="853853" y="623514"/>
                  <a:pt x="871102" y="617702"/>
                  <a:pt x="888521" y="612476"/>
                </a:cubicBezTo>
                <a:cubicBezTo>
                  <a:pt x="909882" y="606068"/>
                  <a:pt x="998354" y="587082"/>
                  <a:pt x="1000664" y="586596"/>
                </a:cubicBezTo>
                <a:cubicBezTo>
                  <a:pt x="1029359" y="580555"/>
                  <a:pt x="1058570" y="576807"/>
                  <a:pt x="1086929" y="569344"/>
                </a:cubicBezTo>
                <a:cubicBezTo>
                  <a:pt x="1113310" y="562402"/>
                  <a:pt x="1137937" y="549382"/>
                  <a:pt x="1164566" y="543464"/>
                </a:cubicBezTo>
                <a:cubicBezTo>
                  <a:pt x="1189985" y="537815"/>
                  <a:pt x="1216453" y="538701"/>
                  <a:pt x="1242204" y="534838"/>
                </a:cubicBezTo>
                <a:cubicBezTo>
                  <a:pt x="1273997" y="530069"/>
                  <a:pt x="1305636" y="524208"/>
                  <a:pt x="1337095" y="517585"/>
                </a:cubicBezTo>
                <a:cubicBezTo>
                  <a:pt x="1360298" y="512700"/>
                  <a:pt x="1382755" y="504453"/>
                  <a:pt x="1406106" y="500332"/>
                </a:cubicBezTo>
                <a:cubicBezTo>
                  <a:pt x="1431748" y="495807"/>
                  <a:pt x="1457907" y="494936"/>
                  <a:pt x="1483744" y="491706"/>
                </a:cubicBezTo>
                <a:cubicBezTo>
                  <a:pt x="1503920" y="489184"/>
                  <a:pt x="1524001" y="485955"/>
                  <a:pt x="1544129" y="483079"/>
                </a:cubicBezTo>
                <a:cubicBezTo>
                  <a:pt x="1609797" y="461191"/>
                  <a:pt x="1578054" y="469394"/>
                  <a:pt x="1639019" y="457200"/>
                </a:cubicBezTo>
                <a:cubicBezTo>
                  <a:pt x="1619529" y="515673"/>
                  <a:pt x="1647056" y="445948"/>
                  <a:pt x="1595887" y="517585"/>
                </a:cubicBezTo>
                <a:cubicBezTo>
                  <a:pt x="1558008" y="570616"/>
                  <a:pt x="1624444" y="518676"/>
                  <a:pt x="1561381" y="560717"/>
                </a:cubicBezTo>
                <a:cubicBezTo>
                  <a:pt x="1552755" y="572219"/>
                  <a:pt x="1543859" y="583524"/>
                  <a:pt x="1535502" y="595223"/>
                </a:cubicBezTo>
                <a:cubicBezTo>
                  <a:pt x="1529476" y="603659"/>
                  <a:pt x="1507986" y="619636"/>
                  <a:pt x="1518249" y="621102"/>
                </a:cubicBezTo>
                <a:cubicBezTo>
                  <a:pt x="1547751" y="625316"/>
                  <a:pt x="1647670" y="584053"/>
                  <a:pt x="1673525" y="577970"/>
                </a:cubicBezTo>
                <a:cubicBezTo>
                  <a:pt x="1696091" y="572660"/>
                  <a:pt x="1719669" y="573155"/>
                  <a:pt x="1742536" y="569344"/>
                </a:cubicBezTo>
                <a:cubicBezTo>
                  <a:pt x="1771461" y="564523"/>
                  <a:pt x="1800045" y="557842"/>
                  <a:pt x="1828800" y="552091"/>
                </a:cubicBezTo>
                <a:cubicBezTo>
                  <a:pt x="1851804" y="540589"/>
                  <a:pt x="1873019" y="524425"/>
                  <a:pt x="1897812" y="517585"/>
                </a:cubicBezTo>
                <a:cubicBezTo>
                  <a:pt x="1997406" y="490110"/>
                  <a:pt x="2063255" y="484825"/>
                  <a:pt x="2156604" y="474453"/>
                </a:cubicBezTo>
                <a:cubicBezTo>
                  <a:pt x="2182483" y="465827"/>
                  <a:pt x="2208071" y="456271"/>
                  <a:pt x="2234242" y="448574"/>
                </a:cubicBezTo>
                <a:cubicBezTo>
                  <a:pt x="2256990" y="441883"/>
                  <a:pt x="2281051" y="439647"/>
                  <a:pt x="2303253" y="431321"/>
                </a:cubicBezTo>
                <a:cubicBezTo>
                  <a:pt x="2327334" y="422290"/>
                  <a:pt x="2348625" y="406946"/>
                  <a:pt x="2372264" y="396815"/>
                </a:cubicBezTo>
                <a:cubicBezTo>
                  <a:pt x="2410571" y="380397"/>
                  <a:pt x="2428249" y="378717"/>
                  <a:pt x="2467155" y="370936"/>
                </a:cubicBezTo>
                <a:cubicBezTo>
                  <a:pt x="2484408" y="362310"/>
                  <a:pt x="2501660" y="336431"/>
                  <a:pt x="2518913" y="345057"/>
                </a:cubicBezTo>
                <a:cubicBezTo>
                  <a:pt x="2532763" y="351982"/>
                  <a:pt x="2510541" y="375503"/>
                  <a:pt x="2501661" y="388189"/>
                </a:cubicBezTo>
                <a:cubicBezTo>
                  <a:pt x="2490001" y="404846"/>
                  <a:pt x="2474266" y="418446"/>
                  <a:pt x="2458529" y="431321"/>
                </a:cubicBezTo>
                <a:cubicBezTo>
                  <a:pt x="2442481" y="444452"/>
                  <a:pt x="2423643" y="453775"/>
                  <a:pt x="2406770" y="465827"/>
                </a:cubicBezTo>
                <a:cubicBezTo>
                  <a:pt x="2383371" y="482540"/>
                  <a:pt x="2361684" y="501635"/>
                  <a:pt x="2337759" y="517585"/>
                </a:cubicBezTo>
                <a:lnTo>
                  <a:pt x="2286000" y="552091"/>
                </a:lnTo>
                <a:cubicBezTo>
                  <a:pt x="2291751" y="537714"/>
                  <a:pt x="2297961" y="523512"/>
                  <a:pt x="2303253" y="508959"/>
                </a:cubicBezTo>
                <a:cubicBezTo>
                  <a:pt x="2309468" y="491868"/>
                  <a:pt x="2312981" y="473756"/>
                  <a:pt x="2320506" y="457200"/>
                </a:cubicBezTo>
                <a:cubicBezTo>
                  <a:pt x="2333304" y="429044"/>
                  <a:pt x="2353885" y="404068"/>
                  <a:pt x="2372264" y="379562"/>
                </a:cubicBezTo>
                <a:cubicBezTo>
                  <a:pt x="2375140" y="370936"/>
                  <a:pt x="2375435" y="360957"/>
                  <a:pt x="2380891" y="353683"/>
                </a:cubicBezTo>
                <a:cubicBezTo>
                  <a:pt x="2393091" y="337417"/>
                  <a:pt x="2410515" y="325748"/>
                  <a:pt x="2424023" y="310551"/>
                </a:cubicBezTo>
                <a:cubicBezTo>
                  <a:pt x="2433575" y="299805"/>
                  <a:pt x="2441657" y="287824"/>
                  <a:pt x="2449902" y="276046"/>
                </a:cubicBezTo>
                <a:cubicBezTo>
                  <a:pt x="2555572" y="125089"/>
                  <a:pt x="2379916" y="354658"/>
                  <a:pt x="2570672" y="163902"/>
                </a:cubicBezTo>
                <a:cubicBezTo>
                  <a:pt x="2681956" y="52618"/>
                  <a:pt x="2556885" y="169930"/>
                  <a:pt x="2691442" y="69012"/>
                </a:cubicBezTo>
                <a:cubicBezTo>
                  <a:pt x="2704455" y="59252"/>
                  <a:pt x="2712413" y="43529"/>
                  <a:pt x="2725947" y="34506"/>
                </a:cubicBezTo>
                <a:cubicBezTo>
                  <a:pt x="2753768" y="15958"/>
                  <a:pt x="2781283" y="16359"/>
                  <a:pt x="2812212" y="8627"/>
                </a:cubicBezTo>
                <a:cubicBezTo>
                  <a:pt x="2821034" y="6422"/>
                  <a:pt x="2829465" y="2876"/>
                  <a:pt x="2838091" y="0"/>
                </a:cubicBezTo>
                <a:cubicBezTo>
                  <a:pt x="2840966" y="14377"/>
                  <a:pt x="2843536" y="28819"/>
                  <a:pt x="2846717" y="43132"/>
                </a:cubicBezTo>
                <a:cubicBezTo>
                  <a:pt x="2849289" y="54706"/>
                  <a:pt x="2853019" y="66012"/>
                  <a:pt x="2855344" y="77638"/>
                </a:cubicBezTo>
                <a:cubicBezTo>
                  <a:pt x="2858774" y="94789"/>
                  <a:pt x="2861095" y="112143"/>
                  <a:pt x="2863970" y="129396"/>
                </a:cubicBezTo>
                <a:cubicBezTo>
                  <a:pt x="2836425" y="404845"/>
                  <a:pt x="2858806" y="219036"/>
                  <a:pt x="2838091" y="353683"/>
                </a:cubicBezTo>
                <a:cubicBezTo>
                  <a:pt x="2834999" y="373779"/>
                  <a:pt x="2834036" y="394256"/>
                  <a:pt x="2829464" y="414068"/>
                </a:cubicBezTo>
                <a:cubicBezTo>
                  <a:pt x="2810388" y="496731"/>
                  <a:pt x="2821471" y="438684"/>
                  <a:pt x="2794959" y="491706"/>
                </a:cubicBezTo>
                <a:cubicBezTo>
                  <a:pt x="2790892" y="499839"/>
                  <a:pt x="2789525" y="509071"/>
                  <a:pt x="2786332" y="517585"/>
                </a:cubicBezTo>
                <a:cubicBezTo>
                  <a:pt x="2780895" y="532084"/>
                  <a:pt x="2754056" y="564472"/>
                  <a:pt x="2769079" y="560717"/>
                </a:cubicBezTo>
                <a:cubicBezTo>
                  <a:pt x="2792750" y="554800"/>
                  <a:pt x="2797167" y="514877"/>
                  <a:pt x="2820838" y="508959"/>
                </a:cubicBezTo>
                <a:lnTo>
                  <a:pt x="2855344" y="500332"/>
                </a:lnTo>
                <a:cubicBezTo>
                  <a:pt x="2863970" y="491706"/>
                  <a:pt x="2871463" y="481773"/>
                  <a:pt x="2881223" y="474453"/>
                </a:cubicBezTo>
                <a:cubicBezTo>
                  <a:pt x="2918055" y="446830"/>
                  <a:pt x="2952337" y="423678"/>
                  <a:pt x="2993366" y="405442"/>
                </a:cubicBezTo>
                <a:cubicBezTo>
                  <a:pt x="3007516" y="399153"/>
                  <a:pt x="3022648" y="395114"/>
                  <a:pt x="3036498" y="388189"/>
                </a:cubicBezTo>
                <a:cubicBezTo>
                  <a:pt x="3045771" y="383552"/>
                  <a:pt x="3053105" y="375573"/>
                  <a:pt x="3062378" y="370936"/>
                </a:cubicBezTo>
                <a:cubicBezTo>
                  <a:pt x="3070511" y="366870"/>
                  <a:pt x="3079484" y="364702"/>
                  <a:pt x="3088257" y="362310"/>
                </a:cubicBezTo>
                <a:cubicBezTo>
                  <a:pt x="3111133" y="356071"/>
                  <a:pt x="3157268" y="345057"/>
                  <a:pt x="3157268" y="345057"/>
                </a:cubicBezTo>
                <a:cubicBezTo>
                  <a:pt x="3165894" y="350808"/>
                  <a:pt x="3175816" y="354979"/>
                  <a:pt x="3183147" y="362310"/>
                </a:cubicBezTo>
                <a:cubicBezTo>
                  <a:pt x="3199869" y="379032"/>
                  <a:pt x="3202010" y="393020"/>
                  <a:pt x="3209027" y="414068"/>
                </a:cubicBezTo>
                <a:cubicBezTo>
                  <a:pt x="3214778" y="503208"/>
                  <a:pt x="3210577" y="593553"/>
                  <a:pt x="3226279" y="681487"/>
                </a:cubicBezTo>
                <a:cubicBezTo>
                  <a:pt x="3228424" y="693497"/>
                  <a:pt x="3244349" y="664980"/>
                  <a:pt x="3252159" y="655608"/>
                </a:cubicBezTo>
                <a:cubicBezTo>
                  <a:pt x="3258796" y="647643"/>
                  <a:pt x="3262081" y="637060"/>
                  <a:pt x="3269412" y="629729"/>
                </a:cubicBezTo>
                <a:cubicBezTo>
                  <a:pt x="3292230" y="606911"/>
                  <a:pt x="3334881" y="573106"/>
                  <a:pt x="3364302" y="552091"/>
                </a:cubicBezTo>
                <a:cubicBezTo>
                  <a:pt x="3392573" y="531897"/>
                  <a:pt x="3390181" y="545579"/>
                  <a:pt x="3390181" y="526212"/>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4339988" y="3805761"/>
            <a:ext cx="2172972" cy="247624"/>
          </a:xfrm>
          <a:custGeom>
            <a:avLst/>
            <a:gdLst>
              <a:gd name="connsiteX0" fmla="*/ 0 w 2172972"/>
              <a:gd name="connsiteY0" fmla="*/ 15612 h 247624"/>
              <a:gd name="connsiteX1" fmla="*/ 68239 w 2172972"/>
              <a:gd name="connsiteY1" fmla="*/ 56555 h 247624"/>
              <a:gd name="connsiteX2" fmla="*/ 259308 w 2172972"/>
              <a:gd name="connsiteY2" fmla="*/ 111146 h 247624"/>
              <a:gd name="connsiteX3" fmla="*/ 395785 w 2172972"/>
              <a:gd name="connsiteY3" fmla="*/ 124794 h 247624"/>
              <a:gd name="connsiteX4" fmla="*/ 586854 w 2172972"/>
              <a:gd name="connsiteY4" fmla="*/ 152090 h 247624"/>
              <a:gd name="connsiteX5" fmla="*/ 805218 w 2172972"/>
              <a:gd name="connsiteY5" fmla="*/ 179385 h 247624"/>
              <a:gd name="connsiteX6" fmla="*/ 859809 w 2172972"/>
              <a:gd name="connsiteY6" fmla="*/ 193033 h 247624"/>
              <a:gd name="connsiteX7" fmla="*/ 218364 w 2172972"/>
              <a:gd name="connsiteY7" fmla="*/ 206681 h 247624"/>
              <a:gd name="connsiteX8" fmla="*/ 327546 w 2172972"/>
              <a:gd name="connsiteY8" fmla="*/ 220329 h 247624"/>
              <a:gd name="connsiteX9" fmla="*/ 723331 w 2172972"/>
              <a:gd name="connsiteY9" fmla="*/ 233976 h 247624"/>
              <a:gd name="connsiteX10" fmla="*/ 1719618 w 2172972"/>
              <a:gd name="connsiteY10" fmla="*/ 220329 h 247624"/>
              <a:gd name="connsiteX11" fmla="*/ 1487606 w 2172972"/>
              <a:gd name="connsiteY11" fmla="*/ 233976 h 247624"/>
              <a:gd name="connsiteX12" fmla="*/ 1201003 w 2172972"/>
              <a:gd name="connsiteY12" fmla="*/ 247624 h 247624"/>
              <a:gd name="connsiteX13" fmla="*/ 832513 w 2172972"/>
              <a:gd name="connsiteY13" fmla="*/ 233976 h 247624"/>
              <a:gd name="connsiteX14" fmla="*/ 791570 w 2172972"/>
              <a:gd name="connsiteY14" fmla="*/ 206681 h 247624"/>
              <a:gd name="connsiteX15" fmla="*/ 846161 w 2172972"/>
              <a:gd name="connsiteY15" fmla="*/ 179385 h 247624"/>
              <a:gd name="connsiteX16" fmla="*/ 1037230 w 2172972"/>
              <a:gd name="connsiteY16" fmla="*/ 152090 h 247624"/>
              <a:gd name="connsiteX17" fmla="*/ 1160060 w 2172972"/>
              <a:gd name="connsiteY17" fmla="*/ 138442 h 247624"/>
              <a:gd name="connsiteX18" fmla="*/ 1269242 w 2172972"/>
              <a:gd name="connsiteY18" fmla="*/ 124794 h 247624"/>
              <a:gd name="connsiteX19" fmla="*/ 1501254 w 2172972"/>
              <a:gd name="connsiteY19" fmla="*/ 111146 h 247624"/>
              <a:gd name="connsiteX20" fmla="*/ 1937982 w 2172972"/>
              <a:gd name="connsiteY20" fmla="*/ 138442 h 247624"/>
              <a:gd name="connsiteX21" fmla="*/ 2033516 w 2172972"/>
              <a:gd name="connsiteY21" fmla="*/ 165738 h 247624"/>
              <a:gd name="connsiteX22" fmla="*/ 2129051 w 2172972"/>
              <a:gd name="connsiteY22" fmla="*/ 179385 h 247624"/>
              <a:gd name="connsiteX23" fmla="*/ 2169994 w 2172972"/>
              <a:gd name="connsiteY23" fmla="*/ 193033 h 247624"/>
              <a:gd name="connsiteX24" fmla="*/ 1992573 w 2172972"/>
              <a:gd name="connsiteY24" fmla="*/ 165738 h 247624"/>
              <a:gd name="connsiteX25" fmla="*/ 1869743 w 2172972"/>
              <a:gd name="connsiteY25" fmla="*/ 152090 h 247624"/>
              <a:gd name="connsiteX26" fmla="*/ 1774209 w 2172972"/>
              <a:gd name="connsiteY26" fmla="*/ 138442 h 247624"/>
              <a:gd name="connsiteX27" fmla="*/ 1733266 w 2172972"/>
              <a:gd name="connsiteY27" fmla="*/ 124794 h 247624"/>
              <a:gd name="connsiteX28" fmla="*/ 1583140 w 2172972"/>
              <a:gd name="connsiteY28" fmla="*/ 97499 h 247624"/>
              <a:gd name="connsiteX29" fmla="*/ 1542197 w 2172972"/>
              <a:gd name="connsiteY29" fmla="*/ 83851 h 247624"/>
              <a:gd name="connsiteX30" fmla="*/ 1569493 w 2172972"/>
              <a:gd name="connsiteY30" fmla="*/ 1964 h 247624"/>
              <a:gd name="connsiteX31" fmla="*/ 1856096 w 2172972"/>
              <a:gd name="connsiteY31" fmla="*/ 15612 h 247624"/>
              <a:gd name="connsiteX32" fmla="*/ 1924334 w 2172972"/>
              <a:gd name="connsiteY32" fmla="*/ 42908 h 247624"/>
              <a:gd name="connsiteX33" fmla="*/ 2074460 w 2172972"/>
              <a:gd name="connsiteY33" fmla="*/ 83851 h 247624"/>
              <a:gd name="connsiteX34" fmla="*/ 2101755 w 2172972"/>
              <a:gd name="connsiteY34" fmla="*/ 97499 h 24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72972" h="247624">
                <a:moveTo>
                  <a:pt x="0" y="15612"/>
                </a:moveTo>
                <a:cubicBezTo>
                  <a:pt x="22746" y="29260"/>
                  <a:pt x="44090" y="45578"/>
                  <a:pt x="68239" y="56555"/>
                </a:cubicBezTo>
                <a:cubicBezTo>
                  <a:pt x="105819" y="73637"/>
                  <a:pt x="226384" y="105659"/>
                  <a:pt x="259308" y="111146"/>
                </a:cubicBezTo>
                <a:cubicBezTo>
                  <a:pt x="304405" y="118662"/>
                  <a:pt x="350419" y="119123"/>
                  <a:pt x="395785" y="124794"/>
                </a:cubicBezTo>
                <a:cubicBezTo>
                  <a:pt x="459624" y="132774"/>
                  <a:pt x="522911" y="144985"/>
                  <a:pt x="586854" y="152090"/>
                </a:cubicBezTo>
                <a:cubicBezTo>
                  <a:pt x="645446" y="158600"/>
                  <a:pt x="744029" y="168260"/>
                  <a:pt x="805218" y="179385"/>
                </a:cubicBezTo>
                <a:cubicBezTo>
                  <a:pt x="823673" y="182740"/>
                  <a:pt x="841612" y="188484"/>
                  <a:pt x="859809" y="193033"/>
                </a:cubicBezTo>
                <a:cubicBezTo>
                  <a:pt x="645994" y="197582"/>
                  <a:pt x="431947" y="195728"/>
                  <a:pt x="218364" y="206681"/>
                </a:cubicBezTo>
                <a:cubicBezTo>
                  <a:pt x="181735" y="208559"/>
                  <a:pt x="290922" y="218349"/>
                  <a:pt x="327546" y="220329"/>
                </a:cubicBezTo>
                <a:cubicBezTo>
                  <a:pt x="459360" y="227454"/>
                  <a:pt x="591403" y="229427"/>
                  <a:pt x="723331" y="233976"/>
                </a:cubicBezTo>
                <a:lnTo>
                  <a:pt x="1719618" y="220329"/>
                </a:lnTo>
                <a:cubicBezTo>
                  <a:pt x="1797089" y="220329"/>
                  <a:pt x="1564970" y="229904"/>
                  <a:pt x="1487606" y="233976"/>
                </a:cubicBezTo>
                <a:lnTo>
                  <a:pt x="1201003" y="247624"/>
                </a:lnTo>
                <a:cubicBezTo>
                  <a:pt x="1078173" y="243075"/>
                  <a:pt x="954817" y="246206"/>
                  <a:pt x="832513" y="233976"/>
                </a:cubicBezTo>
                <a:cubicBezTo>
                  <a:pt x="816192" y="232344"/>
                  <a:pt x="787592" y="222594"/>
                  <a:pt x="791570" y="206681"/>
                </a:cubicBezTo>
                <a:cubicBezTo>
                  <a:pt x="796504" y="186944"/>
                  <a:pt x="826301" y="183798"/>
                  <a:pt x="846161" y="179385"/>
                </a:cubicBezTo>
                <a:cubicBezTo>
                  <a:pt x="908965" y="165429"/>
                  <a:pt x="973434" y="160411"/>
                  <a:pt x="1037230" y="152090"/>
                </a:cubicBezTo>
                <a:cubicBezTo>
                  <a:pt x="1078079" y="146762"/>
                  <a:pt x="1119147" y="143255"/>
                  <a:pt x="1160060" y="138442"/>
                </a:cubicBezTo>
                <a:cubicBezTo>
                  <a:pt x="1196486" y="134157"/>
                  <a:pt x="1232682" y="127719"/>
                  <a:pt x="1269242" y="124794"/>
                </a:cubicBezTo>
                <a:cubicBezTo>
                  <a:pt x="1346466" y="118616"/>
                  <a:pt x="1423917" y="115695"/>
                  <a:pt x="1501254" y="111146"/>
                </a:cubicBezTo>
                <a:cubicBezTo>
                  <a:pt x="1646830" y="120245"/>
                  <a:pt x="1792883" y="123560"/>
                  <a:pt x="1937982" y="138442"/>
                </a:cubicBezTo>
                <a:cubicBezTo>
                  <a:pt x="1970928" y="141821"/>
                  <a:pt x="2001132" y="158799"/>
                  <a:pt x="2033516" y="165738"/>
                </a:cubicBezTo>
                <a:cubicBezTo>
                  <a:pt x="2064970" y="172478"/>
                  <a:pt x="2097206" y="174836"/>
                  <a:pt x="2129051" y="179385"/>
                </a:cubicBezTo>
                <a:cubicBezTo>
                  <a:pt x="2142699" y="183934"/>
                  <a:pt x="2184380" y="193033"/>
                  <a:pt x="2169994" y="193033"/>
                </a:cubicBezTo>
                <a:cubicBezTo>
                  <a:pt x="2000917" y="193033"/>
                  <a:pt x="2099698" y="182218"/>
                  <a:pt x="1992573" y="165738"/>
                </a:cubicBezTo>
                <a:cubicBezTo>
                  <a:pt x="1951857" y="159474"/>
                  <a:pt x="1910620" y="157200"/>
                  <a:pt x="1869743" y="152090"/>
                </a:cubicBezTo>
                <a:cubicBezTo>
                  <a:pt x="1837823" y="148100"/>
                  <a:pt x="1806054" y="142991"/>
                  <a:pt x="1774209" y="138442"/>
                </a:cubicBezTo>
                <a:cubicBezTo>
                  <a:pt x="1760561" y="133893"/>
                  <a:pt x="1747309" y="127915"/>
                  <a:pt x="1733266" y="124794"/>
                </a:cubicBezTo>
                <a:cubicBezTo>
                  <a:pt x="1623778" y="100463"/>
                  <a:pt x="1682470" y="122331"/>
                  <a:pt x="1583140" y="97499"/>
                </a:cubicBezTo>
                <a:cubicBezTo>
                  <a:pt x="1569184" y="94010"/>
                  <a:pt x="1555845" y="88400"/>
                  <a:pt x="1542197" y="83851"/>
                </a:cubicBezTo>
                <a:cubicBezTo>
                  <a:pt x="1522990" y="55040"/>
                  <a:pt x="1473066" y="9678"/>
                  <a:pt x="1569493" y="1964"/>
                </a:cubicBezTo>
                <a:cubicBezTo>
                  <a:pt x="1664831" y="-5663"/>
                  <a:pt x="1760562" y="11063"/>
                  <a:pt x="1856096" y="15612"/>
                </a:cubicBezTo>
                <a:cubicBezTo>
                  <a:pt x="1878842" y="24711"/>
                  <a:pt x="1900919" y="35703"/>
                  <a:pt x="1924334" y="42908"/>
                </a:cubicBezTo>
                <a:cubicBezTo>
                  <a:pt x="1980299" y="60128"/>
                  <a:pt x="2023687" y="63542"/>
                  <a:pt x="2074460" y="83851"/>
                </a:cubicBezTo>
                <a:cubicBezTo>
                  <a:pt x="2083905" y="87629"/>
                  <a:pt x="2092657" y="92950"/>
                  <a:pt x="2101755" y="97499"/>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213234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ight Arrow 80"/>
          <p:cNvSpPr/>
          <p:nvPr/>
        </p:nvSpPr>
        <p:spPr bwMode="auto">
          <a:xfrm>
            <a:off x="0" y="457200"/>
            <a:ext cx="11782531" cy="6273800"/>
          </a:xfrm>
          <a:prstGeom prst="rightArrow">
            <a:avLst>
              <a:gd name="adj1" fmla="val 50000"/>
              <a:gd name="adj2" fmla="val 50203"/>
            </a:avLst>
          </a:prstGeom>
          <a:gradFill flip="none" rotWithShape="1">
            <a:gsLst>
              <a:gs pos="0">
                <a:schemeClr val="bg1">
                  <a:lumMod val="50000"/>
                </a:schemeClr>
              </a:gs>
              <a:gs pos="50000">
                <a:schemeClr val="bg1"/>
              </a:gs>
              <a:gs pos="100000">
                <a:schemeClr val="bg2"/>
              </a:gs>
            </a:gsLst>
            <a:lin ang="13500000" scaled="1"/>
            <a:tileRect/>
          </a:gradFill>
          <a:ln>
            <a:headEnd type="none" w="med" len="med"/>
            <a:tailEnd type="none" w="med" len="med"/>
          </a:ln>
          <a:effectLst/>
          <a:scene3d>
            <a:camera prst="orthographicFront">
              <a:rot lat="0" lon="0" rev="0"/>
            </a:camera>
            <a:lightRig rig="threePt" dir="t">
              <a:rot lat="0" lon="0" rev="1200000"/>
            </a:lightRig>
          </a:scene3d>
          <a:sp3d>
            <a:bevelT/>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bg1"/>
                  </a:gs>
                  <a:gs pos="100000">
                    <a:schemeClr val="bg1"/>
                  </a:gs>
                </a:gsLst>
                <a:lin ang="13500000" scaled="1"/>
              </a:gradFill>
              <a:latin typeface="Segoe UI" pitchFamily="34" charset="0"/>
            </a:endParaRPr>
          </a:p>
        </p:txBody>
      </p:sp>
      <p:sp>
        <p:nvSpPr>
          <p:cNvPr id="2" name="Title 1"/>
          <p:cNvSpPr>
            <a:spLocks noGrp="1"/>
          </p:cNvSpPr>
          <p:nvPr>
            <p:ph type="title"/>
          </p:nvPr>
        </p:nvSpPr>
        <p:spPr>
          <a:xfrm>
            <a:off x="505431" y="228600"/>
            <a:ext cx="11297882" cy="909645"/>
          </a:xfrm>
        </p:spPr>
        <p:txBody>
          <a:bodyPr>
            <a:normAutofit fontScale="90000"/>
          </a:bodyPr>
          <a:lstStyle/>
          <a:p>
            <a:r>
              <a:rPr lang="en-US" sz="4900" dirty="0" smtClean="0"/>
              <a:t>File Server Migration</a:t>
            </a:r>
            <a:r>
              <a:rPr lang="en-US" sz="5300" dirty="0" smtClean="0"/>
              <a:t/>
            </a:r>
            <a:br>
              <a:rPr lang="en-US" sz="5300" dirty="0" smtClean="0"/>
            </a:br>
            <a:r>
              <a:rPr lang="en-US" sz="3300" dirty="0" smtClean="0">
                <a:gradFill flip="none" rotWithShape="1">
                  <a:gsLst>
                    <a:gs pos="0">
                      <a:schemeClr val="accent1"/>
                    </a:gs>
                    <a:gs pos="100000">
                      <a:schemeClr val="accent1"/>
                    </a:gs>
                  </a:gsLst>
                  <a:lin ang="5400000" scaled="0"/>
                  <a:tileRect/>
                </a:gradFill>
              </a:rPr>
              <a:t>Pre-Migration</a:t>
            </a:r>
            <a:endParaRPr lang="en-US" sz="3300" dirty="0">
              <a:gradFill flip="none" rotWithShape="1">
                <a:gsLst>
                  <a:gs pos="0">
                    <a:schemeClr val="accent1"/>
                  </a:gs>
                  <a:gs pos="100000">
                    <a:schemeClr val="accent1"/>
                  </a:gs>
                </a:gsLst>
                <a:lin ang="5400000" scaled="0"/>
                <a:tileRect/>
              </a:gradFill>
            </a:endParaRPr>
          </a:p>
        </p:txBody>
      </p:sp>
      <p:sp>
        <p:nvSpPr>
          <p:cNvPr id="33" name="Content Placeholder 2"/>
          <p:cNvSpPr>
            <a:spLocks noGrp="1"/>
          </p:cNvSpPr>
          <p:nvPr>
            <p:ph idx="1"/>
          </p:nvPr>
        </p:nvSpPr>
        <p:spPr>
          <a:xfrm>
            <a:off x="255698" y="2963376"/>
            <a:ext cx="2160131" cy="1206484"/>
          </a:xfrm>
        </p:spPr>
        <p:txBody>
          <a:bodyPr/>
          <a:lstStyle/>
          <a:p>
            <a:pPr marL="0" lvl="0" indent="0">
              <a:buSzPct val="80000"/>
              <a:buNone/>
              <a:defRPr/>
            </a:pPr>
            <a:r>
              <a:rPr lang="en-US" sz="1600" smtClean="0"/>
              <a:t>On the Source:</a:t>
            </a:r>
          </a:p>
          <a:p>
            <a:pPr marL="180000" lvl="1" indent="-180000">
              <a:buSzPct val="80000"/>
              <a:buFont typeface="Arial" pitchFamily="34" charset="0"/>
              <a:buChar char="•"/>
              <a:defRPr/>
            </a:pPr>
            <a:r>
              <a:rPr lang="en-US" sz="1600" smtClean="0"/>
              <a:t>Back up full server or system state</a:t>
            </a:r>
          </a:p>
          <a:p>
            <a:pPr marL="180000" lvl="1" indent="-180000">
              <a:buSzPct val="80000"/>
              <a:buFont typeface="Arial" pitchFamily="34" charset="0"/>
              <a:buChar char="•"/>
              <a:defRPr/>
            </a:pPr>
            <a:r>
              <a:rPr lang="en-US" sz="1600" smtClean="0"/>
              <a:t>If you are migrating DFS, back up ADDS</a:t>
            </a:r>
            <a:endParaRPr lang="en-US" sz="1600" dirty="0" smtClean="0"/>
          </a:p>
        </p:txBody>
      </p:sp>
      <p:sp>
        <p:nvSpPr>
          <p:cNvPr id="21" name="TextBox 20"/>
          <p:cNvSpPr txBox="1"/>
          <p:nvPr/>
        </p:nvSpPr>
        <p:spPr>
          <a:xfrm>
            <a:off x="13227132" y="1540933"/>
            <a:ext cx="184731" cy="369332"/>
          </a:xfrm>
          <a:prstGeom prst="rect">
            <a:avLst/>
          </a:prstGeom>
          <a:noFill/>
        </p:spPr>
        <p:txBody>
          <a:bodyPr wrap="none" rtlCol="0">
            <a:spAutoFit/>
          </a:bodyPr>
          <a:lstStyle/>
          <a:p>
            <a:endParaRPr lang="en-US" dirty="0"/>
          </a:p>
        </p:txBody>
      </p:sp>
      <p:sp>
        <p:nvSpPr>
          <p:cNvPr id="29" name="Round Same Side Corner Rectangle 28"/>
          <p:cNvSpPr/>
          <p:nvPr/>
        </p:nvSpPr>
        <p:spPr>
          <a:xfrm rot="10800000">
            <a:off x="203148" y="2209800"/>
            <a:ext cx="2234618" cy="696772"/>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30" name="Round Same Side Corner Rectangle 29"/>
          <p:cNvSpPr/>
          <p:nvPr/>
        </p:nvSpPr>
        <p:spPr>
          <a:xfrm rot="10800000">
            <a:off x="203142" y="2590800"/>
            <a:ext cx="2234617" cy="2476132"/>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31" name="Rounded Rectangle 30"/>
          <p:cNvSpPr/>
          <p:nvPr/>
        </p:nvSpPr>
        <p:spPr bwMode="auto">
          <a:xfrm rot="10800000">
            <a:off x="203147" y="2133600"/>
            <a:ext cx="2234618" cy="1980905"/>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uLnTx/>
              <a:uFillTx/>
              <a:latin typeface="+mj-lt"/>
              <a:cs typeface="Arial" charset="0"/>
            </a:endParaRPr>
          </a:p>
        </p:txBody>
      </p:sp>
      <p:sp>
        <p:nvSpPr>
          <p:cNvPr id="32" name="TextBox 31"/>
          <p:cNvSpPr txBox="1"/>
          <p:nvPr/>
        </p:nvSpPr>
        <p:spPr>
          <a:xfrm>
            <a:off x="304722" y="2205336"/>
            <a:ext cx="1787694" cy="461665"/>
          </a:xfrm>
          <a:prstGeom prst="rect">
            <a:avLst/>
          </a:prstGeom>
          <a:noFill/>
        </p:spPr>
        <p:txBody>
          <a:bodyPr wrap="square" rtlCol="0">
            <a:spAutoFit/>
          </a:bodyPr>
          <a:lstStyle/>
          <a:p>
            <a:r>
              <a:rPr lang="en-US" sz="2400" dirty="0" smtClean="0"/>
              <a:t>Step 1</a:t>
            </a:r>
            <a:endParaRPr lang="en-US" sz="2400" dirty="0"/>
          </a:p>
        </p:txBody>
      </p:sp>
      <p:sp>
        <p:nvSpPr>
          <p:cNvPr id="47" name="Round Same Side Corner Rectangle 46"/>
          <p:cNvSpPr/>
          <p:nvPr/>
        </p:nvSpPr>
        <p:spPr>
          <a:xfrm rot="10800000">
            <a:off x="5078677" y="2209800"/>
            <a:ext cx="2234618" cy="696772"/>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48" name="Round Same Side Corner Rectangle 47"/>
          <p:cNvSpPr/>
          <p:nvPr/>
        </p:nvSpPr>
        <p:spPr>
          <a:xfrm rot="10800000">
            <a:off x="5078671" y="2590800"/>
            <a:ext cx="2234617" cy="2476132"/>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49" name="Rounded Rectangle 48"/>
          <p:cNvSpPr/>
          <p:nvPr/>
        </p:nvSpPr>
        <p:spPr bwMode="auto">
          <a:xfrm rot="10800000">
            <a:off x="5078676" y="2133600"/>
            <a:ext cx="2234618" cy="1980905"/>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uLnTx/>
              <a:uFillTx/>
              <a:latin typeface="+mj-lt"/>
              <a:cs typeface="Arial" charset="0"/>
            </a:endParaRPr>
          </a:p>
        </p:txBody>
      </p:sp>
      <p:sp>
        <p:nvSpPr>
          <p:cNvPr id="50" name="TextBox 49"/>
          <p:cNvSpPr txBox="1"/>
          <p:nvPr/>
        </p:nvSpPr>
        <p:spPr>
          <a:xfrm>
            <a:off x="5180251" y="2205336"/>
            <a:ext cx="1787694" cy="461665"/>
          </a:xfrm>
          <a:prstGeom prst="rect">
            <a:avLst/>
          </a:prstGeom>
          <a:noFill/>
        </p:spPr>
        <p:txBody>
          <a:bodyPr wrap="square" rtlCol="0">
            <a:spAutoFit/>
          </a:bodyPr>
          <a:lstStyle/>
          <a:p>
            <a:r>
              <a:rPr lang="en-US" sz="2400" dirty="0" smtClean="0"/>
              <a:t>Step 3</a:t>
            </a:r>
            <a:endParaRPr lang="en-US" sz="2400" dirty="0"/>
          </a:p>
        </p:txBody>
      </p:sp>
      <p:sp>
        <p:nvSpPr>
          <p:cNvPr id="63" name="Round Same Side Corner Rectangle 62"/>
          <p:cNvSpPr/>
          <p:nvPr/>
        </p:nvSpPr>
        <p:spPr>
          <a:xfrm rot="10800000">
            <a:off x="7516446" y="2209800"/>
            <a:ext cx="2234618" cy="696772"/>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64" name="Round Same Side Corner Rectangle 63"/>
          <p:cNvSpPr/>
          <p:nvPr/>
        </p:nvSpPr>
        <p:spPr>
          <a:xfrm rot="10800000">
            <a:off x="7516440" y="2590800"/>
            <a:ext cx="2234617" cy="2476132"/>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68" name="Rounded Rectangle 67"/>
          <p:cNvSpPr/>
          <p:nvPr/>
        </p:nvSpPr>
        <p:spPr bwMode="auto">
          <a:xfrm rot="10800000">
            <a:off x="7516445" y="2133600"/>
            <a:ext cx="2234618" cy="1980905"/>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uLnTx/>
              <a:uFillTx/>
              <a:latin typeface="+mj-lt"/>
              <a:cs typeface="Arial" charset="0"/>
            </a:endParaRPr>
          </a:p>
        </p:txBody>
      </p:sp>
      <p:sp>
        <p:nvSpPr>
          <p:cNvPr id="72" name="TextBox 71"/>
          <p:cNvSpPr txBox="1"/>
          <p:nvPr/>
        </p:nvSpPr>
        <p:spPr>
          <a:xfrm>
            <a:off x="7618020" y="2205336"/>
            <a:ext cx="1787694" cy="461665"/>
          </a:xfrm>
          <a:prstGeom prst="rect">
            <a:avLst/>
          </a:prstGeom>
          <a:noFill/>
        </p:spPr>
        <p:txBody>
          <a:bodyPr wrap="square" rtlCol="0">
            <a:spAutoFit/>
          </a:bodyPr>
          <a:lstStyle/>
          <a:p>
            <a:r>
              <a:rPr lang="en-US" sz="2400" dirty="0" smtClean="0"/>
              <a:t>Step 4</a:t>
            </a:r>
            <a:endParaRPr lang="en-US" sz="2400" dirty="0"/>
          </a:p>
        </p:txBody>
      </p:sp>
      <p:sp>
        <p:nvSpPr>
          <p:cNvPr id="73" name="Content Placeholder 2"/>
          <p:cNvSpPr txBox="1">
            <a:spLocks/>
          </p:cNvSpPr>
          <p:nvPr/>
        </p:nvSpPr>
        <p:spPr>
          <a:xfrm>
            <a:off x="7579506" y="2963376"/>
            <a:ext cx="2160131" cy="1206484"/>
          </a:xfrm>
          <a:prstGeom prst="rect">
            <a:avLst/>
          </a:prstGeom>
        </p:spPr>
        <p:txBody>
          <a:bodyPr vert="horz" wrap="square" lIns="0" tIns="0" rIns="0" bIns="0" rtlCol="0">
            <a:spAutoFit/>
          </a:bodyPr>
          <a:lstStyle/>
          <a:p>
            <a:pPr marR="0" lvl="0" algn="l" defTabSz="914363" rtl="0" eaLnBrk="1" fontAlgn="auto" latinLnBrk="0" hangingPunct="1">
              <a:lnSpc>
                <a:spcPct val="90000"/>
              </a:lnSpc>
              <a:spcBef>
                <a:spcPct val="20000"/>
              </a:spcBef>
              <a:spcAft>
                <a:spcPts val="0"/>
              </a:spcAft>
              <a:buClrTx/>
              <a:buSzPct val="80000"/>
              <a:tabLst/>
              <a:defRPr/>
            </a:pPr>
            <a:r>
              <a:rPr lang="en-US" sz="1600" noProof="0" dirty="0" smtClean="0"/>
              <a:t>Notify users and ask them to stop using the server</a:t>
            </a:r>
          </a:p>
          <a:p>
            <a:pPr marR="0" lvl="0" algn="l" defTabSz="914363" rtl="0" eaLnBrk="1" fontAlgn="auto" latinLnBrk="0" hangingPunct="1">
              <a:lnSpc>
                <a:spcPct val="90000"/>
              </a:lnSpc>
              <a:spcBef>
                <a:spcPct val="20000"/>
              </a:spcBef>
              <a:spcAft>
                <a:spcPts val="0"/>
              </a:spcAft>
              <a:buClrTx/>
              <a:buSzPct val="80000"/>
              <a:tabLst/>
              <a:defRPr/>
            </a:pPr>
            <a:endParaRPr kumimoji="0" lang="en-US" sz="1600" i="0" u="none" strike="noStrike" kern="1200" cap="none" spc="0" normalizeH="0" baseline="0" dirty="0" smtClean="0">
              <a:ln>
                <a:noFill/>
              </a:ln>
              <a:solidFill>
                <a:schemeClr val="tx1"/>
              </a:solidFill>
              <a:effectLst/>
              <a:uLnTx/>
              <a:uFillTx/>
              <a:latin typeface="+mn-lt"/>
              <a:ea typeface="+mn-ea"/>
              <a:cs typeface="+mn-cs"/>
            </a:endParaRPr>
          </a:p>
          <a:p>
            <a:pPr marR="0" lvl="0" algn="l" defTabSz="914363" rtl="0" eaLnBrk="1" fontAlgn="auto" latinLnBrk="0" hangingPunct="1">
              <a:lnSpc>
                <a:spcPct val="90000"/>
              </a:lnSpc>
              <a:spcBef>
                <a:spcPct val="20000"/>
              </a:spcBef>
              <a:spcAft>
                <a:spcPts val="0"/>
              </a:spcAft>
              <a:buClrTx/>
              <a:buSzPct val="80000"/>
              <a:tabLst/>
              <a:defRPr/>
            </a:pPr>
            <a:r>
              <a:rPr kumimoji="0" lang="en-US" sz="1600" i="0" u="none" strike="noStrike" kern="1200" cap="none" spc="0" normalizeH="0" baseline="0" dirty="0" smtClean="0">
                <a:ln>
                  <a:noFill/>
                </a:ln>
                <a:solidFill>
                  <a:schemeClr val="tx1"/>
                </a:solidFill>
                <a:effectLst/>
                <a:uLnTx/>
                <a:uFillTx/>
                <a:latin typeface="+mn-lt"/>
                <a:ea typeface="+mn-ea"/>
                <a:cs typeface="+mn-cs"/>
              </a:rPr>
              <a:t>Proceed</a:t>
            </a:r>
            <a:r>
              <a:rPr kumimoji="0" lang="en-US" sz="1600" i="0" u="none" strike="noStrike" kern="1200" cap="none" spc="0" normalizeH="0" dirty="0" smtClean="0">
                <a:ln>
                  <a:noFill/>
                </a:ln>
                <a:solidFill>
                  <a:schemeClr val="tx1"/>
                </a:solidFill>
                <a:effectLst/>
                <a:uLnTx/>
                <a:uFillTx/>
                <a:latin typeface="+mn-lt"/>
                <a:ea typeface="+mn-ea"/>
                <a:cs typeface="+mn-cs"/>
              </a:rPr>
              <a:t> to migration</a:t>
            </a:r>
            <a:endParaRPr kumimoji="0" lang="en-US" sz="160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5" name="Round Same Side Corner Rectangle 34"/>
          <p:cNvSpPr/>
          <p:nvPr/>
        </p:nvSpPr>
        <p:spPr>
          <a:xfrm rot="10800000">
            <a:off x="2640912" y="2209800"/>
            <a:ext cx="2234618" cy="696772"/>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36" name="Round Same Side Corner Rectangle 35"/>
          <p:cNvSpPr/>
          <p:nvPr/>
        </p:nvSpPr>
        <p:spPr>
          <a:xfrm rot="10800000">
            <a:off x="2640906" y="2590800"/>
            <a:ext cx="2234617" cy="2476132"/>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37" name="Rounded Rectangle 36"/>
          <p:cNvSpPr/>
          <p:nvPr/>
        </p:nvSpPr>
        <p:spPr bwMode="auto">
          <a:xfrm rot="10800000">
            <a:off x="2640911" y="2133600"/>
            <a:ext cx="2234618" cy="1980905"/>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uLnTx/>
              <a:uFillTx/>
              <a:latin typeface="+mj-lt"/>
              <a:cs typeface="Arial" charset="0"/>
            </a:endParaRPr>
          </a:p>
        </p:txBody>
      </p:sp>
      <p:sp>
        <p:nvSpPr>
          <p:cNvPr id="38" name="TextBox 37"/>
          <p:cNvSpPr txBox="1"/>
          <p:nvPr/>
        </p:nvSpPr>
        <p:spPr>
          <a:xfrm>
            <a:off x="2742486" y="2205336"/>
            <a:ext cx="1787694" cy="461665"/>
          </a:xfrm>
          <a:prstGeom prst="rect">
            <a:avLst/>
          </a:prstGeom>
          <a:noFill/>
        </p:spPr>
        <p:txBody>
          <a:bodyPr wrap="square" rtlCol="0">
            <a:spAutoFit/>
          </a:bodyPr>
          <a:lstStyle/>
          <a:p>
            <a:r>
              <a:rPr lang="en-US" sz="2400" dirty="0" smtClean="0"/>
              <a:t>Step 2</a:t>
            </a:r>
            <a:endParaRPr lang="en-US" sz="2400" dirty="0"/>
          </a:p>
        </p:txBody>
      </p:sp>
      <p:sp>
        <p:nvSpPr>
          <p:cNvPr id="39" name="Content Placeholder 2"/>
          <p:cNvSpPr txBox="1">
            <a:spLocks/>
          </p:cNvSpPr>
          <p:nvPr/>
        </p:nvSpPr>
        <p:spPr>
          <a:xfrm>
            <a:off x="2640912" y="2963376"/>
            <a:ext cx="2160131" cy="1920526"/>
          </a:xfrm>
          <a:prstGeom prst="rect">
            <a:avLst/>
          </a:prstGeom>
        </p:spPr>
        <p:txBody>
          <a:bodyPr vert="horz" wrap="square" lIns="0" tIns="0" rIns="0" bIns="0" rtlCol="0">
            <a:spAutoFit/>
          </a:bodyPr>
          <a:lstStyle/>
          <a:p>
            <a:pPr lvl="0" defTabSz="914363">
              <a:lnSpc>
                <a:spcPct val="90000"/>
              </a:lnSpc>
              <a:spcBef>
                <a:spcPct val="20000"/>
              </a:spcBef>
              <a:buSzPct val="80000"/>
              <a:defRPr/>
            </a:pPr>
            <a:r>
              <a:rPr lang="en-US" sz="1600" dirty="0" smtClean="0"/>
              <a:t>Inventory files, settings, DFS namespaces and replication settings to be migrated</a:t>
            </a:r>
          </a:p>
          <a:p>
            <a:pPr lvl="0" defTabSz="914363">
              <a:lnSpc>
                <a:spcPct val="90000"/>
              </a:lnSpc>
              <a:spcBef>
                <a:spcPct val="20000"/>
              </a:spcBef>
              <a:buSzPct val="80000"/>
              <a:defRPr/>
            </a:pPr>
            <a:endParaRPr lang="en-US" sz="1600" dirty="0" smtClean="0"/>
          </a:p>
          <a:p>
            <a:pPr lvl="0" defTabSz="914363">
              <a:lnSpc>
                <a:spcPct val="90000"/>
              </a:lnSpc>
              <a:spcBef>
                <a:spcPct val="20000"/>
              </a:spcBef>
              <a:buSzPct val="80000"/>
              <a:defRPr/>
            </a:pPr>
            <a:r>
              <a:rPr lang="en-US" sz="1600" dirty="0" smtClean="0"/>
              <a:t>Determine the File Services installed</a:t>
            </a:r>
          </a:p>
          <a:p>
            <a:pPr marL="227013" lvl="1" indent="-114300" defTabSz="914363">
              <a:lnSpc>
                <a:spcPct val="90000"/>
              </a:lnSpc>
              <a:spcBef>
                <a:spcPct val="20000"/>
              </a:spcBef>
              <a:buSzPct val="80000"/>
              <a:buFontTx/>
              <a:buBlip>
                <a:blip r:embed="rId3"/>
              </a:buBlip>
              <a:defRPr/>
            </a:pPr>
            <a:endParaRPr lang="en-US" sz="1600" dirty="0" smtClean="0"/>
          </a:p>
        </p:txBody>
      </p:sp>
      <p:sp>
        <p:nvSpPr>
          <p:cNvPr id="40" name="Content Placeholder 2"/>
          <p:cNvSpPr txBox="1">
            <a:spLocks/>
          </p:cNvSpPr>
          <p:nvPr/>
        </p:nvSpPr>
        <p:spPr>
          <a:xfrm>
            <a:off x="5153164" y="2963377"/>
            <a:ext cx="2160131" cy="1782026"/>
          </a:xfrm>
          <a:prstGeom prst="rect">
            <a:avLst/>
          </a:prstGeom>
        </p:spPr>
        <p:txBody>
          <a:bodyPr vert="horz" wrap="square" lIns="0" tIns="0" rIns="0" bIns="0" rtlCol="0">
            <a:spAutoFit/>
          </a:bodyPr>
          <a:lstStyle/>
          <a:p>
            <a:pPr marR="0" lvl="0" algn="l" defTabSz="914363" rtl="0" eaLnBrk="1" fontAlgn="auto" latinLnBrk="0" hangingPunct="1">
              <a:lnSpc>
                <a:spcPct val="90000"/>
              </a:lnSpc>
              <a:spcBef>
                <a:spcPct val="20000"/>
              </a:spcBef>
              <a:spcAft>
                <a:spcPts val="0"/>
              </a:spcAft>
              <a:buClrTx/>
              <a:buSzPct val="80000"/>
              <a:tabLst/>
              <a:defRPr/>
            </a:pPr>
            <a:r>
              <a:rPr kumimoji="0" lang="en-US" sz="1600" i="0" u="none" strike="noStrike" kern="1200" cap="none" spc="0" normalizeH="0" baseline="0" noProof="0" dirty="0" smtClean="0">
                <a:ln>
                  <a:noFill/>
                </a:ln>
                <a:solidFill>
                  <a:schemeClr val="tx1"/>
                </a:solidFill>
                <a:effectLst/>
                <a:uLnTx/>
                <a:uFillTx/>
                <a:latin typeface="+mn-lt"/>
                <a:ea typeface="+mn-ea"/>
                <a:cs typeface="+mn-cs"/>
              </a:rPr>
              <a:t>On the Destination:</a:t>
            </a:r>
          </a:p>
          <a:p>
            <a:pPr marL="285750" marR="0" lvl="0" indent="-285750" algn="l" defTabSz="914363" rtl="0" eaLnBrk="1" fontAlgn="auto" latinLnBrk="0" hangingPunct="1">
              <a:lnSpc>
                <a:spcPct val="90000"/>
              </a:lnSpc>
              <a:spcBef>
                <a:spcPct val="20000"/>
              </a:spcBef>
              <a:spcAft>
                <a:spcPts val="0"/>
              </a:spcAft>
              <a:buClrTx/>
              <a:buSzPct val="80000"/>
              <a:buFont typeface="Arial" pitchFamily="34" charset="0"/>
              <a:buChar char="•"/>
              <a:tabLst/>
              <a:defRPr/>
            </a:pPr>
            <a:r>
              <a:rPr lang="en-US" sz="1600" baseline="0" dirty="0" smtClean="0"/>
              <a:t>Install OS and migration tools</a:t>
            </a:r>
          </a:p>
          <a:p>
            <a:pPr marL="285750" marR="0" lvl="0" indent="-285750" algn="l" defTabSz="914363" rtl="0" eaLnBrk="1" fontAlgn="auto" latinLnBrk="0" hangingPunct="1">
              <a:lnSpc>
                <a:spcPct val="90000"/>
              </a:lnSpc>
              <a:spcBef>
                <a:spcPct val="20000"/>
              </a:spcBef>
              <a:spcAft>
                <a:spcPts val="0"/>
              </a:spcAft>
              <a:buClrTx/>
              <a:buSzPct val="80000"/>
              <a:buFont typeface="Arial" pitchFamily="34" charset="0"/>
              <a:buChar char="•"/>
              <a:tabLst/>
              <a:defRPr/>
            </a:pPr>
            <a:r>
              <a:rPr lang="en-US" sz="1600" baseline="0" dirty="0" smtClean="0"/>
              <a:t>Join domain</a:t>
            </a:r>
          </a:p>
          <a:p>
            <a:pPr marL="285750" marR="0" lvl="0" indent="-285750" algn="l" defTabSz="914363" rtl="0" eaLnBrk="1" fontAlgn="auto" latinLnBrk="0" hangingPunct="1">
              <a:lnSpc>
                <a:spcPct val="90000"/>
              </a:lnSpc>
              <a:spcBef>
                <a:spcPct val="20000"/>
              </a:spcBef>
              <a:spcAft>
                <a:spcPts val="0"/>
              </a:spcAft>
              <a:buClrTx/>
              <a:buSzPct val="80000"/>
              <a:buFont typeface="Arial" pitchFamily="34" charset="0"/>
              <a:buChar char="•"/>
              <a:tabLst/>
              <a:defRPr/>
            </a:pPr>
            <a:r>
              <a:rPr lang="en-US" sz="1600" dirty="0" smtClean="0"/>
              <a:t>Install the same File Services</a:t>
            </a:r>
            <a:endParaRPr lang="en-US" sz="1600" baseline="0" dirty="0" smtClean="0"/>
          </a:p>
          <a:p>
            <a:pPr marL="227013" lvl="1" indent="-114300" defTabSz="914363">
              <a:lnSpc>
                <a:spcPct val="90000"/>
              </a:lnSpc>
              <a:spcBef>
                <a:spcPct val="20000"/>
              </a:spcBef>
              <a:buSzPct val="80000"/>
              <a:buFontTx/>
              <a:buBlip>
                <a:blip r:embed="rId3"/>
              </a:buBlip>
              <a:defRPr/>
            </a:pPr>
            <a:endParaRPr kumimoji="0" lang="en-US"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035256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3227132" y="1540933"/>
            <a:ext cx="184731" cy="369332"/>
          </a:xfrm>
          <a:prstGeom prst="rect">
            <a:avLst/>
          </a:prstGeom>
          <a:noFill/>
        </p:spPr>
        <p:txBody>
          <a:bodyPr wrap="none" rtlCol="0">
            <a:spAutoFit/>
          </a:bodyPr>
          <a:lstStyle/>
          <a:p>
            <a:endParaRPr lang="en-US" dirty="0"/>
          </a:p>
        </p:txBody>
      </p:sp>
      <p:sp>
        <p:nvSpPr>
          <p:cNvPr id="27" name="Right Arrow 26"/>
          <p:cNvSpPr/>
          <p:nvPr/>
        </p:nvSpPr>
        <p:spPr bwMode="auto">
          <a:xfrm>
            <a:off x="0" y="457200"/>
            <a:ext cx="11782531" cy="6273800"/>
          </a:xfrm>
          <a:prstGeom prst="rightArrow">
            <a:avLst>
              <a:gd name="adj1" fmla="val 50000"/>
              <a:gd name="adj2" fmla="val 50203"/>
            </a:avLst>
          </a:prstGeom>
          <a:gradFill flip="none" rotWithShape="1">
            <a:gsLst>
              <a:gs pos="0">
                <a:schemeClr val="bg1">
                  <a:lumMod val="50000"/>
                </a:schemeClr>
              </a:gs>
              <a:gs pos="50000">
                <a:schemeClr val="bg1"/>
              </a:gs>
              <a:gs pos="100000">
                <a:schemeClr val="bg2"/>
              </a:gs>
            </a:gsLst>
            <a:lin ang="13500000" scaled="1"/>
            <a:tileRect/>
          </a:gradFill>
          <a:ln>
            <a:headEnd type="none" w="med" len="med"/>
            <a:tailEnd type="none" w="med" len="med"/>
          </a:ln>
          <a:effectLst/>
          <a:scene3d>
            <a:camera prst="orthographicFront">
              <a:rot lat="0" lon="0" rev="0"/>
            </a:camera>
            <a:lightRig rig="threePt" dir="t">
              <a:rot lat="0" lon="0" rev="1200000"/>
            </a:lightRig>
          </a:scene3d>
          <a:sp3d>
            <a:bevelT/>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bg1"/>
                  </a:gs>
                  <a:gs pos="100000">
                    <a:schemeClr val="bg1"/>
                  </a:gs>
                </a:gsLst>
                <a:lin ang="13500000" scaled="1"/>
              </a:gradFill>
              <a:latin typeface="Segoe UI" pitchFamily="34" charset="0"/>
            </a:endParaRPr>
          </a:p>
        </p:txBody>
      </p:sp>
      <p:sp>
        <p:nvSpPr>
          <p:cNvPr id="28" name="Title 1"/>
          <p:cNvSpPr txBox="1">
            <a:spLocks/>
          </p:cNvSpPr>
          <p:nvPr/>
        </p:nvSpPr>
        <p:spPr>
          <a:xfrm>
            <a:off x="515822" y="228600"/>
            <a:ext cx="11297882" cy="909645"/>
          </a:xfrm>
          <a:prstGeom prst="rect">
            <a:avLst/>
          </a:prstGeom>
        </p:spPr>
        <p:txBody>
          <a:bodyPr vert="horz" wrap="square" lIns="0" tIns="0" rIns="0" bIns="0" rtlCol="0" anchor="t">
            <a:normAutofit fontScale="75000" lnSpcReduction="20000"/>
          </a:bodyPr>
          <a:lstStyle/>
          <a:p>
            <a:pPr marL="0" marR="0" lvl="0" indent="0" algn="l" defTabSz="914363" rtl="0" eaLnBrk="1" fontAlgn="auto" latinLnBrk="0" hangingPunct="1">
              <a:spcBef>
                <a:spcPct val="0"/>
              </a:spcBef>
              <a:spcAft>
                <a:spcPts val="0"/>
              </a:spcAft>
              <a:buClrTx/>
              <a:buSzTx/>
              <a:buFontTx/>
              <a:buNone/>
              <a:tabLst/>
              <a:defRPr/>
            </a:pPr>
            <a:r>
              <a:rPr kumimoji="0" lang="en-US" sz="59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ea typeface="Segoe UI" pitchFamily="34" charset="0"/>
                <a:cs typeface="Segoe UI" pitchFamily="34" charset="0"/>
              </a:rPr>
              <a:t>File Server Migration</a:t>
            </a:r>
            <a:r>
              <a:rPr kumimoji="0" lang="en-US" sz="53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ea typeface="Segoe UI" pitchFamily="34" charset="0"/>
                <a:cs typeface="Segoe UI" pitchFamily="34" charset="0"/>
              </a:rPr>
              <a:t/>
            </a:r>
            <a:br>
              <a:rPr kumimoji="0" lang="en-US" sz="53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ea typeface="Segoe UI" pitchFamily="34" charset="0"/>
                <a:cs typeface="Segoe UI" pitchFamily="34" charset="0"/>
              </a:rPr>
            </a:br>
            <a:r>
              <a:rPr lang="en-US" sz="4000" spc="-100" dirty="0">
                <a:ln w="3175">
                  <a:noFill/>
                </a:ln>
                <a:gradFill flip="none" rotWithShape="1">
                  <a:gsLst>
                    <a:gs pos="0">
                      <a:schemeClr val="accent1"/>
                    </a:gs>
                    <a:gs pos="100000">
                      <a:schemeClr val="accent1"/>
                    </a:gs>
                  </a:gsLst>
                  <a:lin ang="5400000" scaled="0"/>
                  <a:tileRect/>
                </a:gradFill>
                <a:latin typeface="+mj-lt"/>
                <a:cs typeface="Arial" charset="0"/>
              </a:rPr>
              <a:t>Migration</a:t>
            </a:r>
          </a:p>
        </p:txBody>
      </p:sp>
      <p:sp>
        <p:nvSpPr>
          <p:cNvPr id="34" name="Round Same Side Corner Rectangle 33"/>
          <p:cNvSpPr/>
          <p:nvPr/>
        </p:nvSpPr>
        <p:spPr>
          <a:xfrm rot="10800000">
            <a:off x="203148" y="2209800"/>
            <a:ext cx="2234618" cy="696772"/>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41" name="Round Same Side Corner Rectangle 40"/>
          <p:cNvSpPr/>
          <p:nvPr/>
        </p:nvSpPr>
        <p:spPr>
          <a:xfrm rot="10800000">
            <a:off x="203142" y="2590800"/>
            <a:ext cx="2234617" cy="2476132"/>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42" name="Rounded Rectangle 41"/>
          <p:cNvSpPr/>
          <p:nvPr/>
        </p:nvSpPr>
        <p:spPr bwMode="auto">
          <a:xfrm rot="10800000">
            <a:off x="203147" y="2133600"/>
            <a:ext cx="2234618" cy="1980905"/>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uLnTx/>
              <a:uFillTx/>
              <a:latin typeface="+mj-lt"/>
              <a:cs typeface="Arial" charset="0"/>
            </a:endParaRPr>
          </a:p>
        </p:txBody>
      </p:sp>
      <p:sp>
        <p:nvSpPr>
          <p:cNvPr id="43" name="TextBox 42"/>
          <p:cNvSpPr txBox="1"/>
          <p:nvPr/>
        </p:nvSpPr>
        <p:spPr>
          <a:xfrm>
            <a:off x="304722" y="2205336"/>
            <a:ext cx="1787694" cy="461665"/>
          </a:xfrm>
          <a:prstGeom prst="rect">
            <a:avLst/>
          </a:prstGeom>
          <a:noFill/>
        </p:spPr>
        <p:txBody>
          <a:bodyPr wrap="square" rtlCol="0">
            <a:spAutoFit/>
          </a:bodyPr>
          <a:lstStyle/>
          <a:p>
            <a:r>
              <a:rPr lang="en-US" sz="2400" dirty="0" smtClean="0"/>
              <a:t>Step 1</a:t>
            </a:r>
            <a:endParaRPr lang="en-US" sz="2400" dirty="0"/>
          </a:p>
        </p:txBody>
      </p:sp>
      <p:sp>
        <p:nvSpPr>
          <p:cNvPr id="44" name="Content Placeholder 2"/>
          <p:cNvSpPr txBox="1">
            <a:spLocks/>
          </p:cNvSpPr>
          <p:nvPr/>
        </p:nvSpPr>
        <p:spPr>
          <a:xfrm>
            <a:off x="203148" y="2963376"/>
            <a:ext cx="2160131" cy="1206484"/>
          </a:xfrm>
          <a:prstGeom prst="rect">
            <a:avLst/>
          </a:prstGeom>
        </p:spPr>
        <p:txBody>
          <a:bodyPr vert="horz" lIns="0" tIns="0" rIns="0" bIns="0" rtlCol="0">
            <a:spAutoFit/>
          </a:bodyPr>
          <a:lstStyle/>
          <a:p>
            <a:pPr marR="0" lvl="0" algn="l" defTabSz="914363" rtl="0" eaLnBrk="1" fontAlgn="auto" latinLnBrk="0" hangingPunct="1">
              <a:lnSpc>
                <a:spcPct val="90000"/>
              </a:lnSpc>
              <a:spcBef>
                <a:spcPct val="20000"/>
              </a:spcBef>
              <a:spcAft>
                <a:spcPts val="0"/>
              </a:spcAft>
              <a:buClrTx/>
              <a:buSzPct val="80000"/>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On the Source:</a:t>
            </a:r>
          </a:p>
          <a:p>
            <a:pPr marL="285750" marR="0" lvl="0" indent="-285750" algn="l" defTabSz="914363" rtl="0" eaLnBrk="1" fontAlgn="auto" latinLnBrk="0" hangingPunct="1">
              <a:lnSpc>
                <a:spcPct val="90000"/>
              </a:lnSpc>
              <a:spcBef>
                <a:spcPct val="20000"/>
              </a:spcBef>
              <a:spcAft>
                <a:spcPts val="0"/>
              </a:spcAft>
              <a:buClrTx/>
              <a:buSzPct val="80000"/>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Freeze administrative changes</a:t>
            </a:r>
          </a:p>
          <a:p>
            <a:pPr marL="285750" marR="0" lvl="0" indent="-285750" algn="l" defTabSz="914363" rtl="0" eaLnBrk="1" fontAlgn="auto" latinLnBrk="0" hangingPunct="1">
              <a:lnSpc>
                <a:spcPct val="90000"/>
              </a:lnSpc>
              <a:spcBef>
                <a:spcPct val="20000"/>
              </a:spcBef>
              <a:spcAft>
                <a:spcPts val="0"/>
              </a:spcAft>
              <a:buClrTx/>
              <a:buSzPct val="80000"/>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Export settings</a:t>
            </a:r>
          </a:p>
        </p:txBody>
      </p:sp>
      <p:sp>
        <p:nvSpPr>
          <p:cNvPr id="45" name="Round Same Side Corner Rectangle 44"/>
          <p:cNvSpPr/>
          <p:nvPr/>
        </p:nvSpPr>
        <p:spPr>
          <a:xfrm rot="10800000">
            <a:off x="5078677" y="2209800"/>
            <a:ext cx="2234618" cy="696772"/>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46" name="Round Same Side Corner Rectangle 45"/>
          <p:cNvSpPr/>
          <p:nvPr/>
        </p:nvSpPr>
        <p:spPr>
          <a:xfrm rot="10800000">
            <a:off x="5078671" y="2590800"/>
            <a:ext cx="2234617" cy="2476132"/>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51" name="Rounded Rectangle 50"/>
          <p:cNvSpPr/>
          <p:nvPr/>
        </p:nvSpPr>
        <p:spPr bwMode="auto">
          <a:xfrm rot="10800000">
            <a:off x="5078676" y="2133600"/>
            <a:ext cx="2234618" cy="1980905"/>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uLnTx/>
              <a:uFillTx/>
              <a:latin typeface="+mj-lt"/>
              <a:cs typeface="Arial" charset="0"/>
            </a:endParaRPr>
          </a:p>
        </p:txBody>
      </p:sp>
      <p:sp>
        <p:nvSpPr>
          <p:cNvPr id="52" name="TextBox 51"/>
          <p:cNvSpPr txBox="1"/>
          <p:nvPr/>
        </p:nvSpPr>
        <p:spPr>
          <a:xfrm>
            <a:off x="5180251" y="2205336"/>
            <a:ext cx="1787694" cy="461665"/>
          </a:xfrm>
          <a:prstGeom prst="rect">
            <a:avLst/>
          </a:prstGeom>
          <a:noFill/>
        </p:spPr>
        <p:txBody>
          <a:bodyPr wrap="square" rtlCol="0">
            <a:spAutoFit/>
          </a:bodyPr>
          <a:lstStyle/>
          <a:p>
            <a:r>
              <a:rPr lang="en-US" sz="2400" dirty="0" smtClean="0"/>
              <a:t>Step 3</a:t>
            </a:r>
            <a:endParaRPr lang="en-US" sz="2400" dirty="0"/>
          </a:p>
        </p:txBody>
      </p:sp>
      <p:sp>
        <p:nvSpPr>
          <p:cNvPr id="53" name="Round Same Side Corner Rectangle 52"/>
          <p:cNvSpPr/>
          <p:nvPr/>
        </p:nvSpPr>
        <p:spPr>
          <a:xfrm rot="10800000">
            <a:off x="7516446" y="2209800"/>
            <a:ext cx="2234618" cy="696772"/>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54" name="Round Same Side Corner Rectangle 53"/>
          <p:cNvSpPr/>
          <p:nvPr/>
        </p:nvSpPr>
        <p:spPr>
          <a:xfrm rot="10800000">
            <a:off x="7516440" y="2590800"/>
            <a:ext cx="2234617" cy="2476132"/>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55" name="Rounded Rectangle 54"/>
          <p:cNvSpPr/>
          <p:nvPr/>
        </p:nvSpPr>
        <p:spPr bwMode="auto">
          <a:xfrm rot="10800000">
            <a:off x="7516445" y="2133600"/>
            <a:ext cx="2234618" cy="1980905"/>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uLnTx/>
              <a:uFillTx/>
              <a:latin typeface="+mj-lt"/>
              <a:cs typeface="Arial" charset="0"/>
            </a:endParaRPr>
          </a:p>
        </p:txBody>
      </p:sp>
      <p:sp>
        <p:nvSpPr>
          <p:cNvPr id="56" name="TextBox 55"/>
          <p:cNvSpPr txBox="1"/>
          <p:nvPr/>
        </p:nvSpPr>
        <p:spPr>
          <a:xfrm>
            <a:off x="7618020" y="2205336"/>
            <a:ext cx="1787694" cy="461665"/>
          </a:xfrm>
          <a:prstGeom prst="rect">
            <a:avLst/>
          </a:prstGeom>
          <a:noFill/>
        </p:spPr>
        <p:txBody>
          <a:bodyPr wrap="square" rtlCol="0">
            <a:spAutoFit/>
          </a:bodyPr>
          <a:lstStyle/>
          <a:p>
            <a:r>
              <a:rPr lang="en-US" sz="2400" dirty="0" smtClean="0"/>
              <a:t>Step 4</a:t>
            </a:r>
            <a:endParaRPr lang="en-US" sz="2400" dirty="0"/>
          </a:p>
        </p:txBody>
      </p:sp>
      <p:sp>
        <p:nvSpPr>
          <p:cNvPr id="57" name="Content Placeholder 2"/>
          <p:cNvSpPr txBox="1">
            <a:spLocks/>
          </p:cNvSpPr>
          <p:nvPr/>
        </p:nvSpPr>
        <p:spPr>
          <a:xfrm>
            <a:off x="7516446" y="2963376"/>
            <a:ext cx="2160131" cy="984885"/>
          </a:xfrm>
          <a:prstGeom prst="rect">
            <a:avLst/>
          </a:prstGeom>
        </p:spPr>
        <p:txBody>
          <a:bodyPr vert="horz" wrap="square" lIns="0" tIns="0" rIns="0" bIns="0" rtlCol="0">
            <a:spAutoFit/>
          </a:bodyPr>
          <a:lstStyle/>
          <a:p>
            <a:pPr lvl="0" defTabSz="914363">
              <a:lnSpc>
                <a:spcPct val="90000"/>
              </a:lnSpc>
              <a:spcBef>
                <a:spcPct val="20000"/>
              </a:spcBef>
              <a:buSzPct val="80000"/>
              <a:defRPr/>
            </a:pPr>
            <a:r>
              <a:rPr lang="en-US" sz="1600" dirty="0" smtClean="0"/>
              <a:t>On the Destination:</a:t>
            </a:r>
          </a:p>
          <a:p>
            <a:pPr marL="285750" lvl="0" indent="-285750" defTabSz="914363">
              <a:lnSpc>
                <a:spcPct val="90000"/>
              </a:lnSpc>
              <a:spcBef>
                <a:spcPct val="20000"/>
              </a:spcBef>
              <a:buSzPct val="80000"/>
              <a:buFont typeface="Arial" pitchFamily="34" charset="0"/>
              <a:buChar char="•"/>
              <a:defRPr/>
            </a:pPr>
            <a:r>
              <a:rPr lang="en-US" sz="1600" dirty="0" smtClean="0"/>
              <a:t>Configure DFS replication</a:t>
            </a:r>
          </a:p>
          <a:p>
            <a:pPr marL="285750" lvl="0" indent="-285750" defTabSz="914363">
              <a:lnSpc>
                <a:spcPct val="90000"/>
              </a:lnSpc>
              <a:spcBef>
                <a:spcPct val="20000"/>
              </a:spcBef>
              <a:buSzPct val="80000"/>
              <a:buFont typeface="Arial" pitchFamily="34" charset="0"/>
              <a:buChar char="•"/>
              <a:defRPr/>
            </a:pPr>
            <a:r>
              <a:rPr lang="en-US" sz="1600" dirty="0" smtClean="0"/>
              <a:t>Import settings</a:t>
            </a:r>
          </a:p>
        </p:txBody>
      </p:sp>
      <p:sp>
        <p:nvSpPr>
          <p:cNvPr id="58" name="Round Same Side Corner Rectangle 57"/>
          <p:cNvSpPr/>
          <p:nvPr/>
        </p:nvSpPr>
        <p:spPr>
          <a:xfrm rot="10800000">
            <a:off x="2640912" y="2209800"/>
            <a:ext cx="2234618" cy="696772"/>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59" name="Round Same Side Corner Rectangle 58"/>
          <p:cNvSpPr/>
          <p:nvPr/>
        </p:nvSpPr>
        <p:spPr>
          <a:xfrm rot="10800000">
            <a:off x="2640906" y="2590800"/>
            <a:ext cx="2234617" cy="2476132"/>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60" name="Rounded Rectangle 59"/>
          <p:cNvSpPr/>
          <p:nvPr/>
        </p:nvSpPr>
        <p:spPr bwMode="auto">
          <a:xfrm rot="10800000">
            <a:off x="2640911" y="2133600"/>
            <a:ext cx="2234618" cy="1980905"/>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uLnTx/>
              <a:uFillTx/>
              <a:latin typeface="+mj-lt"/>
              <a:cs typeface="Arial" charset="0"/>
            </a:endParaRPr>
          </a:p>
        </p:txBody>
      </p:sp>
      <p:sp>
        <p:nvSpPr>
          <p:cNvPr id="61" name="TextBox 60"/>
          <p:cNvSpPr txBox="1"/>
          <p:nvPr/>
        </p:nvSpPr>
        <p:spPr>
          <a:xfrm>
            <a:off x="2742486" y="2205336"/>
            <a:ext cx="1787694" cy="461665"/>
          </a:xfrm>
          <a:prstGeom prst="rect">
            <a:avLst/>
          </a:prstGeom>
          <a:noFill/>
        </p:spPr>
        <p:txBody>
          <a:bodyPr wrap="square" rtlCol="0">
            <a:spAutoFit/>
          </a:bodyPr>
          <a:lstStyle/>
          <a:p>
            <a:r>
              <a:rPr lang="en-US" sz="2400" dirty="0" smtClean="0"/>
              <a:t>Step 2</a:t>
            </a:r>
            <a:endParaRPr lang="en-US" sz="2400" dirty="0"/>
          </a:p>
        </p:txBody>
      </p:sp>
      <p:sp>
        <p:nvSpPr>
          <p:cNvPr id="62" name="Content Placeholder 2"/>
          <p:cNvSpPr txBox="1">
            <a:spLocks/>
          </p:cNvSpPr>
          <p:nvPr/>
        </p:nvSpPr>
        <p:spPr>
          <a:xfrm>
            <a:off x="2703972" y="2963376"/>
            <a:ext cx="2160131" cy="1428083"/>
          </a:xfrm>
          <a:prstGeom prst="rect">
            <a:avLst/>
          </a:prstGeom>
        </p:spPr>
        <p:txBody>
          <a:bodyPr vert="horz" wrap="square" lIns="0" tIns="0" rIns="0" bIns="0" rtlCol="0">
            <a:spAutoFit/>
          </a:bodyPr>
          <a:lstStyle/>
          <a:p>
            <a:pPr lvl="0" defTabSz="914363">
              <a:lnSpc>
                <a:spcPct val="90000"/>
              </a:lnSpc>
              <a:spcBef>
                <a:spcPct val="20000"/>
              </a:spcBef>
              <a:buSzPct val="80000"/>
              <a:defRPr/>
            </a:pPr>
            <a:r>
              <a:rPr lang="en-US" sz="1600" dirty="0" smtClean="0"/>
              <a:t>Migrate local Users and Groups</a:t>
            </a:r>
          </a:p>
          <a:p>
            <a:pPr lvl="0" defTabSz="914363">
              <a:lnSpc>
                <a:spcPct val="90000"/>
              </a:lnSpc>
              <a:spcBef>
                <a:spcPct val="20000"/>
              </a:spcBef>
              <a:buSzPct val="80000"/>
              <a:defRPr/>
            </a:pPr>
            <a:endParaRPr lang="en-US" sz="1600" dirty="0" smtClean="0"/>
          </a:p>
          <a:p>
            <a:pPr lvl="0" defTabSz="914363">
              <a:lnSpc>
                <a:spcPct val="90000"/>
              </a:lnSpc>
              <a:spcBef>
                <a:spcPct val="20000"/>
              </a:spcBef>
              <a:buSzPct val="80000"/>
              <a:defRPr/>
            </a:pPr>
            <a:r>
              <a:rPr lang="en-US" sz="1600" dirty="0" smtClean="0"/>
              <a:t>Migrate the data from source to destination servers twice*</a:t>
            </a:r>
          </a:p>
        </p:txBody>
      </p:sp>
      <p:sp>
        <p:nvSpPr>
          <p:cNvPr id="65" name="Content Placeholder 2"/>
          <p:cNvSpPr txBox="1">
            <a:spLocks/>
          </p:cNvSpPr>
          <p:nvPr/>
        </p:nvSpPr>
        <p:spPr>
          <a:xfrm>
            <a:off x="5153164" y="2963377"/>
            <a:ext cx="2160131" cy="1289584"/>
          </a:xfrm>
          <a:prstGeom prst="rect">
            <a:avLst/>
          </a:prstGeom>
        </p:spPr>
        <p:txBody>
          <a:bodyPr vert="horz" wrap="square" lIns="0" tIns="0" rIns="0" bIns="0" rtlCol="0">
            <a:spAutoFit/>
          </a:bodyPr>
          <a:lstStyle/>
          <a:p>
            <a:pPr marR="0" lvl="0" algn="l" defTabSz="914363" rtl="0" eaLnBrk="1" fontAlgn="auto" latinLnBrk="0" hangingPunct="1">
              <a:lnSpc>
                <a:spcPct val="90000"/>
              </a:lnSpc>
              <a:spcBef>
                <a:spcPct val="20000"/>
              </a:spcBef>
              <a:spcAft>
                <a:spcPts val="0"/>
              </a:spcAft>
              <a:buClrTx/>
              <a:buSzPct val="80000"/>
              <a:tabLst/>
              <a:defRPr/>
            </a:pPr>
            <a:r>
              <a:rPr kumimoji="0" lang="en-US" sz="1600" i="0" u="none" strike="noStrike" kern="1200" cap="none" spc="0" normalizeH="0" baseline="0" noProof="0" dirty="0" smtClean="0">
                <a:ln>
                  <a:noFill/>
                </a:ln>
                <a:solidFill>
                  <a:schemeClr val="tx1"/>
                </a:solidFill>
                <a:effectLst/>
                <a:uLnTx/>
                <a:uFillTx/>
                <a:latin typeface="+mn-lt"/>
                <a:ea typeface="+mn-ea"/>
                <a:cs typeface="+mn-cs"/>
              </a:rPr>
              <a:t>Migrate server identity</a:t>
            </a:r>
          </a:p>
          <a:p>
            <a:pPr marR="0" lvl="0" algn="l" defTabSz="914363" rtl="0" eaLnBrk="1" fontAlgn="auto" latinLnBrk="0" hangingPunct="1">
              <a:lnSpc>
                <a:spcPct val="90000"/>
              </a:lnSpc>
              <a:spcBef>
                <a:spcPct val="20000"/>
              </a:spcBef>
              <a:spcAft>
                <a:spcPts val="0"/>
              </a:spcAft>
              <a:buClrTx/>
              <a:buSzPct val="80000"/>
              <a:tabLst/>
              <a:defRPr/>
            </a:pPr>
            <a:endParaRPr lang="en-US" sz="1600" dirty="0" smtClean="0"/>
          </a:p>
          <a:p>
            <a:pPr marR="0" lvl="0" algn="l" defTabSz="914363" rtl="0" eaLnBrk="1" fontAlgn="auto" latinLnBrk="0" hangingPunct="1">
              <a:lnSpc>
                <a:spcPct val="90000"/>
              </a:lnSpc>
              <a:spcBef>
                <a:spcPct val="20000"/>
              </a:spcBef>
              <a:spcAft>
                <a:spcPts val="0"/>
              </a:spcAft>
              <a:buClrTx/>
              <a:buSzPct val="80000"/>
              <a:tabLst/>
              <a:defRPr/>
            </a:pPr>
            <a:r>
              <a:rPr lang="en-US" sz="1600" dirty="0" smtClean="0"/>
              <a:t>Optional – Migrate IP address</a:t>
            </a:r>
            <a:endParaRPr lang="en-US" sz="1600" baseline="0" dirty="0" smtClean="0"/>
          </a:p>
          <a:p>
            <a:pPr marL="227013" lvl="1" indent="-114300" defTabSz="914363">
              <a:lnSpc>
                <a:spcPct val="90000"/>
              </a:lnSpc>
              <a:spcBef>
                <a:spcPct val="20000"/>
              </a:spcBef>
              <a:buSzPct val="80000"/>
              <a:buFontTx/>
              <a:buBlip>
                <a:blip r:embed="rId3"/>
              </a:buBlip>
              <a:defRPr/>
            </a:pPr>
            <a:endParaRPr kumimoji="0" lang="en-US"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015677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effectLst>
                  <a:outerShdw blurRad="38100" dist="38100" dir="2700000" algn="tl">
                    <a:srgbClr val="000000">
                      <a:alpha val="43137"/>
                    </a:srgbClr>
                  </a:outerShdw>
                </a:effectLst>
              </a:rPr>
              <a:t>File Server Migration</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36612" y="3881735"/>
            <a:ext cx="9323389" cy="461665"/>
          </a:xfrm>
        </p:spPr>
        <p:txBody>
          <a:bodyPr/>
          <a:lstStyle/>
          <a:p>
            <a:r>
              <a:rPr lang="en-US" dirty="0" smtClean="0">
                <a:effectLst>
                  <a:outerShdw blurRad="38100" dist="38100" dir="2700000" algn="tl">
                    <a:srgbClr val="000000">
                      <a:alpha val="43137"/>
                    </a:srgbClr>
                  </a:outerShdw>
                </a:effectLst>
              </a:rPr>
              <a:t>.Sending the bits – encrypted like.</a:t>
            </a:r>
            <a:endParaRPr lang="en-CA"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1575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ight Arrow 80"/>
          <p:cNvSpPr/>
          <p:nvPr/>
        </p:nvSpPr>
        <p:spPr bwMode="auto">
          <a:xfrm>
            <a:off x="0" y="457200"/>
            <a:ext cx="11782531" cy="6273800"/>
          </a:xfrm>
          <a:prstGeom prst="rightArrow">
            <a:avLst>
              <a:gd name="adj1" fmla="val 50000"/>
              <a:gd name="adj2" fmla="val 50203"/>
            </a:avLst>
          </a:prstGeom>
          <a:gradFill flip="none" rotWithShape="1">
            <a:gsLst>
              <a:gs pos="0">
                <a:schemeClr val="bg1">
                  <a:lumMod val="50000"/>
                </a:schemeClr>
              </a:gs>
              <a:gs pos="50000">
                <a:schemeClr val="bg1"/>
              </a:gs>
              <a:gs pos="100000">
                <a:schemeClr val="bg2"/>
              </a:gs>
            </a:gsLst>
            <a:lin ang="13500000" scaled="1"/>
            <a:tileRect/>
          </a:gradFill>
          <a:ln>
            <a:headEnd type="none" w="med" len="med"/>
            <a:tailEnd type="none" w="med" len="med"/>
          </a:ln>
          <a:effectLst/>
          <a:scene3d>
            <a:camera prst="orthographicFront">
              <a:rot lat="0" lon="0" rev="0"/>
            </a:camera>
            <a:lightRig rig="threePt" dir="t">
              <a:rot lat="0" lon="0" rev="1200000"/>
            </a:lightRig>
          </a:scene3d>
          <a:sp3d>
            <a:bevelT/>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bg1"/>
                  </a:gs>
                  <a:gs pos="100000">
                    <a:schemeClr val="bg1"/>
                  </a:gs>
                </a:gsLst>
                <a:lin ang="13500000" scaled="1"/>
              </a:gradFill>
              <a:latin typeface="Segoe UI" pitchFamily="34" charset="0"/>
            </a:endParaRPr>
          </a:p>
        </p:txBody>
      </p:sp>
      <p:sp>
        <p:nvSpPr>
          <p:cNvPr id="2" name="Title 1"/>
          <p:cNvSpPr>
            <a:spLocks noGrp="1"/>
          </p:cNvSpPr>
          <p:nvPr>
            <p:ph type="title"/>
          </p:nvPr>
        </p:nvSpPr>
        <p:spPr>
          <a:xfrm>
            <a:off x="586222" y="298266"/>
            <a:ext cx="11297882" cy="909645"/>
          </a:xfrm>
        </p:spPr>
        <p:txBody>
          <a:bodyPr>
            <a:normAutofit fontScale="90000"/>
          </a:bodyPr>
          <a:lstStyle/>
          <a:p>
            <a:r>
              <a:rPr lang="en-US" sz="4900" dirty="0" smtClean="0"/>
              <a:t>File Server Migration</a:t>
            </a:r>
            <a:r>
              <a:rPr lang="en-US" sz="5300" dirty="0" smtClean="0"/>
              <a:t/>
            </a:r>
            <a:br>
              <a:rPr lang="en-US" sz="5300" dirty="0" smtClean="0"/>
            </a:br>
            <a:r>
              <a:rPr lang="en-US" sz="4400" dirty="0" smtClean="0"/>
              <a:t>Post-Migration</a:t>
            </a:r>
            <a:endParaRPr lang="en-US" dirty="0">
              <a:gradFill>
                <a:gsLst>
                  <a:gs pos="0">
                    <a:schemeClr val="accent1"/>
                  </a:gs>
                  <a:gs pos="100000">
                    <a:schemeClr val="accent1"/>
                  </a:gs>
                </a:gsLst>
                <a:lin ang="13500000" scaled="1"/>
              </a:gradFill>
            </a:endParaRPr>
          </a:p>
        </p:txBody>
      </p:sp>
      <p:sp>
        <p:nvSpPr>
          <p:cNvPr id="33" name="Content Placeholder 2"/>
          <p:cNvSpPr>
            <a:spLocks noGrp="1"/>
          </p:cNvSpPr>
          <p:nvPr>
            <p:ph idx="1"/>
          </p:nvPr>
        </p:nvSpPr>
        <p:spPr>
          <a:xfrm>
            <a:off x="266208" y="2971800"/>
            <a:ext cx="2160131" cy="221599"/>
          </a:xfrm>
        </p:spPr>
        <p:txBody>
          <a:bodyPr/>
          <a:lstStyle/>
          <a:p>
            <a:pPr marL="0" lvl="0" indent="0">
              <a:buSzPct val="80000"/>
              <a:buNone/>
              <a:defRPr/>
            </a:pPr>
            <a:r>
              <a:rPr lang="en-US" sz="1600" dirty="0" smtClean="0"/>
              <a:t>Verify the migration</a:t>
            </a:r>
          </a:p>
        </p:txBody>
      </p:sp>
      <p:sp>
        <p:nvSpPr>
          <p:cNvPr id="21" name="TextBox 20"/>
          <p:cNvSpPr txBox="1"/>
          <p:nvPr/>
        </p:nvSpPr>
        <p:spPr>
          <a:xfrm>
            <a:off x="13227132" y="1540933"/>
            <a:ext cx="184731" cy="369332"/>
          </a:xfrm>
          <a:prstGeom prst="rect">
            <a:avLst/>
          </a:prstGeom>
          <a:noFill/>
        </p:spPr>
        <p:txBody>
          <a:bodyPr wrap="none" rtlCol="0">
            <a:spAutoFit/>
          </a:bodyPr>
          <a:lstStyle/>
          <a:p>
            <a:endParaRPr lang="en-US" dirty="0"/>
          </a:p>
        </p:txBody>
      </p:sp>
      <p:sp>
        <p:nvSpPr>
          <p:cNvPr id="29" name="Round Same Side Corner Rectangle 28"/>
          <p:cNvSpPr/>
          <p:nvPr/>
        </p:nvSpPr>
        <p:spPr>
          <a:xfrm rot="10800000">
            <a:off x="203148" y="2286000"/>
            <a:ext cx="2234618" cy="64327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30" name="Round Same Side Corner Rectangle 29"/>
          <p:cNvSpPr/>
          <p:nvPr/>
        </p:nvSpPr>
        <p:spPr>
          <a:xfrm rot="10800000">
            <a:off x="203144" y="2667000"/>
            <a:ext cx="2234617" cy="228600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31" name="Rounded Rectangle 30"/>
          <p:cNvSpPr/>
          <p:nvPr/>
        </p:nvSpPr>
        <p:spPr bwMode="auto">
          <a:xfrm rot="10800000">
            <a:off x="203147" y="2209800"/>
            <a:ext cx="2234618" cy="1828800"/>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uLnTx/>
              <a:uFillTx/>
              <a:latin typeface="+mj-lt"/>
              <a:cs typeface="Arial" charset="0"/>
            </a:endParaRPr>
          </a:p>
        </p:txBody>
      </p:sp>
      <p:sp>
        <p:nvSpPr>
          <p:cNvPr id="32" name="TextBox 31"/>
          <p:cNvSpPr txBox="1"/>
          <p:nvPr/>
        </p:nvSpPr>
        <p:spPr>
          <a:xfrm>
            <a:off x="304722" y="2281536"/>
            <a:ext cx="1787694" cy="461665"/>
          </a:xfrm>
          <a:prstGeom prst="rect">
            <a:avLst/>
          </a:prstGeom>
          <a:noFill/>
        </p:spPr>
        <p:txBody>
          <a:bodyPr wrap="square" rtlCol="0">
            <a:spAutoFit/>
          </a:bodyPr>
          <a:lstStyle/>
          <a:p>
            <a:r>
              <a:rPr lang="en-US" sz="2400" dirty="0" smtClean="0"/>
              <a:t>Step 1</a:t>
            </a:r>
            <a:endParaRPr lang="en-US" sz="2400" dirty="0"/>
          </a:p>
        </p:txBody>
      </p:sp>
      <p:sp>
        <p:nvSpPr>
          <p:cNvPr id="47" name="Round Same Side Corner Rectangle 46"/>
          <p:cNvSpPr/>
          <p:nvPr/>
        </p:nvSpPr>
        <p:spPr>
          <a:xfrm rot="10800000">
            <a:off x="5078677" y="2286000"/>
            <a:ext cx="2234618" cy="64327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48" name="Round Same Side Corner Rectangle 47"/>
          <p:cNvSpPr/>
          <p:nvPr/>
        </p:nvSpPr>
        <p:spPr>
          <a:xfrm rot="10800000">
            <a:off x="5078672" y="2667000"/>
            <a:ext cx="2234617" cy="228600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49" name="Rounded Rectangle 48"/>
          <p:cNvSpPr/>
          <p:nvPr/>
        </p:nvSpPr>
        <p:spPr bwMode="auto">
          <a:xfrm rot="10800000">
            <a:off x="5078676" y="2209800"/>
            <a:ext cx="2234618" cy="1828800"/>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uLnTx/>
              <a:uFillTx/>
              <a:latin typeface="+mj-lt"/>
              <a:cs typeface="Arial" charset="0"/>
            </a:endParaRPr>
          </a:p>
        </p:txBody>
      </p:sp>
      <p:sp>
        <p:nvSpPr>
          <p:cNvPr id="50" name="TextBox 49"/>
          <p:cNvSpPr txBox="1"/>
          <p:nvPr/>
        </p:nvSpPr>
        <p:spPr>
          <a:xfrm>
            <a:off x="5180251" y="2281536"/>
            <a:ext cx="1787694" cy="461665"/>
          </a:xfrm>
          <a:prstGeom prst="rect">
            <a:avLst/>
          </a:prstGeom>
          <a:noFill/>
        </p:spPr>
        <p:txBody>
          <a:bodyPr wrap="square" rtlCol="0">
            <a:spAutoFit/>
          </a:bodyPr>
          <a:lstStyle/>
          <a:p>
            <a:r>
              <a:rPr lang="en-US" sz="2400" dirty="0" smtClean="0"/>
              <a:t>Step 3</a:t>
            </a:r>
            <a:endParaRPr lang="en-US" sz="2400" dirty="0"/>
          </a:p>
        </p:txBody>
      </p:sp>
      <p:sp>
        <p:nvSpPr>
          <p:cNvPr id="35" name="Round Same Side Corner Rectangle 34"/>
          <p:cNvSpPr/>
          <p:nvPr/>
        </p:nvSpPr>
        <p:spPr>
          <a:xfrm rot="10800000">
            <a:off x="2640912" y="2286000"/>
            <a:ext cx="2234618" cy="64327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36" name="Round Same Side Corner Rectangle 35"/>
          <p:cNvSpPr/>
          <p:nvPr/>
        </p:nvSpPr>
        <p:spPr>
          <a:xfrm rot="10800000">
            <a:off x="2640907" y="2667000"/>
            <a:ext cx="2234617" cy="228600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37" name="Rounded Rectangle 36"/>
          <p:cNvSpPr/>
          <p:nvPr/>
        </p:nvSpPr>
        <p:spPr bwMode="auto">
          <a:xfrm rot="10800000">
            <a:off x="2640911" y="2209800"/>
            <a:ext cx="2234618" cy="1828800"/>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uLnTx/>
              <a:uFillTx/>
              <a:latin typeface="+mj-lt"/>
              <a:cs typeface="Arial" charset="0"/>
            </a:endParaRPr>
          </a:p>
        </p:txBody>
      </p:sp>
      <p:sp>
        <p:nvSpPr>
          <p:cNvPr id="38" name="TextBox 37"/>
          <p:cNvSpPr txBox="1"/>
          <p:nvPr/>
        </p:nvSpPr>
        <p:spPr>
          <a:xfrm>
            <a:off x="2742486" y="2281536"/>
            <a:ext cx="1787694" cy="461665"/>
          </a:xfrm>
          <a:prstGeom prst="rect">
            <a:avLst/>
          </a:prstGeom>
          <a:noFill/>
        </p:spPr>
        <p:txBody>
          <a:bodyPr wrap="square" rtlCol="0">
            <a:spAutoFit/>
          </a:bodyPr>
          <a:lstStyle/>
          <a:p>
            <a:r>
              <a:rPr lang="en-US" sz="2400" dirty="0" smtClean="0"/>
              <a:t>Step 2</a:t>
            </a:r>
            <a:endParaRPr lang="en-US" sz="2400" dirty="0"/>
          </a:p>
        </p:txBody>
      </p:sp>
      <p:sp>
        <p:nvSpPr>
          <p:cNvPr id="39" name="Content Placeholder 2"/>
          <p:cNvSpPr txBox="1">
            <a:spLocks/>
          </p:cNvSpPr>
          <p:nvPr/>
        </p:nvSpPr>
        <p:spPr>
          <a:xfrm>
            <a:off x="2693462" y="2971801"/>
            <a:ext cx="2160131" cy="763286"/>
          </a:xfrm>
          <a:prstGeom prst="rect">
            <a:avLst/>
          </a:prstGeom>
        </p:spPr>
        <p:txBody>
          <a:bodyPr vert="horz" lIns="0" tIns="0" rIns="0" bIns="0" rtlCol="0">
            <a:spAutoFit/>
          </a:bodyPr>
          <a:lstStyle/>
          <a:p>
            <a:pPr lvl="0">
              <a:buSzPct val="80000"/>
              <a:defRPr/>
            </a:pPr>
            <a:r>
              <a:rPr lang="en-US" sz="1600" dirty="0" smtClean="0"/>
              <a:t>Troubleshoot migration if necessary</a:t>
            </a:r>
          </a:p>
          <a:p>
            <a:pPr marL="227013" lvl="1" indent="-114300" defTabSz="914363">
              <a:lnSpc>
                <a:spcPct val="90000"/>
              </a:lnSpc>
              <a:spcBef>
                <a:spcPct val="20000"/>
              </a:spcBef>
              <a:buSzPct val="80000"/>
              <a:buFontTx/>
              <a:buBlip>
                <a:blip r:embed="rId3"/>
              </a:buBlip>
              <a:defRPr/>
            </a:pPr>
            <a:endParaRPr kumimoji="0" lang="en-US" sz="160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0" name="Content Placeholder 2"/>
          <p:cNvSpPr txBox="1">
            <a:spLocks/>
          </p:cNvSpPr>
          <p:nvPr/>
        </p:nvSpPr>
        <p:spPr>
          <a:xfrm>
            <a:off x="5163674" y="2971800"/>
            <a:ext cx="2160131" cy="714042"/>
          </a:xfrm>
          <a:prstGeom prst="rect">
            <a:avLst/>
          </a:prstGeom>
        </p:spPr>
        <p:txBody>
          <a:bodyPr vert="horz" lIns="0" tIns="0" rIns="0" bIns="0" rtlCol="0">
            <a:spAutoFit/>
          </a:bodyPr>
          <a:lstStyle/>
          <a:p>
            <a:pPr lvl="0" defTabSz="914363">
              <a:lnSpc>
                <a:spcPct val="90000"/>
              </a:lnSpc>
              <a:spcBef>
                <a:spcPct val="20000"/>
              </a:spcBef>
              <a:buSzPct val="80000"/>
              <a:defRPr/>
            </a:pPr>
            <a:r>
              <a:rPr lang="en-US" sz="1600" dirty="0" smtClean="0"/>
              <a:t>Roll back migration if necessary</a:t>
            </a:r>
          </a:p>
          <a:p>
            <a:pPr marL="227013" lvl="1" indent="-114300" defTabSz="914363">
              <a:lnSpc>
                <a:spcPct val="90000"/>
              </a:lnSpc>
              <a:spcBef>
                <a:spcPct val="20000"/>
              </a:spcBef>
              <a:buSzPct val="80000"/>
              <a:buFontTx/>
              <a:buBlip>
                <a:blip r:embed="rId3"/>
              </a:buBlip>
              <a:defRPr/>
            </a:pPr>
            <a:endParaRPr kumimoji="0" lang="en-US" sz="160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Round Same Side Corner Rectangle 19"/>
          <p:cNvSpPr/>
          <p:nvPr/>
        </p:nvSpPr>
        <p:spPr>
          <a:xfrm rot="10800000">
            <a:off x="7516446" y="2286000"/>
            <a:ext cx="2234618" cy="64327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22" name="Round Same Side Corner Rectangle 21"/>
          <p:cNvSpPr/>
          <p:nvPr/>
        </p:nvSpPr>
        <p:spPr>
          <a:xfrm rot="10800000">
            <a:off x="7516441" y="2667000"/>
            <a:ext cx="2234617" cy="228600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23" name="Rounded Rectangle 22"/>
          <p:cNvSpPr/>
          <p:nvPr/>
        </p:nvSpPr>
        <p:spPr bwMode="auto">
          <a:xfrm rot="10800000">
            <a:off x="7516445" y="2209800"/>
            <a:ext cx="2234618" cy="1828800"/>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uLnTx/>
              <a:uFillTx/>
              <a:latin typeface="+mj-lt"/>
              <a:cs typeface="Arial" charset="0"/>
            </a:endParaRPr>
          </a:p>
        </p:txBody>
      </p:sp>
      <p:sp>
        <p:nvSpPr>
          <p:cNvPr id="24" name="TextBox 23"/>
          <p:cNvSpPr txBox="1"/>
          <p:nvPr/>
        </p:nvSpPr>
        <p:spPr>
          <a:xfrm>
            <a:off x="7618020" y="2281536"/>
            <a:ext cx="1787694" cy="461665"/>
          </a:xfrm>
          <a:prstGeom prst="rect">
            <a:avLst/>
          </a:prstGeom>
          <a:noFill/>
        </p:spPr>
        <p:txBody>
          <a:bodyPr wrap="square" rtlCol="0">
            <a:spAutoFit/>
          </a:bodyPr>
          <a:lstStyle/>
          <a:p>
            <a:r>
              <a:rPr lang="en-US" sz="2400" dirty="0" smtClean="0"/>
              <a:t>Step 4</a:t>
            </a:r>
            <a:endParaRPr lang="en-US" sz="2400" dirty="0"/>
          </a:p>
        </p:txBody>
      </p:sp>
      <p:sp>
        <p:nvSpPr>
          <p:cNvPr id="25" name="Content Placeholder 2"/>
          <p:cNvSpPr txBox="1">
            <a:spLocks/>
          </p:cNvSpPr>
          <p:nvPr/>
        </p:nvSpPr>
        <p:spPr>
          <a:xfrm>
            <a:off x="7579506" y="2971801"/>
            <a:ext cx="2160131" cy="443198"/>
          </a:xfrm>
          <a:prstGeom prst="rect">
            <a:avLst/>
          </a:prstGeom>
        </p:spPr>
        <p:txBody>
          <a:bodyPr vert="horz" lIns="0" tIns="0" rIns="0" bIns="0" rtlCol="0">
            <a:spAutoFit/>
          </a:bodyPr>
          <a:lstStyle/>
          <a:p>
            <a:pPr lvl="0" defTabSz="914363">
              <a:lnSpc>
                <a:spcPct val="90000"/>
              </a:lnSpc>
              <a:spcBef>
                <a:spcPct val="20000"/>
              </a:spcBef>
              <a:buSzPct val="80000"/>
              <a:defRPr/>
            </a:pPr>
            <a:r>
              <a:rPr lang="en-US" sz="1600" dirty="0" smtClean="0"/>
              <a:t>Retire Source Server if migration successful</a:t>
            </a:r>
          </a:p>
        </p:txBody>
      </p:sp>
    </p:spTree>
    <p:extLst>
      <p:ext uri="{BB962C8B-B14F-4D97-AF65-F5344CB8AC3E}">
        <p14:creationId xmlns:p14="http://schemas.microsoft.com/office/powerpoint/2010/main" val="16885032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9095" y="0"/>
            <a:ext cx="5070634" cy="6858000"/>
          </a:xfrm>
          <a:prstGeom prst="rect">
            <a:avLst/>
          </a:prstGeom>
        </p:spPr>
      </p:pic>
      <p:sp>
        <p:nvSpPr>
          <p:cNvPr id="3" name="Freeform 2"/>
          <p:cNvSpPr/>
          <p:nvPr/>
        </p:nvSpPr>
        <p:spPr>
          <a:xfrm>
            <a:off x="4252823" y="1078302"/>
            <a:ext cx="2130724" cy="406182"/>
          </a:xfrm>
          <a:custGeom>
            <a:avLst/>
            <a:gdLst>
              <a:gd name="connsiteX0" fmla="*/ 0 w 2130724"/>
              <a:gd name="connsiteY0" fmla="*/ 301924 h 406182"/>
              <a:gd name="connsiteX1" fmla="*/ 60385 w 2130724"/>
              <a:gd name="connsiteY1" fmla="*/ 232913 h 406182"/>
              <a:gd name="connsiteX2" fmla="*/ 120769 w 2130724"/>
              <a:gd name="connsiteY2" fmla="*/ 189781 h 406182"/>
              <a:gd name="connsiteX3" fmla="*/ 120769 w 2130724"/>
              <a:gd name="connsiteY3" fmla="*/ 293298 h 406182"/>
              <a:gd name="connsiteX4" fmla="*/ 129396 w 2130724"/>
              <a:gd name="connsiteY4" fmla="*/ 336430 h 406182"/>
              <a:gd name="connsiteX5" fmla="*/ 215660 w 2130724"/>
              <a:gd name="connsiteY5" fmla="*/ 319177 h 406182"/>
              <a:gd name="connsiteX6" fmla="*/ 241539 w 2130724"/>
              <a:gd name="connsiteY6" fmla="*/ 293298 h 406182"/>
              <a:gd name="connsiteX7" fmla="*/ 276045 w 2130724"/>
              <a:gd name="connsiteY7" fmla="*/ 267419 h 406182"/>
              <a:gd name="connsiteX8" fmla="*/ 293298 w 2130724"/>
              <a:gd name="connsiteY8" fmla="*/ 241540 h 406182"/>
              <a:gd name="connsiteX9" fmla="*/ 370935 w 2130724"/>
              <a:gd name="connsiteY9" fmla="*/ 181155 h 406182"/>
              <a:gd name="connsiteX10" fmla="*/ 405441 w 2130724"/>
              <a:gd name="connsiteY10" fmla="*/ 293298 h 406182"/>
              <a:gd name="connsiteX11" fmla="*/ 448573 w 2130724"/>
              <a:gd name="connsiteY11" fmla="*/ 241540 h 406182"/>
              <a:gd name="connsiteX12" fmla="*/ 491705 w 2130724"/>
              <a:gd name="connsiteY12" fmla="*/ 215660 h 406182"/>
              <a:gd name="connsiteX13" fmla="*/ 500332 w 2130724"/>
              <a:gd name="connsiteY13" fmla="*/ 276045 h 406182"/>
              <a:gd name="connsiteX14" fmla="*/ 483079 w 2130724"/>
              <a:gd name="connsiteY14" fmla="*/ 310551 h 406182"/>
              <a:gd name="connsiteX15" fmla="*/ 465826 w 2130724"/>
              <a:gd name="connsiteY15" fmla="*/ 379562 h 406182"/>
              <a:gd name="connsiteX16" fmla="*/ 560717 w 2130724"/>
              <a:gd name="connsiteY16" fmla="*/ 353683 h 406182"/>
              <a:gd name="connsiteX17" fmla="*/ 707366 w 2130724"/>
              <a:gd name="connsiteY17" fmla="*/ 250166 h 406182"/>
              <a:gd name="connsiteX18" fmla="*/ 724619 w 2130724"/>
              <a:gd name="connsiteY18" fmla="*/ 284672 h 406182"/>
              <a:gd name="connsiteX19" fmla="*/ 733245 w 2130724"/>
              <a:gd name="connsiteY19" fmla="*/ 353683 h 406182"/>
              <a:gd name="connsiteX20" fmla="*/ 759124 w 2130724"/>
              <a:gd name="connsiteY20" fmla="*/ 345056 h 406182"/>
              <a:gd name="connsiteX21" fmla="*/ 862641 w 2130724"/>
              <a:gd name="connsiteY21" fmla="*/ 276045 h 406182"/>
              <a:gd name="connsiteX22" fmla="*/ 974785 w 2130724"/>
              <a:gd name="connsiteY22" fmla="*/ 224287 h 406182"/>
              <a:gd name="connsiteX23" fmla="*/ 1052422 w 2130724"/>
              <a:gd name="connsiteY23" fmla="*/ 189781 h 406182"/>
              <a:gd name="connsiteX24" fmla="*/ 1112807 w 2130724"/>
              <a:gd name="connsiteY24" fmla="*/ 198407 h 406182"/>
              <a:gd name="connsiteX25" fmla="*/ 1181819 w 2130724"/>
              <a:gd name="connsiteY25" fmla="*/ 388189 h 406182"/>
              <a:gd name="connsiteX26" fmla="*/ 1233577 w 2130724"/>
              <a:gd name="connsiteY26" fmla="*/ 327804 h 406182"/>
              <a:gd name="connsiteX27" fmla="*/ 1259456 w 2130724"/>
              <a:gd name="connsiteY27" fmla="*/ 301924 h 406182"/>
              <a:gd name="connsiteX28" fmla="*/ 1276709 w 2130724"/>
              <a:gd name="connsiteY28" fmla="*/ 276045 h 406182"/>
              <a:gd name="connsiteX29" fmla="*/ 1431985 w 2130724"/>
              <a:gd name="connsiteY29" fmla="*/ 232913 h 406182"/>
              <a:gd name="connsiteX30" fmla="*/ 1509622 w 2130724"/>
              <a:gd name="connsiteY30" fmla="*/ 198407 h 406182"/>
              <a:gd name="connsiteX31" fmla="*/ 1647645 w 2130724"/>
              <a:gd name="connsiteY31" fmla="*/ 232913 h 406182"/>
              <a:gd name="connsiteX32" fmla="*/ 1656271 w 2130724"/>
              <a:gd name="connsiteY32" fmla="*/ 267419 h 406182"/>
              <a:gd name="connsiteX33" fmla="*/ 1647645 w 2130724"/>
              <a:gd name="connsiteY33" fmla="*/ 370936 h 406182"/>
              <a:gd name="connsiteX34" fmla="*/ 1682151 w 2130724"/>
              <a:gd name="connsiteY34" fmla="*/ 327804 h 406182"/>
              <a:gd name="connsiteX35" fmla="*/ 1742535 w 2130724"/>
              <a:gd name="connsiteY35" fmla="*/ 293298 h 406182"/>
              <a:gd name="connsiteX36" fmla="*/ 1768415 w 2130724"/>
              <a:gd name="connsiteY36" fmla="*/ 310551 h 406182"/>
              <a:gd name="connsiteX37" fmla="*/ 1777041 w 2130724"/>
              <a:gd name="connsiteY37" fmla="*/ 336430 h 406182"/>
              <a:gd name="connsiteX38" fmla="*/ 1811547 w 2130724"/>
              <a:gd name="connsiteY38" fmla="*/ 353683 h 406182"/>
              <a:gd name="connsiteX39" fmla="*/ 1854679 w 2130724"/>
              <a:gd name="connsiteY39" fmla="*/ 345056 h 406182"/>
              <a:gd name="connsiteX40" fmla="*/ 1871932 w 2130724"/>
              <a:gd name="connsiteY40" fmla="*/ 310551 h 406182"/>
              <a:gd name="connsiteX41" fmla="*/ 1880558 w 2130724"/>
              <a:gd name="connsiteY41" fmla="*/ 0 h 406182"/>
              <a:gd name="connsiteX42" fmla="*/ 1915064 w 2130724"/>
              <a:gd name="connsiteY42" fmla="*/ 34506 h 406182"/>
              <a:gd name="connsiteX43" fmla="*/ 1958196 w 2130724"/>
              <a:gd name="connsiteY43" fmla="*/ 94890 h 406182"/>
              <a:gd name="connsiteX44" fmla="*/ 1984075 w 2130724"/>
              <a:gd name="connsiteY44" fmla="*/ 155275 h 406182"/>
              <a:gd name="connsiteX45" fmla="*/ 2009954 w 2130724"/>
              <a:gd name="connsiteY45" fmla="*/ 215660 h 406182"/>
              <a:gd name="connsiteX46" fmla="*/ 2027207 w 2130724"/>
              <a:gd name="connsiteY46" fmla="*/ 241540 h 406182"/>
              <a:gd name="connsiteX47" fmla="*/ 2035834 w 2130724"/>
              <a:gd name="connsiteY47" fmla="*/ 267419 h 406182"/>
              <a:gd name="connsiteX48" fmla="*/ 2061713 w 2130724"/>
              <a:gd name="connsiteY48" fmla="*/ 276045 h 406182"/>
              <a:gd name="connsiteX49" fmla="*/ 2104845 w 2130724"/>
              <a:gd name="connsiteY49" fmla="*/ 284672 h 406182"/>
              <a:gd name="connsiteX50" fmla="*/ 2113471 w 2130724"/>
              <a:gd name="connsiteY50" fmla="*/ 319177 h 406182"/>
              <a:gd name="connsiteX51" fmla="*/ 2130724 w 2130724"/>
              <a:gd name="connsiteY51" fmla="*/ 345056 h 40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130724" h="406182">
                <a:moveTo>
                  <a:pt x="0" y="301924"/>
                </a:moveTo>
                <a:cubicBezTo>
                  <a:pt x="20784" y="275943"/>
                  <a:pt x="35627" y="254134"/>
                  <a:pt x="60385" y="232913"/>
                </a:cubicBezTo>
                <a:cubicBezTo>
                  <a:pt x="79111" y="216863"/>
                  <a:pt x="100287" y="203436"/>
                  <a:pt x="120769" y="189781"/>
                </a:cubicBezTo>
                <a:cubicBezTo>
                  <a:pt x="141100" y="291430"/>
                  <a:pt x="120769" y="164899"/>
                  <a:pt x="120769" y="293298"/>
                </a:cubicBezTo>
                <a:cubicBezTo>
                  <a:pt x="120769" y="307960"/>
                  <a:pt x="126520" y="322053"/>
                  <a:pt x="129396" y="336430"/>
                </a:cubicBezTo>
                <a:cubicBezTo>
                  <a:pt x="158151" y="330679"/>
                  <a:pt x="188290" y="329704"/>
                  <a:pt x="215660" y="319177"/>
                </a:cubicBezTo>
                <a:cubicBezTo>
                  <a:pt x="227046" y="314798"/>
                  <a:pt x="232276" y="301237"/>
                  <a:pt x="241539" y="293298"/>
                </a:cubicBezTo>
                <a:cubicBezTo>
                  <a:pt x="252455" y="283941"/>
                  <a:pt x="265879" y="277585"/>
                  <a:pt x="276045" y="267419"/>
                </a:cubicBezTo>
                <a:cubicBezTo>
                  <a:pt x="283376" y="260088"/>
                  <a:pt x="285627" y="248514"/>
                  <a:pt x="293298" y="241540"/>
                </a:cubicBezTo>
                <a:cubicBezTo>
                  <a:pt x="317557" y="219486"/>
                  <a:pt x="370935" y="181155"/>
                  <a:pt x="370935" y="181155"/>
                </a:cubicBezTo>
                <a:cubicBezTo>
                  <a:pt x="340951" y="331078"/>
                  <a:pt x="302762" y="322635"/>
                  <a:pt x="405441" y="293298"/>
                </a:cubicBezTo>
                <a:cubicBezTo>
                  <a:pt x="419818" y="276045"/>
                  <a:pt x="431880" y="256564"/>
                  <a:pt x="448573" y="241540"/>
                </a:cubicBezTo>
                <a:cubicBezTo>
                  <a:pt x="461036" y="230324"/>
                  <a:pt x="477754" y="206360"/>
                  <a:pt x="491705" y="215660"/>
                </a:cubicBezTo>
                <a:cubicBezTo>
                  <a:pt x="508623" y="226938"/>
                  <a:pt x="497456" y="255917"/>
                  <a:pt x="500332" y="276045"/>
                </a:cubicBezTo>
                <a:cubicBezTo>
                  <a:pt x="494581" y="287547"/>
                  <a:pt x="487146" y="298351"/>
                  <a:pt x="483079" y="310551"/>
                </a:cubicBezTo>
                <a:cubicBezTo>
                  <a:pt x="475581" y="333046"/>
                  <a:pt x="465826" y="379562"/>
                  <a:pt x="465826" y="379562"/>
                </a:cubicBezTo>
                <a:cubicBezTo>
                  <a:pt x="509141" y="394001"/>
                  <a:pt x="503269" y="398822"/>
                  <a:pt x="560717" y="353683"/>
                </a:cubicBezTo>
                <a:cubicBezTo>
                  <a:pt x="688636" y="253174"/>
                  <a:pt x="632917" y="274981"/>
                  <a:pt x="707366" y="250166"/>
                </a:cubicBezTo>
                <a:cubicBezTo>
                  <a:pt x="713117" y="261668"/>
                  <a:pt x="721500" y="272196"/>
                  <a:pt x="724619" y="284672"/>
                </a:cubicBezTo>
                <a:cubicBezTo>
                  <a:pt x="730242" y="307163"/>
                  <a:pt x="721743" y="333555"/>
                  <a:pt x="733245" y="353683"/>
                </a:cubicBezTo>
                <a:cubicBezTo>
                  <a:pt x="737756" y="361578"/>
                  <a:pt x="751327" y="349734"/>
                  <a:pt x="759124" y="345056"/>
                </a:cubicBezTo>
                <a:cubicBezTo>
                  <a:pt x="794685" y="323719"/>
                  <a:pt x="828135" y="299049"/>
                  <a:pt x="862641" y="276045"/>
                </a:cubicBezTo>
                <a:cubicBezTo>
                  <a:pt x="892129" y="256387"/>
                  <a:pt x="944192" y="239584"/>
                  <a:pt x="974785" y="224287"/>
                </a:cubicBezTo>
                <a:cubicBezTo>
                  <a:pt x="1049404" y="186977"/>
                  <a:pt x="986575" y="206242"/>
                  <a:pt x="1052422" y="189781"/>
                </a:cubicBezTo>
                <a:cubicBezTo>
                  <a:pt x="1072550" y="192656"/>
                  <a:pt x="1105920" y="179276"/>
                  <a:pt x="1112807" y="198407"/>
                </a:cubicBezTo>
                <a:cubicBezTo>
                  <a:pt x="1187190" y="405025"/>
                  <a:pt x="1049756" y="432207"/>
                  <a:pt x="1181819" y="388189"/>
                </a:cubicBezTo>
                <a:cubicBezTo>
                  <a:pt x="1231298" y="355202"/>
                  <a:pt x="1186758" y="390230"/>
                  <a:pt x="1233577" y="327804"/>
                </a:cubicBezTo>
                <a:cubicBezTo>
                  <a:pt x="1240897" y="318044"/>
                  <a:pt x="1251646" y="311296"/>
                  <a:pt x="1259456" y="301924"/>
                </a:cubicBezTo>
                <a:cubicBezTo>
                  <a:pt x="1266093" y="293959"/>
                  <a:pt x="1270958" y="284671"/>
                  <a:pt x="1276709" y="276045"/>
                </a:cubicBezTo>
                <a:cubicBezTo>
                  <a:pt x="1346659" y="299363"/>
                  <a:pt x="1294145" y="288049"/>
                  <a:pt x="1431985" y="232913"/>
                </a:cubicBezTo>
                <a:cubicBezTo>
                  <a:pt x="1487055" y="210885"/>
                  <a:pt x="1461268" y="222585"/>
                  <a:pt x="1509622" y="198407"/>
                </a:cubicBezTo>
                <a:cubicBezTo>
                  <a:pt x="1583878" y="203711"/>
                  <a:pt x="1622610" y="174497"/>
                  <a:pt x="1647645" y="232913"/>
                </a:cubicBezTo>
                <a:cubicBezTo>
                  <a:pt x="1652315" y="243810"/>
                  <a:pt x="1653396" y="255917"/>
                  <a:pt x="1656271" y="267419"/>
                </a:cubicBezTo>
                <a:cubicBezTo>
                  <a:pt x="1653396" y="301925"/>
                  <a:pt x="1634005" y="339111"/>
                  <a:pt x="1647645" y="370936"/>
                </a:cubicBezTo>
                <a:cubicBezTo>
                  <a:pt x="1654898" y="387859"/>
                  <a:pt x="1670027" y="341661"/>
                  <a:pt x="1682151" y="327804"/>
                </a:cubicBezTo>
                <a:cubicBezTo>
                  <a:pt x="1710932" y="294911"/>
                  <a:pt x="1701521" y="303551"/>
                  <a:pt x="1742535" y="293298"/>
                </a:cubicBezTo>
                <a:cubicBezTo>
                  <a:pt x="1751162" y="299049"/>
                  <a:pt x="1761938" y="302455"/>
                  <a:pt x="1768415" y="310551"/>
                </a:cubicBezTo>
                <a:cubicBezTo>
                  <a:pt x="1774095" y="317651"/>
                  <a:pt x="1770611" y="330000"/>
                  <a:pt x="1777041" y="336430"/>
                </a:cubicBezTo>
                <a:cubicBezTo>
                  <a:pt x="1786134" y="345523"/>
                  <a:pt x="1800045" y="347932"/>
                  <a:pt x="1811547" y="353683"/>
                </a:cubicBezTo>
                <a:cubicBezTo>
                  <a:pt x="1825924" y="350807"/>
                  <a:pt x="1842748" y="353578"/>
                  <a:pt x="1854679" y="345056"/>
                </a:cubicBezTo>
                <a:cubicBezTo>
                  <a:pt x="1865143" y="337582"/>
                  <a:pt x="1870970" y="323374"/>
                  <a:pt x="1871932" y="310551"/>
                </a:cubicBezTo>
                <a:cubicBezTo>
                  <a:pt x="1879677" y="207284"/>
                  <a:pt x="1877683" y="103517"/>
                  <a:pt x="1880558" y="0"/>
                </a:cubicBezTo>
                <a:cubicBezTo>
                  <a:pt x="1892060" y="11502"/>
                  <a:pt x="1905304" y="21493"/>
                  <a:pt x="1915064" y="34506"/>
                </a:cubicBezTo>
                <a:cubicBezTo>
                  <a:pt x="1983191" y="125340"/>
                  <a:pt x="1880137" y="16831"/>
                  <a:pt x="1958196" y="94890"/>
                </a:cubicBezTo>
                <a:cubicBezTo>
                  <a:pt x="1974657" y="144277"/>
                  <a:pt x="1957426" y="96647"/>
                  <a:pt x="1984075" y="155275"/>
                </a:cubicBezTo>
                <a:cubicBezTo>
                  <a:pt x="1993137" y="175211"/>
                  <a:pt x="2000161" y="196073"/>
                  <a:pt x="2009954" y="215660"/>
                </a:cubicBezTo>
                <a:cubicBezTo>
                  <a:pt x="2014591" y="224933"/>
                  <a:pt x="2022570" y="232267"/>
                  <a:pt x="2027207" y="241540"/>
                </a:cubicBezTo>
                <a:cubicBezTo>
                  <a:pt x="2031274" y="249673"/>
                  <a:pt x="2029404" y="260989"/>
                  <a:pt x="2035834" y="267419"/>
                </a:cubicBezTo>
                <a:cubicBezTo>
                  <a:pt x="2042264" y="273849"/>
                  <a:pt x="2052892" y="273840"/>
                  <a:pt x="2061713" y="276045"/>
                </a:cubicBezTo>
                <a:cubicBezTo>
                  <a:pt x="2075937" y="279601"/>
                  <a:pt x="2090468" y="281796"/>
                  <a:pt x="2104845" y="284672"/>
                </a:cubicBezTo>
                <a:cubicBezTo>
                  <a:pt x="2107720" y="296174"/>
                  <a:pt x="2108801" y="308280"/>
                  <a:pt x="2113471" y="319177"/>
                </a:cubicBezTo>
                <a:cubicBezTo>
                  <a:pt x="2117555" y="328706"/>
                  <a:pt x="2130724" y="345056"/>
                  <a:pt x="2130724" y="345056"/>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Freeform 1"/>
          <p:cNvSpPr/>
          <p:nvPr/>
        </p:nvSpPr>
        <p:spPr>
          <a:xfrm>
            <a:off x="4287328" y="1882519"/>
            <a:ext cx="1880559" cy="283611"/>
          </a:xfrm>
          <a:custGeom>
            <a:avLst/>
            <a:gdLst>
              <a:gd name="connsiteX0" fmla="*/ 0 w 1880559"/>
              <a:gd name="connsiteY0" fmla="*/ 127436 h 283611"/>
              <a:gd name="connsiteX1" fmla="*/ 86264 w 1880559"/>
              <a:gd name="connsiteY1" fmla="*/ 110183 h 283611"/>
              <a:gd name="connsiteX2" fmla="*/ 146649 w 1880559"/>
              <a:gd name="connsiteY2" fmla="*/ 75677 h 283611"/>
              <a:gd name="connsiteX3" fmla="*/ 258793 w 1880559"/>
              <a:gd name="connsiteY3" fmla="*/ 32545 h 283611"/>
              <a:gd name="connsiteX4" fmla="*/ 336430 w 1880559"/>
              <a:gd name="connsiteY4" fmla="*/ 6666 h 283611"/>
              <a:gd name="connsiteX5" fmla="*/ 301925 w 1880559"/>
              <a:gd name="connsiteY5" fmla="*/ 101556 h 283611"/>
              <a:gd name="connsiteX6" fmla="*/ 250166 w 1880559"/>
              <a:gd name="connsiteY6" fmla="*/ 170568 h 283611"/>
              <a:gd name="connsiteX7" fmla="*/ 241540 w 1880559"/>
              <a:gd name="connsiteY7" fmla="*/ 196447 h 283611"/>
              <a:gd name="connsiteX8" fmla="*/ 215661 w 1880559"/>
              <a:gd name="connsiteY8" fmla="*/ 213700 h 283611"/>
              <a:gd name="connsiteX9" fmla="*/ 370936 w 1880559"/>
              <a:gd name="connsiteY9" fmla="*/ 153315 h 283611"/>
              <a:gd name="connsiteX10" fmla="*/ 422695 w 1880559"/>
              <a:gd name="connsiteY10" fmla="*/ 118809 h 283611"/>
              <a:gd name="connsiteX11" fmla="*/ 629729 w 1880559"/>
              <a:gd name="connsiteY11" fmla="*/ 32545 h 283611"/>
              <a:gd name="connsiteX12" fmla="*/ 715993 w 1880559"/>
              <a:gd name="connsiteY12" fmla="*/ 15292 h 283611"/>
              <a:gd name="connsiteX13" fmla="*/ 819510 w 1880559"/>
              <a:gd name="connsiteY13" fmla="*/ 32545 h 283611"/>
              <a:gd name="connsiteX14" fmla="*/ 785004 w 1880559"/>
              <a:gd name="connsiteY14" fmla="*/ 179194 h 283611"/>
              <a:gd name="connsiteX15" fmla="*/ 724619 w 1880559"/>
              <a:gd name="connsiteY15" fmla="*/ 256832 h 283611"/>
              <a:gd name="connsiteX16" fmla="*/ 707366 w 1880559"/>
              <a:gd name="connsiteY16" fmla="*/ 282711 h 283611"/>
              <a:gd name="connsiteX17" fmla="*/ 750498 w 1880559"/>
              <a:gd name="connsiteY17" fmla="*/ 265458 h 283611"/>
              <a:gd name="connsiteX18" fmla="*/ 785004 w 1880559"/>
              <a:gd name="connsiteY18" fmla="*/ 230953 h 283611"/>
              <a:gd name="connsiteX19" fmla="*/ 871268 w 1880559"/>
              <a:gd name="connsiteY19" fmla="*/ 179194 h 283611"/>
              <a:gd name="connsiteX20" fmla="*/ 905774 w 1880559"/>
              <a:gd name="connsiteY20" fmla="*/ 170568 h 283611"/>
              <a:gd name="connsiteX21" fmla="*/ 957532 w 1880559"/>
              <a:gd name="connsiteY21" fmla="*/ 153315 h 283611"/>
              <a:gd name="connsiteX22" fmla="*/ 983412 w 1880559"/>
              <a:gd name="connsiteY22" fmla="*/ 144689 h 283611"/>
              <a:gd name="connsiteX23" fmla="*/ 1078302 w 1880559"/>
              <a:gd name="connsiteY23" fmla="*/ 153315 h 283611"/>
              <a:gd name="connsiteX24" fmla="*/ 1043797 w 1880559"/>
              <a:gd name="connsiteY24" fmla="*/ 170568 h 283611"/>
              <a:gd name="connsiteX25" fmla="*/ 1069676 w 1880559"/>
              <a:gd name="connsiteY25" fmla="*/ 187821 h 283611"/>
              <a:gd name="connsiteX26" fmla="*/ 1121434 w 1880559"/>
              <a:gd name="connsiteY26" fmla="*/ 161941 h 283611"/>
              <a:gd name="connsiteX27" fmla="*/ 1155940 w 1880559"/>
              <a:gd name="connsiteY27" fmla="*/ 153315 h 283611"/>
              <a:gd name="connsiteX28" fmla="*/ 1224951 w 1880559"/>
              <a:gd name="connsiteY28" fmla="*/ 118809 h 283611"/>
              <a:gd name="connsiteX29" fmla="*/ 1250830 w 1880559"/>
              <a:gd name="connsiteY29" fmla="*/ 110183 h 283611"/>
              <a:gd name="connsiteX30" fmla="*/ 1319842 w 1880559"/>
              <a:gd name="connsiteY30" fmla="*/ 92930 h 283611"/>
              <a:gd name="connsiteX31" fmla="*/ 1397480 w 1880559"/>
              <a:gd name="connsiteY31" fmla="*/ 101556 h 283611"/>
              <a:gd name="connsiteX32" fmla="*/ 1362974 w 1880559"/>
              <a:gd name="connsiteY32" fmla="*/ 248206 h 283611"/>
              <a:gd name="connsiteX33" fmla="*/ 1354347 w 1880559"/>
              <a:gd name="connsiteY33" fmla="*/ 274085 h 283611"/>
              <a:gd name="connsiteX34" fmla="*/ 1449238 w 1880559"/>
              <a:gd name="connsiteY34" fmla="*/ 265458 h 283611"/>
              <a:gd name="connsiteX35" fmla="*/ 1492370 w 1880559"/>
              <a:gd name="connsiteY35" fmla="*/ 256832 h 283611"/>
              <a:gd name="connsiteX36" fmla="*/ 1518249 w 1880559"/>
              <a:gd name="connsiteY36" fmla="*/ 248206 h 283611"/>
              <a:gd name="connsiteX37" fmla="*/ 1561381 w 1880559"/>
              <a:gd name="connsiteY37" fmla="*/ 239579 h 283611"/>
              <a:gd name="connsiteX38" fmla="*/ 1587261 w 1880559"/>
              <a:gd name="connsiteY38" fmla="*/ 222326 h 283611"/>
              <a:gd name="connsiteX39" fmla="*/ 1613140 w 1880559"/>
              <a:gd name="connsiteY39" fmla="*/ 213700 h 283611"/>
              <a:gd name="connsiteX40" fmla="*/ 1535502 w 1880559"/>
              <a:gd name="connsiteY40" fmla="*/ 230953 h 283611"/>
              <a:gd name="connsiteX41" fmla="*/ 1449238 w 1880559"/>
              <a:gd name="connsiteY41" fmla="*/ 274085 h 283611"/>
              <a:gd name="connsiteX42" fmla="*/ 1423359 w 1880559"/>
              <a:gd name="connsiteY42" fmla="*/ 282711 h 283611"/>
              <a:gd name="connsiteX43" fmla="*/ 1483744 w 1880559"/>
              <a:gd name="connsiteY43" fmla="*/ 274085 h 283611"/>
              <a:gd name="connsiteX44" fmla="*/ 1535502 w 1880559"/>
              <a:gd name="connsiteY44" fmla="*/ 256832 h 283611"/>
              <a:gd name="connsiteX45" fmla="*/ 1561381 w 1880559"/>
              <a:gd name="connsiteY45" fmla="*/ 239579 h 283611"/>
              <a:gd name="connsiteX46" fmla="*/ 1604514 w 1880559"/>
              <a:gd name="connsiteY46" fmla="*/ 230953 h 283611"/>
              <a:gd name="connsiteX47" fmla="*/ 1630393 w 1880559"/>
              <a:gd name="connsiteY47" fmla="*/ 213700 h 283611"/>
              <a:gd name="connsiteX48" fmla="*/ 1664898 w 1880559"/>
              <a:gd name="connsiteY48" fmla="*/ 196447 h 283611"/>
              <a:gd name="connsiteX49" fmla="*/ 1751163 w 1880559"/>
              <a:gd name="connsiteY49" fmla="*/ 127436 h 283611"/>
              <a:gd name="connsiteX50" fmla="*/ 1794295 w 1880559"/>
              <a:gd name="connsiteY50" fmla="*/ 92930 h 283611"/>
              <a:gd name="connsiteX51" fmla="*/ 1854680 w 1880559"/>
              <a:gd name="connsiteY51" fmla="*/ 32545 h 283611"/>
              <a:gd name="connsiteX52" fmla="*/ 1880559 w 1880559"/>
              <a:gd name="connsiteY52" fmla="*/ 6666 h 28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880559" h="283611">
                <a:moveTo>
                  <a:pt x="0" y="127436"/>
                </a:moveTo>
                <a:cubicBezTo>
                  <a:pt x="28755" y="121685"/>
                  <a:pt x="58068" y="118239"/>
                  <a:pt x="86264" y="110183"/>
                </a:cubicBezTo>
                <a:cubicBezTo>
                  <a:pt x="121557" y="100099"/>
                  <a:pt x="116912" y="90545"/>
                  <a:pt x="146649" y="75677"/>
                </a:cubicBezTo>
                <a:cubicBezTo>
                  <a:pt x="215457" y="41273"/>
                  <a:pt x="205045" y="45983"/>
                  <a:pt x="258793" y="32545"/>
                </a:cubicBezTo>
                <a:cubicBezTo>
                  <a:pt x="270085" y="25017"/>
                  <a:pt x="323605" y="-15777"/>
                  <a:pt x="336430" y="6666"/>
                </a:cubicBezTo>
                <a:cubicBezTo>
                  <a:pt x="350254" y="30858"/>
                  <a:pt x="317644" y="79942"/>
                  <a:pt x="301925" y="101556"/>
                </a:cubicBezTo>
                <a:cubicBezTo>
                  <a:pt x="285012" y="124811"/>
                  <a:pt x="250166" y="170568"/>
                  <a:pt x="250166" y="170568"/>
                </a:cubicBezTo>
                <a:cubicBezTo>
                  <a:pt x="247291" y="179194"/>
                  <a:pt x="247220" y="189347"/>
                  <a:pt x="241540" y="196447"/>
                </a:cubicBezTo>
                <a:cubicBezTo>
                  <a:pt x="235063" y="204543"/>
                  <a:pt x="205540" y="215949"/>
                  <a:pt x="215661" y="213700"/>
                </a:cubicBezTo>
                <a:cubicBezTo>
                  <a:pt x="263316" y="203110"/>
                  <a:pt x="325975" y="179542"/>
                  <a:pt x="370936" y="153315"/>
                </a:cubicBezTo>
                <a:cubicBezTo>
                  <a:pt x="388847" y="142867"/>
                  <a:pt x="403905" y="127578"/>
                  <a:pt x="422695" y="118809"/>
                </a:cubicBezTo>
                <a:cubicBezTo>
                  <a:pt x="490443" y="87193"/>
                  <a:pt x="555984" y="44835"/>
                  <a:pt x="629729" y="32545"/>
                </a:cubicBezTo>
                <a:cubicBezTo>
                  <a:pt x="693182" y="21970"/>
                  <a:pt x="664519" y="28161"/>
                  <a:pt x="715993" y="15292"/>
                </a:cubicBezTo>
                <a:cubicBezTo>
                  <a:pt x="750499" y="21043"/>
                  <a:pt x="800106" y="3438"/>
                  <a:pt x="819510" y="32545"/>
                </a:cubicBezTo>
                <a:cubicBezTo>
                  <a:pt x="833531" y="53577"/>
                  <a:pt x="807873" y="146161"/>
                  <a:pt x="785004" y="179194"/>
                </a:cubicBezTo>
                <a:cubicBezTo>
                  <a:pt x="766342" y="206150"/>
                  <a:pt x="744290" y="230604"/>
                  <a:pt x="724619" y="256832"/>
                </a:cubicBezTo>
                <a:cubicBezTo>
                  <a:pt x="718398" y="265126"/>
                  <a:pt x="697530" y="279433"/>
                  <a:pt x="707366" y="282711"/>
                </a:cubicBezTo>
                <a:cubicBezTo>
                  <a:pt x="722056" y="287608"/>
                  <a:pt x="736121" y="271209"/>
                  <a:pt x="750498" y="265458"/>
                </a:cubicBezTo>
                <a:cubicBezTo>
                  <a:pt x="762000" y="253956"/>
                  <a:pt x="772654" y="241539"/>
                  <a:pt x="785004" y="230953"/>
                </a:cubicBezTo>
                <a:cubicBezTo>
                  <a:pt x="799795" y="218275"/>
                  <a:pt x="869808" y="179858"/>
                  <a:pt x="871268" y="179194"/>
                </a:cubicBezTo>
                <a:cubicBezTo>
                  <a:pt x="882061" y="174288"/>
                  <a:pt x="894418" y="173975"/>
                  <a:pt x="905774" y="170568"/>
                </a:cubicBezTo>
                <a:cubicBezTo>
                  <a:pt x="923193" y="165342"/>
                  <a:pt x="940279" y="159066"/>
                  <a:pt x="957532" y="153315"/>
                </a:cubicBezTo>
                <a:lnTo>
                  <a:pt x="983412" y="144689"/>
                </a:lnTo>
                <a:cubicBezTo>
                  <a:pt x="1015042" y="147564"/>
                  <a:pt x="1049110" y="140804"/>
                  <a:pt x="1078302" y="153315"/>
                </a:cubicBezTo>
                <a:cubicBezTo>
                  <a:pt x="1090122" y="158380"/>
                  <a:pt x="1046916" y="158093"/>
                  <a:pt x="1043797" y="170568"/>
                </a:cubicBezTo>
                <a:cubicBezTo>
                  <a:pt x="1041283" y="180626"/>
                  <a:pt x="1061050" y="182070"/>
                  <a:pt x="1069676" y="187821"/>
                </a:cubicBezTo>
                <a:cubicBezTo>
                  <a:pt x="1086929" y="179194"/>
                  <a:pt x="1103524" y="169105"/>
                  <a:pt x="1121434" y="161941"/>
                </a:cubicBezTo>
                <a:cubicBezTo>
                  <a:pt x="1132442" y="157538"/>
                  <a:pt x="1144996" y="157875"/>
                  <a:pt x="1155940" y="153315"/>
                </a:cubicBezTo>
                <a:cubicBezTo>
                  <a:pt x="1179681" y="143423"/>
                  <a:pt x="1201947" y="130311"/>
                  <a:pt x="1224951" y="118809"/>
                </a:cubicBezTo>
                <a:cubicBezTo>
                  <a:pt x="1233084" y="114742"/>
                  <a:pt x="1242057" y="112575"/>
                  <a:pt x="1250830" y="110183"/>
                </a:cubicBezTo>
                <a:cubicBezTo>
                  <a:pt x="1273706" y="103944"/>
                  <a:pt x="1296838" y="98681"/>
                  <a:pt x="1319842" y="92930"/>
                </a:cubicBezTo>
                <a:cubicBezTo>
                  <a:pt x="1345721" y="95805"/>
                  <a:pt x="1381214" y="81223"/>
                  <a:pt x="1397480" y="101556"/>
                </a:cubicBezTo>
                <a:cubicBezTo>
                  <a:pt x="1415970" y="124669"/>
                  <a:pt x="1369850" y="229298"/>
                  <a:pt x="1362974" y="248206"/>
                </a:cubicBezTo>
                <a:cubicBezTo>
                  <a:pt x="1359867" y="256752"/>
                  <a:pt x="1345431" y="272302"/>
                  <a:pt x="1354347" y="274085"/>
                </a:cubicBezTo>
                <a:cubicBezTo>
                  <a:pt x="1385491" y="280314"/>
                  <a:pt x="1417608" y="268334"/>
                  <a:pt x="1449238" y="265458"/>
                </a:cubicBezTo>
                <a:cubicBezTo>
                  <a:pt x="1463615" y="262583"/>
                  <a:pt x="1478146" y="260388"/>
                  <a:pt x="1492370" y="256832"/>
                </a:cubicBezTo>
                <a:cubicBezTo>
                  <a:pt x="1501191" y="254627"/>
                  <a:pt x="1509428" y="250411"/>
                  <a:pt x="1518249" y="248206"/>
                </a:cubicBezTo>
                <a:cubicBezTo>
                  <a:pt x="1532473" y="244650"/>
                  <a:pt x="1547004" y="242455"/>
                  <a:pt x="1561381" y="239579"/>
                </a:cubicBezTo>
                <a:cubicBezTo>
                  <a:pt x="1570008" y="233828"/>
                  <a:pt x="1577988" y="226963"/>
                  <a:pt x="1587261" y="222326"/>
                </a:cubicBezTo>
                <a:cubicBezTo>
                  <a:pt x="1595394" y="218260"/>
                  <a:pt x="1622109" y="212205"/>
                  <a:pt x="1613140" y="213700"/>
                </a:cubicBezTo>
                <a:cubicBezTo>
                  <a:pt x="1586990" y="218059"/>
                  <a:pt x="1561381" y="225202"/>
                  <a:pt x="1535502" y="230953"/>
                </a:cubicBezTo>
                <a:cubicBezTo>
                  <a:pt x="1506747" y="245330"/>
                  <a:pt x="1479737" y="263919"/>
                  <a:pt x="1449238" y="274085"/>
                </a:cubicBezTo>
                <a:cubicBezTo>
                  <a:pt x="1440612" y="276960"/>
                  <a:pt x="1414266" y="282711"/>
                  <a:pt x="1423359" y="282711"/>
                </a:cubicBezTo>
                <a:cubicBezTo>
                  <a:pt x="1443692" y="282711"/>
                  <a:pt x="1463616" y="276960"/>
                  <a:pt x="1483744" y="274085"/>
                </a:cubicBezTo>
                <a:cubicBezTo>
                  <a:pt x="1500997" y="268334"/>
                  <a:pt x="1518884" y="264218"/>
                  <a:pt x="1535502" y="256832"/>
                </a:cubicBezTo>
                <a:cubicBezTo>
                  <a:pt x="1544976" y="252621"/>
                  <a:pt x="1551673" y="243219"/>
                  <a:pt x="1561381" y="239579"/>
                </a:cubicBezTo>
                <a:cubicBezTo>
                  <a:pt x="1575110" y="234431"/>
                  <a:pt x="1590136" y="233828"/>
                  <a:pt x="1604514" y="230953"/>
                </a:cubicBezTo>
                <a:cubicBezTo>
                  <a:pt x="1613140" y="225202"/>
                  <a:pt x="1621391" y="218844"/>
                  <a:pt x="1630393" y="213700"/>
                </a:cubicBezTo>
                <a:cubicBezTo>
                  <a:pt x="1641558" y="207320"/>
                  <a:pt x="1654434" y="203921"/>
                  <a:pt x="1664898" y="196447"/>
                </a:cubicBezTo>
                <a:cubicBezTo>
                  <a:pt x="1694863" y="175043"/>
                  <a:pt x="1724018" y="152319"/>
                  <a:pt x="1751163" y="127436"/>
                </a:cubicBezTo>
                <a:cubicBezTo>
                  <a:pt x="1795758" y="86557"/>
                  <a:pt x="1739022" y="111353"/>
                  <a:pt x="1794295" y="92930"/>
                </a:cubicBezTo>
                <a:cubicBezTo>
                  <a:pt x="1832608" y="67387"/>
                  <a:pt x="1818822" y="80357"/>
                  <a:pt x="1854680" y="32545"/>
                </a:cubicBezTo>
                <a:cubicBezTo>
                  <a:pt x="1875884" y="4273"/>
                  <a:pt x="1860911" y="6666"/>
                  <a:pt x="1880559" y="6666"/>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4209691" y="2587925"/>
            <a:ext cx="2846717" cy="200941"/>
          </a:xfrm>
          <a:custGeom>
            <a:avLst/>
            <a:gdLst>
              <a:gd name="connsiteX0" fmla="*/ 0 w 2846717"/>
              <a:gd name="connsiteY0" fmla="*/ 138022 h 200941"/>
              <a:gd name="connsiteX1" fmla="*/ 129396 w 2846717"/>
              <a:gd name="connsiteY1" fmla="*/ 129396 h 200941"/>
              <a:gd name="connsiteX2" fmla="*/ 267418 w 2846717"/>
              <a:gd name="connsiteY2" fmla="*/ 112143 h 200941"/>
              <a:gd name="connsiteX3" fmla="*/ 672860 w 2846717"/>
              <a:gd name="connsiteY3" fmla="*/ 86264 h 200941"/>
              <a:gd name="connsiteX4" fmla="*/ 793630 w 2846717"/>
              <a:gd name="connsiteY4" fmla="*/ 86264 h 200941"/>
              <a:gd name="connsiteX5" fmla="*/ 733245 w 2846717"/>
              <a:gd name="connsiteY5" fmla="*/ 112143 h 200941"/>
              <a:gd name="connsiteX6" fmla="*/ 707366 w 2846717"/>
              <a:gd name="connsiteY6" fmla="*/ 129396 h 200941"/>
              <a:gd name="connsiteX7" fmla="*/ 612475 w 2846717"/>
              <a:gd name="connsiteY7" fmla="*/ 172528 h 200941"/>
              <a:gd name="connsiteX8" fmla="*/ 560717 w 2846717"/>
              <a:gd name="connsiteY8" fmla="*/ 181154 h 200941"/>
              <a:gd name="connsiteX9" fmla="*/ 526211 w 2846717"/>
              <a:gd name="connsiteY9" fmla="*/ 198407 h 200941"/>
              <a:gd name="connsiteX10" fmla="*/ 569343 w 2846717"/>
              <a:gd name="connsiteY10" fmla="*/ 181154 h 200941"/>
              <a:gd name="connsiteX11" fmla="*/ 664234 w 2846717"/>
              <a:gd name="connsiteY11" fmla="*/ 163901 h 200941"/>
              <a:gd name="connsiteX12" fmla="*/ 802256 w 2846717"/>
              <a:gd name="connsiteY12" fmla="*/ 146649 h 200941"/>
              <a:gd name="connsiteX13" fmla="*/ 1035169 w 2846717"/>
              <a:gd name="connsiteY13" fmla="*/ 138022 h 200941"/>
              <a:gd name="connsiteX14" fmla="*/ 1121434 w 2846717"/>
              <a:gd name="connsiteY14" fmla="*/ 129396 h 200941"/>
              <a:gd name="connsiteX15" fmla="*/ 1164566 w 2846717"/>
              <a:gd name="connsiteY15" fmla="*/ 120769 h 200941"/>
              <a:gd name="connsiteX16" fmla="*/ 1190445 w 2846717"/>
              <a:gd name="connsiteY16" fmla="*/ 138022 h 200941"/>
              <a:gd name="connsiteX17" fmla="*/ 1173192 w 2846717"/>
              <a:gd name="connsiteY17" fmla="*/ 163901 h 200941"/>
              <a:gd name="connsiteX18" fmla="*/ 1233577 w 2846717"/>
              <a:gd name="connsiteY18" fmla="*/ 155275 h 200941"/>
              <a:gd name="connsiteX19" fmla="*/ 1328467 w 2846717"/>
              <a:gd name="connsiteY19" fmla="*/ 120769 h 200941"/>
              <a:gd name="connsiteX20" fmla="*/ 1483743 w 2846717"/>
              <a:gd name="connsiteY20" fmla="*/ 77637 h 200941"/>
              <a:gd name="connsiteX21" fmla="*/ 1604513 w 2846717"/>
              <a:gd name="connsiteY21" fmla="*/ 51758 h 200941"/>
              <a:gd name="connsiteX22" fmla="*/ 1708030 w 2846717"/>
              <a:gd name="connsiteY22" fmla="*/ 25879 h 200941"/>
              <a:gd name="connsiteX23" fmla="*/ 1733909 w 2846717"/>
              <a:gd name="connsiteY23" fmla="*/ 34505 h 200941"/>
              <a:gd name="connsiteX24" fmla="*/ 1690777 w 2846717"/>
              <a:gd name="connsiteY24" fmla="*/ 86264 h 200941"/>
              <a:gd name="connsiteX25" fmla="*/ 1673524 w 2846717"/>
              <a:gd name="connsiteY25" fmla="*/ 112143 h 200941"/>
              <a:gd name="connsiteX26" fmla="*/ 1742535 w 2846717"/>
              <a:gd name="connsiteY26" fmla="*/ 86264 h 200941"/>
              <a:gd name="connsiteX27" fmla="*/ 1794294 w 2846717"/>
              <a:gd name="connsiteY27" fmla="*/ 77637 h 200941"/>
              <a:gd name="connsiteX28" fmla="*/ 1915064 w 2846717"/>
              <a:gd name="connsiteY28" fmla="*/ 43132 h 200941"/>
              <a:gd name="connsiteX29" fmla="*/ 2061713 w 2846717"/>
              <a:gd name="connsiteY29" fmla="*/ 8626 h 200941"/>
              <a:gd name="connsiteX30" fmla="*/ 2147977 w 2846717"/>
              <a:gd name="connsiteY30" fmla="*/ 0 h 200941"/>
              <a:gd name="connsiteX31" fmla="*/ 2363637 w 2846717"/>
              <a:gd name="connsiteY31" fmla="*/ 8626 h 200941"/>
              <a:gd name="connsiteX32" fmla="*/ 2355011 w 2846717"/>
              <a:gd name="connsiteY32" fmla="*/ 34505 h 200941"/>
              <a:gd name="connsiteX33" fmla="*/ 2286000 w 2846717"/>
              <a:gd name="connsiteY33" fmla="*/ 94890 h 200941"/>
              <a:gd name="connsiteX34" fmla="*/ 2260120 w 2846717"/>
              <a:gd name="connsiteY34" fmla="*/ 120769 h 200941"/>
              <a:gd name="connsiteX35" fmla="*/ 2286000 w 2846717"/>
              <a:gd name="connsiteY35" fmla="*/ 103517 h 200941"/>
              <a:gd name="connsiteX36" fmla="*/ 2355011 w 2846717"/>
              <a:gd name="connsiteY36" fmla="*/ 86264 h 200941"/>
              <a:gd name="connsiteX37" fmla="*/ 2475781 w 2846717"/>
              <a:gd name="connsiteY37" fmla="*/ 112143 h 200941"/>
              <a:gd name="connsiteX38" fmla="*/ 2493034 w 2846717"/>
              <a:gd name="connsiteY38" fmla="*/ 138022 h 200941"/>
              <a:gd name="connsiteX39" fmla="*/ 2510286 w 2846717"/>
              <a:gd name="connsiteY39" fmla="*/ 198407 h 200941"/>
              <a:gd name="connsiteX40" fmla="*/ 2562045 w 2846717"/>
              <a:gd name="connsiteY40" fmla="*/ 181154 h 200941"/>
              <a:gd name="connsiteX41" fmla="*/ 2648309 w 2846717"/>
              <a:gd name="connsiteY41" fmla="*/ 146649 h 200941"/>
              <a:gd name="connsiteX42" fmla="*/ 2769079 w 2846717"/>
              <a:gd name="connsiteY42" fmla="*/ 129396 h 200941"/>
              <a:gd name="connsiteX43" fmla="*/ 2820837 w 2846717"/>
              <a:gd name="connsiteY43" fmla="*/ 138022 h 200941"/>
              <a:gd name="connsiteX44" fmla="*/ 2846717 w 2846717"/>
              <a:gd name="connsiteY44" fmla="*/ 189781 h 20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846717" h="200941">
                <a:moveTo>
                  <a:pt x="0" y="138022"/>
                </a:moveTo>
                <a:cubicBezTo>
                  <a:pt x="43132" y="135147"/>
                  <a:pt x="86346" y="133310"/>
                  <a:pt x="129396" y="129396"/>
                </a:cubicBezTo>
                <a:cubicBezTo>
                  <a:pt x="384363" y="106217"/>
                  <a:pt x="-46601" y="136934"/>
                  <a:pt x="267418" y="112143"/>
                </a:cubicBezTo>
                <a:cubicBezTo>
                  <a:pt x="440508" y="98478"/>
                  <a:pt x="513999" y="95089"/>
                  <a:pt x="672860" y="86264"/>
                </a:cubicBezTo>
                <a:cubicBezTo>
                  <a:pt x="708580" y="74357"/>
                  <a:pt x="760554" y="53188"/>
                  <a:pt x="793630" y="86264"/>
                </a:cubicBezTo>
                <a:cubicBezTo>
                  <a:pt x="809115" y="101749"/>
                  <a:pt x="752832" y="102349"/>
                  <a:pt x="733245" y="112143"/>
                </a:cubicBezTo>
                <a:cubicBezTo>
                  <a:pt x="723972" y="116780"/>
                  <a:pt x="716429" y="124361"/>
                  <a:pt x="707366" y="129396"/>
                </a:cubicBezTo>
                <a:cubicBezTo>
                  <a:pt x="688865" y="139674"/>
                  <a:pt x="635700" y="166194"/>
                  <a:pt x="612475" y="172528"/>
                </a:cubicBezTo>
                <a:cubicBezTo>
                  <a:pt x="595601" y="177130"/>
                  <a:pt x="577970" y="178279"/>
                  <a:pt x="560717" y="181154"/>
                </a:cubicBezTo>
                <a:lnTo>
                  <a:pt x="526211" y="198407"/>
                </a:lnTo>
                <a:cubicBezTo>
                  <a:pt x="540588" y="192656"/>
                  <a:pt x="554511" y="185604"/>
                  <a:pt x="569343" y="181154"/>
                </a:cubicBezTo>
                <a:cubicBezTo>
                  <a:pt x="583503" y="176906"/>
                  <a:pt x="653035" y="165624"/>
                  <a:pt x="664234" y="163901"/>
                </a:cubicBezTo>
                <a:cubicBezTo>
                  <a:pt x="697577" y="158771"/>
                  <a:pt x="772051" y="148327"/>
                  <a:pt x="802256" y="146649"/>
                </a:cubicBezTo>
                <a:cubicBezTo>
                  <a:pt x="879827" y="142339"/>
                  <a:pt x="957531" y="140898"/>
                  <a:pt x="1035169" y="138022"/>
                </a:cubicBezTo>
                <a:cubicBezTo>
                  <a:pt x="1063924" y="135147"/>
                  <a:pt x="1092789" y="133215"/>
                  <a:pt x="1121434" y="129396"/>
                </a:cubicBezTo>
                <a:cubicBezTo>
                  <a:pt x="1135967" y="127458"/>
                  <a:pt x="1150017" y="118950"/>
                  <a:pt x="1164566" y="120769"/>
                </a:cubicBezTo>
                <a:cubicBezTo>
                  <a:pt x="1174854" y="122055"/>
                  <a:pt x="1181819" y="132271"/>
                  <a:pt x="1190445" y="138022"/>
                </a:cubicBezTo>
                <a:cubicBezTo>
                  <a:pt x="1184694" y="146648"/>
                  <a:pt x="1163566" y="160051"/>
                  <a:pt x="1173192" y="163901"/>
                </a:cubicBezTo>
                <a:cubicBezTo>
                  <a:pt x="1192070" y="171452"/>
                  <a:pt x="1213696" y="159535"/>
                  <a:pt x="1233577" y="155275"/>
                </a:cubicBezTo>
                <a:cubicBezTo>
                  <a:pt x="1341395" y="132171"/>
                  <a:pt x="1253696" y="148808"/>
                  <a:pt x="1328467" y="120769"/>
                </a:cubicBezTo>
                <a:cubicBezTo>
                  <a:pt x="1471427" y="67159"/>
                  <a:pt x="1385119" y="98771"/>
                  <a:pt x="1483743" y="77637"/>
                </a:cubicBezTo>
                <a:cubicBezTo>
                  <a:pt x="1634182" y="45399"/>
                  <a:pt x="1481816" y="72206"/>
                  <a:pt x="1604513" y="51758"/>
                </a:cubicBezTo>
                <a:cubicBezTo>
                  <a:pt x="1636634" y="41051"/>
                  <a:pt x="1673179" y="25879"/>
                  <a:pt x="1708030" y="25879"/>
                </a:cubicBezTo>
                <a:cubicBezTo>
                  <a:pt x="1717123" y="25879"/>
                  <a:pt x="1725283" y="31630"/>
                  <a:pt x="1733909" y="34505"/>
                </a:cubicBezTo>
                <a:cubicBezTo>
                  <a:pt x="1696896" y="108530"/>
                  <a:pt x="1739548" y="37493"/>
                  <a:pt x="1690777" y="86264"/>
                </a:cubicBezTo>
                <a:cubicBezTo>
                  <a:pt x="1683446" y="93595"/>
                  <a:pt x="1663156" y="112143"/>
                  <a:pt x="1673524" y="112143"/>
                </a:cubicBezTo>
                <a:cubicBezTo>
                  <a:pt x="1698092" y="112143"/>
                  <a:pt x="1718912" y="93013"/>
                  <a:pt x="1742535" y="86264"/>
                </a:cubicBezTo>
                <a:cubicBezTo>
                  <a:pt x="1759353" y="81459"/>
                  <a:pt x="1777041" y="80513"/>
                  <a:pt x="1794294" y="77637"/>
                </a:cubicBezTo>
                <a:cubicBezTo>
                  <a:pt x="1866342" y="48817"/>
                  <a:pt x="1814945" y="66689"/>
                  <a:pt x="1915064" y="43132"/>
                </a:cubicBezTo>
                <a:cubicBezTo>
                  <a:pt x="1952877" y="34235"/>
                  <a:pt x="2024563" y="14492"/>
                  <a:pt x="2061713" y="8626"/>
                </a:cubicBezTo>
                <a:cubicBezTo>
                  <a:pt x="2090257" y="4119"/>
                  <a:pt x="2119222" y="2875"/>
                  <a:pt x="2147977" y="0"/>
                </a:cubicBezTo>
                <a:cubicBezTo>
                  <a:pt x="2219864" y="2875"/>
                  <a:pt x="2292672" y="-3201"/>
                  <a:pt x="2363637" y="8626"/>
                </a:cubicBezTo>
                <a:cubicBezTo>
                  <a:pt x="2372606" y="10121"/>
                  <a:pt x="2360296" y="27106"/>
                  <a:pt x="2355011" y="34505"/>
                </a:cubicBezTo>
                <a:cubicBezTo>
                  <a:pt x="2332646" y="65816"/>
                  <a:pt x="2313802" y="71060"/>
                  <a:pt x="2286000" y="94890"/>
                </a:cubicBezTo>
                <a:cubicBezTo>
                  <a:pt x="2276737" y="102829"/>
                  <a:pt x="2260120" y="108569"/>
                  <a:pt x="2260120" y="120769"/>
                </a:cubicBezTo>
                <a:cubicBezTo>
                  <a:pt x="2260120" y="131137"/>
                  <a:pt x="2276256" y="107060"/>
                  <a:pt x="2286000" y="103517"/>
                </a:cubicBezTo>
                <a:cubicBezTo>
                  <a:pt x="2308284" y="95414"/>
                  <a:pt x="2355011" y="86264"/>
                  <a:pt x="2355011" y="86264"/>
                </a:cubicBezTo>
                <a:cubicBezTo>
                  <a:pt x="2401475" y="90488"/>
                  <a:pt x="2442653" y="79016"/>
                  <a:pt x="2475781" y="112143"/>
                </a:cubicBezTo>
                <a:cubicBezTo>
                  <a:pt x="2483112" y="119474"/>
                  <a:pt x="2487283" y="129396"/>
                  <a:pt x="2493034" y="138022"/>
                </a:cubicBezTo>
                <a:cubicBezTo>
                  <a:pt x="2498785" y="158150"/>
                  <a:pt x="2492534" y="187312"/>
                  <a:pt x="2510286" y="198407"/>
                </a:cubicBezTo>
                <a:cubicBezTo>
                  <a:pt x="2525708" y="208046"/>
                  <a:pt x="2545017" y="187540"/>
                  <a:pt x="2562045" y="181154"/>
                </a:cubicBezTo>
                <a:cubicBezTo>
                  <a:pt x="2591043" y="170280"/>
                  <a:pt x="2617941" y="152723"/>
                  <a:pt x="2648309" y="146649"/>
                </a:cubicBezTo>
                <a:cubicBezTo>
                  <a:pt x="2716974" y="132915"/>
                  <a:pt x="2676869" y="139641"/>
                  <a:pt x="2769079" y="129396"/>
                </a:cubicBezTo>
                <a:cubicBezTo>
                  <a:pt x="2786332" y="132271"/>
                  <a:pt x="2809319" y="124859"/>
                  <a:pt x="2820837" y="138022"/>
                </a:cubicBezTo>
                <a:cubicBezTo>
                  <a:pt x="2864371" y="187774"/>
                  <a:pt x="2800527" y="212875"/>
                  <a:pt x="2846717" y="189781"/>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4347713" y="2872596"/>
            <a:ext cx="3390231" cy="684391"/>
          </a:xfrm>
          <a:custGeom>
            <a:avLst/>
            <a:gdLst>
              <a:gd name="connsiteX0" fmla="*/ 0 w 3390231"/>
              <a:gd name="connsiteY0" fmla="*/ 508959 h 684391"/>
              <a:gd name="connsiteX1" fmla="*/ 94891 w 3390231"/>
              <a:gd name="connsiteY1" fmla="*/ 465827 h 684391"/>
              <a:gd name="connsiteX2" fmla="*/ 146649 w 3390231"/>
              <a:gd name="connsiteY2" fmla="*/ 457200 h 684391"/>
              <a:gd name="connsiteX3" fmla="*/ 207034 w 3390231"/>
              <a:gd name="connsiteY3" fmla="*/ 439947 h 684391"/>
              <a:gd name="connsiteX4" fmla="*/ 276045 w 3390231"/>
              <a:gd name="connsiteY4" fmla="*/ 431321 h 684391"/>
              <a:gd name="connsiteX5" fmla="*/ 353683 w 3390231"/>
              <a:gd name="connsiteY5" fmla="*/ 414068 h 684391"/>
              <a:gd name="connsiteX6" fmla="*/ 422695 w 3390231"/>
              <a:gd name="connsiteY6" fmla="*/ 396815 h 684391"/>
              <a:gd name="connsiteX7" fmla="*/ 500332 w 3390231"/>
              <a:gd name="connsiteY7" fmla="*/ 388189 h 684391"/>
              <a:gd name="connsiteX8" fmla="*/ 560717 w 3390231"/>
              <a:gd name="connsiteY8" fmla="*/ 379562 h 684391"/>
              <a:gd name="connsiteX9" fmla="*/ 603849 w 3390231"/>
              <a:gd name="connsiteY9" fmla="*/ 370936 h 684391"/>
              <a:gd name="connsiteX10" fmla="*/ 707366 w 3390231"/>
              <a:gd name="connsiteY10" fmla="*/ 353683 h 684391"/>
              <a:gd name="connsiteX11" fmla="*/ 767751 w 3390231"/>
              <a:gd name="connsiteY11" fmla="*/ 336430 h 684391"/>
              <a:gd name="connsiteX12" fmla="*/ 802257 w 3390231"/>
              <a:gd name="connsiteY12" fmla="*/ 327804 h 684391"/>
              <a:gd name="connsiteX13" fmla="*/ 733245 w 3390231"/>
              <a:gd name="connsiteY13" fmla="*/ 370936 h 684391"/>
              <a:gd name="connsiteX14" fmla="*/ 698740 w 3390231"/>
              <a:gd name="connsiteY14" fmla="*/ 379562 h 684391"/>
              <a:gd name="connsiteX15" fmla="*/ 638355 w 3390231"/>
              <a:gd name="connsiteY15" fmla="*/ 414068 h 684391"/>
              <a:gd name="connsiteX16" fmla="*/ 569344 w 3390231"/>
              <a:gd name="connsiteY16" fmla="*/ 431321 h 684391"/>
              <a:gd name="connsiteX17" fmla="*/ 448574 w 3390231"/>
              <a:gd name="connsiteY17" fmla="*/ 474453 h 684391"/>
              <a:gd name="connsiteX18" fmla="*/ 345057 w 3390231"/>
              <a:gd name="connsiteY18" fmla="*/ 508959 h 684391"/>
              <a:gd name="connsiteX19" fmla="*/ 293298 w 3390231"/>
              <a:gd name="connsiteY19" fmla="*/ 526212 h 684391"/>
              <a:gd name="connsiteX20" fmla="*/ 258793 w 3390231"/>
              <a:gd name="connsiteY20" fmla="*/ 534838 h 684391"/>
              <a:gd name="connsiteX21" fmla="*/ 301925 w 3390231"/>
              <a:gd name="connsiteY21" fmla="*/ 526212 h 684391"/>
              <a:gd name="connsiteX22" fmla="*/ 414068 w 3390231"/>
              <a:gd name="connsiteY22" fmla="*/ 491706 h 684391"/>
              <a:gd name="connsiteX23" fmla="*/ 465827 w 3390231"/>
              <a:gd name="connsiteY23" fmla="*/ 474453 h 684391"/>
              <a:gd name="connsiteX24" fmla="*/ 586596 w 3390231"/>
              <a:gd name="connsiteY24" fmla="*/ 457200 h 684391"/>
              <a:gd name="connsiteX25" fmla="*/ 638355 w 3390231"/>
              <a:gd name="connsiteY25" fmla="*/ 439947 h 684391"/>
              <a:gd name="connsiteX26" fmla="*/ 871268 w 3390231"/>
              <a:gd name="connsiteY26" fmla="*/ 414068 h 684391"/>
              <a:gd name="connsiteX27" fmla="*/ 957532 w 3390231"/>
              <a:gd name="connsiteY27" fmla="*/ 422695 h 684391"/>
              <a:gd name="connsiteX28" fmla="*/ 940279 w 3390231"/>
              <a:gd name="connsiteY28" fmla="*/ 483079 h 684391"/>
              <a:gd name="connsiteX29" fmla="*/ 897147 w 3390231"/>
              <a:gd name="connsiteY29" fmla="*/ 526212 h 684391"/>
              <a:gd name="connsiteX30" fmla="*/ 845389 w 3390231"/>
              <a:gd name="connsiteY30" fmla="*/ 577970 h 684391"/>
              <a:gd name="connsiteX31" fmla="*/ 810883 w 3390231"/>
              <a:gd name="connsiteY31" fmla="*/ 612476 h 684391"/>
              <a:gd name="connsiteX32" fmla="*/ 793630 w 3390231"/>
              <a:gd name="connsiteY32" fmla="*/ 646981 h 684391"/>
              <a:gd name="connsiteX33" fmla="*/ 836762 w 3390231"/>
              <a:gd name="connsiteY33" fmla="*/ 629729 h 684391"/>
              <a:gd name="connsiteX34" fmla="*/ 888521 w 3390231"/>
              <a:gd name="connsiteY34" fmla="*/ 612476 h 684391"/>
              <a:gd name="connsiteX35" fmla="*/ 1000664 w 3390231"/>
              <a:gd name="connsiteY35" fmla="*/ 586596 h 684391"/>
              <a:gd name="connsiteX36" fmla="*/ 1086929 w 3390231"/>
              <a:gd name="connsiteY36" fmla="*/ 569344 h 684391"/>
              <a:gd name="connsiteX37" fmla="*/ 1164566 w 3390231"/>
              <a:gd name="connsiteY37" fmla="*/ 543464 h 684391"/>
              <a:gd name="connsiteX38" fmla="*/ 1242204 w 3390231"/>
              <a:gd name="connsiteY38" fmla="*/ 534838 h 684391"/>
              <a:gd name="connsiteX39" fmla="*/ 1337095 w 3390231"/>
              <a:gd name="connsiteY39" fmla="*/ 517585 h 684391"/>
              <a:gd name="connsiteX40" fmla="*/ 1406106 w 3390231"/>
              <a:gd name="connsiteY40" fmla="*/ 500332 h 684391"/>
              <a:gd name="connsiteX41" fmla="*/ 1483744 w 3390231"/>
              <a:gd name="connsiteY41" fmla="*/ 491706 h 684391"/>
              <a:gd name="connsiteX42" fmla="*/ 1544129 w 3390231"/>
              <a:gd name="connsiteY42" fmla="*/ 483079 h 684391"/>
              <a:gd name="connsiteX43" fmla="*/ 1639019 w 3390231"/>
              <a:gd name="connsiteY43" fmla="*/ 457200 h 684391"/>
              <a:gd name="connsiteX44" fmla="*/ 1595887 w 3390231"/>
              <a:gd name="connsiteY44" fmla="*/ 517585 h 684391"/>
              <a:gd name="connsiteX45" fmla="*/ 1561381 w 3390231"/>
              <a:gd name="connsiteY45" fmla="*/ 560717 h 684391"/>
              <a:gd name="connsiteX46" fmla="*/ 1535502 w 3390231"/>
              <a:gd name="connsiteY46" fmla="*/ 595223 h 684391"/>
              <a:gd name="connsiteX47" fmla="*/ 1518249 w 3390231"/>
              <a:gd name="connsiteY47" fmla="*/ 621102 h 684391"/>
              <a:gd name="connsiteX48" fmla="*/ 1673525 w 3390231"/>
              <a:gd name="connsiteY48" fmla="*/ 577970 h 684391"/>
              <a:gd name="connsiteX49" fmla="*/ 1742536 w 3390231"/>
              <a:gd name="connsiteY49" fmla="*/ 569344 h 684391"/>
              <a:gd name="connsiteX50" fmla="*/ 1828800 w 3390231"/>
              <a:gd name="connsiteY50" fmla="*/ 552091 h 684391"/>
              <a:gd name="connsiteX51" fmla="*/ 1897812 w 3390231"/>
              <a:gd name="connsiteY51" fmla="*/ 517585 h 684391"/>
              <a:gd name="connsiteX52" fmla="*/ 2156604 w 3390231"/>
              <a:gd name="connsiteY52" fmla="*/ 474453 h 684391"/>
              <a:gd name="connsiteX53" fmla="*/ 2234242 w 3390231"/>
              <a:gd name="connsiteY53" fmla="*/ 448574 h 684391"/>
              <a:gd name="connsiteX54" fmla="*/ 2303253 w 3390231"/>
              <a:gd name="connsiteY54" fmla="*/ 431321 h 684391"/>
              <a:gd name="connsiteX55" fmla="*/ 2372264 w 3390231"/>
              <a:gd name="connsiteY55" fmla="*/ 396815 h 684391"/>
              <a:gd name="connsiteX56" fmla="*/ 2467155 w 3390231"/>
              <a:gd name="connsiteY56" fmla="*/ 370936 h 684391"/>
              <a:gd name="connsiteX57" fmla="*/ 2518913 w 3390231"/>
              <a:gd name="connsiteY57" fmla="*/ 345057 h 684391"/>
              <a:gd name="connsiteX58" fmla="*/ 2501661 w 3390231"/>
              <a:gd name="connsiteY58" fmla="*/ 388189 h 684391"/>
              <a:gd name="connsiteX59" fmla="*/ 2458529 w 3390231"/>
              <a:gd name="connsiteY59" fmla="*/ 431321 h 684391"/>
              <a:gd name="connsiteX60" fmla="*/ 2406770 w 3390231"/>
              <a:gd name="connsiteY60" fmla="*/ 465827 h 684391"/>
              <a:gd name="connsiteX61" fmla="*/ 2337759 w 3390231"/>
              <a:gd name="connsiteY61" fmla="*/ 517585 h 684391"/>
              <a:gd name="connsiteX62" fmla="*/ 2286000 w 3390231"/>
              <a:gd name="connsiteY62" fmla="*/ 552091 h 684391"/>
              <a:gd name="connsiteX63" fmla="*/ 2303253 w 3390231"/>
              <a:gd name="connsiteY63" fmla="*/ 508959 h 684391"/>
              <a:gd name="connsiteX64" fmla="*/ 2320506 w 3390231"/>
              <a:gd name="connsiteY64" fmla="*/ 457200 h 684391"/>
              <a:gd name="connsiteX65" fmla="*/ 2372264 w 3390231"/>
              <a:gd name="connsiteY65" fmla="*/ 379562 h 684391"/>
              <a:gd name="connsiteX66" fmla="*/ 2380891 w 3390231"/>
              <a:gd name="connsiteY66" fmla="*/ 353683 h 684391"/>
              <a:gd name="connsiteX67" fmla="*/ 2424023 w 3390231"/>
              <a:gd name="connsiteY67" fmla="*/ 310551 h 684391"/>
              <a:gd name="connsiteX68" fmla="*/ 2449902 w 3390231"/>
              <a:gd name="connsiteY68" fmla="*/ 276046 h 684391"/>
              <a:gd name="connsiteX69" fmla="*/ 2570672 w 3390231"/>
              <a:gd name="connsiteY69" fmla="*/ 163902 h 684391"/>
              <a:gd name="connsiteX70" fmla="*/ 2691442 w 3390231"/>
              <a:gd name="connsiteY70" fmla="*/ 69012 h 684391"/>
              <a:gd name="connsiteX71" fmla="*/ 2725947 w 3390231"/>
              <a:gd name="connsiteY71" fmla="*/ 34506 h 684391"/>
              <a:gd name="connsiteX72" fmla="*/ 2812212 w 3390231"/>
              <a:gd name="connsiteY72" fmla="*/ 8627 h 684391"/>
              <a:gd name="connsiteX73" fmla="*/ 2838091 w 3390231"/>
              <a:gd name="connsiteY73" fmla="*/ 0 h 684391"/>
              <a:gd name="connsiteX74" fmla="*/ 2846717 w 3390231"/>
              <a:gd name="connsiteY74" fmla="*/ 43132 h 684391"/>
              <a:gd name="connsiteX75" fmla="*/ 2855344 w 3390231"/>
              <a:gd name="connsiteY75" fmla="*/ 77638 h 684391"/>
              <a:gd name="connsiteX76" fmla="*/ 2863970 w 3390231"/>
              <a:gd name="connsiteY76" fmla="*/ 129396 h 684391"/>
              <a:gd name="connsiteX77" fmla="*/ 2838091 w 3390231"/>
              <a:gd name="connsiteY77" fmla="*/ 353683 h 684391"/>
              <a:gd name="connsiteX78" fmla="*/ 2829464 w 3390231"/>
              <a:gd name="connsiteY78" fmla="*/ 414068 h 684391"/>
              <a:gd name="connsiteX79" fmla="*/ 2794959 w 3390231"/>
              <a:gd name="connsiteY79" fmla="*/ 491706 h 684391"/>
              <a:gd name="connsiteX80" fmla="*/ 2786332 w 3390231"/>
              <a:gd name="connsiteY80" fmla="*/ 517585 h 684391"/>
              <a:gd name="connsiteX81" fmla="*/ 2769079 w 3390231"/>
              <a:gd name="connsiteY81" fmla="*/ 560717 h 684391"/>
              <a:gd name="connsiteX82" fmla="*/ 2820838 w 3390231"/>
              <a:gd name="connsiteY82" fmla="*/ 508959 h 684391"/>
              <a:gd name="connsiteX83" fmla="*/ 2855344 w 3390231"/>
              <a:gd name="connsiteY83" fmla="*/ 500332 h 684391"/>
              <a:gd name="connsiteX84" fmla="*/ 2881223 w 3390231"/>
              <a:gd name="connsiteY84" fmla="*/ 474453 h 684391"/>
              <a:gd name="connsiteX85" fmla="*/ 2993366 w 3390231"/>
              <a:gd name="connsiteY85" fmla="*/ 405442 h 684391"/>
              <a:gd name="connsiteX86" fmla="*/ 3036498 w 3390231"/>
              <a:gd name="connsiteY86" fmla="*/ 388189 h 684391"/>
              <a:gd name="connsiteX87" fmla="*/ 3062378 w 3390231"/>
              <a:gd name="connsiteY87" fmla="*/ 370936 h 684391"/>
              <a:gd name="connsiteX88" fmla="*/ 3088257 w 3390231"/>
              <a:gd name="connsiteY88" fmla="*/ 362310 h 684391"/>
              <a:gd name="connsiteX89" fmla="*/ 3157268 w 3390231"/>
              <a:gd name="connsiteY89" fmla="*/ 345057 h 684391"/>
              <a:gd name="connsiteX90" fmla="*/ 3183147 w 3390231"/>
              <a:gd name="connsiteY90" fmla="*/ 362310 h 684391"/>
              <a:gd name="connsiteX91" fmla="*/ 3209027 w 3390231"/>
              <a:gd name="connsiteY91" fmla="*/ 414068 h 684391"/>
              <a:gd name="connsiteX92" fmla="*/ 3226279 w 3390231"/>
              <a:gd name="connsiteY92" fmla="*/ 681487 h 684391"/>
              <a:gd name="connsiteX93" fmla="*/ 3252159 w 3390231"/>
              <a:gd name="connsiteY93" fmla="*/ 655608 h 684391"/>
              <a:gd name="connsiteX94" fmla="*/ 3269412 w 3390231"/>
              <a:gd name="connsiteY94" fmla="*/ 629729 h 684391"/>
              <a:gd name="connsiteX95" fmla="*/ 3364302 w 3390231"/>
              <a:gd name="connsiteY95" fmla="*/ 552091 h 684391"/>
              <a:gd name="connsiteX96" fmla="*/ 3390181 w 3390231"/>
              <a:gd name="connsiteY96" fmla="*/ 526212 h 68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390231" h="684391">
                <a:moveTo>
                  <a:pt x="0" y="508959"/>
                </a:moveTo>
                <a:cubicBezTo>
                  <a:pt x="23034" y="497442"/>
                  <a:pt x="68026" y="473154"/>
                  <a:pt x="94891" y="465827"/>
                </a:cubicBezTo>
                <a:cubicBezTo>
                  <a:pt x="111765" y="461225"/>
                  <a:pt x="129606" y="461133"/>
                  <a:pt x="146649" y="457200"/>
                </a:cubicBezTo>
                <a:cubicBezTo>
                  <a:pt x="167047" y="452493"/>
                  <a:pt x="186507" y="444052"/>
                  <a:pt x="207034" y="439947"/>
                </a:cubicBezTo>
                <a:cubicBezTo>
                  <a:pt x="229766" y="435401"/>
                  <a:pt x="253215" y="435350"/>
                  <a:pt x="276045" y="431321"/>
                </a:cubicBezTo>
                <a:cubicBezTo>
                  <a:pt x="302152" y="426714"/>
                  <a:pt x="327877" y="420140"/>
                  <a:pt x="353683" y="414068"/>
                </a:cubicBezTo>
                <a:cubicBezTo>
                  <a:pt x="376765" y="408637"/>
                  <a:pt x="399344" y="400936"/>
                  <a:pt x="422695" y="396815"/>
                </a:cubicBezTo>
                <a:cubicBezTo>
                  <a:pt x="448337" y="392290"/>
                  <a:pt x="474495" y="391419"/>
                  <a:pt x="500332" y="388189"/>
                </a:cubicBezTo>
                <a:cubicBezTo>
                  <a:pt x="520508" y="385667"/>
                  <a:pt x="540661" y="382905"/>
                  <a:pt x="560717" y="379562"/>
                </a:cubicBezTo>
                <a:cubicBezTo>
                  <a:pt x="575180" y="377152"/>
                  <a:pt x="589410" y="373484"/>
                  <a:pt x="603849" y="370936"/>
                </a:cubicBezTo>
                <a:cubicBezTo>
                  <a:pt x="638298" y="364857"/>
                  <a:pt x="673429" y="362167"/>
                  <a:pt x="707366" y="353683"/>
                </a:cubicBezTo>
                <a:cubicBezTo>
                  <a:pt x="815238" y="326717"/>
                  <a:pt x="681122" y="361181"/>
                  <a:pt x="767751" y="336430"/>
                </a:cubicBezTo>
                <a:cubicBezTo>
                  <a:pt x="779151" y="333173"/>
                  <a:pt x="790755" y="330679"/>
                  <a:pt x="802257" y="327804"/>
                </a:cubicBezTo>
                <a:cubicBezTo>
                  <a:pt x="779253" y="342181"/>
                  <a:pt x="757508" y="358804"/>
                  <a:pt x="733245" y="370936"/>
                </a:cubicBezTo>
                <a:cubicBezTo>
                  <a:pt x="722641" y="376238"/>
                  <a:pt x="709533" y="374656"/>
                  <a:pt x="698740" y="379562"/>
                </a:cubicBezTo>
                <a:cubicBezTo>
                  <a:pt x="677635" y="389155"/>
                  <a:pt x="659880" y="405458"/>
                  <a:pt x="638355" y="414068"/>
                </a:cubicBezTo>
                <a:cubicBezTo>
                  <a:pt x="616339" y="422874"/>
                  <a:pt x="592143" y="424807"/>
                  <a:pt x="569344" y="431321"/>
                </a:cubicBezTo>
                <a:cubicBezTo>
                  <a:pt x="525115" y="443958"/>
                  <a:pt x="492956" y="458919"/>
                  <a:pt x="448574" y="474453"/>
                </a:cubicBezTo>
                <a:cubicBezTo>
                  <a:pt x="414244" y="486469"/>
                  <a:pt x="379563" y="497457"/>
                  <a:pt x="345057" y="508959"/>
                </a:cubicBezTo>
                <a:cubicBezTo>
                  <a:pt x="327804" y="514710"/>
                  <a:pt x="310941" y="521801"/>
                  <a:pt x="293298" y="526212"/>
                </a:cubicBezTo>
                <a:cubicBezTo>
                  <a:pt x="281796" y="529087"/>
                  <a:pt x="246937" y="534838"/>
                  <a:pt x="258793" y="534838"/>
                </a:cubicBezTo>
                <a:cubicBezTo>
                  <a:pt x="273455" y="534838"/>
                  <a:pt x="287548" y="529087"/>
                  <a:pt x="301925" y="526212"/>
                </a:cubicBezTo>
                <a:cubicBezTo>
                  <a:pt x="384221" y="493293"/>
                  <a:pt x="303775" y="523218"/>
                  <a:pt x="414068" y="491706"/>
                </a:cubicBezTo>
                <a:cubicBezTo>
                  <a:pt x="431555" y="486710"/>
                  <a:pt x="447994" y="478020"/>
                  <a:pt x="465827" y="474453"/>
                </a:cubicBezTo>
                <a:cubicBezTo>
                  <a:pt x="505702" y="466478"/>
                  <a:pt x="546340" y="462951"/>
                  <a:pt x="586596" y="457200"/>
                </a:cubicBezTo>
                <a:cubicBezTo>
                  <a:pt x="603849" y="451449"/>
                  <a:pt x="620522" y="443514"/>
                  <a:pt x="638355" y="439947"/>
                </a:cubicBezTo>
                <a:cubicBezTo>
                  <a:pt x="722927" y="423033"/>
                  <a:pt x="786170" y="420614"/>
                  <a:pt x="871268" y="414068"/>
                </a:cubicBezTo>
                <a:cubicBezTo>
                  <a:pt x="900023" y="416944"/>
                  <a:pt x="937098" y="402261"/>
                  <a:pt x="957532" y="422695"/>
                </a:cubicBezTo>
                <a:cubicBezTo>
                  <a:pt x="972334" y="437497"/>
                  <a:pt x="948053" y="463643"/>
                  <a:pt x="940279" y="483079"/>
                </a:cubicBezTo>
                <a:cubicBezTo>
                  <a:pt x="926793" y="516795"/>
                  <a:pt x="922137" y="503999"/>
                  <a:pt x="897147" y="526212"/>
                </a:cubicBezTo>
                <a:cubicBezTo>
                  <a:pt x="878911" y="542422"/>
                  <a:pt x="862642" y="560717"/>
                  <a:pt x="845389" y="577970"/>
                </a:cubicBezTo>
                <a:cubicBezTo>
                  <a:pt x="833887" y="589472"/>
                  <a:pt x="818158" y="597927"/>
                  <a:pt x="810883" y="612476"/>
                </a:cubicBezTo>
                <a:cubicBezTo>
                  <a:pt x="805132" y="623978"/>
                  <a:pt x="782930" y="639848"/>
                  <a:pt x="793630" y="646981"/>
                </a:cubicBezTo>
                <a:cubicBezTo>
                  <a:pt x="806514" y="655571"/>
                  <a:pt x="822209" y="635021"/>
                  <a:pt x="836762" y="629729"/>
                </a:cubicBezTo>
                <a:cubicBezTo>
                  <a:pt x="853853" y="623514"/>
                  <a:pt x="871102" y="617702"/>
                  <a:pt x="888521" y="612476"/>
                </a:cubicBezTo>
                <a:cubicBezTo>
                  <a:pt x="909882" y="606068"/>
                  <a:pt x="998354" y="587082"/>
                  <a:pt x="1000664" y="586596"/>
                </a:cubicBezTo>
                <a:cubicBezTo>
                  <a:pt x="1029359" y="580555"/>
                  <a:pt x="1058570" y="576807"/>
                  <a:pt x="1086929" y="569344"/>
                </a:cubicBezTo>
                <a:cubicBezTo>
                  <a:pt x="1113310" y="562402"/>
                  <a:pt x="1137937" y="549382"/>
                  <a:pt x="1164566" y="543464"/>
                </a:cubicBezTo>
                <a:cubicBezTo>
                  <a:pt x="1189985" y="537815"/>
                  <a:pt x="1216453" y="538701"/>
                  <a:pt x="1242204" y="534838"/>
                </a:cubicBezTo>
                <a:cubicBezTo>
                  <a:pt x="1273997" y="530069"/>
                  <a:pt x="1305636" y="524208"/>
                  <a:pt x="1337095" y="517585"/>
                </a:cubicBezTo>
                <a:cubicBezTo>
                  <a:pt x="1360298" y="512700"/>
                  <a:pt x="1382755" y="504453"/>
                  <a:pt x="1406106" y="500332"/>
                </a:cubicBezTo>
                <a:cubicBezTo>
                  <a:pt x="1431748" y="495807"/>
                  <a:pt x="1457907" y="494936"/>
                  <a:pt x="1483744" y="491706"/>
                </a:cubicBezTo>
                <a:cubicBezTo>
                  <a:pt x="1503920" y="489184"/>
                  <a:pt x="1524001" y="485955"/>
                  <a:pt x="1544129" y="483079"/>
                </a:cubicBezTo>
                <a:cubicBezTo>
                  <a:pt x="1609797" y="461191"/>
                  <a:pt x="1578054" y="469394"/>
                  <a:pt x="1639019" y="457200"/>
                </a:cubicBezTo>
                <a:cubicBezTo>
                  <a:pt x="1619529" y="515673"/>
                  <a:pt x="1647056" y="445948"/>
                  <a:pt x="1595887" y="517585"/>
                </a:cubicBezTo>
                <a:cubicBezTo>
                  <a:pt x="1558008" y="570616"/>
                  <a:pt x="1624444" y="518676"/>
                  <a:pt x="1561381" y="560717"/>
                </a:cubicBezTo>
                <a:cubicBezTo>
                  <a:pt x="1552755" y="572219"/>
                  <a:pt x="1543859" y="583524"/>
                  <a:pt x="1535502" y="595223"/>
                </a:cubicBezTo>
                <a:cubicBezTo>
                  <a:pt x="1529476" y="603659"/>
                  <a:pt x="1507986" y="619636"/>
                  <a:pt x="1518249" y="621102"/>
                </a:cubicBezTo>
                <a:cubicBezTo>
                  <a:pt x="1547751" y="625316"/>
                  <a:pt x="1647670" y="584053"/>
                  <a:pt x="1673525" y="577970"/>
                </a:cubicBezTo>
                <a:cubicBezTo>
                  <a:pt x="1696091" y="572660"/>
                  <a:pt x="1719669" y="573155"/>
                  <a:pt x="1742536" y="569344"/>
                </a:cubicBezTo>
                <a:cubicBezTo>
                  <a:pt x="1771461" y="564523"/>
                  <a:pt x="1800045" y="557842"/>
                  <a:pt x="1828800" y="552091"/>
                </a:cubicBezTo>
                <a:cubicBezTo>
                  <a:pt x="1851804" y="540589"/>
                  <a:pt x="1873019" y="524425"/>
                  <a:pt x="1897812" y="517585"/>
                </a:cubicBezTo>
                <a:cubicBezTo>
                  <a:pt x="1997406" y="490110"/>
                  <a:pt x="2063255" y="484825"/>
                  <a:pt x="2156604" y="474453"/>
                </a:cubicBezTo>
                <a:cubicBezTo>
                  <a:pt x="2182483" y="465827"/>
                  <a:pt x="2208071" y="456271"/>
                  <a:pt x="2234242" y="448574"/>
                </a:cubicBezTo>
                <a:cubicBezTo>
                  <a:pt x="2256990" y="441883"/>
                  <a:pt x="2281051" y="439647"/>
                  <a:pt x="2303253" y="431321"/>
                </a:cubicBezTo>
                <a:cubicBezTo>
                  <a:pt x="2327334" y="422290"/>
                  <a:pt x="2348625" y="406946"/>
                  <a:pt x="2372264" y="396815"/>
                </a:cubicBezTo>
                <a:cubicBezTo>
                  <a:pt x="2410571" y="380397"/>
                  <a:pt x="2428249" y="378717"/>
                  <a:pt x="2467155" y="370936"/>
                </a:cubicBezTo>
                <a:cubicBezTo>
                  <a:pt x="2484408" y="362310"/>
                  <a:pt x="2501660" y="336431"/>
                  <a:pt x="2518913" y="345057"/>
                </a:cubicBezTo>
                <a:cubicBezTo>
                  <a:pt x="2532763" y="351982"/>
                  <a:pt x="2510541" y="375503"/>
                  <a:pt x="2501661" y="388189"/>
                </a:cubicBezTo>
                <a:cubicBezTo>
                  <a:pt x="2490001" y="404846"/>
                  <a:pt x="2474266" y="418446"/>
                  <a:pt x="2458529" y="431321"/>
                </a:cubicBezTo>
                <a:cubicBezTo>
                  <a:pt x="2442481" y="444452"/>
                  <a:pt x="2423643" y="453775"/>
                  <a:pt x="2406770" y="465827"/>
                </a:cubicBezTo>
                <a:cubicBezTo>
                  <a:pt x="2383371" y="482540"/>
                  <a:pt x="2361684" y="501635"/>
                  <a:pt x="2337759" y="517585"/>
                </a:cubicBezTo>
                <a:lnTo>
                  <a:pt x="2286000" y="552091"/>
                </a:lnTo>
                <a:cubicBezTo>
                  <a:pt x="2291751" y="537714"/>
                  <a:pt x="2297961" y="523512"/>
                  <a:pt x="2303253" y="508959"/>
                </a:cubicBezTo>
                <a:cubicBezTo>
                  <a:pt x="2309468" y="491868"/>
                  <a:pt x="2312981" y="473756"/>
                  <a:pt x="2320506" y="457200"/>
                </a:cubicBezTo>
                <a:cubicBezTo>
                  <a:pt x="2333304" y="429044"/>
                  <a:pt x="2353885" y="404068"/>
                  <a:pt x="2372264" y="379562"/>
                </a:cubicBezTo>
                <a:cubicBezTo>
                  <a:pt x="2375140" y="370936"/>
                  <a:pt x="2375435" y="360957"/>
                  <a:pt x="2380891" y="353683"/>
                </a:cubicBezTo>
                <a:cubicBezTo>
                  <a:pt x="2393091" y="337417"/>
                  <a:pt x="2410515" y="325748"/>
                  <a:pt x="2424023" y="310551"/>
                </a:cubicBezTo>
                <a:cubicBezTo>
                  <a:pt x="2433575" y="299805"/>
                  <a:pt x="2441657" y="287824"/>
                  <a:pt x="2449902" y="276046"/>
                </a:cubicBezTo>
                <a:cubicBezTo>
                  <a:pt x="2555572" y="125089"/>
                  <a:pt x="2379916" y="354658"/>
                  <a:pt x="2570672" y="163902"/>
                </a:cubicBezTo>
                <a:cubicBezTo>
                  <a:pt x="2681956" y="52618"/>
                  <a:pt x="2556885" y="169930"/>
                  <a:pt x="2691442" y="69012"/>
                </a:cubicBezTo>
                <a:cubicBezTo>
                  <a:pt x="2704455" y="59252"/>
                  <a:pt x="2712413" y="43529"/>
                  <a:pt x="2725947" y="34506"/>
                </a:cubicBezTo>
                <a:cubicBezTo>
                  <a:pt x="2753768" y="15958"/>
                  <a:pt x="2781283" y="16359"/>
                  <a:pt x="2812212" y="8627"/>
                </a:cubicBezTo>
                <a:cubicBezTo>
                  <a:pt x="2821034" y="6422"/>
                  <a:pt x="2829465" y="2876"/>
                  <a:pt x="2838091" y="0"/>
                </a:cubicBezTo>
                <a:cubicBezTo>
                  <a:pt x="2840966" y="14377"/>
                  <a:pt x="2843536" y="28819"/>
                  <a:pt x="2846717" y="43132"/>
                </a:cubicBezTo>
                <a:cubicBezTo>
                  <a:pt x="2849289" y="54706"/>
                  <a:pt x="2853019" y="66012"/>
                  <a:pt x="2855344" y="77638"/>
                </a:cubicBezTo>
                <a:cubicBezTo>
                  <a:pt x="2858774" y="94789"/>
                  <a:pt x="2861095" y="112143"/>
                  <a:pt x="2863970" y="129396"/>
                </a:cubicBezTo>
                <a:cubicBezTo>
                  <a:pt x="2836425" y="404845"/>
                  <a:pt x="2858806" y="219036"/>
                  <a:pt x="2838091" y="353683"/>
                </a:cubicBezTo>
                <a:cubicBezTo>
                  <a:pt x="2834999" y="373779"/>
                  <a:pt x="2834036" y="394256"/>
                  <a:pt x="2829464" y="414068"/>
                </a:cubicBezTo>
                <a:cubicBezTo>
                  <a:pt x="2810388" y="496731"/>
                  <a:pt x="2821471" y="438684"/>
                  <a:pt x="2794959" y="491706"/>
                </a:cubicBezTo>
                <a:cubicBezTo>
                  <a:pt x="2790892" y="499839"/>
                  <a:pt x="2789525" y="509071"/>
                  <a:pt x="2786332" y="517585"/>
                </a:cubicBezTo>
                <a:cubicBezTo>
                  <a:pt x="2780895" y="532084"/>
                  <a:pt x="2754056" y="564472"/>
                  <a:pt x="2769079" y="560717"/>
                </a:cubicBezTo>
                <a:cubicBezTo>
                  <a:pt x="2792750" y="554800"/>
                  <a:pt x="2797167" y="514877"/>
                  <a:pt x="2820838" y="508959"/>
                </a:cubicBezTo>
                <a:lnTo>
                  <a:pt x="2855344" y="500332"/>
                </a:lnTo>
                <a:cubicBezTo>
                  <a:pt x="2863970" y="491706"/>
                  <a:pt x="2871463" y="481773"/>
                  <a:pt x="2881223" y="474453"/>
                </a:cubicBezTo>
                <a:cubicBezTo>
                  <a:pt x="2918055" y="446830"/>
                  <a:pt x="2952337" y="423678"/>
                  <a:pt x="2993366" y="405442"/>
                </a:cubicBezTo>
                <a:cubicBezTo>
                  <a:pt x="3007516" y="399153"/>
                  <a:pt x="3022648" y="395114"/>
                  <a:pt x="3036498" y="388189"/>
                </a:cubicBezTo>
                <a:cubicBezTo>
                  <a:pt x="3045771" y="383552"/>
                  <a:pt x="3053105" y="375573"/>
                  <a:pt x="3062378" y="370936"/>
                </a:cubicBezTo>
                <a:cubicBezTo>
                  <a:pt x="3070511" y="366870"/>
                  <a:pt x="3079484" y="364702"/>
                  <a:pt x="3088257" y="362310"/>
                </a:cubicBezTo>
                <a:cubicBezTo>
                  <a:pt x="3111133" y="356071"/>
                  <a:pt x="3157268" y="345057"/>
                  <a:pt x="3157268" y="345057"/>
                </a:cubicBezTo>
                <a:cubicBezTo>
                  <a:pt x="3165894" y="350808"/>
                  <a:pt x="3175816" y="354979"/>
                  <a:pt x="3183147" y="362310"/>
                </a:cubicBezTo>
                <a:cubicBezTo>
                  <a:pt x="3199869" y="379032"/>
                  <a:pt x="3202010" y="393020"/>
                  <a:pt x="3209027" y="414068"/>
                </a:cubicBezTo>
                <a:cubicBezTo>
                  <a:pt x="3214778" y="503208"/>
                  <a:pt x="3210577" y="593553"/>
                  <a:pt x="3226279" y="681487"/>
                </a:cubicBezTo>
                <a:cubicBezTo>
                  <a:pt x="3228424" y="693497"/>
                  <a:pt x="3244349" y="664980"/>
                  <a:pt x="3252159" y="655608"/>
                </a:cubicBezTo>
                <a:cubicBezTo>
                  <a:pt x="3258796" y="647643"/>
                  <a:pt x="3262081" y="637060"/>
                  <a:pt x="3269412" y="629729"/>
                </a:cubicBezTo>
                <a:cubicBezTo>
                  <a:pt x="3292230" y="606911"/>
                  <a:pt x="3334881" y="573106"/>
                  <a:pt x="3364302" y="552091"/>
                </a:cubicBezTo>
                <a:cubicBezTo>
                  <a:pt x="3392573" y="531897"/>
                  <a:pt x="3390181" y="545579"/>
                  <a:pt x="3390181" y="526212"/>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4339988" y="3805761"/>
            <a:ext cx="2172972" cy="247624"/>
          </a:xfrm>
          <a:custGeom>
            <a:avLst/>
            <a:gdLst>
              <a:gd name="connsiteX0" fmla="*/ 0 w 2172972"/>
              <a:gd name="connsiteY0" fmla="*/ 15612 h 247624"/>
              <a:gd name="connsiteX1" fmla="*/ 68239 w 2172972"/>
              <a:gd name="connsiteY1" fmla="*/ 56555 h 247624"/>
              <a:gd name="connsiteX2" fmla="*/ 259308 w 2172972"/>
              <a:gd name="connsiteY2" fmla="*/ 111146 h 247624"/>
              <a:gd name="connsiteX3" fmla="*/ 395785 w 2172972"/>
              <a:gd name="connsiteY3" fmla="*/ 124794 h 247624"/>
              <a:gd name="connsiteX4" fmla="*/ 586854 w 2172972"/>
              <a:gd name="connsiteY4" fmla="*/ 152090 h 247624"/>
              <a:gd name="connsiteX5" fmla="*/ 805218 w 2172972"/>
              <a:gd name="connsiteY5" fmla="*/ 179385 h 247624"/>
              <a:gd name="connsiteX6" fmla="*/ 859809 w 2172972"/>
              <a:gd name="connsiteY6" fmla="*/ 193033 h 247624"/>
              <a:gd name="connsiteX7" fmla="*/ 218364 w 2172972"/>
              <a:gd name="connsiteY7" fmla="*/ 206681 h 247624"/>
              <a:gd name="connsiteX8" fmla="*/ 327546 w 2172972"/>
              <a:gd name="connsiteY8" fmla="*/ 220329 h 247624"/>
              <a:gd name="connsiteX9" fmla="*/ 723331 w 2172972"/>
              <a:gd name="connsiteY9" fmla="*/ 233976 h 247624"/>
              <a:gd name="connsiteX10" fmla="*/ 1719618 w 2172972"/>
              <a:gd name="connsiteY10" fmla="*/ 220329 h 247624"/>
              <a:gd name="connsiteX11" fmla="*/ 1487606 w 2172972"/>
              <a:gd name="connsiteY11" fmla="*/ 233976 h 247624"/>
              <a:gd name="connsiteX12" fmla="*/ 1201003 w 2172972"/>
              <a:gd name="connsiteY12" fmla="*/ 247624 h 247624"/>
              <a:gd name="connsiteX13" fmla="*/ 832513 w 2172972"/>
              <a:gd name="connsiteY13" fmla="*/ 233976 h 247624"/>
              <a:gd name="connsiteX14" fmla="*/ 791570 w 2172972"/>
              <a:gd name="connsiteY14" fmla="*/ 206681 h 247624"/>
              <a:gd name="connsiteX15" fmla="*/ 846161 w 2172972"/>
              <a:gd name="connsiteY15" fmla="*/ 179385 h 247624"/>
              <a:gd name="connsiteX16" fmla="*/ 1037230 w 2172972"/>
              <a:gd name="connsiteY16" fmla="*/ 152090 h 247624"/>
              <a:gd name="connsiteX17" fmla="*/ 1160060 w 2172972"/>
              <a:gd name="connsiteY17" fmla="*/ 138442 h 247624"/>
              <a:gd name="connsiteX18" fmla="*/ 1269242 w 2172972"/>
              <a:gd name="connsiteY18" fmla="*/ 124794 h 247624"/>
              <a:gd name="connsiteX19" fmla="*/ 1501254 w 2172972"/>
              <a:gd name="connsiteY19" fmla="*/ 111146 h 247624"/>
              <a:gd name="connsiteX20" fmla="*/ 1937982 w 2172972"/>
              <a:gd name="connsiteY20" fmla="*/ 138442 h 247624"/>
              <a:gd name="connsiteX21" fmla="*/ 2033516 w 2172972"/>
              <a:gd name="connsiteY21" fmla="*/ 165738 h 247624"/>
              <a:gd name="connsiteX22" fmla="*/ 2129051 w 2172972"/>
              <a:gd name="connsiteY22" fmla="*/ 179385 h 247624"/>
              <a:gd name="connsiteX23" fmla="*/ 2169994 w 2172972"/>
              <a:gd name="connsiteY23" fmla="*/ 193033 h 247624"/>
              <a:gd name="connsiteX24" fmla="*/ 1992573 w 2172972"/>
              <a:gd name="connsiteY24" fmla="*/ 165738 h 247624"/>
              <a:gd name="connsiteX25" fmla="*/ 1869743 w 2172972"/>
              <a:gd name="connsiteY25" fmla="*/ 152090 h 247624"/>
              <a:gd name="connsiteX26" fmla="*/ 1774209 w 2172972"/>
              <a:gd name="connsiteY26" fmla="*/ 138442 h 247624"/>
              <a:gd name="connsiteX27" fmla="*/ 1733266 w 2172972"/>
              <a:gd name="connsiteY27" fmla="*/ 124794 h 247624"/>
              <a:gd name="connsiteX28" fmla="*/ 1583140 w 2172972"/>
              <a:gd name="connsiteY28" fmla="*/ 97499 h 247624"/>
              <a:gd name="connsiteX29" fmla="*/ 1542197 w 2172972"/>
              <a:gd name="connsiteY29" fmla="*/ 83851 h 247624"/>
              <a:gd name="connsiteX30" fmla="*/ 1569493 w 2172972"/>
              <a:gd name="connsiteY30" fmla="*/ 1964 h 247624"/>
              <a:gd name="connsiteX31" fmla="*/ 1856096 w 2172972"/>
              <a:gd name="connsiteY31" fmla="*/ 15612 h 247624"/>
              <a:gd name="connsiteX32" fmla="*/ 1924334 w 2172972"/>
              <a:gd name="connsiteY32" fmla="*/ 42908 h 247624"/>
              <a:gd name="connsiteX33" fmla="*/ 2074460 w 2172972"/>
              <a:gd name="connsiteY33" fmla="*/ 83851 h 247624"/>
              <a:gd name="connsiteX34" fmla="*/ 2101755 w 2172972"/>
              <a:gd name="connsiteY34" fmla="*/ 97499 h 24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72972" h="247624">
                <a:moveTo>
                  <a:pt x="0" y="15612"/>
                </a:moveTo>
                <a:cubicBezTo>
                  <a:pt x="22746" y="29260"/>
                  <a:pt x="44090" y="45578"/>
                  <a:pt x="68239" y="56555"/>
                </a:cubicBezTo>
                <a:cubicBezTo>
                  <a:pt x="105819" y="73637"/>
                  <a:pt x="226384" y="105659"/>
                  <a:pt x="259308" y="111146"/>
                </a:cubicBezTo>
                <a:cubicBezTo>
                  <a:pt x="304405" y="118662"/>
                  <a:pt x="350419" y="119123"/>
                  <a:pt x="395785" y="124794"/>
                </a:cubicBezTo>
                <a:cubicBezTo>
                  <a:pt x="459624" y="132774"/>
                  <a:pt x="522911" y="144985"/>
                  <a:pt x="586854" y="152090"/>
                </a:cubicBezTo>
                <a:cubicBezTo>
                  <a:pt x="645446" y="158600"/>
                  <a:pt x="744029" y="168260"/>
                  <a:pt x="805218" y="179385"/>
                </a:cubicBezTo>
                <a:cubicBezTo>
                  <a:pt x="823673" y="182740"/>
                  <a:pt x="841612" y="188484"/>
                  <a:pt x="859809" y="193033"/>
                </a:cubicBezTo>
                <a:cubicBezTo>
                  <a:pt x="645994" y="197582"/>
                  <a:pt x="431947" y="195728"/>
                  <a:pt x="218364" y="206681"/>
                </a:cubicBezTo>
                <a:cubicBezTo>
                  <a:pt x="181735" y="208559"/>
                  <a:pt x="290922" y="218349"/>
                  <a:pt x="327546" y="220329"/>
                </a:cubicBezTo>
                <a:cubicBezTo>
                  <a:pt x="459360" y="227454"/>
                  <a:pt x="591403" y="229427"/>
                  <a:pt x="723331" y="233976"/>
                </a:cubicBezTo>
                <a:lnTo>
                  <a:pt x="1719618" y="220329"/>
                </a:lnTo>
                <a:cubicBezTo>
                  <a:pt x="1797089" y="220329"/>
                  <a:pt x="1564970" y="229904"/>
                  <a:pt x="1487606" y="233976"/>
                </a:cubicBezTo>
                <a:lnTo>
                  <a:pt x="1201003" y="247624"/>
                </a:lnTo>
                <a:cubicBezTo>
                  <a:pt x="1078173" y="243075"/>
                  <a:pt x="954817" y="246206"/>
                  <a:pt x="832513" y="233976"/>
                </a:cubicBezTo>
                <a:cubicBezTo>
                  <a:pt x="816192" y="232344"/>
                  <a:pt x="787592" y="222594"/>
                  <a:pt x="791570" y="206681"/>
                </a:cubicBezTo>
                <a:cubicBezTo>
                  <a:pt x="796504" y="186944"/>
                  <a:pt x="826301" y="183798"/>
                  <a:pt x="846161" y="179385"/>
                </a:cubicBezTo>
                <a:cubicBezTo>
                  <a:pt x="908965" y="165429"/>
                  <a:pt x="973434" y="160411"/>
                  <a:pt x="1037230" y="152090"/>
                </a:cubicBezTo>
                <a:cubicBezTo>
                  <a:pt x="1078079" y="146762"/>
                  <a:pt x="1119147" y="143255"/>
                  <a:pt x="1160060" y="138442"/>
                </a:cubicBezTo>
                <a:cubicBezTo>
                  <a:pt x="1196486" y="134157"/>
                  <a:pt x="1232682" y="127719"/>
                  <a:pt x="1269242" y="124794"/>
                </a:cubicBezTo>
                <a:cubicBezTo>
                  <a:pt x="1346466" y="118616"/>
                  <a:pt x="1423917" y="115695"/>
                  <a:pt x="1501254" y="111146"/>
                </a:cubicBezTo>
                <a:cubicBezTo>
                  <a:pt x="1646830" y="120245"/>
                  <a:pt x="1792883" y="123560"/>
                  <a:pt x="1937982" y="138442"/>
                </a:cubicBezTo>
                <a:cubicBezTo>
                  <a:pt x="1970928" y="141821"/>
                  <a:pt x="2001132" y="158799"/>
                  <a:pt x="2033516" y="165738"/>
                </a:cubicBezTo>
                <a:cubicBezTo>
                  <a:pt x="2064970" y="172478"/>
                  <a:pt x="2097206" y="174836"/>
                  <a:pt x="2129051" y="179385"/>
                </a:cubicBezTo>
                <a:cubicBezTo>
                  <a:pt x="2142699" y="183934"/>
                  <a:pt x="2184380" y="193033"/>
                  <a:pt x="2169994" y="193033"/>
                </a:cubicBezTo>
                <a:cubicBezTo>
                  <a:pt x="2000917" y="193033"/>
                  <a:pt x="2099698" y="182218"/>
                  <a:pt x="1992573" y="165738"/>
                </a:cubicBezTo>
                <a:cubicBezTo>
                  <a:pt x="1951857" y="159474"/>
                  <a:pt x="1910620" y="157200"/>
                  <a:pt x="1869743" y="152090"/>
                </a:cubicBezTo>
                <a:cubicBezTo>
                  <a:pt x="1837823" y="148100"/>
                  <a:pt x="1806054" y="142991"/>
                  <a:pt x="1774209" y="138442"/>
                </a:cubicBezTo>
                <a:cubicBezTo>
                  <a:pt x="1760561" y="133893"/>
                  <a:pt x="1747309" y="127915"/>
                  <a:pt x="1733266" y="124794"/>
                </a:cubicBezTo>
                <a:cubicBezTo>
                  <a:pt x="1623778" y="100463"/>
                  <a:pt x="1682470" y="122331"/>
                  <a:pt x="1583140" y="97499"/>
                </a:cubicBezTo>
                <a:cubicBezTo>
                  <a:pt x="1569184" y="94010"/>
                  <a:pt x="1555845" y="88400"/>
                  <a:pt x="1542197" y="83851"/>
                </a:cubicBezTo>
                <a:cubicBezTo>
                  <a:pt x="1522990" y="55040"/>
                  <a:pt x="1473066" y="9678"/>
                  <a:pt x="1569493" y="1964"/>
                </a:cubicBezTo>
                <a:cubicBezTo>
                  <a:pt x="1664831" y="-5663"/>
                  <a:pt x="1760562" y="11063"/>
                  <a:pt x="1856096" y="15612"/>
                </a:cubicBezTo>
                <a:cubicBezTo>
                  <a:pt x="1878842" y="24711"/>
                  <a:pt x="1900919" y="35703"/>
                  <a:pt x="1924334" y="42908"/>
                </a:cubicBezTo>
                <a:cubicBezTo>
                  <a:pt x="1980299" y="60128"/>
                  <a:pt x="2023687" y="63542"/>
                  <a:pt x="2074460" y="83851"/>
                </a:cubicBezTo>
                <a:cubicBezTo>
                  <a:pt x="2083905" y="87629"/>
                  <a:pt x="2092657" y="92950"/>
                  <a:pt x="2101755" y="97499"/>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4353636" y="4435522"/>
            <a:ext cx="1378424" cy="425855"/>
          </a:xfrm>
          <a:custGeom>
            <a:avLst/>
            <a:gdLst>
              <a:gd name="connsiteX0" fmla="*/ 0 w 1378424"/>
              <a:gd name="connsiteY0" fmla="*/ 95535 h 425855"/>
              <a:gd name="connsiteX1" fmla="*/ 109182 w 1378424"/>
              <a:gd name="connsiteY1" fmla="*/ 68239 h 425855"/>
              <a:gd name="connsiteX2" fmla="*/ 286603 w 1378424"/>
              <a:gd name="connsiteY2" fmla="*/ 27296 h 425855"/>
              <a:gd name="connsiteX3" fmla="*/ 368489 w 1378424"/>
              <a:gd name="connsiteY3" fmla="*/ 0 h 425855"/>
              <a:gd name="connsiteX4" fmla="*/ 395785 w 1378424"/>
              <a:gd name="connsiteY4" fmla="*/ 40944 h 425855"/>
              <a:gd name="connsiteX5" fmla="*/ 341194 w 1378424"/>
              <a:gd name="connsiteY5" fmla="*/ 218365 h 425855"/>
              <a:gd name="connsiteX6" fmla="*/ 259307 w 1378424"/>
              <a:gd name="connsiteY6" fmla="*/ 300251 h 425855"/>
              <a:gd name="connsiteX7" fmla="*/ 354842 w 1378424"/>
              <a:gd name="connsiteY7" fmla="*/ 259308 h 425855"/>
              <a:gd name="connsiteX8" fmla="*/ 504967 w 1378424"/>
              <a:gd name="connsiteY8" fmla="*/ 177421 h 425855"/>
              <a:gd name="connsiteX9" fmla="*/ 586854 w 1378424"/>
              <a:gd name="connsiteY9" fmla="*/ 150126 h 425855"/>
              <a:gd name="connsiteX10" fmla="*/ 736979 w 1378424"/>
              <a:gd name="connsiteY10" fmla="*/ 95535 h 425855"/>
              <a:gd name="connsiteX11" fmla="*/ 791570 w 1378424"/>
              <a:gd name="connsiteY11" fmla="*/ 81887 h 425855"/>
              <a:gd name="connsiteX12" fmla="*/ 832513 w 1378424"/>
              <a:gd name="connsiteY12" fmla="*/ 54591 h 425855"/>
              <a:gd name="connsiteX13" fmla="*/ 846161 w 1378424"/>
              <a:gd name="connsiteY13" fmla="*/ 122830 h 425855"/>
              <a:gd name="connsiteX14" fmla="*/ 832513 w 1378424"/>
              <a:gd name="connsiteY14" fmla="*/ 259308 h 425855"/>
              <a:gd name="connsiteX15" fmla="*/ 859809 w 1378424"/>
              <a:gd name="connsiteY15" fmla="*/ 204717 h 425855"/>
              <a:gd name="connsiteX16" fmla="*/ 914400 w 1378424"/>
              <a:gd name="connsiteY16" fmla="*/ 150126 h 425855"/>
              <a:gd name="connsiteX17" fmla="*/ 941695 w 1378424"/>
              <a:gd name="connsiteY17" fmla="*/ 109182 h 425855"/>
              <a:gd name="connsiteX18" fmla="*/ 1037230 w 1378424"/>
              <a:gd name="connsiteY18" fmla="*/ 40944 h 425855"/>
              <a:gd name="connsiteX19" fmla="*/ 1119116 w 1378424"/>
              <a:gd name="connsiteY19" fmla="*/ 54591 h 425855"/>
              <a:gd name="connsiteX20" fmla="*/ 1146412 w 1378424"/>
              <a:gd name="connsiteY20" fmla="*/ 122830 h 425855"/>
              <a:gd name="connsiteX21" fmla="*/ 1173707 w 1378424"/>
              <a:gd name="connsiteY21" fmla="*/ 204717 h 425855"/>
              <a:gd name="connsiteX22" fmla="*/ 1201003 w 1378424"/>
              <a:gd name="connsiteY22" fmla="*/ 313899 h 425855"/>
              <a:gd name="connsiteX23" fmla="*/ 1214651 w 1378424"/>
              <a:gd name="connsiteY23" fmla="*/ 423081 h 425855"/>
              <a:gd name="connsiteX24" fmla="*/ 1241946 w 1378424"/>
              <a:gd name="connsiteY24" fmla="*/ 382138 h 425855"/>
              <a:gd name="connsiteX25" fmla="*/ 1323833 w 1378424"/>
              <a:gd name="connsiteY25" fmla="*/ 313899 h 425855"/>
              <a:gd name="connsiteX26" fmla="*/ 1378424 w 1378424"/>
              <a:gd name="connsiteY26" fmla="*/ 245660 h 42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78424" h="425855">
                <a:moveTo>
                  <a:pt x="0" y="95535"/>
                </a:moveTo>
                <a:lnTo>
                  <a:pt x="109182" y="68239"/>
                </a:lnTo>
                <a:cubicBezTo>
                  <a:pt x="179546" y="52001"/>
                  <a:pt x="210970" y="52508"/>
                  <a:pt x="286603" y="27296"/>
                </a:cubicBezTo>
                <a:lnTo>
                  <a:pt x="368489" y="0"/>
                </a:lnTo>
                <a:cubicBezTo>
                  <a:pt x="377588" y="13648"/>
                  <a:pt x="394423" y="24598"/>
                  <a:pt x="395785" y="40944"/>
                </a:cubicBezTo>
                <a:cubicBezTo>
                  <a:pt x="403493" y="133434"/>
                  <a:pt x="393675" y="160053"/>
                  <a:pt x="341194" y="218365"/>
                </a:cubicBezTo>
                <a:cubicBezTo>
                  <a:pt x="315371" y="247057"/>
                  <a:pt x="222686" y="312458"/>
                  <a:pt x="259307" y="300251"/>
                </a:cubicBezTo>
                <a:cubicBezTo>
                  <a:pt x="305239" y="284940"/>
                  <a:pt x="307624" y="286290"/>
                  <a:pt x="354842" y="259308"/>
                </a:cubicBezTo>
                <a:cubicBezTo>
                  <a:pt x="424615" y="219438"/>
                  <a:pt x="393582" y="214548"/>
                  <a:pt x="504967" y="177421"/>
                </a:cubicBezTo>
                <a:cubicBezTo>
                  <a:pt x="532263" y="168323"/>
                  <a:pt x="559814" y="159959"/>
                  <a:pt x="586854" y="150126"/>
                </a:cubicBezTo>
                <a:cubicBezTo>
                  <a:pt x="646566" y="128412"/>
                  <a:pt x="673238" y="111470"/>
                  <a:pt x="736979" y="95535"/>
                </a:cubicBezTo>
                <a:lnTo>
                  <a:pt x="791570" y="81887"/>
                </a:lnTo>
                <a:cubicBezTo>
                  <a:pt x="805218" y="72788"/>
                  <a:pt x="819391" y="44749"/>
                  <a:pt x="832513" y="54591"/>
                </a:cubicBezTo>
                <a:cubicBezTo>
                  <a:pt x="851070" y="68509"/>
                  <a:pt x="846161" y="99633"/>
                  <a:pt x="846161" y="122830"/>
                </a:cubicBezTo>
                <a:cubicBezTo>
                  <a:pt x="846161" y="168550"/>
                  <a:pt x="824997" y="214211"/>
                  <a:pt x="832513" y="259308"/>
                </a:cubicBezTo>
                <a:cubicBezTo>
                  <a:pt x="835858" y="279376"/>
                  <a:pt x="847602" y="220993"/>
                  <a:pt x="859809" y="204717"/>
                </a:cubicBezTo>
                <a:cubicBezTo>
                  <a:pt x="875250" y="184129"/>
                  <a:pt x="897652" y="169665"/>
                  <a:pt x="914400" y="150126"/>
                </a:cubicBezTo>
                <a:cubicBezTo>
                  <a:pt x="925075" y="137672"/>
                  <a:pt x="930097" y="120781"/>
                  <a:pt x="941695" y="109182"/>
                </a:cubicBezTo>
                <a:cubicBezTo>
                  <a:pt x="958625" y="92251"/>
                  <a:pt x="1013980" y="56443"/>
                  <a:pt x="1037230" y="40944"/>
                </a:cubicBezTo>
                <a:cubicBezTo>
                  <a:pt x="1064525" y="45493"/>
                  <a:pt x="1096979" y="37988"/>
                  <a:pt x="1119116" y="54591"/>
                </a:cubicBezTo>
                <a:cubicBezTo>
                  <a:pt x="1138715" y="69290"/>
                  <a:pt x="1138040" y="99806"/>
                  <a:pt x="1146412" y="122830"/>
                </a:cubicBezTo>
                <a:cubicBezTo>
                  <a:pt x="1156245" y="149870"/>
                  <a:pt x="1168064" y="176504"/>
                  <a:pt x="1173707" y="204717"/>
                </a:cubicBezTo>
                <a:cubicBezTo>
                  <a:pt x="1190176" y="287063"/>
                  <a:pt x="1180019" y="250950"/>
                  <a:pt x="1201003" y="313899"/>
                </a:cubicBezTo>
                <a:cubicBezTo>
                  <a:pt x="1205552" y="350293"/>
                  <a:pt x="1195781" y="391630"/>
                  <a:pt x="1214651" y="423081"/>
                </a:cubicBezTo>
                <a:cubicBezTo>
                  <a:pt x="1223090" y="437146"/>
                  <a:pt x="1230348" y="393736"/>
                  <a:pt x="1241946" y="382138"/>
                </a:cubicBezTo>
                <a:cubicBezTo>
                  <a:pt x="1349303" y="274779"/>
                  <a:pt x="1212038" y="448052"/>
                  <a:pt x="1323833" y="313899"/>
                </a:cubicBezTo>
                <a:cubicBezTo>
                  <a:pt x="1409923" y="210593"/>
                  <a:pt x="1299006" y="325078"/>
                  <a:pt x="1378424" y="245660"/>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481961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ight Arrow 80"/>
          <p:cNvSpPr/>
          <p:nvPr/>
        </p:nvSpPr>
        <p:spPr bwMode="auto">
          <a:xfrm>
            <a:off x="0" y="457200"/>
            <a:ext cx="11782531" cy="6273800"/>
          </a:xfrm>
          <a:prstGeom prst="rightArrow">
            <a:avLst>
              <a:gd name="adj1" fmla="val 50000"/>
              <a:gd name="adj2" fmla="val 50203"/>
            </a:avLst>
          </a:prstGeom>
          <a:gradFill flip="none" rotWithShape="1">
            <a:gsLst>
              <a:gs pos="0">
                <a:schemeClr val="bg1">
                  <a:lumMod val="50000"/>
                </a:schemeClr>
              </a:gs>
              <a:gs pos="50000">
                <a:schemeClr val="bg1"/>
              </a:gs>
              <a:gs pos="100000">
                <a:schemeClr val="bg2"/>
              </a:gs>
            </a:gsLst>
            <a:lin ang="13500000" scaled="1"/>
            <a:tileRect/>
          </a:gradFill>
          <a:ln>
            <a:headEnd type="none" w="med" len="med"/>
            <a:tailEnd type="none" w="med" len="med"/>
          </a:ln>
          <a:effectLst/>
          <a:scene3d>
            <a:camera prst="orthographicFront">
              <a:rot lat="0" lon="0" rev="0"/>
            </a:camera>
            <a:lightRig rig="threePt" dir="t">
              <a:rot lat="0" lon="0" rev="1200000"/>
            </a:lightRig>
          </a:scene3d>
          <a:sp3d>
            <a:bevelT/>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gradFill>
                <a:gsLst>
                  <a:gs pos="0">
                    <a:schemeClr val="bg1"/>
                  </a:gs>
                  <a:gs pos="100000">
                    <a:schemeClr val="bg1"/>
                  </a:gs>
                </a:gsLst>
                <a:lin ang="13500000" scaled="1"/>
              </a:gradFill>
              <a:latin typeface="Segoe UI" pitchFamily="34" charset="0"/>
            </a:endParaRPr>
          </a:p>
        </p:txBody>
      </p:sp>
      <p:sp>
        <p:nvSpPr>
          <p:cNvPr id="2" name="Title 1"/>
          <p:cNvSpPr>
            <a:spLocks noGrp="1"/>
          </p:cNvSpPr>
          <p:nvPr>
            <p:ph type="title"/>
          </p:nvPr>
        </p:nvSpPr>
        <p:spPr>
          <a:xfrm>
            <a:off x="586222" y="298266"/>
            <a:ext cx="11297882" cy="909645"/>
          </a:xfrm>
        </p:spPr>
        <p:txBody>
          <a:bodyPr>
            <a:normAutofit/>
          </a:bodyPr>
          <a:lstStyle/>
          <a:p>
            <a:r>
              <a:rPr lang="en-US" sz="4400" b="1" dirty="0" smtClean="0">
                <a:effectLst>
                  <a:outerShdw blurRad="38100" dist="38100" dir="2700000" algn="tl">
                    <a:srgbClr val="000000">
                      <a:alpha val="43137"/>
                    </a:srgbClr>
                  </a:outerShdw>
                </a:effectLst>
              </a:rPr>
              <a:t>Certificate Services Migration</a:t>
            </a:r>
            <a:endParaRPr lang="en-US" sz="4000" b="1" dirty="0">
              <a:gradFill>
                <a:gsLst>
                  <a:gs pos="0">
                    <a:schemeClr val="accent1"/>
                  </a:gs>
                  <a:gs pos="100000">
                    <a:schemeClr val="accent1"/>
                  </a:gs>
                </a:gsLst>
                <a:lin ang="13500000" scaled="1"/>
              </a:gradFill>
              <a:effectLst>
                <a:outerShdw blurRad="38100" dist="38100" dir="2700000" algn="tl">
                  <a:srgbClr val="000000">
                    <a:alpha val="43137"/>
                  </a:srgbClr>
                </a:outerShdw>
              </a:effectLst>
            </a:endParaRPr>
          </a:p>
        </p:txBody>
      </p:sp>
      <p:sp>
        <p:nvSpPr>
          <p:cNvPr id="21" name="TextBox 20"/>
          <p:cNvSpPr txBox="1"/>
          <p:nvPr/>
        </p:nvSpPr>
        <p:spPr>
          <a:xfrm>
            <a:off x="13227132" y="1540933"/>
            <a:ext cx="184731" cy="369332"/>
          </a:xfrm>
          <a:prstGeom prst="rect">
            <a:avLst/>
          </a:prstGeom>
          <a:noFill/>
        </p:spPr>
        <p:txBody>
          <a:bodyPr wrap="none" rtlCol="0">
            <a:spAutoFit/>
          </a:bodyPr>
          <a:lstStyle/>
          <a:p>
            <a:endParaRPr lang="en-US" dirty="0"/>
          </a:p>
        </p:txBody>
      </p:sp>
      <p:sp>
        <p:nvSpPr>
          <p:cNvPr id="29" name="Round Same Side Corner Rectangle 28"/>
          <p:cNvSpPr/>
          <p:nvPr/>
        </p:nvSpPr>
        <p:spPr>
          <a:xfrm rot="10800000">
            <a:off x="203148" y="2286000"/>
            <a:ext cx="2234618" cy="64327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30" name="Round Same Side Corner Rectangle 29"/>
          <p:cNvSpPr/>
          <p:nvPr/>
        </p:nvSpPr>
        <p:spPr>
          <a:xfrm rot="10800000">
            <a:off x="203144" y="2667000"/>
            <a:ext cx="2234617" cy="228600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31" name="Rounded Rectangle 30"/>
          <p:cNvSpPr/>
          <p:nvPr/>
        </p:nvSpPr>
        <p:spPr bwMode="auto">
          <a:xfrm rot="10800000">
            <a:off x="203147" y="2209800"/>
            <a:ext cx="2234618" cy="1828800"/>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uLnTx/>
              <a:uFillTx/>
              <a:latin typeface="+mj-lt"/>
              <a:cs typeface="Arial" charset="0"/>
            </a:endParaRPr>
          </a:p>
        </p:txBody>
      </p:sp>
      <p:sp>
        <p:nvSpPr>
          <p:cNvPr id="32" name="TextBox 31"/>
          <p:cNvSpPr txBox="1"/>
          <p:nvPr/>
        </p:nvSpPr>
        <p:spPr>
          <a:xfrm>
            <a:off x="304722" y="2281536"/>
            <a:ext cx="1787694" cy="461665"/>
          </a:xfrm>
          <a:prstGeom prst="rect">
            <a:avLst/>
          </a:prstGeom>
          <a:noFill/>
        </p:spPr>
        <p:txBody>
          <a:bodyPr wrap="square" rtlCol="0">
            <a:spAutoFit/>
          </a:bodyPr>
          <a:lstStyle/>
          <a:p>
            <a:r>
              <a:rPr lang="en-US" sz="2400" dirty="0" smtClean="0"/>
              <a:t>Step 1</a:t>
            </a:r>
            <a:endParaRPr lang="en-US" sz="2400" dirty="0"/>
          </a:p>
        </p:txBody>
      </p:sp>
      <p:sp>
        <p:nvSpPr>
          <p:cNvPr id="47" name="Round Same Side Corner Rectangle 46"/>
          <p:cNvSpPr/>
          <p:nvPr/>
        </p:nvSpPr>
        <p:spPr>
          <a:xfrm rot="10800000">
            <a:off x="5078677" y="2286000"/>
            <a:ext cx="2234618" cy="64327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48" name="Round Same Side Corner Rectangle 47"/>
          <p:cNvSpPr/>
          <p:nvPr/>
        </p:nvSpPr>
        <p:spPr>
          <a:xfrm rot="10800000">
            <a:off x="5078672" y="2667000"/>
            <a:ext cx="2234617" cy="228600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49" name="Rounded Rectangle 48"/>
          <p:cNvSpPr/>
          <p:nvPr/>
        </p:nvSpPr>
        <p:spPr bwMode="auto">
          <a:xfrm rot="10800000">
            <a:off x="5078676" y="2209800"/>
            <a:ext cx="2234618" cy="1828800"/>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uLnTx/>
              <a:uFillTx/>
              <a:latin typeface="+mj-lt"/>
              <a:cs typeface="Arial" charset="0"/>
            </a:endParaRPr>
          </a:p>
        </p:txBody>
      </p:sp>
      <p:sp>
        <p:nvSpPr>
          <p:cNvPr id="50" name="TextBox 49"/>
          <p:cNvSpPr txBox="1"/>
          <p:nvPr/>
        </p:nvSpPr>
        <p:spPr>
          <a:xfrm>
            <a:off x="5180251" y="2281536"/>
            <a:ext cx="1787694" cy="461665"/>
          </a:xfrm>
          <a:prstGeom prst="rect">
            <a:avLst/>
          </a:prstGeom>
          <a:noFill/>
        </p:spPr>
        <p:txBody>
          <a:bodyPr wrap="square" rtlCol="0">
            <a:spAutoFit/>
          </a:bodyPr>
          <a:lstStyle/>
          <a:p>
            <a:r>
              <a:rPr lang="en-US" sz="2400" dirty="0" smtClean="0"/>
              <a:t>Step 3</a:t>
            </a:r>
            <a:endParaRPr lang="en-US" sz="2400" dirty="0"/>
          </a:p>
        </p:txBody>
      </p:sp>
      <p:sp>
        <p:nvSpPr>
          <p:cNvPr id="35" name="Round Same Side Corner Rectangle 34"/>
          <p:cNvSpPr/>
          <p:nvPr/>
        </p:nvSpPr>
        <p:spPr>
          <a:xfrm rot="10800000">
            <a:off x="2640912" y="2286000"/>
            <a:ext cx="2234618" cy="64327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36" name="Round Same Side Corner Rectangle 35"/>
          <p:cNvSpPr/>
          <p:nvPr/>
        </p:nvSpPr>
        <p:spPr>
          <a:xfrm rot="10800000">
            <a:off x="2640907" y="2667000"/>
            <a:ext cx="2234617" cy="228600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37" name="Rounded Rectangle 36"/>
          <p:cNvSpPr/>
          <p:nvPr/>
        </p:nvSpPr>
        <p:spPr bwMode="auto">
          <a:xfrm rot="10800000">
            <a:off x="2640911" y="2209800"/>
            <a:ext cx="2234618" cy="1828800"/>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uLnTx/>
              <a:uFillTx/>
              <a:latin typeface="+mj-lt"/>
              <a:cs typeface="Arial" charset="0"/>
            </a:endParaRPr>
          </a:p>
        </p:txBody>
      </p:sp>
      <p:sp>
        <p:nvSpPr>
          <p:cNvPr id="38" name="TextBox 37"/>
          <p:cNvSpPr txBox="1"/>
          <p:nvPr/>
        </p:nvSpPr>
        <p:spPr>
          <a:xfrm>
            <a:off x="2742486" y="2281536"/>
            <a:ext cx="1787694" cy="461665"/>
          </a:xfrm>
          <a:prstGeom prst="rect">
            <a:avLst/>
          </a:prstGeom>
          <a:noFill/>
        </p:spPr>
        <p:txBody>
          <a:bodyPr wrap="square" rtlCol="0">
            <a:spAutoFit/>
          </a:bodyPr>
          <a:lstStyle/>
          <a:p>
            <a:r>
              <a:rPr lang="en-US" sz="2400" dirty="0" smtClean="0"/>
              <a:t>Step 2</a:t>
            </a:r>
            <a:endParaRPr lang="en-US" sz="2400" dirty="0"/>
          </a:p>
        </p:txBody>
      </p:sp>
      <p:sp>
        <p:nvSpPr>
          <p:cNvPr id="20" name="Round Same Side Corner Rectangle 19"/>
          <p:cNvSpPr/>
          <p:nvPr/>
        </p:nvSpPr>
        <p:spPr>
          <a:xfrm rot="10800000">
            <a:off x="7516446" y="2286000"/>
            <a:ext cx="2234618" cy="64327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22" name="Round Same Side Corner Rectangle 21"/>
          <p:cNvSpPr/>
          <p:nvPr/>
        </p:nvSpPr>
        <p:spPr>
          <a:xfrm rot="10800000">
            <a:off x="7516441" y="2667000"/>
            <a:ext cx="2234617" cy="2286000"/>
          </a:xfrm>
          <a:prstGeom prst="round2SameRect">
            <a:avLst>
              <a:gd name="adj1" fmla="val 6935"/>
              <a:gd name="adj2" fmla="val 0"/>
            </a:avLst>
          </a:prstGeom>
          <a:gradFill flip="none" rotWithShape="1">
            <a:gsLst>
              <a:gs pos="0">
                <a:srgbClr val="FFC000">
                  <a:tint val="66000"/>
                  <a:satMod val="160000"/>
                  <a:alpha val="0"/>
                </a:srgbClr>
              </a:gs>
              <a:gs pos="50000">
                <a:srgbClr val="0070C0">
                  <a:lumMod val="60000"/>
                  <a:lumOff val="40000"/>
                  <a:alpha val="0"/>
                </a:srgbClr>
              </a:gs>
              <a:gs pos="100000">
                <a:srgbClr val="0070C0">
                  <a:lumMod val="75000"/>
                </a:srgbClr>
              </a:gs>
            </a:gsLst>
            <a:lin ang="16200000" scaled="1"/>
            <a:tileRect/>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162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sp>
      <p:sp>
        <p:nvSpPr>
          <p:cNvPr id="23" name="Rounded Rectangle 22"/>
          <p:cNvSpPr/>
          <p:nvPr/>
        </p:nvSpPr>
        <p:spPr bwMode="auto">
          <a:xfrm rot="10800000">
            <a:off x="7516445" y="2209800"/>
            <a:ext cx="2234618" cy="1828800"/>
          </a:xfrm>
          <a:prstGeom prst="roundRect">
            <a:avLst>
              <a:gd name="adj" fmla="val 5947"/>
            </a:avLst>
          </a:prstGeom>
          <a:gradFill>
            <a:gsLst>
              <a:gs pos="0">
                <a:srgbClr val="FFC000">
                  <a:tint val="66000"/>
                  <a:satMod val="160000"/>
                  <a:alpha val="0"/>
                </a:srgbClr>
              </a:gs>
              <a:gs pos="50000">
                <a:srgbClr val="0070C0">
                  <a:lumMod val="60000"/>
                  <a:lumOff val="40000"/>
                  <a:alpha val="0"/>
                </a:srgbClr>
              </a:gs>
              <a:gs pos="100000">
                <a:srgbClr val="0070C0">
                  <a:lumMod val="75000"/>
                </a:srgbClr>
              </a:gs>
            </a:gsLst>
            <a:lin ang="5400000" scaled="0"/>
          </a:gradFill>
          <a:ln w="6350" cap="flat" cmpd="sng" algn="ctr">
            <a:gradFill>
              <a:gsLst>
                <a:gs pos="0">
                  <a:srgbClr val="FFC000">
                    <a:tint val="66000"/>
                    <a:satMod val="160000"/>
                    <a:alpha val="0"/>
                  </a:srgbClr>
                </a:gs>
                <a:gs pos="50000">
                  <a:srgbClr val="0070C0">
                    <a:lumMod val="60000"/>
                    <a:lumOff val="40000"/>
                    <a:alpha val="33000"/>
                  </a:srgbClr>
                </a:gs>
                <a:gs pos="100000">
                  <a:srgbClr val="0070C0">
                    <a:lumMod val="40000"/>
                    <a:lumOff val="60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82305" tIns="41153" rIns="82305" bIns="41153" numCol="1" rtlCol="0" anchor="ctr" anchorCtr="0" compatLnSpc="1">
            <a:prstTxWarp prst="textNoShape">
              <a:avLst/>
            </a:prstTxWarp>
          </a:bodyPr>
          <a:lstStyle/>
          <a:p>
            <a:pPr marL="380985" marR="0" lvl="1" indent="-395288" algn="ctr" defTabSz="914400" eaLnBrk="1" fontAlgn="base" latinLnBrk="0" hangingPunct="1">
              <a:lnSpc>
                <a:spcPct val="90000"/>
              </a:lnSpc>
              <a:spcBef>
                <a:spcPct val="0"/>
              </a:spcBef>
              <a:spcAft>
                <a:spcPts val="1620"/>
              </a:spcAft>
              <a:buClr>
                <a:srgbClr val="FFFFFF"/>
              </a:buClr>
              <a:buSzPct val="95000"/>
              <a:buFontTx/>
              <a:buNone/>
              <a:tabLst>
                <a:tab pos="513595" algn="l"/>
              </a:tabLst>
              <a:defRPr/>
            </a:pPr>
            <a:endParaRPr kumimoji="0" lang="en-US" altLang="zh-CN" sz="3200" b="0" i="0" u="none" strike="noStrike" kern="0" cap="none" spc="0" normalizeH="0" baseline="0" noProof="0" dirty="0" smtClean="0">
              <a:ln w="3175">
                <a:noFill/>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6200000" scaled="1"/>
                <a:tileRect/>
              </a:gradFill>
              <a:effectLst>
                <a:outerShdw blurRad="50800" dist="38100" dir="2700000" algn="tl" rotWithShape="0">
                  <a:prstClr val="black">
                    <a:alpha val="40000"/>
                  </a:prstClr>
                </a:outerShdw>
              </a:effectLst>
              <a:uLnTx/>
              <a:uFillTx/>
              <a:latin typeface="+mj-lt"/>
              <a:cs typeface="Arial" charset="0"/>
            </a:endParaRPr>
          </a:p>
        </p:txBody>
      </p:sp>
      <p:sp>
        <p:nvSpPr>
          <p:cNvPr id="24" name="TextBox 23"/>
          <p:cNvSpPr txBox="1"/>
          <p:nvPr/>
        </p:nvSpPr>
        <p:spPr>
          <a:xfrm>
            <a:off x="7618020" y="2281536"/>
            <a:ext cx="1787694" cy="461665"/>
          </a:xfrm>
          <a:prstGeom prst="rect">
            <a:avLst/>
          </a:prstGeom>
          <a:noFill/>
        </p:spPr>
        <p:txBody>
          <a:bodyPr wrap="square" rtlCol="0">
            <a:spAutoFit/>
          </a:bodyPr>
          <a:lstStyle/>
          <a:p>
            <a:r>
              <a:rPr lang="en-US" sz="2400" dirty="0" smtClean="0"/>
              <a:t>Step 4</a:t>
            </a:r>
            <a:endParaRPr lang="en-US" sz="2400" dirty="0"/>
          </a:p>
        </p:txBody>
      </p:sp>
      <p:sp>
        <p:nvSpPr>
          <p:cNvPr id="3" name="TextBox 2"/>
          <p:cNvSpPr txBox="1"/>
          <p:nvPr/>
        </p:nvSpPr>
        <p:spPr>
          <a:xfrm>
            <a:off x="203147" y="2929271"/>
            <a:ext cx="2234619" cy="1231106"/>
          </a:xfrm>
          <a:prstGeom prst="rect">
            <a:avLst/>
          </a:prstGeom>
          <a:noFill/>
        </p:spPr>
        <p:txBody>
          <a:bodyPr wrap="square" lIns="0" tIns="0" rIns="0" bIns="0" rtlCol="0">
            <a:spAutoFit/>
          </a:bodyPr>
          <a:lstStyle/>
          <a:p>
            <a:pPr marL="285750" indent="-285750">
              <a:buFont typeface="Arial" pitchFamily="34" charset="0"/>
              <a:buChar char="•"/>
            </a:pPr>
            <a:r>
              <a:rPr lang="en-CA" sz="1600" dirty="0" smtClean="0">
                <a:gradFill>
                  <a:gsLst>
                    <a:gs pos="0">
                      <a:schemeClr val="tx1"/>
                    </a:gs>
                    <a:gs pos="86000">
                      <a:schemeClr val="tx1"/>
                    </a:gs>
                  </a:gsLst>
                  <a:lin ang="5400000" scaled="0"/>
                </a:gradFill>
              </a:rPr>
              <a:t>Prepare you destination server</a:t>
            </a:r>
          </a:p>
          <a:p>
            <a:pPr marL="285750" indent="-285750">
              <a:buFont typeface="Arial" pitchFamily="34" charset="0"/>
              <a:buChar char="•"/>
            </a:pPr>
            <a:endParaRPr lang="en-CA" sz="1600" dirty="0" smtClean="0">
              <a:gradFill>
                <a:gsLst>
                  <a:gs pos="0">
                    <a:schemeClr val="tx1"/>
                  </a:gs>
                  <a:gs pos="86000">
                    <a:schemeClr val="tx1"/>
                  </a:gs>
                </a:gsLst>
                <a:lin ang="5400000" scaled="0"/>
              </a:gradFill>
            </a:endParaRPr>
          </a:p>
          <a:p>
            <a:pPr marL="285750" indent="-285750">
              <a:buFont typeface="Arial" pitchFamily="34" charset="0"/>
              <a:buChar char="•"/>
            </a:pPr>
            <a:r>
              <a:rPr lang="en-CA" sz="1600" dirty="0" smtClean="0">
                <a:gradFill>
                  <a:gsLst>
                    <a:gs pos="0">
                      <a:schemeClr val="tx1"/>
                    </a:gs>
                    <a:gs pos="86000">
                      <a:schemeClr val="tx1"/>
                    </a:gs>
                  </a:gsLst>
                  <a:lin ang="5400000" scaled="0"/>
                </a:gradFill>
              </a:rPr>
              <a:t>Enable remote management</a:t>
            </a:r>
            <a:endParaRPr lang="en-US" sz="1600" dirty="0" smtClean="0">
              <a:gradFill>
                <a:gsLst>
                  <a:gs pos="0">
                    <a:schemeClr val="tx1"/>
                  </a:gs>
                  <a:gs pos="86000">
                    <a:schemeClr val="tx1"/>
                  </a:gs>
                </a:gsLst>
                <a:lin ang="5400000" scaled="0"/>
              </a:gradFill>
            </a:endParaRPr>
          </a:p>
        </p:txBody>
      </p:sp>
      <p:sp>
        <p:nvSpPr>
          <p:cNvPr id="4" name="TextBox 3"/>
          <p:cNvSpPr txBox="1"/>
          <p:nvPr/>
        </p:nvSpPr>
        <p:spPr>
          <a:xfrm>
            <a:off x="2640913" y="2929271"/>
            <a:ext cx="2234618" cy="1969770"/>
          </a:xfrm>
          <a:prstGeom prst="rect">
            <a:avLst/>
          </a:prstGeom>
          <a:noFill/>
        </p:spPr>
        <p:txBody>
          <a:bodyPr wrap="square" lIns="0" tIns="0" rIns="0" bIns="0" rtlCol="0">
            <a:spAutoFit/>
          </a:bodyPr>
          <a:lstStyle/>
          <a:p>
            <a:pPr marL="285750" indent="-285750">
              <a:buFont typeface="Arial" pitchFamily="34" charset="0"/>
              <a:buChar char="•"/>
            </a:pPr>
            <a:r>
              <a:rPr lang="en-CA" sz="1600" dirty="0" smtClean="0">
                <a:gradFill>
                  <a:gsLst>
                    <a:gs pos="0">
                      <a:schemeClr val="tx1"/>
                    </a:gs>
                    <a:gs pos="86000">
                      <a:schemeClr val="tx1"/>
                    </a:gs>
                  </a:gsLst>
                  <a:lin ang="5400000" scaled="0"/>
                </a:gradFill>
              </a:rPr>
              <a:t>Backup CA Template List (for </a:t>
            </a:r>
            <a:r>
              <a:rPr lang="en-CA" sz="1600" dirty="0" err="1" smtClean="0">
                <a:gradFill>
                  <a:gsLst>
                    <a:gs pos="0">
                      <a:schemeClr val="tx1"/>
                    </a:gs>
                    <a:gs pos="86000">
                      <a:schemeClr val="tx1"/>
                    </a:gs>
                  </a:gsLst>
                  <a:lin ang="5400000" scaled="0"/>
                </a:gradFill>
              </a:rPr>
              <a:t>ent</a:t>
            </a:r>
            <a:r>
              <a:rPr lang="en-CA" sz="1600" dirty="0" smtClean="0">
                <a:gradFill>
                  <a:gsLst>
                    <a:gs pos="0">
                      <a:schemeClr val="tx1"/>
                    </a:gs>
                    <a:gs pos="86000">
                      <a:schemeClr val="tx1"/>
                    </a:gs>
                  </a:gsLst>
                  <a:lin ang="5400000" scaled="0"/>
                </a:gradFill>
              </a:rPr>
              <a:t>. CA)</a:t>
            </a:r>
          </a:p>
          <a:p>
            <a:pPr marL="285750" indent="-285750">
              <a:buFont typeface="Arial" pitchFamily="34" charset="0"/>
              <a:buChar char="•"/>
            </a:pPr>
            <a:r>
              <a:rPr lang="en-CA" sz="1600" dirty="0" smtClean="0">
                <a:gradFill>
                  <a:gsLst>
                    <a:gs pos="0">
                      <a:schemeClr val="tx1"/>
                    </a:gs>
                    <a:gs pos="86000">
                      <a:schemeClr val="tx1"/>
                    </a:gs>
                  </a:gsLst>
                  <a:lin ang="5400000" scaled="0"/>
                </a:gradFill>
              </a:rPr>
              <a:t>Record CA’s CSP and signature algorithm</a:t>
            </a:r>
          </a:p>
          <a:p>
            <a:pPr marL="285750" indent="-285750">
              <a:buFont typeface="Arial" pitchFamily="34" charset="0"/>
              <a:buChar char="•"/>
            </a:pPr>
            <a:r>
              <a:rPr lang="en-CA" sz="1600" dirty="0" smtClean="0">
                <a:gradFill>
                  <a:gsLst>
                    <a:gs pos="0">
                      <a:schemeClr val="tx1"/>
                    </a:gs>
                    <a:gs pos="86000">
                      <a:schemeClr val="tx1"/>
                    </a:gs>
                  </a:gsLst>
                  <a:lin ang="5400000" scaled="0"/>
                </a:gradFill>
              </a:rPr>
              <a:t>Publish a CRL with extended validity period</a:t>
            </a:r>
            <a:endParaRPr lang="en-US" sz="1600" dirty="0" smtClean="0">
              <a:gradFill>
                <a:gsLst>
                  <a:gs pos="0">
                    <a:schemeClr val="tx1"/>
                  </a:gs>
                  <a:gs pos="86000">
                    <a:schemeClr val="tx1"/>
                  </a:gs>
                </a:gsLst>
                <a:lin ang="5400000" scaled="0"/>
              </a:gradFill>
            </a:endParaRPr>
          </a:p>
        </p:txBody>
      </p:sp>
      <p:sp>
        <p:nvSpPr>
          <p:cNvPr id="5" name="TextBox 4"/>
          <p:cNvSpPr txBox="1"/>
          <p:nvPr/>
        </p:nvSpPr>
        <p:spPr>
          <a:xfrm>
            <a:off x="5078671" y="2950292"/>
            <a:ext cx="2234624" cy="1723549"/>
          </a:xfrm>
          <a:prstGeom prst="rect">
            <a:avLst/>
          </a:prstGeom>
          <a:noFill/>
        </p:spPr>
        <p:txBody>
          <a:bodyPr wrap="square" lIns="0" tIns="0" rIns="0" bIns="0" rtlCol="0">
            <a:spAutoFit/>
          </a:bodyPr>
          <a:lstStyle/>
          <a:p>
            <a:pPr marL="285750" indent="-285750">
              <a:buFont typeface="Arial" pitchFamily="34" charset="0"/>
              <a:buChar char="•"/>
            </a:pPr>
            <a:r>
              <a:rPr lang="en-CA" sz="1400" dirty="0" smtClean="0">
                <a:gradFill>
                  <a:gsLst>
                    <a:gs pos="0">
                      <a:schemeClr val="tx1"/>
                    </a:gs>
                    <a:gs pos="86000">
                      <a:schemeClr val="tx1"/>
                    </a:gs>
                  </a:gsLst>
                  <a:lin ang="5400000" scaled="0"/>
                </a:gradFill>
              </a:rPr>
              <a:t>Backup CA </a:t>
            </a:r>
            <a:r>
              <a:rPr lang="en-CA" sz="1400" dirty="0">
                <a:gradFill>
                  <a:gsLst>
                    <a:gs pos="0">
                      <a:schemeClr val="tx1"/>
                    </a:gs>
                    <a:gs pos="86000">
                      <a:schemeClr val="tx1"/>
                    </a:gs>
                  </a:gsLst>
                  <a:lin ang="5400000" scaled="0"/>
                </a:gradFill>
              </a:rPr>
              <a:t>database and private key </a:t>
            </a:r>
          </a:p>
          <a:p>
            <a:pPr marL="285750" indent="-285750">
              <a:buFont typeface="Arial" pitchFamily="34" charset="0"/>
              <a:buChar char="•"/>
            </a:pPr>
            <a:r>
              <a:rPr lang="en-CA" sz="1400" dirty="0" smtClean="0">
                <a:gradFill>
                  <a:gsLst>
                    <a:gs pos="0">
                      <a:schemeClr val="tx1"/>
                    </a:gs>
                    <a:gs pos="86000">
                      <a:schemeClr val="tx1"/>
                    </a:gs>
                  </a:gsLst>
                  <a:lin ang="5400000" scaled="0"/>
                </a:gradFill>
              </a:rPr>
              <a:t>Backup </a:t>
            </a:r>
            <a:r>
              <a:rPr lang="en-CA" sz="1400" dirty="0">
                <a:gradFill>
                  <a:gsLst>
                    <a:gs pos="0">
                      <a:schemeClr val="tx1"/>
                    </a:gs>
                    <a:gs pos="86000">
                      <a:schemeClr val="tx1"/>
                    </a:gs>
                  </a:gsLst>
                  <a:lin ang="5400000" scaled="0"/>
                </a:gradFill>
              </a:rPr>
              <a:t>CA registry settings </a:t>
            </a:r>
          </a:p>
          <a:p>
            <a:pPr marL="285750" indent="-285750">
              <a:buFont typeface="Arial" pitchFamily="34" charset="0"/>
              <a:buChar char="•"/>
            </a:pPr>
            <a:r>
              <a:rPr lang="en-CA" sz="1400" dirty="0" smtClean="0">
                <a:gradFill>
                  <a:gsLst>
                    <a:gs pos="0">
                      <a:schemeClr val="tx1"/>
                    </a:gs>
                    <a:gs pos="86000">
                      <a:schemeClr val="tx1"/>
                    </a:gs>
                  </a:gsLst>
                  <a:lin ang="5400000" scaled="0"/>
                </a:gradFill>
              </a:rPr>
              <a:t>Backup </a:t>
            </a:r>
            <a:r>
              <a:rPr lang="en-CA" sz="1400" dirty="0">
                <a:gradFill>
                  <a:gsLst>
                    <a:gs pos="0">
                      <a:schemeClr val="tx1"/>
                    </a:gs>
                    <a:gs pos="86000">
                      <a:schemeClr val="tx1"/>
                    </a:gs>
                  </a:gsLst>
                  <a:lin ang="5400000" scaled="0"/>
                </a:gradFill>
              </a:rPr>
              <a:t>CAPolicy.inf </a:t>
            </a:r>
          </a:p>
          <a:p>
            <a:pPr marL="285750" indent="-285750">
              <a:buFont typeface="Arial" pitchFamily="34" charset="0"/>
              <a:buChar char="•"/>
            </a:pPr>
            <a:r>
              <a:rPr lang="en-CA" sz="1400" dirty="0" smtClean="0">
                <a:gradFill>
                  <a:gsLst>
                    <a:gs pos="0">
                      <a:schemeClr val="tx1"/>
                    </a:gs>
                    <a:gs pos="86000">
                      <a:schemeClr val="tx1"/>
                    </a:gs>
                  </a:gsLst>
                  <a:lin ang="5400000" scaled="0"/>
                </a:gradFill>
              </a:rPr>
              <a:t>Remove </a:t>
            </a:r>
            <a:r>
              <a:rPr lang="en-CA" sz="1400" dirty="0">
                <a:gradFill>
                  <a:gsLst>
                    <a:gs pos="0">
                      <a:schemeClr val="tx1"/>
                    </a:gs>
                    <a:gs pos="86000">
                      <a:schemeClr val="tx1"/>
                    </a:gs>
                  </a:gsLst>
                  <a:lin ang="5400000" scaled="0"/>
                </a:gradFill>
              </a:rPr>
              <a:t>the CA </a:t>
            </a:r>
            <a:r>
              <a:rPr lang="en-CA" sz="1400" dirty="0" smtClean="0">
                <a:gradFill>
                  <a:gsLst>
                    <a:gs pos="0">
                      <a:schemeClr val="tx1"/>
                    </a:gs>
                    <a:gs pos="86000">
                      <a:schemeClr val="tx1"/>
                    </a:gs>
                  </a:gsLst>
                  <a:lin ang="5400000" scaled="0"/>
                </a:gradFill>
              </a:rPr>
              <a:t>role </a:t>
            </a:r>
            <a:endParaRPr lang="en-CA" sz="1400" dirty="0">
              <a:gradFill>
                <a:gsLst>
                  <a:gs pos="0">
                    <a:schemeClr val="tx1"/>
                  </a:gs>
                  <a:gs pos="86000">
                    <a:schemeClr val="tx1"/>
                  </a:gs>
                </a:gsLst>
                <a:lin ang="5400000" scaled="0"/>
              </a:gradFill>
            </a:endParaRPr>
          </a:p>
          <a:p>
            <a:pPr marL="285750" indent="-285750">
              <a:buFont typeface="Arial" pitchFamily="34" charset="0"/>
              <a:buChar char="•"/>
            </a:pPr>
            <a:r>
              <a:rPr lang="en-CA" sz="1400" dirty="0" smtClean="0">
                <a:gradFill>
                  <a:gsLst>
                    <a:gs pos="0">
                      <a:schemeClr val="tx1"/>
                    </a:gs>
                    <a:gs pos="86000">
                      <a:schemeClr val="tx1"/>
                    </a:gs>
                  </a:gsLst>
                  <a:lin ang="5400000" scaled="0"/>
                </a:gradFill>
              </a:rPr>
              <a:t>Remove the </a:t>
            </a:r>
            <a:r>
              <a:rPr lang="en-CA" sz="1400" dirty="0">
                <a:gradFill>
                  <a:gsLst>
                    <a:gs pos="0">
                      <a:schemeClr val="tx1"/>
                    </a:gs>
                    <a:gs pos="86000">
                      <a:schemeClr val="tx1"/>
                    </a:gs>
                  </a:gsLst>
                  <a:lin ang="5400000" scaled="0"/>
                </a:gradFill>
              </a:rPr>
              <a:t>source server from the domain </a:t>
            </a:r>
          </a:p>
        </p:txBody>
      </p:sp>
      <p:sp>
        <p:nvSpPr>
          <p:cNvPr id="6" name="TextBox 5"/>
          <p:cNvSpPr txBox="1"/>
          <p:nvPr/>
        </p:nvSpPr>
        <p:spPr>
          <a:xfrm>
            <a:off x="7516447" y="2950292"/>
            <a:ext cx="2234618" cy="1723549"/>
          </a:xfrm>
          <a:prstGeom prst="rect">
            <a:avLst/>
          </a:prstGeom>
          <a:noFill/>
        </p:spPr>
        <p:txBody>
          <a:bodyPr wrap="square" lIns="0" tIns="0" rIns="0" bIns="0" rtlCol="0">
            <a:spAutoFit/>
          </a:bodyPr>
          <a:lstStyle/>
          <a:p>
            <a:pPr marL="285750" indent="-285750">
              <a:buFont typeface="Arial" pitchFamily="34" charset="0"/>
              <a:buChar char="•"/>
            </a:pPr>
            <a:r>
              <a:rPr lang="en-CA" sz="1400" dirty="0" smtClean="0">
                <a:gradFill>
                  <a:gsLst>
                    <a:gs pos="0">
                      <a:schemeClr val="tx1"/>
                    </a:gs>
                    <a:gs pos="86000">
                      <a:schemeClr val="tx1"/>
                    </a:gs>
                  </a:gsLst>
                  <a:lin ang="5400000" scaled="0"/>
                </a:gradFill>
              </a:rPr>
              <a:t>Rename &amp; join destination </a:t>
            </a:r>
            <a:r>
              <a:rPr lang="en-CA" sz="1400" dirty="0">
                <a:gradFill>
                  <a:gsLst>
                    <a:gs pos="0">
                      <a:schemeClr val="tx1"/>
                    </a:gs>
                    <a:gs pos="86000">
                      <a:schemeClr val="tx1"/>
                    </a:gs>
                  </a:gsLst>
                  <a:lin ang="5400000" scaled="0"/>
                </a:gradFill>
              </a:rPr>
              <a:t>server to </a:t>
            </a:r>
            <a:r>
              <a:rPr lang="en-CA" sz="1400" dirty="0" smtClean="0">
                <a:gradFill>
                  <a:gsLst>
                    <a:gs pos="0">
                      <a:schemeClr val="tx1"/>
                    </a:gs>
                    <a:gs pos="86000">
                      <a:schemeClr val="tx1"/>
                    </a:gs>
                  </a:gsLst>
                  <a:lin ang="5400000" scaled="0"/>
                </a:gradFill>
              </a:rPr>
              <a:t>domain </a:t>
            </a:r>
            <a:endParaRPr lang="en-CA" sz="1400" dirty="0">
              <a:gradFill>
                <a:gsLst>
                  <a:gs pos="0">
                    <a:schemeClr val="tx1"/>
                  </a:gs>
                  <a:gs pos="86000">
                    <a:schemeClr val="tx1"/>
                  </a:gs>
                </a:gsLst>
                <a:lin ang="5400000" scaled="0"/>
              </a:gradFill>
            </a:endParaRPr>
          </a:p>
          <a:p>
            <a:pPr marL="285750" indent="-285750">
              <a:buFont typeface="Arial" pitchFamily="34" charset="0"/>
              <a:buChar char="•"/>
            </a:pPr>
            <a:r>
              <a:rPr lang="en-CA" sz="1400" dirty="0" smtClean="0">
                <a:gradFill>
                  <a:gsLst>
                    <a:gs pos="0">
                      <a:schemeClr val="tx1"/>
                    </a:gs>
                    <a:gs pos="86000">
                      <a:schemeClr val="tx1"/>
                    </a:gs>
                  </a:gsLst>
                  <a:lin ang="5400000" scaled="0"/>
                </a:gradFill>
              </a:rPr>
              <a:t>Add CA role</a:t>
            </a:r>
            <a:endParaRPr lang="en-CA" sz="1400" dirty="0">
              <a:gradFill>
                <a:gsLst>
                  <a:gs pos="0">
                    <a:schemeClr val="tx1"/>
                  </a:gs>
                  <a:gs pos="86000">
                    <a:schemeClr val="tx1"/>
                  </a:gs>
                </a:gsLst>
                <a:lin ang="5400000" scaled="0"/>
              </a:gradFill>
            </a:endParaRPr>
          </a:p>
          <a:p>
            <a:pPr marL="285750" indent="-285750">
              <a:buFont typeface="Arial" pitchFamily="34" charset="0"/>
              <a:buChar char="•"/>
            </a:pPr>
            <a:r>
              <a:rPr lang="en-CA" sz="1400" dirty="0" smtClean="0">
                <a:gradFill>
                  <a:gsLst>
                    <a:gs pos="0">
                      <a:schemeClr val="tx1"/>
                    </a:gs>
                    <a:gs pos="86000">
                      <a:schemeClr val="tx1"/>
                    </a:gs>
                  </a:gsLst>
                  <a:lin ang="5400000" scaled="0"/>
                </a:gradFill>
              </a:rPr>
              <a:t>Restore </a:t>
            </a:r>
            <a:r>
              <a:rPr lang="en-CA" sz="1400" dirty="0">
                <a:gradFill>
                  <a:gsLst>
                    <a:gs pos="0">
                      <a:schemeClr val="tx1"/>
                    </a:gs>
                    <a:gs pos="86000">
                      <a:schemeClr val="tx1"/>
                    </a:gs>
                  </a:gsLst>
                  <a:lin ang="5400000" scaled="0"/>
                </a:gradFill>
              </a:rPr>
              <a:t>CA database </a:t>
            </a:r>
            <a:r>
              <a:rPr lang="en-CA" sz="1400" dirty="0" smtClean="0">
                <a:gradFill>
                  <a:gsLst>
                    <a:gs pos="0">
                      <a:schemeClr val="tx1"/>
                    </a:gs>
                    <a:gs pos="86000">
                      <a:schemeClr val="tx1"/>
                    </a:gs>
                  </a:gsLst>
                  <a:lin ang="5400000" scaled="0"/>
                </a:gradFill>
              </a:rPr>
              <a:t>&amp; </a:t>
            </a:r>
            <a:r>
              <a:rPr lang="en-CA" sz="1400" dirty="0" err="1" smtClean="0">
                <a:gradFill>
                  <a:gsLst>
                    <a:gs pos="0">
                      <a:schemeClr val="tx1"/>
                    </a:gs>
                    <a:gs pos="86000">
                      <a:schemeClr val="tx1"/>
                    </a:gs>
                  </a:gsLst>
                  <a:lin ang="5400000" scaled="0"/>
                </a:gradFill>
              </a:rPr>
              <a:t>config</a:t>
            </a:r>
            <a:endParaRPr lang="en-CA" sz="1400" dirty="0">
              <a:gradFill>
                <a:gsLst>
                  <a:gs pos="0">
                    <a:schemeClr val="tx1"/>
                  </a:gs>
                  <a:gs pos="86000">
                    <a:schemeClr val="tx1"/>
                  </a:gs>
                </a:gsLst>
                <a:lin ang="5400000" scaled="0"/>
              </a:gradFill>
            </a:endParaRPr>
          </a:p>
          <a:p>
            <a:pPr marL="285750" indent="-285750">
              <a:buFont typeface="Arial" pitchFamily="34" charset="0"/>
              <a:buChar char="•"/>
            </a:pPr>
            <a:r>
              <a:rPr lang="en-CA" sz="1400" dirty="0" smtClean="0">
                <a:gradFill>
                  <a:gsLst>
                    <a:gs pos="0">
                      <a:schemeClr val="tx1"/>
                    </a:gs>
                    <a:gs pos="86000">
                      <a:schemeClr val="tx1"/>
                    </a:gs>
                  </a:gsLst>
                  <a:lin ang="5400000" scaled="0"/>
                </a:gradFill>
              </a:rPr>
              <a:t>Grant </a:t>
            </a:r>
            <a:r>
              <a:rPr lang="en-CA" sz="1400" dirty="0">
                <a:gradFill>
                  <a:gsLst>
                    <a:gs pos="0">
                      <a:schemeClr val="tx1"/>
                    </a:gs>
                    <a:gs pos="86000">
                      <a:schemeClr val="tx1"/>
                    </a:gs>
                  </a:gsLst>
                  <a:lin ang="5400000" scaled="0"/>
                </a:gradFill>
              </a:rPr>
              <a:t>permissions on AIA and CDP containers</a:t>
            </a:r>
            <a:endParaRPr lang="en-US" sz="14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3912862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Certificate Services Migration</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36612" y="3867880"/>
            <a:ext cx="9323389" cy="461665"/>
          </a:xfrm>
        </p:spPr>
        <p:txBody>
          <a:bodyPr/>
          <a:lstStyle/>
          <a:p>
            <a:r>
              <a:rPr lang="en-US" dirty="0" smtClean="0">
                <a:effectLst>
                  <a:outerShdw blurRad="38100" dist="38100" dir="2700000" algn="tl">
                    <a:srgbClr val="000000">
                      <a:alpha val="43137"/>
                    </a:srgbClr>
                  </a:outerShdw>
                </a:effectLst>
              </a:rPr>
              <a:t>.Not about the tools –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It’s the person and the process</a:t>
            </a:r>
          </a:p>
        </p:txBody>
      </p:sp>
    </p:spTree>
    <p:extLst>
      <p:ext uri="{BB962C8B-B14F-4D97-AF65-F5344CB8AC3E}">
        <p14:creationId xmlns:p14="http://schemas.microsoft.com/office/powerpoint/2010/main" val="336583800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 left 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2157">
            <a:off x="7149907" y="1221015"/>
            <a:ext cx="4612966" cy="34597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itle 1"/>
          <p:cNvSpPr>
            <a:spLocks noGrp="1"/>
          </p:cNvSpPr>
          <p:nvPr>
            <p:ph type="title"/>
          </p:nvPr>
        </p:nvSpPr>
        <p:spPr>
          <a:xfrm>
            <a:off x="519112" y="228600"/>
            <a:ext cx="11149013" cy="1218795"/>
          </a:xfrm>
        </p:spPr>
        <p:txBody>
          <a:bodyPr/>
          <a:lstStyle/>
          <a:p>
            <a:r>
              <a:rPr lang="en-US" b="1" dirty="0" smtClean="0">
                <a:effectLst>
                  <a:outerShdw blurRad="38100" dist="38100" dir="2700000" algn="tl">
                    <a:srgbClr val="000000">
                      <a:alpha val="43137"/>
                    </a:srgbClr>
                  </a:outerShdw>
                </a:effectLst>
              </a:rPr>
              <a:t>Core Infrastructure services could be over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11 years old…</a:t>
            </a:r>
            <a:endParaRPr lang="en-CA" b="1" dirty="0">
              <a:effectLst>
                <a:outerShdw blurRad="38100" dist="38100" dir="2700000" algn="tl">
                  <a:srgbClr val="000000">
                    <a:alpha val="43137"/>
                  </a:srgbClr>
                </a:outerShdw>
              </a:effectLst>
            </a:endParaRPr>
          </a:p>
        </p:txBody>
      </p:sp>
      <p:sp>
        <p:nvSpPr>
          <p:cNvPr id="22" name="TextBox 21"/>
          <p:cNvSpPr txBox="1"/>
          <p:nvPr/>
        </p:nvSpPr>
        <p:spPr>
          <a:xfrm>
            <a:off x="6217566" y="5114565"/>
            <a:ext cx="5716437" cy="861774"/>
          </a:xfrm>
          <a:prstGeom prst="rect">
            <a:avLst/>
          </a:prstGeom>
        </p:spPr>
        <p:txBody>
          <a:bodyPr vert="horz" wrap="none" lIns="0" tIns="0" rIns="0" bIns="0" rtlCol="0">
            <a:spAutoFit/>
          </a:bodyPr>
          <a:lstStyle/>
          <a:p>
            <a:pPr marL="460375" marR="0" indent="-460375" algn="l" defTabSz="914363" rtl="0" eaLnBrk="1" fontAlgn="auto" latinLnBrk="0" hangingPunct="1">
              <a:lnSpc>
                <a:spcPct val="90000"/>
              </a:lnSpc>
              <a:spcBef>
                <a:spcPct val="20000"/>
              </a:spcBef>
              <a:spcAft>
                <a:spcPts val="0"/>
              </a:spcAft>
              <a:buClrTx/>
              <a:buSzPct val="100000"/>
              <a:tabLst/>
            </a:pPr>
            <a:r>
              <a:rPr kumimoji="0" lang="en-US" sz="2800" b="1" i="0" u="none" strike="noStrike" kern="1200" cap="none" spc="0" normalizeH="0" baseline="0" noProof="0" dirty="0" smtClean="0">
                <a:ln>
                  <a:noFill/>
                </a:ln>
                <a:gradFill>
                  <a:gsLst>
                    <a:gs pos="0">
                      <a:schemeClr val="tx1"/>
                    </a:gs>
                    <a:gs pos="100000">
                      <a:schemeClr val="tx1"/>
                    </a:gs>
                  </a:gsLst>
                  <a:lin ang="5400000" scaled="0"/>
                </a:gradFill>
                <a:effectLst>
                  <a:outerShdw blurRad="38100" dist="38100" dir="2700000" algn="tl">
                    <a:srgbClr val="000000">
                      <a:alpha val="43137"/>
                    </a:srgbClr>
                  </a:outerShdw>
                </a:effectLst>
                <a:uLnTx/>
                <a:uFillTx/>
                <a:latin typeface="+mj-lt"/>
                <a:ea typeface="+mn-ea"/>
                <a:cs typeface="+mn-cs"/>
              </a:rPr>
              <a:t>Customer Motto:</a:t>
            </a:r>
          </a:p>
          <a:p>
            <a:pPr marL="460375" marR="0" indent="-460375" algn="l" defTabSz="914363" rtl="0" eaLnBrk="1" fontAlgn="auto" latinLnBrk="0" hangingPunct="1">
              <a:lnSpc>
                <a:spcPct val="90000"/>
              </a:lnSpc>
              <a:spcBef>
                <a:spcPct val="20000"/>
              </a:spcBef>
              <a:spcAft>
                <a:spcPts val="0"/>
              </a:spcAft>
              <a:buClrTx/>
              <a:buSzPct val="100000"/>
              <a:tabLst/>
            </a:pPr>
            <a:r>
              <a:rPr lang="en-US" sz="2800" b="1" dirty="0" smtClean="0">
                <a:gradFill>
                  <a:gsLst>
                    <a:gs pos="0">
                      <a:schemeClr val="tx1"/>
                    </a:gs>
                    <a:gs pos="100000">
                      <a:schemeClr val="tx1"/>
                    </a:gs>
                  </a:gsLst>
                  <a:lin ang="5400000" scaled="0"/>
                </a:gradFill>
                <a:effectLst>
                  <a:outerShdw blurRad="38100" dist="38100" dir="2700000" algn="tl">
                    <a:srgbClr val="000000">
                      <a:alpha val="43137"/>
                    </a:srgbClr>
                  </a:outerShdw>
                </a:effectLst>
                <a:latin typeface="+mj-lt"/>
              </a:rPr>
              <a:t>	If it ‘</a:t>
            </a:r>
            <a:r>
              <a:rPr lang="en-US" sz="2800" b="1" dirty="0" err="1" smtClean="0">
                <a:gradFill>
                  <a:gsLst>
                    <a:gs pos="0">
                      <a:schemeClr val="tx1"/>
                    </a:gs>
                    <a:gs pos="100000">
                      <a:schemeClr val="tx1"/>
                    </a:gs>
                  </a:gsLst>
                  <a:lin ang="5400000" scaled="0"/>
                </a:gradFill>
                <a:effectLst>
                  <a:outerShdw blurRad="38100" dist="38100" dir="2700000" algn="tl">
                    <a:srgbClr val="000000">
                      <a:alpha val="43137"/>
                    </a:srgbClr>
                  </a:outerShdw>
                </a:effectLst>
                <a:latin typeface="+mj-lt"/>
              </a:rPr>
              <a:t>ain’t</a:t>
            </a:r>
            <a:r>
              <a:rPr lang="en-US" sz="2800" b="1" dirty="0" smtClean="0">
                <a:gradFill>
                  <a:gsLst>
                    <a:gs pos="0">
                      <a:schemeClr val="tx1"/>
                    </a:gs>
                    <a:gs pos="100000">
                      <a:schemeClr val="tx1"/>
                    </a:gs>
                  </a:gsLst>
                  <a:lin ang="5400000" scaled="0"/>
                </a:gradFill>
                <a:effectLst>
                  <a:outerShdw blurRad="38100" dist="38100" dir="2700000" algn="tl">
                    <a:srgbClr val="000000">
                      <a:alpha val="43137"/>
                    </a:srgbClr>
                  </a:outerShdw>
                </a:effectLst>
                <a:latin typeface="+mj-lt"/>
              </a:rPr>
              <a:t> broke, don’t touch it!</a:t>
            </a:r>
            <a:endParaRPr kumimoji="0" lang="en-CA" sz="2800" b="1" i="0" u="none" strike="noStrike" kern="1200" cap="none" spc="0" normalizeH="0" baseline="0" noProof="0" dirty="0" err="1" smtClean="0">
              <a:ln>
                <a:noFill/>
              </a:ln>
              <a:gradFill>
                <a:gsLst>
                  <a:gs pos="0">
                    <a:schemeClr val="tx1"/>
                  </a:gs>
                  <a:gs pos="100000">
                    <a:schemeClr val="tx1"/>
                  </a:gs>
                </a:gsLst>
                <a:lin ang="5400000" scaled="0"/>
              </a:gradFill>
              <a:effectLst>
                <a:outerShdw blurRad="38100" dist="38100" dir="2700000" algn="tl">
                  <a:srgbClr val="000000">
                    <a:alpha val="43137"/>
                  </a:srgbClr>
                </a:outerShdw>
              </a:effectLst>
              <a:uLnTx/>
              <a:uFillTx/>
              <a:latin typeface="+mj-lt"/>
              <a:ea typeface="+mn-ea"/>
              <a:cs typeface="+mn-cs"/>
            </a:endParaRP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16397">
            <a:off x="574781" y="3154138"/>
            <a:ext cx="4315974" cy="28009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http://2.bp.blogspot.com/_ybl896c__Ko/TB3FRWGhvrI/AAAAAAAACJQ/fPI_71A7HTc/s400/Windows+2000+Server+17.02.2000.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37671">
            <a:off x="1225461" y="3438258"/>
            <a:ext cx="3736204" cy="28021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Text Placeholder 2"/>
          <p:cNvSpPr>
            <a:spLocks noGrp="1"/>
          </p:cNvSpPr>
          <p:nvPr>
            <p:ph type="body" sz="quarter" idx="10"/>
          </p:nvPr>
        </p:nvSpPr>
        <p:spPr>
          <a:xfrm>
            <a:off x="495035" y="1623536"/>
            <a:ext cx="11173090" cy="800219"/>
          </a:xfrm>
        </p:spPr>
        <p:txBody>
          <a:bodyPr/>
          <a:lstStyle/>
          <a:p>
            <a:pPr marL="341313" indent="-341313"/>
            <a:r>
              <a:rPr lang="en-US" sz="2600" b="1" dirty="0" smtClean="0">
                <a:effectLst>
                  <a:outerShdw blurRad="38100" dist="38100" dir="2700000" algn="tl">
                    <a:srgbClr val="000000">
                      <a:alpha val="43137"/>
                    </a:srgbClr>
                  </a:outerShdw>
                </a:effectLst>
              </a:rPr>
              <a:t>What did their infrastructure look like?</a:t>
            </a:r>
          </a:p>
          <a:p>
            <a:pPr marL="341313" indent="-341313"/>
            <a:r>
              <a:rPr lang="en-US" sz="2600" b="1" dirty="0" smtClean="0">
                <a:effectLst>
                  <a:outerShdw blurRad="38100" dist="38100" dir="2700000" algn="tl">
                    <a:srgbClr val="000000">
                      <a:alpha val="43137"/>
                    </a:srgbClr>
                  </a:outerShdw>
                </a:effectLst>
              </a:rPr>
              <a:t>What projects were they </a:t>
            </a:r>
            <a:r>
              <a:rPr lang="en-US" sz="2600" b="1" dirty="0" err="1" smtClean="0">
                <a:effectLst>
                  <a:outerShdw blurRad="38100" dist="38100" dir="2700000" algn="tl">
                    <a:srgbClr val="000000">
                      <a:alpha val="43137"/>
                    </a:srgbClr>
                  </a:outerShdw>
                </a:effectLst>
              </a:rPr>
              <a:t>workin</a:t>
            </a:r>
            <a:r>
              <a:rPr lang="en-US" sz="2600" b="1" dirty="0" smtClean="0">
                <a:effectLst>
                  <a:outerShdw blurRad="38100" dist="38100" dir="2700000" algn="tl">
                    <a:srgbClr val="000000">
                      <a:alpha val="43137"/>
                    </a:srgbClr>
                  </a:outerShdw>
                </a:effectLst>
              </a:rPr>
              <a:t>’ on?</a:t>
            </a:r>
            <a:endParaRPr lang="en-US" sz="2600" b="1" baseline="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0557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50"/>
                                        <p:tgtEl>
                                          <p:spTgt spid="1026"/>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fade">
                                      <p:cBhvr>
                                        <p:cTn id="11" dur="250"/>
                                        <p:tgtEl>
                                          <p:spTgt spid="10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250"/>
                                        <p:tgtEl>
                                          <p:spTgt spid="1030"/>
                                        </p:tgtEl>
                                      </p:cBhvr>
                                    </p:animEffect>
                                    <p:set>
                                      <p:cBhvr>
                                        <p:cTn id="16" dur="1" fill="hold">
                                          <p:stCondLst>
                                            <p:cond delay="249"/>
                                          </p:stCondLst>
                                        </p:cTn>
                                        <p:tgtEl>
                                          <p:spTgt spid="1030"/>
                                        </p:tgtEl>
                                        <p:attrNameLst>
                                          <p:attrName>style.visibility</p:attrName>
                                        </p:attrNameLst>
                                      </p:cBhvr>
                                      <p:to>
                                        <p:strVal val="hidden"/>
                                      </p:to>
                                    </p:set>
                                  </p:childTnLst>
                                </p:cTn>
                              </p:par>
                            </p:childTnLst>
                          </p:cTn>
                        </p:par>
                        <p:par>
                          <p:cTn id="17" fill="hold">
                            <p:stCondLst>
                              <p:cond delay="250"/>
                            </p:stCondLst>
                            <p:childTnLst>
                              <p:par>
                                <p:cTn id="18" presetID="10" presetClass="entr" presetSubtype="0" fill="hold" nodeType="afterEffect">
                                  <p:stCondLst>
                                    <p:cond delay="0"/>
                                  </p:stCondLst>
                                  <p:childTnLst>
                                    <p:set>
                                      <p:cBhvr>
                                        <p:cTn id="19" dur="1" fill="hold">
                                          <p:stCondLst>
                                            <p:cond delay="0"/>
                                          </p:stCondLst>
                                        </p:cTn>
                                        <p:tgtEl>
                                          <p:spTgt spid="1032"/>
                                        </p:tgtEl>
                                        <p:attrNameLst>
                                          <p:attrName>style.visibility</p:attrName>
                                        </p:attrNameLst>
                                      </p:cBhvr>
                                      <p:to>
                                        <p:strVal val="visible"/>
                                      </p:to>
                                    </p:set>
                                    <p:animEffect transition="in" filter="fade">
                                      <p:cBhvr>
                                        <p:cTn id="20" dur="250"/>
                                        <p:tgtEl>
                                          <p:spTgt spid="103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 calcmode="lin" valueType="num">
                                      <p:cBhvr>
                                        <p:cTn id="25"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2">
                                            <p:txEl>
                                              <p:pRg st="0" end="0"/>
                                            </p:txEl>
                                          </p:spTgt>
                                        </p:tgtEl>
                                      </p:cBhvr>
                                    </p:animEffect>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22">
                                            <p:txEl>
                                              <p:pRg st="1" end="1"/>
                                            </p:txEl>
                                          </p:spTgt>
                                        </p:tgtEl>
                                        <p:attrNameLst>
                                          <p:attrName>style.visibility</p:attrName>
                                        </p:attrNameLst>
                                      </p:cBhvr>
                                      <p:to>
                                        <p:strVal val="visible"/>
                                      </p:to>
                                    </p:set>
                                    <p:anim calcmode="lin" valueType="num">
                                      <p:cBhvr>
                                        <p:cTn id="31" dur="500" fill="hold"/>
                                        <p:tgtEl>
                                          <p:spTgt spid="22">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22">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2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fade">
                                      <p:cBhvr>
                                        <p:cTn id="38" dur="500"/>
                                        <p:tgtEl>
                                          <p:spTgt spid="1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animEffect transition="in" filter="fade">
                                      <p:cBhvr>
                                        <p:cTn id="43"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1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9095" y="0"/>
            <a:ext cx="5070634" cy="6858000"/>
          </a:xfrm>
          <a:prstGeom prst="rect">
            <a:avLst/>
          </a:prstGeom>
        </p:spPr>
      </p:pic>
      <p:sp>
        <p:nvSpPr>
          <p:cNvPr id="3" name="Freeform 2"/>
          <p:cNvSpPr/>
          <p:nvPr/>
        </p:nvSpPr>
        <p:spPr>
          <a:xfrm>
            <a:off x="4252823" y="1078302"/>
            <a:ext cx="2130724" cy="406182"/>
          </a:xfrm>
          <a:custGeom>
            <a:avLst/>
            <a:gdLst>
              <a:gd name="connsiteX0" fmla="*/ 0 w 2130724"/>
              <a:gd name="connsiteY0" fmla="*/ 301924 h 406182"/>
              <a:gd name="connsiteX1" fmla="*/ 60385 w 2130724"/>
              <a:gd name="connsiteY1" fmla="*/ 232913 h 406182"/>
              <a:gd name="connsiteX2" fmla="*/ 120769 w 2130724"/>
              <a:gd name="connsiteY2" fmla="*/ 189781 h 406182"/>
              <a:gd name="connsiteX3" fmla="*/ 120769 w 2130724"/>
              <a:gd name="connsiteY3" fmla="*/ 293298 h 406182"/>
              <a:gd name="connsiteX4" fmla="*/ 129396 w 2130724"/>
              <a:gd name="connsiteY4" fmla="*/ 336430 h 406182"/>
              <a:gd name="connsiteX5" fmla="*/ 215660 w 2130724"/>
              <a:gd name="connsiteY5" fmla="*/ 319177 h 406182"/>
              <a:gd name="connsiteX6" fmla="*/ 241539 w 2130724"/>
              <a:gd name="connsiteY6" fmla="*/ 293298 h 406182"/>
              <a:gd name="connsiteX7" fmla="*/ 276045 w 2130724"/>
              <a:gd name="connsiteY7" fmla="*/ 267419 h 406182"/>
              <a:gd name="connsiteX8" fmla="*/ 293298 w 2130724"/>
              <a:gd name="connsiteY8" fmla="*/ 241540 h 406182"/>
              <a:gd name="connsiteX9" fmla="*/ 370935 w 2130724"/>
              <a:gd name="connsiteY9" fmla="*/ 181155 h 406182"/>
              <a:gd name="connsiteX10" fmla="*/ 405441 w 2130724"/>
              <a:gd name="connsiteY10" fmla="*/ 293298 h 406182"/>
              <a:gd name="connsiteX11" fmla="*/ 448573 w 2130724"/>
              <a:gd name="connsiteY11" fmla="*/ 241540 h 406182"/>
              <a:gd name="connsiteX12" fmla="*/ 491705 w 2130724"/>
              <a:gd name="connsiteY12" fmla="*/ 215660 h 406182"/>
              <a:gd name="connsiteX13" fmla="*/ 500332 w 2130724"/>
              <a:gd name="connsiteY13" fmla="*/ 276045 h 406182"/>
              <a:gd name="connsiteX14" fmla="*/ 483079 w 2130724"/>
              <a:gd name="connsiteY14" fmla="*/ 310551 h 406182"/>
              <a:gd name="connsiteX15" fmla="*/ 465826 w 2130724"/>
              <a:gd name="connsiteY15" fmla="*/ 379562 h 406182"/>
              <a:gd name="connsiteX16" fmla="*/ 560717 w 2130724"/>
              <a:gd name="connsiteY16" fmla="*/ 353683 h 406182"/>
              <a:gd name="connsiteX17" fmla="*/ 707366 w 2130724"/>
              <a:gd name="connsiteY17" fmla="*/ 250166 h 406182"/>
              <a:gd name="connsiteX18" fmla="*/ 724619 w 2130724"/>
              <a:gd name="connsiteY18" fmla="*/ 284672 h 406182"/>
              <a:gd name="connsiteX19" fmla="*/ 733245 w 2130724"/>
              <a:gd name="connsiteY19" fmla="*/ 353683 h 406182"/>
              <a:gd name="connsiteX20" fmla="*/ 759124 w 2130724"/>
              <a:gd name="connsiteY20" fmla="*/ 345056 h 406182"/>
              <a:gd name="connsiteX21" fmla="*/ 862641 w 2130724"/>
              <a:gd name="connsiteY21" fmla="*/ 276045 h 406182"/>
              <a:gd name="connsiteX22" fmla="*/ 974785 w 2130724"/>
              <a:gd name="connsiteY22" fmla="*/ 224287 h 406182"/>
              <a:gd name="connsiteX23" fmla="*/ 1052422 w 2130724"/>
              <a:gd name="connsiteY23" fmla="*/ 189781 h 406182"/>
              <a:gd name="connsiteX24" fmla="*/ 1112807 w 2130724"/>
              <a:gd name="connsiteY24" fmla="*/ 198407 h 406182"/>
              <a:gd name="connsiteX25" fmla="*/ 1181819 w 2130724"/>
              <a:gd name="connsiteY25" fmla="*/ 388189 h 406182"/>
              <a:gd name="connsiteX26" fmla="*/ 1233577 w 2130724"/>
              <a:gd name="connsiteY26" fmla="*/ 327804 h 406182"/>
              <a:gd name="connsiteX27" fmla="*/ 1259456 w 2130724"/>
              <a:gd name="connsiteY27" fmla="*/ 301924 h 406182"/>
              <a:gd name="connsiteX28" fmla="*/ 1276709 w 2130724"/>
              <a:gd name="connsiteY28" fmla="*/ 276045 h 406182"/>
              <a:gd name="connsiteX29" fmla="*/ 1431985 w 2130724"/>
              <a:gd name="connsiteY29" fmla="*/ 232913 h 406182"/>
              <a:gd name="connsiteX30" fmla="*/ 1509622 w 2130724"/>
              <a:gd name="connsiteY30" fmla="*/ 198407 h 406182"/>
              <a:gd name="connsiteX31" fmla="*/ 1647645 w 2130724"/>
              <a:gd name="connsiteY31" fmla="*/ 232913 h 406182"/>
              <a:gd name="connsiteX32" fmla="*/ 1656271 w 2130724"/>
              <a:gd name="connsiteY32" fmla="*/ 267419 h 406182"/>
              <a:gd name="connsiteX33" fmla="*/ 1647645 w 2130724"/>
              <a:gd name="connsiteY33" fmla="*/ 370936 h 406182"/>
              <a:gd name="connsiteX34" fmla="*/ 1682151 w 2130724"/>
              <a:gd name="connsiteY34" fmla="*/ 327804 h 406182"/>
              <a:gd name="connsiteX35" fmla="*/ 1742535 w 2130724"/>
              <a:gd name="connsiteY35" fmla="*/ 293298 h 406182"/>
              <a:gd name="connsiteX36" fmla="*/ 1768415 w 2130724"/>
              <a:gd name="connsiteY36" fmla="*/ 310551 h 406182"/>
              <a:gd name="connsiteX37" fmla="*/ 1777041 w 2130724"/>
              <a:gd name="connsiteY37" fmla="*/ 336430 h 406182"/>
              <a:gd name="connsiteX38" fmla="*/ 1811547 w 2130724"/>
              <a:gd name="connsiteY38" fmla="*/ 353683 h 406182"/>
              <a:gd name="connsiteX39" fmla="*/ 1854679 w 2130724"/>
              <a:gd name="connsiteY39" fmla="*/ 345056 h 406182"/>
              <a:gd name="connsiteX40" fmla="*/ 1871932 w 2130724"/>
              <a:gd name="connsiteY40" fmla="*/ 310551 h 406182"/>
              <a:gd name="connsiteX41" fmla="*/ 1880558 w 2130724"/>
              <a:gd name="connsiteY41" fmla="*/ 0 h 406182"/>
              <a:gd name="connsiteX42" fmla="*/ 1915064 w 2130724"/>
              <a:gd name="connsiteY42" fmla="*/ 34506 h 406182"/>
              <a:gd name="connsiteX43" fmla="*/ 1958196 w 2130724"/>
              <a:gd name="connsiteY43" fmla="*/ 94890 h 406182"/>
              <a:gd name="connsiteX44" fmla="*/ 1984075 w 2130724"/>
              <a:gd name="connsiteY44" fmla="*/ 155275 h 406182"/>
              <a:gd name="connsiteX45" fmla="*/ 2009954 w 2130724"/>
              <a:gd name="connsiteY45" fmla="*/ 215660 h 406182"/>
              <a:gd name="connsiteX46" fmla="*/ 2027207 w 2130724"/>
              <a:gd name="connsiteY46" fmla="*/ 241540 h 406182"/>
              <a:gd name="connsiteX47" fmla="*/ 2035834 w 2130724"/>
              <a:gd name="connsiteY47" fmla="*/ 267419 h 406182"/>
              <a:gd name="connsiteX48" fmla="*/ 2061713 w 2130724"/>
              <a:gd name="connsiteY48" fmla="*/ 276045 h 406182"/>
              <a:gd name="connsiteX49" fmla="*/ 2104845 w 2130724"/>
              <a:gd name="connsiteY49" fmla="*/ 284672 h 406182"/>
              <a:gd name="connsiteX50" fmla="*/ 2113471 w 2130724"/>
              <a:gd name="connsiteY50" fmla="*/ 319177 h 406182"/>
              <a:gd name="connsiteX51" fmla="*/ 2130724 w 2130724"/>
              <a:gd name="connsiteY51" fmla="*/ 345056 h 40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130724" h="406182">
                <a:moveTo>
                  <a:pt x="0" y="301924"/>
                </a:moveTo>
                <a:cubicBezTo>
                  <a:pt x="20784" y="275943"/>
                  <a:pt x="35627" y="254134"/>
                  <a:pt x="60385" y="232913"/>
                </a:cubicBezTo>
                <a:cubicBezTo>
                  <a:pt x="79111" y="216863"/>
                  <a:pt x="100287" y="203436"/>
                  <a:pt x="120769" y="189781"/>
                </a:cubicBezTo>
                <a:cubicBezTo>
                  <a:pt x="141100" y="291430"/>
                  <a:pt x="120769" y="164899"/>
                  <a:pt x="120769" y="293298"/>
                </a:cubicBezTo>
                <a:cubicBezTo>
                  <a:pt x="120769" y="307960"/>
                  <a:pt x="126520" y="322053"/>
                  <a:pt x="129396" y="336430"/>
                </a:cubicBezTo>
                <a:cubicBezTo>
                  <a:pt x="158151" y="330679"/>
                  <a:pt x="188290" y="329704"/>
                  <a:pt x="215660" y="319177"/>
                </a:cubicBezTo>
                <a:cubicBezTo>
                  <a:pt x="227046" y="314798"/>
                  <a:pt x="232276" y="301237"/>
                  <a:pt x="241539" y="293298"/>
                </a:cubicBezTo>
                <a:cubicBezTo>
                  <a:pt x="252455" y="283941"/>
                  <a:pt x="265879" y="277585"/>
                  <a:pt x="276045" y="267419"/>
                </a:cubicBezTo>
                <a:cubicBezTo>
                  <a:pt x="283376" y="260088"/>
                  <a:pt x="285627" y="248514"/>
                  <a:pt x="293298" y="241540"/>
                </a:cubicBezTo>
                <a:cubicBezTo>
                  <a:pt x="317557" y="219486"/>
                  <a:pt x="370935" y="181155"/>
                  <a:pt x="370935" y="181155"/>
                </a:cubicBezTo>
                <a:cubicBezTo>
                  <a:pt x="340951" y="331078"/>
                  <a:pt x="302762" y="322635"/>
                  <a:pt x="405441" y="293298"/>
                </a:cubicBezTo>
                <a:cubicBezTo>
                  <a:pt x="419818" y="276045"/>
                  <a:pt x="431880" y="256564"/>
                  <a:pt x="448573" y="241540"/>
                </a:cubicBezTo>
                <a:cubicBezTo>
                  <a:pt x="461036" y="230324"/>
                  <a:pt x="477754" y="206360"/>
                  <a:pt x="491705" y="215660"/>
                </a:cubicBezTo>
                <a:cubicBezTo>
                  <a:pt x="508623" y="226938"/>
                  <a:pt x="497456" y="255917"/>
                  <a:pt x="500332" y="276045"/>
                </a:cubicBezTo>
                <a:cubicBezTo>
                  <a:pt x="494581" y="287547"/>
                  <a:pt x="487146" y="298351"/>
                  <a:pt x="483079" y="310551"/>
                </a:cubicBezTo>
                <a:cubicBezTo>
                  <a:pt x="475581" y="333046"/>
                  <a:pt x="465826" y="379562"/>
                  <a:pt x="465826" y="379562"/>
                </a:cubicBezTo>
                <a:cubicBezTo>
                  <a:pt x="509141" y="394001"/>
                  <a:pt x="503269" y="398822"/>
                  <a:pt x="560717" y="353683"/>
                </a:cubicBezTo>
                <a:cubicBezTo>
                  <a:pt x="688636" y="253174"/>
                  <a:pt x="632917" y="274981"/>
                  <a:pt x="707366" y="250166"/>
                </a:cubicBezTo>
                <a:cubicBezTo>
                  <a:pt x="713117" y="261668"/>
                  <a:pt x="721500" y="272196"/>
                  <a:pt x="724619" y="284672"/>
                </a:cubicBezTo>
                <a:cubicBezTo>
                  <a:pt x="730242" y="307163"/>
                  <a:pt x="721743" y="333555"/>
                  <a:pt x="733245" y="353683"/>
                </a:cubicBezTo>
                <a:cubicBezTo>
                  <a:pt x="737756" y="361578"/>
                  <a:pt x="751327" y="349734"/>
                  <a:pt x="759124" y="345056"/>
                </a:cubicBezTo>
                <a:cubicBezTo>
                  <a:pt x="794685" y="323719"/>
                  <a:pt x="828135" y="299049"/>
                  <a:pt x="862641" y="276045"/>
                </a:cubicBezTo>
                <a:cubicBezTo>
                  <a:pt x="892129" y="256387"/>
                  <a:pt x="944192" y="239584"/>
                  <a:pt x="974785" y="224287"/>
                </a:cubicBezTo>
                <a:cubicBezTo>
                  <a:pt x="1049404" y="186977"/>
                  <a:pt x="986575" y="206242"/>
                  <a:pt x="1052422" y="189781"/>
                </a:cubicBezTo>
                <a:cubicBezTo>
                  <a:pt x="1072550" y="192656"/>
                  <a:pt x="1105920" y="179276"/>
                  <a:pt x="1112807" y="198407"/>
                </a:cubicBezTo>
                <a:cubicBezTo>
                  <a:pt x="1187190" y="405025"/>
                  <a:pt x="1049756" y="432207"/>
                  <a:pt x="1181819" y="388189"/>
                </a:cubicBezTo>
                <a:cubicBezTo>
                  <a:pt x="1231298" y="355202"/>
                  <a:pt x="1186758" y="390230"/>
                  <a:pt x="1233577" y="327804"/>
                </a:cubicBezTo>
                <a:cubicBezTo>
                  <a:pt x="1240897" y="318044"/>
                  <a:pt x="1251646" y="311296"/>
                  <a:pt x="1259456" y="301924"/>
                </a:cubicBezTo>
                <a:cubicBezTo>
                  <a:pt x="1266093" y="293959"/>
                  <a:pt x="1270958" y="284671"/>
                  <a:pt x="1276709" y="276045"/>
                </a:cubicBezTo>
                <a:cubicBezTo>
                  <a:pt x="1346659" y="299363"/>
                  <a:pt x="1294145" y="288049"/>
                  <a:pt x="1431985" y="232913"/>
                </a:cubicBezTo>
                <a:cubicBezTo>
                  <a:pt x="1487055" y="210885"/>
                  <a:pt x="1461268" y="222585"/>
                  <a:pt x="1509622" y="198407"/>
                </a:cubicBezTo>
                <a:cubicBezTo>
                  <a:pt x="1583878" y="203711"/>
                  <a:pt x="1622610" y="174497"/>
                  <a:pt x="1647645" y="232913"/>
                </a:cubicBezTo>
                <a:cubicBezTo>
                  <a:pt x="1652315" y="243810"/>
                  <a:pt x="1653396" y="255917"/>
                  <a:pt x="1656271" y="267419"/>
                </a:cubicBezTo>
                <a:cubicBezTo>
                  <a:pt x="1653396" y="301925"/>
                  <a:pt x="1634005" y="339111"/>
                  <a:pt x="1647645" y="370936"/>
                </a:cubicBezTo>
                <a:cubicBezTo>
                  <a:pt x="1654898" y="387859"/>
                  <a:pt x="1670027" y="341661"/>
                  <a:pt x="1682151" y="327804"/>
                </a:cubicBezTo>
                <a:cubicBezTo>
                  <a:pt x="1710932" y="294911"/>
                  <a:pt x="1701521" y="303551"/>
                  <a:pt x="1742535" y="293298"/>
                </a:cubicBezTo>
                <a:cubicBezTo>
                  <a:pt x="1751162" y="299049"/>
                  <a:pt x="1761938" y="302455"/>
                  <a:pt x="1768415" y="310551"/>
                </a:cubicBezTo>
                <a:cubicBezTo>
                  <a:pt x="1774095" y="317651"/>
                  <a:pt x="1770611" y="330000"/>
                  <a:pt x="1777041" y="336430"/>
                </a:cubicBezTo>
                <a:cubicBezTo>
                  <a:pt x="1786134" y="345523"/>
                  <a:pt x="1800045" y="347932"/>
                  <a:pt x="1811547" y="353683"/>
                </a:cubicBezTo>
                <a:cubicBezTo>
                  <a:pt x="1825924" y="350807"/>
                  <a:pt x="1842748" y="353578"/>
                  <a:pt x="1854679" y="345056"/>
                </a:cubicBezTo>
                <a:cubicBezTo>
                  <a:pt x="1865143" y="337582"/>
                  <a:pt x="1870970" y="323374"/>
                  <a:pt x="1871932" y="310551"/>
                </a:cubicBezTo>
                <a:cubicBezTo>
                  <a:pt x="1879677" y="207284"/>
                  <a:pt x="1877683" y="103517"/>
                  <a:pt x="1880558" y="0"/>
                </a:cubicBezTo>
                <a:cubicBezTo>
                  <a:pt x="1892060" y="11502"/>
                  <a:pt x="1905304" y="21493"/>
                  <a:pt x="1915064" y="34506"/>
                </a:cubicBezTo>
                <a:cubicBezTo>
                  <a:pt x="1983191" y="125340"/>
                  <a:pt x="1880137" y="16831"/>
                  <a:pt x="1958196" y="94890"/>
                </a:cubicBezTo>
                <a:cubicBezTo>
                  <a:pt x="1974657" y="144277"/>
                  <a:pt x="1957426" y="96647"/>
                  <a:pt x="1984075" y="155275"/>
                </a:cubicBezTo>
                <a:cubicBezTo>
                  <a:pt x="1993137" y="175211"/>
                  <a:pt x="2000161" y="196073"/>
                  <a:pt x="2009954" y="215660"/>
                </a:cubicBezTo>
                <a:cubicBezTo>
                  <a:pt x="2014591" y="224933"/>
                  <a:pt x="2022570" y="232267"/>
                  <a:pt x="2027207" y="241540"/>
                </a:cubicBezTo>
                <a:cubicBezTo>
                  <a:pt x="2031274" y="249673"/>
                  <a:pt x="2029404" y="260989"/>
                  <a:pt x="2035834" y="267419"/>
                </a:cubicBezTo>
                <a:cubicBezTo>
                  <a:pt x="2042264" y="273849"/>
                  <a:pt x="2052892" y="273840"/>
                  <a:pt x="2061713" y="276045"/>
                </a:cubicBezTo>
                <a:cubicBezTo>
                  <a:pt x="2075937" y="279601"/>
                  <a:pt x="2090468" y="281796"/>
                  <a:pt x="2104845" y="284672"/>
                </a:cubicBezTo>
                <a:cubicBezTo>
                  <a:pt x="2107720" y="296174"/>
                  <a:pt x="2108801" y="308280"/>
                  <a:pt x="2113471" y="319177"/>
                </a:cubicBezTo>
                <a:cubicBezTo>
                  <a:pt x="2117555" y="328706"/>
                  <a:pt x="2130724" y="345056"/>
                  <a:pt x="2130724" y="345056"/>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Freeform 1"/>
          <p:cNvSpPr/>
          <p:nvPr/>
        </p:nvSpPr>
        <p:spPr>
          <a:xfrm>
            <a:off x="4287328" y="1882519"/>
            <a:ext cx="1880559" cy="283611"/>
          </a:xfrm>
          <a:custGeom>
            <a:avLst/>
            <a:gdLst>
              <a:gd name="connsiteX0" fmla="*/ 0 w 1880559"/>
              <a:gd name="connsiteY0" fmla="*/ 127436 h 283611"/>
              <a:gd name="connsiteX1" fmla="*/ 86264 w 1880559"/>
              <a:gd name="connsiteY1" fmla="*/ 110183 h 283611"/>
              <a:gd name="connsiteX2" fmla="*/ 146649 w 1880559"/>
              <a:gd name="connsiteY2" fmla="*/ 75677 h 283611"/>
              <a:gd name="connsiteX3" fmla="*/ 258793 w 1880559"/>
              <a:gd name="connsiteY3" fmla="*/ 32545 h 283611"/>
              <a:gd name="connsiteX4" fmla="*/ 336430 w 1880559"/>
              <a:gd name="connsiteY4" fmla="*/ 6666 h 283611"/>
              <a:gd name="connsiteX5" fmla="*/ 301925 w 1880559"/>
              <a:gd name="connsiteY5" fmla="*/ 101556 h 283611"/>
              <a:gd name="connsiteX6" fmla="*/ 250166 w 1880559"/>
              <a:gd name="connsiteY6" fmla="*/ 170568 h 283611"/>
              <a:gd name="connsiteX7" fmla="*/ 241540 w 1880559"/>
              <a:gd name="connsiteY7" fmla="*/ 196447 h 283611"/>
              <a:gd name="connsiteX8" fmla="*/ 215661 w 1880559"/>
              <a:gd name="connsiteY8" fmla="*/ 213700 h 283611"/>
              <a:gd name="connsiteX9" fmla="*/ 370936 w 1880559"/>
              <a:gd name="connsiteY9" fmla="*/ 153315 h 283611"/>
              <a:gd name="connsiteX10" fmla="*/ 422695 w 1880559"/>
              <a:gd name="connsiteY10" fmla="*/ 118809 h 283611"/>
              <a:gd name="connsiteX11" fmla="*/ 629729 w 1880559"/>
              <a:gd name="connsiteY11" fmla="*/ 32545 h 283611"/>
              <a:gd name="connsiteX12" fmla="*/ 715993 w 1880559"/>
              <a:gd name="connsiteY12" fmla="*/ 15292 h 283611"/>
              <a:gd name="connsiteX13" fmla="*/ 819510 w 1880559"/>
              <a:gd name="connsiteY13" fmla="*/ 32545 h 283611"/>
              <a:gd name="connsiteX14" fmla="*/ 785004 w 1880559"/>
              <a:gd name="connsiteY14" fmla="*/ 179194 h 283611"/>
              <a:gd name="connsiteX15" fmla="*/ 724619 w 1880559"/>
              <a:gd name="connsiteY15" fmla="*/ 256832 h 283611"/>
              <a:gd name="connsiteX16" fmla="*/ 707366 w 1880559"/>
              <a:gd name="connsiteY16" fmla="*/ 282711 h 283611"/>
              <a:gd name="connsiteX17" fmla="*/ 750498 w 1880559"/>
              <a:gd name="connsiteY17" fmla="*/ 265458 h 283611"/>
              <a:gd name="connsiteX18" fmla="*/ 785004 w 1880559"/>
              <a:gd name="connsiteY18" fmla="*/ 230953 h 283611"/>
              <a:gd name="connsiteX19" fmla="*/ 871268 w 1880559"/>
              <a:gd name="connsiteY19" fmla="*/ 179194 h 283611"/>
              <a:gd name="connsiteX20" fmla="*/ 905774 w 1880559"/>
              <a:gd name="connsiteY20" fmla="*/ 170568 h 283611"/>
              <a:gd name="connsiteX21" fmla="*/ 957532 w 1880559"/>
              <a:gd name="connsiteY21" fmla="*/ 153315 h 283611"/>
              <a:gd name="connsiteX22" fmla="*/ 983412 w 1880559"/>
              <a:gd name="connsiteY22" fmla="*/ 144689 h 283611"/>
              <a:gd name="connsiteX23" fmla="*/ 1078302 w 1880559"/>
              <a:gd name="connsiteY23" fmla="*/ 153315 h 283611"/>
              <a:gd name="connsiteX24" fmla="*/ 1043797 w 1880559"/>
              <a:gd name="connsiteY24" fmla="*/ 170568 h 283611"/>
              <a:gd name="connsiteX25" fmla="*/ 1069676 w 1880559"/>
              <a:gd name="connsiteY25" fmla="*/ 187821 h 283611"/>
              <a:gd name="connsiteX26" fmla="*/ 1121434 w 1880559"/>
              <a:gd name="connsiteY26" fmla="*/ 161941 h 283611"/>
              <a:gd name="connsiteX27" fmla="*/ 1155940 w 1880559"/>
              <a:gd name="connsiteY27" fmla="*/ 153315 h 283611"/>
              <a:gd name="connsiteX28" fmla="*/ 1224951 w 1880559"/>
              <a:gd name="connsiteY28" fmla="*/ 118809 h 283611"/>
              <a:gd name="connsiteX29" fmla="*/ 1250830 w 1880559"/>
              <a:gd name="connsiteY29" fmla="*/ 110183 h 283611"/>
              <a:gd name="connsiteX30" fmla="*/ 1319842 w 1880559"/>
              <a:gd name="connsiteY30" fmla="*/ 92930 h 283611"/>
              <a:gd name="connsiteX31" fmla="*/ 1397480 w 1880559"/>
              <a:gd name="connsiteY31" fmla="*/ 101556 h 283611"/>
              <a:gd name="connsiteX32" fmla="*/ 1362974 w 1880559"/>
              <a:gd name="connsiteY32" fmla="*/ 248206 h 283611"/>
              <a:gd name="connsiteX33" fmla="*/ 1354347 w 1880559"/>
              <a:gd name="connsiteY33" fmla="*/ 274085 h 283611"/>
              <a:gd name="connsiteX34" fmla="*/ 1449238 w 1880559"/>
              <a:gd name="connsiteY34" fmla="*/ 265458 h 283611"/>
              <a:gd name="connsiteX35" fmla="*/ 1492370 w 1880559"/>
              <a:gd name="connsiteY35" fmla="*/ 256832 h 283611"/>
              <a:gd name="connsiteX36" fmla="*/ 1518249 w 1880559"/>
              <a:gd name="connsiteY36" fmla="*/ 248206 h 283611"/>
              <a:gd name="connsiteX37" fmla="*/ 1561381 w 1880559"/>
              <a:gd name="connsiteY37" fmla="*/ 239579 h 283611"/>
              <a:gd name="connsiteX38" fmla="*/ 1587261 w 1880559"/>
              <a:gd name="connsiteY38" fmla="*/ 222326 h 283611"/>
              <a:gd name="connsiteX39" fmla="*/ 1613140 w 1880559"/>
              <a:gd name="connsiteY39" fmla="*/ 213700 h 283611"/>
              <a:gd name="connsiteX40" fmla="*/ 1535502 w 1880559"/>
              <a:gd name="connsiteY40" fmla="*/ 230953 h 283611"/>
              <a:gd name="connsiteX41" fmla="*/ 1449238 w 1880559"/>
              <a:gd name="connsiteY41" fmla="*/ 274085 h 283611"/>
              <a:gd name="connsiteX42" fmla="*/ 1423359 w 1880559"/>
              <a:gd name="connsiteY42" fmla="*/ 282711 h 283611"/>
              <a:gd name="connsiteX43" fmla="*/ 1483744 w 1880559"/>
              <a:gd name="connsiteY43" fmla="*/ 274085 h 283611"/>
              <a:gd name="connsiteX44" fmla="*/ 1535502 w 1880559"/>
              <a:gd name="connsiteY44" fmla="*/ 256832 h 283611"/>
              <a:gd name="connsiteX45" fmla="*/ 1561381 w 1880559"/>
              <a:gd name="connsiteY45" fmla="*/ 239579 h 283611"/>
              <a:gd name="connsiteX46" fmla="*/ 1604514 w 1880559"/>
              <a:gd name="connsiteY46" fmla="*/ 230953 h 283611"/>
              <a:gd name="connsiteX47" fmla="*/ 1630393 w 1880559"/>
              <a:gd name="connsiteY47" fmla="*/ 213700 h 283611"/>
              <a:gd name="connsiteX48" fmla="*/ 1664898 w 1880559"/>
              <a:gd name="connsiteY48" fmla="*/ 196447 h 283611"/>
              <a:gd name="connsiteX49" fmla="*/ 1751163 w 1880559"/>
              <a:gd name="connsiteY49" fmla="*/ 127436 h 283611"/>
              <a:gd name="connsiteX50" fmla="*/ 1794295 w 1880559"/>
              <a:gd name="connsiteY50" fmla="*/ 92930 h 283611"/>
              <a:gd name="connsiteX51" fmla="*/ 1854680 w 1880559"/>
              <a:gd name="connsiteY51" fmla="*/ 32545 h 283611"/>
              <a:gd name="connsiteX52" fmla="*/ 1880559 w 1880559"/>
              <a:gd name="connsiteY52" fmla="*/ 6666 h 28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880559" h="283611">
                <a:moveTo>
                  <a:pt x="0" y="127436"/>
                </a:moveTo>
                <a:cubicBezTo>
                  <a:pt x="28755" y="121685"/>
                  <a:pt x="58068" y="118239"/>
                  <a:pt x="86264" y="110183"/>
                </a:cubicBezTo>
                <a:cubicBezTo>
                  <a:pt x="121557" y="100099"/>
                  <a:pt x="116912" y="90545"/>
                  <a:pt x="146649" y="75677"/>
                </a:cubicBezTo>
                <a:cubicBezTo>
                  <a:pt x="215457" y="41273"/>
                  <a:pt x="205045" y="45983"/>
                  <a:pt x="258793" y="32545"/>
                </a:cubicBezTo>
                <a:cubicBezTo>
                  <a:pt x="270085" y="25017"/>
                  <a:pt x="323605" y="-15777"/>
                  <a:pt x="336430" y="6666"/>
                </a:cubicBezTo>
                <a:cubicBezTo>
                  <a:pt x="350254" y="30858"/>
                  <a:pt x="317644" y="79942"/>
                  <a:pt x="301925" y="101556"/>
                </a:cubicBezTo>
                <a:cubicBezTo>
                  <a:pt x="285012" y="124811"/>
                  <a:pt x="250166" y="170568"/>
                  <a:pt x="250166" y="170568"/>
                </a:cubicBezTo>
                <a:cubicBezTo>
                  <a:pt x="247291" y="179194"/>
                  <a:pt x="247220" y="189347"/>
                  <a:pt x="241540" y="196447"/>
                </a:cubicBezTo>
                <a:cubicBezTo>
                  <a:pt x="235063" y="204543"/>
                  <a:pt x="205540" y="215949"/>
                  <a:pt x="215661" y="213700"/>
                </a:cubicBezTo>
                <a:cubicBezTo>
                  <a:pt x="263316" y="203110"/>
                  <a:pt x="325975" y="179542"/>
                  <a:pt x="370936" y="153315"/>
                </a:cubicBezTo>
                <a:cubicBezTo>
                  <a:pt x="388847" y="142867"/>
                  <a:pt x="403905" y="127578"/>
                  <a:pt x="422695" y="118809"/>
                </a:cubicBezTo>
                <a:cubicBezTo>
                  <a:pt x="490443" y="87193"/>
                  <a:pt x="555984" y="44835"/>
                  <a:pt x="629729" y="32545"/>
                </a:cubicBezTo>
                <a:cubicBezTo>
                  <a:pt x="693182" y="21970"/>
                  <a:pt x="664519" y="28161"/>
                  <a:pt x="715993" y="15292"/>
                </a:cubicBezTo>
                <a:cubicBezTo>
                  <a:pt x="750499" y="21043"/>
                  <a:pt x="800106" y="3438"/>
                  <a:pt x="819510" y="32545"/>
                </a:cubicBezTo>
                <a:cubicBezTo>
                  <a:pt x="833531" y="53577"/>
                  <a:pt x="807873" y="146161"/>
                  <a:pt x="785004" y="179194"/>
                </a:cubicBezTo>
                <a:cubicBezTo>
                  <a:pt x="766342" y="206150"/>
                  <a:pt x="744290" y="230604"/>
                  <a:pt x="724619" y="256832"/>
                </a:cubicBezTo>
                <a:cubicBezTo>
                  <a:pt x="718398" y="265126"/>
                  <a:pt x="697530" y="279433"/>
                  <a:pt x="707366" y="282711"/>
                </a:cubicBezTo>
                <a:cubicBezTo>
                  <a:pt x="722056" y="287608"/>
                  <a:pt x="736121" y="271209"/>
                  <a:pt x="750498" y="265458"/>
                </a:cubicBezTo>
                <a:cubicBezTo>
                  <a:pt x="762000" y="253956"/>
                  <a:pt x="772654" y="241539"/>
                  <a:pt x="785004" y="230953"/>
                </a:cubicBezTo>
                <a:cubicBezTo>
                  <a:pt x="799795" y="218275"/>
                  <a:pt x="869808" y="179858"/>
                  <a:pt x="871268" y="179194"/>
                </a:cubicBezTo>
                <a:cubicBezTo>
                  <a:pt x="882061" y="174288"/>
                  <a:pt x="894418" y="173975"/>
                  <a:pt x="905774" y="170568"/>
                </a:cubicBezTo>
                <a:cubicBezTo>
                  <a:pt x="923193" y="165342"/>
                  <a:pt x="940279" y="159066"/>
                  <a:pt x="957532" y="153315"/>
                </a:cubicBezTo>
                <a:lnTo>
                  <a:pt x="983412" y="144689"/>
                </a:lnTo>
                <a:cubicBezTo>
                  <a:pt x="1015042" y="147564"/>
                  <a:pt x="1049110" y="140804"/>
                  <a:pt x="1078302" y="153315"/>
                </a:cubicBezTo>
                <a:cubicBezTo>
                  <a:pt x="1090122" y="158380"/>
                  <a:pt x="1046916" y="158093"/>
                  <a:pt x="1043797" y="170568"/>
                </a:cubicBezTo>
                <a:cubicBezTo>
                  <a:pt x="1041283" y="180626"/>
                  <a:pt x="1061050" y="182070"/>
                  <a:pt x="1069676" y="187821"/>
                </a:cubicBezTo>
                <a:cubicBezTo>
                  <a:pt x="1086929" y="179194"/>
                  <a:pt x="1103524" y="169105"/>
                  <a:pt x="1121434" y="161941"/>
                </a:cubicBezTo>
                <a:cubicBezTo>
                  <a:pt x="1132442" y="157538"/>
                  <a:pt x="1144996" y="157875"/>
                  <a:pt x="1155940" y="153315"/>
                </a:cubicBezTo>
                <a:cubicBezTo>
                  <a:pt x="1179681" y="143423"/>
                  <a:pt x="1201947" y="130311"/>
                  <a:pt x="1224951" y="118809"/>
                </a:cubicBezTo>
                <a:cubicBezTo>
                  <a:pt x="1233084" y="114742"/>
                  <a:pt x="1242057" y="112575"/>
                  <a:pt x="1250830" y="110183"/>
                </a:cubicBezTo>
                <a:cubicBezTo>
                  <a:pt x="1273706" y="103944"/>
                  <a:pt x="1296838" y="98681"/>
                  <a:pt x="1319842" y="92930"/>
                </a:cubicBezTo>
                <a:cubicBezTo>
                  <a:pt x="1345721" y="95805"/>
                  <a:pt x="1381214" y="81223"/>
                  <a:pt x="1397480" y="101556"/>
                </a:cubicBezTo>
                <a:cubicBezTo>
                  <a:pt x="1415970" y="124669"/>
                  <a:pt x="1369850" y="229298"/>
                  <a:pt x="1362974" y="248206"/>
                </a:cubicBezTo>
                <a:cubicBezTo>
                  <a:pt x="1359867" y="256752"/>
                  <a:pt x="1345431" y="272302"/>
                  <a:pt x="1354347" y="274085"/>
                </a:cubicBezTo>
                <a:cubicBezTo>
                  <a:pt x="1385491" y="280314"/>
                  <a:pt x="1417608" y="268334"/>
                  <a:pt x="1449238" y="265458"/>
                </a:cubicBezTo>
                <a:cubicBezTo>
                  <a:pt x="1463615" y="262583"/>
                  <a:pt x="1478146" y="260388"/>
                  <a:pt x="1492370" y="256832"/>
                </a:cubicBezTo>
                <a:cubicBezTo>
                  <a:pt x="1501191" y="254627"/>
                  <a:pt x="1509428" y="250411"/>
                  <a:pt x="1518249" y="248206"/>
                </a:cubicBezTo>
                <a:cubicBezTo>
                  <a:pt x="1532473" y="244650"/>
                  <a:pt x="1547004" y="242455"/>
                  <a:pt x="1561381" y="239579"/>
                </a:cubicBezTo>
                <a:cubicBezTo>
                  <a:pt x="1570008" y="233828"/>
                  <a:pt x="1577988" y="226963"/>
                  <a:pt x="1587261" y="222326"/>
                </a:cubicBezTo>
                <a:cubicBezTo>
                  <a:pt x="1595394" y="218260"/>
                  <a:pt x="1622109" y="212205"/>
                  <a:pt x="1613140" y="213700"/>
                </a:cubicBezTo>
                <a:cubicBezTo>
                  <a:pt x="1586990" y="218059"/>
                  <a:pt x="1561381" y="225202"/>
                  <a:pt x="1535502" y="230953"/>
                </a:cubicBezTo>
                <a:cubicBezTo>
                  <a:pt x="1506747" y="245330"/>
                  <a:pt x="1479737" y="263919"/>
                  <a:pt x="1449238" y="274085"/>
                </a:cubicBezTo>
                <a:cubicBezTo>
                  <a:pt x="1440612" y="276960"/>
                  <a:pt x="1414266" y="282711"/>
                  <a:pt x="1423359" y="282711"/>
                </a:cubicBezTo>
                <a:cubicBezTo>
                  <a:pt x="1443692" y="282711"/>
                  <a:pt x="1463616" y="276960"/>
                  <a:pt x="1483744" y="274085"/>
                </a:cubicBezTo>
                <a:cubicBezTo>
                  <a:pt x="1500997" y="268334"/>
                  <a:pt x="1518884" y="264218"/>
                  <a:pt x="1535502" y="256832"/>
                </a:cubicBezTo>
                <a:cubicBezTo>
                  <a:pt x="1544976" y="252621"/>
                  <a:pt x="1551673" y="243219"/>
                  <a:pt x="1561381" y="239579"/>
                </a:cubicBezTo>
                <a:cubicBezTo>
                  <a:pt x="1575110" y="234431"/>
                  <a:pt x="1590136" y="233828"/>
                  <a:pt x="1604514" y="230953"/>
                </a:cubicBezTo>
                <a:cubicBezTo>
                  <a:pt x="1613140" y="225202"/>
                  <a:pt x="1621391" y="218844"/>
                  <a:pt x="1630393" y="213700"/>
                </a:cubicBezTo>
                <a:cubicBezTo>
                  <a:pt x="1641558" y="207320"/>
                  <a:pt x="1654434" y="203921"/>
                  <a:pt x="1664898" y="196447"/>
                </a:cubicBezTo>
                <a:cubicBezTo>
                  <a:pt x="1694863" y="175043"/>
                  <a:pt x="1724018" y="152319"/>
                  <a:pt x="1751163" y="127436"/>
                </a:cubicBezTo>
                <a:cubicBezTo>
                  <a:pt x="1795758" y="86557"/>
                  <a:pt x="1739022" y="111353"/>
                  <a:pt x="1794295" y="92930"/>
                </a:cubicBezTo>
                <a:cubicBezTo>
                  <a:pt x="1832608" y="67387"/>
                  <a:pt x="1818822" y="80357"/>
                  <a:pt x="1854680" y="32545"/>
                </a:cubicBezTo>
                <a:cubicBezTo>
                  <a:pt x="1875884" y="4273"/>
                  <a:pt x="1860911" y="6666"/>
                  <a:pt x="1880559" y="6666"/>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a:off x="4209691" y="2587925"/>
            <a:ext cx="2846717" cy="200941"/>
          </a:xfrm>
          <a:custGeom>
            <a:avLst/>
            <a:gdLst>
              <a:gd name="connsiteX0" fmla="*/ 0 w 2846717"/>
              <a:gd name="connsiteY0" fmla="*/ 138022 h 200941"/>
              <a:gd name="connsiteX1" fmla="*/ 129396 w 2846717"/>
              <a:gd name="connsiteY1" fmla="*/ 129396 h 200941"/>
              <a:gd name="connsiteX2" fmla="*/ 267418 w 2846717"/>
              <a:gd name="connsiteY2" fmla="*/ 112143 h 200941"/>
              <a:gd name="connsiteX3" fmla="*/ 672860 w 2846717"/>
              <a:gd name="connsiteY3" fmla="*/ 86264 h 200941"/>
              <a:gd name="connsiteX4" fmla="*/ 793630 w 2846717"/>
              <a:gd name="connsiteY4" fmla="*/ 86264 h 200941"/>
              <a:gd name="connsiteX5" fmla="*/ 733245 w 2846717"/>
              <a:gd name="connsiteY5" fmla="*/ 112143 h 200941"/>
              <a:gd name="connsiteX6" fmla="*/ 707366 w 2846717"/>
              <a:gd name="connsiteY6" fmla="*/ 129396 h 200941"/>
              <a:gd name="connsiteX7" fmla="*/ 612475 w 2846717"/>
              <a:gd name="connsiteY7" fmla="*/ 172528 h 200941"/>
              <a:gd name="connsiteX8" fmla="*/ 560717 w 2846717"/>
              <a:gd name="connsiteY8" fmla="*/ 181154 h 200941"/>
              <a:gd name="connsiteX9" fmla="*/ 526211 w 2846717"/>
              <a:gd name="connsiteY9" fmla="*/ 198407 h 200941"/>
              <a:gd name="connsiteX10" fmla="*/ 569343 w 2846717"/>
              <a:gd name="connsiteY10" fmla="*/ 181154 h 200941"/>
              <a:gd name="connsiteX11" fmla="*/ 664234 w 2846717"/>
              <a:gd name="connsiteY11" fmla="*/ 163901 h 200941"/>
              <a:gd name="connsiteX12" fmla="*/ 802256 w 2846717"/>
              <a:gd name="connsiteY12" fmla="*/ 146649 h 200941"/>
              <a:gd name="connsiteX13" fmla="*/ 1035169 w 2846717"/>
              <a:gd name="connsiteY13" fmla="*/ 138022 h 200941"/>
              <a:gd name="connsiteX14" fmla="*/ 1121434 w 2846717"/>
              <a:gd name="connsiteY14" fmla="*/ 129396 h 200941"/>
              <a:gd name="connsiteX15" fmla="*/ 1164566 w 2846717"/>
              <a:gd name="connsiteY15" fmla="*/ 120769 h 200941"/>
              <a:gd name="connsiteX16" fmla="*/ 1190445 w 2846717"/>
              <a:gd name="connsiteY16" fmla="*/ 138022 h 200941"/>
              <a:gd name="connsiteX17" fmla="*/ 1173192 w 2846717"/>
              <a:gd name="connsiteY17" fmla="*/ 163901 h 200941"/>
              <a:gd name="connsiteX18" fmla="*/ 1233577 w 2846717"/>
              <a:gd name="connsiteY18" fmla="*/ 155275 h 200941"/>
              <a:gd name="connsiteX19" fmla="*/ 1328467 w 2846717"/>
              <a:gd name="connsiteY19" fmla="*/ 120769 h 200941"/>
              <a:gd name="connsiteX20" fmla="*/ 1483743 w 2846717"/>
              <a:gd name="connsiteY20" fmla="*/ 77637 h 200941"/>
              <a:gd name="connsiteX21" fmla="*/ 1604513 w 2846717"/>
              <a:gd name="connsiteY21" fmla="*/ 51758 h 200941"/>
              <a:gd name="connsiteX22" fmla="*/ 1708030 w 2846717"/>
              <a:gd name="connsiteY22" fmla="*/ 25879 h 200941"/>
              <a:gd name="connsiteX23" fmla="*/ 1733909 w 2846717"/>
              <a:gd name="connsiteY23" fmla="*/ 34505 h 200941"/>
              <a:gd name="connsiteX24" fmla="*/ 1690777 w 2846717"/>
              <a:gd name="connsiteY24" fmla="*/ 86264 h 200941"/>
              <a:gd name="connsiteX25" fmla="*/ 1673524 w 2846717"/>
              <a:gd name="connsiteY25" fmla="*/ 112143 h 200941"/>
              <a:gd name="connsiteX26" fmla="*/ 1742535 w 2846717"/>
              <a:gd name="connsiteY26" fmla="*/ 86264 h 200941"/>
              <a:gd name="connsiteX27" fmla="*/ 1794294 w 2846717"/>
              <a:gd name="connsiteY27" fmla="*/ 77637 h 200941"/>
              <a:gd name="connsiteX28" fmla="*/ 1915064 w 2846717"/>
              <a:gd name="connsiteY28" fmla="*/ 43132 h 200941"/>
              <a:gd name="connsiteX29" fmla="*/ 2061713 w 2846717"/>
              <a:gd name="connsiteY29" fmla="*/ 8626 h 200941"/>
              <a:gd name="connsiteX30" fmla="*/ 2147977 w 2846717"/>
              <a:gd name="connsiteY30" fmla="*/ 0 h 200941"/>
              <a:gd name="connsiteX31" fmla="*/ 2363637 w 2846717"/>
              <a:gd name="connsiteY31" fmla="*/ 8626 h 200941"/>
              <a:gd name="connsiteX32" fmla="*/ 2355011 w 2846717"/>
              <a:gd name="connsiteY32" fmla="*/ 34505 h 200941"/>
              <a:gd name="connsiteX33" fmla="*/ 2286000 w 2846717"/>
              <a:gd name="connsiteY33" fmla="*/ 94890 h 200941"/>
              <a:gd name="connsiteX34" fmla="*/ 2260120 w 2846717"/>
              <a:gd name="connsiteY34" fmla="*/ 120769 h 200941"/>
              <a:gd name="connsiteX35" fmla="*/ 2286000 w 2846717"/>
              <a:gd name="connsiteY35" fmla="*/ 103517 h 200941"/>
              <a:gd name="connsiteX36" fmla="*/ 2355011 w 2846717"/>
              <a:gd name="connsiteY36" fmla="*/ 86264 h 200941"/>
              <a:gd name="connsiteX37" fmla="*/ 2475781 w 2846717"/>
              <a:gd name="connsiteY37" fmla="*/ 112143 h 200941"/>
              <a:gd name="connsiteX38" fmla="*/ 2493034 w 2846717"/>
              <a:gd name="connsiteY38" fmla="*/ 138022 h 200941"/>
              <a:gd name="connsiteX39" fmla="*/ 2510286 w 2846717"/>
              <a:gd name="connsiteY39" fmla="*/ 198407 h 200941"/>
              <a:gd name="connsiteX40" fmla="*/ 2562045 w 2846717"/>
              <a:gd name="connsiteY40" fmla="*/ 181154 h 200941"/>
              <a:gd name="connsiteX41" fmla="*/ 2648309 w 2846717"/>
              <a:gd name="connsiteY41" fmla="*/ 146649 h 200941"/>
              <a:gd name="connsiteX42" fmla="*/ 2769079 w 2846717"/>
              <a:gd name="connsiteY42" fmla="*/ 129396 h 200941"/>
              <a:gd name="connsiteX43" fmla="*/ 2820837 w 2846717"/>
              <a:gd name="connsiteY43" fmla="*/ 138022 h 200941"/>
              <a:gd name="connsiteX44" fmla="*/ 2846717 w 2846717"/>
              <a:gd name="connsiteY44" fmla="*/ 189781 h 20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846717" h="200941">
                <a:moveTo>
                  <a:pt x="0" y="138022"/>
                </a:moveTo>
                <a:cubicBezTo>
                  <a:pt x="43132" y="135147"/>
                  <a:pt x="86346" y="133310"/>
                  <a:pt x="129396" y="129396"/>
                </a:cubicBezTo>
                <a:cubicBezTo>
                  <a:pt x="384363" y="106217"/>
                  <a:pt x="-46601" y="136934"/>
                  <a:pt x="267418" y="112143"/>
                </a:cubicBezTo>
                <a:cubicBezTo>
                  <a:pt x="440508" y="98478"/>
                  <a:pt x="513999" y="95089"/>
                  <a:pt x="672860" y="86264"/>
                </a:cubicBezTo>
                <a:cubicBezTo>
                  <a:pt x="708580" y="74357"/>
                  <a:pt x="760554" y="53188"/>
                  <a:pt x="793630" y="86264"/>
                </a:cubicBezTo>
                <a:cubicBezTo>
                  <a:pt x="809115" y="101749"/>
                  <a:pt x="752832" y="102349"/>
                  <a:pt x="733245" y="112143"/>
                </a:cubicBezTo>
                <a:cubicBezTo>
                  <a:pt x="723972" y="116780"/>
                  <a:pt x="716429" y="124361"/>
                  <a:pt x="707366" y="129396"/>
                </a:cubicBezTo>
                <a:cubicBezTo>
                  <a:pt x="688865" y="139674"/>
                  <a:pt x="635700" y="166194"/>
                  <a:pt x="612475" y="172528"/>
                </a:cubicBezTo>
                <a:cubicBezTo>
                  <a:pt x="595601" y="177130"/>
                  <a:pt x="577970" y="178279"/>
                  <a:pt x="560717" y="181154"/>
                </a:cubicBezTo>
                <a:lnTo>
                  <a:pt x="526211" y="198407"/>
                </a:lnTo>
                <a:cubicBezTo>
                  <a:pt x="540588" y="192656"/>
                  <a:pt x="554511" y="185604"/>
                  <a:pt x="569343" y="181154"/>
                </a:cubicBezTo>
                <a:cubicBezTo>
                  <a:pt x="583503" y="176906"/>
                  <a:pt x="653035" y="165624"/>
                  <a:pt x="664234" y="163901"/>
                </a:cubicBezTo>
                <a:cubicBezTo>
                  <a:pt x="697577" y="158771"/>
                  <a:pt x="772051" y="148327"/>
                  <a:pt x="802256" y="146649"/>
                </a:cubicBezTo>
                <a:cubicBezTo>
                  <a:pt x="879827" y="142339"/>
                  <a:pt x="957531" y="140898"/>
                  <a:pt x="1035169" y="138022"/>
                </a:cubicBezTo>
                <a:cubicBezTo>
                  <a:pt x="1063924" y="135147"/>
                  <a:pt x="1092789" y="133215"/>
                  <a:pt x="1121434" y="129396"/>
                </a:cubicBezTo>
                <a:cubicBezTo>
                  <a:pt x="1135967" y="127458"/>
                  <a:pt x="1150017" y="118950"/>
                  <a:pt x="1164566" y="120769"/>
                </a:cubicBezTo>
                <a:cubicBezTo>
                  <a:pt x="1174854" y="122055"/>
                  <a:pt x="1181819" y="132271"/>
                  <a:pt x="1190445" y="138022"/>
                </a:cubicBezTo>
                <a:cubicBezTo>
                  <a:pt x="1184694" y="146648"/>
                  <a:pt x="1163566" y="160051"/>
                  <a:pt x="1173192" y="163901"/>
                </a:cubicBezTo>
                <a:cubicBezTo>
                  <a:pt x="1192070" y="171452"/>
                  <a:pt x="1213696" y="159535"/>
                  <a:pt x="1233577" y="155275"/>
                </a:cubicBezTo>
                <a:cubicBezTo>
                  <a:pt x="1341395" y="132171"/>
                  <a:pt x="1253696" y="148808"/>
                  <a:pt x="1328467" y="120769"/>
                </a:cubicBezTo>
                <a:cubicBezTo>
                  <a:pt x="1471427" y="67159"/>
                  <a:pt x="1385119" y="98771"/>
                  <a:pt x="1483743" y="77637"/>
                </a:cubicBezTo>
                <a:cubicBezTo>
                  <a:pt x="1634182" y="45399"/>
                  <a:pt x="1481816" y="72206"/>
                  <a:pt x="1604513" y="51758"/>
                </a:cubicBezTo>
                <a:cubicBezTo>
                  <a:pt x="1636634" y="41051"/>
                  <a:pt x="1673179" y="25879"/>
                  <a:pt x="1708030" y="25879"/>
                </a:cubicBezTo>
                <a:cubicBezTo>
                  <a:pt x="1717123" y="25879"/>
                  <a:pt x="1725283" y="31630"/>
                  <a:pt x="1733909" y="34505"/>
                </a:cubicBezTo>
                <a:cubicBezTo>
                  <a:pt x="1696896" y="108530"/>
                  <a:pt x="1739548" y="37493"/>
                  <a:pt x="1690777" y="86264"/>
                </a:cubicBezTo>
                <a:cubicBezTo>
                  <a:pt x="1683446" y="93595"/>
                  <a:pt x="1663156" y="112143"/>
                  <a:pt x="1673524" y="112143"/>
                </a:cubicBezTo>
                <a:cubicBezTo>
                  <a:pt x="1698092" y="112143"/>
                  <a:pt x="1718912" y="93013"/>
                  <a:pt x="1742535" y="86264"/>
                </a:cubicBezTo>
                <a:cubicBezTo>
                  <a:pt x="1759353" y="81459"/>
                  <a:pt x="1777041" y="80513"/>
                  <a:pt x="1794294" y="77637"/>
                </a:cubicBezTo>
                <a:cubicBezTo>
                  <a:pt x="1866342" y="48817"/>
                  <a:pt x="1814945" y="66689"/>
                  <a:pt x="1915064" y="43132"/>
                </a:cubicBezTo>
                <a:cubicBezTo>
                  <a:pt x="1952877" y="34235"/>
                  <a:pt x="2024563" y="14492"/>
                  <a:pt x="2061713" y="8626"/>
                </a:cubicBezTo>
                <a:cubicBezTo>
                  <a:pt x="2090257" y="4119"/>
                  <a:pt x="2119222" y="2875"/>
                  <a:pt x="2147977" y="0"/>
                </a:cubicBezTo>
                <a:cubicBezTo>
                  <a:pt x="2219864" y="2875"/>
                  <a:pt x="2292672" y="-3201"/>
                  <a:pt x="2363637" y="8626"/>
                </a:cubicBezTo>
                <a:cubicBezTo>
                  <a:pt x="2372606" y="10121"/>
                  <a:pt x="2360296" y="27106"/>
                  <a:pt x="2355011" y="34505"/>
                </a:cubicBezTo>
                <a:cubicBezTo>
                  <a:pt x="2332646" y="65816"/>
                  <a:pt x="2313802" y="71060"/>
                  <a:pt x="2286000" y="94890"/>
                </a:cubicBezTo>
                <a:cubicBezTo>
                  <a:pt x="2276737" y="102829"/>
                  <a:pt x="2260120" y="108569"/>
                  <a:pt x="2260120" y="120769"/>
                </a:cubicBezTo>
                <a:cubicBezTo>
                  <a:pt x="2260120" y="131137"/>
                  <a:pt x="2276256" y="107060"/>
                  <a:pt x="2286000" y="103517"/>
                </a:cubicBezTo>
                <a:cubicBezTo>
                  <a:pt x="2308284" y="95414"/>
                  <a:pt x="2355011" y="86264"/>
                  <a:pt x="2355011" y="86264"/>
                </a:cubicBezTo>
                <a:cubicBezTo>
                  <a:pt x="2401475" y="90488"/>
                  <a:pt x="2442653" y="79016"/>
                  <a:pt x="2475781" y="112143"/>
                </a:cubicBezTo>
                <a:cubicBezTo>
                  <a:pt x="2483112" y="119474"/>
                  <a:pt x="2487283" y="129396"/>
                  <a:pt x="2493034" y="138022"/>
                </a:cubicBezTo>
                <a:cubicBezTo>
                  <a:pt x="2498785" y="158150"/>
                  <a:pt x="2492534" y="187312"/>
                  <a:pt x="2510286" y="198407"/>
                </a:cubicBezTo>
                <a:cubicBezTo>
                  <a:pt x="2525708" y="208046"/>
                  <a:pt x="2545017" y="187540"/>
                  <a:pt x="2562045" y="181154"/>
                </a:cubicBezTo>
                <a:cubicBezTo>
                  <a:pt x="2591043" y="170280"/>
                  <a:pt x="2617941" y="152723"/>
                  <a:pt x="2648309" y="146649"/>
                </a:cubicBezTo>
                <a:cubicBezTo>
                  <a:pt x="2716974" y="132915"/>
                  <a:pt x="2676869" y="139641"/>
                  <a:pt x="2769079" y="129396"/>
                </a:cubicBezTo>
                <a:cubicBezTo>
                  <a:pt x="2786332" y="132271"/>
                  <a:pt x="2809319" y="124859"/>
                  <a:pt x="2820837" y="138022"/>
                </a:cubicBezTo>
                <a:cubicBezTo>
                  <a:pt x="2864371" y="187774"/>
                  <a:pt x="2800527" y="212875"/>
                  <a:pt x="2846717" y="189781"/>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4347713" y="2872596"/>
            <a:ext cx="3390231" cy="684391"/>
          </a:xfrm>
          <a:custGeom>
            <a:avLst/>
            <a:gdLst>
              <a:gd name="connsiteX0" fmla="*/ 0 w 3390231"/>
              <a:gd name="connsiteY0" fmla="*/ 508959 h 684391"/>
              <a:gd name="connsiteX1" fmla="*/ 94891 w 3390231"/>
              <a:gd name="connsiteY1" fmla="*/ 465827 h 684391"/>
              <a:gd name="connsiteX2" fmla="*/ 146649 w 3390231"/>
              <a:gd name="connsiteY2" fmla="*/ 457200 h 684391"/>
              <a:gd name="connsiteX3" fmla="*/ 207034 w 3390231"/>
              <a:gd name="connsiteY3" fmla="*/ 439947 h 684391"/>
              <a:gd name="connsiteX4" fmla="*/ 276045 w 3390231"/>
              <a:gd name="connsiteY4" fmla="*/ 431321 h 684391"/>
              <a:gd name="connsiteX5" fmla="*/ 353683 w 3390231"/>
              <a:gd name="connsiteY5" fmla="*/ 414068 h 684391"/>
              <a:gd name="connsiteX6" fmla="*/ 422695 w 3390231"/>
              <a:gd name="connsiteY6" fmla="*/ 396815 h 684391"/>
              <a:gd name="connsiteX7" fmla="*/ 500332 w 3390231"/>
              <a:gd name="connsiteY7" fmla="*/ 388189 h 684391"/>
              <a:gd name="connsiteX8" fmla="*/ 560717 w 3390231"/>
              <a:gd name="connsiteY8" fmla="*/ 379562 h 684391"/>
              <a:gd name="connsiteX9" fmla="*/ 603849 w 3390231"/>
              <a:gd name="connsiteY9" fmla="*/ 370936 h 684391"/>
              <a:gd name="connsiteX10" fmla="*/ 707366 w 3390231"/>
              <a:gd name="connsiteY10" fmla="*/ 353683 h 684391"/>
              <a:gd name="connsiteX11" fmla="*/ 767751 w 3390231"/>
              <a:gd name="connsiteY11" fmla="*/ 336430 h 684391"/>
              <a:gd name="connsiteX12" fmla="*/ 802257 w 3390231"/>
              <a:gd name="connsiteY12" fmla="*/ 327804 h 684391"/>
              <a:gd name="connsiteX13" fmla="*/ 733245 w 3390231"/>
              <a:gd name="connsiteY13" fmla="*/ 370936 h 684391"/>
              <a:gd name="connsiteX14" fmla="*/ 698740 w 3390231"/>
              <a:gd name="connsiteY14" fmla="*/ 379562 h 684391"/>
              <a:gd name="connsiteX15" fmla="*/ 638355 w 3390231"/>
              <a:gd name="connsiteY15" fmla="*/ 414068 h 684391"/>
              <a:gd name="connsiteX16" fmla="*/ 569344 w 3390231"/>
              <a:gd name="connsiteY16" fmla="*/ 431321 h 684391"/>
              <a:gd name="connsiteX17" fmla="*/ 448574 w 3390231"/>
              <a:gd name="connsiteY17" fmla="*/ 474453 h 684391"/>
              <a:gd name="connsiteX18" fmla="*/ 345057 w 3390231"/>
              <a:gd name="connsiteY18" fmla="*/ 508959 h 684391"/>
              <a:gd name="connsiteX19" fmla="*/ 293298 w 3390231"/>
              <a:gd name="connsiteY19" fmla="*/ 526212 h 684391"/>
              <a:gd name="connsiteX20" fmla="*/ 258793 w 3390231"/>
              <a:gd name="connsiteY20" fmla="*/ 534838 h 684391"/>
              <a:gd name="connsiteX21" fmla="*/ 301925 w 3390231"/>
              <a:gd name="connsiteY21" fmla="*/ 526212 h 684391"/>
              <a:gd name="connsiteX22" fmla="*/ 414068 w 3390231"/>
              <a:gd name="connsiteY22" fmla="*/ 491706 h 684391"/>
              <a:gd name="connsiteX23" fmla="*/ 465827 w 3390231"/>
              <a:gd name="connsiteY23" fmla="*/ 474453 h 684391"/>
              <a:gd name="connsiteX24" fmla="*/ 586596 w 3390231"/>
              <a:gd name="connsiteY24" fmla="*/ 457200 h 684391"/>
              <a:gd name="connsiteX25" fmla="*/ 638355 w 3390231"/>
              <a:gd name="connsiteY25" fmla="*/ 439947 h 684391"/>
              <a:gd name="connsiteX26" fmla="*/ 871268 w 3390231"/>
              <a:gd name="connsiteY26" fmla="*/ 414068 h 684391"/>
              <a:gd name="connsiteX27" fmla="*/ 957532 w 3390231"/>
              <a:gd name="connsiteY27" fmla="*/ 422695 h 684391"/>
              <a:gd name="connsiteX28" fmla="*/ 940279 w 3390231"/>
              <a:gd name="connsiteY28" fmla="*/ 483079 h 684391"/>
              <a:gd name="connsiteX29" fmla="*/ 897147 w 3390231"/>
              <a:gd name="connsiteY29" fmla="*/ 526212 h 684391"/>
              <a:gd name="connsiteX30" fmla="*/ 845389 w 3390231"/>
              <a:gd name="connsiteY30" fmla="*/ 577970 h 684391"/>
              <a:gd name="connsiteX31" fmla="*/ 810883 w 3390231"/>
              <a:gd name="connsiteY31" fmla="*/ 612476 h 684391"/>
              <a:gd name="connsiteX32" fmla="*/ 793630 w 3390231"/>
              <a:gd name="connsiteY32" fmla="*/ 646981 h 684391"/>
              <a:gd name="connsiteX33" fmla="*/ 836762 w 3390231"/>
              <a:gd name="connsiteY33" fmla="*/ 629729 h 684391"/>
              <a:gd name="connsiteX34" fmla="*/ 888521 w 3390231"/>
              <a:gd name="connsiteY34" fmla="*/ 612476 h 684391"/>
              <a:gd name="connsiteX35" fmla="*/ 1000664 w 3390231"/>
              <a:gd name="connsiteY35" fmla="*/ 586596 h 684391"/>
              <a:gd name="connsiteX36" fmla="*/ 1086929 w 3390231"/>
              <a:gd name="connsiteY36" fmla="*/ 569344 h 684391"/>
              <a:gd name="connsiteX37" fmla="*/ 1164566 w 3390231"/>
              <a:gd name="connsiteY37" fmla="*/ 543464 h 684391"/>
              <a:gd name="connsiteX38" fmla="*/ 1242204 w 3390231"/>
              <a:gd name="connsiteY38" fmla="*/ 534838 h 684391"/>
              <a:gd name="connsiteX39" fmla="*/ 1337095 w 3390231"/>
              <a:gd name="connsiteY39" fmla="*/ 517585 h 684391"/>
              <a:gd name="connsiteX40" fmla="*/ 1406106 w 3390231"/>
              <a:gd name="connsiteY40" fmla="*/ 500332 h 684391"/>
              <a:gd name="connsiteX41" fmla="*/ 1483744 w 3390231"/>
              <a:gd name="connsiteY41" fmla="*/ 491706 h 684391"/>
              <a:gd name="connsiteX42" fmla="*/ 1544129 w 3390231"/>
              <a:gd name="connsiteY42" fmla="*/ 483079 h 684391"/>
              <a:gd name="connsiteX43" fmla="*/ 1639019 w 3390231"/>
              <a:gd name="connsiteY43" fmla="*/ 457200 h 684391"/>
              <a:gd name="connsiteX44" fmla="*/ 1595887 w 3390231"/>
              <a:gd name="connsiteY44" fmla="*/ 517585 h 684391"/>
              <a:gd name="connsiteX45" fmla="*/ 1561381 w 3390231"/>
              <a:gd name="connsiteY45" fmla="*/ 560717 h 684391"/>
              <a:gd name="connsiteX46" fmla="*/ 1535502 w 3390231"/>
              <a:gd name="connsiteY46" fmla="*/ 595223 h 684391"/>
              <a:gd name="connsiteX47" fmla="*/ 1518249 w 3390231"/>
              <a:gd name="connsiteY47" fmla="*/ 621102 h 684391"/>
              <a:gd name="connsiteX48" fmla="*/ 1673525 w 3390231"/>
              <a:gd name="connsiteY48" fmla="*/ 577970 h 684391"/>
              <a:gd name="connsiteX49" fmla="*/ 1742536 w 3390231"/>
              <a:gd name="connsiteY49" fmla="*/ 569344 h 684391"/>
              <a:gd name="connsiteX50" fmla="*/ 1828800 w 3390231"/>
              <a:gd name="connsiteY50" fmla="*/ 552091 h 684391"/>
              <a:gd name="connsiteX51" fmla="*/ 1897812 w 3390231"/>
              <a:gd name="connsiteY51" fmla="*/ 517585 h 684391"/>
              <a:gd name="connsiteX52" fmla="*/ 2156604 w 3390231"/>
              <a:gd name="connsiteY52" fmla="*/ 474453 h 684391"/>
              <a:gd name="connsiteX53" fmla="*/ 2234242 w 3390231"/>
              <a:gd name="connsiteY53" fmla="*/ 448574 h 684391"/>
              <a:gd name="connsiteX54" fmla="*/ 2303253 w 3390231"/>
              <a:gd name="connsiteY54" fmla="*/ 431321 h 684391"/>
              <a:gd name="connsiteX55" fmla="*/ 2372264 w 3390231"/>
              <a:gd name="connsiteY55" fmla="*/ 396815 h 684391"/>
              <a:gd name="connsiteX56" fmla="*/ 2467155 w 3390231"/>
              <a:gd name="connsiteY56" fmla="*/ 370936 h 684391"/>
              <a:gd name="connsiteX57" fmla="*/ 2518913 w 3390231"/>
              <a:gd name="connsiteY57" fmla="*/ 345057 h 684391"/>
              <a:gd name="connsiteX58" fmla="*/ 2501661 w 3390231"/>
              <a:gd name="connsiteY58" fmla="*/ 388189 h 684391"/>
              <a:gd name="connsiteX59" fmla="*/ 2458529 w 3390231"/>
              <a:gd name="connsiteY59" fmla="*/ 431321 h 684391"/>
              <a:gd name="connsiteX60" fmla="*/ 2406770 w 3390231"/>
              <a:gd name="connsiteY60" fmla="*/ 465827 h 684391"/>
              <a:gd name="connsiteX61" fmla="*/ 2337759 w 3390231"/>
              <a:gd name="connsiteY61" fmla="*/ 517585 h 684391"/>
              <a:gd name="connsiteX62" fmla="*/ 2286000 w 3390231"/>
              <a:gd name="connsiteY62" fmla="*/ 552091 h 684391"/>
              <a:gd name="connsiteX63" fmla="*/ 2303253 w 3390231"/>
              <a:gd name="connsiteY63" fmla="*/ 508959 h 684391"/>
              <a:gd name="connsiteX64" fmla="*/ 2320506 w 3390231"/>
              <a:gd name="connsiteY64" fmla="*/ 457200 h 684391"/>
              <a:gd name="connsiteX65" fmla="*/ 2372264 w 3390231"/>
              <a:gd name="connsiteY65" fmla="*/ 379562 h 684391"/>
              <a:gd name="connsiteX66" fmla="*/ 2380891 w 3390231"/>
              <a:gd name="connsiteY66" fmla="*/ 353683 h 684391"/>
              <a:gd name="connsiteX67" fmla="*/ 2424023 w 3390231"/>
              <a:gd name="connsiteY67" fmla="*/ 310551 h 684391"/>
              <a:gd name="connsiteX68" fmla="*/ 2449902 w 3390231"/>
              <a:gd name="connsiteY68" fmla="*/ 276046 h 684391"/>
              <a:gd name="connsiteX69" fmla="*/ 2570672 w 3390231"/>
              <a:gd name="connsiteY69" fmla="*/ 163902 h 684391"/>
              <a:gd name="connsiteX70" fmla="*/ 2691442 w 3390231"/>
              <a:gd name="connsiteY70" fmla="*/ 69012 h 684391"/>
              <a:gd name="connsiteX71" fmla="*/ 2725947 w 3390231"/>
              <a:gd name="connsiteY71" fmla="*/ 34506 h 684391"/>
              <a:gd name="connsiteX72" fmla="*/ 2812212 w 3390231"/>
              <a:gd name="connsiteY72" fmla="*/ 8627 h 684391"/>
              <a:gd name="connsiteX73" fmla="*/ 2838091 w 3390231"/>
              <a:gd name="connsiteY73" fmla="*/ 0 h 684391"/>
              <a:gd name="connsiteX74" fmla="*/ 2846717 w 3390231"/>
              <a:gd name="connsiteY74" fmla="*/ 43132 h 684391"/>
              <a:gd name="connsiteX75" fmla="*/ 2855344 w 3390231"/>
              <a:gd name="connsiteY75" fmla="*/ 77638 h 684391"/>
              <a:gd name="connsiteX76" fmla="*/ 2863970 w 3390231"/>
              <a:gd name="connsiteY76" fmla="*/ 129396 h 684391"/>
              <a:gd name="connsiteX77" fmla="*/ 2838091 w 3390231"/>
              <a:gd name="connsiteY77" fmla="*/ 353683 h 684391"/>
              <a:gd name="connsiteX78" fmla="*/ 2829464 w 3390231"/>
              <a:gd name="connsiteY78" fmla="*/ 414068 h 684391"/>
              <a:gd name="connsiteX79" fmla="*/ 2794959 w 3390231"/>
              <a:gd name="connsiteY79" fmla="*/ 491706 h 684391"/>
              <a:gd name="connsiteX80" fmla="*/ 2786332 w 3390231"/>
              <a:gd name="connsiteY80" fmla="*/ 517585 h 684391"/>
              <a:gd name="connsiteX81" fmla="*/ 2769079 w 3390231"/>
              <a:gd name="connsiteY81" fmla="*/ 560717 h 684391"/>
              <a:gd name="connsiteX82" fmla="*/ 2820838 w 3390231"/>
              <a:gd name="connsiteY82" fmla="*/ 508959 h 684391"/>
              <a:gd name="connsiteX83" fmla="*/ 2855344 w 3390231"/>
              <a:gd name="connsiteY83" fmla="*/ 500332 h 684391"/>
              <a:gd name="connsiteX84" fmla="*/ 2881223 w 3390231"/>
              <a:gd name="connsiteY84" fmla="*/ 474453 h 684391"/>
              <a:gd name="connsiteX85" fmla="*/ 2993366 w 3390231"/>
              <a:gd name="connsiteY85" fmla="*/ 405442 h 684391"/>
              <a:gd name="connsiteX86" fmla="*/ 3036498 w 3390231"/>
              <a:gd name="connsiteY86" fmla="*/ 388189 h 684391"/>
              <a:gd name="connsiteX87" fmla="*/ 3062378 w 3390231"/>
              <a:gd name="connsiteY87" fmla="*/ 370936 h 684391"/>
              <a:gd name="connsiteX88" fmla="*/ 3088257 w 3390231"/>
              <a:gd name="connsiteY88" fmla="*/ 362310 h 684391"/>
              <a:gd name="connsiteX89" fmla="*/ 3157268 w 3390231"/>
              <a:gd name="connsiteY89" fmla="*/ 345057 h 684391"/>
              <a:gd name="connsiteX90" fmla="*/ 3183147 w 3390231"/>
              <a:gd name="connsiteY90" fmla="*/ 362310 h 684391"/>
              <a:gd name="connsiteX91" fmla="*/ 3209027 w 3390231"/>
              <a:gd name="connsiteY91" fmla="*/ 414068 h 684391"/>
              <a:gd name="connsiteX92" fmla="*/ 3226279 w 3390231"/>
              <a:gd name="connsiteY92" fmla="*/ 681487 h 684391"/>
              <a:gd name="connsiteX93" fmla="*/ 3252159 w 3390231"/>
              <a:gd name="connsiteY93" fmla="*/ 655608 h 684391"/>
              <a:gd name="connsiteX94" fmla="*/ 3269412 w 3390231"/>
              <a:gd name="connsiteY94" fmla="*/ 629729 h 684391"/>
              <a:gd name="connsiteX95" fmla="*/ 3364302 w 3390231"/>
              <a:gd name="connsiteY95" fmla="*/ 552091 h 684391"/>
              <a:gd name="connsiteX96" fmla="*/ 3390181 w 3390231"/>
              <a:gd name="connsiteY96" fmla="*/ 526212 h 68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390231" h="684391">
                <a:moveTo>
                  <a:pt x="0" y="508959"/>
                </a:moveTo>
                <a:cubicBezTo>
                  <a:pt x="23034" y="497442"/>
                  <a:pt x="68026" y="473154"/>
                  <a:pt x="94891" y="465827"/>
                </a:cubicBezTo>
                <a:cubicBezTo>
                  <a:pt x="111765" y="461225"/>
                  <a:pt x="129606" y="461133"/>
                  <a:pt x="146649" y="457200"/>
                </a:cubicBezTo>
                <a:cubicBezTo>
                  <a:pt x="167047" y="452493"/>
                  <a:pt x="186507" y="444052"/>
                  <a:pt x="207034" y="439947"/>
                </a:cubicBezTo>
                <a:cubicBezTo>
                  <a:pt x="229766" y="435401"/>
                  <a:pt x="253215" y="435350"/>
                  <a:pt x="276045" y="431321"/>
                </a:cubicBezTo>
                <a:cubicBezTo>
                  <a:pt x="302152" y="426714"/>
                  <a:pt x="327877" y="420140"/>
                  <a:pt x="353683" y="414068"/>
                </a:cubicBezTo>
                <a:cubicBezTo>
                  <a:pt x="376765" y="408637"/>
                  <a:pt x="399344" y="400936"/>
                  <a:pt x="422695" y="396815"/>
                </a:cubicBezTo>
                <a:cubicBezTo>
                  <a:pt x="448337" y="392290"/>
                  <a:pt x="474495" y="391419"/>
                  <a:pt x="500332" y="388189"/>
                </a:cubicBezTo>
                <a:cubicBezTo>
                  <a:pt x="520508" y="385667"/>
                  <a:pt x="540661" y="382905"/>
                  <a:pt x="560717" y="379562"/>
                </a:cubicBezTo>
                <a:cubicBezTo>
                  <a:pt x="575180" y="377152"/>
                  <a:pt x="589410" y="373484"/>
                  <a:pt x="603849" y="370936"/>
                </a:cubicBezTo>
                <a:cubicBezTo>
                  <a:pt x="638298" y="364857"/>
                  <a:pt x="673429" y="362167"/>
                  <a:pt x="707366" y="353683"/>
                </a:cubicBezTo>
                <a:cubicBezTo>
                  <a:pt x="815238" y="326717"/>
                  <a:pt x="681122" y="361181"/>
                  <a:pt x="767751" y="336430"/>
                </a:cubicBezTo>
                <a:cubicBezTo>
                  <a:pt x="779151" y="333173"/>
                  <a:pt x="790755" y="330679"/>
                  <a:pt x="802257" y="327804"/>
                </a:cubicBezTo>
                <a:cubicBezTo>
                  <a:pt x="779253" y="342181"/>
                  <a:pt x="757508" y="358804"/>
                  <a:pt x="733245" y="370936"/>
                </a:cubicBezTo>
                <a:cubicBezTo>
                  <a:pt x="722641" y="376238"/>
                  <a:pt x="709533" y="374656"/>
                  <a:pt x="698740" y="379562"/>
                </a:cubicBezTo>
                <a:cubicBezTo>
                  <a:pt x="677635" y="389155"/>
                  <a:pt x="659880" y="405458"/>
                  <a:pt x="638355" y="414068"/>
                </a:cubicBezTo>
                <a:cubicBezTo>
                  <a:pt x="616339" y="422874"/>
                  <a:pt x="592143" y="424807"/>
                  <a:pt x="569344" y="431321"/>
                </a:cubicBezTo>
                <a:cubicBezTo>
                  <a:pt x="525115" y="443958"/>
                  <a:pt x="492956" y="458919"/>
                  <a:pt x="448574" y="474453"/>
                </a:cubicBezTo>
                <a:cubicBezTo>
                  <a:pt x="414244" y="486469"/>
                  <a:pt x="379563" y="497457"/>
                  <a:pt x="345057" y="508959"/>
                </a:cubicBezTo>
                <a:cubicBezTo>
                  <a:pt x="327804" y="514710"/>
                  <a:pt x="310941" y="521801"/>
                  <a:pt x="293298" y="526212"/>
                </a:cubicBezTo>
                <a:cubicBezTo>
                  <a:pt x="281796" y="529087"/>
                  <a:pt x="246937" y="534838"/>
                  <a:pt x="258793" y="534838"/>
                </a:cubicBezTo>
                <a:cubicBezTo>
                  <a:pt x="273455" y="534838"/>
                  <a:pt x="287548" y="529087"/>
                  <a:pt x="301925" y="526212"/>
                </a:cubicBezTo>
                <a:cubicBezTo>
                  <a:pt x="384221" y="493293"/>
                  <a:pt x="303775" y="523218"/>
                  <a:pt x="414068" y="491706"/>
                </a:cubicBezTo>
                <a:cubicBezTo>
                  <a:pt x="431555" y="486710"/>
                  <a:pt x="447994" y="478020"/>
                  <a:pt x="465827" y="474453"/>
                </a:cubicBezTo>
                <a:cubicBezTo>
                  <a:pt x="505702" y="466478"/>
                  <a:pt x="546340" y="462951"/>
                  <a:pt x="586596" y="457200"/>
                </a:cubicBezTo>
                <a:cubicBezTo>
                  <a:pt x="603849" y="451449"/>
                  <a:pt x="620522" y="443514"/>
                  <a:pt x="638355" y="439947"/>
                </a:cubicBezTo>
                <a:cubicBezTo>
                  <a:pt x="722927" y="423033"/>
                  <a:pt x="786170" y="420614"/>
                  <a:pt x="871268" y="414068"/>
                </a:cubicBezTo>
                <a:cubicBezTo>
                  <a:pt x="900023" y="416944"/>
                  <a:pt x="937098" y="402261"/>
                  <a:pt x="957532" y="422695"/>
                </a:cubicBezTo>
                <a:cubicBezTo>
                  <a:pt x="972334" y="437497"/>
                  <a:pt x="948053" y="463643"/>
                  <a:pt x="940279" y="483079"/>
                </a:cubicBezTo>
                <a:cubicBezTo>
                  <a:pt x="926793" y="516795"/>
                  <a:pt x="922137" y="503999"/>
                  <a:pt x="897147" y="526212"/>
                </a:cubicBezTo>
                <a:cubicBezTo>
                  <a:pt x="878911" y="542422"/>
                  <a:pt x="862642" y="560717"/>
                  <a:pt x="845389" y="577970"/>
                </a:cubicBezTo>
                <a:cubicBezTo>
                  <a:pt x="833887" y="589472"/>
                  <a:pt x="818158" y="597927"/>
                  <a:pt x="810883" y="612476"/>
                </a:cubicBezTo>
                <a:cubicBezTo>
                  <a:pt x="805132" y="623978"/>
                  <a:pt x="782930" y="639848"/>
                  <a:pt x="793630" y="646981"/>
                </a:cubicBezTo>
                <a:cubicBezTo>
                  <a:pt x="806514" y="655571"/>
                  <a:pt x="822209" y="635021"/>
                  <a:pt x="836762" y="629729"/>
                </a:cubicBezTo>
                <a:cubicBezTo>
                  <a:pt x="853853" y="623514"/>
                  <a:pt x="871102" y="617702"/>
                  <a:pt x="888521" y="612476"/>
                </a:cubicBezTo>
                <a:cubicBezTo>
                  <a:pt x="909882" y="606068"/>
                  <a:pt x="998354" y="587082"/>
                  <a:pt x="1000664" y="586596"/>
                </a:cubicBezTo>
                <a:cubicBezTo>
                  <a:pt x="1029359" y="580555"/>
                  <a:pt x="1058570" y="576807"/>
                  <a:pt x="1086929" y="569344"/>
                </a:cubicBezTo>
                <a:cubicBezTo>
                  <a:pt x="1113310" y="562402"/>
                  <a:pt x="1137937" y="549382"/>
                  <a:pt x="1164566" y="543464"/>
                </a:cubicBezTo>
                <a:cubicBezTo>
                  <a:pt x="1189985" y="537815"/>
                  <a:pt x="1216453" y="538701"/>
                  <a:pt x="1242204" y="534838"/>
                </a:cubicBezTo>
                <a:cubicBezTo>
                  <a:pt x="1273997" y="530069"/>
                  <a:pt x="1305636" y="524208"/>
                  <a:pt x="1337095" y="517585"/>
                </a:cubicBezTo>
                <a:cubicBezTo>
                  <a:pt x="1360298" y="512700"/>
                  <a:pt x="1382755" y="504453"/>
                  <a:pt x="1406106" y="500332"/>
                </a:cubicBezTo>
                <a:cubicBezTo>
                  <a:pt x="1431748" y="495807"/>
                  <a:pt x="1457907" y="494936"/>
                  <a:pt x="1483744" y="491706"/>
                </a:cubicBezTo>
                <a:cubicBezTo>
                  <a:pt x="1503920" y="489184"/>
                  <a:pt x="1524001" y="485955"/>
                  <a:pt x="1544129" y="483079"/>
                </a:cubicBezTo>
                <a:cubicBezTo>
                  <a:pt x="1609797" y="461191"/>
                  <a:pt x="1578054" y="469394"/>
                  <a:pt x="1639019" y="457200"/>
                </a:cubicBezTo>
                <a:cubicBezTo>
                  <a:pt x="1619529" y="515673"/>
                  <a:pt x="1647056" y="445948"/>
                  <a:pt x="1595887" y="517585"/>
                </a:cubicBezTo>
                <a:cubicBezTo>
                  <a:pt x="1558008" y="570616"/>
                  <a:pt x="1624444" y="518676"/>
                  <a:pt x="1561381" y="560717"/>
                </a:cubicBezTo>
                <a:cubicBezTo>
                  <a:pt x="1552755" y="572219"/>
                  <a:pt x="1543859" y="583524"/>
                  <a:pt x="1535502" y="595223"/>
                </a:cubicBezTo>
                <a:cubicBezTo>
                  <a:pt x="1529476" y="603659"/>
                  <a:pt x="1507986" y="619636"/>
                  <a:pt x="1518249" y="621102"/>
                </a:cubicBezTo>
                <a:cubicBezTo>
                  <a:pt x="1547751" y="625316"/>
                  <a:pt x="1647670" y="584053"/>
                  <a:pt x="1673525" y="577970"/>
                </a:cubicBezTo>
                <a:cubicBezTo>
                  <a:pt x="1696091" y="572660"/>
                  <a:pt x="1719669" y="573155"/>
                  <a:pt x="1742536" y="569344"/>
                </a:cubicBezTo>
                <a:cubicBezTo>
                  <a:pt x="1771461" y="564523"/>
                  <a:pt x="1800045" y="557842"/>
                  <a:pt x="1828800" y="552091"/>
                </a:cubicBezTo>
                <a:cubicBezTo>
                  <a:pt x="1851804" y="540589"/>
                  <a:pt x="1873019" y="524425"/>
                  <a:pt x="1897812" y="517585"/>
                </a:cubicBezTo>
                <a:cubicBezTo>
                  <a:pt x="1997406" y="490110"/>
                  <a:pt x="2063255" y="484825"/>
                  <a:pt x="2156604" y="474453"/>
                </a:cubicBezTo>
                <a:cubicBezTo>
                  <a:pt x="2182483" y="465827"/>
                  <a:pt x="2208071" y="456271"/>
                  <a:pt x="2234242" y="448574"/>
                </a:cubicBezTo>
                <a:cubicBezTo>
                  <a:pt x="2256990" y="441883"/>
                  <a:pt x="2281051" y="439647"/>
                  <a:pt x="2303253" y="431321"/>
                </a:cubicBezTo>
                <a:cubicBezTo>
                  <a:pt x="2327334" y="422290"/>
                  <a:pt x="2348625" y="406946"/>
                  <a:pt x="2372264" y="396815"/>
                </a:cubicBezTo>
                <a:cubicBezTo>
                  <a:pt x="2410571" y="380397"/>
                  <a:pt x="2428249" y="378717"/>
                  <a:pt x="2467155" y="370936"/>
                </a:cubicBezTo>
                <a:cubicBezTo>
                  <a:pt x="2484408" y="362310"/>
                  <a:pt x="2501660" y="336431"/>
                  <a:pt x="2518913" y="345057"/>
                </a:cubicBezTo>
                <a:cubicBezTo>
                  <a:pt x="2532763" y="351982"/>
                  <a:pt x="2510541" y="375503"/>
                  <a:pt x="2501661" y="388189"/>
                </a:cubicBezTo>
                <a:cubicBezTo>
                  <a:pt x="2490001" y="404846"/>
                  <a:pt x="2474266" y="418446"/>
                  <a:pt x="2458529" y="431321"/>
                </a:cubicBezTo>
                <a:cubicBezTo>
                  <a:pt x="2442481" y="444452"/>
                  <a:pt x="2423643" y="453775"/>
                  <a:pt x="2406770" y="465827"/>
                </a:cubicBezTo>
                <a:cubicBezTo>
                  <a:pt x="2383371" y="482540"/>
                  <a:pt x="2361684" y="501635"/>
                  <a:pt x="2337759" y="517585"/>
                </a:cubicBezTo>
                <a:lnTo>
                  <a:pt x="2286000" y="552091"/>
                </a:lnTo>
                <a:cubicBezTo>
                  <a:pt x="2291751" y="537714"/>
                  <a:pt x="2297961" y="523512"/>
                  <a:pt x="2303253" y="508959"/>
                </a:cubicBezTo>
                <a:cubicBezTo>
                  <a:pt x="2309468" y="491868"/>
                  <a:pt x="2312981" y="473756"/>
                  <a:pt x="2320506" y="457200"/>
                </a:cubicBezTo>
                <a:cubicBezTo>
                  <a:pt x="2333304" y="429044"/>
                  <a:pt x="2353885" y="404068"/>
                  <a:pt x="2372264" y="379562"/>
                </a:cubicBezTo>
                <a:cubicBezTo>
                  <a:pt x="2375140" y="370936"/>
                  <a:pt x="2375435" y="360957"/>
                  <a:pt x="2380891" y="353683"/>
                </a:cubicBezTo>
                <a:cubicBezTo>
                  <a:pt x="2393091" y="337417"/>
                  <a:pt x="2410515" y="325748"/>
                  <a:pt x="2424023" y="310551"/>
                </a:cubicBezTo>
                <a:cubicBezTo>
                  <a:pt x="2433575" y="299805"/>
                  <a:pt x="2441657" y="287824"/>
                  <a:pt x="2449902" y="276046"/>
                </a:cubicBezTo>
                <a:cubicBezTo>
                  <a:pt x="2555572" y="125089"/>
                  <a:pt x="2379916" y="354658"/>
                  <a:pt x="2570672" y="163902"/>
                </a:cubicBezTo>
                <a:cubicBezTo>
                  <a:pt x="2681956" y="52618"/>
                  <a:pt x="2556885" y="169930"/>
                  <a:pt x="2691442" y="69012"/>
                </a:cubicBezTo>
                <a:cubicBezTo>
                  <a:pt x="2704455" y="59252"/>
                  <a:pt x="2712413" y="43529"/>
                  <a:pt x="2725947" y="34506"/>
                </a:cubicBezTo>
                <a:cubicBezTo>
                  <a:pt x="2753768" y="15958"/>
                  <a:pt x="2781283" y="16359"/>
                  <a:pt x="2812212" y="8627"/>
                </a:cubicBezTo>
                <a:cubicBezTo>
                  <a:pt x="2821034" y="6422"/>
                  <a:pt x="2829465" y="2876"/>
                  <a:pt x="2838091" y="0"/>
                </a:cubicBezTo>
                <a:cubicBezTo>
                  <a:pt x="2840966" y="14377"/>
                  <a:pt x="2843536" y="28819"/>
                  <a:pt x="2846717" y="43132"/>
                </a:cubicBezTo>
                <a:cubicBezTo>
                  <a:pt x="2849289" y="54706"/>
                  <a:pt x="2853019" y="66012"/>
                  <a:pt x="2855344" y="77638"/>
                </a:cubicBezTo>
                <a:cubicBezTo>
                  <a:pt x="2858774" y="94789"/>
                  <a:pt x="2861095" y="112143"/>
                  <a:pt x="2863970" y="129396"/>
                </a:cubicBezTo>
                <a:cubicBezTo>
                  <a:pt x="2836425" y="404845"/>
                  <a:pt x="2858806" y="219036"/>
                  <a:pt x="2838091" y="353683"/>
                </a:cubicBezTo>
                <a:cubicBezTo>
                  <a:pt x="2834999" y="373779"/>
                  <a:pt x="2834036" y="394256"/>
                  <a:pt x="2829464" y="414068"/>
                </a:cubicBezTo>
                <a:cubicBezTo>
                  <a:pt x="2810388" y="496731"/>
                  <a:pt x="2821471" y="438684"/>
                  <a:pt x="2794959" y="491706"/>
                </a:cubicBezTo>
                <a:cubicBezTo>
                  <a:pt x="2790892" y="499839"/>
                  <a:pt x="2789525" y="509071"/>
                  <a:pt x="2786332" y="517585"/>
                </a:cubicBezTo>
                <a:cubicBezTo>
                  <a:pt x="2780895" y="532084"/>
                  <a:pt x="2754056" y="564472"/>
                  <a:pt x="2769079" y="560717"/>
                </a:cubicBezTo>
                <a:cubicBezTo>
                  <a:pt x="2792750" y="554800"/>
                  <a:pt x="2797167" y="514877"/>
                  <a:pt x="2820838" y="508959"/>
                </a:cubicBezTo>
                <a:lnTo>
                  <a:pt x="2855344" y="500332"/>
                </a:lnTo>
                <a:cubicBezTo>
                  <a:pt x="2863970" y="491706"/>
                  <a:pt x="2871463" y="481773"/>
                  <a:pt x="2881223" y="474453"/>
                </a:cubicBezTo>
                <a:cubicBezTo>
                  <a:pt x="2918055" y="446830"/>
                  <a:pt x="2952337" y="423678"/>
                  <a:pt x="2993366" y="405442"/>
                </a:cubicBezTo>
                <a:cubicBezTo>
                  <a:pt x="3007516" y="399153"/>
                  <a:pt x="3022648" y="395114"/>
                  <a:pt x="3036498" y="388189"/>
                </a:cubicBezTo>
                <a:cubicBezTo>
                  <a:pt x="3045771" y="383552"/>
                  <a:pt x="3053105" y="375573"/>
                  <a:pt x="3062378" y="370936"/>
                </a:cubicBezTo>
                <a:cubicBezTo>
                  <a:pt x="3070511" y="366870"/>
                  <a:pt x="3079484" y="364702"/>
                  <a:pt x="3088257" y="362310"/>
                </a:cubicBezTo>
                <a:cubicBezTo>
                  <a:pt x="3111133" y="356071"/>
                  <a:pt x="3157268" y="345057"/>
                  <a:pt x="3157268" y="345057"/>
                </a:cubicBezTo>
                <a:cubicBezTo>
                  <a:pt x="3165894" y="350808"/>
                  <a:pt x="3175816" y="354979"/>
                  <a:pt x="3183147" y="362310"/>
                </a:cubicBezTo>
                <a:cubicBezTo>
                  <a:pt x="3199869" y="379032"/>
                  <a:pt x="3202010" y="393020"/>
                  <a:pt x="3209027" y="414068"/>
                </a:cubicBezTo>
                <a:cubicBezTo>
                  <a:pt x="3214778" y="503208"/>
                  <a:pt x="3210577" y="593553"/>
                  <a:pt x="3226279" y="681487"/>
                </a:cubicBezTo>
                <a:cubicBezTo>
                  <a:pt x="3228424" y="693497"/>
                  <a:pt x="3244349" y="664980"/>
                  <a:pt x="3252159" y="655608"/>
                </a:cubicBezTo>
                <a:cubicBezTo>
                  <a:pt x="3258796" y="647643"/>
                  <a:pt x="3262081" y="637060"/>
                  <a:pt x="3269412" y="629729"/>
                </a:cubicBezTo>
                <a:cubicBezTo>
                  <a:pt x="3292230" y="606911"/>
                  <a:pt x="3334881" y="573106"/>
                  <a:pt x="3364302" y="552091"/>
                </a:cubicBezTo>
                <a:cubicBezTo>
                  <a:pt x="3392573" y="531897"/>
                  <a:pt x="3390181" y="545579"/>
                  <a:pt x="3390181" y="526212"/>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4339988" y="3805761"/>
            <a:ext cx="2172972" cy="247624"/>
          </a:xfrm>
          <a:custGeom>
            <a:avLst/>
            <a:gdLst>
              <a:gd name="connsiteX0" fmla="*/ 0 w 2172972"/>
              <a:gd name="connsiteY0" fmla="*/ 15612 h 247624"/>
              <a:gd name="connsiteX1" fmla="*/ 68239 w 2172972"/>
              <a:gd name="connsiteY1" fmla="*/ 56555 h 247624"/>
              <a:gd name="connsiteX2" fmla="*/ 259308 w 2172972"/>
              <a:gd name="connsiteY2" fmla="*/ 111146 h 247624"/>
              <a:gd name="connsiteX3" fmla="*/ 395785 w 2172972"/>
              <a:gd name="connsiteY3" fmla="*/ 124794 h 247624"/>
              <a:gd name="connsiteX4" fmla="*/ 586854 w 2172972"/>
              <a:gd name="connsiteY4" fmla="*/ 152090 h 247624"/>
              <a:gd name="connsiteX5" fmla="*/ 805218 w 2172972"/>
              <a:gd name="connsiteY5" fmla="*/ 179385 h 247624"/>
              <a:gd name="connsiteX6" fmla="*/ 859809 w 2172972"/>
              <a:gd name="connsiteY6" fmla="*/ 193033 h 247624"/>
              <a:gd name="connsiteX7" fmla="*/ 218364 w 2172972"/>
              <a:gd name="connsiteY7" fmla="*/ 206681 h 247624"/>
              <a:gd name="connsiteX8" fmla="*/ 327546 w 2172972"/>
              <a:gd name="connsiteY8" fmla="*/ 220329 h 247624"/>
              <a:gd name="connsiteX9" fmla="*/ 723331 w 2172972"/>
              <a:gd name="connsiteY9" fmla="*/ 233976 h 247624"/>
              <a:gd name="connsiteX10" fmla="*/ 1719618 w 2172972"/>
              <a:gd name="connsiteY10" fmla="*/ 220329 h 247624"/>
              <a:gd name="connsiteX11" fmla="*/ 1487606 w 2172972"/>
              <a:gd name="connsiteY11" fmla="*/ 233976 h 247624"/>
              <a:gd name="connsiteX12" fmla="*/ 1201003 w 2172972"/>
              <a:gd name="connsiteY12" fmla="*/ 247624 h 247624"/>
              <a:gd name="connsiteX13" fmla="*/ 832513 w 2172972"/>
              <a:gd name="connsiteY13" fmla="*/ 233976 h 247624"/>
              <a:gd name="connsiteX14" fmla="*/ 791570 w 2172972"/>
              <a:gd name="connsiteY14" fmla="*/ 206681 h 247624"/>
              <a:gd name="connsiteX15" fmla="*/ 846161 w 2172972"/>
              <a:gd name="connsiteY15" fmla="*/ 179385 h 247624"/>
              <a:gd name="connsiteX16" fmla="*/ 1037230 w 2172972"/>
              <a:gd name="connsiteY16" fmla="*/ 152090 h 247624"/>
              <a:gd name="connsiteX17" fmla="*/ 1160060 w 2172972"/>
              <a:gd name="connsiteY17" fmla="*/ 138442 h 247624"/>
              <a:gd name="connsiteX18" fmla="*/ 1269242 w 2172972"/>
              <a:gd name="connsiteY18" fmla="*/ 124794 h 247624"/>
              <a:gd name="connsiteX19" fmla="*/ 1501254 w 2172972"/>
              <a:gd name="connsiteY19" fmla="*/ 111146 h 247624"/>
              <a:gd name="connsiteX20" fmla="*/ 1937982 w 2172972"/>
              <a:gd name="connsiteY20" fmla="*/ 138442 h 247624"/>
              <a:gd name="connsiteX21" fmla="*/ 2033516 w 2172972"/>
              <a:gd name="connsiteY21" fmla="*/ 165738 h 247624"/>
              <a:gd name="connsiteX22" fmla="*/ 2129051 w 2172972"/>
              <a:gd name="connsiteY22" fmla="*/ 179385 h 247624"/>
              <a:gd name="connsiteX23" fmla="*/ 2169994 w 2172972"/>
              <a:gd name="connsiteY23" fmla="*/ 193033 h 247624"/>
              <a:gd name="connsiteX24" fmla="*/ 1992573 w 2172972"/>
              <a:gd name="connsiteY24" fmla="*/ 165738 h 247624"/>
              <a:gd name="connsiteX25" fmla="*/ 1869743 w 2172972"/>
              <a:gd name="connsiteY25" fmla="*/ 152090 h 247624"/>
              <a:gd name="connsiteX26" fmla="*/ 1774209 w 2172972"/>
              <a:gd name="connsiteY26" fmla="*/ 138442 h 247624"/>
              <a:gd name="connsiteX27" fmla="*/ 1733266 w 2172972"/>
              <a:gd name="connsiteY27" fmla="*/ 124794 h 247624"/>
              <a:gd name="connsiteX28" fmla="*/ 1583140 w 2172972"/>
              <a:gd name="connsiteY28" fmla="*/ 97499 h 247624"/>
              <a:gd name="connsiteX29" fmla="*/ 1542197 w 2172972"/>
              <a:gd name="connsiteY29" fmla="*/ 83851 h 247624"/>
              <a:gd name="connsiteX30" fmla="*/ 1569493 w 2172972"/>
              <a:gd name="connsiteY30" fmla="*/ 1964 h 247624"/>
              <a:gd name="connsiteX31" fmla="*/ 1856096 w 2172972"/>
              <a:gd name="connsiteY31" fmla="*/ 15612 h 247624"/>
              <a:gd name="connsiteX32" fmla="*/ 1924334 w 2172972"/>
              <a:gd name="connsiteY32" fmla="*/ 42908 h 247624"/>
              <a:gd name="connsiteX33" fmla="*/ 2074460 w 2172972"/>
              <a:gd name="connsiteY33" fmla="*/ 83851 h 247624"/>
              <a:gd name="connsiteX34" fmla="*/ 2101755 w 2172972"/>
              <a:gd name="connsiteY34" fmla="*/ 97499 h 24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72972" h="247624">
                <a:moveTo>
                  <a:pt x="0" y="15612"/>
                </a:moveTo>
                <a:cubicBezTo>
                  <a:pt x="22746" y="29260"/>
                  <a:pt x="44090" y="45578"/>
                  <a:pt x="68239" y="56555"/>
                </a:cubicBezTo>
                <a:cubicBezTo>
                  <a:pt x="105819" y="73637"/>
                  <a:pt x="226384" y="105659"/>
                  <a:pt x="259308" y="111146"/>
                </a:cubicBezTo>
                <a:cubicBezTo>
                  <a:pt x="304405" y="118662"/>
                  <a:pt x="350419" y="119123"/>
                  <a:pt x="395785" y="124794"/>
                </a:cubicBezTo>
                <a:cubicBezTo>
                  <a:pt x="459624" y="132774"/>
                  <a:pt x="522911" y="144985"/>
                  <a:pt x="586854" y="152090"/>
                </a:cubicBezTo>
                <a:cubicBezTo>
                  <a:pt x="645446" y="158600"/>
                  <a:pt x="744029" y="168260"/>
                  <a:pt x="805218" y="179385"/>
                </a:cubicBezTo>
                <a:cubicBezTo>
                  <a:pt x="823673" y="182740"/>
                  <a:pt x="841612" y="188484"/>
                  <a:pt x="859809" y="193033"/>
                </a:cubicBezTo>
                <a:cubicBezTo>
                  <a:pt x="645994" y="197582"/>
                  <a:pt x="431947" y="195728"/>
                  <a:pt x="218364" y="206681"/>
                </a:cubicBezTo>
                <a:cubicBezTo>
                  <a:pt x="181735" y="208559"/>
                  <a:pt x="290922" y="218349"/>
                  <a:pt x="327546" y="220329"/>
                </a:cubicBezTo>
                <a:cubicBezTo>
                  <a:pt x="459360" y="227454"/>
                  <a:pt x="591403" y="229427"/>
                  <a:pt x="723331" y="233976"/>
                </a:cubicBezTo>
                <a:lnTo>
                  <a:pt x="1719618" y="220329"/>
                </a:lnTo>
                <a:cubicBezTo>
                  <a:pt x="1797089" y="220329"/>
                  <a:pt x="1564970" y="229904"/>
                  <a:pt x="1487606" y="233976"/>
                </a:cubicBezTo>
                <a:lnTo>
                  <a:pt x="1201003" y="247624"/>
                </a:lnTo>
                <a:cubicBezTo>
                  <a:pt x="1078173" y="243075"/>
                  <a:pt x="954817" y="246206"/>
                  <a:pt x="832513" y="233976"/>
                </a:cubicBezTo>
                <a:cubicBezTo>
                  <a:pt x="816192" y="232344"/>
                  <a:pt x="787592" y="222594"/>
                  <a:pt x="791570" y="206681"/>
                </a:cubicBezTo>
                <a:cubicBezTo>
                  <a:pt x="796504" y="186944"/>
                  <a:pt x="826301" y="183798"/>
                  <a:pt x="846161" y="179385"/>
                </a:cubicBezTo>
                <a:cubicBezTo>
                  <a:pt x="908965" y="165429"/>
                  <a:pt x="973434" y="160411"/>
                  <a:pt x="1037230" y="152090"/>
                </a:cubicBezTo>
                <a:cubicBezTo>
                  <a:pt x="1078079" y="146762"/>
                  <a:pt x="1119147" y="143255"/>
                  <a:pt x="1160060" y="138442"/>
                </a:cubicBezTo>
                <a:cubicBezTo>
                  <a:pt x="1196486" y="134157"/>
                  <a:pt x="1232682" y="127719"/>
                  <a:pt x="1269242" y="124794"/>
                </a:cubicBezTo>
                <a:cubicBezTo>
                  <a:pt x="1346466" y="118616"/>
                  <a:pt x="1423917" y="115695"/>
                  <a:pt x="1501254" y="111146"/>
                </a:cubicBezTo>
                <a:cubicBezTo>
                  <a:pt x="1646830" y="120245"/>
                  <a:pt x="1792883" y="123560"/>
                  <a:pt x="1937982" y="138442"/>
                </a:cubicBezTo>
                <a:cubicBezTo>
                  <a:pt x="1970928" y="141821"/>
                  <a:pt x="2001132" y="158799"/>
                  <a:pt x="2033516" y="165738"/>
                </a:cubicBezTo>
                <a:cubicBezTo>
                  <a:pt x="2064970" y="172478"/>
                  <a:pt x="2097206" y="174836"/>
                  <a:pt x="2129051" y="179385"/>
                </a:cubicBezTo>
                <a:cubicBezTo>
                  <a:pt x="2142699" y="183934"/>
                  <a:pt x="2184380" y="193033"/>
                  <a:pt x="2169994" y="193033"/>
                </a:cubicBezTo>
                <a:cubicBezTo>
                  <a:pt x="2000917" y="193033"/>
                  <a:pt x="2099698" y="182218"/>
                  <a:pt x="1992573" y="165738"/>
                </a:cubicBezTo>
                <a:cubicBezTo>
                  <a:pt x="1951857" y="159474"/>
                  <a:pt x="1910620" y="157200"/>
                  <a:pt x="1869743" y="152090"/>
                </a:cubicBezTo>
                <a:cubicBezTo>
                  <a:pt x="1837823" y="148100"/>
                  <a:pt x="1806054" y="142991"/>
                  <a:pt x="1774209" y="138442"/>
                </a:cubicBezTo>
                <a:cubicBezTo>
                  <a:pt x="1760561" y="133893"/>
                  <a:pt x="1747309" y="127915"/>
                  <a:pt x="1733266" y="124794"/>
                </a:cubicBezTo>
                <a:cubicBezTo>
                  <a:pt x="1623778" y="100463"/>
                  <a:pt x="1682470" y="122331"/>
                  <a:pt x="1583140" y="97499"/>
                </a:cubicBezTo>
                <a:cubicBezTo>
                  <a:pt x="1569184" y="94010"/>
                  <a:pt x="1555845" y="88400"/>
                  <a:pt x="1542197" y="83851"/>
                </a:cubicBezTo>
                <a:cubicBezTo>
                  <a:pt x="1522990" y="55040"/>
                  <a:pt x="1473066" y="9678"/>
                  <a:pt x="1569493" y="1964"/>
                </a:cubicBezTo>
                <a:cubicBezTo>
                  <a:pt x="1664831" y="-5663"/>
                  <a:pt x="1760562" y="11063"/>
                  <a:pt x="1856096" y="15612"/>
                </a:cubicBezTo>
                <a:cubicBezTo>
                  <a:pt x="1878842" y="24711"/>
                  <a:pt x="1900919" y="35703"/>
                  <a:pt x="1924334" y="42908"/>
                </a:cubicBezTo>
                <a:cubicBezTo>
                  <a:pt x="1980299" y="60128"/>
                  <a:pt x="2023687" y="63542"/>
                  <a:pt x="2074460" y="83851"/>
                </a:cubicBezTo>
                <a:cubicBezTo>
                  <a:pt x="2083905" y="87629"/>
                  <a:pt x="2092657" y="92950"/>
                  <a:pt x="2101755" y="97499"/>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4353636" y="4435522"/>
            <a:ext cx="1378424" cy="425855"/>
          </a:xfrm>
          <a:custGeom>
            <a:avLst/>
            <a:gdLst>
              <a:gd name="connsiteX0" fmla="*/ 0 w 1378424"/>
              <a:gd name="connsiteY0" fmla="*/ 95535 h 425855"/>
              <a:gd name="connsiteX1" fmla="*/ 109182 w 1378424"/>
              <a:gd name="connsiteY1" fmla="*/ 68239 h 425855"/>
              <a:gd name="connsiteX2" fmla="*/ 286603 w 1378424"/>
              <a:gd name="connsiteY2" fmla="*/ 27296 h 425855"/>
              <a:gd name="connsiteX3" fmla="*/ 368489 w 1378424"/>
              <a:gd name="connsiteY3" fmla="*/ 0 h 425855"/>
              <a:gd name="connsiteX4" fmla="*/ 395785 w 1378424"/>
              <a:gd name="connsiteY4" fmla="*/ 40944 h 425855"/>
              <a:gd name="connsiteX5" fmla="*/ 341194 w 1378424"/>
              <a:gd name="connsiteY5" fmla="*/ 218365 h 425855"/>
              <a:gd name="connsiteX6" fmla="*/ 259307 w 1378424"/>
              <a:gd name="connsiteY6" fmla="*/ 300251 h 425855"/>
              <a:gd name="connsiteX7" fmla="*/ 354842 w 1378424"/>
              <a:gd name="connsiteY7" fmla="*/ 259308 h 425855"/>
              <a:gd name="connsiteX8" fmla="*/ 504967 w 1378424"/>
              <a:gd name="connsiteY8" fmla="*/ 177421 h 425855"/>
              <a:gd name="connsiteX9" fmla="*/ 586854 w 1378424"/>
              <a:gd name="connsiteY9" fmla="*/ 150126 h 425855"/>
              <a:gd name="connsiteX10" fmla="*/ 736979 w 1378424"/>
              <a:gd name="connsiteY10" fmla="*/ 95535 h 425855"/>
              <a:gd name="connsiteX11" fmla="*/ 791570 w 1378424"/>
              <a:gd name="connsiteY11" fmla="*/ 81887 h 425855"/>
              <a:gd name="connsiteX12" fmla="*/ 832513 w 1378424"/>
              <a:gd name="connsiteY12" fmla="*/ 54591 h 425855"/>
              <a:gd name="connsiteX13" fmla="*/ 846161 w 1378424"/>
              <a:gd name="connsiteY13" fmla="*/ 122830 h 425855"/>
              <a:gd name="connsiteX14" fmla="*/ 832513 w 1378424"/>
              <a:gd name="connsiteY14" fmla="*/ 259308 h 425855"/>
              <a:gd name="connsiteX15" fmla="*/ 859809 w 1378424"/>
              <a:gd name="connsiteY15" fmla="*/ 204717 h 425855"/>
              <a:gd name="connsiteX16" fmla="*/ 914400 w 1378424"/>
              <a:gd name="connsiteY16" fmla="*/ 150126 h 425855"/>
              <a:gd name="connsiteX17" fmla="*/ 941695 w 1378424"/>
              <a:gd name="connsiteY17" fmla="*/ 109182 h 425855"/>
              <a:gd name="connsiteX18" fmla="*/ 1037230 w 1378424"/>
              <a:gd name="connsiteY18" fmla="*/ 40944 h 425855"/>
              <a:gd name="connsiteX19" fmla="*/ 1119116 w 1378424"/>
              <a:gd name="connsiteY19" fmla="*/ 54591 h 425855"/>
              <a:gd name="connsiteX20" fmla="*/ 1146412 w 1378424"/>
              <a:gd name="connsiteY20" fmla="*/ 122830 h 425855"/>
              <a:gd name="connsiteX21" fmla="*/ 1173707 w 1378424"/>
              <a:gd name="connsiteY21" fmla="*/ 204717 h 425855"/>
              <a:gd name="connsiteX22" fmla="*/ 1201003 w 1378424"/>
              <a:gd name="connsiteY22" fmla="*/ 313899 h 425855"/>
              <a:gd name="connsiteX23" fmla="*/ 1214651 w 1378424"/>
              <a:gd name="connsiteY23" fmla="*/ 423081 h 425855"/>
              <a:gd name="connsiteX24" fmla="*/ 1241946 w 1378424"/>
              <a:gd name="connsiteY24" fmla="*/ 382138 h 425855"/>
              <a:gd name="connsiteX25" fmla="*/ 1323833 w 1378424"/>
              <a:gd name="connsiteY25" fmla="*/ 313899 h 425855"/>
              <a:gd name="connsiteX26" fmla="*/ 1378424 w 1378424"/>
              <a:gd name="connsiteY26" fmla="*/ 245660 h 42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78424" h="425855">
                <a:moveTo>
                  <a:pt x="0" y="95535"/>
                </a:moveTo>
                <a:lnTo>
                  <a:pt x="109182" y="68239"/>
                </a:lnTo>
                <a:cubicBezTo>
                  <a:pt x="179546" y="52001"/>
                  <a:pt x="210970" y="52508"/>
                  <a:pt x="286603" y="27296"/>
                </a:cubicBezTo>
                <a:lnTo>
                  <a:pt x="368489" y="0"/>
                </a:lnTo>
                <a:cubicBezTo>
                  <a:pt x="377588" y="13648"/>
                  <a:pt x="394423" y="24598"/>
                  <a:pt x="395785" y="40944"/>
                </a:cubicBezTo>
                <a:cubicBezTo>
                  <a:pt x="403493" y="133434"/>
                  <a:pt x="393675" y="160053"/>
                  <a:pt x="341194" y="218365"/>
                </a:cubicBezTo>
                <a:cubicBezTo>
                  <a:pt x="315371" y="247057"/>
                  <a:pt x="222686" y="312458"/>
                  <a:pt x="259307" y="300251"/>
                </a:cubicBezTo>
                <a:cubicBezTo>
                  <a:pt x="305239" y="284940"/>
                  <a:pt x="307624" y="286290"/>
                  <a:pt x="354842" y="259308"/>
                </a:cubicBezTo>
                <a:cubicBezTo>
                  <a:pt x="424615" y="219438"/>
                  <a:pt x="393582" y="214548"/>
                  <a:pt x="504967" y="177421"/>
                </a:cubicBezTo>
                <a:cubicBezTo>
                  <a:pt x="532263" y="168323"/>
                  <a:pt x="559814" y="159959"/>
                  <a:pt x="586854" y="150126"/>
                </a:cubicBezTo>
                <a:cubicBezTo>
                  <a:pt x="646566" y="128412"/>
                  <a:pt x="673238" y="111470"/>
                  <a:pt x="736979" y="95535"/>
                </a:cubicBezTo>
                <a:lnTo>
                  <a:pt x="791570" y="81887"/>
                </a:lnTo>
                <a:cubicBezTo>
                  <a:pt x="805218" y="72788"/>
                  <a:pt x="819391" y="44749"/>
                  <a:pt x="832513" y="54591"/>
                </a:cubicBezTo>
                <a:cubicBezTo>
                  <a:pt x="851070" y="68509"/>
                  <a:pt x="846161" y="99633"/>
                  <a:pt x="846161" y="122830"/>
                </a:cubicBezTo>
                <a:cubicBezTo>
                  <a:pt x="846161" y="168550"/>
                  <a:pt x="824997" y="214211"/>
                  <a:pt x="832513" y="259308"/>
                </a:cubicBezTo>
                <a:cubicBezTo>
                  <a:pt x="835858" y="279376"/>
                  <a:pt x="847602" y="220993"/>
                  <a:pt x="859809" y="204717"/>
                </a:cubicBezTo>
                <a:cubicBezTo>
                  <a:pt x="875250" y="184129"/>
                  <a:pt x="897652" y="169665"/>
                  <a:pt x="914400" y="150126"/>
                </a:cubicBezTo>
                <a:cubicBezTo>
                  <a:pt x="925075" y="137672"/>
                  <a:pt x="930097" y="120781"/>
                  <a:pt x="941695" y="109182"/>
                </a:cubicBezTo>
                <a:cubicBezTo>
                  <a:pt x="958625" y="92251"/>
                  <a:pt x="1013980" y="56443"/>
                  <a:pt x="1037230" y="40944"/>
                </a:cubicBezTo>
                <a:cubicBezTo>
                  <a:pt x="1064525" y="45493"/>
                  <a:pt x="1096979" y="37988"/>
                  <a:pt x="1119116" y="54591"/>
                </a:cubicBezTo>
                <a:cubicBezTo>
                  <a:pt x="1138715" y="69290"/>
                  <a:pt x="1138040" y="99806"/>
                  <a:pt x="1146412" y="122830"/>
                </a:cubicBezTo>
                <a:cubicBezTo>
                  <a:pt x="1156245" y="149870"/>
                  <a:pt x="1168064" y="176504"/>
                  <a:pt x="1173707" y="204717"/>
                </a:cubicBezTo>
                <a:cubicBezTo>
                  <a:pt x="1190176" y="287063"/>
                  <a:pt x="1180019" y="250950"/>
                  <a:pt x="1201003" y="313899"/>
                </a:cubicBezTo>
                <a:cubicBezTo>
                  <a:pt x="1205552" y="350293"/>
                  <a:pt x="1195781" y="391630"/>
                  <a:pt x="1214651" y="423081"/>
                </a:cubicBezTo>
                <a:cubicBezTo>
                  <a:pt x="1223090" y="437146"/>
                  <a:pt x="1230348" y="393736"/>
                  <a:pt x="1241946" y="382138"/>
                </a:cubicBezTo>
                <a:cubicBezTo>
                  <a:pt x="1349303" y="274779"/>
                  <a:pt x="1212038" y="448052"/>
                  <a:pt x="1323833" y="313899"/>
                </a:cubicBezTo>
                <a:cubicBezTo>
                  <a:pt x="1409923" y="210593"/>
                  <a:pt x="1299006" y="325078"/>
                  <a:pt x="1378424" y="245660"/>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4299045" y="4938443"/>
            <a:ext cx="3152633" cy="565612"/>
          </a:xfrm>
          <a:custGeom>
            <a:avLst/>
            <a:gdLst>
              <a:gd name="connsiteX0" fmla="*/ 0 w 3152633"/>
              <a:gd name="connsiteY0" fmla="*/ 384184 h 565612"/>
              <a:gd name="connsiteX1" fmla="*/ 68239 w 3152633"/>
              <a:gd name="connsiteY1" fmla="*/ 329593 h 565612"/>
              <a:gd name="connsiteX2" fmla="*/ 286603 w 3152633"/>
              <a:gd name="connsiteY2" fmla="*/ 288650 h 565612"/>
              <a:gd name="connsiteX3" fmla="*/ 368489 w 3152633"/>
              <a:gd name="connsiteY3" fmla="*/ 261354 h 565612"/>
              <a:gd name="connsiteX4" fmla="*/ 409433 w 3152633"/>
              <a:gd name="connsiteY4" fmla="*/ 247706 h 565612"/>
              <a:gd name="connsiteX5" fmla="*/ 532262 w 3152633"/>
              <a:gd name="connsiteY5" fmla="*/ 220411 h 565612"/>
              <a:gd name="connsiteX6" fmla="*/ 668740 w 3152633"/>
              <a:gd name="connsiteY6" fmla="*/ 179467 h 565612"/>
              <a:gd name="connsiteX7" fmla="*/ 709683 w 3152633"/>
              <a:gd name="connsiteY7" fmla="*/ 152172 h 565612"/>
              <a:gd name="connsiteX8" fmla="*/ 696036 w 3152633"/>
              <a:gd name="connsiteY8" fmla="*/ 397832 h 565612"/>
              <a:gd name="connsiteX9" fmla="*/ 668740 w 3152633"/>
              <a:gd name="connsiteY9" fmla="*/ 479718 h 565612"/>
              <a:gd name="connsiteX10" fmla="*/ 750627 w 3152633"/>
              <a:gd name="connsiteY10" fmla="*/ 452423 h 565612"/>
              <a:gd name="connsiteX11" fmla="*/ 873456 w 3152633"/>
              <a:gd name="connsiteY11" fmla="*/ 370536 h 565612"/>
              <a:gd name="connsiteX12" fmla="*/ 914400 w 3152633"/>
              <a:gd name="connsiteY12" fmla="*/ 343241 h 565612"/>
              <a:gd name="connsiteX13" fmla="*/ 968991 w 3152633"/>
              <a:gd name="connsiteY13" fmla="*/ 315945 h 565612"/>
              <a:gd name="connsiteX14" fmla="*/ 1064525 w 3152633"/>
              <a:gd name="connsiteY14" fmla="*/ 275002 h 565612"/>
              <a:gd name="connsiteX15" fmla="*/ 1105468 w 3152633"/>
              <a:gd name="connsiteY15" fmla="*/ 247706 h 565612"/>
              <a:gd name="connsiteX16" fmla="*/ 1160059 w 3152633"/>
              <a:gd name="connsiteY16" fmla="*/ 206763 h 565612"/>
              <a:gd name="connsiteX17" fmla="*/ 1201003 w 3152633"/>
              <a:gd name="connsiteY17" fmla="*/ 193115 h 565612"/>
              <a:gd name="connsiteX18" fmla="*/ 1160059 w 3152633"/>
              <a:gd name="connsiteY18" fmla="*/ 356888 h 565612"/>
              <a:gd name="connsiteX19" fmla="*/ 1146412 w 3152633"/>
              <a:gd name="connsiteY19" fmla="*/ 411479 h 565612"/>
              <a:gd name="connsiteX20" fmla="*/ 1105468 w 3152633"/>
              <a:gd name="connsiteY20" fmla="*/ 479718 h 565612"/>
              <a:gd name="connsiteX21" fmla="*/ 1078173 w 3152633"/>
              <a:gd name="connsiteY21" fmla="*/ 561605 h 565612"/>
              <a:gd name="connsiteX22" fmla="*/ 1228298 w 3152633"/>
              <a:gd name="connsiteY22" fmla="*/ 438775 h 565612"/>
              <a:gd name="connsiteX23" fmla="*/ 1310185 w 3152633"/>
              <a:gd name="connsiteY23" fmla="*/ 370536 h 565612"/>
              <a:gd name="connsiteX24" fmla="*/ 1364776 w 3152633"/>
              <a:gd name="connsiteY24" fmla="*/ 329593 h 565612"/>
              <a:gd name="connsiteX25" fmla="*/ 1405719 w 3152633"/>
              <a:gd name="connsiteY25" fmla="*/ 315945 h 565612"/>
              <a:gd name="connsiteX26" fmla="*/ 1528549 w 3152633"/>
              <a:gd name="connsiteY26" fmla="*/ 247706 h 565612"/>
              <a:gd name="connsiteX27" fmla="*/ 1610436 w 3152633"/>
              <a:gd name="connsiteY27" fmla="*/ 206763 h 565612"/>
              <a:gd name="connsiteX28" fmla="*/ 1637731 w 3152633"/>
              <a:gd name="connsiteY28" fmla="*/ 438775 h 565612"/>
              <a:gd name="connsiteX29" fmla="*/ 1678674 w 3152633"/>
              <a:gd name="connsiteY29" fmla="*/ 397832 h 565612"/>
              <a:gd name="connsiteX30" fmla="*/ 1787856 w 3152633"/>
              <a:gd name="connsiteY30" fmla="*/ 315945 h 565612"/>
              <a:gd name="connsiteX31" fmla="*/ 1883391 w 3152633"/>
              <a:gd name="connsiteY31" fmla="*/ 261354 h 565612"/>
              <a:gd name="connsiteX32" fmla="*/ 2006221 w 3152633"/>
              <a:gd name="connsiteY32" fmla="*/ 193115 h 565612"/>
              <a:gd name="connsiteX33" fmla="*/ 2047164 w 3152633"/>
              <a:gd name="connsiteY33" fmla="*/ 179467 h 565612"/>
              <a:gd name="connsiteX34" fmla="*/ 2060812 w 3152633"/>
              <a:gd name="connsiteY34" fmla="*/ 234058 h 565612"/>
              <a:gd name="connsiteX35" fmla="*/ 2047164 w 3152633"/>
              <a:gd name="connsiteY35" fmla="*/ 452423 h 565612"/>
              <a:gd name="connsiteX36" fmla="*/ 2088107 w 3152633"/>
              <a:gd name="connsiteY36" fmla="*/ 397832 h 565612"/>
              <a:gd name="connsiteX37" fmla="*/ 2265528 w 3152633"/>
              <a:gd name="connsiteY37" fmla="*/ 315945 h 565612"/>
              <a:gd name="connsiteX38" fmla="*/ 2374710 w 3152633"/>
              <a:gd name="connsiteY38" fmla="*/ 275002 h 565612"/>
              <a:gd name="connsiteX39" fmla="*/ 2429301 w 3152633"/>
              <a:gd name="connsiteY39" fmla="*/ 356888 h 565612"/>
              <a:gd name="connsiteX40" fmla="*/ 2456597 w 3152633"/>
              <a:gd name="connsiteY40" fmla="*/ 547957 h 565612"/>
              <a:gd name="connsiteX41" fmla="*/ 2497540 w 3152633"/>
              <a:gd name="connsiteY41" fmla="*/ 479718 h 565612"/>
              <a:gd name="connsiteX42" fmla="*/ 2606722 w 3152633"/>
              <a:gd name="connsiteY42" fmla="*/ 384184 h 565612"/>
              <a:gd name="connsiteX43" fmla="*/ 2702256 w 3152633"/>
              <a:gd name="connsiteY43" fmla="*/ 315945 h 565612"/>
              <a:gd name="connsiteX44" fmla="*/ 2811439 w 3152633"/>
              <a:gd name="connsiteY44" fmla="*/ 206763 h 565612"/>
              <a:gd name="connsiteX45" fmla="*/ 2906973 w 3152633"/>
              <a:gd name="connsiteY45" fmla="*/ 138524 h 565612"/>
              <a:gd name="connsiteX46" fmla="*/ 2934268 w 3152633"/>
              <a:gd name="connsiteY46" fmla="*/ 220411 h 565612"/>
              <a:gd name="connsiteX47" fmla="*/ 2961564 w 3152633"/>
              <a:gd name="connsiteY47" fmla="*/ 397832 h 565612"/>
              <a:gd name="connsiteX48" fmla="*/ 3029803 w 3152633"/>
              <a:gd name="connsiteY48" fmla="*/ 315945 h 565612"/>
              <a:gd name="connsiteX49" fmla="*/ 3084394 w 3152633"/>
              <a:gd name="connsiteY49" fmla="*/ 247706 h 565612"/>
              <a:gd name="connsiteX50" fmla="*/ 3098042 w 3152633"/>
              <a:gd name="connsiteY50" fmla="*/ 193115 h 565612"/>
              <a:gd name="connsiteX51" fmla="*/ 3125337 w 3152633"/>
              <a:gd name="connsiteY51" fmla="*/ 152172 h 565612"/>
              <a:gd name="connsiteX52" fmla="*/ 3152633 w 3152633"/>
              <a:gd name="connsiteY52" fmla="*/ 83933 h 565612"/>
              <a:gd name="connsiteX53" fmla="*/ 3111689 w 3152633"/>
              <a:gd name="connsiteY53" fmla="*/ 15694 h 565612"/>
              <a:gd name="connsiteX54" fmla="*/ 2988859 w 3152633"/>
              <a:gd name="connsiteY54" fmla="*/ 97581 h 565612"/>
              <a:gd name="connsiteX55" fmla="*/ 2893325 w 3152633"/>
              <a:gd name="connsiteY55" fmla="*/ 152172 h 565612"/>
              <a:gd name="connsiteX56" fmla="*/ 2797791 w 3152633"/>
              <a:gd name="connsiteY56" fmla="*/ 193115 h 565612"/>
              <a:gd name="connsiteX57" fmla="*/ 2729552 w 3152633"/>
              <a:gd name="connsiteY57" fmla="*/ 179467 h 565612"/>
              <a:gd name="connsiteX58" fmla="*/ 2661313 w 3152633"/>
              <a:gd name="connsiteY58" fmla="*/ 83933 h 565612"/>
              <a:gd name="connsiteX59" fmla="*/ 2620370 w 3152633"/>
              <a:gd name="connsiteY59" fmla="*/ 56638 h 565612"/>
              <a:gd name="connsiteX60" fmla="*/ 2593074 w 3152633"/>
              <a:gd name="connsiteY60" fmla="*/ 15694 h 565612"/>
              <a:gd name="connsiteX61" fmla="*/ 2634018 w 3152633"/>
              <a:gd name="connsiteY61" fmla="*/ 247706 h 565612"/>
              <a:gd name="connsiteX62" fmla="*/ 2661313 w 3152633"/>
              <a:gd name="connsiteY62" fmla="*/ 302297 h 565612"/>
              <a:gd name="connsiteX63" fmla="*/ 2674961 w 3152633"/>
              <a:gd name="connsiteY63" fmla="*/ 343241 h 565612"/>
              <a:gd name="connsiteX64" fmla="*/ 2756848 w 3152633"/>
              <a:gd name="connsiteY64" fmla="*/ 438775 h 565612"/>
              <a:gd name="connsiteX65" fmla="*/ 2825086 w 3152633"/>
              <a:gd name="connsiteY65" fmla="*/ 520661 h 565612"/>
              <a:gd name="connsiteX66" fmla="*/ 2852382 w 3152633"/>
              <a:gd name="connsiteY66" fmla="*/ 479718 h 565612"/>
              <a:gd name="connsiteX67" fmla="*/ 2825086 w 3152633"/>
              <a:gd name="connsiteY67" fmla="*/ 397832 h 565612"/>
              <a:gd name="connsiteX68" fmla="*/ 2784143 w 3152633"/>
              <a:gd name="connsiteY68" fmla="*/ 275002 h 565612"/>
              <a:gd name="connsiteX69" fmla="*/ 2729552 w 3152633"/>
              <a:gd name="connsiteY69" fmla="*/ 193115 h 565612"/>
              <a:gd name="connsiteX70" fmla="*/ 2702256 w 3152633"/>
              <a:gd name="connsiteY70" fmla="*/ 152172 h 565612"/>
              <a:gd name="connsiteX71" fmla="*/ 2688609 w 3152633"/>
              <a:gd name="connsiteY71" fmla="*/ 97581 h 565612"/>
              <a:gd name="connsiteX72" fmla="*/ 2661313 w 3152633"/>
              <a:gd name="connsiteY72" fmla="*/ 15694 h 565612"/>
              <a:gd name="connsiteX73" fmla="*/ 2715904 w 3152633"/>
              <a:gd name="connsiteY73" fmla="*/ 56638 h 565612"/>
              <a:gd name="connsiteX74" fmla="*/ 2838734 w 3152633"/>
              <a:gd name="connsiteY74" fmla="*/ 152172 h 565612"/>
              <a:gd name="connsiteX75" fmla="*/ 2920621 w 3152633"/>
              <a:gd name="connsiteY75" fmla="*/ 179467 h 565612"/>
              <a:gd name="connsiteX76" fmla="*/ 3029803 w 3152633"/>
              <a:gd name="connsiteY76" fmla="*/ 165820 h 565612"/>
              <a:gd name="connsiteX77" fmla="*/ 3070746 w 3152633"/>
              <a:gd name="connsiteY77" fmla="*/ 179467 h 565612"/>
              <a:gd name="connsiteX78" fmla="*/ 3084394 w 3152633"/>
              <a:gd name="connsiteY78" fmla="*/ 315945 h 565612"/>
              <a:gd name="connsiteX79" fmla="*/ 3098042 w 3152633"/>
              <a:gd name="connsiteY79" fmla="*/ 356888 h 565612"/>
              <a:gd name="connsiteX80" fmla="*/ 3125337 w 3152633"/>
              <a:gd name="connsiteY80" fmla="*/ 466070 h 565612"/>
              <a:gd name="connsiteX81" fmla="*/ 3111689 w 3152633"/>
              <a:gd name="connsiteY81" fmla="*/ 520661 h 565612"/>
              <a:gd name="connsiteX82" fmla="*/ 3016155 w 3152633"/>
              <a:gd name="connsiteY82" fmla="*/ 466070 h 565612"/>
              <a:gd name="connsiteX83" fmla="*/ 2947916 w 3152633"/>
              <a:gd name="connsiteY83" fmla="*/ 438775 h 565612"/>
              <a:gd name="connsiteX84" fmla="*/ 2852382 w 3152633"/>
              <a:gd name="connsiteY84" fmla="*/ 370536 h 565612"/>
              <a:gd name="connsiteX85" fmla="*/ 2811439 w 3152633"/>
              <a:gd name="connsiteY85" fmla="*/ 329593 h 565612"/>
              <a:gd name="connsiteX86" fmla="*/ 2702256 w 3152633"/>
              <a:gd name="connsiteY86" fmla="*/ 220411 h 565612"/>
              <a:gd name="connsiteX87" fmla="*/ 2661313 w 3152633"/>
              <a:gd name="connsiteY87" fmla="*/ 124876 h 565612"/>
              <a:gd name="connsiteX88" fmla="*/ 2634018 w 3152633"/>
              <a:gd name="connsiteY88" fmla="*/ 83933 h 565612"/>
              <a:gd name="connsiteX89" fmla="*/ 2647665 w 3152633"/>
              <a:gd name="connsiteY89" fmla="*/ 2047 h 565612"/>
              <a:gd name="connsiteX90" fmla="*/ 2674961 w 3152633"/>
              <a:gd name="connsiteY90" fmla="*/ 42990 h 565612"/>
              <a:gd name="connsiteX91" fmla="*/ 2743200 w 3152633"/>
              <a:gd name="connsiteY91" fmla="*/ 97581 h 565612"/>
              <a:gd name="connsiteX92" fmla="*/ 2797791 w 3152633"/>
              <a:gd name="connsiteY92" fmla="*/ 152172 h 565612"/>
              <a:gd name="connsiteX93" fmla="*/ 2838734 w 3152633"/>
              <a:gd name="connsiteY93" fmla="*/ 138524 h 565612"/>
              <a:gd name="connsiteX94" fmla="*/ 2852382 w 3152633"/>
              <a:gd name="connsiteY94" fmla="*/ 70285 h 56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2633" h="565612">
                <a:moveTo>
                  <a:pt x="0" y="384184"/>
                </a:moveTo>
                <a:cubicBezTo>
                  <a:pt x="22746" y="365987"/>
                  <a:pt x="42666" y="343542"/>
                  <a:pt x="68239" y="329593"/>
                </a:cubicBezTo>
                <a:cubicBezTo>
                  <a:pt x="133853" y="293803"/>
                  <a:pt x="216274" y="295683"/>
                  <a:pt x="286603" y="288650"/>
                </a:cubicBezTo>
                <a:lnTo>
                  <a:pt x="368489" y="261354"/>
                </a:lnTo>
                <a:cubicBezTo>
                  <a:pt x="382137" y="256805"/>
                  <a:pt x="395242" y="250071"/>
                  <a:pt x="409433" y="247706"/>
                </a:cubicBezTo>
                <a:cubicBezTo>
                  <a:pt x="557206" y="223077"/>
                  <a:pt x="438191" y="247288"/>
                  <a:pt x="532262" y="220411"/>
                </a:cubicBezTo>
                <a:cubicBezTo>
                  <a:pt x="565641" y="210875"/>
                  <a:pt x="644414" y="195684"/>
                  <a:pt x="668740" y="179467"/>
                </a:cubicBezTo>
                <a:lnTo>
                  <a:pt x="709683" y="152172"/>
                </a:lnTo>
                <a:cubicBezTo>
                  <a:pt x="705134" y="234059"/>
                  <a:pt x="706208" y="316452"/>
                  <a:pt x="696036" y="397832"/>
                </a:cubicBezTo>
                <a:cubicBezTo>
                  <a:pt x="692467" y="426382"/>
                  <a:pt x="641445" y="488816"/>
                  <a:pt x="668740" y="479718"/>
                </a:cubicBezTo>
                <a:lnTo>
                  <a:pt x="750627" y="452423"/>
                </a:lnTo>
                <a:lnTo>
                  <a:pt x="873456" y="370536"/>
                </a:lnTo>
                <a:cubicBezTo>
                  <a:pt x="887104" y="361437"/>
                  <a:pt x="899729" y="350577"/>
                  <a:pt x="914400" y="343241"/>
                </a:cubicBezTo>
                <a:cubicBezTo>
                  <a:pt x="932597" y="334142"/>
                  <a:pt x="950291" y="323959"/>
                  <a:pt x="968991" y="315945"/>
                </a:cubicBezTo>
                <a:cubicBezTo>
                  <a:pt x="1045545" y="283136"/>
                  <a:pt x="974001" y="326730"/>
                  <a:pt x="1064525" y="275002"/>
                </a:cubicBezTo>
                <a:cubicBezTo>
                  <a:pt x="1078766" y="266864"/>
                  <a:pt x="1092121" y="257240"/>
                  <a:pt x="1105468" y="247706"/>
                </a:cubicBezTo>
                <a:cubicBezTo>
                  <a:pt x="1123977" y="234485"/>
                  <a:pt x="1140310" y="218048"/>
                  <a:pt x="1160059" y="206763"/>
                </a:cubicBezTo>
                <a:cubicBezTo>
                  <a:pt x="1172550" y="199625"/>
                  <a:pt x="1187355" y="197664"/>
                  <a:pt x="1201003" y="193115"/>
                </a:cubicBezTo>
                <a:cubicBezTo>
                  <a:pt x="1169799" y="473945"/>
                  <a:pt x="1216475" y="225249"/>
                  <a:pt x="1160059" y="356888"/>
                </a:cubicBezTo>
                <a:cubicBezTo>
                  <a:pt x="1152670" y="374128"/>
                  <a:pt x="1154030" y="394339"/>
                  <a:pt x="1146412" y="411479"/>
                </a:cubicBezTo>
                <a:cubicBezTo>
                  <a:pt x="1135639" y="435719"/>
                  <a:pt x="1116445" y="455569"/>
                  <a:pt x="1105468" y="479718"/>
                </a:cubicBezTo>
                <a:cubicBezTo>
                  <a:pt x="1093562" y="505911"/>
                  <a:pt x="1060199" y="584072"/>
                  <a:pt x="1078173" y="561605"/>
                </a:cubicBezTo>
                <a:cubicBezTo>
                  <a:pt x="1155676" y="464726"/>
                  <a:pt x="1107473" y="507818"/>
                  <a:pt x="1228298" y="438775"/>
                </a:cubicBezTo>
                <a:cubicBezTo>
                  <a:pt x="1274857" y="368939"/>
                  <a:pt x="1231029" y="420009"/>
                  <a:pt x="1310185" y="370536"/>
                </a:cubicBezTo>
                <a:cubicBezTo>
                  <a:pt x="1329474" y="358481"/>
                  <a:pt x="1345027" y="340878"/>
                  <a:pt x="1364776" y="329593"/>
                </a:cubicBezTo>
                <a:cubicBezTo>
                  <a:pt x="1377266" y="322456"/>
                  <a:pt x="1392496" y="321612"/>
                  <a:pt x="1405719" y="315945"/>
                </a:cubicBezTo>
                <a:cubicBezTo>
                  <a:pt x="1497728" y="276513"/>
                  <a:pt x="1425013" y="299475"/>
                  <a:pt x="1528549" y="247706"/>
                </a:cubicBezTo>
                <a:cubicBezTo>
                  <a:pt x="1641569" y="191195"/>
                  <a:pt x="1493084" y="284995"/>
                  <a:pt x="1610436" y="206763"/>
                </a:cubicBezTo>
                <a:cubicBezTo>
                  <a:pt x="1619534" y="284100"/>
                  <a:pt x="1611541" y="365441"/>
                  <a:pt x="1637731" y="438775"/>
                </a:cubicBezTo>
                <a:cubicBezTo>
                  <a:pt x="1644222" y="456951"/>
                  <a:pt x="1663736" y="410054"/>
                  <a:pt x="1678674" y="397832"/>
                </a:cubicBezTo>
                <a:cubicBezTo>
                  <a:pt x="1713883" y="369024"/>
                  <a:pt x="1750003" y="341179"/>
                  <a:pt x="1787856" y="315945"/>
                </a:cubicBezTo>
                <a:cubicBezTo>
                  <a:pt x="1873651" y="258750"/>
                  <a:pt x="1779495" y="319074"/>
                  <a:pt x="1883391" y="261354"/>
                </a:cubicBezTo>
                <a:cubicBezTo>
                  <a:pt x="1941621" y="229004"/>
                  <a:pt x="1948961" y="217655"/>
                  <a:pt x="2006221" y="193115"/>
                </a:cubicBezTo>
                <a:cubicBezTo>
                  <a:pt x="2019444" y="187448"/>
                  <a:pt x="2033516" y="184016"/>
                  <a:pt x="2047164" y="179467"/>
                </a:cubicBezTo>
                <a:cubicBezTo>
                  <a:pt x="2051713" y="197664"/>
                  <a:pt x="2060812" y="215301"/>
                  <a:pt x="2060812" y="234058"/>
                </a:cubicBezTo>
                <a:cubicBezTo>
                  <a:pt x="2060812" y="306988"/>
                  <a:pt x="2035175" y="380485"/>
                  <a:pt x="2047164" y="452423"/>
                </a:cubicBezTo>
                <a:cubicBezTo>
                  <a:pt x="2050903" y="474860"/>
                  <a:pt x="2069405" y="410779"/>
                  <a:pt x="2088107" y="397832"/>
                </a:cubicBezTo>
                <a:cubicBezTo>
                  <a:pt x="2242421" y="290999"/>
                  <a:pt x="2174927" y="354774"/>
                  <a:pt x="2265528" y="315945"/>
                </a:cubicBezTo>
                <a:cubicBezTo>
                  <a:pt x="2365441" y="273125"/>
                  <a:pt x="2274064" y="300164"/>
                  <a:pt x="2374710" y="275002"/>
                </a:cubicBezTo>
                <a:cubicBezTo>
                  <a:pt x="2435391" y="295229"/>
                  <a:pt x="2416492" y="275763"/>
                  <a:pt x="2429301" y="356888"/>
                </a:cubicBezTo>
                <a:cubicBezTo>
                  <a:pt x="2439335" y="420437"/>
                  <a:pt x="2456597" y="547957"/>
                  <a:pt x="2456597" y="547957"/>
                </a:cubicBezTo>
                <a:cubicBezTo>
                  <a:pt x="2470245" y="525211"/>
                  <a:pt x="2481254" y="500657"/>
                  <a:pt x="2497540" y="479718"/>
                </a:cubicBezTo>
                <a:cubicBezTo>
                  <a:pt x="2544936" y="418780"/>
                  <a:pt x="2552119" y="431961"/>
                  <a:pt x="2606722" y="384184"/>
                </a:cubicBezTo>
                <a:cubicBezTo>
                  <a:pt x="2686431" y="314438"/>
                  <a:pt x="2628544" y="340516"/>
                  <a:pt x="2702256" y="315945"/>
                </a:cubicBezTo>
                <a:cubicBezTo>
                  <a:pt x="2738650" y="279551"/>
                  <a:pt x="2770264" y="237644"/>
                  <a:pt x="2811439" y="206763"/>
                </a:cubicBezTo>
                <a:cubicBezTo>
                  <a:pt x="2879152" y="155978"/>
                  <a:pt x="2847104" y="178438"/>
                  <a:pt x="2906973" y="138524"/>
                </a:cubicBezTo>
                <a:cubicBezTo>
                  <a:pt x="2916071" y="165820"/>
                  <a:pt x="2928341" y="192256"/>
                  <a:pt x="2934268" y="220411"/>
                </a:cubicBezTo>
                <a:cubicBezTo>
                  <a:pt x="2946595" y="278964"/>
                  <a:pt x="2919253" y="355522"/>
                  <a:pt x="2961564" y="397832"/>
                </a:cubicBezTo>
                <a:cubicBezTo>
                  <a:pt x="2986688" y="422956"/>
                  <a:pt x="3007057" y="343241"/>
                  <a:pt x="3029803" y="315945"/>
                </a:cubicBezTo>
                <a:cubicBezTo>
                  <a:pt x="3074421" y="182094"/>
                  <a:pt x="3002084" y="371172"/>
                  <a:pt x="3084394" y="247706"/>
                </a:cubicBezTo>
                <a:cubicBezTo>
                  <a:pt x="3094799" y="232099"/>
                  <a:pt x="3090653" y="210355"/>
                  <a:pt x="3098042" y="193115"/>
                </a:cubicBezTo>
                <a:cubicBezTo>
                  <a:pt x="3104503" y="178039"/>
                  <a:pt x="3118002" y="166843"/>
                  <a:pt x="3125337" y="152172"/>
                </a:cubicBezTo>
                <a:cubicBezTo>
                  <a:pt x="3136293" y="130260"/>
                  <a:pt x="3143534" y="106679"/>
                  <a:pt x="3152633" y="83933"/>
                </a:cubicBezTo>
                <a:cubicBezTo>
                  <a:pt x="3138985" y="61187"/>
                  <a:pt x="3138124" y="13491"/>
                  <a:pt x="3111689" y="15694"/>
                </a:cubicBezTo>
                <a:cubicBezTo>
                  <a:pt x="3062651" y="19781"/>
                  <a:pt x="3029802" y="70285"/>
                  <a:pt x="2988859" y="97581"/>
                </a:cubicBezTo>
                <a:cubicBezTo>
                  <a:pt x="2947743" y="124992"/>
                  <a:pt x="2941805" y="131394"/>
                  <a:pt x="2893325" y="152172"/>
                </a:cubicBezTo>
                <a:cubicBezTo>
                  <a:pt x="2752735" y="212426"/>
                  <a:pt x="2978876" y="102574"/>
                  <a:pt x="2797791" y="193115"/>
                </a:cubicBezTo>
                <a:cubicBezTo>
                  <a:pt x="2775045" y="188566"/>
                  <a:pt x="2749223" y="191761"/>
                  <a:pt x="2729552" y="179467"/>
                </a:cubicBezTo>
                <a:cubicBezTo>
                  <a:pt x="2700899" y="161559"/>
                  <a:pt x="2685267" y="107887"/>
                  <a:pt x="2661313" y="83933"/>
                </a:cubicBezTo>
                <a:cubicBezTo>
                  <a:pt x="2649715" y="72335"/>
                  <a:pt x="2634018" y="65736"/>
                  <a:pt x="2620370" y="56638"/>
                </a:cubicBezTo>
                <a:cubicBezTo>
                  <a:pt x="2611271" y="42990"/>
                  <a:pt x="2595109" y="-582"/>
                  <a:pt x="2593074" y="15694"/>
                </a:cubicBezTo>
                <a:cubicBezTo>
                  <a:pt x="2583508" y="92220"/>
                  <a:pt x="2605615" y="176700"/>
                  <a:pt x="2634018" y="247706"/>
                </a:cubicBezTo>
                <a:cubicBezTo>
                  <a:pt x="2641574" y="266596"/>
                  <a:pt x="2653299" y="283597"/>
                  <a:pt x="2661313" y="302297"/>
                </a:cubicBezTo>
                <a:cubicBezTo>
                  <a:pt x="2666980" y="315520"/>
                  <a:pt x="2667823" y="330750"/>
                  <a:pt x="2674961" y="343241"/>
                </a:cubicBezTo>
                <a:cubicBezTo>
                  <a:pt x="2712135" y="408296"/>
                  <a:pt x="2712845" y="385971"/>
                  <a:pt x="2756848" y="438775"/>
                </a:cubicBezTo>
                <a:cubicBezTo>
                  <a:pt x="2851860" y="552788"/>
                  <a:pt x="2705460" y="401035"/>
                  <a:pt x="2825086" y="520661"/>
                </a:cubicBezTo>
                <a:cubicBezTo>
                  <a:pt x="2834185" y="507013"/>
                  <a:pt x="2852382" y="496121"/>
                  <a:pt x="2852382" y="479718"/>
                </a:cubicBezTo>
                <a:cubicBezTo>
                  <a:pt x="2852382" y="450946"/>
                  <a:pt x="2830728" y="426045"/>
                  <a:pt x="2825086" y="397832"/>
                </a:cubicBezTo>
                <a:cubicBezTo>
                  <a:pt x="2811743" y="331116"/>
                  <a:pt x="2818047" y="331508"/>
                  <a:pt x="2784143" y="275002"/>
                </a:cubicBezTo>
                <a:cubicBezTo>
                  <a:pt x="2767265" y="246872"/>
                  <a:pt x="2747749" y="220411"/>
                  <a:pt x="2729552" y="193115"/>
                </a:cubicBezTo>
                <a:lnTo>
                  <a:pt x="2702256" y="152172"/>
                </a:lnTo>
                <a:cubicBezTo>
                  <a:pt x="2697707" y="133975"/>
                  <a:pt x="2693999" y="115547"/>
                  <a:pt x="2688609" y="97581"/>
                </a:cubicBezTo>
                <a:cubicBezTo>
                  <a:pt x="2680341" y="70022"/>
                  <a:pt x="2638295" y="-1570"/>
                  <a:pt x="2661313" y="15694"/>
                </a:cubicBezTo>
                <a:cubicBezTo>
                  <a:pt x="2679510" y="29342"/>
                  <a:pt x="2698634" y="41835"/>
                  <a:pt x="2715904" y="56638"/>
                </a:cubicBezTo>
                <a:cubicBezTo>
                  <a:pt x="2760863" y="95174"/>
                  <a:pt x="2773392" y="130392"/>
                  <a:pt x="2838734" y="152172"/>
                </a:cubicBezTo>
                <a:lnTo>
                  <a:pt x="2920621" y="179467"/>
                </a:lnTo>
                <a:cubicBezTo>
                  <a:pt x="2957015" y="174918"/>
                  <a:pt x="2993126" y="165820"/>
                  <a:pt x="3029803" y="165820"/>
                </a:cubicBezTo>
                <a:cubicBezTo>
                  <a:pt x="3044189" y="165820"/>
                  <a:pt x="3065830" y="165947"/>
                  <a:pt x="3070746" y="179467"/>
                </a:cubicBezTo>
                <a:cubicBezTo>
                  <a:pt x="3086370" y="222434"/>
                  <a:pt x="3077442" y="270757"/>
                  <a:pt x="3084394" y="315945"/>
                </a:cubicBezTo>
                <a:cubicBezTo>
                  <a:pt x="3086582" y="330164"/>
                  <a:pt x="3094553" y="342932"/>
                  <a:pt x="3098042" y="356888"/>
                </a:cubicBezTo>
                <a:lnTo>
                  <a:pt x="3125337" y="466070"/>
                </a:lnTo>
                <a:cubicBezTo>
                  <a:pt x="3120788" y="484267"/>
                  <a:pt x="3127773" y="511010"/>
                  <a:pt x="3111689" y="520661"/>
                </a:cubicBezTo>
                <a:cubicBezTo>
                  <a:pt x="3073118" y="543804"/>
                  <a:pt x="3034609" y="477604"/>
                  <a:pt x="3016155" y="466070"/>
                </a:cubicBezTo>
                <a:cubicBezTo>
                  <a:pt x="2995380" y="453086"/>
                  <a:pt x="2969828" y="449731"/>
                  <a:pt x="2947916" y="438775"/>
                </a:cubicBezTo>
                <a:cubicBezTo>
                  <a:pt x="2930638" y="430136"/>
                  <a:pt x="2861033" y="377951"/>
                  <a:pt x="2852382" y="370536"/>
                </a:cubicBezTo>
                <a:cubicBezTo>
                  <a:pt x="2837728" y="357975"/>
                  <a:pt x="2826266" y="341949"/>
                  <a:pt x="2811439" y="329593"/>
                </a:cubicBezTo>
                <a:cubicBezTo>
                  <a:pt x="2735149" y="266018"/>
                  <a:pt x="2793522" y="350790"/>
                  <a:pt x="2702256" y="220411"/>
                </a:cubicBezTo>
                <a:cubicBezTo>
                  <a:pt x="2652562" y="149419"/>
                  <a:pt x="2692684" y="187619"/>
                  <a:pt x="2661313" y="124876"/>
                </a:cubicBezTo>
                <a:cubicBezTo>
                  <a:pt x="2653978" y="110205"/>
                  <a:pt x="2643116" y="97581"/>
                  <a:pt x="2634018" y="83933"/>
                </a:cubicBezTo>
                <a:cubicBezTo>
                  <a:pt x="2638567" y="56638"/>
                  <a:pt x="2628098" y="21614"/>
                  <a:pt x="2647665" y="2047"/>
                </a:cubicBezTo>
                <a:cubicBezTo>
                  <a:pt x="2659263" y="-9551"/>
                  <a:pt x="2663363" y="31392"/>
                  <a:pt x="2674961" y="42990"/>
                </a:cubicBezTo>
                <a:cubicBezTo>
                  <a:pt x="2695559" y="63588"/>
                  <a:pt x="2721428" y="78228"/>
                  <a:pt x="2743200" y="97581"/>
                </a:cubicBezTo>
                <a:cubicBezTo>
                  <a:pt x="2762434" y="114678"/>
                  <a:pt x="2779594" y="133975"/>
                  <a:pt x="2797791" y="152172"/>
                </a:cubicBezTo>
                <a:cubicBezTo>
                  <a:pt x="2811439" y="147623"/>
                  <a:pt x="2828562" y="148696"/>
                  <a:pt x="2838734" y="138524"/>
                </a:cubicBezTo>
                <a:cubicBezTo>
                  <a:pt x="2855259" y="121999"/>
                  <a:pt x="2852382" y="91064"/>
                  <a:pt x="2852382" y="70285"/>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131934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8885" y="0"/>
            <a:ext cx="7011054" cy="6858000"/>
          </a:xfrm>
          <a:prstGeom prst="rect">
            <a:avLst/>
          </a:prstGeom>
        </p:spPr>
      </p:pic>
    </p:spTree>
    <p:extLst>
      <p:ext uri="{BB962C8B-B14F-4D97-AF65-F5344CB8AC3E}">
        <p14:creationId xmlns:p14="http://schemas.microsoft.com/office/powerpoint/2010/main" val="6050761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5" descr="C:\Users\rclaus\AppData\Local\Microsoft\Windows\Temporary Internet Files\Content.IE5\QOLOMEZU\MP90044278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753" y="9921"/>
            <a:ext cx="10331354" cy="687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988813"/>
      </p:ext>
    </p:extLst>
  </p:cSld>
  <p:clrMapOvr>
    <a:masterClrMapping/>
  </p:clrMapOvr>
  <mc:AlternateContent xmlns:mc="http://schemas.openxmlformats.org/markup-compatibility/2006">
    <mc:Choice xmlns:p14="http://schemas.microsoft.com/office/powerpoint/2010/main" Requires="p14">
      <p:transition spd="med">
        <p14:flip dir="r"/>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137146" y="243513"/>
            <a:ext cx="3914533" cy="6370975"/>
          </a:xfrm>
          <a:prstGeom prst="rect">
            <a:avLst/>
          </a:prstGeom>
          <a:noFill/>
        </p:spPr>
        <p:txBody>
          <a:bodyPr wrap="none" lIns="0" tIns="0" rIns="0" bIns="0" rtlCol="0">
            <a:spAutoFit/>
          </a:bodyPr>
          <a:lstStyle/>
          <a:p>
            <a:pPr algn="ctr"/>
            <a:endParaRPr lang="en-CA" sz="13800" b="1"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a:p>
            <a:pPr algn="ctr"/>
            <a:r>
              <a:rPr lang="en-CA" sz="138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Can</a:t>
            </a:r>
          </a:p>
          <a:p>
            <a:pPr algn="ctr"/>
            <a:r>
              <a:rPr lang="en-CA" sz="138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Help</a:t>
            </a:r>
            <a:endParaRPr lang="en-US" sz="13800" b="1" dirty="0" smtClean="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23" name="Rectangle 22"/>
          <p:cNvSpPr/>
          <p:nvPr/>
        </p:nvSpPr>
        <p:spPr>
          <a:xfrm>
            <a:off x="4659153" y="195844"/>
            <a:ext cx="2871876" cy="2215991"/>
          </a:xfrm>
          <a:prstGeom prst="rect">
            <a:avLst/>
          </a:prstGeom>
        </p:spPr>
        <p:txBody>
          <a:bodyPr wrap="none">
            <a:spAutoFit/>
          </a:bodyPr>
          <a:lstStyle/>
          <a:p>
            <a:r>
              <a:rPr lang="en-CA" sz="13800" b="1" dirty="0">
                <a:gradFill>
                  <a:gsLst>
                    <a:gs pos="0">
                      <a:schemeClr val="tx1"/>
                    </a:gs>
                    <a:gs pos="86000">
                      <a:schemeClr val="tx1"/>
                    </a:gs>
                  </a:gsLst>
                  <a:lin ang="5400000" scaled="0"/>
                </a:gradFill>
                <a:effectLst>
                  <a:outerShdw blurRad="38100" dist="38100" dir="2700000" algn="tl">
                    <a:srgbClr val="000000">
                      <a:alpha val="43137"/>
                    </a:srgbClr>
                  </a:outerShdw>
                </a:effectLst>
              </a:rPr>
              <a:t>We</a:t>
            </a:r>
            <a:endParaRPr lang="en-US" sz="13800" dirty="0"/>
          </a:p>
        </p:txBody>
      </p:sp>
      <p:sp>
        <p:nvSpPr>
          <p:cNvPr id="24" name="Rectangle 23"/>
          <p:cNvSpPr/>
          <p:nvPr/>
        </p:nvSpPr>
        <p:spPr>
          <a:xfrm>
            <a:off x="4175046" y="198098"/>
            <a:ext cx="3835537" cy="2215991"/>
          </a:xfrm>
          <a:prstGeom prst="rect">
            <a:avLst/>
          </a:prstGeom>
        </p:spPr>
        <p:txBody>
          <a:bodyPr wrap="none">
            <a:spAutoFit/>
          </a:bodyPr>
          <a:lstStyle/>
          <a:p>
            <a:r>
              <a:rPr lang="en-CA" sz="13800"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YOU</a:t>
            </a:r>
            <a:endParaRPr lang="en-US" sz="13800" dirty="0"/>
          </a:p>
        </p:txBody>
      </p:sp>
    </p:spTree>
    <p:extLst>
      <p:ext uri="{BB962C8B-B14F-4D97-AF65-F5344CB8AC3E}">
        <p14:creationId xmlns:p14="http://schemas.microsoft.com/office/powerpoint/2010/main" val="40032204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grpId="1" nodeType="clickEffect">
                                  <p:stCondLst>
                                    <p:cond delay="0"/>
                                  </p:stCondLst>
                                  <p:childTnLst>
                                    <p:animEffect transition="out" filter="wipe(down)">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3" grpId="1"/>
      <p:bldP spid="2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Action Plan</a:t>
            </a:r>
            <a:endParaRPr lang="en-US" dirty="0"/>
          </a:p>
        </p:txBody>
      </p:sp>
      <p:sp>
        <p:nvSpPr>
          <p:cNvPr id="3" name="Content Placeholder 2"/>
          <p:cNvSpPr>
            <a:spLocks noGrp="1"/>
          </p:cNvSpPr>
          <p:nvPr>
            <p:ph idx="1"/>
          </p:nvPr>
        </p:nvSpPr>
        <p:spPr>
          <a:xfrm>
            <a:off x="519112" y="1447799"/>
            <a:ext cx="11149013" cy="3557897"/>
          </a:xfrm>
        </p:spPr>
        <p:txBody>
          <a:bodyPr/>
          <a:lstStyle/>
          <a:p>
            <a:r>
              <a:rPr lang="en-CA" dirty="0" smtClean="0"/>
              <a:t>Do you planning</a:t>
            </a:r>
          </a:p>
          <a:p>
            <a:r>
              <a:rPr lang="en-CA" dirty="0" smtClean="0"/>
              <a:t>Test tools out and trial in lab</a:t>
            </a:r>
          </a:p>
          <a:p>
            <a:r>
              <a:rPr lang="en-CA" dirty="0" smtClean="0"/>
              <a:t>Seize Opportunity for change</a:t>
            </a:r>
          </a:p>
          <a:p>
            <a:pPr lvl="1"/>
            <a:r>
              <a:rPr lang="en-CA" dirty="0" smtClean="0"/>
              <a:t>Virtualization</a:t>
            </a:r>
          </a:p>
          <a:p>
            <a:pPr lvl="1"/>
            <a:r>
              <a:rPr lang="en-CA" dirty="0" smtClean="0"/>
              <a:t>Core Installs</a:t>
            </a:r>
          </a:p>
          <a:p>
            <a:r>
              <a:rPr lang="en-CA" dirty="0" smtClean="0"/>
              <a:t>Test your back out strategy</a:t>
            </a:r>
          </a:p>
          <a:p>
            <a:r>
              <a:rPr lang="en-CA" dirty="0" smtClean="0"/>
              <a:t>Document your plan </a:t>
            </a:r>
          </a:p>
        </p:txBody>
      </p:sp>
    </p:spTree>
    <p:extLst>
      <p:ext uri="{BB962C8B-B14F-4D97-AF65-F5344CB8AC3E}">
        <p14:creationId xmlns:p14="http://schemas.microsoft.com/office/powerpoint/2010/main" val="379064525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Resources – TechNet Articles</a:t>
            </a:r>
            <a:endParaRPr lang="en-US" dirty="0"/>
          </a:p>
        </p:txBody>
      </p:sp>
      <p:sp>
        <p:nvSpPr>
          <p:cNvPr id="3" name="Content Placeholder 2"/>
          <p:cNvSpPr>
            <a:spLocks noGrp="1"/>
          </p:cNvSpPr>
          <p:nvPr>
            <p:ph idx="1"/>
          </p:nvPr>
        </p:nvSpPr>
        <p:spPr>
          <a:xfrm>
            <a:off x="519112" y="1447799"/>
            <a:ext cx="11149013" cy="4924425"/>
          </a:xfrm>
        </p:spPr>
        <p:txBody>
          <a:bodyPr/>
          <a:lstStyle/>
          <a:p>
            <a:pPr>
              <a:lnSpc>
                <a:spcPct val="150000"/>
              </a:lnSpc>
            </a:pPr>
            <a:r>
              <a:rPr lang="en-US" dirty="0">
                <a:effectLst>
                  <a:outerShdw blurRad="38100" dist="38100" dir="2700000" algn="tl">
                    <a:srgbClr val="000000">
                      <a:alpha val="43137"/>
                    </a:srgbClr>
                  </a:outerShdw>
                </a:effectLst>
                <a:hlinkClick r:id="rId2"/>
              </a:rPr>
              <a:t>Migrate Server Roles to Windows Server 2008 </a:t>
            </a:r>
            <a:r>
              <a:rPr lang="en-US" dirty="0" smtClean="0">
                <a:effectLst>
                  <a:outerShdw blurRad="38100" dist="38100" dir="2700000" algn="tl">
                    <a:srgbClr val="000000">
                      <a:alpha val="43137"/>
                    </a:srgbClr>
                  </a:outerShdw>
                </a:effectLst>
                <a:hlinkClick r:id="rId2"/>
              </a:rPr>
              <a:t>R2</a:t>
            </a:r>
            <a:endParaRPr lang="en-US" dirty="0" smtClean="0">
              <a:effectLst>
                <a:outerShdw blurRad="38100" dist="38100" dir="2700000" algn="tl">
                  <a:srgbClr val="000000">
                    <a:alpha val="43137"/>
                  </a:srgbClr>
                </a:outerShdw>
              </a:effectLst>
            </a:endParaRPr>
          </a:p>
          <a:p>
            <a:pPr>
              <a:lnSpc>
                <a:spcPct val="150000"/>
              </a:lnSpc>
            </a:pPr>
            <a:r>
              <a:rPr lang="en-US" dirty="0">
                <a:effectLst>
                  <a:outerShdw blurRad="38100" dist="38100" dir="2700000" algn="tl">
                    <a:srgbClr val="000000">
                      <a:alpha val="43137"/>
                    </a:srgbClr>
                  </a:outerShdw>
                </a:effectLst>
                <a:hlinkClick r:id="rId3"/>
              </a:rPr>
              <a:t>Windows Server Migration Tools </a:t>
            </a:r>
            <a:r>
              <a:rPr lang="en-US" dirty="0" smtClean="0">
                <a:effectLst>
                  <a:outerShdw blurRad="38100" dist="38100" dir="2700000" algn="tl">
                    <a:srgbClr val="000000">
                      <a:alpha val="43137"/>
                    </a:srgbClr>
                  </a:outerShdw>
                </a:effectLst>
                <a:hlinkClick r:id="rId3"/>
              </a:rPr>
              <a:t>Installation</a:t>
            </a:r>
            <a:endParaRPr lang="en-US" dirty="0" smtClean="0">
              <a:effectLst>
                <a:outerShdw blurRad="38100" dist="38100" dir="2700000" algn="tl">
                  <a:srgbClr val="000000">
                    <a:alpha val="43137"/>
                  </a:srgbClr>
                </a:outerShdw>
              </a:effectLst>
            </a:endParaRPr>
          </a:p>
          <a:p>
            <a:pPr>
              <a:lnSpc>
                <a:spcPct val="150000"/>
              </a:lnSpc>
            </a:pPr>
            <a:r>
              <a:rPr lang="en-US" dirty="0">
                <a:effectLst>
                  <a:outerShdw blurRad="38100" dist="38100" dir="2700000" algn="tl">
                    <a:srgbClr val="000000">
                      <a:alpha val="43137"/>
                    </a:srgbClr>
                  </a:outerShdw>
                </a:effectLst>
                <a:hlinkClick r:id="rId4"/>
              </a:rPr>
              <a:t>DHCP Server Migration: Preparing to Migrate</a:t>
            </a:r>
            <a:endParaRPr lang="en-US" dirty="0">
              <a:effectLst>
                <a:outerShdw blurRad="38100" dist="38100" dir="2700000" algn="tl">
                  <a:srgbClr val="000000">
                    <a:alpha val="43137"/>
                  </a:srgbClr>
                </a:outerShdw>
              </a:effectLst>
            </a:endParaRPr>
          </a:p>
          <a:p>
            <a:pPr>
              <a:lnSpc>
                <a:spcPct val="150000"/>
              </a:lnSpc>
            </a:pPr>
            <a:r>
              <a:rPr lang="en-US" dirty="0">
                <a:effectLst>
                  <a:outerShdw blurRad="38100" dist="38100" dir="2700000" algn="tl">
                    <a:srgbClr val="000000">
                      <a:alpha val="43137"/>
                    </a:srgbClr>
                  </a:outerShdw>
                </a:effectLst>
                <a:hlinkClick r:id="rId5"/>
              </a:rPr>
              <a:t>Print Services Migration </a:t>
            </a:r>
            <a:r>
              <a:rPr lang="en-US" dirty="0" smtClean="0">
                <a:effectLst>
                  <a:outerShdw blurRad="38100" dist="38100" dir="2700000" algn="tl">
                    <a:srgbClr val="000000">
                      <a:alpha val="43137"/>
                    </a:srgbClr>
                  </a:outerShdw>
                </a:effectLst>
                <a:hlinkClick r:id="rId5"/>
              </a:rPr>
              <a:t>Guide</a:t>
            </a:r>
            <a:endParaRPr lang="en-US" dirty="0" smtClean="0">
              <a:effectLst>
                <a:outerShdw blurRad="38100" dist="38100" dir="2700000" algn="tl">
                  <a:srgbClr val="000000">
                    <a:alpha val="43137"/>
                  </a:srgbClr>
                </a:outerShdw>
              </a:effectLst>
            </a:endParaRPr>
          </a:p>
          <a:p>
            <a:pPr>
              <a:lnSpc>
                <a:spcPct val="150000"/>
              </a:lnSpc>
            </a:pPr>
            <a:r>
              <a:rPr lang="en-US" dirty="0" smtClean="0">
                <a:effectLst>
                  <a:outerShdw blurRad="38100" dist="38100" dir="2700000" algn="tl">
                    <a:srgbClr val="000000">
                      <a:alpha val="43137"/>
                    </a:srgbClr>
                  </a:outerShdw>
                </a:effectLst>
                <a:hlinkClick r:id="rId6"/>
              </a:rPr>
              <a:t>File </a:t>
            </a:r>
            <a:r>
              <a:rPr lang="en-US" dirty="0">
                <a:effectLst>
                  <a:outerShdw blurRad="38100" dist="38100" dir="2700000" algn="tl">
                    <a:srgbClr val="000000">
                      <a:alpha val="43137"/>
                    </a:srgbClr>
                  </a:outerShdw>
                </a:effectLst>
                <a:hlinkClick r:id="rId6"/>
              </a:rPr>
              <a:t>Services Migration: Preparing to </a:t>
            </a:r>
            <a:r>
              <a:rPr lang="en-US" dirty="0" smtClean="0">
                <a:effectLst>
                  <a:outerShdw blurRad="38100" dist="38100" dir="2700000" algn="tl">
                    <a:srgbClr val="000000">
                      <a:alpha val="43137"/>
                    </a:srgbClr>
                  </a:outerShdw>
                </a:effectLst>
                <a:hlinkClick r:id="rId6"/>
              </a:rPr>
              <a:t>Migrate</a:t>
            </a:r>
            <a:endParaRPr lang="en-US" dirty="0" smtClean="0">
              <a:effectLst>
                <a:outerShdw blurRad="38100" dist="38100" dir="2700000" algn="tl">
                  <a:srgbClr val="000000">
                    <a:alpha val="43137"/>
                  </a:srgbClr>
                </a:outerShdw>
              </a:effectLst>
            </a:endParaRPr>
          </a:p>
          <a:p>
            <a:pPr>
              <a:lnSpc>
                <a:spcPct val="150000"/>
              </a:lnSpc>
            </a:pPr>
            <a:r>
              <a:rPr lang="en-CA" dirty="0" smtClean="0">
                <a:effectLst>
                  <a:outerShdw blurRad="38100" dist="38100" dir="2700000" algn="tl">
                    <a:srgbClr val="000000">
                      <a:alpha val="43137"/>
                    </a:srgbClr>
                  </a:outerShdw>
                </a:effectLst>
                <a:hlinkClick r:id="rId7"/>
              </a:rPr>
              <a:t>Certificate Services Upgrade and Migration</a:t>
            </a:r>
            <a:endParaRPr lang="en-CA"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092644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rgbClr val="005A84">
                    <a:lumMod val="60000"/>
                    <a:lumOff val="40000"/>
                  </a:srgbClr>
                </a:solidFill>
              </a:rPr>
              <a:t>Blue </a:t>
            </a:r>
            <a:r>
              <a:rPr lang="en-US" sz="2000" spc="-30" dirty="0">
                <a:solidFill>
                  <a:srgbClr val="005A84">
                    <a:lumMod val="60000"/>
                    <a:lumOff val="40000"/>
                  </a:srgb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Windows Azure - </a:t>
            </a:r>
            <a:r>
              <a:rPr lang="en-US" sz="2000" u="sng" dirty="0">
                <a:solidFill>
                  <a:srgbClr val="FFFFFF"/>
                </a:solidFill>
                <a:hlinkClick r:id="rId4"/>
              </a:rPr>
              <a:t>http://www.microsoft.com/windowsazure/</a:t>
            </a:r>
            <a:endParaRPr lang="en-US" sz="2000" dirty="0">
              <a:gradFill>
                <a:gsLst>
                  <a:gs pos="0">
                    <a:srgbClr val="FFFFFF"/>
                  </a:gs>
                  <a:gs pos="100000">
                    <a:srgbClr val="FFFFFF"/>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Microsoft System Center - </a:t>
            </a:r>
            <a:r>
              <a:rPr lang="en-US" sz="2000" u="sng" dirty="0">
                <a:solidFill>
                  <a:srgbClr val="FFFFFF"/>
                </a:solidFill>
                <a:hlinkClick r:id="rId5"/>
              </a:rPr>
              <a:t>http://www.microsoft.com/systemcenter/</a:t>
            </a:r>
            <a:endParaRPr lang="en-US" sz="2000" dirty="0">
              <a:gradFill>
                <a:gsLst>
                  <a:gs pos="0">
                    <a:srgbClr val="FFFFFF"/>
                  </a:gs>
                  <a:gs pos="100000">
                    <a:srgbClr val="FFFFFF"/>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Microsoft Forefront - </a:t>
            </a:r>
            <a:r>
              <a:rPr lang="en-US" sz="2000" u="sng" dirty="0">
                <a:solidFill>
                  <a:srgbClr val="FFFFFF"/>
                </a:solidFill>
                <a:hlinkClick r:id="rId6"/>
              </a:rPr>
              <a:t>http://www.microsoft.com/forefront/</a:t>
            </a: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Windows Server - </a:t>
            </a:r>
            <a:r>
              <a:rPr lang="en-US" sz="2000" u="sng" dirty="0">
                <a:solidFill>
                  <a:srgbClr val="FFFFFF"/>
                </a:solidFill>
                <a:hlinkClick r:id="rId7"/>
              </a:rPr>
              <a:t>http://www.microsoft.com/windowsserver/</a:t>
            </a:r>
            <a:r>
              <a:rPr lang="en-US" sz="2000" dirty="0">
                <a:solidFill>
                  <a:srgbClr val="FFFFFF"/>
                </a:solidFill>
              </a:rPr>
              <a:t> </a:t>
            </a:r>
            <a:endParaRPr lang="en-US" sz="2000" dirty="0">
              <a:gradFill>
                <a:gsLst>
                  <a:gs pos="0">
                    <a:srgbClr val="FFFFFF"/>
                  </a:gs>
                  <a:gs pos="100000">
                    <a:srgbClr val="FFFFFF"/>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Cloud Power - </a:t>
            </a:r>
            <a:r>
              <a:rPr lang="en-US" sz="2000" u="sng" dirty="0">
                <a:solidFill>
                  <a:srgbClr val="FFFFFF"/>
                </a:solidFill>
                <a:hlinkClick r:id="rId8"/>
              </a:rPr>
              <a:t>http://</a:t>
            </a:r>
            <a:r>
              <a:rPr lang="en-US" sz="2000" u="sng" dirty="0" smtClean="0">
                <a:solidFill>
                  <a:srgbClr val="FFFFFF"/>
                </a:solidFill>
                <a:hlinkClick r:id="rId8"/>
              </a:rPr>
              <a:t>www.microsoft.com/cloud/</a:t>
            </a:r>
            <a:r>
              <a:rPr lang="en-US" sz="2000" u="sng" dirty="0" smtClean="0">
                <a:solidFill>
                  <a:srgbClr val="FFFFFF"/>
                </a:solidFill>
              </a:rPr>
              <a:t>   </a:t>
            </a:r>
            <a:r>
              <a:rPr lang="en-US" sz="2000" dirty="0" smtClean="0">
                <a:solidFill>
                  <a:srgbClr val="FFFFFF"/>
                </a:solidFill>
              </a:rPr>
              <a:t> </a:t>
            </a:r>
            <a:endParaRPr lang="en-US" sz="2000" dirty="0">
              <a:gradFill>
                <a:gsLst>
                  <a:gs pos="0">
                    <a:srgbClr val="FFFFFF"/>
                  </a:gs>
                  <a:gs pos="100000">
                    <a:srgbClr val="FFFFFF"/>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Private Cloud - </a:t>
            </a:r>
            <a:r>
              <a:rPr lang="en-US" sz="2000" u="sng" dirty="0">
                <a:solidFill>
                  <a:srgbClr val="FFFFFF"/>
                </a:solidFill>
                <a:hlinkClick r:id="rId7"/>
              </a:rPr>
              <a:t>http://</a:t>
            </a:r>
            <a:r>
              <a:rPr lang="en-US" sz="2000" u="sng" dirty="0" smtClean="0">
                <a:solidFill>
                  <a:srgbClr val="FFFFFF"/>
                </a:solidFill>
                <a:hlinkClick r:id="rId7"/>
              </a:rPr>
              <a:t>www.microsoft.com/privatecloud/</a:t>
            </a:r>
            <a:r>
              <a:rPr lang="en-US" sz="2000" dirty="0" smtClean="0">
                <a:solidFill>
                  <a:srgbClr val="FFFFFF"/>
                </a:solidFill>
              </a:rPr>
              <a:t> </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249237500"/>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167372200"/>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25658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390255744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Scenario for this Session – </a:t>
            </a:r>
            <a:r>
              <a:rPr lang="en-US" b="1" dirty="0" err="1" smtClean="0">
                <a:effectLst>
                  <a:outerShdw blurRad="38100" dist="38100" dir="2700000" algn="tl">
                    <a:srgbClr val="000000">
                      <a:alpha val="43137"/>
                    </a:srgbClr>
                  </a:outerShdw>
                </a:effectLst>
              </a:rPr>
              <a:t>Contoso</a:t>
            </a:r>
            <a:r>
              <a:rPr lang="en-US" b="1" dirty="0" smtClean="0">
                <a:effectLst>
                  <a:outerShdw blurRad="38100" dist="38100" dir="2700000" algn="tl">
                    <a:srgbClr val="000000">
                      <a:alpha val="43137"/>
                    </a:srgbClr>
                  </a:outerShdw>
                </a:effectLst>
              </a:rPr>
              <a:t> Bank</a:t>
            </a:r>
            <a:endParaRPr lang="en-CA" b="1" dirty="0">
              <a:effectLst>
                <a:outerShdw blurRad="38100" dist="38100" dir="2700000" algn="tl">
                  <a:srgbClr val="000000">
                    <a:alpha val="43137"/>
                  </a:srgbClr>
                </a:outerShdw>
              </a:effectLst>
            </a:endParaRPr>
          </a:p>
        </p:txBody>
      </p:sp>
      <p:sp>
        <p:nvSpPr>
          <p:cNvPr id="3" name="Text Placeholder 2"/>
          <p:cNvSpPr>
            <a:spLocks noGrp="1"/>
          </p:cNvSpPr>
          <p:nvPr>
            <p:ph type="body" sz="quarter" idx="10"/>
          </p:nvPr>
        </p:nvSpPr>
        <p:spPr>
          <a:xfrm>
            <a:off x="519112" y="1447799"/>
            <a:ext cx="11149013" cy="4438138"/>
          </a:xfrm>
        </p:spPr>
        <p:txBody>
          <a:bodyPr/>
          <a:lstStyle/>
          <a:p>
            <a:r>
              <a:rPr lang="en-US" b="1" dirty="0" smtClean="0">
                <a:effectLst>
                  <a:outerShdw blurRad="38100" dist="38100" dir="2700000" algn="tl">
                    <a:srgbClr val="000000">
                      <a:alpha val="43137"/>
                    </a:srgbClr>
                  </a:outerShdw>
                </a:effectLst>
              </a:rPr>
              <a:t>Running Active Directory @ 2003 levels</a:t>
            </a:r>
          </a:p>
          <a:p>
            <a:pPr lvl="1"/>
            <a:r>
              <a:rPr lang="en-US" b="1" dirty="0" smtClean="0">
                <a:effectLst>
                  <a:outerShdw blurRad="38100" dist="38100" dir="2700000" algn="tl">
                    <a:srgbClr val="000000">
                      <a:alpha val="43137"/>
                    </a:srgbClr>
                  </a:outerShdw>
                </a:effectLst>
              </a:rPr>
              <a:t>Upgrade process underway</a:t>
            </a:r>
          </a:p>
          <a:p>
            <a:r>
              <a:rPr lang="en-US" b="1" dirty="0" smtClean="0">
                <a:effectLst>
                  <a:outerShdw blurRad="38100" dist="38100" dir="2700000" algn="tl">
                    <a:srgbClr val="000000">
                      <a:alpha val="43137"/>
                    </a:srgbClr>
                  </a:outerShdw>
                </a:effectLst>
              </a:rPr>
              <a:t>Multiple regional offices</a:t>
            </a:r>
          </a:p>
          <a:p>
            <a:r>
              <a:rPr lang="en-US" b="1" dirty="0" smtClean="0">
                <a:effectLst>
                  <a:outerShdw blurRad="38100" dist="38100" dir="2700000" algn="tl">
                    <a:srgbClr val="000000">
                      <a:alpha val="43137"/>
                    </a:srgbClr>
                  </a:outerShdw>
                </a:effectLst>
              </a:rPr>
              <a:t>Core infrastructure on aging hardware</a:t>
            </a:r>
          </a:p>
          <a:p>
            <a:pPr lvl="1"/>
            <a:r>
              <a:rPr lang="en-US" b="1" dirty="0" smtClean="0">
                <a:effectLst>
                  <a:outerShdw blurRad="38100" dist="38100" dir="2700000" algn="tl">
                    <a:srgbClr val="000000">
                      <a:alpha val="43137"/>
                    </a:srgbClr>
                  </a:outerShdw>
                </a:effectLst>
              </a:rPr>
              <a:t>AD Integrated DNS</a:t>
            </a:r>
          </a:p>
          <a:p>
            <a:pPr lvl="1"/>
            <a:r>
              <a:rPr lang="en-US" b="1" dirty="0" smtClean="0">
                <a:effectLst>
                  <a:outerShdw blurRad="38100" dist="38100" dir="2700000" algn="tl">
                    <a:srgbClr val="000000">
                      <a:alpha val="43137"/>
                    </a:srgbClr>
                  </a:outerShdw>
                </a:effectLst>
              </a:rPr>
              <a:t>DHCP</a:t>
            </a:r>
          </a:p>
          <a:p>
            <a:pPr lvl="1"/>
            <a:r>
              <a:rPr lang="en-US" b="1" dirty="0" smtClean="0">
                <a:effectLst>
                  <a:outerShdw blurRad="38100" dist="38100" dir="2700000" algn="tl">
                    <a:srgbClr val="000000">
                      <a:alpha val="43137"/>
                    </a:srgbClr>
                  </a:outerShdw>
                </a:effectLst>
              </a:rPr>
              <a:t>File &amp; Print</a:t>
            </a:r>
          </a:p>
          <a:p>
            <a:pPr lvl="1"/>
            <a:r>
              <a:rPr lang="en-US" b="1" dirty="0" smtClean="0">
                <a:effectLst>
                  <a:outerShdw blurRad="38100" dist="38100" dir="2700000" algn="tl">
                    <a:srgbClr val="000000">
                      <a:alpha val="43137"/>
                    </a:srgbClr>
                  </a:outerShdw>
                </a:effectLst>
              </a:rPr>
              <a:t>Certificate services</a:t>
            </a:r>
          </a:p>
          <a:p>
            <a:r>
              <a:rPr lang="en-CA" b="1" dirty="0" smtClean="0">
                <a:effectLst>
                  <a:outerShdw blurRad="38100" dist="38100" dir="2700000" algn="tl">
                    <a:srgbClr val="000000">
                      <a:alpha val="43137"/>
                    </a:srgbClr>
                  </a:outerShdw>
                </a:effectLst>
              </a:rPr>
              <a:t>No external consulting resources available to assist</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9476038"/>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effectLst>
                  <a:outerShdw blurRad="38100" dist="38100" dir="2700000" algn="tl">
                    <a:srgbClr val="000000">
                      <a:alpha val="43137"/>
                    </a:srgbClr>
                  </a:outerShdw>
                </a:effectLst>
              </a:rPr>
              <a:t>“Challenges” at </a:t>
            </a:r>
            <a:r>
              <a:rPr lang="en-CA" b="1" dirty="0" err="1" smtClean="0">
                <a:effectLst>
                  <a:outerShdw blurRad="38100" dist="38100" dir="2700000" algn="tl">
                    <a:srgbClr val="000000">
                      <a:alpha val="43137"/>
                    </a:srgbClr>
                  </a:outerShdw>
                </a:effectLst>
              </a:rPr>
              <a:t>Contoso</a:t>
            </a:r>
            <a:endParaRPr lang="en-CA" b="1" dirty="0">
              <a:effectLst>
                <a:outerShdw blurRad="38100" dist="38100" dir="2700000" algn="tl">
                  <a:srgbClr val="000000">
                    <a:alpha val="43137"/>
                  </a:srgbClr>
                </a:outerShdw>
              </a:effectLst>
            </a:endParaRPr>
          </a:p>
        </p:txBody>
      </p:sp>
      <p:sp>
        <p:nvSpPr>
          <p:cNvPr id="3" name="Text Placeholder 2"/>
          <p:cNvSpPr>
            <a:spLocks noGrp="1"/>
          </p:cNvSpPr>
          <p:nvPr>
            <p:ph type="body" sz="quarter" idx="10"/>
          </p:nvPr>
        </p:nvSpPr>
        <p:spPr>
          <a:xfrm>
            <a:off x="519112" y="1447799"/>
            <a:ext cx="11149013" cy="2591479"/>
          </a:xfrm>
        </p:spPr>
        <p:txBody>
          <a:bodyPr/>
          <a:lstStyle/>
          <a:p>
            <a:pPr>
              <a:spcAft>
                <a:spcPts val="600"/>
              </a:spcAft>
            </a:pPr>
            <a:r>
              <a:rPr lang="en-CA" sz="2800" b="1" dirty="0" smtClean="0">
                <a:effectLst>
                  <a:outerShdw blurRad="38100" dist="38100" dir="2700000" algn="tl">
                    <a:srgbClr val="000000">
                      <a:alpha val="43137"/>
                    </a:srgbClr>
                  </a:outerShdw>
                </a:effectLst>
              </a:rPr>
              <a:t>Time constraints</a:t>
            </a:r>
          </a:p>
          <a:p>
            <a:pPr>
              <a:spcAft>
                <a:spcPts val="600"/>
              </a:spcAft>
            </a:pPr>
            <a:r>
              <a:rPr lang="en-CA" sz="2800" b="1" dirty="0" smtClean="0">
                <a:effectLst>
                  <a:outerShdw blurRad="38100" dist="38100" dir="2700000" algn="tl">
                    <a:srgbClr val="000000">
                      <a:alpha val="43137"/>
                    </a:srgbClr>
                  </a:outerShdw>
                </a:effectLst>
              </a:rPr>
              <a:t>Budgetary / project status recognition</a:t>
            </a:r>
          </a:p>
          <a:p>
            <a:pPr>
              <a:spcAft>
                <a:spcPts val="600"/>
              </a:spcAft>
            </a:pPr>
            <a:r>
              <a:rPr lang="en-CA" sz="2800" b="1" dirty="0" smtClean="0">
                <a:effectLst>
                  <a:outerShdw blurRad="38100" dist="38100" dir="2700000" algn="tl">
                    <a:srgbClr val="000000">
                      <a:alpha val="43137"/>
                    </a:srgbClr>
                  </a:outerShdw>
                </a:effectLst>
              </a:rPr>
              <a:t>IT Department viewed as a cost center</a:t>
            </a:r>
          </a:p>
          <a:p>
            <a:pPr>
              <a:spcAft>
                <a:spcPts val="600"/>
              </a:spcAft>
            </a:pPr>
            <a:r>
              <a:rPr lang="en-CA" sz="2800" b="1" dirty="0" smtClean="0">
                <a:effectLst>
                  <a:outerShdw blurRad="38100" dist="38100" dir="2700000" algn="tl">
                    <a:srgbClr val="000000">
                      <a:alpha val="43137"/>
                    </a:srgbClr>
                  </a:outerShdw>
                </a:effectLst>
              </a:rPr>
              <a:t>Evaluated at the Basic level for IO Maturity model</a:t>
            </a:r>
          </a:p>
          <a:p>
            <a:pPr>
              <a:spcAft>
                <a:spcPts val="600"/>
              </a:spcAft>
            </a:pPr>
            <a:endParaRPr lang="en-CA" sz="2800" b="1" dirty="0">
              <a:effectLst>
                <a:outerShdw blurRad="38100" dist="38100" dir="2700000" algn="tl">
                  <a:srgbClr val="000000">
                    <a:alpha val="43137"/>
                  </a:srgbClr>
                </a:outerShdw>
              </a:effectLst>
            </a:endParaRPr>
          </a:p>
        </p:txBody>
      </p:sp>
      <p:pic>
        <p:nvPicPr>
          <p:cNvPr id="1026" name="Picture 2" descr="C:\Users\rclaus\AppData\Local\Microsoft\Windows\Temporary Internet Files\Content.IE5\K854BOOD\MC90038412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4881" y="210094"/>
            <a:ext cx="4019705" cy="16615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claus\AppData\Local\Microsoft\Windows\Temporary Internet Files\Content.IE5\4HJ287SM\MC900056613[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5210" y="2346611"/>
            <a:ext cx="1818742" cy="145023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rclaus\AppData\Local\Microsoft\Windows\Temporary Internet Files\Content.IE5\FL8FF74A\MC900157019[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4150" y="4476997"/>
            <a:ext cx="2147924" cy="22867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4482" y="4010599"/>
            <a:ext cx="4314825" cy="2695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9090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fade">
                                      <p:cBhvr>
                                        <p:cTn id="20" dur="500"/>
                                        <p:tgtEl>
                                          <p:spTgt spid="10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31"/>
                                        </p:tgtEl>
                                        <p:attrNameLst>
                                          <p:attrName>style.visibility</p:attrName>
                                        </p:attrNameLst>
                                      </p:cBhvr>
                                      <p:to>
                                        <p:strVal val="visible"/>
                                      </p:to>
                                    </p:set>
                                    <p:animEffect transition="in" filter="fade">
                                      <p:cBhvr>
                                        <p:cTn id="29" dur="500"/>
                                        <p:tgtEl>
                                          <p:spTgt spid="10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032"/>
                                        </p:tgtEl>
                                        <p:attrNameLst>
                                          <p:attrName>style.visibility</p:attrName>
                                        </p:attrNameLst>
                                      </p:cBhvr>
                                      <p:to>
                                        <p:strVal val="visible"/>
                                      </p:to>
                                    </p:set>
                                    <p:animEffect transition="in" filter="fade">
                                      <p:cBhvr>
                                        <p:cTn id="38"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effectLst>
                  <a:outerShdw blurRad="38100" dist="38100" dir="2700000" algn="tl">
                    <a:srgbClr val="000000">
                      <a:alpha val="43137"/>
                    </a:srgbClr>
                  </a:outerShdw>
                </a:effectLst>
              </a:rPr>
              <a:t>Migration vs. In-Place Upgrade</a:t>
            </a:r>
            <a:endParaRPr lang="en-US" b="1"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519112" y="1447799"/>
            <a:ext cx="11149013" cy="3711785"/>
          </a:xfrm>
        </p:spPr>
        <p:txBody>
          <a:bodyPr/>
          <a:lstStyle/>
          <a:p>
            <a:r>
              <a:rPr lang="en-US" dirty="0" smtClean="0">
                <a:effectLst>
                  <a:outerShdw blurRad="38100" dist="38100" dir="2700000" algn="tl">
                    <a:srgbClr val="000000">
                      <a:alpha val="43137"/>
                    </a:srgbClr>
                  </a:outerShdw>
                </a:effectLst>
              </a:rPr>
              <a:t>Migration moves configurations and data</a:t>
            </a:r>
          </a:p>
          <a:p>
            <a:pPr lvl="1"/>
            <a:r>
              <a:rPr lang="en-US" dirty="0" smtClean="0">
                <a:effectLst>
                  <a:outerShdw blurRad="38100" dist="38100" dir="2700000" algn="tl">
                    <a:srgbClr val="000000">
                      <a:alpha val="43137"/>
                    </a:srgbClr>
                  </a:outerShdw>
                </a:effectLst>
              </a:rPr>
              <a:t>Sources an existing server</a:t>
            </a:r>
          </a:p>
          <a:p>
            <a:pPr lvl="1"/>
            <a:r>
              <a:rPr lang="en-US" dirty="0" smtClean="0">
                <a:effectLst>
                  <a:outerShdw blurRad="38100" dist="38100" dir="2700000" algn="tl">
                    <a:srgbClr val="000000">
                      <a:alpha val="43137"/>
                    </a:srgbClr>
                  </a:outerShdw>
                </a:effectLst>
              </a:rPr>
              <a:t>Targets a computer with a clean installation of an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Operating System</a:t>
            </a:r>
          </a:p>
          <a:p>
            <a:r>
              <a:rPr lang="en-US" dirty="0" smtClean="0">
                <a:effectLst>
                  <a:outerShdw blurRad="38100" dist="38100" dir="2700000" algn="tl">
                    <a:srgbClr val="000000">
                      <a:alpha val="43137"/>
                    </a:srgbClr>
                  </a:outerShdw>
                </a:effectLst>
              </a:rPr>
              <a:t>In-place Upgrade replaces the Operating System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on an existing computer</a:t>
            </a:r>
          </a:p>
          <a:p>
            <a:pPr lvl="1"/>
            <a:r>
              <a:rPr lang="en-US" dirty="0" smtClean="0">
                <a:effectLst>
                  <a:outerShdw blurRad="38100" dist="38100" dir="2700000" algn="tl">
                    <a:srgbClr val="000000">
                      <a:alpha val="43137"/>
                    </a:srgbClr>
                  </a:outerShdw>
                </a:effectLst>
              </a:rPr>
              <a:t>Configurations and data are carried forward</a:t>
            </a:r>
          </a:p>
          <a:p>
            <a:pPr lvl="1"/>
            <a:r>
              <a:rPr lang="en-US" dirty="0" smtClean="0">
                <a:effectLst>
                  <a:outerShdw blurRad="38100" dist="38100" dir="2700000" algn="tl">
                    <a:srgbClr val="000000">
                      <a:alpha val="43137"/>
                    </a:srgbClr>
                  </a:outerShdw>
                </a:effectLst>
              </a:rPr>
              <a:t>Just the OS is replaced</a:t>
            </a:r>
          </a:p>
        </p:txBody>
      </p:sp>
    </p:spTree>
    <p:extLst>
      <p:ext uri="{BB962C8B-B14F-4D97-AF65-F5344CB8AC3E}">
        <p14:creationId xmlns:p14="http://schemas.microsoft.com/office/powerpoint/2010/main" val="988439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5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5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250"/>
                                        <p:tgtEl>
                                          <p:spTgt spid="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250"/>
                                        <p:tgtEl>
                                          <p:spTgt spid="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25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Upgrade or Migration?</a:t>
            </a:r>
            <a:endParaRPr lang="en-CA" b="1" dirty="0">
              <a:effectLst>
                <a:outerShdw blurRad="38100" dist="38100" dir="2700000" algn="tl">
                  <a:srgbClr val="000000">
                    <a:alpha val="43137"/>
                  </a:srgbClr>
                </a:outerShdw>
              </a:effectLst>
            </a:endParaRPr>
          </a:p>
        </p:txBody>
      </p:sp>
      <p:sp>
        <p:nvSpPr>
          <p:cNvPr id="4" name="Rectangle 3"/>
          <p:cNvSpPr/>
          <p:nvPr/>
        </p:nvSpPr>
        <p:spPr>
          <a:xfrm>
            <a:off x="-1" y="1441316"/>
            <a:ext cx="12188825" cy="707886"/>
          </a:xfrm>
          <a:prstGeom prst="rect">
            <a:avLst/>
          </a:prstGeom>
        </p:spPr>
        <p:txBody>
          <a:bodyPr wrap="square">
            <a:spAutoFit/>
          </a:bodyPr>
          <a:lstStyle/>
          <a:p>
            <a:pPr algn="ctr"/>
            <a:r>
              <a:rPr lang="en-CA" sz="4000" b="1" dirty="0">
                <a:effectLst>
                  <a:outerShdw blurRad="38100" dist="38100" dir="2700000" algn="tl">
                    <a:srgbClr val="000000">
                      <a:alpha val="43137"/>
                    </a:srgbClr>
                  </a:outerShdw>
                </a:effectLst>
              </a:rPr>
              <a:t>X86 = NO </a:t>
            </a:r>
            <a:r>
              <a:rPr lang="en-CA" sz="4000" b="1" i="1" dirty="0" smtClean="0">
                <a:effectLst>
                  <a:outerShdw blurRad="38100" dist="38100" dir="2700000" algn="tl">
                    <a:srgbClr val="000000">
                      <a:alpha val="43137"/>
                    </a:srgbClr>
                  </a:outerShdw>
                </a:effectLst>
              </a:rPr>
              <a:t>DIRECT “in place”</a:t>
            </a:r>
            <a:r>
              <a:rPr lang="en-CA" sz="4000" b="1" dirty="0" smtClean="0">
                <a:effectLst>
                  <a:outerShdw blurRad="38100" dist="38100" dir="2700000" algn="tl">
                    <a:srgbClr val="000000">
                      <a:alpha val="43137"/>
                    </a:srgbClr>
                  </a:outerShdw>
                </a:effectLst>
              </a:rPr>
              <a:t> UPGRADE PATH</a:t>
            </a:r>
            <a:endParaRPr lang="en-CA" sz="4000" b="1" dirty="0">
              <a:effectLst>
                <a:outerShdw blurRad="38100" dist="38100" dir="2700000" algn="tl">
                  <a:srgbClr val="000000">
                    <a:alpha val="43137"/>
                  </a:srgbClr>
                </a:outerShdw>
              </a:effectLst>
            </a:endParaRPr>
          </a:p>
        </p:txBody>
      </p:sp>
      <p:sp>
        <p:nvSpPr>
          <p:cNvPr id="3" name="TextBox 2"/>
          <p:cNvSpPr txBox="1"/>
          <p:nvPr/>
        </p:nvSpPr>
        <p:spPr>
          <a:xfrm rot="5400000">
            <a:off x="5303330" y="2713721"/>
            <a:ext cx="1582164" cy="1911292"/>
          </a:xfrm>
          <a:prstGeom prst="rect">
            <a:avLst/>
          </a:prstGeom>
        </p:spPr>
        <p:txBody>
          <a:bodyPr vert="horz" wrap="none" lIns="0" tIns="0" rIns="0" bIns="0" rtlCol="0">
            <a:spAutoFit/>
          </a:bodyPr>
          <a:lstStyle/>
          <a:p>
            <a:pPr marL="460375" marR="0" indent="-460375" algn="l" defTabSz="914363" rtl="0" eaLnBrk="1" fontAlgn="auto" latinLnBrk="0" hangingPunct="1">
              <a:lnSpc>
                <a:spcPct val="90000"/>
              </a:lnSpc>
              <a:spcBef>
                <a:spcPct val="20000"/>
              </a:spcBef>
              <a:spcAft>
                <a:spcPts val="0"/>
              </a:spcAft>
              <a:buClrTx/>
              <a:buSzPct val="100000"/>
              <a:tabLst/>
            </a:pPr>
            <a:r>
              <a:rPr kumimoji="0" lang="en-US" sz="13800" b="1" i="0" u="none" strike="noStrike" kern="1200" cap="none" spc="0" normalizeH="0" baseline="0" noProof="0" dirty="0" smtClean="0">
                <a:ln>
                  <a:noFill/>
                </a:ln>
                <a:gradFill>
                  <a:gsLst>
                    <a:gs pos="0">
                      <a:schemeClr val="tx1"/>
                    </a:gs>
                    <a:gs pos="100000">
                      <a:schemeClr val="tx1"/>
                    </a:gs>
                  </a:gsLst>
                  <a:lin ang="5400000" scaled="0"/>
                </a:gradFill>
                <a:effectLst>
                  <a:outerShdw blurRad="38100" dist="38100" dir="2700000" algn="tl">
                    <a:srgbClr val="000000">
                      <a:alpha val="43137"/>
                    </a:srgbClr>
                  </a:outerShdw>
                </a:effectLst>
                <a:uLnTx/>
                <a:uFillTx/>
                <a:latin typeface="+mj-lt"/>
                <a:ea typeface="+mn-ea"/>
                <a:cs typeface="+mn-cs"/>
              </a:rPr>
              <a:t>:-(</a:t>
            </a:r>
            <a:endParaRPr kumimoji="0" lang="en-CA" sz="13800" b="1" i="0" u="none" strike="noStrike" kern="1200" cap="none" spc="0" normalizeH="0" baseline="0" noProof="0" dirty="0" err="1" smtClean="0">
              <a:ln>
                <a:noFill/>
              </a:ln>
              <a:gradFill>
                <a:gsLst>
                  <a:gs pos="0">
                    <a:schemeClr val="tx1"/>
                  </a:gs>
                  <a:gs pos="100000">
                    <a:schemeClr val="tx1"/>
                  </a:gs>
                </a:gsLst>
                <a:lin ang="5400000" scaled="0"/>
              </a:gradFill>
              <a:effectLst>
                <a:outerShdw blurRad="38100" dist="38100" dir="2700000" algn="tl">
                  <a:srgbClr val="000000">
                    <a:alpha val="43137"/>
                  </a:srgbClr>
                </a:outerShdw>
              </a:effectLst>
              <a:uLnTx/>
              <a:uFillTx/>
              <a:latin typeface="+mj-lt"/>
              <a:ea typeface="+mn-ea"/>
              <a:cs typeface="+mn-cs"/>
            </a:endParaRPr>
          </a:p>
        </p:txBody>
      </p:sp>
    </p:spTree>
    <p:extLst>
      <p:ext uri="{BB962C8B-B14F-4D97-AF65-F5344CB8AC3E}">
        <p14:creationId xmlns:p14="http://schemas.microsoft.com/office/powerpoint/2010/main" val="3446527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3101"/>
                            </p:stCondLst>
                            <p:childTnLst>
                              <p:par>
                                <p:cTn id="8" presetID="10" presetClass="entr" presetSubtype="0" fill="hold" grpId="0" nodeType="after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effectLst>
                  <a:outerShdw blurRad="38100" dist="38100" dir="2700000" algn="tl">
                    <a:srgbClr val="000000">
                      <a:alpha val="43137"/>
                    </a:srgbClr>
                  </a:outerShdw>
                </a:effectLst>
              </a:rPr>
              <a:t>Benefits of Migration</a:t>
            </a:r>
            <a:endParaRPr lang="en-US" b="1" baseline="30000"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586222" y="1447800"/>
            <a:ext cx="10969943" cy="3834896"/>
          </a:xfrm>
        </p:spPr>
        <p:txBody>
          <a:bodyPr/>
          <a:lstStyle/>
          <a:p>
            <a:r>
              <a:rPr lang="en-US" dirty="0" smtClean="0">
                <a:effectLst>
                  <a:outerShdw blurRad="38100" dist="38100" dir="2700000" algn="tl">
                    <a:srgbClr val="000000">
                      <a:alpha val="43137"/>
                    </a:srgbClr>
                  </a:outerShdw>
                </a:effectLst>
              </a:rPr>
              <a:t>Provides a transition path from: </a:t>
            </a:r>
          </a:p>
          <a:p>
            <a:pPr lvl="1"/>
            <a:r>
              <a:rPr lang="en-US" sz="2000" dirty="0" smtClean="0">
                <a:effectLst>
                  <a:outerShdw blurRad="38100" dist="38100" dir="2700000" algn="tl">
                    <a:srgbClr val="000000">
                      <a:alpha val="43137"/>
                    </a:srgbClr>
                  </a:outerShdw>
                </a:effectLst>
              </a:rPr>
              <a:t>x86 to x64 OS (WS08R2 is x64 only)</a:t>
            </a:r>
          </a:p>
          <a:p>
            <a:pPr lvl="1"/>
            <a:r>
              <a:rPr lang="en-US" sz="2000" dirty="0" smtClean="0">
                <a:effectLst>
                  <a:outerShdw blurRad="38100" dist="38100" dir="2700000" algn="tl">
                    <a:srgbClr val="000000">
                      <a:alpha val="43137"/>
                    </a:srgbClr>
                  </a:outerShdw>
                </a:effectLst>
              </a:rPr>
              <a:t>Physical to virtual (and vice versa)</a:t>
            </a:r>
          </a:p>
          <a:p>
            <a:pPr lvl="1"/>
            <a:r>
              <a:rPr lang="en-US" sz="2000" dirty="0" smtClean="0">
                <a:effectLst>
                  <a:outerShdw blurRad="38100" dist="38100" dir="2700000" algn="tl">
                    <a:srgbClr val="000000">
                      <a:alpha val="43137"/>
                    </a:srgbClr>
                  </a:outerShdw>
                </a:effectLst>
              </a:rPr>
              <a:t>Full server to server core (and vice versa)</a:t>
            </a:r>
            <a:endParaRPr lang="en-US" sz="1600" dirty="0" smtClean="0">
              <a:effectLst>
                <a:outerShdw blurRad="38100" dist="38100" dir="2700000" algn="tl">
                  <a:srgbClr val="000000">
                    <a:alpha val="43137"/>
                  </a:srgbClr>
                </a:outerShdw>
              </a:effectLst>
              <a:latin typeface="Courier"/>
              <a:cs typeface="Courier"/>
            </a:endParaRPr>
          </a:p>
          <a:p>
            <a:r>
              <a:rPr lang="en-US" dirty="0" smtClean="0">
                <a:effectLst>
                  <a:outerShdw blurRad="38100" dist="38100" dir="2700000" algn="tl">
                    <a:srgbClr val="000000">
                      <a:alpha val="43137"/>
                    </a:srgbClr>
                  </a:outerShdw>
                </a:effectLst>
              </a:rPr>
              <a:t>Clean operating system installs = stability</a:t>
            </a:r>
          </a:p>
          <a:p>
            <a:r>
              <a:rPr lang="en-US" dirty="0" smtClean="0">
                <a:effectLst>
                  <a:outerShdw blurRad="38100" dist="38100" dir="2700000" algn="tl">
                    <a:srgbClr val="000000">
                      <a:alpha val="43137"/>
                    </a:srgbClr>
                  </a:outerShdw>
                </a:effectLst>
              </a:rPr>
              <a:t>Reduces risk and downtime</a:t>
            </a:r>
          </a:p>
          <a:p>
            <a:pPr lvl="1"/>
            <a:r>
              <a:rPr lang="en-US" sz="2000" dirty="0" smtClean="0">
                <a:effectLst>
                  <a:outerShdw blurRad="38100" dist="38100" dir="2700000" algn="tl">
                    <a:srgbClr val="000000">
                      <a:alpha val="43137"/>
                    </a:srgbClr>
                  </a:outerShdw>
                </a:effectLst>
              </a:rPr>
              <a:t>OS installation and most migration tasks are performed while the source server is still live</a:t>
            </a:r>
          </a:p>
          <a:p>
            <a:pPr lvl="1"/>
            <a:r>
              <a:rPr lang="en-US" sz="2000" dirty="0" smtClean="0">
                <a:effectLst>
                  <a:outerShdw blurRad="38100" dist="38100" dir="2700000" algn="tl">
                    <a:srgbClr val="000000">
                      <a:alpha val="43137"/>
                    </a:srgbClr>
                  </a:outerShdw>
                </a:effectLst>
              </a:rPr>
              <a:t>Allows migration verification and performance benchmarking prior to bringing the target server “online”</a:t>
            </a:r>
          </a:p>
          <a:p>
            <a:pPr lvl="1"/>
            <a:r>
              <a:rPr lang="en-US" sz="2000" dirty="0" smtClean="0">
                <a:effectLst>
                  <a:outerShdw blurRad="38100" dist="38100" dir="2700000" algn="tl">
                    <a:srgbClr val="000000">
                      <a:alpha val="43137"/>
                    </a:srgbClr>
                  </a:outerShdw>
                </a:effectLst>
              </a:rPr>
              <a:t>Source server remains available if migration fails</a:t>
            </a:r>
          </a:p>
        </p:txBody>
      </p:sp>
    </p:spTree>
    <p:extLst>
      <p:ext uri="{BB962C8B-B14F-4D97-AF65-F5344CB8AC3E}">
        <p14:creationId xmlns:p14="http://schemas.microsoft.com/office/powerpoint/2010/main" val="872220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5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5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25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250"/>
                                        <p:tgtEl>
                                          <p:spTgt spid="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250"/>
                                        <p:tgtEl>
                                          <p:spTgt spid="7">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fade">
                                      <p:cBhvr>
                                        <p:cTn id="29" dur="250"/>
                                        <p:tgtEl>
                                          <p:spTgt spid="7">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250"/>
                                        <p:tgtEl>
                                          <p:spTgt spid="7">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fade">
                                      <p:cBhvr>
                                        <p:cTn id="35" dur="25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429</TotalTime>
  <Words>2604</Words>
  <Application>Microsoft Office PowerPoint</Application>
  <PresentationFormat>Custom</PresentationFormat>
  <Paragraphs>393</Paragraphs>
  <Slides>51</Slides>
  <Notes>31</Notes>
  <HiddenSlides>0</HiddenSlides>
  <MMClips>0</MMClips>
  <ScaleCrop>false</ScaleCrop>
  <HeadingPairs>
    <vt:vector size="4" baseType="variant">
      <vt:variant>
        <vt:lpstr>Theme</vt:lpstr>
      </vt:variant>
      <vt:variant>
        <vt:i4>3</vt:i4>
      </vt:variant>
      <vt:variant>
        <vt:lpstr>Slide Titles</vt:lpstr>
      </vt:variant>
      <vt:variant>
        <vt:i4>51</vt:i4>
      </vt:variant>
    </vt:vector>
  </HeadingPairs>
  <TitlesOfParts>
    <vt:vector size="54" baseType="lpstr">
      <vt:lpstr>TENA11_BreakoutSession_Template_16x9_Final (2)</vt:lpstr>
      <vt:lpstr>1_White with Consolas font for code slides</vt:lpstr>
      <vt:lpstr>1_TENA11_BreakoutSession_Template_16x9_Final (2)</vt:lpstr>
      <vt:lpstr>Get Out Of Dodge: Migrating to Server 2008 R2</vt:lpstr>
      <vt:lpstr>Agenda – Real Simple…</vt:lpstr>
      <vt:lpstr>Favourite Quote from a Customer:</vt:lpstr>
      <vt:lpstr>Core Infrastructure services could be over  11 years old…</vt:lpstr>
      <vt:lpstr>Scenario for this Session – Contoso Bank</vt:lpstr>
      <vt:lpstr>“Challenges” at Contoso</vt:lpstr>
      <vt:lpstr>Migration vs. In-Place Upgrade</vt:lpstr>
      <vt:lpstr>Upgrade or Migration?</vt:lpstr>
      <vt:lpstr>Benefits of Migration</vt:lpstr>
      <vt:lpstr>Why Don’t You Do It?</vt:lpstr>
      <vt:lpstr>TechNet Portal (now TN Library article)</vt:lpstr>
      <vt:lpstr>I’m in – Where can I find this?</vt:lpstr>
      <vt:lpstr>Migration Process</vt:lpstr>
      <vt:lpstr>Supported Scenarios</vt:lpstr>
      <vt:lpstr>Seize the Opportunity</vt:lpstr>
      <vt:lpstr>Let’s Get ‘er done!</vt:lpstr>
      <vt:lpstr>PowerPoint Presentation</vt:lpstr>
      <vt:lpstr>PowerPoint Presentation</vt:lpstr>
      <vt:lpstr>Destination Server Setup Windows Server 2008 R2</vt:lpstr>
      <vt:lpstr>Source Server Setup Windows Server 2003 SP2 / R2</vt:lpstr>
      <vt:lpstr>Migration Tools Install</vt:lpstr>
      <vt:lpstr>Windows Server Migration</vt:lpstr>
      <vt:lpstr>PowerPoint Presentation</vt:lpstr>
      <vt:lpstr>Active Directory &amp; DNS Migration</vt:lpstr>
      <vt:lpstr>PowerPoint Presentation</vt:lpstr>
      <vt:lpstr>DHCP Migration Pre-Migration</vt:lpstr>
      <vt:lpstr>Migration of DHCP</vt:lpstr>
      <vt:lpstr>DHCP Migration  Post-Migration</vt:lpstr>
      <vt:lpstr>PowerPoint Presentation</vt:lpstr>
      <vt:lpstr>Print Server Migration</vt:lpstr>
      <vt:lpstr>Print Server Migration</vt:lpstr>
      <vt:lpstr>PowerPoint Presentation</vt:lpstr>
      <vt:lpstr>File Server Migration Pre-Migration</vt:lpstr>
      <vt:lpstr>PowerPoint Presentation</vt:lpstr>
      <vt:lpstr>File Server Migration</vt:lpstr>
      <vt:lpstr>File Server Migration Post-Migration</vt:lpstr>
      <vt:lpstr>PowerPoint Presentation</vt:lpstr>
      <vt:lpstr>Certificate Services Migration</vt:lpstr>
      <vt:lpstr>Certificate Services Migration</vt:lpstr>
      <vt:lpstr>PowerPoint Presentation</vt:lpstr>
      <vt:lpstr>PowerPoint Presentation</vt:lpstr>
      <vt:lpstr>PowerPoint Presentation</vt:lpstr>
      <vt:lpstr>PowerPoint Presentation</vt:lpstr>
      <vt:lpstr>Action Plan</vt:lpstr>
      <vt:lpstr>Resources – TechNet Articles</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WSV310:Get Out Of Dodge:Migrating to Server 2008 R2</dc:title>
  <dc:subject>Microsoft TechEd North America 2011</dc:subject>
  <dc:creator>Rick Claus</dc:creator>
  <dc:description>Template: Jordan Cayabyab, Artitudes
Formatting: Judi Lee, Silver Fox Productions
Event Date: May 16-19, 2011
Event Location: Atlanta
Audience Type:</dc:description>
  <cp:lastModifiedBy>Shows</cp:lastModifiedBy>
  <cp:revision>25</cp:revision>
  <cp:lastPrinted>2010-05-11T05:02:34Z</cp:lastPrinted>
  <dcterms:created xsi:type="dcterms:W3CDTF">2011-03-22T23:24:46Z</dcterms:created>
  <dcterms:modified xsi:type="dcterms:W3CDTF">2011-05-18T17:31:25Z</dcterms:modified>
</cp:coreProperties>
</file>