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28"/>
  </p:notesMasterIdLst>
  <p:handoutMasterIdLst>
    <p:handoutMasterId r:id="rId29"/>
  </p:handoutMasterIdLst>
  <p:sldIdLst>
    <p:sldId id="322" r:id="rId3"/>
    <p:sldId id="402" r:id="rId4"/>
    <p:sldId id="405" r:id="rId5"/>
    <p:sldId id="406" r:id="rId6"/>
    <p:sldId id="407"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4" r:id="rId23"/>
    <p:sldId id="425" r:id="rId24"/>
    <p:sldId id="426" r:id="rId25"/>
    <p:sldId id="427" r:id="rId26"/>
    <p:sldId id="319" r:id="rId2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856" autoAdjust="0"/>
    <p:restoredTop sz="72276"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10:14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10:14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10:14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10:14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5831486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84359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22796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98426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8406386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8108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5626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6840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14615753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02711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345480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7967819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93524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4065622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136764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907420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170420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3326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11096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37308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222922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295024"/>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9.png"/><Relationship Id="rId5" Type="http://schemas.openxmlformats.org/officeDocument/2006/relationships/hyperlink" Target="http://www.microsoft.com/learning" TargetMode="External"/><Relationship Id="rId10" Type="http://schemas.openxmlformats.org/officeDocument/2006/relationships/image" Target="../media/image28.emf"/><Relationship Id="rId4" Type="http://schemas.openxmlformats.org/officeDocument/2006/relationships/image" Target="../media/image25.png"/><Relationship Id="rId9" Type="http://schemas.openxmlformats.org/officeDocument/2006/relationships/image" Target="../media/image27.png"/><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Deployment Internals: Mastering Windows Deployment Services</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a:t>
            </a:r>
            <a:endParaRPr lang="en-US" dirty="0"/>
          </a:p>
        </p:txBody>
      </p:sp>
      <p:sp>
        <p:nvSpPr>
          <p:cNvPr id="7" name="Text Placeholder 6"/>
          <p:cNvSpPr>
            <a:spLocks noGrp="1"/>
          </p:cNvSpPr>
          <p:nvPr>
            <p:ph type="body" sz="quarter" idx="10"/>
          </p:nvPr>
        </p:nvSpPr>
        <p:spPr>
          <a:xfrm>
            <a:off x="3737368" y="1837299"/>
            <a:ext cx="2188302" cy="249299"/>
          </a:xfrm>
        </p:spPr>
        <p:txBody>
          <a:bodyPr/>
          <a:lstStyle/>
          <a:p>
            <a:r>
              <a:rPr lang="en-US" dirty="0" smtClean="0"/>
              <a:t>WSV303</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Automating WDS</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2785411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WDS Components</a:t>
            </a:r>
            <a:endParaRPr lang="sv-SE" dirty="0"/>
          </a:p>
        </p:txBody>
      </p:sp>
      <p:sp>
        <p:nvSpPr>
          <p:cNvPr id="3" name="Text Placeholder 2"/>
          <p:cNvSpPr>
            <a:spLocks noGrp="1"/>
          </p:cNvSpPr>
          <p:nvPr>
            <p:ph type="body" sz="quarter" idx="10"/>
          </p:nvPr>
        </p:nvSpPr>
        <p:spPr/>
        <p:txBody>
          <a:bodyPr/>
          <a:lstStyle/>
          <a:p>
            <a:r>
              <a:rPr lang="en-US" smtClean="0"/>
              <a:t>WDSServer - Main server-side service</a:t>
            </a:r>
            <a:endParaRPr lang="sv-SE" smtClean="0"/>
          </a:p>
          <a:p>
            <a:r>
              <a:rPr lang="sv-SE" smtClean="0"/>
              <a:t>6 Providers </a:t>
            </a:r>
          </a:p>
          <a:p>
            <a:pPr lvl="1"/>
            <a:r>
              <a:rPr lang="en-US" smtClean="0"/>
              <a:t>Wdspxe.dll - The PXE server</a:t>
            </a:r>
          </a:p>
          <a:p>
            <a:pPr lvl="1"/>
            <a:r>
              <a:rPr lang="en-US" smtClean="0"/>
              <a:t>Binlsvc.dll - PXE provider</a:t>
            </a:r>
          </a:p>
          <a:p>
            <a:pPr lvl="1"/>
            <a:r>
              <a:rPr lang="en-US" smtClean="0"/>
              <a:t>Wdstftp.dll – TFTP Server</a:t>
            </a:r>
          </a:p>
          <a:p>
            <a:pPr lvl="1"/>
            <a:r>
              <a:rPr lang="en-US" smtClean="0"/>
              <a:t>Wdsimgsrv.dll – Image Store</a:t>
            </a:r>
          </a:p>
          <a:p>
            <a:pPr lvl="1"/>
            <a:r>
              <a:rPr lang="en-US" smtClean="0"/>
              <a:t>Wdsmc.dll – Multicast server</a:t>
            </a:r>
            <a:endParaRPr lang="sv-SE" smtClean="0"/>
          </a:p>
          <a:p>
            <a:pPr lvl="1"/>
            <a:r>
              <a:rPr lang="en-US" smtClean="0"/>
              <a:t>Wdscp.dll – Multicast content provider</a:t>
            </a:r>
            <a:endParaRPr lang="sv-SE" dirty="0"/>
          </a:p>
        </p:txBody>
      </p:sp>
    </p:spTree>
    <p:extLst>
      <p:ext uri="{BB962C8B-B14F-4D97-AF65-F5344CB8AC3E}">
        <p14:creationId xmlns:p14="http://schemas.microsoft.com/office/powerpoint/2010/main" val="4065204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RemoteInstall folder</a:t>
            </a:r>
            <a:endParaRPr lang="sv-SE" dirty="0"/>
          </a:p>
        </p:txBody>
      </p:sp>
      <p:sp>
        <p:nvSpPr>
          <p:cNvPr id="3" name="Text Placeholder 2"/>
          <p:cNvSpPr>
            <a:spLocks noGrp="1"/>
          </p:cNvSpPr>
          <p:nvPr>
            <p:ph type="body" sz="quarter" idx="10"/>
          </p:nvPr>
        </p:nvSpPr>
        <p:spPr/>
        <p:txBody>
          <a:bodyPr/>
          <a:lstStyle/>
          <a:p>
            <a:r>
              <a:rPr lang="en-US" smtClean="0"/>
              <a:t>Boot – Boot images and PXE boot files</a:t>
            </a:r>
          </a:p>
          <a:p>
            <a:r>
              <a:rPr lang="en-US" smtClean="0"/>
              <a:t>Images – Install Images</a:t>
            </a:r>
          </a:p>
          <a:p>
            <a:r>
              <a:rPr lang="en-US" smtClean="0"/>
              <a:t>Mgmt – Auto-Add Devices database</a:t>
            </a:r>
          </a:p>
          <a:p>
            <a:r>
              <a:rPr lang="en-US" smtClean="0"/>
              <a:t>Templates – Legacy OS Support template</a:t>
            </a:r>
          </a:p>
          <a:p>
            <a:r>
              <a:rPr lang="en-US" smtClean="0"/>
              <a:t>Tmp – The BCD stores</a:t>
            </a:r>
          </a:p>
          <a:p>
            <a:r>
              <a:rPr lang="en-US" smtClean="0"/>
              <a:t>WdsClientUnattend – WDS Client Unattend.xml</a:t>
            </a:r>
            <a:endParaRPr lang="en-US" dirty="0" smtClean="0"/>
          </a:p>
        </p:txBody>
      </p:sp>
    </p:spTree>
    <p:extLst>
      <p:ext uri="{BB962C8B-B14F-4D97-AF65-F5344CB8AC3E}">
        <p14:creationId xmlns:p14="http://schemas.microsoft.com/office/powerpoint/2010/main" val="9952211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Using WDS without Active Directory</a:t>
            </a:r>
            <a:endParaRPr lang="sv-SE" dirty="0"/>
          </a:p>
        </p:txBody>
      </p:sp>
      <p:sp>
        <p:nvSpPr>
          <p:cNvPr id="3" name="Text Placeholder 2"/>
          <p:cNvSpPr>
            <a:spLocks noGrp="1"/>
          </p:cNvSpPr>
          <p:nvPr>
            <p:ph type="body" sz="quarter" idx="10"/>
          </p:nvPr>
        </p:nvSpPr>
        <p:spPr/>
        <p:txBody>
          <a:bodyPr/>
          <a:lstStyle/>
          <a:p>
            <a:r>
              <a:rPr lang="sv-SE" smtClean="0"/>
              <a:t>Sometimes called Simple TFTP – 7 steps configuration</a:t>
            </a:r>
          </a:p>
          <a:p>
            <a:pPr lvl="1"/>
            <a:r>
              <a:rPr lang="en-US" smtClean="0"/>
              <a:t>Add the transport role service</a:t>
            </a:r>
          </a:p>
          <a:p>
            <a:pPr lvl="1"/>
            <a:r>
              <a:rPr lang="en-US" smtClean="0"/>
              <a:t>Create and share the RemoteInstall folder</a:t>
            </a:r>
          </a:p>
          <a:p>
            <a:pPr lvl="1"/>
            <a:r>
              <a:rPr lang="en-US" smtClean="0"/>
              <a:t>Copy the boot files </a:t>
            </a:r>
          </a:p>
          <a:p>
            <a:pPr lvl="1"/>
            <a:r>
              <a:rPr lang="en-US" smtClean="0"/>
              <a:t>Copy the boot images</a:t>
            </a:r>
          </a:p>
          <a:p>
            <a:pPr lvl="1"/>
            <a:r>
              <a:rPr lang="en-US" smtClean="0"/>
              <a:t>Configure the WDS Providers (registry)</a:t>
            </a:r>
          </a:p>
          <a:p>
            <a:pPr lvl="1"/>
            <a:r>
              <a:rPr lang="en-US" smtClean="0"/>
              <a:t>Configure the WDS Policies (wdssipr.dll.conf.ini)</a:t>
            </a:r>
          </a:p>
          <a:p>
            <a:pPr lvl="1"/>
            <a:r>
              <a:rPr lang="en-US" smtClean="0"/>
              <a:t>Configure DHCP + PXE (netsh + Registry)</a:t>
            </a:r>
          </a:p>
          <a:p>
            <a:endParaRPr lang="sv-SE" dirty="0" smtClean="0"/>
          </a:p>
        </p:txBody>
      </p:sp>
    </p:spTree>
    <p:extLst>
      <p:ext uri="{BB962C8B-B14F-4D97-AF65-F5344CB8AC3E}">
        <p14:creationId xmlns:p14="http://schemas.microsoft.com/office/powerpoint/2010/main" val="23059886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sv-SE" smtClean="0"/>
              <a:t>Configure Simple PXE</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332237203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Troubleshooting WDS</a:t>
            </a:r>
            <a:endParaRPr lang="sv-SE" dirty="0"/>
          </a:p>
        </p:txBody>
      </p:sp>
      <p:sp>
        <p:nvSpPr>
          <p:cNvPr id="3" name="Text Placeholder 2"/>
          <p:cNvSpPr>
            <a:spLocks noGrp="1"/>
          </p:cNvSpPr>
          <p:nvPr>
            <p:ph type="body" sz="quarter" idx="10"/>
          </p:nvPr>
        </p:nvSpPr>
        <p:spPr/>
        <p:txBody>
          <a:bodyPr/>
          <a:lstStyle/>
          <a:p>
            <a:r>
              <a:rPr lang="sv-SE" smtClean="0"/>
              <a:t>PXE Clients</a:t>
            </a:r>
          </a:p>
          <a:p>
            <a:pPr lvl="1"/>
            <a:r>
              <a:rPr lang="sv-SE" smtClean="0"/>
              <a:t>WDS and DHCP</a:t>
            </a:r>
          </a:p>
          <a:p>
            <a:r>
              <a:rPr lang="sv-SE" smtClean="0"/>
              <a:t>Performance</a:t>
            </a:r>
          </a:p>
          <a:p>
            <a:pPr lvl="1"/>
            <a:r>
              <a:rPr lang="en-US" smtClean="0"/>
              <a:t>Network Boot, TFTP Download and Image Apply Phases</a:t>
            </a:r>
          </a:p>
          <a:p>
            <a:r>
              <a:rPr lang="sv-SE" smtClean="0"/>
              <a:t>Multicast</a:t>
            </a:r>
          </a:p>
          <a:p>
            <a:r>
              <a:rPr lang="sv-SE" smtClean="0"/>
              <a:t>Enable Tracing</a:t>
            </a:r>
            <a:endParaRPr lang="sv-SE" dirty="0" smtClean="0"/>
          </a:p>
        </p:txBody>
      </p:sp>
    </p:spTree>
    <p:extLst>
      <p:ext uri="{BB962C8B-B14F-4D97-AF65-F5344CB8AC3E}">
        <p14:creationId xmlns:p14="http://schemas.microsoft.com/office/powerpoint/2010/main" val="39514143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sv-SE" smtClean="0"/>
              <a:t>Troubleshooting WDS</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40722194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Extending WDS with MDT 2010 </a:t>
            </a:r>
            <a:endParaRPr lang="sv-SE" dirty="0"/>
          </a:p>
        </p:txBody>
      </p:sp>
      <p:sp>
        <p:nvSpPr>
          <p:cNvPr id="3" name="Text Placeholder 2"/>
          <p:cNvSpPr>
            <a:spLocks noGrp="1"/>
          </p:cNvSpPr>
          <p:nvPr>
            <p:ph type="body" sz="quarter" idx="10"/>
          </p:nvPr>
        </p:nvSpPr>
        <p:spPr/>
        <p:txBody>
          <a:bodyPr/>
          <a:lstStyle/>
          <a:p>
            <a:r>
              <a:rPr lang="sv-SE" smtClean="0"/>
              <a:t>Additional Scenarios</a:t>
            </a:r>
          </a:p>
          <a:p>
            <a:pPr lvl="1"/>
            <a:r>
              <a:rPr lang="sv-SE" smtClean="0"/>
              <a:t>Advanced Drivers Provisioning</a:t>
            </a:r>
          </a:p>
          <a:p>
            <a:pPr lvl="1"/>
            <a:r>
              <a:rPr lang="sv-SE" smtClean="0"/>
              <a:t>Superior Refresh and Replace</a:t>
            </a:r>
          </a:p>
          <a:p>
            <a:r>
              <a:rPr lang="sv-SE" smtClean="0"/>
              <a:t>Pre-OS Tasks</a:t>
            </a:r>
          </a:p>
          <a:p>
            <a:pPr lvl="1"/>
            <a:r>
              <a:rPr lang="sv-SE" smtClean="0"/>
              <a:t>RAID config / Dynamic Paritioning</a:t>
            </a:r>
          </a:p>
          <a:p>
            <a:r>
              <a:rPr lang="sv-SE" smtClean="0"/>
              <a:t>Post-OS Tasks</a:t>
            </a:r>
          </a:p>
          <a:p>
            <a:pPr lvl="1"/>
            <a:r>
              <a:rPr lang="sv-SE" smtClean="0"/>
              <a:t>Configuring Settings, Installing Updates / Applications</a:t>
            </a:r>
            <a:endParaRPr lang="sv-SE" dirty="0" smtClean="0"/>
          </a:p>
        </p:txBody>
      </p:sp>
    </p:spTree>
    <p:extLst>
      <p:ext uri="{BB962C8B-B14F-4D97-AF65-F5344CB8AC3E}">
        <p14:creationId xmlns:p14="http://schemas.microsoft.com/office/powerpoint/2010/main" val="160183268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sv-SE" smtClean="0"/>
              <a:t>Extending WDS with MDT 2010</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154149681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Summary</a:t>
            </a:r>
            <a:endParaRPr lang="sv-SE" dirty="0"/>
          </a:p>
        </p:txBody>
      </p:sp>
      <p:sp>
        <p:nvSpPr>
          <p:cNvPr id="6" name="Text Placeholder 5"/>
          <p:cNvSpPr>
            <a:spLocks noGrp="1"/>
          </p:cNvSpPr>
          <p:nvPr>
            <p:ph type="body" sz="quarter" idx="10"/>
          </p:nvPr>
        </p:nvSpPr>
        <p:spPr/>
        <p:txBody>
          <a:bodyPr/>
          <a:lstStyle/>
          <a:p>
            <a:r>
              <a:rPr lang="sv-SE" smtClean="0"/>
              <a:t>If  objSingleThickImage = ”Yes”</a:t>
            </a:r>
            <a:br>
              <a:rPr lang="sv-SE" smtClean="0"/>
            </a:br>
            <a:r>
              <a:rPr lang="sv-SE" smtClean="0"/>
              <a:t>’ with little or no need for customizations</a:t>
            </a:r>
          </a:p>
          <a:p>
            <a:pPr lvl="1"/>
            <a:r>
              <a:rPr lang="sv-SE" smtClean="0"/>
              <a:t>Use WDS as it is</a:t>
            </a:r>
          </a:p>
          <a:p>
            <a:r>
              <a:rPr lang="sv-SE" smtClean="0"/>
              <a:t>Else</a:t>
            </a:r>
          </a:p>
          <a:p>
            <a:pPr lvl="1"/>
            <a:r>
              <a:rPr lang="sv-SE" smtClean="0"/>
              <a:t>Extend/integrate WDS with MDT 2010</a:t>
            </a:r>
          </a:p>
          <a:p>
            <a:r>
              <a:rPr lang="sv-SE" smtClean="0"/>
              <a:t>End If</a:t>
            </a:r>
            <a:endParaRPr lang="sv-SE" dirty="0"/>
          </a:p>
        </p:txBody>
      </p:sp>
    </p:spTree>
    <p:extLst>
      <p:ext uri="{BB962C8B-B14F-4D97-AF65-F5344CB8AC3E}">
        <p14:creationId xmlns:p14="http://schemas.microsoft.com/office/powerpoint/2010/main" val="1369103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North America globe"/>
          <p:cNvPicPr>
            <a:picLocks noChangeAspect="1" noChangeArrowheads="1"/>
          </p:cNvPicPr>
          <p:nvPr/>
        </p:nvPicPr>
        <p:blipFill>
          <a:blip r:embed="rId2"/>
          <a:srcRect/>
          <a:stretch>
            <a:fillRect/>
          </a:stretch>
        </p:blipFill>
        <p:spPr bwMode="auto">
          <a:xfrm>
            <a:off x="2395578" y="734128"/>
            <a:ext cx="5585772" cy="5596213"/>
          </a:xfrm>
          <a:prstGeom prst="rect">
            <a:avLst/>
          </a:prstGeom>
          <a:noFill/>
        </p:spPr>
      </p:pic>
      <p:pic>
        <p:nvPicPr>
          <p:cNvPr id="5" name="Picture 29" descr="D:\Pennie's documents\Images for TechEd06\Shapes_and_Graphics\Arrows\dotted arrow.png"/>
          <p:cNvPicPr>
            <a:picLocks noChangeAspect="1" noChangeArrowheads="1"/>
          </p:cNvPicPr>
          <p:nvPr/>
        </p:nvPicPr>
        <p:blipFill>
          <a:blip r:embed="rId3">
            <a:lum bright="-53000" contrast="78000"/>
          </a:blip>
          <a:srcRect/>
          <a:stretch>
            <a:fillRect/>
          </a:stretch>
        </p:blipFill>
        <p:spPr bwMode="auto">
          <a:xfrm>
            <a:off x="6564549" y="823357"/>
            <a:ext cx="2424628" cy="899999"/>
          </a:xfrm>
          <a:prstGeom prst="rect">
            <a:avLst/>
          </a:prstGeom>
          <a:noFill/>
        </p:spPr>
      </p:pic>
      <p:sp>
        <p:nvSpPr>
          <p:cNvPr id="6" name="TextBox 5"/>
          <p:cNvSpPr txBox="1"/>
          <p:nvPr/>
        </p:nvSpPr>
        <p:spPr>
          <a:xfrm>
            <a:off x="8278614" y="1394860"/>
            <a:ext cx="1809291" cy="400110"/>
          </a:xfrm>
          <a:prstGeom prst="rect">
            <a:avLst/>
          </a:prstGeom>
          <a:noFill/>
        </p:spPr>
        <p:txBody>
          <a:bodyPr wrap="square" rtlCol="0">
            <a:spAutoFit/>
          </a:bodyPr>
          <a:lstStyle/>
          <a:p>
            <a:r>
              <a:rPr lang="sv-SE" sz="2000" dirty="0" smtClean="0"/>
              <a:t>I live here ...</a:t>
            </a:r>
            <a:endParaRPr lang="sv-SE" sz="2000" dirty="0"/>
          </a:p>
        </p:txBody>
      </p:sp>
    </p:spTree>
    <p:extLst>
      <p:ext uri="{BB962C8B-B14F-4D97-AF65-F5344CB8AC3E}">
        <p14:creationId xmlns:p14="http://schemas.microsoft.com/office/powerpoint/2010/main" val="35861168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WCL403 | Troubleshooting Windows 7 Deployments: In Depth</a:t>
            </a:r>
          </a:p>
        </p:txBody>
      </p:sp>
      <p:sp>
        <p:nvSpPr>
          <p:cNvPr id="10" name="Rectangle 9"/>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WCL302 | Absolute Offline Servicing Windows OS </a:t>
            </a:r>
          </a:p>
        </p:txBody>
      </p:sp>
      <p:sp>
        <p:nvSpPr>
          <p:cNvPr id="11" name="Rectangle 10"/>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WCL316 | Maximizing Windows 7 Performance: Troubleshooting Tips </a:t>
            </a: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WCL401 | Inside Panther: Troubleshooting the Windows Setup Engine </a:t>
            </a: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OSP471-INT | Desktop Deployment Live </a:t>
            </a:r>
            <a:r>
              <a:rPr lang="en-US" sz="2400" dirty="0" err="1">
                <a:gradFill>
                  <a:gsLst>
                    <a:gs pos="0">
                      <a:schemeClr val="tx1"/>
                    </a:gs>
                    <a:gs pos="100000">
                      <a:schemeClr val="tx1"/>
                    </a:gs>
                  </a:gsLst>
                  <a:lin ang="5400000" scaled="0"/>
                </a:gradFill>
              </a:rPr>
              <a:t>Gameshow</a:t>
            </a:r>
            <a:r>
              <a:rPr lang="en-US" sz="2400" dirty="0">
                <a:gradFill>
                  <a:gsLst>
                    <a:gs pos="0">
                      <a:schemeClr val="tx1"/>
                    </a:gs>
                    <a:gs pos="100000">
                      <a:schemeClr val="tx1"/>
                    </a:gs>
                  </a:gsLst>
                  <a:lin ang="5400000" scaled="0"/>
                </a:gradFill>
              </a:rPr>
              <a:t> </a:t>
            </a:r>
          </a:p>
        </p:txBody>
      </p:sp>
    </p:spTree>
    <p:extLst>
      <p:ext uri="{BB962C8B-B14F-4D97-AF65-F5344CB8AC3E}">
        <p14:creationId xmlns:p14="http://schemas.microsoft.com/office/powerpoint/2010/main" val="3800382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6834725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87061706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1922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051550" y="1941513"/>
            <a:ext cx="4114800" cy="4114800"/>
          </a:xfrm>
        </p:spPr>
      </p:pic>
    </p:spTree>
    <p:extLst>
      <p:ext uri="{BB962C8B-B14F-4D97-AF65-F5344CB8AC3E}">
        <p14:creationId xmlns:p14="http://schemas.microsoft.com/office/powerpoint/2010/main" val="20092519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Now!</a:t>
            </a:r>
            <a:endParaRPr lang="sv-SE" dirty="0"/>
          </a:p>
        </p:txBody>
      </p:sp>
      <p:pic>
        <p:nvPicPr>
          <p:cNvPr id="7" name="Picture 6" descr="D:\Pennie's documents\Images for TechEd06\Shapes_and_Graphics\Roadmaps and traffic signs\roadmap background blue.png"/>
          <p:cNvPicPr>
            <a:picLocks noChangeAspect="1" noChangeArrowheads="1"/>
          </p:cNvPicPr>
          <p:nvPr/>
        </p:nvPicPr>
        <p:blipFill>
          <a:blip r:embed="rId3" cstate="print"/>
          <a:srcRect/>
          <a:stretch>
            <a:fillRect/>
          </a:stretch>
        </p:blipFill>
        <p:spPr bwMode="auto">
          <a:xfrm>
            <a:off x="0" y="1"/>
            <a:ext cx="12752708" cy="6858000"/>
          </a:xfrm>
          <a:prstGeom prst="rect">
            <a:avLst/>
          </a:prstGeom>
          <a:noFill/>
        </p:spPr>
      </p:pic>
      <p:sp>
        <p:nvSpPr>
          <p:cNvPr id="8" name="Rounded Rectangle 7"/>
          <p:cNvSpPr/>
          <p:nvPr/>
        </p:nvSpPr>
        <p:spPr bwMode="blackGray">
          <a:xfrm>
            <a:off x="2029328" y="5533361"/>
            <a:ext cx="2742692" cy="671496"/>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reflection blurRad="6350" stA="50000" endA="275" endPos="40000" dist="101600" dir="5400000" sy="-100000" algn="bl" rotWithShape="0"/>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3200" dirty="0" smtClean="0"/>
              <a:t>WDS Setup</a:t>
            </a:r>
            <a:endParaRPr lang="en-US" sz="3600" dirty="0" smtClean="0">
              <a:solidFill>
                <a:srgbClr val="FFFFFF"/>
              </a:solidFill>
              <a:effectLst>
                <a:outerShdw blurRad="38100" dist="38100" dir="2700000" algn="tl">
                  <a:srgbClr val="000000">
                    <a:alpha val="43137"/>
                  </a:srgbClr>
                </a:outerShdw>
              </a:effectLst>
            </a:endParaRPr>
          </a:p>
        </p:txBody>
      </p:sp>
      <p:sp>
        <p:nvSpPr>
          <p:cNvPr id="10" name="Rounded Rectangle 9"/>
          <p:cNvSpPr/>
          <p:nvPr/>
        </p:nvSpPr>
        <p:spPr bwMode="blackGray">
          <a:xfrm>
            <a:off x="5911968" y="3429975"/>
            <a:ext cx="2691186" cy="420133"/>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reflection blurRad="6350" stA="50000" endA="275" endPos="40000" dist="101600" dir="5400000" sy="-100000" algn="bl" rotWithShape="0"/>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2400" dirty="0" smtClean="0"/>
              <a:t>Troubleshooting</a:t>
            </a:r>
            <a:endParaRPr lang="en-US" sz="2400" dirty="0" smtClean="0">
              <a:solidFill>
                <a:srgbClr val="FFFFFF"/>
              </a:solidFill>
              <a:effectLst>
                <a:outerShdw blurRad="38100" dist="38100" dir="2700000" algn="tl">
                  <a:srgbClr val="000000">
                    <a:alpha val="43137"/>
                  </a:srgbClr>
                </a:outerShdw>
              </a:effectLst>
            </a:endParaRPr>
          </a:p>
        </p:txBody>
      </p:sp>
      <p:sp>
        <p:nvSpPr>
          <p:cNvPr id="12" name="Rounded Rectangle 11"/>
          <p:cNvSpPr/>
          <p:nvPr/>
        </p:nvSpPr>
        <p:spPr bwMode="blackGray">
          <a:xfrm>
            <a:off x="7807585" y="2686990"/>
            <a:ext cx="1586211" cy="325491"/>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reflection blurRad="6350" stA="50000" endA="275" endPos="40000" dist="101600" dir="5400000" sy="-100000" algn="bl" rotWithShape="0"/>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2000" dirty="0" smtClean="0"/>
              <a:t>Extending</a:t>
            </a:r>
            <a:endParaRPr lang="en-US" sz="2000" dirty="0" smtClean="0">
              <a:solidFill>
                <a:srgbClr val="FFFFFF"/>
              </a:solidFill>
              <a:effectLst>
                <a:outerShdw blurRad="38100" dist="38100" dir="2700000" algn="tl">
                  <a:srgbClr val="000000">
                    <a:alpha val="43137"/>
                  </a:srgbClr>
                </a:outerShdw>
              </a:effectLst>
            </a:endParaRPr>
          </a:p>
        </p:txBody>
      </p:sp>
      <p:sp>
        <p:nvSpPr>
          <p:cNvPr id="9" name="Rounded Rectangle 8"/>
          <p:cNvSpPr/>
          <p:nvPr/>
        </p:nvSpPr>
        <p:spPr bwMode="blackGray">
          <a:xfrm>
            <a:off x="4141971" y="4351977"/>
            <a:ext cx="2559680" cy="575010"/>
          </a:xfrm>
          <a:prstGeom prst="roundRect">
            <a:avLst>
              <a:gd name="adj" fmla="val 9033"/>
            </a:avLst>
          </a:prstGeom>
          <a:gradFill flip="none" rotWithShape="1">
            <a:gsLst>
              <a:gs pos="2000">
                <a:srgbClr val="000000">
                  <a:alpha val="0"/>
                </a:srgbClr>
              </a:gs>
              <a:gs pos="58000">
                <a:srgbClr val="000000">
                  <a:alpha val="29000"/>
                </a:srgbClr>
              </a:gs>
              <a:gs pos="100000">
                <a:srgbClr val="F8F8F8">
                  <a:alpha val="19000"/>
                </a:srgbClr>
              </a:gs>
            </a:gsLst>
            <a:lin ang="5400000" scaled="1"/>
            <a:tileRect/>
          </a:gradFill>
          <a:ln w="15875" cap="flat" cmpd="thickThin" algn="ctr">
            <a:solidFill>
              <a:srgbClr val="F8F8F8">
                <a:alpha val="35000"/>
              </a:srgbClr>
            </a:solidFill>
            <a:prstDash val="solid"/>
          </a:ln>
          <a:effectLst>
            <a:innerShdw blurRad="393700">
              <a:srgbClr val="FFFFFF">
                <a:lumMod val="25000"/>
                <a:alpha val="50000"/>
              </a:srgbClr>
            </a:innerShdw>
            <a:reflection blurRad="6350" stA="50000" endA="275" endPos="40000" dist="101600" dir="5400000" sy="-100000" algn="bl" rotWithShape="0"/>
          </a:effectLst>
          <a:scene3d>
            <a:camera prst="orthographicFront"/>
            <a:lightRig rig="threePt" dir="t"/>
          </a:scene3d>
          <a:sp3d>
            <a:bevelT w="158750" h="171450"/>
          </a:sp3d>
        </p:spPr>
        <p:txBody>
          <a:bodyPr lIns="91436" tIns="45718" rIns="91436" bIns="45718" anchor="ctr" anchorCtr="0"/>
          <a:lstStyle/>
          <a:p>
            <a:pPr algn="ctr" defTabSz="914099" fontAlgn="base">
              <a:spcBef>
                <a:spcPct val="0"/>
              </a:spcBef>
              <a:spcAft>
                <a:spcPct val="0"/>
              </a:spcAft>
              <a:defRPr/>
            </a:pPr>
            <a:r>
              <a:rPr lang="en-US" sz="2800" dirty="0" smtClean="0"/>
              <a:t>WDS Internals</a:t>
            </a:r>
            <a:endParaRPr lang="en-US" sz="2800" dirty="0" smtClean="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32838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WDS Requirements</a:t>
            </a:r>
            <a:endParaRPr lang="sv-SE" dirty="0"/>
          </a:p>
        </p:txBody>
      </p:sp>
      <p:sp>
        <p:nvSpPr>
          <p:cNvPr id="3" name="Text Placeholder 2"/>
          <p:cNvSpPr>
            <a:spLocks noGrp="1"/>
          </p:cNvSpPr>
          <p:nvPr>
            <p:ph type="body" sz="quarter" idx="10"/>
          </p:nvPr>
        </p:nvSpPr>
        <p:spPr/>
        <p:txBody>
          <a:bodyPr/>
          <a:lstStyle/>
          <a:p>
            <a:r>
              <a:rPr lang="sv-SE" smtClean="0"/>
              <a:t>System Requirements</a:t>
            </a:r>
          </a:p>
          <a:p>
            <a:pPr lvl="1"/>
            <a:r>
              <a:rPr lang="sv-SE" smtClean="0"/>
              <a:t>DHCP, DNS, Active Directory (sort of)</a:t>
            </a:r>
          </a:p>
          <a:p>
            <a:pPr lvl="2"/>
            <a:r>
              <a:rPr lang="sv-SE" smtClean="0"/>
              <a:t>Tip! Do not install WDS on same machine as DNS</a:t>
            </a:r>
            <a:endParaRPr lang="sv-SE" dirty="0" smtClean="0"/>
          </a:p>
        </p:txBody>
      </p:sp>
      <p:pic>
        <p:nvPicPr>
          <p:cNvPr id="4" name="Picture 2" descr="C:\Courses\Windows Vista Illustration Icons\Server.png"/>
          <p:cNvPicPr>
            <a:picLocks noChangeAspect="1" noChangeArrowheads="1"/>
          </p:cNvPicPr>
          <p:nvPr/>
        </p:nvPicPr>
        <p:blipFill>
          <a:blip r:embed="rId2" cstate="print"/>
          <a:srcRect/>
          <a:stretch>
            <a:fillRect/>
          </a:stretch>
        </p:blipFill>
        <p:spPr bwMode="auto">
          <a:xfrm>
            <a:off x="7296194" y="4293747"/>
            <a:ext cx="863528" cy="1181669"/>
          </a:xfrm>
          <a:prstGeom prst="rect">
            <a:avLst/>
          </a:prstGeom>
          <a:noFill/>
          <a:effectLst>
            <a:reflection blurRad="6350" stA="52000" endA="300" endPos="35000" dir="5400000" sy="-100000" algn="bl" rotWithShape="0"/>
          </a:effectLst>
        </p:spPr>
      </p:pic>
      <p:sp>
        <p:nvSpPr>
          <p:cNvPr id="5" name="TextBox 4"/>
          <p:cNvSpPr txBox="1"/>
          <p:nvPr/>
        </p:nvSpPr>
        <p:spPr>
          <a:xfrm>
            <a:off x="6873838" y="3975218"/>
            <a:ext cx="1500198" cy="249299"/>
          </a:xfrm>
          <a:prstGeom prst="rect">
            <a:avLst/>
          </a:prstGeom>
          <a:noFill/>
          <a:effectLst/>
        </p:spPr>
        <p:txBody>
          <a:bodyPr wrap="square" lIns="0" tIns="0" rIns="0" bIns="0" rtlCol="0">
            <a:spAutoFit/>
          </a:bodyPr>
          <a:lstStyle/>
          <a:p>
            <a:pPr algn="ctr">
              <a:lnSpc>
                <a:spcPct val="90000"/>
              </a:lnSpc>
            </a:pPr>
            <a:r>
              <a:rPr lang="sv-SE" dirty="0" smtClean="0"/>
              <a:t>DC</a:t>
            </a:r>
          </a:p>
        </p:txBody>
      </p:sp>
      <p:pic>
        <p:nvPicPr>
          <p:cNvPr id="6"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1497483" y="4404648"/>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7" name="Picture 2" descr="C:\Courses\Windows Vista Illustration Icons\Server.png"/>
          <p:cNvPicPr>
            <a:picLocks noChangeAspect="1" noChangeArrowheads="1"/>
          </p:cNvPicPr>
          <p:nvPr/>
        </p:nvPicPr>
        <p:blipFill>
          <a:blip r:embed="rId2" cstate="print"/>
          <a:srcRect/>
          <a:stretch>
            <a:fillRect/>
          </a:stretch>
        </p:blipFill>
        <p:spPr bwMode="auto">
          <a:xfrm>
            <a:off x="6231911" y="3833190"/>
            <a:ext cx="863528" cy="1181669"/>
          </a:xfrm>
          <a:prstGeom prst="rect">
            <a:avLst/>
          </a:prstGeom>
          <a:noFill/>
          <a:effectLst>
            <a:reflection blurRad="6350" stA="52000" endA="300" endPos="35000" dir="5400000" sy="-100000" algn="bl" rotWithShape="0"/>
          </a:effectLst>
        </p:spPr>
      </p:pic>
      <p:sp>
        <p:nvSpPr>
          <p:cNvPr id="8" name="TextBox 7"/>
          <p:cNvSpPr txBox="1"/>
          <p:nvPr/>
        </p:nvSpPr>
        <p:spPr>
          <a:xfrm>
            <a:off x="5862454" y="3529774"/>
            <a:ext cx="1500198" cy="249299"/>
          </a:xfrm>
          <a:prstGeom prst="rect">
            <a:avLst/>
          </a:prstGeom>
          <a:noFill/>
          <a:effectLst/>
        </p:spPr>
        <p:txBody>
          <a:bodyPr wrap="square" lIns="0" tIns="0" rIns="0" bIns="0" rtlCol="0">
            <a:spAutoFit/>
          </a:bodyPr>
          <a:lstStyle/>
          <a:p>
            <a:pPr algn="ctr">
              <a:lnSpc>
                <a:spcPct val="90000"/>
              </a:lnSpc>
            </a:pPr>
            <a:r>
              <a:rPr lang="sv-SE" dirty="0" smtClean="0"/>
              <a:t>DNS</a:t>
            </a:r>
          </a:p>
        </p:txBody>
      </p:sp>
      <p:pic>
        <p:nvPicPr>
          <p:cNvPr id="9" name="Picture 2" descr="C:\Courses\Windows Vista Illustration Icons\Server.png"/>
          <p:cNvPicPr>
            <a:picLocks noChangeAspect="1" noChangeArrowheads="1"/>
          </p:cNvPicPr>
          <p:nvPr/>
        </p:nvPicPr>
        <p:blipFill>
          <a:blip r:embed="rId2" cstate="print"/>
          <a:srcRect/>
          <a:stretch>
            <a:fillRect/>
          </a:stretch>
        </p:blipFill>
        <p:spPr bwMode="auto">
          <a:xfrm>
            <a:off x="4419484" y="3872234"/>
            <a:ext cx="863528" cy="1181669"/>
          </a:xfrm>
          <a:prstGeom prst="rect">
            <a:avLst/>
          </a:prstGeom>
          <a:noFill/>
          <a:effectLst>
            <a:reflection blurRad="6350" stA="52000" endA="300" endPos="35000" dir="5400000" sy="-100000" algn="bl" rotWithShape="0"/>
          </a:effectLst>
        </p:spPr>
      </p:pic>
      <p:sp>
        <p:nvSpPr>
          <p:cNvPr id="10" name="TextBox 9"/>
          <p:cNvSpPr txBox="1"/>
          <p:nvPr/>
        </p:nvSpPr>
        <p:spPr>
          <a:xfrm>
            <a:off x="3997128" y="3553705"/>
            <a:ext cx="1500198" cy="249299"/>
          </a:xfrm>
          <a:prstGeom prst="rect">
            <a:avLst/>
          </a:prstGeom>
          <a:noFill/>
          <a:effectLst/>
        </p:spPr>
        <p:txBody>
          <a:bodyPr wrap="square" lIns="0" tIns="0" rIns="0" bIns="0" rtlCol="0">
            <a:spAutoFit/>
          </a:bodyPr>
          <a:lstStyle/>
          <a:p>
            <a:pPr algn="ctr">
              <a:lnSpc>
                <a:spcPct val="90000"/>
              </a:lnSpc>
            </a:pPr>
            <a:r>
              <a:rPr lang="sv-SE" dirty="0" smtClean="0"/>
              <a:t>DHCP</a:t>
            </a:r>
          </a:p>
        </p:txBody>
      </p:sp>
      <p:pic>
        <p:nvPicPr>
          <p:cNvPr id="11" name="Picture 2" descr="C:\Courses\Windows Vista Illustration Icons\Server.png"/>
          <p:cNvPicPr>
            <a:picLocks noChangeAspect="1" noChangeArrowheads="1"/>
          </p:cNvPicPr>
          <p:nvPr/>
        </p:nvPicPr>
        <p:blipFill>
          <a:blip r:embed="rId2" cstate="print"/>
          <a:srcRect/>
          <a:stretch>
            <a:fillRect/>
          </a:stretch>
        </p:blipFill>
        <p:spPr bwMode="auto">
          <a:xfrm>
            <a:off x="3277116" y="4521362"/>
            <a:ext cx="863528" cy="1181669"/>
          </a:xfrm>
          <a:prstGeom prst="rect">
            <a:avLst/>
          </a:prstGeom>
          <a:noFill/>
          <a:effectLst>
            <a:reflection blurRad="6350" stA="52000" endA="300" endPos="35000" dir="5400000" sy="-100000" algn="bl" rotWithShape="0"/>
          </a:effectLst>
        </p:spPr>
      </p:pic>
      <p:sp>
        <p:nvSpPr>
          <p:cNvPr id="12" name="TextBox 11"/>
          <p:cNvSpPr txBox="1"/>
          <p:nvPr/>
        </p:nvSpPr>
        <p:spPr>
          <a:xfrm>
            <a:off x="2854760" y="4202833"/>
            <a:ext cx="1500198" cy="249299"/>
          </a:xfrm>
          <a:prstGeom prst="rect">
            <a:avLst/>
          </a:prstGeom>
          <a:noFill/>
          <a:effectLst/>
        </p:spPr>
        <p:txBody>
          <a:bodyPr wrap="square" lIns="0" tIns="0" rIns="0" bIns="0" rtlCol="0">
            <a:spAutoFit/>
          </a:bodyPr>
          <a:lstStyle/>
          <a:p>
            <a:pPr algn="ctr">
              <a:lnSpc>
                <a:spcPct val="90000"/>
              </a:lnSpc>
            </a:pPr>
            <a:r>
              <a:rPr lang="sv-SE" dirty="0" smtClean="0"/>
              <a:t>WDS</a:t>
            </a:r>
          </a:p>
        </p:txBody>
      </p:sp>
      <p:pic>
        <p:nvPicPr>
          <p:cNvPr id="13"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1612098" y="4776201"/>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4"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1188905" y="4677961"/>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5"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1309817" y="5123825"/>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pic>
        <p:nvPicPr>
          <p:cNvPr id="16"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3" cstate="print"/>
          <a:srcRect r="-600" b="-6222"/>
          <a:stretch>
            <a:fillRect/>
          </a:stretch>
        </p:blipFill>
        <p:spPr bwMode="auto">
          <a:xfrm>
            <a:off x="826167" y="4995355"/>
            <a:ext cx="1066809" cy="86333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sp>
        <p:nvSpPr>
          <p:cNvPr id="17" name="TextBox 16"/>
          <p:cNvSpPr txBox="1"/>
          <p:nvPr/>
        </p:nvSpPr>
        <p:spPr>
          <a:xfrm>
            <a:off x="936536" y="4105367"/>
            <a:ext cx="1500198" cy="249299"/>
          </a:xfrm>
          <a:prstGeom prst="rect">
            <a:avLst/>
          </a:prstGeom>
          <a:noFill/>
          <a:effectLst/>
        </p:spPr>
        <p:txBody>
          <a:bodyPr wrap="square" lIns="0" tIns="0" rIns="0" bIns="0" rtlCol="0">
            <a:spAutoFit/>
          </a:bodyPr>
          <a:lstStyle/>
          <a:p>
            <a:pPr algn="ctr">
              <a:lnSpc>
                <a:spcPct val="90000"/>
              </a:lnSpc>
            </a:pPr>
            <a:r>
              <a:rPr lang="sv-SE" dirty="0" smtClean="0"/>
              <a:t>Clients</a:t>
            </a:r>
          </a:p>
        </p:txBody>
      </p:sp>
      <p:pic>
        <p:nvPicPr>
          <p:cNvPr id="18" name="Picture 2" descr="C:\Courses\Windows Vista Illustration Icons\Server.png"/>
          <p:cNvPicPr>
            <a:picLocks noChangeAspect="1" noChangeArrowheads="1"/>
          </p:cNvPicPr>
          <p:nvPr/>
        </p:nvPicPr>
        <p:blipFill>
          <a:blip r:embed="rId2" cstate="print"/>
          <a:srcRect/>
          <a:stretch>
            <a:fillRect/>
          </a:stretch>
        </p:blipFill>
        <p:spPr bwMode="auto">
          <a:xfrm>
            <a:off x="10305150" y="4475741"/>
            <a:ext cx="863528" cy="1181669"/>
          </a:xfrm>
          <a:prstGeom prst="rect">
            <a:avLst/>
          </a:prstGeom>
          <a:noFill/>
          <a:effectLst>
            <a:reflection blurRad="6350" stA="52000" endA="300" endPos="35000" dir="5400000" sy="-100000" algn="bl" rotWithShape="0"/>
          </a:effectLst>
        </p:spPr>
      </p:pic>
      <p:sp>
        <p:nvSpPr>
          <p:cNvPr id="19" name="TextBox 18"/>
          <p:cNvSpPr txBox="1"/>
          <p:nvPr/>
        </p:nvSpPr>
        <p:spPr>
          <a:xfrm>
            <a:off x="9882794" y="4157212"/>
            <a:ext cx="1500198" cy="249299"/>
          </a:xfrm>
          <a:prstGeom prst="rect">
            <a:avLst/>
          </a:prstGeom>
          <a:noFill/>
          <a:effectLst/>
        </p:spPr>
        <p:txBody>
          <a:bodyPr wrap="square" lIns="0" tIns="0" rIns="0" bIns="0" rtlCol="0">
            <a:spAutoFit/>
          </a:bodyPr>
          <a:lstStyle/>
          <a:p>
            <a:pPr algn="ctr">
              <a:lnSpc>
                <a:spcPct val="90000"/>
              </a:lnSpc>
            </a:pPr>
            <a:r>
              <a:rPr lang="sv-SE" dirty="0" smtClean="0"/>
              <a:t>DC</a:t>
            </a:r>
          </a:p>
        </p:txBody>
      </p:sp>
      <p:pic>
        <p:nvPicPr>
          <p:cNvPr id="20" name="Picture 2" descr="C:\Courses\Windows Vista Illustration Icons\Server.png"/>
          <p:cNvPicPr>
            <a:picLocks noChangeAspect="1" noChangeArrowheads="1"/>
          </p:cNvPicPr>
          <p:nvPr/>
        </p:nvPicPr>
        <p:blipFill>
          <a:blip r:embed="rId2" cstate="print"/>
          <a:srcRect/>
          <a:stretch>
            <a:fillRect/>
          </a:stretch>
        </p:blipFill>
        <p:spPr bwMode="auto">
          <a:xfrm>
            <a:off x="9323994" y="3955362"/>
            <a:ext cx="863528" cy="1181669"/>
          </a:xfrm>
          <a:prstGeom prst="rect">
            <a:avLst/>
          </a:prstGeom>
          <a:noFill/>
          <a:effectLst>
            <a:reflection blurRad="6350" stA="52000" endA="300" endPos="35000" dir="5400000" sy="-100000" algn="bl" rotWithShape="0"/>
          </a:effectLst>
        </p:spPr>
      </p:pic>
      <p:sp>
        <p:nvSpPr>
          <p:cNvPr id="21" name="TextBox 20"/>
          <p:cNvSpPr txBox="1"/>
          <p:nvPr/>
        </p:nvSpPr>
        <p:spPr>
          <a:xfrm>
            <a:off x="8954537" y="3651946"/>
            <a:ext cx="1500198" cy="249299"/>
          </a:xfrm>
          <a:prstGeom prst="rect">
            <a:avLst/>
          </a:prstGeom>
          <a:noFill/>
          <a:effectLst/>
        </p:spPr>
        <p:txBody>
          <a:bodyPr wrap="square" lIns="0" tIns="0" rIns="0" bIns="0" rtlCol="0">
            <a:spAutoFit/>
          </a:bodyPr>
          <a:lstStyle/>
          <a:p>
            <a:pPr algn="ctr">
              <a:lnSpc>
                <a:spcPct val="90000"/>
              </a:lnSpc>
            </a:pPr>
            <a:r>
              <a:rPr lang="sv-SE" dirty="0" smtClean="0"/>
              <a:t>DNS</a:t>
            </a:r>
          </a:p>
        </p:txBody>
      </p:sp>
      <p:pic>
        <p:nvPicPr>
          <p:cNvPr id="24" name="Picture 2" descr="C:\Courses\Windows Vista Illustration Icons\Server.png"/>
          <p:cNvPicPr>
            <a:picLocks noChangeAspect="1" noChangeArrowheads="1"/>
          </p:cNvPicPr>
          <p:nvPr/>
        </p:nvPicPr>
        <p:blipFill>
          <a:blip r:embed="rId2" cstate="print"/>
          <a:srcRect/>
          <a:stretch>
            <a:fillRect/>
          </a:stretch>
        </p:blipFill>
        <p:spPr bwMode="auto">
          <a:xfrm>
            <a:off x="3194259" y="3424998"/>
            <a:ext cx="2374279" cy="3249011"/>
          </a:xfrm>
          <a:prstGeom prst="rect">
            <a:avLst/>
          </a:prstGeom>
          <a:noFill/>
          <a:effectLst/>
        </p:spPr>
      </p:pic>
      <p:sp>
        <p:nvSpPr>
          <p:cNvPr id="25" name="TextBox 24"/>
          <p:cNvSpPr txBox="1"/>
          <p:nvPr/>
        </p:nvSpPr>
        <p:spPr>
          <a:xfrm>
            <a:off x="3505923" y="3122954"/>
            <a:ext cx="1500198" cy="249299"/>
          </a:xfrm>
          <a:prstGeom prst="rect">
            <a:avLst/>
          </a:prstGeom>
          <a:noFill/>
          <a:effectLst/>
        </p:spPr>
        <p:txBody>
          <a:bodyPr wrap="square" lIns="0" tIns="0" rIns="0" bIns="0" rtlCol="0">
            <a:spAutoFit/>
          </a:bodyPr>
          <a:lstStyle/>
          <a:p>
            <a:pPr algn="ctr">
              <a:lnSpc>
                <a:spcPct val="90000"/>
              </a:lnSpc>
            </a:pPr>
            <a:r>
              <a:rPr lang="sv-SE" dirty="0" smtClean="0"/>
              <a:t>WDS/DHCP</a:t>
            </a:r>
          </a:p>
        </p:txBody>
      </p:sp>
      <p:pic>
        <p:nvPicPr>
          <p:cNvPr id="26" name="Picture 2" descr="C:\Courses\Windows Vista Illustration Icons\Server.png"/>
          <p:cNvPicPr>
            <a:picLocks noChangeAspect="1" noChangeArrowheads="1"/>
          </p:cNvPicPr>
          <p:nvPr/>
        </p:nvPicPr>
        <p:blipFill>
          <a:blip r:embed="rId2" cstate="print"/>
          <a:srcRect/>
          <a:stretch>
            <a:fillRect/>
          </a:stretch>
        </p:blipFill>
        <p:spPr bwMode="auto">
          <a:xfrm>
            <a:off x="6099676" y="3421379"/>
            <a:ext cx="2374279" cy="3249011"/>
          </a:xfrm>
          <a:prstGeom prst="rect">
            <a:avLst/>
          </a:prstGeom>
          <a:noFill/>
          <a:effectLst/>
        </p:spPr>
      </p:pic>
      <p:sp>
        <p:nvSpPr>
          <p:cNvPr id="27" name="TextBox 26"/>
          <p:cNvSpPr txBox="1"/>
          <p:nvPr/>
        </p:nvSpPr>
        <p:spPr>
          <a:xfrm>
            <a:off x="6477094" y="3109100"/>
            <a:ext cx="1500198" cy="249299"/>
          </a:xfrm>
          <a:prstGeom prst="rect">
            <a:avLst/>
          </a:prstGeom>
          <a:noFill/>
          <a:effectLst/>
        </p:spPr>
        <p:txBody>
          <a:bodyPr wrap="square" lIns="0" tIns="0" rIns="0" bIns="0" rtlCol="0">
            <a:spAutoFit/>
          </a:bodyPr>
          <a:lstStyle/>
          <a:p>
            <a:pPr algn="ctr">
              <a:lnSpc>
                <a:spcPct val="90000"/>
              </a:lnSpc>
            </a:pPr>
            <a:r>
              <a:rPr lang="sv-SE" dirty="0" smtClean="0"/>
              <a:t>DC/DNS</a:t>
            </a:r>
          </a:p>
        </p:txBody>
      </p:sp>
      <p:pic>
        <p:nvPicPr>
          <p:cNvPr id="28" name="Picture 2" descr="C:\Courses\Windows Vista Illustration Icons\Server.png"/>
          <p:cNvPicPr>
            <a:picLocks noChangeAspect="1" noChangeArrowheads="1"/>
          </p:cNvPicPr>
          <p:nvPr/>
        </p:nvPicPr>
        <p:blipFill>
          <a:blip r:embed="rId2" cstate="print"/>
          <a:srcRect/>
          <a:stretch>
            <a:fillRect/>
          </a:stretch>
        </p:blipFill>
        <p:spPr bwMode="auto">
          <a:xfrm>
            <a:off x="9182158" y="3448094"/>
            <a:ext cx="2374279" cy="3249011"/>
          </a:xfrm>
          <a:prstGeom prst="rect">
            <a:avLst/>
          </a:prstGeom>
          <a:noFill/>
          <a:effectLst/>
        </p:spPr>
      </p:pic>
      <p:sp>
        <p:nvSpPr>
          <p:cNvPr id="29" name="TextBox 28"/>
          <p:cNvSpPr txBox="1"/>
          <p:nvPr/>
        </p:nvSpPr>
        <p:spPr>
          <a:xfrm>
            <a:off x="9319795" y="3147327"/>
            <a:ext cx="1500198" cy="249299"/>
          </a:xfrm>
          <a:prstGeom prst="rect">
            <a:avLst/>
          </a:prstGeom>
          <a:noFill/>
          <a:effectLst/>
        </p:spPr>
        <p:txBody>
          <a:bodyPr wrap="square" lIns="0" tIns="0" rIns="0" bIns="0" rtlCol="0">
            <a:spAutoFit/>
          </a:bodyPr>
          <a:lstStyle/>
          <a:p>
            <a:pPr algn="ctr">
              <a:lnSpc>
                <a:spcPct val="90000"/>
              </a:lnSpc>
            </a:pPr>
            <a:r>
              <a:rPr lang="sv-SE" dirty="0" smtClean="0"/>
              <a:t>DC/DNS</a:t>
            </a:r>
          </a:p>
        </p:txBody>
      </p:sp>
    </p:spTree>
    <p:extLst>
      <p:ext uri="{BB962C8B-B14F-4D97-AF65-F5344CB8AC3E}">
        <p14:creationId xmlns:p14="http://schemas.microsoft.com/office/powerpoint/2010/main" val="3348334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WDS Setup</a:t>
            </a:r>
            <a:endParaRPr lang="en-US" dirty="0"/>
          </a:p>
        </p:txBody>
      </p:sp>
      <p:sp>
        <p:nvSpPr>
          <p:cNvPr id="3" name="Subtitle 2"/>
          <p:cNvSpPr>
            <a:spLocks noGrp="1"/>
          </p:cNvSpPr>
          <p:nvPr>
            <p:ph type="subTitle" idx="1"/>
          </p:nvPr>
        </p:nvSpPr>
        <p:spPr/>
        <p:txBody>
          <a:bodyPr/>
          <a:lstStyle/>
          <a:p>
            <a:r>
              <a:rPr lang="en-US" smtClean="0"/>
              <a:t>Johan Arwidmark</a:t>
            </a:r>
          </a:p>
          <a:p>
            <a:r>
              <a:rPr lang="en-US" smtClean="0"/>
              <a:t>Chief Technical Architect</a:t>
            </a:r>
          </a:p>
          <a:p>
            <a:r>
              <a:rPr lang="en-US" smtClean="0"/>
              <a:t>Knowledge Factory </a:t>
            </a:r>
            <a:endParaRPr lang="en-US" dirty="0"/>
          </a:p>
        </p:txBody>
      </p:sp>
    </p:spTree>
    <p:extLst>
      <p:ext uri="{BB962C8B-B14F-4D97-AF65-F5344CB8AC3E}">
        <p14:creationId xmlns:p14="http://schemas.microsoft.com/office/powerpoint/2010/main" val="9458031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WDS Scenarios</a:t>
            </a:r>
            <a:endParaRPr lang="sv-SE" dirty="0"/>
          </a:p>
        </p:txBody>
      </p:sp>
      <p:sp>
        <p:nvSpPr>
          <p:cNvPr id="3" name="Text Placeholder 2"/>
          <p:cNvSpPr>
            <a:spLocks noGrp="1"/>
          </p:cNvSpPr>
          <p:nvPr>
            <p:ph type="body" sz="quarter" idx="10"/>
          </p:nvPr>
        </p:nvSpPr>
        <p:spPr/>
        <p:txBody>
          <a:bodyPr/>
          <a:lstStyle/>
          <a:p>
            <a:r>
              <a:rPr lang="sv-SE" smtClean="0"/>
              <a:t>Bare Metal Deployments</a:t>
            </a:r>
          </a:p>
          <a:p>
            <a:pPr lvl="1"/>
            <a:r>
              <a:rPr lang="sv-SE" smtClean="0"/>
              <a:t>Setup.exe + Unattend.xml (Default or Custom image)</a:t>
            </a:r>
          </a:p>
          <a:p>
            <a:pPr lvl="1"/>
            <a:r>
              <a:rPr lang="sv-SE" smtClean="0"/>
              <a:t>Designed for little or no customizations</a:t>
            </a:r>
          </a:p>
          <a:p>
            <a:pPr lvl="1"/>
            <a:r>
              <a:rPr lang="sv-SE" smtClean="0"/>
              <a:t>Basic Driver Provisioning</a:t>
            </a:r>
          </a:p>
          <a:p>
            <a:pPr lvl="2"/>
            <a:r>
              <a:rPr lang="sv-SE" smtClean="0"/>
              <a:t>Vista and higher only</a:t>
            </a:r>
          </a:p>
          <a:p>
            <a:pPr lvl="1"/>
            <a:r>
              <a:rPr lang="sv-SE" smtClean="0"/>
              <a:t>Language Packs</a:t>
            </a:r>
          </a:p>
          <a:p>
            <a:pPr lvl="1"/>
            <a:r>
              <a:rPr lang="sv-SE" smtClean="0"/>
              <a:t>Multicast Support</a:t>
            </a:r>
          </a:p>
          <a:p>
            <a:pPr lvl="1"/>
            <a:r>
              <a:rPr lang="sv-SE" smtClean="0"/>
              <a:t>Capture and Deploy</a:t>
            </a:r>
          </a:p>
          <a:p>
            <a:pPr lvl="2"/>
            <a:r>
              <a:rPr lang="sv-SE" smtClean="0"/>
              <a:t>Including Legacy Operating Systems</a:t>
            </a:r>
            <a:endParaRPr lang="sv-SE" dirty="0" smtClean="0"/>
          </a:p>
        </p:txBody>
      </p:sp>
    </p:spTree>
    <p:extLst>
      <p:ext uri="{BB962C8B-B14F-4D97-AF65-F5344CB8AC3E}">
        <p14:creationId xmlns:p14="http://schemas.microsoft.com/office/powerpoint/2010/main" val="29801917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WDS Scenarios, cont.</a:t>
            </a:r>
            <a:endParaRPr lang="sv-SE" dirty="0"/>
          </a:p>
        </p:txBody>
      </p:sp>
      <p:sp>
        <p:nvSpPr>
          <p:cNvPr id="3" name="Text Placeholder 2"/>
          <p:cNvSpPr>
            <a:spLocks noGrp="1"/>
          </p:cNvSpPr>
          <p:nvPr>
            <p:ph type="body" sz="quarter" idx="10"/>
          </p:nvPr>
        </p:nvSpPr>
        <p:spPr/>
        <p:txBody>
          <a:bodyPr/>
          <a:lstStyle/>
          <a:p>
            <a:r>
              <a:rPr lang="sv-SE" smtClean="0"/>
              <a:t>Migrating files during deployment (Refresh)?</a:t>
            </a:r>
          </a:p>
          <a:p>
            <a:pPr lvl="1"/>
            <a:r>
              <a:rPr lang="sv-SE" smtClean="0"/>
              <a:t>Yes, with some serious hacks </a:t>
            </a:r>
            <a:r>
              <a:rPr lang="sv-SE" smtClean="0">
                <a:sym typeface="Wingdings" pitchFamily="2" charset="2"/>
              </a:rPr>
              <a:t></a:t>
            </a:r>
            <a:endParaRPr lang="sv-SE" smtClean="0"/>
          </a:p>
          <a:p>
            <a:pPr lvl="1"/>
            <a:r>
              <a:rPr lang="sv-SE" smtClean="0"/>
              <a:t>Samples available on TechNet</a:t>
            </a:r>
          </a:p>
          <a:p>
            <a:r>
              <a:rPr lang="sv-SE" smtClean="0"/>
              <a:t>Very elegant solution? </a:t>
            </a:r>
          </a:p>
          <a:p>
            <a:pPr lvl="1"/>
            <a:r>
              <a:rPr lang="sv-SE" smtClean="0"/>
              <a:t>IMHO, not really no...</a:t>
            </a:r>
          </a:p>
          <a:p>
            <a:pPr lvl="1"/>
            <a:r>
              <a:rPr lang="sv-SE" smtClean="0"/>
              <a:t>The are better ways of doing this</a:t>
            </a:r>
            <a:endParaRPr lang="sv-SE" dirty="0" smtClean="0"/>
          </a:p>
        </p:txBody>
      </p:sp>
    </p:spTree>
    <p:extLst>
      <p:ext uri="{BB962C8B-B14F-4D97-AF65-F5344CB8AC3E}">
        <p14:creationId xmlns:p14="http://schemas.microsoft.com/office/powerpoint/2010/main" val="20661319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WDS Scenarios </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64195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Automating WDS</a:t>
            </a:r>
            <a:endParaRPr lang="sv-SE" dirty="0"/>
          </a:p>
        </p:txBody>
      </p:sp>
      <p:sp>
        <p:nvSpPr>
          <p:cNvPr id="3" name="Text Placeholder 2"/>
          <p:cNvSpPr>
            <a:spLocks noGrp="1"/>
          </p:cNvSpPr>
          <p:nvPr>
            <p:ph type="body" sz="quarter" idx="10"/>
          </p:nvPr>
        </p:nvSpPr>
        <p:spPr/>
        <p:txBody>
          <a:bodyPr/>
          <a:lstStyle/>
          <a:p>
            <a:r>
              <a:rPr lang="sv-SE" smtClean="0"/>
              <a:t>Automating the Network Boot</a:t>
            </a:r>
          </a:p>
          <a:p>
            <a:r>
              <a:rPr lang="sv-SE" smtClean="0"/>
              <a:t>Automating the selection of the boot image</a:t>
            </a:r>
          </a:p>
          <a:p>
            <a:r>
              <a:rPr lang="sv-SE" smtClean="0"/>
              <a:t>Creating Unattend Files</a:t>
            </a:r>
          </a:p>
          <a:p>
            <a:pPr lvl="1"/>
            <a:r>
              <a:rPr lang="sv-SE" smtClean="0"/>
              <a:t>WDS Client unattend file</a:t>
            </a:r>
          </a:p>
          <a:p>
            <a:pPr lvl="2"/>
            <a:r>
              <a:rPr lang="en-US" smtClean="0"/>
              <a:t>Automates the WDS client user interface screens </a:t>
            </a:r>
            <a:endParaRPr lang="sv-SE" smtClean="0"/>
          </a:p>
          <a:p>
            <a:pPr lvl="1"/>
            <a:r>
              <a:rPr lang="sv-SE" smtClean="0"/>
              <a:t>Image unattend file</a:t>
            </a:r>
          </a:p>
          <a:p>
            <a:pPr lvl="2"/>
            <a:r>
              <a:rPr lang="en-US" smtClean="0"/>
              <a:t>Automates remaining phases of setup</a:t>
            </a:r>
            <a:endParaRPr lang="sv-SE" dirty="0"/>
          </a:p>
        </p:txBody>
      </p:sp>
    </p:spTree>
    <p:extLst>
      <p:ext uri="{BB962C8B-B14F-4D97-AF65-F5344CB8AC3E}">
        <p14:creationId xmlns:p14="http://schemas.microsoft.com/office/powerpoint/2010/main" val="400679388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1454</TotalTime>
  <Words>1846</Words>
  <Application>Microsoft Office PowerPoint</Application>
  <PresentationFormat>Custom</PresentationFormat>
  <Paragraphs>206</Paragraphs>
  <Slides>25</Slides>
  <Notes>14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TENA11_BreakoutSession_Template_16x9_Final_05132011</vt:lpstr>
      <vt:lpstr>1_White with Consolas font for code slides</vt:lpstr>
      <vt:lpstr>Deployment Internals: Mastering Windows Deployment Services</vt:lpstr>
      <vt:lpstr>PowerPoint Presentation</vt:lpstr>
      <vt:lpstr>Now!</vt:lpstr>
      <vt:lpstr>WDS Requirements</vt:lpstr>
      <vt:lpstr>WDS Setup</vt:lpstr>
      <vt:lpstr>WDS Scenarios</vt:lpstr>
      <vt:lpstr>WDS Scenarios, cont.</vt:lpstr>
      <vt:lpstr>WDS Scenarios </vt:lpstr>
      <vt:lpstr>Automating WDS</vt:lpstr>
      <vt:lpstr>Automating WDS</vt:lpstr>
      <vt:lpstr>WDS Components</vt:lpstr>
      <vt:lpstr>RemoteInstall folder</vt:lpstr>
      <vt:lpstr>Using WDS without Active Directory</vt:lpstr>
      <vt:lpstr>Configure Simple PXE</vt:lpstr>
      <vt:lpstr>Troubleshooting WDS</vt:lpstr>
      <vt:lpstr>Troubleshooting WDS</vt:lpstr>
      <vt:lpstr>Extending WDS with MDT 2010 </vt:lpstr>
      <vt:lpstr>Extending WDS with MDT 2010</vt:lpstr>
      <vt:lpstr>Summary</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Deployment Artist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WSV303: Deployment Internals: Mastering Windows Deployment Services</dc:title>
  <dc:subject>Microsoft TechEd North America 2011</dc:subject>
  <dc:creator> Johan Arwidmark</dc:creator>
  <dc:description>Template: Jordan Cayabyab
Formatting: Brianna Hartmann, Silver Fox Productions
Event Date: May 16-19, 2011
Event Location: Atlanta
Audience Type:</dc:description>
  <cp:lastModifiedBy>Shows</cp:lastModifiedBy>
  <cp:revision>22</cp:revision>
  <cp:lastPrinted>2010-05-11T05:02:34Z</cp:lastPrinted>
  <dcterms:created xsi:type="dcterms:W3CDTF">2011-04-07T11:06:10Z</dcterms:created>
  <dcterms:modified xsi:type="dcterms:W3CDTF">2011-05-19T14:15:15Z</dcterms:modified>
</cp:coreProperties>
</file>