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4"/>
    <p:sldMasterId id="2147483771" r:id="rId5"/>
    <p:sldMasterId id="2147483776" r:id="rId6"/>
  </p:sldMasterIdLst>
  <p:notesMasterIdLst>
    <p:notesMasterId r:id="rId45"/>
  </p:notesMasterIdLst>
  <p:handoutMasterIdLst>
    <p:handoutMasterId r:id="rId46"/>
  </p:handoutMasterIdLst>
  <p:sldIdLst>
    <p:sldId id="322" r:id="rId7"/>
    <p:sldId id="336" r:id="rId8"/>
    <p:sldId id="391" r:id="rId9"/>
    <p:sldId id="399" r:id="rId10"/>
    <p:sldId id="398" r:id="rId11"/>
    <p:sldId id="390" r:id="rId12"/>
    <p:sldId id="401" r:id="rId13"/>
    <p:sldId id="364" r:id="rId14"/>
    <p:sldId id="403" r:id="rId15"/>
    <p:sldId id="396" r:id="rId16"/>
    <p:sldId id="337" r:id="rId17"/>
    <p:sldId id="377" r:id="rId18"/>
    <p:sldId id="392" r:id="rId19"/>
    <p:sldId id="383" r:id="rId20"/>
    <p:sldId id="384" r:id="rId21"/>
    <p:sldId id="393" r:id="rId22"/>
    <p:sldId id="413" r:id="rId23"/>
    <p:sldId id="342" r:id="rId24"/>
    <p:sldId id="385" r:id="rId25"/>
    <p:sldId id="386" r:id="rId26"/>
    <p:sldId id="358" r:id="rId27"/>
    <p:sldId id="359" r:id="rId28"/>
    <p:sldId id="387" r:id="rId29"/>
    <p:sldId id="394" r:id="rId30"/>
    <p:sldId id="404" r:id="rId31"/>
    <p:sldId id="406" r:id="rId32"/>
    <p:sldId id="378" r:id="rId33"/>
    <p:sldId id="352" r:id="rId34"/>
    <p:sldId id="412" r:id="rId35"/>
    <p:sldId id="402" r:id="rId36"/>
    <p:sldId id="331" r:id="rId37"/>
    <p:sldId id="332" r:id="rId38"/>
    <p:sldId id="407" r:id="rId39"/>
    <p:sldId id="408" r:id="rId40"/>
    <p:sldId id="409" r:id="rId41"/>
    <p:sldId id="410" r:id="rId42"/>
    <p:sldId id="411" r:id="rId43"/>
    <p:sldId id="319" r:id="rId4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Long" initials="M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57B"/>
    <a:srgbClr val="03C2F1"/>
    <a:srgbClr val="000000"/>
    <a:srgbClr val="429A16"/>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3229" autoAdjust="0"/>
    <p:restoredTop sz="99045"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orient="horz" pos="312"/>
        <p:guide pos="3839"/>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ECB4A-97EA-4BE4-8E05-566F3E6DBF3E}" type="doc">
      <dgm:prSet loTypeId="urn:microsoft.com/office/officeart/2005/8/layout/hProcess7#2" loCatId="list" qsTypeId="urn:microsoft.com/office/officeart/2005/8/quickstyle/3d3" qsCatId="3D" csTypeId="urn:microsoft.com/office/officeart/2005/8/colors/colorful1#5" csCatId="colorful" phldr="1"/>
      <dgm:spPr/>
      <dgm:t>
        <a:bodyPr/>
        <a:lstStyle/>
        <a:p>
          <a:endParaRPr lang="en-US"/>
        </a:p>
      </dgm:t>
    </dgm:pt>
    <dgm:pt modelId="{B5B661F0-E490-4D1D-B8B4-05F7756A2929}">
      <dgm:prSet phldrT="[Text]" custT="1"/>
      <dgm:spPr/>
      <dgm:t>
        <a:bodyPr/>
        <a:lstStyle/>
        <a:p>
          <a:pPr algn="l"/>
          <a:r>
            <a:rPr lang="en-US" sz="1800" b="1" dirty="0" smtClean="0"/>
            <a:t>Developer Tools</a:t>
          </a:r>
          <a:endParaRPr lang="en-US" sz="1800" b="1" dirty="0"/>
        </a:p>
      </dgm:t>
    </dgm:pt>
    <dgm:pt modelId="{81370BB4-7593-4597-9A65-D56F1A483C50}" type="parTrans" cxnId="{27493770-3457-4E99-A232-06EF0F0CFEFD}">
      <dgm:prSet/>
      <dgm:spPr/>
      <dgm:t>
        <a:bodyPr/>
        <a:lstStyle/>
        <a:p>
          <a:endParaRPr lang="en-US"/>
        </a:p>
      </dgm:t>
    </dgm:pt>
    <dgm:pt modelId="{51D3398F-665C-442F-A62F-CFE2B8865C97}" type="sibTrans" cxnId="{27493770-3457-4E99-A232-06EF0F0CFEFD}">
      <dgm:prSet/>
      <dgm:spPr/>
      <dgm:t>
        <a:bodyPr/>
        <a:lstStyle/>
        <a:p>
          <a:endParaRPr lang="en-US"/>
        </a:p>
      </dgm:t>
    </dgm:pt>
    <dgm:pt modelId="{0B0581C9-70E0-4DBC-8350-D539F6A89B06}">
      <dgm:prSet phldrT="[Text]" custT="1"/>
      <dgm:spPr/>
      <dgm:t>
        <a:bodyPr/>
        <a:lstStyle/>
        <a:p>
          <a:r>
            <a:rPr lang="en-US" sz="2000" dirty="0" smtClean="0"/>
            <a:t>Intel</a:t>
          </a:r>
          <a:endParaRPr lang="en-US" sz="2000" dirty="0"/>
        </a:p>
      </dgm:t>
    </dgm:pt>
    <dgm:pt modelId="{318198FB-E63C-4D12-AF50-12E12544F4E0}" type="parTrans" cxnId="{0938B1EE-FDD7-482F-8DAF-29065A247D3F}">
      <dgm:prSet/>
      <dgm:spPr/>
      <dgm:t>
        <a:bodyPr/>
        <a:lstStyle/>
        <a:p>
          <a:endParaRPr lang="en-US"/>
        </a:p>
      </dgm:t>
    </dgm:pt>
    <dgm:pt modelId="{DD9C4172-09ED-49DF-89B8-DD69521AE63A}" type="sibTrans" cxnId="{0938B1EE-FDD7-482F-8DAF-29065A247D3F}">
      <dgm:prSet/>
      <dgm:spPr/>
      <dgm:t>
        <a:bodyPr/>
        <a:lstStyle/>
        <a:p>
          <a:endParaRPr lang="en-US"/>
        </a:p>
      </dgm:t>
    </dgm:pt>
    <dgm:pt modelId="{2EBB6304-DB3E-4AEA-9A09-D485E60891A3}">
      <dgm:prSet phldrT="[Text]" custT="1"/>
      <dgm:spPr/>
      <dgm:t>
        <a:bodyPr/>
        <a:lstStyle/>
        <a:p>
          <a:pPr algn="l"/>
          <a:r>
            <a:rPr lang="en-US" sz="1800" b="1" dirty="0" smtClean="0"/>
            <a:t>  Libraries</a:t>
          </a:r>
          <a:endParaRPr lang="en-US" sz="1800" b="1" dirty="0"/>
        </a:p>
      </dgm:t>
    </dgm:pt>
    <dgm:pt modelId="{C9CE9432-0E68-4F7C-9766-C5AD94532DA2}" type="parTrans" cxnId="{8BC08345-B80D-4A66-839C-674CBA977526}">
      <dgm:prSet/>
      <dgm:spPr/>
      <dgm:t>
        <a:bodyPr/>
        <a:lstStyle/>
        <a:p>
          <a:endParaRPr lang="en-US"/>
        </a:p>
      </dgm:t>
    </dgm:pt>
    <dgm:pt modelId="{95FC167E-5D94-47BF-B830-DE7724CF5C11}" type="sibTrans" cxnId="{8BC08345-B80D-4A66-839C-674CBA977526}">
      <dgm:prSet/>
      <dgm:spPr/>
      <dgm:t>
        <a:bodyPr/>
        <a:lstStyle/>
        <a:p>
          <a:endParaRPr lang="en-US"/>
        </a:p>
      </dgm:t>
    </dgm:pt>
    <dgm:pt modelId="{AA9FF4E2-49D3-40E7-A2A7-B3CD73516DEE}">
      <dgm:prSet phldrT="[Text]" custT="1"/>
      <dgm:spPr/>
      <dgm:t>
        <a:bodyPr/>
        <a:lstStyle/>
        <a:p>
          <a:r>
            <a:rPr lang="en-US" sz="2000" dirty="0" smtClean="0"/>
            <a:t>Solvers:</a:t>
          </a:r>
          <a:endParaRPr lang="en-US" sz="2000" dirty="0"/>
        </a:p>
      </dgm:t>
    </dgm:pt>
    <dgm:pt modelId="{0A070D6A-D1B8-4ADC-AF66-93C86D49A5E3}" type="parTrans" cxnId="{29A1266C-13D3-40EB-91BC-8D8627DE2C73}">
      <dgm:prSet/>
      <dgm:spPr/>
      <dgm:t>
        <a:bodyPr/>
        <a:lstStyle/>
        <a:p>
          <a:endParaRPr lang="en-US"/>
        </a:p>
      </dgm:t>
    </dgm:pt>
    <dgm:pt modelId="{846957D3-76F3-47FE-B768-3235FD10B342}" type="sibTrans" cxnId="{29A1266C-13D3-40EB-91BC-8D8627DE2C73}">
      <dgm:prSet/>
      <dgm:spPr/>
      <dgm:t>
        <a:bodyPr/>
        <a:lstStyle/>
        <a:p>
          <a:endParaRPr lang="en-US"/>
        </a:p>
      </dgm:t>
    </dgm:pt>
    <dgm:pt modelId="{9EC65206-40EA-46C7-854B-6AEB2BECFD0A}">
      <dgm:prSet phldrT="[Text]" custT="1"/>
      <dgm:spPr/>
      <dgm:t>
        <a:bodyPr/>
        <a:lstStyle/>
        <a:p>
          <a:pPr algn="l"/>
          <a:r>
            <a:rPr lang="en-US" sz="1800" b="1" dirty="0" smtClean="0"/>
            <a:t> </a:t>
          </a:r>
          <a:r>
            <a:rPr lang="en-US" sz="2000" b="1" dirty="0" smtClean="0"/>
            <a:t>Popular HPC Apps</a:t>
          </a:r>
          <a:endParaRPr lang="en-US" sz="2000" b="1" dirty="0"/>
        </a:p>
      </dgm:t>
    </dgm:pt>
    <dgm:pt modelId="{F48B029D-1FEB-4D40-958D-8836A584A631}" type="parTrans" cxnId="{0EF6D8A4-F7F7-4203-9F26-10F5A3753A9B}">
      <dgm:prSet/>
      <dgm:spPr/>
      <dgm:t>
        <a:bodyPr/>
        <a:lstStyle/>
        <a:p>
          <a:endParaRPr lang="en-US"/>
        </a:p>
      </dgm:t>
    </dgm:pt>
    <dgm:pt modelId="{5F914B33-1FA3-4E3C-9800-1DFB3A3786F5}" type="sibTrans" cxnId="{0EF6D8A4-F7F7-4203-9F26-10F5A3753A9B}">
      <dgm:prSet/>
      <dgm:spPr/>
      <dgm:t>
        <a:bodyPr/>
        <a:lstStyle/>
        <a:p>
          <a:endParaRPr lang="en-US"/>
        </a:p>
      </dgm:t>
    </dgm:pt>
    <dgm:pt modelId="{2F03B5EF-4E78-4ABD-AB24-0A5C8675B0AE}">
      <dgm:prSet phldrT="[Text]" custT="1"/>
      <dgm:spPr/>
      <dgm:t>
        <a:bodyPr/>
        <a:lstStyle/>
        <a:p>
          <a:r>
            <a:rPr lang="en-US" altLang="ko-KR" sz="2000" dirty="0" smtClean="0"/>
            <a:t>Chemistry</a:t>
          </a:r>
          <a:endParaRPr lang="en-US" sz="2000" dirty="0"/>
        </a:p>
      </dgm:t>
    </dgm:pt>
    <dgm:pt modelId="{D4D0A893-31CC-44D7-837C-24634915210A}" type="parTrans" cxnId="{F1153AC1-8E1C-439A-98F0-D8B733BEBF4D}">
      <dgm:prSet/>
      <dgm:spPr/>
      <dgm:t>
        <a:bodyPr/>
        <a:lstStyle/>
        <a:p>
          <a:endParaRPr lang="en-US"/>
        </a:p>
      </dgm:t>
    </dgm:pt>
    <dgm:pt modelId="{57E69623-E60F-444A-84BC-421466586D8E}" type="sibTrans" cxnId="{F1153AC1-8E1C-439A-98F0-D8B733BEBF4D}">
      <dgm:prSet/>
      <dgm:spPr/>
      <dgm:t>
        <a:bodyPr/>
        <a:lstStyle/>
        <a:p>
          <a:endParaRPr lang="en-US"/>
        </a:p>
      </dgm:t>
    </dgm:pt>
    <dgm:pt modelId="{182FD4F2-E4F8-4C5B-9CEC-18B8EB9AFDAD}">
      <dgm:prSet phldrT="[Text]" custT="1"/>
      <dgm:spPr/>
      <dgm:t>
        <a:bodyPr/>
        <a:lstStyle/>
        <a:p>
          <a:pPr algn="l"/>
          <a:r>
            <a:rPr lang="en-US" sz="1800" b="1" dirty="0" smtClean="0"/>
            <a:t>Analysis Tools</a:t>
          </a:r>
          <a:endParaRPr lang="en-US" sz="1800" b="1" dirty="0"/>
        </a:p>
      </dgm:t>
    </dgm:pt>
    <dgm:pt modelId="{0A6F931D-9A30-4B18-B452-4B5096C2A5E2}" type="parTrans" cxnId="{191274AF-AE6A-486E-9B68-F53F46E14D2D}">
      <dgm:prSet/>
      <dgm:spPr/>
      <dgm:t>
        <a:bodyPr/>
        <a:lstStyle/>
        <a:p>
          <a:endParaRPr lang="en-US"/>
        </a:p>
      </dgm:t>
    </dgm:pt>
    <dgm:pt modelId="{6BBC088D-6FF1-4D95-815D-415638A2A72C}" type="sibTrans" cxnId="{191274AF-AE6A-486E-9B68-F53F46E14D2D}">
      <dgm:prSet/>
      <dgm:spPr/>
      <dgm:t>
        <a:bodyPr/>
        <a:lstStyle/>
        <a:p>
          <a:endParaRPr lang="en-US"/>
        </a:p>
      </dgm:t>
    </dgm:pt>
    <dgm:pt modelId="{E24AC3AF-A5C1-4FA7-920C-8EDE42DFF391}">
      <dgm:prSet phldrT="[Text]" custT="1"/>
      <dgm:spPr/>
      <dgm:t>
        <a:bodyPr/>
        <a:lstStyle/>
        <a:p>
          <a:r>
            <a:rPr lang="en-US" altLang="ko-KR" sz="1600" dirty="0" smtClean="0"/>
            <a:t>Parallel Visualization</a:t>
          </a:r>
          <a:endParaRPr lang="en-US" sz="1600" dirty="0"/>
        </a:p>
      </dgm:t>
    </dgm:pt>
    <dgm:pt modelId="{A1D1DCA1-5556-4AFF-9403-6E8DE576EB9A}" type="parTrans" cxnId="{59BBF2ED-7A79-4E99-93A6-616CFA55196C}">
      <dgm:prSet/>
      <dgm:spPr/>
      <dgm:t>
        <a:bodyPr/>
        <a:lstStyle/>
        <a:p>
          <a:endParaRPr lang="en-US"/>
        </a:p>
      </dgm:t>
    </dgm:pt>
    <dgm:pt modelId="{C2339DF6-DF2C-4D5F-9E91-8079934C0467}" type="sibTrans" cxnId="{59BBF2ED-7A79-4E99-93A6-616CFA55196C}">
      <dgm:prSet/>
      <dgm:spPr/>
      <dgm:t>
        <a:bodyPr/>
        <a:lstStyle/>
        <a:p>
          <a:endParaRPr lang="en-US"/>
        </a:p>
      </dgm:t>
    </dgm:pt>
    <dgm:pt modelId="{6F91BEF8-82A7-4D6D-AA5D-1D206996CB61}">
      <dgm:prSet phldrT="[Text]" custT="1"/>
      <dgm:spPr/>
      <dgm:t>
        <a:bodyPr/>
        <a:lstStyle/>
        <a:p>
          <a:r>
            <a:rPr lang="en-US" sz="2000" dirty="0" smtClean="0"/>
            <a:t>Build:</a:t>
          </a:r>
          <a:endParaRPr lang="en-US" sz="2000" dirty="0"/>
        </a:p>
      </dgm:t>
    </dgm:pt>
    <dgm:pt modelId="{49DD0863-C77C-44DE-B8FC-787299B963C8}" type="parTrans" cxnId="{44FB023E-C37B-440E-9A92-91FEE3D728A0}">
      <dgm:prSet/>
      <dgm:spPr/>
      <dgm:t>
        <a:bodyPr/>
        <a:lstStyle/>
        <a:p>
          <a:endParaRPr lang="en-US"/>
        </a:p>
      </dgm:t>
    </dgm:pt>
    <dgm:pt modelId="{98566C5D-5410-4A55-AFAE-7A2FDC2BE5F9}" type="sibTrans" cxnId="{44FB023E-C37B-440E-9A92-91FEE3D728A0}">
      <dgm:prSet/>
      <dgm:spPr/>
      <dgm:t>
        <a:bodyPr/>
        <a:lstStyle/>
        <a:p>
          <a:endParaRPr lang="en-US"/>
        </a:p>
      </dgm:t>
    </dgm:pt>
    <dgm:pt modelId="{86978134-533F-4638-BC97-5B6AD857EFA9}">
      <dgm:prSet phldrT="[Text]" custT="1"/>
      <dgm:spPr/>
      <dgm:t>
        <a:bodyPr/>
        <a:lstStyle/>
        <a:p>
          <a:r>
            <a:rPr lang="en-US" sz="2000" dirty="0" smtClean="0"/>
            <a:t>IO:</a:t>
          </a:r>
          <a:endParaRPr lang="en-US" sz="2000" dirty="0"/>
        </a:p>
      </dgm:t>
    </dgm:pt>
    <dgm:pt modelId="{7895F430-38CF-4B69-9380-FA7068605926}" type="parTrans" cxnId="{8C3E5D8E-0181-4B17-8B4B-1CE50DA8536F}">
      <dgm:prSet/>
      <dgm:spPr/>
      <dgm:t>
        <a:bodyPr/>
        <a:lstStyle/>
        <a:p>
          <a:endParaRPr lang="en-US"/>
        </a:p>
      </dgm:t>
    </dgm:pt>
    <dgm:pt modelId="{F69EC851-6422-4958-B79D-4680DBDEB611}" type="sibTrans" cxnId="{8C3E5D8E-0181-4B17-8B4B-1CE50DA8536F}">
      <dgm:prSet/>
      <dgm:spPr/>
      <dgm:t>
        <a:bodyPr/>
        <a:lstStyle/>
        <a:p>
          <a:endParaRPr lang="en-US"/>
        </a:p>
      </dgm:t>
    </dgm:pt>
    <dgm:pt modelId="{076B54D1-006B-488B-A2AC-F893F58A6E8F}">
      <dgm:prSet phldrT="[Text]" custT="1"/>
      <dgm:spPr/>
      <dgm:t>
        <a:bodyPr/>
        <a:lstStyle/>
        <a:p>
          <a:r>
            <a:rPr lang="en-US" altLang="ko-KR" sz="2000" b="1" dirty="0" smtClean="0"/>
            <a:t>Bio Science*</a:t>
          </a:r>
          <a:endParaRPr lang="en-US" sz="2000" b="1" dirty="0"/>
        </a:p>
      </dgm:t>
    </dgm:pt>
    <dgm:pt modelId="{6C85FCB9-9597-455D-A414-880F9B7A4B9D}" type="parTrans" cxnId="{A7A04C10-6613-4213-BDDD-CAF4DCCC3F92}">
      <dgm:prSet/>
      <dgm:spPr/>
      <dgm:t>
        <a:bodyPr/>
        <a:lstStyle/>
        <a:p>
          <a:endParaRPr lang="en-US"/>
        </a:p>
      </dgm:t>
    </dgm:pt>
    <dgm:pt modelId="{A8D6FFF0-8E88-46E6-AD95-D32DC3C3DCB5}" type="sibTrans" cxnId="{A7A04C10-6613-4213-BDDD-CAF4DCCC3F92}">
      <dgm:prSet/>
      <dgm:spPr/>
      <dgm:t>
        <a:bodyPr/>
        <a:lstStyle/>
        <a:p>
          <a:endParaRPr lang="en-US"/>
        </a:p>
      </dgm:t>
    </dgm:pt>
    <dgm:pt modelId="{571D6640-35C8-4705-AAE8-31631360688B}">
      <dgm:prSet phldrT="[Text]" custT="1"/>
      <dgm:spPr/>
      <dgm:t>
        <a:bodyPr/>
        <a:lstStyle/>
        <a:p>
          <a:r>
            <a:rPr lang="en-US" sz="2100" dirty="0" smtClean="0"/>
            <a:t>Python</a:t>
          </a:r>
          <a:endParaRPr lang="en-US" sz="2100" dirty="0"/>
        </a:p>
      </dgm:t>
    </dgm:pt>
    <dgm:pt modelId="{54C15448-382E-4078-AC2B-75AFE73531F6}" type="parTrans" cxnId="{94C93713-A282-48BF-9AE9-8FEA5CE4BD89}">
      <dgm:prSet/>
      <dgm:spPr/>
      <dgm:t>
        <a:bodyPr/>
        <a:lstStyle/>
        <a:p>
          <a:endParaRPr lang="en-US"/>
        </a:p>
      </dgm:t>
    </dgm:pt>
    <dgm:pt modelId="{3CAED07C-8CEA-4C19-AF46-6AFD44CBCBE4}" type="sibTrans" cxnId="{94C93713-A282-48BF-9AE9-8FEA5CE4BD89}">
      <dgm:prSet/>
      <dgm:spPr/>
      <dgm:t>
        <a:bodyPr/>
        <a:lstStyle/>
        <a:p>
          <a:endParaRPr lang="en-US"/>
        </a:p>
      </dgm:t>
    </dgm:pt>
    <dgm:pt modelId="{34B814D3-0302-47EE-AE86-4835FC9769CA}">
      <dgm:prSet phldrT="[Text]" custT="1"/>
      <dgm:spPr/>
      <dgm:t>
        <a:bodyPr/>
        <a:lstStyle/>
        <a:p>
          <a:r>
            <a:rPr lang="en-US" sz="2000" dirty="0" smtClean="0"/>
            <a:t>PGI </a:t>
          </a:r>
          <a:endParaRPr lang="en-US" sz="2000" dirty="0"/>
        </a:p>
      </dgm:t>
    </dgm:pt>
    <dgm:pt modelId="{73DB353F-FAF1-4A55-B43D-E504DE205905}" type="parTrans" cxnId="{4B2FD8A0-35E2-42EA-88D5-8CE836DA7940}">
      <dgm:prSet/>
      <dgm:spPr/>
      <dgm:t>
        <a:bodyPr/>
        <a:lstStyle/>
        <a:p>
          <a:endParaRPr lang="en-US"/>
        </a:p>
      </dgm:t>
    </dgm:pt>
    <dgm:pt modelId="{B119202A-1A4F-4176-A0BD-34C720D5F75D}" type="sibTrans" cxnId="{4B2FD8A0-35E2-42EA-88D5-8CE836DA7940}">
      <dgm:prSet/>
      <dgm:spPr/>
      <dgm:t>
        <a:bodyPr/>
        <a:lstStyle/>
        <a:p>
          <a:endParaRPr lang="en-US"/>
        </a:p>
      </dgm:t>
    </dgm:pt>
    <dgm:pt modelId="{2C1694F7-FE40-4F48-8D5F-9EFC816D6B40}">
      <dgm:prSet phldrT="[Text]" custT="1"/>
      <dgm:spPr/>
      <dgm:t>
        <a:bodyPr/>
        <a:lstStyle/>
        <a:p>
          <a:endParaRPr lang="en-US" sz="1600" dirty="0"/>
        </a:p>
      </dgm:t>
    </dgm:pt>
    <dgm:pt modelId="{70F46B38-CF36-47DB-B147-00A9CD05DB46}" type="parTrans" cxnId="{B9059D7F-A95D-4830-9F4D-6428DBBB5A4E}">
      <dgm:prSet/>
      <dgm:spPr/>
      <dgm:t>
        <a:bodyPr/>
        <a:lstStyle/>
        <a:p>
          <a:endParaRPr lang="en-US"/>
        </a:p>
      </dgm:t>
    </dgm:pt>
    <dgm:pt modelId="{681BEE43-6629-4603-8EA7-43950F7E8630}" type="sibTrans" cxnId="{B9059D7F-A95D-4830-9F4D-6428DBBB5A4E}">
      <dgm:prSet/>
      <dgm:spPr/>
      <dgm:t>
        <a:bodyPr/>
        <a:lstStyle/>
        <a:p>
          <a:endParaRPr lang="en-US"/>
        </a:p>
      </dgm:t>
    </dgm:pt>
    <dgm:pt modelId="{0BB9ED66-7E23-43EF-9A58-1D90B01B8D2D}">
      <dgm:prSet phldrT="[Text]" custT="1"/>
      <dgm:spPr/>
      <dgm:t>
        <a:bodyPr/>
        <a:lstStyle/>
        <a:p>
          <a:endParaRPr lang="en-US" sz="1600" dirty="0"/>
        </a:p>
      </dgm:t>
    </dgm:pt>
    <dgm:pt modelId="{E08E2A20-8DC0-46D4-83A7-6089E67DB540}" type="parTrans" cxnId="{298358EC-36EA-4209-A29A-B00079D86BD5}">
      <dgm:prSet/>
      <dgm:spPr/>
      <dgm:t>
        <a:bodyPr/>
        <a:lstStyle/>
        <a:p>
          <a:endParaRPr lang="en-US"/>
        </a:p>
      </dgm:t>
    </dgm:pt>
    <dgm:pt modelId="{C8896F2C-44B7-4835-B279-65D5A62B840E}" type="sibTrans" cxnId="{298358EC-36EA-4209-A29A-B00079D86BD5}">
      <dgm:prSet/>
      <dgm:spPr/>
      <dgm:t>
        <a:bodyPr/>
        <a:lstStyle/>
        <a:p>
          <a:endParaRPr lang="en-US"/>
        </a:p>
      </dgm:t>
    </dgm:pt>
    <dgm:pt modelId="{A039748C-8BDA-4E7F-BD80-9B77503D1315}">
      <dgm:prSet phldrT="[Text]" custT="1"/>
      <dgm:spPr/>
      <dgm:t>
        <a:bodyPr/>
        <a:lstStyle/>
        <a:p>
          <a:endParaRPr lang="en-US" sz="1600" dirty="0"/>
        </a:p>
      </dgm:t>
    </dgm:pt>
    <dgm:pt modelId="{F9184E15-4E6F-49F5-9AF0-4B34FE25662C}" type="parTrans" cxnId="{6A6732B2-C204-41D9-9E2D-8441B53E4407}">
      <dgm:prSet/>
      <dgm:spPr/>
      <dgm:t>
        <a:bodyPr/>
        <a:lstStyle/>
        <a:p>
          <a:endParaRPr lang="en-US"/>
        </a:p>
      </dgm:t>
    </dgm:pt>
    <dgm:pt modelId="{F0C2B345-31B8-48C8-A1DB-CC38DF6422B0}" type="sibTrans" cxnId="{6A6732B2-C204-41D9-9E2D-8441B53E4407}">
      <dgm:prSet/>
      <dgm:spPr/>
      <dgm:t>
        <a:bodyPr/>
        <a:lstStyle/>
        <a:p>
          <a:endParaRPr lang="en-US"/>
        </a:p>
      </dgm:t>
    </dgm:pt>
    <dgm:pt modelId="{7BCC7892-AFCA-42C9-BC39-432F96BA4899}">
      <dgm:prSet phldrT="[Text]" custT="1"/>
      <dgm:spPr/>
      <dgm:t>
        <a:bodyPr/>
        <a:lstStyle/>
        <a:p>
          <a:r>
            <a:rPr lang="en-US" sz="2000" dirty="0" smtClean="0"/>
            <a:t>Compilers:</a:t>
          </a:r>
          <a:endParaRPr lang="en-US" sz="2000" dirty="0"/>
        </a:p>
      </dgm:t>
    </dgm:pt>
    <dgm:pt modelId="{FE55F525-6FDC-4EE8-8A7E-B6AE4A0635ED}" type="parTrans" cxnId="{5AE873AF-1B80-4843-8401-200F1902AF83}">
      <dgm:prSet/>
      <dgm:spPr/>
      <dgm:t>
        <a:bodyPr/>
        <a:lstStyle/>
        <a:p>
          <a:endParaRPr lang="en-US"/>
        </a:p>
      </dgm:t>
    </dgm:pt>
    <dgm:pt modelId="{72F2B29E-B657-4BC4-9355-58963F8F1666}" type="sibTrans" cxnId="{5AE873AF-1B80-4843-8401-200F1902AF83}">
      <dgm:prSet/>
      <dgm:spPr/>
      <dgm:t>
        <a:bodyPr/>
        <a:lstStyle/>
        <a:p>
          <a:endParaRPr lang="en-US"/>
        </a:p>
      </dgm:t>
    </dgm:pt>
    <dgm:pt modelId="{D243CCDB-A4F2-4789-9023-0967BC186001}">
      <dgm:prSet phldrT="[Text]" custT="1"/>
      <dgm:spPr/>
      <dgm:t>
        <a:bodyPr/>
        <a:lstStyle/>
        <a:p>
          <a:r>
            <a:rPr lang="en-US" sz="2000" dirty="0" smtClean="0"/>
            <a:t>Unix </a:t>
          </a:r>
          <a:r>
            <a:rPr lang="en-US" sz="2000" dirty="0" err="1" smtClean="0"/>
            <a:t>Env</a:t>
          </a:r>
          <a:r>
            <a:rPr lang="en-US" sz="2000" dirty="0" smtClean="0"/>
            <a:t>:</a:t>
          </a:r>
          <a:endParaRPr lang="en-US" sz="2000" dirty="0"/>
        </a:p>
      </dgm:t>
    </dgm:pt>
    <dgm:pt modelId="{C6E764DF-DF14-4BCA-A842-19ACED00C0E9}" type="parTrans" cxnId="{625139E0-B278-4783-B65F-B584CC3AAC89}">
      <dgm:prSet/>
      <dgm:spPr/>
      <dgm:t>
        <a:bodyPr/>
        <a:lstStyle/>
        <a:p>
          <a:endParaRPr lang="en-US"/>
        </a:p>
      </dgm:t>
    </dgm:pt>
    <dgm:pt modelId="{8594328C-893E-4971-B678-4F4852BE543D}" type="sibTrans" cxnId="{625139E0-B278-4783-B65F-B584CC3AAC89}">
      <dgm:prSet/>
      <dgm:spPr/>
      <dgm:t>
        <a:bodyPr/>
        <a:lstStyle/>
        <a:p>
          <a:endParaRPr lang="en-US"/>
        </a:p>
      </dgm:t>
    </dgm:pt>
    <dgm:pt modelId="{A58702EC-7623-45F2-97D3-C7C10698F5F3}">
      <dgm:prSet phldrT="[Text]" custT="1"/>
      <dgm:spPr/>
      <dgm:t>
        <a:bodyPr/>
        <a:lstStyle/>
        <a:p>
          <a:r>
            <a:rPr lang="en-US" sz="2000" dirty="0" err="1" smtClean="0"/>
            <a:t>Cygwin</a:t>
          </a:r>
          <a:endParaRPr lang="en-US" sz="2000" dirty="0"/>
        </a:p>
      </dgm:t>
    </dgm:pt>
    <dgm:pt modelId="{E3B0824F-5977-4EC1-A3C7-4CECC730E2FD}" type="parTrans" cxnId="{0401A65B-5EAC-4864-82DE-9597BD1CCB6A}">
      <dgm:prSet/>
      <dgm:spPr/>
      <dgm:t>
        <a:bodyPr/>
        <a:lstStyle/>
        <a:p>
          <a:endParaRPr lang="en-US"/>
        </a:p>
      </dgm:t>
    </dgm:pt>
    <dgm:pt modelId="{BEAA9F37-E5C7-4CBE-BB9E-4413B8158DA8}" type="sibTrans" cxnId="{0401A65B-5EAC-4864-82DE-9597BD1CCB6A}">
      <dgm:prSet/>
      <dgm:spPr/>
      <dgm:t>
        <a:bodyPr/>
        <a:lstStyle/>
        <a:p>
          <a:endParaRPr lang="en-US"/>
        </a:p>
      </dgm:t>
    </dgm:pt>
    <dgm:pt modelId="{06C59162-D74C-4F7D-B0A1-60812A3CAF56}">
      <dgm:prSet phldrT="[Text]" custT="1"/>
      <dgm:spPr/>
      <dgm:t>
        <a:bodyPr/>
        <a:lstStyle/>
        <a:p>
          <a:r>
            <a:rPr lang="en-US" sz="2000" dirty="0" smtClean="0"/>
            <a:t>SUA</a:t>
          </a:r>
          <a:endParaRPr lang="en-US" sz="2000" dirty="0"/>
        </a:p>
      </dgm:t>
    </dgm:pt>
    <dgm:pt modelId="{097759B1-B94B-40A3-B3A3-FA9304E265F4}" type="parTrans" cxnId="{DF3DE45D-E763-4A12-BA10-95CE7969692E}">
      <dgm:prSet/>
      <dgm:spPr/>
      <dgm:t>
        <a:bodyPr/>
        <a:lstStyle/>
        <a:p>
          <a:endParaRPr lang="en-US"/>
        </a:p>
      </dgm:t>
    </dgm:pt>
    <dgm:pt modelId="{11A2EF61-9F2C-47EC-82E1-6137E605AB2A}" type="sibTrans" cxnId="{DF3DE45D-E763-4A12-BA10-95CE7969692E}">
      <dgm:prSet/>
      <dgm:spPr/>
      <dgm:t>
        <a:bodyPr/>
        <a:lstStyle/>
        <a:p>
          <a:endParaRPr lang="en-US"/>
        </a:p>
      </dgm:t>
    </dgm:pt>
    <dgm:pt modelId="{95E8E559-724B-4612-93E8-02A310414D41}">
      <dgm:prSet phldrT="[Text]" custT="1"/>
      <dgm:spPr/>
      <dgm:t>
        <a:bodyPr/>
        <a:lstStyle/>
        <a:p>
          <a:r>
            <a:rPr lang="en-US" sz="2000" dirty="0" err="1" smtClean="0"/>
            <a:t>MinGW</a:t>
          </a:r>
          <a:endParaRPr lang="en-US" sz="2000" dirty="0"/>
        </a:p>
      </dgm:t>
    </dgm:pt>
    <dgm:pt modelId="{16AC4928-D50A-43B6-BB40-5BA54C991F18}" type="parTrans" cxnId="{F8597186-FF5F-4153-BE6C-8FCAFCA31843}">
      <dgm:prSet/>
      <dgm:spPr/>
      <dgm:t>
        <a:bodyPr/>
        <a:lstStyle/>
        <a:p>
          <a:endParaRPr lang="en-US"/>
        </a:p>
      </dgm:t>
    </dgm:pt>
    <dgm:pt modelId="{7606DC3F-E8C2-4F2E-A967-F27874C9C35F}" type="sibTrans" cxnId="{F8597186-FF5F-4153-BE6C-8FCAFCA31843}">
      <dgm:prSet/>
      <dgm:spPr/>
      <dgm:t>
        <a:bodyPr/>
        <a:lstStyle/>
        <a:p>
          <a:endParaRPr lang="en-US"/>
        </a:p>
      </dgm:t>
    </dgm:pt>
    <dgm:pt modelId="{A6F0549C-CC9D-47FE-BC22-F74AC51A1D90}">
      <dgm:prSet phldrT="[Text]" custT="1"/>
      <dgm:spPr/>
      <dgm:t>
        <a:bodyPr/>
        <a:lstStyle/>
        <a:p>
          <a:r>
            <a:rPr lang="en-US" sz="2000" dirty="0" err="1" smtClean="0"/>
            <a:t>CMake</a:t>
          </a:r>
          <a:endParaRPr lang="en-US" sz="2000" dirty="0"/>
        </a:p>
      </dgm:t>
    </dgm:pt>
    <dgm:pt modelId="{BCA6E20C-6937-4798-BDA9-D85CFF2C2D6E}" type="parTrans" cxnId="{8D39E6AF-4DF3-40D3-A927-E3B6141236E5}">
      <dgm:prSet/>
      <dgm:spPr/>
      <dgm:t>
        <a:bodyPr/>
        <a:lstStyle/>
        <a:p>
          <a:endParaRPr lang="en-US"/>
        </a:p>
      </dgm:t>
    </dgm:pt>
    <dgm:pt modelId="{B3866175-7A42-45CA-BEA2-C66C0F8C2D72}" type="sibTrans" cxnId="{8D39E6AF-4DF3-40D3-A927-E3B6141236E5}">
      <dgm:prSet/>
      <dgm:spPr/>
      <dgm:t>
        <a:bodyPr/>
        <a:lstStyle/>
        <a:p>
          <a:endParaRPr lang="en-US"/>
        </a:p>
      </dgm:t>
    </dgm:pt>
    <dgm:pt modelId="{62F25310-FC7F-4882-B88F-4F23F0F490F2}">
      <dgm:prSet phldrT="[Text]" custT="1"/>
      <dgm:spPr/>
      <dgm:t>
        <a:bodyPr/>
        <a:lstStyle/>
        <a:p>
          <a:r>
            <a:rPr lang="en-US" sz="2000" dirty="0" smtClean="0"/>
            <a:t>Visual Studio</a:t>
          </a:r>
          <a:endParaRPr lang="en-US" sz="2000" dirty="0"/>
        </a:p>
      </dgm:t>
    </dgm:pt>
    <dgm:pt modelId="{0892FE5B-E9BD-414F-BB49-FA2440133A3A}" type="parTrans" cxnId="{FBE30604-2C61-49E3-B3DC-FD47BA33DCC0}">
      <dgm:prSet/>
      <dgm:spPr/>
      <dgm:t>
        <a:bodyPr/>
        <a:lstStyle/>
        <a:p>
          <a:endParaRPr lang="en-US"/>
        </a:p>
      </dgm:t>
    </dgm:pt>
    <dgm:pt modelId="{045674ED-AF29-4294-AEBE-0ACD2F1DC32F}" type="sibTrans" cxnId="{FBE30604-2C61-49E3-B3DC-FD47BA33DCC0}">
      <dgm:prSet/>
      <dgm:spPr/>
      <dgm:t>
        <a:bodyPr/>
        <a:lstStyle/>
        <a:p>
          <a:endParaRPr lang="en-US"/>
        </a:p>
      </dgm:t>
    </dgm:pt>
    <dgm:pt modelId="{C6D818F7-A472-4A1D-B24B-EE97EA7020AA}">
      <dgm:prSet phldrT="[Text]" custT="1"/>
      <dgm:spPr/>
      <dgm:t>
        <a:bodyPr/>
        <a:lstStyle/>
        <a:p>
          <a:endParaRPr lang="en-US" sz="1600" dirty="0"/>
        </a:p>
      </dgm:t>
    </dgm:pt>
    <dgm:pt modelId="{4F52FC00-280E-4136-A3FB-C691DD897AC6}" type="parTrans" cxnId="{E3221011-4F15-4911-91FD-EF4AECE71E0F}">
      <dgm:prSet/>
      <dgm:spPr/>
      <dgm:t>
        <a:bodyPr/>
        <a:lstStyle/>
        <a:p>
          <a:endParaRPr lang="en-US"/>
        </a:p>
      </dgm:t>
    </dgm:pt>
    <dgm:pt modelId="{BCDB8728-F671-408E-970B-DB8A18AFCF0C}" type="sibTrans" cxnId="{E3221011-4F15-4911-91FD-EF4AECE71E0F}">
      <dgm:prSet/>
      <dgm:spPr/>
      <dgm:t>
        <a:bodyPr/>
        <a:lstStyle/>
        <a:p>
          <a:endParaRPr lang="en-US"/>
        </a:p>
      </dgm:t>
    </dgm:pt>
    <dgm:pt modelId="{2B90398A-580B-4EAB-9824-23EF2BB790FC}">
      <dgm:prSet phldrT="[Text]" custT="1"/>
      <dgm:spPr/>
      <dgm:t>
        <a:bodyPr/>
        <a:lstStyle/>
        <a:p>
          <a:r>
            <a:rPr lang="en-US" sz="2000" dirty="0" err="1" smtClean="0"/>
            <a:t>Trilinos</a:t>
          </a:r>
          <a:endParaRPr lang="en-US" sz="2000" dirty="0"/>
        </a:p>
      </dgm:t>
    </dgm:pt>
    <dgm:pt modelId="{B49BC3CB-468F-4F93-A85D-D8B9A1162ACD}" type="parTrans" cxnId="{57D925C4-C7F8-4089-9FE4-828D11383E08}">
      <dgm:prSet/>
      <dgm:spPr/>
      <dgm:t>
        <a:bodyPr/>
        <a:lstStyle/>
        <a:p>
          <a:endParaRPr lang="en-US"/>
        </a:p>
      </dgm:t>
    </dgm:pt>
    <dgm:pt modelId="{B14F927F-FDD8-4445-9A7D-0676A1E97AF3}" type="sibTrans" cxnId="{57D925C4-C7F8-4089-9FE4-828D11383E08}">
      <dgm:prSet/>
      <dgm:spPr/>
      <dgm:t>
        <a:bodyPr/>
        <a:lstStyle/>
        <a:p>
          <a:endParaRPr lang="en-US"/>
        </a:p>
      </dgm:t>
    </dgm:pt>
    <dgm:pt modelId="{501DDFC9-2256-4412-A845-06D29BD8ABC5}">
      <dgm:prSet phldrT="[Text]" custT="1"/>
      <dgm:spPr/>
      <dgm:t>
        <a:bodyPr/>
        <a:lstStyle/>
        <a:p>
          <a:r>
            <a:rPr lang="en-US" sz="2000" b="1" dirty="0" err="1" smtClean="0">
              <a:effectLst/>
            </a:rPr>
            <a:t>PETSc</a:t>
          </a:r>
          <a:r>
            <a:rPr lang="en-US" sz="2000" b="1" dirty="0" smtClean="0"/>
            <a:t>*</a:t>
          </a:r>
          <a:endParaRPr lang="en-US" sz="2000" b="1" dirty="0"/>
        </a:p>
      </dgm:t>
    </dgm:pt>
    <dgm:pt modelId="{FB731B6B-7B00-461E-AF49-CBB4BC24158A}" type="parTrans" cxnId="{5A02D3B4-41DA-4354-9B2B-4E4D354F045C}">
      <dgm:prSet/>
      <dgm:spPr/>
      <dgm:t>
        <a:bodyPr/>
        <a:lstStyle/>
        <a:p>
          <a:endParaRPr lang="en-US"/>
        </a:p>
      </dgm:t>
    </dgm:pt>
    <dgm:pt modelId="{062A8648-BBC6-499E-9035-1740A491ABDC}" type="sibTrans" cxnId="{5A02D3B4-41DA-4354-9B2B-4E4D354F045C}">
      <dgm:prSet/>
      <dgm:spPr/>
      <dgm:t>
        <a:bodyPr/>
        <a:lstStyle/>
        <a:p>
          <a:endParaRPr lang="en-US"/>
        </a:p>
      </dgm:t>
    </dgm:pt>
    <dgm:pt modelId="{AE14B765-B6F1-491F-9D89-B7AA4AB4E263}">
      <dgm:prSet phldrT="[Text]" custT="1"/>
      <dgm:spPr/>
      <dgm:t>
        <a:bodyPr/>
        <a:lstStyle/>
        <a:p>
          <a:r>
            <a:rPr lang="en-US" sz="2000" dirty="0" smtClean="0"/>
            <a:t>HDF5MPI</a:t>
          </a:r>
          <a:endParaRPr lang="en-US" sz="2000" dirty="0"/>
        </a:p>
      </dgm:t>
    </dgm:pt>
    <dgm:pt modelId="{B8435A9D-9A94-426B-9621-DEAA37445784}" type="parTrans" cxnId="{934196D1-E699-4106-A5DF-678F2E2318E7}">
      <dgm:prSet/>
      <dgm:spPr/>
      <dgm:t>
        <a:bodyPr/>
        <a:lstStyle/>
        <a:p>
          <a:endParaRPr lang="en-US"/>
        </a:p>
      </dgm:t>
    </dgm:pt>
    <dgm:pt modelId="{E10C07B1-FA26-428A-BF96-164985DEC787}" type="sibTrans" cxnId="{934196D1-E699-4106-A5DF-678F2E2318E7}">
      <dgm:prSet/>
      <dgm:spPr/>
      <dgm:t>
        <a:bodyPr/>
        <a:lstStyle/>
        <a:p>
          <a:endParaRPr lang="en-US"/>
        </a:p>
      </dgm:t>
    </dgm:pt>
    <dgm:pt modelId="{CEBB529F-6E85-4D85-88D8-98DB67F00B3B}">
      <dgm:prSet phldrT="[Text]" custT="1"/>
      <dgm:spPr/>
      <dgm:t>
        <a:bodyPr/>
        <a:lstStyle/>
        <a:p>
          <a:r>
            <a:rPr lang="en-US" sz="2000" dirty="0" smtClean="0"/>
            <a:t>FFTW</a:t>
          </a:r>
          <a:endParaRPr lang="en-US" sz="2000" dirty="0"/>
        </a:p>
      </dgm:t>
    </dgm:pt>
    <dgm:pt modelId="{02A18881-C554-4135-9096-644BDDA13BF5}" type="parTrans" cxnId="{A96CC11E-D9F3-4F3E-B1FB-10061FC41BAB}">
      <dgm:prSet/>
      <dgm:spPr/>
      <dgm:t>
        <a:bodyPr/>
        <a:lstStyle/>
        <a:p>
          <a:endParaRPr lang="en-US"/>
        </a:p>
      </dgm:t>
    </dgm:pt>
    <dgm:pt modelId="{5759678E-19D9-4D8D-9D9A-DB77425C93B1}" type="sibTrans" cxnId="{A96CC11E-D9F3-4F3E-B1FB-10061FC41BAB}">
      <dgm:prSet/>
      <dgm:spPr/>
      <dgm:t>
        <a:bodyPr/>
        <a:lstStyle/>
        <a:p>
          <a:endParaRPr lang="en-US"/>
        </a:p>
      </dgm:t>
    </dgm:pt>
    <dgm:pt modelId="{945D652F-7753-4591-A45C-011A42C8B3AE}">
      <dgm:prSet phldrT="[Text]" custT="1"/>
      <dgm:spPr/>
      <dgm:t>
        <a:bodyPr/>
        <a:lstStyle/>
        <a:p>
          <a:r>
            <a:rPr lang="en-US" sz="2000" dirty="0" smtClean="0"/>
            <a:t>GCC</a:t>
          </a:r>
          <a:endParaRPr lang="en-US" sz="2000" dirty="0"/>
        </a:p>
      </dgm:t>
    </dgm:pt>
    <dgm:pt modelId="{A92AC33E-F5B8-4E97-83FF-28A53224E196}" type="parTrans" cxnId="{48141368-BC44-46C7-8879-FF29DE81990F}">
      <dgm:prSet/>
      <dgm:spPr/>
      <dgm:t>
        <a:bodyPr/>
        <a:lstStyle/>
        <a:p>
          <a:endParaRPr lang="en-US"/>
        </a:p>
      </dgm:t>
    </dgm:pt>
    <dgm:pt modelId="{216EE217-85D7-4B5E-B4A4-3292D095137B}" type="sibTrans" cxnId="{48141368-BC44-46C7-8879-FF29DE81990F}">
      <dgm:prSet/>
      <dgm:spPr/>
      <dgm:t>
        <a:bodyPr/>
        <a:lstStyle/>
        <a:p>
          <a:endParaRPr lang="en-US"/>
        </a:p>
      </dgm:t>
    </dgm:pt>
    <dgm:pt modelId="{6D6DAF1B-8542-4BD3-AEBA-D9E54A0ACE48}">
      <dgm:prSet phldrT="[Text]" custT="1"/>
      <dgm:spPr/>
      <dgm:t>
        <a:bodyPr/>
        <a:lstStyle/>
        <a:p>
          <a:r>
            <a:rPr lang="en-US" sz="2000" dirty="0" err="1" smtClean="0"/>
            <a:t>NetCDF</a:t>
          </a:r>
          <a:endParaRPr lang="en-US" sz="2000" dirty="0"/>
        </a:p>
      </dgm:t>
    </dgm:pt>
    <dgm:pt modelId="{DCBA6FBD-B593-4A04-BA21-6CFDF6CDE0DB}" type="parTrans" cxnId="{4B89300A-2820-49B9-AD4C-824EE909AD1E}">
      <dgm:prSet/>
      <dgm:spPr/>
      <dgm:t>
        <a:bodyPr/>
        <a:lstStyle/>
        <a:p>
          <a:endParaRPr lang="en-US"/>
        </a:p>
      </dgm:t>
    </dgm:pt>
    <dgm:pt modelId="{E51A7219-B959-431A-9B2F-591737E22FB8}" type="sibTrans" cxnId="{4B89300A-2820-49B9-AD4C-824EE909AD1E}">
      <dgm:prSet/>
      <dgm:spPr/>
      <dgm:t>
        <a:bodyPr/>
        <a:lstStyle/>
        <a:p>
          <a:endParaRPr lang="en-US"/>
        </a:p>
      </dgm:t>
    </dgm:pt>
    <dgm:pt modelId="{6B3B85A8-FD0C-4B77-AF2A-F84DC7081D70}">
      <dgm:prSet phldrT="[Text]" custT="1"/>
      <dgm:spPr/>
      <dgm:t>
        <a:bodyPr/>
        <a:lstStyle/>
        <a:p>
          <a:r>
            <a:rPr lang="en-US" sz="2000" dirty="0" smtClean="0"/>
            <a:t>CFD</a:t>
          </a:r>
          <a:endParaRPr lang="en-US" sz="2000" dirty="0"/>
        </a:p>
      </dgm:t>
    </dgm:pt>
    <dgm:pt modelId="{89A569A9-AD59-475B-8B4E-2C2E8667FD63}" type="parTrans" cxnId="{DAA466EF-E80F-49A5-A08D-51FE4D65BD5B}">
      <dgm:prSet/>
      <dgm:spPr/>
      <dgm:t>
        <a:bodyPr/>
        <a:lstStyle/>
        <a:p>
          <a:endParaRPr lang="en-US"/>
        </a:p>
      </dgm:t>
    </dgm:pt>
    <dgm:pt modelId="{6152C09F-CA53-4952-8AA0-A7DE012D92DB}" type="sibTrans" cxnId="{DAA466EF-E80F-49A5-A08D-51FE4D65BD5B}">
      <dgm:prSet/>
      <dgm:spPr/>
      <dgm:t>
        <a:bodyPr/>
        <a:lstStyle/>
        <a:p>
          <a:endParaRPr lang="en-US"/>
        </a:p>
      </dgm:t>
    </dgm:pt>
    <dgm:pt modelId="{66263684-8518-4958-AAED-8CD60E2AB7C1}">
      <dgm:prSet phldrT="[Text]" custT="1"/>
      <dgm:spPr/>
      <dgm:t>
        <a:bodyPr/>
        <a:lstStyle/>
        <a:p>
          <a:r>
            <a:rPr lang="en-US" sz="2000" dirty="0" smtClean="0"/>
            <a:t>Structure</a:t>
          </a:r>
          <a:endParaRPr lang="en-US" sz="2000" dirty="0"/>
        </a:p>
      </dgm:t>
    </dgm:pt>
    <dgm:pt modelId="{67AB2D4C-E95B-4C67-901C-5D025BA95FC3}" type="parTrans" cxnId="{405D4AC1-2958-41D1-9DD3-FEBC838E7CF7}">
      <dgm:prSet/>
      <dgm:spPr/>
      <dgm:t>
        <a:bodyPr/>
        <a:lstStyle/>
        <a:p>
          <a:endParaRPr lang="en-US"/>
        </a:p>
      </dgm:t>
    </dgm:pt>
    <dgm:pt modelId="{16D631F8-864A-418E-8C3A-D4107743E4B9}" type="sibTrans" cxnId="{405D4AC1-2958-41D1-9DD3-FEBC838E7CF7}">
      <dgm:prSet/>
      <dgm:spPr/>
      <dgm:t>
        <a:bodyPr/>
        <a:lstStyle/>
        <a:p>
          <a:endParaRPr lang="en-US"/>
        </a:p>
      </dgm:t>
    </dgm:pt>
    <dgm:pt modelId="{7E2A2CD8-B4F5-4D63-BB1D-12F998160360}">
      <dgm:prSet phldrT="[Text]" custT="1"/>
      <dgm:spPr/>
      <dgm:t>
        <a:bodyPr/>
        <a:lstStyle/>
        <a:p>
          <a:r>
            <a:rPr lang="en-US" sz="2000" b="1" dirty="0" smtClean="0"/>
            <a:t>Climate*</a:t>
          </a:r>
          <a:endParaRPr lang="en-US" sz="2000" b="1" dirty="0"/>
        </a:p>
      </dgm:t>
    </dgm:pt>
    <dgm:pt modelId="{7E200C0C-531B-4A18-A0FA-FF776D41EE40}" type="parTrans" cxnId="{9F48D87C-0F8D-4B3D-874F-88605EB3F2BB}">
      <dgm:prSet/>
      <dgm:spPr/>
      <dgm:t>
        <a:bodyPr/>
        <a:lstStyle/>
        <a:p>
          <a:endParaRPr lang="en-US"/>
        </a:p>
      </dgm:t>
    </dgm:pt>
    <dgm:pt modelId="{EF0D47BE-46D6-4DCE-A6CD-666FE1447B2B}" type="sibTrans" cxnId="{9F48D87C-0F8D-4B3D-874F-88605EB3F2BB}">
      <dgm:prSet/>
      <dgm:spPr/>
      <dgm:t>
        <a:bodyPr/>
        <a:lstStyle/>
        <a:p>
          <a:endParaRPr lang="en-US"/>
        </a:p>
      </dgm:t>
    </dgm:pt>
    <dgm:pt modelId="{9CE5BFCF-C6C1-41FB-9045-96D5BFBB7CB2}">
      <dgm:prSet phldrT="[Text]" custT="1"/>
      <dgm:spPr/>
      <dgm:t>
        <a:bodyPr/>
        <a:lstStyle/>
        <a:p>
          <a:r>
            <a:rPr lang="en-US" sz="2000" dirty="0" smtClean="0"/>
            <a:t>Physics</a:t>
          </a:r>
        </a:p>
        <a:p>
          <a:r>
            <a:rPr lang="en-US" sz="2000" dirty="0" smtClean="0"/>
            <a:t>Data Mining</a:t>
          </a:r>
        </a:p>
        <a:p>
          <a:r>
            <a:rPr lang="en-US" sz="2000" dirty="0" smtClean="0"/>
            <a:t>Computer Science</a:t>
          </a:r>
          <a:endParaRPr lang="en-US" sz="2000" dirty="0"/>
        </a:p>
      </dgm:t>
    </dgm:pt>
    <dgm:pt modelId="{4D05D165-0334-48E5-9822-9DEB6B3558B8}" type="parTrans" cxnId="{0B83A30F-C2CF-47AD-88C8-F081DBED4A21}">
      <dgm:prSet/>
      <dgm:spPr/>
      <dgm:t>
        <a:bodyPr/>
        <a:lstStyle/>
        <a:p>
          <a:endParaRPr lang="en-US"/>
        </a:p>
      </dgm:t>
    </dgm:pt>
    <dgm:pt modelId="{E0020555-6C0E-4533-A64D-DF5509CA7436}" type="sibTrans" cxnId="{0B83A30F-C2CF-47AD-88C8-F081DBED4A21}">
      <dgm:prSet/>
      <dgm:spPr/>
      <dgm:t>
        <a:bodyPr/>
        <a:lstStyle/>
        <a:p>
          <a:endParaRPr lang="en-US"/>
        </a:p>
      </dgm:t>
    </dgm:pt>
    <dgm:pt modelId="{AF9D4486-756C-46DF-939E-388D391E62D6}">
      <dgm:prSet phldrT="[Text]" custT="1"/>
      <dgm:spPr/>
      <dgm:t>
        <a:bodyPr/>
        <a:lstStyle/>
        <a:p>
          <a:endParaRPr lang="en-US" sz="2000" dirty="0"/>
        </a:p>
      </dgm:t>
    </dgm:pt>
    <dgm:pt modelId="{0766619F-A156-4009-99BB-2425D82872BD}" type="parTrans" cxnId="{407EDE8F-2FCB-456C-A0E2-C7CD64A9AC48}">
      <dgm:prSet/>
      <dgm:spPr/>
      <dgm:t>
        <a:bodyPr/>
        <a:lstStyle/>
        <a:p>
          <a:endParaRPr lang="en-US"/>
        </a:p>
      </dgm:t>
    </dgm:pt>
    <dgm:pt modelId="{4469924F-7B31-4811-B9A9-34DC7397009F}" type="sibTrans" cxnId="{407EDE8F-2FCB-456C-A0E2-C7CD64A9AC48}">
      <dgm:prSet/>
      <dgm:spPr/>
      <dgm:t>
        <a:bodyPr/>
        <a:lstStyle/>
        <a:p>
          <a:endParaRPr lang="en-US"/>
        </a:p>
      </dgm:t>
    </dgm:pt>
    <dgm:pt modelId="{F70E95F5-4FE5-4659-A3EA-769CE7D9318B}">
      <dgm:prSet phldrT="[Text]" custT="1"/>
      <dgm:spPr/>
      <dgm:t>
        <a:bodyPr/>
        <a:lstStyle/>
        <a:p>
          <a:r>
            <a:rPr lang="en-US" sz="2400" b="1" dirty="0" err="1" smtClean="0"/>
            <a:t>VisIT</a:t>
          </a:r>
          <a:r>
            <a:rPr lang="en-US" sz="2400" b="1" dirty="0" smtClean="0"/>
            <a:t>*</a:t>
          </a:r>
          <a:endParaRPr lang="en-US" sz="2400" b="1" dirty="0"/>
        </a:p>
      </dgm:t>
    </dgm:pt>
    <dgm:pt modelId="{4694C4EA-14C3-4C5E-8D6F-3C3F4BF4F13D}" type="parTrans" cxnId="{C56CB9F3-2A62-49A9-937F-121730F27567}">
      <dgm:prSet/>
      <dgm:spPr/>
      <dgm:t>
        <a:bodyPr/>
        <a:lstStyle/>
        <a:p>
          <a:endParaRPr lang="en-US"/>
        </a:p>
      </dgm:t>
    </dgm:pt>
    <dgm:pt modelId="{DF44D8D4-6A55-4D9C-A644-3B35967F001D}" type="sibTrans" cxnId="{C56CB9F3-2A62-49A9-937F-121730F27567}">
      <dgm:prSet/>
      <dgm:spPr/>
      <dgm:t>
        <a:bodyPr/>
        <a:lstStyle/>
        <a:p>
          <a:endParaRPr lang="en-US"/>
        </a:p>
      </dgm:t>
    </dgm:pt>
    <dgm:pt modelId="{3F309FF5-5E51-4721-AD28-43BA66967975}">
      <dgm:prSet phldrT="[Text]" custT="1"/>
      <dgm:spPr/>
      <dgm:t>
        <a:bodyPr/>
        <a:lstStyle/>
        <a:p>
          <a:r>
            <a:rPr lang="en-US" sz="2400" b="1" dirty="0" err="1" smtClean="0"/>
            <a:t>ParaView</a:t>
          </a:r>
          <a:r>
            <a:rPr lang="en-US" sz="2400" b="1" dirty="0" smtClean="0"/>
            <a:t>*</a:t>
          </a:r>
          <a:endParaRPr lang="en-US" sz="2400" b="1" dirty="0"/>
        </a:p>
      </dgm:t>
    </dgm:pt>
    <dgm:pt modelId="{7F54E5ED-151C-438A-AC3B-D3DF4C087F7A}" type="parTrans" cxnId="{8308A2E7-A081-44A2-9F1B-764849026825}">
      <dgm:prSet/>
      <dgm:spPr/>
      <dgm:t>
        <a:bodyPr/>
        <a:lstStyle/>
        <a:p>
          <a:endParaRPr lang="en-US"/>
        </a:p>
      </dgm:t>
    </dgm:pt>
    <dgm:pt modelId="{47FF78A3-0B07-4DD2-845D-95250FA49A12}" type="sibTrans" cxnId="{8308A2E7-A081-44A2-9F1B-764849026825}">
      <dgm:prSet/>
      <dgm:spPr/>
      <dgm:t>
        <a:bodyPr/>
        <a:lstStyle/>
        <a:p>
          <a:endParaRPr lang="en-US"/>
        </a:p>
      </dgm:t>
    </dgm:pt>
    <dgm:pt modelId="{9FA96593-255C-435C-98D6-B9AFA1E8CF6B}">
      <dgm:prSet phldrT="[Text]" custT="1"/>
      <dgm:spPr/>
      <dgm:t>
        <a:bodyPr/>
        <a:lstStyle/>
        <a:p>
          <a:r>
            <a:rPr lang="en-US" sz="2800" b="1" dirty="0" err="1" smtClean="0"/>
            <a:t>Ipython</a:t>
          </a:r>
          <a:r>
            <a:rPr lang="en-US" sz="2800" b="1" dirty="0" smtClean="0"/>
            <a:t>*</a:t>
          </a:r>
          <a:endParaRPr lang="en-US" sz="2800" b="1" dirty="0"/>
        </a:p>
      </dgm:t>
    </dgm:pt>
    <dgm:pt modelId="{40FB98B7-2B71-45BE-98A0-67F2DF41664E}" type="parTrans" cxnId="{DA8CCE73-3BCD-420E-84F8-861B2D9CC528}">
      <dgm:prSet/>
      <dgm:spPr/>
      <dgm:t>
        <a:bodyPr/>
        <a:lstStyle/>
        <a:p>
          <a:endParaRPr lang="en-US"/>
        </a:p>
      </dgm:t>
    </dgm:pt>
    <dgm:pt modelId="{3E0C540E-C4C0-413C-B5EC-049F48050559}" type="sibTrans" cxnId="{DA8CCE73-3BCD-420E-84F8-861B2D9CC528}">
      <dgm:prSet/>
      <dgm:spPr/>
      <dgm:t>
        <a:bodyPr/>
        <a:lstStyle/>
        <a:p>
          <a:endParaRPr lang="en-US"/>
        </a:p>
      </dgm:t>
    </dgm:pt>
    <dgm:pt modelId="{EAFC173D-4267-48E6-8B7F-6887B2B5C98F}">
      <dgm:prSet phldrT="[Text]" custT="1"/>
      <dgm:spPr/>
      <dgm:t>
        <a:bodyPr/>
        <a:lstStyle/>
        <a:p>
          <a:r>
            <a:rPr lang="en-US" sz="2100" dirty="0" err="1" smtClean="0"/>
            <a:t>NumPY</a:t>
          </a:r>
          <a:endParaRPr lang="en-US" sz="2100" dirty="0"/>
        </a:p>
      </dgm:t>
    </dgm:pt>
    <dgm:pt modelId="{9B6959F2-7185-4BBF-9A51-ADB33E753F7A}" type="parTrans" cxnId="{4F9FE47D-B944-4C19-AEC1-32AC066525A5}">
      <dgm:prSet/>
      <dgm:spPr/>
      <dgm:t>
        <a:bodyPr/>
        <a:lstStyle/>
        <a:p>
          <a:endParaRPr lang="en-US"/>
        </a:p>
      </dgm:t>
    </dgm:pt>
    <dgm:pt modelId="{71D7CFFF-E0B6-4A6D-9E44-65FF296F6C67}" type="sibTrans" cxnId="{4F9FE47D-B944-4C19-AEC1-32AC066525A5}">
      <dgm:prSet/>
      <dgm:spPr/>
      <dgm:t>
        <a:bodyPr/>
        <a:lstStyle/>
        <a:p>
          <a:endParaRPr lang="en-US"/>
        </a:p>
      </dgm:t>
    </dgm:pt>
    <dgm:pt modelId="{DA211329-F3B9-4010-8CC0-630B30FC7D87}">
      <dgm:prSet phldrT="[Text]" custT="1"/>
      <dgm:spPr/>
      <dgm:t>
        <a:bodyPr/>
        <a:lstStyle/>
        <a:p>
          <a:r>
            <a:rPr lang="en-US" sz="2100" dirty="0" err="1" smtClean="0"/>
            <a:t>SciPY</a:t>
          </a:r>
          <a:endParaRPr lang="en-US" sz="2100" dirty="0"/>
        </a:p>
      </dgm:t>
    </dgm:pt>
    <dgm:pt modelId="{9A37A043-5741-43F1-9F76-0B3717A3C5F9}" type="parTrans" cxnId="{8C1365B7-8375-4936-90E3-FB98E1CEA961}">
      <dgm:prSet/>
      <dgm:spPr/>
      <dgm:t>
        <a:bodyPr/>
        <a:lstStyle/>
        <a:p>
          <a:endParaRPr lang="en-US"/>
        </a:p>
      </dgm:t>
    </dgm:pt>
    <dgm:pt modelId="{854D90DF-434B-43F3-9414-AD08EFCF12A9}" type="sibTrans" cxnId="{8C1365B7-8375-4936-90E3-FB98E1CEA961}">
      <dgm:prSet/>
      <dgm:spPr/>
      <dgm:t>
        <a:bodyPr/>
        <a:lstStyle/>
        <a:p>
          <a:endParaRPr lang="en-US"/>
        </a:p>
      </dgm:t>
    </dgm:pt>
    <dgm:pt modelId="{B9837408-97D6-44DC-BD33-43CCA112FA31}">
      <dgm:prSet phldrT="[Text]" custT="1"/>
      <dgm:spPr/>
      <dgm:t>
        <a:bodyPr/>
        <a:lstStyle/>
        <a:p>
          <a:endParaRPr lang="en-US" sz="2100" dirty="0"/>
        </a:p>
      </dgm:t>
    </dgm:pt>
    <dgm:pt modelId="{F352D55F-A56A-43C1-B3DC-E897D70656B0}" type="parTrans" cxnId="{F3486575-59DC-4A02-99D2-F63330C8207B}">
      <dgm:prSet/>
      <dgm:spPr/>
      <dgm:t>
        <a:bodyPr/>
        <a:lstStyle/>
        <a:p>
          <a:endParaRPr lang="en-US"/>
        </a:p>
      </dgm:t>
    </dgm:pt>
    <dgm:pt modelId="{E70B439F-65FD-47F7-A79E-5A7DDCBC1D6E}" type="sibTrans" cxnId="{F3486575-59DC-4A02-99D2-F63330C8207B}">
      <dgm:prSet/>
      <dgm:spPr/>
      <dgm:t>
        <a:bodyPr/>
        <a:lstStyle/>
        <a:p>
          <a:endParaRPr lang="en-US"/>
        </a:p>
      </dgm:t>
    </dgm:pt>
    <dgm:pt modelId="{F27EB039-23AE-4587-B4E3-7621449E4622}" type="pres">
      <dgm:prSet presAssocID="{2D5ECB4A-97EA-4BE4-8E05-566F3E6DBF3E}" presName="Name0" presStyleCnt="0">
        <dgm:presLayoutVars>
          <dgm:dir/>
          <dgm:animLvl val="lvl"/>
          <dgm:resizeHandles val="exact"/>
        </dgm:presLayoutVars>
      </dgm:prSet>
      <dgm:spPr/>
      <dgm:t>
        <a:bodyPr/>
        <a:lstStyle/>
        <a:p>
          <a:endParaRPr lang="en-US"/>
        </a:p>
      </dgm:t>
    </dgm:pt>
    <dgm:pt modelId="{742F11A5-6171-4716-951B-B008AEC7DAB9}" type="pres">
      <dgm:prSet presAssocID="{B5B661F0-E490-4D1D-B8B4-05F7756A2929}" presName="compositeNode" presStyleCnt="0">
        <dgm:presLayoutVars>
          <dgm:bulletEnabled val="1"/>
        </dgm:presLayoutVars>
      </dgm:prSet>
      <dgm:spPr/>
      <dgm:t>
        <a:bodyPr/>
        <a:lstStyle/>
        <a:p>
          <a:endParaRPr lang="en-US"/>
        </a:p>
      </dgm:t>
    </dgm:pt>
    <dgm:pt modelId="{2EA4871A-18C3-4ED9-962F-6C1F0FB5C114}" type="pres">
      <dgm:prSet presAssocID="{B5B661F0-E490-4D1D-B8B4-05F7756A2929}" presName="bgRect" presStyleLbl="node1" presStyleIdx="0" presStyleCnt="4" custScaleY="145342" custLinFactNeighborX="-21343" custLinFactNeighborY="316"/>
      <dgm:spPr/>
      <dgm:t>
        <a:bodyPr/>
        <a:lstStyle/>
        <a:p>
          <a:endParaRPr lang="en-US"/>
        </a:p>
      </dgm:t>
    </dgm:pt>
    <dgm:pt modelId="{4B7D8A80-A1FD-4B78-813A-AF4AF4FF4103}" type="pres">
      <dgm:prSet presAssocID="{B5B661F0-E490-4D1D-B8B4-05F7756A2929}" presName="parentNode" presStyleLbl="node1" presStyleIdx="0" presStyleCnt="4">
        <dgm:presLayoutVars>
          <dgm:chMax val="0"/>
          <dgm:bulletEnabled val="1"/>
        </dgm:presLayoutVars>
      </dgm:prSet>
      <dgm:spPr/>
      <dgm:t>
        <a:bodyPr/>
        <a:lstStyle/>
        <a:p>
          <a:endParaRPr lang="en-US"/>
        </a:p>
      </dgm:t>
    </dgm:pt>
    <dgm:pt modelId="{1E908B3F-B34E-4266-968A-18B4FEFE7449}" type="pres">
      <dgm:prSet presAssocID="{B5B661F0-E490-4D1D-B8B4-05F7756A2929}" presName="childNode" presStyleLbl="node1" presStyleIdx="0" presStyleCnt="4">
        <dgm:presLayoutVars>
          <dgm:bulletEnabled val="1"/>
        </dgm:presLayoutVars>
      </dgm:prSet>
      <dgm:spPr/>
      <dgm:t>
        <a:bodyPr/>
        <a:lstStyle/>
        <a:p>
          <a:endParaRPr lang="en-US"/>
        </a:p>
      </dgm:t>
    </dgm:pt>
    <dgm:pt modelId="{6D892A0B-7577-4CD9-BDE2-3A62E2160BBF}" type="pres">
      <dgm:prSet presAssocID="{51D3398F-665C-442F-A62F-CFE2B8865C97}" presName="hSp" presStyleCnt="0"/>
      <dgm:spPr/>
      <dgm:t>
        <a:bodyPr/>
        <a:lstStyle/>
        <a:p>
          <a:endParaRPr lang="en-US"/>
        </a:p>
      </dgm:t>
    </dgm:pt>
    <dgm:pt modelId="{3E7ABBC9-9C83-4940-9C39-E9290A33409C}" type="pres">
      <dgm:prSet presAssocID="{51D3398F-665C-442F-A62F-CFE2B8865C97}" presName="vProcSp" presStyleCnt="0"/>
      <dgm:spPr/>
      <dgm:t>
        <a:bodyPr/>
        <a:lstStyle/>
        <a:p>
          <a:endParaRPr lang="en-US"/>
        </a:p>
      </dgm:t>
    </dgm:pt>
    <dgm:pt modelId="{66C8636B-34D6-4CE2-9C95-473B660C4DFA}" type="pres">
      <dgm:prSet presAssocID="{51D3398F-665C-442F-A62F-CFE2B8865C97}" presName="vSp1" presStyleCnt="0"/>
      <dgm:spPr/>
      <dgm:t>
        <a:bodyPr/>
        <a:lstStyle/>
        <a:p>
          <a:endParaRPr lang="en-US"/>
        </a:p>
      </dgm:t>
    </dgm:pt>
    <dgm:pt modelId="{2FCEBD89-803E-4FA8-B54E-C1C277F4001E}" type="pres">
      <dgm:prSet presAssocID="{51D3398F-665C-442F-A62F-CFE2B8865C97}" presName="simulatedConn" presStyleLbl="solidFgAcc1" presStyleIdx="0" presStyleCnt="3" custLinFactY="167717" custLinFactNeighborX="33221" custLinFactNeighborY="200000"/>
      <dgm:spPr/>
      <dgm:t>
        <a:bodyPr/>
        <a:lstStyle/>
        <a:p>
          <a:endParaRPr lang="en-US"/>
        </a:p>
      </dgm:t>
    </dgm:pt>
    <dgm:pt modelId="{DABBCBCC-ED4C-4E42-B840-DEE0EF9AC4AF}" type="pres">
      <dgm:prSet presAssocID="{51D3398F-665C-442F-A62F-CFE2B8865C97}" presName="vSp2" presStyleCnt="0"/>
      <dgm:spPr/>
      <dgm:t>
        <a:bodyPr/>
        <a:lstStyle/>
        <a:p>
          <a:endParaRPr lang="en-US"/>
        </a:p>
      </dgm:t>
    </dgm:pt>
    <dgm:pt modelId="{E68E0EC7-DEAE-4D16-904C-3CA784C877EF}" type="pres">
      <dgm:prSet presAssocID="{51D3398F-665C-442F-A62F-CFE2B8865C97}" presName="sibTrans" presStyleCnt="0"/>
      <dgm:spPr/>
      <dgm:t>
        <a:bodyPr/>
        <a:lstStyle/>
        <a:p>
          <a:endParaRPr lang="en-US"/>
        </a:p>
      </dgm:t>
    </dgm:pt>
    <dgm:pt modelId="{69323C6F-F510-4784-8CBF-F0713973BB84}" type="pres">
      <dgm:prSet presAssocID="{2EBB6304-DB3E-4AEA-9A09-D485E60891A3}" presName="compositeNode" presStyleCnt="0">
        <dgm:presLayoutVars>
          <dgm:bulletEnabled val="1"/>
        </dgm:presLayoutVars>
      </dgm:prSet>
      <dgm:spPr/>
      <dgm:t>
        <a:bodyPr/>
        <a:lstStyle/>
        <a:p>
          <a:endParaRPr lang="en-US"/>
        </a:p>
      </dgm:t>
    </dgm:pt>
    <dgm:pt modelId="{6E79A50F-355E-4EF0-B18B-637AC483C354}" type="pres">
      <dgm:prSet presAssocID="{2EBB6304-DB3E-4AEA-9A09-D485E60891A3}" presName="bgRect" presStyleLbl="node1" presStyleIdx="1" presStyleCnt="4" custScaleY="145342" custLinFactNeighborX="-2017" custLinFactNeighborY="316"/>
      <dgm:spPr/>
      <dgm:t>
        <a:bodyPr/>
        <a:lstStyle/>
        <a:p>
          <a:endParaRPr lang="en-US"/>
        </a:p>
      </dgm:t>
    </dgm:pt>
    <dgm:pt modelId="{D56C1196-B3AA-4590-B5BD-85F7EB2FD820}" type="pres">
      <dgm:prSet presAssocID="{2EBB6304-DB3E-4AEA-9A09-D485E60891A3}" presName="parentNode" presStyleLbl="node1" presStyleIdx="1" presStyleCnt="4">
        <dgm:presLayoutVars>
          <dgm:chMax val="0"/>
          <dgm:bulletEnabled val="1"/>
        </dgm:presLayoutVars>
      </dgm:prSet>
      <dgm:spPr/>
      <dgm:t>
        <a:bodyPr/>
        <a:lstStyle/>
        <a:p>
          <a:endParaRPr lang="en-US"/>
        </a:p>
      </dgm:t>
    </dgm:pt>
    <dgm:pt modelId="{F209CE92-BCA1-47BC-B715-A6E694DFF5EC}" type="pres">
      <dgm:prSet presAssocID="{2EBB6304-DB3E-4AEA-9A09-D485E60891A3}" presName="childNode" presStyleLbl="node1" presStyleIdx="1" presStyleCnt="4">
        <dgm:presLayoutVars>
          <dgm:bulletEnabled val="1"/>
        </dgm:presLayoutVars>
      </dgm:prSet>
      <dgm:spPr/>
      <dgm:t>
        <a:bodyPr/>
        <a:lstStyle/>
        <a:p>
          <a:endParaRPr lang="en-US"/>
        </a:p>
      </dgm:t>
    </dgm:pt>
    <dgm:pt modelId="{1693A3DE-7E2D-4367-A513-0D4A21EF2233}" type="pres">
      <dgm:prSet presAssocID="{95FC167E-5D94-47BF-B830-DE7724CF5C11}" presName="hSp" presStyleCnt="0"/>
      <dgm:spPr/>
      <dgm:t>
        <a:bodyPr/>
        <a:lstStyle/>
        <a:p>
          <a:endParaRPr lang="en-US"/>
        </a:p>
      </dgm:t>
    </dgm:pt>
    <dgm:pt modelId="{5B89F39F-E546-43B7-8A6B-C0CDBBC48C9A}" type="pres">
      <dgm:prSet presAssocID="{95FC167E-5D94-47BF-B830-DE7724CF5C11}" presName="vProcSp" presStyleCnt="0"/>
      <dgm:spPr/>
      <dgm:t>
        <a:bodyPr/>
        <a:lstStyle/>
        <a:p>
          <a:endParaRPr lang="en-US"/>
        </a:p>
      </dgm:t>
    </dgm:pt>
    <dgm:pt modelId="{AD322E01-32BF-448E-AE98-2846CB2BDDE2}" type="pres">
      <dgm:prSet presAssocID="{95FC167E-5D94-47BF-B830-DE7724CF5C11}" presName="vSp1" presStyleCnt="0"/>
      <dgm:spPr/>
      <dgm:t>
        <a:bodyPr/>
        <a:lstStyle/>
        <a:p>
          <a:endParaRPr lang="en-US"/>
        </a:p>
      </dgm:t>
    </dgm:pt>
    <dgm:pt modelId="{BEFFED61-16F3-4FC5-BE37-C648E2DC1146}" type="pres">
      <dgm:prSet presAssocID="{95FC167E-5D94-47BF-B830-DE7724CF5C11}" presName="simulatedConn" presStyleLbl="solidFgAcc1" presStyleIdx="1" presStyleCnt="3" custLinFactY="179492" custLinFactNeighborX="16012" custLinFactNeighborY="200000"/>
      <dgm:spPr/>
      <dgm:t>
        <a:bodyPr/>
        <a:lstStyle/>
        <a:p>
          <a:endParaRPr lang="en-US"/>
        </a:p>
      </dgm:t>
    </dgm:pt>
    <dgm:pt modelId="{36C351C9-A300-4DA3-A425-BACD85DDFB98}" type="pres">
      <dgm:prSet presAssocID="{95FC167E-5D94-47BF-B830-DE7724CF5C11}" presName="vSp2" presStyleCnt="0"/>
      <dgm:spPr/>
      <dgm:t>
        <a:bodyPr/>
        <a:lstStyle/>
        <a:p>
          <a:endParaRPr lang="en-US"/>
        </a:p>
      </dgm:t>
    </dgm:pt>
    <dgm:pt modelId="{2A80AAF0-4E04-41CB-B8DF-0461AA2B0B01}" type="pres">
      <dgm:prSet presAssocID="{95FC167E-5D94-47BF-B830-DE7724CF5C11}" presName="sibTrans" presStyleCnt="0"/>
      <dgm:spPr/>
      <dgm:t>
        <a:bodyPr/>
        <a:lstStyle/>
        <a:p>
          <a:endParaRPr lang="en-US"/>
        </a:p>
      </dgm:t>
    </dgm:pt>
    <dgm:pt modelId="{749036DB-8A49-44BA-B4F7-B0867BD45B23}" type="pres">
      <dgm:prSet presAssocID="{9EC65206-40EA-46C7-854B-6AEB2BECFD0A}" presName="compositeNode" presStyleCnt="0">
        <dgm:presLayoutVars>
          <dgm:bulletEnabled val="1"/>
        </dgm:presLayoutVars>
      </dgm:prSet>
      <dgm:spPr/>
      <dgm:t>
        <a:bodyPr/>
        <a:lstStyle/>
        <a:p>
          <a:endParaRPr lang="en-US"/>
        </a:p>
      </dgm:t>
    </dgm:pt>
    <dgm:pt modelId="{F95936CB-E052-4DB0-B0C1-E679C4F46138}" type="pres">
      <dgm:prSet presAssocID="{9EC65206-40EA-46C7-854B-6AEB2BECFD0A}" presName="bgRect" presStyleLbl="node1" presStyleIdx="2" presStyleCnt="4" custScaleY="145342" custLinFactNeighborX="-4690"/>
      <dgm:spPr/>
      <dgm:t>
        <a:bodyPr/>
        <a:lstStyle/>
        <a:p>
          <a:endParaRPr lang="en-US"/>
        </a:p>
      </dgm:t>
    </dgm:pt>
    <dgm:pt modelId="{5B0F6842-2E0D-456B-A25C-D383A6F46F5F}" type="pres">
      <dgm:prSet presAssocID="{9EC65206-40EA-46C7-854B-6AEB2BECFD0A}" presName="parentNode" presStyleLbl="node1" presStyleIdx="2" presStyleCnt="4">
        <dgm:presLayoutVars>
          <dgm:chMax val="0"/>
          <dgm:bulletEnabled val="1"/>
        </dgm:presLayoutVars>
      </dgm:prSet>
      <dgm:spPr/>
      <dgm:t>
        <a:bodyPr/>
        <a:lstStyle/>
        <a:p>
          <a:endParaRPr lang="en-US"/>
        </a:p>
      </dgm:t>
    </dgm:pt>
    <dgm:pt modelId="{203E47AD-BC8E-4A29-99EE-53B7880A674A}" type="pres">
      <dgm:prSet presAssocID="{9EC65206-40EA-46C7-854B-6AEB2BECFD0A}" presName="childNode" presStyleLbl="node1" presStyleIdx="2" presStyleCnt="4">
        <dgm:presLayoutVars>
          <dgm:bulletEnabled val="1"/>
        </dgm:presLayoutVars>
      </dgm:prSet>
      <dgm:spPr/>
      <dgm:t>
        <a:bodyPr/>
        <a:lstStyle/>
        <a:p>
          <a:endParaRPr lang="en-US"/>
        </a:p>
      </dgm:t>
    </dgm:pt>
    <dgm:pt modelId="{8BEF8937-F7C7-4EAB-BCE2-3BD8EF37F888}" type="pres">
      <dgm:prSet presAssocID="{5F914B33-1FA3-4E3C-9800-1DFB3A3786F5}" presName="hSp" presStyleCnt="0"/>
      <dgm:spPr/>
      <dgm:t>
        <a:bodyPr/>
        <a:lstStyle/>
        <a:p>
          <a:endParaRPr lang="en-US"/>
        </a:p>
      </dgm:t>
    </dgm:pt>
    <dgm:pt modelId="{D325C8F1-3410-442E-A6C3-563AF91D1A42}" type="pres">
      <dgm:prSet presAssocID="{5F914B33-1FA3-4E3C-9800-1DFB3A3786F5}" presName="vProcSp" presStyleCnt="0"/>
      <dgm:spPr/>
      <dgm:t>
        <a:bodyPr/>
        <a:lstStyle/>
        <a:p>
          <a:endParaRPr lang="en-US"/>
        </a:p>
      </dgm:t>
    </dgm:pt>
    <dgm:pt modelId="{775B29D5-D728-4882-8AEE-AA135630E746}" type="pres">
      <dgm:prSet presAssocID="{5F914B33-1FA3-4E3C-9800-1DFB3A3786F5}" presName="vSp1" presStyleCnt="0"/>
      <dgm:spPr/>
      <dgm:t>
        <a:bodyPr/>
        <a:lstStyle/>
        <a:p>
          <a:endParaRPr lang="en-US"/>
        </a:p>
      </dgm:t>
    </dgm:pt>
    <dgm:pt modelId="{60B9BE92-737D-4659-A8BE-C0975314E9C3}" type="pres">
      <dgm:prSet presAssocID="{5F914B33-1FA3-4E3C-9800-1DFB3A3786F5}" presName="simulatedConn" presStyleLbl="solidFgAcc1" presStyleIdx="2" presStyleCnt="3" custLinFactY="172137" custLinFactNeighborX="-30420" custLinFactNeighborY="200000"/>
      <dgm:spPr/>
      <dgm:t>
        <a:bodyPr/>
        <a:lstStyle/>
        <a:p>
          <a:endParaRPr lang="en-US"/>
        </a:p>
      </dgm:t>
    </dgm:pt>
    <dgm:pt modelId="{9C6D84E1-625D-42A7-A106-021379E3DE77}" type="pres">
      <dgm:prSet presAssocID="{5F914B33-1FA3-4E3C-9800-1DFB3A3786F5}" presName="vSp2" presStyleCnt="0"/>
      <dgm:spPr/>
      <dgm:t>
        <a:bodyPr/>
        <a:lstStyle/>
        <a:p>
          <a:endParaRPr lang="en-US"/>
        </a:p>
      </dgm:t>
    </dgm:pt>
    <dgm:pt modelId="{54B0B646-65C4-4FBD-8DAF-8033458C4CD9}" type="pres">
      <dgm:prSet presAssocID="{5F914B33-1FA3-4E3C-9800-1DFB3A3786F5}" presName="sibTrans" presStyleCnt="0"/>
      <dgm:spPr/>
      <dgm:t>
        <a:bodyPr/>
        <a:lstStyle/>
        <a:p>
          <a:endParaRPr lang="en-US"/>
        </a:p>
      </dgm:t>
    </dgm:pt>
    <dgm:pt modelId="{852CED39-15ED-4789-8E77-656F32CC4A90}" type="pres">
      <dgm:prSet presAssocID="{182FD4F2-E4F8-4C5B-9CEC-18B8EB9AFDAD}" presName="compositeNode" presStyleCnt="0">
        <dgm:presLayoutVars>
          <dgm:bulletEnabled val="1"/>
        </dgm:presLayoutVars>
      </dgm:prSet>
      <dgm:spPr/>
      <dgm:t>
        <a:bodyPr/>
        <a:lstStyle/>
        <a:p>
          <a:endParaRPr lang="en-US"/>
        </a:p>
      </dgm:t>
    </dgm:pt>
    <dgm:pt modelId="{9E50F859-9B18-402E-94A7-8BECAD65F9D4}" type="pres">
      <dgm:prSet presAssocID="{182FD4F2-E4F8-4C5B-9CEC-18B8EB9AFDAD}" presName="bgRect" presStyleLbl="node1" presStyleIdx="3" presStyleCnt="4" custScaleY="145342" custLinFactNeighborX="-9954" custLinFactNeighborY="316"/>
      <dgm:spPr/>
      <dgm:t>
        <a:bodyPr/>
        <a:lstStyle/>
        <a:p>
          <a:endParaRPr lang="en-US"/>
        </a:p>
      </dgm:t>
    </dgm:pt>
    <dgm:pt modelId="{A0CAAA91-CCFA-4820-B7C5-071377BE7865}" type="pres">
      <dgm:prSet presAssocID="{182FD4F2-E4F8-4C5B-9CEC-18B8EB9AFDAD}" presName="parentNode" presStyleLbl="node1" presStyleIdx="3" presStyleCnt="4">
        <dgm:presLayoutVars>
          <dgm:chMax val="0"/>
          <dgm:bulletEnabled val="1"/>
        </dgm:presLayoutVars>
      </dgm:prSet>
      <dgm:spPr/>
      <dgm:t>
        <a:bodyPr/>
        <a:lstStyle/>
        <a:p>
          <a:endParaRPr lang="en-US"/>
        </a:p>
      </dgm:t>
    </dgm:pt>
    <dgm:pt modelId="{B4627E20-3D60-4B5E-81FE-5566C4C3043F}" type="pres">
      <dgm:prSet presAssocID="{182FD4F2-E4F8-4C5B-9CEC-18B8EB9AFDAD}" presName="childNode" presStyleLbl="node1" presStyleIdx="3" presStyleCnt="4">
        <dgm:presLayoutVars>
          <dgm:bulletEnabled val="1"/>
        </dgm:presLayoutVars>
      </dgm:prSet>
      <dgm:spPr/>
      <dgm:t>
        <a:bodyPr/>
        <a:lstStyle/>
        <a:p>
          <a:endParaRPr lang="en-US"/>
        </a:p>
      </dgm:t>
    </dgm:pt>
  </dgm:ptLst>
  <dgm:cxnLst>
    <dgm:cxn modelId="{0EF6D8A4-F7F7-4203-9F26-10F5A3753A9B}" srcId="{2D5ECB4A-97EA-4BE4-8E05-566F3E6DBF3E}" destId="{9EC65206-40EA-46C7-854B-6AEB2BECFD0A}" srcOrd="2" destOrd="0" parTransId="{F48B029D-1FEB-4D40-958D-8836A584A631}" sibTransId="{5F914B33-1FA3-4E3C-9800-1DFB3A3786F5}"/>
    <dgm:cxn modelId="{D366A96C-CFF3-474A-BFD1-5A8825AE0468}" type="presOf" srcId="{AE14B765-B6F1-491F-9D89-B7AA4AB4E263}" destId="{F209CE92-BCA1-47BC-B715-A6E694DFF5EC}" srcOrd="0" destOrd="6" presId="urn:microsoft.com/office/officeart/2005/8/layout/hProcess7#2"/>
    <dgm:cxn modelId="{2B617D03-3F96-4E86-8581-486CAAD0BC25}" type="presOf" srcId="{CEBB529F-6E85-4D85-88D8-98DB67F00B3B}" destId="{F209CE92-BCA1-47BC-B715-A6E694DFF5EC}" srcOrd="0" destOrd="4" presId="urn:microsoft.com/office/officeart/2005/8/layout/hProcess7#2"/>
    <dgm:cxn modelId="{EB4743FD-851C-445E-8B33-E71B57474113}" type="presOf" srcId="{B5B661F0-E490-4D1D-B8B4-05F7756A2929}" destId="{4B7D8A80-A1FD-4B78-813A-AF4AF4FF4103}" srcOrd="1" destOrd="0" presId="urn:microsoft.com/office/officeart/2005/8/layout/hProcess7#2"/>
    <dgm:cxn modelId="{DA8CCE73-3BCD-420E-84F8-861B2D9CC528}" srcId="{571D6640-35C8-4705-AAE8-31631360688B}" destId="{9FA96593-255C-435C-98D6-B9AFA1E8CF6B}" srcOrd="0" destOrd="0" parTransId="{40FB98B7-2B71-45BE-98A0-67F2DF41664E}" sibTransId="{3E0C540E-C4C0-413C-B5EC-049F48050559}"/>
    <dgm:cxn modelId="{F1153AC1-8E1C-439A-98F0-D8B733BEBF4D}" srcId="{9EC65206-40EA-46C7-854B-6AEB2BECFD0A}" destId="{2F03B5EF-4E78-4ABD-AB24-0A5C8675B0AE}" srcOrd="1" destOrd="0" parTransId="{D4D0A893-31CC-44D7-837C-24634915210A}" sibTransId="{57E69623-E60F-444A-84BC-421466586D8E}"/>
    <dgm:cxn modelId="{0FF54CA8-78CA-4EC6-9593-B88EE0AB3A6F}" type="presOf" srcId="{182FD4F2-E4F8-4C5B-9CEC-18B8EB9AFDAD}" destId="{A0CAAA91-CCFA-4820-B7C5-071377BE7865}" srcOrd="1" destOrd="0" presId="urn:microsoft.com/office/officeart/2005/8/layout/hProcess7#2"/>
    <dgm:cxn modelId="{4B71FB70-22D1-4DA9-AE67-30B754A40F70}" type="presOf" srcId="{2D5ECB4A-97EA-4BE4-8E05-566F3E6DBF3E}" destId="{F27EB039-23AE-4587-B4E3-7621449E4622}" srcOrd="0" destOrd="0" presId="urn:microsoft.com/office/officeart/2005/8/layout/hProcess7#2"/>
    <dgm:cxn modelId="{9F48D87C-0F8D-4B3D-874F-88605EB3F2BB}" srcId="{9EC65206-40EA-46C7-854B-6AEB2BECFD0A}" destId="{7E2A2CD8-B4F5-4D63-BB1D-12F998160360}" srcOrd="5" destOrd="0" parTransId="{7E200C0C-531B-4A18-A0FA-FF776D41EE40}" sibTransId="{EF0D47BE-46D6-4DCE-A6CD-666FE1447B2B}"/>
    <dgm:cxn modelId="{DF3DE45D-E763-4A12-BA10-95CE7969692E}" srcId="{D243CCDB-A4F2-4789-9023-0967BC186001}" destId="{06C59162-D74C-4F7D-B0A1-60812A3CAF56}" srcOrd="1" destOrd="0" parTransId="{097759B1-B94B-40A3-B3A3-FA9304E265F4}" sibTransId="{11A2EF61-9F2C-47EC-82E1-6137E605AB2A}"/>
    <dgm:cxn modelId="{59BBF2ED-7A79-4E99-93A6-616CFA55196C}" srcId="{182FD4F2-E4F8-4C5B-9CEC-18B8EB9AFDAD}" destId="{E24AC3AF-A5C1-4FA7-920C-8EDE42DFF391}" srcOrd="1" destOrd="0" parTransId="{A1D1DCA1-5556-4AFF-9403-6E8DE576EB9A}" sibTransId="{C2339DF6-DF2C-4D5F-9E91-8079934C0467}"/>
    <dgm:cxn modelId="{5A02D3B4-41DA-4354-9B2B-4E4D354F045C}" srcId="{AA9FF4E2-49D3-40E7-A2A7-B3CD73516DEE}" destId="{501DDFC9-2256-4412-A845-06D29BD8ABC5}" srcOrd="0" destOrd="0" parTransId="{FB731B6B-7B00-461E-AF49-CBB4BC24158A}" sibTransId="{062A8648-BBC6-499E-9035-1740A491ABDC}"/>
    <dgm:cxn modelId="{8C3E5D8E-0181-4B17-8B4B-1CE50DA8536F}" srcId="{2EBB6304-DB3E-4AEA-9A09-D485E60891A3}" destId="{86978134-533F-4638-BC97-5B6AD857EFA9}" srcOrd="2" destOrd="0" parTransId="{7895F430-38CF-4B69-9380-FA7068605926}" sibTransId="{F69EC851-6422-4958-B79D-4680DBDEB611}"/>
    <dgm:cxn modelId="{7CB137A6-665C-442B-A0BE-C42CE9058FE3}" type="presOf" srcId="{0BB9ED66-7E23-43EF-9A58-1D90B01B8D2D}" destId="{203E47AD-BC8E-4A29-99EE-53B7880A674A}" srcOrd="0" destOrd="0" presId="urn:microsoft.com/office/officeart/2005/8/layout/hProcess7#2"/>
    <dgm:cxn modelId="{43597706-4D91-4552-A64A-FFE6EB495FCD}" type="presOf" srcId="{86978134-533F-4638-BC97-5B6AD857EFA9}" destId="{F209CE92-BCA1-47BC-B715-A6E694DFF5EC}" srcOrd="0" destOrd="5" presId="urn:microsoft.com/office/officeart/2005/8/layout/hProcess7#2"/>
    <dgm:cxn modelId="{5C6F3C05-0CCD-4EEC-B3CC-DCA46BB501E4}" type="presOf" srcId="{62F25310-FC7F-4882-B88F-4F23F0F490F2}" destId="{1E908B3F-B34E-4266-968A-18B4FEFE7449}" srcOrd="0" destOrd="7" presId="urn:microsoft.com/office/officeart/2005/8/layout/hProcess7#2"/>
    <dgm:cxn modelId="{4B2FD8A0-35E2-42EA-88D5-8CE836DA7940}" srcId="{7BCC7892-AFCA-42C9-BC39-432F96BA4899}" destId="{34B814D3-0302-47EE-AE86-4835FC9769CA}" srcOrd="0" destOrd="0" parTransId="{73DB353F-FAF1-4A55-B43D-E504DE205905}" sibTransId="{B119202A-1A4F-4176-A0BD-34C720D5F75D}"/>
    <dgm:cxn modelId="{27493770-3457-4E99-A232-06EF0F0CFEFD}" srcId="{2D5ECB4A-97EA-4BE4-8E05-566F3E6DBF3E}" destId="{B5B661F0-E490-4D1D-B8B4-05F7756A2929}" srcOrd="0" destOrd="0" parTransId="{81370BB4-7593-4597-9A65-D56F1A483C50}" sibTransId="{51D3398F-665C-442F-A62F-CFE2B8865C97}"/>
    <dgm:cxn modelId="{E79DFFEC-DE74-4DCC-AD4B-C5759BC61443}" type="presOf" srcId="{2F03B5EF-4E78-4ABD-AB24-0A5C8675B0AE}" destId="{203E47AD-BC8E-4A29-99EE-53B7880A674A}" srcOrd="0" destOrd="1" presId="urn:microsoft.com/office/officeart/2005/8/layout/hProcess7#2"/>
    <dgm:cxn modelId="{175700A6-42E3-4BAA-BA2B-4A092A7F1240}" type="presOf" srcId="{2EBB6304-DB3E-4AEA-9A09-D485E60891A3}" destId="{D56C1196-B3AA-4590-B5BD-85F7EB2FD820}" srcOrd="1" destOrd="0" presId="urn:microsoft.com/office/officeart/2005/8/layout/hProcess7#2"/>
    <dgm:cxn modelId="{FBE30604-2C61-49E3-B3DC-FD47BA33DCC0}" srcId="{6F91BEF8-82A7-4D6D-AA5D-1D206996CB61}" destId="{62F25310-FC7F-4882-B88F-4F23F0F490F2}" srcOrd="1" destOrd="0" parTransId="{0892FE5B-E9BD-414F-BB49-FA2440133A3A}" sibTransId="{045674ED-AF29-4294-AEBE-0ACD2F1DC32F}"/>
    <dgm:cxn modelId="{1AAF1812-DD91-4A99-8C68-01859662A0E1}" type="presOf" srcId="{7BCC7892-AFCA-42C9-BC39-432F96BA4899}" destId="{1E908B3F-B34E-4266-968A-18B4FEFE7449}" srcOrd="0" destOrd="1" presId="urn:microsoft.com/office/officeart/2005/8/layout/hProcess7#2"/>
    <dgm:cxn modelId="{BBE711CA-CB7D-4816-94C0-EE9043CECC00}" type="presOf" srcId="{D243CCDB-A4F2-4789-9023-0967BC186001}" destId="{1E908B3F-B34E-4266-968A-18B4FEFE7449}" srcOrd="0" destOrd="8" presId="urn:microsoft.com/office/officeart/2005/8/layout/hProcess7#2"/>
    <dgm:cxn modelId="{29A1266C-13D3-40EB-91BC-8D8627DE2C73}" srcId="{2EBB6304-DB3E-4AEA-9A09-D485E60891A3}" destId="{AA9FF4E2-49D3-40E7-A2A7-B3CD73516DEE}" srcOrd="1" destOrd="0" parTransId="{0A070D6A-D1B8-4ADC-AF66-93C86D49A5E3}" sibTransId="{846957D3-76F3-47FE-B768-3235FD10B342}"/>
    <dgm:cxn modelId="{48141368-BC44-46C7-8879-FF29DE81990F}" srcId="{7BCC7892-AFCA-42C9-BC39-432F96BA4899}" destId="{945D652F-7753-4591-A45C-011A42C8B3AE}" srcOrd="2" destOrd="0" parTransId="{A92AC33E-F5B8-4E97-83FF-28A53224E196}" sibTransId="{216EE217-85D7-4B5E-B4A4-3292D095137B}"/>
    <dgm:cxn modelId="{87B2A7A2-5662-4697-AA6C-D9EA87861D9D}" type="presOf" srcId="{0B0581C9-70E0-4DBC-8350-D539F6A89B06}" destId="{1E908B3F-B34E-4266-968A-18B4FEFE7449}" srcOrd="0" destOrd="3" presId="urn:microsoft.com/office/officeart/2005/8/layout/hProcess7#2"/>
    <dgm:cxn modelId="{A7A04C10-6613-4213-BDDD-CAF4DCCC3F92}" srcId="{9EC65206-40EA-46C7-854B-6AEB2BECFD0A}" destId="{076B54D1-006B-488B-A2AC-F893F58A6E8F}" srcOrd="2" destOrd="0" parTransId="{6C85FCB9-9597-455D-A414-880F9B7A4B9D}" sibTransId="{A8D6FFF0-8E88-46E6-AD95-D32DC3C3DCB5}"/>
    <dgm:cxn modelId="{F1AAD611-AFC1-4EEF-9911-5EB387D7F55A}" type="presOf" srcId="{6B3B85A8-FD0C-4B77-AF2A-F84DC7081D70}" destId="{203E47AD-BC8E-4A29-99EE-53B7880A674A}" srcOrd="0" destOrd="3" presId="urn:microsoft.com/office/officeart/2005/8/layout/hProcess7#2"/>
    <dgm:cxn modelId="{4F9FE47D-B944-4C19-AEC1-32AC066525A5}" srcId="{571D6640-35C8-4705-AAE8-31631360688B}" destId="{EAFC173D-4267-48E6-8B7F-6887B2B5C98F}" srcOrd="1" destOrd="0" parTransId="{9B6959F2-7185-4BBF-9A51-ADB33E753F7A}" sibTransId="{71D7CFFF-E0B6-4A6D-9E44-65FF296F6C67}"/>
    <dgm:cxn modelId="{B3EB6895-1D64-4A5E-8925-4B1723E0BAB3}" type="presOf" srcId="{501DDFC9-2256-4412-A845-06D29BD8ABC5}" destId="{F209CE92-BCA1-47BC-B715-A6E694DFF5EC}" srcOrd="0" destOrd="2" presId="urn:microsoft.com/office/officeart/2005/8/layout/hProcess7#2"/>
    <dgm:cxn modelId="{B9059D7F-A95D-4830-9F4D-6428DBBB5A4E}" srcId="{2EBB6304-DB3E-4AEA-9A09-D485E60891A3}" destId="{2C1694F7-FE40-4F48-8D5F-9EFC816D6B40}" srcOrd="0" destOrd="0" parTransId="{70F46B38-CF36-47DB-B147-00A9CD05DB46}" sibTransId="{681BEE43-6629-4603-8EA7-43950F7E8630}"/>
    <dgm:cxn modelId="{5AE873AF-1B80-4843-8401-200F1902AF83}" srcId="{B5B661F0-E490-4D1D-B8B4-05F7756A2929}" destId="{7BCC7892-AFCA-42C9-BC39-432F96BA4899}" srcOrd="1" destOrd="0" parTransId="{FE55F525-6FDC-4EE8-8A7E-B6AE4A0635ED}" sibTransId="{72F2B29E-B657-4BC4-9355-58963F8F1666}"/>
    <dgm:cxn modelId="{E3221011-4F15-4911-91FD-EF4AECE71E0F}" srcId="{B5B661F0-E490-4D1D-B8B4-05F7756A2929}" destId="{C6D818F7-A472-4A1D-B24B-EE97EA7020AA}" srcOrd="0" destOrd="0" parTransId="{4F52FC00-280E-4136-A3FB-C691DD897AC6}" sibTransId="{BCDB8728-F671-408E-970B-DB8A18AFCF0C}"/>
    <dgm:cxn modelId="{8C1365B7-8375-4936-90E3-FB98E1CEA961}" srcId="{571D6640-35C8-4705-AAE8-31631360688B}" destId="{DA211329-F3B9-4010-8CC0-630B30FC7D87}" srcOrd="2" destOrd="0" parTransId="{9A37A043-5741-43F1-9F76-0B3717A3C5F9}" sibTransId="{854D90DF-434B-43F3-9414-AD08EFCF12A9}"/>
    <dgm:cxn modelId="{8BC08345-B80D-4A66-839C-674CBA977526}" srcId="{2D5ECB4A-97EA-4BE4-8E05-566F3E6DBF3E}" destId="{2EBB6304-DB3E-4AEA-9A09-D485E60891A3}" srcOrd="1" destOrd="0" parTransId="{C9CE9432-0E68-4F7C-9766-C5AD94532DA2}" sibTransId="{95FC167E-5D94-47BF-B830-DE7724CF5C11}"/>
    <dgm:cxn modelId="{E86772A9-EE3F-4557-8E03-42CFF43E7FA9}" type="presOf" srcId="{A039748C-8BDA-4E7F-BD80-9B77503D1315}" destId="{B4627E20-3D60-4B5E-81FE-5566C4C3043F}" srcOrd="0" destOrd="0" presId="urn:microsoft.com/office/officeart/2005/8/layout/hProcess7#2"/>
    <dgm:cxn modelId="{67C2B0B7-6049-408D-8039-7444A24E64CF}" type="presOf" srcId="{6D6DAF1B-8542-4BD3-AEBA-D9E54A0ACE48}" destId="{F209CE92-BCA1-47BC-B715-A6E694DFF5EC}" srcOrd="0" destOrd="7" presId="urn:microsoft.com/office/officeart/2005/8/layout/hProcess7#2"/>
    <dgm:cxn modelId="{D4EA9328-C198-40B3-B54B-23FD7D790B1D}" type="presOf" srcId="{E24AC3AF-A5C1-4FA7-920C-8EDE42DFF391}" destId="{B4627E20-3D60-4B5E-81FE-5566C4C3043F}" srcOrd="0" destOrd="1" presId="urn:microsoft.com/office/officeart/2005/8/layout/hProcess7#2"/>
    <dgm:cxn modelId="{A9360194-B296-45FE-9CEC-915786485C44}" type="presOf" srcId="{2B90398A-580B-4EAB-9824-23EF2BB790FC}" destId="{F209CE92-BCA1-47BC-B715-A6E694DFF5EC}" srcOrd="0" destOrd="3" presId="urn:microsoft.com/office/officeart/2005/8/layout/hProcess7#2"/>
    <dgm:cxn modelId="{E4126A3B-A55F-4111-A63A-C0D15192FD90}" type="presOf" srcId="{2C1694F7-FE40-4F48-8D5F-9EFC816D6B40}" destId="{F209CE92-BCA1-47BC-B715-A6E694DFF5EC}" srcOrd="0" destOrd="0" presId="urn:microsoft.com/office/officeart/2005/8/layout/hProcess7#2"/>
    <dgm:cxn modelId="{F0D1FCFB-F0D2-45F0-A48E-F6D047084F84}" type="presOf" srcId="{EAFC173D-4267-48E6-8B7F-6887B2B5C98F}" destId="{B4627E20-3D60-4B5E-81FE-5566C4C3043F}" srcOrd="0" destOrd="6" presId="urn:microsoft.com/office/officeart/2005/8/layout/hProcess7#2"/>
    <dgm:cxn modelId="{8308A2E7-A081-44A2-9F1B-764849026825}" srcId="{E24AC3AF-A5C1-4FA7-920C-8EDE42DFF391}" destId="{3F309FF5-5E51-4721-AD28-43BA66967975}" srcOrd="1" destOrd="0" parTransId="{7F54E5ED-151C-438A-AC3B-D3DF4C087F7A}" sibTransId="{47FF78A3-0B07-4DD2-845D-95250FA49A12}"/>
    <dgm:cxn modelId="{0B83A30F-C2CF-47AD-88C8-F081DBED4A21}" srcId="{9EC65206-40EA-46C7-854B-6AEB2BECFD0A}" destId="{9CE5BFCF-C6C1-41FB-9045-96D5BFBB7CB2}" srcOrd="6" destOrd="0" parTransId="{4D05D165-0334-48E5-9822-9DEB6B3558B8}" sibTransId="{E0020555-6C0E-4533-A64D-DF5509CA7436}"/>
    <dgm:cxn modelId="{625139E0-B278-4783-B65F-B584CC3AAC89}" srcId="{B5B661F0-E490-4D1D-B8B4-05F7756A2929}" destId="{D243CCDB-A4F2-4789-9023-0967BC186001}" srcOrd="3" destOrd="0" parTransId="{C6E764DF-DF14-4BCA-A842-19ACED00C0E9}" sibTransId="{8594328C-893E-4971-B678-4F4852BE543D}"/>
    <dgm:cxn modelId="{0BD069D8-5ED6-432B-8E1F-AA1C66CE71F3}" type="presOf" srcId="{95E8E559-724B-4612-93E8-02A310414D41}" destId="{1E908B3F-B34E-4266-968A-18B4FEFE7449}" srcOrd="0" destOrd="11" presId="urn:microsoft.com/office/officeart/2005/8/layout/hProcess7#2"/>
    <dgm:cxn modelId="{656C9469-58E9-4897-B510-8A0BC4F31813}" type="presOf" srcId="{571D6640-35C8-4705-AAE8-31631360688B}" destId="{B4627E20-3D60-4B5E-81FE-5566C4C3043F}" srcOrd="0" destOrd="4" presId="urn:microsoft.com/office/officeart/2005/8/layout/hProcess7#2"/>
    <dgm:cxn modelId="{298358EC-36EA-4209-A29A-B00079D86BD5}" srcId="{9EC65206-40EA-46C7-854B-6AEB2BECFD0A}" destId="{0BB9ED66-7E23-43EF-9A58-1D90B01B8D2D}" srcOrd="0" destOrd="0" parTransId="{E08E2A20-8DC0-46D4-83A7-6089E67DB540}" sibTransId="{C8896F2C-44B7-4835-B279-65D5A62B840E}"/>
    <dgm:cxn modelId="{514F668B-5C3B-4836-9E4D-38F9D07EC6DC}" type="presOf" srcId="{34B814D3-0302-47EE-AE86-4835FC9769CA}" destId="{1E908B3F-B34E-4266-968A-18B4FEFE7449}" srcOrd="0" destOrd="2" presId="urn:microsoft.com/office/officeart/2005/8/layout/hProcess7#2"/>
    <dgm:cxn modelId="{5BF01FBD-321B-4650-9836-EA3022A2CE71}" type="presOf" srcId="{945D652F-7753-4591-A45C-011A42C8B3AE}" destId="{1E908B3F-B34E-4266-968A-18B4FEFE7449}" srcOrd="0" destOrd="4" presId="urn:microsoft.com/office/officeart/2005/8/layout/hProcess7#2"/>
    <dgm:cxn modelId="{F8597186-FF5F-4153-BE6C-8FCAFCA31843}" srcId="{D243CCDB-A4F2-4789-9023-0967BC186001}" destId="{95E8E559-724B-4612-93E8-02A310414D41}" srcOrd="2" destOrd="0" parTransId="{16AC4928-D50A-43B6-BB40-5BA54C991F18}" sibTransId="{7606DC3F-E8C2-4F2E-A967-F27874C9C35F}"/>
    <dgm:cxn modelId="{55A638B4-8537-4EF7-995B-19EE4ACD31C5}" type="presOf" srcId="{182FD4F2-E4F8-4C5B-9CEC-18B8EB9AFDAD}" destId="{9E50F859-9B18-402E-94A7-8BECAD65F9D4}" srcOrd="0" destOrd="0" presId="urn:microsoft.com/office/officeart/2005/8/layout/hProcess7#2"/>
    <dgm:cxn modelId="{4B89300A-2820-49B9-AD4C-824EE909AD1E}" srcId="{86978134-533F-4638-BC97-5B6AD857EFA9}" destId="{6D6DAF1B-8542-4BD3-AEBA-D9E54A0ACE48}" srcOrd="1" destOrd="0" parTransId="{DCBA6FBD-B593-4A04-BA21-6CFDF6CDE0DB}" sibTransId="{E51A7219-B959-431A-9B2F-591737E22FB8}"/>
    <dgm:cxn modelId="{0B2BD84C-E976-453F-A1B4-B785AD12EA64}" type="presOf" srcId="{076B54D1-006B-488B-A2AC-F893F58A6E8F}" destId="{203E47AD-BC8E-4A29-99EE-53B7880A674A}" srcOrd="0" destOrd="2" presId="urn:microsoft.com/office/officeart/2005/8/layout/hProcess7#2"/>
    <dgm:cxn modelId="{7DCBDB78-7521-41DB-9BD9-7F1BED445EC9}" type="presOf" srcId="{B5B661F0-E490-4D1D-B8B4-05F7756A2929}" destId="{2EA4871A-18C3-4ED9-962F-6C1F0FB5C114}" srcOrd="0" destOrd="0" presId="urn:microsoft.com/office/officeart/2005/8/layout/hProcess7#2"/>
    <dgm:cxn modelId="{0401A65B-5EAC-4864-82DE-9597BD1CCB6A}" srcId="{D243CCDB-A4F2-4789-9023-0967BC186001}" destId="{A58702EC-7623-45F2-97D3-C7C10698F5F3}" srcOrd="0" destOrd="0" parTransId="{E3B0824F-5977-4EC1-A3C7-4CECC730E2FD}" sibTransId="{BEAA9F37-E5C7-4CBE-BB9E-4413B8158DA8}"/>
    <dgm:cxn modelId="{9F0D3D8B-66C9-41EB-B458-94E77A430B41}" type="presOf" srcId="{9EC65206-40EA-46C7-854B-6AEB2BECFD0A}" destId="{5B0F6842-2E0D-456B-A25C-D383A6F46F5F}" srcOrd="1" destOrd="0" presId="urn:microsoft.com/office/officeart/2005/8/layout/hProcess7#2"/>
    <dgm:cxn modelId="{3D451A7C-6CC6-4387-84EB-96A45ABBB321}" type="presOf" srcId="{A58702EC-7623-45F2-97D3-C7C10698F5F3}" destId="{1E908B3F-B34E-4266-968A-18B4FEFE7449}" srcOrd="0" destOrd="9" presId="urn:microsoft.com/office/officeart/2005/8/layout/hProcess7#2"/>
    <dgm:cxn modelId="{C56CB9F3-2A62-49A9-937F-121730F27567}" srcId="{E24AC3AF-A5C1-4FA7-920C-8EDE42DFF391}" destId="{F70E95F5-4FE5-4659-A3EA-769CE7D9318B}" srcOrd="0" destOrd="0" parTransId="{4694C4EA-14C3-4C5E-8D6F-3C3F4BF4F13D}" sibTransId="{DF44D8D4-6A55-4D9C-A644-3B35967F001D}"/>
    <dgm:cxn modelId="{6C31276D-9C8A-4C83-BA3E-61E779F58175}" type="presOf" srcId="{9EC65206-40EA-46C7-854B-6AEB2BECFD0A}" destId="{F95936CB-E052-4DB0-B0C1-E679C4F46138}" srcOrd="0" destOrd="0" presId="urn:microsoft.com/office/officeart/2005/8/layout/hProcess7#2"/>
    <dgm:cxn modelId="{44FB023E-C37B-440E-9A92-91FEE3D728A0}" srcId="{B5B661F0-E490-4D1D-B8B4-05F7756A2929}" destId="{6F91BEF8-82A7-4D6D-AA5D-1D206996CB61}" srcOrd="2" destOrd="0" parTransId="{49DD0863-C77C-44DE-B8FC-787299B963C8}" sibTransId="{98566C5D-5410-4A55-AFAE-7A2FDC2BE5F9}"/>
    <dgm:cxn modelId="{451FE6D5-441C-4CB0-BC7B-3E22A4C01097}" type="presOf" srcId="{AF9D4486-756C-46DF-939E-388D391E62D6}" destId="{203E47AD-BC8E-4A29-99EE-53B7880A674A}" srcOrd="0" destOrd="7" presId="urn:microsoft.com/office/officeart/2005/8/layout/hProcess7#2"/>
    <dgm:cxn modelId="{6A6732B2-C204-41D9-9E2D-8441B53E4407}" srcId="{182FD4F2-E4F8-4C5B-9CEC-18B8EB9AFDAD}" destId="{A039748C-8BDA-4E7F-BD80-9B77503D1315}" srcOrd="0" destOrd="0" parTransId="{F9184E15-4E6F-49F5-9AF0-4B34FE25662C}" sibTransId="{F0C2B345-31B8-48C8-A1DB-CC38DF6422B0}"/>
    <dgm:cxn modelId="{8675A89B-42D0-4869-9FD7-02EC12660CAA}" type="presOf" srcId="{A6F0549C-CC9D-47FE-BC22-F74AC51A1D90}" destId="{1E908B3F-B34E-4266-968A-18B4FEFE7449}" srcOrd="0" destOrd="6" presId="urn:microsoft.com/office/officeart/2005/8/layout/hProcess7#2"/>
    <dgm:cxn modelId="{3EBDDCA0-84C5-46A9-8916-939D6144F6E0}" type="presOf" srcId="{AA9FF4E2-49D3-40E7-A2A7-B3CD73516DEE}" destId="{F209CE92-BCA1-47BC-B715-A6E694DFF5EC}" srcOrd="0" destOrd="1" presId="urn:microsoft.com/office/officeart/2005/8/layout/hProcess7#2"/>
    <dgm:cxn modelId="{F85E7B0F-627A-45F4-8FA6-0C6195AEF2D7}" type="presOf" srcId="{9FA96593-255C-435C-98D6-B9AFA1E8CF6B}" destId="{B4627E20-3D60-4B5E-81FE-5566C4C3043F}" srcOrd="0" destOrd="5" presId="urn:microsoft.com/office/officeart/2005/8/layout/hProcess7#2"/>
    <dgm:cxn modelId="{BE6E884D-FB36-4FCD-BA91-8901A70FD4E7}" type="presOf" srcId="{7E2A2CD8-B4F5-4D63-BB1D-12F998160360}" destId="{203E47AD-BC8E-4A29-99EE-53B7880A674A}" srcOrd="0" destOrd="5" presId="urn:microsoft.com/office/officeart/2005/8/layout/hProcess7#2"/>
    <dgm:cxn modelId="{1E19C3AA-EFDB-41DB-BB8E-C6E260559969}" type="presOf" srcId="{6F91BEF8-82A7-4D6D-AA5D-1D206996CB61}" destId="{1E908B3F-B34E-4266-968A-18B4FEFE7449}" srcOrd="0" destOrd="5" presId="urn:microsoft.com/office/officeart/2005/8/layout/hProcess7#2"/>
    <dgm:cxn modelId="{191274AF-AE6A-486E-9B68-F53F46E14D2D}" srcId="{2D5ECB4A-97EA-4BE4-8E05-566F3E6DBF3E}" destId="{182FD4F2-E4F8-4C5B-9CEC-18B8EB9AFDAD}" srcOrd="3" destOrd="0" parTransId="{0A6F931D-9A30-4B18-B452-4B5096C2A5E2}" sibTransId="{6BBC088D-6FF1-4D95-815D-415638A2A72C}"/>
    <dgm:cxn modelId="{F8060A88-5CB3-462E-9015-B23A28B09B7D}" type="presOf" srcId="{9CE5BFCF-C6C1-41FB-9045-96D5BFBB7CB2}" destId="{203E47AD-BC8E-4A29-99EE-53B7880A674A}" srcOrd="0" destOrd="6" presId="urn:microsoft.com/office/officeart/2005/8/layout/hProcess7#2"/>
    <dgm:cxn modelId="{94C93713-A282-48BF-9AE9-8FEA5CE4BD89}" srcId="{182FD4F2-E4F8-4C5B-9CEC-18B8EB9AFDAD}" destId="{571D6640-35C8-4705-AAE8-31631360688B}" srcOrd="2" destOrd="0" parTransId="{54C15448-382E-4078-AC2B-75AFE73531F6}" sibTransId="{3CAED07C-8CEA-4C19-AF46-6AFD44CBCBE4}"/>
    <dgm:cxn modelId="{DAA466EF-E80F-49A5-A08D-51FE4D65BD5B}" srcId="{9EC65206-40EA-46C7-854B-6AEB2BECFD0A}" destId="{6B3B85A8-FD0C-4B77-AF2A-F84DC7081D70}" srcOrd="3" destOrd="0" parTransId="{89A569A9-AD59-475B-8B4E-2C2E8667FD63}" sibTransId="{6152C09F-CA53-4952-8AA0-A7DE012D92DB}"/>
    <dgm:cxn modelId="{A96CC11E-D9F3-4F3E-B1FB-10061FC41BAB}" srcId="{AA9FF4E2-49D3-40E7-A2A7-B3CD73516DEE}" destId="{CEBB529F-6E85-4D85-88D8-98DB67F00B3B}" srcOrd="2" destOrd="0" parTransId="{02A18881-C554-4135-9096-644BDDA13BF5}" sibTransId="{5759678E-19D9-4D8D-9D9A-DB77425C93B1}"/>
    <dgm:cxn modelId="{57D925C4-C7F8-4089-9FE4-828D11383E08}" srcId="{AA9FF4E2-49D3-40E7-A2A7-B3CD73516DEE}" destId="{2B90398A-580B-4EAB-9824-23EF2BB790FC}" srcOrd="1" destOrd="0" parTransId="{B49BC3CB-468F-4F93-A85D-D8B9A1162ACD}" sibTransId="{B14F927F-FDD8-4445-9A7D-0676A1E97AF3}"/>
    <dgm:cxn modelId="{F3486575-59DC-4A02-99D2-F63330C8207B}" srcId="{571D6640-35C8-4705-AAE8-31631360688B}" destId="{B9837408-97D6-44DC-BD33-43CCA112FA31}" srcOrd="3" destOrd="0" parTransId="{F352D55F-A56A-43C1-B3DC-E897D70656B0}" sibTransId="{E70B439F-65FD-47F7-A79E-5A7DDCBC1D6E}"/>
    <dgm:cxn modelId="{0938B1EE-FDD7-482F-8DAF-29065A247D3F}" srcId="{7BCC7892-AFCA-42C9-BC39-432F96BA4899}" destId="{0B0581C9-70E0-4DBC-8350-D539F6A89B06}" srcOrd="1" destOrd="0" parTransId="{318198FB-E63C-4D12-AF50-12E12544F4E0}" sibTransId="{DD9C4172-09ED-49DF-89B8-DD69521AE63A}"/>
    <dgm:cxn modelId="{F58BB256-8476-4FFA-83A1-5214FB692CF0}" type="presOf" srcId="{F70E95F5-4FE5-4659-A3EA-769CE7D9318B}" destId="{B4627E20-3D60-4B5E-81FE-5566C4C3043F}" srcOrd="0" destOrd="2" presId="urn:microsoft.com/office/officeart/2005/8/layout/hProcess7#2"/>
    <dgm:cxn modelId="{F9E57D67-BB39-49B0-A645-F528E74B10FC}" type="presOf" srcId="{66263684-8518-4958-AAED-8CD60E2AB7C1}" destId="{203E47AD-BC8E-4A29-99EE-53B7880A674A}" srcOrd="0" destOrd="4" presId="urn:microsoft.com/office/officeart/2005/8/layout/hProcess7#2"/>
    <dgm:cxn modelId="{5B0ACCD3-90C1-4A08-AE90-FE3DE46CB18C}" type="presOf" srcId="{06C59162-D74C-4F7D-B0A1-60812A3CAF56}" destId="{1E908B3F-B34E-4266-968A-18B4FEFE7449}" srcOrd="0" destOrd="10" presId="urn:microsoft.com/office/officeart/2005/8/layout/hProcess7#2"/>
    <dgm:cxn modelId="{8D39E6AF-4DF3-40D3-A927-E3B6141236E5}" srcId="{6F91BEF8-82A7-4D6D-AA5D-1D206996CB61}" destId="{A6F0549C-CC9D-47FE-BC22-F74AC51A1D90}" srcOrd="0" destOrd="0" parTransId="{BCA6E20C-6937-4798-BDA9-D85CFF2C2D6E}" sibTransId="{B3866175-7A42-45CA-BEA2-C66C0F8C2D72}"/>
    <dgm:cxn modelId="{405D4AC1-2958-41D1-9DD3-FEBC838E7CF7}" srcId="{9EC65206-40EA-46C7-854B-6AEB2BECFD0A}" destId="{66263684-8518-4958-AAED-8CD60E2AB7C1}" srcOrd="4" destOrd="0" parTransId="{67AB2D4C-E95B-4C67-901C-5D025BA95FC3}" sibTransId="{16D631F8-864A-418E-8C3A-D4107743E4B9}"/>
    <dgm:cxn modelId="{CF918F6F-DB20-45AD-BB4C-535ED1C32AC0}" type="presOf" srcId="{B9837408-97D6-44DC-BD33-43CCA112FA31}" destId="{B4627E20-3D60-4B5E-81FE-5566C4C3043F}" srcOrd="0" destOrd="8" presId="urn:microsoft.com/office/officeart/2005/8/layout/hProcess7#2"/>
    <dgm:cxn modelId="{77867370-93D4-456B-A111-A2B6BFF00EB0}" type="presOf" srcId="{C6D818F7-A472-4A1D-B24B-EE97EA7020AA}" destId="{1E908B3F-B34E-4266-968A-18B4FEFE7449}" srcOrd="0" destOrd="0" presId="urn:microsoft.com/office/officeart/2005/8/layout/hProcess7#2"/>
    <dgm:cxn modelId="{421FCAC8-32A9-4F3E-8236-41D06F115F9D}" type="presOf" srcId="{3F309FF5-5E51-4721-AD28-43BA66967975}" destId="{B4627E20-3D60-4B5E-81FE-5566C4C3043F}" srcOrd="0" destOrd="3" presId="urn:microsoft.com/office/officeart/2005/8/layout/hProcess7#2"/>
    <dgm:cxn modelId="{934196D1-E699-4106-A5DF-678F2E2318E7}" srcId="{86978134-533F-4638-BC97-5B6AD857EFA9}" destId="{AE14B765-B6F1-491F-9D89-B7AA4AB4E263}" srcOrd="0" destOrd="0" parTransId="{B8435A9D-9A94-426B-9621-DEAA37445784}" sibTransId="{E10C07B1-FA26-428A-BF96-164985DEC787}"/>
    <dgm:cxn modelId="{F3761291-4794-489C-B1BF-B77841096662}" type="presOf" srcId="{2EBB6304-DB3E-4AEA-9A09-D485E60891A3}" destId="{6E79A50F-355E-4EF0-B18B-637AC483C354}" srcOrd="0" destOrd="0" presId="urn:microsoft.com/office/officeart/2005/8/layout/hProcess7#2"/>
    <dgm:cxn modelId="{377D18AE-AFA9-43D3-9CD6-593A21273B5E}" type="presOf" srcId="{DA211329-F3B9-4010-8CC0-630B30FC7D87}" destId="{B4627E20-3D60-4B5E-81FE-5566C4C3043F}" srcOrd="0" destOrd="7" presId="urn:microsoft.com/office/officeart/2005/8/layout/hProcess7#2"/>
    <dgm:cxn modelId="{407EDE8F-2FCB-456C-A0E2-C7CD64A9AC48}" srcId="{9EC65206-40EA-46C7-854B-6AEB2BECFD0A}" destId="{AF9D4486-756C-46DF-939E-388D391E62D6}" srcOrd="7" destOrd="0" parTransId="{0766619F-A156-4009-99BB-2425D82872BD}" sibTransId="{4469924F-7B31-4811-B9A9-34DC7397009F}"/>
    <dgm:cxn modelId="{5FDB48AB-603E-400E-B2B3-636516001686}" type="presParOf" srcId="{F27EB039-23AE-4587-B4E3-7621449E4622}" destId="{742F11A5-6171-4716-951B-B008AEC7DAB9}" srcOrd="0" destOrd="0" presId="urn:microsoft.com/office/officeart/2005/8/layout/hProcess7#2"/>
    <dgm:cxn modelId="{542689E0-0E67-4EB9-AF32-BACDB3337ABF}" type="presParOf" srcId="{742F11A5-6171-4716-951B-B008AEC7DAB9}" destId="{2EA4871A-18C3-4ED9-962F-6C1F0FB5C114}" srcOrd="0" destOrd="0" presId="urn:microsoft.com/office/officeart/2005/8/layout/hProcess7#2"/>
    <dgm:cxn modelId="{20480E86-0A5D-4C92-8149-B02AF7BDF48C}" type="presParOf" srcId="{742F11A5-6171-4716-951B-B008AEC7DAB9}" destId="{4B7D8A80-A1FD-4B78-813A-AF4AF4FF4103}" srcOrd="1" destOrd="0" presId="urn:microsoft.com/office/officeart/2005/8/layout/hProcess7#2"/>
    <dgm:cxn modelId="{2205D3A6-BFD3-4920-845F-DE6B91DE029C}" type="presParOf" srcId="{742F11A5-6171-4716-951B-B008AEC7DAB9}" destId="{1E908B3F-B34E-4266-968A-18B4FEFE7449}" srcOrd="2" destOrd="0" presId="urn:microsoft.com/office/officeart/2005/8/layout/hProcess7#2"/>
    <dgm:cxn modelId="{32F84FC1-4C4E-4240-AB73-0F42DD7E0801}" type="presParOf" srcId="{F27EB039-23AE-4587-B4E3-7621449E4622}" destId="{6D892A0B-7577-4CD9-BDE2-3A62E2160BBF}" srcOrd="1" destOrd="0" presId="urn:microsoft.com/office/officeart/2005/8/layout/hProcess7#2"/>
    <dgm:cxn modelId="{2E06023E-F5EA-4178-BF98-4FF9639DAEEE}" type="presParOf" srcId="{F27EB039-23AE-4587-B4E3-7621449E4622}" destId="{3E7ABBC9-9C83-4940-9C39-E9290A33409C}" srcOrd="2" destOrd="0" presId="urn:microsoft.com/office/officeart/2005/8/layout/hProcess7#2"/>
    <dgm:cxn modelId="{AFEC0E06-624C-4202-B987-202876E64DBB}" type="presParOf" srcId="{3E7ABBC9-9C83-4940-9C39-E9290A33409C}" destId="{66C8636B-34D6-4CE2-9C95-473B660C4DFA}" srcOrd="0" destOrd="0" presId="urn:microsoft.com/office/officeart/2005/8/layout/hProcess7#2"/>
    <dgm:cxn modelId="{3684495F-F01B-48A0-BF63-11DE1784E0C6}" type="presParOf" srcId="{3E7ABBC9-9C83-4940-9C39-E9290A33409C}" destId="{2FCEBD89-803E-4FA8-B54E-C1C277F4001E}" srcOrd="1" destOrd="0" presId="urn:microsoft.com/office/officeart/2005/8/layout/hProcess7#2"/>
    <dgm:cxn modelId="{2C62C0A1-6768-4581-9438-B86FC52CC704}" type="presParOf" srcId="{3E7ABBC9-9C83-4940-9C39-E9290A33409C}" destId="{DABBCBCC-ED4C-4E42-B840-DEE0EF9AC4AF}" srcOrd="2" destOrd="0" presId="urn:microsoft.com/office/officeart/2005/8/layout/hProcess7#2"/>
    <dgm:cxn modelId="{45196738-CF66-468C-9F8B-B755374865F8}" type="presParOf" srcId="{F27EB039-23AE-4587-B4E3-7621449E4622}" destId="{E68E0EC7-DEAE-4D16-904C-3CA784C877EF}" srcOrd="3" destOrd="0" presId="urn:microsoft.com/office/officeart/2005/8/layout/hProcess7#2"/>
    <dgm:cxn modelId="{5F3AF0D3-A342-4BAC-A684-426B18130A5C}" type="presParOf" srcId="{F27EB039-23AE-4587-B4E3-7621449E4622}" destId="{69323C6F-F510-4784-8CBF-F0713973BB84}" srcOrd="4" destOrd="0" presId="urn:microsoft.com/office/officeart/2005/8/layout/hProcess7#2"/>
    <dgm:cxn modelId="{E5A69FC7-DE0C-47CE-9687-5003A422E30B}" type="presParOf" srcId="{69323C6F-F510-4784-8CBF-F0713973BB84}" destId="{6E79A50F-355E-4EF0-B18B-637AC483C354}" srcOrd="0" destOrd="0" presId="urn:microsoft.com/office/officeart/2005/8/layout/hProcess7#2"/>
    <dgm:cxn modelId="{922969CC-C7BA-402B-A5AE-F4C9A9846BA9}" type="presParOf" srcId="{69323C6F-F510-4784-8CBF-F0713973BB84}" destId="{D56C1196-B3AA-4590-B5BD-85F7EB2FD820}" srcOrd="1" destOrd="0" presId="urn:microsoft.com/office/officeart/2005/8/layout/hProcess7#2"/>
    <dgm:cxn modelId="{F1E72A12-7EF0-4316-977A-BE35D631E6DA}" type="presParOf" srcId="{69323C6F-F510-4784-8CBF-F0713973BB84}" destId="{F209CE92-BCA1-47BC-B715-A6E694DFF5EC}" srcOrd="2" destOrd="0" presId="urn:microsoft.com/office/officeart/2005/8/layout/hProcess7#2"/>
    <dgm:cxn modelId="{05D9F284-2A70-481C-9B8F-A3637D5CEE99}" type="presParOf" srcId="{F27EB039-23AE-4587-B4E3-7621449E4622}" destId="{1693A3DE-7E2D-4367-A513-0D4A21EF2233}" srcOrd="5" destOrd="0" presId="urn:microsoft.com/office/officeart/2005/8/layout/hProcess7#2"/>
    <dgm:cxn modelId="{725B7B33-6615-43F6-9E47-BF553EF63112}" type="presParOf" srcId="{F27EB039-23AE-4587-B4E3-7621449E4622}" destId="{5B89F39F-E546-43B7-8A6B-C0CDBBC48C9A}" srcOrd="6" destOrd="0" presId="urn:microsoft.com/office/officeart/2005/8/layout/hProcess7#2"/>
    <dgm:cxn modelId="{5BBFF607-1010-4948-8785-0580CC39C335}" type="presParOf" srcId="{5B89F39F-E546-43B7-8A6B-C0CDBBC48C9A}" destId="{AD322E01-32BF-448E-AE98-2846CB2BDDE2}" srcOrd="0" destOrd="0" presId="urn:microsoft.com/office/officeart/2005/8/layout/hProcess7#2"/>
    <dgm:cxn modelId="{2615E7AB-36EB-469A-AD34-C755AC4B2062}" type="presParOf" srcId="{5B89F39F-E546-43B7-8A6B-C0CDBBC48C9A}" destId="{BEFFED61-16F3-4FC5-BE37-C648E2DC1146}" srcOrd="1" destOrd="0" presId="urn:microsoft.com/office/officeart/2005/8/layout/hProcess7#2"/>
    <dgm:cxn modelId="{141B8D75-C8A0-4838-BC24-94F0EBB37196}" type="presParOf" srcId="{5B89F39F-E546-43B7-8A6B-C0CDBBC48C9A}" destId="{36C351C9-A300-4DA3-A425-BACD85DDFB98}" srcOrd="2" destOrd="0" presId="urn:microsoft.com/office/officeart/2005/8/layout/hProcess7#2"/>
    <dgm:cxn modelId="{7E03196C-A25B-40AB-B226-E4EBB4DD4C43}" type="presParOf" srcId="{F27EB039-23AE-4587-B4E3-7621449E4622}" destId="{2A80AAF0-4E04-41CB-B8DF-0461AA2B0B01}" srcOrd="7" destOrd="0" presId="urn:microsoft.com/office/officeart/2005/8/layout/hProcess7#2"/>
    <dgm:cxn modelId="{E9C02F4B-BD6F-448C-8D51-388BF7A30941}" type="presParOf" srcId="{F27EB039-23AE-4587-B4E3-7621449E4622}" destId="{749036DB-8A49-44BA-B4F7-B0867BD45B23}" srcOrd="8" destOrd="0" presId="urn:microsoft.com/office/officeart/2005/8/layout/hProcess7#2"/>
    <dgm:cxn modelId="{8E01AD33-98A3-4384-958D-66F1475CB23A}" type="presParOf" srcId="{749036DB-8A49-44BA-B4F7-B0867BD45B23}" destId="{F95936CB-E052-4DB0-B0C1-E679C4F46138}" srcOrd="0" destOrd="0" presId="urn:microsoft.com/office/officeart/2005/8/layout/hProcess7#2"/>
    <dgm:cxn modelId="{711CC763-C6B8-416B-B02D-416420EC0B62}" type="presParOf" srcId="{749036DB-8A49-44BA-B4F7-B0867BD45B23}" destId="{5B0F6842-2E0D-456B-A25C-D383A6F46F5F}" srcOrd="1" destOrd="0" presId="urn:microsoft.com/office/officeart/2005/8/layout/hProcess7#2"/>
    <dgm:cxn modelId="{2995F6B9-7F97-41E0-8DE2-29BA00F08420}" type="presParOf" srcId="{749036DB-8A49-44BA-B4F7-B0867BD45B23}" destId="{203E47AD-BC8E-4A29-99EE-53B7880A674A}" srcOrd="2" destOrd="0" presId="urn:microsoft.com/office/officeart/2005/8/layout/hProcess7#2"/>
    <dgm:cxn modelId="{DFD6DD36-E3C8-4466-9814-FF01F8F48D65}" type="presParOf" srcId="{F27EB039-23AE-4587-B4E3-7621449E4622}" destId="{8BEF8937-F7C7-4EAB-BCE2-3BD8EF37F888}" srcOrd="9" destOrd="0" presId="urn:microsoft.com/office/officeart/2005/8/layout/hProcess7#2"/>
    <dgm:cxn modelId="{9396D74A-CA31-44BE-860C-C9B79DA7E501}" type="presParOf" srcId="{F27EB039-23AE-4587-B4E3-7621449E4622}" destId="{D325C8F1-3410-442E-A6C3-563AF91D1A42}" srcOrd="10" destOrd="0" presId="urn:microsoft.com/office/officeart/2005/8/layout/hProcess7#2"/>
    <dgm:cxn modelId="{EC29116E-797A-435B-90CD-D50A356F2352}" type="presParOf" srcId="{D325C8F1-3410-442E-A6C3-563AF91D1A42}" destId="{775B29D5-D728-4882-8AEE-AA135630E746}" srcOrd="0" destOrd="0" presId="urn:microsoft.com/office/officeart/2005/8/layout/hProcess7#2"/>
    <dgm:cxn modelId="{FAA893A7-5260-461B-8014-EA58ABFD1BF8}" type="presParOf" srcId="{D325C8F1-3410-442E-A6C3-563AF91D1A42}" destId="{60B9BE92-737D-4659-A8BE-C0975314E9C3}" srcOrd="1" destOrd="0" presId="urn:microsoft.com/office/officeart/2005/8/layout/hProcess7#2"/>
    <dgm:cxn modelId="{DAFCC01B-642B-4D22-950D-1B2E142D5B15}" type="presParOf" srcId="{D325C8F1-3410-442E-A6C3-563AF91D1A42}" destId="{9C6D84E1-625D-42A7-A106-021379E3DE77}" srcOrd="2" destOrd="0" presId="urn:microsoft.com/office/officeart/2005/8/layout/hProcess7#2"/>
    <dgm:cxn modelId="{7A146DB1-1639-48F9-82D1-8083BA01BACC}" type="presParOf" srcId="{F27EB039-23AE-4587-B4E3-7621449E4622}" destId="{54B0B646-65C4-4FBD-8DAF-8033458C4CD9}" srcOrd="11" destOrd="0" presId="urn:microsoft.com/office/officeart/2005/8/layout/hProcess7#2"/>
    <dgm:cxn modelId="{BF9508AB-A60D-4964-97DA-CDA7CE1DB368}" type="presParOf" srcId="{F27EB039-23AE-4587-B4E3-7621449E4622}" destId="{852CED39-15ED-4789-8E77-656F32CC4A90}" srcOrd="12" destOrd="0" presId="urn:microsoft.com/office/officeart/2005/8/layout/hProcess7#2"/>
    <dgm:cxn modelId="{C0148D7A-AF2F-42AF-BB00-D5194518A7C5}" type="presParOf" srcId="{852CED39-15ED-4789-8E77-656F32CC4A90}" destId="{9E50F859-9B18-402E-94A7-8BECAD65F9D4}" srcOrd="0" destOrd="0" presId="urn:microsoft.com/office/officeart/2005/8/layout/hProcess7#2"/>
    <dgm:cxn modelId="{08CFDB73-284D-4ACE-BFC8-C1F4E281E414}" type="presParOf" srcId="{852CED39-15ED-4789-8E77-656F32CC4A90}" destId="{A0CAAA91-CCFA-4820-B7C5-071377BE7865}" srcOrd="1" destOrd="0" presId="urn:microsoft.com/office/officeart/2005/8/layout/hProcess7#2"/>
    <dgm:cxn modelId="{93803A52-21AB-407E-9B93-BF5F05AF3ED4}" type="presParOf" srcId="{852CED39-15ED-4789-8E77-656F32CC4A90}" destId="{B4627E20-3D60-4B5E-81FE-5566C4C3043F}" srcOrd="2" destOrd="0" presId="urn:microsoft.com/office/officeart/2005/8/layout/hProcess7#2"/>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4871A-18C3-4ED9-962F-6C1F0FB5C114}">
      <dsp:nvSpPr>
        <dsp:cNvPr id="0" name=""/>
        <dsp:cNvSpPr/>
      </dsp:nvSpPr>
      <dsp:spPr>
        <a:xfrm>
          <a:off x="0" y="-251169"/>
          <a:ext cx="2616448" cy="4563358"/>
        </a:xfrm>
        <a:prstGeom prst="roundRect">
          <a:avLst>
            <a:gd name="adj" fmla="val 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n-US" sz="1800" b="1" kern="1200" dirty="0" smtClean="0"/>
            <a:t>Developer Tools</a:t>
          </a:r>
          <a:endParaRPr lang="en-US" sz="1800" b="1" kern="1200" dirty="0"/>
        </a:p>
      </dsp:txBody>
      <dsp:txXfrm rot="16200000">
        <a:off x="-1609332" y="1358162"/>
        <a:ext cx="3741954" cy="523289"/>
      </dsp:txXfrm>
    </dsp:sp>
    <dsp:sp modelId="{1E908B3F-B34E-4266-968A-18B4FEFE7449}">
      <dsp:nvSpPr>
        <dsp:cNvPr id="0" name=""/>
        <dsp:cNvSpPr/>
      </dsp:nvSpPr>
      <dsp:spPr>
        <a:xfrm>
          <a:off x="523289" y="-251169"/>
          <a:ext cx="1949254" cy="456335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kern="1200" dirty="0"/>
        </a:p>
        <a:p>
          <a:pPr lvl="0" algn="l" defTabSz="889000">
            <a:lnSpc>
              <a:spcPct val="90000"/>
            </a:lnSpc>
            <a:spcBef>
              <a:spcPct val="0"/>
            </a:spcBef>
            <a:spcAft>
              <a:spcPct val="35000"/>
            </a:spcAft>
          </a:pPr>
          <a:r>
            <a:rPr lang="en-US" sz="2000" kern="1200" dirty="0" smtClean="0"/>
            <a:t>Compilers:</a:t>
          </a:r>
          <a:endParaRPr lang="en-US" sz="2000" kern="1200" dirty="0"/>
        </a:p>
        <a:p>
          <a:pPr marL="228600" lvl="1" indent="-228600" algn="l" defTabSz="889000">
            <a:lnSpc>
              <a:spcPct val="90000"/>
            </a:lnSpc>
            <a:spcBef>
              <a:spcPct val="0"/>
            </a:spcBef>
            <a:spcAft>
              <a:spcPct val="15000"/>
            </a:spcAft>
            <a:buChar char="••"/>
          </a:pPr>
          <a:r>
            <a:rPr lang="en-US" sz="2000" kern="1200" dirty="0" smtClean="0"/>
            <a:t>PGI </a:t>
          </a:r>
          <a:endParaRPr lang="en-US" sz="2000" kern="1200" dirty="0"/>
        </a:p>
        <a:p>
          <a:pPr marL="228600" lvl="1" indent="-228600" algn="l" defTabSz="889000">
            <a:lnSpc>
              <a:spcPct val="90000"/>
            </a:lnSpc>
            <a:spcBef>
              <a:spcPct val="0"/>
            </a:spcBef>
            <a:spcAft>
              <a:spcPct val="15000"/>
            </a:spcAft>
            <a:buChar char="••"/>
          </a:pPr>
          <a:r>
            <a:rPr lang="en-US" sz="2000" kern="1200" dirty="0" smtClean="0"/>
            <a:t>Intel</a:t>
          </a:r>
          <a:endParaRPr lang="en-US" sz="2000" kern="1200" dirty="0"/>
        </a:p>
        <a:p>
          <a:pPr marL="228600" lvl="1" indent="-228600" algn="l" defTabSz="889000">
            <a:lnSpc>
              <a:spcPct val="90000"/>
            </a:lnSpc>
            <a:spcBef>
              <a:spcPct val="0"/>
            </a:spcBef>
            <a:spcAft>
              <a:spcPct val="15000"/>
            </a:spcAft>
            <a:buChar char="••"/>
          </a:pPr>
          <a:r>
            <a:rPr lang="en-US" sz="2000" kern="1200" dirty="0" smtClean="0"/>
            <a:t>GCC</a:t>
          </a:r>
          <a:endParaRPr lang="en-US" sz="2000" kern="1200" dirty="0"/>
        </a:p>
        <a:p>
          <a:pPr lvl="0" algn="l" defTabSz="889000">
            <a:lnSpc>
              <a:spcPct val="90000"/>
            </a:lnSpc>
            <a:spcBef>
              <a:spcPct val="0"/>
            </a:spcBef>
            <a:spcAft>
              <a:spcPct val="35000"/>
            </a:spcAft>
          </a:pPr>
          <a:r>
            <a:rPr lang="en-US" sz="2000" kern="1200" dirty="0" smtClean="0"/>
            <a:t>Build:</a:t>
          </a:r>
          <a:endParaRPr lang="en-US" sz="2000" kern="1200" dirty="0"/>
        </a:p>
        <a:p>
          <a:pPr marL="228600" lvl="1" indent="-228600" algn="l" defTabSz="889000">
            <a:lnSpc>
              <a:spcPct val="90000"/>
            </a:lnSpc>
            <a:spcBef>
              <a:spcPct val="0"/>
            </a:spcBef>
            <a:spcAft>
              <a:spcPct val="15000"/>
            </a:spcAft>
            <a:buChar char="••"/>
          </a:pPr>
          <a:r>
            <a:rPr lang="en-US" sz="2000" kern="1200" dirty="0" err="1" smtClean="0"/>
            <a:t>CMake</a:t>
          </a:r>
          <a:endParaRPr lang="en-US" sz="2000" kern="1200" dirty="0"/>
        </a:p>
        <a:p>
          <a:pPr marL="228600" lvl="1" indent="-228600" algn="l" defTabSz="889000">
            <a:lnSpc>
              <a:spcPct val="90000"/>
            </a:lnSpc>
            <a:spcBef>
              <a:spcPct val="0"/>
            </a:spcBef>
            <a:spcAft>
              <a:spcPct val="15000"/>
            </a:spcAft>
            <a:buChar char="••"/>
          </a:pPr>
          <a:r>
            <a:rPr lang="en-US" sz="2000" kern="1200" dirty="0" smtClean="0"/>
            <a:t>Visual Studio</a:t>
          </a:r>
          <a:endParaRPr lang="en-US" sz="2000" kern="1200" dirty="0"/>
        </a:p>
        <a:p>
          <a:pPr lvl="0" algn="l" defTabSz="889000">
            <a:lnSpc>
              <a:spcPct val="90000"/>
            </a:lnSpc>
            <a:spcBef>
              <a:spcPct val="0"/>
            </a:spcBef>
            <a:spcAft>
              <a:spcPct val="35000"/>
            </a:spcAft>
          </a:pPr>
          <a:r>
            <a:rPr lang="en-US" sz="2000" kern="1200" dirty="0" smtClean="0"/>
            <a:t>Unix </a:t>
          </a:r>
          <a:r>
            <a:rPr lang="en-US" sz="2000" kern="1200" dirty="0" err="1" smtClean="0"/>
            <a:t>Env</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err="1" smtClean="0"/>
            <a:t>Cygwin</a:t>
          </a:r>
          <a:endParaRPr lang="en-US" sz="2000" kern="1200" dirty="0"/>
        </a:p>
        <a:p>
          <a:pPr marL="228600" lvl="1" indent="-228600" algn="l" defTabSz="889000">
            <a:lnSpc>
              <a:spcPct val="90000"/>
            </a:lnSpc>
            <a:spcBef>
              <a:spcPct val="0"/>
            </a:spcBef>
            <a:spcAft>
              <a:spcPct val="15000"/>
            </a:spcAft>
            <a:buChar char="••"/>
          </a:pPr>
          <a:r>
            <a:rPr lang="en-US" sz="2000" kern="1200" dirty="0" smtClean="0"/>
            <a:t>SUA</a:t>
          </a:r>
          <a:endParaRPr lang="en-US" sz="2000" kern="1200" dirty="0"/>
        </a:p>
        <a:p>
          <a:pPr marL="228600" lvl="1" indent="-228600" algn="l" defTabSz="889000">
            <a:lnSpc>
              <a:spcPct val="90000"/>
            </a:lnSpc>
            <a:spcBef>
              <a:spcPct val="0"/>
            </a:spcBef>
            <a:spcAft>
              <a:spcPct val="15000"/>
            </a:spcAft>
            <a:buChar char="••"/>
          </a:pPr>
          <a:r>
            <a:rPr lang="en-US" sz="2000" kern="1200" dirty="0" err="1" smtClean="0"/>
            <a:t>MinGW</a:t>
          </a:r>
          <a:endParaRPr lang="en-US" sz="2000" kern="1200" dirty="0"/>
        </a:p>
      </dsp:txBody>
      <dsp:txXfrm>
        <a:off x="523289" y="-251169"/>
        <a:ext cx="1949254" cy="4563358"/>
      </dsp:txXfrm>
    </dsp:sp>
    <dsp:sp modelId="{6E79A50F-355E-4EF0-B18B-637AC483C354}">
      <dsp:nvSpPr>
        <dsp:cNvPr id="0" name=""/>
        <dsp:cNvSpPr/>
      </dsp:nvSpPr>
      <dsp:spPr>
        <a:xfrm>
          <a:off x="2659600" y="-251169"/>
          <a:ext cx="2616448" cy="4563358"/>
        </a:xfrm>
        <a:prstGeom prst="roundRect">
          <a:avLst>
            <a:gd name="adj" fmla="val 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n-US" sz="1800" b="1" kern="1200" dirty="0" smtClean="0"/>
            <a:t>  Libraries</a:t>
          </a:r>
          <a:endParaRPr lang="en-US" sz="1800" b="1" kern="1200" dirty="0"/>
        </a:p>
      </dsp:txBody>
      <dsp:txXfrm rot="16200000">
        <a:off x="1050268" y="1358162"/>
        <a:ext cx="3741954" cy="523289"/>
      </dsp:txXfrm>
    </dsp:sp>
    <dsp:sp modelId="{2FCEBD89-803E-4FA8-B54E-C1C277F4001E}">
      <dsp:nvSpPr>
        <dsp:cNvPr id="0" name=""/>
        <dsp:cNvSpPr/>
      </dsp:nvSpPr>
      <dsp:spPr>
        <a:xfrm rot="5400000">
          <a:off x="2625055" y="3449975"/>
          <a:ext cx="461564" cy="39246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209CE92-BCA1-47BC-B715-A6E694DFF5EC}">
      <dsp:nvSpPr>
        <dsp:cNvPr id="0" name=""/>
        <dsp:cNvSpPr/>
      </dsp:nvSpPr>
      <dsp:spPr>
        <a:xfrm>
          <a:off x="3182890" y="-251169"/>
          <a:ext cx="1949254" cy="456335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kern="1200" dirty="0"/>
        </a:p>
        <a:p>
          <a:pPr lvl="0" algn="l" defTabSz="889000">
            <a:lnSpc>
              <a:spcPct val="90000"/>
            </a:lnSpc>
            <a:spcBef>
              <a:spcPct val="0"/>
            </a:spcBef>
            <a:spcAft>
              <a:spcPct val="35000"/>
            </a:spcAft>
          </a:pPr>
          <a:r>
            <a:rPr lang="en-US" sz="2000" kern="1200" dirty="0" smtClean="0"/>
            <a:t>Solvers:</a:t>
          </a:r>
          <a:endParaRPr lang="en-US" sz="2000" kern="1200" dirty="0"/>
        </a:p>
        <a:p>
          <a:pPr marL="228600" lvl="1" indent="-228600" algn="l" defTabSz="889000">
            <a:lnSpc>
              <a:spcPct val="90000"/>
            </a:lnSpc>
            <a:spcBef>
              <a:spcPct val="0"/>
            </a:spcBef>
            <a:spcAft>
              <a:spcPct val="15000"/>
            </a:spcAft>
            <a:buChar char="••"/>
          </a:pPr>
          <a:r>
            <a:rPr lang="en-US" sz="2000" b="1" kern="1200" dirty="0" err="1" smtClean="0">
              <a:effectLst/>
            </a:rPr>
            <a:t>PETSc</a:t>
          </a:r>
          <a:r>
            <a:rPr lang="en-US" sz="2000" b="1" kern="1200" dirty="0" smtClean="0"/>
            <a:t>*</a:t>
          </a:r>
          <a:endParaRPr lang="en-US" sz="2000" b="1" kern="1200" dirty="0"/>
        </a:p>
        <a:p>
          <a:pPr marL="228600" lvl="1" indent="-228600" algn="l" defTabSz="889000">
            <a:lnSpc>
              <a:spcPct val="90000"/>
            </a:lnSpc>
            <a:spcBef>
              <a:spcPct val="0"/>
            </a:spcBef>
            <a:spcAft>
              <a:spcPct val="15000"/>
            </a:spcAft>
            <a:buChar char="••"/>
          </a:pPr>
          <a:r>
            <a:rPr lang="en-US" sz="2000" kern="1200" dirty="0" err="1" smtClean="0"/>
            <a:t>Trilinos</a:t>
          </a:r>
          <a:endParaRPr lang="en-US" sz="2000" kern="1200" dirty="0"/>
        </a:p>
        <a:p>
          <a:pPr marL="228600" lvl="1" indent="-228600" algn="l" defTabSz="889000">
            <a:lnSpc>
              <a:spcPct val="90000"/>
            </a:lnSpc>
            <a:spcBef>
              <a:spcPct val="0"/>
            </a:spcBef>
            <a:spcAft>
              <a:spcPct val="15000"/>
            </a:spcAft>
            <a:buChar char="••"/>
          </a:pPr>
          <a:r>
            <a:rPr lang="en-US" sz="2000" kern="1200" dirty="0" smtClean="0"/>
            <a:t>FFTW</a:t>
          </a:r>
          <a:endParaRPr lang="en-US" sz="2000" kern="1200" dirty="0"/>
        </a:p>
        <a:p>
          <a:pPr lvl="0" algn="l" defTabSz="889000">
            <a:lnSpc>
              <a:spcPct val="90000"/>
            </a:lnSpc>
            <a:spcBef>
              <a:spcPct val="0"/>
            </a:spcBef>
            <a:spcAft>
              <a:spcPct val="35000"/>
            </a:spcAft>
          </a:pPr>
          <a:r>
            <a:rPr lang="en-US" sz="2000" kern="1200" dirty="0" smtClean="0"/>
            <a:t>IO:</a:t>
          </a:r>
          <a:endParaRPr lang="en-US" sz="2000" kern="1200" dirty="0"/>
        </a:p>
        <a:p>
          <a:pPr marL="228600" lvl="1" indent="-228600" algn="l" defTabSz="889000">
            <a:lnSpc>
              <a:spcPct val="90000"/>
            </a:lnSpc>
            <a:spcBef>
              <a:spcPct val="0"/>
            </a:spcBef>
            <a:spcAft>
              <a:spcPct val="15000"/>
            </a:spcAft>
            <a:buChar char="••"/>
          </a:pPr>
          <a:r>
            <a:rPr lang="en-US" sz="2000" kern="1200" dirty="0" smtClean="0"/>
            <a:t>HDF5MPI</a:t>
          </a:r>
          <a:endParaRPr lang="en-US" sz="2000" kern="1200" dirty="0"/>
        </a:p>
        <a:p>
          <a:pPr marL="228600" lvl="1" indent="-228600" algn="l" defTabSz="889000">
            <a:lnSpc>
              <a:spcPct val="90000"/>
            </a:lnSpc>
            <a:spcBef>
              <a:spcPct val="0"/>
            </a:spcBef>
            <a:spcAft>
              <a:spcPct val="15000"/>
            </a:spcAft>
            <a:buChar char="••"/>
          </a:pPr>
          <a:r>
            <a:rPr lang="en-US" sz="2000" kern="1200" dirty="0" err="1" smtClean="0"/>
            <a:t>NetCDF</a:t>
          </a:r>
          <a:endParaRPr lang="en-US" sz="2000" kern="1200" dirty="0"/>
        </a:p>
      </dsp:txBody>
      <dsp:txXfrm>
        <a:off x="3182890" y="-251169"/>
        <a:ext cx="1949254" cy="4563358"/>
      </dsp:txXfrm>
    </dsp:sp>
    <dsp:sp modelId="{F95936CB-E052-4DB0-B0C1-E679C4F46138}">
      <dsp:nvSpPr>
        <dsp:cNvPr id="0" name=""/>
        <dsp:cNvSpPr/>
      </dsp:nvSpPr>
      <dsp:spPr>
        <a:xfrm>
          <a:off x="5297687" y="-251169"/>
          <a:ext cx="2616448" cy="4563358"/>
        </a:xfrm>
        <a:prstGeom prst="roundRect">
          <a:avLst>
            <a:gd name="adj" fmla="val 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n-US" sz="1800" b="1" kern="1200" dirty="0" smtClean="0"/>
            <a:t> </a:t>
          </a:r>
          <a:r>
            <a:rPr lang="en-US" sz="2000" b="1" kern="1200" dirty="0" smtClean="0"/>
            <a:t>Popular HPC Apps</a:t>
          </a:r>
          <a:endParaRPr lang="en-US" sz="2000" b="1" kern="1200" dirty="0"/>
        </a:p>
      </dsp:txBody>
      <dsp:txXfrm rot="16200000">
        <a:off x="3688355" y="1358162"/>
        <a:ext cx="3741954" cy="523289"/>
      </dsp:txXfrm>
    </dsp:sp>
    <dsp:sp modelId="{BEFFED61-16F3-4FC5-BE37-C648E2DC1146}">
      <dsp:nvSpPr>
        <dsp:cNvPr id="0" name=""/>
        <dsp:cNvSpPr/>
      </dsp:nvSpPr>
      <dsp:spPr>
        <a:xfrm rot="5400000">
          <a:off x="5265540" y="3504324"/>
          <a:ext cx="461564" cy="39246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3E47AD-BC8E-4A29-99EE-53B7880A674A}">
      <dsp:nvSpPr>
        <dsp:cNvPr id="0" name=""/>
        <dsp:cNvSpPr/>
      </dsp:nvSpPr>
      <dsp:spPr>
        <a:xfrm>
          <a:off x="5820977" y="-251169"/>
          <a:ext cx="1949254" cy="456335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kern="1200" dirty="0"/>
        </a:p>
        <a:p>
          <a:pPr lvl="0" algn="l" defTabSz="889000">
            <a:lnSpc>
              <a:spcPct val="90000"/>
            </a:lnSpc>
            <a:spcBef>
              <a:spcPct val="0"/>
            </a:spcBef>
            <a:spcAft>
              <a:spcPct val="35000"/>
            </a:spcAft>
          </a:pPr>
          <a:r>
            <a:rPr lang="en-US" altLang="ko-KR" sz="2000" kern="1200" dirty="0" smtClean="0"/>
            <a:t>Chemistry</a:t>
          </a:r>
          <a:endParaRPr lang="en-US" sz="2000" kern="1200" dirty="0"/>
        </a:p>
        <a:p>
          <a:pPr lvl="0" algn="l" defTabSz="889000">
            <a:lnSpc>
              <a:spcPct val="90000"/>
            </a:lnSpc>
            <a:spcBef>
              <a:spcPct val="0"/>
            </a:spcBef>
            <a:spcAft>
              <a:spcPct val="35000"/>
            </a:spcAft>
          </a:pPr>
          <a:r>
            <a:rPr lang="en-US" altLang="ko-KR" sz="2000" b="1" kern="1200" dirty="0" smtClean="0"/>
            <a:t>Bio Science*</a:t>
          </a:r>
          <a:endParaRPr lang="en-US" sz="2000" b="1" kern="1200" dirty="0"/>
        </a:p>
        <a:p>
          <a:pPr lvl="0" algn="l" defTabSz="889000">
            <a:lnSpc>
              <a:spcPct val="90000"/>
            </a:lnSpc>
            <a:spcBef>
              <a:spcPct val="0"/>
            </a:spcBef>
            <a:spcAft>
              <a:spcPct val="35000"/>
            </a:spcAft>
          </a:pPr>
          <a:r>
            <a:rPr lang="en-US" sz="2000" kern="1200" dirty="0" smtClean="0"/>
            <a:t>CFD</a:t>
          </a:r>
          <a:endParaRPr lang="en-US" sz="2000" kern="1200" dirty="0"/>
        </a:p>
        <a:p>
          <a:pPr lvl="0" algn="l" defTabSz="889000">
            <a:lnSpc>
              <a:spcPct val="90000"/>
            </a:lnSpc>
            <a:spcBef>
              <a:spcPct val="0"/>
            </a:spcBef>
            <a:spcAft>
              <a:spcPct val="35000"/>
            </a:spcAft>
          </a:pPr>
          <a:r>
            <a:rPr lang="en-US" sz="2000" kern="1200" dirty="0" smtClean="0"/>
            <a:t>Structure</a:t>
          </a:r>
          <a:endParaRPr lang="en-US" sz="2000" kern="1200" dirty="0"/>
        </a:p>
        <a:p>
          <a:pPr lvl="0" algn="l" defTabSz="889000">
            <a:lnSpc>
              <a:spcPct val="90000"/>
            </a:lnSpc>
            <a:spcBef>
              <a:spcPct val="0"/>
            </a:spcBef>
            <a:spcAft>
              <a:spcPct val="35000"/>
            </a:spcAft>
          </a:pPr>
          <a:r>
            <a:rPr lang="en-US" sz="2000" b="1" kern="1200" dirty="0" smtClean="0"/>
            <a:t>Climate*</a:t>
          </a:r>
          <a:endParaRPr lang="en-US" sz="2000" b="1" kern="1200" dirty="0"/>
        </a:p>
        <a:p>
          <a:pPr lvl="0" algn="l" defTabSz="889000">
            <a:lnSpc>
              <a:spcPct val="90000"/>
            </a:lnSpc>
            <a:spcBef>
              <a:spcPct val="0"/>
            </a:spcBef>
            <a:spcAft>
              <a:spcPct val="35000"/>
            </a:spcAft>
          </a:pPr>
          <a:r>
            <a:rPr lang="en-US" sz="2000" kern="1200" dirty="0" smtClean="0"/>
            <a:t>Physics</a:t>
          </a:r>
        </a:p>
        <a:p>
          <a:pPr lvl="0" algn="l" defTabSz="889000">
            <a:lnSpc>
              <a:spcPct val="90000"/>
            </a:lnSpc>
            <a:spcBef>
              <a:spcPct val="0"/>
            </a:spcBef>
            <a:spcAft>
              <a:spcPct val="35000"/>
            </a:spcAft>
          </a:pPr>
          <a:r>
            <a:rPr lang="en-US" sz="2000" kern="1200" dirty="0" smtClean="0"/>
            <a:t>Data Mining</a:t>
          </a:r>
        </a:p>
        <a:p>
          <a:pPr lvl="0" algn="l" defTabSz="889000">
            <a:lnSpc>
              <a:spcPct val="90000"/>
            </a:lnSpc>
            <a:spcBef>
              <a:spcPct val="0"/>
            </a:spcBef>
            <a:spcAft>
              <a:spcPct val="35000"/>
            </a:spcAft>
          </a:pPr>
          <a:r>
            <a:rPr lang="en-US" sz="2000" kern="1200" dirty="0" smtClean="0"/>
            <a:t>Computer Science</a:t>
          </a:r>
          <a:endParaRPr lang="en-US" sz="2000" kern="1200" dirty="0"/>
        </a:p>
        <a:p>
          <a:pPr lvl="0" algn="l" defTabSz="889000">
            <a:lnSpc>
              <a:spcPct val="90000"/>
            </a:lnSpc>
            <a:spcBef>
              <a:spcPct val="0"/>
            </a:spcBef>
            <a:spcAft>
              <a:spcPct val="35000"/>
            </a:spcAft>
          </a:pPr>
          <a:endParaRPr lang="en-US" sz="2000" kern="1200" dirty="0"/>
        </a:p>
      </dsp:txBody>
      <dsp:txXfrm>
        <a:off x="5820977" y="-251169"/>
        <a:ext cx="1949254" cy="4563358"/>
      </dsp:txXfrm>
    </dsp:sp>
    <dsp:sp modelId="{9E50F859-9B18-402E-94A7-8BECAD65F9D4}">
      <dsp:nvSpPr>
        <dsp:cNvPr id="0" name=""/>
        <dsp:cNvSpPr/>
      </dsp:nvSpPr>
      <dsp:spPr>
        <a:xfrm>
          <a:off x="7867982" y="-251169"/>
          <a:ext cx="2616448" cy="4563358"/>
        </a:xfrm>
        <a:prstGeom prst="roundRect">
          <a:avLst>
            <a:gd name="adj" fmla="val 5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n-US" sz="1800" b="1" kern="1200" dirty="0" smtClean="0"/>
            <a:t>Analysis Tools</a:t>
          </a:r>
          <a:endParaRPr lang="en-US" sz="1800" b="1" kern="1200" dirty="0"/>
        </a:p>
      </dsp:txBody>
      <dsp:txXfrm rot="16200000">
        <a:off x="6258649" y="1358162"/>
        <a:ext cx="3741954" cy="523289"/>
      </dsp:txXfrm>
    </dsp:sp>
    <dsp:sp modelId="{60B9BE92-737D-4659-A8BE-C0975314E9C3}">
      <dsp:nvSpPr>
        <dsp:cNvPr id="0" name=""/>
        <dsp:cNvSpPr/>
      </dsp:nvSpPr>
      <dsp:spPr>
        <a:xfrm rot="5400000">
          <a:off x="7791334" y="3470376"/>
          <a:ext cx="461564" cy="39246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4627E20-3D60-4B5E-81FE-5566C4C3043F}">
      <dsp:nvSpPr>
        <dsp:cNvPr id="0" name=""/>
        <dsp:cNvSpPr/>
      </dsp:nvSpPr>
      <dsp:spPr>
        <a:xfrm>
          <a:off x="8391271" y="-251169"/>
          <a:ext cx="1949254" cy="456335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kern="1200" dirty="0"/>
        </a:p>
        <a:p>
          <a:pPr lvl="0" algn="l" defTabSz="711200">
            <a:lnSpc>
              <a:spcPct val="90000"/>
            </a:lnSpc>
            <a:spcBef>
              <a:spcPct val="0"/>
            </a:spcBef>
            <a:spcAft>
              <a:spcPct val="35000"/>
            </a:spcAft>
          </a:pPr>
          <a:r>
            <a:rPr lang="en-US" altLang="ko-KR" sz="1600" kern="1200" dirty="0" smtClean="0"/>
            <a:t>Parallel Visualization</a:t>
          </a:r>
          <a:endParaRPr lang="en-US" sz="1600" kern="1200" dirty="0"/>
        </a:p>
        <a:p>
          <a:pPr marL="228600" lvl="1" indent="-228600" algn="l" defTabSz="1066800">
            <a:lnSpc>
              <a:spcPct val="90000"/>
            </a:lnSpc>
            <a:spcBef>
              <a:spcPct val="0"/>
            </a:spcBef>
            <a:spcAft>
              <a:spcPct val="15000"/>
            </a:spcAft>
            <a:buChar char="••"/>
          </a:pPr>
          <a:r>
            <a:rPr lang="en-US" sz="2400" b="1" kern="1200" dirty="0" err="1" smtClean="0"/>
            <a:t>VisIT</a:t>
          </a:r>
          <a:r>
            <a:rPr lang="en-US" sz="2400" b="1" kern="1200" dirty="0" smtClean="0"/>
            <a:t>*</a:t>
          </a:r>
          <a:endParaRPr lang="en-US" sz="2400" b="1" kern="1200" dirty="0"/>
        </a:p>
        <a:p>
          <a:pPr marL="228600" lvl="1" indent="-228600" algn="l" defTabSz="1066800">
            <a:lnSpc>
              <a:spcPct val="90000"/>
            </a:lnSpc>
            <a:spcBef>
              <a:spcPct val="0"/>
            </a:spcBef>
            <a:spcAft>
              <a:spcPct val="15000"/>
            </a:spcAft>
            <a:buChar char="••"/>
          </a:pPr>
          <a:r>
            <a:rPr lang="en-US" sz="2400" b="1" kern="1200" dirty="0" err="1" smtClean="0"/>
            <a:t>ParaView</a:t>
          </a:r>
          <a:r>
            <a:rPr lang="en-US" sz="2400" b="1" kern="1200" dirty="0" smtClean="0"/>
            <a:t>*</a:t>
          </a:r>
          <a:endParaRPr lang="en-US" sz="2400" b="1" kern="1200" dirty="0"/>
        </a:p>
        <a:p>
          <a:pPr lvl="0" algn="l" defTabSz="933450">
            <a:lnSpc>
              <a:spcPct val="90000"/>
            </a:lnSpc>
            <a:spcBef>
              <a:spcPct val="0"/>
            </a:spcBef>
            <a:spcAft>
              <a:spcPct val="35000"/>
            </a:spcAft>
          </a:pPr>
          <a:r>
            <a:rPr lang="en-US" sz="2100" kern="1200" dirty="0" smtClean="0"/>
            <a:t>Python</a:t>
          </a:r>
          <a:endParaRPr lang="en-US" sz="2100" kern="1200" dirty="0"/>
        </a:p>
        <a:p>
          <a:pPr marL="285750" lvl="1" indent="-285750" algn="l" defTabSz="1244600">
            <a:lnSpc>
              <a:spcPct val="90000"/>
            </a:lnSpc>
            <a:spcBef>
              <a:spcPct val="0"/>
            </a:spcBef>
            <a:spcAft>
              <a:spcPct val="15000"/>
            </a:spcAft>
            <a:buChar char="••"/>
          </a:pPr>
          <a:r>
            <a:rPr lang="en-US" sz="2800" b="1" kern="1200" dirty="0" err="1" smtClean="0"/>
            <a:t>Ipython</a:t>
          </a:r>
          <a:r>
            <a:rPr lang="en-US" sz="2800" b="1" kern="1200" dirty="0" smtClean="0"/>
            <a:t>*</a:t>
          </a:r>
          <a:endParaRPr lang="en-US" sz="2800" b="1" kern="1200" dirty="0"/>
        </a:p>
        <a:p>
          <a:pPr marL="228600" lvl="1" indent="-228600" algn="l" defTabSz="933450">
            <a:lnSpc>
              <a:spcPct val="90000"/>
            </a:lnSpc>
            <a:spcBef>
              <a:spcPct val="0"/>
            </a:spcBef>
            <a:spcAft>
              <a:spcPct val="15000"/>
            </a:spcAft>
            <a:buChar char="••"/>
          </a:pPr>
          <a:r>
            <a:rPr lang="en-US" sz="2100" kern="1200" dirty="0" err="1" smtClean="0"/>
            <a:t>NumPY</a:t>
          </a:r>
          <a:endParaRPr lang="en-US" sz="2100" kern="1200" dirty="0"/>
        </a:p>
        <a:p>
          <a:pPr marL="228600" lvl="1" indent="-228600" algn="l" defTabSz="933450">
            <a:lnSpc>
              <a:spcPct val="90000"/>
            </a:lnSpc>
            <a:spcBef>
              <a:spcPct val="0"/>
            </a:spcBef>
            <a:spcAft>
              <a:spcPct val="15000"/>
            </a:spcAft>
            <a:buChar char="••"/>
          </a:pPr>
          <a:r>
            <a:rPr lang="en-US" sz="2100" kern="1200" dirty="0" err="1" smtClean="0"/>
            <a:t>SciPY</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8391271" y="-251169"/>
        <a:ext cx="1949254" cy="45633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3:37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3:37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17</a:t>
            </a:fld>
            <a:endParaRPr lang="en-US"/>
          </a:p>
        </p:txBody>
      </p:sp>
    </p:spTree>
    <p:extLst>
      <p:ext uri="{BB962C8B-B14F-4D97-AF65-F5344CB8AC3E}">
        <p14:creationId xmlns:p14="http://schemas.microsoft.com/office/powerpoint/2010/main" val="316734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3:37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3:37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88234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396960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3:37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930186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28</a:t>
            </a:fld>
            <a:endParaRPr lang="en-US"/>
          </a:p>
        </p:txBody>
      </p:sp>
    </p:spTree>
    <p:extLst>
      <p:ext uri="{BB962C8B-B14F-4D97-AF65-F5344CB8AC3E}">
        <p14:creationId xmlns:p14="http://schemas.microsoft.com/office/powerpoint/2010/main" val="260214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0C303A-059B-43F6-8A2E-DD46B3EE588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3:37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3:37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3:37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3:37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3:37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3:37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5/18/2011 3:37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0C303A-059B-43F6-8A2E-DD46B3EE588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17538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8</a:t>
            </a:fld>
            <a:endParaRPr lang="en-US"/>
          </a:p>
        </p:txBody>
      </p:sp>
    </p:spTree>
    <p:extLst>
      <p:ext uri="{BB962C8B-B14F-4D97-AF65-F5344CB8AC3E}">
        <p14:creationId xmlns:p14="http://schemas.microsoft.com/office/powerpoint/2010/main" val="16515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93018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3:37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3:37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96082795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03934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87191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62481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950689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436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268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5579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1439382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19749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983054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139728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All Blue - Content Heavy Slides">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715962"/>
          </a:xfrm>
          <a:prstGeom prst="rect">
            <a:avLst/>
          </a:prstGeom>
        </p:spPr>
        <p:txBody>
          <a:bodyPr lIns="91430" tIns="45716" rIns="91430" bIns="45716" anchor="b">
            <a:noAutofit/>
          </a:bodyPr>
          <a:lstStyle>
            <a:lvl1pPr algn="l" defTabSz="914303" rtl="0" eaLnBrk="1" latinLnBrk="0" hangingPunct="1">
              <a:spcBef>
                <a:spcPct val="0"/>
              </a:spcBef>
              <a:buNone/>
              <a:defRPr lang="en-US" sz="3600" b="0" kern="1200">
                <a:solidFill>
                  <a:schemeClr val="tx1"/>
                </a:solidFill>
                <a:effectLst>
                  <a:outerShdw blurRad="38100" dist="38100" dir="2700000" algn="tl">
                    <a:srgbClr val="000000">
                      <a:alpha val="43137"/>
                    </a:srgbClr>
                  </a:outerShdw>
                </a:effectLst>
                <a:latin typeface="Segoe"/>
                <a:ea typeface="+mj-ea"/>
                <a:cs typeface="+mj-cs"/>
              </a:defRPr>
            </a:lvl1pPr>
          </a:lstStyle>
          <a:p>
            <a:r>
              <a:rPr lang="en-US" smtClean="0"/>
              <a:t>Click to edit Master title style</a:t>
            </a:r>
            <a:endParaRPr lang="en-US"/>
          </a:p>
        </p:txBody>
      </p:sp>
    </p:spTree>
    <p:extLst>
      <p:ext uri="{BB962C8B-B14F-4D97-AF65-F5344CB8AC3E}">
        <p14:creationId xmlns:p14="http://schemas.microsoft.com/office/powerpoint/2010/main" val="1782151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ll Blue - Content Heavy Slides">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715962"/>
          </a:xfrm>
          <a:prstGeom prst="rect">
            <a:avLst/>
          </a:prstGeom>
        </p:spPr>
        <p:txBody>
          <a:bodyPr anchor="b">
            <a:noAutofit/>
          </a:bodyPr>
          <a:lstStyle>
            <a:lvl1pPr algn="l" defTabSz="914400" rtl="0" eaLnBrk="1" latinLnBrk="0" hangingPunct="1">
              <a:spcBef>
                <a:spcPct val="0"/>
              </a:spcBef>
              <a:buNone/>
              <a:defRPr lang="en-US" sz="3600" b="0" kern="1200">
                <a:solidFill>
                  <a:schemeClr val="tx1"/>
                </a:solidFill>
                <a:effectLst>
                  <a:outerShdw blurRad="38100" dist="38100" dir="2700000" algn="tl">
                    <a:srgbClr val="000000">
                      <a:alpha val="43137"/>
                    </a:srgbClr>
                  </a:outerShdw>
                </a:effectLst>
                <a:latin typeface="Segoe"/>
                <a:ea typeface="+mj-ea"/>
                <a:cs typeface="+mj-cs"/>
              </a:defRPr>
            </a:lvl1pPr>
          </a:lstStyle>
          <a:p>
            <a:r>
              <a:rPr lang="en-US" smtClean="0"/>
              <a:t>Click to edit Master title style</a:t>
            </a:r>
            <a:endParaRPr lang="en-US"/>
          </a:p>
        </p:txBody>
      </p:sp>
    </p:spTree>
    <p:extLst>
      <p:ext uri="{BB962C8B-B14F-4D97-AF65-F5344CB8AC3E}">
        <p14:creationId xmlns:p14="http://schemas.microsoft.com/office/powerpoint/2010/main" val="2227551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91787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44804553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056098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268110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6296426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069073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096775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59644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427430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25431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1781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321503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814227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93807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744206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92092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47842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8037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5214944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11427499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487945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324671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454948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496751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254124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77181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09361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1.jpe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5444005"/>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3" r:id="rId20"/>
    <p:sldLayoutId id="2147483774" r:id="rId21"/>
    <p:sldLayoutId id="2147483775"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7035158"/>
      </p:ext>
    </p:extLst>
  </p:cSld>
  <p:clrMap bg1="dk1" tx1="lt1" bg2="dk2" tx2="lt2" accent1="accent1" accent2="accent2" accent3="accent3" accent4="accent4" accent5="accent5" accent6="accent6" hlink="hlink" folHlink="folHlink"/>
  <p:sldLayoutIdLst>
    <p:sldLayoutId id="214748377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0048381"/>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hyperlink" Target="http://b9176e6130eb43e1bd1d0a536059d689.cloudapp.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7.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cid:image001.png@01CBE4AE.5E79BCB0" TargetMode="External"/><Relationship Id="rId5" Type="http://schemas.openxmlformats.org/officeDocument/2006/relationships/image" Target="../media/image65.png"/><Relationship Id="rId4" Type="http://schemas.openxmlformats.org/officeDocument/2006/relationships/image" Target="cid:image002.png@01CBE4AE.5E79BCB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cid:image004.png@01CBE4AF.8C338EF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ismic.cloudapp.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22.png"/><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downloads/en/details.aspx?FamilyID=acde41c6-153a-4181-912e-78024fcc86da" TargetMode="External"/><Relationship Id="rId2" Type="http://schemas.openxmlformats.org/officeDocument/2006/relationships/hyperlink" Target="http://blogs.msdn.com/hpctrekker" TargetMode="External"/><Relationship Id="rId1" Type="http://schemas.openxmlformats.org/officeDocument/2006/relationships/slideLayout" Target="../slideLayouts/slideLayout9.xml"/><Relationship Id="rId5" Type="http://schemas.openxmlformats.org/officeDocument/2006/relationships/hyperlink" Target="http://windowsazurepass.com/?campid=9FE3DB53-E4F0-DF11-B2EA-001F29C6FB82" TargetMode="External"/><Relationship Id="rId4" Type="http://schemas.openxmlformats.org/officeDocument/2006/relationships/hyperlink" Target="http://connect.microsoft.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northamerica.msteched.com/topic/details/WSV472-INT#showdetails" TargetMode="External"/><Relationship Id="rId5" Type="http://schemas.openxmlformats.org/officeDocument/2006/relationships/hyperlink" Target="http://northamerica.msteched.com/topic/details/WSV207#showdetails" TargetMode="External"/><Relationship Id="rId4" Type="http://schemas.openxmlformats.org/officeDocument/2006/relationships/hyperlink" Target="http://northamerica.msteched.com/topic/details/WSV205#showdetail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technet.microsoft.com/en-us/hpc/cc453771"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resourcekit.windowshpc.net/" TargetMode="External"/><Relationship Id="rId5" Type="http://schemas.openxmlformats.org/officeDocument/2006/relationships/hyperlink" Target="http://blogs.msdn.com/b/hpctrekker/archive/2011/05/06/just-published-five-learning-samples-for-windows-hpc-with-burst-to-windows-azure-covering-parametric-sweep-cluster-soa-and-excel-udf-offloading-programming-models.aspx" TargetMode="External"/><Relationship Id="rId4" Type="http://schemas.openxmlformats.org/officeDocument/2006/relationships/hyperlink" Target="http://blogs.msdn.com/hpctrekker"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hyperlink" Target="http://microsoft.com/technet" TargetMode="External"/><Relationship Id="rId11" Type="http://schemas.openxmlformats.org/officeDocument/2006/relationships/image" Target="../media/image78.png"/><Relationship Id="rId5" Type="http://schemas.openxmlformats.org/officeDocument/2006/relationships/hyperlink" Target="http://www.microsoft.com/learning" TargetMode="External"/><Relationship Id="rId10" Type="http://schemas.openxmlformats.org/officeDocument/2006/relationships/image" Target="../media/image77.emf"/><Relationship Id="rId4" Type="http://schemas.openxmlformats.org/officeDocument/2006/relationships/image" Target="../media/image74.png"/><Relationship Id="rId9" Type="http://schemas.openxmlformats.org/officeDocument/2006/relationships/image" Target="../media/image76.png"/><Relationship Id="rId1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34.png"/><Relationship Id="rId20" Type="http://schemas.openxmlformats.org/officeDocument/2006/relationships/image" Target="../media/image38.jpeg"/><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Taking High Performance Computing to the Cloud: Windows HPC and Windows Azure</a:t>
            </a:r>
            <a:endParaRPr lang="en-US" sz="4400" dirty="0"/>
          </a:p>
        </p:txBody>
      </p:sp>
      <p:sp>
        <p:nvSpPr>
          <p:cNvPr id="3" name="Subtitle 2"/>
          <p:cNvSpPr>
            <a:spLocks noGrp="1"/>
          </p:cNvSpPr>
          <p:nvPr>
            <p:ph type="subTitle" idx="1"/>
          </p:nvPr>
        </p:nvSpPr>
        <p:spPr/>
        <p:txBody>
          <a:bodyPr/>
          <a:lstStyle/>
          <a:p>
            <a:r>
              <a:rPr lang="en-US" dirty="0" err="1" smtClean="0"/>
              <a:t>Wenming</a:t>
            </a:r>
            <a:r>
              <a:rPr lang="en-US" dirty="0" smtClean="0"/>
              <a:t> Ye</a:t>
            </a:r>
          </a:p>
          <a:p>
            <a:r>
              <a:rPr lang="en-US" dirty="0" smtClean="0"/>
              <a:t>Technical Evangelist</a:t>
            </a:r>
          </a:p>
          <a:p>
            <a:r>
              <a:rPr lang="en-US" dirty="0" smtClean="0"/>
              <a:t>Microsoft Corp.</a:t>
            </a:r>
            <a:endParaRPr lang="en-US" dirty="0"/>
          </a:p>
        </p:txBody>
      </p:sp>
      <p:sp>
        <p:nvSpPr>
          <p:cNvPr id="6" name="Text Placeholder 5"/>
          <p:cNvSpPr>
            <a:spLocks noGrp="1"/>
          </p:cNvSpPr>
          <p:nvPr>
            <p:ph type="body" sz="quarter" idx="10"/>
          </p:nvPr>
        </p:nvSpPr>
        <p:spPr/>
        <p:txBody>
          <a:bodyPr/>
          <a:lstStyle/>
          <a:p>
            <a:r>
              <a:rPr lang="en-US" smtClean="0"/>
              <a:t>WSV206</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743200"/>
            <a:ext cx="11149013" cy="609398"/>
          </a:xfrm>
        </p:spPr>
        <p:txBody>
          <a:bodyPr/>
          <a:lstStyle/>
          <a:p>
            <a:pPr algn="ctr"/>
            <a:r>
              <a:rPr lang="en-US" dirty="0" smtClean="0"/>
              <a:t>Applications in Azure</a:t>
            </a:r>
            <a:endParaRPr lang="en-US" dirty="0"/>
          </a:p>
        </p:txBody>
      </p:sp>
    </p:spTree>
    <p:extLst>
      <p:ext uri="{BB962C8B-B14F-4D97-AF65-F5344CB8AC3E}">
        <p14:creationId xmlns:p14="http://schemas.microsoft.com/office/powerpoint/2010/main" val="24875373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3" descr="internet cloud 75 opac"/>
          <p:cNvPicPr>
            <a:picLocks noChangeAspect="1" noChangeArrowheads="1"/>
          </p:cNvPicPr>
          <p:nvPr/>
        </p:nvPicPr>
        <p:blipFill>
          <a:blip r:embed="rId3" cstate="print"/>
          <a:srcRect/>
          <a:stretch>
            <a:fillRect/>
          </a:stretch>
        </p:blipFill>
        <p:spPr bwMode="auto">
          <a:xfrm>
            <a:off x="0" y="4724400"/>
            <a:ext cx="5180251" cy="2362200"/>
          </a:xfrm>
          <a:prstGeom prst="rect">
            <a:avLst/>
          </a:prstGeom>
          <a:noFill/>
          <a:effectLst/>
        </p:spPr>
      </p:pic>
      <p:sp>
        <p:nvSpPr>
          <p:cNvPr id="30" name="Rectangle 29"/>
          <p:cNvSpPr/>
          <p:nvPr/>
        </p:nvSpPr>
        <p:spPr bwMode="auto">
          <a:xfrm>
            <a:off x="507868" y="5521785"/>
            <a:ext cx="1693967" cy="32795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rgbClr val="FFFFFF"/>
              </a:solidFill>
              <a:latin typeface="Candara" pitchFamily="34" charset="0"/>
            </a:endParaRPr>
          </a:p>
        </p:txBody>
      </p:sp>
      <p:pic>
        <p:nvPicPr>
          <p:cNvPr id="31" name="Picture 45" descr="Server"/>
          <p:cNvPicPr>
            <a:picLocks noChangeAspect="1" noChangeArrowheads="1"/>
          </p:cNvPicPr>
          <p:nvPr/>
        </p:nvPicPr>
        <p:blipFill>
          <a:blip r:embed="rId4" cstate="print"/>
          <a:srcRect/>
          <a:stretch>
            <a:fillRect/>
          </a:stretch>
        </p:blipFill>
        <p:spPr bwMode="auto">
          <a:xfrm>
            <a:off x="682722" y="6128494"/>
            <a:ext cx="474308" cy="524717"/>
          </a:xfrm>
          <a:prstGeom prst="rect">
            <a:avLst/>
          </a:prstGeom>
          <a:noFill/>
        </p:spPr>
      </p:pic>
      <p:pic>
        <p:nvPicPr>
          <p:cNvPr id="32" name="Picture 45" descr="Server"/>
          <p:cNvPicPr>
            <a:picLocks noChangeAspect="1" noChangeArrowheads="1"/>
          </p:cNvPicPr>
          <p:nvPr/>
        </p:nvPicPr>
        <p:blipFill>
          <a:blip r:embed="rId4" cstate="print"/>
          <a:srcRect/>
          <a:stretch>
            <a:fillRect/>
          </a:stretch>
        </p:blipFill>
        <p:spPr bwMode="auto">
          <a:xfrm>
            <a:off x="3360284" y="6128494"/>
            <a:ext cx="474308" cy="524717"/>
          </a:xfrm>
          <a:prstGeom prst="rect">
            <a:avLst/>
          </a:prstGeom>
          <a:noFill/>
        </p:spPr>
      </p:pic>
      <p:sp>
        <p:nvSpPr>
          <p:cNvPr id="33" name="TextBox 32"/>
          <p:cNvSpPr txBox="1"/>
          <p:nvPr/>
        </p:nvSpPr>
        <p:spPr>
          <a:xfrm>
            <a:off x="2923130" y="6210481"/>
            <a:ext cx="325730" cy="261610"/>
          </a:xfrm>
          <a:prstGeom prst="rect">
            <a:avLst/>
          </a:prstGeom>
          <a:noFill/>
        </p:spPr>
        <p:txBody>
          <a:bodyPr wrap="none" rtlCol="0">
            <a:spAutoFit/>
          </a:bodyPr>
          <a:lstStyle/>
          <a:p>
            <a:r>
              <a:rPr lang="en-US" sz="1100" b="1" dirty="0" smtClean="0">
                <a:solidFill>
                  <a:srgbClr val="FFFFFF"/>
                </a:solidFill>
                <a:latin typeface="Candara" pitchFamily="34" charset="0"/>
              </a:rPr>
              <a:t>…</a:t>
            </a:r>
            <a:endParaRPr lang="en-US" sz="1100" b="1" dirty="0">
              <a:solidFill>
                <a:srgbClr val="FFFFFF"/>
              </a:solidFill>
              <a:latin typeface="Candara" pitchFamily="34" charset="0"/>
            </a:endParaRPr>
          </a:p>
        </p:txBody>
      </p:sp>
      <p:sp>
        <p:nvSpPr>
          <p:cNvPr id="34" name="Rectangle 33"/>
          <p:cNvSpPr/>
          <p:nvPr/>
        </p:nvSpPr>
        <p:spPr bwMode="auto">
          <a:xfrm>
            <a:off x="518790" y="5882532"/>
            <a:ext cx="3442579" cy="20496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1000" dirty="0" smtClean="0">
              <a:solidFill>
                <a:srgbClr val="FFFFFF"/>
              </a:solidFill>
              <a:latin typeface="Candara" pitchFamily="34" charset="0"/>
            </a:endParaRPr>
          </a:p>
        </p:txBody>
      </p:sp>
      <p:sp>
        <p:nvSpPr>
          <p:cNvPr id="36" name="TextBox 35"/>
          <p:cNvSpPr txBox="1"/>
          <p:nvPr/>
        </p:nvSpPr>
        <p:spPr>
          <a:xfrm>
            <a:off x="1557578" y="5868948"/>
            <a:ext cx="1424389" cy="230832"/>
          </a:xfrm>
          <a:prstGeom prst="rect">
            <a:avLst/>
          </a:prstGeom>
          <a:noFill/>
        </p:spPr>
        <p:txBody>
          <a:bodyPr wrap="square" rtlCol="0">
            <a:spAutoFit/>
          </a:bodyPr>
          <a:lstStyle/>
          <a:p>
            <a:pPr algn="ctr"/>
            <a:r>
              <a:rPr lang="en-US" sz="900" b="1" dirty="0" smtClean="0">
                <a:solidFill>
                  <a:srgbClr val="FFFFFF"/>
                </a:solidFill>
                <a:latin typeface="Candara" pitchFamily="34" charset="0"/>
              </a:rPr>
              <a:t>Fabric</a:t>
            </a:r>
            <a:endParaRPr lang="en-US" sz="900" b="1" dirty="0">
              <a:solidFill>
                <a:srgbClr val="FFFFFF"/>
              </a:solidFill>
              <a:latin typeface="Candara" pitchFamily="34" charset="0"/>
            </a:endParaRPr>
          </a:p>
        </p:txBody>
      </p:sp>
      <p:pic>
        <p:nvPicPr>
          <p:cNvPr id="39" name="Picture 38" descr="Server"/>
          <p:cNvPicPr>
            <a:picLocks noChangeAspect="1" noChangeArrowheads="1"/>
          </p:cNvPicPr>
          <p:nvPr/>
        </p:nvPicPr>
        <p:blipFill>
          <a:blip r:embed="rId4" cstate="print"/>
          <a:srcRect/>
          <a:stretch>
            <a:fillRect/>
          </a:stretch>
        </p:blipFill>
        <p:spPr bwMode="auto">
          <a:xfrm>
            <a:off x="1283807" y="6128494"/>
            <a:ext cx="474308" cy="524717"/>
          </a:xfrm>
          <a:prstGeom prst="rect">
            <a:avLst/>
          </a:prstGeom>
          <a:noFill/>
        </p:spPr>
      </p:pic>
      <p:pic>
        <p:nvPicPr>
          <p:cNvPr id="40" name="Picture 39" descr="Server"/>
          <p:cNvPicPr>
            <a:picLocks noChangeAspect="1" noChangeArrowheads="1"/>
          </p:cNvPicPr>
          <p:nvPr/>
        </p:nvPicPr>
        <p:blipFill>
          <a:blip r:embed="rId4" cstate="print"/>
          <a:srcRect/>
          <a:stretch>
            <a:fillRect/>
          </a:stretch>
        </p:blipFill>
        <p:spPr bwMode="auto">
          <a:xfrm>
            <a:off x="1884892" y="6128494"/>
            <a:ext cx="474308" cy="524717"/>
          </a:xfrm>
          <a:prstGeom prst="rect">
            <a:avLst/>
          </a:prstGeom>
          <a:noFill/>
        </p:spPr>
      </p:pic>
      <p:pic>
        <p:nvPicPr>
          <p:cNvPr id="44" name="Picture 43" descr="Server"/>
          <p:cNvPicPr>
            <a:picLocks noChangeAspect="1" noChangeArrowheads="1"/>
          </p:cNvPicPr>
          <p:nvPr/>
        </p:nvPicPr>
        <p:blipFill>
          <a:blip r:embed="rId4" cstate="print"/>
          <a:srcRect/>
          <a:stretch>
            <a:fillRect/>
          </a:stretch>
        </p:blipFill>
        <p:spPr bwMode="auto">
          <a:xfrm>
            <a:off x="2485978" y="6128494"/>
            <a:ext cx="474308" cy="524717"/>
          </a:xfrm>
          <a:prstGeom prst="rect">
            <a:avLst/>
          </a:prstGeom>
          <a:noFill/>
        </p:spPr>
      </p:pic>
      <p:sp>
        <p:nvSpPr>
          <p:cNvPr id="47" name="TextBox 46"/>
          <p:cNvSpPr txBox="1"/>
          <p:nvPr/>
        </p:nvSpPr>
        <p:spPr>
          <a:xfrm>
            <a:off x="521447" y="5562133"/>
            <a:ext cx="1673164" cy="230832"/>
          </a:xfrm>
          <a:prstGeom prst="rect">
            <a:avLst/>
          </a:prstGeom>
          <a:noFill/>
        </p:spPr>
        <p:txBody>
          <a:bodyPr wrap="square" rtlCol="0">
            <a:spAutoFit/>
          </a:bodyPr>
          <a:lstStyle/>
          <a:p>
            <a:pPr algn="ctr"/>
            <a:r>
              <a:rPr lang="en-US" sz="900" b="1" dirty="0" smtClean="0">
                <a:solidFill>
                  <a:srgbClr val="FFFFFF"/>
                </a:solidFill>
                <a:latin typeface="Candara" pitchFamily="34" charset="0"/>
              </a:rPr>
              <a:t> Compute</a:t>
            </a:r>
            <a:endParaRPr lang="en-US" sz="900" b="1" dirty="0">
              <a:solidFill>
                <a:srgbClr val="FFFFFF"/>
              </a:solidFill>
              <a:latin typeface="Candara" pitchFamily="34" charset="0"/>
            </a:endParaRPr>
          </a:p>
        </p:txBody>
      </p:sp>
      <p:sp>
        <p:nvSpPr>
          <p:cNvPr id="48" name="Can 47"/>
          <p:cNvSpPr/>
          <p:nvPr/>
        </p:nvSpPr>
        <p:spPr bwMode="auto">
          <a:xfrm>
            <a:off x="2314754" y="5467133"/>
            <a:ext cx="1639324" cy="379879"/>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rgbClr val="FFFFFF"/>
              </a:solidFill>
              <a:latin typeface="Candara" pitchFamily="34" charset="0"/>
            </a:endParaRPr>
          </a:p>
        </p:txBody>
      </p:sp>
      <p:sp>
        <p:nvSpPr>
          <p:cNvPr id="54" name="TextBox 53"/>
          <p:cNvSpPr txBox="1"/>
          <p:nvPr/>
        </p:nvSpPr>
        <p:spPr>
          <a:xfrm>
            <a:off x="2314754" y="5556159"/>
            <a:ext cx="1639324" cy="230832"/>
          </a:xfrm>
          <a:prstGeom prst="rect">
            <a:avLst/>
          </a:prstGeom>
          <a:noFill/>
        </p:spPr>
        <p:txBody>
          <a:bodyPr wrap="square" rtlCol="0">
            <a:spAutoFit/>
          </a:bodyPr>
          <a:lstStyle/>
          <a:p>
            <a:pPr algn="ctr"/>
            <a:r>
              <a:rPr lang="en-US" sz="900" b="1" dirty="0" smtClean="0">
                <a:solidFill>
                  <a:srgbClr val="FFFFFF"/>
                </a:solidFill>
                <a:latin typeface="Candara" pitchFamily="34" charset="0"/>
              </a:rPr>
              <a:t>Storage</a:t>
            </a:r>
            <a:endParaRPr lang="en-US" sz="900" b="1" dirty="0">
              <a:solidFill>
                <a:srgbClr val="FFFFFF"/>
              </a:solidFill>
              <a:latin typeface="Candara" pitchFamily="34" charset="0"/>
            </a:endParaRPr>
          </a:p>
        </p:txBody>
      </p:sp>
      <p:sp>
        <p:nvSpPr>
          <p:cNvPr id="56" name="Freeform 55"/>
          <p:cNvSpPr/>
          <p:nvPr/>
        </p:nvSpPr>
        <p:spPr bwMode="auto">
          <a:xfrm flipH="1">
            <a:off x="2023321" y="5196577"/>
            <a:ext cx="1122995" cy="270677"/>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algn="ctr" defTabSz="914400"/>
            <a:endParaRPr lang="en-US" sz="1000" dirty="0" smtClean="0">
              <a:solidFill>
                <a:srgbClr val="FFFFFF"/>
              </a:solidFill>
              <a:latin typeface="Candara" pitchFamily="34" charset="0"/>
            </a:endParaRPr>
          </a:p>
        </p:txBody>
      </p:sp>
      <p:sp>
        <p:nvSpPr>
          <p:cNvPr id="58" name="Oval 106"/>
          <p:cNvSpPr>
            <a:spLocks noChangeArrowheads="1"/>
          </p:cNvSpPr>
          <p:nvPr/>
        </p:nvSpPr>
        <p:spPr bwMode="auto">
          <a:xfrm>
            <a:off x="624441" y="5065398"/>
            <a:ext cx="1516906" cy="45700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1000" dirty="0">
              <a:solidFill>
                <a:srgbClr val="FFFFFF"/>
              </a:solidFill>
              <a:latin typeface="Candara" pitchFamily="34" charset="0"/>
            </a:endParaRPr>
          </a:p>
        </p:txBody>
      </p:sp>
      <p:sp>
        <p:nvSpPr>
          <p:cNvPr id="61" name="Text Box 27"/>
          <p:cNvSpPr txBox="1">
            <a:spLocks noChangeArrowheads="1"/>
          </p:cNvSpPr>
          <p:nvPr/>
        </p:nvSpPr>
        <p:spPr bwMode="auto">
          <a:xfrm>
            <a:off x="665816" y="5169445"/>
            <a:ext cx="1398880" cy="230832"/>
          </a:xfrm>
          <a:prstGeom prst="rect">
            <a:avLst/>
          </a:prstGeom>
          <a:noFill/>
          <a:ln w="19050" algn="ctr">
            <a:noFill/>
            <a:miter lim="800000"/>
            <a:headEnd/>
            <a:tailEnd/>
          </a:ln>
          <a:effectLst/>
        </p:spPr>
        <p:txBody>
          <a:bodyPr wrap="square">
            <a:spAutoFit/>
          </a:bodyPr>
          <a:lstStyle/>
          <a:p>
            <a:pPr algn="ctr"/>
            <a:r>
              <a:rPr lang="en-US" sz="900" b="1" i="1" dirty="0" smtClean="0">
                <a:solidFill>
                  <a:srgbClr val="FFFFFF"/>
                </a:solidFill>
                <a:latin typeface="Candara" pitchFamily="34" charset="0"/>
              </a:rPr>
              <a:t>Application</a:t>
            </a:r>
            <a:endParaRPr lang="en-US" sz="900" b="1" i="1" dirty="0">
              <a:solidFill>
                <a:srgbClr val="FFFFFF"/>
              </a:solidFill>
              <a:latin typeface="Candara" pitchFamily="34" charset="0"/>
            </a:endParaRPr>
          </a:p>
        </p:txBody>
      </p:sp>
      <p:grpSp>
        <p:nvGrpSpPr>
          <p:cNvPr id="2" name="Group 54"/>
          <p:cNvGrpSpPr/>
          <p:nvPr/>
        </p:nvGrpSpPr>
        <p:grpSpPr>
          <a:xfrm>
            <a:off x="253934" y="965200"/>
            <a:ext cx="11934891" cy="5054600"/>
            <a:chOff x="190500" y="965200"/>
            <a:chExt cx="8953500" cy="5054600"/>
          </a:xfrm>
        </p:grpSpPr>
        <p:sp>
          <p:nvSpPr>
            <p:cNvPr id="76" name="Oval 75"/>
            <p:cNvSpPr/>
            <p:nvPr/>
          </p:nvSpPr>
          <p:spPr bwMode="auto">
            <a:xfrm>
              <a:off x="1295400" y="965200"/>
              <a:ext cx="7848600" cy="44450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solidFill>
                  <a:srgbClr val="000000"/>
                </a:solidFill>
              </a:endParaRPr>
            </a:p>
          </p:txBody>
        </p:sp>
        <p:cxnSp>
          <p:nvCxnSpPr>
            <p:cNvPr id="59" name="Straight Connector 58"/>
            <p:cNvCxnSpPr/>
            <p:nvPr/>
          </p:nvCxnSpPr>
          <p:spPr bwMode="auto">
            <a:xfrm flipV="1">
              <a:off x="1213405" y="5370797"/>
              <a:ext cx="4704119" cy="629301"/>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60" name="Oval 59"/>
            <p:cNvSpPr/>
            <p:nvPr/>
          </p:nvSpPr>
          <p:spPr bwMode="auto">
            <a:xfrm>
              <a:off x="190500" y="4953000"/>
              <a:ext cx="1600200" cy="1066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solidFill>
                  <a:srgbClr val="000000"/>
                </a:solidFill>
              </a:endParaRPr>
            </a:p>
          </p:txBody>
        </p:sp>
        <p:cxnSp>
          <p:nvCxnSpPr>
            <p:cNvPr id="62" name="Straight Connector 61"/>
            <p:cNvCxnSpPr/>
            <p:nvPr/>
          </p:nvCxnSpPr>
          <p:spPr bwMode="auto">
            <a:xfrm rot="5400000" flipH="1" flipV="1">
              <a:off x="-326163" y="3515174"/>
              <a:ext cx="2317337" cy="1078192"/>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grpSp>
      <p:grpSp>
        <p:nvGrpSpPr>
          <p:cNvPr id="3" name="Group 63"/>
          <p:cNvGrpSpPr/>
          <p:nvPr/>
        </p:nvGrpSpPr>
        <p:grpSpPr>
          <a:xfrm>
            <a:off x="3758221" y="4191000"/>
            <a:ext cx="6500707" cy="571504"/>
            <a:chOff x="2819400" y="4191000"/>
            <a:chExt cx="4876800" cy="571504"/>
          </a:xfrm>
        </p:grpSpPr>
        <p:sp>
          <p:nvSpPr>
            <p:cNvPr id="73" name="Rectangle 72"/>
            <p:cNvSpPr/>
            <p:nvPr/>
          </p:nvSpPr>
          <p:spPr bwMode="auto">
            <a:xfrm>
              <a:off x="2819400" y="4191000"/>
              <a:ext cx="4876800" cy="5715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rgbClr val="FFFFFF"/>
                </a:solidFill>
                <a:latin typeface="Candara" pitchFamily="34" charset="0"/>
              </a:endParaRPr>
            </a:p>
          </p:txBody>
        </p:sp>
        <p:sp>
          <p:nvSpPr>
            <p:cNvPr id="72" name="TextBox 71"/>
            <p:cNvSpPr txBox="1"/>
            <p:nvPr/>
          </p:nvSpPr>
          <p:spPr>
            <a:xfrm>
              <a:off x="3733800" y="4267200"/>
              <a:ext cx="3048000" cy="400110"/>
            </a:xfrm>
            <a:prstGeom prst="rect">
              <a:avLst/>
            </a:prstGeom>
            <a:noFill/>
          </p:spPr>
          <p:txBody>
            <a:bodyPr wrap="square" rtlCol="0">
              <a:spAutoFit/>
            </a:bodyPr>
            <a:lstStyle/>
            <a:p>
              <a:pPr algn="ctr"/>
              <a:r>
                <a:rPr lang="en-US" sz="2000" b="1" dirty="0" smtClean="0">
                  <a:solidFill>
                    <a:srgbClr val="FFFFFF"/>
                  </a:solidFill>
                  <a:latin typeface="Candara" pitchFamily="34" charset="0"/>
                </a:rPr>
                <a:t>Fabric</a:t>
              </a:r>
              <a:endParaRPr lang="en-US" sz="2000" b="1" dirty="0">
                <a:solidFill>
                  <a:srgbClr val="FFFFFF"/>
                </a:solidFill>
                <a:latin typeface="Candara" pitchFamily="34" charset="0"/>
              </a:endParaRPr>
            </a:p>
          </p:txBody>
        </p:sp>
      </p:grpSp>
      <p:sp>
        <p:nvSpPr>
          <p:cNvPr id="51" name="Title 50"/>
          <p:cNvSpPr>
            <a:spLocks noGrp="1"/>
          </p:cNvSpPr>
          <p:nvPr>
            <p:ph type="title"/>
          </p:nvPr>
        </p:nvSpPr>
        <p:spPr>
          <a:xfrm>
            <a:off x="507868" y="228600"/>
            <a:ext cx="11368166" cy="1107996"/>
          </a:xfrm>
        </p:spPr>
        <p:txBody>
          <a:bodyPr/>
          <a:lstStyle/>
          <a:p>
            <a:r>
              <a:rPr sz="4400" dirty="0" smtClean="0"/>
              <a:t>Windows Azure Services </a:t>
            </a:r>
            <a:r>
              <a:rPr dirty="0" smtClean="0"/>
              <a:t/>
            </a:r>
            <a:br>
              <a:rPr dirty="0" smtClean="0"/>
            </a:br>
            <a:r>
              <a:rPr sz="3600" dirty="0" smtClean="0">
                <a:solidFill>
                  <a:schemeClr val="accent1"/>
                </a:solidFill>
              </a:rPr>
              <a:t>A closer look</a:t>
            </a:r>
            <a:endParaRPr sz="3200" dirty="0">
              <a:solidFill>
                <a:schemeClr val="accent1"/>
              </a:solidFill>
            </a:endParaRPr>
          </a:p>
        </p:txBody>
      </p:sp>
      <p:grpSp>
        <p:nvGrpSpPr>
          <p:cNvPr id="4" name="Group 65"/>
          <p:cNvGrpSpPr/>
          <p:nvPr/>
        </p:nvGrpSpPr>
        <p:grpSpPr>
          <a:xfrm>
            <a:off x="3758221" y="1600200"/>
            <a:ext cx="7821163" cy="4800600"/>
            <a:chOff x="2819400" y="1600200"/>
            <a:chExt cx="5867400" cy="4800600"/>
          </a:xfrm>
        </p:grpSpPr>
        <p:sp>
          <p:nvSpPr>
            <p:cNvPr id="79" name="Rectangle 78"/>
            <p:cNvSpPr/>
            <p:nvPr/>
          </p:nvSpPr>
          <p:spPr>
            <a:xfrm>
              <a:off x="2819400" y="1600200"/>
              <a:ext cx="2438400" cy="2209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solidFill>
                  <a:srgbClr val="FFFFFF"/>
                </a:solidFill>
                <a:latin typeface="Candara" pitchFamily="34" charset="0"/>
              </a:endParaRPr>
            </a:p>
          </p:txBody>
        </p:sp>
        <p:sp>
          <p:nvSpPr>
            <p:cNvPr id="83" name="Rectangle 82"/>
            <p:cNvSpPr/>
            <p:nvPr/>
          </p:nvSpPr>
          <p:spPr>
            <a:xfrm>
              <a:off x="2971800" y="1752600"/>
              <a:ext cx="2438400" cy="2209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solidFill>
                  <a:srgbClr val="FFFFFF"/>
                </a:solidFill>
                <a:latin typeface="Candara" pitchFamily="34" charset="0"/>
              </a:endParaRPr>
            </a:p>
          </p:txBody>
        </p:sp>
        <p:sp>
          <p:nvSpPr>
            <p:cNvPr id="82" name="Rectangle 81"/>
            <p:cNvSpPr/>
            <p:nvPr/>
          </p:nvSpPr>
          <p:spPr>
            <a:xfrm>
              <a:off x="5867400" y="1600200"/>
              <a:ext cx="1752600" cy="2209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solidFill>
                  <a:srgbClr val="FFFFFF"/>
                </a:solidFill>
                <a:latin typeface="Candara" pitchFamily="34" charset="0"/>
              </a:endParaRPr>
            </a:p>
          </p:txBody>
        </p:sp>
        <p:sp>
          <p:nvSpPr>
            <p:cNvPr id="84" name="Rectangle 83"/>
            <p:cNvSpPr/>
            <p:nvPr/>
          </p:nvSpPr>
          <p:spPr>
            <a:xfrm>
              <a:off x="6019800" y="1752600"/>
              <a:ext cx="1676400" cy="2209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solidFill>
                  <a:srgbClr val="FFFFFF"/>
                </a:solidFill>
                <a:latin typeface="Candara" pitchFamily="34" charset="0"/>
              </a:endParaRPr>
            </a:p>
          </p:txBody>
        </p:sp>
        <p:sp>
          <p:nvSpPr>
            <p:cNvPr id="88" name="TextBox 87"/>
            <p:cNvSpPr txBox="1"/>
            <p:nvPr/>
          </p:nvSpPr>
          <p:spPr>
            <a:xfrm>
              <a:off x="7924800" y="5943600"/>
              <a:ext cx="762000" cy="400110"/>
            </a:xfrm>
            <a:prstGeom prst="rect">
              <a:avLst/>
            </a:prstGeom>
            <a:noFill/>
          </p:spPr>
          <p:txBody>
            <a:bodyPr wrap="square" rtlCol="0">
              <a:spAutoFit/>
            </a:bodyPr>
            <a:lstStyle/>
            <a:p>
              <a:pPr algn="ctr"/>
              <a:r>
                <a:rPr lang="en-US" sz="2000" b="1" i="1" dirty="0" smtClean="0">
                  <a:solidFill>
                    <a:srgbClr val="FFFFFF"/>
                  </a:solidFill>
                  <a:latin typeface="Candara" pitchFamily="34" charset="0"/>
                </a:rPr>
                <a:t>VM</a:t>
              </a:r>
              <a:endParaRPr lang="en-US" sz="2000" b="1" i="1" dirty="0">
                <a:solidFill>
                  <a:srgbClr val="FFFFFF"/>
                </a:solidFill>
                <a:latin typeface="Candara" pitchFamily="34" charset="0"/>
              </a:endParaRPr>
            </a:p>
          </p:txBody>
        </p:sp>
        <p:sp>
          <p:nvSpPr>
            <p:cNvPr id="57" name="TextBox 56"/>
            <p:cNvSpPr txBox="1"/>
            <p:nvPr/>
          </p:nvSpPr>
          <p:spPr>
            <a:xfrm>
              <a:off x="3773506" y="1752600"/>
              <a:ext cx="847857" cy="369332"/>
            </a:xfrm>
            <a:prstGeom prst="rect">
              <a:avLst/>
            </a:prstGeom>
            <a:noFill/>
          </p:spPr>
          <p:txBody>
            <a:bodyPr wrap="none" rtlCol="0">
              <a:spAutoFit/>
            </a:bodyPr>
            <a:lstStyle/>
            <a:p>
              <a:pPr algn="ctr"/>
              <a:r>
                <a:rPr lang="en-US" b="1" dirty="0" smtClean="0">
                  <a:solidFill>
                    <a:srgbClr val="FFFFFF"/>
                  </a:solidFill>
                  <a:latin typeface="Candara" pitchFamily="34" charset="0"/>
                </a:rPr>
                <a:t>Web Role</a:t>
              </a:r>
            </a:p>
          </p:txBody>
        </p:sp>
        <p:sp>
          <p:nvSpPr>
            <p:cNvPr id="67" name="TextBox 66"/>
            <p:cNvSpPr txBox="1"/>
            <p:nvPr/>
          </p:nvSpPr>
          <p:spPr>
            <a:xfrm>
              <a:off x="6096000" y="1752600"/>
              <a:ext cx="1067926" cy="369332"/>
            </a:xfrm>
            <a:prstGeom prst="rect">
              <a:avLst/>
            </a:prstGeom>
            <a:noFill/>
          </p:spPr>
          <p:txBody>
            <a:bodyPr wrap="none" rtlCol="0">
              <a:spAutoFit/>
            </a:bodyPr>
            <a:lstStyle/>
            <a:p>
              <a:r>
                <a:rPr lang="en-US" b="1" dirty="0" smtClean="0">
                  <a:solidFill>
                    <a:srgbClr val="FFFFFF"/>
                  </a:solidFill>
                  <a:latin typeface="Candara" pitchFamily="34" charset="0"/>
                </a:rPr>
                <a:t>Worker Role</a:t>
              </a:r>
            </a:p>
          </p:txBody>
        </p:sp>
        <p:sp>
          <p:nvSpPr>
            <p:cNvPr id="93" name="Rectangle 92"/>
            <p:cNvSpPr/>
            <p:nvPr/>
          </p:nvSpPr>
          <p:spPr>
            <a:xfrm>
              <a:off x="7315200" y="5943600"/>
              <a:ext cx="685800" cy="4572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solidFill>
                  <a:srgbClr val="FFFFFF"/>
                </a:solidFill>
                <a:latin typeface="Candara" pitchFamily="34" charset="0"/>
              </a:endParaRPr>
            </a:p>
          </p:txBody>
        </p:sp>
      </p:grpSp>
      <p:grpSp>
        <p:nvGrpSpPr>
          <p:cNvPr id="5" name="Group 80"/>
          <p:cNvGrpSpPr/>
          <p:nvPr/>
        </p:nvGrpSpPr>
        <p:grpSpPr>
          <a:xfrm>
            <a:off x="5891265" y="3123190"/>
            <a:ext cx="4124571" cy="1066954"/>
            <a:chOff x="4419600" y="3123190"/>
            <a:chExt cx="3094234" cy="1066954"/>
          </a:xfrm>
        </p:grpSpPr>
        <p:sp>
          <p:nvSpPr>
            <p:cNvPr id="105" name="Freeform 104"/>
            <p:cNvSpPr/>
            <p:nvPr/>
          </p:nvSpPr>
          <p:spPr>
            <a:xfrm>
              <a:off x="4953000" y="31242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solidFill>
                  <a:srgbClr val="FFFFFF"/>
                </a:solidFill>
                <a:latin typeface="Candara" pitchFamily="34" charset="0"/>
              </a:endParaRPr>
            </a:p>
          </p:txBody>
        </p:sp>
        <p:sp>
          <p:nvSpPr>
            <p:cNvPr id="113" name="Freeform 112"/>
            <p:cNvSpPr/>
            <p:nvPr/>
          </p:nvSpPr>
          <p:spPr>
            <a:xfrm>
              <a:off x="4876800" y="38100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solidFill>
                  <a:srgbClr val="FFFFFF"/>
                </a:solidFill>
                <a:latin typeface="Candara" pitchFamily="34" charset="0"/>
              </a:endParaRPr>
            </a:p>
          </p:txBody>
        </p:sp>
        <p:sp>
          <p:nvSpPr>
            <p:cNvPr id="104" name="TextBox 103"/>
            <p:cNvSpPr txBox="1"/>
            <p:nvPr/>
          </p:nvSpPr>
          <p:spPr>
            <a:xfrm>
              <a:off x="4419600" y="3505200"/>
              <a:ext cx="838199"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b="1" dirty="0" smtClean="0">
                  <a:solidFill>
                    <a:srgbClr val="FFFFFF"/>
                  </a:solidFill>
                  <a:latin typeface="Candara" pitchFamily="34" charset="0"/>
                </a:rPr>
                <a:t>Agent</a:t>
              </a:r>
              <a:endParaRPr lang="en-US" sz="1600" b="1" dirty="0">
                <a:solidFill>
                  <a:srgbClr val="FFFFFF"/>
                </a:solidFill>
                <a:latin typeface="Candara" pitchFamily="34" charset="0"/>
              </a:endParaRPr>
            </a:p>
          </p:txBody>
        </p:sp>
        <p:sp>
          <p:nvSpPr>
            <p:cNvPr id="85" name="Freeform 84"/>
            <p:cNvSpPr/>
            <p:nvPr/>
          </p:nvSpPr>
          <p:spPr>
            <a:xfrm>
              <a:off x="7274104" y="312319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solidFill>
                  <a:srgbClr val="FFFFFF"/>
                </a:solidFill>
                <a:latin typeface="Candara" pitchFamily="34" charset="0"/>
              </a:endParaRPr>
            </a:p>
          </p:txBody>
        </p:sp>
        <p:sp>
          <p:nvSpPr>
            <p:cNvPr id="86" name="Freeform 85"/>
            <p:cNvSpPr/>
            <p:nvPr/>
          </p:nvSpPr>
          <p:spPr>
            <a:xfrm>
              <a:off x="7162800" y="38100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solidFill>
                  <a:srgbClr val="FFFFFF"/>
                </a:solidFill>
                <a:latin typeface="Candara" pitchFamily="34" charset="0"/>
              </a:endParaRPr>
            </a:p>
          </p:txBody>
        </p:sp>
        <p:sp>
          <p:nvSpPr>
            <p:cNvPr id="90" name="TextBox 89"/>
            <p:cNvSpPr txBox="1"/>
            <p:nvPr/>
          </p:nvSpPr>
          <p:spPr>
            <a:xfrm>
              <a:off x="6705600" y="3504190"/>
              <a:ext cx="797103"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b="1" dirty="0" smtClean="0">
                  <a:solidFill>
                    <a:srgbClr val="FFFFFF"/>
                  </a:solidFill>
                  <a:latin typeface="Candara" pitchFamily="34" charset="0"/>
                </a:rPr>
                <a:t>Agent</a:t>
              </a:r>
              <a:endParaRPr lang="en-US" sz="1600" b="1" dirty="0">
                <a:solidFill>
                  <a:srgbClr val="FFFFFF"/>
                </a:solidFill>
                <a:latin typeface="Candara" pitchFamily="34" charset="0"/>
              </a:endParaRPr>
            </a:p>
          </p:txBody>
        </p:sp>
      </p:grpSp>
      <p:grpSp>
        <p:nvGrpSpPr>
          <p:cNvPr id="6" name="Group 79"/>
          <p:cNvGrpSpPr/>
          <p:nvPr/>
        </p:nvGrpSpPr>
        <p:grpSpPr>
          <a:xfrm>
            <a:off x="8274250" y="2185674"/>
            <a:ext cx="1726750" cy="1166117"/>
            <a:chOff x="6207304" y="2185673"/>
            <a:chExt cx="1295400" cy="1166117"/>
          </a:xfrm>
        </p:grpSpPr>
        <p:sp>
          <p:nvSpPr>
            <p:cNvPr id="68" name="Oval 67"/>
            <p:cNvSpPr/>
            <p:nvPr/>
          </p:nvSpPr>
          <p:spPr bwMode="auto">
            <a:xfrm>
              <a:off x="6207304" y="2185673"/>
              <a:ext cx="1295400" cy="116611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defTabSz="914400" eaLnBrk="0" hangingPunct="0"/>
              <a:endParaRPr lang="en-US" sz="900" dirty="0" smtClean="0">
                <a:solidFill>
                  <a:srgbClr val="FFFFFF"/>
                </a:solidFill>
                <a:latin typeface="Candara" pitchFamily="34" charset="0"/>
              </a:endParaRPr>
            </a:p>
          </p:txBody>
        </p:sp>
        <p:sp>
          <p:nvSpPr>
            <p:cNvPr id="69" name="TextBox 68"/>
            <p:cNvSpPr txBox="1"/>
            <p:nvPr/>
          </p:nvSpPr>
          <p:spPr>
            <a:xfrm>
              <a:off x="6426200" y="2400300"/>
              <a:ext cx="962910" cy="646331"/>
            </a:xfrm>
            <a:prstGeom prst="rect">
              <a:avLst/>
            </a:prstGeom>
            <a:noFill/>
          </p:spPr>
          <p:txBody>
            <a:bodyPr wrap="square" rtlCol="0">
              <a:spAutoFit/>
            </a:bodyPr>
            <a:lstStyle/>
            <a:p>
              <a:r>
                <a:rPr lang="en-US" b="1" dirty="0" smtClean="0">
                  <a:solidFill>
                    <a:srgbClr val="FFFFFF"/>
                  </a:solidFill>
                  <a:latin typeface="Candara" pitchFamily="34" charset="0"/>
                </a:rPr>
                <a:t>main()</a:t>
              </a:r>
            </a:p>
            <a:p>
              <a:r>
                <a:rPr lang="en-US" b="1" dirty="0" smtClean="0">
                  <a:solidFill>
                    <a:srgbClr val="FFFFFF"/>
                  </a:solidFill>
                  <a:latin typeface="Candara" pitchFamily="34" charset="0"/>
                </a:rPr>
                <a:t>{  …  }  </a:t>
              </a:r>
              <a:endParaRPr lang="en-US" b="1" dirty="0">
                <a:solidFill>
                  <a:srgbClr val="FFFFFF"/>
                </a:solidFill>
                <a:latin typeface="Candara" pitchFamily="34" charset="0"/>
              </a:endParaRPr>
            </a:p>
          </p:txBody>
        </p:sp>
      </p:grpSp>
      <p:grpSp>
        <p:nvGrpSpPr>
          <p:cNvPr id="7" name="Group 76"/>
          <p:cNvGrpSpPr/>
          <p:nvPr/>
        </p:nvGrpSpPr>
        <p:grpSpPr>
          <a:xfrm>
            <a:off x="203147" y="2186684"/>
            <a:ext cx="6805427" cy="1318517"/>
            <a:chOff x="152400" y="2186683"/>
            <a:chExt cx="5105400" cy="1318517"/>
          </a:xfrm>
        </p:grpSpPr>
        <p:sp>
          <p:nvSpPr>
            <p:cNvPr id="75" name="Rounded Rectangle 74"/>
            <p:cNvSpPr/>
            <p:nvPr/>
          </p:nvSpPr>
          <p:spPr>
            <a:xfrm>
              <a:off x="1524000" y="2895600"/>
              <a:ext cx="990600" cy="609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a:solidFill>
                  <a:srgbClr val="FFFFFF"/>
                </a:solidFill>
                <a:latin typeface="Candara" pitchFamily="34" charset="0"/>
              </a:endParaRPr>
            </a:p>
          </p:txBody>
        </p:sp>
        <p:sp>
          <p:nvSpPr>
            <p:cNvPr id="71" name="TextBox 70"/>
            <p:cNvSpPr txBox="1"/>
            <p:nvPr/>
          </p:nvSpPr>
          <p:spPr>
            <a:xfrm>
              <a:off x="1524000" y="2895600"/>
              <a:ext cx="990600" cy="553998"/>
            </a:xfrm>
            <a:prstGeom prst="rect">
              <a:avLst/>
            </a:prstGeom>
            <a:noFill/>
          </p:spPr>
          <p:txBody>
            <a:bodyPr wrap="square" rtlCol="0">
              <a:spAutoFit/>
            </a:bodyPr>
            <a:lstStyle/>
            <a:p>
              <a:pPr algn="ctr"/>
              <a:r>
                <a:rPr lang="en-US" sz="1500" b="1" dirty="0" smtClean="0">
                  <a:solidFill>
                    <a:srgbClr val="FFFFFF"/>
                  </a:solidFill>
                  <a:latin typeface="Candara" pitchFamily="34" charset="0"/>
                </a:rPr>
                <a:t>Load Balancer</a:t>
              </a:r>
              <a:endParaRPr lang="en-US" sz="1500" b="1" dirty="0">
                <a:solidFill>
                  <a:srgbClr val="FFFFFF"/>
                </a:solidFill>
                <a:latin typeface="Candara" pitchFamily="34" charset="0"/>
              </a:endParaRPr>
            </a:p>
          </p:txBody>
        </p:sp>
        <p:sp>
          <p:nvSpPr>
            <p:cNvPr id="91" name="Freeform 90"/>
            <p:cNvSpPr/>
            <p:nvPr/>
          </p:nvSpPr>
          <p:spPr bwMode="auto">
            <a:xfrm>
              <a:off x="152400" y="2819400"/>
              <a:ext cx="1371600" cy="304800"/>
            </a:xfrm>
            <a:custGeom>
              <a:avLst/>
              <a:gdLst>
                <a:gd name="connsiteX0" fmla="*/ 0 w 1146048"/>
                <a:gd name="connsiteY0" fmla="*/ 308864 h 308864"/>
                <a:gd name="connsiteX1" fmla="*/ 633984 w 1146048"/>
                <a:gd name="connsiteY1" fmla="*/ 28448 h 308864"/>
                <a:gd name="connsiteX2" fmla="*/ 1146048 w 1146048"/>
                <a:gd name="connsiteY2" fmla="*/ 138176 h 308864"/>
                <a:gd name="connsiteX0" fmla="*/ 0 w 1146048"/>
                <a:gd name="connsiteY0" fmla="*/ 131064 h 131064"/>
                <a:gd name="connsiteX1" fmla="*/ 633984 w 1146048"/>
                <a:gd name="connsiteY1" fmla="*/ 3048 h 131064"/>
                <a:gd name="connsiteX2" fmla="*/ 1146048 w 1146048"/>
                <a:gd name="connsiteY2" fmla="*/ 112776 h 131064"/>
                <a:gd name="connsiteX0" fmla="*/ 0 w 1146048"/>
                <a:gd name="connsiteY0" fmla="*/ 131064 h 131064"/>
                <a:gd name="connsiteX1" fmla="*/ 481584 w 1146048"/>
                <a:gd name="connsiteY1" fmla="*/ 3048 h 131064"/>
                <a:gd name="connsiteX2" fmla="*/ 1146048 w 1146048"/>
                <a:gd name="connsiteY2" fmla="*/ 112776 h 131064"/>
                <a:gd name="connsiteX0" fmla="*/ 0 w 1146048"/>
                <a:gd name="connsiteY0" fmla="*/ 159828 h 159828"/>
                <a:gd name="connsiteX1" fmla="*/ 520232 w 1146048"/>
                <a:gd name="connsiteY1" fmla="*/ 3048 h 159828"/>
                <a:gd name="connsiteX2" fmla="*/ 1146048 w 1146048"/>
                <a:gd name="connsiteY2" fmla="*/ 141540 h 159828"/>
              </a:gdLst>
              <a:ahLst/>
              <a:cxnLst>
                <a:cxn ang="0">
                  <a:pos x="connsiteX0" y="connsiteY0"/>
                </a:cxn>
                <a:cxn ang="0">
                  <a:pos x="connsiteX1" y="connsiteY1"/>
                </a:cxn>
                <a:cxn ang="0">
                  <a:pos x="connsiteX2" y="connsiteY2"/>
                </a:cxn>
              </a:cxnLst>
              <a:rect l="l" t="t"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rgbClr val="FFFFFF"/>
                </a:solidFill>
                <a:latin typeface="Candara" pitchFamily="34" charset="0"/>
              </a:endParaRPr>
            </a:p>
          </p:txBody>
        </p:sp>
        <p:sp>
          <p:nvSpPr>
            <p:cNvPr id="92" name="TextBox 91"/>
            <p:cNvSpPr txBox="1"/>
            <p:nvPr/>
          </p:nvSpPr>
          <p:spPr>
            <a:xfrm>
              <a:off x="228600" y="2438400"/>
              <a:ext cx="1152532" cy="400110"/>
            </a:xfrm>
            <a:prstGeom prst="rect">
              <a:avLst/>
            </a:prstGeom>
            <a:noFill/>
          </p:spPr>
          <p:txBody>
            <a:bodyPr wrap="square" rtlCol="0">
              <a:spAutoFit/>
            </a:bodyPr>
            <a:lstStyle/>
            <a:p>
              <a:pPr algn="ctr"/>
              <a:r>
                <a:rPr lang="en-US" sz="2000" b="1" i="1" dirty="0" smtClean="0">
                  <a:solidFill>
                    <a:srgbClr val="FFFFFF"/>
                  </a:solidFill>
                  <a:latin typeface="Candara" pitchFamily="34" charset="0"/>
                </a:rPr>
                <a:t>HTTP</a:t>
              </a:r>
              <a:endParaRPr lang="en-US" sz="2000" b="1" i="1" dirty="0">
                <a:solidFill>
                  <a:srgbClr val="FFFFFF"/>
                </a:solidFill>
                <a:latin typeface="Candara" pitchFamily="34" charset="0"/>
              </a:endParaRPr>
            </a:p>
          </p:txBody>
        </p:sp>
        <p:cxnSp>
          <p:nvCxnSpPr>
            <p:cNvPr id="52" name="Straight Arrow Connector 51"/>
            <p:cNvCxnSpPr>
              <a:stCxn id="71" idx="3"/>
              <a:endCxn id="83" idx="1"/>
            </p:cNvCxnSpPr>
            <p:nvPr/>
          </p:nvCxnSpPr>
          <p:spPr>
            <a:xfrm flipV="1">
              <a:off x="2514600" y="2857500"/>
              <a:ext cx="457200" cy="315099"/>
            </a:xfrm>
            <a:prstGeom prst="straightConnector1">
              <a:avLst/>
            </a:prstGeom>
            <a:noFill/>
            <a:ln w="19050" cap="flat" cmpd="sng" algn="ctr">
              <a:solidFill>
                <a:schemeClr val="tx1"/>
              </a:solidFill>
              <a:prstDash val="solid"/>
              <a:round/>
              <a:headEnd type="none" w="med" len="med"/>
              <a:tailEnd type="stealth" w="lg" len="lg"/>
            </a:ln>
            <a:effectLst/>
          </p:spPr>
        </p:cxnSp>
        <p:cxnSp>
          <p:nvCxnSpPr>
            <p:cNvPr id="53" name="Straight Arrow Connector 52"/>
            <p:cNvCxnSpPr/>
            <p:nvPr/>
          </p:nvCxnSpPr>
          <p:spPr>
            <a:xfrm>
              <a:off x="2514600" y="3187988"/>
              <a:ext cx="304800" cy="241012"/>
            </a:xfrm>
            <a:prstGeom prst="straightConnector1">
              <a:avLst/>
            </a:prstGeom>
            <a:noFill/>
            <a:ln w="19050" cap="flat" cmpd="sng" algn="ctr">
              <a:solidFill>
                <a:schemeClr val="tx1"/>
              </a:solidFill>
              <a:prstDash val="solid"/>
              <a:round/>
              <a:headEnd type="none" w="med" len="med"/>
              <a:tailEnd type="stealth" w="lg" len="lg"/>
            </a:ln>
            <a:effectLst/>
          </p:spPr>
        </p:cxnSp>
        <p:sp>
          <p:nvSpPr>
            <p:cNvPr id="63" name="Freeform 62"/>
            <p:cNvSpPr/>
            <p:nvPr/>
          </p:nvSpPr>
          <p:spPr>
            <a:xfrm flipV="1">
              <a:off x="3581400" y="3047996"/>
              <a:ext cx="457200" cy="228603"/>
            </a:xfrm>
            <a:custGeom>
              <a:avLst/>
              <a:gdLst>
                <a:gd name="connsiteX0" fmla="*/ 0 w 369870"/>
                <a:gd name="connsiteY0" fmla="*/ 126715 h 126715"/>
                <a:gd name="connsiteX1" fmla="*/ 184935 w 369870"/>
                <a:gd name="connsiteY1" fmla="*/ 3425 h 126715"/>
                <a:gd name="connsiteX2" fmla="*/ 369870 w 369870"/>
                <a:gd name="connsiteY2" fmla="*/ 106166 h 126715"/>
              </a:gdLst>
              <a:ahLst/>
              <a:cxnLst>
                <a:cxn ang="0">
                  <a:pos x="connsiteX0" y="connsiteY0"/>
                </a:cxn>
                <a:cxn ang="0">
                  <a:pos x="connsiteX1" y="connsiteY1"/>
                </a:cxn>
                <a:cxn ang="0">
                  <a:pos x="connsiteX2" y="connsiteY2"/>
                </a:cxn>
              </a:cxnLst>
              <a:rect l="l" t="t" r="r" b="b"/>
              <a:pathLst>
                <a:path w="369870" h="126715">
                  <a:moveTo>
                    <a:pt x="0" y="126715"/>
                  </a:moveTo>
                  <a:cubicBezTo>
                    <a:pt x="61645" y="66782"/>
                    <a:pt x="123290" y="6850"/>
                    <a:pt x="184935" y="3425"/>
                  </a:cubicBezTo>
                  <a:cubicBezTo>
                    <a:pt x="246580" y="0"/>
                    <a:pt x="308225" y="53083"/>
                    <a:pt x="369870" y="106166"/>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solidFill>
                  <a:srgbClr val="FFFFFF"/>
                </a:solidFill>
                <a:latin typeface="Candara" pitchFamily="34" charset="0"/>
              </a:endParaRPr>
            </a:p>
          </p:txBody>
        </p:sp>
        <p:sp>
          <p:nvSpPr>
            <p:cNvPr id="46" name="Rounded Rectangle 45"/>
            <p:cNvSpPr/>
            <p:nvPr/>
          </p:nvSpPr>
          <p:spPr>
            <a:xfrm>
              <a:off x="3124200" y="2743200"/>
              <a:ext cx="533400" cy="6096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solidFill>
                  <a:srgbClr val="FFFFFF"/>
                </a:solidFill>
                <a:latin typeface="Candara" pitchFamily="34" charset="0"/>
              </a:endParaRPr>
            </a:p>
          </p:txBody>
        </p:sp>
        <p:sp>
          <p:nvSpPr>
            <p:cNvPr id="49" name="TextBox 48"/>
            <p:cNvSpPr txBox="1"/>
            <p:nvPr/>
          </p:nvSpPr>
          <p:spPr>
            <a:xfrm>
              <a:off x="3124200" y="2819400"/>
              <a:ext cx="533400" cy="400110"/>
            </a:xfrm>
            <a:prstGeom prst="rect">
              <a:avLst/>
            </a:prstGeom>
            <a:noFill/>
          </p:spPr>
          <p:txBody>
            <a:bodyPr wrap="square" rtlCol="0">
              <a:spAutoFit/>
            </a:bodyPr>
            <a:lstStyle/>
            <a:p>
              <a:pPr algn="ctr"/>
              <a:r>
                <a:rPr lang="en-US" sz="2000" b="1" dirty="0" smtClean="0">
                  <a:solidFill>
                    <a:srgbClr val="FFFFFF"/>
                  </a:solidFill>
                  <a:latin typeface="Candara" pitchFamily="34" charset="0"/>
                </a:rPr>
                <a:t>IIS</a:t>
              </a:r>
              <a:endParaRPr lang="en-US" sz="2000" b="1" dirty="0">
                <a:solidFill>
                  <a:srgbClr val="FFFFFF"/>
                </a:solidFill>
                <a:latin typeface="Candara" pitchFamily="34" charset="0"/>
              </a:endParaRPr>
            </a:p>
          </p:txBody>
        </p:sp>
        <p:sp>
          <p:nvSpPr>
            <p:cNvPr id="70" name="Oval 69"/>
            <p:cNvSpPr/>
            <p:nvPr/>
          </p:nvSpPr>
          <p:spPr bwMode="auto">
            <a:xfrm>
              <a:off x="3962400" y="2186683"/>
              <a:ext cx="1295400" cy="116611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defTabSz="914400" eaLnBrk="0" hangingPunct="0"/>
              <a:endParaRPr lang="en-US" sz="900" dirty="0" smtClean="0">
                <a:solidFill>
                  <a:srgbClr val="FFFFFF"/>
                </a:solidFill>
                <a:latin typeface="Candara" pitchFamily="34" charset="0"/>
              </a:endParaRPr>
            </a:p>
          </p:txBody>
        </p:sp>
        <p:sp>
          <p:nvSpPr>
            <p:cNvPr id="78" name="TextBox 77"/>
            <p:cNvSpPr txBox="1"/>
            <p:nvPr/>
          </p:nvSpPr>
          <p:spPr>
            <a:xfrm>
              <a:off x="3962400" y="2438400"/>
              <a:ext cx="1285883" cy="646331"/>
            </a:xfrm>
            <a:prstGeom prst="rect">
              <a:avLst/>
            </a:prstGeom>
            <a:noFill/>
          </p:spPr>
          <p:txBody>
            <a:bodyPr wrap="square" rtlCol="0">
              <a:spAutoFit/>
            </a:bodyPr>
            <a:lstStyle/>
            <a:p>
              <a:pPr algn="ctr"/>
              <a:r>
                <a:rPr lang="en-US" b="1" dirty="0" smtClean="0">
                  <a:solidFill>
                    <a:srgbClr val="FFFFFF"/>
                  </a:solidFill>
                  <a:latin typeface="Candara" pitchFamily="34" charset="0"/>
                </a:rPr>
                <a:t>ASP.NET, WCF, etc.</a:t>
              </a:r>
              <a:endParaRPr lang="en-US" b="1" dirty="0">
                <a:solidFill>
                  <a:srgbClr val="FFFFFF"/>
                </a:solidFill>
                <a:latin typeface="Candara" pitchFamily="34" charset="0"/>
              </a:endParaRPr>
            </a:p>
          </p:txBody>
        </p:sp>
      </p:grpSp>
    </p:spTree>
    <p:extLst>
      <p:ext uri="{BB962C8B-B14F-4D97-AF65-F5344CB8AC3E}">
        <p14:creationId xmlns:p14="http://schemas.microsoft.com/office/powerpoint/2010/main" val="2416127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hlinkClick r:id="rId3"/>
              </a:rPr>
              <a:t>demo</a:t>
            </a:r>
            <a:endParaRPr lang="en-US" dirty="0"/>
          </a:p>
        </p:txBody>
      </p:sp>
      <p:sp>
        <p:nvSpPr>
          <p:cNvPr id="2" name="Title 1"/>
          <p:cNvSpPr>
            <a:spLocks noGrp="1"/>
          </p:cNvSpPr>
          <p:nvPr>
            <p:ph type="ctrTitle"/>
          </p:nvPr>
        </p:nvSpPr>
        <p:spPr>
          <a:xfrm>
            <a:off x="836612" y="1390202"/>
            <a:ext cx="9323388" cy="1523494"/>
          </a:xfrm>
        </p:spPr>
        <p:txBody>
          <a:bodyPr/>
          <a:lstStyle/>
          <a:p>
            <a:r>
              <a:rPr lang="en-US" dirty="0" err="1" smtClean="0"/>
              <a:t>TaskParallel</a:t>
            </a:r>
            <a:r>
              <a:rPr lang="en-US" dirty="0" smtClean="0"/>
              <a:t> Application: </a:t>
            </a:r>
            <a:br>
              <a:rPr lang="en-US" dirty="0" smtClean="0"/>
            </a:br>
            <a:r>
              <a:rPr lang="en-US" dirty="0" smtClean="0"/>
              <a:t>Traveling Salesman</a:t>
            </a:r>
            <a:endParaRPr lang="en-US" dirty="0"/>
          </a:p>
        </p:txBody>
      </p:sp>
      <p:sp>
        <p:nvSpPr>
          <p:cNvPr id="3" name="Subtitle 2"/>
          <p:cNvSpPr>
            <a:spLocks noGrp="1"/>
          </p:cNvSpPr>
          <p:nvPr>
            <p:ph type="subTitle" idx="1"/>
          </p:nvPr>
        </p:nvSpPr>
        <p:spPr/>
        <p:txBody>
          <a:bodyPr/>
          <a:lstStyle/>
          <a:p>
            <a:endParaRPr lang="en-US" smtClean="0"/>
          </a:p>
          <a:p>
            <a:endParaRPr lang="en-US" smtClean="0"/>
          </a:p>
          <a:p>
            <a:endParaRPr lang="en-US" dirty="0"/>
          </a:p>
        </p:txBody>
      </p:sp>
      <p:sp>
        <p:nvSpPr>
          <p:cNvPr id="5" name="TextBox 4"/>
          <p:cNvSpPr txBox="1"/>
          <p:nvPr/>
        </p:nvSpPr>
        <p:spPr>
          <a:xfrm>
            <a:off x="836612" y="3428999"/>
            <a:ext cx="6400800" cy="917174"/>
          </a:xfrm>
          <a:prstGeom prst="rect">
            <a:avLst/>
          </a:prstGeom>
          <a:noFill/>
        </p:spPr>
        <p:txBody>
          <a:bodyPr wrap="square" lIns="0" tIns="0" rIns="0" bIns="0" rtlCol="0">
            <a:spAutoFit/>
          </a:bodyPr>
          <a:lstStyle/>
          <a:p>
            <a:pPr>
              <a:lnSpc>
                <a:spcPct val="90000"/>
              </a:lnSpc>
              <a:spcBef>
                <a:spcPct val="20000"/>
              </a:spcBef>
              <a:buSzPct val="90000"/>
            </a:pPr>
            <a:r>
              <a:rPr lang="en-US" sz="3200" dirty="0">
                <a:gradFill>
                  <a:gsLst>
                    <a:gs pos="0">
                      <a:schemeClr val="tx1"/>
                    </a:gs>
                    <a:gs pos="100000">
                      <a:schemeClr val="tx1"/>
                    </a:gs>
                  </a:gsLst>
                  <a:lin ang="5400000" scaled="0"/>
                </a:gradFill>
              </a:rPr>
              <a:t>Resources</a:t>
            </a:r>
          </a:p>
          <a:p>
            <a:pPr marL="460375" indent="-460375">
              <a:lnSpc>
                <a:spcPct val="90000"/>
              </a:lnSpc>
              <a:spcBef>
                <a:spcPct val="20000"/>
              </a:spcBef>
              <a:buSzPct val="90000"/>
              <a:buBlip>
                <a:blip r:embed="rId4"/>
              </a:buBlip>
            </a:pPr>
            <a:r>
              <a:rPr lang="en-US" sz="2800" dirty="0">
                <a:gradFill>
                  <a:gsLst>
                    <a:gs pos="0">
                      <a:schemeClr val="tx1"/>
                    </a:gs>
                    <a:gs pos="100000">
                      <a:schemeClr val="tx1"/>
                    </a:gs>
                  </a:gsLst>
                  <a:lin ang="5400000" scaled="0"/>
                </a:gradFill>
              </a:rPr>
              <a:t>One Azure instance (multi-core)</a:t>
            </a:r>
          </a:p>
        </p:txBody>
      </p:sp>
      <p:sp>
        <p:nvSpPr>
          <p:cNvPr id="6" name="TextBox 5"/>
          <p:cNvSpPr txBox="1"/>
          <p:nvPr/>
        </p:nvSpPr>
        <p:spPr>
          <a:xfrm>
            <a:off x="836612" y="4489449"/>
            <a:ext cx="6400800" cy="1440394"/>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Limitations and challenges</a:t>
            </a:r>
          </a:p>
          <a:p>
            <a:pPr marL="460375" indent="-460375">
              <a:lnSpc>
                <a:spcPct val="90000"/>
              </a:lnSpc>
              <a:spcBef>
                <a:spcPct val="20000"/>
              </a:spcBef>
              <a:buSzPct val="90000"/>
              <a:buBlip>
                <a:blip r:embed="rId4"/>
              </a:buBlip>
            </a:pPr>
            <a:r>
              <a:rPr lang="en-US" sz="2800" dirty="0">
                <a:gradFill>
                  <a:gsLst>
                    <a:gs pos="0">
                      <a:schemeClr val="tx1"/>
                    </a:gs>
                    <a:gs pos="100000">
                      <a:schemeClr val="tx1"/>
                    </a:gs>
                  </a:gsLst>
                  <a:lin ang="5400000" scaled="0"/>
                </a:gradFill>
              </a:rPr>
              <a:t>Scaling beyond a single Node</a:t>
            </a:r>
          </a:p>
          <a:p>
            <a:pPr marL="460375" indent="-460375">
              <a:lnSpc>
                <a:spcPct val="90000"/>
              </a:lnSpc>
              <a:spcBef>
                <a:spcPct val="20000"/>
              </a:spcBef>
              <a:buSzPct val="90000"/>
              <a:buBlip>
                <a:blip r:embed="rId4"/>
              </a:buBlip>
            </a:pPr>
            <a:r>
              <a:rPr lang="en-US" sz="2800" dirty="0">
                <a:gradFill>
                  <a:gsLst>
                    <a:gs pos="0">
                      <a:schemeClr val="tx1"/>
                    </a:gs>
                    <a:gs pos="100000">
                      <a:schemeClr val="tx1"/>
                    </a:gs>
                  </a:gsLst>
                  <a:lin ang="5400000" scaled="0"/>
                </a:gradFill>
              </a:rPr>
              <a:t>Scheduling is manual</a:t>
            </a:r>
          </a:p>
        </p:txBody>
      </p:sp>
      <p:pic>
        <p:nvPicPr>
          <p:cNvPr id="1026" name="Picture 2" descr="C:\Users\alvil.REDMOND\AppData\Local\Microsoft\Windows\Temporary Internet Files\Content.IE5\E1Y6KZGJ\MC900311116[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6309" y="120558"/>
            <a:ext cx="1842516" cy="121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331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743200"/>
            <a:ext cx="11149013" cy="609398"/>
          </a:xfrm>
        </p:spPr>
        <p:txBody>
          <a:bodyPr/>
          <a:lstStyle/>
          <a:p>
            <a:pPr algn="ctr"/>
            <a:r>
              <a:rPr lang="en-US" dirty="0" smtClean="0"/>
              <a:t>Applications on-premises</a:t>
            </a:r>
            <a:endParaRPr lang="en-US" dirty="0"/>
          </a:p>
        </p:txBody>
      </p:sp>
    </p:spTree>
    <p:extLst>
      <p:ext uri="{BB962C8B-B14F-4D97-AF65-F5344CB8AC3E}">
        <p14:creationId xmlns:p14="http://schemas.microsoft.com/office/powerpoint/2010/main" val="26064665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836612" y="228600"/>
            <a:ext cx="9323388" cy="1523494"/>
          </a:xfrm>
        </p:spPr>
        <p:txBody>
          <a:bodyPr/>
          <a:lstStyle/>
          <a:p>
            <a:r>
              <a:rPr lang="en-US" dirty="0" smtClean="0"/>
              <a:t>MPI Application: </a:t>
            </a:r>
            <a:r>
              <a:rPr lang="en-US" dirty="0" err="1" smtClean="0"/>
              <a:t>OpenFoam</a:t>
            </a:r>
            <a:r>
              <a:rPr lang="en-US" dirty="0" smtClean="0"/>
              <a:t> Computational fluid dynamics</a:t>
            </a:r>
            <a:endParaRPr lang="en-US" dirty="0"/>
          </a:p>
        </p:txBody>
      </p:sp>
      <p:sp>
        <p:nvSpPr>
          <p:cNvPr id="3" name="Subtitle 2"/>
          <p:cNvSpPr>
            <a:spLocks noGrp="1"/>
          </p:cNvSpPr>
          <p:nvPr>
            <p:ph type="subTitle" idx="1"/>
          </p:nvPr>
        </p:nvSpPr>
        <p:spPr/>
        <p:txBody>
          <a:bodyPr/>
          <a:lstStyle/>
          <a:p>
            <a:endParaRPr lang="en-US" smtClean="0"/>
          </a:p>
          <a:p>
            <a:endParaRPr lang="en-US"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500" y="0"/>
            <a:ext cx="2346323" cy="1877058"/>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4091"/>
            <a:ext cx="8521698" cy="128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6612" y="1913572"/>
            <a:ext cx="6400800" cy="1440394"/>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Resources</a:t>
            </a:r>
          </a:p>
          <a:p>
            <a:pPr marL="460375"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Dedicated nodes</a:t>
            </a:r>
          </a:p>
          <a:p>
            <a:pPr marL="460375" indent="-460375">
              <a:lnSpc>
                <a:spcPct val="90000"/>
              </a:lnSpc>
              <a:spcBef>
                <a:spcPct val="20000"/>
              </a:spcBef>
              <a:buSzPct val="90000"/>
              <a:buBlip>
                <a:blip r:embed="rId5"/>
              </a:buBlip>
            </a:pPr>
            <a:r>
              <a:rPr lang="en-US" sz="2800" dirty="0" err="1">
                <a:gradFill>
                  <a:gsLst>
                    <a:gs pos="0">
                      <a:schemeClr val="tx1"/>
                    </a:gs>
                    <a:gs pos="100000">
                      <a:schemeClr val="tx1"/>
                    </a:gs>
                  </a:gsLst>
                  <a:lin ang="5400000" scaled="0"/>
                </a:gradFill>
              </a:rPr>
              <a:t>InfiniBand</a:t>
            </a:r>
            <a:r>
              <a:rPr lang="en-US" sz="2800" dirty="0">
                <a:gradFill>
                  <a:gsLst>
                    <a:gs pos="0">
                      <a:schemeClr val="tx1"/>
                    </a:gs>
                    <a:gs pos="100000">
                      <a:schemeClr val="tx1"/>
                    </a:gs>
                  </a:gsLst>
                  <a:lin ang="5400000" scaled="0"/>
                </a:gradFill>
              </a:rPr>
              <a:t> network</a:t>
            </a:r>
          </a:p>
        </p:txBody>
      </p:sp>
      <p:sp>
        <p:nvSpPr>
          <p:cNvPr id="8" name="TextBox 7"/>
          <p:cNvSpPr txBox="1"/>
          <p:nvPr/>
        </p:nvSpPr>
        <p:spPr>
          <a:xfrm>
            <a:off x="836612" y="3498849"/>
            <a:ext cx="6400800" cy="1440394"/>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Limitations and challenges</a:t>
            </a:r>
          </a:p>
          <a:p>
            <a:pPr marL="460375"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Cost of ownership</a:t>
            </a:r>
          </a:p>
          <a:p>
            <a:pPr marL="460375"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Fixed number of resources</a:t>
            </a:r>
          </a:p>
        </p:txBody>
      </p:sp>
      <p:sp>
        <p:nvSpPr>
          <p:cNvPr id="9" name="TextBox 8"/>
          <p:cNvSpPr txBox="1"/>
          <p:nvPr/>
        </p:nvSpPr>
        <p:spPr>
          <a:xfrm>
            <a:off x="2014218" y="5262587"/>
            <a:ext cx="3282950" cy="553998"/>
          </a:xfrm>
          <a:prstGeom prst="rect">
            <a:avLst/>
          </a:prstGeom>
          <a:noFill/>
        </p:spPr>
        <p:txBody>
          <a:bodyPr wrap="none" lIns="0" tIns="0" rIns="0" bIns="0" rtlCol="0">
            <a:spAutoFit/>
          </a:bodyPr>
          <a:lstStyle/>
          <a:p>
            <a:r>
              <a:rPr lang="en-US" b="1" dirty="0" err="1" smtClean="0">
                <a:solidFill>
                  <a:srgbClr val="FF0000"/>
                </a:solidFill>
              </a:rPr>
              <a:t>Infiniband</a:t>
            </a:r>
            <a:r>
              <a:rPr lang="en-US" b="1" dirty="0" smtClean="0">
                <a:solidFill>
                  <a:srgbClr val="FF0000"/>
                </a:solidFill>
              </a:rPr>
              <a:t> running at 20Gbps!</a:t>
            </a:r>
          </a:p>
          <a:p>
            <a:endParaRPr lang="en-US" b="1" dirty="0" smtClean="0">
              <a:solidFill>
                <a:srgbClr val="FF0000"/>
              </a:solidFill>
            </a:endParaRPr>
          </a:p>
        </p:txBody>
      </p:sp>
    </p:spTree>
    <p:extLst>
      <p:ext uri="{BB962C8B-B14F-4D97-AF65-F5344CB8AC3E}">
        <p14:creationId xmlns:p14="http://schemas.microsoft.com/office/powerpoint/2010/main" val="22576864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836612" y="383569"/>
            <a:ext cx="9323388" cy="1523494"/>
          </a:xfrm>
        </p:spPr>
        <p:txBody>
          <a:bodyPr/>
          <a:lstStyle/>
          <a:p>
            <a:r>
              <a:rPr lang="en-US" dirty="0" smtClean="0"/>
              <a:t>MPI Application: </a:t>
            </a:r>
            <a:br>
              <a:rPr lang="en-US" dirty="0" smtClean="0"/>
            </a:br>
            <a:r>
              <a:rPr lang="en-US" dirty="0" smtClean="0"/>
              <a:t>Weather Forecast</a:t>
            </a:r>
            <a:endParaRPr lang="en-US" dirty="0"/>
          </a:p>
        </p:txBody>
      </p:sp>
      <p:sp>
        <p:nvSpPr>
          <p:cNvPr id="3" name="Subtitle 2"/>
          <p:cNvSpPr>
            <a:spLocks noGrp="1"/>
          </p:cNvSpPr>
          <p:nvPr>
            <p:ph type="subTitle" idx="1"/>
          </p:nvPr>
        </p:nvSpPr>
        <p:spPr/>
        <p:txBody>
          <a:bodyPr/>
          <a:lstStyle/>
          <a:p>
            <a:endParaRPr lang="en-US" smtClean="0"/>
          </a:p>
          <a:p>
            <a:endParaRPr lang="en-US" smtClean="0"/>
          </a:p>
          <a:p>
            <a:endParaRPr lang="en-US" dirty="0"/>
          </a:p>
        </p:txBody>
      </p:sp>
      <p:sp>
        <p:nvSpPr>
          <p:cNvPr id="5" name="TextBox 4"/>
          <p:cNvSpPr txBox="1"/>
          <p:nvPr/>
        </p:nvSpPr>
        <p:spPr>
          <a:xfrm>
            <a:off x="836612" y="1907063"/>
            <a:ext cx="6400800" cy="1914370"/>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Resources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Dedicated nodes</a:t>
            </a:r>
          </a:p>
          <a:p>
            <a:pPr marL="460375" indent="-460375">
              <a:lnSpc>
                <a:spcPct val="90000"/>
              </a:lnSpc>
              <a:spcBef>
                <a:spcPct val="20000"/>
              </a:spcBef>
              <a:buSzPct val="90000"/>
              <a:buBlip>
                <a:blip r:embed="rId3"/>
              </a:buBlip>
            </a:pPr>
            <a:r>
              <a:rPr lang="en-US" sz="2800" dirty="0" err="1">
                <a:gradFill>
                  <a:gsLst>
                    <a:gs pos="0">
                      <a:schemeClr val="tx1"/>
                    </a:gs>
                    <a:gs pos="100000">
                      <a:schemeClr val="tx1"/>
                    </a:gs>
                  </a:gsLst>
                  <a:lin ang="5400000" scaled="0"/>
                </a:gradFill>
              </a:rPr>
              <a:t>InfiniBand</a:t>
            </a:r>
            <a:r>
              <a:rPr lang="en-US" sz="2800" dirty="0">
                <a:gradFill>
                  <a:gsLst>
                    <a:gs pos="0">
                      <a:schemeClr val="tx1"/>
                    </a:gs>
                    <a:gs pos="100000">
                      <a:schemeClr val="tx1"/>
                    </a:gs>
                  </a:gsLst>
                  <a:lin ang="5400000" scaled="0"/>
                </a:gradFill>
              </a:rPr>
              <a:t> network</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External data source</a:t>
            </a:r>
          </a:p>
        </p:txBody>
      </p:sp>
      <p:sp>
        <p:nvSpPr>
          <p:cNvPr id="6" name="TextBox 5"/>
          <p:cNvSpPr txBox="1"/>
          <p:nvPr/>
        </p:nvSpPr>
        <p:spPr>
          <a:xfrm>
            <a:off x="836612" y="4066063"/>
            <a:ext cx="6400800" cy="1440394"/>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Limitations and challenges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Cost of ownership</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Fixed number of resources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500" y="0"/>
            <a:ext cx="2346323" cy="1877058"/>
          </a:xfrm>
          <a:prstGeom prst="rect">
            <a:avLst/>
          </a:prstGeom>
        </p:spPr>
      </p:pic>
    </p:spTree>
    <p:extLst>
      <p:ext uri="{BB962C8B-B14F-4D97-AF65-F5344CB8AC3E}">
        <p14:creationId xmlns:p14="http://schemas.microsoft.com/office/powerpoint/2010/main" val="2917089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Azure and HPC integration</a:t>
            </a:r>
            <a:endParaRPr lang="en-US" dirty="0"/>
          </a:p>
        </p:txBody>
      </p:sp>
      <p:sp>
        <p:nvSpPr>
          <p:cNvPr id="4" name="Text Placeholder 3"/>
          <p:cNvSpPr>
            <a:spLocks noGrp="1"/>
          </p:cNvSpPr>
          <p:nvPr>
            <p:ph type="body" sz="quarter" idx="10"/>
          </p:nvPr>
        </p:nvSpPr>
        <p:spPr/>
        <p:txBody>
          <a:bodyPr/>
          <a:lstStyle/>
          <a:p>
            <a:r>
              <a:rPr lang="en-US" smtClean="0"/>
              <a:t>Embarrassingly parallel, no data</a:t>
            </a:r>
          </a:p>
          <a:p>
            <a:r>
              <a:rPr lang="en-US" smtClean="0"/>
              <a:t>Embarrassingly parallel + data</a:t>
            </a:r>
          </a:p>
          <a:p>
            <a:r>
              <a:rPr lang="en-US" smtClean="0"/>
              <a:t>Embarrassingly parallel + complex data</a:t>
            </a:r>
          </a:p>
          <a:p>
            <a:r>
              <a:rPr lang="en-US" smtClean="0"/>
              <a:t>Sharing HPC results through Azure</a:t>
            </a:r>
          </a:p>
          <a:p>
            <a:endParaRPr lang="en-US" smtClean="0"/>
          </a:p>
          <a:p>
            <a:endParaRPr lang="en-US" smtClean="0"/>
          </a:p>
          <a:p>
            <a:endParaRPr lang="en-US" dirty="0"/>
          </a:p>
        </p:txBody>
      </p:sp>
    </p:spTree>
    <p:extLst>
      <p:ext uri="{BB962C8B-B14F-4D97-AF65-F5344CB8AC3E}">
        <p14:creationId xmlns:p14="http://schemas.microsoft.com/office/powerpoint/2010/main" val="34475549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792162"/>
          </a:xfrm>
        </p:spPr>
        <p:txBody>
          <a:bodyPr>
            <a:normAutofit fontScale="90000"/>
          </a:bodyPr>
          <a:lstStyle/>
          <a:p>
            <a:r>
              <a:rPr lang="en-US" sz="4000" dirty="0" smtClean="0">
                <a:latin typeface="Segoe" pitchFamily="34" charset="0"/>
              </a:rPr>
              <a:t>Windows HPC on Azure</a:t>
            </a:r>
            <a:r>
              <a:rPr lang="en-US" dirty="0" smtClean="0">
                <a:solidFill>
                  <a:schemeClr val="bg1"/>
                </a:solidFill>
                <a:latin typeface="Segoe" pitchFamily="34" charset="0"/>
              </a:rPr>
              <a:t/>
            </a:r>
            <a:br>
              <a:rPr lang="en-US" dirty="0" smtClean="0">
                <a:solidFill>
                  <a:schemeClr val="bg1"/>
                </a:solidFill>
                <a:latin typeface="Segoe" pitchFamily="34" charset="0"/>
              </a:rPr>
            </a:br>
            <a:r>
              <a:rPr lang="en-US" sz="2700" dirty="0" smtClean="0">
                <a:latin typeface="Segoe" pitchFamily="34" charset="0"/>
              </a:rPr>
              <a:t>Mixed Mode Deployment On-premise and Azure </a:t>
            </a:r>
            <a:endParaRPr lang="en-US" sz="2700" dirty="0">
              <a:latin typeface="Segoe" pitchFamily="34" charset="0"/>
            </a:endParaRPr>
          </a:p>
        </p:txBody>
      </p:sp>
      <p:sp>
        <p:nvSpPr>
          <p:cNvPr id="6" name="Rounded Rectangle 5"/>
          <p:cNvSpPr/>
          <p:nvPr/>
        </p:nvSpPr>
        <p:spPr>
          <a:xfrm>
            <a:off x="1799296" y="1656331"/>
            <a:ext cx="5383398" cy="25146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spcBef>
                <a:spcPts val="600"/>
              </a:spcBef>
              <a:buFont typeface="Arial" pitchFamily="34" charset="0"/>
              <a:buChar char="•"/>
            </a:pPr>
            <a:endParaRPr lang="en-US" dirty="0">
              <a:solidFill>
                <a:srgbClr val="002060"/>
              </a:solidFill>
              <a:latin typeface="Segoe"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45647" y="1675300"/>
            <a:ext cx="6098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1411869" y="2336400"/>
            <a:ext cx="781336" cy="0"/>
          </a:xfrm>
          <a:prstGeom prst="straightConnector1">
            <a:avLst/>
          </a:prstGeom>
          <a:ln w="2540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V="1">
            <a:off x="2797963" y="2112682"/>
            <a:ext cx="1906405" cy="1152060"/>
          </a:xfrm>
          <a:prstGeom prst="curvedConnector3">
            <a:avLst>
              <a:gd name="adj1" fmla="val 50000"/>
            </a:avLst>
          </a:prstGeom>
          <a:ln w="2540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88683" y="3757114"/>
            <a:ext cx="1467068" cy="369332"/>
          </a:xfrm>
          <a:prstGeom prst="rect">
            <a:avLst/>
          </a:prstGeom>
          <a:noFill/>
        </p:spPr>
        <p:txBody>
          <a:bodyPr wrap="none" rtlCol="0">
            <a:spAutoFit/>
          </a:bodyPr>
          <a:lstStyle/>
          <a:p>
            <a:r>
              <a:rPr lang="en-US" b="1" dirty="0" smtClean="0">
                <a:solidFill>
                  <a:srgbClr val="002060"/>
                </a:solidFill>
                <a:latin typeface="Segoe" pitchFamily="34" charset="0"/>
              </a:rPr>
              <a:t>On-premise</a:t>
            </a:r>
            <a:endParaRPr lang="en-US" b="1" dirty="0">
              <a:solidFill>
                <a:srgbClr val="002060"/>
              </a:solidFill>
              <a:latin typeface="Segoe" pitchFamily="34" charset="0"/>
            </a:endParaRPr>
          </a:p>
        </p:txBody>
      </p:sp>
      <p:sp>
        <p:nvSpPr>
          <p:cNvPr id="14" name="Rounded Rectangle 13"/>
          <p:cNvSpPr/>
          <p:nvPr/>
        </p:nvSpPr>
        <p:spPr>
          <a:xfrm>
            <a:off x="7313295" y="1802050"/>
            <a:ext cx="4773956" cy="4578401"/>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fontAlgn="base">
              <a:spcBef>
                <a:spcPts val="1200"/>
              </a:spcBef>
              <a:spcAft>
                <a:spcPct val="0"/>
              </a:spcAft>
              <a:buFont typeface="Arial" pitchFamily="34" charset="0"/>
              <a:buChar char="•"/>
            </a:pPr>
            <a:r>
              <a:rPr lang="en-US" b="1" dirty="0" smtClean="0">
                <a:solidFill>
                  <a:srgbClr val="000000"/>
                </a:solidFill>
                <a:latin typeface="Segoe   "/>
              </a:rPr>
              <a:t> “Burst” into cloud on-demand while keeping control over data and corporate policies</a:t>
            </a:r>
          </a:p>
          <a:p>
            <a:pPr fontAlgn="base">
              <a:spcBef>
                <a:spcPts val="1200"/>
              </a:spcBef>
              <a:spcAft>
                <a:spcPct val="0"/>
              </a:spcAft>
              <a:buFont typeface="Arial" pitchFamily="34" charset="0"/>
              <a:buChar char="•"/>
            </a:pPr>
            <a:r>
              <a:rPr lang="en-US" b="1" dirty="0" smtClean="0">
                <a:solidFill>
                  <a:srgbClr val="000000"/>
                </a:solidFill>
                <a:latin typeface="Segoe   "/>
              </a:rPr>
              <a:t> Pay only for what you use</a:t>
            </a:r>
          </a:p>
          <a:p>
            <a:pPr fontAlgn="base">
              <a:spcBef>
                <a:spcPts val="1200"/>
              </a:spcBef>
              <a:spcAft>
                <a:spcPct val="0"/>
              </a:spcAft>
              <a:buFont typeface="Arial" pitchFamily="34" charset="0"/>
              <a:buChar char="•"/>
            </a:pPr>
            <a:r>
              <a:rPr lang="en-US" b="1" dirty="0" smtClean="0">
                <a:solidFill>
                  <a:srgbClr val="000000"/>
                </a:solidFill>
                <a:latin typeface="Segoe   "/>
              </a:rPr>
              <a:t> A stepping stone to hybrid and public clouds.</a:t>
            </a:r>
          </a:p>
          <a:p>
            <a:pPr fontAlgn="base">
              <a:spcBef>
                <a:spcPts val="1200"/>
              </a:spcBef>
              <a:spcAft>
                <a:spcPct val="0"/>
              </a:spcAft>
              <a:buFont typeface="Arial" pitchFamily="34" charset="0"/>
              <a:buChar char="•"/>
            </a:pPr>
            <a:r>
              <a:rPr lang="en-US" b="1" dirty="0" smtClean="0">
                <a:solidFill>
                  <a:srgbClr val="000000"/>
                </a:solidFill>
                <a:latin typeface="Segoe   "/>
              </a:rPr>
              <a:t> Dynamically adjust how much runs on-premise and in the cloud</a:t>
            </a:r>
            <a:endParaRPr lang="en-US" b="1" dirty="0">
              <a:solidFill>
                <a:srgbClr val="000000"/>
              </a:solidFill>
              <a:latin typeface="Segoe   "/>
            </a:endParaRPr>
          </a:p>
          <a:p>
            <a:pPr fontAlgn="base">
              <a:spcBef>
                <a:spcPts val="1200"/>
              </a:spcBef>
              <a:spcAft>
                <a:spcPct val="0"/>
              </a:spcAft>
              <a:buFont typeface="Arial" pitchFamily="34" charset="0"/>
              <a:buChar char="•"/>
            </a:pPr>
            <a:r>
              <a:rPr lang="en-US" b="1" dirty="0" smtClean="0">
                <a:solidFill>
                  <a:srgbClr val="000000"/>
                </a:solidFill>
                <a:latin typeface="Segoe   "/>
              </a:rPr>
              <a:t> Azure computer instances include both worker role and VM role</a:t>
            </a:r>
          </a:p>
        </p:txBody>
      </p:sp>
      <p:sp>
        <p:nvSpPr>
          <p:cNvPr id="15" name="TextBox 14"/>
          <p:cNvSpPr txBox="1"/>
          <p:nvPr/>
        </p:nvSpPr>
        <p:spPr>
          <a:xfrm>
            <a:off x="5463308" y="4351133"/>
            <a:ext cx="683200" cy="307777"/>
          </a:xfrm>
          <a:prstGeom prst="rect">
            <a:avLst/>
          </a:prstGeom>
          <a:noFill/>
        </p:spPr>
        <p:txBody>
          <a:bodyPr wrap="none" rtlCol="0">
            <a:spAutoFit/>
          </a:bodyPr>
          <a:lstStyle/>
          <a:p>
            <a:r>
              <a:rPr lang="en-US" sz="1400" b="1" dirty="0" smtClean="0">
                <a:solidFill>
                  <a:srgbClr val="002060"/>
                </a:solidFill>
                <a:latin typeface="Segoe" pitchFamily="34" charset="0"/>
              </a:rPr>
              <a:t>Azure</a:t>
            </a:r>
            <a:endParaRPr lang="en-US" sz="1400" b="1" dirty="0">
              <a:solidFill>
                <a:srgbClr val="002060"/>
              </a:solidFill>
              <a:latin typeface="Segoe" pitchFamily="34" charset="0"/>
            </a:endParaRPr>
          </a:p>
        </p:txBody>
      </p:sp>
      <p:sp>
        <p:nvSpPr>
          <p:cNvPr id="16" name="Rounded Rectangle 15"/>
          <p:cNvSpPr/>
          <p:nvPr/>
        </p:nvSpPr>
        <p:spPr>
          <a:xfrm>
            <a:off x="5470824" y="3845500"/>
            <a:ext cx="1233031" cy="193100"/>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900" b="1" dirty="0" smtClean="0">
                <a:solidFill>
                  <a:schemeClr val="tx2">
                    <a:lumMod val="40000"/>
                    <a:lumOff val="60000"/>
                  </a:schemeClr>
                </a:solidFill>
                <a:latin typeface="Segoe" pitchFamily="34" charset="0"/>
              </a:rPr>
              <a:t>Compute</a:t>
            </a:r>
            <a:r>
              <a:rPr lang="en-US" sz="900" b="1" dirty="0" smtClean="0">
                <a:solidFill>
                  <a:srgbClr val="002060"/>
                </a:solidFill>
                <a:latin typeface="Segoe" pitchFamily="34" charset="0"/>
              </a:rPr>
              <a:t> </a:t>
            </a:r>
            <a:r>
              <a:rPr lang="en-US" sz="900" b="1" dirty="0" smtClean="0">
                <a:solidFill>
                  <a:schemeClr val="tx2">
                    <a:lumMod val="40000"/>
                    <a:lumOff val="60000"/>
                  </a:schemeClr>
                </a:solidFill>
                <a:latin typeface="Segoe" pitchFamily="34" charset="0"/>
              </a:rPr>
              <a:t>Nodes</a:t>
            </a:r>
            <a:endParaRPr lang="en-US" sz="900" b="1" dirty="0">
              <a:solidFill>
                <a:schemeClr val="tx2">
                  <a:lumMod val="40000"/>
                  <a:lumOff val="60000"/>
                </a:schemeClr>
              </a:solidFill>
              <a:latin typeface="Segoe"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91531" y="1675300"/>
            <a:ext cx="6098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45"/>
          <p:cNvGrpSpPr/>
          <p:nvPr/>
        </p:nvGrpSpPr>
        <p:grpSpPr>
          <a:xfrm>
            <a:off x="4861558" y="2009530"/>
            <a:ext cx="1178601" cy="657471"/>
            <a:chOff x="1676400" y="995065"/>
            <a:chExt cx="884181" cy="657471"/>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92420" y="995065"/>
              <a:ext cx="4575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1676400" y="1467869"/>
              <a:ext cx="884181" cy="184667"/>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1100" b="1" dirty="0" smtClean="0">
                  <a:solidFill>
                    <a:schemeClr val="tx2">
                      <a:lumMod val="40000"/>
                      <a:lumOff val="60000"/>
                    </a:schemeClr>
                  </a:solidFill>
                  <a:latin typeface="Segoe" pitchFamily="34" charset="0"/>
                </a:rPr>
                <a:t>Desktops</a:t>
              </a:r>
              <a:endParaRPr lang="en-US" sz="1100" b="1" dirty="0">
                <a:solidFill>
                  <a:schemeClr val="tx2">
                    <a:lumMod val="40000"/>
                    <a:lumOff val="60000"/>
                  </a:schemeClr>
                </a:solidFill>
                <a:latin typeface="Segoe" pitchFamily="34" charset="0"/>
              </a:endParaRPr>
            </a:p>
          </p:txBody>
        </p:sp>
      </p:grpSp>
      <p:sp>
        <p:nvSpPr>
          <p:cNvPr id="21" name="Rounded Rectangle 20"/>
          <p:cNvSpPr/>
          <p:nvPr/>
        </p:nvSpPr>
        <p:spPr>
          <a:xfrm>
            <a:off x="1900870" y="2563132"/>
            <a:ext cx="1294266" cy="18006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900" b="1" dirty="0" smtClean="0">
                <a:solidFill>
                  <a:schemeClr val="tx2">
                    <a:lumMod val="40000"/>
                    <a:lumOff val="60000"/>
                  </a:schemeClr>
                </a:solidFill>
                <a:latin typeface="Segoe" pitchFamily="34" charset="0"/>
              </a:rPr>
              <a:t>HPC Head Node</a:t>
            </a:r>
            <a:endParaRPr lang="en-US" sz="900" b="1" dirty="0">
              <a:solidFill>
                <a:schemeClr val="tx2">
                  <a:lumMod val="40000"/>
                  <a:lumOff val="60000"/>
                </a:schemeClr>
              </a:solidFill>
              <a:latin typeface="Segoe" pitchFamily="34" charset="0"/>
            </a:endParaRPr>
          </a:p>
        </p:txBody>
      </p:sp>
      <p:sp>
        <p:nvSpPr>
          <p:cNvPr id="22" name="Rounded Rectangle 21"/>
          <p:cNvSpPr/>
          <p:nvPr/>
        </p:nvSpPr>
        <p:spPr>
          <a:xfrm>
            <a:off x="1900871" y="3706132"/>
            <a:ext cx="1156185" cy="18006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900" b="1" dirty="0" smtClean="0">
                <a:solidFill>
                  <a:schemeClr val="tx2">
                    <a:lumMod val="40000"/>
                    <a:lumOff val="60000"/>
                  </a:schemeClr>
                </a:solidFill>
                <a:latin typeface="Segoe" pitchFamily="34" charset="0"/>
              </a:rPr>
              <a:t>Broker</a:t>
            </a:r>
            <a:r>
              <a:rPr lang="en-US" sz="900" b="1" dirty="0" smtClean="0">
                <a:solidFill>
                  <a:srgbClr val="002060"/>
                </a:solidFill>
                <a:latin typeface="Segoe" pitchFamily="34" charset="0"/>
              </a:rPr>
              <a:t> </a:t>
            </a:r>
            <a:r>
              <a:rPr lang="en-US" sz="900" b="1" dirty="0" smtClean="0">
                <a:solidFill>
                  <a:schemeClr val="tx2">
                    <a:lumMod val="40000"/>
                    <a:lumOff val="60000"/>
                  </a:schemeClr>
                </a:solidFill>
                <a:latin typeface="Segoe" pitchFamily="34" charset="0"/>
              </a:rPr>
              <a:t>Node</a:t>
            </a:r>
            <a:endParaRPr lang="en-US" sz="900" b="1" dirty="0">
              <a:solidFill>
                <a:schemeClr val="tx2">
                  <a:lumMod val="40000"/>
                  <a:lumOff val="60000"/>
                </a:schemeClr>
              </a:solidFill>
              <a:latin typeface="Segoe" pitchFamily="34" charset="0"/>
            </a:endParaRPr>
          </a:p>
        </p:txBody>
      </p:sp>
      <p:pic>
        <p:nvPicPr>
          <p:cNvPr id="2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613" y="3264742"/>
            <a:ext cx="1284869"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613" y="3149369"/>
            <a:ext cx="1284869"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613" y="3027931"/>
            <a:ext cx="1284869" cy="64182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urved Connector 26"/>
          <p:cNvCxnSpPr/>
          <p:nvPr/>
        </p:nvCxnSpPr>
        <p:spPr>
          <a:xfrm>
            <a:off x="2806839" y="3273979"/>
            <a:ext cx="2621774" cy="196300"/>
          </a:xfrm>
          <a:prstGeom prst="curvedConnector3">
            <a:avLst>
              <a:gd name="adj1" fmla="val 50000"/>
            </a:avLst>
          </a:prstGeom>
          <a:ln w="2540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Picture 2" descr="\\eventsql\dvd\Online_ART\DVD_ART36\Artwork_Imagery\Icons - Illustrations\_ VISTA STYL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4278" y="2951731"/>
            <a:ext cx="1001931" cy="7516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ventsql\dvd\Online_ART\DVD_ART36\Artwork_Imagery\Icons - Illustrations\_ VISTA STYL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3205" y="1802049"/>
            <a:ext cx="1001931" cy="75164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flipH="1">
            <a:off x="2473704" y="2699412"/>
            <a:ext cx="2118" cy="427423"/>
          </a:xfrm>
          <a:prstGeom prst="straightConnector1">
            <a:avLst/>
          </a:prstGeom>
          <a:ln w="2540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6" name="Picture 2" descr="\\eventsql\dvd\Online_ART\DVD_ART36\Artwork_Imagery\Icons - Illustrations\_ REAL VISTA STYLE\desktop compu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697" y="1893450"/>
            <a:ext cx="1196172" cy="897363"/>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p:cNvSpPr txBox="1">
            <a:spLocks/>
          </p:cNvSpPr>
          <p:nvPr/>
        </p:nvSpPr>
        <p:spPr>
          <a:xfrm>
            <a:off x="1038382" y="1139588"/>
            <a:ext cx="9751060" cy="457200"/>
          </a:xfrm>
          <a:prstGeom prst="rect">
            <a:avLst/>
          </a:prstGeom>
          <a:solidFill>
            <a:schemeClr val="tx1"/>
          </a:solidFill>
          <a:ln>
            <a:noFill/>
          </a:ln>
          <a:scene3d>
            <a:camera prst="orthographicFront"/>
            <a:lightRig rig="threePt" dir="t"/>
          </a:scene3d>
          <a:sp3d>
            <a:bevelT/>
          </a:sp3d>
        </p:spPr>
        <p:txBody>
          <a:bodyPr vert="horz" lIns="0" tIns="0" rIns="0" bIns="0" rtlCol="0" anchor="ctr">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smtClean="0">
                <a:solidFill>
                  <a:srgbClr val="002060"/>
                </a:solidFill>
                <a:uLnTx/>
                <a:uFillTx/>
                <a:latin typeface="Segoe" pitchFamily="34" charset="0"/>
              </a:rPr>
              <a:t>Compute Nodes On-Premise and in Azure Simultaneously</a:t>
            </a:r>
            <a:endParaRPr kumimoji="0" lang="en-US" sz="2000" b="1" i="0" u="none" strike="noStrike" kern="1200" normalizeH="0" baseline="0" noProof="0" dirty="0">
              <a:solidFill>
                <a:srgbClr val="002060"/>
              </a:solidFill>
              <a:uLnTx/>
              <a:uFillTx/>
              <a:latin typeface="Segoe" pitchFamily="34" charset="0"/>
            </a:endParaRPr>
          </a:p>
        </p:txBody>
      </p:sp>
      <p:sp>
        <p:nvSpPr>
          <p:cNvPr id="49" name="Cloud 48"/>
          <p:cNvSpPr/>
          <p:nvPr/>
        </p:nvSpPr>
        <p:spPr>
          <a:xfrm>
            <a:off x="2437764" y="4247132"/>
            <a:ext cx="4744931" cy="2534669"/>
          </a:xfrm>
          <a:prstGeom prst="cloud">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gradFill>
          <a:ln>
            <a:solidFill>
              <a:schemeClr val="tx2"/>
            </a:solidFill>
          </a:ln>
          <a:effectLst>
            <a:glow rad="635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rgbClr val="002060"/>
              </a:solidFill>
              <a:latin typeface="Garamond" pitchFamily="18" charset="0"/>
            </a:endParaRPr>
          </a:p>
        </p:txBody>
      </p:sp>
      <p:sp>
        <p:nvSpPr>
          <p:cNvPr id="50" name="TextBox 49"/>
          <p:cNvSpPr txBox="1"/>
          <p:nvPr/>
        </p:nvSpPr>
        <p:spPr>
          <a:xfrm>
            <a:off x="5755456" y="5013506"/>
            <a:ext cx="898003" cy="400110"/>
          </a:xfrm>
          <a:prstGeom prst="rect">
            <a:avLst/>
          </a:prstGeom>
          <a:noFill/>
        </p:spPr>
        <p:txBody>
          <a:bodyPr wrap="none" rtlCol="0">
            <a:spAutoFit/>
          </a:bodyPr>
          <a:lstStyle/>
          <a:p>
            <a:r>
              <a:rPr lang="en-US" sz="2000" b="1" dirty="0" smtClean="0">
                <a:solidFill>
                  <a:srgbClr val="002060"/>
                </a:solidFill>
                <a:latin typeface="Segoe" pitchFamily="34" charset="0"/>
              </a:rPr>
              <a:t>Azure</a:t>
            </a:r>
            <a:endParaRPr lang="en-US" sz="2000" b="1" dirty="0">
              <a:solidFill>
                <a:srgbClr val="002060"/>
              </a:solidFill>
              <a:latin typeface="Segoe" pitchFamily="34" charset="0"/>
            </a:endParaRPr>
          </a:p>
        </p:txBody>
      </p:sp>
      <p:sp>
        <p:nvSpPr>
          <p:cNvPr id="51" name="Rounded Rectangle 50"/>
          <p:cNvSpPr/>
          <p:nvPr/>
        </p:nvSpPr>
        <p:spPr>
          <a:xfrm>
            <a:off x="4386289" y="6283900"/>
            <a:ext cx="1178593" cy="193100"/>
          </a:xfrm>
          <a:prstGeom prst="roundRect">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en-US" sz="800" dirty="0" smtClean="0">
                <a:solidFill>
                  <a:srgbClr val="002060"/>
                </a:solidFill>
                <a:latin typeface="Segoe" pitchFamily="34" charset="0"/>
              </a:rPr>
              <a:t>Compute Instances</a:t>
            </a:r>
            <a:endParaRPr lang="en-US" sz="800" dirty="0">
              <a:solidFill>
                <a:srgbClr val="002060"/>
              </a:solidFill>
              <a:latin typeface="Segoe" pitchFamily="34" charset="0"/>
            </a:endParaRPr>
          </a:p>
        </p:txBody>
      </p:sp>
      <p:pic>
        <p:nvPicPr>
          <p:cNvPr id="52" name="Picture 2" descr="\\eventsql\dvd\Online_ART\DVD_ART36\Artwork_Imagery\Icons - Illustrations\_ VIRTUALIZATION ICONS\Server Virtual 2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3983" y="5622526"/>
            <a:ext cx="1181439" cy="67123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eventsql\dvd\Online_ART\DVD_ART36\Artwork_Imagery\Icons - Illustrations\_ VIRTUALIZATION ICONS\Server Virtual 2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2858" y="5443834"/>
            <a:ext cx="1181439" cy="671232"/>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le 53"/>
          <p:cNvSpPr/>
          <p:nvPr/>
        </p:nvSpPr>
        <p:spPr>
          <a:xfrm>
            <a:off x="2867532" y="5826378"/>
            <a:ext cx="1205853" cy="193422"/>
          </a:xfrm>
          <a:prstGeom prst="round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lang="en-US" sz="800" dirty="0" smtClean="0">
                <a:solidFill>
                  <a:srgbClr val="002060"/>
                </a:solidFill>
                <a:latin typeface="Segoe" pitchFamily="34" charset="0"/>
              </a:rPr>
              <a:t>Compute Proxies</a:t>
            </a:r>
            <a:endParaRPr lang="en-US" sz="800" dirty="0">
              <a:solidFill>
                <a:srgbClr val="002060"/>
              </a:solidFill>
              <a:latin typeface="Segoe" pitchFamily="34" charset="0"/>
            </a:endParaRPr>
          </a:p>
        </p:txBody>
      </p:sp>
      <p:pic>
        <p:nvPicPr>
          <p:cNvPr id="55" name="Picture 2" descr="\\eventsql\dvd\Online_ART\DVD_ART36\Artwork_Imagery\Icons - Illustrations\_ VIRTUALIZATION ICONS\Server Virtual 2U.png"/>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797963" y="5155146"/>
            <a:ext cx="1181439" cy="6712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eventsql\dvd\Online_ART\DVD_ART36\Artwork_Imagery\Icons - Illustrations\_ VIRTUALIZATION ICONS\Server Virtual 2U.png"/>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806838" y="4976454"/>
            <a:ext cx="1181439" cy="67123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eventsql\dvd\Online_ART\DVD_ART36\Artwork_Imagery\Icons - Illustrations\_ VIRTUALIZATION ICONS\Server Virtual 2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7662" y="5256026"/>
            <a:ext cx="1181439" cy="6712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eventsql\dvd\Online_ART\DVD_ART36\Artwork_Imagery\Icons - Illustrations\_ VIRTUALIZATION ICONS\Server Virtual 2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6537" y="5077334"/>
            <a:ext cx="1181439" cy="6712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eventsql\dvd\Online_ART\DVD_ART36\Artwork_Imagery\Icons - Illustrations\_ VIRTUALIZATION ICONS\Server Virtual 2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6231" y="4939502"/>
            <a:ext cx="1181439" cy="67123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eventsql\dvd\Online_ART\DVD_ART36\Artwork_Imagery\Icons - Illustrations\_ VIRTUALIZATION ICONS\Server Virtual 2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5106" y="4760810"/>
            <a:ext cx="1181439" cy="67123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eventsql\dvd\Online_ART\DVD_ART36\Artwork_Imagery\Icons - Illustrations\_ VIRTUALIZATION ICONS\Server Virtual 2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6231" y="4634702"/>
            <a:ext cx="1181439" cy="67123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eventsql\dvd\Online_ART\DVD_ART36\Artwork_Imagery\Icons - Illustrations\_ VIRTUALIZATION ICONS\Server Virtual 2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5106" y="4456010"/>
            <a:ext cx="1181439" cy="671232"/>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Arrow Connector 62"/>
          <p:cNvCxnSpPr/>
          <p:nvPr/>
        </p:nvCxnSpPr>
        <p:spPr>
          <a:xfrm>
            <a:off x="3682718" y="5475194"/>
            <a:ext cx="781336" cy="0"/>
          </a:xfrm>
          <a:prstGeom prst="straightConnector1">
            <a:avLst/>
          </a:prstGeom>
          <a:ln w="254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3682718" y="5046518"/>
            <a:ext cx="781336" cy="428676"/>
          </a:xfrm>
          <a:prstGeom prst="straightConnector1">
            <a:avLst/>
          </a:prstGeom>
          <a:ln w="254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751166" y="5520034"/>
            <a:ext cx="523798" cy="306666"/>
          </a:xfrm>
          <a:prstGeom prst="straightConnector1">
            <a:avLst/>
          </a:prstGeom>
          <a:ln w="254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50"/>
          <p:cNvCxnSpPr>
            <a:stCxn id="22" idx="2"/>
            <a:endCxn id="56" idx="1"/>
          </p:cNvCxnSpPr>
          <p:nvPr/>
        </p:nvCxnSpPr>
        <p:spPr>
          <a:xfrm rot="16200000" flipH="1">
            <a:off x="1929966" y="4435198"/>
            <a:ext cx="1425870" cy="327875"/>
          </a:xfrm>
          <a:prstGeom prst="curvedConnector2">
            <a:avLst/>
          </a:prstGeom>
          <a:ln w="2540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69725" y="4530437"/>
            <a:ext cx="782265"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Internet</a:t>
            </a:r>
          </a:p>
        </p:txBody>
      </p:sp>
    </p:spTree>
    <p:extLst>
      <p:ext uri="{BB962C8B-B14F-4D97-AF65-F5344CB8AC3E}">
        <p14:creationId xmlns:p14="http://schemas.microsoft.com/office/powerpoint/2010/main" val="730225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836612" y="190500"/>
            <a:ext cx="9323388" cy="1523494"/>
          </a:xfrm>
        </p:spPr>
        <p:txBody>
          <a:bodyPr/>
          <a:lstStyle/>
          <a:p>
            <a:r>
              <a:rPr lang="en-US" dirty="0" smtClean="0"/>
              <a:t>SOA app: </a:t>
            </a:r>
            <a:r>
              <a:rPr lang="en-US" dirty="0"/>
              <a:t>Asian Options</a:t>
            </a:r>
            <a:br>
              <a:rPr lang="en-US" dirty="0"/>
            </a:br>
            <a:r>
              <a:rPr lang="en-US" sz="4000" dirty="0">
                <a:solidFill>
                  <a:schemeClr val="accent1"/>
                </a:solidFill>
              </a:rPr>
              <a:t>Embarrassingly parallel, no data</a:t>
            </a:r>
            <a:r>
              <a:rPr lang="en-US" dirty="0"/>
              <a:t> </a:t>
            </a:r>
          </a:p>
        </p:txBody>
      </p:sp>
      <p:sp>
        <p:nvSpPr>
          <p:cNvPr id="6" name="TextBox 5"/>
          <p:cNvSpPr txBox="1"/>
          <p:nvPr/>
        </p:nvSpPr>
        <p:spPr>
          <a:xfrm>
            <a:off x="836612" y="3159222"/>
            <a:ext cx="7212149" cy="1440394"/>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Resources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Azure &amp;  Dedicated Node instances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HPC head node</a:t>
            </a:r>
          </a:p>
        </p:txBody>
      </p:sp>
      <p:sp>
        <p:nvSpPr>
          <p:cNvPr id="7" name="TextBox 6"/>
          <p:cNvSpPr txBox="1"/>
          <p:nvPr/>
        </p:nvSpPr>
        <p:spPr>
          <a:xfrm>
            <a:off x="836612" y="4688898"/>
            <a:ext cx="6400800" cy="182819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Benefits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Flexible resources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Scaling and scheduling handled by HPC</a:t>
            </a:r>
          </a:p>
        </p:txBody>
      </p:sp>
      <p:sp>
        <p:nvSpPr>
          <p:cNvPr id="8" name="TextBox 7"/>
          <p:cNvSpPr txBox="1"/>
          <p:nvPr/>
        </p:nvSpPr>
        <p:spPr>
          <a:xfrm>
            <a:off x="836612" y="2111517"/>
            <a:ext cx="6400800" cy="96641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Work</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No code change!</a:t>
            </a:r>
          </a:p>
        </p:txBody>
      </p:sp>
    </p:spTree>
    <p:extLst>
      <p:ext uri="{BB962C8B-B14F-4D97-AF65-F5344CB8AC3E}">
        <p14:creationId xmlns:p14="http://schemas.microsoft.com/office/powerpoint/2010/main" val="14064274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784471" y="228600"/>
            <a:ext cx="9323388" cy="1523494"/>
          </a:xfrm>
        </p:spPr>
        <p:txBody>
          <a:bodyPr/>
          <a:lstStyle/>
          <a:p>
            <a:r>
              <a:rPr lang="en-US" dirty="0" smtClean="0"/>
              <a:t>Parametric app: </a:t>
            </a:r>
            <a:r>
              <a:rPr lang="en-US" dirty="0"/>
              <a:t>Movie Rendering</a:t>
            </a:r>
            <a:br>
              <a:rPr lang="en-US" dirty="0"/>
            </a:br>
            <a:r>
              <a:rPr lang="en-US" sz="4000" dirty="0">
                <a:solidFill>
                  <a:schemeClr val="accent1"/>
                </a:solidFill>
              </a:rPr>
              <a:t>Embarrassingly parallel + </a:t>
            </a:r>
            <a:r>
              <a:rPr lang="en-US" sz="4000" dirty="0" smtClean="0">
                <a:solidFill>
                  <a:schemeClr val="accent1"/>
                </a:solidFill>
              </a:rPr>
              <a:t>data</a:t>
            </a:r>
            <a:endParaRPr lang="en-US" dirty="0">
              <a:solidFill>
                <a:schemeClr val="accent1"/>
              </a:solidFill>
            </a:endParaRPr>
          </a:p>
        </p:txBody>
      </p:sp>
      <p:sp>
        <p:nvSpPr>
          <p:cNvPr id="9" name="TextBox 8"/>
          <p:cNvSpPr txBox="1"/>
          <p:nvPr/>
        </p:nvSpPr>
        <p:spPr>
          <a:xfrm>
            <a:off x="784471" y="1913403"/>
            <a:ext cx="6400800" cy="4302716"/>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Work</a:t>
            </a:r>
          </a:p>
          <a:p>
            <a:pPr marL="460375" lvl="1"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Data staging</a:t>
            </a:r>
          </a:p>
          <a:p>
            <a:r>
              <a:rPr lang="en-US" sz="3200" dirty="0">
                <a:gradFill>
                  <a:gsLst>
                    <a:gs pos="0">
                      <a:schemeClr val="tx1"/>
                    </a:gs>
                    <a:gs pos="86000">
                      <a:schemeClr val="tx1"/>
                    </a:gs>
                  </a:gsLst>
                  <a:lin ang="5400000" scaled="0"/>
                </a:gradFill>
              </a:rPr>
              <a:t>Resources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All Azure Node instances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HPC head nod</a:t>
            </a:r>
            <a:r>
              <a:rPr lang="en-US" sz="3200" dirty="0" smtClean="0">
                <a:gradFill>
                  <a:gsLst>
                    <a:gs pos="0">
                      <a:schemeClr val="tx1"/>
                    </a:gs>
                    <a:gs pos="86000">
                      <a:schemeClr val="tx1"/>
                    </a:gs>
                  </a:gsLst>
                  <a:lin ang="5400000" scaled="0"/>
                </a:gradFill>
              </a:rPr>
              <a:t>e</a:t>
            </a:r>
          </a:p>
          <a:p>
            <a:r>
              <a:rPr lang="en-US" sz="3200" dirty="0">
                <a:gradFill>
                  <a:gsLst>
                    <a:gs pos="0">
                      <a:schemeClr val="tx1"/>
                    </a:gs>
                    <a:gs pos="86000">
                      <a:schemeClr val="tx1"/>
                    </a:gs>
                  </a:gsLst>
                  <a:lin ang="5400000" scaled="0"/>
                </a:gradFill>
              </a:rPr>
              <a:t>Benefits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Flexible resources</a:t>
            </a:r>
          </a:p>
          <a:p>
            <a:pPr marL="460375"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Scaling and scheduling handled </a:t>
            </a:r>
            <a:r>
              <a:rPr lang="en-US" sz="2800" dirty="0" smtClean="0">
                <a:gradFill>
                  <a:gsLst>
                    <a:gs pos="0">
                      <a:schemeClr val="tx1"/>
                    </a:gs>
                    <a:gs pos="100000">
                      <a:schemeClr val="tx1"/>
                    </a:gs>
                  </a:gsLst>
                  <a:lin ang="5400000" scaled="0"/>
                </a:gradFill>
              </a:rPr>
              <a:t/>
            </a:r>
            <a:br>
              <a:rPr lang="en-US" sz="2800" dirty="0" smtClean="0">
                <a:gradFill>
                  <a:gsLst>
                    <a:gs pos="0">
                      <a:schemeClr val="tx1"/>
                    </a:gs>
                    <a:gs pos="100000">
                      <a:schemeClr val="tx1"/>
                    </a:gs>
                  </a:gsLst>
                  <a:lin ang="5400000" scaled="0"/>
                </a:gradFill>
              </a:rPr>
            </a:br>
            <a:r>
              <a:rPr lang="en-US" sz="2800" dirty="0" smtClean="0">
                <a:gradFill>
                  <a:gsLst>
                    <a:gs pos="0">
                      <a:schemeClr val="tx1"/>
                    </a:gs>
                    <a:gs pos="100000">
                      <a:schemeClr val="tx1"/>
                    </a:gs>
                  </a:gsLst>
                  <a:lin ang="5400000" scaled="0"/>
                </a:gradFill>
              </a:rPr>
              <a:t>by </a:t>
            </a:r>
            <a:r>
              <a:rPr lang="en-US" sz="2800" dirty="0">
                <a:gradFill>
                  <a:gsLst>
                    <a:gs pos="0">
                      <a:schemeClr val="tx1"/>
                    </a:gs>
                    <a:gs pos="100000">
                      <a:schemeClr val="tx1"/>
                    </a:gs>
                  </a:gsLst>
                  <a:lin ang="5400000" scaled="0"/>
                </a:gradFill>
              </a:rPr>
              <a:t>HPC</a:t>
            </a:r>
          </a:p>
        </p:txBody>
      </p:sp>
    </p:spTree>
    <p:extLst>
      <p:ext uri="{BB962C8B-B14F-4D97-AF65-F5344CB8AC3E}">
        <p14:creationId xmlns:p14="http://schemas.microsoft.com/office/powerpoint/2010/main" val="10751967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sz="half" idx="1"/>
          </p:nvPr>
        </p:nvSpPr>
        <p:spPr>
          <a:xfrm>
            <a:off x="519112" y="1447800"/>
            <a:ext cx="7951787" cy="1742015"/>
          </a:xfrm>
        </p:spPr>
        <p:txBody>
          <a:bodyPr/>
          <a:lstStyle/>
          <a:p>
            <a:r>
              <a:rPr lang="en-US" dirty="0" smtClean="0"/>
              <a:t>Goals</a:t>
            </a:r>
          </a:p>
          <a:p>
            <a:pPr lvl="1"/>
            <a:r>
              <a:rPr lang="en-US" dirty="0" smtClean="0"/>
              <a:t>Understand on-premises HPC </a:t>
            </a:r>
            <a:r>
              <a:rPr lang="en-US" dirty="0" err="1" smtClean="0"/>
              <a:t>vs</a:t>
            </a:r>
            <a:r>
              <a:rPr lang="en-US" dirty="0" smtClean="0"/>
              <a:t> in Windows Azure</a:t>
            </a:r>
          </a:p>
          <a:p>
            <a:pPr lvl="1"/>
            <a:r>
              <a:rPr lang="en-US" dirty="0" smtClean="0"/>
              <a:t>Learn what’s best suited for burst to Azure from HPC</a:t>
            </a:r>
          </a:p>
          <a:p>
            <a:pPr lvl="1"/>
            <a:r>
              <a:rPr lang="en-US" dirty="0" smtClean="0"/>
              <a:t>See how to scale up and out in the Cloud</a:t>
            </a:r>
          </a:p>
        </p:txBody>
      </p:sp>
      <p:sp>
        <p:nvSpPr>
          <p:cNvPr id="7" name="Content Placeholder 6"/>
          <p:cNvSpPr>
            <a:spLocks noGrp="1"/>
          </p:cNvSpPr>
          <p:nvPr>
            <p:ph sz="half" idx="2"/>
          </p:nvPr>
        </p:nvSpPr>
        <p:spPr>
          <a:xfrm>
            <a:off x="519113" y="3213100"/>
            <a:ext cx="7215187" cy="2419124"/>
          </a:xfrm>
        </p:spPr>
        <p:txBody>
          <a:bodyPr/>
          <a:lstStyle/>
          <a:p>
            <a:r>
              <a:rPr lang="en-US" dirty="0"/>
              <a:t>How we’ll get there</a:t>
            </a:r>
          </a:p>
          <a:p>
            <a:pPr lvl="1"/>
            <a:r>
              <a:rPr lang="en-US" dirty="0"/>
              <a:t>Introduction</a:t>
            </a:r>
          </a:p>
          <a:p>
            <a:pPr lvl="1"/>
            <a:r>
              <a:rPr lang="en-US" dirty="0"/>
              <a:t>Applications in Azure</a:t>
            </a:r>
          </a:p>
          <a:p>
            <a:pPr lvl="1"/>
            <a:r>
              <a:rPr lang="en-US" dirty="0"/>
              <a:t>Applications on-premises</a:t>
            </a:r>
          </a:p>
          <a:p>
            <a:pPr lvl="1"/>
            <a:r>
              <a:rPr lang="en-US" dirty="0"/>
              <a:t>Azure and HPC integration</a:t>
            </a:r>
          </a:p>
          <a:p>
            <a:pPr lvl="1"/>
            <a:r>
              <a:rPr lang="en-US" dirty="0" smtClean="0"/>
              <a:t>Summary</a:t>
            </a:r>
            <a:endParaRPr lang="en-US" dirty="0"/>
          </a:p>
        </p:txBody>
      </p:sp>
    </p:spTree>
    <p:extLst>
      <p:ext uri="{BB962C8B-B14F-4D97-AF65-F5344CB8AC3E}">
        <p14:creationId xmlns:p14="http://schemas.microsoft.com/office/powerpoint/2010/main" val="340817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669713" cy="609398"/>
          </a:xfrm>
        </p:spPr>
        <p:txBody>
          <a:bodyPr/>
          <a:lstStyle/>
          <a:p>
            <a:r>
              <a:rPr lang="en-US" dirty="0" smtClean="0"/>
              <a:t>An example : Better Faster Product Design</a:t>
            </a:r>
            <a:endParaRPr lang="en-US" dirty="0"/>
          </a:p>
        </p:txBody>
      </p:sp>
      <p:sp>
        <p:nvSpPr>
          <p:cNvPr id="5" name="Text Placeholder 2"/>
          <p:cNvSpPr>
            <a:spLocks noGrp="1"/>
          </p:cNvSpPr>
          <p:nvPr>
            <p:ph type="body" sz="quarter" idx="10"/>
          </p:nvPr>
        </p:nvSpPr>
        <p:spPr>
          <a:xfrm>
            <a:off x="596972" y="1411696"/>
            <a:ext cx="8777625" cy="4967514"/>
          </a:xfrm>
        </p:spPr>
        <p:txBody>
          <a:bodyPr/>
          <a:lstStyle/>
          <a:p>
            <a:pPr marL="0" indent="0">
              <a:buNone/>
            </a:pPr>
            <a:r>
              <a:rPr lang="en-US" sz="3600" dirty="0" smtClean="0">
                <a:solidFill>
                  <a:schemeClr val="tx1"/>
                </a:solidFill>
              </a:rPr>
              <a:t>Shape Optimization with Sculptor</a:t>
            </a:r>
          </a:p>
          <a:p>
            <a:r>
              <a:rPr lang="en-US" dirty="0" smtClean="0">
                <a:solidFill>
                  <a:schemeClr val="tx1"/>
                </a:solidFill>
              </a:rPr>
              <a:t>Cut design times</a:t>
            </a:r>
          </a:p>
          <a:p>
            <a:r>
              <a:rPr lang="en-US" dirty="0" smtClean="0">
                <a:solidFill>
                  <a:schemeClr val="tx1"/>
                </a:solidFill>
              </a:rPr>
              <a:t>Cut design costs</a:t>
            </a:r>
          </a:p>
          <a:p>
            <a:r>
              <a:rPr lang="en-US" dirty="0" smtClean="0">
                <a:solidFill>
                  <a:schemeClr val="tx1"/>
                </a:solidFill>
              </a:rPr>
              <a:t>Provide better products</a:t>
            </a:r>
          </a:p>
          <a:p>
            <a:r>
              <a:rPr lang="en-US" dirty="0" smtClean="0">
                <a:solidFill>
                  <a:schemeClr val="tx1"/>
                </a:solidFill>
              </a:rPr>
              <a:t>Geometric optimization</a:t>
            </a:r>
          </a:p>
          <a:p>
            <a:r>
              <a:rPr lang="en-US" dirty="0" smtClean="0">
                <a:solidFill>
                  <a:schemeClr val="tx1"/>
                </a:solidFill>
              </a:rPr>
              <a:t>New trend in design</a:t>
            </a:r>
          </a:p>
          <a:p>
            <a:endParaRPr lang="en-US" sz="4000" dirty="0" smtClean="0">
              <a:solidFill>
                <a:srgbClr val="FF0000"/>
              </a:solidFill>
            </a:endParaRPr>
          </a:p>
          <a:p>
            <a:endParaRPr lang="en-US" dirty="0" smtClean="0">
              <a:solidFill>
                <a:srgbClr val="FF0000"/>
              </a:solidFill>
            </a:endParaRPr>
          </a:p>
          <a:p>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264685" y="3074146"/>
            <a:ext cx="11525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495"/>
          <a:stretch/>
        </p:blipFill>
        <p:spPr bwMode="auto">
          <a:xfrm>
            <a:off x="7749224" y="3121946"/>
            <a:ext cx="1152525" cy="58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9754"/>
          <a:stretch/>
        </p:blipFill>
        <p:spPr bwMode="auto">
          <a:xfrm>
            <a:off x="5994243" y="4754628"/>
            <a:ext cx="123802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1508" r="21402"/>
          <a:stretch/>
        </p:blipFill>
        <p:spPr bwMode="auto">
          <a:xfrm>
            <a:off x="9189653" y="3121946"/>
            <a:ext cx="104502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989" r="38848"/>
          <a:stretch/>
        </p:blipFill>
        <p:spPr bwMode="auto">
          <a:xfrm>
            <a:off x="7834381" y="4776400"/>
            <a:ext cx="135527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611" t="-12500" r="59969" b="1"/>
          <a:stretch/>
        </p:blipFill>
        <p:spPr bwMode="auto">
          <a:xfrm>
            <a:off x="8657047" y="3889390"/>
            <a:ext cx="10652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6899"/>
          <a:stretch/>
        </p:blipFill>
        <p:spPr bwMode="auto">
          <a:xfrm>
            <a:off x="6525942" y="3965590"/>
            <a:ext cx="141264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7974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smtClean="0"/>
              <a:t>Latin </a:t>
            </a:r>
            <a:r>
              <a:rPr lang="en-US" sz="4000" dirty="0" err="1" smtClean="0"/>
              <a:t>HyperCube</a:t>
            </a:r>
            <a:r>
              <a:rPr lang="en-US" sz="4000" dirty="0" smtClean="0"/>
              <a:t> – </a:t>
            </a:r>
            <a:r>
              <a:rPr lang="en-US" sz="4000" dirty="0">
                <a:solidFill>
                  <a:schemeClr val="tx1"/>
                </a:solidFill>
              </a:rPr>
              <a:t>c</a:t>
            </a:r>
            <a:r>
              <a:rPr lang="en-US" sz="4000" dirty="0" smtClean="0">
                <a:solidFill>
                  <a:schemeClr val="tx1"/>
                </a:solidFill>
              </a:rPr>
              <a:t>ompute what you can afford</a:t>
            </a:r>
            <a:endParaRPr lang="en-US" sz="4000" dirty="0">
              <a:solidFill>
                <a:schemeClr val="tx1"/>
              </a:solidFill>
            </a:endParaRPr>
          </a:p>
        </p:txBody>
      </p:sp>
      <p:sp>
        <p:nvSpPr>
          <p:cNvPr id="3" name="Text Placeholder 2"/>
          <p:cNvSpPr>
            <a:spLocks noGrp="1"/>
          </p:cNvSpPr>
          <p:nvPr>
            <p:ph type="body" sz="quarter" idx="10"/>
          </p:nvPr>
        </p:nvSpPr>
        <p:spPr>
          <a:xfrm>
            <a:off x="6675147" y="1766228"/>
            <a:ext cx="5513678" cy="3151632"/>
          </a:xfrm>
        </p:spPr>
        <p:txBody>
          <a:bodyPr/>
          <a:lstStyle/>
          <a:p>
            <a:pPr marL="0" indent="0">
              <a:buNone/>
            </a:pPr>
            <a:r>
              <a:rPr lang="en-US" dirty="0" smtClean="0">
                <a:solidFill>
                  <a:schemeClr val="tx1"/>
                </a:solidFill>
              </a:rPr>
              <a:t>Latin </a:t>
            </a:r>
            <a:r>
              <a:rPr lang="en-US" dirty="0" err="1" smtClean="0">
                <a:solidFill>
                  <a:schemeClr val="tx1"/>
                </a:solidFill>
              </a:rPr>
              <a:t>hyperCube</a:t>
            </a:r>
            <a:r>
              <a:rPr lang="en-US" dirty="0" smtClean="0">
                <a:solidFill>
                  <a:schemeClr val="tx1"/>
                </a:solidFill>
              </a:rPr>
              <a:t> sampling</a:t>
            </a:r>
          </a:p>
          <a:p>
            <a:r>
              <a:rPr lang="en-US" dirty="0" smtClean="0">
                <a:solidFill>
                  <a:schemeClr val="tx1"/>
                </a:solidFill>
              </a:rPr>
              <a:t>A Statistical method</a:t>
            </a:r>
          </a:p>
          <a:p>
            <a:r>
              <a:rPr lang="en-US" dirty="0" smtClean="0">
                <a:solidFill>
                  <a:schemeClr val="tx1"/>
                </a:solidFill>
              </a:rPr>
              <a:t>Know your cost up front</a:t>
            </a:r>
          </a:p>
          <a:p>
            <a:r>
              <a:rPr lang="en-US" dirty="0" smtClean="0">
                <a:solidFill>
                  <a:schemeClr val="tx1"/>
                </a:solidFill>
              </a:rPr>
              <a:t>Know you time to solution</a:t>
            </a:r>
          </a:p>
          <a:p>
            <a:r>
              <a:rPr lang="en-US" dirty="0">
                <a:solidFill>
                  <a:schemeClr val="tx1"/>
                </a:solidFill>
              </a:rPr>
              <a:t>More design </a:t>
            </a:r>
            <a:r>
              <a:rPr lang="en-US" dirty="0" smtClean="0">
                <a:solidFill>
                  <a:schemeClr val="tx1"/>
                </a:solidFill>
              </a:rPr>
              <a:t>insight</a:t>
            </a:r>
          </a:p>
          <a:p>
            <a:r>
              <a:rPr lang="en-US" dirty="0">
                <a:solidFill>
                  <a:schemeClr val="tx1"/>
                </a:solidFill>
              </a:rPr>
              <a:t>Best </a:t>
            </a:r>
            <a:r>
              <a:rPr lang="en-US" dirty="0" smtClean="0">
                <a:solidFill>
                  <a:schemeClr val="tx1"/>
                </a:solidFill>
              </a:rPr>
              <a:t>statistical accuracy</a:t>
            </a:r>
            <a:endParaRPr lang="en-US" dirty="0">
              <a:solidFill>
                <a:schemeClr val="tx1"/>
              </a:solidFill>
            </a:endParaRPr>
          </a:p>
        </p:txBody>
      </p:sp>
      <p:pic>
        <p:nvPicPr>
          <p:cNvPr id="5" name="Picture 4" descr="cid:image002.png@01CBE4AE.5E79BC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9730" y="1035484"/>
            <a:ext cx="4818890" cy="3653425"/>
          </a:xfrm>
          <a:prstGeom prst="rect">
            <a:avLst/>
          </a:prstGeom>
          <a:noFill/>
          <a:ln>
            <a:noFill/>
          </a:ln>
        </p:spPr>
      </p:pic>
      <p:pic>
        <p:nvPicPr>
          <p:cNvPr id="4" name="Picture 3" descr="cid:image001.png@01CBE4AE.5E79BCB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984895" y="2930939"/>
            <a:ext cx="2457924" cy="3653426"/>
          </a:xfrm>
          <a:prstGeom prst="rect">
            <a:avLst/>
          </a:prstGeom>
          <a:noFill/>
          <a:ln>
            <a:noFill/>
          </a:ln>
        </p:spPr>
      </p:pic>
    </p:spTree>
    <p:extLst>
      <p:ext uri="{BB962C8B-B14F-4D97-AF65-F5344CB8AC3E}">
        <p14:creationId xmlns:p14="http://schemas.microsoft.com/office/powerpoint/2010/main" val="374633450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12" y="228600"/>
            <a:ext cx="11149013" cy="609398"/>
          </a:xfrm>
        </p:spPr>
        <p:txBody>
          <a:bodyPr/>
          <a:lstStyle/>
          <a:p>
            <a:r>
              <a:rPr lang="en-US" dirty="0"/>
              <a:t>Automotive Intake Manifold </a:t>
            </a:r>
            <a:r>
              <a:rPr lang="en-US" dirty="0" smtClean="0"/>
              <a:t>Design</a:t>
            </a:r>
            <a:endParaRPr lang="en-US" dirty="0"/>
          </a:p>
        </p:txBody>
      </p:sp>
      <p:sp>
        <p:nvSpPr>
          <p:cNvPr id="3" name="Text Placeholder 2"/>
          <p:cNvSpPr>
            <a:spLocks noGrp="1"/>
          </p:cNvSpPr>
          <p:nvPr>
            <p:ph type="body" sz="quarter" idx="10"/>
          </p:nvPr>
        </p:nvSpPr>
        <p:spPr>
          <a:xfrm>
            <a:off x="519112" y="1447799"/>
            <a:ext cx="11149013" cy="1458861"/>
          </a:xfrm>
        </p:spPr>
        <p:txBody>
          <a:bodyPr/>
          <a:lstStyle/>
          <a:p>
            <a:r>
              <a:rPr lang="en-US" dirty="0" smtClean="0"/>
              <a:t>3% performance enhancement vs. over 60 humans working for months to get less than 0.6%.</a:t>
            </a:r>
          </a:p>
          <a:p>
            <a:endParaRPr lang="en-US" dirty="0"/>
          </a:p>
        </p:txBody>
      </p:sp>
      <p:pic>
        <p:nvPicPr>
          <p:cNvPr id="4" name="Picture 3" descr="cid:image004.png@01CBE4AF.8C338EF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55932" y="2518833"/>
            <a:ext cx="4877888" cy="364913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189397" y="6385645"/>
            <a:ext cx="4568558"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Courtesy of Ford Motor Company</a:t>
            </a:r>
          </a:p>
        </p:txBody>
      </p:sp>
      <p:sp>
        <p:nvSpPr>
          <p:cNvPr id="5" name="Text Placeholder 2"/>
          <p:cNvSpPr txBox="1">
            <a:spLocks/>
          </p:cNvSpPr>
          <p:nvPr/>
        </p:nvSpPr>
        <p:spPr>
          <a:xfrm>
            <a:off x="6955367" y="2518833"/>
            <a:ext cx="4839758" cy="263456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solidFill>
              </a:rPr>
              <a:t>Change shape of intake </a:t>
            </a:r>
          </a:p>
          <a:p>
            <a:r>
              <a:rPr lang="en-US" sz="2400" dirty="0" smtClean="0">
                <a:solidFill>
                  <a:schemeClr val="tx1"/>
                </a:solidFill>
              </a:rPr>
              <a:t>Improve flows</a:t>
            </a:r>
          </a:p>
          <a:p>
            <a:r>
              <a:rPr lang="en-US" sz="2400" dirty="0" smtClean="0">
                <a:solidFill>
                  <a:schemeClr val="tx1"/>
                </a:solidFill>
              </a:rPr>
              <a:t>Better gas mileage</a:t>
            </a:r>
          </a:p>
          <a:p>
            <a:r>
              <a:rPr lang="en-US" sz="2400" dirty="0" smtClean="0">
                <a:solidFill>
                  <a:schemeClr val="tx1"/>
                </a:solidFill>
              </a:rPr>
              <a:t>Better performance</a:t>
            </a:r>
            <a:endParaRPr lang="en-US" dirty="0" smtClean="0">
              <a:solidFill>
                <a:schemeClr val="tx1"/>
              </a:solidFill>
            </a:endParaRPr>
          </a:p>
          <a:p>
            <a:endParaRPr lang="en-US" dirty="0" smtClean="0">
              <a:solidFill>
                <a:srgbClr val="FF0000"/>
              </a:solidFill>
            </a:endParaRPr>
          </a:p>
          <a:p>
            <a:endParaRPr lang="en-US" dirty="0"/>
          </a:p>
        </p:txBody>
      </p:sp>
    </p:spTree>
    <p:extLst>
      <p:ext uri="{BB962C8B-B14F-4D97-AF65-F5344CB8AC3E}">
        <p14:creationId xmlns:p14="http://schemas.microsoft.com/office/powerpoint/2010/main" val="22495382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hlinkClick r:id="rId3"/>
              </a:rPr>
              <a:t>demo</a:t>
            </a:r>
            <a:endParaRPr lang="en-US" dirty="0"/>
          </a:p>
        </p:txBody>
      </p:sp>
      <p:sp>
        <p:nvSpPr>
          <p:cNvPr id="2" name="Title 1"/>
          <p:cNvSpPr>
            <a:spLocks noGrp="1"/>
          </p:cNvSpPr>
          <p:nvPr>
            <p:ph type="ctrTitle"/>
          </p:nvPr>
        </p:nvSpPr>
        <p:spPr>
          <a:xfrm>
            <a:off x="836611" y="218529"/>
            <a:ext cx="10375901" cy="1523494"/>
          </a:xfrm>
        </p:spPr>
        <p:txBody>
          <a:bodyPr/>
          <a:lstStyle/>
          <a:p>
            <a:r>
              <a:rPr lang="en-US" dirty="0" smtClean="0"/>
              <a:t>Sharing results: </a:t>
            </a:r>
            <a:r>
              <a:rPr lang="en-US" dirty="0"/>
              <a:t>Earthquake simulation</a:t>
            </a:r>
            <a:br>
              <a:rPr lang="en-US" dirty="0"/>
            </a:br>
            <a:r>
              <a:rPr lang="en-US" sz="3600" dirty="0">
                <a:solidFill>
                  <a:schemeClr val="accent1"/>
                </a:solidFill>
              </a:rPr>
              <a:t>MPI on-premises + data shared in </a:t>
            </a:r>
            <a:r>
              <a:rPr lang="en-US" sz="3600" dirty="0" smtClean="0">
                <a:solidFill>
                  <a:schemeClr val="accent1"/>
                </a:solidFill>
              </a:rPr>
              <a:t>Azure</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85" y="2020537"/>
            <a:ext cx="4876740" cy="2916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6611" y="3454383"/>
            <a:ext cx="6895432" cy="1914370"/>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Resources</a:t>
            </a:r>
          </a:p>
          <a:p>
            <a:pPr marL="460375" lvl="1"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HPC cluster</a:t>
            </a:r>
          </a:p>
          <a:p>
            <a:pPr marL="460375" lvl="1"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SQL Azure</a:t>
            </a:r>
          </a:p>
          <a:p>
            <a:pPr marL="460375" lvl="1"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Visualization app hosted in Azure</a:t>
            </a:r>
          </a:p>
        </p:txBody>
      </p:sp>
      <p:sp>
        <p:nvSpPr>
          <p:cNvPr id="7" name="TextBox 6"/>
          <p:cNvSpPr txBox="1"/>
          <p:nvPr/>
        </p:nvSpPr>
        <p:spPr>
          <a:xfrm>
            <a:off x="836611" y="5424153"/>
            <a:ext cx="6400800" cy="96641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Benefits</a:t>
            </a:r>
          </a:p>
          <a:p>
            <a:pPr marL="460375" lvl="1"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Share results</a:t>
            </a:r>
          </a:p>
        </p:txBody>
      </p:sp>
      <p:sp>
        <p:nvSpPr>
          <p:cNvPr id="8" name="TextBox 7"/>
          <p:cNvSpPr txBox="1"/>
          <p:nvPr/>
        </p:nvSpPr>
        <p:spPr>
          <a:xfrm>
            <a:off x="836611" y="1905000"/>
            <a:ext cx="6400800" cy="1440394"/>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Work</a:t>
            </a:r>
          </a:p>
          <a:p>
            <a:pPr marL="460375" lvl="1"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Transfer data to SQL Azure</a:t>
            </a:r>
          </a:p>
          <a:p>
            <a:pPr marL="460375" lvl="1" indent="-460375">
              <a:lnSpc>
                <a:spcPct val="90000"/>
              </a:lnSpc>
              <a:spcBef>
                <a:spcPct val="20000"/>
              </a:spcBef>
              <a:buSzPct val="90000"/>
              <a:buBlip>
                <a:blip r:embed="rId5"/>
              </a:buBlip>
            </a:pPr>
            <a:r>
              <a:rPr lang="en-US" sz="2800" dirty="0">
                <a:gradFill>
                  <a:gsLst>
                    <a:gs pos="0">
                      <a:schemeClr val="tx1"/>
                    </a:gs>
                    <a:gs pos="100000">
                      <a:schemeClr val="tx1"/>
                    </a:gs>
                  </a:gsLst>
                  <a:lin ang="5400000" scaled="0"/>
                </a:gradFill>
              </a:rPr>
              <a:t>Visualization app</a:t>
            </a:r>
          </a:p>
        </p:txBody>
      </p:sp>
    </p:spTree>
    <p:extLst>
      <p:ext uri="{BB962C8B-B14F-4D97-AF65-F5344CB8AC3E}">
        <p14:creationId xmlns:p14="http://schemas.microsoft.com/office/powerpoint/2010/main" val="26888255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743200"/>
            <a:ext cx="11149013" cy="609398"/>
          </a:xfrm>
        </p:spPr>
        <p:txBody>
          <a:bodyPr/>
          <a:lstStyle/>
          <a:p>
            <a:pPr algn="ctr"/>
            <a:r>
              <a:rPr lang="en-US" dirty="0" smtClean="0"/>
              <a:t>Summary</a:t>
            </a:r>
            <a:endParaRPr lang="en-US" dirty="0"/>
          </a:p>
        </p:txBody>
      </p:sp>
    </p:spTree>
    <p:extLst>
      <p:ext uri="{BB962C8B-B14F-4D97-AF65-F5344CB8AC3E}">
        <p14:creationId xmlns:p14="http://schemas.microsoft.com/office/powerpoint/2010/main" val="275162834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Nine Tips for Best Practices</a:t>
            </a:r>
            <a:endParaRPr lang="en-US" dirty="0"/>
          </a:p>
        </p:txBody>
      </p:sp>
      <p:sp>
        <p:nvSpPr>
          <p:cNvPr id="3" name="Content Placeholder 2"/>
          <p:cNvSpPr>
            <a:spLocks noGrp="1"/>
          </p:cNvSpPr>
          <p:nvPr>
            <p:ph idx="1"/>
          </p:nvPr>
        </p:nvSpPr>
        <p:spPr>
          <a:xfrm>
            <a:off x="519112" y="1447799"/>
            <a:ext cx="11669713" cy="4653582"/>
          </a:xfrm>
        </p:spPr>
        <p:txBody>
          <a:bodyPr/>
          <a:lstStyle/>
          <a:p>
            <a:r>
              <a:rPr lang="en-US" sz="2800" dirty="0"/>
              <a:t>Always consider total cost of ownership when making </a:t>
            </a:r>
            <a:r>
              <a:rPr lang="en-US" sz="2800" dirty="0" smtClean="0"/>
              <a:t>decisions</a:t>
            </a:r>
          </a:p>
          <a:p>
            <a:r>
              <a:rPr lang="en-US" sz="2800" dirty="0" smtClean="0"/>
              <a:t>Use </a:t>
            </a:r>
            <a:r>
              <a:rPr lang="en-US" sz="2800" dirty="0" err="1" smtClean="0"/>
              <a:t>.Net</a:t>
            </a:r>
            <a:r>
              <a:rPr lang="en-US" sz="2800" dirty="0" smtClean="0"/>
              <a:t> Parallel Libraries to take advantage of multi-core on Azure</a:t>
            </a:r>
          </a:p>
          <a:p>
            <a:r>
              <a:rPr lang="en-US" sz="2800" dirty="0" smtClean="0"/>
              <a:t>Use HPC Azure burst solution for scaling out to multi-node</a:t>
            </a:r>
          </a:p>
          <a:p>
            <a:r>
              <a:rPr lang="en-US" sz="2800" dirty="0"/>
              <a:t>Embarrassingly parallel CPU intensive jobs are best suited for Azure</a:t>
            </a:r>
          </a:p>
          <a:p>
            <a:r>
              <a:rPr lang="en-US" sz="2800" dirty="0"/>
              <a:t>Parametric sweep engine is a powerful yet simple way to </a:t>
            </a:r>
            <a:r>
              <a:rPr lang="en-US" sz="2800" dirty="0" smtClean="0"/>
              <a:t>scale</a:t>
            </a:r>
            <a:endParaRPr lang="en-US" sz="2800" dirty="0"/>
          </a:p>
          <a:p>
            <a:r>
              <a:rPr lang="en-US" sz="2800" dirty="0" smtClean="0"/>
              <a:t>Have multi-user design considerations for HPC Apps as a service</a:t>
            </a:r>
          </a:p>
          <a:p>
            <a:r>
              <a:rPr lang="en-US" sz="2800" dirty="0"/>
              <a:t>Hide cloud from your users by providing a transparent </a:t>
            </a:r>
            <a:r>
              <a:rPr lang="en-US" sz="2800" dirty="0" smtClean="0"/>
              <a:t>experience</a:t>
            </a:r>
          </a:p>
          <a:p>
            <a:r>
              <a:rPr lang="en-US" sz="2800" dirty="0" smtClean="0"/>
              <a:t>Minimize data transfer between on-premises and the cloud</a:t>
            </a:r>
          </a:p>
          <a:p>
            <a:r>
              <a:rPr lang="en-US" sz="2800" dirty="0" smtClean="0"/>
              <a:t>Be creative and focus on what you can do on Azure today</a:t>
            </a:r>
          </a:p>
          <a:p>
            <a:endParaRPr lang="en-US" sz="2800" dirty="0"/>
          </a:p>
        </p:txBody>
      </p:sp>
    </p:spTree>
    <p:extLst>
      <p:ext uri="{BB962C8B-B14F-4D97-AF65-F5344CB8AC3E}">
        <p14:creationId xmlns:p14="http://schemas.microsoft.com/office/powerpoint/2010/main" val="3465740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1149013" cy="1163395"/>
          </a:xfrm>
        </p:spPr>
        <p:txBody>
          <a:bodyPr/>
          <a:lstStyle/>
          <a:p>
            <a:r>
              <a:rPr lang="en-US" dirty="0"/>
              <a:t>The Microsoft Windows Computing Experience </a:t>
            </a:r>
            <a:r>
              <a:rPr lang="en-US" sz="4000" dirty="0" smtClean="0">
                <a:solidFill>
                  <a:srgbClr val="FF0000"/>
                </a:solidFill>
              </a:rPr>
              <a:t>	 </a:t>
            </a:r>
            <a:endParaRPr lang="en-US" sz="4000" dirty="0">
              <a:solidFill>
                <a:srgbClr val="FF0000"/>
              </a:solidFill>
            </a:endParaRPr>
          </a:p>
        </p:txBody>
      </p:sp>
      <p:pic>
        <p:nvPicPr>
          <p:cNvPr id="6" name="Picture 5" descr="Description: Description: cid:image002.png@01CBC713.8EB51810"/>
          <p:cNvPicPr/>
          <p:nvPr/>
        </p:nvPicPr>
        <p:blipFill>
          <a:blip r:embed="rId3">
            <a:extLst>
              <a:ext uri="{28A0092B-C50C-407E-A947-70E740481C1C}">
                <a14:useLocalDpi xmlns:a14="http://schemas.microsoft.com/office/drawing/2010/main" val="0"/>
              </a:ext>
            </a:extLst>
          </a:blip>
          <a:srcRect/>
          <a:stretch>
            <a:fillRect/>
          </a:stretch>
        </p:blipFill>
        <p:spPr bwMode="auto">
          <a:xfrm>
            <a:off x="3529533" y="1160295"/>
            <a:ext cx="7682980" cy="5354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82" y="3450908"/>
            <a:ext cx="2860559" cy="31957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0"/>
          </p:nvPr>
        </p:nvSpPr>
        <p:spPr>
          <a:xfrm>
            <a:off x="519112" y="1447799"/>
            <a:ext cx="2180545" cy="2486835"/>
          </a:xfrm>
        </p:spPr>
        <p:txBody>
          <a:bodyPr/>
          <a:lstStyle/>
          <a:p>
            <a:pPr marL="0" indent="0">
              <a:buNone/>
            </a:pPr>
            <a:r>
              <a:rPr lang="en-US" sz="2800" dirty="0"/>
              <a:t>Run on:</a:t>
            </a:r>
          </a:p>
          <a:p>
            <a:r>
              <a:rPr lang="en-US" sz="2400" dirty="0"/>
              <a:t>Client</a:t>
            </a:r>
          </a:p>
          <a:p>
            <a:r>
              <a:rPr lang="en-US" sz="2400" dirty="0"/>
              <a:t>Cluster</a:t>
            </a:r>
          </a:p>
          <a:p>
            <a:r>
              <a:rPr lang="en-US" sz="2400" dirty="0"/>
              <a:t>Cloud</a:t>
            </a:r>
          </a:p>
          <a:p>
            <a:pPr marL="0" indent="0">
              <a:buNone/>
            </a:pPr>
            <a:r>
              <a:rPr lang="en-US" sz="2800" dirty="0">
                <a:solidFill>
                  <a:schemeClr val="bg2"/>
                </a:solidFill>
              </a:rPr>
              <a:t>Transparently</a:t>
            </a:r>
          </a:p>
          <a:p>
            <a:endParaRPr lang="en-US" sz="2400" dirty="0"/>
          </a:p>
        </p:txBody>
      </p:sp>
    </p:spTree>
    <p:extLst>
      <p:ext uri="{BB962C8B-B14F-4D97-AF65-F5344CB8AC3E}">
        <p14:creationId xmlns:p14="http://schemas.microsoft.com/office/powerpoint/2010/main" val="21818123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09398"/>
          </a:xfrm>
        </p:spPr>
        <p:txBody>
          <a:bodyPr/>
          <a:lstStyle/>
          <a:p>
            <a:r>
              <a:rPr lang="en-US" dirty="0">
                <a:ea typeface="ＭＳ Ｐゴシック" pitchFamily="-72" charset="-128"/>
                <a:cs typeface="ＭＳ Ｐゴシック" pitchFamily="-72" charset="-128"/>
              </a:rPr>
              <a:t>Developer Benefits of </a:t>
            </a:r>
            <a:r>
              <a:rPr lang="en-US" dirty="0" smtClean="0">
                <a:ea typeface="ＭＳ Ｐゴシック" pitchFamily="-72" charset="-128"/>
                <a:cs typeface="ＭＳ Ｐゴシック" pitchFamily="-72" charset="-128"/>
              </a:rPr>
              <a:t>Windows</a:t>
            </a:r>
            <a:endParaRPr lang="en-US" dirty="0"/>
          </a:p>
        </p:txBody>
      </p:sp>
      <p:sp>
        <p:nvSpPr>
          <p:cNvPr id="3" name="Content Placeholder 2"/>
          <p:cNvSpPr>
            <a:spLocks noGrp="1"/>
          </p:cNvSpPr>
          <p:nvPr>
            <p:ph idx="1"/>
          </p:nvPr>
        </p:nvSpPr>
        <p:spPr/>
        <p:txBody>
          <a:bodyPr/>
          <a:lstStyle/>
          <a:p>
            <a:r>
              <a:rPr lang="en-US" smtClean="0"/>
              <a:t>Easier binary distribution</a:t>
            </a:r>
          </a:p>
          <a:p>
            <a:pPr lvl="1"/>
            <a:r>
              <a:rPr lang="en-US" smtClean="0"/>
              <a:t>Compile once, run everywhere</a:t>
            </a:r>
          </a:p>
          <a:p>
            <a:pPr lvl="1"/>
            <a:r>
              <a:rPr lang="en-US" smtClean="0"/>
              <a:t>from laptop, to desktop, to Windows HPC, to Windows Azure</a:t>
            </a:r>
          </a:p>
          <a:p>
            <a:r>
              <a:rPr lang="en-US" smtClean="0"/>
              <a:t>Better tools, first class developer support</a:t>
            </a:r>
          </a:p>
          <a:p>
            <a:pPr lvl="1"/>
            <a:r>
              <a:rPr lang="en-US" smtClean="0"/>
              <a:t>Visual Studio and other tools make development easier</a:t>
            </a:r>
          </a:p>
          <a:p>
            <a:r>
              <a:rPr lang="en-US" smtClean="0"/>
              <a:t>More potential new users and developers</a:t>
            </a:r>
          </a:p>
          <a:p>
            <a:pPr lvl="1"/>
            <a:r>
              <a:rPr lang="en-US" smtClean="0"/>
              <a:t>Run on World’s most popular OS</a:t>
            </a:r>
          </a:p>
          <a:p>
            <a:pPr lvl="1"/>
            <a:r>
              <a:rPr lang="en-US" smtClean="0"/>
              <a:t>Reveal issues by exercising code on commercial platform</a:t>
            </a:r>
          </a:p>
          <a:p>
            <a:endParaRPr lang="en-US" dirty="0"/>
          </a:p>
        </p:txBody>
      </p:sp>
    </p:spTree>
    <p:extLst>
      <p:ext uri="{BB962C8B-B14F-4D97-AF65-F5344CB8AC3E}">
        <p14:creationId xmlns:p14="http://schemas.microsoft.com/office/powerpoint/2010/main" val="2290018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18025303"/>
              </p:ext>
            </p:extLst>
          </p:nvPr>
        </p:nvGraphicFramePr>
        <p:xfrm>
          <a:off x="821375" y="2199441"/>
          <a:ext cx="10749222" cy="406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147"/>
          <p:cNvSpPr>
            <a:spLocks noChangeArrowheads="1"/>
          </p:cNvSpPr>
          <p:nvPr/>
        </p:nvSpPr>
        <p:spPr bwMode="auto">
          <a:xfrm>
            <a:off x="1828324" y="1663065"/>
            <a:ext cx="8735325" cy="830962"/>
          </a:xfrm>
          <a:prstGeom prst="rect">
            <a:avLst/>
          </a:prstGeom>
          <a:noFill/>
          <a:ln w="9525">
            <a:noFill/>
            <a:miter lim="800000"/>
            <a:headEnd/>
            <a:tailEnd/>
          </a:ln>
          <a:effectLst/>
        </p:spPr>
        <p:txBody>
          <a:bodyPr wrap="square" lIns="121883" tIns="60943" rIns="121883" bIns="60943">
            <a:spAutoFit/>
          </a:bodyPr>
          <a:lstStyle/>
          <a:p>
            <a:endParaRPr lang="en-US" sz="2700" dirty="0"/>
          </a:p>
          <a:p>
            <a:endParaRPr lang="en-US" sz="1900" dirty="0"/>
          </a:p>
        </p:txBody>
      </p:sp>
      <p:sp>
        <p:nvSpPr>
          <p:cNvPr id="8" name="TextBox 7"/>
          <p:cNvSpPr txBox="1"/>
          <p:nvPr/>
        </p:nvSpPr>
        <p:spPr>
          <a:xfrm>
            <a:off x="3250359" y="1891665"/>
            <a:ext cx="246244" cy="615553"/>
          </a:xfrm>
          <a:prstGeom prst="rect">
            <a:avLst/>
          </a:prstGeom>
          <a:noFill/>
        </p:spPr>
        <p:txBody>
          <a:bodyPr wrap="none" lIns="121883" tIns="60943" rIns="121883" bIns="60943" rtlCol="0">
            <a:spAutoFit/>
          </a:bodyPr>
          <a:lstStyle/>
          <a:p>
            <a:endParaRPr lang="en-US" sz="3200" dirty="0"/>
          </a:p>
        </p:txBody>
      </p:sp>
      <p:sp>
        <p:nvSpPr>
          <p:cNvPr id="2" name="Title 1"/>
          <p:cNvSpPr>
            <a:spLocks noGrp="1"/>
          </p:cNvSpPr>
          <p:nvPr>
            <p:ph type="title"/>
          </p:nvPr>
        </p:nvSpPr>
        <p:spPr/>
        <p:txBody>
          <a:bodyPr/>
          <a:lstStyle/>
          <a:p>
            <a:r>
              <a:rPr lang="en-US" smtClean="0"/>
              <a:t>Building a Healthy App Ecosystem to Support HPC and Azure</a:t>
            </a:r>
            <a:endParaRPr lang="en-US" dirty="0"/>
          </a:p>
        </p:txBody>
      </p:sp>
    </p:spTree>
    <p:extLst>
      <p:ext uri="{BB962C8B-B14F-4D97-AF65-F5344CB8AC3E}">
        <p14:creationId xmlns:p14="http://schemas.microsoft.com/office/powerpoint/2010/main" val="191016343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wiererm2\CDROM$\DVD_ART34\Artwork_Imagery\Icons - Illustrations\Roadmaps and traffic signs\roadmap background blue.png"/>
          <p:cNvPicPr>
            <a:picLocks noChangeAspect="1" noChangeArrowheads="1"/>
          </p:cNvPicPr>
          <p:nvPr/>
        </p:nvPicPr>
        <p:blipFill>
          <a:blip r:embed="rId3" cstate="screen"/>
          <a:srcRect/>
          <a:stretch>
            <a:fillRect/>
          </a:stretch>
        </p:blipFill>
        <p:spPr bwMode="auto">
          <a:xfrm>
            <a:off x="-406294" y="-228600"/>
            <a:ext cx="13001413" cy="7315200"/>
          </a:xfrm>
          <a:prstGeom prst="rect">
            <a:avLst/>
          </a:prstGeom>
          <a:noFill/>
          <a:ln w="9525">
            <a:noFill/>
            <a:miter lim="800000"/>
            <a:headEnd/>
            <a:tailEnd/>
          </a:ln>
        </p:spPr>
      </p:pic>
      <p:sp>
        <p:nvSpPr>
          <p:cNvPr id="8" name="Title 7"/>
          <p:cNvSpPr>
            <a:spLocks noGrp="1"/>
          </p:cNvSpPr>
          <p:nvPr>
            <p:ph type="title"/>
          </p:nvPr>
        </p:nvSpPr>
        <p:spPr/>
        <p:txBody>
          <a:bodyPr/>
          <a:lstStyle/>
          <a:p>
            <a:r>
              <a:rPr lang="en-US" dirty="0" smtClean="0">
                <a:solidFill>
                  <a:schemeClr val="bg1"/>
                </a:solidFill>
              </a:rPr>
              <a:t>HPC Server 2008 R2 Roadmap</a:t>
            </a:r>
            <a:endParaRPr lang="en-US" dirty="0">
              <a:solidFill>
                <a:schemeClr val="bg1"/>
              </a:solidFill>
            </a:endParaRPr>
          </a:p>
        </p:txBody>
      </p:sp>
      <p:pic>
        <p:nvPicPr>
          <p:cNvPr id="82" name="Picture 2" descr="\\wiererm2\CDROM$\DVD_ART34\Artwork_Imagery\Icons - Illustrations\timeline\timeli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10929"/>
            <a:ext cx="12188825" cy="838200"/>
          </a:xfrm>
          <a:prstGeom prst="rect">
            <a:avLst/>
          </a:prstGeom>
          <a:noFill/>
        </p:spPr>
      </p:pic>
      <p:grpSp>
        <p:nvGrpSpPr>
          <p:cNvPr id="83" name="Group 46"/>
          <p:cNvGrpSpPr/>
          <p:nvPr/>
        </p:nvGrpSpPr>
        <p:grpSpPr>
          <a:xfrm>
            <a:off x="3859795" y="1066800"/>
            <a:ext cx="3961368" cy="2253930"/>
            <a:chOff x="2955637" y="2775272"/>
            <a:chExt cx="2438400" cy="2253930"/>
          </a:xfrm>
        </p:grpSpPr>
        <p:pic>
          <p:nvPicPr>
            <p:cNvPr id="84" name="Picture 6" descr="\\wiererm2\CDROM$\DVD_ART34\Artwork_Imagery\Icons - Illustrations\timeline\timeline bead  oval gol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9170" y="2775272"/>
              <a:ext cx="1336098" cy="882329"/>
            </a:xfrm>
            <a:prstGeom prst="rect">
              <a:avLst/>
            </a:prstGeom>
            <a:noFill/>
          </p:spPr>
        </p:pic>
        <p:sp>
          <p:nvSpPr>
            <p:cNvPr id="85" name="TextBox 84"/>
            <p:cNvSpPr txBox="1"/>
            <p:nvPr/>
          </p:nvSpPr>
          <p:spPr>
            <a:xfrm>
              <a:off x="3269668" y="3852447"/>
              <a:ext cx="2040286" cy="523220"/>
            </a:xfrm>
            <a:prstGeom prst="rect">
              <a:avLst/>
            </a:prstGeom>
            <a:noFill/>
          </p:spPr>
          <p:txBody>
            <a:bodyPr wrap="square" rtlCol="0">
              <a:spAutoFit/>
            </a:bodyPr>
            <a:lstStyle/>
            <a:p>
              <a:pPr algn="ctr"/>
              <a:r>
                <a:rPr lang="en-US" sz="1400" b="1" dirty="0" smtClean="0">
                  <a:solidFill>
                    <a:srgbClr val="FFFFFF"/>
                  </a:solidFill>
                  <a:latin typeface="Segoe   "/>
                </a:rPr>
                <a:t>Microsoft HPC Server 2008 R2 SP1 &amp;</a:t>
              </a:r>
            </a:p>
            <a:p>
              <a:pPr algn="ctr"/>
              <a:r>
                <a:rPr lang="en-US" sz="1400" b="1" dirty="0" err="1" smtClean="0">
                  <a:solidFill>
                    <a:srgbClr val="FFFFFF"/>
                  </a:solidFill>
                  <a:latin typeface="Segoe   "/>
                </a:rPr>
                <a:t>LINQtoHPC</a:t>
              </a:r>
              <a:r>
                <a:rPr lang="en-US" sz="1400" b="1" dirty="0" smtClean="0">
                  <a:solidFill>
                    <a:srgbClr val="FFFFFF"/>
                  </a:solidFill>
                  <a:latin typeface="Segoe   "/>
                </a:rPr>
                <a:t> CTP</a:t>
              </a:r>
            </a:p>
          </p:txBody>
        </p:sp>
        <p:sp>
          <p:nvSpPr>
            <p:cNvPr id="86" name="Content Placeholder 2"/>
            <p:cNvSpPr txBox="1">
              <a:spLocks/>
            </p:cNvSpPr>
            <p:nvPr/>
          </p:nvSpPr>
          <p:spPr>
            <a:xfrm>
              <a:off x="2955637" y="4441372"/>
              <a:ext cx="2438400" cy="587830"/>
            </a:xfrm>
            <a:prstGeom prst="rect">
              <a:avLst/>
            </a:prstGeom>
          </p:spPr>
          <p:txBody>
            <a:bodyPr/>
            <a:lstStyle/>
            <a:p>
              <a:pPr marL="342900" indent="-182880">
                <a:buFont typeface="Wingdings" pitchFamily="2" charset="2"/>
                <a:buChar char="Ø"/>
                <a:defRPr/>
              </a:pPr>
              <a:endParaRPr lang="en-US" sz="1200" b="1" dirty="0" smtClean="0">
                <a:solidFill>
                  <a:srgbClr val="FFFFFF"/>
                </a:solidFill>
                <a:latin typeface="Segoe   "/>
              </a:endParaRPr>
            </a:p>
            <a:p>
              <a:pPr marL="160020">
                <a:defRPr/>
              </a:pPr>
              <a:endParaRPr lang="en-US" sz="1200" b="1" dirty="0" smtClean="0">
                <a:solidFill>
                  <a:srgbClr val="FFFFFF"/>
                </a:solidFill>
                <a:latin typeface="Segoe   "/>
              </a:endParaRPr>
            </a:p>
            <a:p>
              <a:pPr marL="342900" indent="-182880">
                <a:spcBef>
                  <a:spcPts val="300"/>
                </a:spcBef>
                <a:buFont typeface="Wingdings" pitchFamily="2" charset="2"/>
                <a:buChar char="Ø"/>
                <a:defRPr/>
              </a:pPr>
              <a:r>
                <a:rPr lang="en-US" sz="1200" b="1" dirty="0" smtClean="0">
                  <a:solidFill>
                    <a:srgbClr val="FFFFFF"/>
                  </a:solidFill>
                  <a:latin typeface="Segoe   "/>
                </a:rPr>
                <a:t>Integration with Windows Azure:</a:t>
              </a:r>
            </a:p>
            <a:p>
              <a:pPr marL="445770" indent="-285750">
                <a:spcBef>
                  <a:spcPts val="300"/>
                </a:spcBef>
                <a:buFont typeface="Wingdings" pitchFamily="2" charset="2"/>
                <a:buChar char="§"/>
                <a:defRPr/>
              </a:pPr>
              <a:r>
                <a:rPr lang="en-US" sz="1200" b="1" dirty="0" smtClean="0">
                  <a:solidFill>
                    <a:srgbClr val="FFFFFF"/>
                  </a:solidFill>
                  <a:latin typeface="Segoe   "/>
                </a:rPr>
                <a:t>“Burst” SOA and Parametric sweep jobs to Azure as worker roles.</a:t>
              </a:r>
            </a:p>
            <a:p>
              <a:pPr marL="445770" indent="-285750">
                <a:spcBef>
                  <a:spcPts val="300"/>
                </a:spcBef>
                <a:buFont typeface="Wingdings" pitchFamily="2" charset="2"/>
                <a:buChar char="§"/>
                <a:defRPr/>
              </a:pPr>
              <a:r>
                <a:rPr lang="en-US" sz="1200" b="1" dirty="0" smtClean="0">
                  <a:solidFill>
                    <a:srgbClr val="FFFFFF"/>
                  </a:solidFill>
                  <a:latin typeface="Segoe   "/>
                </a:rPr>
                <a:t>All compute nodes in Azure with head-node only on-premise. </a:t>
              </a:r>
            </a:p>
            <a:p>
              <a:pPr marL="342900" indent="-182880">
                <a:spcBef>
                  <a:spcPts val="300"/>
                </a:spcBef>
                <a:buFont typeface="Wingdings" pitchFamily="2" charset="2"/>
                <a:buChar char="Ø"/>
                <a:defRPr/>
              </a:pPr>
              <a:r>
                <a:rPr lang="en-US" sz="1200" b="1" dirty="0" smtClean="0">
                  <a:solidFill>
                    <a:srgbClr val="FFFFFF"/>
                  </a:solidFill>
                  <a:latin typeface="Segoe   "/>
                </a:rPr>
                <a:t>User activity scheduling for workstation nodes</a:t>
              </a:r>
            </a:p>
            <a:p>
              <a:pPr marL="342900" indent="-182880">
                <a:spcBef>
                  <a:spcPts val="300"/>
                </a:spcBef>
                <a:buFont typeface="Wingdings" pitchFamily="2" charset="2"/>
                <a:buChar char="Ø"/>
                <a:defRPr/>
              </a:pPr>
              <a:r>
                <a:rPr lang="en-US" sz="1200" b="1" dirty="0" smtClean="0">
                  <a:solidFill>
                    <a:srgbClr val="FFFFFF"/>
                  </a:solidFill>
                  <a:latin typeface="Segoe   "/>
                </a:rPr>
                <a:t>C# cluster SOA debugger for VS 2010.</a:t>
              </a:r>
            </a:p>
            <a:p>
              <a:pPr marL="160020">
                <a:defRPr/>
              </a:pPr>
              <a:endParaRPr lang="en-US" sz="1200" b="1" dirty="0" smtClean="0">
                <a:solidFill>
                  <a:srgbClr val="FFFFFF"/>
                </a:solidFill>
                <a:latin typeface="Segoe   "/>
              </a:endParaRPr>
            </a:p>
          </p:txBody>
        </p:sp>
      </p:grpSp>
      <p:grpSp>
        <p:nvGrpSpPr>
          <p:cNvPr id="87" name="Group 45"/>
          <p:cNvGrpSpPr/>
          <p:nvPr/>
        </p:nvGrpSpPr>
        <p:grpSpPr>
          <a:xfrm>
            <a:off x="-203146" y="1110929"/>
            <a:ext cx="4266090" cy="2438400"/>
            <a:chOff x="0" y="2819401"/>
            <a:chExt cx="3104606" cy="2438400"/>
          </a:xfrm>
        </p:grpSpPr>
        <p:pic>
          <p:nvPicPr>
            <p:cNvPr id="88" name="Picture 3" descr="\\wiererm2\CDROM$\DVD_ART34\Artwork_Imagery\Icons - Illustrations\timeline\Purple timeline be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515" y="2819401"/>
              <a:ext cx="1426223" cy="882329"/>
            </a:xfrm>
            <a:prstGeom prst="rect">
              <a:avLst/>
            </a:prstGeom>
            <a:noFill/>
          </p:spPr>
        </p:pic>
        <p:sp>
          <p:nvSpPr>
            <p:cNvPr id="89" name="TextBox 88"/>
            <p:cNvSpPr txBox="1"/>
            <p:nvPr/>
          </p:nvSpPr>
          <p:spPr>
            <a:xfrm>
              <a:off x="453173" y="3852447"/>
              <a:ext cx="2198257" cy="307777"/>
            </a:xfrm>
            <a:prstGeom prst="rect">
              <a:avLst/>
            </a:prstGeom>
            <a:noFill/>
          </p:spPr>
          <p:txBody>
            <a:bodyPr wrap="square" rtlCol="0">
              <a:spAutoFit/>
            </a:bodyPr>
            <a:lstStyle/>
            <a:p>
              <a:pPr algn="ctr"/>
              <a:r>
                <a:rPr lang="en-US" sz="1400" b="1" dirty="0" smtClean="0">
                  <a:solidFill>
                    <a:srgbClr val="FFFFFF"/>
                  </a:solidFill>
                  <a:latin typeface="Segoe   "/>
                </a:rPr>
                <a:t>Microsoft HPC Server 2008 R2</a:t>
              </a:r>
            </a:p>
          </p:txBody>
        </p:sp>
        <p:sp>
          <p:nvSpPr>
            <p:cNvPr id="90" name="Content Placeholder 2"/>
            <p:cNvSpPr txBox="1">
              <a:spLocks/>
            </p:cNvSpPr>
            <p:nvPr/>
          </p:nvSpPr>
          <p:spPr>
            <a:xfrm>
              <a:off x="0" y="4441371"/>
              <a:ext cx="3104606" cy="816430"/>
            </a:xfrm>
            <a:prstGeom prst="rect">
              <a:avLst/>
            </a:prstGeom>
          </p:spPr>
          <p:txBody>
            <a:bodyPr/>
            <a:lstStyle/>
            <a:p>
              <a:pPr marL="160020">
                <a:defRPr/>
              </a:pPr>
              <a:endParaRPr lang="en-US" sz="1200" b="1" dirty="0">
                <a:solidFill>
                  <a:srgbClr val="FFFFFF"/>
                </a:solidFill>
                <a:latin typeface="Segoe   "/>
              </a:endParaRPr>
            </a:p>
            <a:p>
              <a:pPr marL="160020">
                <a:defRPr/>
              </a:pPr>
              <a:endParaRPr lang="en-US" sz="1200" b="1" dirty="0">
                <a:solidFill>
                  <a:srgbClr val="FFFFFF"/>
                </a:solidFill>
                <a:latin typeface="Segoe   "/>
              </a:endParaRPr>
            </a:p>
            <a:p>
              <a:pPr marL="342900" indent="-182880">
                <a:spcBef>
                  <a:spcPts val="300"/>
                </a:spcBef>
                <a:buFont typeface="Wingdings" pitchFamily="2" charset="2"/>
                <a:buChar char="Ø"/>
                <a:defRPr/>
              </a:pPr>
              <a:r>
                <a:rPr lang="en-US" sz="1200" b="1" dirty="0" smtClean="0">
                  <a:solidFill>
                    <a:srgbClr val="FFFFFF"/>
                  </a:solidFill>
                  <a:latin typeface="Segoe   "/>
                </a:rPr>
                <a:t>Excel on HPC clusters</a:t>
              </a:r>
            </a:p>
            <a:p>
              <a:pPr marL="342900" indent="-182880">
                <a:spcBef>
                  <a:spcPts val="300"/>
                </a:spcBef>
                <a:buFont typeface="Wingdings" pitchFamily="2" charset="2"/>
                <a:buChar char="Ø"/>
                <a:defRPr/>
              </a:pPr>
              <a:r>
                <a:rPr lang="en-US" sz="1200" b="1" dirty="0" smtClean="0">
                  <a:solidFill>
                    <a:srgbClr val="FFFFFF"/>
                  </a:solidFill>
                  <a:latin typeface="Segoe   "/>
                </a:rPr>
                <a:t>Schedule jobs to workstations</a:t>
              </a:r>
            </a:p>
            <a:p>
              <a:pPr marL="342900" indent="-182880">
                <a:spcBef>
                  <a:spcPts val="300"/>
                </a:spcBef>
                <a:buFont typeface="Wingdings" pitchFamily="2" charset="2"/>
                <a:buChar char="Ø"/>
                <a:defRPr/>
              </a:pPr>
              <a:r>
                <a:rPr lang="en-US" sz="1200" b="1" dirty="0" smtClean="0">
                  <a:solidFill>
                    <a:srgbClr val="FFFFFF"/>
                  </a:solidFill>
                  <a:latin typeface="Segoe   "/>
                </a:rPr>
                <a:t>Business critical SOA</a:t>
              </a:r>
            </a:p>
            <a:p>
              <a:pPr marL="342900" indent="-182880">
                <a:spcBef>
                  <a:spcPts val="300"/>
                </a:spcBef>
                <a:buFont typeface="Wingdings" pitchFamily="2" charset="2"/>
                <a:buChar char="Ø"/>
                <a:defRPr/>
              </a:pPr>
              <a:r>
                <a:rPr lang="en-US" sz="1200" b="1" dirty="0" smtClean="0">
                  <a:solidFill>
                    <a:srgbClr val="FFFFFF"/>
                  </a:solidFill>
                  <a:latin typeface="Segoe   "/>
                </a:rPr>
                <a:t>Scale to 1000+ nodes out-of-the-box</a:t>
              </a:r>
            </a:p>
            <a:p>
              <a:pPr marL="342900" indent="-182880">
                <a:spcBef>
                  <a:spcPts val="300"/>
                </a:spcBef>
                <a:buFont typeface="Wingdings" pitchFamily="2" charset="2"/>
                <a:buChar char="Ø"/>
                <a:defRPr/>
              </a:pPr>
              <a:r>
                <a:rPr lang="en-US" sz="1200" b="1" dirty="0" smtClean="0">
                  <a:solidFill>
                    <a:srgbClr val="FFFFFF"/>
                  </a:solidFill>
                  <a:latin typeface="Segoe   "/>
                </a:rPr>
                <a:t>Dual boot clusters</a:t>
              </a:r>
            </a:p>
            <a:p>
              <a:pPr marL="342900" indent="-182880">
                <a:spcBef>
                  <a:spcPts val="300"/>
                </a:spcBef>
                <a:buFont typeface="Wingdings" pitchFamily="2" charset="2"/>
                <a:buChar char="Ø"/>
                <a:defRPr/>
              </a:pPr>
              <a:r>
                <a:rPr lang="en-US" sz="1200" b="1" dirty="0" smtClean="0">
                  <a:solidFill>
                    <a:srgbClr val="FFFFFF"/>
                  </a:solidFill>
                  <a:latin typeface="Segoe   "/>
                </a:rPr>
                <a:t>Diskless compute nodes</a:t>
              </a:r>
            </a:p>
            <a:p>
              <a:pPr marL="342900" indent="-182880">
                <a:spcBef>
                  <a:spcPts val="300"/>
                </a:spcBef>
                <a:buFont typeface="Wingdings" pitchFamily="2" charset="2"/>
                <a:buChar char="Ø"/>
                <a:defRPr/>
              </a:pPr>
              <a:r>
                <a:rPr lang="en-US" sz="1200" b="1" dirty="0" smtClean="0">
                  <a:solidFill>
                    <a:srgbClr val="FFFFFF"/>
                  </a:solidFill>
                  <a:latin typeface="Segoe   "/>
                </a:rPr>
                <a:t>Extensible diagnostics and troubleshooting framework</a:t>
              </a:r>
            </a:p>
            <a:p>
              <a:pPr marL="342900" indent="-182880">
                <a:spcBef>
                  <a:spcPts val="300"/>
                </a:spcBef>
                <a:buFont typeface="Wingdings" pitchFamily="2" charset="2"/>
                <a:buChar char="Ø"/>
                <a:defRPr/>
              </a:pPr>
              <a:r>
                <a:rPr lang="en-US" sz="1200" b="1" dirty="0" smtClean="0">
                  <a:solidFill>
                    <a:srgbClr val="FFFFFF"/>
                  </a:solidFill>
                  <a:latin typeface="Segoe   "/>
                </a:rPr>
                <a:t>Flexible, customizable color-coded Heat map</a:t>
              </a:r>
            </a:p>
            <a:p>
              <a:pPr marL="342900" indent="-182880">
                <a:buFont typeface="Wingdings" pitchFamily="2" charset="2"/>
                <a:buChar char="Ø"/>
                <a:defRPr/>
              </a:pPr>
              <a:endParaRPr lang="en-US" sz="1200" b="1" dirty="0" smtClean="0">
                <a:solidFill>
                  <a:srgbClr val="FFFFFF"/>
                </a:solidFill>
                <a:latin typeface="Segoe   "/>
              </a:endParaRPr>
            </a:p>
            <a:p>
              <a:pPr marL="342900" indent="-182880">
                <a:buFont typeface="Wingdings" pitchFamily="2" charset="2"/>
                <a:buChar char="Ø"/>
                <a:defRPr/>
              </a:pPr>
              <a:endParaRPr lang="en-US" sz="1200" b="1" dirty="0" smtClean="0">
                <a:solidFill>
                  <a:srgbClr val="FFFFFF"/>
                </a:solidFill>
                <a:latin typeface="Segoe   "/>
              </a:endParaRPr>
            </a:p>
            <a:p>
              <a:pPr marL="342900" indent="-342900">
                <a:buFont typeface="Wingdings" pitchFamily="2" charset="2"/>
                <a:buChar char="Ø"/>
                <a:defRPr/>
              </a:pPr>
              <a:endParaRPr lang="en-US" sz="1200" dirty="0" smtClean="0">
                <a:solidFill>
                  <a:srgbClr val="FFFFFF"/>
                </a:solidFill>
                <a:latin typeface="Segoe   "/>
              </a:endParaRPr>
            </a:p>
          </p:txBody>
        </p:sp>
      </p:grpSp>
      <p:grpSp>
        <p:nvGrpSpPr>
          <p:cNvPr id="91" name="Group 90"/>
          <p:cNvGrpSpPr/>
          <p:nvPr/>
        </p:nvGrpSpPr>
        <p:grpSpPr>
          <a:xfrm>
            <a:off x="7684564" y="1142999"/>
            <a:ext cx="4402688" cy="5715000"/>
            <a:chOff x="5764924" y="1142999"/>
            <a:chExt cx="3302876" cy="5715000"/>
          </a:xfrm>
        </p:grpSpPr>
        <p:pic>
          <p:nvPicPr>
            <p:cNvPr id="92" name="Picture 5" descr="\\wiererm2\CDROM$\DVD_ART34\Artwork_Imagery\Icons - Illustrations\timeline\Teal timeline bea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710" y="1142999"/>
              <a:ext cx="1823620" cy="838203"/>
            </a:xfrm>
            <a:prstGeom prst="rect">
              <a:avLst/>
            </a:prstGeom>
            <a:noFill/>
          </p:spPr>
        </p:pic>
        <p:sp>
          <p:nvSpPr>
            <p:cNvPr id="93" name="TextBox 92"/>
            <p:cNvSpPr txBox="1"/>
            <p:nvPr/>
          </p:nvSpPr>
          <p:spPr>
            <a:xfrm>
              <a:off x="6473241" y="2133600"/>
              <a:ext cx="2594559" cy="523220"/>
            </a:xfrm>
            <a:prstGeom prst="rect">
              <a:avLst/>
            </a:prstGeom>
            <a:noFill/>
          </p:spPr>
          <p:txBody>
            <a:bodyPr wrap="square" rtlCol="0">
              <a:spAutoFit/>
            </a:bodyPr>
            <a:lstStyle/>
            <a:p>
              <a:pPr algn="ctr"/>
              <a:r>
                <a:rPr lang="en-US" sz="1400" b="1" dirty="0" smtClean="0">
                  <a:solidFill>
                    <a:srgbClr val="FFFFFF"/>
                  </a:solidFill>
                  <a:latin typeface="Segoe   "/>
                </a:rPr>
                <a:t>Microsoft HPC Server 2008 R2 SP2*</a:t>
              </a:r>
            </a:p>
            <a:p>
              <a:pPr algn="ctr"/>
              <a:endParaRPr lang="en-US" sz="1400" b="1" dirty="0" smtClean="0">
                <a:solidFill>
                  <a:srgbClr val="FFFFFF"/>
                </a:solidFill>
                <a:latin typeface="Segoe   "/>
              </a:endParaRPr>
            </a:p>
          </p:txBody>
        </p:sp>
        <p:sp>
          <p:nvSpPr>
            <p:cNvPr id="94" name="Content Placeholder 2"/>
            <p:cNvSpPr txBox="1">
              <a:spLocks/>
            </p:cNvSpPr>
            <p:nvPr/>
          </p:nvSpPr>
          <p:spPr>
            <a:xfrm>
              <a:off x="5764924" y="3141114"/>
              <a:ext cx="3298803" cy="3716885"/>
            </a:xfrm>
            <a:prstGeom prst="rect">
              <a:avLst/>
            </a:prstGeom>
          </p:spPr>
          <p:txBody>
            <a:bodyPr/>
            <a:lstStyle/>
            <a:p>
              <a:pPr marL="342900" indent="-182880">
                <a:spcBef>
                  <a:spcPts val="300"/>
                </a:spcBef>
                <a:buFont typeface="Wingdings" pitchFamily="2" charset="2"/>
                <a:buChar char="Ø"/>
                <a:defRPr/>
              </a:pPr>
              <a:r>
                <a:rPr lang="en-US" sz="1200" b="1" dirty="0" smtClean="0">
                  <a:solidFill>
                    <a:srgbClr val="FFFFFF"/>
                  </a:solidFill>
                  <a:latin typeface="Segoe   "/>
                </a:rPr>
                <a:t>LINQ to HPC for </a:t>
              </a:r>
              <a:r>
                <a:rPr lang="en-US" sz="1200" b="1" dirty="0">
                  <a:solidFill>
                    <a:srgbClr val="FFFFFF"/>
                  </a:solidFill>
                  <a:latin typeface="Segoe   "/>
                </a:rPr>
                <a:t>large scale data analytics</a:t>
              </a:r>
            </a:p>
            <a:p>
              <a:pPr marL="342900" indent="-182880">
                <a:spcBef>
                  <a:spcPts val="300"/>
                </a:spcBef>
                <a:buFont typeface="Wingdings" pitchFamily="2" charset="2"/>
                <a:buChar char="Ø"/>
                <a:defRPr/>
              </a:pPr>
              <a:r>
                <a:rPr lang="en-US" sz="1200" b="1" dirty="0">
                  <a:solidFill>
                    <a:srgbClr val="FFFFFF"/>
                  </a:solidFill>
                  <a:latin typeface="Segoe   "/>
                </a:rPr>
                <a:t>MPI runtime in Windows </a:t>
              </a:r>
              <a:r>
                <a:rPr lang="en-US" sz="1200" b="1" dirty="0" smtClean="0">
                  <a:solidFill>
                    <a:srgbClr val="FFFFFF"/>
                  </a:solidFill>
                  <a:latin typeface="Segoe   "/>
                </a:rPr>
                <a:t>Azure</a:t>
              </a:r>
            </a:p>
            <a:p>
              <a:pPr marL="342900" indent="-182880">
                <a:spcBef>
                  <a:spcPts val="300"/>
                </a:spcBef>
                <a:buFont typeface="Wingdings" pitchFamily="2" charset="2"/>
                <a:buChar char="Ø"/>
                <a:defRPr/>
              </a:pPr>
              <a:r>
                <a:rPr lang="en-US" sz="1200" b="1" dirty="0" smtClean="0">
                  <a:solidFill>
                    <a:srgbClr val="FFFFFF"/>
                  </a:solidFill>
                  <a:latin typeface="Segoe   "/>
                </a:rPr>
                <a:t>Azure VM role</a:t>
              </a:r>
              <a:endParaRPr lang="en-US" sz="1200" b="1" dirty="0">
                <a:solidFill>
                  <a:srgbClr val="FFFFFF"/>
                </a:solidFill>
                <a:latin typeface="Segoe   "/>
              </a:endParaRPr>
            </a:p>
            <a:p>
              <a:pPr marL="342900" indent="-182880">
                <a:spcBef>
                  <a:spcPts val="300"/>
                </a:spcBef>
                <a:buFont typeface="Wingdings" pitchFamily="2" charset="2"/>
                <a:buChar char="Ø"/>
                <a:defRPr/>
              </a:pPr>
              <a:r>
                <a:rPr lang="en-US" sz="1200" b="1" dirty="0">
                  <a:solidFill>
                    <a:srgbClr val="FFFFFF"/>
                  </a:solidFill>
                  <a:latin typeface="Segoe   "/>
                </a:rPr>
                <a:t>New job scheduler policies</a:t>
              </a:r>
            </a:p>
            <a:p>
              <a:pPr marL="445770" indent="-285750">
                <a:spcBef>
                  <a:spcPts val="300"/>
                </a:spcBef>
                <a:buFont typeface="Wingdings" pitchFamily="2" charset="2"/>
                <a:buChar char="§"/>
                <a:defRPr/>
              </a:pPr>
              <a:r>
                <a:rPr lang="en-US" sz="1200" b="1" dirty="0">
                  <a:solidFill>
                    <a:srgbClr val="FFFFFF"/>
                  </a:solidFill>
                  <a:latin typeface="Segoe   "/>
                </a:rPr>
                <a:t>Lend/Borrow resource </a:t>
              </a:r>
              <a:r>
                <a:rPr lang="en-US" sz="1200" b="1" dirty="0" smtClean="0">
                  <a:solidFill>
                    <a:srgbClr val="FFFFFF"/>
                  </a:solidFill>
                  <a:latin typeface="Segoe   "/>
                </a:rPr>
                <a:t>pools</a:t>
              </a:r>
            </a:p>
            <a:p>
              <a:pPr marL="445770" indent="-285750">
                <a:spcBef>
                  <a:spcPts val="300"/>
                </a:spcBef>
                <a:buFont typeface="Wingdings" pitchFamily="2" charset="2"/>
                <a:buChar char="§"/>
                <a:defRPr/>
              </a:pPr>
              <a:r>
                <a:rPr lang="en-US" sz="1200" b="1" dirty="0" smtClean="0">
                  <a:solidFill>
                    <a:srgbClr val="FFFFFF"/>
                  </a:solidFill>
                  <a:latin typeface="Segoe   "/>
                </a:rPr>
                <a:t>Over/under </a:t>
              </a:r>
              <a:r>
                <a:rPr lang="en-US" sz="1200" b="1" dirty="0">
                  <a:solidFill>
                    <a:srgbClr val="FFFFFF"/>
                  </a:solidFill>
                  <a:latin typeface="Segoe   "/>
                </a:rPr>
                <a:t>subscribe nodes</a:t>
              </a:r>
            </a:p>
            <a:p>
              <a:pPr marL="342900" indent="-182880">
                <a:spcBef>
                  <a:spcPts val="300"/>
                </a:spcBef>
                <a:buFont typeface="Wingdings" pitchFamily="2" charset="2"/>
                <a:buChar char="Ø"/>
                <a:defRPr/>
              </a:pPr>
              <a:r>
                <a:rPr lang="en-US" sz="1200" b="1" dirty="0" smtClean="0">
                  <a:solidFill>
                    <a:srgbClr val="FFFFFF"/>
                  </a:solidFill>
                  <a:latin typeface="Segoe   "/>
                </a:rPr>
                <a:t>Common </a:t>
              </a:r>
              <a:r>
                <a:rPr lang="en-US" sz="1200" b="1" dirty="0">
                  <a:solidFill>
                    <a:srgbClr val="FFFFFF"/>
                  </a:solidFill>
                  <a:latin typeface="Segoe   "/>
                </a:rPr>
                <a:t>data for </a:t>
              </a:r>
              <a:r>
                <a:rPr lang="en-US" sz="1200" b="1" dirty="0" smtClean="0">
                  <a:solidFill>
                    <a:srgbClr val="FFFFFF"/>
                  </a:solidFill>
                  <a:latin typeface="Segoe   "/>
                </a:rPr>
                <a:t>SOA Apps</a:t>
              </a:r>
              <a:endParaRPr lang="en-US" sz="1200" b="1" dirty="0">
                <a:solidFill>
                  <a:srgbClr val="FFFFFF"/>
                </a:solidFill>
                <a:latin typeface="Segoe   "/>
              </a:endParaRPr>
            </a:p>
            <a:p>
              <a:pPr marL="342900" indent="-182880">
                <a:spcBef>
                  <a:spcPts val="300"/>
                </a:spcBef>
                <a:buFont typeface="Wingdings" pitchFamily="2" charset="2"/>
                <a:buChar char="Ø"/>
                <a:defRPr/>
              </a:pPr>
              <a:r>
                <a:rPr lang="en-US" sz="1200" b="1" dirty="0">
                  <a:solidFill>
                    <a:srgbClr val="FFFFFF"/>
                  </a:solidFill>
                  <a:latin typeface="Segoe   "/>
                </a:rPr>
                <a:t>Multi-domain support for </a:t>
              </a:r>
              <a:r>
                <a:rPr lang="en-US" sz="1200" b="1" dirty="0" smtClean="0">
                  <a:solidFill>
                    <a:srgbClr val="FFFFFF"/>
                  </a:solidFill>
                  <a:latin typeface="Segoe   "/>
                </a:rPr>
                <a:t>workstation </a:t>
              </a:r>
              <a:r>
                <a:rPr lang="en-US" sz="1200" b="1" dirty="0">
                  <a:solidFill>
                    <a:srgbClr val="FFFFFF"/>
                  </a:solidFill>
                  <a:latin typeface="Segoe   "/>
                </a:rPr>
                <a:t>nodes</a:t>
              </a:r>
            </a:p>
            <a:p>
              <a:pPr marL="342900" indent="-182880">
                <a:spcBef>
                  <a:spcPts val="300"/>
                </a:spcBef>
                <a:buFont typeface="Wingdings" pitchFamily="2" charset="2"/>
                <a:buChar char="Ø"/>
                <a:defRPr/>
              </a:pPr>
              <a:r>
                <a:rPr lang="en-US" sz="1200" b="1" dirty="0">
                  <a:solidFill>
                    <a:srgbClr val="FFFFFF"/>
                  </a:solidFill>
                  <a:latin typeface="Segoe   "/>
                </a:rPr>
                <a:t>Web Portal for job submission and  job status</a:t>
              </a:r>
            </a:p>
            <a:p>
              <a:pPr marL="342900" indent="-182880">
                <a:spcBef>
                  <a:spcPts val="300"/>
                </a:spcBef>
                <a:buFont typeface="Wingdings" pitchFamily="2" charset="2"/>
                <a:buChar char="Ø"/>
                <a:defRPr/>
              </a:pPr>
              <a:r>
                <a:rPr lang="en-US" sz="1200" b="1" dirty="0">
                  <a:solidFill>
                    <a:srgbClr val="FFFFFF"/>
                  </a:solidFill>
                  <a:latin typeface="Segoe   "/>
                </a:rPr>
                <a:t>Smart Card </a:t>
              </a:r>
              <a:r>
                <a:rPr lang="en-US" sz="1200" b="1" dirty="0" smtClean="0">
                  <a:solidFill>
                    <a:srgbClr val="FFFFFF"/>
                  </a:solidFill>
                  <a:latin typeface="Segoe   "/>
                </a:rPr>
                <a:t>authentication</a:t>
              </a:r>
              <a:endParaRPr lang="en-US" sz="1200" b="1" dirty="0">
                <a:solidFill>
                  <a:srgbClr val="FFFFFF"/>
                </a:solidFill>
                <a:latin typeface="Segoe   "/>
              </a:endParaRPr>
            </a:p>
          </p:txBody>
        </p:sp>
      </p:grpSp>
      <p:sp>
        <p:nvSpPr>
          <p:cNvPr id="95" name="TextBox 94"/>
          <p:cNvSpPr txBox="1"/>
          <p:nvPr/>
        </p:nvSpPr>
        <p:spPr>
          <a:xfrm>
            <a:off x="1017372" y="1371601"/>
            <a:ext cx="989373" cy="307777"/>
          </a:xfrm>
          <a:prstGeom prst="rect">
            <a:avLst/>
          </a:prstGeom>
          <a:noFill/>
        </p:spPr>
        <p:txBody>
          <a:bodyPr wrap="none" rtlCol="0">
            <a:spAutoFit/>
          </a:bodyPr>
          <a:lstStyle/>
          <a:p>
            <a:r>
              <a:rPr lang="en-US" sz="1400" b="1" dirty="0" smtClean="0">
                <a:solidFill>
                  <a:srgbClr val="FFFFFF"/>
                </a:solidFill>
                <a:latin typeface="Segoe  "/>
              </a:rPr>
              <a:t>July 2010</a:t>
            </a:r>
            <a:endParaRPr lang="en-US" sz="1400" b="1" dirty="0">
              <a:solidFill>
                <a:srgbClr val="FFFFFF"/>
              </a:solidFill>
              <a:latin typeface="Segoe  "/>
            </a:endParaRPr>
          </a:p>
        </p:txBody>
      </p:sp>
      <p:sp>
        <p:nvSpPr>
          <p:cNvPr id="96" name="TextBox 95"/>
          <p:cNvSpPr txBox="1"/>
          <p:nvPr/>
        </p:nvSpPr>
        <p:spPr>
          <a:xfrm>
            <a:off x="5180252" y="1337847"/>
            <a:ext cx="960519" cy="307777"/>
          </a:xfrm>
          <a:prstGeom prst="rect">
            <a:avLst/>
          </a:prstGeom>
          <a:noFill/>
        </p:spPr>
        <p:txBody>
          <a:bodyPr wrap="none" rtlCol="0">
            <a:spAutoFit/>
          </a:bodyPr>
          <a:lstStyle>
            <a:defPPr>
              <a:defRPr lang="en-US"/>
            </a:defPPr>
            <a:lvl1pPr>
              <a:defRPr sz="1400" b="1">
                <a:solidFill>
                  <a:schemeClr val="bg1"/>
                </a:solidFill>
                <a:latin typeface="Segoe  "/>
              </a:defRPr>
            </a:lvl1pPr>
          </a:lstStyle>
          <a:p>
            <a:r>
              <a:rPr lang="en-US" dirty="0">
                <a:solidFill>
                  <a:srgbClr val="FFFFFF"/>
                </a:solidFill>
              </a:rPr>
              <a:t>Dec 2010</a:t>
            </a:r>
          </a:p>
        </p:txBody>
      </p:sp>
      <p:sp>
        <p:nvSpPr>
          <p:cNvPr id="97" name="TextBox 96"/>
          <p:cNvSpPr txBox="1"/>
          <p:nvPr/>
        </p:nvSpPr>
        <p:spPr>
          <a:xfrm>
            <a:off x="9547913" y="1371601"/>
            <a:ext cx="1038811" cy="307777"/>
          </a:xfrm>
          <a:prstGeom prst="rect">
            <a:avLst/>
          </a:prstGeom>
          <a:noFill/>
        </p:spPr>
        <p:txBody>
          <a:bodyPr wrap="none" rtlCol="0">
            <a:spAutoFit/>
          </a:bodyPr>
          <a:lstStyle>
            <a:defPPr>
              <a:defRPr lang="en-US"/>
            </a:defPPr>
            <a:lvl1pPr>
              <a:defRPr sz="1400" b="1">
                <a:solidFill>
                  <a:schemeClr val="bg1"/>
                </a:solidFill>
                <a:latin typeface="Segoe  "/>
              </a:defRPr>
            </a:lvl1pPr>
          </a:lstStyle>
          <a:p>
            <a:r>
              <a:rPr lang="en-US" dirty="0">
                <a:solidFill>
                  <a:srgbClr val="FFFFFF"/>
                </a:solidFill>
              </a:rPr>
              <a:t>June 2011</a:t>
            </a:r>
          </a:p>
        </p:txBody>
      </p:sp>
      <p:grpSp>
        <p:nvGrpSpPr>
          <p:cNvPr id="98" name="Group 57"/>
          <p:cNvGrpSpPr/>
          <p:nvPr/>
        </p:nvGrpSpPr>
        <p:grpSpPr>
          <a:xfrm>
            <a:off x="9547913" y="145143"/>
            <a:ext cx="2477207" cy="1017696"/>
            <a:chOff x="420084" y="866900"/>
            <a:chExt cx="3902534" cy="2153751"/>
          </a:xfrm>
        </p:grpSpPr>
        <p:pic>
          <p:nvPicPr>
            <p:cNvPr id="99" name="Picture 98" descr="C:\Users\wardr\Desktop\WS08-R2_h_rgb.png"/>
            <p:cNvPicPr>
              <a:picLocks noChangeAspect="1" noChangeArrowheads="1"/>
            </p:cNvPicPr>
            <p:nvPr/>
          </p:nvPicPr>
          <p:blipFill>
            <a:blip r:embed="rId8" cstate="screen"/>
            <a:srcRect r="-13530" b="-6032"/>
            <a:stretch>
              <a:fillRect/>
            </a:stretch>
          </p:blipFill>
          <p:spPr bwMode="auto">
            <a:xfrm>
              <a:off x="3752604" y="2398819"/>
              <a:ext cx="570014" cy="621832"/>
            </a:xfrm>
            <a:prstGeom prst="rect">
              <a:avLst/>
            </a:prstGeom>
            <a:noFill/>
          </p:spPr>
        </p:pic>
        <p:pic>
          <p:nvPicPr>
            <p:cNvPr id="100" name="Picture 99" descr="https://mediabank.partners.extranet.microsoft.com/transfer/rad94725/0/W-HPC-Svr08_v_rgb.png"/>
            <p:cNvPicPr>
              <a:picLocks noChangeAspect="1" noChangeArrowheads="1"/>
            </p:cNvPicPr>
            <p:nvPr/>
          </p:nvPicPr>
          <p:blipFill>
            <a:blip r:embed="rId9" cstate="screen"/>
            <a:srcRect/>
            <a:stretch>
              <a:fillRect/>
            </a:stretch>
          </p:blipFill>
          <p:spPr bwMode="auto">
            <a:xfrm>
              <a:off x="420084" y="866900"/>
              <a:ext cx="3333244" cy="1966154"/>
            </a:xfrm>
            <a:prstGeom prst="rect">
              <a:avLst/>
            </a:prstGeom>
            <a:noFill/>
          </p:spPr>
        </p:pic>
      </p:grpSp>
    </p:spTree>
    <p:extLst>
      <p:ext uri="{BB962C8B-B14F-4D97-AF65-F5344CB8AC3E}">
        <p14:creationId xmlns:p14="http://schemas.microsoft.com/office/powerpoint/2010/main" val="2212142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22" presetClass="entr" presetSubtype="8"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1000"/>
                                        <p:tgtEl>
                                          <p:spTgt spid="8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743200"/>
            <a:ext cx="11149013" cy="609398"/>
          </a:xfrm>
        </p:spPr>
        <p:txBody>
          <a:bodyPr/>
          <a:lstStyle/>
          <a:p>
            <a:pPr algn="ctr"/>
            <a:r>
              <a:rPr lang="en-US" dirty="0" smtClean="0"/>
              <a:t>Introduction</a:t>
            </a:r>
            <a:endParaRPr lang="en-US" dirty="0"/>
          </a:p>
        </p:txBody>
      </p:sp>
    </p:spTree>
    <p:extLst>
      <p:ext uri="{BB962C8B-B14F-4D97-AF65-F5344CB8AC3E}">
        <p14:creationId xmlns:p14="http://schemas.microsoft.com/office/powerpoint/2010/main" val="248753731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can not be told, </a:t>
            </a:r>
            <a:r>
              <a:rPr lang="en-US" b="1" dirty="0" smtClean="0">
                <a:solidFill>
                  <a:schemeClr val="accent1">
                    <a:lumMod val="40000"/>
                    <a:lumOff val="60000"/>
                  </a:schemeClr>
                </a:solidFill>
              </a:rPr>
              <a:t>try</a:t>
            </a:r>
            <a:r>
              <a:rPr lang="en-US" dirty="0" smtClean="0">
                <a:solidFill>
                  <a:schemeClr val="accent1">
                    <a:lumMod val="40000"/>
                    <a:lumOff val="60000"/>
                  </a:schemeClr>
                </a:solidFill>
              </a:rPr>
              <a:t> </a:t>
            </a:r>
            <a:r>
              <a:rPr lang="en-US" dirty="0" smtClean="0"/>
              <a:t>it yourself!</a:t>
            </a:r>
            <a:endParaRPr lang="en-US" dirty="0"/>
          </a:p>
        </p:txBody>
      </p:sp>
      <p:sp>
        <p:nvSpPr>
          <p:cNvPr id="3" name="Text Placeholder 2"/>
          <p:cNvSpPr>
            <a:spLocks noGrp="1"/>
          </p:cNvSpPr>
          <p:nvPr>
            <p:ph type="body" sz="quarter" idx="10"/>
          </p:nvPr>
        </p:nvSpPr>
        <p:spPr>
          <a:xfrm>
            <a:off x="519112" y="1447799"/>
            <a:ext cx="11149013" cy="3151632"/>
          </a:xfrm>
        </p:spPr>
        <p:txBody>
          <a:bodyPr/>
          <a:lstStyle/>
          <a:p>
            <a:r>
              <a:rPr lang="en-US" b="1" dirty="0" smtClean="0"/>
              <a:t>Subscribe</a:t>
            </a:r>
            <a:r>
              <a:rPr lang="en-US" dirty="0" smtClean="0"/>
              <a:t> to my blog </a:t>
            </a:r>
            <a:r>
              <a:rPr lang="en-US" dirty="0" smtClean="0">
                <a:hlinkClick r:id="rId2"/>
              </a:rPr>
              <a:t>http://blogs.msdn.com/hpctrekker</a:t>
            </a:r>
            <a:endParaRPr lang="en-US" dirty="0" smtClean="0"/>
          </a:p>
          <a:p>
            <a:r>
              <a:rPr lang="en-US" b="1" dirty="0" smtClean="0"/>
              <a:t>Read</a:t>
            </a:r>
            <a:r>
              <a:rPr lang="en-US" dirty="0" smtClean="0"/>
              <a:t> </a:t>
            </a:r>
            <a:r>
              <a:rPr lang="en-US" dirty="0" smtClean="0">
                <a:hlinkClick r:id="rId3"/>
              </a:rPr>
              <a:t>Application Models and Data Considerations</a:t>
            </a:r>
            <a:endParaRPr lang="en-US" dirty="0" smtClean="0"/>
          </a:p>
          <a:p>
            <a:r>
              <a:rPr lang="en-US" dirty="0" smtClean="0"/>
              <a:t>Download SP2 Beta from </a:t>
            </a:r>
            <a:r>
              <a:rPr lang="en-US" dirty="0" smtClean="0">
                <a:hlinkClick r:id="rId4"/>
              </a:rPr>
              <a:t>http://connect.microsoft.com</a:t>
            </a:r>
            <a:endParaRPr lang="en-US" dirty="0" smtClean="0"/>
          </a:p>
          <a:p>
            <a:r>
              <a:rPr lang="en-US" dirty="0" smtClean="0"/>
              <a:t>Get a </a:t>
            </a:r>
            <a:r>
              <a:rPr lang="en-US" dirty="0" smtClean="0">
                <a:hlinkClick r:id="rId5"/>
              </a:rPr>
              <a:t>free Trial of Azure for 30 days </a:t>
            </a:r>
            <a:endParaRPr lang="en-US" dirty="0"/>
          </a:p>
          <a:p>
            <a:r>
              <a:rPr lang="en-US" dirty="0" smtClean="0"/>
              <a:t>Download and </a:t>
            </a:r>
            <a:r>
              <a:rPr lang="en-US" dirty="0" smtClean="0">
                <a:hlinkClick r:id="rId3"/>
              </a:rPr>
              <a:t>try out the Azure Burst Samples</a:t>
            </a:r>
            <a:endParaRPr lang="en-US" dirty="0" smtClean="0"/>
          </a:p>
          <a:p>
            <a:r>
              <a:rPr lang="en-US" dirty="0" smtClean="0"/>
              <a:t>Implement your own solution and let us know!</a:t>
            </a:r>
          </a:p>
        </p:txBody>
      </p:sp>
    </p:spTree>
    <p:extLst>
      <p:ext uri="{BB962C8B-B14F-4D97-AF65-F5344CB8AC3E}">
        <p14:creationId xmlns:p14="http://schemas.microsoft.com/office/powerpoint/2010/main" val="416485192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solidFill>
                  <a:schemeClr val="tx1"/>
                </a:solidFill>
              </a:rPr>
              <a:t>Related Content</a:t>
            </a:r>
            <a:endParaRPr lang="en-US" dirty="0">
              <a:solidFill>
                <a:schemeClr val="tx1"/>
              </a:solidFill>
            </a:endParaRPr>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solidFill>
              </a:rPr>
              <a:t>Required Slide</a:t>
            </a:r>
          </a:p>
          <a:p>
            <a:pPr defTabSz="914099" fontAlgn="base">
              <a:spcBef>
                <a:spcPct val="0"/>
              </a:spcBef>
              <a:spcAft>
                <a:spcPct val="0"/>
              </a:spcAft>
            </a:pPr>
            <a:endParaRPr lang="en-US" dirty="0" smtClean="0">
              <a:solidFill>
                <a:schemeClr val="tx1"/>
              </a:solidFill>
            </a:endParaRPr>
          </a:p>
          <a:p>
            <a:pPr defTabSz="914099" fontAlgn="base">
              <a:spcBef>
                <a:spcPct val="0"/>
              </a:spcBef>
              <a:spcAft>
                <a:spcPct val="0"/>
              </a:spcAft>
            </a:pPr>
            <a:r>
              <a:rPr lang="en-US" b="1" dirty="0">
                <a:solidFill>
                  <a:schemeClr val="tx1"/>
                </a:solidFill>
              </a:rPr>
              <a:t>Speakers, </a:t>
            </a:r>
            <a:r>
              <a:rPr lang="en-US" dirty="0">
                <a:solidFill>
                  <a:schemeClr val="tx1"/>
                </a:solidFill>
              </a:rPr>
              <a:t>please list the Breakout Sessions, Interactive Discussions, Labs, Demo Stations and Certification Exam that relate to your session. Also indicate when they can find you staffing in the TLC</a:t>
            </a:r>
            <a:r>
              <a:rPr lang="en-US" dirty="0" smtClean="0">
                <a:solidFill>
                  <a:schemeClr val="tx1"/>
                </a:solidFill>
              </a:rPr>
              <a:t>.</a:t>
            </a:r>
          </a:p>
          <a:p>
            <a:pPr defTabSz="914099" fontAlgn="base">
              <a:spcBef>
                <a:spcPct val="0"/>
              </a:spcBef>
              <a:spcAft>
                <a:spcPct val="0"/>
              </a:spcAft>
            </a:pPr>
            <a:endParaRPr lang="en-US" dirty="0" smtClean="0">
              <a:solidFill>
                <a:schemeClr val="tx1"/>
              </a:solidFill>
            </a:endParaRPr>
          </a:p>
        </p:txBody>
      </p:sp>
      <p:sp>
        <p:nvSpPr>
          <p:cNvPr id="9" name="Rectangle 8"/>
          <p:cNvSpPr/>
          <p:nvPr/>
        </p:nvSpPr>
        <p:spPr bwMode="auto">
          <a:xfrm>
            <a:off x="507868" y="1266597"/>
            <a:ext cx="11173090" cy="94179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chemeClr val="tx1"/>
                </a:solidFill>
                <a:hlinkClick r:id="rId4"/>
              </a:rPr>
              <a:t>WSV205 | Dryad: Running “Big Data” Applications on a Windows HPC Server Cluster</a:t>
            </a:r>
            <a:endParaRPr lang="en-US" sz="2400" dirty="0">
              <a:solidFill>
                <a:schemeClr val="tx1"/>
              </a:solidFill>
            </a:endParaRPr>
          </a:p>
        </p:txBody>
      </p:sp>
      <p:sp>
        <p:nvSpPr>
          <p:cNvPr id="10" name="Rectangle 9"/>
          <p:cNvSpPr/>
          <p:nvPr/>
        </p:nvSpPr>
        <p:spPr bwMode="auto">
          <a:xfrm>
            <a:off x="507868" y="2386636"/>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chemeClr val="tx1"/>
                </a:solidFill>
                <a:hlinkClick r:id="rId5"/>
              </a:rPr>
              <a:t>WSV207 | Distributed Scale-Out Applications On-Premises and in the Cloud: An Introduction to Windows HPC Server</a:t>
            </a:r>
            <a:endParaRPr lang="en-US" sz="2400" dirty="0">
              <a:solidFill>
                <a:schemeClr val="tx1"/>
              </a:solidFill>
            </a:endParaRPr>
          </a:p>
        </p:txBody>
      </p:sp>
      <p:sp>
        <p:nvSpPr>
          <p:cNvPr id="11" name="Rectangle 10"/>
          <p:cNvSpPr/>
          <p:nvPr/>
        </p:nvSpPr>
        <p:spPr bwMode="auto">
          <a:xfrm>
            <a:off x="507868" y="3596093"/>
            <a:ext cx="11173090" cy="88639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200" dirty="0">
                <a:solidFill>
                  <a:schemeClr val="tx1"/>
                </a:solidFill>
                <a:hlinkClick r:id="rId6"/>
              </a:rPr>
              <a:t>WSV472-INT | Building Scale Out Clusters with Windows HPC Server 2008 R2: Cluster Deployment, Troubleshooting and Basic Job Submission Techniques</a:t>
            </a:r>
            <a:endParaRPr lang="en-US" sz="2200" dirty="0">
              <a:solidFill>
                <a:schemeClr val="tx1"/>
              </a:solidFill>
            </a:endParaRPr>
          </a:p>
        </p:txBody>
      </p:sp>
      <p:sp>
        <p:nvSpPr>
          <p:cNvPr id="12" name="Rectangle 11"/>
          <p:cNvSpPr/>
          <p:nvPr/>
        </p:nvSpPr>
        <p:spPr bwMode="auto">
          <a:xfrm>
            <a:off x="507868" y="4651529"/>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solidFill>
                  <a:schemeClr val="tx1"/>
                </a:solidFill>
              </a:rPr>
              <a:t>Product Demo Stations (Windows HPC Server 2008 R2 SP2)</a:t>
            </a:r>
            <a:endParaRPr lang="en-US" sz="2400" dirty="0">
              <a:solidFill>
                <a:schemeClr val="tx1"/>
              </a:solidFill>
            </a:endParaRPr>
          </a:p>
        </p:txBody>
      </p:sp>
      <p:sp>
        <p:nvSpPr>
          <p:cNvPr id="15" name="Rectangle 14"/>
          <p:cNvSpPr/>
          <p:nvPr/>
        </p:nvSpPr>
        <p:spPr bwMode="auto">
          <a:xfrm>
            <a:off x="507868" y="543415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chemeClr val="tx1"/>
                </a:solidFill>
              </a:rPr>
              <a:t>Find Me Later </a:t>
            </a:r>
            <a:r>
              <a:rPr lang="en-US" sz="2400" dirty="0" smtClean="0">
                <a:solidFill>
                  <a:schemeClr val="tx1"/>
                </a:solidFill>
              </a:rPr>
              <a:t>At…Server </a:t>
            </a:r>
            <a:r>
              <a:rPr lang="en-US" sz="2400" smtClean="0">
                <a:solidFill>
                  <a:schemeClr val="tx1"/>
                </a:solidFill>
              </a:rPr>
              <a:t>HPC Booth  Thursday </a:t>
            </a:r>
            <a:r>
              <a:rPr lang="en-US" sz="2400" dirty="0" smtClean="0">
                <a:solidFill>
                  <a:schemeClr val="tx1"/>
                </a:solidFill>
              </a:rPr>
              <a:t>10:30am – 1:00pm</a:t>
            </a:r>
            <a:endParaRPr lang="en-US" sz="2400" dirty="0">
              <a:solidFill>
                <a:schemeClr val="tx1"/>
              </a:soli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My </a:t>
            </a:r>
            <a:r>
              <a:rPr lang="en-US" sz="2400" dirty="0"/>
              <a:t>Blog: </a:t>
            </a:r>
            <a:r>
              <a:rPr lang="en-US" sz="2400" dirty="0">
                <a:hlinkClick r:id="rId4"/>
              </a:rPr>
              <a:t>http://</a:t>
            </a:r>
            <a:r>
              <a:rPr lang="en-US" sz="2400" dirty="0" smtClean="0">
                <a:hlinkClick r:id="rId4"/>
              </a:rPr>
              <a:t>blogs.msdn.com/hpctrekker</a:t>
            </a:r>
            <a:endParaRPr lang="en-US" sz="2400" dirty="0"/>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hlinkClick r:id="rId5"/>
              </a:rPr>
              <a:t>The </a:t>
            </a:r>
            <a:r>
              <a:rPr lang="en-US" sz="2400" dirty="0">
                <a:hlinkClick r:id="rId5"/>
              </a:rPr>
              <a:t>Azure Burst Samples and White </a:t>
            </a:r>
            <a:r>
              <a:rPr lang="en-US" sz="2400" dirty="0" smtClean="0">
                <a:hlinkClick r:id="rId5"/>
              </a:rPr>
              <a:t>paper</a:t>
            </a:r>
            <a:endParaRPr lang="en-US" sz="2400" dirty="0"/>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hlinkClick r:id="rId6"/>
              </a:rPr>
              <a:t>Windows </a:t>
            </a:r>
            <a:r>
              <a:rPr lang="en-US" sz="2400" dirty="0">
                <a:hlinkClick r:id="rId6"/>
              </a:rPr>
              <a:t>HPC </a:t>
            </a:r>
            <a:r>
              <a:rPr lang="en-US" sz="2400" dirty="0" err="1" smtClean="0">
                <a:hlinkClick r:id="rId6"/>
              </a:rPr>
              <a:t>ResourceKit</a:t>
            </a:r>
            <a:endParaRPr lang="en-US" sz="2400" dirty="0"/>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Windows </a:t>
            </a:r>
            <a:r>
              <a:rPr lang="en-US" sz="2400" dirty="0"/>
              <a:t>HPC Server </a:t>
            </a:r>
            <a:r>
              <a:rPr lang="en-US" sz="2400" dirty="0" err="1" smtClean="0">
                <a:hlinkClick r:id="rId7"/>
              </a:rPr>
              <a:t>TechCenter</a:t>
            </a:r>
            <a:endParaRPr lang="en-US" sz="2400" dirty="0"/>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6032330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63445366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44852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58894742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Segoe UI" pitchFamily="34" charset="0"/>
                <a:cs typeface="Arial" charset="0"/>
              </a:rPr>
              <a:t/>
            </a:r>
            <a:br>
              <a:rPr lang="en-US" sz="700" dirty="0" smtClean="0">
                <a:gradFill>
                  <a:gsLst>
                    <a:gs pos="0">
                      <a:srgbClr val="FFFFFF"/>
                    </a:gs>
                    <a:gs pos="100000">
                      <a:srgbClr val="FFFFFF"/>
                    </a:gs>
                  </a:gsLst>
                  <a:lin ang="5400000" scaled="0"/>
                </a:gradFill>
                <a:latin typeface="Segoe UI" pitchFamily="34" charset="0"/>
                <a:cs typeface="Arial" charset="0"/>
              </a:rPr>
            </a:br>
            <a:r>
              <a:rPr lang="en-US" sz="700" dirty="0" smtClean="0">
                <a:gradFill>
                  <a:gsLst>
                    <a:gs pos="0">
                      <a:srgbClr val="FFFFFF"/>
                    </a:gs>
                    <a:gs pos="100000">
                      <a:srgbClr val="FFFFFF"/>
                    </a:gs>
                  </a:gsLst>
                  <a:lin ang="5400000" scaled="0"/>
                </a:gradFill>
                <a:latin typeface="Segoe UI" pitchFamily="34" charset="0"/>
                <a:cs typeface="Arial" charset="0"/>
              </a:rPr>
              <a:t>on </a:t>
            </a:r>
            <a:r>
              <a:rPr lang="en-US" sz="7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Segoe UI" pitchFamily="34" charset="0"/>
                <a:cs typeface="Arial" charset="0"/>
              </a:rPr>
              <a:t>. 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28005000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High Performance Computing?</a:t>
            </a:r>
            <a:endParaRPr lang="en-US" dirty="0"/>
          </a:p>
        </p:txBody>
      </p:sp>
      <p:sp>
        <p:nvSpPr>
          <p:cNvPr id="3" name="Content Placeholder 2"/>
          <p:cNvSpPr>
            <a:spLocks noGrp="1"/>
          </p:cNvSpPr>
          <p:nvPr>
            <p:ph idx="1"/>
          </p:nvPr>
        </p:nvSpPr>
        <p:spPr>
          <a:xfrm>
            <a:off x="563886" y="1470022"/>
            <a:ext cx="11172958" cy="2609945"/>
          </a:xfrm>
        </p:spPr>
        <p:txBody>
          <a:bodyPr/>
          <a:lstStyle/>
          <a:p>
            <a:r>
              <a:rPr lang="en-US" dirty="0"/>
              <a:t>Solve large computational </a:t>
            </a:r>
            <a:r>
              <a:rPr lang="en-US" dirty="0" smtClean="0"/>
              <a:t>problems</a:t>
            </a:r>
          </a:p>
          <a:p>
            <a:r>
              <a:rPr lang="en-US" dirty="0" smtClean="0"/>
              <a:t>HPC </a:t>
            </a:r>
            <a:r>
              <a:rPr lang="en-US" dirty="0"/>
              <a:t>is </a:t>
            </a:r>
            <a:r>
              <a:rPr lang="en-US" dirty="0" smtClean="0"/>
              <a:t>best described as </a:t>
            </a:r>
            <a:r>
              <a:rPr lang="en-US" dirty="0" smtClean="0">
                <a:solidFill>
                  <a:schemeClr val="accent1">
                    <a:lumMod val="60000"/>
                    <a:lumOff val="40000"/>
                  </a:schemeClr>
                </a:solidFill>
              </a:rPr>
              <a:t>massively parallel</a:t>
            </a:r>
            <a:endParaRPr lang="en-US" sz="3200" dirty="0" smtClean="0">
              <a:solidFill>
                <a:schemeClr val="accent1">
                  <a:lumMod val="60000"/>
                  <a:lumOff val="40000"/>
                </a:schemeClr>
              </a:solidFill>
            </a:endParaRPr>
          </a:p>
          <a:p>
            <a:r>
              <a:rPr lang="en-US" dirty="0" smtClean="0"/>
              <a:t>High </a:t>
            </a:r>
            <a:r>
              <a:rPr lang="en-US" dirty="0"/>
              <a:t>bandwidth, low </a:t>
            </a:r>
            <a:r>
              <a:rPr lang="en-US" dirty="0" smtClean="0"/>
              <a:t>latency, cluster-based </a:t>
            </a:r>
          </a:p>
          <a:p>
            <a:r>
              <a:rPr lang="en-US" dirty="0" smtClean="0">
                <a:solidFill>
                  <a:schemeClr val="tx1"/>
                </a:solidFill>
              </a:rPr>
              <a:t>Becoming </a:t>
            </a:r>
            <a:r>
              <a:rPr lang="en-US" dirty="0">
                <a:solidFill>
                  <a:schemeClr val="accent1">
                    <a:lumMod val="60000"/>
                    <a:lumOff val="40000"/>
                  </a:schemeClr>
                </a:solidFill>
              </a:rPr>
              <a:t>c</a:t>
            </a:r>
            <a:r>
              <a:rPr lang="en-US" sz="3200" dirty="0" smtClean="0">
                <a:solidFill>
                  <a:schemeClr val="accent1">
                    <a:lumMod val="60000"/>
                    <a:lumOff val="40000"/>
                  </a:schemeClr>
                </a:solidFill>
              </a:rPr>
              <a:t>ritical</a:t>
            </a:r>
            <a:r>
              <a:rPr lang="en-US" sz="3200" dirty="0" smtClean="0">
                <a:solidFill>
                  <a:schemeClr val="accent1">
                    <a:lumMod val="40000"/>
                    <a:lumOff val="60000"/>
                  </a:schemeClr>
                </a:solidFill>
              </a:rPr>
              <a:t> </a:t>
            </a:r>
            <a:r>
              <a:rPr lang="en-US" sz="3200" dirty="0" smtClean="0">
                <a:solidFill>
                  <a:schemeClr val="tx1"/>
                </a:solidFill>
              </a:rPr>
              <a:t>part of </a:t>
            </a:r>
            <a:r>
              <a:rPr lang="en-US" dirty="0" smtClean="0">
                <a:solidFill>
                  <a:schemeClr val="tx1"/>
                </a:solidFill>
              </a:rPr>
              <a:t>R&amp;D for businesses</a:t>
            </a:r>
          </a:p>
          <a:p>
            <a:r>
              <a:rPr lang="en-US" dirty="0" smtClean="0">
                <a:solidFill>
                  <a:schemeClr val="tx1"/>
                </a:solidFill>
              </a:rPr>
              <a:t>Traditionally required specialized staffing</a:t>
            </a:r>
          </a:p>
        </p:txBody>
      </p:sp>
      <p:grpSp>
        <p:nvGrpSpPr>
          <p:cNvPr id="47" name="Group 46"/>
          <p:cNvGrpSpPr/>
          <p:nvPr/>
        </p:nvGrpSpPr>
        <p:grpSpPr>
          <a:xfrm>
            <a:off x="4158850" y="4342719"/>
            <a:ext cx="7821163" cy="2516723"/>
            <a:chOff x="1066800" y="3962400"/>
            <a:chExt cx="5867400" cy="2926627"/>
          </a:xfrm>
        </p:grpSpPr>
        <p:sp>
          <p:nvSpPr>
            <p:cNvPr id="48" name="AutoShape 2"/>
            <p:cNvSpPr>
              <a:spLocks noChangeArrowheads="1"/>
            </p:cNvSpPr>
            <p:nvPr/>
          </p:nvSpPr>
          <p:spPr bwMode="auto">
            <a:xfrm>
              <a:off x="5279489" y="4038600"/>
              <a:ext cx="1284512" cy="2850427"/>
            </a:xfrm>
            <a:prstGeom prst="roundRect">
              <a:avLst>
                <a:gd name="adj" fmla="val 16667"/>
              </a:avLst>
            </a:prstGeom>
            <a:gradFill rotWithShape="1">
              <a:gsLst>
                <a:gs pos="0">
                  <a:srgbClr val="FFB601"/>
                </a:gs>
                <a:gs pos="50000">
                  <a:srgbClr val="FFB601">
                    <a:gamma/>
                    <a:tint val="53725"/>
                    <a:invGamma/>
                  </a:srgbClr>
                </a:gs>
                <a:gs pos="100000">
                  <a:srgbClr val="FFB601"/>
                </a:gs>
              </a:gsLst>
              <a:lin ang="2700000" scaled="1"/>
            </a:gradFill>
            <a:ln w="3175" algn="ctr">
              <a:solidFill>
                <a:srgbClr val="FFFFFF"/>
              </a:solidFill>
              <a:round/>
              <a:headEnd/>
              <a:tailEnd/>
            </a:ln>
            <a:effectLst/>
          </p:spPr>
          <p:txBody>
            <a:bodyPr wrap="none" anchor="ctr"/>
            <a:lstStyle/>
            <a:p>
              <a:pPr algn="ctr">
                <a:defRPr/>
              </a:pPr>
              <a:endParaRPr lang="en-US" sz="1600">
                <a:effectLst>
                  <a:outerShdw blurRad="38100" dist="38100" dir="2700000" algn="tl">
                    <a:srgbClr val="000000">
                      <a:alpha val="43137"/>
                    </a:srgbClr>
                  </a:outerShdw>
                </a:effectLst>
              </a:endParaRPr>
            </a:p>
          </p:txBody>
        </p:sp>
        <p:sp>
          <p:nvSpPr>
            <p:cNvPr id="49" name="AutoShape 3"/>
            <p:cNvSpPr>
              <a:spLocks noChangeArrowheads="1"/>
            </p:cNvSpPr>
            <p:nvPr/>
          </p:nvSpPr>
          <p:spPr bwMode="auto">
            <a:xfrm>
              <a:off x="3866039" y="4038600"/>
              <a:ext cx="1284513" cy="2850427"/>
            </a:xfrm>
            <a:prstGeom prst="roundRect">
              <a:avLst>
                <a:gd name="adj" fmla="val 16667"/>
              </a:avLst>
            </a:prstGeom>
            <a:gradFill rotWithShape="1">
              <a:gsLst>
                <a:gs pos="0">
                  <a:srgbClr val="F67E3C"/>
                </a:gs>
                <a:gs pos="50000">
                  <a:srgbClr val="F67E3C">
                    <a:gamma/>
                    <a:tint val="53725"/>
                    <a:invGamma/>
                  </a:srgbClr>
                </a:gs>
                <a:gs pos="100000">
                  <a:srgbClr val="F67E3C"/>
                </a:gs>
              </a:gsLst>
              <a:lin ang="2700000" scaled="1"/>
            </a:gradFill>
            <a:ln w="3175" algn="ctr">
              <a:solidFill>
                <a:srgbClr val="FFFFFF"/>
              </a:solidFill>
              <a:round/>
              <a:headEnd/>
              <a:tailEnd/>
            </a:ln>
            <a:effectLst/>
          </p:spPr>
          <p:txBody>
            <a:bodyPr wrap="none" anchor="ctr"/>
            <a:lstStyle/>
            <a:p>
              <a:pPr>
                <a:defRPr/>
              </a:pPr>
              <a:endParaRPr lang="en-US" sz="1600">
                <a:effectLst>
                  <a:outerShdw blurRad="38100" dist="38100" dir="2700000" algn="tl">
                    <a:srgbClr val="000000">
                      <a:alpha val="43137"/>
                    </a:srgbClr>
                  </a:outerShdw>
                </a:effectLst>
              </a:endParaRPr>
            </a:p>
          </p:txBody>
        </p:sp>
        <p:sp>
          <p:nvSpPr>
            <p:cNvPr id="50" name="AutoShape 4"/>
            <p:cNvSpPr>
              <a:spLocks noChangeArrowheads="1"/>
            </p:cNvSpPr>
            <p:nvPr/>
          </p:nvSpPr>
          <p:spPr bwMode="auto">
            <a:xfrm>
              <a:off x="2456233" y="4038600"/>
              <a:ext cx="1284513" cy="2850427"/>
            </a:xfrm>
            <a:prstGeom prst="roundRect">
              <a:avLst>
                <a:gd name="adj" fmla="val 16667"/>
              </a:avLst>
            </a:prstGeom>
            <a:gradFill rotWithShape="1">
              <a:gsLst>
                <a:gs pos="0">
                  <a:srgbClr val="66CC66"/>
                </a:gs>
                <a:gs pos="50000">
                  <a:srgbClr val="66CC66">
                    <a:gamma/>
                    <a:tint val="53725"/>
                    <a:invGamma/>
                  </a:srgbClr>
                </a:gs>
                <a:gs pos="100000">
                  <a:srgbClr val="66CC66"/>
                </a:gs>
              </a:gsLst>
              <a:lin ang="2700000" scaled="1"/>
            </a:gradFill>
            <a:ln w="3175" algn="ctr">
              <a:solidFill>
                <a:srgbClr val="FFFFFF"/>
              </a:solidFill>
              <a:round/>
              <a:headEnd/>
              <a:tailEnd/>
            </a:ln>
            <a:effectLst/>
          </p:spPr>
          <p:txBody>
            <a:bodyPr wrap="none" anchor="ctr"/>
            <a:lstStyle/>
            <a:p>
              <a:pPr>
                <a:defRPr/>
              </a:pPr>
              <a:endParaRPr lang="en-US" sz="1600" dirty="0">
                <a:effectLst>
                  <a:outerShdw blurRad="38100" dist="38100" dir="2700000" algn="tl">
                    <a:srgbClr val="000000">
                      <a:alpha val="43137"/>
                    </a:srgbClr>
                  </a:outerShdw>
                </a:effectLst>
              </a:endParaRPr>
            </a:p>
          </p:txBody>
        </p:sp>
        <p:pic>
          <p:nvPicPr>
            <p:cNvPr id="51" name="Picture 5" descr="cooltools-1"/>
            <p:cNvPicPr>
              <a:picLocks noChangeAspect="1" noChangeArrowheads="1"/>
            </p:cNvPicPr>
            <p:nvPr/>
          </p:nvPicPr>
          <p:blipFill>
            <a:blip r:embed="rId3" cstate="print">
              <a:lum bright="100000"/>
            </a:blip>
            <a:stretch>
              <a:fillRect/>
            </a:stretch>
          </p:blipFill>
          <p:spPr bwMode="invGray">
            <a:xfrm>
              <a:off x="1308908" y="5399141"/>
              <a:ext cx="1009968" cy="283555"/>
            </a:xfrm>
            <a:prstGeom prst="rect">
              <a:avLst/>
            </a:prstGeom>
            <a:noFill/>
            <a:ln w="12700" algn="ctr">
              <a:noFill/>
              <a:miter lim="800000"/>
              <a:headEnd/>
              <a:tailEnd/>
            </a:ln>
          </p:spPr>
        </p:pic>
        <p:sp>
          <p:nvSpPr>
            <p:cNvPr id="52" name="Rectangle 6"/>
            <p:cNvSpPr>
              <a:spLocks noChangeArrowheads="1"/>
            </p:cNvSpPr>
            <p:nvPr/>
          </p:nvSpPr>
          <p:spPr bwMode="auto">
            <a:xfrm>
              <a:off x="1066800" y="6393708"/>
              <a:ext cx="5867400" cy="349395"/>
            </a:xfrm>
            <a:prstGeom prst="rect">
              <a:avLst/>
            </a:prstGeom>
            <a:solidFill>
              <a:srgbClr val="BC0000">
                <a:alpha val="50000"/>
              </a:srgbClr>
            </a:solidFill>
            <a:ln w="12700" algn="ctr">
              <a:noFill/>
              <a:miter lim="800000"/>
              <a:headEnd/>
              <a:tailEnd/>
            </a:ln>
            <a:effectLst/>
          </p:spPr>
          <p:txBody>
            <a:bodyPr wrap="none" anchor="ctr"/>
            <a:lstStyle/>
            <a:p>
              <a:pPr>
                <a:defRPr/>
              </a:pPr>
              <a:endParaRPr lang="en-US" sz="1600">
                <a:effectLst>
                  <a:outerShdw blurRad="38100" dist="38100" dir="2700000" algn="tl">
                    <a:srgbClr val="000000">
                      <a:alpha val="43137"/>
                    </a:srgbClr>
                  </a:outerShdw>
                </a:effectLst>
              </a:endParaRPr>
            </a:p>
          </p:txBody>
        </p:sp>
        <p:pic>
          <p:nvPicPr>
            <p:cNvPr id="53" name="Picture 7" descr="timeline"/>
            <p:cNvPicPr>
              <a:picLocks noChangeAspect="1" noChangeArrowheads="1"/>
            </p:cNvPicPr>
            <p:nvPr/>
          </p:nvPicPr>
          <p:blipFill>
            <a:blip r:embed="rId4" cstate="print"/>
            <a:srcRect l="1796" r="4179"/>
            <a:stretch>
              <a:fillRect/>
            </a:stretch>
          </p:blipFill>
          <p:spPr bwMode="auto">
            <a:xfrm>
              <a:off x="1066800" y="4392139"/>
              <a:ext cx="5867400" cy="504230"/>
            </a:xfrm>
            <a:prstGeom prst="rect">
              <a:avLst/>
            </a:prstGeom>
            <a:noFill/>
            <a:ln w="9525">
              <a:noFill/>
              <a:miter lim="800000"/>
              <a:headEnd/>
              <a:tailEnd/>
            </a:ln>
          </p:spPr>
        </p:pic>
        <p:pic>
          <p:nvPicPr>
            <p:cNvPr id="54" name="Picture 8" descr="timeline bead orange"/>
            <p:cNvPicPr>
              <a:picLocks noChangeAspect="1" noChangeArrowheads="1"/>
            </p:cNvPicPr>
            <p:nvPr/>
          </p:nvPicPr>
          <p:blipFill>
            <a:blip r:embed="rId5" cstate="print"/>
            <a:srcRect/>
            <a:stretch>
              <a:fillRect/>
            </a:stretch>
          </p:blipFill>
          <p:spPr bwMode="auto">
            <a:xfrm>
              <a:off x="4279777" y="4316176"/>
              <a:ext cx="463261" cy="623411"/>
            </a:xfrm>
            <a:prstGeom prst="rect">
              <a:avLst/>
            </a:prstGeom>
            <a:noFill/>
            <a:ln w="9525">
              <a:noFill/>
              <a:miter lim="800000"/>
              <a:headEnd/>
              <a:tailEnd/>
            </a:ln>
          </p:spPr>
        </p:pic>
        <p:pic>
          <p:nvPicPr>
            <p:cNvPr id="55" name="Picture 9" descr="8-00003_Slide03-sun"/>
            <p:cNvPicPr>
              <a:picLocks noChangeAspect="1" noChangeArrowheads="1"/>
            </p:cNvPicPr>
            <p:nvPr/>
          </p:nvPicPr>
          <p:blipFill>
            <a:blip r:embed="rId6" cstate="print"/>
            <a:srcRect/>
            <a:stretch>
              <a:fillRect/>
            </a:stretch>
          </p:blipFill>
          <p:spPr bwMode="auto">
            <a:xfrm>
              <a:off x="4380455" y="4859629"/>
              <a:ext cx="256699" cy="427831"/>
            </a:xfrm>
            <a:prstGeom prst="rect">
              <a:avLst/>
            </a:prstGeom>
            <a:noFill/>
            <a:ln w="9525">
              <a:noFill/>
              <a:miter lim="800000"/>
              <a:headEnd/>
              <a:tailEnd/>
            </a:ln>
          </p:spPr>
        </p:pic>
        <p:pic>
          <p:nvPicPr>
            <p:cNvPr id="56" name="Picture 13" descr="cooltools-2"/>
            <p:cNvPicPr>
              <a:picLocks noChangeAspect="1" noChangeArrowheads="1"/>
            </p:cNvPicPr>
            <p:nvPr/>
          </p:nvPicPr>
          <p:blipFill>
            <a:blip r:embed="rId7" cstate="print">
              <a:lum bright="100000"/>
            </a:blip>
            <a:stretch>
              <a:fillRect/>
            </a:stretch>
          </p:blipFill>
          <p:spPr bwMode="invGray">
            <a:xfrm>
              <a:off x="1399898" y="5772005"/>
              <a:ext cx="918978" cy="231895"/>
            </a:xfrm>
            <a:prstGeom prst="rect">
              <a:avLst/>
            </a:prstGeom>
            <a:noFill/>
            <a:ln w="12700" algn="ctr">
              <a:noFill/>
              <a:miter lim="800000"/>
              <a:headEnd/>
              <a:tailEnd/>
            </a:ln>
          </p:spPr>
        </p:pic>
        <p:pic>
          <p:nvPicPr>
            <p:cNvPr id="57" name="Picture 14" descr="cooltools-1"/>
            <p:cNvPicPr>
              <a:picLocks noChangeAspect="1" noChangeArrowheads="1"/>
            </p:cNvPicPr>
            <p:nvPr/>
          </p:nvPicPr>
          <p:blipFill>
            <a:blip r:embed="rId8" cstate="print">
              <a:lum bright="100000"/>
            </a:blip>
            <a:stretch>
              <a:fillRect/>
            </a:stretch>
          </p:blipFill>
          <p:spPr bwMode="invGray">
            <a:xfrm>
              <a:off x="2002752" y="6093210"/>
              <a:ext cx="316124" cy="213827"/>
            </a:xfrm>
            <a:prstGeom prst="rect">
              <a:avLst/>
            </a:prstGeom>
            <a:noFill/>
            <a:ln w="12700" algn="ctr">
              <a:noFill/>
              <a:miter lim="800000"/>
              <a:headEnd/>
              <a:tailEnd/>
            </a:ln>
          </p:spPr>
        </p:pic>
        <p:pic>
          <p:nvPicPr>
            <p:cNvPr id="58" name="Picture 15" descr="cooltools-2"/>
            <p:cNvPicPr>
              <a:picLocks noChangeAspect="1" noChangeArrowheads="1"/>
            </p:cNvPicPr>
            <p:nvPr/>
          </p:nvPicPr>
          <p:blipFill>
            <a:blip r:embed="rId9" cstate="print">
              <a:lum bright="100000"/>
            </a:blip>
            <a:stretch>
              <a:fillRect/>
            </a:stretch>
          </p:blipFill>
          <p:spPr bwMode="invGray">
            <a:xfrm>
              <a:off x="1415337" y="6445970"/>
              <a:ext cx="903539" cy="247159"/>
            </a:xfrm>
            <a:prstGeom prst="rect">
              <a:avLst/>
            </a:prstGeom>
            <a:noFill/>
            <a:ln w="12700" algn="ctr">
              <a:noFill/>
              <a:miter lim="800000"/>
              <a:headEnd/>
              <a:tailEnd/>
            </a:ln>
          </p:spPr>
        </p:pic>
        <p:pic>
          <p:nvPicPr>
            <p:cNvPr id="59" name="Picture 16" descr="cooltools-2"/>
            <p:cNvPicPr>
              <a:picLocks noChangeAspect="1" noChangeArrowheads="1"/>
            </p:cNvPicPr>
            <p:nvPr/>
          </p:nvPicPr>
          <p:blipFill>
            <a:blip r:embed="rId10" cstate="print"/>
            <a:stretch>
              <a:fillRect/>
            </a:stretch>
          </p:blipFill>
          <p:spPr bwMode="invGray">
            <a:xfrm>
              <a:off x="2584006" y="5439238"/>
              <a:ext cx="1028968" cy="239249"/>
            </a:xfrm>
            <a:prstGeom prst="rect">
              <a:avLst/>
            </a:prstGeom>
            <a:noFill/>
            <a:ln w="12700" algn="ctr">
              <a:noFill/>
              <a:miter lim="800000"/>
              <a:headEnd/>
              <a:tailEnd/>
            </a:ln>
          </p:spPr>
        </p:pic>
        <p:pic>
          <p:nvPicPr>
            <p:cNvPr id="60" name="Picture 17" descr="cooltools-1"/>
            <p:cNvPicPr>
              <a:picLocks noChangeAspect="1" noChangeArrowheads="1"/>
            </p:cNvPicPr>
            <p:nvPr/>
          </p:nvPicPr>
          <p:blipFill>
            <a:blip r:embed="rId11" cstate="print"/>
            <a:stretch>
              <a:fillRect/>
            </a:stretch>
          </p:blipFill>
          <p:spPr bwMode="invGray">
            <a:xfrm>
              <a:off x="3993812" y="5434147"/>
              <a:ext cx="1028968" cy="211995"/>
            </a:xfrm>
            <a:prstGeom prst="rect">
              <a:avLst/>
            </a:prstGeom>
            <a:noFill/>
            <a:ln w="12700" algn="ctr">
              <a:noFill/>
              <a:miter lim="800000"/>
              <a:headEnd/>
              <a:tailEnd/>
            </a:ln>
          </p:spPr>
        </p:pic>
        <p:pic>
          <p:nvPicPr>
            <p:cNvPr id="61" name="Picture 20" descr="cooltools-2"/>
            <p:cNvPicPr>
              <a:picLocks noChangeAspect="1" noChangeArrowheads="1"/>
            </p:cNvPicPr>
            <p:nvPr/>
          </p:nvPicPr>
          <p:blipFill>
            <a:blip r:embed="rId12" cstate="print">
              <a:lum bright="-100000"/>
            </a:blip>
            <a:stretch>
              <a:fillRect/>
            </a:stretch>
          </p:blipFill>
          <p:spPr bwMode="invGray">
            <a:xfrm>
              <a:off x="5578755" y="5787349"/>
              <a:ext cx="685979" cy="240884"/>
            </a:xfrm>
            <a:prstGeom prst="rect">
              <a:avLst/>
            </a:prstGeom>
            <a:noFill/>
            <a:ln w="12700" algn="ctr">
              <a:noFill/>
              <a:miter lim="800000"/>
              <a:headEnd/>
              <a:tailEnd/>
            </a:ln>
          </p:spPr>
        </p:pic>
        <p:pic>
          <p:nvPicPr>
            <p:cNvPr id="62" name="Picture 24" descr="cooltools-2"/>
            <p:cNvPicPr>
              <a:picLocks noChangeAspect="1" noChangeArrowheads="1"/>
            </p:cNvPicPr>
            <p:nvPr/>
          </p:nvPicPr>
          <p:blipFill>
            <a:blip r:embed="rId13" cstate="print"/>
            <a:stretch>
              <a:fillRect/>
            </a:stretch>
          </p:blipFill>
          <p:spPr bwMode="invGray">
            <a:xfrm>
              <a:off x="2651945" y="6490879"/>
              <a:ext cx="893090" cy="155049"/>
            </a:xfrm>
            <a:prstGeom prst="rect">
              <a:avLst/>
            </a:prstGeom>
            <a:noFill/>
            <a:ln w="12700" algn="ctr">
              <a:noFill/>
              <a:miter lim="800000"/>
              <a:headEnd/>
              <a:tailEnd/>
            </a:ln>
          </p:spPr>
        </p:pic>
        <p:pic>
          <p:nvPicPr>
            <p:cNvPr id="63" name="Picture 25" descr="cooltools-1"/>
            <p:cNvPicPr>
              <a:picLocks noChangeAspect="1" noChangeArrowheads="1"/>
            </p:cNvPicPr>
            <p:nvPr/>
          </p:nvPicPr>
          <p:blipFill>
            <a:blip r:embed="rId14" cstate="print"/>
            <a:stretch>
              <a:fillRect/>
            </a:stretch>
          </p:blipFill>
          <p:spPr bwMode="invGray">
            <a:xfrm>
              <a:off x="4108191" y="6449735"/>
              <a:ext cx="800209" cy="188275"/>
            </a:xfrm>
            <a:prstGeom prst="rect">
              <a:avLst/>
            </a:prstGeom>
            <a:noFill/>
            <a:ln w="12700" algn="ctr">
              <a:noFill/>
              <a:miter lim="800000"/>
              <a:headEnd/>
              <a:tailEnd/>
            </a:ln>
          </p:spPr>
        </p:pic>
        <p:pic>
          <p:nvPicPr>
            <p:cNvPr id="64" name="Picture 26" descr="cooltools-2"/>
            <p:cNvPicPr>
              <a:picLocks noChangeAspect="1" noChangeArrowheads="1"/>
            </p:cNvPicPr>
            <p:nvPr/>
          </p:nvPicPr>
          <p:blipFill>
            <a:blip r:embed="rId15" cstate="print"/>
            <a:stretch>
              <a:fillRect/>
            </a:stretch>
          </p:blipFill>
          <p:spPr bwMode="invGray">
            <a:xfrm>
              <a:off x="5493049" y="6486181"/>
              <a:ext cx="903533" cy="137012"/>
            </a:xfrm>
            <a:prstGeom prst="rect">
              <a:avLst/>
            </a:prstGeom>
            <a:noFill/>
            <a:ln w="12700" algn="ctr">
              <a:noFill/>
              <a:miter lim="800000"/>
              <a:headEnd/>
              <a:tailEnd/>
            </a:ln>
          </p:spPr>
        </p:pic>
        <p:pic>
          <p:nvPicPr>
            <p:cNvPr id="65" name="Picture 27" descr="cooltools-2"/>
            <p:cNvPicPr>
              <a:picLocks noChangeAspect="1" noChangeArrowheads="1"/>
            </p:cNvPicPr>
            <p:nvPr/>
          </p:nvPicPr>
          <p:blipFill>
            <a:blip r:embed="rId12" cstate="print">
              <a:lum bright="-100000"/>
            </a:blip>
            <a:stretch>
              <a:fillRect/>
            </a:stretch>
          </p:blipFill>
          <p:spPr bwMode="invGray">
            <a:xfrm>
              <a:off x="4165306" y="5787349"/>
              <a:ext cx="685979" cy="240884"/>
            </a:xfrm>
            <a:prstGeom prst="rect">
              <a:avLst/>
            </a:prstGeom>
            <a:noFill/>
            <a:ln w="12700" algn="ctr">
              <a:noFill/>
              <a:miter lim="800000"/>
              <a:headEnd/>
              <a:tailEnd/>
            </a:ln>
          </p:spPr>
        </p:pic>
        <p:pic>
          <p:nvPicPr>
            <p:cNvPr id="66" name="Picture 28" descr="cooltools-2"/>
            <p:cNvPicPr>
              <a:picLocks noChangeAspect="1" noChangeArrowheads="1"/>
            </p:cNvPicPr>
            <p:nvPr/>
          </p:nvPicPr>
          <p:blipFill>
            <a:blip r:embed="rId12" cstate="print">
              <a:lum bright="-100000"/>
            </a:blip>
            <a:stretch>
              <a:fillRect/>
            </a:stretch>
          </p:blipFill>
          <p:spPr bwMode="invGray">
            <a:xfrm>
              <a:off x="2755500" y="5787350"/>
              <a:ext cx="685979" cy="240883"/>
            </a:xfrm>
            <a:prstGeom prst="rect">
              <a:avLst/>
            </a:prstGeom>
            <a:noFill/>
            <a:ln w="12700" algn="ctr">
              <a:noFill/>
              <a:miter lim="800000"/>
              <a:headEnd/>
              <a:tailEnd/>
            </a:ln>
          </p:spPr>
        </p:pic>
        <p:pic>
          <p:nvPicPr>
            <p:cNvPr id="67" name="Picture 29" descr="timeline bead yellow"/>
            <p:cNvPicPr>
              <a:picLocks noChangeArrowheads="1"/>
            </p:cNvPicPr>
            <p:nvPr/>
          </p:nvPicPr>
          <p:blipFill>
            <a:blip r:embed="rId16" cstate="print"/>
            <a:srcRect/>
            <a:stretch>
              <a:fillRect/>
            </a:stretch>
          </p:blipFill>
          <p:spPr bwMode="auto">
            <a:xfrm>
              <a:off x="5690600" y="4318213"/>
              <a:ext cx="465029" cy="621374"/>
            </a:xfrm>
            <a:prstGeom prst="rect">
              <a:avLst/>
            </a:prstGeom>
            <a:noFill/>
            <a:ln w="9525">
              <a:noFill/>
              <a:miter lim="800000"/>
              <a:headEnd/>
              <a:tailEnd/>
            </a:ln>
          </p:spPr>
        </p:pic>
        <p:pic>
          <p:nvPicPr>
            <p:cNvPr id="68" name="Picture 30" descr="timeline bead green"/>
            <p:cNvPicPr>
              <a:picLocks noChangeArrowheads="1"/>
            </p:cNvPicPr>
            <p:nvPr/>
          </p:nvPicPr>
          <p:blipFill>
            <a:blip r:embed="rId17" cstate="print"/>
            <a:srcRect/>
            <a:stretch>
              <a:fillRect/>
            </a:stretch>
          </p:blipFill>
          <p:spPr bwMode="auto">
            <a:xfrm>
              <a:off x="2869970" y="4316176"/>
              <a:ext cx="465029" cy="623411"/>
            </a:xfrm>
            <a:prstGeom prst="rect">
              <a:avLst/>
            </a:prstGeom>
            <a:noFill/>
            <a:ln w="9525">
              <a:noFill/>
              <a:miter lim="800000"/>
              <a:headEnd/>
              <a:tailEnd/>
            </a:ln>
          </p:spPr>
        </p:pic>
        <p:pic>
          <p:nvPicPr>
            <p:cNvPr id="69" name="Picture 52" descr="Headline: New Cray Y-MP C90 Supercomputer. Size 6kb"/>
            <p:cNvPicPr>
              <a:picLocks noChangeAspect="1" noChangeArrowheads="1"/>
            </p:cNvPicPr>
            <p:nvPr/>
          </p:nvPicPr>
          <p:blipFill>
            <a:blip r:embed="rId18" cstate="print"/>
            <a:srcRect/>
            <a:stretch>
              <a:fillRect/>
            </a:stretch>
          </p:blipFill>
          <p:spPr bwMode="auto">
            <a:xfrm>
              <a:off x="2859617" y="4854536"/>
              <a:ext cx="533770" cy="504229"/>
            </a:xfrm>
            <a:prstGeom prst="rect">
              <a:avLst/>
            </a:prstGeom>
            <a:noFill/>
            <a:ln w="9525">
              <a:noFill/>
              <a:miter lim="800000"/>
              <a:headEnd/>
              <a:tailEnd/>
            </a:ln>
          </p:spPr>
        </p:pic>
        <p:grpSp>
          <p:nvGrpSpPr>
            <p:cNvPr id="70" name="Group 27"/>
            <p:cNvGrpSpPr>
              <a:grpSpLocks/>
            </p:cNvGrpSpPr>
            <p:nvPr/>
          </p:nvGrpSpPr>
          <p:grpSpPr bwMode="auto">
            <a:xfrm>
              <a:off x="5575326" y="4904448"/>
              <a:ext cx="649896" cy="363657"/>
              <a:chOff x="7215206" y="3857628"/>
              <a:chExt cx="1666887" cy="1089429"/>
            </a:xfrm>
          </p:grpSpPr>
          <p:pic>
            <p:nvPicPr>
              <p:cNvPr id="78" name="Picture 16" descr="1uServer.jpg"/>
              <p:cNvPicPr>
                <a:picLocks noChangeAspect="1"/>
              </p:cNvPicPr>
              <p:nvPr/>
            </p:nvPicPr>
            <p:blipFill>
              <a:blip r:embed="rId19" cstate="screen"/>
              <a:srcRect/>
              <a:stretch>
                <a:fillRect/>
              </a:stretch>
            </p:blipFill>
            <p:spPr bwMode="auto">
              <a:xfrm>
                <a:off x="7215206" y="4401984"/>
                <a:ext cx="1666887" cy="545073"/>
              </a:xfrm>
              <a:prstGeom prst="rect">
                <a:avLst/>
              </a:prstGeom>
              <a:noFill/>
              <a:ln w="9525">
                <a:noFill/>
                <a:miter lim="800000"/>
                <a:headEnd/>
                <a:tailEnd/>
              </a:ln>
            </p:spPr>
          </p:pic>
          <p:pic>
            <p:nvPicPr>
              <p:cNvPr id="79" name="Picture 17" descr="1uServer.jpg"/>
              <p:cNvPicPr>
                <a:picLocks noChangeAspect="1"/>
              </p:cNvPicPr>
              <p:nvPr/>
            </p:nvPicPr>
            <p:blipFill>
              <a:blip r:embed="rId19" cstate="screen"/>
              <a:srcRect/>
              <a:stretch>
                <a:fillRect/>
              </a:stretch>
            </p:blipFill>
            <p:spPr bwMode="auto">
              <a:xfrm>
                <a:off x="7215206" y="4143380"/>
                <a:ext cx="1666887" cy="545073"/>
              </a:xfrm>
              <a:prstGeom prst="rect">
                <a:avLst/>
              </a:prstGeom>
              <a:noFill/>
              <a:ln w="9525">
                <a:noFill/>
                <a:miter lim="800000"/>
                <a:headEnd/>
                <a:tailEnd/>
              </a:ln>
            </p:spPr>
          </p:pic>
          <p:pic>
            <p:nvPicPr>
              <p:cNvPr id="80" name="Picture 18" descr="1uServer.jpg"/>
              <p:cNvPicPr>
                <a:picLocks noChangeAspect="1"/>
              </p:cNvPicPr>
              <p:nvPr/>
            </p:nvPicPr>
            <p:blipFill>
              <a:blip r:embed="rId19" cstate="screen"/>
              <a:srcRect/>
              <a:stretch>
                <a:fillRect/>
              </a:stretch>
            </p:blipFill>
            <p:spPr bwMode="auto">
              <a:xfrm>
                <a:off x="7215206" y="3857628"/>
                <a:ext cx="1666887" cy="545073"/>
              </a:xfrm>
              <a:prstGeom prst="rect">
                <a:avLst/>
              </a:prstGeom>
              <a:noFill/>
              <a:ln w="9525">
                <a:noFill/>
                <a:miter lim="800000"/>
                <a:headEnd/>
                <a:tailEnd/>
              </a:ln>
            </p:spPr>
          </p:pic>
        </p:grpSp>
        <p:sp>
          <p:nvSpPr>
            <p:cNvPr id="71" name="Text Box 40"/>
            <p:cNvSpPr txBox="1">
              <a:spLocks noChangeArrowheads="1"/>
            </p:cNvSpPr>
            <p:nvPr/>
          </p:nvSpPr>
          <p:spPr bwMode="auto">
            <a:xfrm>
              <a:off x="5382372" y="5288834"/>
              <a:ext cx="1078746" cy="483171"/>
            </a:xfrm>
            <a:prstGeom prst="rect">
              <a:avLst/>
            </a:prstGeom>
            <a:noFill/>
            <a:ln w="9525">
              <a:noFill/>
              <a:miter lim="800000"/>
              <a:headEnd/>
              <a:tailEnd/>
            </a:ln>
          </p:spPr>
          <p:txBody>
            <a:bodyPr>
              <a:spAutoFit/>
            </a:bodyPr>
            <a:lstStyle/>
            <a:p>
              <a:pPr algn="ctr"/>
              <a:r>
                <a:rPr lang="en-US" sz="2100" dirty="0">
                  <a:solidFill>
                    <a:srgbClr val="4D4D4D"/>
                  </a:solidFill>
                  <a:latin typeface="Calibri" pitchFamily="34" charset="0"/>
                  <a:ea typeface="Arial Unicode MS" pitchFamily="34" charset="-128"/>
                  <a:cs typeface="Arial Unicode MS" pitchFamily="34" charset="-128"/>
                </a:rPr>
                <a:t>X64 Server</a:t>
              </a:r>
            </a:p>
          </p:txBody>
        </p:sp>
        <p:sp>
          <p:nvSpPr>
            <p:cNvPr id="72" name="TextBox 71"/>
            <p:cNvSpPr txBox="1"/>
            <p:nvPr/>
          </p:nvSpPr>
          <p:spPr>
            <a:xfrm>
              <a:off x="2456234" y="3962400"/>
              <a:ext cx="1284513" cy="536857"/>
            </a:xfrm>
            <a:prstGeom prst="rect">
              <a:avLst/>
            </a:prstGeom>
            <a:noFill/>
          </p:spPr>
          <p:txBody>
            <a:bodyPr wrap="square" rtlCol="0">
              <a:spAutoFit/>
            </a:bodyPr>
            <a:lstStyle/>
            <a:p>
              <a:pPr algn="ctr"/>
              <a:r>
                <a:rPr lang="en-US" dirty="0" smtClean="0">
                  <a:solidFill>
                    <a:schemeClr val="bg1"/>
                  </a:solidFill>
                </a:rPr>
                <a:t>1991</a:t>
              </a:r>
              <a:endParaRPr lang="en-US" dirty="0">
                <a:solidFill>
                  <a:schemeClr val="bg1"/>
                </a:solidFill>
              </a:endParaRPr>
            </a:p>
          </p:txBody>
        </p:sp>
        <p:sp>
          <p:nvSpPr>
            <p:cNvPr id="73" name="TextBox 72"/>
            <p:cNvSpPr txBox="1"/>
            <p:nvPr/>
          </p:nvSpPr>
          <p:spPr>
            <a:xfrm>
              <a:off x="3866039" y="3962400"/>
              <a:ext cx="1284513" cy="536857"/>
            </a:xfrm>
            <a:prstGeom prst="rect">
              <a:avLst/>
            </a:prstGeom>
            <a:noFill/>
          </p:spPr>
          <p:txBody>
            <a:bodyPr wrap="square" rtlCol="0">
              <a:spAutoFit/>
            </a:bodyPr>
            <a:lstStyle/>
            <a:p>
              <a:pPr algn="ctr"/>
              <a:r>
                <a:rPr lang="en-US" dirty="0" smtClean="0">
                  <a:solidFill>
                    <a:schemeClr val="bg1"/>
                  </a:solidFill>
                </a:rPr>
                <a:t>1998</a:t>
              </a:r>
              <a:endParaRPr lang="en-US" dirty="0">
                <a:solidFill>
                  <a:schemeClr val="bg1"/>
                </a:solidFill>
              </a:endParaRPr>
            </a:p>
          </p:txBody>
        </p:sp>
        <p:sp>
          <p:nvSpPr>
            <p:cNvPr id="74" name="TextBox 73"/>
            <p:cNvSpPr txBox="1"/>
            <p:nvPr/>
          </p:nvSpPr>
          <p:spPr>
            <a:xfrm>
              <a:off x="5279489" y="3962400"/>
              <a:ext cx="1284512" cy="536857"/>
            </a:xfrm>
            <a:prstGeom prst="rect">
              <a:avLst/>
            </a:prstGeom>
            <a:noFill/>
          </p:spPr>
          <p:txBody>
            <a:bodyPr wrap="square" rtlCol="0">
              <a:spAutoFit/>
            </a:bodyPr>
            <a:lstStyle/>
            <a:p>
              <a:pPr algn="ctr"/>
              <a:r>
                <a:rPr lang="en-US" dirty="0" smtClean="0">
                  <a:solidFill>
                    <a:schemeClr val="bg1"/>
                  </a:solidFill>
                </a:rPr>
                <a:t>2008</a:t>
              </a:r>
              <a:endParaRPr lang="en-US" dirty="0">
                <a:solidFill>
                  <a:schemeClr val="bg1"/>
                </a:solidFill>
              </a:endParaRPr>
            </a:p>
          </p:txBody>
        </p:sp>
        <p:sp>
          <p:nvSpPr>
            <p:cNvPr id="75" name="TextBox 74"/>
            <p:cNvSpPr txBox="1"/>
            <p:nvPr/>
          </p:nvSpPr>
          <p:spPr>
            <a:xfrm>
              <a:off x="2560825" y="6019799"/>
              <a:ext cx="1063309" cy="447381"/>
            </a:xfrm>
            <a:prstGeom prst="rect">
              <a:avLst/>
            </a:prstGeom>
            <a:noFill/>
          </p:spPr>
          <p:txBody>
            <a:bodyPr wrap="none" rtlCol="0">
              <a:spAutoFit/>
            </a:bodyPr>
            <a:lstStyle/>
            <a:p>
              <a:r>
                <a:rPr lang="en-US" sz="1900" dirty="0">
                  <a:solidFill>
                    <a:schemeClr val="bg1"/>
                  </a:solidFill>
                </a:rPr>
                <a:t>$40,000,000</a:t>
              </a:r>
            </a:p>
          </p:txBody>
        </p:sp>
        <p:sp>
          <p:nvSpPr>
            <p:cNvPr id="76" name="TextBox 75"/>
            <p:cNvSpPr txBox="1"/>
            <p:nvPr/>
          </p:nvSpPr>
          <p:spPr>
            <a:xfrm>
              <a:off x="4023797" y="6019799"/>
              <a:ext cx="970711" cy="447381"/>
            </a:xfrm>
            <a:prstGeom prst="rect">
              <a:avLst/>
            </a:prstGeom>
            <a:noFill/>
          </p:spPr>
          <p:txBody>
            <a:bodyPr wrap="none" rtlCol="0">
              <a:spAutoFit/>
            </a:bodyPr>
            <a:lstStyle/>
            <a:p>
              <a:r>
                <a:rPr lang="en-US" sz="1900" dirty="0">
                  <a:solidFill>
                    <a:schemeClr val="bg1"/>
                  </a:solidFill>
                </a:rPr>
                <a:t>$1,000,000</a:t>
              </a:r>
            </a:p>
          </p:txBody>
        </p:sp>
        <p:sp>
          <p:nvSpPr>
            <p:cNvPr id="77" name="TextBox 76"/>
            <p:cNvSpPr txBox="1"/>
            <p:nvPr/>
          </p:nvSpPr>
          <p:spPr>
            <a:xfrm>
              <a:off x="5554043" y="6019799"/>
              <a:ext cx="647221" cy="447381"/>
            </a:xfrm>
            <a:prstGeom prst="rect">
              <a:avLst/>
            </a:prstGeom>
            <a:noFill/>
          </p:spPr>
          <p:txBody>
            <a:bodyPr wrap="none" rtlCol="0">
              <a:spAutoFit/>
            </a:bodyPr>
            <a:lstStyle/>
            <a:p>
              <a:r>
                <a:rPr lang="en-US" sz="1900" dirty="0">
                  <a:solidFill>
                    <a:schemeClr val="bg1"/>
                  </a:solidFill>
                </a:rPr>
                <a:t>$1,000</a:t>
              </a:r>
            </a:p>
          </p:txBody>
        </p:sp>
      </p:grpSp>
      <p:pic>
        <p:nvPicPr>
          <p:cNvPr id="81" name="Picture 2" descr="http://media.nasm.si.edu/webimages/640/2006-937_640.jpg"/>
          <p:cNvPicPr>
            <a:picLocks noChangeAspect="1" noChangeArrowheads="1"/>
          </p:cNvPicPr>
          <p:nvPr/>
        </p:nvPicPr>
        <p:blipFill>
          <a:blip r:embed="rId20" cstate="print"/>
          <a:stretch>
            <a:fillRect/>
          </a:stretch>
        </p:blipFill>
        <p:spPr bwMode="auto">
          <a:xfrm>
            <a:off x="9352997" y="1078715"/>
            <a:ext cx="2616360" cy="307527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3386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a:t>Zero-One-Infinity </a:t>
            </a:r>
            <a:r>
              <a:rPr lang="en-US" sz="4000" dirty="0" smtClean="0"/>
              <a:t>Goal for Computational Workload</a:t>
            </a:r>
            <a:endParaRPr lang="en-US" sz="4000" dirty="0"/>
          </a:p>
        </p:txBody>
      </p:sp>
      <p:sp>
        <p:nvSpPr>
          <p:cNvPr id="5" name="Content Placeholder 4"/>
          <p:cNvSpPr>
            <a:spLocks noGrp="1"/>
          </p:cNvSpPr>
          <p:nvPr>
            <p:ph idx="1"/>
          </p:nvPr>
        </p:nvSpPr>
        <p:spPr>
          <a:xfrm>
            <a:off x="519112" y="1447799"/>
            <a:ext cx="11149013" cy="1526572"/>
          </a:xfrm>
        </p:spPr>
        <p:txBody>
          <a:bodyPr/>
          <a:lstStyle/>
          <a:p>
            <a:r>
              <a:rPr lang="en-US" dirty="0" smtClean="0"/>
              <a:t>0: Your Initial Investment or barrier for entry</a:t>
            </a:r>
          </a:p>
          <a:p>
            <a:r>
              <a:rPr lang="en-US" dirty="0" smtClean="0"/>
              <a:t>1: Utilization Efficiency of your Application (100%)</a:t>
            </a:r>
          </a:p>
          <a:p>
            <a:r>
              <a:rPr lang="en-US" dirty="0" smtClean="0"/>
              <a:t>∞: Scale your Application to as many cores as possible</a:t>
            </a:r>
            <a:endParaRPr lang="en-US" dirty="0"/>
          </a:p>
        </p:txBody>
      </p:sp>
    </p:spTree>
    <p:extLst>
      <p:ext uri="{BB962C8B-B14F-4D97-AF65-F5344CB8AC3E}">
        <p14:creationId xmlns:p14="http://schemas.microsoft.com/office/powerpoint/2010/main" val="31015509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10" y="963981"/>
            <a:ext cx="8879897" cy="775597"/>
          </a:xfrm>
        </p:spPr>
        <p:txBody>
          <a:bodyPr/>
          <a:lstStyle/>
          <a:p>
            <a:pPr marL="342900" indent="-342900" algn="ctr">
              <a:buFont typeface="Arial" pitchFamily="34" charset="0"/>
              <a:buChar char="•"/>
            </a:pPr>
            <a:r>
              <a:rPr lang="en-US" sz="2800" dirty="0" smtClean="0">
                <a:solidFill>
                  <a:schemeClr val="tx1"/>
                </a:solidFill>
              </a:rPr>
              <a:t>Advances in technical computing and research are powered by access to computing resources</a:t>
            </a:r>
            <a:endParaRPr lang="en-US" sz="2800" dirty="0">
              <a:solidFill>
                <a:schemeClr val="tx1"/>
              </a:solidFill>
            </a:endParaRPr>
          </a:p>
        </p:txBody>
      </p:sp>
      <p:pic>
        <p:nvPicPr>
          <p:cNvPr id="17" name="Picture 3" descr="http://www.sci.utah.edu/images/stories/visualization/p0-mouse-external-volume-rendering.png"/>
          <p:cNvPicPr>
            <a:picLocks noChangeAspect="1" noChangeArrowheads="1"/>
          </p:cNvPicPr>
          <p:nvPr/>
        </p:nvPicPr>
        <p:blipFill>
          <a:blip r:embed="rId3" cstate="print"/>
          <a:srcRect/>
          <a:stretch>
            <a:fillRect/>
          </a:stretch>
        </p:blipFill>
        <p:spPr bwMode="auto">
          <a:xfrm>
            <a:off x="340777" y="5022573"/>
            <a:ext cx="1861308" cy="1635904"/>
          </a:xfrm>
          <a:prstGeom prst="ellipse">
            <a:avLst/>
          </a:prstGeom>
          <a:ln>
            <a:noFill/>
          </a:ln>
          <a:effectLst>
            <a:softEdge rad="112500"/>
          </a:effectLst>
        </p:spPr>
      </p:pic>
      <p:pic>
        <p:nvPicPr>
          <p:cNvPr id="18" name="Picture 5" descr="Supernova_SciDAC2009"/>
          <p:cNvPicPr>
            <a:picLocks noChangeAspect="1" noChangeArrowheads="1"/>
          </p:cNvPicPr>
          <p:nvPr/>
        </p:nvPicPr>
        <p:blipFill>
          <a:blip r:embed="rId4" cstate="print"/>
          <a:srcRect/>
          <a:stretch>
            <a:fillRect/>
          </a:stretch>
        </p:blipFill>
        <p:spPr bwMode="auto">
          <a:xfrm>
            <a:off x="8592658" y="4899476"/>
            <a:ext cx="2322039" cy="1759001"/>
          </a:xfrm>
          <a:prstGeom prst="ellipse">
            <a:avLst/>
          </a:prstGeom>
          <a:ln>
            <a:noFill/>
          </a:ln>
          <a:effectLst>
            <a:softEdge rad="112500"/>
          </a:effectLst>
        </p:spPr>
      </p:pic>
      <p:pic>
        <p:nvPicPr>
          <p:cNvPr id="19" name="Picture 18" descr="NIMROD_87009_23_Surface2"/>
          <p:cNvPicPr>
            <a:picLocks noChangeAspect="1" noChangeArrowheads="1"/>
          </p:cNvPicPr>
          <p:nvPr/>
        </p:nvPicPr>
        <p:blipFill>
          <a:blip r:embed="rId5" cstate="print"/>
          <a:srcRect/>
          <a:stretch>
            <a:fillRect/>
          </a:stretch>
        </p:blipFill>
        <p:spPr bwMode="auto">
          <a:xfrm>
            <a:off x="5535166" y="5078795"/>
            <a:ext cx="2633472" cy="1579682"/>
          </a:xfrm>
          <a:prstGeom prst="ellipse">
            <a:avLst/>
          </a:prstGeom>
          <a:ln>
            <a:noFill/>
          </a:ln>
          <a:effectLst>
            <a:softEdge rad="112500"/>
          </a:effectLst>
        </p:spPr>
      </p:pic>
      <p:pic>
        <p:nvPicPr>
          <p:cNvPr id="20" name="Picture 7" descr="mebt_em_new"/>
          <p:cNvPicPr>
            <a:picLocks noChangeAspect="1" noChangeArrowheads="1"/>
          </p:cNvPicPr>
          <p:nvPr/>
        </p:nvPicPr>
        <p:blipFill>
          <a:blip r:embed="rId6" cstate="print"/>
          <a:srcRect/>
          <a:stretch>
            <a:fillRect/>
          </a:stretch>
        </p:blipFill>
        <p:spPr bwMode="auto">
          <a:xfrm>
            <a:off x="2648429" y="5209176"/>
            <a:ext cx="2226517" cy="1343857"/>
          </a:xfrm>
          <a:prstGeom prst="ellipse">
            <a:avLst/>
          </a:prstGeom>
          <a:ln>
            <a:noFill/>
          </a:ln>
          <a:effectLst>
            <a:softEdge rad="112500"/>
          </a:effectLst>
        </p:spPr>
      </p:pic>
      <p:sp>
        <p:nvSpPr>
          <p:cNvPr id="7" name="Title 1"/>
          <p:cNvSpPr txBox="1">
            <a:spLocks/>
          </p:cNvSpPr>
          <p:nvPr/>
        </p:nvSpPr>
        <p:spPr bwMode="auto">
          <a:xfrm>
            <a:off x="519113" y="228600"/>
            <a:ext cx="11149012" cy="6861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3800"/>
              </a:lnSpc>
              <a:spcBef>
                <a:spcPct val="0"/>
              </a:spcBef>
              <a:spcAft>
                <a:spcPct val="0"/>
              </a:spcAft>
              <a:buClrTx/>
              <a:buSzTx/>
              <a:buFontTx/>
              <a:buNone/>
              <a:tabLst/>
              <a:defRPr/>
            </a:pPr>
            <a:r>
              <a:rPr lang="en-US" sz="4000" dirty="0" smtClean="0">
                <a:latin typeface="+mj-lt"/>
              </a:rPr>
              <a:t>Barrier to entry for technical workloads</a:t>
            </a:r>
            <a:endParaRPr kumimoji="0" lang="en-US" sz="4000" b="0" i="0" u="none" strike="noStrike" kern="1200" cap="none" spc="0" normalizeH="0" baseline="0" noProof="0" dirty="0">
              <a:ln>
                <a:noFill/>
              </a:ln>
              <a:effectLst/>
              <a:uLnTx/>
              <a:uFillTx/>
              <a:latin typeface="+mj-lt"/>
            </a:endParaRPr>
          </a:p>
        </p:txBody>
      </p:sp>
      <p:grpSp>
        <p:nvGrpSpPr>
          <p:cNvPr id="8" name="Group 7"/>
          <p:cNvGrpSpPr/>
          <p:nvPr/>
        </p:nvGrpSpPr>
        <p:grpSpPr>
          <a:xfrm>
            <a:off x="431258" y="2836665"/>
            <a:ext cx="3503119" cy="1619806"/>
            <a:chOff x="5062572" y="3047999"/>
            <a:chExt cx="2024028" cy="1175523"/>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2572" y="3047999"/>
              <a:ext cx="771985" cy="117552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0" y="3047999"/>
              <a:ext cx="771985" cy="117552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6292" y="3047999"/>
              <a:ext cx="771985" cy="1175523"/>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4615" y="3047999"/>
              <a:ext cx="771985" cy="1175523"/>
            </a:xfrm>
            <a:prstGeom prst="rect">
              <a:avLst/>
            </a:prstGeom>
          </p:spPr>
        </p:pic>
      </p:grpSp>
      <p:sp>
        <p:nvSpPr>
          <p:cNvPr id="3" name="Right Arrow 2"/>
          <p:cNvSpPr/>
          <p:nvPr/>
        </p:nvSpPr>
        <p:spPr bwMode="auto">
          <a:xfrm>
            <a:off x="4385866" y="3226175"/>
            <a:ext cx="1696388" cy="877824"/>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1" name="Group 20"/>
          <p:cNvGrpSpPr/>
          <p:nvPr/>
        </p:nvGrpSpPr>
        <p:grpSpPr>
          <a:xfrm>
            <a:off x="6250559" y="2712499"/>
            <a:ext cx="3503119" cy="1619806"/>
            <a:chOff x="5062572" y="3047999"/>
            <a:chExt cx="2024028" cy="1175523"/>
          </a:xfrm>
        </p:grpSpPr>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2572" y="3047999"/>
              <a:ext cx="771985" cy="1175523"/>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0" y="3047999"/>
              <a:ext cx="771985" cy="1175523"/>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6292" y="3047999"/>
              <a:ext cx="771985" cy="1175523"/>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4615" y="3047999"/>
              <a:ext cx="771985" cy="1175523"/>
            </a:xfrm>
            <a:prstGeom prst="rect">
              <a:avLst/>
            </a:prstGeom>
          </p:spPr>
        </p:pic>
      </p:grpSp>
      <p:grpSp>
        <p:nvGrpSpPr>
          <p:cNvPr id="14" name="Group 13"/>
          <p:cNvGrpSpPr/>
          <p:nvPr/>
        </p:nvGrpSpPr>
        <p:grpSpPr>
          <a:xfrm>
            <a:off x="6660523" y="2864395"/>
            <a:ext cx="3016231" cy="1102511"/>
            <a:chOff x="151881" y="5573569"/>
            <a:chExt cx="1943127" cy="742355"/>
          </a:xfrm>
        </p:grpSpPr>
        <p:pic>
          <p:nvPicPr>
            <p:cNvPr id="15" name="Picture 14" descr="WinAzure_h_rgb_r.png"/>
            <p:cNvPicPr>
              <a:picLocks noChangeAspect="1"/>
            </p:cNvPicPr>
            <p:nvPr/>
          </p:nvPicPr>
          <p:blipFill rotWithShape="1">
            <a:blip r:embed="rId8" cstate="print"/>
            <a:srcRect l="-321" t="-1741" r="31000" b="1741"/>
            <a:stretch/>
          </p:blipFill>
          <p:spPr>
            <a:xfrm>
              <a:off x="151881" y="5573569"/>
              <a:ext cx="1943127" cy="431386"/>
            </a:xfrm>
            <a:prstGeom prst="rect">
              <a:avLst/>
            </a:prstGeom>
            <a:noFill/>
            <a:ln>
              <a:noFill/>
            </a:ln>
            <a:effectLst>
              <a:outerShdw blurRad="25400" dist="25400" dir="2700000">
                <a:srgbClr val="000000">
                  <a:alpha val="43000"/>
                </a:srgbClr>
              </a:outerShdw>
            </a:effectLst>
          </p:spPr>
        </p:pic>
        <p:pic>
          <p:nvPicPr>
            <p:cNvPr id="16" name="Picture 15" descr="WinAzure_h_rgb_r.png"/>
            <p:cNvPicPr>
              <a:picLocks noChangeAspect="1"/>
            </p:cNvPicPr>
            <p:nvPr/>
          </p:nvPicPr>
          <p:blipFill rotWithShape="1">
            <a:blip r:embed="rId8" cstate="print"/>
            <a:srcRect l="69000"/>
            <a:stretch/>
          </p:blipFill>
          <p:spPr>
            <a:xfrm>
              <a:off x="796411" y="5884537"/>
              <a:ext cx="868951" cy="431387"/>
            </a:xfrm>
            <a:prstGeom prst="rect">
              <a:avLst/>
            </a:prstGeom>
            <a:noFill/>
            <a:ln>
              <a:noFill/>
            </a:ln>
            <a:effectLst>
              <a:outerShdw blurRad="25400" dist="25400" dir="2700000">
                <a:srgbClr val="000000">
                  <a:alpha val="43000"/>
                </a:srgbClr>
              </a:outerShdw>
            </a:effectLst>
          </p:spPr>
        </p:pic>
      </p:grpSp>
      <p:sp>
        <p:nvSpPr>
          <p:cNvPr id="4" name="TextBox 3"/>
          <p:cNvSpPr txBox="1"/>
          <p:nvPr/>
        </p:nvSpPr>
        <p:spPr>
          <a:xfrm>
            <a:off x="6381464" y="1950720"/>
            <a:ext cx="4262152"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Windows  Azure lowers the startup and administrative costs to almost nothing </a:t>
            </a:r>
          </a:p>
        </p:txBody>
      </p:sp>
      <p:sp>
        <p:nvSpPr>
          <p:cNvPr id="5" name="TextBox 4"/>
          <p:cNvSpPr txBox="1"/>
          <p:nvPr/>
        </p:nvSpPr>
        <p:spPr>
          <a:xfrm>
            <a:off x="646176" y="1950720"/>
            <a:ext cx="3488321" cy="553998"/>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Fast, powerful hardware cheaper more readily available, but…</a:t>
            </a:r>
          </a:p>
        </p:txBody>
      </p:sp>
      <p:sp>
        <p:nvSpPr>
          <p:cNvPr id="6" name="TextBox 5"/>
          <p:cNvSpPr txBox="1"/>
          <p:nvPr/>
        </p:nvSpPr>
        <p:spPr>
          <a:xfrm>
            <a:off x="1271431" y="4511484"/>
            <a:ext cx="9177192" cy="430887"/>
          </a:xfrm>
          <a:prstGeom prst="rect">
            <a:avLst/>
          </a:prstGeom>
          <a:noFill/>
        </p:spPr>
        <p:txBody>
          <a:bodyPr wrap="none" lIns="0" tIns="0" rIns="0" bIns="0" rtlCol="0">
            <a:spAutoFit/>
          </a:bodyPr>
          <a:lstStyle/>
          <a:p>
            <a:r>
              <a:rPr lang="en-US" sz="2800" dirty="0" smtClean="0"/>
              <a:t>How Do we take existing technical workloads onto azure</a:t>
            </a:r>
            <a:r>
              <a:rPr lang="en-US" sz="2800" dirty="0" smtClean="0">
                <a:solidFill>
                  <a:schemeClr val="accent1">
                    <a:lumMod val="60000"/>
                    <a:lumOff val="40000"/>
                  </a:schemeClr>
                </a:solidFill>
              </a:rPr>
              <a:t>?</a:t>
            </a:r>
          </a:p>
        </p:txBody>
      </p:sp>
    </p:spTree>
    <p:extLst>
      <p:ext uri="{BB962C8B-B14F-4D97-AF65-F5344CB8AC3E}">
        <p14:creationId xmlns:p14="http://schemas.microsoft.com/office/powerpoint/2010/main" val="242467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Cray CX1 Cluster vs. Windows Azure</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169559258"/>
              </p:ext>
            </p:extLst>
          </p:nvPr>
        </p:nvGraphicFramePr>
        <p:xfrm>
          <a:off x="106679" y="1267097"/>
          <a:ext cx="11871961" cy="5117287"/>
        </p:xfrm>
        <a:graphic>
          <a:graphicData uri="http://schemas.openxmlformats.org/drawingml/2006/table">
            <a:tbl>
              <a:tblPr firstRow="1" bandRow="1">
                <a:tableStyleId>{5C22544A-7EE6-4342-B048-85BDC9FD1C3A}</a:tableStyleId>
              </a:tblPr>
              <a:tblGrid>
                <a:gridCol w="3349092"/>
                <a:gridCol w="4606189"/>
                <a:gridCol w="3916680"/>
              </a:tblGrid>
              <a:tr h="549860">
                <a:tc>
                  <a:txBody>
                    <a:bodyPr/>
                    <a:lstStyle/>
                    <a:p>
                      <a:endParaRPr lang="en-US" sz="2800" b="1" dirty="0">
                        <a:latin typeface="+mj-lt"/>
                      </a:endParaRPr>
                    </a:p>
                  </a:txBody>
                  <a:tcPr/>
                </a:tc>
                <a:tc>
                  <a:txBody>
                    <a:bodyPr/>
                    <a:lstStyle/>
                    <a:p>
                      <a:r>
                        <a:rPr lang="en-US" sz="2800" dirty="0" smtClean="0"/>
                        <a:t>My CRAY</a:t>
                      </a:r>
                      <a:r>
                        <a:rPr lang="en-US" sz="2800" baseline="0" dirty="0" smtClean="0"/>
                        <a:t> CX1</a:t>
                      </a:r>
                      <a:endParaRPr lang="en-US" sz="2800" dirty="0"/>
                    </a:p>
                  </a:txBody>
                  <a:tcPr/>
                </a:tc>
                <a:tc>
                  <a:txBody>
                    <a:bodyPr/>
                    <a:lstStyle/>
                    <a:p>
                      <a:r>
                        <a:rPr lang="en-US" sz="2800" dirty="0" smtClean="0"/>
                        <a:t>Windows Azure Only</a:t>
                      </a:r>
                      <a:endParaRPr lang="en-US" sz="2800" dirty="0"/>
                    </a:p>
                  </a:txBody>
                  <a:tcPr/>
                </a:tc>
              </a:tr>
              <a:tr h="558619">
                <a:tc>
                  <a:txBody>
                    <a:bodyPr/>
                    <a:lstStyle/>
                    <a:p>
                      <a:r>
                        <a:rPr lang="en-US" sz="2000" b="1" dirty="0" smtClean="0">
                          <a:latin typeface="+mj-lt"/>
                        </a:rPr>
                        <a:t>Initial cost:</a:t>
                      </a:r>
                      <a:endParaRPr lang="en-US" sz="2000" b="1" dirty="0">
                        <a:latin typeface="+mj-lt"/>
                      </a:endParaRPr>
                    </a:p>
                  </a:txBody>
                  <a:tcPr/>
                </a:tc>
                <a:tc>
                  <a:txBody>
                    <a:bodyPr/>
                    <a:lstStyle/>
                    <a:p>
                      <a:r>
                        <a:rPr lang="en-US" baseline="0" dirty="0" smtClean="0"/>
                        <a:t>Planning, H</a:t>
                      </a:r>
                      <a:r>
                        <a:rPr lang="en-US" dirty="0" smtClean="0"/>
                        <a:t>ardware,</a:t>
                      </a:r>
                      <a:r>
                        <a:rPr lang="en-US" baseline="0" dirty="0" smtClean="0"/>
                        <a:t> Space, Power, Cooling, $10000s</a:t>
                      </a:r>
                      <a:endParaRPr lang="en-US" dirty="0"/>
                    </a:p>
                  </a:txBody>
                  <a:tcPr/>
                </a:tc>
                <a:tc>
                  <a:txBody>
                    <a:bodyPr/>
                    <a:lstStyle/>
                    <a:p>
                      <a:r>
                        <a:rPr lang="en-US" dirty="0" smtClean="0"/>
                        <a:t>Get an</a:t>
                      </a:r>
                      <a:r>
                        <a:rPr lang="en-US" baseline="0" dirty="0" smtClean="0"/>
                        <a:t> account.</a:t>
                      </a:r>
                      <a:endParaRPr lang="en-US" dirty="0"/>
                    </a:p>
                  </a:txBody>
                  <a:tcPr/>
                </a:tc>
              </a:tr>
              <a:tr h="798028">
                <a:tc>
                  <a:txBody>
                    <a:bodyPr/>
                    <a:lstStyle/>
                    <a:p>
                      <a:r>
                        <a:rPr lang="en-US" sz="2000" b="1" dirty="0" smtClean="0">
                          <a:latin typeface="+mj-lt"/>
                        </a:rPr>
                        <a:t>Cost</a:t>
                      </a:r>
                      <a:r>
                        <a:rPr lang="en-US" sz="2000" b="1" baseline="0" dirty="0" smtClean="0">
                          <a:latin typeface="+mj-lt"/>
                        </a:rPr>
                        <a:t> of ownership:</a:t>
                      </a:r>
                      <a:endParaRPr lang="en-US" sz="2000" b="1" dirty="0">
                        <a:latin typeface="+mj-lt"/>
                      </a:endParaRPr>
                    </a:p>
                  </a:txBody>
                  <a:tcPr/>
                </a:tc>
                <a:tc>
                  <a:txBody>
                    <a:bodyPr/>
                    <a:lstStyle/>
                    <a:p>
                      <a:r>
                        <a:rPr lang="en-US" dirty="0" smtClean="0"/>
                        <a:t>Maintenance, Staff, Power,  Backups, Internet, Storage,</a:t>
                      </a:r>
                      <a:r>
                        <a:rPr lang="en-US" baseline="0" dirty="0" smtClean="0"/>
                        <a:t> Down time, Disk failures, Paying for idle computing!</a:t>
                      </a:r>
                      <a:endParaRPr lang="en-US" dirty="0"/>
                    </a:p>
                  </a:txBody>
                  <a:tcPr/>
                </a:tc>
                <a:tc>
                  <a:txBody>
                    <a:bodyPr/>
                    <a:lstStyle/>
                    <a:p>
                      <a:r>
                        <a:rPr lang="en-US" dirty="0" smtClean="0"/>
                        <a:t>Pay as you go, limited</a:t>
                      </a:r>
                      <a:r>
                        <a:rPr lang="en-US" baseline="0" dirty="0" smtClean="0"/>
                        <a:t> only by your budget</a:t>
                      </a:r>
                      <a:endParaRPr lang="en-US" dirty="0"/>
                    </a:p>
                  </a:txBody>
                  <a:tcPr/>
                </a:tc>
              </a:tr>
              <a:tr h="758603">
                <a:tc>
                  <a:txBody>
                    <a:bodyPr/>
                    <a:lstStyle/>
                    <a:p>
                      <a:r>
                        <a:rPr lang="en-US" sz="2000" b="1" dirty="0" smtClean="0">
                          <a:latin typeface="+mj-lt"/>
                        </a:rPr>
                        <a:t>Suitable</a:t>
                      </a:r>
                      <a:r>
                        <a:rPr lang="en-US" sz="2000" b="1" baseline="0" dirty="0" smtClean="0">
                          <a:latin typeface="+mj-lt"/>
                        </a:rPr>
                        <a:t> Applications:</a:t>
                      </a:r>
                      <a:endParaRPr lang="en-US" sz="2000" b="1" dirty="0">
                        <a:latin typeface="+mj-lt"/>
                      </a:endParaRPr>
                    </a:p>
                  </a:txBody>
                  <a:tcPr/>
                </a:tc>
                <a:tc>
                  <a:txBody>
                    <a:bodyPr/>
                    <a:lstStyle/>
                    <a:p>
                      <a:r>
                        <a:rPr lang="en-US" dirty="0" smtClean="0"/>
                        <a:t>MPI problems require high speed network.</a:t>
                      </a:r>
                      <a:endParaRPr lang="en-US" baseline="0" dirty="0" smtClean="0"/>
                    </a:p>
                    <a:p>
                      <a:r>
                        <a:rPr lang="en-US" baseline="0" smtClean="0"/>
                        <a:t>HPC Batch </a:t>
                      </a:r>
                      <a:r>
                        <a:rPr lang="en-US" baseline="0" dirty="0" smtClean="0"/>
                        <a:t>Scheduler System</a:t>
                      </a:r>
                      <a:endParaRPr lang="en-US" dirty="0"/>
                    </a:p>
                  </a:txBody>
                  <a:tcPr/>
                </a:tc>
                <a:tc>
                  <a:txBody>
                    <a:bodyPr/>
                    <a:lstStyle/>
                    <a:p>
                      <a:r>
                        <a:rPr lang="en-US" dirty="0" smtClean="0"/>
                        <a:t>Applications without</a:t>
                      </a:r>
                      <a:r>
                        <a:rPr lang="en-US" baseline="0" dirty="0" smtClean="0"/>
                        <a:t> much traffic. </a:t>
                      </a:r>
                    </a:p>
                    <a:p>
                      <a:r>
                        <a:rPr lang="en-US" baseline="0" dirty="0" smtClean="0"/>
                        <a:t>No HPC batch submission engine</a:t>
                      </a:r>
                      <a:endParaRPr lang="en-US" dirty="0" smtClean="0"/>
                    </a:p>
                  </a:txBody>
                  <a:tcPr/>
                </a:tc>
              </a:tr>
              <a:tr h="549860">
                <a:tc>
                  <a:txBody>
                    <a:bodyPr/>
                    <a:lstStyle/>
                    <a:p>
                      <a:r>
                        <a:rPr lang="en-US" sz="2000" b="1" dirty="0" smtClean="0">
                          <a:latin typeface="+mj-lt"/>
                        </a:rPr>
                        <a:t>Node </a:t>
                      </a:r>
                      <a:r>
                        <a:rPr lang="en-US" sz="2000" b="1" baseline="0" dirty="0" smtClean="0">
                          <a:latin typeface="+mj-lt"/>
                        </a:rPr>
                        <a:t>interconnects:</a:t>
                      </a:r>
                      <a:endParaRPr lang="en-US" sz="2000" b="1" dirty="0">
                        <a:latin typeface="+mj-lt"/>
                      </a:endParaRPr>
                    </a:p>
                  </a:txBody>
                  <a:tcPr/>
                </a:tc>
                <a:tc>
                  <a:txBody>
                    <a:bodyPr/>
                    <a:lstStyle/>
                    <a:p>
                      <a:r>
                        <a:rPr lang="en-US" dirty="0" smtClean="0"/>
                        <a:t>20 </a:t>
                      </a:r>
                      <a:r>
                        <a:rPr lang="en-US" dirty="0" err="1" smtClean="0"/>
                        <a:t>Gbps</a:t>
                      </a:r>
                      <a:r>
                        <a:rPr lang="en-US" baseline="0" dirty="0" smtClean="0"/>
                        <a:t> </a:t>
                      </a:r>
                      <a:r>
                        <a:rPr lang="en-US" baseline="0" dirty="0" err="1" smtClean="0"/>
                        <a:t>Infini</a:t>
                      </a:r>
                      <a:r>
                        <a:rPr lang="en-US" baseline="0" dirty="0" smtClean="0"/>
                        <a:t>-band!</a:t>
                      </a:r>
                      <a:endParaRPr lang="en-US" dirty="0"/>
                    </a:p>
                  </a:txBody>
                  <a:tcPr/>
                </a:tc>
                <a:tc>
                  <a:txBody>
                    <a:bodyPr/>
                    <a:lstStyle/>
                    <a:p>
                      <a:r>
                        <a:rPr lang="en-US" dirty="0" smtClean="0"/>
                        <a:t>1 </a:t>
                      </a:r>
                      <a:r>
                        <a:rPr lang="en-US" dirty="0" err="1" smtClean="0"/>
                        <a:t>Gbps</a:t>
                      </a:r>
                      <a:r>
                        <a:rPr lang="en-US" dirty="0" smtClean="0"/>
                        <a:t> Ethernet</a:t>
                      </a:r>
                      <a:endParaRPr lang="en-US" dirty="0"/>
                    </a:p>
                  </a:txBody>
                  <a:tcPr/>
                </a:tc>
              </a:tr>
              <a:tr h="452583">
                <a:tc>
                  <a:txBody>
                    <a:bodyPr/>
                    <a:lstStyle/>
                    <a:p>
                      <a:r>
                        <a:rPr lang="en-US" sz="2000" b="1" dirty="0" smtClean="0">
                          <a:latin typeface="+mj-lt"/>
                        </a:rPr>
                        <a:t>As an officemate:</a:t>
                      </a:r>
                      <a:endParaRPr lang="en-US" sz="2000" b="1" dirty="0">
                        <a:latin typeface="+mj-lt"/>
                      </a:endParaRPr>
                    </a:p>
                  </a:txBody>
                  <a:tcPr/>
                </a:tc>
                <a:tc>
                  <a:txBody>
                    <a:bodyPr/>
                    <a:lstStyle/>
                    <a:p>
                      <a:r>
                        <a:rPr lang="en-US" b="0" dirty="0" smtClean="0">
                          <a:solidFill>
                            <a:srgbClr val="FF0000"/>
                          </a:solidFill>
                        </a:rPr>
                        <a:t>No!</a:t>
                      </a:r>
                      <a:endParaRPr lang="en-US" b="0" dirty="0">
                        <a:solidFill>
                          <a:srgbClr val="FF0000"/>
                        </a:solidFill>
                      </a:endParaRPr>
                    </a:p>
                  </a:txBody>
                  <a:tcPr/>
                </a:tc>
                <a:tc>
                  <a:txBody>
                    <a:bodyPr/>
                    <a:lstStyle/>
                    <a:p>
                      <a:r>
                        <a:rPr lang="en-US" dirty="0" smtClean="0"/>
                        <a:t>Silent and Invisible</a:t>
                      </a:r>
                      <a:endParaRPr lang="en-US" dirty="0"/>
                    </a:p>
                  </a:txBody>
                  <a:tcPr/>
                </a:tc>
              </a:tr>
              <a:tr h="611821">
                <a:tc>
                  <a:txBody>
                    <a:bodyPr/>
                    <a:lstStyle/>
                    <a:p>
                      <a:r>
                        <a:rPr lang="en-US" sz="2000" b="1" dirty="0" smtClean="0">
                          <a:latin typeface="+mj-lt"/>
                        </a:rPr>
                        <a:t>CPU &amp; Memory Hardware:</a:t>
                      </a:r>
                      <a:endParaRPr lang="en-US" sz="2000" b="1" dirty="0">
                        <a:latin typeface="+mj-lt"/>
                      </a:endParaRPr>
                    </a:p>
                  </a:txBody>
                  <a:tcPr/>
                </a:tc>
                <a:tc>
                  <a:txBody>
                    <a:bodyPr/>
                    <a:lstStyle/>
                    <a:p>
                      <a:r>
                        <a:rPr lang="en-US" dirty="0" smtClean="0"/>
                        <a:t>Dedicated 8</a:t>
                      </a:r>
                      <a:r>
                        <a:rPr lang="en-US" baseline="0" dirty="0" smtClean="0"/>
                        <a:t> nodes with 8 cores &amp;16gb</a:t>
                      </a:r>
                      <a:endParaRPr lang="en-US" dirty="0"/>
                    </a:p>
                  </a:txBody>
                  <a:tcPr/>
                </a:tc>
                <a:tc>
                  <a:txBody>
                    <a:bodyPr/>
                    <a:lstStyle/>
                    <a:p>
                      <a:r>
                        <a:rPr lang="en-US" dirty="0" smtClean="0"/>
                        <a:t>N+1 nodes</a:t>
                      </a:r>
                      <a:r>
                        <a:rPr lang="en-US" baseline="0" dirty="0" smtClean="0"/>
                        <a:t> 8 cores &amp;16gb</a:t>
                      </a:r>
                      <a:endParaRPr lang="en-US" dirty="0"/>
                    </a:p>
                  </a:txBody>
                  <a:tcPr/>
                </a:tc>
              </a:tr>
              <a:tr h="558619">
                <a:tc>
                  <a:txBody>
                    <a:bodyPr/>
                    <a:lstStyle/>
                    <a:p>
                      <a:r>
                        <a:rPr lang="en-US" sz="2000" b="1" dirty="0" smtClean="0">
                          <a:latin typeface="+mj-lt"/>
                        </a:rPr>
                        <a:t>Access to My</a:t>
                      </a:r>
                      <a:r>
                        <a:rPr lang="en-US" sz="2000" b="1" baseline="0" dirty="0" smtClean="0">
                          <a:latin typeface="+mj-lt"/>
                        </a:rPr>
                        <a:t> </a:t>
                      </a:r>
                      <a:r>
                        <a:rPr lang="en-US" sz="2000" b="1" dirty="0" smtClean="0">
                          <a:latin typeface="+mj-lt"/>
                        </a:rPr>
                        <a:t>data:</a:t>
                      </a:r>
                      <a:endParaRPr lang="en-US" sz="2000" b="1" dirty="0">
                        <a:latin typeface="+mj-lt"/>
                      </a:endParaRPr>
                    </a:p>
                  </a:txBody>
                  <a:tcPr/>
                </a:tc>
                <a:tc>
                  <a:txBody>
                    <a:bodyPr/>
                    <a:lstStyle/>
                    <a:p>
                      <a:r>
                        <a:rPr lang="en-US" dirty="0" smtClean="0"/>
                        <a:t>LAN Connection </a:t>
                      </a:r>
                      <a:endParaRPr lang="en-US" dirty="0"/>
                    </a:p>
                  </a:txBody>
                  <a:tcPr/>
                </a:tc>
                <a:tc>
                  <a:txBody>
                    <a:bodyPr/>
                    <a:lstStyle/>
                    <a:p>
                      <a:r>
                        <a:rPr lang="en-US" dirty="0" smtClean="0"/>
                        <a:t>Internet</a:t>
                      </a:r>
                      <a:r>
                        <a:rPr lang="en-US" baseline="0" dirty="0" smtClean="0"/>
                        <a:t> Connection first upload</a:t>
                      </a:r>
                    </a:p>
                    <a:p>
                      <a:r>
                        <a:rPr lang="en-US" baseline="0" dirty="0" smtClean="0"/>
                        <a:t>LAN Connection if already in blob</a:t>
                      </a:r>
                      <a:endParaRPr lang="en-US" dirty="0"/>
                    </a:p>
                  </a:txBody>
                  <a:tcPr/>
                </a:tc>
              </a:tr>
            </a:tbl>
          </a:graphicData>
        </a:graphic>
      </p:graphicFrame>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718" y="-40189"/>
            <a:ext cx="1634107" cy="1307286"/>
          </a:xfrm>
          <a:prstGeom prst="rect">
            <a:avLst/>
          </a:prstGeom>
        </p:spPr>
      </p:pic>
    </p:spTree>
    <p:extLst>
      <p:ext uri="{BB962C8B-B14F-4D97-AF65-F5344CB8AC3E}">
        <p14:creationId xmlns:p14="http://schemas.microsoft.com/office/powerpoint/2010/main" val="4221068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4485" y="1508476"/>
            <a:ext cx="1895050" cy="461657"/>
          </a:xfrm>
          <a:prstGeom prst="rect">
            <a:avLst/>
          </a:prstGeom>
          <a:noFill/>
        </p:spPr>
        <p:txBody>
          <a:bodyPr wrap="none" lIns="91430" tIns="45716" rIns="91430" bIns="45716" rtlCol="0">
            <a:spAutoFit/>
          </a:bodyPr>
          <a:lstStyle/>
          <a:p>
            <a:r>
              <a:rPr lang="en-US" sz="2400" b="1" dirty="0" smtClean="0">
                <a:solidFill>
                  <a:srgbClr val="00B0F0"/>
                </a:solidFill>
                <a:effectLst>
                  <a:outerShdw blurRad="38100" dist="38100" dir="2700000" algn="tl">
                    <a:srgbClr val="000000">
                      <a:alpha val="43137"/>
                    </a:srgbClr>
                  </a:outerShdw>
                </a:effectLst>
                <a:latin typeface="Segoe" pitchFamily="34" charset="0"/>
              </a:rPr>
              <a:t>On-premise</a:t>
            </a:r>
            <a:endParaRPr lang="en-US" sz="2400" b="1" dirty="0">
              <a:solidFill>
                <a:srgbClr val="00B0F0"/>
              </a:solidFill>
              <a:effectLst>
                <a:outerShdw blurRad="38100" dist="38100" dir="2700000" algn="tl">
                  <a:srgbClr val="000000">
                    <a:alpha val="43137"/>
                  </a:srgbClr>
                </a:outerShdw>
              </a:effectLst>
              <a:latin typeface="Segoe" pitchFamily="34" charset="0"/>
            </a:endParaRPr>
          </a:p>
        </p:txBody>
      </p:sp>
      <p:cxnSp>
        <p:nvCxnSpPr>
          <p:cNvPr id="95" name="Straight Connector 94"/>
          <p:cNvCxnSpPr/>
          <p:nvPr/>
        </p:nvCxnSpPr>
        <p:spPr>
          <a:xfrm>
            <a:off x="497135" y="870311"/>
            <a:ext cx="10066515" cy="0"/>
          </a:xfrm>
          <a:prstGeom prst="line">
            <a:avLst/>
          </a:prstGeom>
          <a:noFill/>
          <a:ln w="9525">
            <a:solidFill>
              <a:srgbClr val="00B0F0"/>
            </a:solidFill>
            <a:round/>
            <a:headEnd/>
            <a:tailEnd/>
          </a:ln>
          <a:effectLst>
            <a:outerShdw blurRad="76200" dir="5400000" algn="ctr" rotWithShape="0">
              <a:schemeClr val="bg1"/>
            </a:outerShdw>
          </a:effectLst>
        </p:spPr>
      </p:cxnSp>
      <p:cxnSp>
        <p:nvCxnSpPr>
          <p:cNvPr id="8" name="Straight Arrow Connector 7"/>
          <p:cNvCxnSpPr/>
          <p:nvPr/>
        </p:nvCxnSpPr>
        <p:spPr>
          <a:xfrm>
            <a:off x="2294864" y="2286951"/>
            <a:ext cx="1270007" cy="0"/>
          </a:xfrm>
          <a:prstGeom prst="straightConnector1">
            <a:avLst/>
          </a:prstGeom>
          <a:ln>
            <a:headEnd type="none"/>
            <a:tailEnd type="triangle"/>
          </a:ln>
        </p:spPr>
        <p:style>
          <a:lnRef idx="2">
            <a:schemeClr val="accent5"/>
          </a:lnRef>
          <a:fillRef idx="0">
            <a:schemeClr val="accent5"/>
          </a:fillRef>
          <a:effectRef idx="1">
            <a:schemeClr val="accent5"/>
          </a:effectRef>
          <a:fontRef idx="minor">
            <a:schemeClr val="tx1"/>
          </a:fontRef>
        </p:style>
      </p:cxnSp>
      <p:sp>
        <p:nvSpPr>
          <p:cNvPr id="82" name="Rounded Rectangle 81"/>
          <p:cNvSpPr/>
          <p:nvPr/>
        </p:nvSpPr>
        <p:spPr>
          <a:xfrm>
            <a:off x="907301" y="2954783"/>
            <a:ext cx="1387561" cy="18643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lIns="91430" tIns="45716" rIns="91430" bIns="45716" rtlCol="0" anchor="ctr"/>
          <a:lstStyle/>
          <a:p>
            <a:pPr algn="ctr"/>
            <a:r>
              <a:rPr lang="en-US" sz="1100" b="1" dirty="0" smtClean="0">
                <a:solidFill>
                  <a:schemeClr val="tx1"/>
                </a:solidFill>
                <a:latin typeface="Segoe" pitchFamily="34" charset="0"/>
              </a:rPr>
              <a:t>Desktop User</a:t>
            </a:r>
            <a:endParaRPr lang="en-US" sz="1100" b="1" dirty="0">
              <a:solidFill>
                <a:schemeClr val="tx1"/>
              </a:solidFill>
              <a:latin typeface="Segoe" pitchFamily="34" charset="0"/>
            </a:endParaRPr>
          </a:p>
        </p:txBody>
      </p:sp>
      <p:sp>
        <p:nvSpPr>
          <p:cNvPr id="21" name="Rounded Rectangle 20"/>
          <p:cNvSpPr/>
          <p:nvPr/>
        </p:nvSpPr>
        <p:spPr>
          <a:xfrm>
            <a:off x="3411925" y="2513684"/>
            <a:ext cx="1156185" cy="18006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lIns="91430" tIns="45716" rIns="91430" bIns="45716" rtlCol="0" anchor="ctr"/>
          <a:lstStyle/>
          <a:p>
            <a:pPr algn="ctr"/>
            <a:r>
              <a:rPr lang="en-US" sz="1100" b="1" dirty="0">
                <a:solidFill>
                  <a:schemeClr val="tx1"/>
                </a:solidFill>
                <a:latin typeface="Segoe" pitchFamily="34" charset="0"/>
              </a:rPr>
              <a:t>HPC Head Node</a:t>
            </a:r>
          </a:p>
        </p:txBody>
      </p:sp>
      <p:sp>
        <p:nvSpPr>
          <p:cNvPr id="22" name="Rounded Rectangle 21"/>
          <p:cNvSpPr/>
          <p:nvPr/>
        </p:nvSpPr>
        <p:spPr>
          <a:xfrm>
            <a:off x="3411925" y="3782332"/>
            <a:ext cx="1156185" cy="18006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lIns="91430" tIns="45716" rIns="91430" bIns="45716" rtlCol="0" anchor="ctr"/>
          <a:lstStyle/>
          <a:p>
            <a:pPr algn="ctr"/>
            <a:r>
              <a:rPr lang="en-US" sz="1100" b="1" dirty="0">
                <a:solidFill>
                  <a:schemeClr val="tx1"/>
                </a:solidFill>
                <a:latin typeface="Segoe" pitchFamily="34" charset="0"/>
              </a:rPr>
              <a:t>Broker Node(s)</a:t>
            </a:r>
          </a:p>
        </p:txBody>
      </p:sp>
      <p:cxnSp>
        <p:nvCxnSpPr>
          <p:cNvPr id="30" name="Straight Arrow Connector 29"/>
          <p:cNvCxnSpPr>
            <a:stCxn id="21" idx="2"/>
          </p:cNvCxnSpPr>
          <p:nvPr/>
        </p:nvCxnSpPr>
        <p:spPr>
          <a:xfrm flipH="1">
            <a:off x="3984761" y="2693753"/>
            <a:ext cx="5259" cy="354249"/>
          </a:xfrm>
          <a:prstGeom prst="straightConnector1">
            <a:avLst/>
          </a:prstGeom>
          <a:ln>
            <a:headEnd type="none"/>
            <a:tailEnd type="triangle"/>
          </a:ln>
        </p:spPr>
        <p:style>
          <a:lnRef idx="2">
            <a:schemeClr val="accent5"/>
          </a:lnRef>
          <a:fillRef idx="0">
            <a:schemeClr val="accent5"/>
          </a:fillRef>
          <a:effectRef idx="1">
            <a:schemeClr val="accent5"/>
          </a:effectRef>
          <a:fontRef idx="minor">
            <a:schemeClr val="tx1"/>
          </a:fontRef>
        </p:style>
      </p:cxnSp>
      <p:cxnSp>
        <p:nvCxnSpPr>
          <p:cNvPr id="62" name="Straight Arrow Connector 61"/>
          <p:cNvCxnSpPr/>
          <p:nvPr/>
        </p:nvCxnSpPr>
        <p:spPr>
          <a:xfrm flipH="1" flipV="1">
            <a:off x="2294861" y="2881221"/>
            <a:ext cx="1057066" cy="563021"/>
          </a:xfrm>
          <a:prstGeom prst="straightConnector1">
            <a:avLst/>
          </a:prstGeom>
          <a:ln>
            <a:headEnd type="none"/>
            <a:tailEnd type="triangle"/>
          </a:ln>
        </p:spPr>
        <p:style>
          <a:lnRef idx="2">
            <a:schemeClr val="accent5"/>
          </a:lnRef>
          <a:fillRef idx="0">
            <a:schemeClr val="accent5"/>
          </a:fillRef>
          <a:effectRef idx="1">
            <a:schemeClr val="accent5"/>
          </a:effectRef>
          <a:fontRef idx="minor">
            <a:schemeClr val="tx1"/>
          </a:fontRef>
        </p:style>
      </p:cxnSp>
      <p:pic>
        <p:nvPicPr>
          <p:cNvPr id="67" name="Picture 2" descr="\\eventsql\dvd\Online_ART\DVD_ART36\Artwork_Imagery\Icons - Illustrations\_ REAL VISTA STYLE\desktop compu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996" y="2069523"/>
            <a:ext cx="1196172" cy="8973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eventsql\dvd\Online_ART\DVD_ART36\Artwork_Imagery\Icons - Illustrations\_ VISTA STYL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3500" y="3027932"/>
            <a:ext cx="1001931" cy="75164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eventsql\dvd\Online_ART\DVD_ART36\Artwork_Imagery\Icons - Illustrations\_ VISTA STYL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649" y="1752600"/>
            <a:ext cx="1001931" cy="75164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eventsql\dvd\Online_ART\DVD_ART36\Artwork_Imagery\Icons - Illustrations\_ VISTA STYLE\serve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279"/>
          <a:stretch/>
        </p:blipFill>
        <p:spPr bwMode="auto">
          <a:xfrm>
            <a:off x="3816989" y="3058357"/>
            <a:ext cx="638443" cy="751644"/>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0043084" y="3337628"/>
            <a:ext cx="1200279" cy="1931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lIns="91430" tIns="45716" rIns="91430" bIns="45716" rtlCol="0" anchor="ctr"/>
          <a:lstStyle/>
          <a:p>
            <a:pPr algn="ctr"/>
            <a:r>
              <a:rPr lang="en-US" sz="1100" b="1" dirty="0">
                <a:solidFill>
                  <a:schemeClr val="tx1"/>
                </a:solidFill>
                <a:latin typeface="Segoe" pitchFamily="34" charset="0"/>
              </a:rPr>
              <a:t>HPC Cluster</a:t>
            </a:r>
          </a:p>
        </p:txBody>
      </p:sp>
      <p:cxnSp>
        <p:nvCxnSpPr>
          <p:cNvPr id="27" name="Curved Connector 26"/>
          <p:cNvCxnSpPr/>
          <p:nvPr/>
        </p:nvCxnSpPr>
        <p:spPr>
          <a:xfrm flipV="1">
            <a:off x="4587264" y="3425043"/>
            <a:ext cx="2352403" cy="9137"/>
          </a:xfrm>
          <a:prstGeom prst="curvedConnector3">
            <a:avLst>
              <a:gd name="adj1" fmla="val 50000"/>
            </a:avLst>
          </a:prstGeom>
          <a:ln>
            <a:headEnd type="triangle"/>
            <a:tailEnd type="triangle"/>
          </a:ln>
        </p:spPr>
        <p:style>
          <a:lnRef idx="2">
            <a:schemeClr val="accent5"/>
          </a:lnRef>
          <a:fillRef idx="0">
            <a:schemeClr val="accent5"/>
          </a:fillRef>
          <a:effectRef idx="1">
            <a:schemeClr val="accent5"/>
          </a:effectRef>
          <a:fontRef idx="minor">
            <a:schemeClr val="tx1"/>
          </a:fontRef>
        </p:style>
      </p:cxnSp>
      <p:grpSp>
        <p:nvGrpSpPr>
          <p:cNvPr id="13" name="Group 12"/>
          <p:cNvGrpSpPr/>
          <p:nvPr/>
        </p:nvGrpSpPr>
        <p:grpSpPr>
          <a:xfrm>
            <a:off x="6533212" y="2799794"/>
            <a:ext cx="3503119" cy="1619806"/>
            <a:chOff x="5062572" y="3047999"/>
            <a:chExt cx="2024028" cy="1175523"/>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2572" y="3047999"/>
              <a:ext cx="771985" cy="1175523"/>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3047999"/>
              <a:ext cx="771985" cy="1175523"/>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6292" y="3047999"/>
              <a:ext cx="771985" cy="1175523"/>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4615" y="3047999"/>
              <a:ext cx="771985" cy="1175523"/>
            </a:xfrm>
            <a:prstGeom prst="rect">
              <a:avLst/>
            </a:prstGeom>
          </p:spPr>
        </p:pic>
      </p:grpSp>
      <p:grpSp>
        <p:nvGrpSpPr>
          <p:cNvPr id="12" name="Group 11"/>
          <p:cNvGrpSpPr/>
          <p:nvPr/>
        </p:nvGrpSpPr>
        <p:grpSpPr>
          <a:xfrm>
            <a:off x="4658580" y="1295401"/>
            <a:ext cx="6209790" cy="1668078"/>
            <a:chOff x="3494844" y="1551432"/>
            <a:chExt cx="4658556" cy="1668078"/>
          </a:xfrm>
        </p:grpSpPr>
        <p:grpSp>
          <p:nvGrpSpPr>
            <p:cNvPr id="69" name="Group 68"/>
            <p:cNvGrpSpPr/>
            <p:nvPr/>
          </p:nvGrpSpPr>
          <p:grpSpPr>
            <a:xfrm>
              <a:off x="5264926" y="1551432"/>
              <a:ext cx="2888474" cy="571465"/>
              <a:chOff x="5264926" y="1600200"/>
              <a:chExt cx="2888474" cy="571465"/>
            </a:xfrm>
          </p:grpSpPr>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9726" y="1600200"/>
                <a:ext cx="619125" cy="428625"/>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4576" y="1600200"/>
                <a:ext cx="619125" cy="428625"/>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9426" y="1600200"/>
                <a:ext cx="619125" cy="428625"/>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4275" y="1600200"/>
                <a:ext cx="619125" cy="428625"/>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4926" y="1743040"/>
                <a:ext cx="619125" cy="428625"/>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9776" y="1743040"/>
                <a:ext cx="619125" cy="428625"/>
              </a:xfrm>
              <a:prstGeom prst="rect">
                <a:avLst/>
              </a:prstGeom>
            </p:spPr>
          </p:pic>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4626" y="1743040"/>
                <a:ext cx="619125" cy="428625"/>
              </a:xfrm>
              <a:prstGeom prst="rect">
                <a:avLst/>
              </a:prstGeom>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9475" y="1743040"/>
                <a:ext cx="619125" cy="428625"/>
              </a:xfrm>
              <a:prstGeom prst="rect">
                <a:avLst/>
              </a:prstGeom>
            </p:spPr>
          </p:pic>
        </p:grpSp>
        <p:sp>
          <p:nvSpPr>
            <p:cNvPr id="20" name="Rounded Rectangle 19"/>
            <p:cNvSpPr/>
            <p:nvPr/>
          </p:nvSpPr>
          <p:spPr>
            <a:xfrm>
              <a:off x="5014046" y="2460916"/>
              <a:ext cx="2171035" cy="32219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lIns="91430" tIns="45716" rIns="91430" bIns="45716" rtlCol="0" anchor="ctr"/>
            <a:lstStyle/>
            <a:p>
              <a:pPr algn="ctr"/>
              <a:r>
                <a:rPr lang="en-US" sz="1100" b="1" dirty="0">
                  <a:solidFill>
                    <a:schemeClr val="tx1"/>
                  </a:solidFill>
                  <a:latin typeface="Segoe" pitchFamily="34" charset="0"/>
                </a:rPr>
                <a:t>Desktop Compute Cloud via </a:t>
              </a:r>
            </a:p>
            <a:p>
              <a:pPr algn="ctr"/>
              <a:r>
                <a:rPr lang="en-US" sz="1100" b="1" dirty="0">
                  <a:solidFill>
                    <a:schemeClr val="tx1"/>
                  </a:solidFill>
                  <a:latin typeface="Segoe" pitchFamily="34" charset="0"/>
                </a:rPr>
                <a:t>Idle Win 7 Workstation Cores</a:t>
              </a:r>
            </a:p>
          </p:txBody>
        </p:sp>
        <p:grpSp>
          <p:nvGrpSpPr>
            <p:cNvPr id="2" name="Group 1"/>
            <p:cNvGrpSpPr/>
            <p:nvPr/>
          </p:nvGrpSpPr>
          <p:grpSpPr>
            <a:xfrm>
              <a:off x="4655326" y="1828800"/>
              <a:ext cx="2888474" cy="571465"/>
              <a:chOff x="5264926" y="1600200"/>
              <a:chExt cx="2888474" cy="571465"/>
            </a:xfrm>
          </p:grpSpPr>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9726" y="1600200"/>
                <a:ext cx="619125" cy="428625"/>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4576" y="1600200"/>
                <a:ext cx="619125" cy="428625"/>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9426" y="1600200"/>
                <a:ext cx="619125" cy="428625"/>
              </a:xfrm>
              <a:prstGeom prst="rect">
                <a:avLst/>
              </a:prstGeom>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4275" y="1600200"/>
                <a:ext cx="619125" cy="428625"/>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4926" y="1743040"/>
                <a:ext cx="619125" cy="428625"/>
              </a:xfrm>
              <a:prstGeom prst="rect">
                <a:avLst/>
              </a:prstGeom>
            </p:spPr>
          </p:pic>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9776" y="1743040"/>
                <a:ext cx="619125" cy="428625"/>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4626" y="1743040"/>
                <a:ext cx="619125" cy="428625"/>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9475" y="1743040"/>
                <a:ext cx="619125" cy="428625"/>
              </a:xfrm>
              <a:prstGeom prst="rect">
                <a:avLst/>
              </a:prstGeom>
            </p:spPr>
          </p:pic>
        </p:grpSp>
        <p:cxnSp>
          <p:nvCxnSpPr>
            <p:cNvPr id="89" name="Straight Arrow Connector 88"/>
            <p:cNvCxnSpPr/>
            <p:nvPr/>
          </p:nvCxnSpPr>
          <p:spPr>
            <a:xfrm flipV="1">
              <a:off x="3494844" y="2542929"/>
              <a:ext cx="1146230" cy="676581"/>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grpSp>
      <p:grpSp>
        <p:nvGrpSpPr>
          <p:cNvPr id="11" name="Group 10"/>
          <p:cNvGrpSpPr/>
          <p:nvPr/>
        </p:nvGrpSpPr>
        <p:grpSpPr>
          <a:xfrm>
            <a:off x="-32744" y="4046504"/>
            <a:ext cx="12188825" cy="2800208"/>
            <a:chOff x="0" y="4069080"/>
            <a:chExt cx="9144000" cy="2800208"/>
          </a:xfrm>
        </p:grpSpPr>
        <p:cxnSp>
          <p:nvCxnSpPr>
            <p:cNvPr id="92" name="Straight Connector 91"/>
            <p:cNvCxnSpPr/>
            <p:nvPr/>
          </p:nvCxnSpPr>
          <p:spPr>
            <a:xfrm>
              <a:off x="0" y="4419600"/>
              <a:ext cx="9144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4069080"/>
              <a:ext cx="9144000" cy="2800208"/>
              <a:chOff x="0" y="4069080"/>
              <a:chExt cx="9144000" cy="2800208"/>
            </a:xfrm>
          </p:grpSpPr>
          <p:pic>
            <p:nvPicPr>
              <p:cNvPr id="84" name="Picture 83" descr="sky and clouds faded top 2.png"/>
              <p:cNvPicPr>
                <a:picLocks noChangeAspect="1"/>
              </p:cNvPicPr>
              <p:nvPr/>
            </p:nvPicPr>
            <p:blipFill>
              <a:blip r:embed="rId7" cstate="print">
                <a:alphaModFix amt="60000"/>
                <a:duotone>
                  <a:prstClr val="black"/>
                  <a:schemeClr val="accent1">
                    <a:tint val="45000"/>
                    <a:satMod val="400000"/>
                  </a:schemeClr>
                </a:duotone>
                <a:extLst>
                  <a:ext uri="{BEBA8EAE-BF5A-486C-A8C5-ECC9F3942E4B}">
                    <a14:imgProps xmlns:a14="http://schemas.microsoft.com/office/drawing/2010/main">
                      <a14:imgLayer r:embed="rId8">
                        <a14:imgEffect>
                          <a14:brightnessContrast bright="-20000" contrast="-40000"/>
                        </a14:imgEffect>
                      </a14:imgLayer>
                    </a14:imgProps>
                  </a:ext>
                </a:extLst>
              </a:blip>
              <a:srcRect b="22199"/>
              <a:stretch>
                <a:fillRect/>
              </a:stretch>
            </p:blipFill>
            <p:spPr>
              <a:xfrm>
                <a:off x="1589" y="5159027"/>
                <a:ext cx="9142411" cy="1710261"/>
              </a:xfrm>
              <a:prstGeom prst="rect">
                <a:avLst/>
              </a:prstGeom>
              <a:blipFill dpi="0" rotWithShape="1">
                <a:blip r:embed="rId9" cstate="print">
                  <a:alphaModFix amt="0"/>
                  <a:duotone>
                    <a:prstClr val="black"/>
                    <a:schemeClr val="accent1">
                      <a:tint val="45000"/>
                      <a:satMod val="400000"/>
                    </a:schemeClr>
                  </a:duotone>
                </a:blip>
                <a:srcRect/>
                <a:stretch>
                  <a:fillRect/>
                </a:stretch>
              </a:blipFill>
              <a:ln w="55000" cap="flat" cmpd="thickThin" algn="ctr">
                <a:noFill/>
                <a:prstDash val="solid"/>
                <a:headEnd type="none" w="med" len="med"/>
                <a:tailEnd type="none" w="med" len="med"/>
              </a:ln>
              <a:effectLst/>
            </p:spPr>
          </p:pic>
          <p:sp>
            <p:nvSpPr>
              <p:cNvPr id="93" name="Rectangle 92"/>
              <p:cNvSpPr/>
              <p:nvPr/>
            </p:nvSpPr>
            <p:spPr>
              <a:xfrm flipV="1">
                <a:off x="0" y="4419600"/>
                <a:ext cx="9144000" cy="2438400"/>
              </a:xfrm>
              <a:prstGeom prst="rect">
                <a:avLst/>
              </a:prstGeom>
              <a:gradFill flip="none" rotWithShape="1">
                <a:gsLst>
                  <a:gs pos="0">
                    <a:schemeClr val="bg1">
                      <a:alpha val="0"/>
                    </a:schemeClr>
                  </a:gs>
                  <a:gs pos="100000">
                    <a:schemeClr val="bg1">
                      <a:alpha val="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p:cNvCxnSpPr/>
              <p:nvPr/>
            </p:nvCxnSpPr>
            <p:spPr>
              <a:xfrm>
                <a:off x="3724656" y="5499577"/>
                <a:ext cx="365760" cy="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sp>
            <p:nvSpPr>
              <p:cNvPr id="36" name="Rounded Rectangle 35"/>
              <p:cNvSpPr/>
              <p:nvPr/>
            </p:nvSpPr>
            <p:spPr>
              <a:xfrm>
                <a:off x="5575946" y="6492240"/>
                <a:ext cx="1723405" cy="1931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lIns="91430" tIns="45716" rIns="91430" bIns="45716" rtlCol="0" anchor="ctr"/>
              <a:lstStyle/>
              <a:p>
                <a:pPr algn="ctr"/>
                <a:r>
                  <a:rPr lang="en-US" sz="1100" b="1" dirty="0">
                    <a:solidFill>
                      <a:schemeClr val="tx1"/>
                    </a:solidFill>
                    <a:latin typeface="Segoe" pitchFamily="34" charset="0"/>
                  </a:rPr>
                  <a:t>Azure Compute Instances</a:t>
                </a:r>
              </a:p>
            </p:txBody>
          </p:sp>
          <p:sp>
            <p:nvSpPr>
              <p:cNvPr id="40" name="Rounded Rectangle 39"/>
              <p:cNvSpPr/>
              <p:nvPr/>
            </p:nvSpPr>
            <p:spPr>
              <a:xfrm>
                <a:off x="2423132" y="5794819"/>
                <a:ext cx="1140075" cy="19342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lIns="91430" tIns="45716" rIns="91430" bIns="45716" rtlCol="0" anchor="ctr"/>
              <a:lstStyle/>
              <a:p>
                <a:pPr algn="ctr"/>
                <a:r>
                  <a:rPr lang="en-US" sz="1100" b="1" dirty="0">
                    <a:solidFill>
                      <a:schemeClr val="tx1"/>
                    </a:solidFill>
                    <a:latin typeface="Segoe" pitchFamily="34" charset="0"/>
                  </a:rPr>
                  <a:t>Azure Compute Proxies</a:t>
                </a:r>
              </a:p>
            </p:txBody>
          </p:sp>
          <p:grpSp>
            <p:nvGrpSpPr>
              <p:cNvPr id="6" name="Group 5"/>
              <p:cNvGrpSpPr/>
              <p:nvPr/>
            </p:nvGrpSpPr>
            <p:grpSpPr>
              <a:xfrm>
                <a:off x="2286000" y="5321344"/>
                <a:ext cx="1414339" cy="421088"/>
                <a:chOff x="3043335" y="5321344"/>
                <a:chExt cx="1414339" cy="421088"/>
              </a:xfrm>
            </p:grpSpPr>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3335" y="5321344"/>
                  <a:ext cx="1414339" cy="210163"/>
                </a:xfrm>
                <a:prstGeom prst="rect">
                  <a:avLst/>
                </a:prstGeom>
              </p:spPr>
            </p:pic>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3335" y="5532269"/>
                  <a:ext cx="1414339" cy="210163"/>
                </a:xfrm>
                <a:prstGeom prst="rect">
                  <a:avLst/>
                </a:prstGeom>
              </p:spPr>
            </p:pic>
          </p:grpSp>
          <p:cxnSp>
            <p:nvCxnSpPr>
              <p:cNvPr id="70" name="Straight Arrow Connector 69"/>
              <p:cNvCxnSpPr/>
              <p:nvPr/>
            </p:nvCxnSpPr>
            <p:spPr>
              <a:xfrm>
                <a:off x="2981100" y="4069080"/>
                <a:ext cx="0" cy="118872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grpSp>
            <p:nvGrpSpPr>
              <p:cNvPr id="19" name="Group 18"/>
              <p:cNvGrpSpPr/>
              <p:nvPr/>
            </p:nvGrpSpPr>
            <p:grpSpPr>
              <a:xfrm>
                <a:off x="4148873" y="4648200"/>
                <a:ext cx="4577551" cy="1852041"/>
                <a:chOff x="4148873" y="4648200"/>
                <a:chExt cx="4577551" cy="1852041"/>
              </a:xfrm>
            </p:grpSpPr>
            <p:grpSp>
              <p:nvGrpSpPr>
                <p:cNvPr id="7" name="Group 6"/>
                <p:cNvGrpSpPr/>
                <p:nvPr/>
              </p:nvGrpSpPr>
              <p:grpSpPr>
                <a:xfrm>
                  <a:off x="4148873" y="4648200"/>
                  <a:ext cx="1519570" cy="1852041"/>
                  <a:chOff x="5152374" y="4648200"/>
                  <a:chExt cx="1750310" cy="1852041"/>
                </a:xfrm>
              </p:grpSpPr>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52374" y="5843587"/>
                    <a:ext cx="1736061" cy="352425"/>
                  </a:xfrm>
                  <a:prstGeom prst="rect">
                    <a:avLst/>
                  </a:prstGeom>
                </p:spPr>
              </p:pic>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59499" y="5562600"/>
                    <a:ext cx="1736060" cy="352425"/>
                  </a:xfrm>
                  <a:prstGeom prst="rect">
                    <a:avLst/>
                  </a:prstGeom>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59497" y="6147816"/>
                    <a:ext cx="1736061" cy="352425"/>
                  </a:xfrm>
                  <a:prstGeom prst="rect">
                    <a:avLst/>
                  </a:prstGeom>
                </p:spPr>
              </p:pic>
              <p:pic>
                <p:nvPicPr>
                  <p:cNvPr id="64" name="Picture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59499" y="4929187"/>
                    <a:ext cx="1736059" cy="352425"/>
                  </a:xfrm>
                  <a:prstGeom prst="rect">
                    <a:avLst/>
                  </a:prstGeom>
                </p:spPr>
              </p:pic>
              <p:pic>
                <p:nvPicPr>
                  <p:cNvPr id="65" name="Picture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66623" y="4648200"/>
                    <a:ext cx="1736061" cy="352425"/>
                  </a:xfrm>
                  <a:prstGeom prst="rect">
                    <a:avLst/>
                  </a:prstGeom>
                </p:spPr>
              </p:pic>
              <p:pic>
                <p:nvPicPr>
                  <p:cNvPr id="66" name="Picture 6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66623" y="5233416"/>
                    <a:ext cx="1736061" cy="352425"/>
                  </a:xfrm>
                  <a:prstGeom prst="rect">
                    <a:avLst/>
                  </a:prstGeom>
                </p:spPr>
              </p:pic>
            </p:grpSp>
            <p:grpSp>
              <p:nvGrpSpPr>
                <p:cNvPr id="4" name="Group 3"/>
                <p:cNvGrpSpPr/>
                <p:nvPr/>
              </p:nvGrpSpPr>
              <p:grpSpPr>
                <a:xfrm>
                  <a:off x="5677950" y="4648200"/>
                  <a:ext cx="1507202" cy="1852041"/>
                  <a:chOff x="6844594" y="4648200"/>
                  <a:chExt cx="1736064" cy="1852041"/>
                </a:xfrm>
              </p:grpSpPr>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4598" y="5843587"/>
                    <a:ext cx="1736060" cy="352425"/>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4597" y="5562600"/>
                    <a:ext cx="1736060" cy="352425"/>
                  </a:xfrm>
                  <a:prstGeom prst="rect">
                    <a:avLst/>
                  </a:prstGeom>
                </p:spPr>
              </p:pic>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4598" y="6147816"/>
                    <a:ext cx="1736058" cy="352425"/>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4597" y="4929187"/>
                    <a:ext cx="1736061" cy="352425"/>
                  </a:xfrm>
                  <a:prstGeom prst="rect">
                    <a:avLst/>
                  </a:prstGeom>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4594" y="4648200"/>
                    <a:ext cx="1736062" cy="352425"/>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4596" y="5233416"/>
                    <a:ext cx="1736058" cy="352425"/>
                  </a:xfrm>
                  <a:prstGeom prst="rect">
                    <a:avLst/>
                  </a:prstGeom>
                </p:spPr>
              </p:pic>
            </p:grpSp>
            <p:grpSp>
              <p:nvGrpSpPr>
                <p:cNvPr id="18" name="Group 17"/>
                <p:cNvGrpSpPr/>
                <p:nvPr/>
              </p:nvGrpSpPr>
              <p:grpSpPr>
                <a:xfrm>
                  <a:off x="7194661" y="4648200"/>
                  <a:ext cx="1531763" cy="1852041"/>
                  <a:chOff x="7194661" y="4648200"/>
                  <a:chExt cx="1531763" cy="1852041"/>
                </a:xfrm>
              </p:grpSpPr>
              <p:pic>
                <p:nvPicPr>
                  <p:cNvPr id="116" name="Picture 1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4661" y="5843587"/>
                    <a:ext cx="1507198" cy="352425"/>
                  </a:xfrm>
                  <a:prstGeom prst="rect">
                    <a:avLst/>
                  </a:prstGeom>
                </p:spPr>
              </p:pic>
              <p:pic>
                <p:nvPicPr>
                  <p:cNvPr id="117" name="Picture 1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13040" y="5562600"/>
                    <a:ext cx="1507198" cy="352425"/>
                  </a:xfrm>
                  <a:prstGeom prst="rect">
                    <a:avLst/>
                  </a:prstGeom>
                </p:spPr>
              </p:pic>
              <p:pic>
                <p:nvPicPr>
                  <p:cNvPr id="118" name="Picture 1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0848" y="6147816"/>
                    <a:ext cx="1507198" cy="352425"/>
                  </a:xfrm>
                  <a:prstGeom prst="rect">
                    <a:avLst/>
                  </a:prstGeom>
                </p:spPr>
              </p:pic>
              <p:pic>
                <p:nvPicPr>
                  <p:cNvPr id="119" name="Picture 1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13040" y="4929187"/>
                    <a:ext cx="1507198" cy="352425"/>
                  </a:xfrm>
                  <a:prstGeom prst="rect">
                    <a:avLst/>
                  </a:prstGeom>
                </p:spPr>
              </p:pic>
              <p:pic>
                <p:nvPicPr>
                  <p:cNvPr id="120" name="Picture 1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19226" y="4648200"/>
                    <a:ext cx="1507198" cy="352425"/>
                  </a:xfrm>
                  <a:prstGeom prst="rect">
                    <a:avLst/>
                  </a:prstGeom>
                </p:spPr>
              </p:pic>
              <p:pic>
                <p:nvPicPr>
                  <p:cNvPr id="121" name="Picture 1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19226" y="5233416"/>
                    <a:ext cx="1507198" cy="352425"/>
                  </a:xfrm>
                  <a:prstGeom prst="rect">
                    <a:avLst/>
                  </a:prstGeom>
                </p:spPr>
              </p:pic>
            </p:grpSp>
          </p:grpSp>
        </p:grpSp>
      </p:grpSp>
      <p:grpSp>
        <p:nvGrpSpPr>
          <p:cNvPr id="5" name="Group 4"/>
          <p:cNvGrpSpPr/>
          <p:nvPr/>
        </p:nvGrpSpPr>
        <p:grpSpPr>
          <a:xfrm>
            <a:off x="202457" y="5105401"/>
            <a:ext cx="2245322" cy="742355"/>
            <a:chOff x="151881" y="5573569"/>
            <a:chExt cx="1943127" cy="742355"/>
          </a:xfrm>
        </p:grpSpPr>
        <p:pic>
          <p:nvPicPr>
            <p:cNvPr id="98" name="Picture 97" descr="WinAzure_h_rgb_r.png"/>
            <p:cNvPicPr>
              <a:picLocks noChangeAspect="1"/>
            </p:cNvPicPr>
            <p:nvPr/>
          </p:nvPicPr>
          <p:blipFill rotWithShape="1">
            <a:blip r:embed="rId11" cstate="print"/>
            <a:srcRect l="-321" t="-1741" r="31000" b="1741"/>
            <a:stretch/>
          </p:blipFill>
          <p:spPr>
            <a:xfrm>
              <a:off x="151881" y="5573569"/>
              <a:ext cx="1943127" cy="431386"/>
            </a:xfrm>
            <a:prstGeom prst="rect">
              <a:avLst/>
            </a:prstGeom>
            <a:noFill/>
            <a:ln>
              <a:noFill/>
            </a:ln>
            <a:effectLst>
              <a:outerShdw blurRad="25400" dist="25400" dir="2700000">
                <a:srgbClr val="000000">
                  <a:alpha val="43000"/>
                </a:srgbClr>
              </a:outerShdw>
            </a:effectLst>
          </p:spPr>
        </p:pic>
        <p:pic>
          <p:nvPicPr>
            <p:cNvPr id="99" name="Picture 98" descr="WinAzure_h_rgb_r.png"/>
            <p:cNvPicPr>
              <a:picLocks noChangeAspect="1"/>
            </p:cNvPicPr>
            <p:nvPr/>
          </p:nvPicPr>
          <p:blipFill rotWithShape="1">
            <a:blip r:embed="rId11" cstate="print"/>
            <a:srcRect l="69000"/>
            <a:stretch/>
          </p:blipFill>
          <p:spPr>
            <a:xfrm>
              <a:off x="796411" y="5884537"/>
              <a:ext cx="868951" cy="431387"/>
            </a:xfrm>
            <a:prstGeom prst="rect">
              <a:avLst/>
            </a:prstGeom>
            <a:noFill/>
            <a:ln>
              <a:noFill/>
            </a:ln>
            <a:effectLst>
              <a:outerShdw blurRad="25400" dist="25400" dir="2700000">
                <a:srgbClr val="000000">
                  <a:alpha val="43000"/>
                </a:srgbClr>
              </a:outerShdw>
            </a:effectLst>
          </p:spPr>
        </p:pic>
      </p:gr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9776" y="1476800"/>
            <a:ext cx="2971670" cy="352000"/>
          </a:xfrm>
          <a:prstGeom prst="rect">
            <a:avLst/>
          </a:prstGeom>
        </p:spPr>
      </p:pic>
      <p:sp>
        <p:nvSpPr>
          <p:cNvPr id="15" name="Title 14"/>
          <p:cNvSpPr>
            <a:spLocks noGrp="1"/>
          </p:cNvSpPr>
          <p:nvPr>
            <p:ph type="title"/>
          </p:nvPr>
        </p:nvSpPr>
        <p:spPr>
          <a:xfrm>
            <a:off x="519112" y="228600"/>
            <a:ext cx="11149013" cy="609398"/>
          </a:xfrm>
        </p:spPr>
        <p:txBody>
          <a:bodyPr/>
          <a:lstStyle/>
          <a:p>
            <a:r>
              <a:rPr lang="en-US" dirty="0"/>
              <a:t>Windows HPC + Windows Azure Burst</a:t>
            </a:r>
            <a:r>
              <a:rPr lang="en-US" dirty="0" smtClean="0"/>
              <a:t>!</a:t>
            </a:r>
            <a:endParaRPr lang="en-US" dirty="0"/>
          </a:p>
        </p:txBody>
      </p:sp>
    </p:spTree>
    <p:extLst>
      <p:ext uri="{BB962C8B-B14F-4D97-AF65-F5344CB8AC3E}">
        <p14:creationId xmlns:p14="http://schemas.microsoft.com/office/powerpoint/2010/main" val="703023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sz="3600" dirty="0" smtClean="0"/>
              <a:t>Simplicity of Microsoft HPC Compute Intensive Paradigms	 </a:t>
            </a:r>
            <a:endParaRPr lang="en-US" sz="3600" dirty="0"/>
          </a:p>
        </p:txBody>
      </p:sp>
      <p:sp>
        <p:nvSpPr>
          <p:cNvPr id="5" name="Text Placeholder 4"/>
          <p:cNvSpPr>
            <a:spLocks noGrp="1"/>
          </p:cNvSpPr>
          <p:nvPr>
            <p:ph type="body" sz="quarter" idx="10"/>
          </p:nvPr>
        </p:nvSpPr>
        <p:spPr>
          <a:xfrm>
            <a:off x="519112" y="1447799"/>
            <a:ext cx="2180545" cy="2486835"/>
          </a:xfrm>
        </p:spPr>
        <p:txBody>
          <a:bodyPr/>
          <a:lstStyle/>
          <a:p>
            <a:pPr marL="0" indent="0">
              <a:buNone/>
            </a:pPr>
            <a:r>
              <a:rPr lang="en-US" sz="2800" dirty="0"/>
              <a:t>Run on:</a:t>
            </a:r>
          </a:p>
          <a:p>
            <a:r>
              <a:rPr lang="en-US" sz="2400" dirty="0"/>
              <a:t>Client</a:t>
            </a:r>
          </a:p>
          <a:p>
            <a:r>
              <a:rPr lang="en-US" sz="2400" dirty="0"/>
              <a:t>Cluster</a:t>
            </a:r>
          </a:p>
          <a:p>
            <a:r>
              <a:rPr lang="en-US" sz="2400" dirty="0"/>
              <a:t>Cloud</a:t>
            </a:r>
          </a:p>
          <a:p>
            <a:pPr marL="0" indent="0">
              <a:buNone/>
            </a:pPr>
            <a:r>
              <a:rPr lang="en-US" sz="2800" dirty="0">
                <a:solidFill>
                  <a:schemeClr val="bg2"/>
                </a:solidFill>
              </a:rPr>
              <a:t>Transparently</a:t>
            </a:r>
          </a:p>
          <a:p>
            <a:endParaRPr lang="en-US" sz="2400" dirty="0"/>
          </a:p>
        </p:txBody>
      </p:sp>
      <p:pic>
        <p:nvPicPr>
          <p:cNvPr id="6" name="Picture 5" descr="Description: Description: cid:image002.png@01CBC713.8EB51810"/>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447800"/>
            <a:ext cx="7289280" cy="5080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82" y="3450908"/>
            <a:ext cx="2860559" cy="31957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png@01CBC713.8EB51810"/>
          <p:cNvPicPr/>
          <p:nvPr/>
        </p:nvPicPr>
        <p:blipFill>
          <a:blip r:embed="rId3">
            <a:extLst>
              <a:ext uri="{28A0092B-C50C-407E-A947-70E740481C1C}">
                <a14:useLocalDpi xmlns:a14="http://schemas.microsoft.com/office/drawing/2010/main" val="0"/>
              </a:ext>
            </a:extLst>
          </a:blip>
          <a:srcRect/>
          <a:stretch>
            <a:fillRect/>
          </a:stretch>
        </p:blipFill>
        <p:spPr bwMode="auto">
          <a:xfrm>
            <a:off x="13179541" y="-617220"/>
            <a:ext cx="8549640" cy="59588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695618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www.w3.org/XML/1998/namespace"/>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8b529f77-48ab-4581-b468-93f09345b8aa"/>
    <ds:schemaRef ds:uri="2295e2e7-0eeb-498e-8716-217bb2ee6ee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740</TotalTime>
  <Words>3076</Words>
  <Application>Microsoft Office PowerPoint</Application>
  <PresentationFormat>Custom</PresentationFormat>
  <Paragraphs>430</Paragraphs>
  <Slides>38</Slides>
  <Notes>28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TENA11_BreakoutSession_Template_16x9_Final (2)</vt:lpstr>
      <vt:lpstr>1_White with Consolas font for code slides</vt:lpstr>
      <vt:lpstr>1_TENA11_BreakoutSession_Template_16x9_Final (2)</vt:lpstr>
      <vt:lpstr>Taking High Performance Computing to the Cloud: Windows HPC and Windows Azure</vt:lpstr>
      <vt:lpstr>Agenda</vt:lpstr>
      <vt:lpstr>Introduction</vt:lpstr>
      <vt:lpstr>What is High Performance Computing?</vt:lpstr>
      <vt:lpstr>Zero-One-Infinity Goal for Computational Workload</vt:lpstr>
      <vt:lpstr>Advances in technical computing and research are powered by access to computing resources</vt:lpstr>
      <vt:lpstr>My Cray CX1 Cluster vs. Windows Azure</vt:lpstr>
      <vt:lpstr>Windows HPC + Windows Azure Burst!</vt:lpstr>
      <vt:lpstr>Simplicity of Microsoft HPC Compute Intensive Paradigms  </vt:lpstr>
      <vt:lpstr>Applications in Azure</vt:lpstr>
      <vt:lpstr>Windows Azure Services  A closer look</vt:lpstr>
      <vt:lpstr>TaskParallel Application:  Traveling Salesman</vt:lpstr>
      <vt:lpstr>Applications on-premises</vt:lpstr>
      <vt:lpstr>MPI Application: OpenFoam Computational fluid dynamics</vt:lpstr>
      <vt:lpstr>MPI Application:  Weather Forecast</vt:lpstr>
      <vt:lpstr>Azure and HPC integration</vt:lpstr>
      <vt:lpstr>Windows HPC on Azure Mixed Mode Deployment On-premise and Azure </vt:lpstr>
      <vt:lpstr>SOA app: Asian Options Embarrassingly parallel, no data </vt:lpstr>
      <vt:lpstr>Parametric app: Movie Rendering Embarrassingly parallel + data</vt:lpstr>
      <vt:lpstr>An example : Better Faster Product Design</vt:lpstr>
      <vt:lpstr>Latin HyperCube – compute what you can afford</vt:lpstr>
      <vt:lpstr>Automotive Intake Manifold Design</vt:lpstr>
      <vt:lpstr>Sharing results: Earthquake simulation MPI on-premises + data shared in Azure</vt:lpstr>
      <vt:lpstr>Summary</vt:lpstr>
      <vt:lpstr>Nine Tips for Best Practices</vt:lpstr>
      <vt:lpstr>The Microsoft Windows Computing Experience   </vt:lpstr>
      <vt:lpstr>Developer Benefits of Windows</vt:lpstr>
      <vt:lpstr>Building a Healthy App Ecosystem to Support HPC and Azure</vt:lpstr>
      <vt:lpstr>HPC Server 2008 R2 Roadmap</vt:lpstr>
      <vt:lpstr>The Matrix can not be told, try it yourself!</vt:lpstr>
      <vt:lpstr>Related Content</vt:lpstr>
      <vt:lpstr>Track Resources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WSV206: Taking High Performance Computing to the Cloud: Windows HPC and Windows Azure</dc:title>
  <dc:subject>Microsoft TechEd North America 2011</dc:subject>
  <dc:creator>Wenming Ye</dc:creator>
  <dc:description>Template Design: Jordan Cayabyab
Formatter: Dana Kim-Wincapaw, Silver Fox Productions, Inc. 
Event Date: May 16-19, 2011
Event Location: Atlanta
Audience Type: Developers, IT Pros</dc:description>
  <cp:lastModifiedBy>Shows</cp:lastModifiedBy>
  <cp:revision>212</cp:revision>
  <cp:lastPrinted>2010-05-11T05:02:34Z</cp:lastPrinted>
  <dcterms:created xsi:type="dcterms:W3CDTF">2011-05-12T04:36:58Z</dcterms:created>
  <dcterms:modified xsi:type="dcterms:W3CDTF">2011-05-18T19:38:12Z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