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41" r:id="rId3"/>
    <p:sldMasterId id="2147483761" r:id="rId4"/>
  </p:sldMasterIdLst>
  <p:notesMasterIdLst>
    <p:notesMasterId r:id="rId36"/>
  </p:notesMasterIdLst>
  <p:handoutMasterIdLst>
    <p:handoutMasterId r:id="rId37"/>
  </p:handoutMasterIdLst>
  <p:sldIdLst>
    <p:sldId id="358" r:id="rId5"/>
    <p:sldId id="335" r:id="rId6"/>
    <p:sldId id="336" r:id="rId7"/>
    <p:sldId id="340" r:id="rId8"/>
    <p:sldId id="339" r:id="rId9"/>
    <p:sldId id="353" r:id="rId10"/>
    <p:sldId id="341" r:id="rId11"/>
    <p:sldId id="351" r:id="rId12"/>
    <p:sldId id="352" r:id="rId13"/>
    <p:sldId id="354" r:id="rId14"/>
    <p:sldId id="266" r:id="rId15"/>
    <p:sldId id="355" r:id="rId16"/>
    <p:sldId id="349" r:id="rId17"/>
    <p:sldId id="343" r:id="rId18"/>
    <p:sldId id="356" r:id="rId19"/>
    <p:sldId id="345" r:id="rId20"/>
    <p:sldId id="346" r:id="rId21"/>
    <p:sldId id="347" r:id="rId22"/>
    <p:sldId id="357" r:id="rId23"/>
    <p:sldId id="350" r:id="rId24"/>
    <p:sldId id="359" r:id="rId25"/>
    <p:sldId id="360" r:id="rId26"/>
    <p:sldId id="361" r:id="rId27"/>
    <p:sldId id="362" r:id="rId28"/>
    <p:sldId id="363" r:id="rId29"/>
    <p:sldId id="364" r:id="rId30"/>
    <p:sldId id="365" r:id="rId31"/>
    <p:sldId id="366" r:id="rId32"/>
    <p:sldId id="367" r:id="rId33"/>
    <p:sldId id="368" r:id="rId34"/>
    <p:sldId id="319"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200" autoAdjust="0"/>
    <p:restoredTop sz="9124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4835E69-8A0D-4EC2-9EA4-A7E2DCD5EBA2}"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0F1587A-19AC-4EFB-8977-0CE542BAEBEE}"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8A04F838-3BBE-43D1-95AD-B37FBE16072A}"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95A27EF9-DA91-44BF-A045-B3B4B9796F39}"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1558DBA0-1640-4E0F-8CC2-EFA798A7323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4230E35F-33E2-41F9-AE7E-EDE54BDEE552}"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BA22046D-D88A-4180-B2D7-532459496557}"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39CF3D1-749C-4B98-B0BA-9383AE1BC34F}"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048036F7-59A0-4F09-ADAC-F0A8C42FD6B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F416EC82-0C2A-4CA1-9551-F6A5A8E3F0DE}"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4473791D-637E-4B9C-A014-18F08972E71F}"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3201400B-C531-4B51-A61B-3E6439CE69E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3E6506CB-BDAF-4A68-9EE2-78E8AC95447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smtClean="0">
                <a:solidFill>
                  <a:prstClr val="black"/>
                </a:solidFill>
              </a:rPr>
              <a:t>TechEd 2011</a:t>
            </a:r>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4:32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F664EFFA-70AC-4E2A-AD9A-E74EC2E5B266}"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31</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8FE929CD-9042-4B54-9859-F18E5259C8E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6DE73DE9-E08F-40A4-B4D9-A32C58616FE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DE621AED-0FBD-49EF-BAB1-5D9EA7B3A92B}"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B684EA07-EEEB-461A-9AC7-F567D92231F7}"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7845B57-42AD-4F77-BC9E-DF7A9E33F7B6}"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F8749CF1-7826-484E-A25F-1224B31F5320}"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8</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C7949145-14DE-4580-9FD4-8DB14527673D}"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4.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650252674"/>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925146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542788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63970479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6813947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4102887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041039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025788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107177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47080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064325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934891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55125397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79006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6166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6556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23350850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91941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6153215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65806602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7715930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954341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7192935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7205219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78980269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66572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093884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915328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592815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576728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890109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2788845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76651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30518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624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8109907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370419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844422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e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jpe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6376158"/>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1764642"/>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reate.msdn.com/"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msdn.microsoft.com/en-us/library/ff402535(v=vs.92).aspx"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windowsteamblog.com/windows_phone/b/wpdev/" TargetMode="External"/><Relationship Id="rId5" Type="http://schemas.openxmlformats.org/officeDocument/2006/relationships/hyperlink" Target="http://windowsteamblog.com/windows_phone/b/windowsphone/" TargetMode="External"/><Relationship Id="rId4" Type="http://schemas.openxmlformats.org/officeDocument/2006/relationships/hyperlink" Target="http://create.msdn.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9.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3.xml"/><Relationship Id="rId1" Type="http://schemas.openxmlformats.org/officeDocument/2006/relationships/slideLayout" Target="../slideLayouts/slideLayout51.xml"/><Relationship Id="rId6" Type="http://schemas.openxmlformats.org/officeDocument/2006/relationships/hyperlink" Target="http://microsoft.com/technet" TargetMode="External"/><Relationship Id="rId11" Type="http://schemas.openxmlformats.org/officeDocument/2006/relationships/image" Target="../media/image28.png"/><Relationship Id="rId5" Type="http://schemas.openxmlformats.org/officeDocument/2006/relationships/hyperlink" Target="http://www.microsoft.com/learning" TargetMode="External"/><Relationship Id="rId10" Type="http://schemas.openxmlformats.org/officeDocument/2006/relationships/image" Target="../media/image27.emf"/><Relationship Id="rId4" Type="http://schemas.openxmlformats.org/officeDocument/2006/relationships/image" Target="../media/image24.png"/><Relationship Id="rId9" Type="http://schemas.openxmlformats.org/officeDocument/2006/relationships/image" Target="../media/image26.png"/><Relationship Id="rId1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5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Lessons Learned About Application Performance on Windows Phone</a:t>
            </a:r>
          </a:p>
        </p:txBody>
      </p:sp>
      <p:sp>
        <p:nvSpPr>
          <p:cNvPr id="3" name="Subtitle 2"/>
          <p:cNvSpPr>
            <a:spLocks noGrp="1"/>
          </p:cNvSpPr>
          <p:nvPr>
            <p:ph type="subTitle" idx="1"/>
          </p:nvPr>
        </p:nvSpPr>
        <p:spPr/>
        <p:txBody>
          <a:bodyPr/>
          <a:lstStyle/>
          <a:p>
            <a:r>
              <a:rPr lang="en-US" dirty="0"/>
              <a:t>Maarten </a:t>
            </a:r>
            <a:r>
              <a:rPr lang="en-US" dirty="0" err="1"/>
              <a:t>Struys</a:t>
            </a:r>
            <a:endParaRPr lang="en-US" dirty="0"/>
          </a:p>
          <a:p>
            <a:r>
              <a:rPr lang="en-US" dirty="0"/>
              <a:t>Windows Phone Evangelist</a:t>
            </a:r>
          </a:p>
          <a:p>
            <a:r>
              <a:rPr lang="en-US" dirty="0" err="1"/>
              <a:t>Alten</a:t>
            </a:r>
            <a:r>
              <a:rPr lang="en-US" dirty="0"/>
              <a:t> PTS</a:t>
            </a:r>
          </a:p>
        </p:txBody>
      </p:sp>
      <p:sp>
        <p:nvSpPr>
          <p:cNvPr id="6" name="Text Placeholder 5"/>
          <p:cNvSpPr>
            <a:spLocks noGrp="1"/>
          </p:cNvSpPr>
          <p:nvPr>
            <p:ph type="body" sz="quarter" idx="10"/>
          </p:nvPr>
        </p:nvSpPr>
        <p:spPr>
          <a:xfrm>
            <a:off x="3737368" y="1837299"/>
            <a:ext cx="2188302" cy="249299"/>
          </a:xfrm>
        </p:spPr>
        <p:txBody>
          <a:bodyPr/>
          <a:lstStyle/>
          <a:p>
            <a:r>
              <a:rPr lang="en-US" dirty="0">
                <a:gradFill flip="none" rotWithShape="1">
                  <a:gsLst>
                    <a:gs pos="0">
                      <a:schemeClr val="accent1"/>
                    </a:gs>
                    <a:gs pos="86000">
                      <a:schemeClr val="accent1"/>
                    </a:gs>
                  </a:gsLst>
                  <a:lin ang="5400000" scaled="0"/>
                  <a:tileRect/>
                </a:gradFill>
              </a:rPr>
              <a:t>WPH311</a:t>
            </a:r>
            <a:endParaRPr lang="en-US" dirty="0"/>
          </a:p>
        </p:txBody>
      </p:sp>
    </p:spTree>
    <p:extLst>
      <p:ext uri="{BB962C8B-B14F-4D97-AF65-F5344CB8AC3E}">
        <p14:creationId xmlns:p14="http://schemas.microsoft.com/office/powerpoint/2010/main" val="23575600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Measuring Performance</a:t>
            </a:r>
            <a:br>
              <a:rPr lang="en-US" dirty="0" smtClean="0"/>
            </a:br>
            <a:r>
              <a:rPr lang="en-US" sz="3600" dirty="0" smtClean="0">
                <a:gradFill flip="none" rotWithShape="1">
                  <a:gsLst>
                    <a:gs pos="0">
                      <a:schemeClr val="accent1"/>
                    </a:gs>
                    <a:gs pos="86000">
                      <a:schemeClr val="accent1"/>
                    </a:gs>
                  </a:gsLst>
                  <a:lin ang="5400000" scaled="0"/>
                  <a:tileRect/>
                </a:gradFill>
              </a:rPr>
              <a:t>An iterative action, execute frequently</a:t>
            </a:r>
            <a:endParaRPr lang="en-US"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3588675"/>
          </a:xfrm>
        </p:spPr>
        <p:txBody>
          <a:bodyPr/>
          <a:lstStyle/>
          <a:p>
            <a:r>
              <a:rPr lang="en-US" dirty="0" smtClean="0"/>
              <a:t>You should know something about startup time,</a:t>
            </a:r>
            <a:br>
              <a:rPr lang="en-US" dirty="0" smtClean="0"/>
            </a:br>
            <a:r>
              <a:rPr lang="en-US" dirty="0" smtClean="0"/>
              <a:t>frame rate, and memory issues inside your applications</a:t>
            </a:r>
          </a:p>
          <a:p>
            <a:pPr lvl="1"/>
            <a:r>
              <a:rPr lang="en-US" dirty="0" smtClean="0"/>
              <a:t>Depends on the different types of applications you are building</a:t>
            </a:r>
          </a:p>
          <a:p>
            <a:r>
              <a:rPr lang="en-US" dirty="0" smtClean="0"/>
              <a:t>Monitor different attributes regarding screen updates</a:t>
            </a:r>
          </a:p>
          <a:p>
            <a:pPr lvl="1"/>
            <a:r>
              <a:rPr lang="en-US" dirty="0" smtClean="0"/>
              <a:t>Make sure to test on real devices regularly</a:t>
            </a:r>
          </a:p>
          <a:p>
            <a:pPr lvl="1"/>
            <a:r>
              <a:rPr lang="en-US" dirty="0" smtClean="0"/>
              <a:t>Emulator is not sufficient (except for finding trends)</a:t>
            </a:r>
          </a:p>
          <a:p>
            <a:pPr lvl="2"/>
            <a:r>
              <a:rPr lang="en-US" dirty="0" smtClean="0"/>
              <a:t>Too many applications run fine on 2 GHz multi-core development machines but fail on a 1 GHz device</a:t>
            </a:r>
          </a:p>
        </p:txBody>
      </p:sp>
    </p:spTree>
    <p:extLst>
      <p:ext uri="{BB962C8B-B14F-4D97-AF65-F5344CB8AC3E}">
        <p14:creationId xmlns:p14="http://schemas.microsoft.com/office/powerpoint/2010/main" val="20620156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Solving Performance</a:t>
            </a:r>
            <a:br>
              <a:rPr lang="en-US" dirty="0" smtClean="0"/>
            </a:br>
            <a:r>
              <a:rPr lang="en-US" dirty="0" smtClean="0"/>
              <a:t>Bottlenecks Today! </a:t>
            </a:r>
            <a:endParaRPr lang="en-US" dirty="0"/>
          </a:p>
        </p:txBody>
      </p:sp>
      <p:pic>
        <p:nvPicPr>
          <p:cNvPr id="6" name="Picture 2" descr="\\sfp\work\White_Whale\5-10396_TechEd_Windows_Phone\Working\David\Art\Phone_with_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4343400"/>
            <a:ext cx="4339966" cy="2317848"/>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Background Processing</a:t>
            </a:r>
            <a:br>
              <a:rPr lang="en-US" dirty="0" smtClean="0"/>
            </a:br>
            <a:r>
              <a:rPr lang="en-US" sz="3600" dirty="0" smtClean="0">
                <a:gradFill flip="none" rotWithShape="1">
                  <a:gsLst>
                    <a:gs pos="0">
                      <a:schemeClr val="accent1"/>
                    </a:gs>
                    <a:gs pos="86000">
                      <a:schemeClr val="accent1"/>
                    </a:gs>
                  </a:gsLst>
                  <a:lin ang="5400000" scaled="0"/>
                  <a:tileRect/>
                </a:gradFill>
              </a:rPr>
              <a:t>Do not occupy the UI Thread</a:t>
            </a:r>
            <a:endParaRPr lang="en-US" sz="36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3896451"/>
          </a:xfrm>
        </p:spPr>
        <p:txBody>
          <a:bodyPr/>
          <a:lstStyle/>
          <a:p>
            <a:r>
              <a:rPr lang="en-US" dirty="0" smtClean="0"/>
              <a:t>Long lasting operations will influence performance unless</a:t>
            </a:r>
          </a:p>
          <a:p>
            <a:pPr lvl="1"/>
            <a:r>
              <a:rPr lang="en-US" dirty="0" smtClean="0"/>
              <a:t>Running on separate threads</a:t>
            </a:r>
          </a:p>
          <a:p>
            <a:pPr lvl="2"/>
            <a:r>
              <a:rPr lang="en-US" dirty="0" smtClean="0"/>
              <a:t>Today: Use </a:t>
            </a:r>
            <a:r>
              <a:rPr lang="en-US" dirty="0" err="1" smtClean="0"/>
              <a:t>BackgroundWorker</a:t>
            </a:r>
            <a:r>
              <a:rPr lang="en-US" dirty="0" smtClean="0"/>
              <a:t> or </a:t>
            </a:r>
            <a:r>
              <a:rPr lang="en-US" dirty="0" err="1" smtClean="0"/>
              <a:t>ThreadPool</a:t>
            </a:r>
            <a:endParaRPr lang="en-US" dirty="0" smtClean="0"/>
          </a:p>
          <a:p>
            <a:pPr lvl="2"/>
            <a:r>
              <a:rPr lang="en-US" dirty="0" smtClean="0"/>
              <a:t>Tomorrow: Also use Asynchronous Methods</a:t>
            </a:r>
          </a:p>
          <a:p>
            <a:pPr lvl="3"/>
            <a:r>
              <a:rPr lang="en-US" dirty="0" smtClean="0"/>
              <a:t>Almost as easy as synchronous methods without blocking the hosting thread</a:t>
            </a:r>
          </a:p>
          <a:p>
            <a:pPr lvl="3"/>
            <a:r>
              <a:rPr lang="en-US" dirty="0" smtClean="0"/>
              <a:t>Typical scenarios include network calls and </a:t>
            </a:r>
            <a:r>
              <a:rPr lang="en-US" dirty="0" err="1" smtClean="0"/>
              <a:t>IsolatedStorage</a:t>
            </a:r>
            <a:r>
              <a:rPr lang="en-US" dirty="0" smtClean="0"/>
              <a:t> operations</a:t>
            </a:r>
          </a:p>
          <a:p>
            <a:pPr lvl="1"/>
            <a:r>
              <a:rPr lang="en-US" dirty="0" smtClean="0"/>
              <a:t>Application complexity increases (slightly)</a:t>
            </a:r>
          </a:p>
          <a:p>
            <a:pPr lvl="1"/>
            <a:r>
              <a:rPr lang="en-US" dirty="0" smtClean="0"/>
              <a:t>Better end user experience</a:t>
            </a:r>
          </a:p>
          <a:p>
            <a:r>
              <a:rPr lang="en-US" dirty="0" smtClean="0"/>
              <a:t>Be also aware of battery consumption</a:t>
            </a:r>
          </a:p>
        </p:txBody>
      </p:sp>
    </p:spTree>
    <p:extLst>
      <p:ext uri="{BB962C8B-B14F-4D97-AF65-F5344CB8AC3E}">
        <p14:creationId xmlns:p14="http://schemas.microsoft.com/office/powerpoint/2010/main" val="332378676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The </a:t>
            </a:r>
            <a:r>
              <a:rPr lang="en-US" dirty="0" err="1" smtClean="0"/>
              <a:t>WebClient</a:t>
            </a:r>
            <a:r>
              <a:rPr lang="en-US" dirty="0" smtClean="0"/>
              <a:t> Lesson </a:t>
            </a:r>
            <a:br>
              <a:rPr lang="en-US" dirty="0" smtClean="0"/>
            </a:br>
            <a:r>
              <a:rPr lang="en-US" sz="3600" dirty="0">
                <a:gradFill flip="none" rotWithShape="1">
                  <a:gsLst>
                    <a:gs pos="0">
                      <a:schemeClr val="accent1"/>
                    </a:gs>
                    <a:gs pos="86000">
                      <a:schemeClr val="accent1"/>
                    </a:gs>
                  </a:gsLst>
                  <a:lin ang="5400000" scaled="0"/>
                  <a:tileRect/>
                </a:gradFill>
              </a:rPr>
              <a:t>Do not occupy the UI </a:t>
            </a:r>
            <a:r>
              <a:rPr lang="en-US" sz="3600" dirty="0" smtClean="0">
                <a:gradFill flip="none" rotWithShape="1">
                  <a:gsLst>
                    <a:gs pos="0">
                      <a:schemeClr val="accent1"/>
                    </a:gs>
                    <a:gs pos="86000">
                      <a:schemeClr val="accent1"/>
                    </a:gs>
                  </a:gsLst>
                  <a:lin ang="5400000" scaled="0"/>
                  <a:tileRect/>
                </a:gradFill>
              </a:rPr>
              <a:t>thread</a:t>
            </a:r>
            <a:endParaRPr lang="en-US" sz="36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899385"/>
            <a:ext cx="11149013" cy="1973561"/>
          </a:xfrm>
        </p:spPr>
        <p:txBody>
          <a:bodyPr/>
          <a:lstStyle/>
          <a:p>
            <a:r>
              <a:rPr lang="en-US" dirty="0" err="1" smtClean="0"/>
              <a:t>WebClient</a:t>
            </a:r>
            <a:r>
              <a:rPr lang="en-US" dirty="0" smtClean="0"/>
              <a:t> returns always on the UI thread, not on </a:t>
            </a:r>
            <a:br>
              <a:rPr lang="en-US" dirty="0" smtClean="0"/>
            </a:br>
            <a:r>
              <a:rPr lang="en-US" dirty="0" smtClean="0"/>
              <a:t>a separate thread like </a:t>
            </a:r>
            <a:r>
              <a:rPr lang="en-US" dirty="0" err="1" smtClean="0"/>
              <a:t>HttpWebRequest</a:t>
            </a:r>
            <a:r>
              <a:rPr lang="en-US" dirty="0" smtClean="0"/>
              <a:t> does</a:t>
            </a:r>
          </a:p>
          <a:p>
            <a:r>
              <a:rPr lang="en-US" dirty="0" smtClean="0"/>
              <a:t>To overcome this, use your own separate thread</a:t>
            </a:r>
          </a:p>
          <a:p>
            <a:r>
              <a:rPr lang="en-US" dirty="0" smtClean="0"/>
              <a:t>Be aware of updating UI controls on threads</a:t>
            </a:r>
          </a:p>
        </p:txBody>
      </p:sp>
    </p:spTree>
    <p:extLst>
      <p:ext uri="{BB962C8B-B14F-4D97-AF65-F5344CB8AC3E}">
        <p14:creationId xmlns:p14="http://schemas.microsoft.com/office/powerpoint/2010/main" val="118342281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Background Processing</a:t>
            </a:r>
            <a:br>
              <a:rPr lang="en-US" dirty="0" smtClean="0"/>
            </a:br>
            <a:endParaRPr lang="en-US" dirty="0"/>
          </a:p>
        </p:txBody>
      </p:sp>
      <p:pic>
        <p:nvPicPr>
          <p:cNvPr id="9" name="Picture 2" descr="\\sfp\work\White_Whale\5-10396_TechEd_Windows_Phone\Working\David\Art\Phone_with_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4343400"/>
            <a:ext cx="4339966" cy="2317848"/>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074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What’s next for performance?</a:t>
            </a:r>
            <a:br>
              <a:rPr lang="en-US" dirty="0" smtClean="0"/>
            </a:br>
            <a:r>
              <a:rPr lang="en-US" sz="3600" dirty="0" smtClean="0">
                <a:gradFill flip="none" rotWithShape="1">
                  <a:gsLst>
                    <a:gs pos="0">
                      <a:schemeClr val="accent1"/>
                    </a:gs>
                    <a:gs pos="86000">
                      <a:schemeClr val="accent1"/>
                    </a:gs>
                  </a:gsLst>
                  <a:lin ang="5400000" scaled="0"/>
                  <a:tileRect/>
                </a:gradFill>
              </a:rPr>
              <a:t>Benefit from Fast Application Switching</a:t>
            </a:r>
            <a:endParaRPr lang="en-US" sz="36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4044184"/>
          </a:xfrm>
        </p:spPr>
        <p:txBody>
          <a:bodyPr/>
          <a:lstStyle/>
          <a:p>
            <a:pPr marL="404813" indent="-404813"/>
            <a:r>
              <a:rPr lang="en-US" sz="2800" dirty="0" smtClean="0"/>
              <a:t>Better user experience</a:t>
            </a:r>
          </a:p>
          <a:p>
            <a:pPr marL="796925" lvl="1"/>
            <a:r>
              <a:rPr lang="en-US" sz="2400" dirty="0" smtClean="0"/>
              <a:t>Switching between applications often transparent for end users</a:t>
            </a:r>
          </a:p>
          <a:p>
            <a:pPr marL="404813" indent="-404813"/>
            <a:r>
              <a:rPr lang="en-US" sz="2800" dirty="0" smtClean="0"/>
              <a:t>Enabled for all Mango applications</a:t>
            </a:r>
          </a:p>
          <a:p>
            <a:pPr marL="796925" lvl="1"/>
            <a:r>
              <a:rPr lang="en-US" sz="2400" dirty="0" smtClean="0"/>
              <a:t>Recompile, test, and resubmit your existing WP7 applications</a:t>
            </a:r>
          </a:p>
          <a:p>
            <a:pPr marL="404813" indent="-404813"/>
            <a:r>
              <a:rPr lang="en-US" sz="2800" dirty="0" smtClean="0"/>
              <a:t>Cookbook</a:t>
            </a:r>
          </a:p>
          <a:p>
            <a:pPr marL="796925" lvl="1"/>
            <a:r>
              <a:rPr lang="en-US" sz="2400" dirty="0" err="1" smtClean="0"/>
              <a:t>OnNavigatedFrom</a:t>
            </a:r>
            <a:r>
              <a:rPr lang="en-US" sz="2400" dirty="0" smtClean="0"/>
              <a:t>/Deactivated</a:t>
            </a:r>
          </a:p>
          <a:p>
            <a:pPr marL="1203325" lvl="2" indent="-347663"/>
            <a:r>
              <a:rPr lang="en-US" sz="2000" dirty="0" smtClean="0"/>
              <a:t>Save page/application state (just like today)</a:t>
            </a:r>
          </a:p>
          <a:p>
            <a:pPr marL="796925" lvl="1"/>
            <a:r>
              <a:rPr lang="en-US" sz="2400" dirty="0" err="1" smtClean="0"/>
              <a:t>OnNavigatedTo</a:t>
            </a:r>
            <a:r>
              <a:rPr lang="en-US" sz="2400" dirty="0" smtClean="0"/>
              <a:t>/Activated</a:t>
            </a:r>
          </a:p>
          <a:p>
            <a:pPr lvl="2"/>
            <a:r>
              <a:rPr lang="en-US" sz="2000" dirty="0" smtClean="0"/>
              <a:t>Restore page/application state if </a:t>
            </a:r>
            <a:r>
              <a:rPr lang="en-US" sz="2000" b="1" dirty="0" err="1" smtClean="0">
                <a:gradFill>
                  <a:gsLst>
                    <a:gs pos="0">
                      <a:schemeClr val="accent1"/>
                    </a:gs>
                    <a:gs pos="86000">
                      <a:schemeClr val="accent1"/>
                    </a:gs>
                  </a:gsLst>
                  <a:lin ang="5400000" scaled="0"/>
                </a:gradFill>
              </a:rPr>
              <a:t>tombstoned</a:t>
            </a:r>
            <a:r>
              <a:rPr lang="en-US" sz="2000" dirty="0" smtClean="0">
                <a:gradFill>
                  <a:gsLst>
                    <a:gs pos="0">
                      <a:schemeClr val="accent1"/>
                    </a:gs>
                    <a:gs pos="86000">
                      <a:schemeClr val="accent1"/>
                    </a:gs>
                  </a:gsLst>
                  <a:lin ang="5400000" scaled="0"/>
                </a:gradFill>
              </a:rPr>
              <a:t> </a:t>
            </a:r>
            <a:r>
              <a:rPr lang="en-US" sz="2000" dirty="0" smtClean="0"/>
              <a:t>only</a:t>
            </a:r>
          </a:p>
          <a:p>
            <a:pPr marL="796925" lvl="1"/>
            <a:r>
              <a:rPr lang="en-US" sz="2400" dirty="0" smtClean="0"/>
              <a:t>Investigate resource usage (detach/attach manually)</a:t>
            </a:r>
            <a:endParaRPr lang="en-US" dirty="0" smtClean="0"/>
          </a:p>
        </p:txBody>
      </p:sp>
    </p:spTree>
    <p:extLst>
      <p:ext uri="{BB962C8B-B14F-4D97-AF65-F5344CB8AC3E}">
        <p14:creationId xmlns:p14="http://schemas.microsoft.com/office/powerpoint/2010/main" val="25397977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What’s next for performance?</a:t>
            </a:r>
            <a:br>
              <a:rPr lang="en-US" dirty="0" smtClean="0"/>
            </a:br>
            <a:r>
              <a:rPr lang="en-US" sz="3600" dirty="0" smtClean="0">
                <a:gradFill flip="none" rotWithShape="1">
                  <a:gsLst>
                    <a:gs pos="0">
                      <a:schemeClr val="accent1"/>
                    </a:gs>
                    <a:gs pos="86000">
                      <a:schemeClr val="accent1"/>
                    </a:gs>
                  </a:gsLst>
                  <a:lin ang="5400000" scaled="0"/>
                  <a:tileRect/>
                </a:gradFill>
              </a:rPr>
              <a:t>Benefit from the new Garbage Collector</a:t>
            </a:r>
            <a:endParaRPr lang="en-US" sz="36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906" y="1905000"/>
            <a:ext cx="11149013" cy="3459409"/>
          </a:xfrm>
        </p:spPr>
        <p:txBody>
          <a:bodyPr/>
          <a:lstStyle/>
          <a:p>
            <a:r>
              <a:rPr lang="en-US" dirty="0" smtClean="0"/>
              <a:t>Generation-based</a:t>
            </a:r>
          </a:p>
          <a:p>
            <a:r>
              <a:rPr lang="en-US" dirty="0" smtClean="0"/>
              <a:t>Allocation strategies that work on the desktop will</a:t>
            </a:r>
            <a:br>
              <a:rPr lang="en-US" dirty="0" smtClean="0"/>
            </a:br>
            <a:r>
              <a:rPr lang="en-US" dirty="0" smtClean="0"/>
              <a:t>now work better on the phone as well</a:t>
            </a:r>
          </a:p>
          <a:p>
            <a:r>
              <a:rPr lang="en-US" dirty="0" smtClean="0"/>
              <a:t>Try to limit the amount of long living objects</a:t>
            </a:r>
          </a:p>
          <a:p>
            <a:pPr lvl="1"/>
            <a:r>
              <a:rPr lang="en-US" dirty="0" smtClean="0"/>
              <a:t>Get promoted to higher generation</a:t>
            </a:r>
          </a:p>
          <a:p>
            <a:pPr lvl="1"/>
            <a:r>
              <a:rPr lang="en-US" dirty="0" smtClean="0"/>
              <a:t>More expensive to collect when turned into garbage</a:t>
            </a:r>
          </a:p>
          <a:p>
            <a:r>
              <a:rPr lang="en-US" dirty="0" smtClean="0"/>
              <a:t>Try to limit the number of large objects</a:t>
            </a:r>
          </a:p>
        </p:txBody>
      </p:sp>
    </p:spTree>
    <p:extLst>
      <p:ext uri="{BB962C8B-B14F-4D97-AF65-F5344CB8AC3E}">
        <p14:creationId xmlns:p14="http://schemas.microsoft.com/office/powerpoint/2010/main" val="9508925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What’s Next for Performance?</a:t>
            </a:r>
            <a:br>
              <a:rPr lang="en-US" dirty="0" smtClean="0"/>
            </a:br>
            <a:r>
              <a:rPr lang="en-US" sz="3600" dirty="0" smtClean="0">
                <a:gradFill flip="none" rotWithShape="1">
                  <a:gsLst>
                    <a:gs pos="0">
                      <a:schemeClr val="accent1"/>
                    </a:gs>
                    <a:gs pos="86000">
                      <a:schemeClr val="accent1"/>
                    </a:gs>
                  </a:gsLst>
                  <a:lin ang="5400000" scaled="0"/>
                  <a:tileRect/>
                </a:gradFill>
              </a:rPr>
              <a:t>Use the new profiler to investigate application performance</a:t>
            </a:r>
            <a:endParaRPr lang="en-US"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906" y="1905000"/>
            <a:ext cx="11149013" cy="1973561"/>
          </a:xfrm>
        </p:spPr>
        <p:txBody>
          <a:bodyPr/>
          <a:lstStyle/>
          <a:p>
            <a:r>
              <a:rPr lang="en-US" dirty="0" smtClean="0"/>
              <a:t>Multiple Profiling options with the same tool</a:t>
            </a:r>
          </a:p>
          <a:p>
            <a:pPr lvl="1"/>
            <a:r>
              <a:rPr lang="en-US" dirty="0" smtClean="0"/>
              <a:t>Code Profiler</a:t>
            </a:r>
          </a:p>
          <a:p>
            <a:pPr lvl="1"/>
            <a:r>
              <a:rPr lang="en-US" dirty="0" smtClean="0"/>
              <a:t>Memory Profiler</a:t>
            </a:r>
          </a:p>
          <a:p>
            <a:r>
              <a:rPr lang="en-US" dirty="0" smtClean="0"/>
              <a:t>Visual Feedback about possible bottlenecks</a:t>
            </a:r>
          </a:p>
          <a:p>
            <a:r>
              <a:rPr lang="en-US" dirty="0" smtClean="0"/>
              <a:t>You should really see the profiler in action</a:t>
            </a:r>
          </a:p>
        </p:txBody>
      </p:sp>
    </p:spTree>
    <p:extLst>
      <p:ext uri="{BB962C8B-B14F-4D97-AF65-F5344CB8AC3E}">
        <p14:creationId xmlns:p14="http://schemas.microsoft.com/office/powerpoint/2010/main" val="141583925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Profiling your Windows</a:t>
            </a:r>
            <a:br>
              <a:rPr lang="en-US" dirty="0" smtClean="0"/>
            </a:br>
            <a:r>
              <a:rPr lang="en-US" dirty="0" smtClean="0"/>
              <a:t>Phone Applications</a:t>
            </a:r>
            <a:endParaRPr lang="en-US" dirty="0"/>
          </a:p>
        </p:txBody>
      </p:sp>
      <p:pic>
        <p:nvPicPr>
          <p:cNvPr id="6" name="Picture 2" descr="\\sfp\work\White_Whale\5-10396_TechEd_Windows_Phone\Working\David\Art\Phone_with_screensho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4343400"/>
            <a:ext cx="4339966" cy="2317848"/>
          </a:xfrm>
          <a:prstGeom prst="rect">
            <a:avLst/>
          </a:prstGeom>
          <a:noFill/>
          <a:effectLst>
            <a:outerShdw blurRad="40005" dist="22860" dir="5400000" algn="tl" rotWithShape="0">
              <a:prstClr val="black">
                <a:alpha val="3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3117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Summary and Call to Action</a:t>
            </a:r>
            <a:endParaRPr lang="en-US" dirty="0"/>
          </a:p>
        </p:txBody>
      </p:sp>
      <p:sp>
        <p:nvSpPr>
          <p:cNvPr id="3" name="Text Placeholder 2"/>
          <p:cNvSpPr>
            <a:spLocks noGrp="1"/>
          </p:cNvSpPr>
          <p:nvPr>
            <p:ph type="body" sz="quarter" idx="10"/>
          </p:nvPr>
        </p:nvSpPr>
        <p:spPr>
          <a:xfrm>
            <a:off x="519112" y="1447799"/>
            <a:ext cx="11149013" cy="4038029"/>
          </a:xfrm>
        </p:spPr>
        <p:txBody>
          <a:bodyPr/>
          <a:lstStyle/>
          <a:p>
            <a:r>
              <a:rPr lang="en-US" dirty="0" smtClean="0"/>
              <a:t>Performance is crucial, especially on devices</a:t>
            </a:r>
          </a:p>
          <a:p>
            <a:r>
              <a:rPr lang="en-US" dirty="0" smtClean="0"/>
              <a:t>Know what is going on under the hood of your application</a:t>
            </a:r>
          </a:p>
          <a:p>
            <a:r>
              <a:rPr lang="en-US" dirty="0" smtClean="0"/>
              <a:t>Don’t execute code on the device …</a:t>
            </a:r>
            <a:br>
              <a:rPr lang="en-US" dirty="0" smtClean="0"/>
            </a:br>
            <a:r>
              <a:rPr lang="en-US" dirty="0" smtClean="0"/>
              <a:t>… unless it is absolutely necessary</a:t>
            </a:r>
          </a:p>
          <a:p>
            <a:r>
              <a:rPr lang="en-US" dirty="0" smtClean="0"/>
              <a:t>Visit </a:t>
            </a:r>
            <a:r>
              <a:rPr lang="en-US" dirty="0" smtClean="0">
                <a:hlinkClick r:id="rId3"/>
              </a:rPr>
              <a:t>http://create.msdn.com</a:t>
            </a:r>
            <a:r>
              <a:rPr lang="en-US" dirty="0" smtClean="0"/>
              <a:t> to get the tools and to </a:t>
            </a:r>
            <a:br>
              <a:rPr lang="en-US" dirty="0" smtClean="0"/>
            </a:br>
            <a:r>
              <a:rPr lang="en-US" dirty="0" smtClean="0"/>
              <a:t>register as Windows Phone Developer </a:t>
            </a:r>
          </a:p>
          <a:p>
            <a:r>
              <a:rPr lang="en-US" dirty="0" smtClean="0"/>
              <a:t>Mango tools will be available later this month</a:t>
            </a:r>
          </a:p>
          <a:p>
            <a:r>
              <a:rPr lang="en-US" b="1" dirty="0" smtClean="0">
                <a:gradFill>
                  <a:gsLst>
                    <a:gs pos="0">
                      <a:schemeClr val="accent1"/>
                    </a:gs>
                    <a:gs pos="86000">
                      <a:schemeClr val="accent1"/>
                    </a:gs>
                  </a:gsLst>
                  <a:lin ang="5400000" scaled="0"/>
                </a:gradFill>
              </a:rPr>
              <a:t>Developing</a:t>
            </a:r>
            <a:r>
              <a:rPr lang="en-US" dirty="0" smtClean="0">
                <a:gradFill>
                  <a:gsLst>
                    <a:gs pos="0">
                      <a:schemeClr val="accent1"/>
                    </a:gs>
                    <a:gs pos="86000">
                      <a:schemeClr val="accent1"/>
                    </a:gs>
                  </a:gsLst>
                  <a:lin ang="5400000" scaled="0"/>
                </a:gradFill>
              </a:rPr>
              <a:t> </a:t>
            </a:r>
            <a:r>
              <a:rPr lang="en-US" dirty="0" smtClean="0"/>
              <a:t>Windows Phone Applications </a:t>
            </a:r>
            <a:r>
              <a:rPr lang="en-US" b="1" dirty="0">
                <a:gradFill>
                  <a:gsLst>
                    <a:gs pos="0">
                      <a:schemeClr val="accent1"/>
                    </a:gs>
                    <a:gs pos="86000">
                      <a:schemeClr val="accent1"/>
                    </a:gs>
                  </a:gsLst>
                  <a:lin ang="5400000" scaled="0"/>
                </a:gradFill>
              </a:rPr>
              <a:t>is FUN!</a:t>
            </a:r>
          </a:p>
        </p:txBody>
      </p:sp>
    </p:spTree>
    <p:extLst>
      <p:ext uri="{BB962C8B-B14F-4D97-AF65-F5344CB8AC3E}">
        <p14:creationId xmlns:p14="http://schemas.microsoft.com/office/powerpoint/2010/main" val="14850831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p:txBody>
          <a:bodyPr/>
          <a:lstStyle/>
          <a:p>
            <a:r>
              <a:rPr lang="en-US" smtClean="0"/>
              <a:t>Introduction</a:t>
            </a:r>
          </a:p>
          <a:p>
            <a:r>
              <a:rPr lang="en-US" smtClean="0"/>
              <a:t>Identifying performance issues</a:t>
            </a:r>
          </a:p>
          <a:p>
            <a:r>
              <a:rPr lang="en-US" smtClean="0"/>
              <a:t>Solving ‘simple’ performance bottlenecks</a:t>
            </a:r>
          </a:p>
          <a:p>
            <a:r>
              <a:rPr lang="en-US" smtClean="0"/>
              <a:t>Background processing</a:t>
            </a:r>
          </a:p>
          <a:p>
            <a:r>
              <a:rPr lang="en-US" smtClean="0"/>
              <a:t>Performance and Mango</a:t>
            </a:r>
          </a:p>
          <a:p>
            <a:r>
              <a:rPr lang="en-US" smtClean="0"/>
              <a:t>Conclusions</a:t>
            </a:r>
            <a:endParaRPr lang="en-US" dirty="0"/>
          </a:p>
        </p:txBody>
      </p:sp>
    </p:spTree>
    <p:extLst>
      <p:ext uri="{BB962C8B-B14F-4D97-AF65-F5344CB8AC3E}">
        <p14:creationId xmlns:p14="http://schemas.microsoft.com/office/powerpoint/2010/main" val="22346141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4"/>
              </a:rPr>
              <a:t>http://create.msdn.com</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5"/>
              </a:rPr>
              <a:t>Windows Phone Blog</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6"/>
              </a:rPr>
              <a:t>Windows Phone </a:t>
            </a:r>
            <a:r>
              <a:rPr lang="en-US" sz="2400" b="1" dirty="0" smtClean="0">
                <a:gradFill>
                  <a:gsLst>
                    <a:gs pos="0">
                      <a:schemeClr val="tx1"/>
                    </a:gs>
                    <a:gs pos="100000">
                      <a:schemeClr val="tx1"/>
                    </a:gs>
                  </a:gsLst>
                  <a:lin ang="5400000" scaled="0"/>
                </a:gradFill>
                <a:hlinkClick r:id="rId6"/>
              </a:rPr>
              <a:t>Developer</a:t>
            </a:r>
            <a:r>
              <a:rPr lang="en-US" sz="2400" dirty="0" smtClean="0">
                <a:gradFill>
                  <a:gsLst>
                    <a:gs pos="0">
                      <a:schemeClr val="tx1"/>
                    </a:gs>
                    <a:gs pos="100000">
                      <a:schemeClr val="tx1"/>
                    </a:gs>
                  </a:gsLst>
                  <a:lin ang="5400000" scaled="0"/>
                </a:gradFill>
                <a:hlinkClick r:id="rId6"/>
              </a:rPr>
              <a:t> Blog</a:t>
            </a:r>
            <a:endParaRPr lang="en-US" sz="2400" dirty="0">
              <a:gradFill>
                <a:gsLst>
                  <a:gs pos="0">
                    <a:schemeClr val="tx1"/>
                  </a:gs>
                  <a:gs pos="100000">
                    <a:schemeClr val="tx1"/>
                  </a:gs>
                </a:gsLst>
                <a:lin ang="5400000" scaled="0"/>
              </a:gradFill>
            </a:endParaRPr>
          </a:p>
        </p:txBody>
      </p:sp>
      <p:sp>
        <p:nvSpPr>
          <p:cNvPr id="17" name="Rectangle 16"/>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hlinkClick r:id="rId7"/>
              </a:rPr>
              <a:t>Windows Phone Documentation on MSDN</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59949996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519112" y="228600"/>
            <a:ext cx="11149013" cy="1661993"/>
          </a:xfrm>
        </p:spPr>
        <p:txBody>
          <a:bodyPr/>
          <a:lstStyle/>
          <a:p>
            <a:r>
              <a:rPr lang="en-US" dirty="0" smtClean="0"/>
              <a:t>Windows Phone Related Content </a:t>
            </a:r>
            <a:br>
              <a:rPr lang="en-US" dirty="0" smtClean="0"/>
            </a:br>
            <a:r>
              <a:rPr lang="en-US" sz="3200" dirty="0" smtClean="0">
                <a:gradFill>
                  <a:gsLst>
                    <a:gs pos="0">
                      <a:schemeClr val="accent1"/>
                    </a:gs>
                    <a:gs pos="100000">
                      <a:schemeClr val="accent1"/>
                    </a:gs>
                  </a:gsLst>
                  <a:lin ang="5400000" scaled="0"/>
                </a:gradFill>
              </a:rPr>
              <a:t>Monday, May 16</a:t>
            </a:r>
            <a:r>
              <a:rPr lang="en-US" dirty="0" smtClean="0">
                <a:gradFill flip="none" rotWithShape="1">
                  <a:gsLst>
                    <a:gs pos="0">
                      <a:schemeClr val="accent1"/>
                    </a:gs>
                    <a:gs pos="100000">
                      <a:schemeClr val="accent1"/>
                    </a:gs>
                  </a:gsLst>
                  <a:lin ang="5400000" scaled="0"/>
                  <a:tileRect/>
                </a:gradFill>
              </a:rPr>
              <a:t/>
            </a:r>
            <a:br>
              <a:rPr lang="en-US" dirty="0" smtClean="0">
                <a:gradFill flip="none" rotWithShape="1">
                  <a:gsLst>
                    <a:gs pos="0">
                      <a:schemeClr val="accent1"/>
                    </a:gs>
                    <a:gs pos="100000">
                      <a:schemeClr val="accent1"/>
                    </a:gs>
                  </a:gsLst>
                  <a:lin ang="5400000" scaled="0"/>
                  <a:tileRect/>
                </a:gradFill>
              </a:rPr>
            </a:br>
            <a:endParaRPr lang="en-US" dirty="0">
              <a:gradFill flip="none" rotWithShape="1">
                <a:gsLst>
                  <a:gs pos="0">
                    <a:schemeClr val="accent1"/>
                  </a:gs>
                  <a:gs pos="100000">
                    <a:schemeClr val="accent1"/>
                  </a:gs>
                </a:gsLst>
                <a:lin ang="5400000" scaled="0"/>
                <a:tileRect/>
              </a:gradFill>
            </a:endParaRPr>
          </a:p>
        </p:txBody>
      </p:sp>
      <p:sp>
        <p:nvSpPr>
          <p:cNvPr id="7" name="Rectangle 6"/>
          <p:cNvSpPr/>
          <p:nvPr/>
        </p:nvSpPr>
        <p:spPr bwMode="auto">
          <a:xfrm>
            <a:off x="-1" y="1904999"/>
            <a:ext cx="11212513" cy="804672"/>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defTabSz="915988"/>
            <a:r>
              <a:rPr lang="en-US" sz="2400" dirty="0" smtClean="0">
                <a:gradFill>
                  <a:gsLst>
                    <a:gs pos="0">
                      <a:srgbClr val="FFFFFF"/>
                    </a:gs>
                    <a:gs pos="86000">
                      <a:srgbClr val="FFFFFF"/>
                    </a:gs>
                  </a:gsLst>
                  <a:lin ang="5400000" scaled="0"/>
                </a:gradFill>
              </a:rPr>
              <a:t>WPH201:	Windows Phone: What’s New?</a:t>
            </a:r>
            <a:endParaRPr lang="en-US" sz="2400" dirty="0">
              <a:gradFill>
                <a:gsLst>
                  <a:gs pos="0">
                    <a:srgbClr val="FFFFFF"/>
                  </a:gs>
                  <a:gs pos="86000">
                    <a:srgbClr val="FFFFFF"/>
                  </a:gs>
                </a:gsLst>
                <a:lin ang="5400000" scaled="0"/>
              </a:gradFill>
            </a:endParaRPr>
          </a:p>
        </p:txBody>
      </p:sp>
      <p:sp>
        <p:nvSpPr>
          <p:cNvPr id="9" name="Rectangle 8"/>
          <p:cNvSpPr/>
          <p:nvPr/>
        </p:nvSpPr>
        <p:spPr bwMode="auto">
          <a:xfrm>
            <a:off x="-1" y="2851619"/>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rgbClr val="FFFFFF"/>
                    </a:gs>
                    <a:gs pos="86000">
                      <a:srgbClr val="FFFFFF"/>
                    </a:gs>
                  </a:gsLst>
                  <a:lin ang="5400000" scaled="0"/>
                </a:gradFill>
              </a:rPr>
              <a:t>WPH371-INT:	Building </a:t>
            </a:r>
            <a:r>
              <a:rPr lang="en-US" sz="2400" dirty="0">
                <a:gradFill>
                  <a:gsLst>
                    <a:gs pos="0">
                      <a:srgbClr val="FFFFFF"/>
                    </a:gs>
                    <a:gs pos="86000">
                      <a:srgbClr val="FFFFFF"/>
                    </a:gs>
                  </a:gsLst>
                  <a:lin ang="5400000" scaled="0"/>
                </a:gradFill>
              </a:rPr>
              <a:t>a Mobile Message Queue for Windows Phone </a:t>
            </a:r>
            <a:endParaRPr lang="en-US" sz="2400" b="1" dirty="0">
              <a:gradFill>
                <a:gsLst>
                  <a:gs pos="0">
                    <a:srgbClr val="FFFFFF"/>
                  </a:gs>
                  <a:gs pos="86000">
                    <a:srgbClr val="FFFFFF"/>
                  </a:gs>
                </a:gsLst>
                <a:lin ang="5400000" scaled="0"/>
              </a:gradFill>
            </a:endParaRPr>
          </a:p>
        </p:txBody>
      </p:sp>
      <p:sp>
        <p:nvSpPr>
          <p:cNvPr id="10" name="Rectangle 9"/>
          <p:cNvSpPr/>
          <p:nvPr/>
        </p:nvSpPr>
        <p:spPr bwMode="auto">
          <a:xfrm>
            <a:off x="0" y="3801303"/>
            <a:ext cx="11212512"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rgbClr val="FFFFFF"/>
                    </a:gs>
                    <a:gs pos="86000">
                      <a:srgbClr val="FFFFFF"/>
                    </a:gs>
                  </a:gsLst>
                  <a:lin ang="5400000" scaled="0"/>
                </a:gradFill>
              </a:rPr>
              <a:t>WPH312:	What’s </a:t>
            </a:r>
            <a:r>
              <a:rPr lang="en-US" sz="2400" dirty="0">
                <a:gradFill>
                  <a:gsLst>
                    <a:gs pos="0">
                      <a:srgbClr val="FFFFFF"/>
                    </a:gs>
                    <a:gs pos="86000">
                      <a:srgbClr val="FFFFFF"/>
                    </a:gs>
                  </a:gsLst>
                  <a:lin ang="5400000" scaled="0"/>
                </a:gradFill>
              </a:rPr>
              <a:t>New for Windows Phone Development with </a:t>
            </a:r>
            <a:r>
              <a:rPr lang="en-US" sz="2400" dirty="0" smtClean="0">
                <a:gradFill>
                  <a:gsLst>
                    <a:gs pos="0">
                      <a:srgbClr val="FFFFFF"/>
                    </a:gs>
                    <a:gs pos="86000">
                      <a:srgbClr val="FFFFFF"/>
                    </a:gs>
                  </a:gsLst>
                  <a:lin ang="5400000" scaled="0"/>
                </a:gradFill>
              </a:rPr>
              <a:t/>
            </a:r>
            <a:br>
              <a:rPr lang="en-US" sz="2400" dirty="0" smtClean="0">
                <a:gradFill>
                  <a:gsLst>
                    <a:gs pos="0">
                      <a:srgbClr val="FFFFFF"/>
                    </a:gs>
                    <a:gs pos="86000">
                      <a:srgbClr val="FFFFFF"/>
                    </a:gs>
                  </a:gsLst>
                  <a:lin ang="5400000" scaled="0"/>
                </a:gradFill>
              </a:rPr>
            </a:br>
            <a:r>
              <a:rPr lang="en-US" sz="2400" dirty="0" smtClean="0">
                <a:gradFill>
                  <a:gsLst>
                    <a:gs pos="0">
                      <a:srgbClr val="FFFFFF"/>
                    </a:gs>
                    <a:gs pos="86000">
                      <a:srgbClr val="FFFFFF"/>
                    </a:gs>
                  </a:gsLst>
                  <a:lin ang="5400000" scaled="0"/>
                </a:gradFill>
              </a:rPr>
              <a:t>Microsoft </a:t>
            </a:r>
            <a:r>
              <a:rPr lang="en-US" sz="2400" dirty="0">
                <a:gradFill>
                  <a:gsLst>
                    <a:gs pos="0">
                      <a:srgbClr val="FFFFFF"/>
                    </a:gs>
                    <a:gs pos="86000">
                      <a:srgbClr val="FFFFFF"/>
                    </a:gs>
                  </a:gsLst>
                  <a:lin ang="5400000" scaled="0"/>
                </a:gradFill>
              </a:rPr>
              <a:t>Silverlight? </a:t>
            </a:r>
            <a:endParaRPr lang="en-US" sz="2400" b="1" dirty="0">
              <a:gradFill>
                <a:gsLst>
                  <a:gs pos="0">
                    <a:srgbClr val="FFFFFF"/>
                  </a:gs>
                  <a:gs pos="86000">
                    <a:srgbClr val="FFFFFF"/>
                  </a:gs>
                </a:gsLst>
                <a:lin ang="5400000" scaled="0"/>
              </a:gradFill>
            </a:endParaRPr>
          </a:p>
        </p:txBody>
      </p:sp>
      <p:sp>
        <p:nvSpPr>
          <p:cNvPr id="12" name="Rectangle 11"/>
          <p:cNvSpPr/>
          <p:nvPr/>
        </p:nvSpPr>
        <p:spPr bwMode="auto">
          <a:xfrm>
            <a:off x="-1" y="4750987"/>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rgbClr val="FFFFFF"/>
                    </a:gs>
                    <a:gs pos="86000">
                      <a:srgbClr val="FFFFFF"/>
                    </a:gs>
                  </a:gsLst>
                  <a:lin ang="5400000" scaled="0"/>
                </a:gradFill>
              </a:rPr>
              <a:t>WPH302:	Windows </a:t>
            </a:r>
            <a:r>
              <a:rPr lang="en-US" sz="2400" dirty="0">
                <a:gradFill>
                  <a:gsLst>
                    <a:gs pos="0">
                      <a:srgbClr val="FFFFFF"/>
                    </a:gs>
                    <a:gs pos="86000">
                      <a:srgbClr val="FFFFFF"/>
                    </a:gs>
                  </a:gsLst>
                  <a:lin ang="5400000" scaled="0"/>
                </a:gradFill>
              </a:rPr>
              <a:t>Phone Productivity Scenarios with Microsoft Exchange Server 2010 and </a:t>
            </a:r>
            <a:r>
              <a:rPr lang="en-US" sz="2400" dirty="0" smtClean="0">
                <a:gradFill>
                  <a:gsLst>
                    <a:gs pos="0">
                      <a:srgbClr val="FFFFFF"/>
                    </a:gs>
                    <a:gs pos="86000">
                      <a:srgbClr val="FFFFFF"/>
                    </a:gs>
                  </a:gsLst>
                  <a:lin ang="5400000" scaled="0"/>
                </a:gradFill>
              </a:rPr>
              <a:t>Microsoft Office </a:t>
            </a:r>
            <a:r>
              <a:rPr lang="en-US" sz="2400" dirty="0">
                <a:gradFill>
                  <a:gsLst>
                    <a:gs pos="0">
                      <a:srgbClr val="FFFFFF"/>
                    </a:gs>
                    <a:gs pos="86000">
                      <a:srgbClr val="FFFFFF"/>
                    </a:gs>
                  </a:gsLst>
                  <a:lin ang="5400000" scaled="0"/>
                </a:gradFill>
              </a:rPr>
              <a:t>365 </a:t>
            </a:r>
            <a:endParaRPr lang="en-US" sz="2400" b="1" dirty="0">
              <a:gradFill>
                <a:gsLst>
                  <a:gs pos="0">
                    <a:srgbClr val="FFFFFF"/>
                  </a:gs>
                  <a:gs pos="86000">
                    <a:srgbClr val="FFFFFF"/>
                  </a:gs>
                </a:gsLst>
                <a:lin ang="5400000" scaled="0"/>
              </a:gradFill>
            </a:endParaRPr>
          </a:p>
        </p:txBody>
      </p:sp>
      <p:sp>
        <p:nvSpPr>
          <p:cNvPr id="13" name="Rectangle 12"/>
          <p:cNvSpPr/>
          <p:nvPr/>
        </p:nvSpPr>
        <p:spPr bwMode="auto">
          <a:xfrm>
            <a:off x="-1" y="5700672"/>
            <a:ext cx="11212513" cy="807736"/>
          </a:xfrm>
          <a:prstGeom prst="rect">
            <a:avLst/>
          </a:prstGeom>
          <a:solidFill>
            <a:srgbClr val="6BBD46"/>
          </a:solidFill>
          <a:ln w="127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521208" tIns="45720" rIns="68604" bIns="45720" numCol="1" rtlCol="0" anchor="ctr" anchorCtr="0" compatLnSpc="1">
            <a:prstTxWarp prst="textNoShape">
              <a:avLst/>
            </a:prstTxWarp>
          </a:bodyPr>
          <a:lstStyle/>
          <a:p>
            <a:pPr marL="2057400" indent="-2057400">
              <a:lnSpc>
                <a:spcPct val="90000"/>
              </a:lnSpc>
            </a:pPr>
            <a:r>
              <a:rPr lang="en-US" sz="2400" dirty="0" smtClean="0">
                <a:gradFill>
                  <a:gsLst>
                    <a:gs pos="0">
                      <a:srgbClr val="FFFFFF"/>
                    </a:gs>
                    <a:gs pos="86000">
                      <a:srgbClr val="FFFFFF"/>
                    </a:gs>
                  </a:gsLst>
                  <a:lin ang="5400000" scaled="0"/>
                </a:gradFill>
              </a:rPr>
              <a:t>WPH373:	Meet </a:t>
            </a:r>
            <a:r>
              <a:rPr lang="en-US" sz="2400" dirty="0">
                <a:gradFill>
                  <a:gsLst>
                    <a:gs pos="0">
                      <a:srgbClr val="FFFFFF"/>
                    </a:gs>
                    <a:gs pos="86000">
                      <a:srgbClr val="FFFFFF"/>
                    </a:gs>
                  </a:gsLst>
                  <a:lin ang="5400000" scaled="0"/>
                </a:gradFill>
              </a:rPr>
              <a:t>the Windows Phone Application </a:t>
            </a:r>
            <a:r>
              <a:rPr lang="en-US" sz="2400" dirty="0" smtClean="0">
                <a:gradFill>
                  <a:gsLst>
                    <a:gs pos="0">
                      <a:srgbClr val="FFFFFF"/>
                    </a:gs>
                    <a:gs pos="86000">
                      <a:srgbClr val="FFFFFF"/>
                    </a:gs>
                  </a:gsLst>
                  <a:lin ang="5400000" scaled="0"/>
                </a:gradFill>
              </a:rPr>
              <a:t>Platform </a:t>
            </a:r>
            <a:br>
              <a:rPr lang="en-US" sz="2400" dirty="0" smtClean="0">
                <a:gradFill>
                  <a:gsLst>
                    <a:gs pos="0">
                      <a:srgbClr val="FFFFFF"/>
                    </a:gs>
                    <a:gs pos="86000">
                      <a:srgbClr val="FFFFFF"/>
                    </a:gs>
                  </a:gsLst>
                  <a:lin ang="5400000" scaled="0"/>
                </a:gradFill>
              </a:rPr>
            </a:br>
            <a:r>
              <a:rPr lang="en-US" sz="2400" dirty="0" smtClean="0">
                <a:gradFill>
                  <a:gsLst>
                    <a:gs pos="0">
                      <a:srgbClr val="FFFFFF"/>
                    </a:gs>
                    <a:gs pos="86000">
                      <a:srgbClr val="FFFFFF"/>
                    </a:gs>
                  </a:gsLst>
                  <a:lin ang="5400000" scaled="0"/>
                </a:gradFill>
              </a:rPr>
              <a:t>Engineering Team</a:t>
            </a:r>
            <a:endParaRPr lang="en-US" sz="2400" b="1" dirty="0">
              <a:gradFill>
                <a:gsLst>
                  <a:gs pos="0">
                    <a:srgbClr val="FFFFFF"/>
                  </a:gs>
                  <a:gs pos="86000">
                    <a:srgbClr val="FFFFFF"/>
                  </a:gs>
                </a:gsLst>
                <a:lin ang="5400000" scaled="0"/>
              </a:gradFill>
            </a:endParaRPr>
          </a:p>
        </p:txBody>
      </p:sp>
    </p:spTree>
    <p:extLst>
      <p:ext uri="{BB962C8B-B14F-4D97-AF65-F5344CB8AC3E}">
        <p14:creationId xmlns:p14="http://schemas.microsoft.com/office/powerpoint/2010/main" val="4181661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smtClean="0">
                <a:gradFill>
                  <a:gsLst>
                    <a:gs pos="0">
                      <a:schemeClr val="accent1"/>
                    </a:gs>
                    <a:gs pos="100000">
                      <a:schemeClr val="accent1"/>
                    </a:gs>
                  </a:gsLst>
                  <a:lin ang="5400000" scaled="0"/>
                </a:gradFill>
              </a:rPr>
              <a:t>Tuesday, May 17</a:t>
            </a:r>
            <a:endParaRPr lang="en-US" sz="3200" dirty="0">
              <a:gradFill>
                <a:gsLst>
                  <a:gs pos="0">
                    <a:schemeClr val="accent1"/>
                  </a:gs>
                  <a:gs pos="100000">
                    <a:schemeClr val="accent1"/>
                  </a:gs>
                </a:gsLst>
                <a:lin ang="5400000" scaled="0"/>
              </a:gradFill>
            </a:endParaRPr>
          </a:p>
        </p:txBody>
      </p:sp>
      <p:sp>
        <p:nvSpPr>
          <p:cNvPr id="8" name="Rectangle 7"/>
          <p:cNvSpPr/>
          <p:nvPr/>
        </p:nvSpPr>
        <p:spPr bwMode="auto">
          <a:xfrm>
            <a:off x="-2" y="1905000"/>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WPH308:	Multi-tasking </a:t>
            </a:r>
            <a:r>
              <a:rPr lang="en-US" sz="2400" dirty="0">
                <a:gradFill>
                  <a:gsLst>
                    <a:gs pos="0">
                      <a:srgbClr val="FFFFFF"/>
                    </a:gs>
                    <a:gs pos="100000">
                      <a:srgbClr val="FFFFFF"/>
                    </a:gs>
                  </a:gsLst>
                  <a:lin ang="5400000" scaled="0"/>
                </a:gradFill>
              </a:rPr>
              <a:t>and Application Switching for Windows Phone </a:t>
            </a:r>
          </a:p>
        </p:txBody>
      </p:sp>
      <p:sp>
        <p:nvSpPr>
          <p:cNvPr id="9" name="Rectangle 8"/>
          <p:cNvSpPr/>
          <p:nvPr/>
        </p:nvSpPr>
        <p:spPr bwMode="auto">
          <a:xfrm>
            <a:off x="-2" y="2856754"/>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OSP312:	Developing </a:t>
            </a:r>
            <a:r>
              <a:rPr lang="en-US" sz="2400" dirty="0">
                <a:gradFill>
                  <a:gsLst>
                    <a:gs pos="0">
                      <a:srgbClr val="FFFFFF"/>
                    </a:gs>
                    <a:gs pos="100000">
                      <a:srgbClr val="FFFFFF"/>
                    </a:gs>
                  </a:gsLst>
                  <a:lin ang="5400000" scaled="0"/>
                </a:gradFill>
              </a:rPr>
              <a:t>Microsoft Office Business Solutions </a:t>
            </a:r>
            <a:r>
              <a:rPr lang="en-US" sz="2400" dirty="0" smtClean="0">
                <a:gradFill>
                  <a:gsLst>
                    <a:gs pos="0">
                      <a:srgbClr val="FFFFFF"/>
                    </a:gs>
                    <a:gs pos="100000">
                      <a:srgbClr val="FFFFFF"/>
                    </a:gs>
                  </a:gsLst>
                  <a:lin ang="5400000" scaled="0"/>
                </a:gradFill>
              </a:rPr>
              <a:t>that </a:t>
            </a:r>
            <a:r>
              <a:rPr lang="en-US" sz="2400" dirty="0">
                <a:gradFill>
                  <a:gsLst>
                    <a:gs pos="0">
                      <a:srgbClr val="FFFFFF"/>
                    </a:gs>
                    <a:gs pos="100000">
                      <a:srgbClr val="FFFFFF"/>
                    </a:gs>
                  </a:gsLst>
                  <a:lin ang="5400000" scaled="0"/>
                </a:gradFill>
              </a:rPr>
              <a:t>Span </a:t>
            </a:r>
            <a:r>
              <a:rPr lang="en-US" sz="2400" dirty="0" smtClean="0">
                <a:gradFill>
                  <a:gsLst>
                    <a:gs pos="0">
                      <a:srgbClr val="FFFFFF"/>
                    </a:gs>
                    <a:gs pos="100000">
                      <a:srgbClr val="FFFFFF"/>
                    </a:gs>
                  </a:gsLst>
                  <a:lin ang="5400000" scaled="0"/>
                </a:gradFill>
              </a:rP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the </a:t>
            </a:r>
            <a:r>
              <a:rPr lang="en-US" sz="2400" dirty="0">
                <a:gradFill>
                  <a:gsLst>
                    <a:gs pos="0">
                      <a:srgbClr val="FFFFFF"/>
                    </a:gs>
                    <a:gs pos="100000">
                      <a:srgbClr val="FFFFFF"/>
                    </a:gs>
                  </a:gsLst>
                  <a:lin ang="5400000" scaled="0"/>
                </a:gradFill>
              </a:rPr>
              <a:t>PC, Windows </a:t>
            </a:r>
            <a:r>
              <a:rPr lang="en-US" sz="2400" dirty="0" smtClean="0">
                <a:gradFill>
                  <a:gsLst>
                    <a:gs pos="0">
                      <a:srgbClr val="FFFFFF"/>
                    </a:gs>
                    <a:gs pos="100000">
                      <a:srgbClr val="FFFFFF"/>
                    </a:gs>
                  </a:gsLst>
                  <a:lin ang="5400000" scaled="0"/>
                </a:gradFill>
              </a:rPr>
              <a:t>Phone, </a:t>
            </a:r>
            <a:r>
              <a:rPr lang="en-US" sz="2400" dirty="0">
                <a:gradFill>
                  <a:gsLst>
                    <a:gs pos="0">
                      <a:srgbClr val="FFFFFF"/>
                    </a:gs>
                    <a:gs pos="100000">
                      <a:srgbClr val="FFFFFF"/>
                    </a:gs>
                  </a:gsLst>
                  <a:lin ang="5400000" scaled="0"/>
                </a:gradFill>
              </a:rPr>
              <a:t>and the Web</a:t>
            </a:r>
          </a:p>
        </p:txBody>
      </p:sp>
      <p:sp>
        <p:nvSpPr>
          <p:cNvPr id="10" name="Rectangle 9"/>
          <p:cNvSpPr/>
          <p:nvPr/>
        </p:nvSpPr>
        <p:spPr bwMode="auto">
          <a:xfrm>
            <a:off x="-1" y="3808508"/>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WPH309:	Enhanced </a:t>
            </a:r>
            <a:r>
              <a:rPr lang="en-US" sz="2400" dirty="0">
                <a:gradFill>
                  <a:gsLst>
                    <a:gs pos="0">
                      <a:srgbClr val="FFFFFF"/>
                    </a:gs>
                    <a:gs pos="100000">
                      <a:srgbClr val="FFFFFF"/>
                    </a:gs>
                  </a:gsLst>
                  <a:lin ang="5400000" scaled="0"/>
                </a:gradFill>
              </a:rPr>
              <a:t>Push Notifications and Live Tiles </a:t>
            </a:r>
            <a:r>
              <a:rPr lang="en-US" sz="2400" dirty="0" smtClean="0">
                <a:gradFill>
                  <a:gsLst>
                    <a:gs pos="0">
                      <a:srgbClr val="FFFFFF"/>
                    </a:gs>
                    <a:gs pos="100000">
                      <a:srgbClr val="FFFFFF"/>
                    </a:gs>
                  </a:gsLst>
                  <a:lin ang="5400000" scaled="0"/>
                </a:gradFill>
              </a:rPr>
              <a:t>for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Windows </a:t>
            </a:r>
            <a:r>
              <a:rPr lang="en-US" sz="2400" dirty="0">
                <a:gradFill>
                  <a:gsLst>
                    <a:gs pos="0">
                      <a:srgbClr val="FFFFFF"/>
                    </a:gs>
                    <a:gs pos="100000">
                      <a:srgbClr val="FFFFFF"/>
                    </a:gs>
                  </a:gsLst>
                  <a:lin ang="5400000" scaled="0"/>
                </a:gradFill>
              </a:rPr>
              <a:t>Phone</a:t>
            </a:r>
          </a:p>
        </p:txBody>
      </p:sp>
      <p:sp>
        <p:nvSpPr>
          <p:cNvPr id="11" name="Rectangle 10"/>
          <p:cNvSpPr/>
          <p:nvPr/>
        </p:nvSpPr>
        <p:spPr bwMode="auto">
          <a:xfrm>
            <a:off x="-1" y="4760262"/>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WPH303:	Understanding </a:t>
            </a:r>
            <a:r>
              <a:rPr lang="en-US" sz="2400" dirty="0">
                <a:gradFill>
                  <a:gsLst>
                    <a:gs pos="0">
                      <a:srgbClr val="FFFFFF"/>
                    </a:gs>
                    <a:gs pos="100000">
                      <a:srgbClr val="FFFFFF"/>
                    </a:gs>
                  </a:gsLst>
                  <a:lin ang="5400000" scaled="0"/>
                </a:gradFill>
              </a:rPr>
              <a:t>the Windows Phone Development Tools </a:t>
            </a:r>
          </a:p>
        </p:txBody>
      </p:sp>
      <p:sp>
        <p:nvSpPr>
          <p:cNvPr id="12" name="Rectangle 11"/>
          <p:cNvSpPr/>
          <p:nvPr/>
        </p:nvSpPr>
        <p:spPr bwMode="auto">
          <a:xfrm>
            <a:off x="-1" y="5712016"/>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defTabSz="914099">
              <a:lnSpc>
                <a:spcPct val="90000"/>
              </a:lnSpc>
            </a:pPr>
            <a:r>
              <a:rPr lang="en-US" sz="2400" dirty="0" smtClean="0">
                <a:gradFill>
                  <a:gsLst>
                    <a:gs pos="0">
                      <a:srgbClr val="FFFFFF"/>
                    </a:gs>
                    <a:gs pos="100000">
                      <a:srgbClr val="FFFFFF"/>
                    </a:gs>
                  </a:gsLst>
                  <a:lin ang="5400000" scaled="0"/>
                </a:gradFill>
              </a:rPr>
              <a:t>COS315:	Building </a:t>
            </a:r>
            <a:r>
              <a:rPr lang="en-US" sz="2400" dirty="0">
                <a:gradFill>
                  <a:gsLst>
                    <a:gs pos="0">
                      <a:srgbClr val="FFFFFF"/>
                    </a:gs>
                    <a:gs pos="100000">
                      <a:srgbClr val="FFFFFF"/>
                    </a:gs>
                  </a:gsLst>
                  <a:lin ang="5400000" scaled="0"/>
                </a:gradFill>
              </a:rPr>
              <a:t>Windows Phone </a:t>
            </a:r>
            <a:r>
              <a:rPr lang="en-US" sz="2400" dirty="0" smtClean="0">
                <a:gradFill>
                  <a:gsLst>
                    <a:gs pos="0">
                      <a:srgbClr val="FFFFFF"/>
                    </a:gs>
                    <a:gs pos="100000">
                      <a:srgbClr val="FFFFFF"/>
                    </a:gs>
                  </a:gsLst>
                  <a:lin ang="5400000" scaled="0"/>
                </a:gradFill>
              </a:rPr>
              <a:t>Applications with the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Windows </a:t>
            </a:r>
            <a:r>
              <a:rPr lang="en-US" sz="2400" dirty="0">
                <a:gradFill>
                  <a:gsLst>
                    <a:gs pos="0">
                      <a:srgbClr val="FFFFFF"/>
                    </a:gs>
                    <a:gs pos="100000">
                      <a:srgbClr val="FFFFFF"/>
                    </a:gs>
                  </a:gsLst>
                  <a:lin ang="5400000" scaled="0"/>
                </a:gradFill>
              </a:rPr>
              <a:t>Azure Platform</a:t>
            </a:r>
          </a:p>
        </p:txBody>
      </p:sp>
    </p:spTree>
    <p:extLst>
      <p:ext uri="{BB962C8B-B14F-4D97-AF65-F5344CB8AC3E}">
        <p14:creationId xmlns:p14="http://schemas.microsoft.com/office/powerpoint/2010/main" val="4063308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smtClean="0">
                <a:gradFill>
                  <a:gsLst>
                    <a:gs pos="0">
                      <a:schemeClr val="accent1"/>
                    </a:gs>
                    <a:gs pos="100000">
                      <a:schemeClr val="accent1"/>
                    </a:gs>
                  </a:gsLst>
                  <a:lin ang="5400000" scaled="0"/>
                </a:gradFill>
              </a:rPr>
              <a:t>Tuesday, May 17</a:t>
            </a:r>
            <a:endParaRPr lang="en-US" sz="3200" dirty="0">
              <a:gradFill>
                <a:gsLst>
                  <a:gs pos="0">
                    <a:schemeClr val="accent1"/>
                  </a:gs>
                  <a:gs pos="100000">
                    <a:schemeClr val="accent1"/>
                  </a:gs>
                </a:gsLst>
                <a:lin ang="5400000" scaled="0"/>
              </a:gradFill>
            </a:endParaRPr>
          </a:p>
        </p:txBody>
      </p:sp>
      <p:sp>
        <p:nvSpPr>
          <p:cNvPr id="8" name="Rectangle 7"/>
          <p:cNvSpPr/>
          <p:nvPr/>
        </p:nvSpPr>
        <p:spPr bwMode="auto">
          <a:xfrm>
            <a:off x="0" y="1905000"/>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WPH305:	Internet </a:t>
            </a:r>
            <a:r>
              <a:rPr lang="en-US" sz="2400" dirty="0">
                <a:gradFill>
                  <a:gsLst>
                    <a:gs pos="0">
                      <a:srgbClr val="FFFFFF"/>
                    </a:gs>
                    <a:gs pos="100000">
                      <a:srgbClr val="FFFFFF"/>
                    </a:gs>
                  </a:gsLst>
                  <a:lin ang="5400000" scaled="0"/>
                </a:gradFill>
              </a:rPr>
              <a:t>Explorer 9 on Windows Phone </a:t>
            </a:r>
          </a:p>
        </p:txBody>
      </p:sp>
      <p:sp>
        <p:nvSpPr>
          <p:cNvPr id="9" name="Rectangle 8"/>
          <p:cNvSpPr/>
          <p:nvPr/>
        </p:nvSpPr>
        <p:spPr bwMode="auto">
          <a:xfrm>
            <a:off x="0" y="2856754"/>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tabLst>
                <a:tab pos="1828800" algn="l"/>
              </a:tabLst>
            </a:pPr>
            <a:r>
              <a:rPr lang="en-US" sz="2400" dirty="0" smtClean="0">
                <a:gradFill>
                  <a:gsLst>
                    <a:gs pos="0">
                      <a:srgbClr val="FFFFFF"/>
                    </a:gs>
                    <a:gs pos="100000">
                      <a:srgbClr val="FFFFFF"/>
                    </a:gs>
                  </a:gsLst>
                  <a:lin ang="5400000" scaled="0"/>
                </a:gradFill>
              </a:rPr>
              <a:t>OSP209		Building </a:t>
            </a:r>
            <a:r>
              <a:rPr lang="en-US" sz="2400" dirty="0">
                <a:gradFill>
                  <a:gsLst>
                    <a:gs pos="0">
                      <a:srgbClr val="FFFFFF"/>
                    </a:gs>
                    <a:gs pos="100000">
                      <a:srgbClr val="FFFFFF"/>
                    </a:gs>
                  </a:gsLst>
                  <a:lin ang="5400000" scaled="0"/>
                </a:gradFill>
              </a:rPr>
              <a:t>Your First Windows Phone Application for </a:t>
            </a:r>
            <a:r>
              <a:rPr lang="en-US" sz="2400" dirty="0" smtClean="0">
                <a:gradFill>
                  <a:gsLst>
                    <a:gs pos="0">
                      <a:srgbClr val="FFFFFF"/>
                    </a:gs>
                    <a:gs pos="100000">
                      <a:srgbClr val="FFFFFF"/>
                    </a:gs>
                  </a:gsLst>
                  <a:lin ang="5400000" scaled="0"/>
                </a:gradFill>
              </a:rP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Microsoft </a:t>
            </a:r>
            <a:r>
              <a:rPr lang="en-US" sz="2400" dirty="0">
                <a:gradFill>
                  <a:gsLst>
                    <a:gs pos="0">
                      <a:srgbClr val="FFFFFF"/>
                    </a:gs>
                    <a:gs pos="100000">
                      <a:srgbClr val="FFFFFF"/>
                    </a:gs>
                  </a:gsLst>
                  <a:lin ang="5400000" scaled="0"/>
                </a:gradFill>
              </a:rPr>
              <a:t>SharePoint 2010</a:t>
            </a:r>
          </a:p>
        </p:txBody>
      </p:sp>
      <p:sp>
        <p:nvSpPr>
          <p:cNvPr id="10" name="Rectangle 9"/>
          <p:cNvSpPr/>
          <p:nvPr/>
        </p:nvSpPr>
        <p:spPr bwMode="auto">
          <a:xfrm>
            <a:off x="0" y="3808508"/>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WPH203:	Understanding </a:t>
            </a:r>
            <a:r>
              <a:rPr lang="en-US" sz="2400" dirty="0">
                <a:gradFill>
                  <a:gsLst>
                    <a:gs pos="0">
                      <a:srgbClr val="FFFFFF"/>
                    </a:gs>
                    <a:gs pos="100000">
                      <a:srgbClr val="FFFFFF"/>
                    </a:gs>
                  </a:gsLst>
                  <a:lin ang="5400000" scaled="0"/>
                </a:gradFill>
              </a:rPr>
              <a:t>Windows Phone Marketplace </a:t>
            </a:r>
          </a:p>
        </p:txBody>
      </p:sp>
      <p:sp>
        <p:nvSpPr>
          <p:cNvPr id="11" name="Rectangle 10"/>
          <p:cNvSpPr/>
          <p:nvPr/>
        </p:nvSpPr>
        <p:spPr bwMode="auto">
          <a:xfrm>
            <a:off x="-1" y="4760262"/>
            <a:ext cx="11212513" cy="804672"/>
          </a:xfrm>
          <a:prstGeom prst="rect">
            <a:avLst/>
          </a:prstGeom>
          <a:solidFill>
            <a:srgbClr val="F09B20"/>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91436" bIns="45718" numCol="1" rtlCol="0" anchor="ctr" anchorCtr="0" compatLnSpc="1">
            <a:prstTxWarp prst="textNoShape">
              <a:avLst/>
            </a:prstTxWarp>
          </a:bodyPr>
          <a:lstStyle/>
          <a:p>
            <a:pPr marL="2062163" indent="-2062163"/>
            <a:r>
              <a:rPr lang="en-US" sz="2400" dirty="0" smtClean="0">
                <a:gradFill>
                  <a:gsLst>
                    <a:gs pos="0">
                      <a:srgbClr val="FFFFFF"/>
                    </a:gs>
                    <a:gs pos="100000">
                      <a:srgbClr val="FFFFFF"/>
                    </a:gs>
                  </a:gsLst>
                  <a:lin ang="5400000" scaled="0"/>
                </a:gradFill>
              </a:rPr>
              <a:t>WPH375-INT:	Building </a:t>
            </a:r>
            <a:r>
              <a:rPr lang="en-US" sz="2400" dirty="0">
                <a:gradFill>
                  <a:gsLst>
                    <a:gs pos="0">
                      <a:srgbClr val="FFFFFF"/>
                    </a:gs>
                    <a:gs pos="100000">
                      <a:srgbClr val="FFFFFF"/>
                    </a:gs>
                  </a:gsLst>
                  <a:lin ang="5400000" scaled="0"/>
                </a:gradFill>
              </a:rPr>
              <a:t>Multi-tasking Enabled Windows Phone Applications</a:t>
            </a:r>
          </a:p>
        </p:txBody>
      </p:sp>
    </p:spTree>
    <p:extLst>
      <p:ext uri="{BB962C8B-B14F-4D97-AF65-F5344CB8AC3E}">
        <p14:creationId xmlns:p14="http://schemas.microsoft.com/office/powerpoint/2010/main" val="1499146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smtClean="0">
                <a:gradFill>
                  <a:gsLst>
                    <a:gs pos="0">
                      <a:schemeClr val="accent1"/>
                    </a:gs>
                    <a:gs pos="100000">
                      <a:schemeClr val="accent1"/>
                    </a:gs>
                  </a:gsLst>
                  <a:lin ang="5400000" scaled="0"/>
                </a:gradFill>
              </a:rPr>
              <a:t>Wednesday, May 18</a:t>
            </a:r>
            <a:endParaRPr lang="en-US" sz="3200" dirty="0">
              <a:gradFill>
                <a:gsLst>
                  <a:gs pos="0">
                    <a:schemeClr val="accent1"/>
                  </a:gs>
                  <a:gs pos="100000">
                    <a:schemeClr val="accent1"/>
                  </a:gs>
                </a:gsLst>
                <a:lin ang="5400000" scaled="0"/>
              </a:gradFill>
            </a:endParaRPr>
          </a:p>
        </p:txBody>
      </p:sp>
      <p:sp>
        <p:nvSpPr>
          <p:cNvPr id="8" name="Rectangle 7"/>
          <p:cNvSpPr/>
          <p:nvPr/>
        </p:nvSpPr>
        <p:spPr bwMode="auto">
          <a:xfrm>
            <a:off x="-1" y="190500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WPH202:	Windows </a:t>
            </a:r>
            <a:r>
              <a:rPr lang="en-US" sz="2000" dirty="0">
                <a:gradFill>
                  <a:gsLst>
                    <a:gs pos="0">
                      <a:srgbClr val="FFFFFF"/>
                    </a:gs>
                    <a:gs pos="100000">
                      <a:srgbClr val="FFFFFF"/>
                    </a:gs>
                  </a:gsLst>
                  <a:lin ang="5400000" scaled="0"/>
                </a:gradFill>
              </a:rPr>
              <a:t>Phone at Microsoft </a:t>
            </a:r>
          </a:p>
        </p:txBody>
      </p:sp>
      <p:sp>
        <p:nvSpPr>
          <p:cNvPr id="9" name="Rectangle 8"/>
          <p:cNvSpPr/>
          <p:nvPr/>
        </p:nvSpPr>
        <p:spPr bwMode="auto">
          <a:xfrm>
            <a:off x="-2" y="258217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DEV317:	Using </a:t>
            </a:r>
            <a:r>
              <a:rPr lang="en-US" sz="2000" dirty="0">
                <a:gradFill>
                  <a:gsLst>
                    <a:gs pos="0">
                      <a:srgbClr val="FFFFFF"/>
                    </a:gs>
                    <a:gs pos="100000">
                      <a:srgbClr val="FFFFFF"/>
                    </a:gs>
                  </a:gsLst>
                  <a:lin ang="5400000" scaled="0"/>
                </a:gradFill>
              </a:rPr>
              <a:t>Microsoft Visual Basic to Build </a:t>
            </a:r>
            <a:r>
              <a:rPr lang="en-US" sz="2000" dirty="0" smtClean="0">
                <a:gradFill>
                  <a:gsLst>
                    <a:gs pos="0">
                      <a:srgbClr val="FFFFFF"/>
                    </a:gs>
                    <a:gs pos="100000">
                      <a:srgbClr val="FFFFFF"/>
                    </a:gs>
                  </a:gsLst>
                  <a:lin ang="5400000" scaled="0"/>
                </a:gradFill>
              </a:rPr>
              <a:t>Windows </a:t>
            </a:r>
            <a:r>
              <a:rPr lang="en-US" sz="2000" dirty="0">
                <a:gradFill>
                  <a:gsLst>
                    <a:gs pos="0">
                      <a:srgbClr val="FFFFFF"/>
                    </a:gs>
                    <a:gs pos="100000">
                      <a:srgbClr val="FFFFFF"/>
                    </a:gs>
                  </a:gsLst>
                  <a:lin ang="5400000" scaled="0"/>
                </a:gradFill>
              </a:rPr>
              <a:t>Phone Applications </a:t>
            </a:r>
          </a:p>
        </p:txBody>
      </p:sp>
      <p:sp>
        <p:nvSpPr>
          <p:cNvPr id="10" name="Rectangle 9"/>
          <p:cNvSpPr/>
          <p:nvPr/>
        </p:nvSpPr>
        <p:spPr bwMode="auto">
          <a:xfrm>
            <a:off x="-3" y="325935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WPH310:	Building </a:t>
            </a:r>
            <a:r>
              <a:rPr lang="en-US" sz="2000" dirty="0">
                <a:gradFill>
                  <a:gsLst>
                    <a:gs pos="0">
                      <a:srgbClr val="FFFFFF"/>
                    </a:gs>
                    <a:gs pos="100000">
                      <a:srgbClr val="FFFFFF"/>
                    </a:gs>
                  </a:gsLst>
                  <a:lin ang="5400000" scaled="0"/>
                </a:gradFill>
              </a:rPr>
              <a:t>Your First Windows Phone Game with XNA </a:t>
            </a:r>
          </a:p>
        </p:txBody>
      </p:sp>
      <p:sp>
        <p:nvSpPr>
          <p:cNvPr id="11" name="Rectangle 10"/>
          <p:cNvSpPr/>
          <p:nvPr/>
        </p:nvSpPr>
        <p:spPr bwMode="auto">
          <a:xfrm>
            <a:off x="0" y="393652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WPH374-INT:  	Hardcore </a:t>
            </a:r>
            <a:r>
              <a:rPr lang="en-US" sz="2000" dirty="0">
                <a:gradFill>
                  <a:gsLst>
                    <a:gs pos="0">
                      <a:srgbClr val="FFFFFF"/>
                    </a:gs>
                    <a:gs pos="100000">
                      <a:srgbClr val="FFFFFF"/>
                    </a:gs>
                  </a:gsLst>
                  <a:lin ang="5400000" scaled="0"/>
                </a:gradFill>
              </a:rPr>
              <a:t>Windows Phone Development Questions </a:t>
            </a:r>
          </a:p>
        </p:txBody>
      </p:sp>
      <p:sp>
        <p:nvSpPr>
          <p:cNvPr id="12" name="Rectangle 11"/>
          <p:cNvSpPr/>
          <p:nvPr/>
        </p:nvSpPr>
        <p:spPr bwMode="auto">
          <a:xfrm>
            <a:off x="-4" y="4613700"/>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DEV205:	Microsoft </a:t>
            </a:r>
            <a:r>
              <a:rPr lang="en-US" sz="2000" dirty="0">
                <a:gradFill>
                  <a:gsLst>
                    <a:gs pos="0">
                      <a:srgbClr val="FFFFFF"/>
                    </a:gs>
                    <a:gs pos="100000">
                      <a:srgbClr val="FFFFFF"/>
                    </a:gs>
                  </a:gsLst>
                  <a:lin ang="5400000" scaled="0"/>
                </a:gradFill>
              </a:rPr>
              <a:t>Expression for Developers: </a:t>
            </a:r>
            <a:r>
              <a:rPr lang="en-US" sz="2000" dirty="0" smtClean="0">
                <a:gradFill>
                  <a:gsLst>
                    <a:gs pos="0">
                      <a:srgbClr val="FFFFFF"/>
                    </a:gs>
                    <a:gs pos="100000">
                      <a:srgbClr val="FFFFFF"/>
                    </a:gs>
                  </a:gsLst>
                  <a:lin ang="5400000" scaled="0"/>
                </a:gradFill>
              </a:rPr>
              <a:t>Demystifying </a:t>
            </a:r>
            <a:r>
              <a:rPr lang="en-US" sz="2000" dirty="0">
                <a:gradFill>
                  <a:gsLst>
                    <a:gs pos="0">
                      <a:srgbClr val="FFFFFF"/>
                    </a:gs>
                    <a:gs pos="100000">
                      <a:srgbClr val="FFFFFF"/>
                    </a:gs>
                  </a:gsLst>
                  <a:lin ang="5400000" scaled="0"/>
                </a:gradFill>
              </a:rPr>
              <a:t>User Interface Design</a:t>
            </a:r>
          </a:p>
        </p:txBody>
      </p:sp>
      <p:sp>
        <p:nvSpPr>
          <p:cNvPr id="13" name="Rectangle 12"/>
          <p:cNvSpPr/>
          <p:nvPr/>
        </p:nvSpPr>
        <p:spPr bwMode="auto">
          <a:xfrm>
            <a:off x="-5" y="5290875"/>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WPH306:	Building </a:t>
            </a:r>
            <a:r>
              <a:rPr lang="en-US" sz="2000" dirty="0">
                <a:gradFill>
                  <a:gsLst>
                    <a:gs pos="0">
                      <a:srgbClr val="FFFFFF"/>
                    </a:gs>
                    <a:gs pos="100000">
                      <a:srgbClr val="FFFFFF"/>
                    </a:gs>
                  </a:gsLst>
                  <a:lin ang="5400000" scaled="0"/>
                </a:gradFill>
              </a:rPr>
              <a:t>Windows Phone Applications with Microsoft Silverlight and XNA </a:t>
            </a:r>
          </a:p>
        </p:txBody>
      </p:sp>
      <p:sp>
        <p:nvSpPr>
          <p:cNvPr id="14" name="Rectangle 13"/>
          <p:cNvSpPr/>
          <p:nvPr/>
        </p:nvSpPr>
        <p:spPr bwMode="auto">
          <a:xfrm>
            <a:off x="0" y="5968048"/>
            <a:ext cx="11212513" cy="640080"/>
          </a:xfrm>
          <a:prstGeom prst="rect">
            <a:avLst/>
          </a:prstGeom>
          <a:gradFill>
            <a:gsLst>
              <a:gs pos="0">
                <a:srgbClr val="FF4819"/>
              </a:gs>
              <a:gs pos="100000">
                <a:srgbClr val="FF4819"/>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521208" tIns="45718" rIns="182880" bIns="45718"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WPH304:	New </a:t>
            </a:r>
            <a:r>
              <a:rPr lang="en-US" sz="2000" dirty="0">
                <a:gradFill>
                  <a:gsLst>
                    <a:gs pos="0">
                      <a:srgbClr val="FFFFFF"/>
                    </a:gs>
                    <a:gs pos="100000">
                      <a:srgbClr val="FFFFFF"/>
                    </a:gs>
                  </a:gsLst>
                  <a:lin ang="5400000" scaled="0"/>
                </a:gradFill>
              </a:rPr>
              <a:t>Windows Phone Data Access Features</a:t>
            </a:r>
          </a:p>
        </p:txBody>
      </p:sp>
    </p:spTree>
    <p:extLst>
      <p:ext uri="{BB962C8B-B14F-4D97-AF65-F5344CB8AC3E}">
        <p14:creationId xmlns:p14="http://schemas.microsoft.com/office/powerpoint/2010/main" val="4065716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 Phone Related Content </a:t>
            </a:r>
            <a:br>
              <a:rPr lang="en-US" dirty="0" smtClean="0"/>
            </a:br>
            <a:r>
              <a:rPr lang="en-US" sz="3200" dirty="0" smtClean="0">
                <a:gradFill>
                  <a:gsLst>
                    <a:gs pos="0">
                      <a:schemeClr val="accent1"/>
                    </a:gs>
                    <a:gs pos="86000">
                      <a:schemeClr val="accent1"/>
                    </a:gs>
                  </a:gsLst>
                  <a:lin ang="5400000" scaled="0"/>
                </a:gradFill>
              </a:rPr>
              <a:t>Thursday, May 19</a:t>
            </a:r>
            <a:endParaRPr lang="en-US" sz="3200" dirty="0">
              <a:gradFill>
                <a:gsLst>
                  <a:gs pos="0">
                    <a:schemeClr val="accent1"/>
                  </a:gs>
                  <a:gs pos="86000">
                    <a:schemeClr val="accent1"/>
                  </a:gs>
                </a:gsLst>
                <a:lin ang="5400000" scaled="0"/>
              </a:gradFill>
            </a:endParaRPr>
          </a:p>
        </p:txBody>
      </p:sp>
      <p:sp>
        <p:nvSpPr>
          <p:cNvPr id="8" name="Rectangle 7"/>
          <p:cNvSpPr/>
          <p:nvPr/>
        </p:nvSpPr>
        <p:spPr bwMode="auto">
          <a:xfrm>
            <a:off x="-1" y="190500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WPH301:	Deploying </a:t>
            </a:r>
            <a:r>
              <a:rPr lang="en-US" sz="2000" dirty="0">
                <a:gradFill>
                  <a:gsLst>
                    <a:gs pos="0">
                      <a:srgbClr val="FFFFFF"/>
                    </a:gs>
                    <a:gs pos="100000">
                      <a:srgbClr val="FFFFFF"/>
                    </a:gs>
                  </a:gsLst>
                  <a:lin ang="5400000" scaled="0"/>
                </a:gradFill>
              </a:rPr>
              <a:t>Windows Phone in the Enterprise </a:t>
            </a:r>
          </a:p>
        </p:txBody>
      </p:sp>
      <p:sp>
        <p:nvSpPr>
          <p:cNvPr id="9" name="Rectangle 8"/>
          <p:cNvSpPr/>
          <p:nvPr/>
        </p:nvSpPr>
        <p:spPr bwMode="auto">
          <a:xfrm>
            <a:off x="-2" y="258217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DPR303:	Developing </a:t>
            </a:r>
            <a:r>
              <a:rPr lang="en-US" sz="2000" dirty="0">
                <a:gradFill>
                  <a:gsLst>
                    <a:gs pos="0">
                      <a:srgbClr val="FFFFFF"/>
                    </a:gs>
                    <a:gs pos="100000">
                      <a:srgbClr val="FFFFFF"/>
                    </a:gs>
                  </a:gsLst>
                  <a:lin ang="5400000" scaled="0"/>
                </a:gradFill>
              </a:rPr>
              <a:t>Enterprise-Grade Mobile Solutions</a:t>
            </a:r>
          </a:p>
        </p:txBody>
      </p:sp>
      <p:sp>
        <p:nvSpPr>
          <p:cNvPr id="10" name="Rectangle 9"/>
          <p:cNvSpPr/>
          <p:nvPr/>
        </p:nvSpPr>
        <p:spPr bwMode="auto">
          <a:xfrm>
            <a:off x="-3" y="325935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defTabSz="914099" fontAlgn="base">
              <a:lnSpc>
                <a:spcPct val="80000"/>
              </a:lnSpc>
              <a:spcBef>
                <a:spcPct val="0"/>
              </a:spcBef>
              <a:spcAft>
                <a:spcPct val="0"/>
              </a:spcAft>
            </a:pPr>
            <a:r>
              <a:rPr lang="en-US" sz="2000" dirty="0" smtClean="0">
                <a:gradFill>
                  <a:gsLst>
                    <a:gs pos="0">
                      <a:srgbClr val="FFFFFF"/>
                    </a:gs>
                    <a:gs pos="100000">
                      <a:srgbClr val="FFFFFF"/>
                    </a:gs>
                  </a:gsLst>
                  <a:lin ang="5400000" scaled="0"/>
                </a:gradFill>
              </a:rPr>
              <a:t>WPH307:	Connecting </a:t>
            </a:r>
            <a:r>
              <a:rPr lang="en-US" sz="2000" dirty="0">
                <a:gradFill>
                  <a:gsLst>
                    <a:gs pos="0">
                      <a:srgbClr val="FFFFFF"/>
                    </a:gs>
                    <a:gs pos="100000">
                      <a:srgbClr val="FFFFFF"/>
                    </a:gs>
                  </a:gsLst>
                  <a:lin ang="5400000" scaled="0"/>
                </a:gradFill>
              </a:rPr>
              <a:t>Windows Phones and Slates to Windows Azure</a:t>
            </a:r>
            <a:endParaRPr lang="en-US" sz="2000" kern="0" dirty="0">
              <a:gradFill>
                <a:gsLst>
                  <a:gs pos="0">
                    <a:srgbClr val="FFFFFF"/>
                  </a:gs>
                  <a:gs pos="100000">
                    <a:srgbClr val="FFFFFF"/>
                  </a:gs>
                </a:gsLst>
                <a:lin ang="5400000" scaled="0"/>
              </a:gradFill>
            </a:endParaRPr>
          </a:p>
        </p:txBody>
      </p:sp>
      <p:sp>
        <p:nvSpPr>
          <p:cNvPr id="11" name="Rectangle 10"/>
          <p:cNvSpPr/>
          <p:nvPr/>
        </p:nvSpPr>
        <p:spPr bwMode="auto">
          <a:xfrm>
            <a:off x="0" y="393652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WPH372-INT:	Windows </a:t>
            </a:r>
            <a:r>
              <a:rPr lang="en-US" sz="2000" dirty="0">
                <a:gradFill>
                  <a:gsLst>
                    <a:gs pos="0">
                      <a:srgbClr val="FFFFFF"/>
                    </a:gs>
                    <a:gs pos="100000">
                      <a:srgbClr val="FFFFFF"/>
                    </a:gs>
                  </a:gsLst>
                  <a:lin ang="5400000" scaled="0"/>
                </a:gradFill>
              </a:rPr>
              <a:t>Phone </a:t>
            </a:r>
            <a:r>
              <a:rPr lang="en-US" sz="2000" dirty="0" smtClean="0">
                <a:gradFill>
                  <a:gsLst>
                    <a:gs pos="0">
                      <a:srgbClr val="FFFFFF"/>
                    </a:gs>
                    <a:gs pos="100000">
                      <a:srgbClr val="FFFFFF"/>
                    </a:gs>
                  </a:gsLst>
                  <a:lin ang="5400000" scaled="0"/>
                </a:gradFill>
              </a:rPr>
              <a:t>Marketplace: Interactive </a:t>
            </a: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4" y="4613700"/>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WPH311:	Lessons </a:t>
            </a:r>
            <a:r>
              <a:rPr lang="en-US" sz="2000" dirty="0">
                <a:gradFill>
                  <a:gsLst>
                    <a:gs pos="0">
                      <a:srgbClr val="FFFFFF"/>
                    </a:gs>
                    <a:gs pos="100000">
                      <a:srgbClr val="FFFFFF"/>
                    </a:gs>
                  </a:gsLst>
                  <a:lin ang="5400000" scaled="0"/>
                </a:gradFill>
              </a:rPr>
              <a:t>Learned about Application Performance on Windows Phone </a:t>
            </a:r>
          </a:p>
        </p:txBody>
      </p:sp>
      <p:sp>
        <p:nvSpPr>
          <p:cNvPr id="13" name="Rectangle 12"/>
          <p:cNvSpPr/>
          <p:nvPr/>
        </p:nvSpPr>
        <p:spPr bwMode="auto">
          <a:xfrm>
            <a:off x="-5" y="5290875"/>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WPH311:	Lessons </a:t>
            </a:r>
            <a:r>
              <a:rPr lang="en-US" sz="2000" dirty="0">
                <a:gradFill>
                  <a:gsLst>
                    <a:gs pos="0">
                      <a:srgbClr val="FFFFFF"/>
                    </a:gs>
                    <a:gs pos="100000">
                      <a:srgbClr val="FFFFFF"/>
                    </a:gs>
                  </a:gsLst>
                  <a:lin ang="5400000" scaled="0"/>
                </a:gradFill>
              </a:rPr>
              <a:t>Learned about Application Performance on Windows Phone </a:t>
            </a:r>
          </a:p>
        </p:txBody>
      </p:sp>
      <p:sp>
        <p:nvSpPr>
          <p:cNvPr id="14" name="Rectangle 13"/>
          <p:cNvSpPr/>
          <p:nvPr/>
        </p:nvSpPr>
        <p:spPr bwMode="auto">
          <a:xfrm>
            <a:off x="0" y="5968048"/>
            <a:ext cx="11212513" cy="64008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pPr marL="2062163" indent="-2062163"/>
            <a:r>
              <a:rPr lang="en-US" sz="2000" dirty="0" smtClean="0">
                <a:gradFill>
                  <a:gsLst>
                    <a:gs pos="0">
                      <a:srgbClr val="FFFFFF"/>
                    </a:gs>
                    <a:gs pos="100000">
                      <a:srgbClr val="FFFFFF"/>
                    </a:gs>
                  </a:gsLst>
                  <a:lin ang="5400000" scaled="0"/>
                </a:gradFill>
              </a:rPr>
              <a:t>SIM323:	User </a:t>
            </a:r>
            <a:r>
              <a:rPr lang="en-US" sz="2000" dirty="0">
                <a:gradFill>
                  <a:gsLst>
                    <a:gs pos="0">
                      <a:srgbClr val="FFFFFF"/>
                    </a:gs>
                    <a:gs pos="100000">
                      <a:srgbClr val="FFFFFF"/>
                    </a:gs>
                  </a:gsLst>
                  <a:lin ang="5400000" scaled="0"/>
                </a:gradFill>
              </a:rPr>
              <a:t>Identity and Authentication for Desktop and Phone Applications</a:t>
            </a:r>
          </a:p>
        </p:txBody>
      </p:sp>
    </p:spTree>
    <p:extLst>
      <p:ext uri="{BB962C8B-B14F-4D97-AF65-F5344CB8AC3E}">
        <p14:creationId xmlns:p14="http://schemas.microsoft.com/office/powerpoint/2010/main" val="3663231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Windows</a:t>
            </a:r>
            <a:r>
              <a:rPr lang="en-US" dirty="0"/>
              <a:t> </a:t>
            </a:r>
            <a:r>
              <a:rPr lang="en-US" dirty="0" smtClean="0"/>
              <a:t>Phone Resources</a:t>
            </a:r>
            <a:br>
              <a:rPr lang="en-US" dirty="0" smtClean="0"/>
            </a:br>
            <a:r>
              <a:rPr lang="en-US" sz="3200" smtClean="0">
                <a:gradFill>
                  <a:gsLst>
                    <a:gs pos="0">
                      <a:schemeClr val="accent1"/>
                    </a:gs>
                    <a:gs pos="86000">
                      <a:schemeClr val="accent1"/>
                    </a:gs>
                  </a:gsLst>
                  <a:lin ang="5400000" scaled="0"/>
                </a:gradFill>
              </a:rPr>
              <a:t>Questions? Demos</a:t>
            </a:r>
            <a:r>
              <a:rPr lang="en-US" sz="3200" dirty="0" smtClean="0">
                <a:gradFill>
                  <a:gsLst>
                    <a:gs pos="0">
                      <a:schemeClr val="accent1"/>
                    </a:gs>
                    <a:gs pos="86000">
                      <a:schemeClr val="accent1"/>
                    </a:gs>
                  </a:gsLst>
                  <a:lin ang="5400000" scaled="0"/>
                </a:gradFill>
              </a:rPr>
              <a:t>? The </a:t>
            </a:r>
            <a:r>
              <a:rPr lang="en-US" sz="3200" dirty="0">
                <a:gradFill>
                  <a:gsLst>
                    <a:gs pos="0">
                      <a:schemeClr val="accent1"/>
                    </a:gs>
                    <a:gs pos="86000">
                      <a:schemeClr val="accent1"/>
                    </a:gs>
                  </a:gsLst>
                  <a:lin ang="5400000" scaled="0"/>
                </a:gradFill>
              </a:rPr>
              <a:t>latest phones? </a:t>
            </a:r>
            <a:endParaRPr lang="en-US" dirty="0">
              <a:gradFill>
                <a:gsLst>
                  <a:gs pos="0">
                    <a:schemeClr val="accent1"/>
                  </a:gs>
                  <a:gs pos="86000">
                    <a:schemeClr val="accent1"/>
                  </a:gs>
                </a:gsLst>
                <a:lin ang="5400000" scaled="0"/>
              </a:gradFill>
            </a:endParaRPr>
          </a:p>
        </p:txBody>
      </p:sp>
      <p:sp>
        <p:nvSpPr>
          <p:cNvPr id="18" name="Rectangle 17"/>
          <p:cNvSpPr/>
          <p:nvPr/>
        </p:nvSpPr>
        <p:spPr bwMode="auto">
          <a:xfrm>
            <a:off x="1143388" y="1774824"/>
            <a:ext cx="7223760" cy="1354263"/>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0" rIns="274320" bIns="0" numCol="1" rtlCol="0" anchor="ctr" anchorCtr="0" compatLnSpc="1">
            <a:prstTxWarp prst="textNoShape">
              <a:avLst/>
            </a:prstTxWarp>
          </a:bodyPr>
          <a:lstStyle/>
          <a:p>
            <a:r>
              <a:rPr lang="en-US" sz="2400" dirty="0">
                <a:solidFill>
                  <a:srgbClr val="FFFFFF"/>
                </a:solidFill>
              </a:rPr>
              <a:t>Visit the </a:t>
            </a:r>
            <a:r>
              <a:rPr lang="en-US" sz="2400" dirty="0" smtClean="0">
                <a:solidFill>
                  <a:srgbClr val="FFFFFF"/>
                </a:solidFill>
              </a:rPr>
              <a:t/>
            </a:r>
            <a:br>
              <a:rPr lang="en-US" sz="2400" dirty="0" smtClean="0">
                <a:solidFill>
                  <a:srgbClr val="FFFFFF"/>
                </a:solidFill>
              </a:rPr>
            </a:br>
            <a:r>
              <a:rPr lang="en-US" sz="2400" b="1" dirty="0" smtClean="0">
                <a:solidFill>
                  <a:srgbClr val="FFFFFF"/>
                </a:solidFill>
              </a:rPr>
              <a:t>Windows </a:t>
            </a:r>
            <a:r>
              <a:rPr lang="en-US" sz="2400" b="1" dirty="0">
                <a:solidFill>
                  <a:srgbClr val="FFFFFF"/>
                </a:solidFill>
              </a:rPr>
              <a:t>Phone Technical Learning Center</a:t>
            </a:r>
            <a:r>
              <a:rPr lang="en-US" sz="2400" dirty="0">
                <a:solidFill>
                  <a:srgbClr val="FFFFFF"/>
                </a:solidFill>
              </a:rPr>
              <a:t> for demos </a:t>
            </a:r>
            <a:r>
              <a:rPr lang="en-US" sz="2400" dirty="0" smtClean="0">
                <a:solidFill>
                  <a:srgbClr val="FFFFFF"/>
                </a:solidFill>
              </a:rPr>
              <a:t>and more</a:t>
            </a:r>
            <a:r>
              <a:rPr lang="en-US" sz="2400" dirty="0">
                <a:solidFill>
                  <a:srgbClr val="FFFFFF"/>
                </a:solidFill>
              </a:rPr>
              <a:t>…</a:t>
            </a:r>
          </a:p>
        </p:txBody>
      </p:sp>
      <p:sp>
        <p:nvSpPr>
          <p:cNvPr id="19" name="Rectangle 18"/>
          <p:cNvSpPr/>
          <p:nvPr/>
        </p:nvSpPr>
        <p:spPr bwMode="auto">
          <a:xfrm>
            <a:off x="1143388" y="3214701"/>
            <a:ext cx="3657600" cy="1828800"/>
          </a:xfrm>
          <a:prstGeom prst="rect">
            <a:avLst/>
          </a:prstGeom>
          <a:solidFill>
            <a:srgbClr val="FF4819"/>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182880" bIns="100584" numCol="1" rtlCol="0" anchor="ctr" anchorCtr="0" compatLnSpc="1">
            <a:prstTxWarp prst="textNoShape">
              <a:avLst/>
            </a:prstTxWarp>
          </a:bodyPr>
          <a:lstStyle/>
          <a:p>
            <a:r>
              <a:rPr lang="en-US" sz="2400" b="1" dirty="0">
                <a:solidFill>
                  <a:srgbClr val="FFFFFF"/>
                </a:solidFill>
              </a:rPr>
              <a:t>Business IT r</a:t>
            </a:r>
            <a:r>
              <a:rPr lang="en-US" sz="2400" b="1" dirty="0" smtClean="0">
                <a:solidFill>
                  <a:srgbClr val="FFFFFF"/>
                </a:solidFill>
              </a:rPr>
              <a:t>esources</a:t>
            </a:r>
          </a:p>
          <a:p>
            <a:endParaRPr lang="en-US" sz="1600" dirty="0">
              <a:solidFill>
                <a:srgbClr val="FFFFFF"/>
              </a:solidFill>
            </a:endParaRPr>
          </a:p>
          <a:p>
            <a:pPr marL="0" lvl="1">
              <a:lnSpc>
                <a:spcPct val="90000"/>
              </a:lnSpc>
            </a:pPr>
            <a:r>
              <a:rPr lang="en-US" sz="2100" dirty="0">
                <a:solidFill>
                  <a:srgbClr val="FFFFFF"/>
                </a:solidFill>
              </a:rPr>
              <a:t>blogs.technet.com/b</a:t>
            </a:r>
            <a:r>
              <a:rPr lang="en-US" sz="2100" dirty="0" smtClean="0">
                <a:solidFill>
                  <a:srgbClr val="FFFFFF"/>
                </a:solidFill>
              </a:rPr>
              <a:t>/</a:t>
            </a:r>
            <a:br>
              <a:rPr lang="en-US" sz="2100" dirty="0" smtClean="0">
                <a:solidFill>
                  <a:srgbClr val="FFFFFF"/>
                </a:solidFill>
              </a:rPr>
            </a:br>
            <a:r>
              <a:rPr lang="en-US" sz="2100" dirty="0" smtClean="0">
                <a:solidFill>
                  <a:srgbClr val="FFFFFF"/>
                </a:solidFill>
              </a:rPr>
              <a:t>windows_phone_4_it_pros</a:t>
            </a:r>
            <a:endParaRPr lang="en-US" sz="2100" dirty="0">
              <a:solidFill>
                <a:srgbClr val="FFFFFF"/>
              </a:solidFill>
            </a:endParaRPr>
          </a:p>
        </p:txBody>
      </p:sp>
      <p:sp>
        <p:nvSpPr>
          <p:cNvPr id="20" name="Rectangle 19"/>
          <p:cNvSpPr/>
          <p:nvPr/>
        </p:nvSpPr>
        <p:spPr bwMode="auto">
          <a:xfrm>
            <a:off x="4892428" y="3214701"/>
            <a:ext cx="3474720" cy="1828800"/>
          </a:xfrm>
          <a:prstGeom prst="rect">
            <a:avLst/>
          </a:prstGeom>
          <a:solidFill>
            <a:srgbClr val="4B8E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274320" bIns="0" numCol="1" rtlCol="0" anchor="ctr" anchorCtr="0" compatLnSpc="1">
            <a:prstTxWarp prst="textNoShape">
              <a:avLst/>
            </a:prstTxWarp>
          </a:bodyPr>
          <a:lstStyle/>
          <a:p>
            <a:r>
              <a:rPr lang="en-US" sz="2400" b="1" dirty="0">
                <a:solidFill>
                  <a:srgbClr val="FFFFFF"/>
                </a:solidFill>
              </a:rPr>
              <a:t>Developer r</a:t>
            </a:r>
            <a:r>
              <a:rPr lang="en-US" sz="2400" b="1" dirty="0" smtClean="0">
                <a:solidFill>
                  <a:srgbClr val="FFFFFF"/>
                </a:solidFill>
              </a:rPr>
              <a:t>esources</a:t>
            </a:r>
          </a:p>
          <a:p>
            <a:endParaRPr lang="en-US" sz="2400" dirty="0">
              <a:solidFill>
                <a:srgbClr val="FFFFFF"/>
              </a:solidFill>
            </a:endParaRPr>
          </a:p>
          <a:p>
            <a:r>
              <a:rPr lang="en-US" sz="2400" dirty="0">
                <a:solidFill>
                  <a:srgbClr val="FFFFFF"/>
                </a:solidFill>
              </a:rPr>
              <a:t>craete.msdn.com </a:t>
            </a:r>
          </a:p>
        </p:txBody>
      </p:sp>
      <p:sp>
        <p:nvSpPr>
          <p:cNvPr id="21" name="Rectangle 20"/>
          <p:cNvSpPr/>
          <p:nvPr/>
        </p:nvSpPr>
        <p:spPr bwMode="auto">
          <a:xfrm>
            <a:off x="1143388" y="5129114"/>
            <a:ext cx="7223760" cy="1371600"/>
          </a:xfrm>
          <a:prstGeom prst="rect">
            <a:avLst/>
          </a:prstGeom>
          <a:solidFill>
            <a:srgbClr val="F6AE1E"/>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none" lIns="274320" tIns="274320" rIns="274320" bIns="274320" numCol="1" rtlCol="0" anchor="ctr" anchorCtr="0" compatLnSpc="1">
            <a:prstTxWarp prst="textNoShape">
              <a:avLst/>
            </a:prstTxWarp>
          </a:bodyPr>
          <a:lstStyle/>
          <a:p>
            <a:pPr>
              <a:lnSpc>
                <a:spcPct val="90000"/>
              </a:lnSpc>
            </a:pPr>
            <a:r>
              <a:rPr lang="en-US" sz="2400" b="1" dirty="0">
                <a:solidFill>
                  <a:srgbClr val="FFFFFF"/>
                </a:solidFill>
              </a:rPr>
              <a:t>Experience Windows Phone 7 on-line </a:t>
            </a:r>
            <a:r>
              <a:rPr lang="en-US" sz="2400" b="1" dirty="0" smtClean="0">
                <a:solidFill>
                  <a:srgbClr val="FFFFFF"/>
                </a:solidFill>
              </a:rPr>
              <a:t/>
            </a:r>
            <a:br>
              <a:rPr lang="en-US" sz="2400" b="1" dirty="0" smtClean="0">
                <a:solidFill>
                  <a:srgbClr val="FFFFFF"/>
                </a:solidFill>
              </a:rPr>
            </a:br>
            <a:r>
              <a:rPr lang="en-US" sz="2400" b="1" dirty="0" smtClean="0">
                <a:solidFill>
                  <a:srgbClr val="FFFFFF"/>
                </a:solidFill>
              </a:rPr>
              <a:t>and </a:t>
            </a:r>
            <a:r>
              <a:rPr lang="en-US" sz="2400" b="1" dirty="0">
                <a:solidFill>
                  <a:srgbClr val="FFFFFF"/>
                </a:solidFill>
              </a:rPr>
              <a:t>get a backstage </a:t>
            </a:r>
            <a:r>
              <a:rPr lang="en-US" sz="2400" b="1" dirty="0" smtClean="0">
                <a:solidFill>
                  <a:srgbClr val="FFFFFF"/>
                </a:solidFill>
              </a:rPr>
              <a:t>pass</a:t>
            </a:r>
          </a:p>
          <a:p>
            <a:pPr>
              <a:lnSpc>
                <a:spcPct val="90000"/>
              </a:lnSpc>
            </a:pPr>
            <a:endParaRPr lang="en-US" sz="1600" b="1" dirty="0">
              <a:solidFill>
                <a:srgbClr val="FFFFFF"/>
              </a:solidFill>
            </a:endParaRPr>
          </a:p>
          <a:p>
            <a:pPr defTabSz="914099" fontAlgn="base">
              <a:lnSpc>
                <a:spcPct val="80000"/>
              </a:lnSpc>
              <a:spcBef>
                <a:spcPts val="300"/>
              </a:spcBef>
              <a:spcAft>
                <a:spcPct val="0"/>
              </a:spcAft>
              <a:defRPr/>
            </a:pPr>
            <a:r>
              <a:rPr lang="en-US" sz="2400" dirty="0" smtClean="0">
                <a:solidFill>
                  <a:srgbClr val="FFFFFF"/>
                </a:solidFill>
              </a:rPr>
              <a:t>www.windowsphone.com</a:t>
            </a:r>
            <a:endParaRPr lang="en-US" sz="2400" dirty="0">
              <a:solidFill>
                <a:srgbClr val="FFFFFF"/>
              </a:solidFill>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3154" y="1757488"/>
            <a:ext cx="2476303" cy="4759200"/>
          </a:xfrm>
          <a:prstGeom prst="rect">
            <a:avLst/>
          </a:prstGeom>
          <a:effectLst>
            <a:outerShdw blurRad="40005" dist="22860" dir="5400000" algn="t" rotWithShape="0">
              <a:prstClr val="black">
                <a:alpha val="35000"/>
              </a:prstClr>
            </a:outerShdw>
          </a:effectLst>
        </p:spPr>
      </p:pic>
      <p:pic>
        <p:nvPicPr>
          <p:cNvPr id="23" name="Picture 2" descr="H:\Design IN-OUT\#1307 Windows Phone 7 datasheets &amp; PPT\Correction\WP7_StartOfficeCalendar_US_Green_15-Sep-2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371" y="1924119"/>
            <a:ext cx="2219868" cy="3699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524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Win a Windows Phone Contest</a:t>
            </a:r>
          </a:p>
        </p:txBody>
      </p:sp>
      <p:grpSp>
        <p:nvGrpSpPr>
          <p:cNvPr id="14" name="Group 13"/>
          <p:cNvGrpSpPr/>
          <p:nvPr/>
        </p:nvGrpSpPr>
        <p:grpSpPr>
          <a:xfrm>
            <a:off x="8053389" y="1447801"/>
            <a:ext cx="3611880" cy="3219448"/>
            <a:chOff x="8053389" y="1447801"/>
            <a:chExt cx="3611880" cy="3219448"/>
          </a:xfrm>
        </p:grpSpPr>
        <p:sp>
          <p:nvSpPr>
            <p:cNvPr id="71" name="Rectangle 70"/>
            <p:cNvSpPr/>
            <p:nvPr/>
          </p:nvSpPr>
          <p:spPr bwMode="auto">
            <a:xfrm>
              <a:off x="8053389" y="1447801"/>
              <a:ext cx="3611880" cy="832584"/>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marL="0" lvl="1" algn="ctr"/>
              <a:r>
                <a:rPr lang="en-US" sz="2800" b="1" dirty="0" smtClean="0">
                  <a:solidFill>
                    <a:srgbClr val="FFFFFF"/>
                  </a:solidFill>
                </a:rPr>
                <a:t>QUESTIONS? </a:t>
              </a:r>
              <a:endParaRPr lang="en-US" sz="2800" b="1" dirty="0">
                <a:solidFill>
                  <a:srgbClr val="FFFFFF"/>
                </a:solidFill>
              </a:endParaRPr>
            </a:p>
          </p:txBody>
        </p:sp>
        <p:sp>
          <p:nvSpPr>
            <p:cNvPr id="74" name="Rectangle 73"/>
            <p:cNvSpPr/>
            <p:nvPr/>
          </p:nvSpPr>
          <p:spPr bwMode="auto">
            <a:xfrm>
              <a:off x="8053389" y="2357478"/>
              <a:ext cx="3611880" cy="2309771"/>
            </a:xfrm>
            <a:prstGeom prst="rect">
              <a:avLst/>
            </a:prstGeom>
            <a:solidFill>
              <a:srgbClr val="6BBD46"/>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91440" rIns="91436" bIns="45718" numCol="1" rtlCol="0" anchor="ctr" anchorCtr="0" compatLnSpc="1">
              <a:prstTxWarp prst="textNoShape">
                <a:avLst/>
              </a:prstTxWarp>
            </a:bodyPr>
            <a:lstStyle/>
            <a:p>
              <a:pPr>
                <a:lnSpc>
                  <a:spcPct val="90000"/>
                </a:lnSpc>
                <a:defRPr/>
              </a:pPr>
              <a:r>
                <a:rPr lang="en-US" sz="2200" kern="0" dirty="0" smtClean="0">
                  <a:gradFill>
                    <a:gsLst>
                      <a:gs pos="0">
                        <a:srgbClr val="FFFFFF"/>
                      </a:gs>
                      <a:gs pos="100000">
                        <a:srgbClr val="FFFFFF"/>
                      </a:gs>
                    </a:gsLst>
                    <a:lin ang="5400000" scaled="0"/>
                  </a:gradFill>
                  <a:ea typeface="Segoe UI" pitchFamily="34" charset="0"/>
                  <a:cs typeface="Zegoe UI SemiLight" charset="0"/>
                </a:rPr>
                <a:t>Go to the </a:t>
              </a:r>
              <a:br>
                <a:rPr lang="en-US" sz="2200" kern="0" dirty="0" smtClean="0">
                  <a:gradFill>
                    <a:gsLst>
                      <a:gs pos="0">
                        <a:srgbClr val="FFFFFF"/>
                      </a:gs>
                      <a:gs pos="100000">
                        <a:srgbClr val="FFFFFF"/>
                      </a:gs>
                    </a:gsLst>
                    <a:lin ang="5400000" scaled="0"/>
                  </a:gradFill>
                  <a:ea typeface="Segoe UI" pitchFamily="34" charset="0"/>
                  <a:cs typeface="Zegoe UI SemiLight" charset="0"/>
                </a:rPr>
              </a:br>
              <a:r>
                <a:rPr lang="en-US" sz="2200" b="1" kern="0" dirty="0" smtClean="0">
                  <a:gradFill>
                    <a:gsLst>
                      <a:gs pos="0">
                        <a:srgbClr val="FFFFFF"/>
                      </a:gs>
                      <a:gs pos="100000">
                        <a:srgbClr val="FFFFFF"/>
                      </a:gs>
                    </a:gsLst>
                    <a:lin ang="5400000" scaled="0"/>
                  </a:gradFill>
                  <a:ea typeface="Segoe UI" pitchFamily="34" charset="0"/>
                  <a:cs typeface="Zegoe UI SemiLight" charset="0"/>
                </a:rPr>
                <a:t>WPC Information Counter </a:t>
              </a:r>
              <a:r>
                <a:rPr lang="en-US" sz="2200" kern="0" dirty="0" smtClean="0">
                  <a:gradFill>
                    <a:gsLst>
                      <a:gs pos="0">
                        <a:srgbClr val="FFFFFF"/>
                      </a:gs>
                      <a:gs pos="100000">
                        <a:srgbClr val="FFFFFF"/>
                      </a:gs>
                    </a:gsLst>
                    <a:lin ang="5400000" scaled="0"/>
                  </a:gradFill>
                  <a:ea typeface="Segoe UI" pitchFamily="34" charset="0"/>
                  <a:cs typeface="Zegoe UI SemiLight" charset="0"/>
                </a:rPr>
                <a:t/>
              </a:r>
              <a:br>
                <a:rPr lang="en-US" sz="2200" kern="0" dirty="0" smtClean="0">
                  <a:gradFill>
                    <a:gsLst>
                      <a:gs pos="0">
                        <a:srgbClr val="FFFFFF"/>
                      </a:gs>
                      <a:gs pos="100000">
                        <a:srgbClr val="FFFFFF"/>
                      </a:gs>
                    </a:gsLst>
                    <a:lin ang="5400000" scaled="0"/>
                  </a:gradFill>
                  <a:ea typeface="Segoe UI" pitchFamily="34" charset="0"/>
                  <a:cs typeface="Zegoe UI SemiLight" charset="0"/>
                </a:rPr>
              </a:br>
              <a:r>
                <a:rPr lang="en-US" sz="2200" kern="0" dirty="0" smtClean="0">
                  <a:gradFill>
                    <a:gsLst>
                      <a:gs pos="0">
                        <a:srgbClr val="FFFFFF"/>
                      </a:gs>
                      <a:gs pos="100000">
                        <a:srgbClr val="FFFFFF"/>
                      </a:gs>
                    </a:gsLst>
                    <a:lin ang="5400000" scaled="0"/>
                  </a:gradFill>
                  <a:ea typeface="Segoe UI" pitchFamily="34" charset="0"/>
                  <a:cs typeface="Zegoe UI SemiLight" charset="0"/>
                </a:rPr>
                <a:t>at the TLC</a:t>
              </a:r>
            </a:p>
          </p:txBody>
        </p:sp>
      </p:grpSp>
      <p:sp>
        <p:nvSpPr>
          <p:cNvPr id="16" name="AutoShape 2" descr="https://mediabank.partners.extranet.microsoft.com/Assets/Active/M-Q/Microsoft_Office_365/Logos/Horizontal/online-rgb/_w/ofc365_h_rgb_png.jpe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AutoShape 4" descr="https://mediabank.partners.extranet.microsoft.com/Assets/Active/M-Q/Microsoft_Office_365/Logos/Horizontal/online-rgb/ofc365_h_rgb.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AutoShape 8" descr="https://mediabank.partners.extranet.microsoft.com/Assets/Active/R-T/SharePoint/Horizontal/online-rgb/ShrPt_h_rgb.p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nvGrpSpPr>
          <p:cNvPr id="12" name="Group 11"/>
          <p:cNvGrpSpPr/>
          <p:nvPr/>
        </p:nvGrpSpPr>
        <p:grpSpPr>
          <a:xfrm>
            <a:off x="508122" y="1447801"/>
            <a:ext cx="3623261" cy="4885039"/>
            <a:chOff x="508122" y="1447801"/>
            <a:chExt cx="3623261" cy="4885039"/>
          </a:xfrm>
        </p:grpSpPr>
        <p:sp>
          <p:nvSpPr>
            <p:cNvPr id="67" name="Rectangle 66"/>
            <p:cNvSpPr/>
            <p:nvPr/>
          </p:nvSpPr>
          <p:spPr bwMode="auto">
            <a:xfrm>
              <a:off x="519503" y="1447801"/>
              <a:ext cx="3611880" cy="832584"/>
            </a:xfrm>
            <a:prstGeom prst="rect">
              <a:avLst/>
            </a:prstGeom>
            <a:solidFill>
              <a:srgbClr val="4891DC"/>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algn="ctr">
                <a:lnSpc>
                  <a:spcPct val="90000"/>
                </a:lnSpc>
                <a:defRPr/>
              </a:pPr>
              <a:r>
                <a:rPr lang="en-US" sz="2800" b="1" kern="0" dirty="0" smtClean="0">
                  <a:gradFill>
                    <a:gsLst>
                      <a:gs pos="0">
                        <a:srgbClr val="FFFFFF"/>
                      </a:gs>
                      <a:gs pos="100000">
                        <a:srgbClr val="FFFFFF"/>
                      </a:gs>
                    </a:gsLst>
                    <a:lin ang="5400000" scaled="0"/>
                  </a:gradFill>
                  <a:ea typeface="Segoe UI" pitchFamily="34" charset="0"/>
                  <a:cs typeface="Zegoe UI SemiLight" charset="0"/>
                </a:rPr>
                <a:t>HAT CONTEST*</a:t>
              </a:r>
            </a:p>
          </p:txBody>
        </p:sp>
        <p:sp>
          <p:nvSpPr>
            <p:cNvPr id="69" name="Rectangle 68"/>
            <p:cNvSpPr/>
            <p:nvPr/>
          </p:nvSpPr>
          <p:spPr bwMode="auto">
            <a:xfrm>
              <a:off x="519113" y="2357941"/>
              <a:ext cx="3611880" cy="460563"/>
            </a:xfrm>
            <a:prstGeom prst="rect">
              <a:avLst/>
            </a:prstGeom>
            <a:gradFill>
              <a:gsLst>
                <a:gs pos="0">
                  <a:srgbClr val="4B8EDC">
                    <a:lumMod val="80000"/>
                  </a:srgbClr>
                </a:gs>
                <a:gs pos="100000">
                  <a:srgbClr val="4B8EDC">
                    <a:lumMod val="80000"/>
                  </a:srgbClr>
                </a:gs>
              </a:gsLst>
              <a:lin ang="16200000" scaled="0"/>
            </a:gra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0" tIns="45718" rIns="0" bIns="45718" numCol="1" rtlCol="0" anchor="ctr" anchorCtr="0" compatLnSpc="1">
              <a:prstTxWarp prst="textNoShape">
                <a:avLst/>
              </a:prstTxWarp>
            </a:bodyPr>
            <a:lstStyle/>
            <a:p>
              <a:pPr marL="460375" lvl="1"/>
              <a:r>
                <a:rPr lang="en-US" sz="2400" dirty="0">
                  <a:solidFill>
                    <a:srgbClr val="FFFFFF"/>
                  </a:solidFill>
                </a:rPr>
                <a:t>How do you enter?</a:t>
              </a:r>
            </a:p>
          </p:txBody>
        </p:sp>
        <p:sp>
          <p:nvSpPr>
            <p:cNvPr id="8" name="TextBox 7"/>
            <p:cNvSpPr txBox="1"/>
            <p:nvPr/>
          </p:nvSpPr>
          <p:spPr>
            <a:xfrm>
              <a:off x="969962" y="2903298"/>
              <a:ext cx="3161031" cy="1329595"/>
            </a:xfrm>
            <a:prstGeom prst="rect">
              <a:avLst/>
            </a:prstGeom>
            <a:noFill/>
          </p:spPr>
          <p:txBody>
            <a:bodyPr wrap="square" lIns="0" tIns="0" rIns="0" bIns="0" rtlCol="0">
              <a:spAutoFit/>
            </a:bodyPr>
            <a:lstStyle/>
            <a:p>
              <a:pPr marL="290513" indent="-287338">
                <a:lnSpc>
                  <a:spcPct val="90000"/>
                </a:lnSpc>
                <a:spcBef>
                  <a:spcPct val="20000"/>
                </a:spcBef>
                <a:buSzPct val="90000"/>
                <a:buFontTx/>
                <a:buBlip>
                  <a:blip r:embed="rId3"/>
                </a:buBlip>
              </a:pPr>
              <a:r>
                <a:rPr lang="en-US" sz="1600" dirty="0">
                  <a:gradFill>
                    <a:gsLst>
                      <a:gs pos="0">
                        <a:srgbClr val="FFFFFF"/>
                      </a:gs>
                      <a:gs pos="86000">
                        <a:srgbClr val="FFFFFF"/>
                      </a:gs>
                    </a:gsLst>
                    <a:lin ang="5400000" scaled="0"/>
                  </a:gradFill>
                </a:rPr>
                <a:t>Enter by visiting the </a:t>
              </a:r>
              <a:r>
                <a:rPr lang="en-US" sz="1600" dirty="0" smtClean="0">
                  <a:gradFill>
                    <a:gsLst>
                      <a:gs pos="0">
                        <a:srgbClr val="FFFFFF"/>
                      </a:gs>
                      <a:gs pos="86000">
                        <a:srgbClr val="FFFFFF"/>
                      </a:gs>
                    </a:gsLst>
                    <a:lin ang="5400000" scaled="0"/>
                  </a:gradFill>
                </a:rPr>
                <a:t/>
              </a:r>
              <a:br>
                <a:rPr lang="en-US" sz="1600" dirty="0" smtClean="0">
                  <a:gradFill>
                    <a:gsLst>
                      <a:gs pos="0">
                        <a:srgbClr val="FFFFFF"/>
                      </a:gs>
                      <a:gs pos="86000">
                        <a:srgbClr val="FFFFFF"/>
                      </a:gs>
                    </a:gsLst>
                    <a:lin ang="5400000" scaled="0"/>
                  </a:gradFill>
                </a:rPr>
              </a:br>
              <a:r>
                <a:rPr lang="en-US" sz="1600" dirty="0" smtClean="0">
                  <a:gradFill>
                    <a:gsLst>
                      <a:gs pos="0">
                        <a:srgbClr val="FFFFFF"/>
                      </a:gs>
                      <a:gs pos="86000">
                        <a:srgbClr val="FFFFFF"/>
                      </a:gs>
                    </a:gsLst>
                    <a:lin ang="5400000" scaled="0"/>
                  </a:gradFill>
                </a:rPr>
                <a:t>Windows </a:t>
              </a:r>
              <a:r>
                <a:rPr lang="en-US" sz="1600" dirty="0">
                  <a:gradFill>
                    <a:gsLst>
                      <a:gs pos="0">
                        <a:srgbClr val="FFFFFF"/>
                      </a:gs>
                      <a:gs pos="86000">
                        <a:srgbClr val="FFFFFF"/>
                      </a:gs>
                    </a:gsLst>
                    <a:lin ang="5400000" scaled="0"/>
                  </a:gradFill>
                </a:rPr>
                <a:t>Phone booth, accepting a </a:t>
              </a:r>
              <a:r>
                <a:rPr lang="en-US" sz="1600" b="1" dirty="0">
                  <a:gradFill>
                    <a:gsLst>
                      <a:gs pos="0">
                        <a:srgbClr val="FFFFFF"/>
                      </a:gs>
                      <a:gs pos="86000">
                        <a:srgbClr val="FFFFFF"/>
                      </a:gs>
                    </a:gsLst>
                    <a:lin ang="5400000" scaled="0"/>
                  </a:gradFill>
                </a:rPr>
                <a:t>free </a:t>
              </a:r>
              <a:r>
                <a:rPr lang="en-US" sz="1600" b="1" dirty="0" smtClean="0">
                  <a:gradFill>
                    <a:gsLst>
                      <a:gs pos="0">
                        <a:srgbClr val="FFFFFF"/>
                      </a:gs>
                      <a:gs pos="86000">
                        <a:srgbClr val="FFFFFF"/>
                      </a:gs>
                    </a:gsLst>
                    <a:lin ang="5400000" scaled="0"/>
                  </a:gradFill>
                </a:rPr>
                <a:t/>
              </a:r>
              <a:br>
                <a:rPr lang="en-US" sz="1600" b="1" dirty="0" smtClean="0">
                  <a:gradFill>
                    <a:gsLst>
                      <a:gs pos="0">
                        <a:srgbClr val="FFFFFF"/>
                      </a:gs>
                      <a:gs pos="86000">
                        <a:srgbClr val="FFFFFF"/>
                      </a:gs>
                    </a:gsLst>
                    <a:lin ang="5400000" scaled="0"/>
                  </a:gradFill>
                </a:rPr>
              </a:br>
              <a:r>
                <a:rPr lang="en-US" sz="1600" b="1" dirty="0" smtClean="0">
                  <a:gradFill>
                    <a:gsLst>
                      <a:gs pos="0">
                        <a:srgbClr val="FFFFFF"/>
                      </a:gs>
                      <a:gs pos="86000">
                        <a:srgbClr val="FFFFFF"/>
                      </a:gs>
                    </a:gsLst>
                    <a:lin ang="5400000" scaled="0"/>
                  </a:gradFill>
                </a:rPr>
                <a:t>Windows </a:t>
              </a:r>
              <a:r>
                <a:rPr lang="en-US" sz="1600" b="1" dirty="0">
                  <a:gradFill>
                    <a:gsLst>
                      <a:gs pos="0">
                        <a:srgbClr val="FFFFFF"/>
                      </a:gs>
                      <a:gs pos="86000">
                        <a:srgbClr val="FFFFFF"/>
                      </a:gs>
                    </a:gsLst>
                    <a:lin ang="5400000" scaled="0"/>
                  </a:gradFill>
                </a:rPr>
                <a:t>Phone</a:t>
              </a:r>
              <a:r>
                <a:rPr lang="en-US" sz="1600" dirty="0">
                  <a:gradFill>
                    <a:gsLst>
                      <a:gs pos="0">
                        <a:srgbClr val="FFFFFF"/>
                      </a:gs>
                      <a:gs pos="86000">
                        <a:srgbClr val="FFFFFF"/>
                      </a:gs>
                    </a:gsLst>
                    <a:lin ang="5400000" scaled="0"/>
                  </a:gradFill>
                </a:rPr>
                <a:t> branded </a:t>
              </a:r>
              <a:r>
                <a:rPr lang="en-US" sz="1600" dirty="0" smtClean="0">
                  <a:gradFill>
                    <a:gsLst>
                      <a:gs pos="0">
                        <a:srgbClr val="FFFFFF"/>
                      </a:gs>
                      <a:gs pos="86000">
                        <a:srgbClr val="FFFFFF"/>
                      </a:gs>
                    </a:gsLst>
                    <a:lin ang="5400000" scaled="0"/>
                  </a:gradFill>
                </a:rPr>
                <a:t/>
              </a:r>
              <a:br>
                <a:rPr lang="en-US" sz="1600" dirty="0" smtClean="0">
                  <a:gradFill>
                    <a:gsLst>
                      <a:gs pos="0">
                        <a:srgbClr val="FFFFFF"/>
                      </a:gs>
                      <a:gs pos="86000">
                        <a:srgbClr val="FFFFFF"/>
                      </a:gs>
                    </a:gsLst>
                    <a:lin ang="5400000" scaled="0"/>
                  </a:gradFill>
                </a:rPr>
              </a:br>
              <a:r>
                <a:rPr lang="en-US" sz="1600" dirty="0" smtClean="0">
                  <a:gradFill>
                    <a:gsLst>
                      <a:gs pos="0">
                        <a:srgbClr val="FFFFFF"/>
                      </a:gs>
                      <a:gs pos="86000">
                        <a:srgbClr val="FFFFFF"/>
                      </a:gs>
                    </a:gsLst>
                    <a:lin ang="5400000" scaled="0"/>
                  </a:gradFill>
                </a:rPr>
                <a:t>hat</a:t>
              </a:r>
              <a:r>
                <a:rPr lang="en-US" sz="1600" dirty="0">
                  <a:gradFill>
                    <a:gsLst>
                      <a:gs pos="0">
                        <a:srgbClr val="FFFFFF"/>
                      </a:gs>
                      <a:gs pos="86000">
                        <a:srgbClr val="FFFFFF"/>
                      </a:gs>
                    </a:gsLst>
                    <a:lin ang="5400000" scaled="0"/>
                  </a:gradFill>
                </a:rPr>
                <a:t>, and </a:t>
              </a:r>
              <a:r>
                <a:rPr lang="en-US" sz="1600" b="1" dirty="0">
                  <a:gradFill>
                    <a:gsLst>
                      <a:gs pos="0">
                        <a:srgbClr val="FFFFFF"/>
                      </a:gs>
                      <a:gs pos="86000">
                        <a:srgbClr val="FFFFFF"/>
                      </a:gs>
                    </a:gsLst>
                    <a:lin ang="5400000" scaled="0"/>
                  </a:gradFill>
                </a:rPr>
                <a:t>wearing that hat </a:t>
              </a:r>
              <a:r>
                <a:rPr lang="en-US" sz="1600" dirty="0" smtClean="0">
                  <a:gradFill>
                    <a:gsLst>
                      <a:gs pos="0">
                        <a:srgbClr val="FFFFFF"/>
                      </a:gs>
                      <a:gs pos="86000">
                        <a:srgbClr val="FFFFFF"/>
                      </a:gs>
                    </a:gsLst>
                    <a:lin ang="5400000" scaled="0"/>
                  </a:gradFill>
                </a:rPr>
                <a:t>during the Event</a:t>
              </a:r>
              <a:endParaRPr lang="en-US" sz="1600" dirty="0">
                <a:gradFill>
                  <a:gsLst>
                    <a:gs pos="0">
                      <a:srgbClr val="FFFFFF"/>
                    </a:gs>
                    <a:gs pos="86000">
                      <a:srgbClr val="FFFFFF"/>
                    </a:gs>
                  </a:gsLst>
                  <a:lin ang="5400000" scaled="0"/>
                </a:gradFill>
              </a:endParaRPr>
            </a:p>
          </p:txBody>
        </p:sp>
        <p:sp>
          <p:nvSpPr>
            <p:cNvPr id="27" name="Rectangle 26"/>
            <p:cNvSpPr/>
            <p:nvPr/>
          </p:nvSpPr>
          <p:spPr bwMode="auto">
            <a:xfrm>
              <a:off x="508122" y="4423963"/>
              <a:ext cx="3611880" cy="457200"/>
            </a:xfrm>
            <a:prstGeom prst="rect">
              <a:avLst/>
            </a:prstGeom>
            <a:gradFill>
              <a:gsLst>
                <a:gs pos="0">
                  <a:srgbClr val="4B8EDC">
                    <a:lumMod val="80000"/>
                  </a:srgbClr>
                </a:gs>
                <a:gs pos="100000">
                  <a:srgbClr val="4B8EDC">
                    <a:lumMod val="80000"/>
                  </a:srgbClr>
                </a:gs>
              </a:gsLst>
              <a:lin ang="16200000" scaled="0"/>
            </a:gra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0" tIns="45718" rIns="0" bIns="45718" numCol="1" rtlCol="0" anchor="ctr" anchorCtr="0" compatLnSpc="1">
              <a:prstTxWarp prst="textNoShape">
                <a:avLst/>
              </a:prstTxWarp>
            </a:bodyPr>
            <a:lstStyle/>
            <a:p>
              <a:pPr marL="460375" lvl="1"/>
              <a:r>
                <a:rPr lang="en-US" sz="2400" dirty="0">
                  <a:solidFill>
                    <a:srgbClr val="FFFFFF"/>
                  </a:solidFill>
                </a:rPr>
                <a:t>How am I selected?</a:t>
              </a:r>
            </a:p>
          </p:txBody>
        </p:sp>
        <p:sp>
          <p:nvSpPr>
            <p:cNvPr id="9" name="TextBox 8"/>
            <p:cNvSpPr txBox="1"/>
            <p:nvPr/>
          </p:nvSpPr>
          <p:spPr>
            <a:xfrm>
              <a:off x="969963" y="5003245"/>
              <a:ext cx="3161030" cy="1329595"/>
            </a:xfrm>
            <a:prstGeom prst="rect">
              <a:avLst/>
            </a:prstGeom>
            <a:noFill/>
          </p:spPr>
          <p:txBody>
            <a:bodyPr wrap="square" lIns="0" tIns="0" rIns="0" bIns="0" rtlCol="0">
              <a:spAutoFit/>
            </a:bodyPr>
            <a:lstStyle>
              <a:defPPr>
                <a:defRPr lang="en-US"/>
              </a:defPPr>
              <a:lvl1pPr marL="290513" indent="-287338">
                <a:lnSpc>
                  <a:spcPct val="90000"/>
                </a:lnSpc>
                <a:spcBef>
                  <a:spcPct val="20000"/>
                </a:spcBef>
                <a:buSzPct val="90000"/>
                <a:buBlip>
                  <a:blip r:embed="rId3"/>
                </a:buBlip>
                <a:defRPr>
                  <a:gradFill>
                    <a:gsLst>
                      <a:gs pos="0">
                        <a:schemeClr val="tx1"/>
                      </a:gs>
                      <a:gs pos="86000">
                        <a:schemeClr val="tx1"/>
                      </a:gs>
                    </a:gsLst>
                    <a:lin ang="5400000" scaled="0"/>
                  </a:gradFill>
                </a:defRPr>
              </a:lvl1pPr>
            </a:lstStyle>
            <a:p>
              <a:pPr marL="290513" lvl="1" indent="-287338">
                <a:lnSpc>
                  <a:spcPct val="90000"/>
                </a:lnSpc>
                <a:spcBef>
                  <a:spcPct val="20000"/>
                </a:spcBef>
                <a:buSzPct val="90000"/>
                <a:buFontTx/>
                <a:buBlip>
                  <a:blip r:embed="rId3"/>
                </a:buBlip>
              </a:pPr>
              <a:r>
                <a:rPr lang="en-US" sz="1600" dirty="0">
                  <a:gradFill>
                    <a:gsLst>
                      <a:gs pos="0">
                        <a:srgbClr val="FFFFFF"/>
                      </a:gs>
                      <a:gs pos="86000">
                        <a:srgbClr val="FFFFFF"/>
                      </a:gs>
                    </a:gsLst>
                    <a:lin ang="5400000" scaled="0"/>
                  </a:gradFill>
                </a:rPr>
                <a:t>Each day of the event, </a:t>
              </a:r>
              <a:r>
                <a:rPr lang="en-US" sz="1600" dirty="0" smtClean="0">
                  <a:gradFill>
                    <a:gsLst>
                      <a:gs pos="0">
                        <a:srgbClr val="FFFFFF"/>
                      </a:gs>
                      <a:gs pos="86000">
                        <a:srgbClr val="FFFFFF"/>
                      </a:gs>
                    </a:gsLst>
                    <a:lin ang="5400000" scaled="0"/>
                  </a:gradFill>
                </a:rPr>
                <a:t/>
              </a:r>
              <a:br>
                <a:rPr lang="en-US" sz="1600" dirty="0" smtClean="0">
                  <a:gradFill>
                    <a:gsLst>
                      <a:gs pos="0">
                        <a:srgbClr val="FFFFFF"/>
                      </a:gs>
                      <a:gs pos="86000">
                        <a:srgbClr val="FFFFFF"/>
                      </a:gs>
                    </a:gsLst>
                    <a:lin ang="5400000" scaled="0"/>
                  </a:gradFill>
                </a:rPr>
              </a:br>
              <a:r>
                <a:rPr lang="en-US" sz="1600" dirty="0" smtClean="0">
                  <a:gradFill>
                    <a:gsLst>
                      <a:gs pos="0">
                        <a:srgbClr val="FFFFFF"/>
                      </a:gs>
                      <a:gs pos="86000">
                        <a:srgbClr val="FFFFFF"/>
                      </a:gs>
                    </a:gsLst>
                    <a:lin ang="5400000" scaled="0"/>
                  </a:gradFill>
                </a:rPr>
                <a:t>a </a:t>
              </a:r>
              <a:r>
                <a:rPr lang="en-US" sz="1600" dirty="0">
                  <a:gradFill>
                    <a:gsLst>
                      <a:gs pos="0">
                        <a:srgbClr val="FFFFFF"/>
                      </a:gs>
                      <a:gs pos="86000">
                        <a:srgbClr val="FFFFFF"/>
                      </a:gs>
                    </a:gsLst>
                    <a:lin ang="5400000" scaled="0"/>
                  </a:gradFill>
                </a:rPr>
                <a:t>Windows Phone representative will </a:t>
              </a:r>
              <a:r>
                <a:rPr lang="en-US" sz="1600" b="1" dirty="0">
                  <a:gradFill>
                    <a:gsLst>
                      <a:gs pos="0">
                        <a:srgbClr val="FFFFFF"/>
                      </a:gs>
                      <a:gs pos="86000">
                        <a:srgbClr val="FFFFFF"/>
                      </a:gs>
                    </a:gsLst>
                    <a:lin ang="5400000" scaled="0"/>
                  </a:gradFill>
                </a:rPr>
                <a:t>randomly select</a:t>
              </a:r>
              <a:r>
                <a:rPr lang="en-US" sz="1600" dirty="0">
                  <a:gradFill>
                    <a:gsLst>
                      <a:gs pos="0">
                        <a:srgbClr val="FFFFFF"/>
                      </a:gs>
                      <a:gs pos="86000">
                        <a:srgbClr val="FFFFFF"/>
                      </a:gs>
                    </a:gsLst>
                    <a:lin ang="5400000" scaled="0"/>
                  </a:gradFill>
                </a:rPr>
                <a:t> up to 5 people who </a:t>
              </a:r>
              <a:r>
                <a:rPr lang="en-US" sz="1600" dirty="0" smtClean="0">
                  <a:gradFill>
                    <a:gsLst>
                      <a:gs pos="0">
                        <a:srgbClr val="FFFFFF"/>
                      </a:gs>
                      <a:gs pos="86000">
                        <a:srgbClr val="FFFFFF"/>
                      </a:gs>
                    </a:gsLst>
                    <a:lin ang="5400000" scaled="0"/>
                  </a:gradFill>
                </a:rPr>
                <a:t/>
              </a:r>
              <a:br>
                <a:rPr lang="en-US" sz="1600" dirty="0" smtClean="0">
                  <a:gradFill>
                    <a:gsLst>
                      <a:gs pos="0">
                        <a:srgbClr val="FFFFFF"/>
                      </a:gs>
                      <a:gs pos="86000">
                        <a:srgbClr val="FFFFFF"/>
                      </a:gs>
                    </a:gsLst>
                    <a:lin ang="5400000" scaled="0"/>
                  </a:gradFill>
                </a:rPr>
              </a:br>
              <a:r>
                <a:rPr lang="en-US" sz="1600" dirty="0" smtClean="0">
                  <a:gradFill>
                    <a:gsLst>
                      <a:gs pos="0">
                        <a:srgbClr val="FFFFFF"/>
                      </a:gs>
                      <a:gs pos="86000">
                        <a:srgbClr val="FFFFFF"/>
                      </a:gs>
                    </a:gsLst>
                    <a:lin ang="5400000" scaled="0"/>
                  </a:gradFill>
                </a:rPr>
                <a:t>are </a:t>
              </a:r>
              <a:r>
                <a:rPr lang="en-US" sz="1600" dirty="0">
                  <a:gradFill>
                    <a:gsLst>
                      <a:gs pos="0">
                        <a:srgbClr val="FFFFFF"/>
                      </a:gs>
                      <a:gs pos="86000">
                        <a:srgbClr val="FFFFFF"/>
                      </a:gs>
                    </a:gsLst>
                    <a:lin ang="5400000" scaled="0"/>
                  </a:gradFill>
                </a:rPr>
                <a:t>observed wearing their </a:t>
              </a:r>
              <a:r>
                <a:rPr lang="en-US" sz="1600" dirty="0" smtClean="0">
                  <a:gradFill>
                    <a:gsLst>
                      <a:gs pos="0">
                        <a:srgbClr val="FFFFFF"/>
                      </a:gs>
                      <a:gs pos="86000">
                        <a:srgbClr val="FFFFFF"/>
                      </a:gs>
                    </a:gsLst>
                    <a:lin ang="5400000" scaled="0"/>
                  </a:gradFill>
                </a:rPr>
                <a:t/>
              </a:r>
              <a:br>
                <a:rPr lang="en-US" sz="1600" dirty="0" smtClean="0">
                  <a:gradFill>
                    <a:gsLst>
                      <a:gs pos="0">
                        <a:srgbClr val="FFFFFF"/>
                      </a:gs>
                      <a:gs pos="86000">
                        <a:srgbClr val="FFFFFF"/>
                      </a:gs>
                    </a:gsLst>
                    <a:lin ang="5400000" scaled="0"/>
                  </a:gradFill>
                </a:rPr>
              </a:br>
              <a:r>
                <a:rPr lang="en-US" sz="1600" b="1" dirty="0" smtClean="0">
                  <a:gradFill>
                    <a:gsLst>
                      <a:gs pos="0">
                        <a:srgbClr val="FFFFFF"/>
                      </a:gs>
                      <a:gs pos="86000">
                        <a:srgbClr val="FFFFFF"/>
                      </a:gs>
                    </a:gsLst>
                    <a:lin ang="5400000" scaled="0"/>
                  </a:gradFill>
                </a:rPr>
                <a:t>Windows </a:t>
              </a:r>
              <a:r>
                <a:rPr lang="en-US" sz="1600" b="1" dirty="0">
                  <a:gradFill>
                    <a:gsLst>
                      <a:gs pos="0">
                        <a:srgbClr val="FFFFFF"/>
                      </a:gs>
                      <a:gs pos="86000">
                        <a:srgbClr val="FFFFFF"/>
                      </a:gs>
                    </a:gsLst>
                    <a:lin ang="5400000" scaled="0"/>
                  </a:gradFill>
                </a:rPr>
                <a:t>Phone branded </a:t>
              </a:r>
              <a:r>
                <a:rPr lang="en-US" sz="1600" b="1" dirty="0" smtClean="0">
                  <a:gradFill>
                    <a:gsLst>
                      <a:gs pos="0">
                        <a:srgbClr val="FFFFFF"/>
                      </a:gs>
                      <a:gs pos="86000">
                        <a:srgbClr val="FFFFFF"/>
                      </a:gs>
                    </a:gsLst>
                    <a:lin ang="5400000" scaled="0"/>
                  </a:gradFill>
                </a:rPr>
                <a:t>hat</a:t>
              </a:r>
              <a:endParaRPr lang="en-US" sz="1600" dirty="0">
                <a:gradFill>
                  <a:gsLst>
                    <a:gs pos="0">
                      <a:srgbClr val="FFFFFF"/>
                    </a:gs>
                    <a:gs pos="86000">
                      <a:srgbClr val="FFFFFF"/>
                    </a:gs>
                  </a:gsLst>
                  <a:lin ang="5400000" scaled="0"/>
                </a:gradFill>
              </a:endParaRPr>
            </a:p>
          </p:txBody>
        </p:sp>
      </p:grpSp>
      <p:grpSp>
        <p:nvGrpSpPr>
          <p:cNvPr id="13" name="Group 12"/>
          <p:cNvGrpSpPr/>
          <p:nvPr/>
        </p:nvGrpSpPr>
        <p:grpSpPr>
          <a:xfrm>
            <a:off x="4217866" y="1447800"/>
            <a:ext cx="3751067" cy="5152787"/>
            <a:chOff x="4217866" y="1447800"/>
            <a:chExt cx="3751067" cy="5152787"/>
          </a:xfrm>
        </p:grpSpPr>
        <p:sp>
          <p:nvSpPr>
            <p:cNvPr id="82" name="Rectangle 81"/>
            <p:cNvSpPr/>
            <p:nvPr/>
          </p:nvSpPr>
          <p:spPr bwMode="auto">
            <a:xfrm>
              <a:off x="4217866" y="1447800"/>
              <a:ext cx="3749040" cy="829925"/>
            </a:xfrm>
            <a:prstGeom prst="rect">
              <a:avLst/>
            </a:prstGeom>
            <a:solidFill>
              <a:srgbClr val="FFB70F"/>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91436" tIns="45718" rIns="91436" bIns="45718" numCol="1" rtlCol="0" anchor="ctr" anchorCtr="0" compatLnSpc="1">
              <a:prstTxWarp prst="textNoShape">
                <a:avLst/>
              </a:prstTxWarp>
            </a:bodyPr>
            <a:lstStyle/>
            <a:p>
              <a:pPr algn="ctr">
                <a:lnSpc>
                  <a:spcPct val="90000"/>
                </a:lnSpc>
                <a:defRPr/>
              </a:pPr>
              <a:r>
                <a:rPr lang="en-US" sz="2800" b="1" kern="0" dirty="0" smtClean="0">
                  <a:gradFill>
                    <a:gsLst>
                      <a:gs pos="0">
                        <a:srgbClr val="FFFFFF"/>
                      </a:gs>
                      <a:gs pos="100000">
                        <a:srgbClr val="FFFFFF"/>
                      </a:gs>
                    </a:gsLst>
                    <a:lin ang="5400000" scaled="0"/>
                  </a:gradFill>
                  <a:ea typeface="Segoe UI" pitchFamily="34" charset="0"/>
                  <a:cs typeface="Zegoe UI SemiLight" charset="0"/>
                </a:rPr>
                <a:t>SESSION CONTEST*</a:t>
              </a:r>
              <a:endParaRPr lang="en-US" sz="2800" b="1" kern="0" dirty="0">
                <a:gradFill>
                  <a:gsLst>
                    <a:gs pos="0">
                      <a:srgbClr val="FFFFFF"/>
                    </a:gs>
                    <a:gs pos="100000">
                      <a:srgbClr val="FFFFFF"/>
                    </a:gs>
                  </a:gsLst>
                  <a:lin ang="5400000" scaled="0"/>
                </a:gradFill>
                <a:ea typeface="Segoe UI" pitchFamily="34" charset="0"/>
                <a:cs typeface="Zegoe UI SemiLight" charset="0"/>
              </a:endParaRPr>
            </a:p>
          </p:txBody>
        </p:sp>
        <p:sp>
          <p:nvSpPr>
            <p:cNvPr id="84" name="Rectangle 83"/>
            <p:cNvSpPr/>
            <p:nvPr/>
          </p:nvSpPr>
          <p:spPr bwMode="auto">
            <a:xfrm>
              <a:off x="4219893" y="2356714"/>
              <a:ext cx="3749040" cy="4243873"/>
            </a:xfrm>
            <a:prstGeom prst="rect">
              <a:avLst/>
            </a:prstGeom>
            <a:solidFill>
              <a:srgbClr val="FFB70F"/>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vert270" wrap="square" lIns="91436" tIns="45718" rIns="91436" bIns="45718" numCol="1" rtlCol="0" anchor="ctr" anchorCtr="0" compatLnSpc="1">
              <a:prstTxWarp prst="textNoShape">
                <a:avLst/>
              </a:prstTxWarp>
            </a:bodyPr>
            <a:lstStyle/>
            <a:p>
              <a:pPr algn="ctr">
                <a:lnSpc>
                  <a:spcPct val="90000"/>
                </a:lnSpc>
                <a:defRPr/>
              </a:pPr>
              <a:endParaRPr lang="en-US" sz="2800" kern="0" dirty="0">
                <a:gradFill>
                  <a:gsLst>
                    <a:gs pos="0">
                      <a:srgbClr val="FFFFFF"/>
                    </a:gs>
                    <a:gs pos="100000">
                      <a:srgbClr val="FFFFFF"/>
                    </a:gs>
                  </a:gsLst>
                  <a:lin ang="5400000" scaled="0"/>
                </a:gradFill>
                <a:ea typeface="Segoe UI" pitchFamily="34" charset="0"/>
                <a:cs typeface="Zegoe UI SemiLight" charset="0"/>
              </a:endParaRPr>
            </a:p>
          </p:txBody>
        </p:sp>
        <p:sp>
          <p:nvSpPr>
            <p:cNvPr id="10" name="TextBox 9"/>
            <p:cNvSpPr txBox="1"/>
            <p:nvPr/>
          </p:nvSpPr>
          <p:spPr>
            <a:xfrm>
              <a:off x="4480173" y="2383466"/>
              <a:ext cx="3297608" cy="3323987"/>
            </a:xfrm>
            <a:prstGeom prst="rect">
              <a:avLst/>
            </a:prstGeom>
            <a:noFill/>
          </p:spPr>
          <p:txBody>
            <a:bodyPr wrap="square" lIns="0" tIns="0" rIns="0" bIns="0" rtlCol="0" anchor="ctr" anchorCtr="0">
              <a:spAutoFit/>
            </a:bodyPr>
            <a:lstStyle/>
            <a:p>
              <a:pPr marL="0" lvl="1"/>
              <a:r>
                <a:rPr lang="en-US" sz="2400" dirty="0">
                  <a:solidFill>
                    <a:srgbClr val="FFFFFF"/>
                  </a:solidFill>
                </a:rPr>
                <a:t>During each </a:t>
              </a:r>
              <a:r>
                <a:rPr lang="en-US" sz="2400" dirty="0" smtClean="0">
                  <a:solidFill>
                    <a:srgbClr val="FFFFFF"/>
                  </a:solidFill>
                </a:rPr>
                <a:t/>
              </a:r>
              <a:br>
                <a:rPr lang="en-US" sz="2400" dirty="0" smtClean="0">
                  <a:solidFill>
                    <a:srgbClr val="FFFFFF"/>
                  </a:solidFill>
                </a:rPr>
              </a:br>
              <a:r>
                <a:rPr lang="en-US" sz="2400" dirty="0" smtClean="0">
                  <a:solidFill>
                    <a:srgbClr val="FFFFFF"/>
                  </a:solidFill>
                </a:rPr>
                <a:t>Windows </a:t>
              </a:r>
              <a:r>
                <a:rPr lang="en-US" sz="2400" dirty="0">
                  <a:solidFill>
                    <a:srgbClr val="FFFFFF"/>
                  </a:solidFill>
                </a:rPr>
                <a:t>Phone session the moderator will </a:t>
              </a:r>
              <a:r>
                <a:rPr lang="en-US" sz="2400" b="1" dirty="0" smtClean="0">
                  <a:solidFill>
                    <a:srgbClr val="FFFFFF"/>
                  </a:solidFill>
                </a:rPr>
                <a:t>post a question</a:t>
              </a:r>
              <a:r>
                <a:rPr lang="en-US" sz="2400" dirty="0">
                  <a:solidFill>
                    <a:srgbClr val="FFFFFF"/>
                  </a:solidFill>
                </a:rPr>
                <a:t>;</a:t>
              </a:r>
              <a:r>
                <a:rPr lang="en-US" sz="2400" dirty="0" smtClean="0">
                  <a:solidFill>
                    <a:srgbClr val="FFFFFF"/>
                  </a:solidFill>
                </a:rPr>
                <a:t>  </a:t>
              </a:r>
              <a:r>
                <a:rPr lang="en-US" sz="2400" dirty="0">
                  <a:solidFill>
                    <a:srgbClr val="FFFFFF"/>
                  </a:solidFill>
                </a:rPr>
                <a:t>t</a:t>
              </a:r>
              <a:r>
                <a:rPr lang="en-US" sz="2400" dirty="0" smtClean="0">
                  <a:solidFill>
                    <a:srgbClr val="FFFFFF"/>
                  </a:solidFill>
                </a:rPr>
                <a:t>he </a:t>
              </a:r>
              <a:r>
                <a:rPr lang="en-US" sz="2400" dirty="0">
                  <a:solidFill>
                    <a:srgbClr val="FFFFFF"/>
                  </a:solidFill>
                </a:rPr>
                <a:t>first person to correctly answer the </a:t>
              </a:r>
              <a:r>
                <a:rPr lang="en-US" sz="2400" dirty="0" smtClean="0">
                  <a:solidFill>
                    <a:srgbClr val="FFFFFF"/>
                  </a:solidFill>
                </a:rPr>
                <a:t>question and is called </a:t>
              </a:r>
              <a:r>
                <a:rPr lang="en-US" sz="2400" dirty="0">
                  <a:solidFill>
                    <a:srgbClr val="FFFFFF"/>
                  </a:solidFill>
                </a:rPr>
                <a:t>on by the moderator will </a:t>
              </a:r>
              <a:r>
                <a:rPr lang="en-US" sz="2400" dirty="0" smtClean="0">
                  <a:solidFill>
                    <a:srgbClr val="FFFFFF"/>
                  </a:solidFill>
                </a:rPr>
                <a:t>potentially win</a:t>
              </a:r>
              <a:endParaRPr lang="en-US" sz="2400" dirty="0">
                <a:solidFill>
                  <a:srgbClr val="FFFFFF"/>
                </a:solidFill>
              </a:endParaRPr>
            </a:p>
          </p:txBody>
        </p:sp>
      </p:grpSp>
      <p:sp>
        <p:nvSpPr>
          <p:cNvPr id="31" name="Rectangle 30"/>
          <p:cNvSpPr/>
          <p:nvPr/>
        </p:nvSpPr>
        <p:spPr bwMode="auto">
          <a:xfrm>
            <a:off x="8053389" y="4771787"/>
            <a:ext cx="3614736" cy="1828800"/>
          </a:xfrm>
          <a:prstGeom prst="rect">
            <a:avLst/>
          </a:prstGeom>
          <a:solidFill>
            <a:srgbClr val="FF4819"/>
          </a:solidFill>
          <a:ln w="25400" cap="flat" cmpd="sng" algn="ctr">
            <a:noFill/>
            <a:prstDash val="solid"/>
            <a:headEnd type="none" w="med" len="med"/>
            <a:tailEnd type="none" w="med" len="med"/>
          </a:ln>
          <a:effectLst>
            <a:outerShdw blurRad="40005" dist="22860" dir="5400000" algn="t" rotWithShape="0">
              <a:prstClr val="black">
                <a:alpha val="35000"/>
              </a:prstClr>
            </a:outerShdw>
          </a:effectLst>
        </p:spPr>
        <p:txBody>
          <a:bodyPr vert="horz" wrap="square" lIns="274320" tIns="18288" rIns="182880" bIns="100584" numCol="1" rtlCol="0" anchor="ctr" anchorCtr="0" compatLnSpc="1">
            <a:prstTxWarp prst="textNoShape">
              <a:avLst/>
            </a:prstTxWarp>
          </a:bodyPr>
          <a:lstStyle/>
          <a:p>
            <a:pPr marL="119063" indent="-119063">
              <a:lnSpc>
                <a:spcPct val="90000"/>
              </a:lnSpc>
            </a:pPr>
            <a:r>
              <a:rPr lang="en-US" sz="1600" dirty="0" smtClean="0">
                <a:solidFill>
                  <a:srgbClr val="FFFFFF"/>
                </a:solidFill>
              </a:rPr>
              <a:t>* Restrictions </a:t>
            </a:r>
            <a:r>
              <a:rPr lang="en-US" sz="1600" dirty="0">
                <a:solidFill>
                  <a:srgbClr val="FFFFFF"/>
                </a:solidFill>
              </a:rPr>
              <a:t>apply please see contest rules for eligibility and restrictions. Contest rules are displayed in the </a:t>
            </a:r>
            <a:r>
              <a:rPr lang="en-US" sz="1600" b="1" dirty="0">
                <a:solidFill>
                  <a:srgbClr val="FFFFFF"/>
                </a:solidFill>
              </a:rPr>
              <a:t>Technical  Learning Center </a:t>
            </a:r>
            <a:r>
              <a:rPr lang="en-US" sz="1600" dirty="0">
                <a:solidFill>
                  <a:srgbClr val="FFFFFF"/>
                </a:solidFill>
              </a:rPr>
              <a:t>at the </a:t>
            </a:r>
            <a:r>
              <a:rPr lang="en-US" sz="1600" dirty="0" smtClean="0">
                <a:solidFill>
                  <a:srgbClr val="FFFFFF"/>
                </a:solidFill>
              </a:rPr>
              <a:t/>
            </a:r>
            <a:br>
              <a:rPr lang="en-US" sz="1600" dirty="0" smtClean="0">
                <a:solidFill>
                  <a:srgbClr val="FFFFFF"/>
                </a:solidFill>
              </a:rPr>
            </a:br>
            <a:r>
              <a:rPr lang="en-US" sz="1600" dirty="0" smtClean="0">
                <a:solidFill>
                  <a:srgbClr val="FFFFFF"/>
                </a:solidFill>
              </a:rPr>
              <a:t>WPH </a:t>
            </a:r>
            <a:r>
              <a:rPr lang="en-US" sz="1600">
                <a:solidFill>
                  <a:srgbClr val="FFFFFF"/>
                </a:solidFill>
              </a:rPr>
              <a:t>info </a:t>
            </a:r>
            <a:r>
              <a:rPr lang="en-US" sz="1600" smtClean="0">
                <a:solidFill>
                  <a:srgbClr val="FFFFFF"/>
                </a:solidFill>
              </a:rPr>
              <a:t>counter</a:t>
            </a:r>
            <a:endParaRPr lang="en-US" sz="1600" dirty="0">
              <a:solidFill>
                <a:srgbClr val="FFFFFF"/>
              </a:solidFill>
            </a:endParaRPr>
          </a:p>
        </p:txBody>
      </p:sp>
    </p:spTree>
    <p:extLst>
      <p:ext uri="{BB962C8B-B14F-4D97-AF65-F5344CB8AC3E}">
        <p14:creationId xmlns:p14="http://schemas.microsoft.com/office/powerpoint/2010/main" val="3062902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7" presetClass="entr" presetSubtype="0" fill="hold" grpId="0" nodeType="afterEffect">
                                  <p:stCondLst>
                                    <p:cond delay="20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29372100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24348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1107996"/>
          </a:xfrm>
        </p:spPr>
        <p:txBody>
          <a:bodyPr/>
          <a:lstStyle/>
          <a:p>
            <a:r>
              <a:rPr lang="en-US" dirty="0" smtClean="0"/>
              <a:t>Introduction</a:t>
            </a:r>
            <a:br>
              <a:rPr lang="en-US" dirty="0" smtClean="0"/>
            </a:br>
            <a:r>
              <a:rPr lang="en-US" sz="3600" dirty="0" smtClean="0">
                <a:gradFill>
                  <a:gsLst>
                    <a:gs pos="0">
                      <a:schemeClr val="accent1"/>
                    </a:gs>
                    <a:gs pos="86000">
                      <a:schemeClr val="accent1"/>
                    </a:gs>
                  </a:gsLst>
                  <a:lin ang="5400000" scaled="0"/>
                </a:gradFill>
              </a:rPr>
              <a:t>Performance is very important</a:t>
            </a:r>
            <a:endParaRPr lang="en-US" sz="3600" dirty="0">
              <a:gradFill>
                <a:gsLst>
                  <a:gs pos="0">
                    <a:schemeClr val="accent1"/>
                  </a:gs>
                  <a:gs pos="86000">
                    <a:schemeClr val="accent1"/>
                  </a:gs>
                </a:gsLst>
                <a:lin ang="5400000" scaled="0"/>
              </a:gradFill>
            </a:endParaRPr>
          </a:p>
        </p:txBody>
      </p:sp>
      <p:sp>
        <p:nvSpPr>
          <p:cNvPr id="3" name="Text Placeholder 2"/>
          <p:cNvSpPr>
            <a:spLocks noGrp="1"/>
          </p:cNvSpPr>
          <p:nvPr>
            <p:ph type="body" sz="quarter" idx="4294967295"/>
          </p:nvPr>
        </p:nvSpPr>
        <p:spPr>
          <a:xfrm>
            <a:off x="507867" y="1905000"/>
            <a:ext cx="11419090" cy="4370427"/>
          </a:xfrm>
        </p:spPr>
        <p:txBody>
          <a:bodyPr/>
          <a:lstStyle/>
          <a:p>
            <a:pPr>
              <a:buBlip>
                <a:blip r:embed="rId3"/>
              </a:buBlip>
            </a:pPr>
            <a:r>
              <a:rPr lang="en-US" dirty="0" smtClean="0">
                <a:gradFill>
                  <a:gsLst>
                    <a:gs pos="0">
                      <a:schemeClr val="tx1"/>
                    </a:gs>
                    <a:gs pos="100000">
                      <a:schemeClr val="tx1"/>
                    </a:gs>
                  </a:gsLst>
                  <a:lin ang="5400000" scaled="0"/>
                </a:gradFill>
              </a:rPr>
              <a:t>Windows Phones are powerful</a:t>
            </a:r>
          </a:p>
          <a:p>
            <a:pPr lvl="1"/>
            <a:r>
              <a:rPr lang="en-US" dirty="0" smtClean="0">
                <a:gradFill>
                  <a:gsLst>
                    <a:gs pos="0">
                      <a:schemeClr val="tx1"/>
                    </a:gs>
                    <a:gs pos="100000">
                      <a:schemeClr val="tx1"/>
                    </a:gs>
                  </a:gsLst>
                  <a:lin ang="5400000" scaled="0"/>
                </a:gradFill>
              </a:rPr>
              <a:t>Modern, fast CPU/GPU combination</a:t>
            </a:r>
          </a:p>
          <a:p>
            <a:pPr lvl="2"/>
            <a:r>
              <a:rPr lang="en-US" dirty="0" smtClean="0">
                <a:gradFill>
                  <a:gsLst>
                    <a:gs pos="0">
                      <a:schemeClr val="tx1"/>
                    </a:gs>
                    <a:gs pos="100000">
                      <a:schemeClr val="tx1"/>
                    </a:gs>
                  </a:gsLst>
                  <a:lin ang="5400000" scaled="0"/>
                </a:gradFill>
              </a:rPr>
              <a:t>Devices are useless with empty batteries</a:t>
            </a:r>
          </a:p>
          <a:p>
            <a:pPr lvl="2"/>
            <a:r>
              <a:rPr lang="en-US" dirty="0" smtClean="0">
                <a:gradFill>
                  <a:gsLst>
                    <a:gs pos="0">
                      <a:schemeClr val="tx1"/>
                    </a:gs>
                    <a:gs pos="100000">
                      <a:schemeClr val="tx1"/>
                    </a:gs>
                  </a:gsLst>
                  <a:lin ang="5400000" scaled="0"/>
                </a:gradFill>
              </a:rPr>
              <a:t>Increased functionality = decreased battery life</a:t>
            </a:r>
          </a:p>
          <a:p>
            <a:pPr lvl="1"/>
            <a:r>
              <a:rPr lang="en-US" dirty="0" smtClean="0">
                <a:gradFill>
                  <a:gsLst>
                    <a:gs pos="0">
                      <a:schemeClr val="tx1"/>
                    </a:gs>
                    <a:gs pos="100000">
                      <a:schemeClr val="tx1"/>
                    </a:gs>
                  </a:gsLst>
                  <a:lin ang="5400000" scaled="0"/>
                </a:gradFill>
              </a:rPr>
              <a:t>Performance influenced by</a:t>
            </a:r>
          </a:p>
          <a:p>
            <a:pPr lvl="2"/>
            <a:r>
              <a:rPr lang="en-US" dirty="0" smtClean="0">
                <a:gradFill>
                  <a:gsLst>
                    <a:gs pos="0">
                      <a:schemeClr val="tx1"/>
                    </a:gs>
                    <a:gs pos="100000">
                      <a:schemeClr val="tx1"/>
                    </a:gs>
                  </a:gsLst>
                  <a:lin ang="5400000" scaled="0"/>
                </a:gradFill>
              </a:rPr>
              <a:t>Managed code features</a:t>
            </a:r>
          </a:p>
          <a:p>
            <a:pPr lvl="2"/>
            <a:r>
              <a:rPr lang="en-US" dirty="0" smtClean="0">
                <a:gradFill>
                  <a:gsLst>
                    <a:gs pos="0">
                      <a:schemeClr val="tx1"/>
                    </a:gs>
                    <a:gs pos="100000">
                      <a:schemeClr val="tx1"/>
                    </a:gs>
                  </a:gsLst>
                  <a:lin ang="5400000" scaled="0"/>
                </a:gradFill>
              </a:rPr>
              <a:t>Graphic features used inside applications</a:t>
            </a:r>
          </a:p>
          <a:p>
            <a:pPr lvl="2"/>
            <a:r>
              <a:rPr lang="en-US" dirty="0" smtClean="0">
                <a:gradFill>
                  <a:gsLst>
                    <a:gs pos="0">
                      <a:schemeClr val="tx1"/>
                    </a:gs>
                    <a:gs pos="100000">
                      <a:schemeClr val="tx1"/>
                    </a:gs>
                  </a:gsLst>
                  <a:lin ang="5400000" scaled="0"/>
                </a:gradFill>
              </a:rPr>
              <a:t>Data binding strategies</a:t>
            </a:r>
          </a:p>
          <a:p>
            <a:pPr lvl="2"/>
            <a:r>
              <a:rPr lang="en-US" dirty="0" smtClean="0">
                <a:gradFill>
                  <a:gsLst>
                    <a:gs pos="0">
                      <a:schemeClr val="tx1"/>
                    </a:gs>
                    <a:gs pos="100000">
                      <a:schemeClr val="tx1"/>
                    </a:gs>
                  </a:gsLst>
                  <a:lin ang="5400000" scaled="0"/>
                </a:gradFill>
              </a:rPr>
              <a:t>Data storage strategies</a:t>
            </a:r>
          </a:p>
          <a:p>
            <a:r>
              <a:rPr lang="en-US" b="1" dirty="0">
                <a:gradFill>
                  <a:gsLst>
                    <a:gs pos="0">
                      <a:schemeClr val="accent1"/>
                    </a:gs>
                    <a:gs pos="100000">
                      <a:schemeClr val="accent1"/>
                    </a:gs>
                  </a:gsLst>
                  <a:lin ang="5400000" scaled="0"/>
                </a:gradFill>
              </a:rPr>
              <a:t>Less is </a:t>
            </a:r>
            <a:r>
              <a:rPr lang="en-US" b="1" dirty="0" smtClean="0">
                <a:gradFill>
                  <a:gsLst>
                    <a:gs pos="0">
                      <a:schemeClr val="accent1"/>
                    </a:gs>
                    <a:gs pos="100000">
                      <a:schemeClr val="accent1"/>
                    </a:gs>
                  </a:gsLst>
                  <a:lin ang="5400000" scaled="0"/>
                </a:gradFill>
              </a:rPr>
              <a:t>more</a:t>
            </a:r>
            <a:r>
              <a:rPr lang="en-US" b="1" dirty="0">
                <a:gradFill>
                  <a:gsLst>
                    <a:gs pos="0">
                      <a:schemeClr val="accent1"/>
                    </a:gs>
                    <a:gs pos="100000">
                      <a:schemeClr val="accent1"/>
                    </a:gs>
                  </a:gsLst>
                  <a:lin ang="5400000" scaled="0"/>
                </a:gradFill>
              </a:rPr>
              <a:t>!</a:t>
            </a:r>
          </a:p>
        </p:txBody>
      </p:sp>
    </p:spTree>
    <p:extLst>
      <p:ext uri="{BB962C8B-B14F-4D97-AF65-F5344CB8AC3E}">
        <p14:creationId xmlns:p14="http://schemas.microsoft.com/office/powerpoint/2010/main" val="300941553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7839559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Introduction</a:t>
            </a:r>
            <a:br>
              <a:rPr lang="en-US" dirty="0" smtClean="0"/>
            </a:br>
            <a:r>
              <a:rPr lang="en-US" sz="3600" dirty="0">
                <a:gradFill>
                  <a:gsLst>
                    <a:gs pos="0">
                      <a:schemeClr val="accent1"/>
                    </a:gs>
                    <a:gs pos="86000">
                      <a:schemeClr val="accent1"/>
                    </a:gs>
                  </a:gsLst>
                  <a:lin ang="5400000" scaled="0"/>
                </a:gradFill>
              </a:rPr>
              <a:t>Performance-aware software development</a:t>
            </a:r>
          </a:p>
        </p:txBody>
      </p:sp>
      <p:sp>
        <p:nvSpPr>
          <p:cNvPr id="3" name="Text Placeholder 2"/>
          <p:cNvSpPr>
            <a:spLocks noGrp="1"/>
          </p:cNvSpPr>
          <p:nvPr>
            <p:ph type="body" sz="quarter" idx="10"/>
          </p:nvPr>
        </p:nvSpPr>
        <p:spPr>
          <a:xfrm>
            <a:off x="519112" y="1905000"/>
            <a:ext cx="11149013" cy="4370427"/>
          </a:xfrm>
        </p:spPr>
        <p:txBody>
          <a:bodyPr/>
          <a:lstStyle/>
          <a:p>
            <a:pPr>
              <a:buBlip>
                <a:blip r:embed="rId3"/>
              </a:buBlip>
            </a:pPr>
            <a:r>
              <a:rPr lang="en-US" dirty="0" smtClean="0">
                <a:gradFill>
                  <a:gsLst>
                    <a:gs pos="0">
                      <a:schemeClr val="tx1"/>
                    </a:gs>
                    <a:gs pos="100000">
                      <a:schemeClr val="tx1"/>
                    </a:gs>
                  </a:gsLst>
                  <a:lin ang="5400000" scaled="0"/>
                </a:gradFill>
              </a:rPr>
              <a:t>Balance performance with other requirements</a:t>
            </a:r>
          </a:p>
          <a:p>
            <a:pPr lvl="1"/>
            <a:r>
              <a:rPr lang="en-US" dirty="0" smtClean="0">
                <a:gradFill>
                  <a:gsLst>
                    <a:gs pos="0">
                      <a:schemeClr val="tx1"/>
                    </a:gs>
                    <a:gs pos="100000">
                      <a:schemeClr val="tx1"/>
                    </a:gs>
                  </a:gsLst>
                  <a:lin ang="5400000" scaled="0"/>
                </a:gradFill>
              </a:rPr>
              <a:t>Don’t look at performance in isolation</a:t>
            </a:r>
          </a:p>
          <a:p>
            <a:pPr lvl="1"/>
            <a:r>
              <a:rPr lang="en-US" dirty="0" smtClean="0">
                <a:gradFill>
                  <a:gsLst>
                    <a:gs pos="0">
                      <a:schemeClr val="tx1"/>
                    </a:gs>
                    <a:gs pos="100000">
                      <a:schemeClr val="tx1"/>
                    </a:gs>
                  </a:gsLst>
                  <a:lin ang="5400000" scaled="0"/>
                </a:gradFill>
              </a:rPr>
              <a:t>Turn performance into a functional requirement</a:t>
            </a:r>
          </a:p>
          <a:p>
            <a:r>
              <a:rPr lang="en-US" dirty="0" smtClean="0">
                <a:gradFill>
                  <a:gsLst>
                    <a:gs pos="0">
                      <a:schemeClr val="tx1"/>
                    </a:gs>
                    <a:gs pos="100000">
                      <a:schemeClr val="tx1"/>
                    </a:gs>
                  </a:gsLst>
                  <a:lin ang="5400000" scaled="0"/>
                </a:gradFill>
              </a:rPr>
              <a:t>Identify and evaluate performance issues</a:t>
            </a:r>
          </a:p>
          <a:p>
            <a:pPr lvl="1"/>
            <a:r>
              <a:rPr lang="en-US" dirty="0" smtClean="0">
                <a:gradFill>
                  <a:gsLst>
                    <a:gs pos="0">
                      <a:schemeClr val="tx1"/>
                    </a:gs>
                    <a:gs pos="100000">
                      <a:schemeClr val="tx1"/>
                    </a:gs>
                  </a:gsLst>
                  <a:lin ang="5400000" scaled="0"/>
                </a:gradFill>
              </a:rPr>
              <a:t>Maximum allowed (acceptable) execution time/resource usage</a:t>
            </a:r>
          </a:p>
          <a:p>
            <a:r>
              <a:rPr lang="en-US" dirty="0" smtClean="0">
                <a:gradFill>
                  <a:gsLst>
                    <a:gs pos="0">
                      <a:schemeClr val="tx1"/>
                    </a:gs>
                    <a:gs pos="100000">
                      <a:schemeClr val="tx1"/>
                    </a:gs>
                  </a:gsLst>
                  <a:lin ang="5400000" scaled="0"/>
                </a:gradFill>
              </a:rPr>
              <a:t>Test early and frequently</a:t>
            </a:r>
          </a:p>
          <a:p>
            <a:pPr lvl="1"/>
            <a:r>
              <a:rPr lang="en-US" dirty="0" smtClean="0">
                <a:gradFill>
                  <a:gsLst>
                    <a:gs pos="0">
                      <a:schemeClr val="tx1"/>
                    </a:gs>
                    <a:gs pos="100000">
                      <a:schemeClr val="tx1"/>
                    </a:gs>
                  </a:gsLst>
                  <a:lin ang="5400000" scaled="0"/>
                </a:gradFill>
              </a:rPr>
              <a:t>Use common scenarios</a:t>
            </a:r>
          </a:p>
          <a:p>
            <a:pPr lvl="1"/>
            <a:r>
              <a:rPr lang="en-US" dirty="0" smtClean="0">
                <a:gradFill>
                  <a:gsLst>
                    <a:gs pos="0">
                      <a:schemeClr val="tx1"/>
                    </a:gs>
                    <a:gs pos="100000">
                      <a:schemeClr val="tx1"/>
                    </a:gs>
                  </a:gsLst>
                  <a:lin ang="5400000" scaled="0"/>
                </a:gradFill>
              </a:rPr>
              <a:t>Test on (multiple) device(s)</a:t>
            </a:r>
          </a:p>
          <a:p>
            <a:pPr lvl="1"/>
            <a:r>
              <a:rPr lang="en-US" dirty="0" smtClean="0">
                <a:gradFill>
                  <a:gsLst>
                    <a:gs pos="0">
                      <a:schemeClr val="tx1"/>
                    </a:gs>
                    <a:gs pos="100000">
                      <a:schemeClr val="tx1"/>
                    </a:gs>
                  </a:gsLst>
                  <a:lin ang="5400000" scaled="0"/>
                </a:gradFill>
              </a:rPr>
              <a:t>Watch out for regression</a:t>
            </a:r>
          </a:p>
        </p:txBody>
      </p:sp>
    </p:spTree>
    <p:extLst>
      <p:ext uri="{BB962C8B-B14F-4D97-AF65-F5344CB8AC3E}">
        <p14:creationId xmlns:p14="http://schemas.microsoft.com/office/powerpoint/2010/main" val="27959914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Introduction</a:t>
            </a:r>
            <a:br>
              <a:rPr lang="en-US" dirty="0" smtClean="0"/>
            </a:br>
            <a:r>
              <a:rPr lang="en-US" sz="3600" dirty="0">
                <a:gradFill>
                  <a:gsLst>
                    <a:gs pos="0">
                      <a:schemeClr val="accent1"/>
                    </a:gs>
                    <a:gs pos="86000">
                      <a:schemeClr val="accent1"/>
                    </a:gs>
                  </a:gsLst>
                  <a:lin ang="5400000" scaled="0"/>
                </a:gradFill>
              </a:rPr>
              <a:t>Important assumptions</a:t>
            </a:r>
          </a:p>
        </p:txBody>
      </p:sp>
      <p:sp>
        <p:nvSpPr>
          <p:cNvPr id="3" name="Text Placeholder 2"/>
          <p:cNvSpPr>
            <a:spLocks noGrp="1"/>
          </p:cNvSpPr>
          <p:nvPr>
            <p:ph type="body" sz="quarter" idx="10"/>
          </p:nvPr>
        </p:nvSpPr>
        <p:spPr>
          <a:xfrm>
            <a:off x="519906" y="1905000"/>
            <a:ext cx="11149013" cy="2948499"/>
          </a:xfrm>
        </p:spPr>
        <p:txBody>
          <a:bodyPr/>
          <a:lstStyle/>
          <a:p>
            <a:r>
              <a:rPr lang="en-US" dirty="0" smtClean="0"/>
              <a:t>Emulator performance ≠ device performance</a:t>
            </a:r>
          </a:p>
          <a:p>
            <a:r>
              <a:rPr lang="en-US" dirty="0" smtClean="0"/>
              <a:t>Test on real device(s)</a:t>
            </a:r>
          </a:p>
          <a:p>
            <a:r>
              <a:rPr lang="en-US" dirty="0" smtClean="0"/>
              <a:t>Test realistic scenarios</a:t>
            </a:r>
          </a:p>
          <a:p>
            <a:pPr lvl="1"/>
            <a:r>
              <a:rPr lang="en-US" dirty="0" smtClean="0"/>
              <a:t>Use Mobile Network for data connections</a:t>
            </a:r>
          </a:p>
          <a:p>
            <a:pPr lvl="1"/>
            <a:r>
              <a:rPr lang="en-US" dirty="0" smtClean="0"/>
              <a:t>Use release builds of your application</a:t>
            </a:r>
          </a:p>
          <a:p>
            <a:pPr lvl="1"/>
            <a:r>
              <a:rPr lang="en-US" dirty="0" smtClean="0"/>
              <a:t>Run detached from the debugger</a:t>
            </a:r>
          </a:p>
        </p:txBody>
      </p:sp>
      <p:sp>
        <p:nvSpPr>
          <p:cNvPr id="5" name="TextBox 4"/>
          <p:cNvSpPr txBox="1"/>
          <p:nvPr/>
        </p:nvSpPr>
        <p:spPr>
          <a:xfrm>
            <a:off x="12387714" y="2011680"/>
            <a:ext cx="126638" cy="276999"/>
          </a:xfrm>
          <a:prstGeom prst="rect">
            <a:avLst/>
          </a:prstGeom>
          <a:noFill/>
        </p:spPr>
        <p:txBody>
          <a:bodyPr wrap="none" lIns="0" tIns="0" rIns="0" bIns="0" rtlCol="0">
            <a:spAutoFit/>
          </a:bodyPr>
          <a:lstStyle/>
          <a:p>
            <a:r>
              <a:rPr lang="en-US" dirty="0"/>
              <a:t>≠</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12436416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Identifying Performance Issues</a:t>
            </a:r>
            <a:br>
              <a:rPr lang="en-US" dirty="0" smtClean="0"/>
            </a:br>
            <a:r>
              <a:rPr lang="en-US" sz="3600" dirty="0">
                <a:gradFill>
                  <a:gsLst>
                    <a:gs pos="0">
                      <a:schemeClr val="accent1"/>
                    </a:gs>
                    <a:gs pos="86000">
                      <a:schemeClr val="accent1"/>
                    </a:gs>
                  </a:gsLst>
                  <a:lin ang="5400000" scaled="0"/>
                </a:gradFill>
              </a:rPr>
              <a:t>Performance influenced by</a:t>
            </a:r>
          </a:p>
        </p:txBody>
      </p:sp>
      <p:sp>
        <p:nvSpPr>
          <p:cNvPr id="3" name="Text Placeholder 2"/>
          <p:cNvSpPr>
            <a:spLocks noGrp="1"/>
          </p:cNvSpPr>
          <p:nvPr>
            <p:ph type="body" sz="quarter" idx="10"/>
          </p:nvPr>
        </p:nvSpPr>
        <p:spPr>
          <a:xfrm>
            <a:off x="519906" y="1905000"/>
            <a:ext cx="5574507" cy="2948499"/>
          </a:xfrm>
        </p:spPr>
        <p:txBody>
          <a:bodyPr/>
          <a:lstStyle/>
          <a:p>
            <a:r>
              <a:rPr lang="en-US" dirty="0" smtClean="0"/>
              <a:t>Threading Model</a:t>
            </a:r>
          </a:p>
          <a:p>
            <a:r>
              <a:rPr lang="en-US" dirty="0" smtClean="0"/>
              <a:t>Graphics Stack</a:t>
            </a:r>
          </a:p>
          <a:p>
            <a:pPr lvl="1"/>
            <a:r>
              <a:rPr lang="en-US" dirty="0" smtClean="0"/>
              <a:t>Frame rate</a:t>
            </a:r>
          </a:p>
          <a:p>
            <a:pPr lvl="1"/>
            <a:r>
              <a:rPr lang="en-US" dirty="0" smtClean="0"/>
              <a:t>Animation</a:t>
            </a:r>
          </a:p>
          <a:p>
            <a:pPr lvl="1"/>
            <a:r>
              <a:rPr lang="en-US" dirty="0" smtClean="0"/>
              <a:t>Media</a:t>
            </a:r>
          </a:p>
          <a:p>
            <a:r>
              <a:rPr lang="en-US" dirty="0" smtClean="0"/>
              <a:t>Networking</a:t>
            </a:r>
          </a:p>
        </p:txBody>
      </p:sp>
      <p:sp>
        <p:nvSpPr>
          <p:cNvPr id="4" name="Text Placeholder 2"/>
          <p:cNvSpPr>
            <a:spLocks noGrp="1"/>
          </p:cNvSpPr>
          <p:nvPr>
            <p:ph type="body" sz="quarter" idx="4294967295"/>
          </p:nvPr>
        </p:nvSpPr>
        <p:spPr>
          <a:xfrm>
            <a:off x="6094413" y="1905000"/>
            <a:ext cx="5295900" cy="2406650"/>
          </a:xfrm>
        </p:spPr>
        <p:txBody>
          <a:bodyPr/>
          <a:lstStyle/>
          <a:p>
            <a:pPr>
              <a:buBlip>
                <a:blip r:embed="rId3"/>
              </a:buBlip>
            </a:pPr>
            <a:r>
              <a:rPr lang="en-US" dirty="0" smtClean="0">
                <a:gradFill>
                  <a:gsLst>
                    <a:gs pos="0">
                      <a:schemeClr val="tx1"/>
                    </a:gs>
                    <a:gs pos="100000">
                      <a:schemeClr val="tx1"/>
                    </a:gs>
                  </a:gsLst>
                  <a:lin ang="5400000" scaled="0"/>
                </a:gradFill>
              </a:rPr>
              <a:t>UI Model</a:t>
            </a:r>
          </a:p>
          <a:p>
            <a:pPr lvl="1"/>
            <a:r>
              <a:rPr lang="en-US" dirty="0" smtClean="0">
                <a:gradFill>
                  <a:gsLst>
                    <a:gs pos="0">
                      <a:schemeClr val="tx1"/>
                    </a:gs>
                    <a:gs pos="100000">
                      <a:schemeClr val="tx1"/>
                    </a:gs>
                  </a:gsLst>
                  <a:lin ang="5400000" scaled="0"/>
                </a:gradFill>
              </a:rPr>
              <a:t>Layout</a:t>
            </a:r>
          </a:p>
          <a:p>
            <a:pPr lvl="1"/>
            <a:r>
              <a:rPr lang="en-US" dirty="0" smtClean="0">
                <a:gradFill>
                  <a:gsLst>
                    <a:gs pos="0">
                      <a:schemeClr val="tx1"/>
                    </a:gs>
                    <a:gs pos="100000">
                      <a:schemeClr val="tx1"/>
                    </a:gs>
                  </a:gsLst>
                  <a:lin ang="5400000" scaled="0"/>
                </a:gradFill>
              </a:rPr>
              <a:t>Virtualization</a:t>
            </a:r>
          </a:p>
          <a:p>
            <a:pPr lvl="1"/>
            <a:r>
              <a:rPr lang="en-US" dirty="0" smtClean="0">
                <a:gradFill>
                  <a:gsLst>
                    <a:gs pos="0">
                      <a:schemeClr val="tx1"/>
                    </a:gs>
                    <a:gs pos="100000">
                      <a:schemeClr val="tx1"/>
                    </a:gs>
                  </a:gsLst>
                  <a:lin ang="5400000" scaled="0"/>
                </a:gradFill>
              </a:rPr>
              <a:t>Data binding</a:t>
            </a:r>
          </a:p>
          <a:p>
            <a:pPr>
              <a:buBlip>
                <a:blip r:embed="rId3"/>
              </a:buBlip>
            </a:pPr>
            <a:r>
              <a:rPr lang="en-US" dirty="0" smtClean="0">
                <a:gradFill>
                  <a:gsLst>
                    <a:gs pos="0">
                      <a:schemeClr val="tx1"/>
                    </a:gs>
                    <a:gs pos="100000">
                      <a:schemeClr val="tx1"/>
                    </a:gs>
                  </a:gsLst>
                  <a:lin ang="5400000" scaled="0"/>
                </a:gradFill>
              </a:rPr>
              <a:t>Scrolling</a:t>
            </a:r>
          </a:p>
        </p:txBody>
      </p:sp>
    </p:spTree>
    <p:extLst>
      <p:ext uri="{BB962C8B-B14F-4D97-AF65-F5344CB8AC3E}">
        <p14:creationId xmlns:p14="http://schemas.microsoft.com/office/powerpoint/2010/main" val="79240045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Identifying Performance Issues</a:t>
            </a:r>
            <a:br>
              <a:rPr lang="en-US" dirty="0" smtClean="0"/>
            </a:br>
            <a:r>
              <a:rPr lang="en-US" sz="3600" dirty="0" smtClean="0">
                <a:gradFill flip="none" rotWithShape="1">
                  <a:gsLst>
                    <a:gs pos="0">
                      <a:schemeClr val="accent1"/>
                    </a:gs>
                    <a:gs pos="86000">
                      <a:schemeClr val="accent1"/>
                    </a:gs>
                  </a:gsLst>
                  <a:lin ang="5400000" scaled="0"/>
                  <a:tileRect/>
                </a:gradFill>
              </a:rPr>
              <a:t>All applications contain multiple threads</a:t>
            </a:r>
            <a:endParaRPr lang="en-US"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4370427"/>
          </a:xfrm>
        </p:spPr>
        <p:txBody>
          <a:bodyPr/>
          <a:lstStyle/>
          <a:p>
            <a:r>
              <a:rPr lang="en-US" dirty="0" smtClean="0"/>
              <a:t>UI Thread</a:t>
            </a:r>
          </a:p>
          <a:p>
            <a:pPr lvl="1"/>
            <a:r>
              <a:rPr lang="en-US" dirty="0" smtClean="0"/>
              <a:t>Handles device input (separate input thread in Mango)</a:t>
            </a:r>
          </a:p>
          <a:p>
            <a:pPr lvl="1"/>
            <a:r>
              <a:rPr lang="en-US" dirty="0" smtClean="0"/>
              <a:t>Executes user and control code (all OS calls will run here)</a:t>
            </a:r>
          </a:p>
          <a:p>
            <a:pPr lvl="1"/>
            <a:r>
              <a:rPr lang="en-US" dirty="0" smtClean="0"/>
              <a:t>Handles ‘complex’ animations</a:t>
            </a:r>
          </a:p>
          <a:p>
            <a:r>
              <a:rPr lang="en-US" dirty="0" smtClean="0"/>
              <a:t>Compositor Thread</a:t>
            </a:r>
          </a:p>
          <a:p>
            <a:pPr lvl="1"/>
            <a:r>
              <a:rPr lang="en-US" dirty="0" smtClean="0"/>
              <a:t>Handles ‘simple’ animations of ‘simple’ properties</a:t>
            </a:r>
          </a:p>
          <a:p>
            <a:r>
              <a:rPr lang="en-US" dirty="0" smtClean="0"/>
              <a:t>Background Thread(s)</a:t>
            </a:r>
          </a:p>
          <a:p>
            <a:pPr lvl="1"/>
            <a:r>
              <a:rPr lang="en-US" dirty="0" smtClean="0"/>
              <a:t>Media Decoding</a:t>
            </a:r>
          </a:p>
          <a:p>
            <a:pPr lvl="1"/>
            <a:r>
              <a:rPr lang="en-US" dirty="0" smtClean="0"/>
              <a:t>Networking</a:t>
            </a:r>
          </a:p>
        </p:txBody>
      </p:sp>
    </p:spTree>
    <p:extLst>
      <p:ext uri="{BB962C8B-B14F-4D97-AF65-F5344CB8AC3E}">
        <p14:creationId xmlns:p14="http://schemas.microsoft.com/office/powerpoint/2010/main" val="20018609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Identifying Performance Issues</a:t>
            </a:r>
            <a:br>
              <a:rPr lang="en-US" dirty="0" smtClean="0"/>
            </a:br>
            <a:r>
              <a:rPr lang="en-US" sz="3600" dirty="0">
                <a:gradFill flip="none" rotWithShape="1">
                  <a:gsLst>
                    <a:gs pos="0">
                      <a:schemeClr val="accent1"/>
                    </a:gs>
                    <a:gs pos="86000">
                      <a:schemeClr val="accent1"/>
                    </a:gs>
                  </a:gsLst>
                  <a:lin ang="5400000" scaled="0"/>
                  <a:tileRect/>
                </a:gradFill>
              </a:rPr>
              <a:t>Use ‘cool’ UI elements carefully</a:t>
            </a:r>
          </a:p>
        </p:txBody>
      </p:sp>
      <p:sp>
        <p:nvSpPr>
          <p:cNvPr id="3" name="Text Placeholder 2"/>
          <p:cNvSpPr>
            <a:spLocks noGrp="1"/>
          </p:cNvSpPr>
          <p:nvPr>
            <p:ph type="body" sz="quarter" idx="10"/>
          </p:nvPr>
        </p:nvSpPr>
        <p:spPr>
          <a:xfrm>
            <a:off x="519112" y="1899385"/>
            <a:ext cx="11149013" cy="3964162"/>
          </a:xfrm>
        </p:spPr>
        <p:txBody>
          <a:bodyPr/>
          <a:lstStyle/>
          <a:p>
            <a:r>
              <a:rPr lang="en-US" dirty="0" smtClean="0"/>
              <a:t>Panorama Control and Pivot Control</a:t>
            </a:r>
          </a:p>
          <a:p>
            <a:pPr lvl="1"/>
            <a:r>
              <a:rPr lang="en-US" dirty="0" smtClean="0"/>
              <a:t>When are items loaded?</a:t>
            </a:r>
          </a:p>
          <a:p>
            <a:r>
              <a:rPr lang="en-US" dirty="0" err="1" smtClean="0"/>
              <a:t>ListBox</a:t>
            </a:r>
            <a:endParaRPr lang="en-US" dirty="0" smtClean="0"/>
          </a:p>
          <a:p>
            <a:pPr lvl="1"/>
            <a:r>
              <a:rPr lang="en-US" dirty="0" smtClean="0"/>
              <a:t>Virtualizing </a:t>
            </a:r>
            <a:r>
              <a:rPr lang="en-US" dirty="0" err="1" smtClean="0"/>
              <a:t>StackPanel</a:t>
            </a:r>
            <a:r>
              <a:rPr lang="en-US" dirty="0" smtClean="0"/>
              <a:t> versus </a:t>
            </a:r>
            <a:r>
              <a:rPr lang="en-US" dirty="0" err="1" smtClean="0"/>
              <a:t>StackPanel</a:t>
            </a:r>
            <a:endParaRPr lang="en-US" dirty="0" smtClean="0"/>
          </a:p>
          <a:p>
            <a:r>
              <a:rPr lang="en-US" dirty="0" smtClean="0"/>
              <a:t>Images</a:t>
            </a:r>
          </a:p>
          <a:p>
            <a:pPr lvl="1"/>
            <a:r>
              <a:rPr lang="en-US" dirty="0" smtClean="0"/>
              <a:t>Hard coded versus dynamic size</a:t>
            </a:r>
          </a:p>
          <a:p>
            <a:r>
              <a:rPr lang="en-US" dirty="0" err="1" smtClean="0"/>
              <a:t>ProgressBar</a:t>
            </a:r>
            <a:endParaRPr lang="en-US" dirty="0" smtClean="0"/>
          </a:p>
          <a:p>
            <a:pPr lvl="1"/>
            <a:r>
              <a:rPr lang="en-US" dirty="0" smtClean="0"/>
              <a:t>Use </a:t>
            </a:r>
            <a:r>
              <a:rPr lang="en-US" dirty="0" err="1" smtClean="0"/>
              <a:t>PerformanceProgressBar</a:t>
            </a:r>
            <a:r>
              <a:rPr lang="en-US" dirty="0" smtClean="0"/>
              <a:t> (SL for Windows Phone Toolkit)</a:t>
            </a:r>
          </a:p>
        </p:txBody>
      </p:sp>
    </p:spTree>
    <p:extLst>
      <p:ext uri="{BB962C8B-B14F-4D97-AF65-F5344CB8AC3E}">
        <p14:creationId xmlns:p14="http://schemas.microsoft.com/office/powerpoint/2010/main" val="11834953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Identifying Performance Issues</a:t>
            </a:r>
            <a:br>
              <a:rPr lang="en-US" dirty="0" smtClean="0"/>
            </a:br>
            <a:r>
              <a:rPr lang="en-US" sz="3600" dirty="0" smtClean="0">
                <a:gradFill flip="none" rotWithShape="1">
                  <a:gsLst>
                    <a:gs pos="0">
                      <a:schemeClr val="accent1"/>
                    </a:gs>
                    <a:gs pos="86000">
                      <a:schemeClr val="accent1"/>
                    </a:gs>
                  </a:gsLst>
                  <a:lin ang="5400000" scaled="0"/>
                  <a:tileRect/>
                </a:gradFill>
              </a:rPr>
              <a:t>Using common sense</a:t>
            </a:r>
            <a:endParaRPr lang="en-US" sz="3600" dirty="0">
              <a:gradFill flip="none" rotWithShape="1">
                <a:gsLst>
                  <a:gs pos="0">
                    <a:schemeClr val="accent1"/>
                  </a:gs>
                  <a:gs pos="86000">
                    <a:schemeClr val="accent1"/>
                  </a:gs>
                </a:gsLst>
                <a:lin ang="5400000" scaled="0"/>
                <a:tileRect/>
              </a:gradFill>
            </a:endParaRPr>
          </a:p>
        </p:txBody>
      </p:sp>
      <p:sp>
        <p:nvSpPr>
          <p:cNvPr id="3" name="Text Placeholder 2"/>
          <p:cNvSpPr>
            <a:spLocks noGrp="1"/>
          </p:cNvSpPr>
          <p:nvPr>
            <p:ph type="body" sz="quarter" idx="10"/>
          </p:nvPr>
        </p:nvSpPr>
        <p:spPr>
          <a:xfrm>
            <a:off x="519112" y="1905000"/>
            <a:ext cx="11149013" cy="4315027"/>
          </a:xfrm>
        </p:spPr>
        <p:txBody>
          <a:bodyPr/>
          <a:lstStyle/>
          <a:p>
            <a:pPr marL="404813" indent="-404813"/>
            <a:r>
              <a:rPr lang="en-US" sz="2800" dirty="0" smtClean="0"/>
              <a:t>Don’t execute hidden animations</a:t>
            </a:r>
          </a:p>
          <a:p>
            <a:pPr marL="798513" lvl="1" indent="-393700"/>
            <a:r>
              <a:rPr lang="en-US" sz="2400" dirty="0" smtClean="0"/>
              <a:t>Pivot/page with running animation only when visible</a:t>
            </a:r>
          </a:p>
          <a:p>
            <a:pPr marL="404813" indent="-404813"/>
            <a:r>
              <a:rPr lang="en-US" sz="2800" dirty="0" smtClean="0"/>
              <a:t>Be careful in hiding UI elements</a:t>
            </a:r>
          </a:p>
          <a:p>
            <a:pPr marL="798513" lvl="1" indent="-393700"/>
            <a:r>
              <a:rPr lang="en-US" sz="2400" dirty="0" smtClean="0"/>
              <a:t>Opacity 0 still means rendering activity</a:t>
            </a:r>
          </a:p>
          <a:p>
            <a:pPr marL="798513" lvl="1" indent="-393700"/>
            <a:r>
              <a:rPr lang="en-US" sz="2400" dirty="0" smtClean="0"/>
              <a:t>Use Visibility instead</a:t>
            </a:r>
          </a:p>
          <a:p>
            <a:pPr marL="404813" indent="-404813"/>
            <a:r>
              <a:rPr lang="en-US" sz="2800" dirty="0" smtClean="0"/>
              <a:t>Do you really need a full functional Bing Map Control?</a:t>
            </a:r>
          </a:p>
          <a:p>
            <a:pPr marL="798513" lvl="1" indent="-393700"/>
            <a:r>
              <a:rPr lang="en-US" sz="2400" dirty="0" smtClean="0"/>
              <a:t>Static Maps (created through REST APIs) might be enough</a:t>
            </a:r>
          </a:p>
          <a:p>
            <a:pPr marL="404813" indent="-404813"/>
            <a:r>
              <a:rPr lang="en-US" sz="2800" dirty="0" smtClean="0"/>
              <a:t>Programming Language/Class Library Features</a:t>
            </a:r>
          </a:p>
          <a:p>
            <a:pPr marL="798513" lvl="1" indent="-393700"/>
            <a:r>
              <a:rPr lang="en-US" sz="2400" dirty="0" smtClean="0"/>
              <a:t>String versus </a:t>
            </a:r>
            <a:r>
              <a:rPr lang="en-US" sz="2400" dirty="0" err="1" smtClean="0"/>
              <a:t>StringBuilder</a:t>
            </a:r>
            <a:endParaRPr lang="en-US" sz="2400" dirty="0" smtClean="0"/>
          </a:p>
          <a:p>
            <a:pPr marL="798513" lvl="1" indent="-393700"/>
            <a:r>
              <a:rPr lang="en-US" sz="2400" dirty="0" smtClean="0"/>
              <a:t>Leaking memory (anonymous event handlers)</a:t>
            </a:r>
          </a:p>
        </p:txBody>
      </p:sp>
    </p:spTree>
    <p:extLst>
      <p:ext uri="{BB962C8B-B14F-4D97-AF65-F5344CB8AC3E}">
        <p14:creationId xmlns:p14="http://schemas.microsoft.com/office/powerpoint/2010/main" val="199320041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1093</TotalTime>
  <Words>3473</Words>
  <Application>Microsoft Office PowerPoint</Application>
  <PresentationFormat>Custom</PresentationFormat>
  <Paragraphs>343</Paragraphs>
  <Slides>31</Slides>
  <Notes>26</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TENA11_BreakoutSession_Template_16x9_Final</vt:lpstr>
      <vt:lpstr>White with Consolas font for code slides</vt:lpstr>
      <vt:lpstr>TENA11_BreakoutSession_Template_16x9_Final_05132011</vt:lpstr>
      <vt:lpstr>TENA11_BreakoutSession_Template_16x9_Final (2)</vt:lpstr>
      <vt:lpstr>Lessons Learned About Application Performance on Windows Phone</vt:lpstr>
      <vt:lpstr>Agenda</vt:lpstr>
      <vt:lpstr>Introduction Performance is very important</vt:lpstr>
      <vt:lpstr>Introduction Performance-aware software development</vt:lpstr>
      <vt:lpstr>Introduction Important assumptions</vt:lpstr>
      <vt:lpstr>Identifying Performance Issues Performance influenced by</vt:lpstr>
      <vt:lpstr>Identifying Performance Issues All applications contain multiple threads</vt:lpstr>
      <vt:lpstr>Identifying Performance Issues Use ‘cool’ UI elements carefully</vt:lpstr>
      <vt:lpstr>Identifying Performance Issues Using common sense</vt:lpstr>
      <vt:lpstr>Measuring Performance An iterative action, execute frequently</vt:lpstr>
      <vt:lpstr>Solving Performance Bottlenecks Today! </vt:lpstr>
      <vt:lpstr>Background Processing Do not occupy the UI Thread</vt:lpstr>
      <vt:lpstr>The WebClient Lesson  Do not occupy the UI thread</vt:lpstr>
      <vt:lpstr>Background Processing </vt:lpstr>
      <vt:lpstr>What’s next for performance? Benefit from Fast Application Switching</vt:lpstr>
      <vt:lpstr>What’s next for performance? Benefit from the new Garbage Collector</vt:lpstr>
      <vt:lpstr>What’s Next for Performance? Use the new profiler to investigate application performance</vt:lpstr>
      <vt:lpstr>Profiling your Windows Phone Applications</vt:lpstr>
      <vt:lpstr>Summary and Call to Action</vt:lpstr>
      <vt:lpstr>Track Resources</vt:lpstr>
      <vt:lpstr>Windows Phone Related Content  Monday, May 16 </vt:lpstr>
      <vt:lpstr>Windows Phone Related Content  Tuesday, May 17</vt:lpstr>
      <vt:lpstr>Windows Phone Related Content  Tuesday, May 17</vt:lpstr>
      <vt:lpstr>Windows Phone Related Content  Wednesday, May 18</vt:lpstr>
      <vt:lpstr>Windows Phone Related Content  Thursday, May 19</vt:lpstr>
      <vt:lpstr>Windows Phone Resources Questions? Demos? The latest phones? </vt:lpstr>
      <vt:lpstr>Win a Windows Phone Contest</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WPH311: Lessons Learned About Application Performance on Windows Phone</dc:title>
  <dc:subject>Microsoft TechEd North America 2011</dc:subject>
  <dc:creator>Maarten Struys</dc:creator>
  <dc:description>Template: Jordan Cayabyab
Formatting: Lynnette Spear, Silver Fox Productions
Event Date: May 16-19, 2011
Event Location: Atlanta
Audience Type:</dc:description>
  <cp:lastModifiedBy>Shows</cp:lastModifiedBy>
  <cp:revision>35</cp:revision>
  <cp:lastPrinted>2010-05-11T05:02:34Z</cp:lastPrinted>
  <dcterms:created xsi:type="dcterms:W3CDTF">2011-03-21T10:03:53Z</dcterms:created>
  <dcterms:modified xsi:type="dcterms:W3CDTF">2011-05-19T20:32:21Z</dcterms:modified>
</cp:coreProperties>
</file>