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 id="2147483782" r:id="rId2"/>
  </p:sldMasterIdLst>
  <p:notesMasterIdLst>
    <p:notesMasterId r:id="rId36"/>
  </p:notesMasterIdLst>
  <p:handoutMasterIdLst>
    <p:handoutMasterId r:id="rId37"/>
  </p:handoutMasterIdLst>
  <p:sldIdLst>
    <p:sldId id="319" r:id="rId3"/>
    <p:sldId id="356" r:id="rId4"/>
    <p:sldId id="384" r:id="rId5"/>
    <p:sldId id="305" r:id="rId6"/>
    <p:sldId id="325" r:id="rId7"/>
    <p:sldId id="326" r:id="rId8"/>
    <p:sldId id="338" r:id="rId9"/>
    <p:sldId id="357" r:id="rId10"/>
    <p:sldId id="358" r:id="rId11"/>
    <p:sldId id="359" r:id="rId12"/>
    <p:sldId id="360" r:id="rId13"/>
    <p:sldId id="361" r:id="rId14"/>
    <p:sldId id="381" r:id="rId15"/>
    <p:sldId id="363" r:id="rId16"/>
    <p:sldId id="364" r:id="rId17"/>
    <p:sldId id="365" r:id="rId18"/>
    <p:sldId id="346" r:id="rId19"/>
    <p:sldId id="382" r:id="rId20"/>
    <p:sldId id="353" r:id="rId21"/>
    <p:sldId id="352" r:id="rId22"/>
    <p:sldId id="383" r:id="rId23"/>
    <p:sldId id="332" r:id="rId24"/>
    <p:sldId id="385" r:id="rId25"/>
    <p:sldId id="386" r:id="rId26"/>
    <p:sldId id="387" r:id="rId27"/>
    <p:sldId id="388" r:id="rId28"/>
    <p:sldId id="389" r:id="rId29"/>
    <p:sldId id="390" r:id="rId30"/>
    <p:sldId id="391" r:id="rId31"/>
    <p:sldId id="377" r:id="rId32"/>
    <p:sldId id="378" r:id="rId33"/>
    <p:sldId id="379" r:id="rId34"/>
    <p:sldId id="380" r:id="rId3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89349" autoAdjust="0"/>
  </p:normalViewPr>
  <p:slideViewPr>
    <p:cSldViewPr snapToGrid="0">
      <p:cViewPr>
        <p:scale>
          <a:sx n="66" d="100"/>
          <a:sy n="66" d="100"/>
        </p:scale>
        <p:origin x="-762" y="-7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hdr="0"/>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EB6B55D6-E2EE-4E72-B133-65EC28DE787F}"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00EE9367-36B1-42DF-B922-449D5DF37F6A}"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F750EB16-0D73-4E7E-BACA-64E20E7C6AF4}"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7EDFBD59-C584-47CA-841F-613925BDE47C}"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730C45E9-3338-4B05-BCDB-18CEC42176C3}"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AC22CF61-2D98-45B1-82D0-4BBAB4C3C8EC}"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75ECA425-7AB0-4B2D-BD11-34357F34ADF7}"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2B2BD72E-5F81-476C-A6FA-B5B362C1510D}"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C8824326-2E7E-4854-82A0-98F673AC7A0C}"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76185556-D5F4-4DDE-86F8-E0E7B7B8F2BE}"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165DF8A7-7241-462E-A598-467AAA31013B}"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D457F450-0913-4AF4-A62E-D4D22CF9E99C}"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0D288F90-16FF-4A40-8BEF-F48FFCAF1833}"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8BF5150D-1BD6-4CF8-B44B-D980A595DD09}"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5" name="Header Placeholder 3"/>
          <p:cNvSpPr>
            <a:spLocks noGrp="1"/>
          </p:cNvSpPr>
          <p:nvPr>
            <p:ph type="hdr" sz="quarter"/>
          </p:nvPr>
        </p:nvSpPr>
        <p:spPr>
          <a:xfrm>
            <a:off x="0" y="0"/>
            <a:ext cx="2971800" cy="457200"/>
          </a:xfrm>
        </p:spPr>
        <p:txBody>
          <a:bodyPr/>
          <a:lstStyle/>
          <a:p>
            <a:endParaRPr lang="en-US" dirty="0"/>
          </a:p>
        </p:txBody>
      </p:sp>
      <p:sp>
        <p:nvSpPr>
          <p:cNvPr id="8" name="Date Placeholder 7"/>
          <p:cNvSpPr>
            <a:spLocks noGrp="1"/>
          </p:cNvSpPr>
          <p:nvPr>
            <p:ph type="dt" idx="10"/>
          </p:nvPr>
        </p:nvSpPr>
        <p:spPr/>
        <p:txBody>
          <a:bodyPr/>
          <a:lstStyle/>
          <a:p>
            <a:fld id="{D04F115D-E7A5-4BB9-BECD-6C91F2414334}"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12:59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defTabSz="895696">
              <a:lnSpc>
                <a:spcPct val="100000"/>
              </a:lnSpc>
              <a:spcAft>
                <a:spcPts val="0"/>
              </a:spcAft>
              <a:defRPr/>
            </a:pPr>
            <a:endParaRPr lang="en-US" sz="1600" spc="-147" dirty="0">
              <a:gradFill>
                <a:gsLst>
                  <a:gs pos="0">
                    <a:srgbClr val="FFFFFF"/>
                  </a:gs>
                  <a:gs pos="100000">
                    <a:srgbClr val="FFFFFF"/>
                  </a:gs>
                </a:gsLst>
                <a:lin ang="5400000" scaled="0"/>
              </a:gradFill>
              <a:latin typeface="Segoe Light" pitchFamily="34" charset="0"/>
              <a:ea typeface="Segoe UI" pitchFamily="34" charset="0"/>
              <a:cs typeface="Zegoe UI SemiLight" charset="0"/>
            </a:endParaRPr>
          </a:p>
          <a:p>
            <a:pPr defTabSz="895696">
              <a:defRPr/>
            </a:pPr>
            <a:endParaRPr lang="en-US" sz="1600" dirty="0">
              <a:gradFill>
                <a:gsLst>
                  <a:gs pos="0">
                    <a:srgbClr val="FFFFFF"/>
                  </a:gs>
                  <a:gs pos="100000">
                    <a:srgbClr val="FFFFFF"/>
                  </a:gs>
                </a:gsLst>
                <a:lin ang="5400000" scaled="0"/>
              </a:gradFill>
              <a:latin typeface="Segoe Light" pitchFamily="34" charset="0"/>
            </a:endParaRPr>
          </a:p>
          <a:p>
            <a:pPr defTabSz="1065743">
              <a:lnSpc>
                <a:spcPct val="100000"/>
              </a:lnSpc>
              <a:spcAft>
                <a:spcPts val="0"/>
              </a:spcAft>
              <a:defRPr/>
            </a:pPr>
            <a:endParaRPr lang="en-US" sz="1600" dirty="0">
              <a:gradFill>
                <a:gsLst>
                  <a:gs pos="0">
                    <a:srgbClr val="FFFFFF"/>
                  </a:gs>
                  <a:gs pos="100000">
                    <a:srgbClr val="FFFFFF"/>
                  </a:gs>
                </a:gsLst>
                <a:lin ang="5400000" scaled="0"/>
              </a:gradFill>
              <a:latin typeface="Segoe Light" pitchFamily="34" charset="0"/>
              <a:ea typeface="Segoe UI" pitchFamily="34" charset="0"/>
              <a:cs typeface="Zegoe UI SemiLight" charset="0"/>
            </a:endParaRPr>
          </a:p>
          <a:p>
            <a:endParaRPr lang="en-US" dirty="0"/>
          </a:p>
        </p:txBody>
      </p:sp>
      <p:sp>
        <p:nvSpPr>
          <p:cNvPr id="5" name="Date Placeholder 4"/>
          <p:cNvSpPr>
            <a:spLocks noGrp="1"/>
          </p:cNvSpPr>
          <p:nvPr>
            <p:ph type="dt" idx="10"/>
          </p:nvPr>
        </p:nvSpPr>
        <p:spPr/>
        <p:txBody>
          <a:bodyPr/>
          <a:lstStyle/>
          <a:p>
            <a:fld id="{3E6506CB-BDAF-4A68-9EE2-78E8AC954473}"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29</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12:59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12:59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12:59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EB6B55D6-E2EE-4E72-B133-65EC28DE787F}" type="datetime1">
              <a:rPr lang="en-US" smtClean="0">
                <a:solidFill>
                  <a:prstClr val="black"/>
                </a:solidFill>
              </a:rPr>
              <a:pPr/>
              <a:t>5/17/2011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12:59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3D62A629-6D7D-48CF-B26B-BD0973AD70A1}"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382588" y="685800"/>
            <a:ext cx="6092825" cy="3429000"/>
          </a:xfrm>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p>
        </p:txBody>
      </p:sp>
      <p:sp>
        <p:nvSpPr>
          <p:cNvPr id="12" name="Footer Placeholder 5"/>
          <p:cNvSpPr txBox="1">
            <a:spLocks/>
          </p:cNvSpPr>
          <p:nvPr/>
        </p:nvSpPr>
        <p:spPr>
          <a:xfrm>
            <a:off x="0" y="8686800"/>
            <a:ext cx="6172200" cy="457200"/>
          </a:xfrm>
          <a:prstGeom prst="rect">
            <a:avLst/>
          </a:prstGeom>
        </p:spPr>
        <p:txBody>
          <a:bodyPr vert="horz" lIns="91440" tIns="45720" rIns="91440" bIns="45720" rtlCol="0" anchor="b"/>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tx1"/>
                </a:solidFill>
                <a:effectLst/>
                <a:uLnTx/>
                <a:uFillTx/>
                <a:latin typeface="Segoe" pitchFamily="34" charset="0"/>
                <a:ea typeface="+mn-ea"/>
                <a:cs typeface="+mn-cs"/>
              </a:rPr>
              <a:t>© 2010 Microsoft Corporation. All rights reserved. Microsoft, Windows, Windows Vista and other product names are or may be registered trademarks and/or trademarks in the U.S. and/or other countries.</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tx1"/>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chemeClr val="tx1"/>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chemeClr val="tx1"/>
                </a:solidFill>
                <a:effectLst/>
                <a:uLnTx/>
                <a:uFillTx/>
                <a:latin typeface="Segoe" pitchFamily="34" charset="0"/>
                <a:ea typeface="+mn-ea"/>
                <a:cs typeface="+mn-cs"/>
              </a:rPr>
              <a:t>MICROSOFT MAKES NO WARRANTIES, EXPRESS, IMPLIED OR STATUTORY, AS TO THE INFORMATION IN THIS PRESENTATION.</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Segoe" pitchFamily="34" charset="0"/>
              <a:ea typeface="+mn-ea"/>
              <a:cs typeface="+mn-cs"/>
            </a:endParaRPr>
          </a:p>
        </p:txBody>
      </p:sp>
      <p:sp>
        <p:nvSpPr>
          <p:cNvPr id="2" name="Date Placeholder 1"/>
          <p:cNvSpPr>
            <a:spLocks noGrp="1"/>
          </p:cNvSpPr>
          <p:nvPr>
            <p:ph type="dt" idx="10"/>
          </p:nvPr>
        </p:nvSpPr>
        <p:spPr/>
        <p:txBody>
          <a:bodyPr/>
          <a:lstStyle/>
          <a:p>
            <a:fld id="{A6E6BBA5-65B6-48A8-B860-8066200CFB82}" type="datetime1">
              <a:rPr lang="en-US" smtClean="0"/>
              <a:t>5/17/2011</a:t>
            </a:fld>
            <a:endParaRPr lang="en-US" dirty="0"/>
          </a:p>
        </p:txBody>
      </p:sp>
      <p:sp>
        <p:nvSpPr>
          <p:cNvPr id="3" name="Footer Placeholder 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4" name="Slide Number Placeholder 3"/>
          <p:cNvSpPr>
            <a:spLocks noGrp="1"/>
          </p:cNvSpPr>
          <p:nvPr>
            <p:ph type="sldNum" sz="quarter" idx="12"/>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382588" y="685800"/>
            <a:ext cx="6092825" cy="3429000"/>
          </a:xfrm>
        </p:spPr>
      </p:sp>
      <p:sp>
        <p:nvSpPr>
          <p:cNvPr id="7" name="Notes Placeholder 6"/>
          <p:cNvSpPr>
            <a:spLocks noGrp="1"/>
          </p:cNvSpPr>
          <p:nvPr>
            <p:ph type="body" idx="1"/>
          </p:nvPr>
        </p:nvSpPr>
        <p:spPr/>
        <p:txBody>
          <a:bodyPr>
            <a:normAutofit/>
          </a:bodyPr>
          <a:lstStyle/>
          <a:p>
            <a:endParaRPr lang="en-US"/>
          </a:p>
        </p:txBody>
      </p:sp>
      <p:sp>
        <p:nvSpPr>
          <p:cNvPr id="8" name="Header Placeholder 3"/>
          <p:cNvSpPr>
            <a:spLocks noGrp="1"/>
          </p:cNvSpPr>
          <p:nvPr>
            <p:ph type="hdr" sz="quarter"/>
          </p:nvPr>
        </p:nvSpPr>
        <p:spPr>
          <a:xfrm>
            <a:off x="0" y="0"/>
            <a:ext cx="2971800" cy="457200"/>
          </a:xfrm>
        </p:spPr>
        <p:txBody>
          <a:bodyPr/>
          <a:lstStyle/>
          <a:p>
            <a:endParaRPr lang="en-US" dirty="0"/>
          </a:p>
        </p:txBody>
      </p:sp>
      <p:sp>
        <p:nvSpPr>
          <p:cNvPr id="2" name="Date Placeholder 1"/>
          <p:cNvSpPr>
            <a:spLocks noGrp="1"/>
          </p:cNvSpPr>
          <p:nvPr>
            <p:ph type="dt" idx="10"/>
          </p:nvPr>
        </p:nvSpPr>
        <p:spPr/>
        <p:txBody>
          <a:bodyPr/>
          <a:lstStyle/>
          <a:p>
            <a:fld id="{622265C7-6BAF-4F48-995E-EE8F67622CBA}" type="datetime1">
              <a:rPr lang="en-US" smtClean="0"/>
              <a:t>5/17/2011</a:t>
            </a:fld>
            <a:endParaRPr lang="en-US" dirty="0"/>
          </a:p>
        </p:txBody>
      </p:sp>
      <p:sp>
        <p:nvSpPr>
          <p:cNvPr id="3" name="Footer Placeholder 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5" name="Slide Number Placeholder 4"/>
          <p:cNvSpPr>
            <a:spLocks noGrp="1"/>
          </p:cNvSpPr>
          <p:nvPr>
            <p:ph type="sldNum" sz="quarter" idx="12"/>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B4EA78F4-E33D-426C-B6D6-5CB04749F455}"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9507D798-F053-4719-B002-68DCACD7C561}"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8" name="Date Placeholder 7"/>
          <p:cNvSpPr>
            <a:spLocks noGrp="1"/>
          </p:cNvSpPr>
          <p:nvPr>
            <p:ph type="dt" idx="11"/>
          </p:nvPr>
        </p:nvSpPr>
        <p:spPr/>
        <p:txBody>
          <a:bodyPr/>
          <a:lstStyle/>
          <a:p>
            <a:fld id="{3C726B60-5998-41E2-942F-766FFF46D8D3}" type="datetime1">
              <a:rPr lang="en-US" smtClean="0"/>
              <a:t>5/17/2011</a:t>
            </a:fld>
            <a:endParaRPr lang="en-US" dirty="0"/>
          </a:p>
        </p:txBody>
      </p:sp>
      <p:sp>
        <p:nvSpPr>
          <p:cNvPr id="9" name="Footer Placeholder 8"/>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3"/>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3459864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53085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869436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1362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97721670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7323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9475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7061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9371049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502811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9717549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8103413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938464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79799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154824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281723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94878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887367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129043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39287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9266514"/>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8719118"/>
      </p:ext>
    </p:extLst>
  </p:cSld>
  <p:clrMap bg1="dk1" tx1="lt1" bg2="dk2" tx2="lt2" accent1="accent1" accent2="accent2" accent3="accent3" accent4="accent4" accent5="accent5" accent6="accent6" hlink="hlink" folHlink="folHlink"/>
  <p:sldLayoutIdLst>
    <p:sldLayoutId id="214748378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reate.msdn.com/"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msdn.microsoft.com/en-us/library/ff402535(v=vs.92).aspx"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windowsteamblog.com/windows_phone/b/wpdev/" TargetMode="External"/><Relationship Id="rId5" Type="http://schemas.openxmlformats.org/officeDocument/2006/relationships/hyperlink" Target="http://windowsteamblog.com/windows_phone/b/windowsphone/" TargetMode="External"/><Relationship Id="rId4" Type="http://schemas.openxmlformats.org/officeDocument/2006/relationships/hyperlink" Target="http://create.msdn.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2.png"/><Relationship Id="rId5" Type="http://schemas.openxmlformats.org/officeDocument/2006/relationships/hyperlink" Target="http://www.microsoft.com/learning" TargetMode="External"/><Relationship Id="rId10" Type="http://schemas.openxmlformats.org/officeDocument/2006/relationships/image" Target="../media/image31.emf"/><Relationship Id="rId4" Type="http://schemas.openxmlformats.org/officeDocument/2006/relationships/image" Target="../media/image28.png"/><Relationship Id="rId9" Type="http://schemas.openxmlformats.org/officeDocument/2006/relationships/image" Target="../media/image30.png"/><Relationship Id="rId14"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northamerica.msteched.com/signin"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mailto:tespkr@microsoft.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create.msdn.co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Introduction</a:t>
            </a:r>
            <a:br>
              <a:rPr lang="en-US" dirty="0" smtClean="0"/>
            </a:br>
            <a:r>
              <a:rPr lang="en-US" sz="3600" dirty="0">
                <a:gradFill>
                  <a:gsLst>
                    <a:gs pos="0">
                      <a:schemeClr val="accent1"/>
                    </a:gs>
                    <a:gs pos="100000">
                      <a:schemeClr val="accent1"/>
                    </a:gs>
                  </a:gsLst>
                  <a:lin ang="5400000" scaled="0"/>
                </a:gradFill>
              </a:rPr>
              <a:t>The right tool at the right time</a:t>
            </a:r>
          </a:p>
        </p:txBody>
      </p:sp>
      <p:sp>
        <p:nvSpPr>
          <p:cNvPr id="3" name="Text Placeholder 2"/>
          <p:cNvSpPr>
            <a:spLocks noGrp="1"/>
          </p:cNvSpPr>
          <p:nvPr>
            <p:ph type="body" sz="quarter" idx="10"/>
          </p:nvPr>
        </p:nvSpPr>
        <p:spPr>
          <a:xfrm>
            <a:off x="519906" y="1905000"/>
            <a:ext cx="11149013" cy="4561249"/>
          </a:xfrm>
        </p:spPr>
        <p:txBody>
          <a:bodyPr/>
          <a:lstStyle/>
          <a:p>
            <a:r>
              <a:rPr lang="en-US" sz="3600" b="1" spc="-100" dirty="0">
                <a:ln w="3175">
                  <a:noFill/>
                </a:ln>
                <a:gradFill>
                  <a:gsLst>
                    <a:gs pos="0">
                      <a:schemeClr val="accent1"/>
                    </a:gs>
                    <a:gs pos="100000">
                      <a:schemeClr val="accent1"/>
                    </a:gs>
                  </a:gsLst>
                  <a:lin ang="5400000" scaled="0"/>
                </a:gradFill>
                <a:latin typeface="+mj-lt"/>
                <a:cs typeface="Arial" charset="0"/>
              </a:rPr>
              <a:t>Expression Blend 4</a:t>
            </a:r>
            <a:r>
              <a:rPr lang="en-US" dirty="0" smtClean="0"/>
              <a:t> [for Windows Phone]</a:t>
            </a:r>
          </a:p>
          <a:p>
            <a:pPr lvl="1"/>
            <a:r>
              <a:rPr lang="en-US" dirty="0" smtClean="0"/>
              <a:t>Design great User Interfaces for Windows Phone Applications</a:t>
            </a:r>
          </a:p>
          <a:p>
            <a:pPr lvl="1"/>
            <a:r>
              <a:rPr lang="en-US" dirty="0" smtClean="0"/>
              <a:t>No code/software development skills required</a:t>
            </a:r>
          </a:p>
          <a:p>
            <a:r>
              <a:rPr lang="en-US" sz="3600" b="1" spc="-100" dirty="0">
                <a:ln w="3175">
                  <a:noFill/>
                </a:ln>
                <a:gradFill>
                  <a:gsLst>
                    <a:gs pos="0">
                      <a:schemeClr val="accent1"/>
                    </a:gs>
                    <a:gs pos="100000">
                      <a:schemeClr val="accent1"/>
                    </a:gs>
                  </a:gsLst>
                  <a:lin ang="5400000" scaled="0"/>
                </a:gradFill>
                <a:latin typeface="+mj-lt"/>
                <a:cs typeface="Arial" charset="0"/>
              </a:rPr>
              <a:t>Visual Studio 2010</a:t>
            </a:r>
            <a:r>
              <a:rPr lang="en-US" dirty="0" smtClean="0"/>
              <a:t> [Express for Windows Phone]</a:t>
            </a:r>
          </a:p>
          <a:p>
            <a:pPr lvl="1"/>
            <a:r>
              <a:rPr lang="en-US" dirty="0" smtClean="0"/>
              <a:t>Develop great Windows Phone Applications</a:t>
            </a:r>
          </a:p>
          <a:p>
            <a:pPr lvl="1"/>
            <a:r>
              <a:rPr lang="en-US" dirty="0" smtClean="0"/>
              <a:t>Debug your applications</a:t>
            </a:r>
          </a:p>
          <a:p>
            <a:pPr lvl="1"/>
            <a:r>
              <a:rPr lang="en-US" dirty="0" smtClean="0"/>
              <a:t>Find performance bottlenecks in your applications (Mango)</a:t>
            </a:r>
          </a:p>
          <a:p>
            <a:r>
              <a:rPr lang="en-US" dirty="0" smtClean="0"/>
              <a:t>Both tools integrate seamlessly with each other</a:t>
            </a:r>
          </a:p>
          <a:p>
            <a:r>
              <a:rPr lang="en-US" dirty="0" smtClean="0"/>
              <a:t>Use Device Emulator as initial target device</a:t>
            </a:r>
          </a:p>
        </p:txBody>
      </p:sp>
    </p:spTree>
    <p:extLst>
      <p:ext uri="{BB962C8B-B14F-4D97-AF65-F5344CB8AC3E}">
        <p14:creationId xmlns:p14="http://schemas.microsoft.com/office/powerpoint/2010/main" val="25325560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Designing a Windows Phone Application</a:t>
            </a:r>
            <a:br>
              <a:rPr lang="en-US" dirty="0" smtClean="0"/>
            </a:br>
            <a:r>
              <a:rPr lang="en-US" sz="3600" dirty="0">
                <a:gradFill>
                  <a:gsLst>
                    <a:gs pos="0">
                      <a:schemeClr val="accent1"/>
                    </a:gs>
                    <a:gs pos="100000">
                      <a:schemeClr val="accent1"/>
                    </a:gs>
                  </a:gsLst>
                  <a:lin ang="5400000" scaled="0"/>
                </a:gradFill>
              </a:rPr>
              <a:t>Using Expression Blend</a:t>
            </a:r>
          </a:p>
        </p:txBody>
      </p:sp>
      <p:sp>
        <p:nvSpPr>
          <p:cNvPr id="3" name="Text Placeholder 2"/>
          <p:cNvSpPr>
            <a:spLocks noGrp="1"/>
          </p:cNvSpPr>
          <p:nvPr>
            <p:ph type="body" sz="quarter" idx="10"/>
          </p:nvPr>
        </p:nvSpPr>
        <p:spPr>
          <a:xfrm>
            <a:off x="519906" y="1905000"/>
            <a:ext cx="11149013" cy="4228850"/>
          </a:xfrm>
        </p:spPr>
        <p:txBody>
          <a:bodyPr/>
          <a:lstStyle/>
          <a:p>
            <a:r>
              <a:rPr lang="en-US" sz="2800" dirty="0" smtClean="0"/>
              <a:t>Create </a:t>
            </a:r>
            <a:r>
              <a:rPr lang="en-US" sz="2800" b="1" dirty="0" smtClean="0">
                <a:gradFill>
                  <a:gsLst>
                    <a:gs pos="0">
                      <a:schemeClr val="accent1"/>
                    </a:gs>
                    <a:gs pos="100000">
                      <a:schemeClr val="accent1"/>
                    </a:gs>
                  </a:gsLst>
                  <a:lin ang="5400000" scaled="0"/>
                </a:gradFill>
              </a:rPr>
              <a:t>prototypes</a:t>
            </a:r>
            <a:r>
              <a:rPr lang="en-US" sz="2800" dirty="0" smtClean="0">
                <a:gradFill>
                  <a:gsLst>
                    <a:gs pos="0">
                      <a:schemeClr val="accent1"/>
                    </a:gs>
                    <a:gs pos="100000">
                      <a:schemeClr val="accent1"/>
                    </a:gs>
                  </a:gsLst>
                  <a:lin ang="5400000" scaled="0"/>
                </a:gradFill>
              </a:rPr>
              <a:t> </a:t>
            </a:r>
            <a:r>
              <a:rPr lang="en-US" sz="2800" dirty="0" smtClean="0"/>
              <a:t>and user </a:t>
            </a:r>
            <a:r>
              <a:rPr lang="en-US" sz="2800" b="1" dirty="0">
                <a:gradFill>
                  <a:gsLst>
                    <a:gs pos="0">
                      <a:schemeClr val="accent1"/>
                    </a:gs>
                    <a:gs pos="100000">
                      <a:schemeClr val="accent1"/>
                    </a:gs>
                  </a:gsLst>
                  <a:lin ang="5400000" scaled="0"/>
                </a:gradFill>
              </a:rPr>
              <a:t>interfaces</a:t>
            </a:r>
            <a:r>
              <a:rPr lang="en-US" sz="2800" dirty="0" smtClean="0"/>
              <a:t/>
            </a:r>
            <a:br>
              <a:rPr lang="en-US" sz="2800" dirty="0" smtClean="0"/>
            </a:br>
            <a:r>
              <a:rPr lang="en-US" sz="2800" dirty="0" smtClean="0"/>
              <a:t>for Windows Phone</a:t>
            </a:r>
          </a:p>
          <a:p>
            <a:pPr lvl="1"/>
            <a:r>
              <a:rPr lang="en-US" sz="2400" dirty="0" err="1" smtClean="0"/>
              <a:t>SketchFlow</a:t>
            </a:r>
            <a:r>
              <a:rPr lang="en-US" sz="2400" dirty="0" smtClean="0"/>
              <a:t> for Windows Phone included (Mango)</a:t>
            </a:r>
          </a:p>
          <a:p>
            <a:r>
              <a:rPr lang="en-US" sz="2800" dirty="0" smtClean="0"/>
              <a:t>Full </a:t>
            </a:r>
            <a:r>
              <a:rPr lang="en-US" sz="2800" b="1" dirty="0">
                <a:gradFill>
                  <a:gsLst>
                    <a:gs pos="0">
                      <a:schemeClr val="accent1"/>
                    </a:gs>
                    <a:gs pos="100000">
                      <a:schemeClr val="accent1"/>
                    </a:gs>
                  </a:gsLst>
                  <a:lin ang="5400000" scaled="0"/>
                </a:gradFill>
              </a:rPr>
              <a:t>Silverlight 4</a:t>
            </a:r>
            <a:r>
              <a:rPr lang="en-US" sz="2800" dirty="0" smtClean="0"/>
              <a:t> support (Mango)</a:t>
            </a:r>
          </a:p>
          <a:p>
            <a:pPr lvl="1"/>
            <a:r>
              <a:rPr lang="en-US" sz="2400" dirty="0" err="1" smtClean="0"/>
              <a:t>PathListBox</a:t>
            </a:r>
            <a:endParaRPr lang="en-US" sz="2400" dirty="0" smtClean="0"/>
          </a:p>
          <a:p>
            <a:pPr lvl="1"/>
            <a:r>
              <a:rPr lang="en-US" sz="2400" dirty="0" smtClean="0"/>
              <a:t>Shapes</a:t>
            </a:r>
          </a:p>
          <a:p>
            <a:pPr lvl="1"/>
            <a:r>
              <a:rPr lang="en-US" sz="2400" dirty="0" smtClean="0"/>
              <a:t>New Behavior (MVVM made easier)</a:t>
            </a:r>
          </a:p>
          <a:p>
            <a:r>
              <a:rPr lang="en-US" sz="2800" dirty="0" smtClean="0"/>
              <a:t>Create </a:t>
            </a:r>
            <a:r>
              <a:rPr lang="en-US" sz="2800" b="1" dirty="0">
                <a:gradFill>
                  <a:gsLst>
                    <a:gs pos="0">
                      <a:schemeClr val="accent1"/>
                    </a:gs>
                    <a:gs pos="100000">
                      <a:schemeClr val="accent1"/>
                    </a:gs>
                  </a:gsLst>
                  <a:lin ang="5400000" scaled="0"/>
                </a:gradFill>
              </a:rPr>
              <a:t>sample data</a:t>
            </a:r>
            <a:r>
              <a:rPr lang="en-US" sz="2800" dirty="0" smtClean="0"/>
              <a:t> prior to ‘real’ data availability</a:t>
            </a:r>
          </a:p>
          <a:p>
            <a:r>
              <a:rPr lang="en-US" sz="2800" dirty="0" smtClean="0"/>
              <a:t>No code/software development skills required</a:t>
            </a:r>
          </a:p>
          <a:p>
            <a:pPr lvl="1"/>
            <a:r>
              <a:rPr lang="en-US" sz="2400" dirty="0" smtClean="0"/>
              <a:t>Learning curve for Software Developers</a:t>
            </a:r>
          </a:p>
        </p:txBody>
      </p:sp>
      <p:pic>
        <p:nvPicPr>
          <p:cNvPr id="2051" name="Picture 3" descr="\\sfp\work\White_Whale\5-10396_TechEd_Windows_Phone\Working\David\Art\xBLEND3_photoscope_wglow-resiz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856" y="1373369"/>
            <a:ext cx="3889375" cy="410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86310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fp\work\White_Whale\5-10396_TechEd_Windows_Phone\Working\David\Art\Phone_with_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4343400"/>
            <a:ext cx="4339966" cy="2317848"/>
          </a:xfrm>
          <a:prstGeom prst="rect">
            <a:avLst/>
          </a:prstGeom>
          <a:noFill/>
          <a:effectLst>
            <a:outerShdw blurRad="40005" dist="22860" dir="5400000" algn="tl" rotWithShape="0">
              <a:prstClr val="black">
                <a:alpha val="35000"/>
              </a:prstClr>
            </a:outerShdw>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Designing a Windows</a:t>
            </a:r>
            <a:br>
              <a:rPr lang="en-US" smtClean="0"/>
            </a:br>
            <a:r>
              <a:rPr lang="en-US" smtClean="0"/>
              <a:t>Phone Application</a:t>
            </a:r>
            <a:endParaRPr lang="en-US" dirty="0"/>
          </a:p>
        </p:txBody>
      </p:sp>
    </p:spTree>
    <p:extLst>
      <p:ext uri="{BB962C8B-B14F-4D97-AF65-F5344CB8AC3E}">
        <p14:creationId xmlns:p14="http://schemas.microsoft.com/office/powerpoint/2010/main" val="174052422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Developing a Windows Phone Application</a:t>
            </a:r>
            <a:br>
              <a:rPr lang="en-US" dirty="0" smtClean="0"/>
            </a:br>
            <a:r>
              <a:rPr lang="en-US" sz="3600" dirty="0">
                <a:gradFill>
                  <a:gsLst>
                    <a:gs pos="0">
                      <a:schemeClr val="accent1"/>
                    </a:gs>
                    <a:gs pos="100000">
                      <a:schemeClr val="accent1"/>
                    </a:gs>
                  </a:gsLst>
                  <a:lin ang="5400000" scaled="0"/>
                </a:gradFill>
                <a:latin typeface="+mn-lt"/>
                <a:cs typeface="+mn-cs"/>
              </a:rPr>
              <a:t>Using Visual Studio 2010</a:t>
            </a:r>
            <a:endParaRPr lang="en-US" sz="3200" dirty="0">
              <a:gradFill>
                <a:gsLst>
                  <a:gs pos="0">
                    <a:schemeClr val="accent1"/>
                  </a:gs>
                  <a:gs pos="100000">
                    <a:schemeClr val="accent1"/>
                  </a:gs>
                </a:gsLst>
                <a:lin ang="5400000" scaled="0"/>
              </a:gradFill>
              <a:latin typeface="+mn-lt"/>
              <a:cs typeface="+mn-cs"/>
            </a:endParaRPr>
          </a:p>
        </p:txBody>
      </p:sp>
      <p:sp>
        <p:nvSpPr>
          <p:cNvPr id="3" name="Text Placeholder 2"/>
          <p:cNvSpPr>
            <a:spLocks noGrp="1"/>
          </p:cNvSpPr>
          <p:nvPr>
            <p:ph type="body" sz="quarter" idx="10"/>
          </p:nvPr>
        </p:nvSpPr>
        <p:spPr>
          <a:xfrm>
            <a:off x="519906" y="1905000"/>
            <a:ext cx="11149013" cy="4031873"/>
          </a:xfrm>
        </p:spPr>
        <p:txBody>
          <a:bodyPr/>
          <a:lstStyle/>
          <a:p>
            <a:r>
              <a:rPr lang="en-US" dirty="0" smtClean="0"/>
              <a:t>Support for both Windows Phone 7 and Mango</a:t>
            </a:r>
          </a:p>
          <a:p>
            <a:r>
              <a:rPr lang="en-US" dirty="0" smtClean="0"/>
              <a:t>Target Silverlight, XNA Framework, or both</a:t>
            </a:r>
          </a:p>
          <a:p>
            <a:r>
              <a:rPr lang="en-US" dirty="0" smtClean="0"/>
              <a:t>Add </a:t>
            </a:r>
            <a:r>
              <a:rPr lang="en-US" b="1" dirty="0" smtClean="0">
                <a:gradFill>
                  <a:gsLst>
                    <a:gs pos="0">
                      <a:schemeClr val="accent1"/>
                    </a:gs>
                    <a:gs pos="100000">
                      <a:schemeClr val="accent1"/>
                    </a:gs>
                  </a:gsLst>
                  <a:lin ang="5400000" scaled="0"/>
                </a:gradFill>
              </a:rPr>
              <a:t>functionality</a:t>
            </a:r>
            <a:r>
              <a:rPr lang="en-US" dirty="0" smtClean="0"/>
              <a:t> to a Windows Phone Application</a:t>
            </a:r>
          </a:p>
          <a:p>
            <a:pPr lvl="1"/>
            <a:r>
              <a:rPr lang="en-US" dirty="0" smtClean="0"/>
              <a:t>Develop in </a:t>
            </a:r>
            <a:r>
              <a:rPr lang="en-US" dirty="0" smtClean="0">
                <a:gradFill>
                  <a:gsLst>
                    <a:gs pos="0">
                      <a:schemeClr val="accent1"/>
                    </a:gs>
                    <a:gs pos="100000">
                      <a:schemeClr val="accent1"/>
                    </a:gs>
                  </a:gsLst>
                  <a:lin ang="5400000" scaled="0"/>
                </a:gradFill>
              </a:rPr>
              <a:t>C#</a:t>
            </a:r>
            <a:r>
              <a:rPr lang="en-US" dirty="0" smtClean="0"/>
              <a:t> or </a:t>
            </a:r>
            <a:r>
              <a:rPr lang="en-US" dirty="0">
                <a:gradFill>
                  <a:gsLst>
                    <a:gs pos="0">
                      <a:schemeClr val="accent1"/>
                    </a:gs>
                    <a:gs pos="100000">
                      <a:schemeClr val="accent1"/>
                    </a:gs>
                  </a:gsLst>
                  <a:lin ang="5400000" scaled="0"/>
                </a:gradFill>
              </a:rPr>
              <a:t>Visual Basic.NET</a:t>
            </a:r>
          </a:p>
          <a:p>
            <a:pPr lvl="1"/>
            <a:r>
              <a:rPr lang="en-US" dirty="0" smtClean="0"/>
              <a:t>Remote debugging capabilities for Emulator/Device</a:t>
            </a:r>
          </a:p>
          <a:p>
            <a:pPr lvl="1"/>
            <a:r>
              <a:rPr lang="en-US" dirty="0">
                <a:gradFill>
                  <a:gsLst>
                    <a:gs pos="0">
                      <a:schemeClr val="accent1"/>
                    </a:gs>
                    <a:gs pos="100000">
                      <a:schemeClr val="accent1"/>
                    </a:gs>
                  </a:gsLst>
                  <a:lin ang="5400000" scaled="0"/>
                </a:gradFill>
              </a:rPr>
              <a:t>Profiling</a:t>
            </a:r>
            <a:r>
              <a:rPr lang="en-US" dirty="0" smtClean="0"/>
              <a:t> capabilities (Mango)</a:t>
            </a:r>
          </a:p>
          <a:p>
            <a:r>
              <a:rPr lang="en-US" dirty="0" smtClean="0"/>
              <a:t>No design skills required</a:t>
            </a:r>
          </a:p>
          <a:p>
            <a:r>
              <a:rPr lang="en-US" dirty="0" smtClean="0"/>
              <a:t>Runs side-by-side with Visual Studio 2008</a:t>
            </a:r>
          </a:p>
        </p:txBody>
      </p:sp>
      <p:pic>
        <p:nvPicPr>
          <p:cNvPr id="4101" name="Picture 5" descr="\\SFP\Resources\Microsoft Presentation Resources\DVD_Art_08-10-2010\Logos\Visual Studio\_Visual Studio (Brand)\VS_h_rgb_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039" y="6017226"/>
            <a:ext cx="4098503" cy="60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3905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Developing a Windows</a:t>
            </a:r>
            <a:br>
              <a:rPr lang="en-US" smtClean="0"/>
            </a:br>
            <a:r>
              <a:rPr lang="en-US" smtClean="0"/>
              <a:t>Phone Application</a:t>
            </a:r>
            <a:endParaRPr lang="en-US" dirty="0"/>
          </a:p>
        </p:txBody>
      </p:sp>
      <p:sp>
        <p:nvSpPr>
          <p:cNvPr id="7" name="Subtitle 6"/>
          <p:cNvSpPr>
            <a:spLocks noGrp="1"/>
          </p:cNvSpPr>
          <p:nvPr>
            <p:ph type="subTitle" idx="1"/>
          </p:nvPr>
        </p:nvSpPr>
        <p:spPr/>
        <p:txBody>
          <a:bodyPr/>
          <a:lstStyle/>
          <a:p>
            <a:endParaRPr lang="en-US"/>
          </a:p>
        </p:txBody>
      </p:sp>
      <p:pic>
        <p:nvPicPr>
          <p:cNvPr id="9" name="Picture 2" descr="\\sfp\work\White_Whale\5-10396_TechEd_Windows_Phone\Working\David\Art\Phone_with_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4343400"/>
            <a:ext cx="4339966" cy="2317848"/>
          </a:xfrm>
          <a:prstGeom prst="rect">
            <a:avLst/>
          </a:prstGeom>
          <a:noFill/>
          <a:effectLst>
            <a:outerShdw blurRad="40005" dist="22860" dir="5400000" algn="tl" rotWithShape="0">
              <a:prstClr val="black">
                <a:alpha val="3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4840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Testing a Windows Phone Application</a:t>
            </a:r>
            <a:br>
              <a:rPr lang="en-US" dirty="0" smtClean="0"/>
            </a:br>
            <a:r>
              <a:rPr lang="en-US" sz="3600" dirty="0">
                <a:gradFill>
                  <a:gsLst>
                    <a:gs pos="0">
                      <a:schemeClr val="accent1"/>
                    </a:gs>
                    <a:gs pos="100000">
                      <a:schemeClr val="accent1"/>
                    </a:gs>
                  </a:gsLst>
                  <a:lin ang="5400000" scaled="0"/>
                </a:gradFill>
                <a:latin typeface="+mn-lt"/>
                <a:cs typeface="+mn-cs"/>
              </a:rPr>
              <a:t>Target devices</a:t>
            </a:r>
            <a:endParaRPr lang="en-US" sz="2800" dirty="0">
              <a:gradFill>
                <a:gsLst>
                  <a:gs pos="0">
                    <a:schemeClr val="accent1"/>
                  </a:gs>
                  <a:gs pos="100000">
                    <a:schemeClr val="accent1"/>
                  </a:gs>
                </a:gsLst>
                <a:lin ang="5400000" scaled="0"/>
              </a:gradFill>
              <a:latin typeface="+mn-lt"/>
              <a:cs typeface="+mn-cs"/>
            </a:endParaRPr>
          </a:p>
        </p:txBody>
      </p:sp>
      <p:sp>
        <p:nvSpPr>
          <p:cNvPr id="3" name="Text Placeholder 2"/>
          <p:cNvSpPr>
            <a:spLocks noGrp="1"/>
          </p:cNvSpPr>
          <p:nvPr>
            <p:ph type="body" sz="quarter" idx="10"/>
          </p:nvPr>
        </p:nvSpPr>
        <p:spPr>
          <a:xfrm>
            <a:off x="519112" y="1905000"/>
            <a:ext cx="11149013" cy="4370427"/>
          </a:xfrm>
        </p:spPr>
        <p:txBody>
          <a:bodyPr/>
          <a:lstStyle/>
          <a:p>
            <a:r>
              <a:rPr lang="en-US" dirty="0" smtClean="0"/>
              <a:t>Device Emulator</a:t>
            </a:r>
          </a:p>
          <a:p>
            <a:pPr lvl="1"/>
            <a:r>
              <a:rPr lang="en-US" dirty="0" smtClean="0"/>
              <a:t>More realistic </a:t>
            </a:r>
            <a:r>
              <a:rPr lang="en-US" dirty="0">
                <a:gradFill>
                  <a:gsLst>
                    <a:gs pos="0">
                      <a:schemeClr val="accent1"/>
                    </a:gs>
                    <a:gs pos="100000">
                      <a:schemeClr val="accent1"/>
                    </a:gs>
                  </a:gsLst>
                  <a:lin ang="5400000" scaled="0"/>
                </a:gradFill>
              </a:rPr>
              <a:t>performance</a:t>
            </a:r>
            <a:r>
              <a:rPr lang="en-US" dirty="0" smtClean="0"/>
              <a:t> characteristics with Mango tools</a:t>
            </a:r>
          </a:p>
          <a:p>
            <a:pPr lvl="1"/>
            <a:r>
              <a:rPr lang="en-US" dirty="0" smtClean="0"/>
              <a:t>Emulate </a:t>
            </a:r>
            <a:r>
              <a:rPr lang="en-US" dirty="0">
                <a:gradFill>
                  <a:gsLst>
                    <a:gs pos="0">
                      <a:schemeClr val="accent1"/>
                    </a:gs>
                    <a:gs pos="100000">
                      <a:schemeClr val="accent1"/>
                    </a:gs>
                  </a:gsLst>
                  <a:lin ang="5400000" scaled="0"/>
                </a:gradFill>
              </a:rPr>
              <a:t>accelerometer</a:t>
            </a:r>
            <a:r>
              <a:rPr lang="en-US" dirty="0" smtClean="0"/>
              <a:t> readings</a:t>
            </a:r>
          </a:p>
          <a:p>
            <a:pPr lvl="1"/>
            <a:r>
              <a:rPr lang="en-US" dirty="0" smtClean="0"/>
              <a:t>Emulate </a:t>
            </a:r>
            <a:r>
              <a:rPr lang="en-US" dirty="0">
                <a:gradFill>
                  <a:gsLst>
                    <a:gs pos="0">
                      <a:schemeClr val="accent1"/>
                    </a:gs>
                    <a:gs pos="100000">
                      <a:schemeClr val="accent1"/>
                    </a:gs>
                  </a:gsLst>
                  <a:lin ang="5400000" scaled="0"/>
                </a:gradFill>
              </a:rPr>
              <a:t>location</a:t>
            </a:r>
            <a:r>
              <a:rPr lang="en-US" dirty="0" smtClean="0"/>
              <a:t> readings</a:t>
            </a:r>
          </a:p>
          <a:p>
            <a:r>
              <a:rPr lang="en-US" dirty="0" smtClean="0"/>
              <a:t>Any Windows Phone Device</a:t>
            </a:r>
          </a:p>
          <a:p>
            <a:pPr lvl="1"/>
            <a:r>
              <a:rPr lang="en-US" dirty="0" smtClean="0"/>
              <a:t>Real performance characteristics</a:t>
            </a:r>
          </a:p>
          <a:p>
            <a:pPr lvl="1"/>
            <a:r>
              <a:rPr lang="en-US" dirty="0" smtClean="0"/>
              <a:t>Needed to test the UI experience</a:t>
            </a:r>
          </a:p>
          <a:p>
            <a:pPr lvl="1"/>
            <a:r>
              <a:rPr lang="en-US" dirty="0" smtClean="0"/>
              <a:t>Location Aware applications hard to test</a:t>
            </a:r>
          </a:p>
          <a:p>
            <a:r>
              <a:rPr lang="en-US" dirty="0" smtClean="0"/>
              <a:t>Use both during your development life cycle</a:t>
            </a:r>
          </a:p>
        </p:txBody>
      </p:sp>
    </p:spTree>
    <p:extLst>
      <p:ext uri="{BB962C8B-B14F-4D97-AF65-F5344CB8AC3E}">
        <p14:creationId xmlns:p14="http://schemas.microsoft.com/office/powerpoint/2010/main" val="5730489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Testing a Windows Phone Application</a:t>
            </a:r>
            <a:br>
              <a:rPr lang="en-US" dirty="0" smtClean="0"/>
            </a:br>
            <a:r>
              <a:rPr lang="en-US" sz="3600" dirty="0">
                <a:gradFill>
                  <a:gsLst>
                    <a:gs pos="0">
                      <a:schemeClr val="accent1"/>
                    </a:gs>
                    <a:gs pos="100000">
                      <a:schemeClr val="accent1"/>
                    </a:gs>
                  </a:gsLst>
                  <a:lin ang="5400000" scaled="0"/>
                </a:gradFill>
                <a:latin typeface="+mn-lt"/>
                <a:cs typeface="+mn-cs"/>
              </a:rPr>
              <a:t>Visual Studio 2010 debugging capabilities</a:t>
            </a:r>
            <a:endParaRPr lang="en-US" sz="3200" dirty="0">
              <a:gradFill>
                <a:gsLst>
                  <a:gs pos="0">
                    <a:schemeClr val="accent1"/>
                  </a:gs>
                  <a:gs pos="100000">
                    <a:schemeClr val="accent1"/>
                  </a:gs>
                </a:gsLst>
                <a:lin ang="5400000" scaled="0"/>
              </a:gradFill>
              <a:latin typeface="+mn-lt"/>
              <a:cs typeface="+mn-cs"/>
            </a:endParaRPr>
          </a:p>
        </p:txBody>
      </p:sp>
      <p:sp>
        <p:nvSpPr>
          <p:cNvPr id="3" name="Text Placeholder 2"/>
          <p:cNvSpPr>
            <a:spLocks noGrp="1"/>
          </p:cNvSpPr>
          <p:nvPr>
            <p:ph type="body" sz="quarter" idx="10"/>
          </p:nvPr>
        </p:nvSpPr>
        <p:spPr>
          <a:xfrm>
            <a:off x="519906" y="1905000"/>
            <a:ext cx="11149013" cy="4167295"/>
          </a:xfrm>
        </p:spPr>
        <p:txBody>
          <a:bodyPr/>
          <a:lstStyle/>
          <a:p>
            <a:r>
              <a:rPr lang="en-US" dirty="0" smtClean="0"/>
              <a:t>Target </a:t>
            </a:r>
            <a:r>
              <a:rPr lang="en-US" dirty="0">
                <a:gradFill>
                  <a:gsLst>
                    <a:gs pos="0">
                      <a:schemeClr val="accent1"/>
                    </a:gs>
                    <a:gs pos="100000">
                      <a:schemeClr val="accent1"/>
                    </a:gs>
                  </a:gsLst>
                  <a:lin ang="5400000" scaled="0"/>
                </a:gradFill>
              </a:rPr>
              <a:t>any</a:t>
            </a:r>
            <a:r>
              <a:rPr lang="en-US" dirty="0" smtClean="0"/>
              <a:t> Windows Phone Device</a:t>
            </a:r>
          </a:p>
          <a:p>
            <a:r>
              <a:rPr lang="en-US" dirty="0" smtClean="0"/>
              <a:t>Setting breakpoints</a:t>
            </a:r>
          </a:p>
          <a:p>
            <a:r>
              <a:rPr lang="en-US" dirty="0" smtClean="0"/>
              <a:t>Inspecting/setting variables</a:t>
            </a:r>
          </a:p>
          <a:p>
            <a:r>
              <a:rPr lang="en-US" dirty="0" smtClean="0"/>
              <a:t>Direct execution of individual methods</a:t>
            </a:r>
          </a:p>
          <a:p>
            <a:r>
              <a:rPr lang="en-US" dirty="0" smtClean="0"/>
              <a:t>View trace/debug information in the Output Window</a:t>
            </a:r>
          </a:p>
          <a:p>
            <a:r>
              <a:rPr lang="en-US" dirty="0" smtClean="0"/>
              <a:t>Test </a:t>
            </a:r>
            <a:r>
              <a:rPr lang="en-US" dirty="0" err="1">
                <a:gradFill>
                  <a:gsLst>
                    <a:gs pos="0">
                      <a:schemeClr val="accent1"/>
                    </a:gs>
                    <a:gs pos="100000">
                      <a:schemeClr val="accent1"/>
                    </a:gs>
                  </a:gsLst>
                  <a:lin ang="5400000" scaled="0"/>
                </a:gradFill>
              </a:rPr>
              <a:t>tombstoning</a:t>
            </a:r>
            <a:r>
              <a:rPr lang="en-US" dirty="0" smtClean="0"/>
              <a:t> scenarios</a:t>
            </a:r>
          </a:p>
          <a:p>
            <a:r>
              <a:rPr lang="en-US" dirty="0">
                <a:gradFill>
                  <a:gsLst>
                    <a:gs pos="0">
                      <a:schemeClr val="accent1"/>
                    </a:gs>
                    <a:gs pos="100000">
                      <a:schemeClr val="accent1"/>
                    </a:gs>
                  </a:gsLst>
                  <a:lin ang="5400000" scaled="0"/>
                </a:gradFill>
              </a:rPr>
              <a:t>Profile</a:t>
            </a:r>
            <a:r>
              <a:rPr lang="en-US" dirty="0" smtClean="0"/>
              <a:t> your applications (Mango)</a:t>
            </a:r>
          </a:p>
          <a:p>
            <a:pPr lvl="1"/>
            <a:r>
              <a:rPr lang="en-US" dirty="0" smtClean="0"/>
              <a:t>Memory and code profiling supported</a:t>
            </a:r>
          </a:p>
        </p:txBody>
      </p:sp>
    </p:spTree>
    <p:extLst>
      <p:ext uri="{BB962C8B-B14F-4D97-AF65-F5344CB8AC3E}">
        <p14:creationId xmlns:p14="http://schemas.microsoft.com/office/powerpoint/2010/main" val="368655023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Testing a Windows</a:t>
            </a:r>
            <a:br>
              <a:rPr lang="en-US" smtClean="0"/>
            </a:br>
            <a:r>
              <a:rPr lang="en-US" smtClean="0"/>
              <a:t>Phone Application</a:t>
            </a:r>
            <a:endParaRPr lang="en-US" dirty="0"/>
          </a:p>
        </p:txBody>
      </p:sp>
      <p:sp>
        <p:nvSpPr>
          <p:cNvPr id="8" name="Subtitle 7"/>
          <p:cNvSpPr>
            <a:spLocks noGrp="1"/>
          </p:cNvSpPr>
          <p:nvPr>
            <p:ph type="subTitle" idx="1"/>
          </p:nvPr>
        </p:nvSpPr>
        <p:spPr/>
        <p:txBody>
          <a:bodyPr/>
          <a:lstStyle/>
          <a:p>
            <a:endParaRPr lang="en-US"/>
          </a:p>
        </p:txBody>
      </p:sp>
      <p:pic>
        <p:nvPicPr>
          <p:cNvPr id="6" name="Picture 2" descr="\\sfp\work\White_Whale\5-10396_TechEd_Windows_Phone\Working\David\Art\Phone_with_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4343400"/>
            <a:ext cx="4339966" cy="2317848"/>
          </a:xfrm>
          <a:prstGeom prst="rect">
            <a:avLst/>
          </a:prstGeom>
          <a:noFill/>
          <a:effectLst>
            <a:outerShdw blurRad="40005" dist="22860" dir="5400000" algn="tl" rotWithShape="0">
              <a:prstClr val="black">
                <a:alpha val="3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82460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Publishing a Windows Phone Application</a:t>
            </a:r>
            <a:br>
              <a:rPr lang="en-US" dirty="0" smtClean="0"/>
            </a:br>
            <a:r>
              <a:rPr lang="en-US" sz="3600" dirty="0">
                <a:gradFill>
                  <a:gsLst>
                    <a:gs pos="0">
                      <a:schemeClr val="accent1"/>
                    </a:gs>
                    <a:gs pos="100000">
                      <a:schemeClr val="accent1"/>
                    </a:gs>
                  </a:gsLst>
                  <a:lin ang="5400000" scaled="0"/>
                </a:gradFill>
                <a:latin typeface="+mn-lt"/>
                <a:cs typeface="+mn-cs"/>
              </a:rPr>
              <a:t>Submit your application to Marketplace</a:t>
            </a:r>
            <a:endParaRPr lang="en-US" sz="3200" dirty="0">
              <a:gradFill>
                <a:gsLst>
                  <a:gs pos="0">
                    <a:schemeClr val="accent1"/>
                  </a:gs>
                  <a:gs pos="100000">
                    <a:schemeClr val="accent1"/>
                  </a:gs>
                </a:gsLst>
                <a:lin ang="5400000" scaled="0"/>
              </a:gradFill>
              <a:latin typeface="+mn-lt"/>
              <a:cs typeface="+mn-cs"/>
            </a:endParaRPr>
          </a:p>
        </p:txBody>
      </p:sp>
      <p:sp>
        <p:nvSpPr>
          <p:cNvPr id="3" name="Text Placeholder 2"/>
          <p:cNvSpPr>
            <a:spLocks noGrp="1"/>
          </p:cNvSpPr>
          <p:nvPr>
            <p:ph type="body" sz="quarter" idx="10"/>
          </p:nvPr>
        </p:nvSpPr>
        <p:spPr>
          <a:xfrm>
            <a:off x="519907" y="1905000"/>
            <a:ext cx="8756064" cy="4579715"/>
          </a:xfrm>
        </p:spPr>
        <p:txBody>
          <a:bodyPr/>
          <a:lstStyle/>
          <a:p>
            <a:r>
              <a:rPr lang="en-US" b="1" dirty="0">
                <a:gradFill>
                  <a:gsLst>
                    <a:gs pos="0">
                      <a:schemeClr val="accent1"/>
                    </a:gs>
                    <a:gs pos="100000">
                      <a:schemeClr val="accent1"/>
                    </a:gs>
                  </a:gsLst>
                  <a:lin ang="5400000" scaled="0"/>
                </a:gradFill>
              </a:rPr>
              <a:t>Register</a:t>
            </a:r>
            <a:r>
              <a:rPr lang="en-US" dirty="0" smtClean="0"/>
              <a:t> as Windows Phone developer</a:t>
            </a:r>
            <a:br>
              <a:rPr lang="en-US" dirty="0" smtClean="0"/>
            </a:br>
            <a:r>
              <a:rPr lang="en-US" dirty="0" smtClean="0"/>
              <a:t>on Marketplace</a:t>
            </a:r>
          </a:p>
          <a:p>
            <a:r>
              <a:rPr lang="en-US" b="1" dirty="0">
                <a:gradFill>
                  <a:gsLst>
                    <a:gs pos="0">
                      <a:schemeClr val="accent1"/>
                    </a:gs>
                    <a:gs pos="100000">
                      <a:schemeClr val="accent1"/>
                    </a:gs>
                  </a:gsLst>
                  <a:lin ang="5400000" scaled="0"/>
                </a:gradFill>
              </a:rPr>
              <a:t>Unlock</a:t>
            </a:r>
            <a:r>
              <a:rPr lang="en-US" dirty="0" smtClean="0"/>
              <a:t> one or more phones through the tools</a:t>
            </a:r>
          </a:p>
          <a:p>
            <a:r>
              <a:rPr lang="en-US" b="1" dirty="0">
                <a:gradFill>
                  <a:gsLst>
                    <a:gs pos="0">
                      <a:schemeClr val="accent1"/>
                    </a:gs>
                    <a:gs pos="100000">
                      <a:schemeClr val="accent1"/>
                    </a:gs>
                  </a:gsLst>
                  <a:lin ang="5400000" scaled="0"/>
                </a:gradFill>
              </a:rPr>
              <a:t>Test</a:t>
            </a:r>
            <a:r>
              <a:rPr lang="en-US" dirty="0" smtClean="0"/>
              <a:t> your application</a:t>
            </a:r>
          </a:p>
          <a:p>
            <a:r>
              <a:rPr lang="en-US" dirty="0" smtClean="0"/>
              <a:t>Think about a compelling application description</a:t>
            </a:r>
          </a:p>
          <a:p>
            <a:r>
              <a:rPr lang="en-US" dirty="0" smtClean="0"/>
              <a:t>Create compelling artwork</a:t>
            </a:r>
          </a:p>
          <a:p>
            <a:r>
              <a:rPr lang="en-US" b="1" dirty="0">
                <a:gradFill>
                  <a:gsLst>
                    <a:gs pos="0">
                      <a:schemeClr val="accent1"/>
                    </a:gs>
                    <a:gs pos="100000">
                      <a:schemeClr val="accent1"/>
                    </a:gs>
                  </a:gsLst>
                  <a:lin ang="5400000" scaled="0"/>
                </a:gradFill>
              </a:rPr>
              <a:t>Price</a:t>
            </a:r>
            <a:r>
              <a:rPr lang="en-US" dirty="0" smtClean="0"/>
              <a:t> your application</a:t>
            </a:r>
          </a:p>
          <a:p>
            <a:r>
              <a:rPr lang="en-US" b="1" dirty="0">
                <a:gradFill>
                  <a:gsLst>
                    <a:gs pos="0">
                      <a:schemeClr val="accent1"/>
                    </a:gs>
                    <a:gs pos="100000">
                      <a:schemeClr val="accent1"/>
                    </a:gs>
                  </a:gsLst>
                  <a:lin ang="5400000" scaled="0"/>
                </a:gradFill>
              </a:rPr>
              <a:t>Submit</a:t>
            </a:r>
            <a:r>
              <a:rPr lang="en-US" dirty="0" smtClean="0"/>
              <a:t> your application for certification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181" y="1905001"/>
            <a:ext cx="2308944" cy="3002280"/>
          </a:xfrm>
          <a:prstGeom prst="rect">
            <a:avLst/>
          </a:prstGeom>
          <a:noFill/>
          <a:effectLst>
            <a:outerShdw blurRad="40005" dist="22860" dir="5400000" algn="tl" rotWithShape="0">
              <a:prstClr val="black">
                <a:alpha val="3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10577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Publishing a Windows Phone Application</a:t>
            </a:r>
            <a:br>
              <a:rPr lang="en-US" dirty="0" smtClean="0"/>
            </a:br>
            <a:r>
              <a:rPr lang="en-US" sz="3600" dirty="0">
                <a:gradFill>
                  <a:gsLst>
                    <a:gs pos="0">
                      <a:schemeClr val="accent1"/>
                    </a:gs>
                    <a:gs pos="100000">
                      <a:schemeClr val="accent1"/>
                    </a:gs>
                  </a:gsLst>
                  <a:lin ang="5400000" scaled="0"/>
                </a:gradFill>
                <a:latin typeface="+mn-lt"/>
                <a:cs typeface="+mn-cs"/>
              </a:rPr>
              <a:t>Pitfalls during submission process</a:t>
            </a:r>
            <a:endParaRPr lang="en-US" sz="3200" dirty="0">
              <a:gradFill>
                <a:gsLst>
                  <a:gs pos="0">
                    <a:schemeClr val="accent1"/>
                  </a:gs>
                  <a:gs pos="100000">
                    <a:schemeClr val="accent1"/>
                  </a:gs>
                </a:gsLst>
                <a:lin ang="5400000" scaled="0"/>
              </a:gradFill>
              <a:latin typeface="+mn-lt"/>
              <a:cs typeface="+mn-cs"/>
            </a:endParaRPr>
          </a:p>
        </p:txBody>
      </p:sp>
      <p:sp>
        <p:nvSpPr>
          <p:cNvPr id="3" name="Text Placeholder 2"/>
          <p:cNvSpPr>
            <a:spLocks noGrp="1"/>
          </p:cNvSpPr>
          <p:nvPr>
            <p:ph type="body" sz="quarter" idx="10"/>
          </p:nvPr>
        </p:nvSpPr>
        <p:spPr>
          <a:xfrm>
            <a:off x="519906" y="1899920"/>
            <a:ext cx="11149013" cy="1973561"/>
          </a:xfrm>
        </p:spPr>
        <p:txBody>
          <a:bodyPr/>
          <a:lstStyle/>
          <a:p>
            <a:r>
              <a:rPr lang="en-US" dirty="0" smtClean="0"/>
              <a:t>Artwork resolution</a:t>
            </a:r>
          </a:p>
          <a:p>
            <a:r>
              <a:rPr lang="en-US" dirty="0" smtClean="0"/>
              <a:t>Networking issues in the application</a:t>
            </a:r>
          </a:p>
          <a:p>
            <a:r>
              <a:rPr lang="en-US" dirty="0" smtClean="0"/>
              <a:t>Memory footprint of the application (&lt; 90 MB)</a:t>
            </a:r>
          </a:p>
          <a:p>
            <a:r>
              <a:rPr lang="en-US" dirty="0" smtClean="0"/>
              <a:t>Application theme awareness</a:t>
            </a:r>
          </a:p>
          <a:p>
            <a:r>
              <a:rPr lang="en-US" dirty="0" smtClean="0"/>
              <a:t>Application crashes</a:t>
            </a:r>
          </a:p>
          <a:p>
            <a:r>
              <a:rPr lang="en-US" dirty="0" smtClean="0"/>
              <a:t>Back button behavior</a:t>
            </a:r>
          </a:p>
          <a:p>
            <a:r>
              <a:rPr lang="en-US" dirty="0" smtClean="0"/>
              <a:t>User consent dialogs and settings</a:t>
            </a:r>
          </a:p>
          <a:p>
            <a:r>
              <a:rPr lang="en-US" dirty="0" smtClean="0"/>
              <a:t>Pausing/resuming the user’s music</a:t>
            </a:r>
          </a:p>
        </p:txBody>
      </p:sp>
    </p:spTree>
    <p:extLst>
      <p:ext uri="{BB962C8B-B14F-4D97-AF65-F5344CB8AC3E}">
        <p14:creationId xmlns:p14="http://schemas.microsoft.com/office/powerpoint/2010/main" val="8457640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the Windows Phone 7</a:t>
            </a:r>
            <a:br>
              <a:rPr lang="en-US" dirty="0" smtClean="0"/>
            </a:br>
            <a:r>
              <a:rPr lang="en-US" dirty="0" smtClean="0"/>
              <a:t>Development Tools</a:t>
            </a:r>
            <a:endParaRPr lang="en-US" dirty="0"/>
          </a:p>
        </p:txBody>
      </p:sp>
      <p:sp>
        <p:nvSpPr>
          <p:cNvPr id="3" name="Subtitle 2"/>
          <p:cNvSpPr>
            <a:spLocks noGrp="1"/>
          </p:cNvSpPr>
          <p:nvPr>
            <p:ph type="subTitle" idx="1"/>
          </p:nvPr>
        </p:nvSpPr>
        <p:spPr/>
        <p:txBody>
          <a:bodyPr/>
          <a:lstStyle/>
          <a:p>
            <a:r>
              <a:rPr lang="en-US" smtClean="0"/>
              <a:t>Maarten Struys</a:t>
            </a:r>
          </a:p>
          <a:p>
            <a:r>
              <a:rPr lang="en-US" smtClean="0"/>
              <a:t>Windows Phone Evangelist</a:t>
            </a:r>
          </a:p>
          <a:p>
            <a:r>
              <a:rPr lang="en-US" smtClean="0"/>
              <a:t>Alten PTS</a:t>
            </a:r>
            <a:endParaRPr lang="en-US" dirty="0"/>
          </a:p>
        </p:txBody>
      </p:sp>
      <p:sp>
        <p:nvSpPr>
          <p:cNvPr id="7" name="Text Placeholder 6"/>
          <p:cNvSpPr>
            <a:spLocks noGrp="1"/>
          </p:cNvSpPr>
          <p:nvPr>
            <p:ph type="body" sz="quarter" idx="10"/>
          </p:nvPr>
        </p:nvSpPr>
        <p:spPr/>
        <p:txBody>
          <a:bodyPr/>
          <a:lstStyle/>
          <a:p>
            <a:r>
              <a:rPr lang="en-US" dirty="0" smtClean="0"/>
              <a:t>WPH303</a:t>
            </a:r>
            <a:endParaRPr lang="en-US" dirty="0"/>
          </a:p>
        </p:txBody>
      </p:sp>
    </p:spTree>
    <p:extLst>
      <p:ext uri="{BB962C8B-B14F-4D97-AF65-F5344CB8AC3E}">
        <p14:creationId xmlns:p14="http://schemas.microsoft.com/office/powerpoint/2010/main" val="135959163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Submitting a Windows Phone Application to Marketplace</a:t>
            </a:r>
            <a:endParaRPr lang="en-US" dirty="0"/>
          </a:p>
        </p:txBody>
      </p:sp>
      <p:sp>
        <p:nvSpPr>
          <p:cNvPr id="7" name="Subtitle 6"/>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4875050"/>
            <a:ext cx="2562225" cy="1104900"/>
          </a:xfrm>
          <a:prstGeom prst="rect">
            <a:avLst/>
          </a:prstGeom>
          <a:noFill/>
          <a:effectLst>
            <a:outerShdw blurRad="40005" dist="22860" dir="5400000" algn="tl" rotWithShape="0">
              <a:prstClr val="black">
                <a:alpha val="3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44358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and Call to Action</a:t>
            </a:r>
            <a:br>
              <a:rPr lang="en-US" smtClean="0"/>
            </a:br>
            <a:endParaRPr lang="en-US" dirty="0"/>
          </a:p>
        </p:txBody>
      </p:sp>
      <p:sp>
        <p:nvSpPr>
          <p:cNvPr id="3" name="Text Placeholder 2"/>
          <p:cNvSpPr>
            <a:spLocks noGrp="1"/>
          </p:cNvSpPr>
          <p:nvPr>
            <p:ph type="body" sz="quarter" idx="10"/>
          </p:nvPr>
        </p:nvSpPr>
        <p:spPr>
          <a:xfrm>
            <a:off x="519112" y="1447799"/>
            <a:ext cx="11149013" cy="5595378"/>
          </a:xfrm>
        </p:spPr>
        <p:txBody>
          <a:bodyPr/>
          <a:lstStyle/>
          <a:p>
            <a:r>
              <a:rPr lang="en-US" dirty="0" smtClean="0"/>
              <a:t>Windows Phone Developers are </a:t>
            </a:r>
            <a:r>
              <a:rPr lang="en-US" b="1" dirty="0" smtClean="0">
                <a:gradFill>
                  <a:gsLst>
                    <a:gs pos="0">
                      <a:schemeClr val="accent1"/>
                    </a:gs>
                    <a:gs pos="100000">
                      <a:schemeClr val="accent1"/>
                    </a:gs>
                  </a:gsLst>
                  <a:lin ang="5400000" scaled="0"/>
                </a:gradFill>
              </a:rPr>
              <a:t>first class citizens</a:t>
            </a:r>
          </a:p>
          <a:p>
            <a:pPr lvl="1"/>
            <a:r>
              <a:rPr lang="en-US" dirty="0" smtClean="0"/>
              <a:t>Use the latest versions of Microsoft’s design/development tools</a:t>
            </a:r>
          </a:p>
          <a:p>
            <a:r>
              <a:rPr lang="en-US" dirty="0" smtClean="0"/>
              <a:t>All tools integrate seamlessly with each other</a:t>
            </a:r>
          </a:p>
          <a:p>
            <a:r>
              <a:rPr lang="en-US" dirty="0" smtClean="0"/>
              <a:t>Windows Phone Developers are </a:t>
            </a:r>
            <a:r>
              <a:rPr lang="en-US" b="1" dirty="0">
                <a:gradFill>
                  <a:gsLst>
                    <a:gs pos="0">
                      <a:schemeClr val="accent1"/>
                    </a:gs>
                    <a:gs pos="100000">
                      <a:schemeClr val="accent1"/>
                    </a:gs>
                  </a:gsLst>
                  <a:lin ang="5400000" scaled="0"/>
                </a:gradFill>
              </a:rPr>
              <a:t>productive</a:t>
            </a:r>
          </a:p>
          <a:p>
            <a:r>
              <a:rPr lang="en-US" b="1" dirty="0">
                <a:gradFill>
                  <a:gsLst>
                    <a:gs pos="0">
                      <a:schemeClr val="accent1"/>
                    </a:gs>
                    <a:gs pos="100000">
                      <a:schemeClr val="accent1"/>
                    </a:gs>
                  </a:gsLst>
                  <a:lin ang="5400000" scaled="0"/>
                </a:gradFill>
              </a:rPr>
              <a:t>Don’t wait</a:t>
            </a:r>
            <a:r>
              <a:rPr lang="en-US" dirty="0" smtClean="0"/>
              <a:t> for Mango but </a:t>
            </a:r>
            <a:r>
              <a:rPr lang="en-US" b="1" dirty="0">
                <a:gradFill>
                  <a:gsLst>
                    <a:gs pos="0">
                      <a:schemeClr val="accent1"/>
                    </a:gs>
                    <a:gs pos="100000">
                      <a:schemeClr val="accent1"/>
                    </a:gs>
                  </a:gsLst>
                  <a:lin ang="5400000" scaled="0"/>
                </a:gradFill>
              </a:rPr>
              <a:t>start</a:t>
            </a:r>
            <a:r>
              <a:rPr lang="en-US" dirty="0" smtClean="0"/>
              <a:t> developing your</a:t>
            </a:r>
            <a:br>
              <a:rPr lang="en-US" dirty="0" smtClean="0"/>
            </a:br>
            <a:r>
              <a:rPr lang="en-US" dirty="0" smtClean="0"/>
              <a:t>Windows Phone Applications </a:t>
            </a:r>
            <a:r>
              <a:rPr lang="en-US" b="1" dirty="0">
                <a:gradFill>
                  <a:gsLst>
                    <a:gs pos="0">
                      <a:schemeClr val="accent1"/>
                    </a:gs>
                    <a:gs pos="100000">
                      <a:schemeClr val="accent1"/>
                    </a:gs>
                  </a:gsLst>
                  <a:lin ang="5400000" scaled="0"/>
                </a:gradFill>
              </a:rPr>
              <a:t>TODAY!</a:t>
            </a:r>
          </a:p>
          <a:p>
            <a:r>
              <a:rPr lang="en-US" dirty="0" smtClean="0"/>
              <a:t>Visit </a:t>
            </a:r>
            <a:r>
              <a:rPr lang="en-US" dirty="0" smtClean="0">
                <a:hlinkClick r:id="rId3"/>
              </a:rPr>
              <a:t>http://create.msdn.com</a:t>
            </a:r>
            <a:r>
              <a:rPr lang="en-US" dirty="0" smtClean="0"/>
              <a:t> to get the tools and to </a:t>
            </a:r>
            <a:br>
              <a:rPr lang="en-US" dirty="0" smtClean="0"/>
            </a:br>
            <a:r>
              <a:rPr lang="en-US" dirty="0" smtClean="0"/>
              <a:t>register as Windows Phone Developer </a:t>
            </a:r>
          </a:p>
          <a:p>
            <a:r>
              <a:rPr lang="en-US" dirty="0" smtClean="0"/>
              <a:t>Mango tools will be available later this month</a:t>
            </a:r>
          </a:p>
          <a:p>
            <a:r>
              <a:rPr lang="en-US" b="1" dirty="0">
                <a:gradFill>
                  <a:gsLst>
                    <a:gs pos="0">
                      <a:schemeClr val="accent1"/>
                    </a:gs>
                    <a:gs pos="100000">
                      <a:schemeClr val="accent1"/>
                    </a:gs>
                  </a:gsLst>
                  <a:lin ang="5400000" scaled="0"/>
                </a:gradFill>
              </a:rPr>
              <a:t>Developing</a:t>
            </a:r>
            <a:r>
              <a:rPr lang="en-US" dirty="0" smtClean="0"/>
              <a:t> Windows Phone Applications is </a:t>
            </a:r>
            <a:r>
              <a:rPr lang="en-US" b="1" dirty="0">
                <a:gradFill>
                  <a:gsLst>
                    <a:gs pos="0">
                      <a:schemeClr val="accent1"/>
                    </a:gs>
                    <a:gs pos="100000">
                      <a:schemeClr val="accent1"/>
                    </a:gs>
                  </a:gsLst>
                  <a:lin ang="5400000" scaled="0"/>
                </a:gradFill>
              </a:rPr>
              <a:t>FUN!</a:t>
            </a:r>
          </a:p>
          <a:p>
            <a:endParaRPr lang="en-US" dirty="0" smtClean="0"/>
          </a:p>
        </p:txBody>
      </p:sp>
    </p:spTree>
    <p:extLst>
      <p:ext uri="{BB962C8B-B14F-4D97-AF65-F5344CB8AC3E}">
        <p14:creationId xmlns:p14="http://schemas.microsoft.com/office/powerpoint/2010/main" val="225804486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4"/>
              </a:rPr>
              <a:t>http://create.msdn.com</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5"/>
              </a:rPr>
              <a:t>Windows Phone Blog</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6"/>
              </a:rPr>
              <a:t>Windows Phone </a:t>
            </a:r>
            <a:r>
              <a:rPr lang="en-US" sz="2400" b="1" dirty="0" smtClean="0">
                <a:gradFill>
                  <a:gsLst>
                    <a:gs pos="0">
                      <a:schemeClr val="tx1"/>
                    </a:gs>
                    <a:gs pos="100000">
                      <a:schemeClr val="tx1"/>
                    </a:gs>
                  </a:gsLst>
                  <a:lin ang="5400000" scaled="0"/>
                </a:gradFill>
                <a:hlinkClick r:id="rId6"/>
              </a:rPr>
              <a:t>Developer</a:t>
            </a:r>
            <a:r>
              <a:rPr lang="en-US" sz="2400" dirty="0" smtClean="0">
                <a:gradFill>
                  <a:gsLst>
                    <a:gs pos="0">
                      <a:schemeClr val="tx1"/>
                    </a:gs>
                    <a:gs pos="100000">
                      <a:schemeClr val="tx1"/>
                    </a:gs>
                  </a:gsLst>
                  <a:lin ang="5400000" scaled="0"/>
                </a:gradFill>
                <a:hlinkClick r:id="rId6"/>
              </a:rPr>
              <a:t> Blog</a:t>
            </a:r>
            <a:endParaRPr lang="en-US" sz="2400" dirty="0">
              <a:gradFill>
                <a:gsLst>
                  <a:gs pos="0">
                    <a:schemeClr val="tx1"/>
                  </a:gs>
                  <a:gs pos="100000">
                    <a:schemeClr val="tx1"/>
                  </a:gs>
                </a:gsLst>
                <a:lin ang="5400000" scaled="0"/>
              </a:gradFill>
            </a:endParaRPr>
          </a:p>
        </p:txBody>
      </p:sp>
      <p:sp>
        <p:nvSpPr>
          <p:cNvPr id="17" name="Rectangle 16"/>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7"/>
              </a:rPr>
              <a:t>Windows Phone Documentation on MSDN</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9112" y="228600"/>
            <a:ext cx="11149013" cy="1661993"/>
          </a:xfrm>
        </p:spPr>
        <p:txBody>
          <a:bodyPr/>
          <a:lstStyle/>
          <a:p>
            <a:r>
              <a:rPr lang="en-US" dirty="0" smtClean="0"/>
              <a:t>Windows Phone Related Content </a:t>
            </a:r>
            <a:br>
              <a:rPr lang="en-US" dirty="0" smtClean="0"/>
            </a:br>
            <a:r>
              <a:rPr lang="en-US" sz="3200" dirty="0">
                <a:gradFill>
                  <a:gsLst>
                    <a:gs pos="0">
                      <a:schemeClr val="accent1"/>
                    </a:gs>
                    <a:gs pos="100000">
                      <a:schemeClr val="accent1"/>
                    </a:gs>
                  </a:gsLst>
                  <a:lin ang="5400000" scaled="0"/>
                </a:gradFill>
              </a:rPr>
              <a:t>Monday, May 16</a:t>
            </a:r>
            <a:r>
              <a:rPr lang="en-US" dirty="0" smtClean="0"/>
              <a:t/>
            </a:r>
            <a:br>
              <a:rPr lang="en-US" dirty="0" smtClean="0"/>
            </a:br>
            <a:endParaRPr lang="en-US" dirty="0"/>
          </a:p>
        </p:txBody>
      </p:sp>
      <p:sp>
        <p:nvSpPr>
          <p:cNvPr id="7" name="Rectangle 6"/>
          <p:cNvSpPr/>
          <p:nvPr/>
        </p:nvSpPr>
        <p:spPr bwMode="auto">
          <a:xfrm>
            <a:off x="-1" y="1904999"/>
            <a:ext cx="11212513" cy="804672"/>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defTabSz="915988"/>
            <a:r>
              <a:rPr lang="en-US" sz="2400" dirty="0" smtClean="0">
                <a:gradFill>
                  <a:gsLst>
                    <a:gs pos="0">
                      <a:schemeClr val="tx1"/>
                    </a:gs>
                    <a:gs pos="86000">
                      <a:schemeClr val="tx1"/>
                    </a:gs>
                  </a:gsLst>
                  <a:lin ang="5400000" scaled="0"/>
                </a:gradFill>
              </a:rPr>
              <a:t>WPH201:	Windows Phone: What’s New?</a:t>
            </a:r>
            <a:endParaRPr lang="en-US" sz="2400" dirty="0">
              <a:gradFill>
                <a:gsLst>
                  <a:gs pos="0">
                    <a:schemeClr val="tx1"/>
                  </a:gs>
                  <a:gs pos="86000">
                    <a:schemeClr val="tx1"/>
                  </a:gs>
                </a:gsLst>
                <a:lin ang="5400000" scaled="0"/>
              </a:gradFill>
            </a:endParaRPr>
          </a:p>
        </p:txBody>
      </p:sp>
      <p:sp>
        <p:nvSpPr>
          <p:cNvPr id="9" name="Rectangle 8"/>
          <p:cNvSpPr/>
          <p:nvPr/>
        </p:nvSpPr>
        <p:spPr bwMode="auto">
          <a:xfrm>
            <a:off x="-1" y="2851619"/>
            <a:ext cx="11212513" cy="80773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a:lnSpc>
                <a:spcPct val="90000"/>
              </a:lnSpc>
            </a:pPr>
            <a:r>
              <a:rPr lang="en-US" sz="2400" dirty="0" smtClean="0">
                <a:gradFill>
                  <a:gsLst>
                    <a:gs pos="0">
                      <a:schemeClr val="tx1"/>
                    </a:gs>
                    <a:gs pos="86000">
                      <a:schemeClr val="tx1"/>
                    </a:gs>
                  </a:gsLst>
                  <a:lin ang="5400000" scaled="0"/>
                </a:gradFill>
              </a:rPr>
              <a:t>WPH371-INT:	Building </a:t>
            </a:r>
            <a:r>
              <a:rPr lang="en-US" sz="2400" dirty="0">
                <a:gradFill>
                  <a:gsLst>
                    <a:gs pos="0">
                      <a:schemeClr val="tx1"/>
                    </a:gs>
                    <a:gs pos="86000">
                      <a:schemeClr val="tx1"/>
                    </a:gs>
                  </a:gsLst>
                  <a:lin ang="5400000" scaled="0"/>
                </a:gradFill>
              </a:rPr>
              <a:t>a Mobile Message Queue for Windows Phone </a:t>
            </a:r>
            <a:endParaRPr lang="en-US" sz="2400" b="1" dirty="0">
              <a:gradFill>
                <a:gsLst>
                  <a:gs pos="0">
                    <a:schemeClr val="tx1"/>
                  </a:gs>
                  <a:gs pos="86000">
                    <a:schemeClr val="tx1"/>
                  </a:gs>
                </a:gsLst>
                <a:lin ang="5400000" scaled="0"/>
              </a:gradFill>
            </a:endParaRPr>
          </a:p>
        </p:txBody>
      </p:sp>
      <p:sp>
        <p:nvSpPr>
          <p:cNvPr id="10" name="Rectangle 9"/>
          <p:cNvSpPr/>
          <p:nvPr/>
        </p:nvSpPr>
        <p:spPr bwMode="auto">
          <a:xfrm>
            <a:off x="0" y="3801303"/>
            <a:ext cx="11212512" cy="80773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a:lnSpc>
                <a:spcPct val="90000"/>
              </a:lnSpc>
            </a:pPr>
            <a:r>
              <a:rPr lang="en-US" sz="2400" dirty="0" smtClean="0">
                <a:gradFill>
                  <a:gsLst>
                    <a:gs pos="0">
                      <a:schemeClr val="tx1"/>
                    </a:gs>
                    <a:gs pos="86000">
                      <a:schemeClr val="tx1"/>
                    </a:gs>
                  </a:gsLst>
                  <a:lin ang="5400000" scaled="0"/>
                </a:gradFill>
              </a:rPr>
              <a:t>WPH312:	What’s </a:t>
            </a:r>
            <a:r>
              <a:rPr lang="en-US" sz="2400" dirty="0">
                <a:gradFill>
                  <a:gsLst>
                    <a:gs pos="0">
                      <a:schemeClr val="tx1"/>
                    </a:gs>
                    <a:gs pos="86000">
                      <a:schemeClr val="tx1"/>
                    </a:gs>
                  </a:gsLst>
                  <a:lin ang="5400000" scaled="0"/>
                </a:gradFill>
              </a:rPr>
              <a:t>New for Windows Phone Development with </a:t>
            </a:r>
            <a:r>
              <a:rPr lang="en-US" sz="2400" dirty="0" smtClean="0">
                <a:gradFill>
                  <a:gsLst>
                    <a:gs pos="0">
                      <a:schemeClr val="tx1"/>
                    </a:gs>
                    <a:gs pos="86000">
                      <a:schemeClr val="tx1"/>
                    </a:gs>
                  </a:gsLst>
                  <a:lin ang="5400000" scaled="0"/>
                </a:gradFill>
              </a:rPr>
              <a:t/>
            </a:r>
            <a:br>
              <a:rPr lang="en-US" sz="2400" dirty="0" smtClean="0">
                <a:gradFill>
                  <a:gsLst>
                    <a:gs pos="0">
                      <a:schemeClr val="tx1"/>
                    </a:gs>
                    <a:gs pos="86000">
                      <a:schemeClr val="tx1"/>
                    </a:gs>
                  </a:gsLst>
                  <a:lin ang="5400000" scaled="0"/>
                </a:gradFill>
              </a:rPr>
            </a:br>
            <a:r>
              <a:rPr lang="en-US" sz="2400" dirty="0" smtClean="0">
                <a:gradFill>
                  <a:gsLst>
                    <a:gs pos="0">
                      <a:schemeClr val="tx1"/>
                    </a:gs>
                    <a:gs pos="86000">
                      <a:schemeClr val="tx1"/>
                    </a:gs>
                  </a:gsLst>
                  <a:lin ang="5400000" scaled="0"/>
                </a:gradFill>
              </a:rPr>
              <a:t>Microsoft </a:t>
            </a:r>
            <a:r>
              <a:rPr lang="en-US" sz="2400" dirty="0">
                <a:gradFill>
                  <a:gsLst>
                    <a:gs pos="0">
                      <a:schemeClr val="tx1"/>
                    </a:gs>
                    <a:gs pos="86000">
                      <a:schemeClr val="tx1"/>
                    </a:gs>
                  </a:gsLst>
                  <a:lin ang="5400000" scaled="0"/>
                </a:gradFill>
              </a:rPr>
              <a:t>Silverlight? </a:t>
            </a:r>
            <a:endParaRPr lang="en-US" sz="2400" b="1" dirty="0">
              <a:gradFill>
                <a:gsLst>
                  <a:gs pos="0">
                    <a:schemeClr val="tx1"/>
                  </a:gs>
                  <a:gs pos="86000">
                    <a:schemeClr val="tx1"/>
                  </a:gs>
                </a:gsLst>
                <a:lin ang="5400000" scaled="0"/>
              </a:gradFill>
            </a:endParaRPr>
          </a:p>
        </p:txBody>
      </p:sp>
      <p:sp>
        <p:nvSpPr>
          <p:cNvPr id="12" name="Rectangle 11"/>
          <p:cNvSpPr/>
          <p:nvPr/>
        </p:nvSpPr>
        <p:spPr bwMode="auto">
          <a:xfrm>
            <a:off x="-1" y="4750987"/>
            <a:ext cx="11212513" cy="80773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a:lnSpc>
                <a:spcPct val="90000"/>
              </a:lnSpc>
            </a:pPr>
            <a:r>
              <a:rPr lang="en-US" sz="2400" dirty="0" smtClean="0">
                <a:gradFill>
                  <a:gsLst>
                    <a:gs pos="0">
                      <a:schemeClr val="tx1"/>
                    </a:gs>
                    <a:gs pos="86000">
                      <a:schemeClr val="tx1"/>
                    </a:gs>
                  </a:gsLst>
                  <a:lin ang="5400000" scaled="0"/>
                </a:gradFill>
              </a:rPr>
              <a:t>WPH302:	Windows </a:t>
            </a:r>
            <a:r>
              <a:rPr lang="en-US" sz="2400" dirty="0">
                <a:gradFill>
                  <a:gsLst>
                    <a:gs pos="0">
                      <a:schemeClr val="tx1"/>
                    </a:gs>
                    <a:gs pos="86000">
                      <a:schemeClr val="tx1"/>
                    </a:gs>
                  </a:gsLst>
                  <a:lin ang="5400000" scaled="0"/>
                </a:gradFill>
              </a:rPr>
              <a:t>Phone Productivity Scenarios with Microsoft Exchange Server 2010 and </a:t>
            </a:r>
            <a:r>
              <a:rPr lang="en-US" sz="2400" dirty="0" smtClean="0">
                <a:gradFill>
                  <a:gsLst>
                    <a:gs pos="0">
                      <a:schemeClr val="tx1"/>
                    </a:gs>
                    <a:gs pos="86000">
                      <a:schemeClr val="tx1"/>
                    </a:gs>
                  </a:gsLst>
                  <a:lin ang="5400000" scaled="0"/>
                </a:gradFill>
              </a:rPr>
              <a:t>Microsoft Office </a:t>
            </a:r>
            <a:r>
              <a:rPr lang="en-US" sz="2400" dirty="0">
                <a:gradFill>
                  <a:gsLst>
                    <a:gs pos="0">
                      <a:schemeClr val="tx1"/>
                    </a:gs>
                    <a:gs pos="86000">
                      <a:schemeClr val="tx1"/>
                    </a:gs>
                  </a:gsLst>
                  <a:lin ang="5400000" scaled="0"/>
                </a:gradFill>
              </a:rPr>
              <a:t>365 </a:t>
            </a:r>
            <a:endParaRPr lang="en-US" sz="2400" b="1" dirty="0">
              <a:gradFill>
                <a:gsLst>
                  <a:gs pos="0">
                    <a:schemeClr val="tx1"/>
                  </a:gs>
                  <a:gs pos="86000">
                    <a:schemeClr val="tx1"/>
                  </a:gs>
                </a:gsLst>
                <a:lin ang="5400000" scaled="0"/>
              </a:gradFill>
            </a:endParaRPr>
          </a:p>
        </p:txBody>
      </p:sp>
      <p:sp>
        <p:nvSpPr>
          <p:cNvPr id="13" name="Rectangle 12"/>
          <p:cNvSpPr/>
          <p:nvPr/>
        </p:nvSpPr>
        <p:spPr bwMode="auto">
          <a:xfrm>
            <a:off x="-1" y="5700672"/>
            <a:ext cx="11212513" cy="80773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a:lnSpc>
                <a:spcPct val="90000"/>
              </a:lnSpc>
            </a:pPr>
            <a:r>
              <a:rPr lang="en-US" sz="2400" dirty="0" smtClean="0">
                <a:gradFill>
                  <a:gsLst>
                    <a:gs pos="0">
                      <a:schemeClr val="tx1"/>
                    </a:gs>
                    <a:gs pos="86000">
                      <a:schemeClr val="tx1"/>
                    </a:gs>
                  </a:gsLst>
                  <a:lin ang="5400000" scaled="0"/>
                </a:gradFill>
              </a:rPr>
              <a:t>WPH373:	Meet </a:t>
            </a:r>
            <a:r>
              <a:rPr lang="en-US" sz="2400" dirty="0">
                <a:gradFill>
                  <a:gsLst>
                    <a:gs pos="0">
                      <a:schemeClr val="tx1"/>
                    </a:gs>
                    <a:gs pos="86000">
                      <a:schemeClr val="tx1"/>
                    </a:gs>
                  </a:gsLst>
                  <a:lin ang="5400000" scaled="0"/>
                </a:gradFill>
              </a:rPr>
              <a:t>the Windows Phone Application </a:t>
            </a:r>
            <a:r>
              <a:rPr lang="en-US" sz="2400" dirty="0" smtClean="0">
                <a:gradFill>
                  <a:gsLst>
                    <a:gs pos="0">
                      <a:schemeClr val="tx1"/>
                    </a:gs>
                    <a:gs pos="86000">
                      <a:schemeClr val="tx1"/>
                    </a:gs>
                  </a:gsLst>
                  <a:lin ang="5400000" scaled="0"/>
                </a:gradFill>
              </a:rPr>
              <a:t>Platform </a:t>
            </a:r>
            <a:br>
              <a:rPr lang="en-US" sz="2400" dirty="0" smtClean="0">
                <a:gradFill>
                  <a:gsLst>
                    <a:gs pos="0">
                      <a:schemeClr val="tx1"/>
                    </a:gs>
                    <a:gs pos="86000">
                      <a:schemeClr val="tx1"/>
                    </a:gs>
                  </a:gsLst>
                  <a:lin ang="5400000" scaled="0"/>
                </a:gradFill>
              </a:rPr>
            </a:br>
            <a:r>
              <a:rPr lang="en-US" sz="2400" dirty="0" smtClean="0">
                <a:gradFill>
                  <a:gsLst>
                    <a:gs pos="0">
                      <a:schemeClr val="tx1"/>
                    </a:gs>
                    <a:gs pos="86000">
                      <a:schemeClr val="tx1"/>
                    </a:gs>
                  </a:gsLst>
                  <a:lin ang="5400000" scaled="0"/>
                </a:gradFill>
              </a:rPr>
              <a:t>Engineering Team</a:t>
            </a:r>
            <a:endParaRPr lang="en-US" sz="2400" b="1"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871552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 Phone Related Content </a:t>
            </a:r>
            <a:br>
              <a:rPr lang="en-US" dirty="0" smtClean="0"/>
            </a:br>
            <a:r>
              <a:rPr lang="en-US" sz="3200" dirty="0">
                <a:gradFill>
                  <a:gsLst>
                    <a:gs pos="0">
                      <a:schemeClr val="accent1"/>
                    </a:gs>
                    <a:gs pos="100000">
                      <a:schemeClr val="accent1"/>
                    </a:gs>
                  </a:gsLst>
                  <a:lin ang="5400000" scaled="0"/>
                </a:gradFill>
              </a:rPr>
              <a:t>Tuesday, May 17</a:t>
            </a:r>
          </a:p>
        </p:txBody>
      </p:sp>
      <p:sp>
        <p:nvSpPr>
          <p:cNvPr id="8" name="Rectangle 7"/>
          <p:cNvSpPr/>
          <p:nvPr/>
        </p:nvSpPr>
        <p:spPr bwMode="auto">
          <a:xfrm>
            <a:off x="-2" y="1905000"/>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r>
              <a:rPr lang="en-US" sz="2400" dirty="0" smtClean="0">
                <a:gradFill>
                  <a:gsLst>
                    <a:gs pos="0">
                      <a:srgbClr val="FFFFFF"/>
                    </a:gs>
                    <a:gs pos="100000">
                      <a:srgbClr val="FFFFFF"/>
                    </a:gs>
                  </a:gsLst>
                  <a:lin ang="5400000" scaled="0"/>
                </a:gradFill>
              </a:rPr>
              <a:t>WPH308:	Multi-tasking </a:t>
            </a:r>
            <a:r>
              <a:rPr lang="en-US" sz="2400" dirty="0">
                <a:gradFill>
                  <a:gsLst>
                    <a:gs pos="0">
                      <a:srgbClr val="FFFFFF"/>
                    </a:gs>
                    <a:gs pos="100000">
                      <a:srgbClr val="FFFFFF"/>
                    </a:gs>
                  </a:gsLst>
                  <a:lin ang="5400000" scaled="0"/>
                </a:gradFill>
              </a:rPr>
              <a:t>and Application Switching for Windows Phone </a:t>
            </a:r>
          </a:p>
        </p:txBody>
      </p:sp>
      <p:sp>
        <p:nvSpPr>
          <p:cNvPr id="9" name="Rectangle 8"/>
          <p:cNvSpPr/>
          <p:nvPr/>
        </p:nvSpPr>
        <p:spPr bwMode="auto">
          <a:xfrm>
            <a:off x="-2" y="2856754"/>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defTabSz="914099">
              <a:lnSpc>
                <a:spcPct val="90000"/>
              </a:lnSpc>
            </a:pPr>
            <a:r>
              <a:rPr lang="en-US" sz="2400" dirty="0" smtClean="0">
                <a:gradFill>
                  <a:gsLst>
                    <a:gs pos="0">
                      <a:srgbClr val="FFFFFF"/>
                    </a:gs>
                    <a:gs pos="100000">
                      <a:srgbClr val="FFFFFF"/>
                    </a:gs>
                  </a:gsLst>
                  <a:lin ang="5400000" scaled="0"/>
                </a:gradFill>
              </a:rPr>
              <a:t>OSP312:	Developing </a:t>
            </a:r>
            <a:r>
              <a:rPr lang="en-US" sz="2400" dirty="0">
                <a:gradFill>
                  <a:gsLst>
                    <a:gs pos="0">
                      <a:srgbClr val="FFFFFF"/>
                    </a:gs>
                    <a:gs pos="100000">
                      <a:srgbClr val="FFFFFF"/>
                    </a:gs>
                  </a:gsLst>
                  <a:lin ang="5400000" scaled="0"/>
                </a:gradFill>
              </a:rPr>
              <a:t>Microsoft Office Business Solutions </a:t>
            </a:r>
            <a:r>
              <a:rPr lang="en-US" sz="2400" dirty="0" smtClean="0">
                <a:gradFill>
                  <a:gsLst>
                    <a:gs pos="0">
                      <a:srgbClr val="FFFFFF"/>
                    </a:gs>
                    <a:gs pos="100000">
                      <a:srgbClr val="FFFFFF"/>
                    </a:gs>
                  </a:gsLst>
                  <a:lin ang="5400000" scaled="0"/>
                </a:gradFill>
              </a:rPr>
              <a:t>that </a:t>
            </a:r>
            <a:r>
              <a:rPr lang="en-US" sz="2400" dirty="0">
                <a:gradFill>
                  <a:gsLst>
                    <a:gs pos="0">
                      <a:srgbClr val="FFFFFF"/>
                    </a:gs>
                    <a:gs pos="100000">
                      <a:srgbClr val="FFFFFF"/>
                    </a:gs>
                  </a:gsLst>
                  <a:lin ang="5400000" scaled="0"/>
                </a:gradFill>
              </a:rPr>
              <a:t>Span </a:t>
            </a:r>
            <a:r>
              <a:rPr lang="en-US" sz="2400" dirty="0" smtClean="0">
                <a:gradFill>
                  <a:gsLst>
                    <a:gs pos="0">
                      <a:srgbClr val="FFFFFF"/>
                    </a:gs>
                    <a:gs pos="100000">
                      <a:srgbClr val="FFFFFF"/>
                    </a:gs>
                  </a:gsLst>
                  <a:lin ang="5400000" scaled="0"/>
                </a:gradFill>
              </a:rPr>
              <a:t/>
            </a:r>
            <a:br>
              <a:rPr lang="en-US" sz="2400" dirty="0" smtClean="0">
                <a:gradFill>
                  <a:gsLst>
                    <a:gs pos="0">
                      <a:srgbClr val="FFFFFF"/>
                    </a:gs>
                    <a:gs pos="100000">
                      <a:srgbClr val="FFFFFF"/>
                    </a:gs>
                  </a:gsLst>
                  <a:lin ang="5400000" scaled="0"/>
                </a:gradFill>
              </a:rPr>
            </a:br>
            <a:r>
              <a:rPr lang="en-US" sz="2400" dirty="0" smtClean="0">
                <a:gradFill>
                  <a:gsLst>
                    <a:gs pos="0">
                      <a:srgbClr val="FFFFFF"/>
                    </a:gs>
                    <a:gs pos="100000">
                      <a:srgbClr val="FFFFFF"/>
                    </a:gs>
                  </a:gsLst>
                  <a:lin ang="5400000" scaled="0"/>
                </a:gradFill>
              </a:rPr>
              <a:t>the </a:t>
            </a:r>
            <a:r>
              <a:rPr lang="en-US" sz="2400" dirty="0">
                <a:gradFill>
                  <a:gsLst>
                    <a:gs pos="0">
                      <a:srgbClr val="FFFFFF"/>
                    </a:gs>
                    <a:gs pos="100000">
                      <a:srgbClr val="FFFFFF"/>
                    </a:gs>
                  </a:gsLst>
                  <a:lin ang="5400000" scaled="0"/>
                </a:gradFill>
              </a:rPr>
              <a:t>PC, Windows </a:t>
            </a:r>
            <a:r>
              <a:rPr lang="en-US" sz="2400" dirty="0" smtClean="0">
                <a:gradFill>
                  <a:gsLst>
                    <a:gs pos="0">
                      <a:srgbClr val="FFFFFF"/>
                    </a:gs>
                    <a:gs pos="100000">
                      <a:srgbClr val="FFFFFF"/>
                    </a:gs>
                  </a:gsLst>
                  <a:lin ang="5400000" scaled="0"/>
                </a:gradFill>
              </a:rPr>
              <a:t>Phone, </a:t>
            </a:r>
            <a:r>
              <a:rPr lang="en-US" sz="2400" dirty="0">
                <a:gradFill>
                  <a:gsLst>
                    <a:gs pos="0">
                      <a:srgbClr val="FFFFFF"/>
                    </a:gs>
                    <a:gs pos="100000">
                      <a:srgbClr val="FFFFFF"/>
                    </a:gs>
                  </a:gsLst>
                  <a:lin ang="5400000" scaled="0"/>
                </a:gradFill>
              </a:rPr>
              <a:t>and the Web</a:t>
            </a:r>
          </a:p>
        </p:txBody>
      </p:sp>
      <p:sp>
        <p:nvSpPr>
          <p:cNvPr id="10" name="Rectangle 9"/>
          <p:cNvSpPr/>
          <p:nvPr/>
        </p:nvSpPr>
        <p:spPr bwMode="auto">
          <a:xfrm>
            <a:off x="-1" y="3808508"/>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defTabSz="914099">
              <a:lnSpc>
                <a:spcPct val="90000"/>
              </a:lnSpc>
            </a:pPr>
            <a:r>
              <a:rPr lang="en-US" sz="2400" dirty="0" smtClean="0">
                <a:gradFill>
                  <a:gsLst>
                    <a:gs pos="0">
                      <a:srgbClr val="FFFFFF"/>
                    </a:gs>
                    <a:gs pos="100000">
                      <a:srgbClr val="FFFFFF"/>
                    </a:gs>
                  </a:gsLst>
                  <a:lin ang="5400000" scaled="0"/>
                </a:gradFill>
              </a:rPr>
              <a:t>WPH309:	Enhanced </a:t>
            </a:r>
            <a:r>
              <a:rPr lang="en-US" sz="2400" dirty="0">
                <a:gradFill>
                  <a:gsLst>
                    <a:gs pos="0">
                      <a:srgbClr val="FFFFFF"/>
                    </a:gs>
                    <a:gs pos="100000">
                      <a:srgbClr val="FFFFFF"/>
                    </a:gs>
                  </a:gsLst>
                  <a:lin ang="5400000" scaled="0"/>
                </a:gradFill>
              </a:rPr>
              <a:t>Push Notifications and Live Tiles </a:t>
            </a:r>
            <a:r>
              <a:rPr lang="en-US" sz="2400" dirty="0" smtClean="0">
                <a:gradFill>
                  <a:gsLst>
                    <a:gs pos="0">
                      <a:srgbClr val="FFFFFF"/>
                    </a:gs>
                    <a:gs pos="100000">
                      <a:srgbClr val="FFFFFF"/>
                    </a:gs>
                  </a:gsLst>
                  <a:lin ang="5400000" scaled="0"/>
                </a:gradFill>
              </a:rPr>
              <a:t>for </a:t>
            </a:r>
            <a:br>
              <a:rPr lang="en-US" sz="2400" dirty="0" smtClean="0">
                <a:gradFill>
                  <a:gsLst>
                    <a:gs pos="0">
                      <a:srgbClr val="FFFFFF"/>
                    </a:gs>
                    <a:gs pos="100000">
                      <a:srgbClr val="FFFFFF"/>
                    </a:gs>
                  </a:gsLst>
                  <a:lin ang="5400000" scaled="0"/>
                </a:gradFill>
              </a:rPr>
            </a:br>
            <a:r>
              <a:rPr lang="en-US" sz="2400" dirty="0" smtClean="0">
                <a:gradFill>
                  <a:gsLst>
                    <a:gs pos="0">
                      <a:srgbClr val="FFFFFF"/>
                    </a:gs>
                    <a:gs pos="100000">
                      <a:srgbClr val="FFFFFF"/>
                    </a:gs>
                  </a:gsLst>
                  <a:lin ang="5400000" scaled="0"/>
                </a:gradFill>
              </a:rPr>
              <a:t>Windows </a:t>
            </a:r>
            <a:r>
              <a:rPr lang="en-US" sz="2400" dirty="0">
                <a:gradFill>
                  <a:gsLst>
                    <a:gs pos="0">
                      <a:srgbClr val="FFFFFF"/>
                    </a:gs>
                    <a:gs pos="100000">
                      <a:srgbClr val="FFFFFF"/>
                    </a:gs>
                  </a:gsLst>
                  <a:lin ang="5400000" scaled="0"/>
                </a:gradFill>
              </a:rPr>
              <a:t>Phone</a:t>
            </a:r>
          </a:p>
        </p:txBody>
      </p:sp>
      <p:sp>
        <p:nvSpPr>
          <p:cNvPr id="11" name="Rectangle 10"/>
          <p:cNvSpPr/>
          <p:nvPr/>
        </p:nvSpPr>
        <p:spPr bwMode="auto">
          <a:xfrm>
            <a:off x="-1" y="4760262"/>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defTabSz="914099">
              <a:lnSpc>
                <a:spcPct val="90000"/>
              </a:lnSpc>
            </a:pPr>
            <a:r>
              <a:rPr lang="en-US" sz="2400" dirty="0" smtClean="0">
                <a:gradFill>
                  <a:gsLst>
                    <a:gs pos="0">
                      <a:srgbClr val="FFFFFF"/>
                    </a:gs>
                    <a:gs pos="100000">
                      <a:srgbClr val="FFFFFF"/>
                    </a:gs>
                  </a:gsLst>
                  <a:lin ang="5400000" scaled="0"/>
                </a:gradFill>
              </a:rPr>
              <a:t>WPH303:	Understanding </a:t>
            </a:r>
            <a:r>
              <a:rPr lang="en-US" sz="2400" dirty="0">
                <a:gradFill>
                  <a:gsLst>
                    <a:gs pos="0">
                      <a:srgbClr val="FFFFFF"/>
                    </a:gs>
                    <a:gs pos="100000">
                      <a:srgbClr val="FFFFFF"/>
                    </a:gs>
                  </a:gsLst>
                  <a:lin ang="5400000" scaled="0"/>
                </a:gradFill>
              </a:rPr>
              <a:t>the Windows Phone Development Tools </a:t>
            </a:r>
          </a:p>
        </p:txBody>
      </p:sp>
      <p:sp>
        <p:nvSpPr>
          <p:cNvPr id="12" name="Rectangle 11"/>
          <p:cNvSpPr/>
          <p:nvPr/>
        </p:nvSpPr>
        <p:spPr bwMode="auto">
          <a:xfrm>
            <a:off x="-1" y="5712016"/>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defTabSz="914099">
              <a:lnSpc>
                <a:spcPct val="90000"/>
              </a:lnSpc>
            </a:pPr>
            <a:r>
              <a:rPr lang="en-US" sz="2400" dirty="0" smtClean="0">
                <a:gradFill>
                  <a:gsLst>
                    <a:gs pos="0">
                      <a:srgbClr val="FFFFFF"/>
                    </a:gs>
                    <a:gs pos="100000">
                      <a:srgbClr val="FFFFFF"/>
                    </a:gs>
                  </a:gsLst>
                  <a:lin ang="5400000" scaled="0"/>
                </a:gradFill>
              </a:rPr>
              <a:t>COS315:	Building </a:t>
            </a:r>
            <a:r>
              <a:rPr lang="en-US" sz="2400" dirty="0">
                <a:gradFill>
                  <a:gsLst>
                    <a:gs pos="0">
                      <a:srgbClr val="FFFFFF"/>
                    </a:gs>
                    <a:gs pos="100000">
                      <a:srgbClr val="FFFFFF"/>
                    </a:gs>
                  </a:gsLst>
                  <a:lin ang="5400000" scaled="0"/>
                </a:gradFill>
              </a:rPr>
              <a:t>Windows Phone </a:t>
            </a:r>
            <a:r>
              <a:rPr lang="en-US" sz="2400" dirty="0" smtClean="0">
                <a:gradFill>
                  <a:gsLst>
                    <a:gs pos="0">
                      <a:srgbClr val="FFFFFF"/>
                    </a:gs>
                    <a:gs pos="100000">
                      <a:srgbClr val="FFFFFF"/>
                    </a:gs>
                  </a:gsLst>
                  <a:lin ang="5400000" scaled="0"/>
                </a:gradFill>
              </a:rPr>
              <a:t>Applications with the </a:t>
            </a:r>
            <a:br>
              <a:rPr lang="en-US" sz="2400" dirty="0" smtClean="0">
                <a:gradFill>
                  <a:gsLst>
                    <a:gs pos="0">
                      <a:srgbClr val="FFFFFF"/>
                    </a:gs>
                    <a:gs pos="100000">
                      <a:srgbClr val="FFFFFF"/>
                    </a:gs>
                  </a:gsLst>
                  <a:lin ang="5400000" scaled="0"/>
                </a:gradFill>
              </a:rPr>
            </a:br>
            <a:r>
              <a:rPr lang="en-US" sz="2400" dirty="0" smtClean="0">
                <a:gradFill>
                  <a:gsLst>
                    <a:gs pos="0">
                      <a:srgbClr val="FFFFFF"/>
                    </a:gs>
                    <a:gs pos="100000">
                      <a:srgbClr val="FFFFFF"/>
                    </a:gs>
                  </a:gsLst>
                  <a:lin ang="5400000" scaled="0"/>
                </a:gradFill>
              </a:rPr>
              <a:t>Windows </a:t>
            </a:r>
            <a:r>
              <a:rPr lang="en-US" sz="2400" dirty="0">
                <a:gradFill>
                  <a:gsLst>
                    <a:gs pos="0">
                      <a:srgbClr val="FFFFFF"/>
                    </a:gs>
                    <a:gs pos="100000">
                      <a:srgbClr val="FFFFFF"/>
                    </a:gs>
                  </a:gsLst>
                  <a:lin ang="5400000" scaled="0"/>
                </a:gradFill>
              </a:rPr>
              <a:t>Azure Platform</a:t>
            </a:r>
          </a:p>
        </p:txBody>
      </p:sp>
    </p:spTree>
    <p:extLst>
      <p:ext uri="{BB962C8B-B14F-4D97-AF65-F5344CB8AC3E}">
        <p14:creationId xmlns:p14="http://schemas.microsoft.com/office/powerpoint/2010/main" val="3890250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 Phone Related Content </a:t>
            </a:r>
            <a:br>
              <a:rPr lang="en-US" dirty="0" smtClean="0"/>
            </a:br>
            <a:r>
              <a:rPr lang="en-US" sz="3200" dirty="0">
                <a:gradFill>
                  <a:gsLst>
                    <a:gs pos="0">
                      <a:schemeClr val="accent1"/>
                    </a:gs>
                    <a:gs pos="100000">
                      <a:schemeClr val="accent1"/>
                    </a:gs>
                  </a:gsLst>
                  <a:lin ang="5400000" scaled="0"/>
                </a:gradFill>
              </a:rPr>
              <a:t>Tuesday, May 17</a:t>
            </a:r>
          </a:p>
        </p:txBody>
      </p:sp>
      <p:sp>
        <p:nvSpPr>
          <p:cNvPr id="8" name="Rectangle 7"/>
          <p:cNvSpPr/>
          <p:nvPr/>
        </p:nvSpPr>
        <p:spPr bwMode="auto">
          <a:xfrm>
            <a:off x="0" y="1905000"/>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r>
              <a:rPr lang="en-US" sz="2400" dirty="0" smtClean="0">
                <a:gradFill>
                  <a:gsLst>
                    <a:gs pos="0">
                      <a:srgbClr val="FFFFFF"/>
                    </a:gs>
                    <a:gs pos="100000">
                      <a:srgbClr val="FFFFFF"/>
                    </a:gs>
                  </a:gsLst>
                  <a:lin ang="5400000" scaled="0"/>
                </a:gradFill>
              </a:rPr>
              <a:t>WPH305:	Internet </a:t>
            </a:r>
            <a:r>
              <a:rPr lang="en-US" sz="2400" dirty="0">
                <a:gradFill>
                  <a:gsLst>
                    <a:gs pos="0">
                      <a:srgbClr val="FFFFFF"/>
                    </a:gs>
                    <a:gs pos="100000">
                      <a:srgbClr val="FFFFFF"/>
                    </a:gs>
                  </a:gsLst>
                  <a:lin ang="5400000" scaled="0"/>
                </a:gradFill>
              </a:rPr>
              <a:t>Explorer 9 on Windows Phone </a:t>
            </a:r>
          </a:p>
        </p:txBody>
      </p:sp>
      <p:sp>
        <p:nvSpPr>
          <p:cNvPr id="9" name="Rectangle 8"/>
          <p:cNvSpPr/>
          <p:nvPr/>
        </p:nvSpPr>
        <p:spPr bwMode="auto">
          <a:xfrm>
            <a:off x="0" y="2856754"/>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tabLst>
                <a:tab pos="1828800" algn="l"/>
              </a:tabLst>
            </a:pPr>
            <a:r>
              <a:rPr lang="en-US" sz="2400" dirty="0" smtClean="0">
                <a:gradFill>
                  <a:gsLst>
                    <a:gs pos="0">
                      <a:srgbClr val="FFFFFF"/>
                    </a:gs>
                    <a:gs pos="100000">
                      <a:srgbClr val="FFFFFF"/>
                    </a:gs>
                  </a:gsLst>
                  <a:lin ang="5400000" scaled="0"/>
                </a:gradFill>
              </a:rPr>
              <a:t>OSP209		Building </a:t>
            </a:r>
            <a:r>
              <a:rPr lang="en-US" sz="2400" dirty="0">
                <a:gradFill>
                  <a:gsLst>
                    <a:gs pos="0">
                      <a:srgbClr val="FFFFFF"/>
                    </a:gs>
                    <a:gs pos="100000">
                      <a:srgbClr val="FFFFFF"/>
                    </a:gs>
                  </a:gsLst>
                  <a:lin ang="5400000" scaled="0"/>
                </a:gradFill>
              </a:rPr>
              <a:t>Your First Windows Phone Application for </a:t>
            </a:r>
            <a:r>
              <a:rPr lang="en-US" sz="2400" dirty="0" smtClean="0">
                <a:gradFill>
                  <a:gsLst>
                    <a:gs pos="0">
                      <a:srgbClr val="FFFFFF"/>
                    </a:gs>
                    <a:gs pos="100000">
                      <a:srgbClr val="FFFFFF"/>
                    </a:gs>
                  </a:gsLst>
                  <a:lin ang="5400000" scaled="0"/>
                </a:gradFill>
              </a:rPr>
              <a:t/>
            </a:r>
            <a:br>
              <a:rPr lang="en-US" sz="2400" dirty="0" smtClean="0">
                <a:gradFill>
                  <a:gsLst>
                    <a:gs pos="0">
                      <a:srgbClr val="FFFFFF"/>
                    </a:gs>
                    <a:gs pos="100000">
                      <a:srgbClr val="FFFFFF"/>
                    </a:gs>
                  </a:gsLst>
                  <a:lin ang="5400000" scaled="0"/>
                </a:gradFill>
              </a:rPr>
            </a:br>
            <a:r>
              <a:rPr lang="en-US" sz="2400" dirty="0" smtClean="0">
                <a:gradFill>
                  <a:gsLst>
                    <a:gs pos="0">
                      <a:srgbClr val="FFFFFF"/>
                    </a:gs>
                    <a:gs pos="100000">
                      <a:srgbClr val="FFFFFF"/>
                    </a:gs>
                  </a:gsLst>
                  <a:lin ang="5400000" scaled="0"/>
                </a:gradFill>
              </a:rPr>
              <a:t>Microsoft </a:t>
            </a:r>
            <a:r>
              <a:rPr lang="en-US" sz="2400" dirty="0">
                <a:gradFill>
                  <a:gsLst>
                    <a:gs pos="0">
                      <a:srgbClr val="FFFFFF"/>
                    </a:gs>
                    <a:gs pos="100000">
                      <a:srgbClr val="FFFFFF"/>
                    </a:gs>
                  </a:gsLst>
                  <a:lin ang="5400000" scaled="0"/>
                </a:gradFill>
              </a:rPr>
              <a:t>SharePoint 2010</a:t>
            </a:r>
          </a:p>
        </p:txBody>
      </p:sp>
      <p:sp>
        <p:nvSpPr>
          <p:cNvPr id="10" name="Rectangle 9"/>
          <p:cNvSpPr/>
          <p:nvPr/>
        </p:nvSpPr>
        <p:spPr bwMode="auto">
          <a:xfrm>
            <a:off x="0" y="3808508"/>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r>
              <a:rPr lang="en-US" sz="2400" dirty="0" smtClean="0">
                <a:gradFill>
                  <a:gsLst>
                    <a:gs pos="0">
                      <a:srgbClr val="FFFFFF"/>
                    </a:gs>
                    <a:gs pos="100000">
                      <a:srgbClr val="FFFFFF"/>
                    </a:gs>
                  </a:gsLst>
                  <a:lin ang="5400000" scaled="0"/>
                </a:gradFill>
              </a:rPr>
              <a:t>WPH203:	Understanding </a:t>
            </a:r>
            <a:r>
              <a:rPr lang="en-US" sz="2400" dirty="0">
                <a:gradFill>
                  <a:gsLst>
                    <a:gs pos="0">
                      <a:srgbClr val="FFFFFF"/>
                    </a:gs>
                    <a:gs pos="100000">
                      <a:srgbClr val="FFFFFF"/>
                    </a:gs>
                  </a:gsLst>
                  <a:lin ang="5400000" scaled="0"/>
                </a:gradFill>
              </a:rPr>
              <a:t>Windows Phone Marketplace </a:t>
            </a:r>
          </a:p>
        </p:txBody>
      </p:sp>
      <p:sp>
        <p:nvSpPr>
          <p:cNvPr id="11" name="Rectangle 10"/>
          <p:cNvSpPr/>
          <p:nvPr/>
        </p:nvSpPr>
        <p:spPr bwMode="auto">
          <a:xfrm>
            <a:off x="-1" y="4760262"/>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r>
              <a:rPr lang="en-US" sz="2400" dirty="0" smtClean="0">
                <a:gradFill>
                  <a:gsLst>
                    <a:gs pos="0">
                      <a:srgbClr val="FFFFFF"/>
                    </a:gs>
                    <a:gs pos="100000">
                      <a:srgbClr val="FFFFFF"/>
                    </a:gs>
                  </a:gsLst>
                  <a:lin ang="5400000" scaled="0"/>
                </a:gradFill>
              </a:rPr>
              <a:t>WPH375-INT:	Building </a:t>
            </a:r>
            <a:r>
              <a:rPr lang="en-US" sz="2400" dirty="0">
                <a:gradFill>
                  <a:gsLst>
                    <a:gs pos="0">
                      <a:srgbClr val="FFFFFF"/>
                    </a:gs>
                    <a:gs pos="100000">
                      <a:srgbClr val="FFFFFF"/>
                    </a:gs>
                  </a:gsLst>
                  <a:lin ang="5400000" scaled="0"/>
                </a:gradFill>
              </a:rPr>
              <a:t>Multi-tasking Enabled Windows Phone Applications</a:t>
            </a:r>
          </a:p>
        </p:txBody>
      </p:sp>
    </p:spTree>
    <p:extLst>
      <p:ext uri="{BB962C8B-B14F-4D97-AF65-F5344CB8AC3E}">
        <p14:creationId xmlns:p14="http://schemas.microsoft.com/office/powerpoint/2010/main" val="2913997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 Phone Related Content </a:t>
            </a:r>
            <a:br>
              <a:rPr lang="en-US" dirty="0" smtClean="0"/>
            </a:br>
            <a:r>
              <a:rPr lang="en-US" sz="3200" dirty="0">
                <a:gradFill>
                  <a:gsLst>
                    <a:gs pos="0">
                      <a:schemeClr val="accent1"/>
                    </a:gs>
                    <a:gs pos="100000">
                      <a:schemeClr val="accent1"/>
                    </a:gs>
                  </a:gsLst>
                  <a:lin ang="5400000" scaled="0"/>
                </a:gradFill>
              </a:rPr>
              <a:t>Wednesday, May 18</a:t>
            </a:r>
          </a:p>
        </p:txBody>
      </p:sp>
      <p:sp>
        <p:nvSpPr>
          <p:cNvPr id="8" name="Rectangle 7"/>
          <p:cNvSpPr/>
          <p:nvPr/>
        </p:nvSpPr>
        <p:spPr bwMode="auto">
          <a:xfrm>
            <a:off x="-1" y="1905000"/>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WPH202:	Windows </a:t>
            </a:r>
            <a:r>
              <a:rPr lang="en-US" sz="2000" dirty="0">
                <a:gradFill>
                  <a:gsLst>
                    <a:gs pos="0">
                      <a:srgbClr val="FFFFFF"/>
                    </a:gs>
                    <a:gs pos="100000">
                      <a:srgbClr val="FFFFFF"/>
                    </a:gs>
                  </a:gsLst>
                  <a:lin ang="5400000" scaled="0"/>
                </a:gradFill>
              </a:rPr>
              <a:t>Phone at Microsoft </a:t>
            </a:r>
          </a:p>
        </p:txBody>
      </p:sp>
      <p:sp>
        <p:nvSpPr>
          <p:cNvPr id="9" name="Rectangle 8"/>
          <p:cNvSpPr/>
          <p:nvPr/>
        </p:nvSpPr>
        <p:spPr bwMode="auto">
          <a:xfrm>
            <a:off x="-2" y="2582175"/>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DEV317:	Using </a:t>
            </a:r>
            <a:r>
              <a:rPr lang="en-US" sz="2000" dirty="0">
                <a:gradFill>
                  <a:gsLst>
                    <a:gs pos="0">
                      <a:srgbClr val="FFFFFF"/>
                    </a:gs>
                    <a:gs pos="100000">
                      <a:srgbClr val="FFFFFF"/>
                    </a:gs>
                  </a:gsLst>
                  <a:lin ang="5400000" scaled="0"/>
                </a:gradFill>
              </a:rPr>
              <a:t>Microsoft Visual Basic to Build </a:t>
            </a:r>
            <a:r>
              <a:rPr lang="en-US" sz="2000" dirty="0" smtClean="0">
                <a:gradFill>
                  <a:gsLst>
                    <a:gs pos="0">
                      <a:srgbClr val="FFFFFF"/>
                    </a:gs>
                    <a:gs pos="100000">
                      <a:srgbClr val="FFFFFF"/>
                    </a:gs>
                  </a:gsLst>
                  <a:lin ang="5400000" scaled="0"/>
                </a:gradFill>
              </a:rPr>
              <a:t>Windows </a:t>
            </a:r>
            <a:r>
              <a:rPr lang="en-US" sz="2000" dirty="0">
                <a:gradFill>
                  <a:gsLst>
                    <a:gs pos="0">
                      <a:srgbClr val="FFFFFF"/>
                    </a:gs>
                    <a:gs pos="100000">
                      <a:srgbClr val="FFFFFF"/>
                    </a:gs>
                  </a:gsLst>
                  <a:lin ang="5400000" scaled="0"/>
                </a:gradFill>
              </a:rPr>
              <a:t>Phone Applications </a:t>
            </a:r>
          </a:p>
        </p:txBody>
      </p:sp>
      <p:sp>
        <p:nvSpPr>
          <p:cNvPr id="10" name="Rectangle 9"/>
          <p:cNvSpPr/>
          <p:nvPr/>
        </p:nvSpPr>
        <p:spPr bwMode="auto">
          <a:xfrm>
            <a:off x="-3" y="3259350"/>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WPH310:	Building </a:t>
            </a:r>
            <a:r>
              <a:rPr lang="en-US" sz="2000" dirty="0">
                <a:gradFill>
                  <a:gsLst>
                    <a:gs pos="0">
                      <a:srgbClr val="FFFFFF"/>
                    </a:gs>
                    <a:gs pos="100000">
                      <a:srgbClr val="FFFFFF"/>
                    </a:gs>
                  </a:gsLst>
                  <a:lin ang="5400000" scaled="0"/>
                </a:gradFill>
              </a:rPr>
              <a:t>Your First Windows Phone Game with XNA </a:t>
            </a:r>
          </a:p>
        </p:txBody>
      </p:sp>
      <p:sp>
        <p:nvSpPr>
          <p:cNvPr id="11" name="Rectangle 10"/>
          <p:cNvSpPr/>
          <p:nvPr/>
        </p:nvSpPr>
        <p:spPr bwMode="auto">
          <a:xfrm>
            <a:off x="0" y="3936525"/>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WPH374-INT:  	Hardcore </a:t>
            </a:r>
            <a:r>
              <a:rPr lang="en-US" sz="2000" dirty="0">
                <a:gradFill>
                  <a:gsLst>
                    <a:gs pos="0">
                      <a:srgbClr val="FFFFFF"/>
                    </a:gs>
                    <a:gs pos="100000">
                      <a:srgbClr val="FFFFFF"/>
                    </a:gs>
                  </a:gsLst>
                  <a:lin ang="5400000" scaled="0"/>
                </a:gradFill>
              </a:rPr>
              <a:t>Windows Phone Development Questions </a:t>
            </a:r>
          </a:p>
        </p:txBody>
      </p:sp>
      <p:sp>
        <p:nvSpPr>
          <p:cNvPr id="12" name="Rectangle 11"/>
          <p:cNvSpPr/>
          <p:nvPr/>
        </p:nvSpPr>
        <p:spPr bwMode="auto">
          <a:xfrm>
            <a:off x="-4" y="4613700"/>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DEV205:	Microsoft </a:t>
            </a:r>
            <a:r>
              <a:rPr lang="en-US" sz="2000" dirty="0">
                <a:gradFill>
                  <a:gsLst>
                    <a:gs pos="0">
                      <a:srgbClr val="FFFFFF"/>
                    </a:gs>
                    <a:gs pos="100000">
                      <a:srgbClr val="FFFFFF"/>
                    </a:gs>
                  </a:gsLst>
                  <a:lin ang="5400000" scaled="0"/>
                </a:gradFill>
              </a:rPr>
              <a:t>Expression for Developers: </a:t>
            </a:r>
            <a:r>
              <a:rPr lang="en-US" sz="2000" dirty="0" smtClean="0">
                <a:gradFill>
                  <a:gsLst>
                    <a:gs pos="0">
                      <a:srgbClr val="FFFFFF"/>
                    </a:gs>
                    <a:gs pos="100000">
                      <a:srgbClr val="FFFFFF"/>
                    </a:gs>
                  </a:gsLst>
                  <a:lin ang="5400000" scaled="0"/>
                </a:gradFill>
              </a:rPr>
              <a:t>Demystifying </a:t>
            </a:r>
            <a:r>
              <a:rPr lang="en-US" sz="2000" dirty="0">
                <a:gradFill>
                  <a:gsLst>
                    <a:gs pos="0">
                      <a:srgbClr val="FFFFFF"/>
                    </a:gs>
                    <a:gs pos="100000">
                      <a:srgbClr val="FFFFFF"/>
                    </a:gs>
                  </a:gsLst>
                  <a:lin ang="5400000" scaled="0"/>
                </a:gradFill>
              </a:rPr>
              <a:t>User Interface Design</a:t>
            </a:r>
          </a:p>
        </p:txBody>
      </p:sp>
      <p:sp>
        <p:nvSpPr>
          <p:cNvPr id="13" name="Rectangle 12"/>
          <p:cNvSpPr/>
          <p:nvPr/>
        </p:nvSpPr>
        <p:spPr bwMode="auto">
          <a:xfrm>
            <a:off x="-5" y="5290875"/>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WPH306:	Building </a:t>
            </a:r>
            <a:r>
              <a:rPr lang="en-US" sz="2000" dirty="0">
                <a:gradFill>
                  <a:gsLst>
                    <a:gs pos="0">
                      <a:srgbClr val="FFFFFF"/>
                    </a:gs>
                    <a:gs pos="100000">
                      <a:srgbClr val="FFFFFF"/>
                    </a:gs>
                  </a:gsLst>
                  <a:lin ang="5400000" scaled="0"/>
                </a:gradFill>
              </a:rPr>
              <a:t>Windows Phone Applications with Microsoft Silverlight and XNA </a:t>
            </a:r>
          </a:p>
        </p:txBody>
      </p:sp>
      <p:sp>
        <p:nvSpPr>
          <p:cNvPr id="14" name="Rectangle 13"/>
          <p:cNvSpPr/>
          <p:nvPr/>
        </p:nvSpPr>
        <p:spPr bwMode="auto">
          <a:xfrm>
            <a:off x="0" y="5968048"/>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WPH304:	New </a:t>
            </a:r>
            <a:r>
              <a:rPr lang="en-US" sz="2000" dirty="0">
                <a:gradFill>
                  <a:gsLst>
                    <a:gs pos="0">
                      <a:srgbClr val="FFFFFF"/>
                    </a:gs>
                    <a:gs pos="100000">
                      <a:srgbClr val="FFFFFF"/>
                    </a:gs>
                  </a:gsLst>
                  <a:lin ang="5400000" scaled="0"/>
                </a:gradFill>
              </a:rPr>
              <a:t>Windows Phone Data Access Features</a:t>
            </a:r>
          </a:p>
        </p:txBody>
      </p:sp>
    </p:spTree>
    <p:extLst>
      <p:ext uri="{BB962C8B-B14F-4D97-AF65-F5344CB8AC3E}">
        <p14:creationId xmlns:p14="http://schemas.microsoft.com/office/powerpoint/2010/main" val="3578628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 Phone Related Content </a:t>
            </a:r>
            <a:br>
              <a:rPr lang="en-US" dirty="0" smtClean="0"/>
            </a:br>
            <a:r>
              <a:rPr lang="en-US" sz="3200" dirty="0">
                <a:gradFill>
                  <a:gsLst>
                    <a:gs pos="0">
                      <a:schemeClr val="accent1"/>
                    </a:gs>
                    <a:gs pos="100000">
                      <a:schemeClr val="accent1"/>
                    </a:gs>
                  </a:gsLst>
                  <a:lin ang="5400000" scaled="0"/>
                </a:gradFill>
              </a:rPr>
              <a:t>Thursday, May 19</a:t>
            </a:r>
          </a:p>
        </p:txBody>
      </p:sp>
      <p:sp>
        <p:nvSpPr>
          <p:cNvPr id="8" name="Rectangle 7"/>
          <p:cNvSpPr/>
          <p:nvPr/>
        </p:nvSpPr>
        <p:spPr bwMode="auto">
          <a:xfrm>
            <a:off x="-1" y="1905000"/>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WPH301:	Deploying </a:t>
            </a:r>
            <a:r>
              <a:rPr lang="en-US" sz="2000" dirty="0">
                <a:gradFill>
                  <a:gsLst>
                    <a:gs pos="0">
                      <a:srgbClr val="FFFFFF"/>
                    </a:gs>
                    <a:gs pos="100000">
                      <a:srgbClr val="FFFFFF"/>
                    </a:gs>
                  </a:gsLst>
                  <a:lin ang="5400000" scaled="0"/>
                </a:gradFill>
              </a:rPr>
              <a:t>Windows Phone in the Enterprise </a:t>
            </a:r>
          </a:p>
        </p:txBody>
      </p:sp>
      <p:sp>
        <p:nvSpPr>
          <p:cNvPr id="9" name="Rectangle 8"/>
          <p:cNvSpPr/>
          <p:nvPr/>
        </p:nvSpPr>
        <p:spPr bwMode="auto">
          <a:xfrm>
            <a:off x="-2" y="2582175"/>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DPR303:	Developing </a:t>
            </a:r>
            <a:r>
              <a:rPr lang="en-US" sz="2000" dirty="0">
                <a:gradFill>
                  <a:gsLst>
                    <a:gs pos="0">
                      <a:srgbClr val="FFFFFF"/>
                    </a:gs>
                    <a:gs pos="100000">
                      <a:srgbClr val="FFFFFF"/>
                    </a:gs>
                  </a:gsLst>
                  <a:lin ang="5400000" scaled="0"/>
                </a:gradFill>
              </a:rPr>
              <a:t>Enterprise-Grade Mobile Solutions</a:t>
            </a:r>
          </a:p>
        </p:txBody>
      </p:sp>
      <p:sp>
        <p:nvSpPr>
          <p:cNvPr id="10" name="Rectangle 9"/>
          <p:cNvSpPr/>
          <p:nvPr/>
        </p:nvSpPr>
        <p:spPr bwMode="auto">
          <a:xfrm>
            <a:off x="-3" y="3259350"/>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defTabSz="914099" fontAlgn="base">
              <a:lnSpc>
                <a:spcPct val="80000"/>
              </a:lnSpc>
              <a:spcBef>
                <a:spcPct val="0"/>
              </a:spcBef>
              <a:spcAft>
                <a:spcPct val="0"/>
              </a:spcAft>
            </a:pPr>
            <a:r>
              <a:rPr lang="en-US" sz="2000" dirty="0" smtClean="0">
                <a:gradFill>
                  <a:gsLst>
                    <a:gs pos="0">
                      <a:srgbClr val="FFFFFF"/>
                    </a:gs>
                    <a:gs pos="100000">
                      <a:srgbClr val="FFFFFF"/>
                    </a:gs>
                  </a:gsLst>
                  <a:lin ang="5400000" scaled="0"/>
                </a:gradFill>
              </a:rPr>
              <a:t>WPH307:	Connecting </a:t>
            </a:r>
            <a:r>
              <a:rPr lang="en-US" sz="2000" dirty="0">
                <a:gradFill>
                  <a:gsLst>
                    <a:gs pos="0">
                      <a:srgbClr val="FFFFFF"/>
                    </a:gs>
                    <a:gs pos="100000">
                      <a:srgbClr val="FFFFFF"/>
                    </a:gs>
                  </a:gsLst>
                  <a:lin ang="5400000" scaled="0"/>
                </a:gradFill>
              </a:rPr>
              <a:t>Windows Phones and Slates to Windows Azure</a:t>
            </a:r>
            <a:endParaRPr lang="en-US" sz="2000" kern="0" dirty="0">
              <a:gradFill>
                <a:gsLst>
                  <a:gs pos="0">
                    <a:srgbClr val="FFFFFF"/>
                  </a:gs>
                  <a:gs pos="100000">
                    <a:srgbClr val="FFFFFF"/>
                  </a:gs>
                </a:gsLst>
                <a:lin ang="5400000" scaled="0"/>
              </a:gradFill>
            </a:endParaRPr>
          </a:p>
        </p:txBody>
      </p:sp>
      <p:sp>
        <p:nvSpPr>
          <p:cNvPr id="11" name="Rectangle 10"/>
          <p:cNvSpPr/>
          <p:nvPr/>
        </p:nvSpPr>
        <p:spPr bwMode="auto">
          <a:xfrm>
            <a:off x="0" y="3936525"/>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WPH372-INT:	Windows </a:t>
            </a:r>
            <a:r>
              <a:rPr lang="en-US" sz="2000" dirty="0">
                <a:gradFill>
                  <a:gsLst>
                    <a:gs pos="0">
                      <a:srgbClr val="FFFFFF"/>
                    </a:gs>
                    <a:gs pos="100000">
                      <a:srgbClr val="FFFFFF"/>
                    </a:gs>
                  </a:gsLst>
                  <a:lin ang="5400000" scaled="0"/>
                </a:gradFill>
              </a:rPr>
              <a:t>Phone </a:t>
            </a:r>
            <a:r>
              <a:rPr lang="en-US" sz="2000" dirty="0" smtClean="0">
                <a:gradFill>
                  <a:gsLst>
                    <a:gs pos="0">
                      <a:srgbClr val="FFFFFF"/>
                    </a:gs>
                    <a:gs pos="100000">
                      <a:srgbClr val="FFFFFF"/>
                    </a:gs>
                  </a:gsLst>
                  <a:lin ang="5400000" scaled="0"/>
                </a:gradFill>
              </a:rPr>
              <a:t>Marketplace: Interactive </a:t>
            </a:r>
            <a:endParaRPr lang="en-US" sz="2000" dirty="0">
              <a:gradFill>
                <a:gsLst>
                  <a:gs pos="0">
                    <a:srgbClr val="FFFFFF"/>
                  </a:gs>
                  <a:gs pos="100000">
                    <a:srgbClr val="FFFFFF"/>
                  </a:gs>
                </a:gsLst>
                <a:lin ang="5400000" scaled="0"/>
              </a:gradFill>
            </a:endParaRPr>
          </a:p>
        </p:txBody>
      </p:sp>
      <p:sp>
        <p:nvSpPr>
          <p:cNvPr id="12" name="Rectangle 11"/>
          <p:cNvSpPr/>
          <p:nvPr/>
        </p:nvSpPr>
        <p:spPr bwMode="auto">
          <a:xfrm>
            <a:off x="-4" y="4613700"/>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WPH311:	Lessons </a:t>
            </a:r>
            <a:r>
              <a:rPr lang="en-US" sz="2000" dirty="0">
                <a:gradFill>
                  <a:gsLst>
                    <a:gs pos="0">
                      <a:srgbClr val="FFFFFF"/>
                    </a:gs>
                    <a:gs pos="100000">
                      <a:srgbClr val="FFFFFF"/>
                    </a:gs>
                  </a:gsLst>
                  <a:lin ang="5400000" scaled="0"/>
                </a:gradFill>
              </a:rPr>
              <a:t>Learned about Application Performance on Windows Phone </a:t>
            </a:r>
          </a:p>
        </p:txBody>
      </p:sp>
      <p:sp>
        <p:nvSpPr>
          <p:cNvPr id="13" name="Rectangle 12"/>
          <p:cNvSpPr/>
          <p:nvPr/>
        </p:nvSpPr>
        <p:spPr bwMode="auto">
          <a:xfrm>
            <a:off x="-5" y="5290875"/>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WPH311:	Lessons </a:t>
            </a:r>
            <a:r>
              <a:rPr lang="en-US" sz="2000" dirty="0">
                <a:gradFill>
                  <a:gsLst>
                    <a:gs pos="0">
                      <a:srgbClr val="FFFFFF"/>
                    </a:gs>
                    <a:gs pos="100000">
                      <a:srgbClr val="FFFFFF"/>
                    </a:gs>
                  </a:gsLst>
                  <a:lin ang="5400000" scaled="0"/>
                </a:gradFill>
              </a:rPr>
              <a:t>Learned about Application Performance on Windows Phone </a:t>
            </a:r>
          </a:p>
        </p:txBody>
      </p:sp>
      <p:sp>
        <p:nvSpPr>
          <p:cNvPr id="14" name="Rectangle 13"/>
          <p:cNvSpPr/>
          <p:nvPr/>
        </p:nvSpPr>
        <p:spPr bwMode="auto">
          <a:xfrm>
            <a:off x="0" y="5968048"/>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SIM323:	User </a:t>
            </a:r>
            <a:r>
              <a:rPr lang="en-US" sz="2000" dirty="0">
                <a:gradFill>
                  <a:gsLst>
                    <a:gs pos="0">
                      <a:srgbClr val="FFFFFF"/>
                    </a:gs>
                    <a:gs pos="100000">
                      <a:srgbClr val="FFFFFF"/>
                    </a:gs>
                  </a:gsLst>
                  <a:lin ang="5400000" scaled="0"/>
                </a:gradFill>
              </a:rPr>
              <a:t>Identity and Authentication for Desktop and Phone Applications</a:t>
            </a:r>
          </a:p>
        </p:txBody>
      </p:sp>
    </p:spTree>
    <p:extLst>
      <p:ext uri="{BB962C8B-B14F-4D97-AF65-F5344CB8AC3E}">
        <p14:creationId xmlns:p14="http://schemas.microsoft.com/office/powerpoint/2010/main" val="2558349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Windows Phone Resources</a:t>
            </a:r>
            <a:br>
              <a:rPr lang="en-US" dirty="0" smtClean="0"/>
            </a:br>
            <a:r>
              <a:rPr lang="en-US" sz="3200" dirty="0">
                <a:gradFill>
                  <a:gsLst>
                    <a:gs pos="0">
                      <a:schemeClr val="accent1"/>
                    </a:gs>
                    <a:gs pos="100000">
                      <a:schemeClr val="accent1"/>
                    </a:gs>
                  </a:gsLst>
                  <a:lin ang="5400000" scaled="0"/>
                </a:gradFill>
              </a:rPr>
              <a:t>Questions?  Demos? The latest phones?</a:t>
            </a:r>
            <a:r>
              <a:rPr lang="en-US" dirty="0" smtClean="0"/>
              <a:t> </a:t>
            </a:r>
            <a:endParaRPr lang="en-US" dirty="0"/>
          </a:p>
        </p:txBody>
      </p:sp>
      <p:sp>
        <p:nvSpPr>
          <p:cNvPr id="18" name="Rectangle 17"/>
          <p:cNvSpPr/>
          <p:nvPr/>
        </p:nvSpPr>
        <p:spPr bwMode="auto">
          <a:xfrm>
            <a:off x="1143388" y="1774824"/>
            <a:ext cx="7223760" cy="1354263"/>
          </a:xfrm>
          <a:prstGeom prst="rect">
            <a:avLst/>
          </a:prstGeom>
          <a:solidFill>
            <a:srgbClr val="6BBD46"/>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0" rIns="274320" bIns="0" numCol="1" rtlCol="0" anchor="ctr" anchorCtr="0" compatLnSpc="1">
            <a:prstTxWarp prst="textNoShape">
              <a:avLst/>
            </a:prstTxWarp>
          </a:bodyPr>
          <a:lstStyle/>
          <a:p>
            <a:r>
              <a:rPr lang="en-US" sz="2400" dirty="0"/>
              <a:t>Visit the </a:t>
            </a:r>
            <a:r>
              <a:rPr lang="en-US" sz="2400" dirty="0" smtClean="0"/>
              <a:t/>
            </a:r>
            <a:br>
              <a:rPr lang="en-US" sz="2400" dirty="0" smtClean="0"/>
            </a:br>
            <a:r>
              <a:rPr lang="en-US" sz="2400" b="1" dirty="0" smtClean="0"/>
              <a:t>Windows </a:t>
            </a:r>
            <a:r>
              <a:rPr lang="en-US" sz="2400" b="1" dirty="0"/>
              <a:t>Phone Technical Learning Center</a:t>
            </a:r>
            <a:r>
              <a:rPr lang="en-US" sz="2400" dirty="0"/>
              <a:t> for demos </a:t>
            </a:r>
            <a:r>
              <a:rPr lang="en-US" sz="2400" dirty="0" smtClean="0"/>
              <a:t>and more</a:t>
            </a:r>
            <a:r>
              <a:rPr lang="en-US" sz="2400" dirty="0"/>
              <a:t>…</a:t>
            </a:r>
          </a:p>
        </p:txBody>
      </p:sp>
      <p:sp>
        <p:nvSpPr>
          <p:cNvPr id="19" name="Rectangle 18"/>
          <p:cNvSpPr/>
          <p:nvPr/>
        </p:nvSpPr>
        <p:spPr bwMode="auto">
          <a:xfrm>
            <a:off x="1143388" y="3214701"/>
            <a:ext cx="3657600" cy="1828800"/>
          </a:xfrm>
          <a:prstGeom prst="rect">
            <a:avLst/>
          </a:prstGeom>
          <a:solidFill>
            <a:srgbClr val="FF4819"/>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182880" bIns="100584" numCol="1" rtlCol="0" anchor="ctr" anchorCtr="0" compatLnSpc="1">
            <a:prstTxWarp prst="textNoShape">
              <a:avLst/>
            </a:prstTxWarp>
          </a:bodyPr>
          <a:lstStyle/>
          <a:p>
            <a:r>
              <a:rPr lang="en-US" sz="2400" b="1" dirty="0"/>
              <a:t>Business IT r</a:t>
            </a:r>
            <a:r>
              <a:rPr lang="en-US" sz="2400" b="1" dirty="0" smtClean="0"/>
              <a:t>esources</a:t>
            </a:r>
          </a:p>
          <a:p>
            <a:endParaRPr lang="en-US" sz="1600" dirty="0"/>
          </a:p>
          <a:p>
            <a:pPr marL="0" lvl="1">
              <a:lnSpc>
                <a:spcPct val="90000"/>
              </a:lnSpc>
              <a:buNone/>
            </a:pPr>
            <a:r>
              <a:rPr lang="en-US" sz="2100" dirty="0"/>
              <a:t>blogs.technet.com/b</a:t>
            </a:r>
            <a:r>
              <a:rPr lang="en-US" sz="2100" dirty="0" smtClean="0"/>
              <a:t>/</a:t>
            </a:r>
            <a:br>
              <a:rPr lang="en-US" sz="2100" dirty="0" smtClean="0"/>
            </a:br>
            <a:r>
              <a:rPr lang="en-US" sz="2100" dirty="0" smtClean="0"/>
              <a:t>windows_phone_4_it_pros</a:t>
            </a:r>
            <a:endParaRPr lang="en-US" sz="2100" dirty="0"/>
          </a:p>
        </p:txBody>
      </p:sp>
      <p:sp>
        <p:nvSpPr>
          <p:cNvPr id="20" name="Rectangle 19"/>
          <p:cNvSpPr/>
          <p:nvPr/>
        </p:nvSpPr>
        <p:spPr bwMode="auto">
          <a:xfrm>
            <a:off x="4892428" y="3214701"/>
            <a:ext cx="3474720" cy="182880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r>
              <a:rPr lang="en-US" sz="2400" b="1" dirty="0"/>
              <a:t>Developer r</a:t>
            </a:r>
            <a:r>
              <a:rPr lang="en-US" sz="2400" b="1" dirty="0" smtClean="0"/>
              <a:t>esources</a:t>
            </a:r>
          </a:p>
          <a:p>
            <a:endParaRPr lang="en-US" sz="2400" dirty="0"/>
          </a:p>
          <a:p>
            <a:r>
              <a:rPr lang="en-US" sz="2400" dirty="0"/>
              <a:t>craete.msdn.com </a:t>
            </a:r>
          </a:p>
        </p:txBody>
      </p:sp>
      <p:sp>
        <p:nvSpPr>
          <p:cNvPr id="21" name="Rectangle 20"/>
          <p:cNvSpPr/>
          <p:nvPr/>
        </p:nvSpPr>
        <p:spPr bwMode="auto">
          <a:xfrm>
            <a:off x="1143388" y="5129114"/>
            <a:ext cx="7223760" cy="1371600"/>
          </a:xfrm>
          <a:prstGeom prst="rect">
            <a:avLst/>
          </a:prstGeom>
          <a:solidFill>
            <a:srgbClr val="F6AE1E"/>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none" lIns="274320" tIns="274320" rIns="274320" bIns="274320" numCol="1" rtlCol="0" anchor="ctr" anchorCtr="0" compatLnSpc="1">
            <a:prstTxWarp prst="textNoShape">
              <a:avLst/>
            </a:prstTxWarp>
          </a:bodyPr>
          <a:lstStyle/>
          <a:p>
            <a:pPr>
              <a:lnSpc>
                <a:spcPct val="90000"/>
              </a:lnSpc>
            </a:pPr>
            <a:r>
              <a:rPr lang="en-US" sz="2400" b="1" dirty="0"/>
              <a:t>Experience Windows Phone 7 on-line </a:t>
            </a:r>
            <a:r>
              <a:rPr lang="en-US" sz="2400" b="1" dirty="0" smtClean="0"/>
              <a:t/>
            </a:r>
            <a:br>
              <a:rPr lang="en-US" sz="2400" b="1" dirty="0" smtClean="0"/>
            </a:br>
            <a:r>
              <a:rPr lang="en-US" sz="2400" b="1" dirty="0" smtClean="0"/>
              <a:t>and </a:t>
            </a:r>
            <a:r>
              <a:rPr lang="en-US" sz="2400" b="1" dirty="0"/>
              <a:t>get a backstage </a:t>
            </a:r>
            <a:r>
              <a:rPr lang="en-US" sz="2400" b="1" dirty="0" smtClean="0"/>
              <a:t>pass</a:t>
            </a:r>
          </a:p>
          <a:p>
            <a:pPr>
              <a:lnSpc>
                <a:spcPct val="90000"/>
              </a:lnSpc>
            </a:pPr>
            <a:endParaRPr lang="en-US" sz="1600" b="1" dirty="0"/>
          </a:p>
          <a:p>
            <a:pPr defTabSz="914099" fontAlgn="base">
              <a:lnSpc>
                <a:spcPct val="80000"/>
              </a:lnSpc>
              <a:spcBef>
                <a:spcPts val="300"/>
              </a:spcBef>
              <a:spcAft>
                <a:spcPct val="0"/>
              </a:spcAft>
              <a:defRPr/>
            </a:pPr>
            <a:r>
              <a:rPr lang="en-US" sz="2400" dirty="0" smtClean="0"/>
              <a:t>www.windowsphone.com</a:t>
            </a:r>
            <a:endParaRPr lang="en-US" sz="2400"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3154" y="1757488"/>
            <a:ext cx="2476303" cy="4759200"/>
          </a:xfrm>
          <a:prstGeom prst="rect">
            <a:avLst/>
          </a:prstGeom>
          <a:effectLst>
            <a:outerShdw blurRad="40005" dist="22860" dir="5400000" algn="t" rotWithShape="0">
              <a:prstClr val="black">
                <a:alpha val="35000"/>
              </a:prstClr>
            </a:outerShdw>
          </a:effectLst>
        </p:spPr>
      </p:pic>
      <p:pic>
        <p:nvPicPr>
          <p:cNvPr id="23" name="Picture 2" descr="H:\Design IN-OUT\#1307 Windows Phone 7 datasheets &amp; PPT\Correction\WP7_StartOfficeCalendar_US_Green_15-Sep-2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1371" y="1924119"/>
            <a:ext cx="2219868" cy="369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059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Win a Windows Phone Contest</a:t>
            </a:r>
            <a:endParaRPr lang="en-US" dirty="0"/>
          </a:p>
        </p:txBody>
      </p:sp>
      <p:grpSp>
        <p:nvGrpSpPr>
          <p:cNvPr id="14" name="Group 13"/>
          <p:cNvGrpSpPr/>
          <p:nvPr/>
        </p:nvGrpSpPr>
        <p:grpSpPr>
          <a:xfrm>
            <a:off x="8053389" y="1447801"/>
            <a:ext cx="3611880" cy="3219448"/>
            <a:chOff x="8053389" y="1447801"/>
            <a:chExt cx="3611880" cy="3219448"/>
          </a:xfrm>
        </p:grpSpPr>
        <p:sp>
          <p:nvSpPr>
            <p:cNvPr id="71" name="Rectangle 70"/>
            <p:cNvSpPr/>
            <p:nvPr/>
          </p:nvSpPr>
          <p:spPr bwMode="auto">
            <a:xfrm>
              <a:off x="8053389" y="1447801"/>
              <a:ext cx="3611880" cy="832584"/>
            </a:xfrm>
            <a:prstGeom prst="rect">
              <a:avLst/>
            </a:prstGeom>
            <a:solidFill>
              <a:srgbClr val="6BBD46"/>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91436" tIns="45718" rIns="91436" bIns="45718" numCol="1" rtlCol="0" anchor="ctr" anchorCtr="0" compatLnSpc="1">
              <a:prstTxWarp prst="textNoShape">
                <a:avLst/>
              </a:prstTxWarp>
            </a:bodyPr>
            <a:lstStyle/>
            <a:p>
              <a:pPr marL="0" lvl="1" indent="0" algn="ctr">
                <a:buNone/>
              </a:pPr>
              <a:r>
                <a:rPr lang="en-US" sz="2800" b="1" dirty="0" smtClean="0"/>
                <a:t>QUESTIONS? </a:t>
              </a:r>
              <a:endParaRPr lang="en-US" sz="2800" b="1" dirty="0"/>
            </a:p>
          </p:txBody>
        </p:sp>
        <p:sp>
          <p:nvSpPr>
            <p:cNvPr id="74" name="Rectangle 73"/>
            <p:cNvSpPr/>
            <p:nvPr/>
          </p:nvSpPr>
          <p:spPr bwMode="auto">
            <a:xfrm>
              <a:off x="8053389" y="2357478"/>
              <a:ext cx="3611880" cy="2309771"/>
            </a:xfrm>
            <a:prstGeom prst="rect">
              <a:avLst/>
            </a:prstGeom>
            <a:solidFill>
              <a:srgbClr val="6BBD46"/>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91436" tIns="91440" rIns="91436" bIns="45718" numCol="1" rtlCol="0" anchor="ctr" anchorCtr="0" compatLnSpc="1">
              <a:prstTxWarp prst="textNoShape">
                <a:avLst/>
              </a:prstTxWarp>
            </a:bodyPr>
            <a:lstStyle/>
            <a:p>
              <a:pPr marL="0" marR="0" lvl="0" indent="0" defTabSz="914363" eaLnBrk="1" fontAlgn="auto" latinLnBrk="0" hangingPunct="1">
                <a:lnSpc>
                  <a:spcPct val="90000"/>
                </a:lnSpc>
                <a:spcBef>
                  <a:spcPts val="0"/>
                </a:spcBef>
                <a:buClrTx/>
                <a:buSzTx/>
                <a:buFontTx/>
                <a:buNone/>
                <a:tabLst/>
                <a:defRPr/>
              </a:pPr>
              <a:r>
                <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rPr>
                <a:t>Go to the</a:t>
              </a:r>
              <a:r>
                <a:rPr kumimoji="0" lang="en-US" sz="2200" b="0" i="0" u="none" strike="noStrike" kern="0" cap="none" spc="0" normalizeH="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rPr>
                <a:t> </a:t>
              </a:r>
              <a:br>
                <a:rPr kumimoji="0" lang="en-US" sz="2200" b="0" i="0" u="none" strike="noStrike" kern="0" cap="none" spc="0" normalizeH="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rPr>
              </a:br>
              <a:r>
                <a:rPr kumimoji="0" lang="en-US" sz="2200" b="1" i="0" u="none" strike="noStrike" kern="0" cap="none" spc="0" normalizeH="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rPr>
                <a:t>WPC Information Counter </a:t>
              </a:r>
              <a:r>
                <a:rPr kumimoji="0" lang="en-US" sz="2200" b="0" i="0" u="none" strike="noStrike" kern="0" cap="none" spc="0" normalizeH="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rPr>
                <a:t/>
              </a:r>
              <a:br>
                <a:rPr kumimoji="0" lang="en-US" sz="2200" b="0" i="0" u="none" strike="noStrike" kern="0" cap="none" spc="0" normalizeH="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rPr>
              </a:br>
              <a:r>
                <a:rPr kumimoji="0" lang="en-US" sz="2200" b="0" i="0" u="none" strike="noStrike" kern="0" cap="none" spc="0" normalizeH="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rPr>
                <a:t>at the TLC</a:t>
              </a: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endParaRPr>
            </a:p>
          </p:txBody>
        </p:sp>
      </p:grpSp>
      <p:sp>
        <p:nvSpPr>
          <p:cNvPr id="16" name="AutoShape 2" descr="https://mediabank.partners.extranet.microsoft.com/Assets/Active/M-Q/Microsoft_Office_365/Logos/Horizontal/online-rgb/_w/ofc365_h_rgb_png.jpe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 descr="https://mediabank.partners.extranet.microsoft.com/Assets/Active/M-Q/Microsoft_Office_365/Logos/Horizontal/online-rgb/ofc365_h_rgb.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8" descr="https://mediabank.partners.extranet.microsoft.com/Assets/Active/R-T/SharePoint/Horizontal/online-rgb/ShrPt_h_rgb.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508122" y="1447801"/>
            <a:ext cx="3623261" cy="4885039"/>
            <a:chOff x="508122" y="1447801"/>
            <a:chExt cx="3623261" cy="4885039"/>
          </a:xfrm>
        </p:grpSpPr>
        <p:sp>
          <p:nvSpPr>
            <p:cNvPr id="67" name="Rectangle 66"/>
            <p:cNvSpPr/>
            <p:nvPr/>
          </p:nvSpPr>
          <p:spPr bwMode="auto">
            <a:xfrm>
              <a:off x="519503" y="1447801"/>
              <a:ext cx="3611880" cy="832584"/>
            </a:xfrm>
            <a:prstGeom prst="rect">
              <a:avLst/>
            </a:prstGeom>
            <a:solidFill>
              <a:srgbClr val="4891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91436" tIns="45718" rIns="91436" bIns="45718" numCol="1" rtlCol="0" anchor="ctr" anchorCtr="0" compatLnSpc="1">
              <a:prstTxWarp prst="textNoShape">
                <a:avLst/>
              </a:prstTxWarp>
            </a:bodyPr>
            <a:lstStyle/>
            <a:p>
              <a:pPr lvl="0" algn="ctr">
                <a:lnSpc>
                  <a:spcPct val="90000"/>
                </a:lnSpc>
                <a:defRPr/>
              </a:pPr>
              <a:r>
                <a:rPr lang="en-US" sz="2800" b="1" kern="0" noProof="0" dirty="0" smtClean="0">
                  <a:gradFill>
                    <a:gsLst>
                      <a:gs pos="0">
                        <a:srgbClr val="FFFFFF"/>
                      </a:gs>
                      <a:gs pos="100000">
                        <a:srgbClr val="FFFFFF"/>
                      </a:gs>
                    </a:gsLst>
                    <a:lin ang="5400000" scaled="0"/>
                  </a:gradFill>
                  <a:ea typeface="Segoe UI" pitchFamily="34" charset="0"/>
                  <a:cs typeface="Zegoe UI SemiLight" charset="0"/>
                </a:rPr>
                <a:t>HAT CONTEST*</a:t>
              </a:r>
              <a:endParaRPr kumimoji="0" lang="en-US" sz="2800" b="1" i="0" u="none" strike="noStrike" kern="0" cap="none" spc="0" normalizeH="0" baseline="0" noProof="0" dirty="0" smtClean="0">
                <a:ln>
                  <a:noFill/>
                </a:ln>
                <a:gradFill>
                  <a:gsLst>
                    <a:gs pos="0">
                      <a:srgbClr val="FFFFFF"/>
                    </a:gs>
                    <a:gs pos="100000">
                      <a:srgbClr val="FFFFFF"/>
                    </a:gs>
                  </a:gsLst>
                  <a:lin ang="5400000" scaled="0"/>
                </a:gradFill>
                <a:effectLst/>
                <a:uLnTx/>
                <a:uFillTx/>
                <a:ea typeface="Segoe UI" pitchFamily="34" charset="0"/>
                <a:cs typeface="Zegoe UI SemiLight" charset="0"/>
              </a:endParaRPr>
            </a:p>
          </p:txBody>
        </p:sp>
        <p:sp>
          <p:nvSpPr>
            <p:cNvPr id="69" name="Rectangle 68"/>
            <p:cNvSpPr/>
            <p:nvPr/>
          </p:nvSpPr>
          <p:spPr bwMode="auto">
            <a:xfrm>
              <a:off x="519113" y="2357941"/>
              <a:ext cx="3611880" cy="460563"/>
            </a:xfrm>
            <a:prstGeom prst="rect">
              <a:avLst/>
            </a:prstGeom>
            <a:gradFill>
              <a:gsLst>
                <a:gs pos="0">
                  <a:srgbClr val="4B8EDC">
                    <a:lumMod val="80000"/>
                  </a:srgbClr>
                </a:gs>
                <a:gs pos="100000">
                  <a:srgbClr val="4B8EDC">
                    <a:lumMod val="80000"/>
                  </a:srgbClr>
                </a:gs>
              </a:gsLst>
              <a:lin ang="16200000" scaled="0"/>
            </a:gra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0" tIns="45718" rIns="0" bIns="45718" numCol="1" rtlCol="0" anchor="ctr" anchorCtr="0" compatLnSpc="1">
              <a:prstTxWarp prst="textNoShape">
                <a:avLst/>
              </a:prstTxWarp>
            </a:bodyPr>
            <a:lstStyle/>
            <a:p>
              <a:pPr marL="460375" lvl="1" indent="0">
                <a:buNone/>
              </a:pPr>
              <a:r>
                <a:rPr lang="en-US" sz="2400" dirty="0"/>
                <a:t>How do you enter?</a:t>
              </a:r>
            </a:p>
          </p:txBody>
        </p:sp>
        <p:sp>
          <p:nvSpPr>
            <p:cNvPr id="8" name="TextBox 7"/>
            <p:cNvSpPr txBox="1"/>
            <p:nvPr/>
          </p:nvSpPr>
          <p:spPr>
            <a:xfrm>
              <a:off x="969962" y="2903298"/>
              <a:ext cx="3161031" cy="1329595"/>
            </a:xfrm>
            <a:prstGeom prst="rect">
              <a:avLst/>
            </a:prstGeom>
            <a:noFill/>
          </p:spPr>
          <p:txBody>
            <a:bodyPr wrap="square" lIns="0" tIns="0" rIns="0" bIns="0" rtlCol="0">
              <a:spAutoFit/>
            </a:bodyPr>
            <a:lstStyle/>
            <a:p>
              <a:pPr marL="290513" indent="-287338">
                <a:lnSpc>
                  <a:spcPct val="90000"/>
                </a:lnSpc>
                <a:spcBef>
                  <a:spcPct val="20000"/>
                </a:spcBef>
                <a:buSzPct val="90000"/>
                <a:buBlip>
                  <a:blip r:embed="rId3"/>
                </a:buBlip>
              </a:pPr>
              <a:r>
                <a:rPr lang="en-US" sz="1600" dirty="0">
                  <a:gradFill>
                    <a:gsLst>
                      <a:gs pos="0">
                        <a:schemeClr val="tx1"/>
                      </a:gs>
                      <a:gs pos="86000">
                        <a:schemeClr val="tx1"/>
                      </a:gs>
                    </a:gsLst>
                    <a:lin ang="5400000" scaled="0"/>
                  </a:gradFill>
                </a:rPr>
                <a:t>Enter by visiting the </a:t>
              </a:r>
              <a:r>
                <a:rPr lang="en-US" sz="1600" dirty="0" smtClean="0">
                  <a:gradFill>
                    <a:gsLst>
                      <a:gs pos="0">
                        <a:schemeClr val="tx1"/>
                      </a:gs>
                      <a:gs pos="86000">
                        <a:schemeClr val="tx1"/>
                      </a:gs>
                    </a:gsLst>
                    <a:lin ang="5400000" scaled="0"/>
                  </a:gradFill>
                </a:rPr>
                <a:t/>
              </a:r>
              <a:br>
                <a:rPr lang="en-US" sz="1600" dirty="0" smtClean="0">
                  <a:gradFill>
                    <a:gsLst>
                      <a:gs pos="0">
                        <a:schemeClr val="tx1"/>
                      </a:gs>
                      <a:gs pos="86000">
                        <a:schemeClr val="tx1"/>
                      </a:gs>
                    </a:gsLst>
                    <a:lin ang="5400000" scaled="0"/>
                  </a:gradFill>
                </a:rPr>
              </a:br>
              <a:r>
                <a:rPr lang="en-US" sz="1600" dirty="0" smtClean="0">
                  <a:gradFill>
                    <a:gsLst>
                      <a:gs pos="0">
                        <a:schemeClr val="tx1"/>
                      </a:gs>
                      <a:gs pos="86000">
                        <a:schemeClr val="tx1"/>
                      </a:gs>
                    </a:gsLst>
                    <a:lin ang="5400000" scaled="0"/>
                  </a:gradFill>
                </a:rPr>
                <a:t>Windows </a:t>
              </a:r>
              <a:r>
                <a:rPr lang="en-US" sz="1600" dirty="0">
                  <a:gradFill>
                    <a:gsLst>
                      <a:gs pos="0">
                        <a:schemeClr val="tx1"/>
                      </a:gs>
                      <a:gs pos="86000">
                        <a:schemeClr val="tx1"/>
                      </a:gs>
                    </a:gsLst>
                    <a:lin ang="5400000" scaled="0"/>
                  </a:gradFill>
                </a:rPr>
                <a:t>Phone booth, accepting a </a:t>
              </a:r>
              <a:r>
                <a:rPr lang="en-US" sz="1600" b="1" dirty="0">
                  <a:gradFill>
                    <a:gsLst>
                      <a:gs pos="0">
                        <a:schemeClr val="tx1"/>
                      </a:gs>
                      <a:gs pos="86000">
                        <a:schemeClr val="tx1"/>
                      </a:gs>
                    </a:gsLst>
                    <a:lin ang="5400000" scaled="0"/>
                  </a:gradFill>
                </a:rPr>
                <a:t>free </a:t>
              </a:r>
              <a:r>
                <a:rPr lang="en-US" sz="1600" b="1" dirty="0" smtClean="0">
                  <a:gradFill>
                    <a:gsLst>
                      <a:gs pos="0">
                        <a:schemeClr val="tx1"/>
                      </a:gs>
                      <a:gs pos="86000">
                        <a:schemeClr val="tx1"/>
                      </a:gs>
                    </a:gsLst>
                    <a:lin ang="5400000" scaled="0"/>
                  </a:gradFill>
                </a:rPr>
                <a:t/>
              </a:r>
              <a:br>
                <a:rPr lang="en-US" sz="1600" b="1" dirty="0" smtClean="0">
                  <a:gradFill>
                    <a:gsLst>
                      <a:gs pos="0">
                        <a:schemeClr val="tx1"/>
                      </a:gs>
                      <a:gs pos="86000">
                        <a:schemeClr val="tx1"/>
                      </a:gs>
                    </a:gsLst>
                    <a:lin ang="5400000" scaled="0"/>
                  </a:gradFill>
                </a:rPr>
              </a:br>
              <a:r>
                <a:rPr lang="en-US" sz="1600" b="1" dirty="0" smtClean="0">
                  <a:gradFill>
                    <a:gsLst>
                      <a:gs pos="0">
                        <a:schemeClr val="tx1"/>
                      </a:gs>
                      <a:gs pos="86000">
                        <a:schemeClr val="tx1"/>
                      </a:gs>
                    </a:gsLst>
                    <a:lin ang="5400000" scaled="0"/>
                  </a:gradFill>
                </a:rPr>
                <a:t>Windows </a:t>
              </a:r>
              <a:r>
                <a:rPr lang="en-US" sz="1600" b="1" dirty="0">
                  <a:gradFill>
                    <a:gsLst>
                      <a:gs pos="0">
                        <a:schemeClr val="tx1"/>
                      </a:gs>
                      <a:gs pos="86000">
                        <a:schemeClr val="tx1"/>
                      </a:gs>
                    </a:gsLst>
                    <a:lin ang="5400000" scaled="0"/>
                  </a:gradFill>
                </a:rPr>
                <a:t>Phone</a:t>
              </a:r>
              <a:r>
                <a:rPr lang="en-US" sz="1600" dirty="0">
                  <a:gradFill>
                    <a:gsLst>
                      <a:gs pos="0">
                        <a:schemeClr val="tx1"/>
                      </a:gs>
                      <a:gs pos="86000">
                        <a:schemeClr val="tx1"/>
                      </a:gs>
                    </a:gsLst>
                    <a:lin ang="5400000" scaled="0"/>
                  </a:gradFill>
                </a:rPr>
                <a:t> branded </a:t>
              </a:r>
              <a:r>
                <a:rPr lang="en-US" sz="1600" dirty="0" smtClean="0">
                  <a:gradFill>
                    <a:gsLst>
                      <a:gs pos="0">
                        <a:schemeClr val="tx1"/>
                      </a:gs>
                      <a:gs pos="86000">
                        <a:schemeClr val="tx1"/>
                      </a:gs>
                    </a:gsLst>
                    <a:lin ang="5400000" scaled="0"/>
                  </a:gradFill>
                </a:rPr>
                <a:t/>
              </a:r>
              <a:br>
                <a:rPr lang="en-US" sz="1600" dirty="0" smtClean="0">
                  <a:gradFill>
                    <a:gsLst>
                      <a:gs pos="0">
                        <a:schemeClr val="tx1"/>
                      </a:gs>
                      <a:gs pos="86000">
                        <a:schemeClr val="tx1"/>
                      </a:gs>
                    </a:gsLst>
                    <a:lin ang="5400000" scaled="0"/>
                  </a:gradFill>
                </a:rPr>
              </a:br>
              <a:r>
                <a:rPr lang="en-US" sz="1600" dirty="0" smtClean="0">
                  <a:gradFill>
                    <a:gsLst>
                      <a:gs pos="0">
                        <a:schemeClr val="tx1"/>
                      </a:gs>
                      <a:gs pos="86000">
                        <a:schemeClr val="tx1"/>
                      </a:gs>
                    </a:gsLst>
                    <a:lin ang="5400000" scaled="0"/>
                  </a:gradFill>
                </a:rPr>
                <a:t>hat</a:t>
              </a:r>
              <a:r>
                <a:rPr lang="en-US" sz="1600" dirty="0">
                  <a:gradFill>
                    <a:gsLst>
                      <a:gs pos="0">
                        <a:schemeClr val="tx1"/>
                      </a:gs>
                      <a:gs pos="86000">
                        <a:schemeClr val="tx1"/>
                      </a:gs>
                    </a:gsLst>
                    <a:lin ang="5400000" scaled="0"/>
                  </a:gradFill>
                </a:rPr>
                <a:t>, and </a:t>
              </a:r>
              <a:r>
                <a:rPr lang="en-US" sz="1600" b="1" dirty="0">
                  <a:gradFill>
                    <a:gsLst>
                      <a:gs pos="0">
                        <a:schemeClr val="tx1"/>
                      </a:gs>
                      <a:gs pos="86000">
                        <a:schemeClr val="tx1"/>
                      </a:gs>
                    </a:gsLst>
                    <a:lin ang="5400000" scaled="0"/>
                  </a:gradFill>
                </a:rPr>
                <a:t>wearing that hat </a:t>
              </a:r>
              <a:r>
                <a:rPr lang="en-US" sz="1600" dirty="0" smtClean="0">
                  <a:gradFill>
                    <a:gsLst>
                      <a:gs pos="0">
                        <a:schemeClr val="tx1"/>
                      </a:gs>
                      <a:gs pos="86000">
                        <a:schemeClr val="tx1"/>
                      </a:gs>
                    </a:gsLst>
                    <a:lin ang="5400000" scaled="0"/>
                  </a:gradFill>
                </a:rPr>
                <a:t>during the Event</a:t>
              </a:r>
              <a:endParaRPr lang="en-US" sz="1600" dirty="0">
                <a:gradFill>
                  <a:gsLst>
                    <a:gs pos="0">
                      <a:schemeClr val="tx1"/>
                    </a:gs>
                    <a:gs pos="86000">
                      <a:schemeClr val="tx1"/>
                    </a:gs>
                  </a:gsLst>
                  <a:lin ang="5400000" scaled="0"/>
                </a:gradFill>
              </a:endParaRPr>
            </a:p>
          </p:txBody>
        </p:sp>
        <p:sp>
          <p:nvSpPr>
            <p:cNvPr id="27" name="Rectangle 26"/>
            <p:cNvSpPr/>
            <p:nvPr/>
          </p:nvSpPr>
          <p:spPr bwMode="auto">
            <a:xfrm>
              <a:off x="508122" y="4423963"/>
              <a:ext cx="3611880" cy="457200"/>
            </a:xfrm>
            <a:prstGeom prst="rect">
              <a:avLst/>
            </a:prstGeom>
            <a:gradFill>
              <a:gsLst>
                <a:gs pos="0">
                  <a:srgbClr val="4B8EDC">
                    <a:lumMod val="80000"/>
                  </a:srgbClr>
                </a:gs>
                <a:gs pos="100000">
                  <a:srgbClr val="4B8EDC">
                    <a:lumMod val="80000"/>
                  </a:srgbClr>
                </a:gs>
              </a:gsLst>
              <a:lin ang="16200000" scaled="0"/>
            </a:gra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0" tIns="45718" rIns="0" bIns="45718" numCol="1" rtlCol="0" anchor="ctr" anchorCtr="0" compatLnSpc="1">
              <a:prstTxWarp prst="textNoShape">
                <a:avLst/>
              </a:prstTxWarp>
            </a:bodyPr>
            <a:lstStyle/>
            <a:p>
              <a:pPr marL="460375" lvl="1"/>
              <a:r>
                <a:rPr lang="en-US" sz="2400" dirty="0"/>
                <a:t>How am I selected?</a:t>
              </a:r>
            </a:p>
          </p:txBody>
        </p:sp>
        <p:sp>
          <p:nvSpPr>
            <p:cNvPr id="9" name="TextBox 8"/>
            <p:cNvSpPr txBox="1"/>
            <p:nvPr/>
          </p:nvSpPr>
          <p:spPr>
            <a:xfrm>
              <a:off x="969963" y="5003245"/>
              <a:ext cx="3161030" cy="1329595"/>
            </a:xfrm>
            <a:prstGeom prst="rect">
              <a:avLst/>
            </a:prstGeom>
            <a:noFill/>
          </p:spPr>
          <p:txBody>
            <a:bodyPr wrap="square" lIns="0" tIns="0" rIns="0" bIns="0" rtlCol="0">
              <a:spAutoFit/>
            </a:bodyPr>
            <a:lstStyle>
              <a:defPPr>
                <a:defRPr lang="en-US"/>
              </a:defPPr>
              <a:lvl1pPr marL="290513" indent="-287338">
                <a:lnSpc>
                  <a:spcPct val="90000"/>
                </a:lnSpc>
                <a:spcBef>
                  <a:spcPct val="20000"/>
                </a:spcBef>
                <a:buSzPct val="90000"/>
                <a:buBlip>
                  <a:blip r:embed="rId3"/>
                </a:buBlip>
                <a:defRPr>
                  <a:gradFill>
                    <a:gsLst>
                      <a:gs pos="0">
                        <a:schemeClr val="tx1"/>
                      </a:gs>
                      <a:gs pos="86000">
                        <a:schemeClr val="tx1"/>
                      </a:gs>
                    </a:gsLst>
                    <a:lin ang="5400000" scaled="0"/>
                  </a:gradFill>
                </a:defRPr>
              </a:lvl1pPr>
            </a:lstStyle>
            <a:p>
              <a:pPr marL="290513" lvl="1" indent="-287338">
                <a:lnSpc>
                  <a:spcPct val="90000"/>
                </a:lnSpc>
                <a:spcBef>
                  <a:spcPct val="20000"/>
                </a:spcBef>
                <a:buSzPct val="90000"/>
                <a:buBlip>
                  <a:blip r:embed="rId3"/>
                </a:buBlip>
              </a:pPr>
              <a:r>
                <a:rPr lang="en-US" sz="1600" dirty="0">
                  <a:gradFill>
                    <a:gsLst>
                      <a:gs pos="0">
                        <a:schemeClr val="tx1"/>
                      </a:gs>
                      <a:gs pos="86000">
                        <a:schemeClr val="tx1"/>
                      </a:gs>
                    </a:gsLst>
                    <a:lin ang="5400000" scaled="0"/>
                  </a:gradFill>
                </a:rPr>
                <a:t>Each day of the event, </a:t>
              </a:r>
              <a:r>
                <a:rPr lang="en-US" sz="1600" dirty="0" smtClean="0">
                  <a:gradFill>
                    <a:gsLst>
                      <a:gs pos="0">
                        <a:schemeClr val="tx1"/>
                      </a:gs>
                      <a:gs pos="86000">
                        <a:schemeClr val="tx1"/>
                      </a:gs>
                    </a:gsLst>
                    <a:lin ang="5400000" scaled="0"/>
                  </a:gradFill>
                </a:rPr>
                <a:t/>
              </a:r>
              <a:br>
                <a:rPr lang="en-US" sz="1600" dirty="0" smtClean="0">
                  <a:gradFill>
                    <a:gsLst>
                      <a:gs pos="0">
                        <a:schemeClr val="tx1"/>
                      </a:gs>
                      <a:gs pos="86000">
                        <a:schemeClr val="tx1"/>
                      </a:gs>
                    </a:gsLst>
                    <a:lin ang="5400000" scaled="0"/>
                  </a:gradFill>
                </a:rPr>
              </a:br>
              <a:r>
                <a:rPr lang="en-US" sz="1600" dirty="0" smtClean="0">
                  <a:gradFill>
                    <a:gsLst>
                      <a:gs pos="0">
                        <a:schemeClr val="tx1"/>
                      </a:gs>
                      <a:gs pos="86000">
                        <a:schemeClr val="tx1"/>
                      </a:gs>
                    </a:gsLst>
                    <a:lin ang="5400000" scaled="0"/>
                  </a:gradFill>
                </a:rPr>
                <a:t>a </a:t>
              </a:r>
              <a:r>
                <a:rPr lang="en-US" sz="1600" dirty="0">
                  <a:gradFill>
                    <a:gsLst>
                      <a:gs pos="0">
                        <a:schemeClr val="tx1"/>
                      </a:gs>
                      <a:gs pos="86000">
                        <a:schemeClr val="tx1"/>
                      </a:gs>
                    </a:gsLst>
                    <a:lin ang="5400000" scaled="0"/>
                  </a:gradFill>
                </a:rPr>
                <a:t>Windows Phone representative will </a:t>
              </a:r>
              <a:r>
                <a:rPr lang="en-US" sz="1600" b="1" dirty="0">
                  <a:gradFill>
                    <a:gsLst>
                      <a:gs pos="0">
                        <a:schemeClr val="tx1"/>
                      </a:gs>
                      <a:gs pos="86000">
                        <a:schemeClr val="tx1"/>
                      </a:gs>
                    </a:gsLst>
                    <a:lin ang="5400000" scaled="0"/>
                  </a:gradFill>
                </a:rPr>
                <a:t>randomly select</a:t>
              </a:r>
              <a:r>
                <a:rPr lang="en-US" sz="1600" dirty="0">
                  <a:gradFill>
                    <a:gsLst>
                      <a:gs pos="0">
                        <a:schemeClr val="tx1"/>
                      </a:gs>
                      <a:gs pos="86000">
                        <a:schemeClr val="tx1"/>
                      </a:gs>
                    </a:gsLst>
                    <a:lin ang="5400000" scaled="0"/>
                  </a:gradFill>
                </a:rPr>
                <a:t> up to 5 people who </a:t>
              </a:r>
              <a:r>
                <a:rPr lang="en-US" sz="1600" dirty="0" smtClean="0">
                  <a:gradFill>
                    <a:gsLst>
                      <a:gs pos="0">
                        <a:schemeClr val="tx1"/>
                      </a:gs>
                      <a:gs pos="86000">
                        <a:schemeClr val="tx1"/>
                      </a:gs>
                    </a:gsLst>
                    <a:lin ang="5400000" scaled="0"/>
                  </a:gradFill>
                </a:rPr>
                <a:t/>
              </a:r>
              <a:br>
                <a:rPr lang="en-US" sz="1600" dirty="0" smtClean="0">
                  <a:gradFill>
                    <a:gsLst>
                      <a:gs pos="0">
                        <a:schemeClr val="tx1"/>
                      </a:gs>
                      <a:gs pos="86000">
                        <a:schemeClr val="tx1"/>
                      </a:gs>
                    </a:gsLst>
                    <a:lin ang="5400000" scaled="0"/>
                  </a:gradFill>
                </a:rPr>
              </a:br>
              <a:r>
                <a:rPr lang="en-US" sz="1600" dirty="0" smtClean="0">
                  <a:gradFill>
                    <a:gsLst>
                      <a:gs pos="0">
                        <a:schemeClr val="tx1"/>
                      </a:gs>
                      <a:gs pos="86000">
                        <a:schemeClr val="tx1"/>
                      </a:gs>
                    </a:gsLst>
                    <a:lin ang="5400000" scaled="0"/>
                  </a:gradFill>
                </a:rPr>
                <a:t>are </a:t>
              </a:r>
              <a:r>
                <a:rPr lang="en-US" sz="1600" dirty="0">
                  <a:gradFill>
                    <a:gsLst>
                      <a:gs pos="0">
                        <a:schemeClr val="tx1"/>
                      </a:gs>
                      <a:gs pos="86000">
                        <a:schemeClr val="tx1"/>
                      </a:gs>
                    </a:gsLst>
                    <a:lin ang="5400000" scaled="0"/>
                  </a:gradFill>
                </a:rPr>
                <a:t>observed wearing their </a:t>
              </a:r>
              <a:r>
                <a:rPr lang="en-US" sz="1600" dirty="0" smtClean="0">
                  <a:gradFill>
                    <a:gsLst>
                      <a:gs pos="0">
                        <a:schemeClr val="tx1"/>
                      </a:gs>
                      <a:gs pos="86000">
                        <a:schemeClr val="tx1"/>
                      </a:gs>
                    </a:gsLst>
                    <a:lin ang="5400000" scaled="0"/>
                  </a:gradFill>
                </a:rPr>
                <a:t/>
              </a:r>
              <a:br>
                <a:rPr lang="en-US" sz="1600" dirty="0" smtClean="0">
                  <a:gradFill>
                    <a:gsLst>
                      <a:gs pos="0">
                        <a:schemeClr val="tx1"/>
                      </a:gs>
                      <a:gs pos="86000">
                        <a:schemeClr val="tx1"/>
                      </a:gs>
                    </a:gsLst>
                    <a:lin ang="5400000" scaled="0"/>
                  </a:gradFill>
                </a:rPr>
              </a:br>
              <a:r>
                <a:rPr lang="en-US" sz="1600" b="1" dirty="0" smtClean="0">
                  <a:gradFill>
                    <a:gsLst>
                      <a:gs pos="0">
                        <a:schemeClr val="tx1"/>
                      </a:gs>
                      <a:gs pos="86000">
                        <a:schemeClr val="tx1"/>
                      </a:gs>
                    </a:gsLst>
                    <a:lin ang="5400000" scaled="0"/>
                  </a:gradFill>
                </a:rPr>
                <a:t>Windows </a:t>
              </a:r>
              <a:r>
                <a:rPr lang="en-US" sz="1600" b="1" dirty="0">
                  <a:gradFill>
                    <a:gsLst>
                      <a:gs pos="0">
                        <a:schemeClr val="tx1"/>
                      </a:gs>
                      <a:gs pos="86000">
                        <a:schemeClr val="tx1"/>
                      </a:gs>
                    </a:gsLst>
                    <a:lin ang="5400000" scaled="0"/>
                  </a:gradFill>
                </a:rPr>
                <a:t>Phone branded </a:t>
              </a:r>
              <a:r>
                <a:rPr lang="en-US" sz="1600" b="1" dirty="0" smtClean="0">
                  <a:gradFill>
                    <a:gsLst>
                      <a:gs pos="0">
                        <a:schemeClr val="tx1"/>
                      </a:gs>
                      <a:gs pos="86000">
                        <a:schemeClr val="tx1"/>
                      </a:gs>
                    </a:gsLst>
                    <a:lin ang="5400000" scaled="0"/>
                  </a:gradFill>
                </a:rPr>
                <a:t>hat</a:t>
              </a:r>
              <a:endParaRPr lang="en-US" sz="1600" dirty="0">
                <a:gradFill>
                  <a:gsLst>
                    <a:gs pos="0">
                      <a:schemeClr val="tx1"/>
                    </a:gs>
                    <a:gs pos="86000">
                      <a:schemeClr val="tx1"/>
                    </a:gs>
                  </a:gsLst>
                  <a:lin ang="5400000" scaled="0"/>
                </a:gradFill>
              </a:endParaRPr>
            </a:p>
          </p:txBody>
        </p:sp>
      </p:grpSp>
      <p:grpSp>
        <p:nvGrpSpPr>
          <p:cNvPr id="13" name="Group 12"/>
          <p:cNvGrpSpPr/>
          <p:nvPr/>
        </p:nvGrpSpPr>
        <p:grpSpPr>
          <a:xfrm>
            <a:off x="4217866" y="1447800"/>
            <a:ext cx="3751067" cy="5152787"/>
            <a:chOff x="4217866" y="1447800"/>
            <a:chExt cx="3751067" cy="5152787"/>
          </a:xfrm>
        </p:grpSpPr>
        <p:sp>
          <p:nvSpPr>
            <p:cNvPr id="82" name="Rectangle 81"/>
            <p:cNvSpPr/>
            <p:nvPr/>
          </p:nvSpPr>
          <p:spPr bwMode="auto">
            <a:xfrm>
              <a:off x="4217866" y="1447800"/>
              <a:ext cx="3749040" cy="829925"/>
            </a:xfrm>
            <a:prstGeom prst="rect">
              <a:avLst/>
            </a:prstGeom>
            <a:solidFill>
              <a:srgbClr val="FFB70F"/>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91436" tIns="45718" rIns="91436" bIns="45718" numCol="1" rtlCol="0" anchor="ctr" anchorCtr="0" compatLnSpc="1">
              <a:prstTxWarp prst="textNoShape">
                <a:avLst/>
              </a:prstTxWarp>
            </a:bodyPr>
            <a:lstStyle/>
            <a:p>
              <a:pPr lvl="0" algn="ctr">
                <a:lnSpc>
                  <a:spcPct val="90000"/>
                </a:lnSpc>
                <a:defRPr/>
              </a:pPr>
              <a:r>
                <a:rPr lang="en-US" sz="2800" b="1" kern="0" dirty="0" smtClean="0">
                  <a:gradFill>
                    <a:gsLst>
                      <a:gs pos="0">
                        <a:srgbClr val="FFFFFF"/>
                      </a:gs>
                      <a:gs pos="100000">
                        <a:srgbClr val="FFFFFF"/>
                      </a:gs>
                    </a:gsLst>
                    <a:lin ang="5400000" scaled="0"/>
                  </a:gradFill>
                  <a:ea typeface="Segoe UI" pitchFamily="34" charset="0"/>
                  <a:cs typeface="Zegoe UI SemiLight" charset="0"/>
                </a:rPr>
                <a:t>SESSION CONTEST*</a:t>
              </a:r>
              <a:endParaRPr kumimoji="0" lang="en-US" sz="28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Zegoe UI SemiLight" charset="0"/>
              </a:endParaRPr>
            </a:p>
          </p:txBody>
        </p:sp>
        <p:sp>
          <p:nvSpPr>
            <p:cNvPr id="84" name="Rectangle 83"/>
            <p:cNvSpPr/>
            <p:nvPr/>
          </p:nvSpPr>
          <p:spPr bwMode="auto">
            <a:xfrm>
              <a:off x="4219893" y="2356714"/>
              <a:ext cx="3749040" cy="4243873"/>
            </a:xfrm>
            <a:prstGeom prst="rect">
              <a:avLst/>
            </a:prstGeom>
            <a:solidFill>
              <a:srgbClr val="FFB70F"/>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vert270" wrap="square" lIns="91436" tIns="45718" rIns="91436" bIns="45718" numCol="1" rtlCol="0" anchor="ctr" anchorCtr="0" compatLnSpc="1">
              <a:prstTxWarp prst="textNoShape">
                <a:avLst/>
              </a:prstTxWarp>
            </a:bodyPr>
            <a:lstStyle/>
            <a:p>
              <a:pPr marL="0" marR="0" lvl="0" indent="0" algn="ctr" defTabSz="914363" eaLnBrk="1" fontAlgn="auto" latinLnBrk="0" hangingPunct="1">
                <a:lnSpc>
                  <a:spcPct val="90000"/>
                </a:lnSpc>
                <a:spcBef>
                  <a:spcPts val="0"/>
                </a:spcBef>
                <a:buClrTx/>
                <a:buSzTx/>
                <a:buFontTx/>
                <a:buNone/>
                <a:tabLst/>
                <a:defRPr/>
              </a:pPr>
              <a:endPar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Zegoe UI SemiLight" charset="0"/>
              </a:endParaRPr>
            </a:p>
          </p:txBody>
        </p:sp>
        <p:sp>
          <p:nvSpPr>
            <p:cNvPr id="10" name="TextBox 9"/>
            <p:cNvSpPr txBox="1"/>
            <p:nvPr/>
          </p:nvSpPr>
          <p:spPr>
            <a:xfrm>
              <a:off x="4480173" y="2383466"/>
              <a:ext cx="3297608" cy="3323987"/>
            </a:xfrm>
            <a:prstGeom prst="rect">
              <a:avLst/>
            </a:prstGeom>
            <a:noFill/>
          </p:spPr>
          <p:txBody>
            <a:bodyPr wrap="square" lIns="0" tIns="0" rIns="0" bIns="0" rtlCol="0" anchor="ctr" anchorCtr="0">
              <a:spAutoFit/>
            </a:bodyPr>
            <a:lstStyle/>
            <a:p>
              <a:pPr marL="0" lvl="1"/>
              <a:r>
                <a:rPr lang="en-US" sz="2400" dirty="0"/>
                <a:t>During each </a:t>
              </a:r>
              <a:r>
                <a:rPr lang="en-US" sz="2400" dirty="0" smtClean="0"/>
                <a:t/>
              </a:r>
              <a:br>
                <a:rPr lang="en-US" sz="2400" dirty="0" smtClean="0"/>
              </a:br>
              <a:r>
                <a:rPr lang="en-US" sz="2400" dirty="0" smtClean="0"/>
                <a:t>Windows </a:t>
              </a:r>
              <a:r>
                <a:rPr lang="en-US" sz="2400" dirty="0"/>
                <a:t>Phone session the moderator will </a:t>
              </a:r>
              <a:r>
                <a:rPr lang="en-US" sz="2400" b="1" dirty="0" smtClean="0"/>
                <a:t>post a question</a:t>
              </a:r>
              <a:r>
                <a:rPr lang="en-US" sz="2400" dirty="0"/>
                <a:t>;</a:t>
              </a:r>
              <a:r>
                <a:rPr lang="en-US" sz="2400" dirty="0" smtClean="0"/>
                <a:t>  </a:t>
              </a:r>
              <a:r>
                <a:rPr lang="en-US" sz="2400" dirty="0"/>
                <a:t>t</a:t>
              </a:r>
              <a:r>
                <a:rPr lang="en-US" sz="2400" dirty="0" smtClean="0"/>
                <a:t>he </a:t>
              </a:r>
              <a:r>
                <a:rPr lang="en-US" sz="2400" dirty="0"/>
                <a:t>first person to correctly answer the </a:t>
              </a:r>
              <a:r>
                <a:rPr lang="en-US" sz="2400" dirty="0" smtClean="0"/>
                <a:t>question and is called </a:t>
              </a:r>
              <a:r>
                <a:rPr lang="en-US" sz="2400" dirty="0"/>
                <a:t>on by the moderator will </a:t>
              </a:r>
              <a:r>
                <a:rPr lang="en-US" sz="2400" dirty="0" smtClean="0"/>
                <a:t>potentially win</a:t>
              </a:r>
              <a:endParaRPr lang="en-US" sz="2400" dirty="0"/>
            </a:p>
          </p:txBody>
        </p:sp>
      </p:grpSp>
      <p:sp>
        <p:nvSpPr>
          <p:cNvPr id="31" name="Rectangle 30"/>
          <p:cNvSpPr/>
          <p:nvPr/>
        </p:nvSpPr>
        <p:spPr bwMode="auto">
          <a:xfrm>
            <a:off x="8053389" y="4771787"/>
            <a:ext cx="3614736" cy="1828800"/>
          </a:xfrm>
          <a:prstGeom prst="rect">
            <a:avLst/>
          </a:prstGeom>
          <a:solidFill>
            <a:srgbClr val="FF4819"/>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182880" bIns="100584" numCol="1" rtlCol="0" anchor="ctr" anchorCtr="0" compatLnSpc="1">
            <a:prstTxWarp prst="textNoShape">
              <a:avLst/>
            </a:prstTxWarp>
          </a:bodyPr>
          <a:lstStyle/>
          <a:p>
            <a:pPr marL="119063" indent="-119063">
              <a:lnSpc>
                <a:spcPct val="90000"/>
              </a:lnSpc>
            </a:pPr>
            <a:r>
              <a:rPr lang="en-US" sz="1600" dirty="0" smtClean="0"/>
              <a:t>* Restrictions </a:t>
            </a:r>
            <a:r>
              <a:rPr lang="en-US" sz="1600" dirty="0"/>
              <a:t>apply please see contest rules for eligibility and restrictions. Contest rules are displayed in the </a:t>
            </a:r>
            <a:r>
              <a:rPr lang="en-US" sz="1600" b="1" dirty="0"/>
              <a:t>Technical  Learning Center </a:t>
            </a:r>
            <a:r>
              <a:rPr lang="en-US" sz="1600" dirty="0"/>
              <a:t>at the </a:t>
            </a:r>
            <a:r>
              <a:rPr lang="en-US" sz="1600" dirty="0" smtClean="0"/>
              <a:t/>
            </a:r>
            <a:br>
              <a:rPr lang="en-US" sz="1600" dirty="0" smtClean="0"/>
            </a:br>
            <a:r>
              <a:rPr lang="en-US" sz="1600" dirty="0" smtClean="0"/>
              <a:t>WPH </a:t>
            </a:r>
            <a:r>
              <a:rPr lang="en-US" sz="1600"/>
              <a:t>info </a:t>
            </a:r>
            <a:r>
              <a:rPr lang="en-US" sz="1600" smtClean="0"/>
              <a:t>counter</a:t>
            </a:r>
            <a:endParaRPr lang="en-US" sz="1600" dirty="0"/>
          </a:p>
        </p:txBody>
      </p:sp>
    </p:spTree>
    <p:extLst>
      <p:ext uri="{BB962C8B-B14F-4D97-AF65-F5344CB8AC3E}">
        <p14:creationId xmlns:p14="http://schemas.microsoft.com/office/powerpoint/2010/main" val="20651196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grpId="0" nodeType="afterEffect">
                                  <p:stCondLst>
                                    <p:cond delay="2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mtClean="0"/>
              <a:t>announcement</a:t>
            </a:r>
            <a:endParaRPr lang="en-US" dirty="0"/>
          </a:p>
        </p:txBody>
      </p:sp>
      <p:sp>
        <p:nvSpPr>
          <p:cNvPr id="2" name="Title 1"/>
          <p:cNvSpPr>
            <a:spLocks noGrp="1"/>
          </p:cNvSpPr>
          <p:nvPr>
            <p:ph type="ctrTitle"/>
          </p:nvPr>
        </p:nvSpPr>
        <p:spPr/>
        <p:txBody>
          <a:bodyPr/>
          <a:lstStyle/>
          <a:p>
            <a:r>
              <a:rPr lang="en-US" dirty="0" smtClean="0"/>
              <a:t>During this Session </a:t>
            </a:r>
            <a:br>
              <a:rPr lang="en-US" dirty="0" smtClean="0"/>
            </a:br>
            <a:r>
              <a:rPr lang="en-US" dirty="0">
                <a:gradFill>
                  <a:gsLst>
                    <a:gs pos="0">
                      <a:schemeClr val="accent1"/>
                    </a:gs>
                    <a:gs pos="100000">
                      <a:schemeClr val="accent1"/>
                    </a:gs>
                  </a:gsLst>
                  <a:lin ang="5400000" scaled="0"/>
                </a:gradFill>
                <a:latin typeface="+mn-lt"/>
                <a:cs typeface="+mn-cs"/>
              </a:rPr>
              <a:t>You</a:t>
            </a:r>
            <a:r>
              <a:rPr lang="en-US" sz="4400" dirty="0" smtClean="0"/>
              <a:t> </a:t>
            </a:r>
            <a:r>
              <a:rPr lang="en-US" dirty="0" smtClean="0"/>
              <a:t>have a Chance to </a:t>
            </a:r>
            <a:br>
              <a:rPr lang="en-US" dirty="0" smtClean="0"/>
            </a:br>
            <a:r>
              <a:rPr lang="en-US" dirty="0" smtClean="0"/>
              <a:t>Win a Windows Phone</a:t>
            </a:r>
            <a:endParaRPr lang="en-US" dirty="0"/>
          </a:p>
        </p:txBody>
      </p:sp>
      <p:sp>
        <p:nvSpPr>
          <p:cNvPr id="7" name="Subtitle 6"/>
          <p:cNvSpPr>
            <a:spLocks noGrp="1"/>
          </p:cNvSpPr>
          <p:nvPr>
            <p:ph type="subTitle" idx="1"/>
          </p:nvPr>
        </p:nvSpPr>
        <p:spPr/>
        <p:txBody>
          <a:bodyPr/>
          <a:lstStyle/>
          <a:p>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2103">
            <a:off x="7957022" y="509237"/>
            <a:ext cx="2830323" cy="4954357"/>
          </a:xfrm>
          <a:prstGeom prst="rect">
            <a:avLst/>
          </a:prstGeom>
        </p:spPr>
      </p:pic>
    </p:spTree>
    <p:extLst>
      <p:ext uri="{BB962C8B-B14F-4D97-AF65-F5344CB8AC3E}">
        <p14:creationId xmlns:p14="http://schemas.microsoft.com/office/powerpoint/2010/main" val="107264648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1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41000">
                                          <p:cBhvr additive="base">
                                            <p:cTn id="7" dur="1000" fill="hold"/>
                                            <p:tgtEl>
                                              <p:spTgt spid="10"/>
                                            </p:tgtEl>
                                            <p:attrNameLst>
                                              <p:attrName>ppt_x</p:attrName>
                                            </p:attrNameLst>
                                          </p:cBhvr>
                                          <p:tavLst>
                                            <p:tav tm="0">
                                              <p:val>
                                                <p:strVal val="1+#ppt_w/2"/>
                                              </p:val>
                                            </p:tav>
                                            <p:tav tm="100000">
                                              <p:val>
                                                <p:strVal val="#ppt_x"/>
                                              </p:val>
                                            </p:tav>
                                          </p:tavLst>
                                        </p:anim>
                                        <p:anim calcmode="lin" valueType="num" p14:bounceEnd="41000">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1653108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896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77486416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31184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PLEASE READ (hidden slide)</a:t>
            </a:r>
            <a:endParaRPr lang="en-US" dirty="0"/>
          </a:p>
        </p:txBody>
      </p:sp>
      <p:sp>
        <p:nvSpPr>
          <p:cNvPr id="3" name="Text Placeholder 2"/>
          <p:cNvSpPr>
            <a:spLocks noGrp="1"/>
          </p:cNvSpPr>
          <p:nvPr>
            <p:ph type="body" sz="quarter" idx="10"/>
          </p:nvPr>
        </p:nvSpPr>
        <p:spPr/>
        <p:txBody>
          <a:bodyPr/>
          <a:lstStyle/>
          <a:p>
            <a:r>
              <a:rPr lang="en-US" smtClean="0"/>
              <a:t>This template is designed for use with Office PowerPoint 2007 and 2010.</a:t>
            </a:r>
          </a:p>
          <a:p>
            <a:r>
              <a:rPr lang="en-US" smtClean="0"/>
              <a:t>This template uses Arial, a standard font that is included in Office 2007, Office 2010, Windows Vista and Windows 7.</a:t>
            </a: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519112" y="228600"/>
            <a:ext cx="11149013" cy="609398"/>
          </a:xfrm>
        </p:spPr>
        <p:txBody>
          <a:bodyPr/>
          <a:lstStyle/>
          <a:p>
            <a:r>
              <a:rPr lang="en-US" dirty="0" smtClean="0"/>
              <a:t>Deadlines &amp; Resources</a:t>
            </a:r>
            <a:endParaRPr lang="en-US" dirty="0"/>
          </a:p>
        </p:txBody>
      </p:sp>
      <p:sp>
        <p:nvSpPr>
          <p:cNvPr id="15" name="Text Placeholder 13"/>
          <p:cNvSpPr>
            <a:spLocks noGrp="1"/>
          </p:cNvSpPr>
          <p:nvPr>
            <p:ph type="body" sz="quarter" idx="10"/>
          </p:nvPr>
        </p:nvSpPr>
        <p:spPr>
          <a:xfrm>
            <a:off x="519112" y="996696"/>
            <a:ext cx="11149013" cy="5392245"/>
          </a:xfrm>
        </p:spPr>
        <p:txBody>
          <a:bodyPr/>
          <a:lstStyle/>
          <a:p>
            <a:pPr marL="0" indent="0">
              <a:buNone/>
            </a:pPr>
            <a:r>
              <a:rPr lang="en-US" sz="1600" b="1" dirty="0" smtClean="0">
                <a:gradFill>
                  <a:gsLst>
                    <a:gs pos="0">
                      <a:schemeClr val="tx1"/>
                    </a:gs>
                    <a:gs pos="100000">
                      <a:schemeClr val="tx1"/>
                    </a:gs>
                  </a:gsLst>
                  <a:lin ang="5400000" scaled="0"/>
                </a:gradFill>
              </a:rPr>
              <a:t>Thank you </a:t>
            </a:r>
            <a:r>
              <a:rPr lang="en-US" sz="1600" dirty="0" smtClean="0">
                <a:gradFill>
                  <a:gsLst>
                    <a:gs pos="0">
                      <a:schemeClr val="tx1"/>
                    </a:gs>
                    <a:gs pos="100000">
                      <a:schemeClr val="tx1"/>
                    </a:gs>
                  </a:gsLst>
                  <a:lin ang="5400000" scaled="0"/>
                </a:gradFill>
              </a:rPr>
              <a:t>for taking part in TechEd North America 2011. </a:t>
            </a:r>
            <a:br>
              <a:rPr lang="en-US" sz="1600" dirty="0" smtClean="0">
                <a:gradFill>
                  <a:gsLst>
                    <a:gs pos="0">
                      <a:schemeClr val="tx1"/>
                    </a:gs>
                    <a:gs pos="100000">
                      <a:schemeClr val="tx1"/>
                    </a:gs>
                  </a:gsLst>
                  <a:lin ang="5400000" scaled="0"/>
                </a:gradFill>
              </a:rPr>
            </a:br>
            <a:r>
              <a:rPr lang="en-US" sz="1600" dirty="0" smtClean="0">
                <a:gradFill>
                  <a:gsLst>
                    <a:gs pos="0">
                      <a:schemeClr val="tx1"/>
                    </a:gs>
                    <a:gs pos="100000">
                      <a:schemeClr val="tx1"/>
                    </a:gs>
                  </a:gsLst>
                  <a:lin ang="5400000" scaled="0"/>
                </a:gradFill>
              </a:rPr>
              <a:t>Below is a list of key dates and resources:</a:t>
            </a:r>
          </a:p>
          <a:p>
            <a:pPr marL="0" indent="0">
              <a:buNone/>
            </a:pPr>
            <a:endParaRPr lang="en-US" sz="1600" dirty="0" smtClean="0">
              <a:gradFill>
                <a:gsLst>
                  <a:gs pos="0">
                    <a:schemeClr val="tx1"/>
                  </a:gs>
                  <a:gs pos="100000">
                    <a:schemeClr val="tx1"/>
                  </a:gs>
                </a:gsLst>
                <a:lin ang="5400000" scaled="0"/>
              </a:gradFill>
            </a:endParaRPr>
          </a:p>
          <a:p>
            <a:pPr marL="0" indent="0">
              <a:buNone/>
            </a:pPr>
            <a:r>
              <a:rPr lang="en-US" sz="1600" dirty="0" smtClean="0">
                <a:gradFill>
                  <a:gsLst>
                    <a:gs pos="0">
                      <a:schemeClr val="tx1"/>
                    </a:gs>
                    <a:gs pos="100000">
                      <a:schemeClr val="tx1"/>
                    </a:gs>
                  </a:gsLst>
                  <a:lin ang="5400000" scaled="0"/>
                </a:gradFill>
              </a:rPr>
              <a:t>Important Content Deadlines – detailed instructions are found on the Speaker Portal at </a:t>
            </a:r>
            <a:r>
              <a:rPr lang="en-US" sz="1600" b="1" dirty="0" smtClean="0">
                <a:hlinkClick r:id="rId3"/>
              </a:rPr>
              <a:t>https://northamerica.msteched.com/signin</a:t>
            </a:r>
            <a:r>
              <a:rPr lang="en-US" sz="1600" b="1" dirty="0" smtClean="0"/>
              <a:t>:</a:t>
            </a:r>
            <a:endParaRPr lang="en-US" sz="1600" dirty="0">
              <a:gradFill>
                <a:gsLst>
                  <a:gs pos="0">
                    <a:schemeClr val="tx1"/>
                  </a:gs>
                  <a:gs pos="100000">
                    <a:schemeClr val="tx1"/>
                  </a:gs>
                </a:gsLst>
                <a:lin ang="5400000" scaled="0"/>
              </a:gradFill>
            </a:endParaRPr>
          </a:p>
          <a:p>
            <a:pPr marL="563563" lvl="1" indent="-168275">
              <a:buSzPct val="100000"/>
              <a:buFont typeface="Arial" pitchFamily="34" charset="0"/>
              <a:buChar char="•"/>
            </a:pPr>
            <a:r>
              <a:rPr lang="en-US" sz="1600" b="1" dirty="0" smtClean="0">
                <a:gradFill>
                  <a:gsLst>
                    <a:gs pos="0">
                      <a:schemeClr val="tx1"/>
                    </a:gs>
                    <a:gs pos="100000">
                      <a:schemeClr val="tx1"/>
                    </a:gs>
                  </a:gsLst>
                  <a:lin ang="5400000" scaled="0"/>
                </a:gradFill>
              </a:rPr>
              <a:t>March 21 at Noon: </a:t>
            </a:r>
            <a:r>
              <a:rPr lang="en-US" sz="1600" dirty="0" smtClean="0">
                <a:gradFill>
                  <a:gsLst>
                    <a:gs pos="0">
                      <a:schemeClr val="tx1"/>
                    </a:gs>
                    <a:gs pos="100000">
                      <a:schemeClr val="tx1"/>
                    </a:gs>
                  </a:gsLst>
                  <a:lin ang="5400000" scaled="0"/>
                </a:gradFill>
              </a:rPr>
              <a:t>Upload a </a:t>
            </a:r>
            <a:r>
              <a:rPr lang="en-US" sz="1600" dirty="0" smtClean="0">
                <a:solidFill>
                  <a:schemeClr val="bg2">
                    <a:lumMod val="75000"/>
                  </a:schemeClr>
                </a:solidFill>
              </a:rPr>
              <a:t>DRAFT</a:t>
            </a:r>
            <a:r>
              <a:rPr lang="en-US" sz="1600" dirty="0" smtClean="0">
                <a:gradFill>
                  <a:gsLst>
                    <a:gs pos="0">
                      <a:schemeClr val="tx1"/>
                    </a:gs>
                    <a:gs pos="100000">
                      <a:schemeClr val="tx1"/>
                    </a:gs>
                  </a:gsLst>
                  <a:lin ang="5400000" scaled="0"/>
                </a:gradFill>
              </a:rPr>
              <a:t> of your PPT for subject-matter expert (SME) review.</a:t>
            </a:r>
          </a:p>
          <a:p>
            <a:pPr marL="571500" lvl="2" indent="-168275">
              <a:buSzPct val="100000"/>
              <a:buFont typeface="Arial" pitchFamily="34" charset="0"/>
              <a:buChar char="•"/>
            </a:pPr>
            <a:r>
              <a:rPr lang="en-US" sz="1600" b="1" dirty="0" smtClean="0">
                <a:gradFill>
                  <a:gsLst>
                    <a:gs pos="0">
                      <a:schemeClr val="tx1"/>
                    </a:gs>
                    <a:gs pos="100000">
                      <a:schemeClr val="tx1"/>
                    </a:gs>
                  </a:gsLst>
                  <a:lin ang="5400000" scaled="0"/>
                </a:gradFill>
              </a:rPr>
              <a:t>March 21 to April 8: </a:t>
            </a:r>
            <a:r>
              <a:rPr lang="en-US" sz="1600" dirty="0" smtClean="0">
                <a:gradFill>
                  <a:gsLst>
                    <a:gs pos="0">
                      <a:schemeClr val="tx1"/>
                    </a:gs>
                    <a:gs pos="100000">
                      <a:schemeClr val="tx1"/>
                    </a:gs>
                  </a:gsLst>
                  <a:lin ang="5400000" scaled="0"/>
                </a:gradFill>
              </a:rPr>
              <a:t>CONTENT REVIEW (track specific instructions are found on the speaker portal)</a:t>
            </a:r>
          </a:p>
          <a:p>
            <a:pPr marL="571500" lvl="2" indent="-168275">
              <a:buSzPct val="100000"/>
              <a:buFont typeface="Arial" pitchFamily="34" charset="0"/>
              <a:buChar char="•"/>
            </a:pPr>
            <a:r>
              <a:rPr lang="en-US" sz="1600" b="1" dirty="0" smtClean="0">
                <a:gradFill>
                  <a:gsLst>
                    <a:gs pos="0">
                      <a:schemeClr val="tx1"/>
                    </a:gs>
                    <a:gs pos="100000">
                      <a:schemeClr val="tx1"/>
                    </a:gs>
                  </a:gsLst>
                  <a:lin ang="5400000" scaled="0"/>
                </a:gradFill>
              </a:rPr>
              <a:t>May 10 at 5 pm PDT: Upload </a:t>
            </a:r>
            <a:r>
              <a:rPr lang="en-US" sz="1600" dirty="0" smtClean="0">
                <a:solidFill>
                  <a:schemeClr val="bg2">
                    <a:lumMod val="75000"/>
                    <a:alpha val="99000"/>
                  </a:schemeClr>
                </a:solidFill>
              </a:rPr>
              <a:t>FINAL PPT </a:t>
            </a:r>
            <a:r>
              <a:rPr lang="en-US" sz="1600" dirty="0" smtClean="0">
                <a:gradFill>
                  <a:gsLst>
                    <a:gs pos="0">
                      <a:schemeClr val="tx1"/>
                    </a:gs>
                    <a:gs pos="100000">
                      <a:schemeClr val="tx1"/>
                    </a:gs>
                  </a:gsLst>
                  <a:lin ang="5400000" scaled="0"/>
                </a:gradFill>
              </a:rPr>
              <a:t>presentation on the Speaker Portal. This is the version that </a:t>
            </a:r>
            <a:br>
              <a:rPr lang="en-US" sz="1600" dirty="0" smtClean="0">
                <a:gradFill>
                  <a:gsLst>
                    <a:gs pos="0">
                      <a:schemeClr val="tx1"/>
                    </a:gs>
                    <a:gs pos="100000">
                      <a:schemeClr val="tx1"/>
                    </a:gs>
                  </a:gsLst>
                  <a:lin ang="5400000" scaled="0"/>
                </a:gradFill>
              </a:rPr>
            </a:br>
            <a:r>
              <a:rPr lang="en-US" sz="1600" dirty="0" smtClean="0">
                <a:gradFill>
                  <a:gsLst>
                    <a:gs pos="0">
                      <a:schemeClr val="tx1"/>
                    </a:gs>
                    <a:gs pos="100000">
                      <a:schemeClr val="tx1"/>
                    </a:gs>
                  </a:gsLst>
                  <a:lin ang="5400000" scaled="0"/>
                </a:gradFill>
              </a:rPr>
              <a:t>you will use at the event.</a:t>
            </a:r>
          </a:p>
          <a:p>
            <a:pPr marL="403225" lvl="2" indent="0">
              <a:buSzPct val="100000"/>
              <a:buNone/>
            </a:pPr>
            <a:r>
              <a:rPr lang="en-US" sz="1600" b="1" dirty="0" smtClean="0">
                <a:solidFill>
                  <a:schemeClr val="bg2">
                    <a:lumMod val="75000"/>
                    <a:alpha val="99000"/>
                  </a:schemeClr>
                </a:solidFill>
              </a:rPr>
              <a:t>	YOUR PROMPT FINAL PPT SUBMISSION IS APPRECIATED. </a:t>
            </a:r>
          </a:p>
          <a:p>
            <a:pPr marL="403225" lvl="2" indent="0">
              <a:buSzPct val="100000"/>
              <a:buNone/>
            </a:pPr>
            <a:r>
              <a:rPr lang="en-US" sz="1600" b="1" dirty="0">
                <a:solidFill>
                  <a:schemeClr val="bg2">
                    <a:lumMod val="75000"/>
                    <a:alpha val="99000"/>
                  </a:schemeClr>
                </a:solidFill>
              </a:rPr>
              <a:t>	</a:t>
            </a:r>
            <a:r>
              <a:rPr lang="en-US" sz="1600" b="1" dirty="0" smtClean="0">
                <a:solidFill>
                  <a:schemeClr val="bg2">
                    <a:lumMod val="75000"/>
                    <a:alpha val="99000"/>
                  </a:schemeClr>
                </a:solidFill>
              </a:rPr>
              <a:t> No design support will be offered onsite.</a:t>
            </a:r>
            <a:r>
              <a:rPr lang="en-US" sz="1600" dirty="0" smtClean="0">
                <a:gradFill>
                  <a:gsLst>
                    <a:gs pos="0">
                      <a:schemeClr val="tx1"/>
                    </a:gs>
                    <a:gs pos="100000">
                      <a:schemeClr val="tx1"/>
                    </a:gs>
                  </a:gsLst>
                  <a:lin ang="5400000" scaled="0"/>
                </a:gradFill>
              </a:rPr>
              <a:t/>
            </a:r>
            <a:br>
              <a:rPr lang="en-US" sz="1600" dirty="0" smtClean="0">
                <a:gradFill>
                  <a:gsLst>
                    <a:gs pos="0">
                      <a:schemeClr val="tx1"/>
                    </a:gs>
                    <a:gs pos="100000">
                      <a:schemeClr val="tx1"/>
                    </a:gs>
                  </a:gsLst>
                  <a:lin ang="5400000" scaled="0"/>
                </a:gradFill>
              </a:rPr>
            </a:br>
            <a:endParaRPr lang="en-US" sz="1600" dirty="0" smtClean="0">
              <a:gradFill>
                <a:gsLst>
                  <a:gs pos="0">
                    <a:schemeClr val="tx1"/>
                  </a:gs>
                  <a:gs pos="100000">
                    <a:schemeClr val="tx1"/>
                  </a:gs>
                </a:gsLst>
                <a:lin ang="5400000" scaled="0"/>
              </a:gradFill>
            </a:endParaRPr>
          </a:p>
          <a:p>
            <a:pPr marL="0" lvl="1" indent="0">
              <a:buSzPct val="100000"/>
              <a:buNone/>
            </a:pPr>
            <a:r>
              <a:rPr lang="en-US" sz="1600" dirty="0" smtClean="0">
                <a:gradFill>
                  <a:gsLst>
                    <a:gs pos="0">
                      <a:schemeClr val="tx1"/>
                    </a:gs>
                    <a:gs pos="100000">
                      <a:schemeClr val="tx1"/>
                    </a:gs>
                  </a:gsLst>
                  <a:lin ang="5400000" scaled="0"/>
                </a:gradFill>
              </a:rPr>
              <a:t>Slide Design Resources – Located on the Speaker Portal (graphics, webinar, etc.)</a:t>
            </a:r>
          </a:p>
          <a:p>
            <a:pPr marL="168275" lvl="1" indent="-168275">
              <a:buSzPct val="100000"/>
              <a:buFont typeface="Arial" pitchFamily="34" charset="0"/>
              <a:buChar char="•"/>
            </a:pPr>
            <a:r>
              <a:rPr lang="en-US" sz="1600" dirty="0" smtClean="0">
                <a:gradFill>
                  <a:gsLst>
                    <a:gs pos="0">
                      <a:schemeClr val="tx1"/>
                    </a:gs>
                    <a:gs pos="100000">
                      <a:schemeClr val="tx1"/>
                    </a:gs>
                  </a:gsLst>
                  <a:lin ang="5400000" scaled="0"/>
                </a:gradFill>
              </a:rPr>
              <a:t>If you include any third-party photography or art, licensing information and permission </a:t>
            </a:r>
            <a:r>
              <a:rPr lang="en-US" sz="1600" u="sng" dirty="0" smtClean="0">
                <a:gradFill>
                  <a:gsLst>
                    <a:gs pos="0">
                      <a:schemeClr val="tx1"/>
                    </a:gs>
                    <a:gs pos="100000">
                      <a:schemeClr val="tx1"/>
                    </a:gs>
                  </a:gsLst>
                  <a:lin ang="5400000" scaled="0"/>
                </a:gradFill>
              </a:rPr>
              <a:t>must be credited</a:t>
            </a:r>
            <a:r>
              <a:rPr lang="en-US" sz="1600" dirty="0" smtClean="0">
                <a:gradFill>
                  <a:gsLst>
                    <a:gs pos="0">
                      <a:schemeClr val="tx1"/>
                    </a:gs>
                    <a:gs pos="100000">
                      <a:schemeClr val="tx1"/>
                    </a:gs>
                  </a:gsLst>
                  <a:lin ang="5400000" scaled="0"/>
                </a:gradFill>
              </a:rPr>
              <a:t> </a:t>
            </a:r>
            <a:br>
              <a:rPr lang="en-US" sz="1600" dirty="0" smtClean="0">
                <a:gradFill>
                  <a:gsLst>
                    <a:gs pos="0">
                      <a:schemeClr val="tx1"/>
                    </a:gs>
                    <a:gs pos="100000">
                      <a:schemeClr val="tx1"/>
                    </a:gs>
                  </a:gsLst>
                  <a:lin ang="5400000" scaled="0"/>
                </a:gradFill>
              </a:rPr>
            </a:br>
            <a:r>
              <a:rPr lang="en-US" sz="1600" dirty="0" smtClean="0">
                <a:gradFill>
                  <a:gsLst>
                    <a:gs pos="0">
                      <a:schemeClr val="tx1"/>
                    </a:gs>
                    <a:gs pos="100000">
                      <a:schemeClr val="tx1"/>
                    </a:gs>
                  </a:gsLst>
                  <a:lin ang="5400000" scaled="0"/>
                </a:gradFill>
              </a:rPr>
              <a:t>in the PPT or it will be deleted.</a:t>
            </a:r>
          </a:p>
          <a:p>
            <a:pPr marL="168275" lvl="1" indent="-168275">
              <a:buSzPct val="100000"/>
              <a:buNone/>
            </a:pPr>
            <a:endParaRPr lang="en-US" sz="1600" dirty="0" smtClean="0">
              <a:gradFill>
                <a:gsLst>
                  <a:gs pos="0">
                    <a:schemeClr val="tx1"/>
                  </a:gs>
                  <a:gs pos="100000">
                    <a:schemeClr val="tx1"/>
                  </a:gs>
                </a:gsLst>
                <a:lin ang="5400000" scaled="0"/>
              </a:gradFill>
            </a:endParaRPr>
          </a:p>
          <a:p>
            <a:pPr marL="168275" lvl="1" indent="-168275">
              <a:buSzPct val="100000"/>
              <a:buNone/>
            </a:pPr>
            <a:r>
              <a:rPr lang="en-US" sz="1600" dirty="0" smtClean="0">
                <a:gradFill>
                  <a:gsLst>
                    <a:gs pos="0">
                      <a:schemeClr val="tx1"/>
                    </a:gs>
                    <a:gs pos="100000">
                      <a:schemeClr val="tx1"/>
                    </a:gs>
                  </a:gsLst>
                  <a:lin ang="5400000" scaled="0"/>
                </a:gradFill>
              </a:rPr>
              <a:t>Points of Contact</a:t>
            </a:r>
          </a:p>
          <a:p>
            <a:pPr marL="168275" lvl="1" indent="-168275">
              <a:buSzPct val="100000"/>
              <a:buFont typeface="Arial" pitchFamily="34" charset="0"/>
              <a:buChar char="•"/>
            </a:pPr>
            <a:r>
              <a:rPr lang="en-US" sz="1600" dirty="0" smtClean="0">
                <a:gradFill>
                  <a:gsLst>
                    <a:gs pos="0">
                      <a:schemeClr val="tx1"/>
                    </a:gs>
                    <a:gs pos="100000">
                      <a:schemeClr val="tx1"/>
                    </a:gs>
                  </a:gsLst>
                  <a:lin ang="5400000" scaled="0"/>
                </a:gradFill>
              </a:rPr>
              <a:t>Direct presentation questions to </a:t>
            </a:r>
            <a:r>
              <a:rPr lang="en-US" sz="1600" dirty="0" smtClean="0">
                <a:gradFill>
                  <a:gsLst>
                    <a:gs pos="0">
                      <a:schemeClr val="tx1"/>
                    </a:gs>
                    <a:gs pos="100000">
                      <a:schemeClr val="tx1"/>
                    </a:gs>
                  </a:gsLst>
                  <a:lin ang="5400000" scaled="0"/>
                </a:gradFill>
                <a:hlinkClick r:id="rId4"/>
              </a:rPr>
              <a:t>tespkr@microsoft.com </a:t>
            </a:r>
            <a:endParaRPr lang="en-US" sz="1600" dirty="0" smtClean="0">
              <a:gradFill>
                <a:gsLst>
                  <a:gs pos="0">
                    <a:schemeClr val="tx1"/>
                  </a:gs>
                  <a:gs pos="100000">
                    <a:schemeClr val="tx1"/>
                  </a:gs>
                </a:gsLst>
                <a:lin ang="5400000" scaled="0"/>
              </a:gradFill>
            </a:endParaRPr>
          </a:p>
          <a:p>
            <a:pPr marL="168275" lvl="1" indent="-168275">
              <a:buSzPct val="100000"/>
              <a:buFont typeface="Arial" pitchFamily="34" charset="0"/>
              <a:buChar char="•"/>
            </a:pPr>
            <a:r>
              <a:rPr lang="en-US" sz="1600" dirty="0" smtClean="0">
                <a:gradFill>
                  <a:gsLst>
                    <a:gs pos="0">
                      <a:schemeClr val="tx1"/>
                    </a:gs>
                    <a:gs pos="100000">
                      <a:schemeClr val="tx1"/>
                    </a:gs>
                  </a:gsLst>
                  <a:lin ang="5400000" scaled="0"/>
                </a:gradFill>
              </a:rPr>
              <a:t>Direct content questions to your Track PM</a:t>
            </a:r>
          </a:p>
          <a:p>
            <a:pPr marL="0" lvl="1" indent="0">
              <a:buSzPct val="100000"/>
              <a:buNone/>
            </a:pPr>
            <a:endParaRPr lang="en-US" sz="1600" dirty="0" smtClean="0">
              <a:gradFill>
                <a:gsLst>
                  <a:gs pos="0">
                    <a:schemeClr val="tx1"/>
                  </a:gs>
                  <a:gs pos="100000">
                    <a:schemeClr val="tx1"/>
                  </a:gs>
                </a:gsLst>
                <a:lin ang="5400000" scaled="0"/>
              </a:gradFill>
            </a:endParaRPr>
          </a:p>
          <a:p>
            <a:pPr marL="0" lvl="1" indent="0">
              <a:buSzPct val="100000"/>
              <a:buNone/>
            </a:pPr>
            <a:r>
              <a:rPr lang="en-US" sz="1600" dirty="0" smtClean="0">
                <a:gradFill>
                  <a:gsLst>
                    <a:gs pos="0">
                      <a:schemeClr val="tx1"/>
                    </a:gs>
                    <a:gs pos="100000">
                      <a:schemeClr val="tx1"/>
                    </a:gs>
                  </a:gsLst>
                  <a:lin ang="5400000" scaled="0"/>
                </a:gradFill>
              </a:rPr>
              <a:t>PRINTING: This template is intentionally set to print in color or grayscale, not black and white</a:t>
            </a:r>
            <a:endParaRPr lang="en-US" sz="1600" dirty="0" smtClean="0">
              <a:gradFill>
                <a:gsLst>
                  <a:gs pos="0">
                    <a:srgbClr val="FFFFFF"/>
                  </a:gs>
                  <a:gs pos="100000">
                    <a:srgbClr val="FFFFFF"/>
                  </a:gs>
                </a:gsLst>
                <a:lin ang="5400000" scaled="0"/>
              </a:gradFill>
              <a:latin typeface="+mn-lt"/>
            </a:endParaRPr>
          </a:p>
        </p:txBody>
      </p:sp>
      <p:sp>
        <p:nvSpPr>
          <p:cNvPr id="16" name="Rectangle 15"/>
          <p:cNvSpPr/>
          <p:nvPr/>
        </p:nvSpPr>
        <p:spPr bwMode="auto">
          <a:xfrm>
            <a:off x="227012" y="6005015"/>
            <a:ext cx="11658600" cy="436728"/>
          </a:xfrm>
          <a:prstGeom prst="rect">
            <a:avLst/>
          </a:prstGeom>
          <a:no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Rectangle 16"/>
          <p:cNvSpPr/>
          <p:nvPr/>
        </p:nvSpPr>
        <p:spPr bwMode="white">
          <a:xfrm>
            <a:off x="227012" y="1618396"/>
            <a:ext cx="11658600" cy="2235960"/>
          </a:xfrm>
          <a:prstGeom prst="rect">
            <a:avLst/>
          </a:prstGeom>
          <a:no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Rectangle 17"/>
          <p:cNvSpPr/>
          <p:nvPr/>
        </p:nvSpPr>
        <p:spPr bwMode="white">
          <a:xfrm>
            <a:off x="227012" y="3935104"/>
            <a:ext cx="11658600" cy="1981200"/>
          </a:xfrm>
          <a:prstGeom prst="rect">
            <a:avLst/>
          </a:prstGeom>
          <a:no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27051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p:cNvSpPr>
            <a:spLocks noGrp="1"/>
          </p:cNvSpPr>
          <p:nvPr>
            <p:ph type="title"/>
          </p:nvPr>
        </p:nvSpPr>
        <p:spPr>
          <a:xfrm>
            <a:off x="519112" y="228600"/>
            <a:ext cx="11149013" cy="609398"/>
          </a:xfrm>
        </p:spPr>
        <p:txBody>
          <a:bodyPr/>
          <a:lstStyle/>
          <a:p>
            <a:r>
              <a:rPr lang="en-GB" sz="4000" dirty="0" smtClean="0"/>
              <a:t>Scrub Checklist</a:t>
            </a:r>
            <a:endParaRPr sz="2800" dirty="0"/>
          </a:p>
        </p:txBody>
      </p:sp>
      <p:sp>
        <p:nvSpPr>
          <p:cNvPr id="13" name="Text Placeholder 13"/>
          <p:cNvSpPr>
            <a:spLocks noGrp="1"/>
          </p:cNvSpPr>
          <p:nvPr>
            <p:ph type="body" sz="quarter" idx="10"/>
          </p:nvPr>
        </p:nvSpPr>
        <p:spPr>
          <a:xfrm>
            <a:off x="519112" y="987552"/>
            <a:ext cx="11149013" cy="1964301"/>
          </a:xfrm>
        </p:spPr>
        <p:txBody>
          <a:bodyPr/>
          <a:lstStyle/>
          <a:p>
            <a:pPr marL="0" defTabSz="914099" fontAlgn="base">
              <a:spcBef>
                <a:spcPct val="0"/>
              </a:spcBef>
              <a:spcAft>
                <a:spcPct val="0"/>
              </a:spcAft>
              <a:buNone/>
            </a:pPr>
            <a:r>
              <a:rPr lang="en-US" sz="1800" dirty="0" smtClean="0">
                <a:gradFill>
                  <a:gsLst>
                    <a:gs pos="0">
                      <a:srgbClr val="FFFFFF"/>
                    </a:gs>
                    <a:gs pos="100000">
                      <a:srgbClr val="FFFFFF"/>
                    </a:gs>
                  </a:gsLst>
                  <a:lin ang="5400000" scaled="0"/>
                </a:gradFill>
                <a:latin typeface="+mn-lt"/>
              </a:rPr>
              <a:t>Upload your final deck on the speaker portal on or before </a:t>
            </a:r>
            <a:r>
              <a:rPr lang="en-US" sz="1800" b="1" dirty="0" smtClean="0">
                <a:solidFill>
                  <a:schemeClr val="bg2">
                    <a:lumMod val="75000"/>
                    <a:alpha val="99000"/>
                  </a:schemeClr>
                </a:solidFill>
                <a:latin typeface="+mn-lt"/>
              </a:rPr>
              <a:t>May </a:t>
            </a:r>
            <a:r>
              <a:rPr lang="en-US" sz="1800" b="1" dirty="0" smtClean="0">
                <a:solidFill>
                  <a:schemeClr val="bg2">
                    <a:lumMod val="75000"/>
                    <a:alpha val="99000"/>
                  </a:schemeClr>
                </a:solidFill>
              </a:rPr>
              <a:t>10, 2011 at 5 pm </a:t>
            </a:r>
            <a:r>
              <a:rPr lang="en-US" sz="1800" dirty="0" smtClean="0">
                <a:gradFill>
                  <a:gsLst>
                    <a:gs pos="0">
                      <a:srgbClr val="FFFFFF"/>
                    </a:gs>
                    <a:gs pos="100000">
                      <a:srgbClr val="FFFFFF"/>
                    </a:gs>
                  </a:gsLst>
                  <a:lin ang="5400000" scaled="0"/>
                </a:gradFill>
                <a:latin typeface="+mn-lt"/>
              </a:rPr>
              <a:t>PDT.</a:t>
            </a:r>
          </a:p>
          <a:p>
            <a:pPr marL="0" defTabSz="914099" fontAlgn="base">
              <a:spcBef>
                <a:spcPct val="0"/>
              </a:spcBef>
              <a:spcAft>
                <a:spcPct val="0"/>
              </a:spcAft>
              <a:buNone/>
            </a:pPr>
            <a:endParaRPr lang="en-GB" sz="1800" dirty="0" smtClean="0">
              <a:gradFill>
                <a:gsLst>
                  <a:gs pos="0">
                    <a:srgbClr val="FFFFFF"/>
                  </a:gs>
                  <a:gs pos="100000">
                    <a:srgbClr val="FFFFFF"/>
                  </a:gs>
                </a:gsLst>
                <a:lin ang="5400000" scaled="0"/>
              </a:gradFill>
            </a:endParaRPr>
          </a:p>
          <a:p>
            <a:pPr marL="0" defTabSz="914099" fontAlgn="base">
              <a:spcBef>
                <a:spcPct val="0"/>
              </a:spcBef>
              <a:spcAft>
                <a:spcPct val="0"/>
              </a:spcAft>
              <a:buNone/>
            </a:pPr>
            <a:r>
              <a:rPr lang="en-GB" sz="1800" dirty="0" smtClean="0"/>
              <a:t>PowerPoint presentations undergo a brief scrub process and are posted to CommNet for attendee access</a:t>
            </a:r>
            <a:br>
              <a:rPr lang="en-GB" sz="1800" dirty="0" smtClean="0"/>
            </a:br>
            <a:r>
              <a:rPr lang="en-GB" sz="1800" dirty="0" smtClean="0"/>
              <a:t>at least 48 hours prior to the session. </a:t>
            </a:r>
            <a:r>
              <a:rPr lang="en-GB" sz="1800" dirty="0" smtClean="0">
                <a:solidFill>
                  <a:schemeClr val="bg2">
                    <a:lumMod val="75000"/>
                    <a:alpha val="99000"/>
                  </a:schemeClr>
                </a:solidFill>
              </a:rPr>
              <a:t>No design support will be available onsite.</a:t>
            </a:r>
          </a:p>
          <a:p>
            <a:pPr marL="0" defTabSz="914099" fontAlgn="base">
              <a:spcBef>
                <a:spcPct val="0"/>
              </a:spcBef>
              <a:spcAft>
                <a:spcPct val="0"/>
              </a:spcAft>
              <a:buNone/>
            </a:pPr>
            <a:endParaRPr lang="en-GB" sz="1800" dirty="0" smtClean="0">
              <a:gradFill>
                <a:gsLst>
                  <a:gs pos="0">
                    <a:schemeClr val="tx2"/>
                  </a:gs>
                  <a:gs pos="100000">
                    <a:schemeClr val="tx2"/>
                  </a:gs>
                </a:gsLst>
                <a:lin ang="5400000" scaled="0"/>
              </a:gradFill>
            </a:endParaRPr>
          </a:p>
          <a:p>
            <a:pPr marL="0" defTabSz="914099" fontAlgn="base">
              <a:spcBef>
                <a:spcPct val="0"/>
              </a:spcBef>
              <a:spcAft>
                <a:spcPct val="0"/>
              </a:spcAft>
              <a:buNone/>
            </a:pPr>
            <a:endParaRPr lang="en-GB" sz="1800" dirty="0" smtClean="0">
              <a:gradFill>
                <a:gsLst>
                  <a:gs pos="0">
                    <a:schemeClr val="tx2"/>
                  </a:gs>
                  <a:gs pos="100000">
                    <a:schemeClr val="tx2"/>
                  </a:gs>
                </a:gsLst>
                <a:lin ang="5400000" scaled="0"/>
              </a:gradFill>
            </a:endParaRPr>
          </a:p>
          <a:p>
            <a:pPr marL="0" defTabSz="914099" fontAlgn="base">
              <a:spcBef>
                <a:spcPct val="0"/>
              </a:spcBef>
              <a:spcAft>
                <a:spcPct val="0"/>
              </a:spcAft>
              <a:buNone/>
            </a:pPr>
            <a:r>
              <a:rPr lang="en-GB" sz="1800" b="1" dirty="0" smtClean="0">
                <a:solidFill>
                  <a:schemeClr val="bg2">
                    <a:lumMod val="75000"/>
                    <a:alpha val="99000"/>
                  </a:schemeClr>
                </a:solidFill>
              </a:rPr>
              <a:t>The Scrub Process will:</a:t>
            </a:r>
          </a:p>
          <a:p>
            <a:pPr marL="233363" indent="-233363" defTabSz="914099" fontAlgn="base">
              <a:spcBef>
                <a:spcPct val="0"/>
              </a:spcBef>
              <a:spcAft>
                <a:spcPct val="0"/>
              </a:spcAft>
              <a:buFont typeface="Arial" pitchFamily="34" charset="0"/>
              <a:buChar char="•"/>
            </a:pPr>
            <a:r>
              <a:rPr lang="en-US" sz="1800" dirty="0" smtClean="0">
                <a:gradFill>
                  <a:gsLst>
                    <a:gs pos="0">
                      <a:srgbClr val="FFFFFF"/>
                    </a:gs>
                    <a:gs pos="100000">
                      <a:srgbClr val="FFFFFF"/>
                    </a:gs>
                  </a:gsLst>
                  <a:lin ang="5400000" scaled="0"/>
                </a:gradFill>
              </a:rPr>
              <a:t>Verify that required slides are included</a:t>
            </a:r>
          </a:p>
          <a:p>
            <a:pPr marL="233363" indent="-233363" defTabSz="914099" fontAlgn="base">
              <a:spcBef>
                <a:spcPct val="0"/>
              </a:spcBef>
              <a:spcAft>
                <a:spcPct val="0"/>
              </a:spcAft>
              <a:buFont typeface="Arial" pitchFamily="34" charset="0"/>
              <a:buChar char="•"/>
            </a:pPr>
            <a:r>
              <a:rPr lang="en-US" sz="1800" dirty="0" smtClean="0">
                <a:gradFill>
                  <a:gsLst>
                    <a:gs pos="0">
                      <a:srgbClr val="FFFFFF"/>
                    </a:gs>
                    <a:gs pos="100000">
                      <a:srgbClr val="FFFFFF"/>
                    </a:gs>
                  </a:gsLst>
                  <a:lin ang="5400000" scaled="0"/>
                </a:gradFill>
              </a:rPr>
              <a:t>Remove any non-template logos and graphics from the walk-in slide </a:t>
            </a:r>
          </a:p>
          <a:p>
            <a:pPr marL="233363" indent="-233363" defTabSz="914099" fontAlgn="base">
              <a:spcBef>
                <a:spcPct val="0"/>
              </a:spcBef>
              <a:spcAft>
                <a:spcPct val="0"/>
              </a:spcAft>
              <a:buFont typeface="Arial" pitchFamily="34" charset="0"/>
              <a:buChar char="•"/>
            </a:pPr>
            <a:r>
              <a:rPr lang="en-US" sz="1800" dirty="0" smtClean="0">
                <a:gradFill>
                  <a:gsLst>
                    <a:gs pos="0">
                      <a:srgbClr val="FFFFFF"/>
                    </a:gs>
                    <a:gs pos="100000">
                      <a:srgbClr val="FFFFFF"/>
                    </a:gs>
                  </a:gsLst>
                  <a:lin ang="5400000" scaled="0"/>
                </a:gradFill>
              </a:rPr>
              <a:t>Remove all comments, hidden slides and speaker notes from slides </a:t>
            </a:r>
          </a:p>
          <a:p>
            <a:pPr marL="233363" indent="-233363" defTabSz="914099" fontAlgn="base">
              <a:spcBef>
                <a:spcPct val="0"/>
              </a:spcBef>
              <a:spcAft>
                <a:spcPct val="0"/>
              </a:spcAft>
              <a:buFont typeface="Arial" pitchFamily="34" charset="0"/>
              <a:buChar char="•"/>
            </a:pPr>
            <a:r>
              <a:rPr lang="en-US" sz="1800" dirty="0" smtClean="0">
                <a:gradFill>
                  <a:gsLst>
                    <a:gs pos="0">
                      <a:srgbClr val="FFFFFF"/>
                    </a:gs>
                    <a:gs pos="100000">
                      <a:srgbClr val="FFFFFF"/>
                    </a:gs>
                  </a:gsLst>
                  <a:lin ang="5400000" scaled="0"/>
                </a:gradFill>
              </a:rPr>
              <a:t>Set file properties box</a:t>
            </a:r>
          </a:p>
          <a:p>
            <a:pPr marL="233363" indent="-233363" defTabSz="914099" fontAlgn="base">
              <a:spcBef>
                <a:spcPct val="0"/>
              </a:spcBef>
              <a:spcAft>
                <a:spcPct val="0"/>
              </a:spcAft>
              <a:buFont typeface="Arial" pitchFamily="34" charset="0"/>
              <a:buChar char="•"/>
            </a:pPr>
            <a:r>
              <a:rPr lang="en-US" sz="1800" dirty="0" smtClean="0">
                <a:gradFill>
                  <a:gsLst>
                    <a:gs pos="0">
                      <a:srgbClr val="FFFFFF"/>
                    </a:gs>
                    <a:gs pos="100000">
                      <a:srgbClr val="FFFFFF"/>
                    </a:gs>
                  </a:gsLst>
                  <a:lin ang="5400000" scaled="0"/>
                </a:gradFill>
              </a:rPr>
              <a:t>Reset printability to grayscale </a:t>
            </a:r>
          </a:p>
          <a:p>
            <a:pPr marL="233363" indent="-233363" defTabSz="914099" fontAlgn="base">
              <a:spcBef>
                <a:spcPct val="0"/>
              </a:spcBef>
              <a:spcAft>
                <a:spcPct val="0"/>
              </a:spcAft>
              <a:buFont typeface="Arial" pitchFamily="34" charset="0"/>
              <a:buChar char="•"/>
            </a:pPr>
            <a:r>
              <a:rPr lang="en-US" sz="1800" dirty="0" smtClean="0">
                <a:gradFill>
                  <a:gsLst>
                    <a:gs pos="0">
                      <a:srgbClr val="FFFFFF"/>
                    </a:gs>
                    <a:gs pos="100000">
                      <a:srgbClr val="FFFFFF"/>
                    </a:gs>
                  </a:gsLst>
                  <a:lin ang="5400000" scaled="0"/>
                </a:gradFill>
              </a:rPr>
              <a:t>Notify Presentation Manager of any images identified as unlicensed for escalation</a:t>
            </a:r>
          </a:p>
          <a:p>
            <a:pPr marL="233363" indent="-233363" defTabSz="914099" fontAlgn="base">
              <a:spcBef>
                <a:spcPct val="0"/>
              </a:spcBef>
              <a:spcAft>
                <a:spcPct val="0"/>
              </a:spcAft>
              <a:buFont typeface="Arial" pitchFamily="34" charset="0"/>
              <a:buChar char="•"/>
            </a:pPr>
            <a:r>
              <a:rPr lang="en-US" sz="1800" dirty="0" smtClean="0">
                <a:gradFill>
                  <a:gsLst>
                    <a:gs pos="0">
                      <a:srgbClr val="FFFFFF"/>
                    </a:gs>
                    <a:gs pos="100000">
                      <a:srgbClr val="FFFFFF"/>
                    </a:gs>
                  </a:gsLst>
                  <a:lin ang="5400000" scaled="0"/>
                </a:gradFill>
              </a:rPr>
              <a:t>Rename files to match naming convention</a:t>
            </a:r>
          </a:p>
          <a:p>
            <a:pPr marL="233363" indent="-233363" defTabSz="914099" fontAlgn="base">
              <a:spcBef>
                <a:spcPct val="0"/>
              </a:spcBef>
              <a:spcAft>
                <a:spcPct val="0"/>
              </a:spcAft>
              <a:buFont typeface="Arial" pitchFamily="34" charset="0"/>
              <a:buChar char="•"/>
            </a:pPr>
            <a:r>
              <a:rPr lang="en-US" sz="1800" dirty="0" smtClean="0">
                <a:gradFill>
                  <a:gsLst>
                    <a:gs pos="0">
                      <a:srgbClr val="FFFFFF"/>
                    </a:gs>
                    <a:gs pos="100000">
                      <a:srgbClr val="FFFFFF"/>
                    </a:gs>
                  </a:gsLst>
                  <a:lin ang="5400000" scaled="0"/>
                </a:gradFill>
              </a:rPr>
              <a:t>Correct session title and session code to match printed Mini Guide and Schedule Builder</a:t>
            </a:r>
          </a:p>
          <a:p>
            <a:pPr marL="0" defTabSz="914099" fontAlgn="base">
              <a:spcBef>
                <a:spcPct val="0"/>
              </a:spcBef>
              <a:spcAft>
                <a:spcPct val="0"/>
              </a:spcAft>
              <a:buNone/>
            </a:pPr>
            <a:endParaRPr lang="en-US" sz="1800" dirty="0" smtClean="0">
              <a:gradFill>
                <a:gsLst>
                  <a:gs pos="0">
                    <a:schemeClr val="tx2"/>
                  </a:gs>
                  <a:gs pos="100000">
                    <a:schemeClr val="tx2"/>
                  </a:gs>
                </a:gsLst>
                <a:lin ang="5400000" scaled="0"/>
              </a:gradFill>
            </a:endParaRPr>
          </a:p>
          <a:p>
            <a:pPr marL="0" defTabSz="914099" fontAlgn="base">
              <a:spcBef>
                <a:spcPct val="0"/>
              </a:spcBef>
              <a:spcAft>
                <a:spcPct val="0"/>
              </a:spcAft>
              <a:buNone/>
            </a:pPr>
            <a:endParaRPr lang="en-US" sz="1800" dirty="0" smtClean="0">
              <a:gradFill>
                <a:gsLst>
                  <a:gs pos="0">
                    <a:schemeClr val="tx2"/>
                  </a:gs>
                  <a:gs pos="100000">
                    <a:schemeClr val="tx2"/>
                  </a:gs>
                </a:gsLst>
                <a:lin ang="5400000" scaled="0"/>
              </a:gradFill>
            </a:endParaRPr>
          </a:p>
          <a:p>
            <a:pPr defTabSz="914099" fontAlgn="base">
              <a:spcBef>
                <a:spcPct val="0"/>
              </a:spcBef>
              <a:spcAft>
                <a:spcPct val="0"/>
              </a:spcAft>
              <a:buNone/>
            </a:pPr>
            <a:r>
              <a:rPr lang="en-US" sz="1800" b="1" dirty="0" smtClean="0">
                <a:solidFill>
                  <a:schemeClr val="bg2">
                    <a:lumMod val="75000"/>
                  </a:schemeClr>
                </a:solidFill>
              </a:rPr>
              <a:t>Speakers:</a:t>
            </a:r>
          </a:p>
          <a:p>
            <a:pPr marL="233363" indent="-233363" defTabSz="914099" fontAlgn="base">
              <a:spcBef>
                <a:spcPct val="0"/>
              </a:spcBef>
              <a:spcAft>
                <a:spcPct val="0"/>
              </a:spcAft>
              <a:buFont typeface="Arial" pitchFamily="34" charset="0"/>
              <a:buChar char="•"/>
            </a:pPr>
            <a:r>
              <a:rPr lang="en-US" sz="1800" dirty="0" smtClean="0">
                <a:gradFill>
                  <a:gsLst>
                    <a:gs pos="0">
                      <a:srgbClr val="FFFFFF"/>
                    </a:gs>
                    <a:gs pos="100000">
                      <a:srgbClr val="FFFFFF"/>
                    </a:gs>
                  </a:gsLst>
                  <a:lin ang="5400000" scaled="0"/>
                </a:gradFill>
              </a:rPr>
              <a:t>Use the provided event template and associated colors, fonts, layout and transition slides</a:t>
            </a:r>
          </a:p>
          <a:p>
            <a:pPr marL="233363" indent="-233363" defTabSz="914099" fontAlgn="base">
              <a:spcBef>
                <a:spcPct val="0"/>
              </a:spcBef>
              <a:spcAft>
                <a:spcPct val="0"/>
              </a:spcAft>
              <a:buFont typeface="Arial" pitchFamily="34" charset="0"/>
              <a:buChar char="•"/>
            </a:pPr>
            <a:r>
              <a:rPr lang="en-US" sz="1800" dirty="0" smtClean="0">
                <a:gradFill>
                  <a:gsLst>
                    <a:gs pos="0">
                      <a:srgbClr val="FFFFFF"/>
                    </a:gs>
                    <a:gs pos="100000">
                      <a:srgbClr val="FFFFFF"/>
                    </a:gs>
                  </a:gsLst>
                  <a:lin ang="5400000" scaled="0"/>
                </a:gradFill>
              </a:rPr>
              <a:t>Correct product names to follow applicable branding rules</a:t>
            </a:r>
          </a:p>
          <a:p>
            <a:pPr marL="0" defTabSz="914099" fontAlgn="base">
              <a:spcBef>
                <a:spcPct val="0"/>
              </a:spcBef>
              <a:spcAft>
                <a:spcPct val="0"/>
              </a:spcAft>
              <a:buNone/>
            </a:pPr>
            <a:endParaRPr lang="en-US" sz="1800" dirty="0" smtClean="0">
              <a:gradFill>
                <a:gsLst>
                  <a:gs pos="0">
                    <a:schemeClr val="tx2"/>
                  </a:gs>
                  <a:gs pos="100000">
                    <a:schemeClr val="tx2"/>
                  </a:gs>
                </a:gsLst>
                <a:lin ang="5400000" scaled="0"/>
              </a:gradFill>
            </a:endParaRPr>
          </a:p>
          <a:p>
            <a:pPr marL="0" defTabSz="914099" fontAlgn="base">
              <a:spcBef>
                <a:spcPct val="0"/>
              </a:spcBef>
              <a:spcAft>
                <a:spcPct val="0"/>
              </a:spcAft>
              <a:buNone/>
            </a:pPr>
            <a:endParaRPr lang="en-US" sz="1800" dirty="0" smtClean="0">
              <a:gradFill>
                <a:gsLst>
                  <a:gs pos="0">
                    <a:srgbClr val="FFFFFF"/>
                  </a:gs>
                  <a:gs pos="100000">
                    <a:srgbClr val="FFFFFF"/>
                  </a:gs>
                </a:gsLst>
                <a:lin ang="5400000" scaled="0"/>
              </a:gradFill>
              <a:latin typeface="+mn-lt"/>
            </a:endParaRPr>
          </a:p>
          <a:p>
            <a:endParaRPr lang="en-US" dirty="0"/>
          </a:p>
        </p:txBody>
      </p:sp>
      <p:sp>
        <p:nvSpPr>
          <p:cNvPr id="15" name="Rectangle 14"/>
          <p:cNvSpPr/>
          <p:nvPr/>
        </p:nvSpPr>
        <p:spPr bwMode="white">
          <a:xfrm>
            <a:off x="227012" y="2354240"/>
            <a:ext cx="11658600" cy="2470245"/>
          </a:xfrm>
          <a:prstGeom prst="rect">
            <a:avLst/>
          </a:prstGeom>
          <a:no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 name="Rectangle 15"/>
          <p:cNvSpPr/>
          <p:nvPr/>
        </p:nvSpPr>
        <p:spPr bwMode="white">
          <a:xfrm>
            <a:off x="227012" y="4995082"/>
            <a:ext cx="11658600" cy="1132763"/>
          </a:xfrm>
          <a:prstGeom prst="rect">
            <a:avLst/>
          </a:prstGeom>
          <a:no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002134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Agenda</a:t>
            </a:r>
            <a:br>
              <a:rPr lang="en-US" dirty="0" smtClean="0"/>
            </a:br>
            <a:r>
              <a:rPr lang="en-US" sz="3600" dirty="0" smtClean="0">
                <a:gradFill>
                  <a:gsLst>
                    <a:gs pos="0">
                      <a:schemeClr val="accent1"/>
                    </a:gs>
                    <a:gs pos="100000">
                      <a:schemeClr val="accent1"/>
                    </a:gs>
                  </a:gsLst>
                  <a:lin ang="5400000" scaled="0"/>
                </a:gradFill>
              </a:rPr>
              <a:t>Objectives and takeaways</a:t>
            </a:r>
            <a:endParaRPr lang="en-US" sz="36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19112" y="1905000"/>
            <a:ext cx="11149013" cy="5047536"/>
          </a:xfrm>
        </p:spPr>
        <p:txBody>
          <a:bodyPr/>
          <a:lstStyle/>
          <a:p>
            <a:r>
              <a:rPr lang="en-US" dirty="0" smtClean="0"/>
              <a:t>Introduction</a:t>
            </a:r>
          </a:p>
          <a:p>
            <a:r>
              <a:rPr lang="en-US" dirty="0" smtClean="0"/>
              <a:t>Designing Windows Phone Applications</a:t>
            </a:r>
          </a:p>
          <a:p>
            <a:pPr lvl="1"/>
            <a:r>
              <a:rPr lang="en-US" dirty="0" smtClean="0"/>
              <a:t>Expression Blend for Windows Phone</a:t>
            </a:r>
          </a:p>
          <a:p>
            <a:r>
              <a:rPr lang="en-US" dirty="0" smtClean="0"/>
              <a:t>Developing Windows Phone Applications</a:t>
            </a:r>
          </a:p>
          <a:p>
            <a:pPr lvl="1"/>
            <a:r>
              <a:rPr lang="en-US" dirty="0" smtClean="0"/>
              <a:t>Visual Studio 2010 (Express for Windows Phone)</a:t>
            </a:r>
          </a:p>
          <a:p>
            <a:r>
              <a:rPr lang="en-US" dirty="0" smtClean="0"/>
              <a:t>Testing Windows Phone Applications</a:t>
            </a:r>
          </a:p>
          <a:p>
            <a:pPr lvl="1"/>
            <a:r>
              <a:rPr lang="en-US" dirty="0" smtClean="0"/>
              <a:t>Device Emulator and Windows Phone hardware resources</a:t>
            </a:r>
          </a:p>
          <a:p>
            <a:r>
              <a:rPr lang="en-US" dirty="0" smtClean="0"/>
              <a:t>Submitting Windows Phone Applications</a:t>
            </a:r>
          </a:p>
          <a:p>
            <a:r>
              <a:rPr lang="en-US" dirty="0" smtClean="0"/>
              <a:t>Q&amp;A</a:t>
            </a:r>
          </a:p>
          <a:p>
            <a:pPr lvl="1"/>
            <a:endParaRPr lang="en-US" dirty="0" smtClean="0"/>
          </a:p>
        </p:txBody>
      </p:sp>
    </p:spTree>
    <p:extLst>
      <p:ext uri="{BB962C8B-B14F-4D97-AF65-F5344CB8AC3E}">
        <p14:creationId xmlns:p14="http://schemas.microsoft.com/office/powerpoint/2010/main" val="25767858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Introduction</a:t>
            </a:r>
            <a:br>
              <a:rPr lang="en-US" dirty="0" smtClean="0"/>
            </a:br>
            <a:r>
              <a:rPr lang="en-US" sz="3600" dirty="0">
                <a:gradFill>
                  <a:gsLst>
                    <a:gs pos="0">
                      <a:schemeClr val="accent1"/>
                    </a:gs>
                    <a:gs pos="100000">
                      <a:schemeClr val="accent1"/>
                    </a:gs>
                  </a:gsLst>
                  <a:lin ang="5400000" scaled="0"/>
                </a:gradFill>
              </a:rPr>
              <a:t>Getting the tools</a:t>
            </a:r>
          </a:p>
        </p:txBody>
      </p:sp>
      <p:sp>
        <p:nvSpPr>
          <p:cNvPr id="3" name="Text Placeholder 2"/>
          <p:cNvSpPr>
            <a:spLocks noGrp="1"/>
          </p:cNvSpPr>
          <p:nvPr>
            <p:ph type="body" sz="quarter" idx="10"/>
          </p:nvPr>
        </p:nvSpPr>
        <p:spPr>
          <a:xfrm>
            <a:off x="519907" y="1905000"/>
            <a:ext cx="9142254" cy="3754874"/>
          </a:xfrm>
        </p:spPr>
        <p:txBody>
          <a:bodyPr/>
          <a:lstStyle/>
          <a:p>
            <a:r>
              <a:rPr lang="en-US" sz="2800" dirty="0" smtClean="0"/>
              <a:t>Windows Phone Design/Development tools are free</a:t>
            </a:r>
          </a:p>
          <a:p>
            <a:r>
              <a:rPr lang="en-US" sz="2800" dirty="0" smtClean="0"/>
              <a:t>Integrate seamlessly in already installed SKUs</a:t>
            </a:r>
          </a:p>
          <a:p>
            <a:pPr lvl="1"/>
            <a:r>
              <a:rPr lang="en-US" sz="2400" dirty="0" smtClean="0"/>
              <a:t>All versions of Expression Blend 4 and Visual Studio 2010</a:t>
            </a:r>
          </a:p>
          <a:p>
            <a:r>
              <a:rPr lang="en-US" sz="2800" dirty="0" smtClean="0"/>
              <a:t>Visit the Windows Phone App Hub right after this talk:</a:t>
            </a:r>
            <a:br>
              <a:rPr lang="en-US" sz="2800" dirty="0" smtClean="0"/>
            </a:br>
            <a:r>
              <a:rPr lang="en-US" sz="2800" dirty="0" smtClean="0">
                <a:hlinkClick r:id="rId3"/>
              </a:rPr>
              <a:t>http://create.msdn.com</a:t>
            </a:r>
            <a:endParaRPr lang="en-US" sz="2800" dirty="0" smtClean="0"/>
          </a:p>
          <a:p>
            <a:pPr lvl="1"/>
            <a:r>
              <a:rPr lang="en-US" sz="2400" dirty="0" smtClean="0"/>
              <a:t>Get all Windows Phone Tools in one single download</a:t>
            </a:r>
          </a:p>
          <a:p>
            <a:pPr lvl="1"/>
            <a:r>
              <a:rPr lang="en-US" sz="2400" dirty="0" smtClean="0"/>
              <a:t>Learn about Windows Phone Development</a:t>
            </a:r>
          </a:p>
          <a:p>
            <a:pPr lvl="1"/>
            <a:r>
              <a:rPr lang="en-US" sz="2400" dirty="0" smtClean="0"/>
              <a:t>Submit your Windows Phone Applications</a:t>
            </a:r>
          </a:p>
          <a:p>
            <a:pPr lvl="1"/>
            <a:r>
              <a:rPr lang="en-US" sz="2400" dirty="0" smtClean="0"/>
              <a:t>Get download and sales information for all your applications</a:t>
            </a:r>
          </a:p>
        </p:txBody>
      </p:sp>
      <p:pic>
        <p:nvPicPr>
          <p:cNvPr id="1026" name="Picture 2" descr="\\sfp\work\White_Whale\5-10396_TechEd_Windows_Phone\Working\David\Art\AppHub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8267" y="1905001"/>
            <a:ext cx="1919857" cy="3687726"/>
          </a:xfrm>
          <a:prstGeom prst="rect">
            <a:avLst/>
          </a:prstGeom>
          <a:noFill/>
          <a:effectLst>
            <a:outerShdw blurRad="40005" dist="22860" dir="5400000" algn="tl" rotWithShape="0">
              <a:prstClr val="black">
                <a:alpha val="3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35277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Introduction</a:t>
            </a:r>
            <a:br>
              <a:rPr lang="en-US" dirty="0" smtClean="0"/>
            </a:br>
            <a:r>
              <a:rPr lang="en-US" sz="3600" dirty="0">
                <a:gradFill>
                  <a:gsLst>
                    <a:gs pos="0">
                      <a:schemeClr val="accent1"/>
                    </a:gs>
                    <a:gs pos="100000">
                      <a:schemeClr val="accent1"/>
                    </a:gs>
                  </a:gsLst>
                  <a:lin ang="5400000" scaled="0"/>
                </a:gradFill>
              </a:rPr>
              <a:t>Windows Phone 7 developers</a:t>
            </a:r>
          </a:p>
        </p:txBody>
      </p:sp>
      <p:sp>
        <p:nvSpPr>
          <p:cNvPr id="3" name="Text Placeholder 2"/>
          <p:cNvSpPr>
            <a:spLocks noGrp="1"/>
          </p:cNvSpPr>
          <p:nvPr>
            <p:ph type="body" sz="quarter" idx="10"/>
          </p:nvPr>
        </p:nvSpPr>
        <p:spPr>
          <a:xfrm>
            <a:off x="519906" y="1905000"/>
            <a:ext cx="11149013" cy="3890296"/>
          </a:xfrm>
        </p:spPr>
        <p:txBody>
          <a:bodyPr/>
          <a:lstStyle/>
          <a:p>
            <a:r>
              <a:rPr lang="en-US" sz="2800" dirty="0" smtClean="0"/>
              <a:t>Windows Phone Applications use managed code</a:t>
            </a:r>
          </a:p>
          <a:p>
            <a:r>
              <a:rPr lang="en-US" sz="2800" dirty="0" smtClean="0"/>
              <a:t>Windows Phone Applications separate UI from logic</a:t>
            </a:r>
          </a:p>
          <a:p>
            <a:pPr lvl="1"/>
            <a:r>
              <a:rPr lang="en-US" sz="2400" dirty="0" smtClean="0"/>
              <a:t>‘Natural’ separation between designers and developers </a:t>
            </a:r>
          </a:p>
          <a:p>
            <a:r>
              <a:rPr lang="en-US" sz="2800" dirty="0" smtClean="0"/>
              <a:t>Windows Phone Applications can be Silverlight-based</a:t>
            </a:r>
          </a:p>
          <a:p>
            <a:pPr lvl="1"/>
            <a:r>
              <a:rPr lang="en-US" sz="2400" dirty="0" smtClean="0"/>
              <a:t>Keep in mind you are developing for a phone</a:t>
            </a:r>
          </a:p>
          <a:p>
            <a:r>
              <a:rPr lang="en-US" sz="2800" dirty="0" smtClean="0"/>
              <a:t>Windows Phone Applications can be XNA Framework-based</a:t>
            </a:r>
          </a:p>
          <a:p>
            <a:pPr lvl="1"/>
            <a:r>
              <a:rPr lang="en-US" sz="2400" dirty="0" smtClean="0"/>
              <a:t>Keep in mind you are developing for a small device</a:t>
            </a:r>
          </a:p>
          <a:p>
            <a:r>
              <a:rPr lang="en-US" sz="2800" dirty="0" smtClean="0"/>
              <a:t>Windows Phone Applications can combine Silverlight and</a:t>
            </a:r>
            <a:br>
              <a:rPr lang="en-US" sz="2800" dirty="0" smtClean="0"/>
            </a:br>
            <a:r>
              <a:rPr lang="en-US" sz="2800" dirty="0" smtClean="0"/>
              <a:t>XNA Framework functionality (Mango)</a:t>
            </a:r>
          </a:p>
        </p:txBody>
      </p:sp>
    </p:spTree>
    <p:extLst>
      <p:ext uri="{BB962C8B-B14F-4D97-AF65-F5344CB8AC3E}">
        <p14:creationId xmlns:p14="http://schemas.microsoft.com/office/powerpoint/2010/main" val="102920963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2147</TotalTime>
  <Words>3864</Words>
  <Application>Microsoft Office PowerPoint</Application>
  <PresentationFormat>Custom</PresentationFormat>
  <Paragraphs>353</Paragraphs>
  <Slides>33</Slides>
  <Notes>28</Notes>
  <HiddenSlides>4</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TENA11_BreakoutSession_Template_16x9_Final_05132011</vt:lpstr>
      <vt:lpstr>1_White with Consolas font for code slides</vt:lpstr>
      <vt:lpstr>PowerPoint Presentation</vt:lpstr>
      <vt:lpstr>Understanding the Windows Phone 7 Development Tools</vt:lpstr>
      <vt:lpstr>During this Session  You have a Chance to  Win a Windows Phone</vt:lpstr>
      <vt:lpstr>PLEASE READ (hidden slide)</vt:lpstr>
      <vt:lpstr>Deadlines &amp; Resources</vt:lpstr>
      <vt:lpstr>Scrub Checklist</vt:lpstr>
      <vt:lpstr>Agenda Objectives and takeaways</vt:lpstr>
      <vt:lpstr>Introduction Getting the tools</vt:lpstr>
      <vt:lpstr>Introduction Windows Phone 7 developers</vt:lpstr>
      <vt:lpstr>Introduction The right tool at the right time</vt:lpstr>
      <vt:lpstr>Designing a Windows Phone Application Using Expression Blend</vt:lpstr>
      <vt:lpstr>Designing a Windows Phone Application</vt:lpstr>
      <vt:lpstr>Developing a Windows Phone Application Using Visual Studio 2010</vt:lpstr>
      <vt:lpstr>Developing a Windows Phone Application</vt:lpstr>
      <vt:lpstr>Testing a Windows Phone Application Target devices</vt:lpstr>
      <vt:lpstr>Testing a Windows Phone Application Visual Studio 2010 debugging capabilities</vt:lpstr>
      <vt:lpstr>Testing a Windows Phone Application</vt:lpstr>
      <vt:lpstr>Publishing a Windows Phone Application Submit your application to Marketplace</vt:lpstr>
      <vt:lpstr>Publishing a Windows Phone Application Pitfalls during submission process</vt:lpstr>
      <vt:lpstr>Submitting a Windows Phone Application to Marketplace</vt:lpstr>
      <vt:lpstr>Summary and Call to Action </vt:lpstr>
      <vt:lpstr>Track Resources</vt:lpstr>
      <vt:lpstr>Windows Phone Related Content  Monday, May 16 </vt:lpstr>
      <vt:lpstr>Windows Phone Related Content  Tuesday, May 17</vt:lpstr>
      <vt:lpstr>Windows Phone Related Content  Tuesday, May 17</vt:lpstr>
      <vt:lpstr>Windows Phone Related Content  Wednesday, May 18</vt:lpstr>
      <vt:lpstr>Windows Phone Related Content  Thursday, May 19</vt:lpstr>
      <vt:lpstr>Windows Phone Resources Questions?  Demos? The latest phones? </vt:lpstr>
      <vt:lpstr>Win a Windows Phone Contest</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WPH303: Understanding the Windows Phone 7 Development Tools</dc:title>
  <dc:subject>Microsoft TechEd North America 2011</dc:subject>
  <dc:creator>Maarten Struys</dc:creator>
  <dc:description>Template: Jordan Cayabyab
Formatting: Brianna Hartmann, Silver Fox Productions
Event Date: May 16-19, 2011
Event Location: Atlanta
Audience Type:</dc:description>
  <cp:lastModifiedBy>Shows</cp:lastModifiedBy>
  <cp:revision>57</cp:revision>
  <cp:lastPrinted>2010-05-11T05:02:34Z</cp:lastPrinted>
  <dcterms:created xsi:type="dcterms:W3CDTF">2011-03-21T10:03:53Z</dcterms:created>
  <dcterms:modified xsi:type="dcterms:W3CDTF">2011-05-17T18:50:54Z</dcterms:modified>
</cp:coreProperties>
</file>