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3"/>
  </p:notesMasterIdLst>
  <p:handoutMasterIdLst>
    <p:handoutMasterId r:id="rId54"/>
  </p:handoutMasterIdLst>
  <p:sldIdLst>
    <p:sldId id="379" r:id="rId6"/>
    <p:sldId id="335" r:id="rId7"/>
    <p:sldId id="336" r:id="rId8"/>
    <p:sldId id="337" r:id="rId9"/>
    <p:sldId id="338" r:id="rId10"/>
    <p:sldId id="339" r:id="rId11"/>
    <p:sldId id="374" r:id="rId12"/>
    <p:sldId id="341" r:id="rId13"/>
    <p:sldId id="342" r:id="rId14"/>
    <p:sldId id="343" r:id="rId15"/>
    <p:sldId id="344" r:id="rId16"/>
    <p:sldId id="345" r:id="rId17"/>
    <p:sldId id="346" r:id="rId18"/>
    <p:sldId id="347" r:id="rId19"/>
    <p:sldId id="348" r:id="rId20"/>
    <p:sldId id="349" r:id="rId21"/>
    <p:sldId id="375" r:id="rId22"/>
    <p:sldId id="351" r:id="rId23"/>
    <p:sldId id="352" r:id="rId24"/>
    <p:sldId id="353" r:id="rId25"/>
    <p:sldId id="354" r:id="rId26"/>
    <p:sldId id="355" r:id="rId27"/>
    <p:sldId id="356" r:id="rId28"/>
    <p:sldId id="357" r:id="rId29"/>
    <p:sldId id="376" r:id="rId30"/>
    <p:sldId id="359" r:id="rId31"/>
    <p:sldId id="377" r:id="rId32"/>
    <p:sldId id="361" r:id="rId33"/>
    <p:sldId id="362" r:id="rId34"/>
    <p:sldId id="363" r:id="rId35"/>
    <p:sldId id="378" r:id="rId36"/>
    <p:sldId id="365" r:id="rId37"/>
    <p:sldId id="366" r:id="rId38"/>
    <p:sldId id="367" r:id="rId39"/>
    <p:sldId id="368" r:id="rId40"/>
    <p:sldId id="369" r:id="rId41"/>
    <p:sldId id="370" r:id="rId42"/>
    <p:sldId id="371" r:id="rId43"/>
    <p:sldId id="372" r:id="rId44"/>
    <p:sldId id="373" r:id="rId45"/>
    <p:sldId id="331" r:id="rId46"/>
    <p:sldId id="332" r:id="rId47"/>
    <p:sldId id="329" r:id="rId48"/>
    <p:sldId id="330" r:id="rId49"/>
    <p:sldId id="380" r:id="rId50"/>
    <p:sldId id="271" r:id="rId51"/>
    <p:sldId id="319" r:id="rId5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96163" autoAdjust="0"/>
  </p:normalViewPr>
  <p:slideViewPr>
    <p:cSldViewPr snapToGrid="0">
      <p:cViewPr varScale="1">
        <p:scale>
          <a:sx n="106" d="100"/>
          <a:sy n="106" d="100"/>
        </p:scale>
        <p:origin x="-79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522" y="44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5/19/2011</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6:20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11BC18-4A55-4A26-811C-7F560AC1425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6:19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6:20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Arial"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01419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Arial"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Arial" pitchFamily="34" charset="0"/>
          <a:ea typeface="+mn-ea"/>
          <a:cs typeface="Arial" pitchFamily="34"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Arial" pitchFamily="34" charset="0"/>
          <a:ea typeface="+mn-ea"/>
          <a:cs typeface="Arial" pitchFamily="34"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Arial" pitchFamily="34" charset="0"/>
          <a:ea typeface="+mn-ea"/>
          <a:cs typeface="Arial" pitchFamily="34"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Arial" pitchFamily="34" charset="0"/>
          <a:ea typeface="+mn-ea"/>
          <a:cs typeface="Arial" pitchFamily="34"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Arial" pitchFamily="34" charset="0"/>
          <a:ea typeface="+mn-ea"/>
          <a:cs typeface="Arial"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upport.microsoft.com/kb/936625"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technet.microsoft.com/en-us/library/bb932135.aspx"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users.cs.york.ac.uk/susan/joke/foot.htm"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answers.com/topic/bad-6" TargetMode="External"/><Relationship Id="rId2" Type="http://schemas.openxmlformats.org/officeDocument/2006/relationships/hyperlink" Target="http://support.microsoft.com/kb/944353"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technet.microsoft.com/en-us/library/dd772269.aspx"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werbag.com/q_view/56230"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upport.microsoft.com/kb/324103" TargetMode="External"/><Relationship Id="rId2" Type="http://schemas.openxmlformats.org/officeDocument/2006/relationships/hyperlink" Target="http://support.microsoft.com/kb/307973" TargetMode="External"/><Relationship Id="rId1" Type="http://schemas.openxmlformats.org/officeDocument/2006/relationships/slideLayout" Target="../slideLayouts/slideLayout8.xml"/><Relationship Id="rId6" Type="http://schemas.openxmlformats.org/officeDocument/2006/relationships/hyperlink" Target="http://www.bing.com/images/search?q=blue+screen+pictures&amp;qpvt=blue+screen+pictures&amp;FORM=IGRE" TargetMode="External"/><Relationship Id="rId5" Type="http://schemas.openxmlformats.org/officeDocument/2006/relationships/image" Target="../media/image20.png"/><Relationship Id="rId4" Type="http://schemas.openxmlformats.org/officeDocument/2006/relationships/hyperlink" Target="http://support.microsoft.com/kb/200837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technet.microsoft.com/en-us/library/dd744500(WS.10).aspx"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Red_herring"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h18013.www1.hp.com/products/servers/management/rdp/knowledgebase/00000138.html" TargetMode="External"/><Relationship Id="rId2" Type="http://schemas.openxmlformats.org/officeDocument/2006/relationships/hyperlink" Target="http://support.microsoft.com/kb/2019640" TargetMode="External"/><Relationship Id="rId1" Type="http://schemas.openxmlformats.org/officeDocument/2006/relationships/slideLayout" Target="../slideLayouts/slideLayout8.xml"/><Relationship Id="rId4" Type="http://schemas.openxmlformats.org/officeDocument/2006/relationships/hyperlink" Target="http://blogs.technet.com/smsandmom/archive/2008/09/17/configmgr-2007-troubleshooting-pxe-service-point-issues-and-wds-service-not-starting.asp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cial.technet.microsoft.com/Forums/en-US/configmgrosd" TargetMode="External"/><Relationship Id="rId2" Type="http://schemas.openxmlformats.org/officeDocument/2006/relationships/hyperlink" Target="http://social.technet.microsoft.com/Forums/en-US/mdt" TargetMode="External"/><Relationship Id="rId1" Type="http://schemas.openxmlformats.org/officeDocument/2006/relationships/slideLayout" Target="../slideLayouts/slideLayout8.xml"/><Relationship Id="rId5" Type="http://schemas.openxmlformats.org/officeDocument/2006/relationships/hyperlink" Target="mailto:mniehaus@microsoft.com" TargetMode="External"/><Relationship Id="rId4" Type="http://schemas.openxmlformats.org/officeDocument/2006/relationships/hyperlink" Target="http://www.myitforum.com/"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www.facebook.com/MicrosoftDeploymentToolkit"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5.png"/><Relationship Id="rId5" Type="http://schemas.openxmlformats.org/officeDocument/2006/relationships/hyperlink" Target="http://www.microsoft.com/learning" TargetMode="External"/><Relationship Id="rId10" Type="http://schemas.openxmlformats.org/officeDocument/2006/relationships/image" Target="../media/image34.emf"/><Relationship Id="rId4" Type="http://schemas.openxmlformats.org/officeDocument/2006/relationships/image" Target="../media/image31.png"/><Relationship Id="rId9" Type="http://schemas.openxmlformats.org/officeDocument/2006/relationships/image" Target="../media/image33.pn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upport.microsoft.com/kb/927521"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Troubleshooting Windows 7 Deployments: In Depth</a:t>
            </a:r>
            <a:br>
              <a:rPr lang="en-US" dirty="0" smtClean="0"/>
            </a:br>
            <a:endParaRPr lang="en-US" dirty="0"/>
          </a:p>
        </p:txBody>
      </p:sp>
      <p:sp>
        <p:nvSpPr>
          <p:cNvPr id="6" name="Subtitle 5"/>
          <p:cNvSpPr>
            <a:spLocks noGrp="1"/>
          </p:cNvSpPr>
          <p:nvPr>
            <p:ph type="subTitle" idx="1"/>
          </p:nvPr>
        </p:nvSpPr>
        <p:spPr>
          <a:xfrm>
            <a:off x="973138" y="3980550"/>
            <a:ext cx="10242550" cy="463255"/>
          </a:xfrm>
        </p:spPr>
        <p:txBody>
          <a:bodyPr/>
          <a:lstStyle/>
          <a:p>
            <a:r>
              <a:rPr lang="en-US" sz="2800" smtClean="0"/>
              <a:t>Michael Niehaus</a:t>
            </a:r>
          </a:p>
          <a:p>
            <a:r>
              <a:rPr lang="en-US" sz="2800" smtClean="0"/>
              <a:t>Sr. Software Development Engineer</a:t>
            </a:r>
          </a:p>
          <a:p>
            <a:r>
              <a:rPr lang="en-US" sz="2800" smtClean="0"/>
              <a:t>Microsoft</a:t>
            </a:r>
            <a:endParaRPr lang="en-US" sz="2800" dirty="0"/>
          </a:p>
        </p:txBody>
      </p:sp>
      <p:sp>
        <p:nvSpPr>
          <p:cNvPr id="7" name="Rectangle 6"/>
          <p:cNvSpPr/>
          <p:nvPr/>
        </p:nvSpPr>
        <p:spPr>
          <a:xfrm>
            <a:off x="969963" y="236248"/>
            <a:ext cx="1082348" cy="369332"/>
          </a:xfrm>
          <a:prstGeom prst="rect">
            <a:avLst/>
          </a:prstGeom>
        </p:spPr>
        <p:txBody>
          <a:bodyPr wrap="none">
            <a:spAutoFit/>
          </a:bodyPr>
          <a:lstStyle/>
          <a:p>
            <a:r>
              <a:rPr lang="en-US" dirty="0">
                <a:gradFill>
                  <a:gsLst>
                    <a:gs pos="0">
                      <a:schemeClr val="tx1"/>
                    </a:gs>
                    <a:gs pos="100000">
                      <a:schemeClr val="tx1"/>
                    </a:gs>
                  </a:gsLst>
                  <a:lin ang="5400000" scaled="0"/>
                </a:gradFill>
              </a:rPr>
              <a:t>WCL403</a:t>
            </a:r>
          </a:p>
        </p:txBody>
      </p:sp>
      <p:sp>
        <p:nvSpPr>
          <p:cNvPr id="8" name="Rectangle 7"/>
          <p:cNvSpPr/>
          <p:nvPr/>
        </p:nvSpPr>
        <p:spPr>
          <a:xfrm>
            <a:off x="973137" y="5361329"/>
            <a:ext cx="6092825" cy="1255728"/>
          </a:xfrm>
          <a:prstGeom prst="rect">
            <a:avLst/>
          </a:prstGeom>
        </p:spPr>
        <p:txBody>
          <a:bodyPr lIns="0">
            <a:spAutoFit/>
          </a:bodyPr>
          <a:lstStyle/>
          <a:p>
            <a:pPr>
              <a:lnSpc>
                <a:spcPct val="90000"/>
              </a:lnSpc>
              <a:buSzPct val="90000"/>
            </a:pPr>
            <a:r>
              <a:rPr lang="en-US" sz="2800" dirty="0">
                <a:gradFill>
                  <a:gsLst>
                    <a:gs pos="0">
                      <a:schemeClr val="tx1"/>
                    </a:gs>
                    <a:gs pos="86000">
                      <a:schemeClr val="tx1"/>
                    </a:gs>
                  </a:gsLst>
                  <a:lin ang="5400000" scaled="0"/>
                </a:gradFill>
              </a:rPr>
              <a:t>Keith Garner</a:t>
            </a:r>
          </a:p>
          <a:p>
            <a:pPr>
              <a:lnSpc>
                <a:spcPct val="90000"/>
              </a:lnSpc>
              <a:buSzPct val="90000"/>
            </a:pPr>
            <a:r>
              <a:rPr lang="en-US" sz="2800" dirty="0">
                <a:gradFill>
                  <a:gsLst>
                    <a:gs pos="0">
                      <a:schemeClr val="tx1"/>
                    </a:gs>
                    <a:gs pos="86000">
                      <a:schemeClr val="tx1"/>
                    </a:gs>
                  </a:gsLst>
                  <a:lin ang="5400000" scaled="0"/>
                </a:gradFill>
              </a:rPr>
              <a:t>Principal Consultant </a:t>
            </a:r>
          </a:p>
          <a:p>
            <a:pPr>
              <a:lnSpc>
                <a:spcPct val="90000"/>
              </a:lnSpc>
              <a:buSzPct val="90000"/>
            </a:pPr>
            <a:r>
              <a:rPr lang="en-US" sz="2800" dirty="0" err="1">
                <a:gradFill>
                  <a:gsLst>
                    <a:gs pos="0">
                      <a:schemeClr val="tx1"/>
                    </a:gs>
                    <a:gs pos="86000">
                      <a:schemeClr val="tx1"/>
                    </a:gs>
                  </a:gsLst>
                  <a:lin ang="5400000" scaled="0"/>
                </a:gradFill>
              </a:rPr>
              <a:t>Xtreme</a:t>
            </a:r>
            <a:r>
              <a:rPr lang="en-US" sz="2800" dirty="0">
                <a:gradFill>
                  <a:gsLst>
                    <a:gs pos="0">
                      <a:schemeClr val="tx1"/>
                    </a:gs>
                    <a:gs pos="86000">
                      <a:schemeClr val="tx1"/>
                    </a:gs>
                  </a:gsLst>
                  <a:lin ang="5400000" scaled="0"/>
                </a:gradFill>
              </a:rPr>
              <a:t> Consulting Group</a:t>
            </a:r>
          </a:p>
        </p:txBody>
      </p:sp>
    </p:spTree>
    <p:extLst>
      <p:ext uri="{BB962C8B-B14F-4D97-AF65-F5344CB8AC3E}">
        <p14:creationId xmlns:p14="http://schemas.microsoft.com/office/powerpoint/2010/main" val="427518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dirty="0" smtClean="0"/>
              <a:t>Operating System Logs</a:t>
            </a:r>
            <a:br>
              <a:rPr dirty="0" smtClean="0"/>
            </a:br>
            <a:r>
              <a:rPr lang="en-US" sz="3600" dirty="0" smtClean="0">
                <a:gradFill>
                  <a:gsLst>
                    <a:gs pos="0">
                      <a:schemeClr val="accent1"/>
                    </a:gs>
                    <a:gs pos="100000">
                      <a:schemeClr val="accent1"/>
                    </a:gs>
                  </a:gsLst>
                  <a:lin ang="5400000" scaled="0"/>
                </a:gradFill>
              </a:rPr>
              <a:t>Windows PE</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2554545"/>
          </a:xfrm>
        </p:spPr>
        <p:txBody>
          <a:bodyPr/>
          <a:lstStyle/>
          <a:p>
            <a:pPr marL="465138" indent="-465138"/>
            <a:r>
              <a:rPr lang="en-US" dirty="0" smtClean="0"/>
              <a:t>Two main logs</a:t>
            </a:r>
          </a:p>
          <a:p>
            <a:pPr lvl="1"/>
            <a:r>
              <a:rPr lang="en-US" b="1" dirty="0" smtClean="0"/>
              <a:t>Wpeinit.log:</a:t>
            </a:r>
            <a:r>
              <a:rPr lang="en-US" dirty="0" smtClean="0"/>
              <a:t> </a:t>
            </a:r>
            <a:r>
              <a:rPr lang="en-US" dirty="0"/>
              <a:t>Resides in </a:t>
            </a:r>
            <a:r>
              <a:rPr lang="en-US" dirty="0" smtClean="0"/>
              <a:t>X:\WINDOWS\system32 (so grab it before rebooting); </a:t>
            </a:r>
            <a:r>
              <a:rPr lang="en-US" dirty="0"/>
              <a:t>useful when investigating </a:t>
            </a:r>
            <a:r>
              <a:rPr lang="en-US" dirty="0" smtClean="0"/>
              <a:t>start-up issues </a:t>
            </a:r>
            <a:br>
              <a:rPr lang="en-US" dirty="0" smtClean="0"/>
            </a:br>
            <a:r>
              <a:rPr lang="en-US" dirty="0" smtClean="0"/>
              <a:t>or slow initialization times</a:t>
            </a:r>
          </a:p>
          <a:p>
            <a:pPr lvl="1"/>
            <a:r>
              <a:rPr lang="en-US" b="1" dirty="0" smtClean="0"/>
              <a:t>Setupapi.dev.log:</a:t>
            </a:r>
            <a:r>
              <a:rPr lang="en-US" dirty="0" smtClean="0"/>
              <a:t> </a:t>
            </a:r>
            <a:r>
              <a:rPr lang="en-US" dirty="0"/>
              <a:t>Resides in %</a:t>
            </a:r>
            <a:r>
              <a:rPr lang="en-US" cap="all" dirty="0" err="1"/>
              <a:t>WinDir</a:t>
            </a:r>
            <a:r>
              <a:rPr lang="en-US" dirty="0"/>
              <a:t>%\</a:t>
            </a:r>
            <a:r>
              <a:rPr lang="en-US" dirty="0" err="1"/>
              <a:t>inf</a:t>
            </a:r>
            <a:r>
              <a:rPr lang="en-US" dirty="0"/>
              <a:t>; useful when investigating failed driver </a:t>
            </a:r>
            <a:r>
              <a:rPr lang="en-US" dirty="0" smtClean="0"/>
              <a:t>installations (just like in the full OS)</a:t>
            </a:r>
            <a:endParaRPr lang="en-US" dirty="0"/>
          </a:p>
        </p:txBody>
      </p:sp>
    </p:spTree>
    <p:extLst>
      <p:ext uri="{BB962C8B-B14F-4D97-AF65-F5344CB8AC3E}">
        <p14:creationId xmlns:p14="http://schemas.microsoft.com/office/powerpoint/2010/main" val="28586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dirty="0" smtClean="0"/>
              <a:t>Operating System Logs</a:t>
            </a:r>
            <a:br>
              <a:rPr dirty="0" smtClean="0"/>
            </a:br>
            <a:r>
              <a:rPr lang="en-US" sz="3600" dirty="0" smtClean="0">
                <a:gradFill>
                  <a:gsLst>
                    <a:gs pos="0">
                      <a:schemeClr val="accent1"/>
                    </a:gs>
                    <a:gs pos="100000">
                      <a:schemeClr val="accent1"/>
                    </a:gs>
                  </a:gsLst>
                  <a:lin ang="5400000" scaled="0"/>
                </a:gradFill>
              </a:rPr>
              <a:t>Windows Deployment Services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2831544"/>
          </a:xfrm>
        </p:spPr>
        <p:txBody>
          <a:bodyPr/>
          <a:lstStyle/>
          <a:p>
            <a:r>
              <a:rPr lang="en-US" dirty="0" smtClean="0"/>
              <a:t>Logging to a file is disabled by default, so you first need </a:t>
            </a:r>
            <a:br>
              <a:rPr lang="en-US" dirty="0" smtClean="0"/>
            </a:br>
            <a:r>
              <a:rPr lang="en-US" dirty="0" smtClean="0"/>
              <a:t>to turn it on</a:t>
            </a:r>
          </a:p>
          <a:p>
            <a:pPr lvl="1"/>
            <a:r>
              <a:rPr lang="en-US" dirty="0">
                <a:hlinkClick r:id="rId2"/>
              </a:rPr>
              <a:t>http://</a:t>
            </a:r>
            <a:r>
              <a:rPr lang="en-US" dirty="0" smtClean="0">
                <a:hlinkClick r:id="rId2"/>
              </a:rPr>
              <a:t>support.microsoft.com/kb/936625</a:t>
            </a:r>
            <a:endParaRPr lang="en-US" dirty="0" smtClean="0"/>
          </a:p>
          <a:p>
            <a:pPr marL="465138" indent="-465138"/>
            <a:r>
              <a:rPr lang="en-US" dirty="0" smtClean="0"/>
              <a:t>Once enabled, there is one main log</a:t>
            </a:r>
          </a:p>
          <a:p>
            <a:pPr lvl="1"/>
            <a:r>
              <a:rPr lang="en-US" b="1" dirty="0" smtClean="0"/>
              <a:t>WDSServer.log:</a:t>
            </a:r>
            <a:r>
              <a:rPr lang="en-US" dirty="0" smtClean="0"/>
              <a:t> </a:t>
            </a:r>
            <a:r>
              <a:rPr lang="en-US" dirty="0"/>
              <a:t>Resides in </a:t>
            </a:r>
            <a:r>
              <a:rPr lang="en-US" dirty="0" smtClean="0"/>
              <a:t>X:\WINDOWS\Tracing; </a:t>
            </a:r>
            <a:r>
              <a:rPr lang="en-US" dirty="0"/>
              <a:t>useful </a:t>
            </a:r>
            <a:r>
              <a:rPr lang="en-US" dirty="0" smtClean="0"/>
              <a:t/>
            </a:r>
            <a:br>
              <a:rPr lang="en-US" dirty="0" smtClean="0"/>
            </a:br>
            <a:r>
              <a:rPr lang="en-US" dirty="0" smtClean="0"/>
              <a:t>when confirming if WDS is seeing and processing requests</a:t>
            </a:r>
          </a:p>
        </p:txBody>
      </p:sp>
    </p:spTree>
    <p:extLst>
      <p:ext uri="{BB962C8B-B14F-4D97-AF65-F5344CB8AC3E}">
        <p14:creationId xmlns:p14="http://schemas.microsoft.com/office/powerpoint/2010/main" val="276024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dirty="0" smtClean="0"/>
              <a:t>User State Migration Tools</a:t>
            </a:r>
            <a:br>
              <a:rPr dirty="0" smtClean="0"/>
            </a:br>
            <a:r>
              <a:rPr lang="en-US" sz="3600" dirty="0" smtClean="0">
                <a:gradFill>
                  <a:gsLst>
                    <a:gs pos="0">
                      <a:schemeClr val="accent1"/>
                    </a:gs>
                    <a:gs pos="100000">
                      <a:schemeClr val="accent1"/>
                    </a:gs>
                  </a:gsLst>
                  <a:lin ang="5400000" scaled="0"/>
                </a:gradFill>
              </a:rPr>
              <a:t>Useful</a:t>
            </a:r>
            <a:r>
              <a:rPr sz="3600" dirty="0" smtClean="0">
                <a:gradFill>
                  <a:gsLst>
                    <a:gs pos="0">
                      <a:schemeClr val="accent1"/>
                    </a:gs>
                    <a:gs pos="100000">
                      <a:schemeClr val="accent1"/>
                    </a:gs>
                  </a:gsLst>
                  <a:lin ang="5400000" scaled="0"/>
                </a:gradFill>
              </a:rPr>
              <a:t> logs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3028521"/>
          </a:xfrm>
        </p:spPr>
        <p:txBody>
          <a:bodyPr/>
          <a:lstStyle/>
          <a:p>
            <a:r>
              <a:rPr lang="en-US" dirty="0" smtClean="0"/>
              <a:t>Logs depend on what is being done</a:t>
            </a:r>
          </a:p>
          <a:p>
            <a:pPr lvl="1"/>
            <a:r>
              <a:rPr lang="en-US" b="1" dirty="0" smtClean="0"/>
              <a:t>USMTEstimate.log:</a:t>
            </a:r>
            <a:r>
              <a:rPr lang="en-US" dirty="0" smtClean="0"/>
              <a:t> Created when estimating the USMT space requirements (not always created)</a:t>
            </a:r>
          </a:p>
          <a:p>
            <a:pPr lvl="1"/>
            <a:r>
              <a:rPr lang="en-US" b="1" dirty="0" smtClean="0"/>
              <a:t>USMTCapture.log </a:t>
            </a:r>
            <a:r>
              <a:rPr lang="en-US" dirty="0" smtClean="0"/>
              <a:t>or</a:t>
            </a:r>
            <a:r>
              <a:rPr lang="en-US" b="1" dirty="0" smtClean="0"/>
              <a:t> Scanstate.log:</a:t>
            </a:r>
            <a:r>
              <a:rPr lang="en-US" dirty="0" smtClean="0"/>
              <a:t> Created by the USMT when capturing data</a:t>
            </a:r>
          </a:p>
          <a:p>
            <a:pPr lvl="1"/>
            <a:r>
              <a:rPr lang="en-US" b="1" dirty="0" smtClean="0"/>
              <a:t>USMTRestore.log </a:t>
            </a:r>
            <a:r>
              <a:rPr lang="en-US" dirty="0" smtClean="0"/>
              <a:t>or</a:t>
            </a:r>
            <a:r>
              <a:rPr lang="en-US" b="1" dirty="0" smtClean="0"/>
              <a:t> Loadstate.log:</a:t>
            </a:r>
            <a:r>
              <a:rPr lang="en-US" dirty="0" smtClean="0"/>
              <a:t> Created by the USMT when restoring data</a:t>
            </a:r>
          </a:p>
        </p:txBody>
      </p:sp>
    </p:spTree>
    <p:extLst>
      <p:ext uri="{BB962C8B-B14F-4D97-AF65-F5344CB8AC3E}">
        <p14:creationId xmlns:p14="http://schemas.microsoft.com/office/powerpoint/2010/main" val="91912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dirty="0" smtClean="0"/>
              <a:t>Task Sequencer</a:t>
            </a:r>
            <a:br>
              <a:rPr dirty="0" smtClean="0"/>
            </a:br>
            <a:r>
              <a:rPr lang="en-US" sz="3600" dirty="0" smtClean="0">
                <a:gradFill>
                  <a:gsLst>
                    <a:gs pos="0">
                      <a:schemeClr val="accent1"/>
                    </a:gs>
                    <a:gs pos="100000">
                      <a:schemeClr val="accent1"/>
                    </a:gs>
                  </a:gsLst>
                  <a:lin ang="5400000" scaled="0"/>
                </a:gradFill>
              </a:rPr>
              <a:t>Useful </a:t>
            </a:r>
            <a:r>
              <a:rPr sz="3600" dirty="0" smtClean="0">
                <a:gradFill>
                  <a:gsLst>
                    <a:gs pos="0">
                      <a:schemeClr val="accent1"/>
                    </a:gs>
                    <a:gs pos="100000">
                      <a:schemeClr val="accent1"/>
                    </a:gs>
                  </a:gsLst>
                  <a:lin ang="5400000" scaled="0"/>
                </a:gradFill>
              </a:rPr>
              <a:t>logs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495035" y="1905000"/>
            <a:ext cx="11173090" cy="3797963"/>
          </a:xfrm>
        </p:spPr>
        <p:txBody>
          <a:bodyPr/>
          <a:lstStyle/>
          <a:p>
            <a:r>
              <a:rPr lang="en-US" b="1" dirty="0" smtClean="0"/>
              <a:t>SMSTS.log:</a:t>
            </a:r>
            <a:r>
              <a:rPr lang="en-US" dirty="0" smtClean="0"/>
              <a:t> This file is created by the Task Sequencer </a:t>
            </a:r>
            <a:br>
              <a:rPr lang="en-US" dirty="0" smtClean="0"/>
            </a:br>
            <a:r>
              <a:rPr lang="en-US" dirty="0" smtClean="0"/>
              <a:t>and describes all Task Sequencer transactions </a:t>
            </a:r>
          </a:p>
          <a:p>
            <a:pPr lvl="1"/>
            <a:r>
              <a:rPr lang="en-US" dirty="0" smtClean="0"/>
              <a:t>Depending on the deployment scenario, it may move around</a:t>
            </a:r>
          </a:p>
          <a:p>
            <a:pPr lvl="2" indent="-404813"/>
            <a:r>
              <a:rPr lang="en-US" dirty="0" smtClean="0"/>
              <a:t>%TEMP%\</a:t>
            </a:r>
            <a:r>
              <a:rPr lang="en-US" dirty="0" err="1" smtClean="0"/>
              <a:t>SMSTSLog</a:t>
            </a:r>
            <a:endParaRPr lang="en-US" dirty="0" smtClean="0"/>
          </a:p>
          <a:p>
            <a:pPr lvl="2" indent="-404813"/>
            <a:r>
              <a:rPr lang="en-US" dirty="0" smtClean="0"/>
              <a:t>%</a:t>
            </a:r>
            <a:r>
              <a:rPr lang="en-US" cap="all" dirty="0" err="1" smtClean="0"/>
              <a:t>WinDir</a:t>
            </a:r>
            <a:r>
              <a:rPr lang="en-US" dirty="0" smtClean="0"/>
              <a:t>%\System32\</a:t>
            </a:r>
            <a:r>
              <a:rPr lang="en-US" dirty="0" err="1" smtClean="0"/>
              <a:t>ccm</a:t>
            </a:r>
            <a:r>
              <a:rPr lang="en-US" dirty="0" smtClean="0"/>
              <a:t>\logs</a:t>
            </a:r>
          </a:p>
          <a:p>
            <a:pPr lvl="2" indent="-404813"/>
            <a:r>
              <a:rPr lang="en-US" dirty="0" smtClean="0"/>
              <a:t>%WINDIR%\Syswow64\</a:t>
            </a:r>
            <a:r>
              <a:rPr lang="en-US" dirty="0" err="1" smtClean="0"/>
              <a:t>ccm</a:t>
            </a:r>
            <a:r>
              <a:rPr lang="en-US" dirty="0" smtClean="0"/>
              <a:t>\logs</a:t>
            </a:r>
          </a:p>
          <a:p>
            <a:pPr lvl="2" indent="-404813"/>
            <a:r>
              <a:rPr lang="en-US" dirty="0" smtClean="0"/>
              <a:t>C:\_SmsTaskSequence\Logs</a:t>
            </a:r>
          </a:p>
          <a:p>
            <a:pPr lvl="2" indent="-404813"/>
            <a:r>
              <a:rPr lang="en-US" dirty="0" smtClean="0"/>
              <a:t>C:\SMSTSLog</a:t>
            </a:r>
            <a:endParaRPr lang="en-US" dirty="0"/>
          </a:p>
          <a:p>
            <a:pPr lvl="2" indent="-404813"/>
            <a:r>
              <a:rPr lang="en-US" dirty="0" smtClean="0"/>
              <a:t>X:\SMSTSLog</a:t>
            </a:r>
          </a:p>
        </p:txBody>
      </p:sp>
    </p:spTree>
    <p:extLst>
      <p:ext uri="{BB962C8B-B14F-4D97-AF65-F5344CB8AC3E}">
        <p14:creationId xmlns:p14="http://schemas.microsoft.com/office/powerpoint/2010/main" val="110412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7868" y="228601"/>
            <a:ext cx="11173090" cy="1107996"/>
          </a:xfrm>
        </p:spPr>
        <p:txBody>
          <a:bodyPr/>
          <a:lstStyle/>
          <a:p>
            <a:r>
              <a:rPr dirty="0" smtClean="0"/>
              <a:t>Microsoft Deployment Toolkit </a:t>
            </a:r>
            <a:br>
              <a:rPr dirty="0" smtClean="0"/>
            </a:br>
            <a:r>
              <a:rPr lang="en-US" sz="3600" dirty="0" smtClean="0">
                <a:gradFill>
                  <a:gsLst>
                    <a:gs pos="0">
                      <a:schemeClr val="accent1"/>
                    </a:gs>
                    <a:gs pos="100000">
                      <a:schemeClr val="accent1"/>
                    </a:gs>
                  </a:gsLst>
                  <a:lin ang="5400000" scaled="0"/>
                </a:gradFill>
              </a:rPr>
              <a:t>Useful </a:t>
            </a:r>
            <a:r>
              <a:rPr sz="3600" dirty="0" smtClean="0">
                <a:gradFill>
                  <a:gsLst>
                    <a:gs pos="0">
                      <a:schemeClr val="accent1"/>
                    </a:gs>
                    <a:gs pos="100000">
                      <a:schemeClr val="accent1"/>
                    </a:gs>
                  </a:gsLst>
                  <a:lin ang="5400000" scaled="0"/>
                </a:gradFill>
              </a:rPr>
              <a:t>logs</a:t>
            </a:r>
            <a:endParaRPr lang="en-US" sz="3600" dirty="0">
              <a:gradFill>
                <a:gsLst>
                  <a:gs pos="0">
                    <a:schemeClr val="accent1"/>
                  </a:gs>
                  <a:gs pos="100000">
                    <a:schemeClr val="accent1"/>
                  </a:gs>
                </a:gsLst>
                <a:lin ang="5400000" scaled="0"/>
              </a:gradFill>
            </a:endParaRPr>
          </a:p>
        </p:txBody>
      </p:sp>
      <p:sp>
        <p:nvSpPr>
          <p:cNvPr id="8" name="Text Placeholder 7"/>
          <p:cNvSpPr>
            <a:spLocks noGrp="1"/>
          </p:cNvSpPr>
          <p:nvPr>
            <p:ph type="body" sz="quarter" idx="10"/>
          </p:nvPr>
        </p:nvSpPr>
        <p:spPr>
          <a:xfrm>
            <a:off x="507868" y="1905000"/>
            <a:ext cx="11173090" cy="4696670"/>
          </a:xfrm>
        </p:spPr>
        <p:txBody>
          <a:bodyPr/>
          <a:lstStyle/>
          <a:p>
            <a:r>
              <a:rPr lang="en-US" dirty="0" smtClean="0"/>
              <a:t>Each script generates its own log file in the log path</a:t>
            </a:r>
          </a:p>
          <a:p>
            <a:r>
              <a:rPr lang="en-US" dirty="0" smtClean="0"/>
              <a:t>The log path will change based on the type of deployment </a:t>
            </a:r>
            <a:br>
              <a:rPr lang="en-US" dirty="0" smtClean="0"/>
            </a:br>
            <a:r>
              <a:rPr lang="en-US" dirty="0" smtClean="0"/>
              <a:t>and phase</a:t>
            </a:r>
          </a:p>
          <a:p>
            <a:pPr lvl="1"/>
            <a:r>
              <a:rPr lang="en-US" dirty="0" smtClean="0"/>
              <a:t>X:\MININT\SMSOSD\OSDLOGS</a:t>
            </a:r>
          </a:p>
          <a:p>
            <a:pPr lvl="1"/>
            <a:r>
              <a:rPr lang="en-US" dirty="0" smtClean="0"/>
              <a:t>C:\MININT\SMSOSD\OSDLOGS</a:t>
            </a:r>
          </a:p>
          <a:p>
            <a:pPr lvl="1"/>
            <a:r>
              <a:rPr lang="en-US" dirty="0" smtClean="0"/>
              <a:t>C:\_SmsTaskSequence\SMSOSD\OSDLOGS</a:t>
            </a:r>
          </a:p>
          <a:p>
            <a:r>
              <a:rPr lang="en-US" dirty="0" smtClean="0"/>
              <a:t>BDD.log contains a summarized view of all other MDT </a:t>
            </a:r>
            <a:br>
              <a:rPr lang="en-US" dirty="0" smtClean="0"/>
            </a:br>
            <a:r>
              <a:rPr lang="en-US" dirty="0" smtClean="0"/>
              <a:t>log files</a:t>
            </a:r>
          </a:p>
          <a:p>
            <a:pPr lvl="1"/>
            <a:r>
              <a:rPr lang="en-US" dirty="0" smtClean="0"/>
              <a:t>Some pieces might require looking at other files </a:t>
            </a:r>
            <a:br>
              <a:rPr lang="en-US" dirty="0" smtClean="0"/>
            </a:br>
            <a:r>
              <a:rPr lang="en-US" dirty="0" smtClean="0"/>
              <a:t>(e.g., ZTIBackup_ImageX.log, USMTCapture.log)</a:t>
            </a:r>
            <a:endParaRPr lang="en-US" sz="3200" dirty="0" smtClean="0"/>
          </a:p>
        </p:txBody>
      </p:sp>
    </p:spTree>
    <p:extLst>
      <p:ext uri="{BB962C8B-B14F-4D97-AF65-F5344CB8AC3E}">
        <p14:creationId xmlns:p14="http://schemas.microsoft.com/office/powerpoint/2010/main" val="364705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Configuration Manager 2007</a:t>
            </a:r>
            <a:br>
              <a:rPr lang="en-US" dirty="0" smtClean="0"/>
            </a:br>
            <a:r>
              <a:rPr lang="en-US" sz="3600" dirty="0" smtClean="0">
                <a:gradFill>
                  <a:gsLst>
                    <a:gs pos="0">
                      <a:schemeClr val="accent1"/>
                    </a:gs>
                    <a:gs pos="100000">
                      <a:schemeClr val="accent1"/>
                    </a:gs>
                  </a:gsLst>
                  <a:lin ang="5400000" scaled="0"/>
                </a:gradFill>
              </a:rPr>
              <a:t>Useful logs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7" y="1905000"/>
            <a:ext cx="11680957" cy="4044184"/>
          </a:xfrm>
        </p:spPr>
        <p:txBody>
          <a:bodyPr/>
          <a:lstStyle/>
          <a:p>
            <a:r>
              <a:rPr lang="en-US" dirty="0" smtClean="0"/>
              <a:t>Other useful logs beyond the SMSTS.LOG include:</a:t>
            </a:r>
          </a:p>
          <a:p>
            <a:pPr lvl="1"/>
            <a:r>
              <a:rPr lang="en-US" b="1" dirty="0" smtClean="0"/>
              <a:t>DriverCatalog.log:</a:t>
            </a:r>
            <a:r>
              <a:rPr lang="en-US" dirty="0" smtClean="0"/>
              <a:t> Contains information that may be useful </a:t>
            </a:r>
            <a:br>
              <a:rPr lang="en-US" dirty="0" smtClean="0"/>
            </a:br>
            <a:r>
              <a:rPr lang="en-US" dirty="0" smtClean="0"/>
              <a:t>when getting errors while importing drivers</a:t>
            </a:r>
          </a:p>
          <a:p>
            <a:pPr lvl="1"/>
            <a:r>
              <a:rPr lang="en-US" b="1" dirty="0" smtClean="0"/>
              <a:t>TaskSequenceProvider.log:</a:t>
            </a:r>
            <a:r>
              <a:rPr lang="en-US" dirty="0" smtClean="0"/>
              <a:t> Useful when getting errors while saving or importing a task sequence</a:t>
            </a:r>
          </a:p>
          <a:p>
            <a:pPr lvl="1"/>
            <a:r>
              <a:rPr lang="en-US" b="1" dirty="0" smtClean="0"/>
              <a:t>SMSPXE.LOG:</a:t>
            </a:r>
            <a:r>
              <a:rPr lang="en-US" dirty="0" smtClean="0"/>
              <a:t> Used when troubleshooting PXE boot issues</a:t>
            </a:r>
          </a:p>
          <a:p>
            <a:pPr lvl="1"/>
            <a:r>
              <a:rPr lang="en-US" b="1" dirty="0" smtClean="0"/>
              <a:t>SMSPROV.LOG:</a:t>
            </a:r>
            <a:r>
              <a:rPr lang="en-US" dirty="0" smtClean="0"/>
              <a:t> May have more error details while saving or importing a task sequence</a:t>
            </a:r>
          </a:p>
          <a:p>
            <a:r>
              <a:rPr lang="en-US" dirty="0"/>
              <a:t>More at </a:t>
            </a:r>
            <a:r>
              <a:rPr lang="en-US" sz="2800" dirty="0">
                <a:hlinkClick r:id="rId2"/>
              </a:rPr>
              <a:t>http://</a:t>
            </a:r>
            <a:r>
              <a:rPr lang="en-US" sz="2800" dirty="0" smtClean="0">
                <a:hlinkClick r:id="rId2"/>
              </a:rPr>
              <a:t>technet.microsoft.com/en-us/library/bb932135.aspx</a:t>
            </a:r>
            <a:r>
              <a:rPr lang="en-US" sz="2800" dirty="0" smtClean="0"/>
              <a:t> </a:t>
            </a:r>
            <a:endParaRPr lang="en-US" dirty="0"/>
          </a:p>
        </p:txBody>
      </p:sp>
    </p:spTree>
    <p:extLst>
      <p:ext uri="{BB962C8B-B14F-4D97-AF65-F5344CB8AC3E}">
        <p14:creationId xmlns:p14="http://schemas.microsoft.com/office/powerpoint/2010/main" val="20878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Logs</a:t>
            </a:r>
            <a:endParaRPr lang="en-US" dirty="0"/>
          </a:p>
        </p:txBody>
      </p:sp>
      <p:sp>
        <p:nvSpPr>
          <p:cNvPr id="3" name="Text Placeholder 2"/>
          <p:cNvSpPr>
            <a:spLocks noGrp="1"/>
          </p:cNvSpPr>
          <p:nvPr>
            <p:ph type="body" sz="quarter" idx="10"/>
          </p:nvPr>
        </p:nvSpPr>
        <p:spPr>
          <a:xfrm>
            <a:off x="507868" y="1447799"/>
            <a:ext cx="11173090" cy="4844403"/>
          </a:xfrm>
        </p:spPr>
        <p:txBody>
          <a:bodyPr/>
          <a:lstStyle/>
          <a:p>
            <a:r>
              <a:rPr lang="en-US" sz="3600" dirty="0" smtClean="0"/>
              <a:t>Magic keystrokes</a:t>
            </a:r>
          </a:p>
          <a:p>
            <a:pPr marL="914400" lvl="1" indent="-454025"/>
            <a:r>
              <a:rPr lang="en-US" sz="3200" dirty="0" smtClean="0"/>
              <a:t>With </a:t>
            </a:r>
            <a:r>
              <a:rPr lang="en-US" sz="3200" dirty="0" err="1" smtClean="0"/>
              <a:t>ConfigMgr</a:t>
            </a:r>
            <a:r>
              <a:rPr lang="en-US" sz="3200" dirty="0" smtClean="0"/>
              <a:t> 2007, check the “Enable command support (testing only)” box to enable </a:t>
            </a:r>
            <a:r>
              <a:rPr lang="en-US" sz="3200" b="1" dirty="0" smtClean="0"/>
              <a:t>F8</a:t>
            </a:r>
            <a:r>
              <a:rPr lang="en-US" sz="3200" dirty="0" smtClean="0"/>
              <a:t> while in </a:t>
            </a:r>
            <a:br>
              <a:rPr lang="en-US" sz="3200" dirty="0" smtClean="0"/>
            </a:br>
            <a:r>
              <a:rPr lang="en-US" sz="3200" dirty="0" smtClean="0"/>
              <a:t>Windows PE</a:t>
            </a:r>
          </a:p>
          <a:p>
            <a:pPr marL="1319213" lvl="2" indent="-404813"/>
            <a:r>
              <a:rPr lang="en-US" sz="2800" dirty="0" smtClean="0"/>
              <a:t>No reboot until the command prompt exits</a:t>
            </a:r>
          </a:p>
          <a:p>
            <a:pPr marL="914400" lvl="1" indent="-454025"/>
            <a:r>
              <a:rPr lang="en-US" sz="3200" dirty="0" smtClean="0"/>
              <a:t>With MDT 2010 Lite Touch, </a:t>
            </a:r>
            <a:r>
              <a:rPr lang="en-US" sz="3200" b="1" dirty="0" smtClean="0"/>
              <a:t>F8</a:t>
            </a:r>
            <a:r>
              <a:rPr lang="en-US" sz="3200" dirty="0" smtClean="0"/>
              <a:t> always works while in Windows PE</a:t>
            </a:r>
          </a:p>
          <a:p>
            <a:pPr marL="1319213" lvl="2" indent="-404813"/>
            <a:r>
              <a:rPr lang="en-US" sz="2800" dirty="0"/>
              <a:t>No reboot until the command prompt exits</a:t>
            </a:r>
          </a:p>
          <a:p>
            <a:pPr marL="914400" lvl="1" indent="-454025"/>
            <a:r>
              <a:rPr lang="en-US" sz="3200" dirty="0"/>
              <a:t>While Windows Setup is running, press Shift-F10 to </a:t>
            </a:r>
            <a:r>
              <a:rPr lang="en-US" sz="3200" dirty="0" smtClean="0"/>
              <a:t/>
            </a:r>
            <a:br>
              <a:rPr lang="en-US" sz="3200" dirty="0" smtClean="0"/>
            </a:br>
            <a:r>
              <a:rPr lang="en-US" sz="3200" dirty="0" smtClean="0"/>
              <a:t>get </a:t>
            </a:r>
            <a:r>
              <a:rPr lang="en-US" sz="3200" dirty="0"/>
              <a:t>a command prompt</a:t>
            </a:r>
          </a:p>
        </p:txBody>
      </p:sp>
    </p:spTree>
    <p:extLst>
      <p:ext uri="{BB962C8B-B14F-4D97-AF65-F5344CB8AC3E}">
        <p14:creationId xmlns:p14="http://schemas.microsoft.com/office/powerpoint/2010/main" val="373527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Issues</a:t>
            </a:r>
            <a:endParaRPr lang="en-US" dirty="0"/>
          </a:p>
        </p:txBody>
      </p:sp>
      <p:sp>
        <p:nvSpPr>
          <p:cNvPr id="4" name="Subtitle 3"/>
          <p:cNvSpPr>
            <a:spLocks noGrp="1"/>
          </p:cNvSpPr>
          <p:nvPr>
            <p:ph type="subTitle" idx="1"/>
          </p:nvPr>
        </p:nvSpPr>
        <p:spPr/>
        <p:txBody>
          <a:bodyPr/>
          <a:lstStyle/>
          <a:p>
            <a:r>
              <a:rPr lang="en-US" dirty="0"/>
              <a:t>Windows 7</a:t>
            </a:r>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70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Setup Failures</a:t>
            </a:r>
            <a:br>
              <a:rPr lang="en-US" dirty="0" smtClean="0"/>
            </a:br>
            <a:r>
              <a:rPr lang="en-US" sz="3600" dirty="0" smtClean="0">
                <a:gradFill>
                  <a:gsLst>
                    <a:gs pos="0">
                      <a:schemeClr val="accent1"/>
                    </a:gs>
                    <a:gs pos="100000">
                      <a:schemeClr val="accent1"/>
                    </a:gs>
                  </a:gsLst>
                  <a:lin ang="5400000" scaled="0"/>
                </a:gradFill>
              </a:rPr>
              <a:t>Bad computer name</a:t>
            </a:r>
            <a:endParaRPr lang="en-US" sz="3600" dirty="0">
              <a:gradFill>
                <a:gsLst>
                  <a:gs pos="0">
                    <a:schemeClr val="accent1"/>
                  </a:gs>
                  <a:gs pos="100000">
                    <a:schemeClr val="accent1"/>
                  </a:gs>
                </a:gsLst>
                <a:lin ang="5400000" scaled="0"/>
              </a:gradFill>
            </a:endParaRPr>
          </a:p>
        </p:txBody>
      </p:sp>
      <p:sp>
        <p:nvSpPr>
          <p:cNvPr id="4" name="Text Placeholder 3"/>
          <p:cNvSpPr>
            <a:spLocks noGrp="1"/>
          </p:cNvSpPr>
          <p:nvPr>
            <p:ph type="body" sz="quarter" idx="10"/>
          </p:nvPr>
        </p:nvSpPr>
        <p:spPr>
          <a:xfrm>
            <a:off x="519113" y="1905000"/>
            <a:ext cx="11173090" cy="4481227"/>
          </a:xfrm>
        </p:spPr>
        <p:txBody>
          <a:bodyPr/>
          <a:lstStyle/>
          <a:p>
            <a:pPr marL="404813" indent="-404813"/>
            <a:r>
              <a:rPr lang="en-US" sz="2400" dirty="0" smtClean="0"/>
              <a:t>From setuperr.log</a:t>
            </a:r>
          </a:p>
          <a:p>
            <a:pPr marL="749300" lvl="1" indent="-344488"/>
            <a:r>
              <a:rPr lang="en-US" sz="2000" dirty="0" smtClean="0"/>
              <a:t>[windeploy.exe] Setup failed, </a:t>
            </a:r>
            <a:br>
              <a:rPr lang="en-US" sz="2000" dirty="0" smtClean="0"/>
            </a:br>
            <a:r>
              <a:rPr lang="en-US" sz="2000" dirty="0" smtClean="0"/>
              <a:t>returning exit code [0x1f]</a:t>
            </a:r>
          </a:p>
          <a:p>
            <a:pPr marL="404813" indent="-404813"/>
            <a:r>
              <a:rPr lang="en-US" sz="2400" dirty="0"/>
              <a:t>From BDD.LOG (Lite Touch</a:t>
            </a:r>
            <a:r>
              <a:rPr lang="en-US" sz="2400" dirty="0" smtClean="0"/>
              <a:t>) </a:t>
            </a:r>
            <a:endParaRPr lang="en-US" sz="2400" dirty="0"/>
          </a:p>
          <a:p>
            <a:pPr marL="749300" lvl="1" indent="-344488"/>
            <a:r>
              <a:rPr lang="en-US" sz="2000" dirty="0"/>
              <a:t>Setup failed applying image &lt;path&gt;, </a:t>
            </a:r>
            <a:r>
              <a:rPr lang="en-US" sz="2000" dirty="0" err="1"/>
              <a:t>rc</a:t>
            </a:r>
            <a:r>
              <a:rPr lang="en-US" sz="2000" dirty="0"/>
              <a:t> = 31</a:t>
            </a:r>
          </a:p>
          <a:p>
            <a:pPr marL="404813" indent="-404813"/>
            <a:r>
              <a:rPr lang="en-US" sz="2400" dirty="0"/>
              <a:t>Dig into details in </a:t>
            </a:r>
            <a:r>
              <a:rPr lang="en-US" sz="2400" dirty="0" smtClean="0"/>
              <a:t>setupact.log</a:t>
            </a:r>
            <a:endParaRPr lang="en-US" sz="2400" dirty="0"/>
          </a:p>
          <a:p>
            <a:pPr marL="749300" lvl="1" indent="-344488"/>
            <a:r>
              <a:rPr lang="en-US" sz="2000" dirty="0"/>
              <a:t>[setup.exe</a:t>
            </a:r>
            <a:r>
              <a:rPr lang="en-US" sz="2000" dirty="0" smtClean="0"/>
              <a:t>] SMI </a:t>
            </a:r>
            <a:r>
              <a:rPr lang="en-US" sz="2000" dirty="0"/>
              <a:t>data results dump: Source = Name: Microsoft-Windows-Shell-Setup</a:t>
            </a:r>
            <a:r>
              <a:rPr lang="en-US" sz="2000" dirty="0" smtClean="0"/>
              <a:t>, …, </a:t>
            </a:r>
            <a:r>
              <a:rPr lang="en-US" sz="2000" dirty="0"/>
              <a:t>/settings/</a:t>
            </a:r>
            <a:r>
              <a:rPr lang="en-US" sz="2000" dirty="0" err="1"/>
              <a:t>ComputerName</a:t>
            </a:r>
            <a:endParaRPr lang="en-US" sz="2000" dirty="0"/>
          </a:p>
          <a:p>
            <a:pPr marL="749300" lvl="1" indent="-344488"/>
            <a:r>
              <a:rPr lang="en-US" sz="2000" dirty="0"/>
              <a:t>[setup.exe</a:t>
            </a:r>
            <a:r>
              <a:rPr lang="en-US" sz="2000" dirty="0" smtClean="0"/>
              <a:t>] SMI </a:t>
            </a:r>
            <a:r>
              <a:rPr lang="en-US" sz="2000" dirty="0"/>
              <a:t>data results dump: Description = Value is invalid</a:t>
            </a:r>
          </a:p>
          <a:p>
            <a:pPr marL="404813" indent="-404813"/>
            <a:r>
              <a:rPr lang="en-US" sz="2400" dirty="0" smtClean="0"/>
              <a:t>Cause</a:t>
            </a:r>
            <a:endParaRPr lang="en-US" sz="2400" dirty="0"/>
          </a:p>
          <a:p>
            <a:pPr marL="749300" lvl="1" indent="-344488"/>
            <a:r>
              <a:rPr lang="en-US" sz="2000" dirty="0"/>
              <a:t>Computer names can be at most 15 characters long (may be a problem using </a:t>
            </a:r>
            <a:r>
              <a:rPr lang="en-US" sz="2000" dirty="0" err="1"/>
              <a:t>OSDComputerName</a:t>
            </a:r>
            <a:r>
              <a:rPr lang="en-US" sz="2000" dirty="0"/>
              <a:t>=%</a:t>
            </a:r>
            <a:r>
              <a:rPr lang="en-US" sz="2000" dirty="0" err="1"/>
              <a:t>SerialNumber</a:t>
            </a:r>
            <a:r>
              <a:rPr lang="en-US" sz="2000" dirty="0"/>
              <a:t>%)</a:t>
            </a:r>
          </a:p>
          <a:p>
            <a:pPr marL="404813" indent="-404813"/>
            <a:r>
              <a:rPr lang="en-US" sz="2400" dirty="0"/>
              <a:t>Key </a:t>
            </a:r>
            <a:r>
              <a:rPr lang="en-US" sz="2400" dirty="0" smtClean="0"/>
              <a:t>learning: Error </a:t>
            </a:r>
            <a:r>
              <a:rPr lang="en-US" sz="2400" dirty="0"/>
              <a:t>31 means “something is wrong with unattend.xml”</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5554" y="1905001"/>
            <a:ext cx="4867171" cy="200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724275" y="6416456"/>
            <a:ext cx="2918450" cy="215444"/>
          </a:xfrm>
          <a:prstGeom prst="rect">
            <a:avLst/>
          </a:prstGeom>
          <a:noFill/>
        </p:spPr>
        <p:txBody>
          <a:bodyPr wrap="square" lIns="0" tIns="0" rIns="0" bIns="0" rtlCol="0">
            <a:spAutoFit/>
          </a:bodyPr>
          <a:lstStyle/>
          <a:p>
            <a:pPr algn="r"/>
            <a:r>
              <a:rPr lang="en-US" sz="1400" dirty="0" smtClean="0">
                <a:gradFill>
                  <a:gsLst>
                    <a:gs pos="0">
                      <a:schemeClr val="tx1"/>
                    </a:gs>
                    <a:gs pos="86000">
                      <a:schemeClr val="tx1"/>
                    </a:gs>
                  </a:gsLst>
                  <a:lin ang="5400000" scaled="0"/>
                </a:gradFill>
                <a:hlinkClick r:id="rId3"/>
              </a:rPr>
              <a:t>How to shoot yourself in the foot</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5827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Setup Failures</a:t>
            </a:r>
            <a:br>
              <a:rPr lang="en-US" dirty="0" smtClean="0"/>
            </a:br>
            <a:r>
              <a:rPr lang="en-US" sz="3600" dirty="0" smtClean="0">
                <a:gradFill>
                  <a:gsLst>
                    <a:gs pos="0">
                      <a:schemeClr val="accent1"/>
                    </a:gs>
                    <a:gs pos="100000">
                      <a:schemeClr val="accent1"/>
                    </a:gs>
                  </a:gsLst>
                  <a:lin ang="5400000" scaled="0"/>
                </a:gradFill>
              </a:rPr>
              <a:t>Mismatched product key</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24063" y="1905000"/>
            <a:ext cx="11173090" cy="4422749"/>
          </a:xfrm>
        </p:spPr>
        <p:txBody>
          <a:bodyPr/>
          <a:lstStyle/>
          <a:p>
            <a:pPr marL="344488" indent="-344488"/>
            <a:r>
              <a:rPr lang="en-US" sz="2000" dirty="0" smtClean="0"/>
              <a:t>From setuperr.log</a:t>
            </a:r>
          </a:p>
          <a:p>
            <a:pPr marL="630238" lvl="1" indent="-285750"/>
            <a:r>
              <a:rPr lang="en-US" sz="1800" dirty="0" err="1" smtClean="0"/>
              <a:t>CallBack_SelectImageOrShowUi</a:t>
            </a:r>
            <a:r>
              <a:rPr lang="en-US" sz="1800" dirty="0"/>
              <a:t>:</a:t>
            </a:r>
            <a:r>
              <a:rPr lang="en-US" sz="1800" dirty="0" smtClean="0"/>
              <a:t> There are no </a:t>
            </a:r>
            <a:br>
              <a:rPr lang="en-US" sz="1800" dirty="0" smtClean="0"/>
            </a:br>
            <a:r>
              <a:rPr lang="en-US" sz="1800" dirty="0" smtClean="0"/>
              <a:t>matching OS images</a:t>
            </a:r>
          </a:p>
          <a:p>
            <a:pPr marL="344488" indent="-344488"/>
            <a:r>
              <a:rPr lang="en-US" sz="2000" dirty="0"/>
              <a:t>Dig into details in setupact.log</a:t>
            </a:r>
          </a:p>
          <a:p>
            <a:pPr marL="630238" lvl="1" indent="-285750"/>
            <a:r>
              <a:rPr lang="en-US" sz="1800" dirty="0" err="1"/>
              <a:t>CallBack_ProductKey_Validate</a:t>
            </a:r>
            <a:r>
              <a:rPr lang="en-US" sz="1800" dirty="0"/>
              <a:t>: </a:t>
            </a:r>
            <a:r>
              <a:rPr lang="en-US" sz="1800" dirty="0" err="1"/>
              <a:t>EditionID</a:t>
            </a:r>
            <a:r>
              <a:rPr lang="en-US" sz="1800" dirty="0"/>
              <a:t> for product </a:t>
            </a:r>
            <a:br>
              <a:rPr lang="en-US" sz="1800" dirty="0"/>
            </a:br>
            <a:r>
              <a:rPr lang="en-US" sz="1800" dirty="0"/>
              <a:t>key is Professional</a:t>
            </a:r>
          </a:p>
          <a:p>
            <a:pPr marL="630238" lvl="1" indent="-285750"/>
            <a:r>
              <a:rPr lang="en-US" sz="1800" dirty="0" err="1"/>
              <a:t>CDepImageXMLInfo</a:t>
            </a:r>
            <a:r>
              <a:rPr lang="en-US" sz="1800" dirty="0"/>
              <a:t>::</a:t>
            </a:r>
            <a:r>
              <a:rPr lang="en-US" sz="1800" dirty="0" err="1"/>
              <a:t>GetEditionID:EditionID</a:t>
            </a:r>
            <a:r>
              <a:rPr lang="en-US" sz="1800" dirty="0"/>
              <a:t>=Enterprise, </a:t>
            </a:r>
            <a:br>
              <a:rPr lang="en-US" sz="1800" dirty="0"/>
            </a:br>
            <a:r>
              <a:rPr lang="en-US" sz="1800" dirty="0"/>
              <a:t>Flags=Enterprise : Returning Enterprise</a:t>
            </a:r>
          </a:p>
          <a:p>
            <a:pPr marL="630238" lvl="1" indent="-285750"/>
            <a:r>
              <a:rPr lang="en-US" sz="1800" dirty="0" err="1"/>
              <a:t>SelectOSImages</a:t>
            </a:r>
            <a:r>
              <a:rPr lang="en-US" sz="1800" dirty="0"/>
              <a:t>: Using </a:t>
            </a:r>
            <a:r>
              <a:rPr lang="en-US" sz="1800" dirty="0" err="1"/>
              <a:t>EditionID</a:t>
            </a:r>
            <a:r>
              <a:rPr lang="en-US" sz="1800" dirty="0"/>
              <a:t> as a constraint and </a:t>
            </a:r>
            <a:r>
              <a:rPr lang="en-US" sz="1800" dirty="0" smtClean="0"/>
              <a:t>could not </a:t>
            </a:r>
            <a:r>
              <a:rPr lang="en-US" sz="1800" dirty="0"/>
              <a:t>find any matching image</a:t>
            </a:r>
          </a:p>
          <a:p>
            <a:pPr marL="344488" indent="-344488"/>
            <a:r>
              <a:rPr lang="en-US" sz="2000" dirty="0"/>
              <a:t>Cause</a:t>
            </a:r>
          </a:p>
          <a:p>
            <a:pPr marL="630238" lvl="1" indent="-285750"/>
            <a:r>
              <a:rPr lang="en-US" sz="1800" dirty="0"/>
              <a:t>Product key specified didn’t match the image</a:t>
            </a:r>
          </a:p>
          <a:p>
            <a:pPr marL="630238" lvl="1" indent="-285750"/>
            <a:r>
              <a:rPr lang="en-US" sz="1800" dirty="0"/>
              <a:t>May also mean no </a:t>
            </a:r>
            <a:r>
              <a:rPr lang="en-US" sz="1800" dirty="0" err="1"/>
              <a:t>EditionID</a:t>
            </a:r>
            <a:r>
              <a:rPr lang="en-US" sz="1800" dirty="0"/>
              <a:t> was captured (Windows 7 with certain patches or old </a:t>
            </a:r>
            <a:r>
              <a:rPr lang="en-US" sz="1800" dirty="0" err="1"/>
              <a:t>ImageX</a:t>
            </a:r>
            <a:r>
              <a:rPr lang="en-US" sz="1800" dirty="0"/>
              <a:t>) or Flags </a:t>
            </a:r>
            <a:r>
              <a:rPr lang="en-US" sz="1800" dirty="0" smtClean="0"/>
              <a:t/>
            </a:r>
            <a:br>
              <a:rPr lang="en-US" sz="1800" dirty="0" smtClean="0"/>
            </a:br>
            <a:r>
              <a:rPr lang="en-US" sz="1800" dirty="0" smtClean="0"/>
              <a:t>was not </a:t>
            </a:r>
            <a:r>
              <a:rPr lang="en-US" sz="1800" dirty="0"/>
              <a:t>specified (Windows Vista)</a:t>
            </a:r>
          </a:p>
          <a:p>
            <a:pPr marL="404813" indent="-404813"/>
            <a:r>
              <a:rPr lang="en-US" sz="2000" dirty="0"/>
              <a:t>Key learning</a:t>
            </a:r>
          </a:p>
          <a:p>
            <a:pPr marL="630238" lvl="1" indent="-285750"/>
            <a:r>
              <a:rPr lang="en-US" sz="1800" dirty="0"/>
              <a:t>“No images” might mean “no matching images”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3" t="2415" r="1103" b="2415"/>
          <a:stretch/>
        </p:blipFill>
        <p:spPr bwMode="auto">
          <a:xfrm>
            <a:off x="7453066" y="1905000"/>
            <a:ext cx="4215059" cy="200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08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Deployment</a:t>
            </a:r>
            <a:br>
              <a:rPr lang="en-US" dirty="0" smtClean="0"/>
            </a:br>
            <a:r>
              <a:rPr lang="en-US" sz="3600" dirty="0" smtClean="0">
                <a:gradFill>
                  <a:gsLst>
                    <a:gs pos="0">
                      <a:schemeClr val="accent1"/>
                    </a:gs>
                    <a:gs pos="100000">
                      <a:schemeClr val="accent1"/>
                    </a:gs>
                  </a:gsLst>
                  <a:lin ang="5400000" scaled="0"/>
                </a:gradFill>
              </a:rPr>
              <a:t>An introduction</a:t>
            </a:r>
            <a:endParaRPr lang="en-US" sz="54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2" y="1905000"/>
            <a:ext cx="11149013" cy="1973561"/>
          </a:xfrm>
        </p:spPr>
        <p:txBody>
          <a:bodyPr/>
          <a:lstStyle/>
          <a:p>
            <a:r>
              <a:rPr lang="en-US" dirty="0" smtClean="0"/>
              <a:t>There are many ways to deploy Windows 7</a:t>
            </a:r>
          </a:p>
          <a:p>
            <a:pPr lvl="1"/>
            <a:r>
              <a:rPr lang="en-US" dirty="0" smtClean="0"/>
              <a:t>Leveraging common tools and techniques</a:t>
            </a:r>
          </a:p>
          <a:p>
            <a:pPr lvl="1"/>
            <a:r>
              <a:rPr lang="en-US" dirty="0" smtClean="0"/>
              <a:t>Assembled together into a full deployment process</a:t>
            </a:r>
          </a:p>
          <a:p>
            <a:r>
              <a:rPr lang="en-US" dirty="0" smtClean="0"/>
              <a:t>So there are often many moving parts</a:t>
            </a:r>
          </a:p>
          <a:p>
            <a:pPr lvl="1"/>
            <a:r>
              <a:rPr lang="en-US" dirty="0" smtClean="0"/>
              <a:t>Lots of moving parts = lots of points for failure</a:t>
            </a:r>
          </a:p>
          <a:p>
            <a:pPr lvl="1"/>
            <a:r>
              <a:rPr lang="en-US" dirty="0" smtClean="0"/>
              <a:t>You need to be able to troubleshoot all parts</a:t>
            </a:r>
          </a:p>
          <a:p>
            <a:r>
              <a:rPr lang="en-US" dirty="0" smtClean="0"/>
              <a:t>Different solutions have different parts</a:t>
            </a:r>
          </a:p>
        </p:txBody>
      </p:sp>
    </p:spTree>
    <p:extLst>
      <p:ext uri="{BB962C8B-B14F-4D97-AF65-F5344CB8AC3E}">
        <p14:creationId xmlns:p14="http://schemas.microsoft.com/office/powerpoint/2010/main" val="21414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smtClean="0"/>
              <a:t>Windows Setup Failures</a:t>
            </a:r>
            <a:br>
              <a:rPr lang="en-US" smtClean="0"/>
            </a:br>
            <a:r>
              <a:rPr lang="en-US" sz="3600" smtClean="0">
                <a:gradFill>
                  <a:gsLst>
                    <a:gs pos="0">
                      <a:schemeClr val="accent1"/>
                    </a:gs>
                    <a:gs pos="100000">
                      <a:schemeClr val="accent1"/>
                    </a:gs>
                  </a:gsLst>
                  <a:lin ang="5400000" scaled="0"/>
                </a:gradFill>
              </a:rPr>
              <a:t>Broken domain join</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24063" y="1905000"/>
            <a:ext cx="11173090" cy="5010602"/>
          </a:xfrm>
        </p:spPr>
        <p:txBody>
          <a:bodyPr/>
          <a:lstStyle/>
          <a:p>
            <a:pPr marL="404813" indent="-404813"/>
            <a:r>
              <a:rPr lang="en-US" sz="2400" dirty="0" smtClean="0"/>
              <a:t>Simplest scenario</a:t>
            </a:r>
          </a:p>
          <a:p>
            <a:pPr marL="749300" lvl="1" indent="-344488"/>
            <a:r>
              <a:rPr lang="en-US" sz="2000" dirty="0" smtClean="0"/>
              <a:t>Create an autounattend.xml with domain join details, prompting for the computer name</a:t>
            </a:r>
          </a:p>
          <a:p>
            <a:pPr marL="749300" lvl="1" indent="-344488"/>
            <a:r>
              <a:rPr lang="en-US" sz="2000" dirty="0" smtClean="0"/>
              <a:t>Install Windows from media</a:t>
            </a:r>
          </a:p>
          <a:p>
            <a:pPr marL="404813" indent="-404813"/>
            <a:r>
              <a:rPr lang="en-US" sz="2400" dirty="0" smtClean="0"/>
              <a:t>Issue</a:t>
            </a:r>
          </a:p>
          <a:p>
            <a:pPr marL="749300" lvl="1" indent="-344488"/>
            <a:r>
              <a:rPr lang="en-US" sz="2000" dirty="0" smtClean="0"/>
              <a:t>Domain join happens with a random computer name, and the later computer rename </a:t>
            </a:r>
            <a:br>
              <a:rPr lang="en-US" sz="2000" dirty="0" smtClean="0"/>
            </a:br>
            <a:r>
              <a:rPr lang="en-US" sz="2000" dirty="0" smtClean="0"/>
              <a:t>breaks the domain trust</a:t>
            </a:r>
          </a:p>
          <a:p>
            <a:pPr marL="404813" indent="-404813"/>
            <a:r>
              <a:rPr lang="en-US" sz="2400" dirty="0" smtClean="0"/>
              <a:t>Cause</a:t>
            </a:r>
          </a:p>
          <a:p>
            <a:pPr marL="749300" lvl="1" indent="-344488"/>
            <a:r>
              <a:rPr lang="en-US" sz="2000" dirty="0" smtClean="0">
                <a:hlinkClick r:id="rId2"/>
              </a:rPr>
              <a:t>http://support.microsoft.com/kb/944353</a:t>
            </a:r>
            <a:r>
              <a:rPr lang="en-US" sz="2000" dirty="0" smtClean="0"/>
              <a:t>, “by design”</a:t>
            </a:r>
          </a:p>
          <a:p>
            <a:pPr marL="404813" indent="-404813"/>
            <a:r>
              <a:rPr lang="en-US" sz="2400" dirty="0" smtClean="0"/>
              <a:t>Workaround</a:t>
            </a:r>
          </a:p>
          <a:p>
            <a:pPr marL="749300" lvl="1" indent="-344488"/>
            <a:r>
              <a:rPr lang="en-US" sz="2000" dirty="0" smtClean="0"/>
              <a:t>Run a command (e.g., NETDOM) or script later to do the join</a:t>
            </a:r>
          </a:p>
          <a:p>
            <a:pPr marL="749300" lvl="1" indent="-344488"/>
            <a:r>
              <a:rPr lang="en-US" sz="2000" dirty="0" smtClean="0"/>
              <a:t>Build an </a:t>
            </a:r>
            <a:r>
              <a:rPr lang="en-US" sz="2000" dirty="0" err="1" smtClean="0"/>
              <a:t>unattend</a:t>
            </a:r>
            <a:r>
              <a:rPr lang="en-US" sz="2000" dirty="0" smtClean="0"/>
              <a:t> with all the needed information, then install</a:t>
            </a:r>
          </a:p>
          <a:p>
            <a:pPr marL="404813" indent="-404813"/>
            <a:r>
              <a:rPr lang="en-US" sz="2400" dirty="0" smtClean="0"/>
              <a:t>Key learning</a:t>
            </a:r>
          </a:p>
          <a:p>
            <a:pPr marL="749300" lvl="1" indent="-344488"/>
            <a:r>
              <a:rPr lang="en-US" sz="2000" dirty="0" smtClean="0"/>
              <a:t>That is why other tools do not do it this way</a:t>
            </a:r>
          </a:p>
          <a:p>
            <a:endParaRPr lang="en-US" sz="2400" dirty="0"/>
          </a:p>
        </p:txBody>
      </p:sp>
      <p:sp>
        <p:nvSpPr>
          <p:cNvPr id="4" name="TextBox 3"/>
          <p:cNvSpPr txBox="1"/>
          <p:nvPr/>
        </p:nvSpPr>
        <p:spPr>
          <a:xfrm>
            <a:off x="8304551" y="6396546"/>
            <a:ext cx="3338174" cy="215444"/>
          </a:xfrm>
          <a:prstGeom prst="rect">
            <a:avLst/>
          </a:prstGeom>
          <a:noFill/>
        </p:spPr>
        <p:txBody>
          <a:bodyPr wrap="square" lIns="0" tIns="0" rIns="0" bIns="0" rtlCol="0">
            <a:spAutoFit/>
          </a:bodyPr>
          <a:lstStyle/>
          <a:p>
            <a:pPr algn="r"/>
            <a:r>
              <a:rPr lang="en-US" sz="1400" dirty="0" smtClean="0">
                <a:gradFill>
                  <a:gsLst>
                    <a:gs pos="0">
                      <a:schemeClr val="tx1"/>
                    </a:gs>
                    <a:gs pos="86000">
                      <a:schemeClr val="tx1"/>
                    </a:gs>
                  </a:gsLst>
                  <a:lin ang="5400000" scaled="0"/>
                </a:gradFill>
                <a:hlinkClick r:id="rId3"/>
              </a:rPr>
              <a:t>IBM, acronym, “broken as design”</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9426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Setup Failures</a:t>
            </a:r>
            <a:br>
              <a:rPr lang="en-US" dirty="0" smtClean="0"/>
            </a:br>
            <a:r>
              <a:rPr lang="en-US" sz="3600" dirty="0" smtClean="0">
                <a:gradFill>
                  <a:gsLst>
                    <a:gs pos="0">
                      <a:schemeClr val="accent1"/>
                    </a:gs>
                    <a:gs pos="100000">
                      <a:schemeClr val="accent1"/>
                    </a:gs>
                  </a:gsLst>
                  <a:lin ang="5400000" scaled="0"/>
                </a:gradFill>
              </a:rPr>
              <a:t>Deploying with a KMS key</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905000"/>
            <a:ext cx="11173090" cy="5010602"/>
          </a:xfrm>
        </p:spPr>
        <p:txBody>
          <a:bodyPr/>
          <a:lstStyle/>
          <a:p>
            <a:pPr marL="404813" indent="-404813"/>
            <a:r>
              <a:rPr lang="en-US" sz="2400" dirty="0" smtClean="0"/>
              <a:t>Scenario</a:t>
            </a:r>
          </a:p>
          <a:p>
            <a:pPr marL="749300" lvl="1" indent="-344488"/>
            <a:r>
              <a:rPr lang="en-US" sz="2000" dirty="0" smtClean="0"/>
              <a:t>Get a Windows 7 KMS key from the Licensing web site</a:t>
            </a:r>
          </a:p>
          <a:p>
            <a:pPr marL="749300" lvl="1" indent="-344488"/>
            <a:r>
              <a:rPr lang="en-US" sz="2000" dirty="0" smtClean="0"/>
              <a:t>Use this key to deploy many Windows 7 clients</a:t>
            </a:r>
            <a:endParaRPr lang="en-US" sz="2000" dirty="0"/>
          </a:p>
          <a:p>
            <a:r>
              <a:rPr lang="en-US" sz="2400" dirty="0"/>
              <a:t>Issue</a:t>
            </a:r>
          </a:p>
          <a:p>
            <a:pPr marL="749300" lvl="1" indent="-344488"/>
            <a:r>
              <a:rPr lang="en-US" sz="2000" dirty="0"/>
              <a:t>After a “few” computers, activation is unsuccessful</a:t>
            </a:r>
          </a:p>
          <a:p>
            <a:pPr marL="404813" indent="-404813"/>
            <a:r>
              <a:rPr lang="en-US" sz="2400" dirty="0"/>
              <a:t>Cause</a:t>
            </a:r>
          </a:p>
          <a:p>
            <a:pPr marL="749300" lvl="1" indent="-344488"/>
            <a:r>
              <a:rPr lang="en-US" sz="2000" dirty="0"/>
              <a:t>KMS keys are intended only for activating the few (1-2) machines that will provide KMS services to all the other computers in your organization</a:t>
            </a:r>
          </a:p>
          <a:p>
            <a:pPr marL="749300" lvl="1" indent="-344488"/>
            <a:r>
              <a:rPr lang="en-US" sz="2000" dirty="0" smtClean="0"/>
              <a:t>You have </a:t>
            </a:r>
            <a:r>
              <a:rPr lang="en-US" sz="2000" dirty="0"/>
              <a:t>just created a lot of KMS servers</a:t>
            </a:r>
          </a:p>
          <a:p>
            <a:pPr marL="404813" indent="-404813"/>
            <a:r>
              <a:rPr lang="en-US" sz="2400" dirty="0"/>
              <a:t>Resolution</a:t>
            </a:r>
          </a:p>
          <a:p>
            <a:pPr marL="749300" lvl="1" indent="-344488"/>
            <a:r>
              <a:rPr lang="en-US" sz="2000" dirty="0"/>
              <a:t>Contact Microsoft Support to clean up the mess</a:t>
            </a:r>
          </a:p>
          <a:p>
            <a:pPr marL="404813" indent="-404813"/>
            <a:r>
              <a:rPr lang="en-US" sz="2400" dirty="0"/>
              <a:t>Key learning</a:t>
            </a:r>
          </a:p>
          <a:p>
            <a:pPr marL="749300" lvl="1" indent="-344488"/>
            <a:r>
              <a:rPr lang="en-US" sz="2000" dirty="0"/>
              <a:t>Read the Volume Activation Deployment Guide </a:t>
            </a:r>
            <a:r>
              <a:rPr lang="en-US" sz="1400" dirty="0" smtClean="0">
                <a:hlinkClick r:id="rId2"/>
              </a:rPr>
              <a:t>http</a:t>
            </a:r>
            <a:r>
              <a:rPr lang="en-US" sz="1400" dirty="0">
                <a:hlinkClick r:id="rId2"/>
              </a:rPr>
              <a:t>://</a:t>
            </a:r>
            <a:r>
              <a:rPr lang="en-US" sz="1400" dirty="0" smtClean="0">
                <a:hlinkClick r:id="rId2"/>
              </a:rPr>
              <a:t>technet.microsoft.com/en-us/library/dd772269.aspx</a:t>
            </a:r>
            <a:r>
              <a:rPr lang="en-US" sz="2000" dirty="0" smtClean="0"/>
              <a:t> </a:t>
            </a:r>
            <a:endParaRPr lang="en-US" sz="2000" dirty="0"/>
          </a:p>
          <a:p>
            <a:endParaRPr lang="en-US" sz="2400" dirty="0"/>
          </a:p>
        </p:txBody>
      </p:sp>
    </p:spTree>
    <p:extLst>
      <p:ext uri="{BB962C8B-B14F-4D97-AF65-F5344CB8AC3E}">
        <p14:creationId xmlns:p14="http://schemas.microsoft.com/office/powerpoint/2010/main" val="268595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smtClean="0"/>
              <a:t>Windows Setup Failures</a:t>
            </a:r>
            <a:br>
              <a:rPr lang="en-US" dirty="0" smtClean="0"/>
            </a:br>
            <a:r>
              <a:rPr lang="en-US" sz="3600" dirty="0" smtClean="0">
                <a:gradFill>
                  <a:gsLst>
                    <a:gs pos="0">
                      <a:schemeClr val="accent1"/>
                    </a:gs>
                    <a:gs pos="100000">
                      <a:schemeClr val="accent1"/>
                    </a:gs>
                  </a:gsLst>
                  <a:lin ang="5400000" scaled="0"/>
                </a:gradFill>
              </a:rPr>
              <a:t>Domain join issues</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905000"/>
            <a:ext cx="11579384" cy="4004173"/>
          </a:xfrm>
        </p:spPr>
        <p:txBody>
          <a:bodyPr/>
          <a:lstStyle/>
          <a:p>
            <a:pPr marL="344488" indent="-344488"/>
            <a:r>
              <a:rPr lang="en-US" sz="2000" dirty="0" smtClean="0"/>
              <a:t>Issue</a:t>
            </a:r>
          </a:p>
          <a:p>
            <a:pPr marL="630238" lvl="1" indent="-285750"/>
            <a:r>
              <a:rPr lang="en-US" sz="1800" dirty="0" smtClean="0"/>
              <a:t>OS deployment is successful, but the</a:t>
            </a:r>
            <a:r>
              <a:rPr lang="en-US" sz="1800" dirty="0"/>
              <a:t> </a:t>
            </a:r>
            <a:r>
              <a:rPr lang="en-US" sz="1800" dirty="0" smtClean="0"/>
              <a:t>computer is still </a:t>
            </a:r>
            <a:br>
              <a:rPr lang="en-US" sz="1800" dirty="0" smtClean="0"/>
            </a:br>
            <a:r>
              <a:rPr lang="en-US" sz="1800" dirty="0" smtClean="0"/>
              <a:t>in a workgroup</a:t>
            </a:r>
          </a:p>
          <a:p>
            <a:pPr marL="630238" lvl="1" indent="-285750"/>
            <a:r>
              <a:rPr lang="en-US" sz="1800" dirty="0"/>
              <a:t>From </a:t>
            </a:r>
            <a:r>
              <a:rPr lang="en-US" sz="1800" dirty="0" smtClean="0"/>
              <a:t>SETUPACT.LOG</a:t>
            </a:r>
            <a:endParaRPr lang="en-US" sz="1800" dirty="0"/>
          </a:p>
          <a:p>
            <a:pPr marL="854075" lvl="2" indent="-223838"/>
            <a:r>
              <a:rPr lang="en-US" sz="1400" dirty="0"/>
              <a:t>[DJOIN.EXE</a:t>
            </a:r>
            <a:r>
              <a:rPr lang="en-US" sz="1400" dirty="0" smtClean="0"/>
              <a:t>] Unattended </a:t>
            </a:r>
            <a:r>
              <a:rPr lang="en-US" sz="1400" dirty="0"/>
              <a:t>Join: </a:t>
            </a:r>
            <a:r>
              <a:rPr lang="en-US" sz="1400" dirty="0" err="1" smtClean="0"/>
              <a:t>NetJoinDomain</a:t>
            </a:r>
            <a:r>
              <a:rPr lang="en-US" sz="1400" dirty="0" smtClean="0"/>
              <a:t> </a:t>
            </a:r>
            <a:r>
              <a:rPr lang="en-US" sz="1400" dirty="0"/>
              <a:t>failed error code is [1355]</a:t>
            </a:r>
          </a:p>
          <a:p>
            <a:pPr marL="630238" lvl="1" indent="-285750"/>
            <a:r>
              <a:rPr lang="en-US" sz="1800" dirty="0"/>
              <a:t>From %WINDIR%\</a:t>
            </a:r>
            <a:r>
              <a:rPr lang="en-US" sz="1800" dirty="0" smtClean="0"/>
              <a:t>Debug\Netsetup.log</a:t>
            </a:r>
            <a:endParaRPr lang="en-US" sz="1800" dirty="0"/>
          </a:p>
          <a:p>
            <a:pPr marL="854075" lvl="2" indent="-223838"/>
            <a:r>
              <a:rPr lang="en-US" sz="1400" dirty="0" err="1"/>
              <a:t>NetpGetComputerObjectDn</a:t>
            </a:r>
            <a:r>
              <a:rPr lang="en-US" sz="1400" dirty="0"/>
              <a:t>: Specified path </a:t>
            </a:r>
            <a:r>
              <a:rPr lang="en-US" sz="1400" dirty="0" smtClean="0"/>
              <a:t/>
            </a:r>
            <a:br>
              <a:rPr lang="en-US" sz="1400" dirty="0" smtClean="0"/>
            </a:br>
            <a:r>
              <a:rPr lang="en-US" sz="1400" dirty="0" smtClean="0"/>
              <a:t>‘</a:t>
            </a:r>
            <a:r>
              <a:rPr lang="en-US" sz="1400" dirty="0"/>
              <a:t>CN=</a:t>
            </a:r>
            <a:r>
              <a:rPr lang="en-US" sz="1400" dirty="0" err="1"/>
              <a:t>Computers,DC</a:t>
            </a:r>
            <a:r>
              <a:rPr lang="en-US" sz="1400" dirty="0"/>
              <a:t>=</a:t>
            </a:r>
            <a:r>
              <a:rPr lang="en-US" sz="1400" dirty="0" err="1"/>
              <a:t>domain,DC</a:t>
            </a:r>
            <a:r>
              <a:rPr lang="en-US" sz="1400" dirty="0"/>
              <a:t>=com’ is not an OU</a:t>
            </a:r>
          </a:p>
          <a:p>
            <a:pPr marL="344488" indent="-344488"/>
            <a:r>
              <a:rPr lang="en-US" sz="2000" dirty="0"/>
              <a:t>Causes</a:t>
            </a:r>
          </a:p>
          <a:p>
            <a:pPr marL="630238" lvl="1" indent="-285750"/>
            <a:r>
              <a:rPr lang="en-US" sz="1800" dirty="0"/>
              <a:t>Incorrect join settings</a:t>
            </a:r>
          </a:p>
          <a:p>
            <a:pPr marL="344488" indent="-344488"/>
            <a:r>
              <a:rPr lang="en-US" sz="2000" dirty="0"/>
              <a:t>Key learning</a:t>
            </a:r>
          </a:p>
          <a:p>
            <a:pPr marL="630238" lvl="1" indent="-285750"/>
            <a:r>
              <a:rPr lang="en-US" sz="1800" dirty="0" smtClean="0"/>
              <a:t>Do not </a:t>
            </a:r>
            <a:r>
              <a:rPr lang="en-US" sz="1800" dirty="0"/>
              <a:t>specify CN=Computers, leave the OU blank instead</a:t>
            </a:r>
          </a:p>
          <a:p>
            <a:pPr marL="630238" lvl="1" indent="-285750"/>
            <a:r>
              <a:rPr lang="en-US" sz="1800" dirty="0"/>
              <a:t>“NET HELPMSG 1355” is “invalid domain” – kind of misleading</a:t>
            </a:r>
          </a:p>
          <a:p>
            <a:pPr marL="630238" lvl="1" indent="-285750"/>
            <a:r>
              <a:rPr lang="en-US" sz="1800" dirty="0" smtClean="0"/>
              <a:t>It is </a:t>
            </a:r>
            <a:r>
              <a:rPr lang="en-US" sz="1800" dirty="0"/>
              <a:t>a quiet “failure”, unless using MDT Lite Touch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0130" y="1908872"/>
            <a:ext cx="4213330" cy="301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17561" y="6391552"/>
            <a:ext cx="7935574" cy="215444"/>
          </a:xfrm>
          <a:prstGeom prst="rect">
            <a:avLst/>
          </a:prstGeom>
          <a:noFill/>
          <a:ln>
            <a:noFill/>
          </a:ln>
        </p:spPr>
        <p:txBody>
          <a:bodyPr wrap="square" lIns="0" tIns="0" rIns="0" bIns="0" rtlCol="0">
            <a:spAutoFit/>
          </a:bodyPr>
          <a:lstStyle/>
          <a:p>
            <a:pPr algn="r"/>
            <a:r>
              <a:rPr lang="en-US" sz="1400" dirty="0">
                <a:gradFill>
                  <a:gsLst>
                    <a:gs pos="0">
                      <a:schemeClr val="tx1"/>
                    </a:gs>
                    <a:gs pos="86000">
                      <a:schemeClr val="tx1"/>
                    </a:gs>
                  </a:gsLst>
                  <a:lin ang="5400000" scaled="0"/>
                </a:gradFill>
                <a:hlinkClick r:id="rId3"/>
              </a:rPr>
              <a:t>Insanity is doing the same thing over and over </a:t>
            </a:r>
            <a:r>
              <a:rPr lang="en-US" sz="1400" dirty="0" smtClean="0">
                <a:gradFill>
                  <a:gsLst>
                    <a:gs pos="0">
                      <a:schemeClr val="tx1"/>
                    </a:gs>
                    <a:gs pos="86000">
                      <a:schemeClr val="tx1"/>
                    </a:gs>
                  </a:gsLst>
                  <a:lin ang="5400000" scaled="0"/>
                </a:gradFill>
                <a:hlinkClick r:id="rId3"/>
              </a:rPr>
              <a:t>and expecting </a:t>
            </a:r>
            <a:r>
              <a:rPr lang="en-US" sz="1400" dirty="0">
                <a:gradFill>
                  <a:gsLst>
                    <a:gs pos="0">
                      <a:schemeClr val="tx1"/>
                    </a:gs>
                    <a:gs pos="86000">
                      <a:schemeClr val="tx1"/>
                    </a:gs>
                  </a:gsLst>
                  <a:lin ang="5400000" scaled="0"/>
                </a:gradFill>
                <a:hlinkClick r:id="rId3"/>
              </a:rPr>
              <a:t>a different result.</a:t>
            </a:r>
            <a:endParaRPr lang="en-US" sz="1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08223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smtClean="0"/>
              <a:t>Windows Setup Failures</a:t>
            </a:r>
            <a:br>
              <a:rPr lang="en-US" dirty="0" smtClean="0"/>
            </a:br>
            <a:r>
              <a:rPr lang="en-US" sz="3600" dirty="0" smtClean="0">
                <a:gradFill>
                  <a:gsLst>
                    <a:gs pos="0">
                      <a:schemeClr val="accent1"/>
                    </a:gs>
                    <a:gs pos="100000">
                      <a:schemeClr val="accent1"/>
                    </a:gs>
                  </a:gsLst>
                  <a:lin ang="5400000" scaled="0"/>
                </a:gradFill>
              </a:rPr>
              <a:t>Domain join issues</a:t>
            </a:r>
            <a:endParaRPr lang="en-US" sz="32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905000"/>
            <a:ext cx="11579384" cy="3988784"/>
          </a:xfrm>
        </p:spPr>
        <p:txBody>
          <a:bodyPr/>
          <a:lstStyle/>
          <a:p>
            <a:pPr marL="404813" indent="-404813"/>
            <a:r>
              <a:rPr lang="en-US" sz="2400" dirty="0" smtClean="0"/>
              <a:t>Issue</a:t>
            </a:r>
          </a:p>
          <a:p>
            <a:pPr marL="749300" lvl="1" indent="-344488"/>
            <a:r>
              <a:rPr lang="en-US" sz="2000" dirty="0" smtClean="0"/>
              <a:t>Computer joins the domain but does not end up in the specified OU</a:t>
            </a:r>
          </a:p>
          <a:p>
            <a:pPr marL="404813" indent="-404813"/>
            <a:r>
              <a:rPr lang="en-US" sz="2400" dirty="0"/>
              <a:t>Causes</a:t>
            </a:r>
          </a:p>
          <a:p>
            <a:pPr marL="749300" lvl="1" indent="-344488"/>
            <a:r>
              <a:rPr lang="en-US" sz="2000" dirty="0"/>
              <a:t>“By design”, the existing computer object is updated but it </a:t>
            </a:r>
            <a:r>
              <a:rPr lang="en-US" sz="2000" dirty="0" smtClean="0"/>
              <a:t>will not </a:t>
            </a:r>
            <a:r>
              <a:rPr lang="en-US" sz="2000" dirty="0"/>
              <a:t>be moved to another OU</a:t>
            </a:r>
          </a:p>
          <a:p>
            <a:pPr marL="404813" indent="-404813"/>
            <a:r>
              <a:rPr lang="en-US" sz="2400" dirty="0"/>
              <a:t>Key learning</a:t>
            </a:r>
          </a:p>
          <a:p>
            <a:pPr marL="749300" lvl="1" indent="-344488"/>
            <a:r>
              <a:rPr lang="en-US" sz="2000" dirty="0"/>
              <a:t>It may be necessary to move the computes to another OU manually or using a script</a:t>
            </a:r>
          </a:p>
          <a:p>
            <a:pPr marL="749300" lvl="1" indent="-344488"/>
            <a:r>
              <a:rPr lang="en-US" sz="2000" dirty="0"/>
              <a:t>You can use WMI filters to exclude GPOs if necessary</a:t>
            </a:r>
          </a:p>
          <a:p>
            <a:pPr marL="404813" indent="-404813"/>
            <a:r>
              <a:rPr lang="en-US" sz="2400" dirty="0"/>
              <a:t>Issue</a:t>
            </a:r>
          </a:p>
          <a:p>
            <a:pPr marL="749300" lvl="1" indent="-344488"/>
            <a:r>
              <a:rPr lang="en-US" sz="2000" dirty="0"/>
              <a:t>Join fails if the computer object already exists but works otherwise</a:t>
            </a:r>
          </a:p>
          <a:p>
            <a:pPr marL="404813" indent="-404813"/>
            <a:r>
              <a:rPr lang="en-US" sz="2400" dirty="0"/>
              <a:t>Causes</a:t>
            </a:r>
          </a:p>
          <a:p>
            <a:pPr marL="749300" lvl="1" indent="-344488"/>
            <a:r>
              <a:rPr lang="en-US" sz="2000" dirty="0"/>
              <a:t>Join account needs to update the existing computer object</a:t>
            </a:r>
          </a:p>
        </p:txBody>
      </p:sp>
    </p:spTree>
    <p:extLst>
      <p:ext uri="{BB962C8B-B14F-4D97-AF65-F5344CB8AC3E}">
        <p14:creationId xmlns:p14="http://schemas.microsoft.com/office/powerpoint/2010/main" val="708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052596"/>
          </a:xfrm>
        </p:spPr>
        <p:txBody>
          <a:bodyPr/>
          <a:lstStyle/>
          <a:p>
            <a:r>
              <a:rPr lang="en-US" dirty="0" smtClean="0"/>
              <a:t>Windows Setup Failures</a:t>
            </a:r>
            <a:br>
              <a:rPr lang="en-US" dirty="0" smtClean="0"/>
            </a:br>
            <a:r>
              <a:rPr lang="en-US" sz="3200" dirty="0" smtClean="0">
                <a:gradFill>
                  <a:gsLst>
                    <a:gs pos="0">
                      <a:schemeClr val="accent1"/>
                    </a:gs>
                    <a:gs pos="100000">
                      <a:schemeClr val="accent1"/>
                    </a:gs>
                  </a:gsLst>
                  <a:lin ang="5400000" scaled="0"/>
                </a:gradFill>
              </a:rPr>
              <a:t>Crashes</a:t>
            </a:r>
            <a:endParaRPr lang="en-US" sz="32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896767"/>
            <a:ext cx="11579384" cy="4533549"/>
          </a:xfrm>
        </p:spPr>
        <p:txBody>
          <a:bodyPr/>
          <a:lstStyle/>
          <a:p>
            <a:pPr marL="284163" indent="-284163"/>
            <a:r>
              <a:rPr lang="en-US" sz="1800" dirty="0" smtClean="0"/>
              <a:t>Issue</a:t>
            </a:r>
          </a:p>
          <a:p>
            <a:pPr marL="509588" lvl="1" indent="-225425"/>
            <a:r>
              <a:rPr lang="en-US" sz="1600" dirty="0" smtClean="0"/>
              <a:t>You see this screen instead of new OS</a:t>
            </a:r>
          </a:p>
          <a:p>
            <a:pPr marL="509588" lvl="1" indent="-225425"/>
            <a:r>
              <a:rPr lang="en-US" sz="1600" dirty="0" smtClean="0"/>
              <a:t>Rebooting has the same result</a:t>
            </a:r>
          </a:p>
          <a:p>
            <a:pPr marL="284163" indent="-284163"/>
            <a:r>
              <a:rPr lang="en-US" sz="1800" dirty="0"/>
              <a:t>Causes</a:t>
            </a:r>
          </a:p>
          <a:p>
            <a:pPr marL="509588" lvl="1" indent="-225425"/>
            <a:r>
              <a:rPr lang="en-US" sz="1600" dirty="0"/>
              <a:t>Blue screen crash</a:t>
            </a:r>
          </a:p>
          <a:p>
            <a:pPr marL="749300" lvl="2" indent="-239713"/>
            <a:r>
              <a:rPr lang="en-US" sz="1400" dirty="0" smtClean="0"/>
              <a:t>Bad driver (e.g., x64 injected into x86) </a:t>
            </a:r>
          </a:p>
          <a:p>
            <a:pPr marL="749300" lvl="2" indent="-239713"/>
            <a:r>
              <a:rPr lang="en-US" sz="1400" dirty="0" smtClean="0"/>
              <a:t>Missing mass storage driver</a:t>
            </a:r>
          </a:p>
          <a:p>
            <a:pPr marL="284163" indent="-284163"/>
            <a:r>
              <a:rPr lang="en-US" sz="1800" dirty="0"/>
              <a:t>Key learning</a:t>
            </a:r>
          </a:p>
          <a:p>
            <a:pPr marL="509588" lvl="1" indent="-225425"/>
            <a:r>
              <a:rPr lang="en-US" sz="1600" dirty="0"/>
              <a:t>To get more information, uncheck “Automatically restart” on </a:t>
            </a:r>
            <a:br>
              <a:rPr lang="en-US" sz="1600" dirty="0"/>
            </a:br>
            <a:r>
              <a:rPr lang="en-US" sz="1600" dirty="0"/>
              <a:t>system failure or set registry key in the OS image</a:t>
            </a:r>
          </a:p>
          <a:p>
            <a:pPr marL="749300" lvl="2" indent="-239713"/>
            <a:r>
              <a:rPr lang="en-US" sz="1400" dirty="0"/>
              <a:t>HKLM\System\</a:t>
            </a:r>
            <a:r>
              <a:rPr lang="en-US" sz="1400" dirty="0" err="1"/>
              <a:t>CurrentControlSet</a:t>
            </a:r>
            <a:r>
              <a:rPr lang="en-US" sz="1400" dirty="0"/>
              <a:t>\Control\</a:t>
            </a:r>
            <a:r>
              <a:rPr lang="en-US" sz="1400" dirty="0" err="1"/>
              <a:t>CrashControl</a:t>
            </a:r>
            <a:r>
              <a:rPr lang="en-US" sz="1400" dirty="0"/>
              <a:t>\</a:t>
            </a:r>
            <a:r>
              <a:rPr lang="en-US" sz="1400" dirty="0" err="1"/>
              <a:t>AutoReboot</a:t>
            </a:r>
            <a:r>
              <a:rPr lang="en-US" sz="1400" dirty="0"/>
              <a:t>=0</a:t>
            </a:r>
          </a:p>
          <a:p>
            <a:pPr marL="749300" lvl="2" indent="-239713"/>
            <a:r>
              <a:rPr lang="en-US" sz="1400" dirty="0">
                <a:hlinkClick r:id="rId2"/>
              </a:rPr>
              <a:t>http://support.microsoft.com/kb/307973</a:t>
            </a:r>
            <a:endParaRPr lang="en-US" sz="1400" dirty="0"/>
          </a:p>
          <a:p>
            <a:pPr marL="509588" lvl="1" indent="-225425"/>
            <a:r>
              <a:rPr lang="en-US" sz="1600" dirty="0"/>
              <a:t>STOP 0x7B: Mass storage driver issue</a:t>
            </a:r>
          </a:p>
          <a:p>
            <a:pPr marL="749300" lvl="2" indent="-239713"/>
            <a:r>
              <a:rPr lang="en-US" sz="1400" dirty="0">
                <a:hlinkClick r:id="rId3"/>
              </a:rPr>
              <a:t>http://support.microsoft.com/kb/324103</a:t>
            </a:r>
            <a:r>
              <a:rPr lang="en-US" sz="1400" dirty="0"/>
              <a:t> </a:t>
            </a:r>
          </a:p>
          <a:p>
            <a:pPr marL="509588" lvl="1" indent="-225425"/>
            <a:r>
              <a:rPr lang="en-US" sz="1600" dirty="0"/>
              <a:t>Status 0xc0000359: Wrong driver platform</a:t>
            </a:r>
          </a:p>
          <a:p>
            <a:pPr marL="749300" lvl="2" indent="-239713"/>
            <a:r>
              <a:rPr lang="en-US" sz="1400" dirty="0">
                <a:hlinkClick r:id="rId4"/>
              </a:rPr>
              <a:t>http://support.microsoft.com/kb/2008373</a:t>
            </a:r>
            <a:r>
              <a:rPr lang="en-US" sz="1400" dirty="0"/>
              <a:t> </a:t>
            </a:r>
          </a:p>
          <a:p>
            <a:pPr marL="509588" lvl="1" indent="-225425"/>
            <a:r>
              <a:rPr lang="en-US" sz="1600" dirty="0"/>
              <a:t>Dumps may be required</a:t>
            </a:r>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36765" y="1905000"/>
            <a:ext cx="4531360" cy="339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937890" y="6321623"/>
            <a:ext cx="2730235" cy="307777"/>
          </a:xfrm>
          <a:prstGeom prst="rect">
            <a:avLst/>
          </a:prstGeom>
        </p:spPr>
        <p:txBody>
          <a:bodyPr wrap="none">
            <a:spAutoFit/>
          </a:bodyPr>
          <a:lstStyle/>
          <a:p>
            <a:pPr lvl="2" algn="just"/>
            <a:r>
              <a:rPr lang="en-US" sz="1400" dirty="0">
                <a:hlinkClick r:id="rId6"/>
              </a:rPr>
              <a:t>Blue screen pictures</a:t>
            </a:r>
            <a:endParaRPr lang="en-US" sz="1400" dirty="0"/>
          </a:p>
        </p:txBody>
      </p:sp>
    </p:spTree>
    <p:extLst>
      <p:ext uri="{BB962C8B-B14F-4D97-AF65-F5344CB8AC3E}">
        <p14:creationId xmlns:p14="http://schemas.microsoft.com/office/powerpoint/2010/main" val="255541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Common Issues</a:t>
            </a:r>
            <a:endParaRPr lang="en-US" dirty="0"/>
          </a:p>
        </p:txBody>
      </p:sp>
      <p:sp>
        <p:nvSpPr>
          <p:cNvPr id="7" name="Subtitle 6"/>
          <p:cNvSpPr>
            <a:spLocks noGrp="1"/>
          </p:cNvSpPr>
          <p:nvPr>
            <p:ph type="subTitle" idx="1"/>
          </p:nvPr>
        </p:nvSpPr>
        <p:spPr/>
        <p:txBody>
          <a:bodyPr/>
          <a:lstStyle/>
          <a:p>
            <a:r>
              <a:rPr lang="en-US" smtClean="0"/>
              <a:t>Windows PE</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70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Windows PE Failures</a:t>
            </a:r>
            <a:br>
              <a:rPr lang="en-US" dirty="0" smtClean="0"/>
            </a:br>
            <a:r>
              <a:rPr lang="en-US" sz="3600" dirty="0" smtClean="0">
                <a:gradFill>
                  <a:gsLst>
                    <a:gs pos="0">
                      <a:schemeClr val="accent1"/>
                    </a:gs>
                    <a:gs pos="100000">
                      <a:schemeClr val="accent1"/>
                    </a:gs>
                  </a:gsLst>
                  <a:lin ang="5400000" scaled="0"/>
                </a:gradFill>
              </a:rPr>
              <a:t>Networking issues</a:t>
            </a:r>
            <a:endParaRPr lang="en-US" sz="3600" dirty="0">
              <a:gradFill>
                <a:gsLst>
                  <a:gs pos="0">
                    <a:schemeClr val="accent1"/>
                  </a:gs>
                  <a:gs pos="100000">
                    <a:schemeClr val="accent1"/>
                  </a:gs>
                </a:gsLst>
                <a:lin ang="5400000" scaled="0"/>
              </a:gradFill>
            </a:endParaRPr>
          </a:p>
        </p:txBody>
      </p:sp>
      <p:sp>
        <p:nvSpPr>
          <p:cNvPr id="4" name="Content Placeholder 3"/>
          <p:cNvSpPr>
            <a:spLocks noGrp="1"/>
          </p:cNvSpPr>
          <p:nvPr>
            <p:ph type="body" sz="quarter" idx="10"/>
          </p:nvPr>
        </p:nvSpPr>
        <p:spPr>
          <a:xfrm>
            <a:off x="507868" y="1905000"/>
            <a:ext cx="11173090" cy="4084195"/>
          </a:xfrm>
        </p:spPr>
        <p:txBody>
          <a:bodyPr/>
          <a:lstStyle/>
          <a:p>
            <a:pPr marL="344488" indent="-344488"/>
            <a:r>
              <a:rPr lang="en-US" sz="2000" dirty="0" smtClean="0"/>
              <a:t>Issue</a:t>
            </a:r>
          </a:p>
          <a:p>
            <a:pPr marL="630238" lvl="1" indent="-285750"/>
            <a:r>
              <a:rPr lang="en-US" sz="1800" dirty="0" smtClean="0"/>
              <a:t>A connection to the deployment </a:t>
            </a:r>
            <a:br>
              <a:rPr lang="en-US" sz="1800" dirty="0" smtClean="0"/>
            </a:br>
            <a:r>
              <a:rPr lang="en-US" sz="1800" dirty="0" smtClean="0"/>
              <a:t>share &lt;share&gt; could not be made</a:t>
            </a:r>
          </a:p>
          <a:p>
            <a:pPr marL="630238" lvl="1" indent="-285750"/>
            <a:r>
              <a:rPr lang="en-US" sz="1800" dirty="0" smtClean="0"/>
              <a:t>Failed to find a valid network adapter</a:t>
            </a:r>
          </a:p>
          <a:p>
            <a:pPr marL="630238" lvl="1" indent="-285750"/>
            <a:r>
              <a:rPr lang="en-US" sz="1800" dirty="0" smtClean="0"/>
              <a:t>An error occurred while retrieving </a:t>
            </a:r>
            <a:br>
              <a:rPr lang="en-US" sz="1800" dirty="0" smtClean="0"/>
            </a:br>
            <a:r>
              <a:rPr lang="en-US" sz="1800" dirty="0" smtClean="0"/>
              <a:t>policy for this computer (0x80072EE7)</a:t>
            </a:r>
          </a:p>
          <a:p>
            <a:pPr marL="344488" indent="-344488"/>
            <a:r>
              <a:rPr lang="en-US" sz="2000" dirty="0"/>
              <a:t>Causes</a:t>
            </a:r>
          </a:p>
          <a:p>
            <a:pPr marL="630238" lvl="1" indent="-285750"/>
            <a:r>
              <a:rPr lang="en-US" sz="1800" dirty="0"/>
              <a:t>No DHCP address received (</a:t>
            </a:r>
            <a:r>
              <a:rPr lang="en-US" sz="1800" dirty="0" err="1"/>
              <a:t>portfast</a:t>
            </a:r>
            <a:r>
              <a:rPr lang="en-US" sz="1800" dirty="0"/>
              <a:t>)</a:t>
            </a:r>
          </a:p>
          <a:p>
            <a:pPr marL="630238" lvl="1" indent="-285750"/>
            <a:r>
              <a:rPr lang="en-US" sz="1800" dirty="0"/>
              <a:t>No network driver</a:t>
            </a:r>
          </a:p>
          <a:p>
            <a:pPr marL="630238" lvl="1" indent="-285750"/>
            <a:r>
              <a:rPr lang="en-US" sz="1800" dirty="0"/>
              <a:t>Name resolution issue</a:t>
            </a:r>
          </a:p>
          <a:p>
            <a:pPr marL="344488" indent="-344488"/>
            <a:r>
              <a:rPr lang="en-US" sz="2000" dirty="0"/>
              <a:t>Key learning</a:t>
            </a:r>
          </a:p>
          <a:p>
            <a:pPr marL="630238" lvl="1" indent="-285750"/>
            <a:r>
              <a:rPr lang="en-US" sz="1800" dirty="0"/>
              <a:t>Press F8 to get to a command prompt, </a:t>
            </a:r>
            <a:r>
              <a:rPr lang="en-US" sz="1800" dirty="0" smtClean="0"/>
              <a:t/>
            </a:r>
            <a:br>
              <a:rPr lang="en-US" sz="1800" dirty="0" smtClean="0"/>
            </a:br>
            <a:r>
              <a:rPr lang="en-US" sz="1800" dirty="0" smtClean="0"/>
              <a:t>IPCONFIG </a:t>
            </a:r>
            <a:r>
              <a:rPr lang="en-US" sz="1800" dirty="0"/>
              <a:t>to see networking details</a:t>
            </a:r>
            <a:r>
              <a:rPr lang="en-US" sz="1800" dirty="0" smtClean="0"/>
              <a:t>, </a:t>
            </a:r>
            <a:br>
              <a:rPr lang="en-US" sz="1800" dirty="0" smtClean="0"/>
            </a:br>
            <a:r>
              <a:rPr lang="en-US" sz="1800" dirty="0" smtClean="0"/>
              <a:t>PING/NSLOOKUP to </a:t>
            </a:r>
            <a:r>
              <a:rPr lang="en-US" sz="1800" dirty="0"/>
              <a:t>check name resolution</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22900" y="1904704"/>
            <a:ext cx="5901156" cy="291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5800" y="2749606"/>
            <a:ext cx="5895559" cy="291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69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Common Issues</a:t>
            </a:r>
            <a:br>
              <a:rPr lang="en-US" smtClean="0"/>
            </a:br>
            <a:endParaRPr lang="en-US" dirty="0"/>
          </a:p>
        </p:txBody>
      </p:sp>
      <p:sp>
        <p:nvSpPr>
          <p:cNvPr id="7" name="Subtitle 6"/>
          <p:cNvSpPr>
            <a:spLocks noGrp="1"/>
          </p:cNvSpPr>
          <p:nvPr>
            <p:ph type="subTitle" idx="1"/>
          </p:nvPr>
        </p:nvSpPr>
        <p:spPr/>
        <p:txBody>
          <a:bodyPr/>
          <a:lstStyle/>
          <a:p>
            <a:r>
              <a:rPr lang="en-US" smtClean="0"/>
              <a:t>Microsoft Deployment Toolkit</a:t>
            </a: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70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smtClean="0"/>
              <a:t>Microsoft Deployment Toolkit</a:t>
            </a:r>
            <a:br>
              <a:rPr lang="en-US" dirty="0" smtClean="0"/>
            </a:br>
            <a:r>
              <a:rPr lang="en-US" sz="3600" dirty="0" smtClean="0">
                <a:gradFill>
                  <a:gsLst>
                    <a:gs pos="0">
                      <a:schemeClr val="accent1"/>
                    </a:gs>
                    <a:gs pos="100000">
                      <a:schemeClr val="accent1"/>
                    </a:gs>
                  </a:gsLst>
                  <a:lin ang="5400000" scaled="0"/>
                </a:gradFill>
              </a:rPr>
              <a:t>Catalog generation error</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4588949"/>
          </a:xfrm>
        </p:spPr>
        <p:txBody>
          <a:bodyPr/>
          <a:lstStyle/>
          <a:p>
            <a:pPr marL="404813" indent="-404813"/>
            <a:r>
              <a:rPr lang="en-US" sz="2400" dirty="0" smtClean="0"/>
              <a:t>Issue</a:t>
            </a:r>
          </a:p>
          <a:p>
            <a:pPr marL="749300" lvl="1" indent="-344488"/>
            <a:r>
              <a:rPr lang="en-US" sz="2000" dirty="0" smtClean="0"/>
              <a:t>When trying to edit an unattend.xml associated with </a:t>
            </a:r>
            <a:br>
              <a:rPr lang="en-US" sz="2000" dirty="0" smtClean="0"/>
            </a:br>
            <a:r>
              <a:rPr lang="en-US" sz="2000" dirty="0" smtClean="0"/>
              <a:t>a custom WIM image, a catalog (CLG) file needs to </a:t>
            </a:r>
            <a:br>
              <a:rPr lang="en-US" sz="2000" dirty="0" smtClean="0"/>
            </a:br>
            <a:r>
              <a:rPr lang="en-US" sz="2000" dirty="0" smtClean="0"/>
              <a:t>be generated matching what is in the image</a:t>
            </a:r>
          </a:p>
          <a:p>
            <a:pPr marL="749300" lvl="1" indent="-344488"/>
            <a:r>
              <a:rPr lang="en-US" sz="2000" dirty="0" smtClean="0"/>
              <a:t>Catalog generation fails</a:t>
            </a:r>
          </a:p>
          <a:p>
            <a:pPr marL="404813" indent="-404813"/>
            <a:r>
              <a:rPr lang="en-US" sz="2400" dirty="0"/>
              <a:t>Causes</a:t>
            </a:r>
          </a:p>
          <a:p>
            <a:pPr marL="749300" lvl="1" indent="-344488"/>
            <a:r>
              <a:rPr lang="en-US" sz="2000" dirty="0"/>
              <a:t>Unable to mount the WIM (fails quickly), often a </a:t>
            </a:r>
            <a:br>
              <a:rPr lang="en-US" sz="2000" dirty="0"/>
            </a:br>
            <a:r>
              <a:rPr lang="en-US" sz="2000" dirty="0"/>
              <a:t>WIMGAPI issue</a:t>
            </a:r>
          </a:p>
          <a:p>
            <a:pPr marL="749300" lvl="1" indent="-344488"/>
            <a:r>
              <a:rPr lang="en-US" sz="2000" dirty="0"/>
              <a:t>Issues with antivirus software (fails slowly) when it tries </a:t>
            </a:r>
            <a:r>
              <a:rPr lang="en-US" sz="2000" dirty="0" smtClean="0"/>
              <a:t/>
            </a:r>
            <a:br>
              <a:rPr lang="en-US" sz="2000" dirty="0" smtClean="0"/>
            </a:br>
            <a:r>
              <a:rPr lang="en-US" sz="2000" dirty="0" smtClean="0"/>
              <a:t>to mount </a:t>
            </a:r>
            <a:r>
              <a:rPr lang="en-US" sz="2000" dirty="0"/>
              <a:t>registry hives from the image</a:t>
            </a:r>
          </a:p>
          <a:p>
            <a:pPr marL="749300" lvl="1" indent="-344488"/>
            <a:r>
              <a:rPr lang="en-US" sz="2000" dirty="0"/>
              <a:t>Unsupported for an x86 WIM on an x64 OS (fails slowly)</a:t>
            </a:r>
          </a:p>
          <a:p>
            <a:pPr marL="1035050" lvl="2" indent="-285750"/>
            <a:r>
              <a:rPr lang="en-US" sz="1800" dirty="0"/>
              <a:t>See note at </a:t>
            </a:r>
            <a:r>
              <a:rPr lang="en-US" sz="1800" dirty="0">
                <a:hlinkClick r:id="rId2"/>
              </a:rPr>
              <a:t>http://technet.microsoft.com/en-us/library/dd744500(WS.10).</a:t>
            </a:r>
            <a:r>
              <a:rPr lang="en-US" sz="1800" dirty="0" smtClean="0">
                <a:hlinkClick r:id="rId2"/>
              </a:rPr>
              <a:t>aspx</a:t>
            </a:r>
            <a:r>
              <a:rPr lang="en-US" sz="1800" dirty="0" smtClean="0"/>
              <a:t> </a:t>
            </a:r>
          </a:p>
          <a:p>
            <a:pPr marL="404813" indent="-404813"/>
            <a:r>
              <a:rPr lang="en-US" sz="2400" dirty="0"/>
              <a:t>Key learning</a:t>
            </a:r>
          </a:p>
          <a:p>
            <a:pPr marL="749300" lvl="1" indent="-344488"/>
            <a:r>
              <a:rPr lang="en-US" sz="2000" dirty="0"/>
              <a:t>You might need to use an x86 OS to generate a catalog for x86 </a:t>
            </a:r>
            <a:r>
              <a:rPr lang="en-US" sz="2000" dirty="0" err="1"/>
              <a:t>OSes</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3187" y="1905000"/>
            <a:ext cx="356493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43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smtClean="0"/>
              <a:t>Microsoft Deployment Toolkit</a:t>
            </a:r>
            <a:br>
              <a:rPr lang="en-US" dirty="0" smtClean="0"/>
            </a:br>
            <a:r>
              <a:rPr lang="en-US" sz="3600" dirty="0">
                <a:gradFill>
                  <a:gsLst>
                    <a:gs pos="0">
                      <a:schemeClr val="accent1"/>
                    </a:gs>
                    <a:gs pos="100000">
                      <a:schemeClr val="accent1"/>
                    </a:gs>
                  </a:gsLst>
                  <a:lin ang="5400000" scaled="0"/>
                </a:gradFill>
              </a:rPr>
              <a:t>Unable to find SETUP</a:t>
            </a:r>
          </a:p>
        </p:txBody>
      </p:sp>
      <p:sp>
        <p:nvSpPr>
          <p:cNvPr id="3" name="Text Placeholder 2"/>
          <p:cNvSpPr>
            <a:spLocks noGrp="1"/>
          </p:cNvSpPr>
          <p:nvPr>
            <p:ph type="body" sz="quarter" idx="10"/>
          </p:nvPr>
        </p:nvSpPr>
        <p:spPr>
          <a:xfrm>
            <a:off x="519863" y="1905000"/>
            <a:ext cx="11148261" cy="4838248"/>
          </a:xfrm>
        </p:spPr>
        <p:txBody>
          <a:bodyPr/>
          <a:lstStyle/>
          <a:p>
            <a:pPr marL="404813" indent="-404813"/>
            <a:r>
              <a:rPr lang="en-US" sz="2400" dirty="0" smtClean="0"/>
              <a:t>Issue</a:t>
            </a:r>
          </a:p>
          <a:p>
            <a:pPr marL="749300" lvl="1" indent="-344488"/>
            <a:r>
              <a:rPr lang="en-US" sz="2000" dirty="0" smtClean="0"/>
              <a:t>When deploying Windows 7 via MDT Lite Touch, </a:t>
            </a:r>
            <a:br>
              <a:rPr lang="en-US" sz="2000" dirty="0" smtClean="0"/>
            </a:br>
            <a:r>
              <a:rPr lang="en-US" sz="2000" dirty="0" smtClean="0"/>
              <a:t>the OS install fails with an error</a:t>
            </a:r>
          </a:p>
          <a:p>
            <a:pPr marL="1035050" lvl="2" indent="-285750"/>
            <a:r>
              <a:rPr lang="en-US" sz="1800" dirty="0"/>
              <a:t>ERROR - Unable to find SETUP, </a:t>
            </a:r>
            <a:r>
              <a:rPr lang="en-US" sz="1800" dirty="0" smtClean="0"/>
              <a:t>needed </a:t>
            </a:r>
            <a:r>
              <a:rPr lang="en-US" sz="1800" dirty="0"/>
              <a:t>to install </a:t>
            </a:r>
            <a:r>
              <a:rPr lang="en-US" sz="1800" dirty="0" smtClean="0"/>
              <a:t/>
            </a:r>
            <a:br>
              <a:rPr lang="en-US" sz="1800" dirty="0" smtClean="0"/>
            </a:br>
            <a:r>
              <a:rPr lang="en-US" sz="1800" dirty="0" smtClean="0"/>
              <a:t>the image</a:t>
            </a:r>
          </a:p>
          <a:p>
            <a:pPr marL="404813" indent="-404813"/>
            <a:r>
              <a:rPr lang="en-US" sz="2400" dirty="0"/>
              <a:t>Cause</a:t>
            </a:r>
          </a:p>
          <a:p>
            <a:pPr marL="749300" lvl="1" indent="-344488"/>
            <a:r>
              <a:rPr lang="en-US" sz="2000" dirty="0"/>
              <a:t>MDT Lite Touch always uses SETUP.EXE to </a:t>
            </a:r>
            <a:r>
              <a:rPr lang="en-US" sz="2000" dirty="0" smtClean="0"/>
              <a:t/>
            </a:r>
            <a:br>
              <a:rPr lang="en-US" sz="2000" dirty="0" smtClean="0"/>
            </a:br>
            <a:r>
              <a:rPr lang="en-US" sz="2000" dirty="0" smtClean="0"/>
              <a:t>install the </a:t>
            </a:r>
            <a:r>
              <a:rPr lang="en-US" sz="2000" dirty="0"/>
              <a:t>OS</a:t>
            </a:r>
          </a:p>
          <a:p>
            <a:pPr marL="749300" lvl="1" indent="-344488"/>
            <a:r>
              <a:rPr lang="en-US" sz="2000" dirty="0"/>
              <a:t>If you import an image without SETUP files from the </a:t>
            </a:r>
            <a:r>
              <a:rPr lang="en-US" sz="2000" dirty="0" smtClean="0"/>
              <a:t/>
            </a:r>
            <a:br>
              <a:rPr lang="en-US" sz="2000" dirty="0" smtClean="0"/>
            </a:br>
            <a:r>
              <a:rPr lang="en-US" sz="2000" dirty="0" smtClean="0"/>
              <a:t>original media</a:t>
            </a:r>
            <a:r>
              <a:rPr lang="en-US" sz="2000" dirty="0"/>
              <a:t>, it will try to find another copy of the </a:t>
            </a:r>
            <a:r>
              <a:rPr lang="en-US" sz="2000" dirty="0" smtClean="0"/>
              <a:t/>
            </a:r>
            <a:br>
              <a:rPr lang="en-US" sz="2000" dirty="0" smtClean="0"/>
            </a:br>
            <a:r>
              <a:rPr lang="en-US" sz="2000" dirty="0" smtClean="0"/>
              <a:t>deployment </a:t>
            </a:r>
            <a:r>
              <a:rPr lang="en-US" sz="2000" dirty="0"/>
              <a:t>share</a:t>
            </a:r>
          </a:p>
          <a:p>
            <a:pPr marL="749300" lvl="1" indent="-344488"/>
            <a:r>
              <a:rPr lang="en-US" sz="2000" dirty="0"/>
              <a:t>If there are no matching copies, it fails</a:t>
            </a:r>
          </a:p>
          <a:p>
            <a:pPr marL="404813" indent="-404813"/>
            <a:r>
              <a:rPr lang="en-US" sz="2400" dirty="0"/>
              <a:t>Key learning</a:t>
            </a:r>
          </a:p>
          <a:p>
            <a:pPr marL="749300" lvl="1" indent="-344488"/>
            <a:r>
              <a:rPr lang="en-US" sz="2000" dirty="0"/>
              <a:t>Make sure at least one image on the deployment share (or media) has source files</a:t>
            </a:r>
          </a:p>
          <a:p>
            <a:pPr marL="749300" lvl="1" indent="-344488"/>
            <a:r>
              <a:rPr lang="en-US" sz="2000" dirty="0"/>
              <a:t>See the MDT troubleshooting guide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1822" y="1906589"/>
            <a:ext cx="4142232" cy="295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2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5"/>
          <p:cNvSpPr>
            <a:spLocks/>
          </p:cNvSpPr>
          <p:nvPr/>
        </p:nvSpPr>
        <p:spPr bwMode="auto">
          <a:xfrm rot="20580151">
            <a:off x="-770863" y="2432186"/>
            <a:ext cx="12966133" cy="2438400"/>
          </a:xfrm>
          <a:custGeom>
            <a:avLst/>
            <a:gdLst>
              <a:gd name="connsiteX0" fmla="*/ 0 w 6935"/>
              <a:gd name="connsiteY0" fmla="*/ 1852 h 1852"/>
              <a:gd name="connsiteX1" fmla="*/ 4777 w 6935"/>
              <a:gd name="connsiteY1" fmla="*/ 1085 h 1852"/>
              <a:gd name="connsiteX2" fmla="*/ 6435 w 6935"/>
              <a:gd name="connsiteY2" fmla="*/ 618 h 1852"/>
              <a:gd name="connsiteX3" fmla="*/ 6353 w 6935"/>
              <a:gd name="connsiteY3" fmla="*/ 1011 h 1852"/>
              <a:gd name="connsiteX4" fmla="*/ 6935 w 6935"/>
              <a:gd name="connsiteY4" fmla="*/ 327 h 1852"/>
              <a:gd name="connsiteX5" fmla="*/ 6219 w 6935"/>
              <a:gd name="connsiteY5" fmla="*/ 0 h 1852"/>
              <a:gd name="connsiteX6" fmla="*/ 6417 w 6935"/>
              <a:gd name="connsiteY6" fmla="*/ 271 h 1852"/>
              <a:gd name="connsiteX7" fmla="*/ 3397 w 6935"/>
              <a:gd name="connsiteY7" fmla="*/ 487 h 1852"/>
              <a:gd name="connsiteX8" fmla="*/ 126 w 6935"/>
              <a:gd name="connsiteY8" fmla="*/ 205 h 1852"/>
              <a:gd name="connsiteX9" fmla="*/ 0 w 6935"/>
              <a:gd name="connsiteY9" fmla="*/ 1852 h 1852"/>
              <a:gd name="connsiteX0" fmla="*/ 15 w 6809"/>
              <a:gd name="connsiteY0" fmla="*/ 1852 h 1852"/>
              <a:gd name="connsiteX1" fmla="*/ 4651 w 6809"/>
              <a:gd name="connsiteY1" fmla="*/ 1085 h 1852"/>
              <a:gd name="connsiteX2" fmla="*/ 6309 w 6809"/>
              <a:gd name="connsiteY2" fmla="*/ 618 h 1852"/>
              <a:gd name="connsiteX3" fmla="*/ 6227 w 6809"/>
              <a:gd name="connsiteY3" fmla="*/ 1011 h 1852"/>
              <a:gd name="connsiteX4" fmla="*/ 6809 w 6809"/>
              <a:gd name="connsiteY4" fmla="*/ 327 h 1852"/>
              <a:gd name="connsiteX5" fmla="*/ 6093 w 6809"/>
              <a:gd name="connsiteY5" fmla="*/ 0 h 1852"/>
              <a:gd name="connsiteX6" fmla="*/ 6291 w 6809"/>
              <a:gd name="connsiteY6" fmla="*/ 271 h 1852"/>
              <a:gd name="connsiteX7" fmla="*/ 3271 w 6809"/>
              <a:gd name="connsiteY7" fmla="*/ 487 h 1852"/>
              <a:gd name="connsiteX8" fmla="*/ 0 w 6809"/>
              <a:gd name="connsiteY8" fmla="*/ 205 h 1852"/>
              <a:gd name="connsiteX9" fmla="*/ 15 w 6809"/>
              <a:gd name="connsiteY9" fmla="*/ 1852 h 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9" h="1852">
                <a:moveTo>
                  <a:pt x="15" y="1852"/>
                </a:moveTo>
                <a:cubicBezTo>
                  <a:pt x="15" y="1852"/>
                  <a:pt x="2827" y="1442"/>
                  <a:pt x="4651" y="1085"/>
                </a:cubicBezTo>
                <a:cubicBezTo>
                  <a:pt x="6079" y="806"/>
                  <a:pt x="6309" y="618"/>
                  <a:pt x="6309" y="618"/>
                </a:cubicBezTo>
                <a:cubicBezTo>
                  <a:pt x="6282" y="749"/>
                  <a:pt x="6254" y="880"/>
                  <a:pt x="6227" y="1011"/>
                </a:cubicBezTo>
                <a:lnTo>
                  <a:pt x="6809" y="327"/>
                </a:lnTo>
                <a:lnTo>
                  <a:pt x="6093" y="0"/>
                </a:lnTo>
                <a:lnTo>
                  <a:pt x="6291" y="271"/>
                </a:lnTo>
                <a:cubicBezTo>
                  <a:pt x="6291" y="271"/>
                  <a:pt x="5830" y="386"/>
                  <a:pt x="3271" y="487"/>
                </a:cubicBezTo>
                <a:cubicBezTo>
                  <a:pt x="1541" y="555"/>
                  <a:pt x="0" y="205"/>
                  <a:pt x="0" y="205"/>
                </a:cubicBezTo>
                <a:lnTo>
                  <a:pt x="15" y="18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Title 16"/>
          <p:cNvSpPr>
            <a:spLocks noGrp="1"/>
          </p:cNvSpPr>
          <p:nvPr>
            <p:ph type="title"/>
          </p:nvPr>
        </p:nvSpPr>
        <p:spPr>
          <a:xfrm>
            <a:off x="519112" y="228600"/>
            <a:ext cx="11149013" cy="1107996"/>
          </a:xfrm>
        </p:spPr>
        <p:txBody>
          <a:bodyPr/>
          <a:lstStyle/>
          <a:p>
            <a:r>
              <a:rPr lang="en-US" dirty="0" smtClean="0"/>
              <a:t>Windows 7 Deployment</a:t>
            </a:r>
            <a:br>
              <a:rPr lang="en-US" dirty="0" smtClean="0"/>
            </a:br>
            <a:r>
              <a:rPr lang="en-US" sz="3600" dirty="0" smtClean="0">
                <a:gradFill>
                  <a:gsLst>
                    <a:gs pos="0">
                      <a:schemeClr val="accent1"/>
                    </a:gs>
                    <a:gs pos="100000">
                      <a:schemeClr val="accent1"/>
                    </a:gs>
                  </a:gsLst>
                  <a:lin ang="5400000" scaled="0"/>
                </a:gradFill>
              </a:rPr>
              <a:t>A range of solutions</a:t>
            </a:r>
            <a:endParaRPr lang="en-US" sz="3600" dirty="0">
              <a:gradFill>
                <a:gsLst>
                  <a:gs pos="0">
                    <a:schemeClr val="accent1"/>
                  </a:gs>
                  <a:gs pos="100000">
                    <a:schemeClr val="accent1"/>
                  </a:gs>
                </a:gsLst>
                <a:lin ang="5400000" scaled="0"/>
              </a:gradFill>
            </a:endParaRPr>
          </a:p>
        </p:txBody>
      </p:sp>
      <p:sp>
        <p:nvSpPr>
          <p:cNvPr id="2" name="Text Placeholder 1"/>
          <p:cNvSpPr>
            <a:spLocks noGrp="1"/>
          </p:cNvSpPr>
          <p:nvPr>
            <p:ph type="body" sz="quarter" idx="10"/>
          </p:nvPr>
        </p:nvSpPr>
        <p:spPr>
          <a:xfrm>
            <a:off x="519112" y="1901371"/>
            <a:ext cx="11149013" cy="886397"/>
          </a:xfrm>
        </p:spPr>
        <p:txBody>
          <a:bodyPr/>
          <a:lstStyle/>
          <a:p>
            <a:r>
              <a:rPr lang="en-US" dirty="0">
                <a:gradFill>
                  <a:gsLst>
                    <a:gs pos="0">
                      <a:schemeClr val="tx1"/>
                    </a:gs>
                    <a:gs pos="100000">
                      <a:schemeClr val="tx1"/>
                    </a:gs>
                  </a:gsLst>
                  <a:lin ang="5400000" scaled="0"/>
                </a:gradFill>
              </a:rPr>
              <a:t>We will spend some time </a:t>
            </a:r>
            <a:r>
              <a:rPr lang="en-US" dirty="0" smtClean="0">
                <a:gradFill>
                  <a:gsLst>
                    <a:gs pos="0">
                      <a:schemeClr val="tx1"/>
                    </a:gs>
                    <a:gs pos="100000">
                      <a:schemeClr val="tx1"/>
                    </a:gs>
                  </a:gsLst>
                  <a:lin ang="5400000" scaled="0"/>
                </a:gradFill>
              </a:rPr>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on </a:t>
            </a:r>
            <a:r>
              <a:rPr lang="en-US" dirty="0">
                <a:gradFill>
                  <a:gsLst>
                    <a:gs pos="0">
                      <a:schemeClr val="tx1"/>
                    </a:gs>
                    <a:gs pos="100000">
                      <a:schemeClr val="tx1"/>
                    </a:gs>
                  </a:gsLst>
                  <a:lin ang="5400000" scaled="0"/>
                </a:gradFill>
              </a:rPr>
              <a:t>each of </a:t>
            </a:r>
            <a:r>
              <a:rPr lang="en-US" dirty="0" smtClean="0">
                <a:gradFill>
                  <a:gsLst>
                    <a:gs pos="0">
                      <a:schemeClr val="tx1"/>
                    </a:gs>
                    <a:gs pos="100000">
                      <a:schemeClr val="tx1"/>
                    </a:gs>
                  </a:gsLst>
                  <a:lin ang="5400000" scaled="0"/>
                </a:gradFill>
              </a:rPr>
              <a:t>these</a:t>
            </a:r>
            <a:endParaRPr lang="en-US" dirty="0">
              <a:gradFill>
                <a:gsLst>
                  <a:gs pos="0">
                    <a:schemeClr val="tx1"/>
                  </a:gs>
                  <a:gs pos="100000">
                    <a:schemeClr val="tx1"/>
                  </a:gs>
                </a:gsLst>
                <a:lin ang="5400000" scaled="0"/>
              </a:gradFill>
            </a:endParaRPr>
          </a:p>
        </p:txBody>
      </p:sp>
      <p:sp>
        <p:nvSpPr>
          <p:cNvPr id="4" name="Freeform 3"/>
          <p:cNvSpPr/>
          <p:nvPr/>
        </p:nvSpPr>
        <p:spPr>
          <a:xfrm>
            <a:off x="525651" y="5108416"/>
            <a:ext cx="2468880" cy="914400"/>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7158" tIns="127158" rIns="127158" bIns="127158" numCol="1" spcCol="1270" anchor="ctr" anchorCtr="0">
            <a:noAutofit/>
          </a:bodyPr>
          <a:lstStyle/>
          <a:p>
            <a:pPr lvl="0" algn="ctr" defTabSz="914099" fontAlgn="base">
              <a:lnSpc>
                <a:spcPct val="90000"/>
              </a:lnSpc>
              <a:spcBef>
                <a:spcPct val="0"/>
              </a:spcBef>
              <a:spcAft>
                <a:spcPct val="0"/>
              </a:spcAft>
            </a:pPr>
            <a:r>
              <a:rPr lang="en-US" sz="2000" dirty="0">
                <a:gradFill>
                  <a:gsLst>
                    <a:gs pos="0">
                      <a:schemeClr val="tx1"/>
                    </a:gs>
                    <a:gs pos="100000">
                      <a:schemeClr val="tx1"/>
                    </a:gs>
                  </a:gsLst>
                  <a:lin ang="5400000" scaled="0"/>
                </a:gradFill>
                <a:latin typeface="Arial" pitchFamily="34" charset="0"/>
              </a:rPr>
              <a:t>Build your own </a:t>
            </a:r>
            <a:r>
              <a:rPr lang="en-US" sz="2000" dirty="0" smtClean="0">
                <a:gradFill>
                  <a:gsLst>
                    <a:gs pos="0">
                      <a:schemeClr val="tx1"/>
                    </a:gs>
                    <a:gs pos="100000">
                      <a:schemeClr val="tx1"/>
                    </a:gs>
                  </a:gsLst>
                  <a:lin ang="5400000" scaled="0"/>
                </a:gradFill>
                <a:latin typeface="Arial" pitchFamily="34" charset="0"/>
              </a:rPr>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a:t>
            </a:r>
            <a:r>
              <a:rPr lang="en-US" sz="2000" dirty="0">
                <a:gradFill>
                  <a:gsLst>
                    <a:gs pos="0">
                      <a:schemeClr val="tx1"/>
                    </a:gs>
                    <a:gs pos="100000">
                      <a:schemeClr val="tx1"/>
                    </a:gs>
                  </a:gsLst>
                  <a:lin ang="5400000" scaled="0"/>
                </a:gradFill>
                <a:latin typeface="Arial" pitchFamily="34" charset="0"/>
              </a:rPr>
              <a:t>or third-party)</a:t>
            </a:r>
          </a:p>
        </p:txBody>
      </p:sp>
      <p:sp>
        <p:nvSpPr>
          <p:cNvPr id="5" name="Freeform 4"/>
          <p:cNvSpPr/>
          <p:nvPr/>
        </p:nvSpPr>
        <p:spPr>
          <a:xfrm>
            <a:off x="3411329" y="5108416"/>
            <a:ext cx="2468880" cy="914400"/>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7158" tIns="127158" rIns="127158" bIns="127158" numCol="1" spcCol="1270" anchor="ctr" anchorCtr="0">
            <a:noAutofit/>
          </a:bodyPr>
          <a:lstStyle/>
          <a:p>
            <a:pPr lvl="0" algn="ctr" defTabSz="914099" fontAlgn="base">
              <a:lnSpc>
                <a:spcPct val="90000"/>
              </a:lnSpc>
              <a:spcBef>
                <a:spcPct val="0"/>
              </a:spcBef>
              <a:spcAft>
                <a:spcPct val="0"/>
              </a:spcAft>
            </a:pPr>
            <a:r>
              <a:rPr lang="en-US" sz="2000" dirty="0">
                <a:gradFill>
                  <a:gsLst>
                    <a:gs pos="0">
                      <a:schemeClr val="tx1"/>
                    </a:gs>
                    <a:gs pos="100000">
                      <a:schemeClr val="tx1"/>
                    </a:gs>
                  </a:gsLst>
                  <a:lin ang="5400000" scaled="0"/>
                </a:gradFill>
                <a:latin typeface="Arial" pitchFamily="34" charset="0"/>
              </a:rPr>
              <a:t>Simple scenarios</a:t>
            </a:r>
          </a:p>
        </p:txBody>
      </p:sp>
      <p:sp>
        <p:nvSpPr>
          <p:cNvPr id="6" name="Freeform 5"/>
          <p:cNvSpPr/>
          <p:nvPr/>
        </p:nvSpPr>
        <p:spPr>
          <a:xfrm>
            <a:off x="6297921" y="5108416"/>
            <a:ext cx="2468880" cy="914400"/>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7158" tIns="127158" rIns="127158" bIns="127158" numCol="1" spcCol="1270" anchor="ctr" anchorCtr="0">
            <a:noAutofit/>
          </a:bodyPr>
          <a:lstStyle/>
          <a:p>
            <a:pPr lvl="0" algn="ctr" defTabSz="914099" fontAlgn="base">
              <a:lnSpc>
                <a:spcPct val="90000"/>
              </a:lnSpc>
              <a:spcBef>
                <a:spcPct val="0"/>
              </a:spcBef>
              <a:spcAft>
                <a:spcPct val="0"/>
              </a:spcAft>
            </a:pPr>
            <a:r>
              <a:rPr lang="en-US" sz="2000" dirty="0">
                <a:gradFill>
                  <a:gsLst>
                    <a:gs pos="0">
                      <a:schemeClr val="tx1"/>
                    </a:gs>
                    <a:gs pos="100000">
                      <a:schemeClr val="tx1"/>
                    </a:gs>
                  </a:gsLst>
                  <a:lin ang="5400000" scaled="0"/>
                </a:gradFill>
                <a:latin typeface="Arial" pitchFamily="34" charset="0"/>
              </a:rPr>
              <a:t>More features</a:t>
            </a:r>
          </a:p>
        </p:txBody>
      </p:sp>
      <p:sp>
        <p:nvSpPr>
          <p:cNvPr id="7" name="Freeform 6"/>
          <p:cNvSpPr/>
          <p:nvPr/>
        </p:nvSpPr>
        <p:spPr>
          <a:xfrm>
            <a:off x="9182686" y="5108416"/>
            <a:ext cx="2468880" cy="914400"/>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127158" tIns="127158" rIns="127158" bIns="127158" numCol="1" spcCol="1270" anchor="ctr" anchorCtr="0">
            <a:noAutofit/>
          </a:bodyPr>
          <a:lstStyle/>
          <a:p>
            <a:pPr lvl="0" algn="ctr" defTabSz="914099" fontAlgn="base">
              <a:lnSpc>
                <a:spcPct val="90000"/>
              </a:lnSpc>
              <a:spcBef>
                <a:spcPct val="0"/>
              </a:spcBef>
              <a:spcAft>
                <a:spcPct val="0"/>
              </a:spcAft>
            </a:pPr>
            <a:r>
              <a:rPr lang="en-US" sz="2000" dirty="0">
                <a:gradFill>
                  <a:gsLst>
                    <a:gs pos="0">
                      <a:schemeClr val="tx1"/>
                    </a:gs>
                    <a:gs pos="100000">
                      <a:schemeClr val="tx1"/>
                    </a:gs>
                  </a:gsLst>
                  <a:lin ang="5400000" scaled="0"/>
                </a:gradFill>
                <a:latin typeface="Arial" pitchFamily="34" charset="0"/>
              </a:rPr>
              <a:t>Complete control</a:t>
            </a:r>
          </a:p>
        </p:txBody>
      </p:sp>
      <p:grpSp>
        <p:nvGrpSpPr>
          <p:cNvPr id="16" name="Group 15"/>
          <p:cNvGrpSpPr/>
          <p:nvPr/>
        </p:nvGrpSpPr>
        <p:grpSpPr>
          <a:xfrm>
            <a:off x="3215861" y="1463882"/>
            <a:ext cx="5763405" cy="5165517"/>
            <a:chOff x="3215861" y="1463883"/>
            <a:chExt cx="5763405" cy="4970646"/>
          </a:xfrm>
        </p:grpSpPr>
        <p:cxnSp>
          <p:nvCxnSpPr>
            <p:cNvPr id="20" name="Straight Connector 19"/>
            <p:cNvCxnSpPr/>
            <p:nvPr/>
          </p:nvCxnSpPr>
          <p:spPr>
            <a:xfrm rot="5400000" flipH="1" flipV="1">
              <a:off x="1574024" y="4792692"/>
              <a:ext cx="3283674" cy="0"/>
            </a:xfrm>
            <a:prstGeom prst="line">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flipV="1">
              <a:off x="4100195" y="4416970"/>
              <a:ext cx="4035118" cy="0"/>
            </a:xfrm>
            <a:prstGeom prst="line">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6493943" y="3949206"/>
              <a:ext cx="4970645" cy="0"/>
            </a:xfrm>
            <a:prstGeom prst="line">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bwMode="auto">
          <a:xfrm>
            <a:off x="519112" y="4608396"/>
            <a:ext cx="11135453" cy="37279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Arial" pitchFamily="34" charset="0"/>
              </a:rPr>
              <a:t>Core Windows AIK Tools</a:t>
            </a:r>
          </a:p>
        </p:txBody>
      </p:sp>
      <p:sp>
        <p:nvSpPr>
          <p:cNvPr id="50" name="Rectangle 49"/>
          <p:cNvSpPr/>
          <p:nvPr/>
        </p:nvSpPr>
        <p:spPr bwMode="auto">
          <a:xfrm>
            <a:off x="3411328" y="4108377"/>
            <a:ext cx="8243237" cy="37279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Arial" pitchFamily="34" charset="0"/>
              </a:rPr>
              <a:t>Windows Deployment Services</a:t>
            </a:r>
          </a:p>
        </p:txBody>
      </p:sp>
      <p:sp>
        <p:nvSpPr>
          <p:cNvPr id="51" name="Rectangle 50"/>
          <p:cNvSpPr/>
          <p:nvPr/>
        </p:nvSpPr>
        <p:spPr bwMode="auto">
          <a:xfrm>
            <a:off x="6297921" y="3062063"/>
            <a:ext cx="2468880" cy="919089"/>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gs>
                    <a:gs pos="100000">
                      <a:schemeClr val="tx1"/>
                    </a:gs>
                  </a:gsLst>
                  <a:lin ang="5400000" scaled="0"/>
                </a:gradFill>
                <a:latin typeface="Arial" pitchFamily="34" charset="0"/>
              </a:rPr>
              <a:t>Microsoft Deployment Toolkit 2010</a:t>
            </a:r>
          </a:p>
        </p:txBody>
      </p:sp>
      <p:grpSp>
        <p:nvGrpSpPr>
          <p:cNvPr id="23" name="Group 22"/>
          <p:cNvGrpSpPr/>
          <p:nvPr/>
        </p:nvGrpSpPr>
        <p:grpSpPr>
          <a:xfrm>
            <a:off x="9085539" y="2159392"/>
            <a:ext cx="2569027" cy="1828795"/>
            <a:chOff x="9085539" y="2159392"/>
            <a:chExt cx="2569027" cy="1828795"/>
          </a:xfrm>
        </p:grpSpPr>
        <p:sp>
          <p:nvSpPr>
            <p:cNvPr id="53" name="Rectangle 52"/>
            <p:cNvSpPr/>
            <p:nvPr/>
          </p:nvSpPr>
          <p:spPr bwMode="auto">
            <a:xfrm>
              <a:off x="9085539" y="2159392"/>
              <a:ext cx="2569027" cy="182879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Arial" pitchFamily="34" charset="0"/>
                </a:rPr>
                <a:t>System Center Configuration Manager 2007 SP2</a:t>
              </a:r>
            </a:p>
            <a:p>
              <a:pPr algn="ctr" defTabSz="914099" fontAlgn="base">
                <a:spcBef>
                  <a:spcPct val="0"/>
                </a:spcBef>
                <a:spcAft>
                  <a:spcPct val="0"/>
                </a:spcAft>
              </a:pPr>
              <a:endParaRPr lang="en-US" sz="2000" dirty="0">
                <a:gradFill>
                  <a:gsLst>
                    <a:gs pos="0">
                      <a:schemeClr val="tx1"/>
                    </a:gs>
                    <a:gs pos="100000">
                      <a:schemeClr val="tx1"/>
                    </a:gs>
                  </a:gsLst>
                  <a:lin ang="5400000" scaled="0"/>
                </a:gradFill>
                <a:latin typeface="Arial" pitchFamily="34" charset="0"/>
              </a:endParaRPr>
            </a:p>
          </p:txBody>
        </p:sp>
        <p:sp>
          <p:nvSpPr>
            <p:cNvPr id="54" name="Rectangle 53"/>
            <p:cNvSpPr/>
            <p:nvPr/>
          </p:nvSpPr>
          <p:spPr bwMode="auto">
            <a:xfrm>
              <a:off x="9582471" y="3521607"/>
              <a:ext cx="1490786" cy="38217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a:gradFill>
                    <a:gsLst>
                      <a:gs pos="0">
                        <a:schemeClr val="tx1"/>
                      </a:gs>
                      <a:gs pos="100000">
                        <a:schemeClr val="tx1"/>
                      </a:gs>
                    </a:gsLst>
                    <a:lin ang="5400000" scaled="0"/>
                  </a:gradFill>
                  <a:latin typeface="Arial" pitchFamily="34" charset="0"/>
                </a:rPr>
                <a:t>MDT 2010</a:t>
              </a:r>
            </a:p>
          </p:txBody>
        </p:sp>
      </p:grpSp>
    </p:spTree>
    <p:extLst>
      <p:ext uri="{BB962C8B-B14F-4D97-AF65-F5344CB8AC3E}">
        <p14:creationId xmlns:p14="http://schemas.microsoft.com/office/powerpoint/2010/main" val="165358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551194"/>
          </a:xfrm>
        </p:spPr>
        <p:txBody>
          <a:bodyPr/>
          <a:lstStyle/>
          <a:p>
            <a:r>
              <a:rPr lang="en-US" dirty="0" smtClean="0"/>
              <a:t>Microsoft Deployment Toolkit</a:t>
            </a:r>
            <a:br>
              <a:rPr lang="en-US" dirty="0" smtClean="0"/>
            </a:br>
            <a:r>
              <a:rPr lang="en-US" sz="3600" dirty="0">
                <a:gradFill>
                  <a:gsLst>
                    <a:gs pos="0">
                      <a:schemeClr val="accent1"/>
                    </a:gs>
                    <a:gs pos="100000">
                      <a:schemeClr val="accent1"/>
                    </a:gs>
                  </a:gsLst>
                  <a:lin ang="5400000" scaled="0"/>
                </a:gradFill>
              </a:rPr>
              <a:t>Task Sequence Failures</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3" name="Text Placeholder 2"/>
          <p:cNvSpPr>
            <a:spLocks noGrp="1"/>
          </p:cNvSpPr>
          <p:nvPr>
            <p:ph type="body" sz="quarter" idx="10"/>
          </p:nvPr>
        </p:nvSpPr>
        <p:spPr>
          <a:xfrm>
            <a:off x="507868" y="1905000"/>
            <a:ext cx="11173090" cy="4441216"/>
          </a:xfrm>
        </p:spPr>
        <p:txBody>
          <a:bodyPr/>
          <a:lstStyle/>
          <a:p>
            <a:pPr marL="342900" indent="-342900"/>
            <a:r>
              <a:rPr lang="en-US" sz="2000" dirty="0" smtClean="0"/>
              <a:t>Issue</a:t>
            </a:r>
          </a:p>
          <a:p>
            <a:pPr marL="635000" lvl="1" indent="-292100"/>
            <a:r>
              <a:rPr lang="en-US" sz="1800" dirty="0" smtClean="0"/>
              <a:t>Task sequence failure, return code -2147467259 (80004005)</a:t>
            </a:r>
          </a:p>
          <a:p>
            <a:pPr marL="342900" indent="-342900"/>
            <a:r>
              <a:rPr lang="en-US" sz="2000" dirty="0"/>
              <a:t>Cause</a:t>
            </a:r>
          </a:p>
          <a:p>
            <a:pPr marL="635000" lvl="1" indent="-292100"/>
            <a:r>
              <a:rPr lang="en-US" sz="1800" dirty="0"/>
              <a:t>A step in the task sequence failed</a:t>
            </a:r>
          </a:p>
          <a:p>
            <a:pPr marL="635000" lvl="1" indent="-292100"/>
            <a:r>
              <a:rPr lang="en-US" sz="1800" dirty="0"/>
              <a:t>Could be just about anything</a:t>
            </a:r>
          </a:p>
          <a:p>
            <a:pPr marL="863600" lvl="2" indent="-228600"/>
            <a:r>
              <a:rPr lang="en-US" sz="1600" dirty="0" smtClean="0"/>
              <a:t>Incorrect command lines</a:t>
            </a:r>
          </a:p>
          <a:p>
            <a:pPr marL="863600" lvl="2" indent="-228600"/>
            <a:r>
              <a:rPr lang="en-US" sz="1600" dirty="0" smtClean="0"/>
              <a:t>Batch files run without “cmd.exe /c”</a:t>
            </a:r>
          </a:p>
          <a:p>
            <a:pPr marL="863600" lvl="2" indent="-228600"/>
            <a:r>
              <a:rPr lang="en-US" sz="1600" dirty="0" smtClean="0"/>
              <a:t>Batch files using relative file references (issue when run via a UNC)</a:t>
            </a:r>
          </a:p>
          <a:p>
            <a:pPr marL="863600" lvl="2" indent="-228600"/>
            <a:r>
              <a:rPr lang="en-US" sz="1600" dirty="0" smtClean="0"/>
              <a:t>MSU files without “wusa.exe /quiet”</a:t>
            </a:r>
          </a:p>
          <a:p>
            <a:pPr marL="863600" lvl="2" indent="-228600"/>
            <a:r>
              <a:rPr lang="en-US" sz="1600" dirty="0" smtClean="0"/>
              <a:t>Unexpected return codes</a:t>
            </a:r>
          </a:p>
          <a:p>
            <a:pPr marL="635000" lvl="1" indent="-292100"/>
            <a:r>
              <a:rPr lang="en-US" sz="1800" dirty="0"/>
              <a:t>Find the SMSTS.LOG to see the real reason</a:t>
            </a:r>
          </a:p>
          <a:p>
            <a:pPr marL="342900" indent="-342900"/>
            <a:r>
              <a:rPr lang="en-US" sz="2000" dirty="0"/>
              <a:t>Key learning</a:t>
            </a:r>
          </a:p>
          <a:p>
            <a:pPr marL="635000" lvl="1" indent="-292100"/>
            <a:r>
              <a:rPr lang="en-US" sz="1800" dirty="0"/>
              <a:t>This error does not mean “access denied”</a:t>
            </a:r>
          </a:p>
          <a:p>
            <a:pPr marL="635000" lvl="1" indent="-292100"/>
            <a:r>
              <a:rPr lang="en-US" sz="1800" dirty="0"/>
              <a:t>Use TRACE32 or similar tools to look up errors</a:t>
            </a:r>
          </a:p>
          <a:p>
            <a:pPr marL="635000" lvl="1" indent="-292100"/>
            <a:r>
              <a:rPr lang="en-US" sz="1800" dirty="0"/>
              <a:t>Use tools to capture the errors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7534" y="1900237"/>
            <a:ext cx="4145354" cy="29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358203" y="6399630"/>
            <a:ext cx="1284522" cy="215444"/>
          </a:xfrm>
          <a:prstGeom prst="rect">
            <a:avLst/>
          </a:prstGeom>
          <a:noFill/>
        </p:spPr>
        <p:txBody>
          <a:bodyPr wrap="square" lIns="0" tIns="0" rIns="0" bIns="0" rtlCol="0">
            <a:spAutoFit/>
          </a:bodyPr>
          <a:lstStyle/>
          <a:p>
            <a:pPr algn="r"/>
            <a:r>
              <a:rPr lang="en-US" sz="1400" dirty="0" smtClean="0">
                <a:gradFill>
                  <a:gsLst>
                    <a:gs pos="0">
                      <a:schemeClr val="tx1"/>
                    </a:gs>
                    <a:gs pos="86000">
                      <a:schemeClr val="tx1"/>
                    </a:gs>
                  </a:gsLst>
                  <a:lin ang="5400000" scaled="0"/>
                </a:gradFill>
                <a:hlinkClick r:id="rId3"/>
              </a:rPr>
              <a:t>Red herring</a:t>
            </a:r>
            <a:endParaRPr lang="en-US" sz="1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90037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Common Issues</a:t>
            </a:r>
            <a:endParaRPr lang="en-US" dirty="0"/>
          </a:p>
        </p:txBody>
      </p:sp>
      <p:sp>
        <p:nvSpPr>
          <p:cNvPr id="7" name="Subtitle 6"/>
          <p:cNvSpPr>
            <a:spLocks noGrp="1"/>
          </p:cNvSpPr>
          <p:nvPr>
            <p:ph type="subTitle" idx="1"/>
          </p:nvPr>
        </p:nvSpPr>
        <p:spPr/>
        <p:txBody>
          <a:bodyPr/>
          <a:lstStyle/>
          <a:p>
            <a:r>
              <a:rPr lang="en-US" smtClean="0"/>
              <a:t>ConfigMgr 2007 OS Deployment</a:t>
            </a:r>
            <a:endParaRPr lang="en-US" dirty="0"/>
          </a:p>
        </p:txBody>
      </p:sp>
      <p:sp>
        <p:nvSpPr>
          <p:cNvPr id="10" name="Text Placeholder 9"/>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70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551194"/>
          </a:xfrm>
        </p:spPr>
        <p:txBody>
          <a:bodyPr/>
          <a:lstStyle/>
          <a:p>
            <a:r>
              <a:rPr lang="en-US" dirty="0" err="1" smtClean="0"/>
              <a:t>ConfigMgr</a:t>
            </a:r>
            <a:r>
              <a:rPr lang="en-US" dirty="0" smtClean="0"/>
              <a:t> OS Deployment</a:t>
            </a:r>
            <a:br>
              <a:rPr lang="en-US" dirty="0" smtClean="0"/>
            </a:br>
            <a:r>
              <a:rPr lang="en-US" sz="3600" dirty="0" smtClean="0">
                <a:gradFill>
                  <a:gsLst>
                    <a:gs pos="0">
                      <a:schemeClr val="accent1"/>
                    </a:gs>
                    <a:gs pos="100000">
                      <a:schemeClr val="accent1"/>
                    </a:gs>
                  </a:gsLst>
                  <a:lin ang="5400000" scaled="0"/>
                </a:gradFill>
              </a:rPr>
              <a:t>Looping</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3" name="Text Placeholder 2"/>
          <p:cNvSpPr>
            <a:spLocks noGrp="1"/>
          </p:cNvSpPr>
          <p:nvPr>
            <p:ph type="body" sz="quarter" idx="10"/>
          </p:nvPr>
        </p:nvSpPr>
        <p:spPr>
          <a:xfrm>
            <a:off x="519112" y="1905000"/>
            <a:ext cx="11901487" cy="4493538"/>
          </a:xfrm>
        </p:spPr>
        <p:txBody>
          <a:bodyPr/>
          <a:lstStyle/>
          <a:p>
            <a:pPr marL="404813" indent="-404813"/>
            <a:r>
              <a:rPr lang="en-US" sz="2400" dirty="0" smtClean="0"/>
              <a:t>Issue</a:t>
            </a:r>
          </a:p>
          <a:p>
            <a:pPr marL="749300" lvl="1" indent="-344488"/>
            <a:r>
              <a:rPr lang="en-US" sz="2000" dirty="0" smtClean="0"/>
              <a:t>Task sequence hangs once in the new operating system</a:t>
            </a:r>
          </a:p>
          <a:p>
            <a:pPr marL="749300" lvl="1" indent="-344488"/>
            <a:r>
              <a:rPr lang="en-US" sz="2000" dirty="0" smtClean="0"/>
              <a:t>BDD.LOG shows one line over and over</a:t>
            </a:r>
          </a:p>
          <a:p>
            <a:pPr marL="974725" lvl="2" indent="-225425"/>
            <a:r>
              <a:rPr lang="en-US" sz="1600" dirty="0" smtClean="0"/>
              <a:t>Property </a:t>
            </a:r>
            <a:r>
              <a:rPr lang="en-US" sz="1600" dirty="0" err="1" smtClean="0"/>
              <a:t>LogPath</a:t>
            </a:r>
            <a:r>
              <a:rPr lang="en-US" sz="1600" dirty="0" smtClean="0"/>
              <a:t> is now = C:\MININT\SMSOSD\OSDLOGS</a:t>
            </a:r>
          </a:p>
          <a:p>
            <a:pPr marL="404813" indent="-404813"/>
            <a:r>
              <a:rPr lang="en-US" sz="2400" dirty="0" smtClean="0"/>
              <a:t>Cause</a:t>
            </a:r>
          </a:p>
          <a:p>
            <a:pPr marL="749300" lvl="1" indent="-344488"/>
            <a:r>
              <a:rPr lang="en-US" sz="2000" dirty="0" smtClean="0"/>
              <a:t>Deploying Windows 7 x64 image captured using MDT Lite Touch with improper </a:t>
            </a:r>
            <a:r>
              <a:rPr lang="en-US" sz="2000" dirty="0" err="1" smtClean="0"/>
              <a:t>TSProgress</a:t>
            </a:r>
            <a:r>
              <a:rPr lang="en-US" sz="2000" dirty="0" smtClean="0"/>
              <a:t> registry keys</a:t>
            </a:r>
          </a:p>
          <a:p>
            <a:pPr marL="749300" lvl="1" indent="-344488"/>
            <a:r>
              <a:rPr lang="en-US" sz="2000" dirty="0" smtClean="0"/>
              <a:t>Scripts (e.g., ZTISCCM.wsf) are unable to create an instance of the “</a:t>
            </a:r>
            <a:r>
              <a:rPr lang="en-US" sz="2000" dirty="0" err="1" smtClean="0"/>
              <a:t>Microsoft.SMS.TSEnvironment</a:t>
            </a:r>
            <a:r>
              <a:rPr lang="en-US" sz="2000" dirty="0" smtClean="0"/>
              <a:t>” COM control</a:t>
            </a:r>
          </a:p>
          <a:p>
            <a:pPr marL="404813" indent="-404813"/>
            <a:r>
              <a:rPr lang="en-US" sz="2400" dirty="0" smtClean="0"/>
              <a:t>Resolution</a:t>
            </a:r>
          </a:p>
          <a:p>
            <a:pPr marL="749300" lvl="1" indent="-344488"/>
            <a:r>
              <a:rPr lang="en-US" sz="2000" dirty="0" smtClean="0"/>
              <a:t>Fixed in MDT 2010 Update 1</a:t>
            </a:r>
          </a:p>
          <a:p>
            <a:pPr marL="749300" lvl="1" indent="-344488"/>
            <a:r>
              <a:rPr lang="en-US" sz="2000" dirty="0" smtClean="0"/>
              <a:t>Registry workaround prior to “Use Toolkit Package” step in new OS</a:t>
            </a:r>
          </a:p>
          <a:p>
            <a:pPr marL="974725" lvl="2" indent="-225425"/>
            <a:r>
              <a:rPr lang="en-US" sz="1600" dirty="0" smtClean="0"/>
              <a:t>Reg. add HKCR\Wow6432Node\</a:t>
            </a:r>
            <a:r>
              <a:rPr lang="en-US" sz="1600" dirty="0" err="1" smtClean="0"/>
              <a:t>TypeLib</a:t>
            </a:r>
            <a:r>
              <a:rPr lang="en-US" sz="1600" dirty="0" smtClean="0"/>
              <a:t>\{D5E1749D-832D-4587-AFC3-9462187FE2F5}\1.0\0\win64 /</a:t>
            </a:r>
            <a:r>
              <a:rPr lang="en-US" sz="1600" dirty="0" err="1" smtClean="0"/>
              <a:t>ve</a:t>
            </a:r>
            <a:r>
              <a:rPr lang="en-US" sz="1600" dirty="0" smtClean="0"/>
              <a:t> /d "%WINDIR%\SysWOW64\CCM\tscore.dll" /f</a:t>
            </a:r>
            <a:endParaRPr lang="en-US" sz="1600" dirty="0"/>
          </a:p>
        </p:txBody>
      </p:sp>
    </p:spTree>
    <p:extLst>
      <p:ext uri="{BB962C8B-B14F-4D97-AF65-F5344CB8AC3E}">
        <p14:creationId xmlns:p14="http://schemas.microsoft.com/office/powerpoint/2010/main" val="37783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551194"/>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Task Sequence Failures</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3" name="Text Placeholder 2"/>
          <p:cNvSpPr>
            <a:spLocks noGrp="1"/>
          </p:cNvSpPr>
          <p:nvPr>
            <p:ph type="body" sz="quarter" idx="10"/>
          </p:nvPr>
        </p:nvSpPr>
        <p:spPr>
          <a:xfrm>
            <a:off x="519113" y="1898754"/>
            <a:ext cx="11173090" cy="4345805"/>
          </a:xfrm>
        </p:spPr>
        <p:txBody>
          <a:bodyPr/>
          <a:lstStyle/>
          <a:p>
            <a:pPr marL="406400" indent="-406400"/>
            <a:r>
              <a:rPr lang="en-US" sz="2400" dirty="0" smtClean="0"/>
              <a:t>Issue</a:t>
            </a:r>
          </a:p>
          <a:p>
            <a:pPr marL="739775" lvl="1" indent="-333375"/>
            <a:r>
              <a:rPr lang="en-US" sz="2000" dirty="0" smtClean="0"/>
              <a:t>Task sequence failure, return </a:t>
            </a:r>
            <a:br>
              <a:rPr lang="en-US" sz="2000" dirty="0" smtClean="0"/>
            </a:br>
            <a:r>
              <a:rPr lang="en-US" sz="2000" dirty="0" smtClean="0"/>
              <a:t>code -2147467259 (80004005)</a:t>
            </a:r>
          </a:p>
          <a:p>
            <a:pPr marL="406400" indent="-406400"/>
            <a:r>
              <a:rPr lang="en-US" sz="2400" dirty="0"/>
              <a:t>Cause</a:t>
            </a:r>
          </a:p>
          <a:p>
            <a:pPr marL="739775" lvl="1" indent="-333375"/>
            <a:r>
              <a:rPr lang="en-US" sz="2000" dirty="0"/>
              <a:t>A step in the task sequence failed</a:t>
            </a:r>
          </a:p>
          <a:p>
            <a:pPr marL="739775" lvl="1" indent="-333375"/>
            <a:r>
              <a:rPr lang="en-US" sz="2000" dirty="0"/>
              <a:t>Most of the same causes as </a:t>
            </a:r>
            <a:r>
              <a:rPr lang="en-US" sz="2000" dirty="0" smtClean="0"/>
              <a:t>with Lite </a:t>
            </a:r>
            <a:r>
              <a:rPr lang="en-US" sz="2000" dirty="0"/>
              <a:t>Touch</a:t>
            </a:r>
          </a:p>
          <a:p>
            <a:pPr marL="739775" lvl="1" indent="-333375"/>
            <a:r>
              <a:rPr lang="en-US" sz="2000" dirty="0"/>
              <a:t>Find the SMSTS.LOG to see the real reason, or </a:t>
            </a:r>
            <a:br>
              <a:rPr lang="en-US" sz="2000" dirty="0"/>
            </a:br>
            <a:r>
              <a:rPr lang="en-US" sz="2000" dirty="0"/>
              <a:t>check the status messages (they contain the last </a:t>
            </a:r>
            <a:br>
              <a:rPr lang="en-US" sz="2000" dirty="0"/>
            </a:br>
            <a:r>
              <a:rPr lang="en-US" sz="2000" dirty="0"/>
              <a:t>1024 characters of output)</a:t>
            </a:r>
          </a:p>
          <a:p>
            <a:pPr marL="406400" indent="-406400"/>
            <a:r>
              <a:rPr lang="en-US" sz="2400" dirty="0"/>
              <a:t>Key learning</a:t>
            </a:r>
          </a:p>
          <a:p>
            <a:pPr marL="739775" lvl="1" indent="-333375"/>
            <a:r>
              <a:rPr lang="en-US" sz="2000" dirty="0"/>
              <a:t>This error does not mean “access denied”</a:t>
            </a:r>
          </a:p>
          <a:p>
            <a:pPr marL="739775" lvl="1" indent="-333375"/>
            <a:r>
              <a:rPr lang="en-US" sz="2000" dirty="0"/>
              <a:t>Use TRACE32 or similar tools to look up errors</a:t>
            </a:r>
          </a:p>
          <a:p>
            <a:pPr marL="739775" lvl="1" indent="-333375"/>
            <a:r>
              <a:rPr lang="en-US" sz="2000" dirty="0"/>
              <a:t>Use tools to capture the </a:t>
            </a:r>
            <a:r>
              <a:rPr lang="en-US" sz="2000" dirty="0" smtClean="0"/>
              <a:t>errors</a:t>
            </a:r>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0099" y="1897120"/>
            <a:ext cx="4658026" cy="349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Windows is running from D:\WINDOWS</a:t>
            </a:r>
          </a:p>
        </p:txBody>
      </p:sp>
      <p:sp>
        <p:nvSpPr>
          <p:cNvPr id="4" name="Text Placeholder 3"/>
          <p:cNvSpPr>
            <a:spLocks noGrp="1"/>
          </p:cNvSpPr>
          <p:nvPr>
            <p:ph type="body" sz="quarter" idx="10"/>
          </p:nvPr>
        </p:nvSpPr>
        <p:spPr>
          <a:xfrm>
            <a:off x="495035" y="1886857"/>
            <a:ext cx="11173090" cy="3967240"/>
          </a:xfrm>
        </p:spPr>
        <p:txBody>
          <a:bodyPr/>
          <a:lstStyle/>
          <a:p>
            <a:pPr marL="406400" indent="-406400"/>
            <a:r>
              <a:rPr lang="en-US" sz="2400" dirty="0" smtClean="0"/>
              <a:t>Issue</a:t>
            </a:r>
          </a:p>
          <a:p>
            <a:pPr marL="739775" lvl="1" indent="-333375"/>
            <a:r>
              <a:rPr lang="en-US" sz="2000" dirty="0"/>
              <a:t>Using the original INSTALL.WIM as an OS image package, the OS ends up on the D: drive</a:t>
            </a:r>
          </a:p>
          <a:p>
            <a:pPr marL="406400" indent="-406400"/>
            <a:r>
              <a:rPr lang="en-US" sz="2400" dirty="0"/>
              <a:t>Cause</a:t>
            </a:r>
          </a:p>
          <a:p>
            <a:pPr marL="739775" lvl="1" indent="-333375"/>
            <a:r>
              <a:rPr lang="en-US" sz="2000" dirty="0"/>
              <a:t>When using an OS image package, </a:t>
            </a:r>
            <a:r>
              <a:rPr lang="en-US" sz="2000" dirty="0" err="1"/>
              <a:t>ConfigMgr</a:t>
            </a:r>
            <a:r>
              <a:rPr lang="en-US" sz="2000" dirty="0"/>
              <a:t> forces the OS to use the same drive letter as where it was captured</a:t>
            </a:r>
          </a:p>
          <a:p>
            <a:pPr marL="1030288" lvl="2" indent="-290513"/>
            <a:r>
              <a:rPr lang="en-US" sz="1800" dirty="0" smtClean="0"/>
              <a:t>Technically this is not needed any more for Windows 7</a:t>
            </a:r>
          </a:p>
          <a:p>
            <a:pPr marL="739775" lvl="1" indent="-333375"/>
            <a:r>
              <a:rPr lang="en-US" sz="2000" dirty="0"/>
              <a:t>Windows 7 is originally installed on </a:t>
            </a:r>
            <a:r>
              <a:rPr lang="en-US" sz="2000" dirty="0" smtClean="0"/>
              <a:t>D</a:t>
            </a:r>
            <a:endParaRPr lang="en-US" sz="2000" dirty="0"/>
          </a:p>
          <a:p>
            <a:pPr marL="1030288" lvl="2" indent="-290513"/>
            <a:r>
              <a:rPr lang="en-US" sz="1800" dirty="0"/>
              <a:t>Done in the Windows build lab before </a:t>
            </a:r>
            <a:r>
              <a:rPr lang="en-US" sz="1800" dirty="0" err="1"/>
              <a:t>sysprepping</a:t>
            </a:r>
            <a:r>
              <a:rPr lang="en-US" sz="1800" dirty="0"/>
              <a:t> and capturing</a:t>
            </a:r>
          </a:p>
          <a:p>
            <a:pPr marL="406400" indent="-406400"/>
            <a:r>
              <a:rPr lang="en-US" sz="2400" dirty="0"/>
              <a:t>Key learning</a:t>
            </a:r>
          </a:p>
          <a:p>
            <a:pPr marL="739775" lvl="1" indent="-333375"/>
            <a:r>
              <a:rPr lang="en-US" sz="2000" dirty="0"/>
              <a:t>Install from an OS install package (as SETUP will fix the drive letter)</a:t>
            </a:r>
          </a:p>
          <a:p>
            <a:pPr marL="739775" lvl="1" indent="-333375"/>
            <a:r>
              <a:rPr lang="en-US" sz="2000" dirty="0"/>
              <a:t>Create a custom image using an OS install package (captured from C:) </a:t>
            </a:r>
            <a:r>
              <a:rPr lang="en-US" sz="2000" dirty="0" smtClean="0"/>
              <a:t>and </a:t>
            </a:r>
            <a:r>
              <a:rPr lang="en-US" sz="2000" dirty="0"/>
              <a:t>deploy </a:t>
            </a:r>
            <a:r>
              <a:rPr lang="en-US" sz="2000" dirty="0" smtClean="0"/>
              <a:t/>
            </a:r>
            <a:br>
              <a:rPr lang="en-US" sz="2000" dirty="0" smtClean="0"/>
            </a:br>
            <a:r>
              <a:rPr lang="en-US" sz="2000" dirty="0" smtClean="0"/>
              <a:t>that </a:t>
            </a:r>
            <a:r>
              <a:rPr lang="en-US" sz="2000" dirty="0"/>
              <a:t>instead</a:t>
            </a:r>
          </a:p>
        </p:txBody>
      </p:sp>
    </p:spTree>
    <p:extLst>
      <p:ext uri="{BB962C8B-B14F-4D97-AF65-F5344CB8AC3E}">
        <p14:creationId xmlns:p14="http://schemas.microsoft.com/office/powerpoint/2010/main" val="21740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28600"/>
            <a:ext cx="11173090" cy="1107996"/>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Hash mismatch</a:t>
            </a:r>
          </a:p>
        </p:txBody>
      </p:sp>
      <p:sp>
        <p:nvSpPr>
          <p:cNvPr id="6" name="Text Placeholder 5"/>
          <p:cNvSpPr>
            <a:spLocks noGrp="1"/>
          </p:cNvSpPr>
          <p:nvPr>
            <p:ph type="body" sz="quarter" idx="10"/>
          </p:nvPr>
        </p:nvSpPr>
        <p:spPr>
          <a:xfrm>
            <a:off x="519113" y="1894047"/>
            <a:ext cx="11173090" cy="4764381"/>
          </a:xfrm>
        </p:spPr>
        <p:txBody>
          <a:bodyPr/>
          <a:lstStyle/>
          <a:p>
            <a:pPr marL="406400" indent="-406400"/>
            <a:r>
              <a:rPr lang="en-US" sz="2800" dirty="0" smtClean="0"/>
              <a:t>Issue</a:t>
            </a:r>
          </a:p>
          <a:p>
            <a:pPr marL="798513" lvl="1" indent="-392113"/>
            <a:r>
              <a:rPr lang="en-US" sz="2400" dirty="0" smtClean="0"/>
              <a:t>Task sequence will fail if the </a:t>
            </a:r>
            <a:br>
              <a:rPr lang="en-US" sz="2400" dirty="0" smtClean="0"/>
            </a:br>
            <a:r>
              <a:rPr lang="en-US" sz="2400" dirty="0" smtClean="0"/>
              <a:t>downloaded content hash </a:t>
            </a:r>
            <a:br>
              <a:rPr lang="en-US" sz="2400" dirty="0" smtClean="0"/>
            </a:br>
            <a:r>
              <a:rPr lang="en-US" sz="2400" dirty="0" smtClean="0"/>
              <a:t>does not match what was </a:t>
            </a:r>
            <a:br>
              <a:rPr lang="en-US" sz="2400" dirty="0" smtClean="0"/>
            </a:br>
            <a:r>
              <a:rPr lang="en-US" sz="2400" dirty="0" smtClean="0"/>
              <a:t>previously calculated</a:t>
            </a:r>
          </a:p>
          <a:p>
            <a:pPr marL="406400" indent="-406400"/>
            <a:r>
              <a:rPr lang="en-US" sz="2800" dirty="0"/>
              <a:t>Cause</a:t>
            </a:r>
          </a:p>
          <a:p>
            <a:pPr marL="798513" lvl="1" indent="-392113"/>
            <a:r>
              <a:rPr lang="en-US" sz="2400" dirty="0"/>
              <a:t>Usually unknown</a:t>
            </a:r>
          </a:p>
          <a:p>
            <a:pPr marL="406400" indent="-406400"/>
            <a:r>
              <a:rPr lang="en-US" sz="2800" dirty="0"/>
              <a:t>Resolution</a:t>
            </a:r>
          </a:p>
          <a:p>
            <a:pPr marL="798513" lvl="1" indent="-392113"/>
            <a:r>
              <a:rPr lang="en-US" sz="2400" dirty="0"/>
              <a:t>Refresh the DPs for the affected package</a:t>
            </a:r>
          </a:p>
          <a:p>
            <a:pPr marL="406400" indent="-406400"/>
            <a:r>
              <a:rPr lang="en-US" sz="2800" dirty="0"/>
              <a:t>Key learning</a:t>
            </a:r>
          </a:p>
          <a:p>
            <a:pPr marL="798513" lvl="1" indent="-392113"/>
            <a:r>
              <a:rPr lang="en-US" sz="2400" dirty="0"/>
              <a:t>Test your task sequence to make sure it works before targeting large </a:t>
            </a:r>
            <a:r>
              <a:rPr lang="en-US" sz="2400" dirty="0" smtClean="0"/>
              <a:t/>
            </a:r>
            <a:br>
              <a:rPr lang="en-US" sz="2400" dirty="0" smtClean="0"/>
            </a:br>
            <a:r>
              <a:rPr lang="en-US" sz="2400" dirty="0" smtClean="0"/>
              <a:t>groups </a:t>
            </a:r>
            <a:r>
              <a:rPr lang="en-US" sz="2400" dirty="0"/>
              <a:t>of machines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 r="93"/>
          <a:stretch/>
        </p:blipFill>
        <p:spPr bwMode="auto">
          <a:xfrm>
            <a:off x="5775239" y="1905000"/>
            <a:ext cx="5892886" cy="305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5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Packages not available</a:t>
            </a:r>
          </a:p>
        </p:txBody>
      </p:sp>
      <p:sp>
        <p:nvSpPr>
          <p:cNvPr id="4" name="Text Placeholder 3"/>
          <p:cNvSpPr>
            <a:spLocks noGrp="1"/>
          </p:cNvSpPr>
          <p:nvPr>
            <p:ph type="body" sz="quarter" idx="10"/>
          </p:nvPr>
        </p:nvSpPr>
        <p:spPr>
          <a:xfrm>
            <a:off x="519113" y="1905000"/>
            <a:ext cx="11173090" cy="4770537"/>
          </a:xfrm>
        </p:spPr>
        <p:txBody>
          <a:bodyPr/>
          <a:lstStyle/>
          <a:p>
            <a:pPr marL="406400" indent="-406400"/>
            <a:r>
              <a:rPr lang="en-US" sz="2800" dirty="0" smtClean="0"/>
              <a:t>Issue</a:t>
            </a:r>
          </a:p>
          <a:p>
            <a:pPr marL="798513" lvl="1" indent="-392113"/>
            <a:r>
              <a:rPr lang="en-US" sz="2400" dirty="0" smtClean="0"/>
              <a:t>Task sequence will not run if all packages </a:t>
            </a:r>
            <a:br>
              <a:rPr lang="en-US" sz="2400" dirty="0" smtClean="0"/>
            </a:br>
            <a:r>
              <a:rPr lang="en-US" sz="2400" dirty="0" smtClean="0"/>
              <a:t>are not available on DPs</a:t>
            </a:r>
          </a:p>
          <a:p>
            <a:pPr marL="406400" indent="-406400"/>
            <a:r>
              <a:rPr lang="en-US" sz="2800" dirty="0"/>
              <a:t>Cause</a:t>
            </a:r>
          </a:p>
          <a:p>
            <a:pPr marL="798513" lvl="1" indent="-392113"/>
            <a:r>
              <a:rPr lang="en-US" sz="2400" dirty="0"/>
              <a:t>Packages never </a:t>
            </a:r>
            <a:r>
              <a:rPr lang="en-US" sz="2400" dirty="0" smtClean="0"/>
              <a:t>distributed to </a:t>
            </a:r>
            <a:br>
              <a:rPr lang="en-US" sz="2400" dirty="0" smtClean="0"/>
            </a:br>
            <a:r>
              <a:rPr lang="en-US" sz="2400" dirty="0" smtClean="0"/>
              <a:t>accessible </a:t>
            </a:r>
            <a:r>
              <a:rPr lang="en-US" sz="2400" dirty="0"/>
              <a:t>DPs</a:t>
            </a:r>
          </a:p>
          <a:p>
            <a:pPr marL="798513" lvl="1" indent="-392113"/>
            <a:r>
              <a:rPr lang="en-US" sz="2400" dirty="0"/>
              <a:t>Pending package distributions</a:t>
            </a:r>
          </a:p>
          <a:p>
            <a:pPr marL="798513" lvl="1" indent="-392113"/>
            <a:r>
              <a:rPr lang="en-US" sz="2400" dirty="0"/>
              <a:t>Out-of-date task sequence policies </a:t>
            </a:r>
            <a:br>
              <a:rPr lang="en-US" sz="2400" dirty="0"/>
            </a:br>
            <a:r>
              <a:rPr lang="en-US" sz="2400" dirty="0"/>
              <a:t>(clients need to poll again)</a:t>
            </a:r>
          </a:p>
          <a:p>
            <a:pPr marL="406400" indent="-406400"/>
            <a:r>
              <a:rPr lang="en-US" sz="2800" dirty="0"/>
              <a:t>Resolution</a:t>
            </a:r>
          </a:p>
          <a:p>
            <a:pPr marL="798513" lvl="1" indent="-392113"/>
            <a:r>
              <a:rPr lang="en-US" sz="2400" dirty="0"/>
              <a:t>Push the required packages, wait for policy update</a:t>
            </a:r>
          </a:p>
          <a:p>
            <a:pPr marL="798513" lvl="1" indent="-392113"/>
            <a:r>
              <a:rPr lang="en-US" sz="2400" dirty="0"/>
              <a:t>Scripted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4" r="634"/>
          <a:stretch/>
        </p:blipFill>
        <p:spPr bwMode="auto">
          <a:xfrm>
            <a:off x="7291253" y="1905000"/>
            <a:ext cx="4376872" cy="358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30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1" y="2431024"/>
            <a:ext cx="10375901" cy="1523494"/>
          </a:xfrm>
        </p:spPr>
        <p:txBody>
          <a:bodyPr/>
          <a:lstStyle/>
          <a:p>
            <a:r>
              <a:rPr lang="en-US" dirty="0" smtClean="0"/>
              <a:t>Using PowerShell to Check Packages</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285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PXE boot issues</a:t>
            </a:r>
          </a:p>
        </p:txBody>
      </p:sp>
      <p:sp>
        <p:nvSpPr>
          <p:cNvPr id="3" name="Text Placeholder 2"/>
          <p:cNvSpPr>
            <a:spLocks noGrp="1"/>
          </p:cNvSpPr>
          <p:nvPr>
            <p:ph type="body" sz="quarter" idx="10"/>
          </p:nvPr>
        </p:nvSpPr>
        <p:spPr>
          <a:xfrm>
            <a:off x="519113" y="1905000"/>
            <a:ext cx="11173090" cy="4407360"/>
          </a:xfrm>
        </p:spPr>
        <p:txBody>
          <a:bodyPr/>
          <a:lstStyle/>
          <a:p>
            <a:pPr marL="347663" indent="-347663"/>
            <a:r>
              <a:rPr lang="en-US" sz="2000" dirty="0" smtClean="0"/>
              <a:t>Issues</a:t>
            </a:r>
          </a:p>
          <a:p>
            <a:pPr marL="623888" lvl="1" indent="-276225"/>
            <a:r>
              <a:rPr lang="en-US" sz="1800" dirty="0" smtClean="0"/>
              <a:t>Computers will not PXE boot</a:t>
            </a:r>
          </a:p>
          <a:p>
            <a:pPr marL="347663" indent="-347663"/>
            <a:r>
              <a:rPr lang="en-US" sz="2000" dirty="0"/>
              <a:t>Causes</a:t>
            </a:r>
          </a:p>
          <a:p>
            <a:pPr marL="623888" lvl="1" indent="-276225"/>
            <a:r>
              <a:rPr lang="en-US" sz="1800" dirty="0"/>
              <a:t>Networking issues (BOOTP forwarders, PORTFAST configuration)</a:t>
            </a:r>
          </a:p>
          <a:p>
            <a:pPr marL="855663" lvl="2" indent="-231775"/>
            <a:r>
              <a:rPr lang="en-US" sz="1400" dirty="0"/>
              <a:t>PXE-E53: No boot filename received </a:t>
            </a:r>
            <a:endParaRPr lang="en-US" sz="1400" dirty="0" smtClean="0"/>
          </a:p>
          <a:p>
            <a:pPr marL="623888" lvl="1" indent="-276225"/>
            <a:r>
              <a:rPr lang="en-US" sz="1800" dirty="0"/>
              <a:t>DHCP option configuration</a:t>
            </a:r>
          </a:p>
          <a:p>
            <a:pPr marL="855663" lvl="2" indent="-231775"/>
            <a:r>
              <a:rPr lang="en-US" sz="1400" dirty="0"/>
              <a:t>Same versus different server, options 60/66/67</a:t>
            </a:r>
          </a:p>
          <a:p>
            <a:pPr marL="623888" lvl="1" indent="-276225"/>
            <a:r>
              <a:rPr lang="en-US" sz="1800" dirty="0"/>
              <a:t>Unknown computer support not enabled</a:t>
            </a:r>
          </a:p>
          <a:p>
            <a:pPr marL="623888" lvl="1" indent="-276225"/>
            <a:r>
              <a:rPr lang="en-US" sz="1800" dirty="0"/>
              <a:t>No task sequence advertisements</a:t>
            </a:r>
          </a:p>
          <a:p>
            <a:pPr marL="855663" lvl="2" indent="-231775"/>
            <a:r>
              <a:rPr lang="en-US" sz="1400" dirty="0"/>
              <a:t>“All Systems” </a:t>
            </a:r>
            <a:r>
              <a:rPr lang="en-US" sz="1400" dirty="0" smtClean="0"/>
              <a:t>does not include </a:t>
            </a:r>
            <a:r>
              <a:rPr lang="en-US" sz="1400" dirty="0"/>
              <a:t>“All Unknown Computers”</a:t>
            </a:r>
          </a:p>
          <a:p>
            <a:pPr marL="855663" lvl="2" indent="-231775"/>
            <a:r>
              <a:rPr lang="en-US" sz="1400" dirty="0"/>
              <a:t>ABORTPXE</a:t>
            </a:r>
          </a:p>
          <a:p>
            <a:pPr marL="623888" lvl="1" indent="-276225"/>
            <a:r>
              <a:rPr lang="en-US" sz="1800" dirty="0"/>
              <a:t>No boot images available for task sequence advertisements</a:t>
            </a:r>
          </a:p>
          <a:p>
            <a:pPr marL="855663" lvl="2" indent="-231775"/>
            <a:r>
              <a:rPr lang="en-US" sz="1400" dirty="0"/>
              <a:t>Both are needed in order to extract needed files</a:t>
            </a:r>
          </a:p>
          <a:p>
            <a:pPr marL="623888" lvl="1" indent="-276225"/>
            <a:r>
              <a:rPr lang="en-US" sz="1800" dirty="0"/>
              <a:t>Cached information on server</a:t>
            </a:r>
          </a:p>
          <a:p>
            <a:pPr marL="855663" lvl="2" indent="-231775"/>
            <a:r>
              <a:rPr lang="en-US" sz="1400" dirty="0"/>
              <a:t>Default cache time of 60 minutes (including negative)</a:t>
            </a:r>
          </a:p>
          <a:p>
            <a:pPr marL="855663" lvl="2" indent="-231775"/>
            <a:r>
              <a:rPr lang="en-US" sz="1400" dirty="0"/>
              <a:t>ABORTPXE</a:t>
            </a:r>
          </a:p>
        </p:txBody>
      </p:sp>
    </p:spTree>
    <p:extLst>
      <p:ext uri="{BB962C8B-B14F-4D97-AF65-F5344CB8AC3E}">
        <p14:creationId xmlns:p14="http://schemas.microsoft.com/office/powerpoint/2010/main" val="276266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1107996"/>
          </a:xfrm>
        </p:spPr>
        <p:txBody>
          <a:bodyPr/>
          <a:lstStyle/>
          <a:p>
            <a:r>
              <a:rPr lang="en-US" dirty="0" err="1" smtClean="0"/>
              <a:t>ConfigMgr</a:t>
            </a:r>
            <a:r>
              <a:rPr lang="en-US" dirty="0" smtClean="0"/>
              <a:t> OS Deployment</a:t>
            </a:r>
            <a:br>
              <a:rPr lang="en-US" dirty="0" smtClean="0"/>
            </a:br>
            <a:r>
              <a:rPr lang="en-US" sz="3600" dirty="0">
                <a:gradFill>
                  <a:gsLst>
                    <a:gs pos="0">
                      <a:schemeClr val="accent1"/>
                    </a:gs>
                    <a:gs pos="100000">
                      <a:schemeClr val="accent1"/>
                    </a:gs>
                  </a:gsLst>
                  <a:lin ang="5400000" scaled="0"/>
                </a:gradFill>
              </a:rPr>
              <a:t>PXE boot issues</a:t>
            </a:r>
          </a:p>
        </p:txBody>
      </p:sp>
      <p:sp>
        <p:nvSpPr>
          <p:cNvPr id="3" name="Text Placeholder 2"/>
          <p:cNvSpPr>
            <a:spLocks noGrp="1"/>
          </p:cNvSpPr>
          <p:nvPr>
            <p:ph type="body" sz="quarter" idx="10"/>
          </p:nvPr>
        </p:nvSpPr>
        <p:spPr>
          <a:xfrm>
            <a:off x="519113" y="1905000"/>
            <a:ext cx="11426144" cy="4973669"/>
          </a:xfrm>
        </p:spPr>
        <p:txBody>
          <a:bodyPr/>
          <a:lstStyle/>
          <a:p>
            <a:pPr marL="406400" indent="-406400"/>
            <a:r>
              <a:rPr lang="en-US" sz="2400" dirty="0" smtClean="0"/>
              <a:t>Resolutions and troubleshooting instructions</a:t>
            </a:r>
            <a:endParaRPr lang="en-US" sz="2400" dirty="0" smtClean="0">
              <a:hlinkClick r:id="rId2"/>
            </a:endParaRPr>
          </a:p>
          <a:p>
            <a:pPr marL="739775" lvl="1" indent="-333375"/>
            <a:r>
              <a:rPr lang="en-US" sz="2000" dirty="0" smtClean="0"/>
              <a:t>Distribute both boot images (x86, x64)</a:t>
            </a:r>
          </a:p>
          <a:p>
            <a:pPr marL="739775" lvl="1" indent="-333375"/>
            <a:r>
              <a:rPr lang="en-US" sz="2000" dirty="0"/>
              <a:t>Check SMSPXE.LOG and </a:t>
            </a:r>
            <a:r>
              <a:rPr lang="en-US" sz="2000" dirty="0" smtClean="0"/>
              <a:t>WDSSERVER.LOG</a:t>
            </a:r>
          </a:p>
          <a:p>
            <a:pPr marL="973138" lvl="2" indent="-233363"/>
            <a:r>
              <a:rPr lang="en-US" sz="1600" dirty="0" smtClean="0"/>
              <a:t>Ignore dummy “ping” requests, search for computer’s MAC or UUID</a:t>
            </a:r>
          </a:p>
          <a:p>
            <a:pPr marL="973138" lvl="2" indent="-233363"/>
            <a:r>
              <a:rPr lang="en-US" sz="1600" dirty="0" smtClean="0"/>
              <a:t>Look at lines after “</a:t>
            </a:r>
            <a:r>
              <a:rPr lang="en-US" sz="1600" dirty="0" err="1" smtClean="0"/>
              <a:t>LookupDevice</a:t>
            </a:r>
            <a:r>
              <a:rPr lang="en-US" sz="1600" dirty="0" smtClean="0"/>
              <a:t>” and “</a:t>
            </a:r>
            <a:r>
              <a:rPr lang="en-US" sz="1600" dirty="0" err="1" smtClean="0"/>
              <a:t>GetBootAction</a:t>
            </a:r>
            <a:r>
              <a:rPr lang="en-US" sz="1600" dirty="0" smtClean="0"/>
              <a:t>”</a:t>
            </a:r>
            <a:endParaRPr lang="en-US" sz="1600" dirty="0"/>
          </a:p>
          <a:p>
            <a:pPr marL="739775" lvl="1" indent="-333375"/>
            <a:r>
              <a:rPr lang="en-US" sz="2000" dirty="0" smtClean="0"/>
              <a:t>Set the cache expire time</a:t>
            </a:r>
            <a:br>
              <a:rPr lang="en-US" sz="2000" dirty="0" smtClean="0"/>
            </a:br>
            <a:r>
              <a:rPr lang="en-US" sz="2000" dirty="0" smtClean="0">
                <a:hlinkClick r:id="rId2"/>
              </a:rPr>
              <a:t>http</a:t>
            </a:r>
            <a:r>
              <a:rPr lang="en-US" sz="2000" dirty="0">
                <a:hlinkClick r:id="rId2"/>
              </a:rPr>
              <a:t>://</a:t>
            </a:r>
            <a:r>
              <a:rPr lang="en-US" sz="2000" dirty="0" smtClean="0">
                <a:hlinkClick r:id="rId2"/>
              </a:rPr>
              <a:t>support.microsoft.com/kb/2019640</a:t>
            </a:r>
            <a:endParaRPr lang="en-US" sz="2000" dirty="0" smtClean="0"/>
          </a:p>
          <a:p>
            <a:pPr marL="739775" lvl="1" indent="-333375"/>
            <a:r>
              <a:rPr lang="en-US" sz="2000" dirty="0" smtClean="0"/>
              <a:t>Know the meanings of different PXE error codes</a:t>
            </a:r>
            <a:br>
              <a:rPr lang="en-US" sz="2000" dirty="0" smtClean="0"/>
            </a:br>
            <a:r>
              <a:rPr lang="en-US" sz="2000" dirty="0" smtClean="0">
                <a:hlinkClick r:id="rId3"/>
              </a:rPr>
              <a:t>http</a:t>
            </a:r>
            <a:r>
              <a:rPr lang="en-US" sz="2000" dirty="0">
                <a:hlinkClick r:id="rId3"/>
              </a:rPr>
              <a:t>://h18013.www1.hp.com/products/servers/management/rdp/knowledgebase/00000138.html</a:t>
            </a:r>
            <a:r>
              <a:rPr lang="en-US" sz="2000" dirty="0"/>
              <a:t> </a:t>
            </a:r>
            <a:endParaRPr lang="en-US" sz="2000" dirty="0" smtClean="0"/>
          </a:p>
          <a:p>
            <a:pPr marL="739775" lvl="1" indent="-333375"/>
            <a:r>
              <a:rPr lang="en-US" sz="2000" dirty="0"/>
              <a:t>More troubleshooting notes</a:t>
            </a:r>
            <a:br>
              <a:rPr lang="en-US" sz="2000" dirty="0"/>
            </a:br>
            <a:r>
              <a:rPr lang="en-US" sz="2000" dirty="0">
                <a:hlinkClick r:id="rId4"/>
              </a:rPr>
              <a:t>http://blogs.technet.com/smsandmom/archive/2008/09/17/configmgr-2007-troubleshooting-pxe-service-point-issues-and-wds-service-not-starting.aspx</a:t>
            </a:r>
            <a:r>
              <a:rPr lang="en-US" sz="2000" dirty="0"/>
              <a:t> </a:t>
            </a:r>
            <a:endParaRPr lang="en-US" sz="2000" dirty="0" smtClean="0"/>
          </a:p>
          <a:p>
            <a:pPr marL="406400" indent="-406400"/>
            <a:r>
              <a:rPr lang="en-US" sz="2400" dirty="0" smtClean="0"/>
              <a:t>Key learning</a:t>
            </a:r>
          </a:p>
          <a:p>
            <a:pPr marL="739775" lvl="1" indent="-333375"/>
            <a:r>
              <a:rPr lang="en-US" sz="2000" dirty="0" smtClean="0"/>
              <a:t>Troubleshooting requires an understanding of what is going on, pay attention to subtle details</a:t>
            </a:r>
          </a:p>
        </p:txBody>
      </p:sp>
    </p:spTree>
    <p:extLst>
      <p:ext uri="{BB962C8B-B14F-4D97-AF65-F5344CB8AC3E}">
        <p14:creationId xmlns:p14="http://schemas.microsoft.com/office/powerpoint/2010/main" val="55521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Stumped?</a:t>
            </a:r>
            <a:endParaRPr lang="en-US" dirty="0"/>
          </a:p>
        </p:txBody>
      </p:sp>
      <p:sp>
        <p:nvSpPr>
          <p:cNvPr id="3" name="Text Placeholder 2"/>
          <p:cNvSpPr>
            <a:spLocks noGrp="1"/>
          </p:cNvSpPr>
          <p:nvPr>
            <p:ph type="body" sz="quarter" idx="10"/>
          </p:nvPr>
        </p:nvSpPr>
        <p:spPr>
          <a:xfrm>
            <a:off x="519112" y="1447799"/>
            <a:ext cx="11149013" cy="4598182"/>
          </a:xfrm>
        </p:spPr>
        <p:txBody>
          <a:bodyPr/>
          <a:lstStyle/>
          <a:p>
            <a:pPr marL="406400" indent="-406400"/>
            <a:r>
              <a:rPr lang="en-US" sz="2400" dirty="0" smtClean="0"/>
              <a:t>Contact </a:t>
            </a:r>
            <a:r>
              <a:rPr lang="en-US" sz="2400" dirty="0"/>
              <a:t>Microsoft Support</a:t>
            </a:r>
          </a:p>
          <a:p>
            <a:pPr marL="798513" lvl="1" indent="-338138"/>
            <a:r>
              <a:rPr lang="en-US" sz="2000" dirty="0"/>
              <a:t>Have all logs ready, </a:t>
            </a:r>
            <a:r>
              <a:rPr lang="en-US" sz="2000" dirty="0" smtClean="0"/>
              <a:t>they will </a:t>
            </a:r>
            <a:r>
              <a:rPr lang="en-US" sz="2000" dirty="0"/>
              <a:t>ask for them</a:t>
            </a:r>
          </a:p>
          <a:p>
            <a:pPr marL="406400" indent="-406400"/>
            <a:r>
              <a:rPr lang="en-US" sz="2400" dirty="0" smtClean="0"/>
              <a:t>Use the “MDT” and </a:t>
            </a:r>
            <a:r>
              <a:rPr lang="en-US" sz="2400" dirty="0" err="1" smtClean="0"/>
              <a:t>ConfigMgr</a:t>
            </a:r>
            <a:r>
              <a:rPr lang="en-US" sz="2400" dirty="0" smtClean="0"/>
              <a:t> OSD forums on TechNet</a:t>
            </a:r>
          </a:p>
          <a:p>
            <a:pPr marL="798513" lvl="1" indent="-338138"/>
            <a:r>
              <a:rPr lang="en-US" sz="2000" dirty="0" smtClean="0">
                <a:hlinkClick r:id="rId2"/>
              </a:rPr>
              <a:t>http</a:t>
            </a:r>
            <a:r>
              <a:rPr lang="en-US" sz="2000" dirty="0">
                <a:hlinkClick r:id="rId2"/>
              </a:rPr>
              <a:t>://</a:t>
            </a:r>
            <a:r>
              <a:rPr lang="en-US" sz="2000" dirty="0" smtClean="0">
                <a:hlinkClick r:id="rId2"/>
              </a:rPr>
              <a:t>social.technet.microsoft.com/Forums/en-US/mdt</a:t>
            </a:r>
            <a:endParaRPr lang="en-US" sz="2000" dirty="0" smtClean="0"/>
          </a:p>
          <a:p>
            <a:pPr marL="798513" lvl="1" indent="-338138"/>
            <a:r>
              <a:rPr lang="en-US" sz="2000" dirty="0">
                <a:hlinkClick r:id="rId3"/>
              </a:rPr>
              <a:t>http://</a:t>
            </a:r>
            <a:r>
              <a:rPr lang="en-US" sz="2000" dirty="0" smtClean="0">
                <a:hlinkClick r:id="rId3"/>
              </a:rPr>
              <a:t>social.technet.microsoft.com/Forums/en-US/configmgrosd</a:t>
            </a:r>
            <a:r>
              <a:rPr lang="en-US" sz="2000" dirty="0" smtClean="0"/>
              <a:t> </a:t>
            </a:r>
          </a:p>
          <a:p>
            <a:pPr marL="798513" lvl="1" indent="-338138"/>
            <a:r>
              <a:rPr lang="en-US" sz="2000" dirty="0" smtClean="0"/>
              <a:t>Post your error messages, or even logs</a:t>
            </a:r>
          </a:p>
          <a:p>
            <a:pPr marL="406400" indent="-406400"/>
            <a:r>
              <a:rPr lang="en-US" sz="2400" dirty="0" smtClean="0"/>
              <a:t>Use the MDTOSD mailing list, hosted by </a:t>
            </a:r>
            <a:r>
              <a:rPr lang="en-US" sz="2400" dirty="0" smtClean="0">
                <a:hlinkClick r:id="rId4"/>
              </a:rPr>
              <a:t>http://www.myitforum.com</a:t>
            </a:r>
            <a:endParaRPr lang="en-US" sz="2400" dirty="0" smtClean="0"/>
          </a:p>
          <a:p>
            <a:pPr marL="406400" indent="-406400"/>
            <a:r>
              <a:rPr lang="en-US" sz="2400" dirty="0" smtClean="0"/>
              <a:t>E-mail me directly at </a:t>
            </a:r>
            <a:r>
              <a:rPr lang="en-US" sz="2400" dirty="0" smtClean="0">
                <a:hlinkClick r:id="rId5"/>
              </a:rPr>
              <a:t>mniehaus@microsoft.com</a:t>
            </a:r>
            <a:endParaRPr lang="en-US" sz="2400" dirty="0" smtClean="0"/>
          </a:p>
          <a:p>
            <a:pPr marL="798513" lvl="1" indent="-338138"/>
            <a:r>
              <a:rPr lang="en-US" sz="2000" dirty="0" smtClean="0"/>
              <a:t>Have some patience </a:t>
            </a:r>
            <a:r>
              <a:rPr lang="en-US" sz="2000" dirty="0" smtClean="0">
                <a:sym typeface="Wingdings" pitchFamily="2" charset="2"/>
              </a:rPr>
              <a:t></a:t>
            </a:r>
          </a:p>
          <a:p>
            <a:pPr marL="798513" lvl="1" indent="-338138"/>
            <a:r>
              <a:rPr lang="en-US" sz="2000" dirty="0" smtClean="0">
                <a:sym typeface="Wingdings" pitchFamily="2" charset="2"/>
              </a:rPr>
              <a:t>Do not use profanity</a:t>
            </a:r>
          </a:p>
          <a:p>
            <a:pPr marL="798513" lvl="1" indent="-338138"/>
            <a:r>
              <a:rPr lang="en-US" sz="2000" dirty="0" smtClean="0">
                <a:sym typeface="Wingdings" pitchFamily="2" charset="2"/>
              </a:rPr>
              <a:t>I understand you do not like Microsoft, but you do not need to tell me about it</a:t>
            </a:r>
          </a:p>
          <a:p>
            <a:pPr marL="798513" lvl="1" indent="-338138"/>
            <a:r>
              <a:rPr lang="en-US" sz="2000" dirty="0" smtClean="0">
                <a:sym typeface="Wingdings" pitchFamily="2" charset="2"/>
              </a:rPr>
              <a:t>Keep it short and sweet–my attention span is measured in seconds</a:t>
            </a:r>
          </a:p>
          <a:p>
            <a:pPr marL="798513" lvl="1" indent="-338138"/>
            <a:r>
              <a:rPr lang="en-US" sz="2000" dirty="0" smtClean="0">
                <a:sym typeface="Wingdings" pitchFamily="2" charset="2"/>
              </a:rPr>
              <a:t>Do not “bump”</a:t>
            </a:r>
            <a:r>
              <a:rPr lang="en-US" sz="2000" dirty="0" smtClean="0"/>
              <a:t> </a:t>
            </a:r>
          </a:p>
        </p:txBody>
      </p:sp>
    </p:spTree>
    <p:extLst>
      <p:ext uri="{BB962C8B-B14F-4D97-AF65-F5344CB8AC3E}">
        <p14:creationId xmlns:p14="http://schemas.microsoft.com/office/powerpoint/2010/main" val="19648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sz="quarter" idx="10"/>
          </p:nvPr>
        </p:nvSpPr>
        <p:spPr>
          <a:xfrm>
            <a:off x="519112" y="1447799"/>
            <a:ext cx="11149013" cy="1458861"/>
          </a:xfrm>
        </p:spPr>
        <p:txBody>
          <a:bodyPr/>
          <a:lstStyle/>
          <a:p>
            <a:r>
              <a:rPr lang="en-US" dirty="0" smtClean="0"/>
              <a:t>Become a fan of MDT</a:t>
            </a:r>
          </a:p>
          <a:p>
            <a:pPr lvl="1"/>
            <a:r>
              <a:rPr lang="en-US" dirty="0" smtClean="0">
                <a:hlinkClick r:id="rId2"/>
              </a:rPr>
              <a:t>http://www.facebook.com/MicrosoftDeploymentToolkit</a:t>
            </a:r>
            <a:endParaRPr lang="en-US" dirty="0" smtClean="0"/>
          </a:p>
          <a:p>
            <a:r>
              <a:rPr lang="en-US" dirty="0" smtClean="0"/>
              <a:t>Join the distribution lists, use the forums</a:t>
            </a:r>
            <a:endParaRPr lang="en-US" dirty="0"/>
          </a:p>
        </p:txBody>
      </p:sp>
    </p:spTree>
    <p:extLst>
      <p:ext uri="{BB962C8B-B14F-4D97-AF65-F5344CB8AC3E}">
        <p14:creationId xmlns:p14="http://schemas.microsoft.com/office/powerpoint/2010/main" val="402075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22382" y="1448244"/>
            <a:ext cx="11116715"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(session codes and titles)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22382" y="2280963"/>
            <a:ext cx="11116715"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Sessions (session codes and titles)</a:t>
            </a:r>
          </a:p>
        </p:txBody>
      </p:sp>
      <p:sp>
        <p:nvSpPr>
          <p:cNvPr id="11" name="Rectangle 10"/>
          <p:cNvSpPr/>
          <p:nvPr/>
        </p:nvSpPr>
        <p:spPr bwMode="auto">
          <a:xfrm>
            <a:off x="522382" y="3113682"/>
            <a:ext cx="11116715"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Labs (session codes and titles)</a:t>
            </a:r>
          </a:p>
        </p:txBody>
      </p:sp>
      <p:sp>
        <p:nvSpPr>
          <p:cNvPr id="12" name="Rectangle 11"/>
          <p:cNvSpPr/>
          <p:nvPr/>
        </p:nvSpPr>
        <p:spPr bwMode="auto">
          <a:xfrm>
            <a:off x="522382" y="3946401"/>
            <a:ext cx="11116715"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(demo station title and location)</a:t>
            </a:r>
          </a:p>
        </p:txBody>
      </p:sp>
      <p:sp>
        <p:nvSpPr>
          <p:cNvPr id="14" name="Rectangle 13"/>
          <p:cNvSpPr/>
          <p:nvPr/>
        </p:nvSpPr>
        <p:spPr bwMode="auto">
          <a:xfrm>
            <a:off x="522382" y="4779120"/>
            <a:ext cx="11116715"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Exam </a:t>
            </a:r>
          </a:p>
        </p:txBody>
      </p:sp>
      <p:sp>
        <p:nvSpPr>
          <p:cNvPr id="15" name="Rectangle 14"/>
          <p:cNvSpPr/>
          <p:nvPr/>
        </p:nvSpPr>
        <p:spPr bwMode="auto">
          <a:xfrm>
            <a:off x="522382" y="5611840"/>
            <a:ext cx="11116715"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p>
        </p:txBody>
      </p:sp>
    </p:spTree>
    <p:extLst>
      <p:ext uri="{BB962C8B-B14F-4D97-AF65-F5344CB8AC3E}">
        <p14:creationId xmlns:p14="http://schemas.microsoft.com/office/powerpoint/2010/main" val="367225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19113" y="1447800"/>
            <a:ext cx="11149012"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Resource 1</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19113" y="2280519"/>
            <a:ext cx="11149012"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2</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19113" y="3113238"/>
            <a:ext cx="11149012"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3</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19113" y="3945957"/>
            <a:ext cx="11149012"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4</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Arial" pitchFamily="34" charset="0"/>
                <a:hlinkClick r:id="rId6"/>
              </a:rPr>
              <a:t>http://microsoft.com/technet</a:t>
            </a:r>
            <a:r>
              <a:rPr lang="en-US" b="1" dirty="0" smtClean="0">
                <a:solidFill>
                  <a:srgbClr val="FFFFFF"/>
                </a:solidFill>
                <a:latin typeface="Arial" pitchFamily="34" charset="0"/>
              </a:rPr>
              <a:t>  </a:t>
            </a:r>
            <a:endParaRPr lang="en-US" dirty="0" smtClean="0">
              <a:solidFill>
                <a:srgbClr val="FFFFFF"/>
              </a:solidFill>
              <a:latin typeface="Arial"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Arial"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Arial" pitchFamily="34" charset="0"/>
              </a:rPr>
              <a:t>Complete an evaluation on </a:t>
            </a:r>
            <a:r>
              <a:rPr lang="en-US" sz="3200" dirty="0" err="1" smtClean="0">
                <a:gradFill>
                  <a:gsLst>
                    <a:gs pos="0">
                      <a:schemeClr val="tx1"/>
                    </a:gs>
                    <a:gs pos="86000">
                      <a:schemeClr val="tx1"/>
                    </a:gs>
                  </a:gsLst>
                  <a:lin ang="5400000" scaled="0"/>
                </a:gradFill>
                <a:latin typeface="Arial" pitchFamily="34" charset="0"/>
              </a:rPr>
              <a:t>CommNet</a:t>
            </a:r>
            <a:r>
              <a:rPr lang="en-US" sz="3200" dirty="0" smtClean="0">
                <a:gradFill>
                  <a:gsLst>
                    <a:gs pos="0">
                      <a:schemeClr val="tx1"/>
                    </a:gs>
                    <a:gs pos="86000">
                      <a:schemeClr val="tx1"/>
                    </a:gs>
                  </a:gsLst>
                  <a:lin ang="5400000" scaled="0"/>
                </a:gradFill>
                <a:latin typeface="Arial" pitchFamily="34" charset="0"/>
              </a:rPr>
              <a:t> and </a:t>
            </a:r>
            <a:br>
              <a:rPr lang="en-US" sz="3200" dirty="0" smtClean="0">
                <a:gradFill>
                  <a:gsLst>
                    <a:gs pos="0">
                      <a:schemeClr val="tx1"/>
                    </a:gs>
                    <a:gs pos="86000">
                      <a:schemeClr val="tx1"/>
                    </a:gs>
                  </a:gsLst>
                  <a:lin ang="5400000" scaled="0"/>
                </a:gradFill>
                <a:latin typeface="Arial" pitchFamily="34" charset="0"/>
              </a:rPr>
            </a:br>
            <a:r>
              <a:rPr lang="en-US" sz="3200" dirty="0" smtClean="0">
                <a:gradFill>
                  <a:gsLst>
                    <a:gs pos="0">
                      <a:schemeClr val="tx1"/>
                    </a:gs>
                    <a:gs pos="86000">
                      <a:schemeClr val="tx1"/>
                    </a:gs>
                  </a:gsLst>
                  <a:lin ang="5400000" scaled="0"/>
                </a:gradFill>
                <a:latin typeface="Arial"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9375579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 </a:t>
            </a:r>
            <a:r>
              <a:rPr lang="en-US" sz="700" dirty="0" smtClean="0">
                <a:gradFill>
                  <a:gsLst>
                    <a:gs pos="0">
                      <a:schemeClr val="tx1"/>
                    </a:gs>
                    <a:gs pos="100000">
                      <a:schemeClr val="tx1"/>
                    </a:gs>
                  </a:gsLst>
                  <a:lin ang="5400000" scaled="0"/>
                </a:gradFill>
                <a:latin typeface="Arial" pitchFamily="34" charset="0"/>
                <a:cs typeface="Arial" charset="0"/>
              </a:rPr>
              <a:t>2011 Microsoft </a:t>
            </a:r>
            <a:r>
              <a:rPr lang="en-US" sz="700" dirty="0">
                <a:gradFill>
                  <a:gsLst>
                    <a:gs pos="0">
                      <a:schemeClr val="tx1"/>
                    </a:gs>
                    <a:gs pos="100000">
                      <a:schemeClr val="tx1"/>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Arial" pitchFamily="34" charset="0"/>
                <a:cs typeface="Arial" charset="0"/>
              </a:rPr>
              <a:t/>
            </a:r>
            <a:br>
              <a:rPr lang="en-US" sz="700" dirty="0" smtClean="0">
                <a:gradFill>
                  <a:gsLst>
                    <a:gs pos="0">
                      <a:schemeClr val="tx1"/>
                    </a:gs>
                    <a:gs pos="100000">
                      <a:schemeClr val="tx1"/>
                    </a:gs>
                  </a:gsLst>
                  <a:lin ang="5400000" scaled="0"/>
                </a:gradFill>
                <a:latin typeface="Arial" pitchFamily="34" charset="0"/>
                <a:cs typeface="Arial" charset="0"/>
              </a:rPr>
            </a:br>
            <a:r>
              <a:rPr lang="en-US" sz="700" dirty="0" smtClean="0">
                <a:gradFill>
                  <a:gsLst>
                    <a:gs pos="0">
                      <a:schemeClr val="tx1"/>
                    </a:gs>
                    <a:gs pos="100000">
                      <a:schemeClr val="tx1"/>
                    </a:gs>
                  </a:gsLst>
                  <a:lin ang="5400000" scaled="0"/>
                </a:gradFill>
                <a:latin typeface="Arial" pitchFamily="34" charset="0"/>
                <a:cs typeface="Arial" charset="0"/>
              </a:rPr>
              <a:t>on </a:t>
            </a:r>
            <a:r>
              <a:rPr lang="en-US" sz="700" dirty="0">
                <a:gradFill>
                  <a:gsLst>
                    <a:gs pos="0">
                      <a:schemeClr val="tx1"/>
                    </a:gs>
                    <a:gs pos="100000">
                      <a:schemeClr val="tx1"/>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Arial" pitchFamily="34" charset="0"/>
                <a:cs typeface="Arial" charset="0"/>
              </a:rPr>
              <a:t>. MICROSOFT </a:t>
            </a:r>
            <a:r>
              <a:rPr lang="en-US" sz="700" dirty="0">
                <a:gradFill>
                  <a:gsLst>
                    <a:gs pos="0">
                      <a:schemeClr val="tx1"/>
                    </a:gs>
                    <a:gs pos="100000">
                      <a:schemeClr val="tx1"/>
                    </a:gs>
                  </a:gsLst>
                  <a:lin ang="5400000" scaled="0"/>
                </a:gradFill>
                <a:latin typeface="Arial"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7 Deployment</a:t>
            </a:r>
            <a:br>
              <a:rPr lang="en-US" dirty="0" smtClean="0"/>
            </a:br>
            <a:r>
              <a:rPr lang="en-US" sz="3600" dirty="0" smtClean="0">
                <a:gradFill>
                  <a:gsLst>
                    <a:gs pos="0">
                      <a:schemeClr val="accent1"/>
                    </a:gs>
                    <a:gs pos="100000">
                      <a:schemeClr val="accent1"/>
                    </a:gs>
                  </a:gsLst>
                  <a:lin ang="5400000" scaled="0"/>
                </a:gradFill>
              </a:rPr>
              <a:t>Typical Errors</a:t>
            </a:r>
            <a:endParaRPr lang="en-US" sz="54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919002"/>
            <a:ext cx="11173090" cy="443198"/>
          </a:xfrm>
        </p:spPr>
        <p:txBody>
          <a:bodyPr/>
          <a:lstStyle/>
          <a:p>
            <a:r>
              <a:rPr lang="en-US" dirty="0" smtClean="0"/>
              <a:t>Obviously these are not always very useful</a:t>
            </a:r>
          </a:p>
        </p:txBody>
      </p:sp>
      <p:grpSp>
        <p:nvGrpSpPr>
          <p:cNvPr id="4" name="Group 3"/>
          <p:cNvGrpSpPr/>
          <p:nvPr/>
        </p:nvGrpSpPr>
        <p:grpSpPr>
          <a:xfrm>
            <a:off x="545226" y="2688774"/>
            <a:ext cx="11122899" cy="2645230"/>
            <a:chOff x="519113" y="1447799"/>
            <a:chExt cx="9475058" cy="225334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9113" y="1447799"/>
              <a:ext cx="3152882" cy="22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9357" y="1447799"/>
              <a:ext cx="2999233" cy="22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4940" y="1447799"/>
              <a:ext cx="2999231" cy="224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414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1"/>
            <a:ext cx="11173090" cy="1107996"/>
          </a:xfrm>
        </p:spPr>
        <p:txBody>
          <a:bodyPr/>
          <a:lstStyle/>
          <a:p>
            <a:r>
              <a:rPr lang="en-US" dirty="0" smtClean="0"/>
              <a:t>Windows 7 Deployment</a:t>
            </a:r>
            <a:br>
              <a:rPr lang="en-US" dirty="0" smtClean="0"/>
            </a:br>
            <a:r>
              <a:rPr lang="en-US" sz="3600" dirty="0" smtClean="0">
                <a:gradFill>
                  <a:gsLst>
                    <a:gs pos="0">
                      <a:schemeClr val="accent1"/>
                    </a:gs>
                    <a:gs pos="100000">
                      <a:schemeClr val="accent1"/>
                    </a:gs>
                  </a:gsLst>
                  <a:lin ang="5400000" scaled="0"/>
                </a:gradFill>
              </a:rPr>
              <a:t>Getting to the root cause</a:t>
            </a:r>
            <a:endParaRPr lang="en-US" sz="54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3810274"/>
          </a:xfrm>
        </p:spPr>
        <p:txBody>
          <a:bodyPr/>
          <a:lstStyle/>
          <a:p>
            <a:r>
              <a:rPr lang="en-US" dirty="0" smtClean="0"/>
              <a:t>You will need to take the next step</a:t>
            </a:r>
          </a:p>
          <a:p>
            <a:pPr lvl="1"/>
            <a:r>
              <a:rPr lang="en-US" dirty="0" smtClean="0"/>
              <a:t>Error messages are often too high level, so you need to </a:t>
            </a:r>
            <a:br>
              <a:rPr lang="en-US" dirty="0" smtClean="0"/>
            </a:br>
            <a:r>
              <a:rPr lang="en-US" dirty="0" smtClean="0"/>
              <a:t>dig deeper</a:t>
            </a:r>
          </a:p>
          <a:p>
            <a:pPr lvl="1"/>
            <a:r>
              <a:rPr lang="en-US" dirty="0" smtClean="0"/>
              <a:t>Log files provide additional (often excessive) detail</a:t>
            </a:r>
          </a:p>
          <a:p>
            <a:pPr lvl="1"/>
            <a:r>
              <a:rPr lang="en-US" dirty="0" smtClean="0"/>
              <a:t>Identifying the cause from these messages is a critical skill</a:t>
            </a:r>
          </a:p>
          <a:p>
            <a:r>
              <a:rPr lang="en-US" dirty="0" smtClean="0"/>
              <a:t>Each tool creates its own logs (sometimes more than one)</a:t>
            </a:r>
          </a:p>
          <a:p>
            <a:pPr lvl="1"/>
            <a:r>
              <a:rPr lang="en-US" dirty="0" smtClean="0"/>
              <a:t>That is a lot of logs</a:t>
            </a:r>
          </a:p>
          <a:p>
            <a:endParaRPr lang="en-US" dirty="0" smtClean="0"/>
          </a:p>
        </p:txBody>
      </p:sp>
    </p:spTree>
    <p:extLst>
      <p:ext uri="{BB962C8B-B14F-4D97-AF65-F5344CB8AC3E}">
        <p14:creationId xmlns:p14="http://schemas.microsoft.com/office/powerpoint/2010/main" val="271834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Log files</a:t>
            </a:r>
            <a:endParaRPr lang="en-US" dirty="0"/>
          </a:p>
        </p:txBody>
      </p:sp>
      <p:sp>
        <p:nvSpPr>
          <p:cNvPr id="6" name="Subtitle 5"/>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870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dirty="0" smtClean="0"/>
              <a:t>Operating System Logs</a:t>
            </a:r>
            <a:br>
              <a:rPr dirty="0" smtClean="0"/>
            </a:br>
            <a:r>
              <a:rPr lang="en-US" sz="3600" dirty="0" smtClean="0">
                <a:gradFill>
                  <a:gsLst>
                    <a:gs pos="0">
                      <a:schemeClr val="accent1"/>
                    </a:gs>
                    <a:gs pos="100000">
                      <a:schemeClr val="accent1"/>
                    </a:gs>
                  </a:gsLst>
                  <a:lin ang="5400000" scaled="0"/>
                </a:gradFill>
              </a:rPr>
              <a:t>Windows 7 and Windows Vista</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19113" y="1905000"/>
            <a:ext cx="11173090" cy="3508653"/>
          </a:xfrm>
        </p:spPr>
        <p:txBody>
          <a:bodyPr/>
          <a:lstStyle/>
          <a:p>
            <a:pPr marL="406400" indent="-406400"/>
            <a:r>
              <a:rPr lang="en-US" sz="2400" dirty="0" smtClean="0"/>
              <a:t>Two key logs created by the SETUP process</a:t>
            </a:r>
          </a:p>
          <a:p>
            <a:pPr marL="793750" lvl="1" indent="-328613"/>
            <a:r>
              <a:rPr lang="en-US" sz="2000" b="1" dirty="0" smtClean="0"/>
              <a:t>Setupact.log: </a:t>
            </a:r>
            <a:r>
              <a:rPr lang="en-US" sz="2000" dirty="0" smtClean="0"/>
              <a:t>Contains information about setup actions during the installation process</a:t>
            </a:r>
          </a:p>
          <a:p>
            <a:pPr marL="793750" lvl="1" indent="-328613"/>
            <a:r>
              <a:rPr lang="en-US" sz="2000" b="1" dirty="0" smtClean="0"/>
              <a:t>Setuperr.log:</a:t>
            </a:r>
            <a:r>
              <a:rPr lang="en-US" sz="2000" dirty="0" smtClean="0"/>
              <a:t> Contains only the error messages (subset of what is in Setupact.log)</a:t>
            </a:r>
          </a:p>
          <a:p>
            <a:pPr marL="406400" indent="-406400"/>
            <a:r>
              <a:rPr lang="en-US" sz="2400" dirty="0" smtClean="0"/>
              <a:t>Depending on when the failure occurs, the files can be located in </a:t>
            </a:r>
            <a:br>
              <a:rPr lang="en-US" sz="2400" dirty="0" smtClean="0"/>
            </a:br>
            <a:r>
              <a:rPr lang="en-US" sz="2400" dirty="0" smtClean="0"/>
              <a:t>different places</a:t>
            </a:r>
          </a:p>
          <a:p>
            <a:pPr marL="793750" lvl="1" indent="-333375"/>
            <a:r>
              <a:rPr lang="en-US" sz="2000" dirty="0" smtClean="0"/>
              <a:t>C:\$WINDOWS.~BT\Sources\Panther, X:\$WINDOWS.~BT\Sources\Panther (Windows PE)</a:t>
            </a:r>
          </a:p>
          <a:p>
            <a:pPr marL="793750" lvl="1" indent="-333375"/>
            <a:r>
              <a:rPr lang="en-US" sz="2000" dirty="0" smtClean="0"/>
              <a:t>C:\WINDOWS\Panther (specialize)</a:t>
            </a:r>
          </a:p>
          <a:p>
            <a:pPr marL="793750" lvl="1" indent="-333375"/>
            <a:r>
              <a:rPr lang="en-US" sz="2000" dirty="0" smtClean="0"/>
              <a:t>C:\WINDOWS\Panther\UnattendGC (OOBE)</a:t>
            </a:r>
          </a:p>
          <a:p>
            <a:pPr marL="793750" lvl="1" indent="-333375"/>
            <a:r>
              <a:rPr lang="en-US" sz="2000" dirty="0" smtClean="0"/>
              <a:t>C:\WINDOWS\System32\Sysprep\Panther (</a:t>
            </a:r>
            <a:r>
              <a:rPr lang="en-US" sz="2000" dirty="0" err="1" smtClean="0"/>
              <a:t>sysprep</a:t>
            </a:r>
            <a:r>
              <a:rPr lang="en-US" sz="2000" dirty="0" smtClean="0"/>
              <a:t>)</a:t>
            </a:r>
          </a:p>
          <a:p>
            <a:pPr marL="404813" indent="-404813"/>
            <a:r>
              <a:rPr lang="en-US" sz="2400" dirty="0"/>
              <a:t> </a:t>
            </a:r>
            <a:r>
              <a:rPr lang="en-US" sz="2400" dirty="0">
                <a:hlinkClick r:id="rId2"/>
              </a:rPr>
              <a:t>http://support.microsoft.com/kb/927521</a:t>
            </a:r>
            <a:r>
              <a:rPr lang="en-US" sz="2400" dirty="0"/>
              <a:t> </a:t>
            </a:r>
            <a:endParaRPr lang="en-US" sz="2400" dirty="0" smtClean="0"/>
          </a:p>
        </p:txBody>
      </p:sp>
    </p:spTree>
    <p:extLst>
      <p:ext uri="{BB962C8B-B14F-4D97-AF65-F5344CB8AC3E}">
        <p14:creationId xmlns:p14="http://schemas.microsoft.com/office/powerpoint/2010/main" val="18581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dirty="0" smtClean="0"/>
              <a:t>Operating System Logs</a:t>
            </a:r>
            <a:br>
              <a:rPr dirty="0" smtClean="0"/>
            </a:br>
            <a:r>
              <a:rPr lang="en-US" sz="3600" dirty="0" smtClean="0">
                <a:gradFill>
                  <a:gsLst>
                    <a:gs pos="0">
                      <a:schemeClr val="accent1"/>
                    </a:gs>
                    <a:gs pos="100000">
                      <a:schemeClr val="accent1"/>
                    </a:gs>
                  </a:gsLst>
                  <a:lin ang="5400000" scaled="0"/>
                </a:gradFill>
              </a:rPr>
              <a:t>Windows 7 and Windows Vista</a:t>
            </a:r>
            <a:endParaRPr lang="en-US" sz="3600" dirty="0">
              <a:gradFill>
                <a:gsLst>
                  <a:gs pos="0">
                    <a:schemeClr val="accent1"/>
                  </a:gs>
                  <a:gs pos="100000">
                    <a:schemeClr val="accent1"/>
                  </a:gs>
                </a:gsLst>
                <a:lin ang="5400000" scaled="0"/>
              </a:gradFill>
            </a:endParaRPr>
          </a:p>
        </p:txBody>
      </p:sp>
      <p:sp>
        <p:nvSpPr>
          <p:cNvPr id="3" name="Text Placeholder 2"/>
          <p:cNvSpPr>
            <a:spLocks noGrp="1"/>
          </p:cNvSpPr>
          <p:nvPr>
            <p:ph type="body" sz="quarter" idx="10"/>
          </p:nvPr>
        </p:nvSpPr>
        <p:spPr>
          <a:xfrm>
            <a:off x="507868" y="1905000"/>
            <a:ext cx="11173090" cy="4665893"/>
          </a:xfrm>
        </p:spPr>
        <p:txBody>
          <a:bodyPr/>
          <a:lstStyle/>
          <a:p>
            <a:pPr marL="465138" indent="-465138"/>
            <a:r>
              <a:rPr lang="en-US" dirty="0" smtClean="0"/>
              <a:t>More useful logs</a:t>
            </a:r>
          </a:p>
          <a:p>
            <a:pPr marL="854075" lvl="1" indent="-393700"/>
            <a:r>
              <a:rPr lang="en-US" b="1" dirty="0" smtClean="0"/>
              <a:t>Cbs.log: </a:t>
            </a:r>
            <a:r>
              <a:rPr lang="en-US" dirty="0" smtClean="0"/>
              <a:t>Shows results of DISM commands to inject drivers, language packs, security updates, etc. during the OS </a:t>
            </a:r>
            <a:br>
              <a:rPr lang="en-US" dirty="0" smtClean="0"/>
            </a:br>
            <a:r>
              <a:rPr lang="en-US" dirty="0" smtClean="0"/>
              <a:t>installation process</a:t>
            </a:r>
            <a:endParaRPr lang="en-US" b="1" dirty="0" smtClean="0"/>
          </a:p>
          <a:p>
            <a:pPr marL="854075" lvl="1" indent="-393700"/>
            <a:r>
              <a:rPr lang="en-US" b="1" dirty="0" smtClean="0"/>
              <a:t>Setupapi.dev.log:</a:t>
            </a:r>
            <a:r>
              <a:rPr lang="en-US" dirty="0" smtClean="0"/>
              <a:t> </a:t>
            </a:r>
            <a:r>
              <a:rPr lang="en-US" dirty="0"/>
              <a:t>Resides in %</a:t>
            </a:r>
            <a:r>
              <a:rPr lang="en-US" cap="all" dirty="0" err="1"/>
              <a:t>WinDir</a:t>
            </a:r>
            <a:r>
              <a:rPr lang="en-US" dirty="0"/>
              <a:t>%\</a:t>
            </a:r>
            <a:r>
              <a:rPr lang="en-US" dirty="0" err="1"/>
              <a:t>inf</a:t>
            </a:r>
            <a:r>
              <a:rPr lang="en-US" dirty="0"/>
              <a:t>; useful when investigating failed driver </a:t>
            </a:r>
            <a:r>
              <a:rPr lang="en-US" dirty="0" smtClean="0"/>
              <a:t>installations</a:t>
            </a:r>
          </a:p>
          <a:p>
            <a:pPr marL="854075" lvl="1" indent="-393700"/>
            <a:r>
              <a:rPr lang="en-US" b="1" dirty="0" smtClean="0"/>
              <a:t>Netsetup.log:</a:t>
            </a:r>
            <a:r>
              <a:rPr lang="en-US" dirty="0" smtClean="0"/>
              <a:t> </a:t>
            </a:r>
            <a:r>
              <a:rPr lang="en-US" dirty="0"/>
              <a:t>Resides in %</a:t>
            </a:r>
            <a:r>
              <a:rPr lang="en-US" cap="all" dirty="0" err="1"/>
              <a:t>WinDir</a:t>
            </a:r>
            <a:r>
              <a:rPr lang="en-US" cap="all" dirty="0"/>
              <a:t>%</a:t>
            </a:r>
            <a:r>
              <a:rPr lang="en-US" dirty="0"/>
              <a:t>\Debug</a:t>
            </a:r>
            <a:r>
              <a:rPr lang="en-US" dirty="0" smtClean="0"/>
              <a:t>; useful </a:t>
            </a:r>
            <a:r>
              <a:rPr lang="en-US" dirty="0"/>
              <a:t>when troubleshooting domain join </a:t>
            </a:r>
            <a:r>
              <a:rPr lang="en-US" dirty="0" smtClean="0"/>
              <a:t>issues</a:t>
            </a:r>
          </a:p>
          <a:p>
            <a:pPr marL="854075" lvl="1" indent="-393700"/>
            <a:r>
              <a:rPr lang="en-US" b="1" dirty="0" smtClean="0"/>
              <a:t>WindowsUpdate.log:</a:t>
            </a:r>
            <a:r>
              <a:rPr lang="en-US" dirty="0" smtClean="0"/>
              <a:t> Resides in %WINDIR%\; useful for detecting issues installing updates from Windows Update, WSUS, or </a:t>
            </a:r>
            <a:r>
              <a:rPr lang="en-US" dirty="0" err="1" smtClean="0"/>
              <a:t>ConfigMgr</a:t>
            </a:r>
            <a:r>
              <a:rPr lang="en-US" dirty="0" smtClean="0"/>
              <a:t> (SUP)</a:t>
            </a:r>
            <a:endParaRPr lang="en-US" dirty="0"/>
          </a:p>
        </p:txBody>
      </p:sp>
    </p:spTree>
    <p:extLst>
      <p:ext uri="{BB962C8B-B14F-4D97-AF65-F5344CB8AC3E}">
        <p14:creationId xmlns:p14="http://schemas.microsoft.com/office/powerpoint/2010/main" val="26955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WCL403</Session_x0020_Cod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purl.org/dc/elements/1.1/"/>
    <ds:schemaRef ds:uri="http://schemas.microsoft.com/office/2006/documentManagement/types"/>
    <ds:schemaRef ds:uri="http://www.w3.org/XML/1998/namespace"/>
    <ds:schemaRef ds:uri="http://schemas.microsoft.com/office/infopath/2007/PartnerControls"/>
    <ds:schemaRef ds:uri="8b529f77-48ab-4581-b468-93f09345b8aa"/>
    <ds:schemaRef ds:uri="http://purl.org/dc/dcmitype/"/>
    <ds:schemaRef ds:uri="2295e2e7-0eeb-498e-8716-217bb2ee6ee3"/>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185</TotalTime>
  <Words>2866</Words>
  <Application>Microsoft Office PowerPoint</Application>
  <PresentationFormat>Custom</PresentationFormat>
  <Paragraphs>442</Paragraphs>
  <Slides>47</Slides>
  <Notes>15</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TENA11_BreakoutSession_Template_16x9_Final</vt:lpstr>
      <vt:lpstr>White with Consolas font for code slides</vt:lpstr>
      <vt:lpstr>Troubleshooting Windows 7 Deployments: In Depth </vt:lpstr>
      <vt:lpstr>Windows 7 Deployment An introduction</vt:lpstr>
      <vt:lpstr>Windows 7 Deployment A range of solutions</vt:lpstr>
      <vt:lpstr>Stumped?</vt:lpstr>
      <vt:lpstr>Windows 7 Deployment Typical Errors</vt:lpstr>
      <vt:lpstr>Windows 7 Deployment Getting to the root cause</vt:lpstr>
      <vt:lpstr>Log files</vt:lpstr>
      <vt:lpstr>Operating System Logs Windows 7 and Windows Vista</vt:lpstr>
      <vt:lpstr>Operating System Logs Windows 7 and Windows Vista</vt:lpstr>
      <vt:lpstr>Operating System Logs Windows PE</vt:lpstr>
      <vt:lpstr>Operating System Logs Windows Deployment Services</vt:lpstr>
      <vt:lpstr>User State Migration Tools Useful logs</vt:lpstr>
      <vt:lpstr>Task Sequencer Useful logs</vt:lpstr>
      <vt:lpstr>Microsoft Deployment Toolkit  Useful logs</vt:lpstr>
      <vt:lpstr>Configuration Manager 2007 Useful logs</vt:lpstr>
      <vt:lpstr>Getting to the Logs</vt:lpstr>
      <vt:lpstr>Common Issues</vt:lpstr>
      <vt:lpstr>Windows Setup Failures Bad computer name</vt:lpstr>
      <vt:lpstr>Windows Setup Failures Mismatched product key</vt:lpstr>
      <vt:lpstr>Windows Setup Failures Broken domain join</vt:lpstr>
      <vt:lpstr>Windows Setup Failures Deploying with a KMS key</vt:lpstr>
      <vt:lpstr>Windows Setup Failures Domain join issues</vt:lpstr>
      <vt:lpstr>Windows Setup Failures Domain join issues</vt:lpstr>
      <vt:lpstr>Windows Setup Failures Crashes</vt:lpstr>
      <vt:lpstr>Common Issues</vt:lpstr>
      <vt:lpstr>Windows PE Failures Networking issues</vt:lpstr>
      <vt:lpstr>Common Issues </vt:lpstr>
      <vt:lpstr>Microsoft Deployment Toolkit Catalog generation error</vt:lpstr>
      <vt:lpstr>Microsoft Deployment Toolkit Unable to find SETUP</vt:lpstr>
      <vt:lpstr>Microsoft Deployment Toolkit Task Sequence Failures </vt:lpstr>
      <vt:lpstr>Common Issues</vt:lpstr>
      <vt:lpstr>ConfigMgr OS Deployment Looping </vt:lpstr>
      <vt:lpstr>ConfigMgr OS Deployment Task Sequence Failures </vt:lpstr>
      <vt:lpstr>ConfigMgr OS Deployment Windows is running from D:\WINDOWS</vt:lpstr>
      <vt:lpstr>ConfigMgr OS Deployment Hash mismatch</vt:lpstr>
      <vt:lpstr>ConfigMgr OS Deployment Packages not available</vt:lpstr>
      <vt:lpstr>Using PowerShell to Check Packages</vt:lpstr>
      <vt:lpstr>ConfigMgr OS Deployment PXE boot issues</vt:lpstr>
      <vt:lpstr>ConfigMgr OS Deployment PXE boot issues</vt:lpstr>
      <vt:lpstr>Next Steps</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WCL403: Troubleshooting Windows 7 Deployments In Depth</dc:title>
  <dc:subject>Microsoft TechEd North America 2011</dc:subject>
  <dc:creator>Michael Niehaus</dc:creator>
  <dc:description>Template Design: Jordan Cayabyab
Formatter: Brianna Hartmann, Silver Fox Productions, Inc.
Event Date: May 16-19, 2011
Event Location: Atlanta
Audience Type: Developers, IT Pros</dc:description>
  <cp:lastModifiedBy>Shows</cp:lastModifiedBy>
  <cp:revision>21</cp:revision>
  <cp:lastPrinted>2010-05-11T05:02:34Z</cp:lastPrinted>
  <dcterms:created xsi:type="dcterms:W3CDTF">2011-05-06T03:42:47Z</dcterms:created>
  <dcterms:modified xsi:type="dcterms:W3CDTF">2011-05-19T22:20:44Z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