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8"/>
  </p:notesMasterIdLst>
  <p:handoutMasterIdLst>
    <p:handoutMasterId r:id="rId29"/>
  </p:handoutMasterIdLst>
  <p:sldIdLst>
    <p:sldId id="322" r:id="rId3"/>
    <p:sldId id="355" r:id="rId4"/>
    <p:sldId id="335" r:id="rId5"/>
    <p:sldId id="359" r:id="rId6"/>
    <p:sldId id="360" r:id="rId7"/>
    <p:sldId id="363" r:id="rId8"/>
    <p:sldId id="362" r:id="rId9"/>
    <p:sldId id="402" r:id="rId10"/>
    <p:sldId id="403" r:id="rId11"/>
    <p:sldId id="364" r:id="rId12"/>
    <p:sldId id="398" r:id="rId13"/>
    <p:sldId id="366" r:id="rId14"/>
    <p:sldId id="399" r:id="rId15"/>
    <p:sldId id="400" r:id="rId16"/>
    <p:sldId id="383" r:id="rId17"/>
    <p:sldId id="386" r:id="rId18"/>
    <p:sldId id="391" r:id="rId19"/>
    <p:sldId id="393" r:id="rId20"/>
    <p:sldId id="396" r:id="rId21"/>
    <p:sldId id="404" r:id="rId22"/>
    <p:sldId id="405" r:id="rId23"/>
    <p:sldId id="406" r:id="rId24"/>
    <p:sldId id="407" r:id="rId25"/>
    <p:sldId id="408" r:id="rId26"/>
    <p:sldId id="319"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2276"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8:04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230188" lvl="1" indent="-219075" eaLnBrk="1" hangingPunct="1">
              <a:spcBef>
                <a:spcPct val="20000"/>
              </a:spcBef>
              <a:buNone/>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5/17/2011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5/17/2011 8:04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8:04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0251143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13863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777689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838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31307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3041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090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8483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0733457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6781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932454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914623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4533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88351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905853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995418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751170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240463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36978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53166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922866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60364452"/>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ysinternals.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62200"/>
            <a:ext cx="10242549" cy="1523497"/>
          </a:xfrm>
        </p:spPr>
        <p:txBody>
          <a:bodyPr/>
          <a:lstStyle/>
          <a:p>
            <a:r>
              <a:rPr lang="en-US" dirty="0" smtClean="0"/>
              <a:t>Maximizing Windows 7 Performance: Troubleshooting Tips</a:t>
            </a:r>
            <a:endParaRPr lang="en-US" dirty="0"/>
          </a:p>
        </p:txBody>
      </p:sp>
      <p:sp>
        <p:nvSpPr>
          <p:cNvPr id="3" name="Subtitle 2"/>
          <p:cNvSpPr>
            <a:spLocks noGrp="1"/>
          </p:cNvSpPr>
          <p:nvPr>
            <p:ph type="subTitle" idx="1"/>
          </p:nvPr>
        </p:nvSpPr>
        <p:spPr/>
        <p:txBody>
          <a:bodyPr/>
          <a:lstStyle/>
          <a:p>
            <a:r>
              <a:rPr lang="en-US" dirty="0" smtClean="0"/>
              <a:t>Johan </a:t>
            </a:r>
            <a:r>
              <a:rPr lang="en-US" dirty="0" err="1" smtClean="0"/>
              <a:t>Arwidmark</a:t>
            </a:r>
            <a:endParaRPr lang="en-US" dirty="0" smtClean="0"/>
          </a:p>
          <a:p>
            <a:r>
              <a:rPr lang="en-US" dirty="0" smtClean="0"/>
              <a:t>Chief Technical Architect</a:t>
            </a:r>
          </a:p>
          <a:p>
            <a:r>
              <a:rPr lang="en-US" dirty="0" smtClean="0"/>
              <a:t>Knowledge Factory</a:t>
            </a:r>
            <a:endParaRPr lang="en-US" dirty="0"/>
          </a:p>
        </p:txBody>
      </p:sp>
      <p:sp>
        <p:nvSpPr>
          <p:cNvPr id="7" name="Text Placeholder 6"/>
          <p:cNvSpPr>
            <a:spLocks noGrp="1"/>
          </p:cNvSpPr>
          <p:nvPr>
            <p:ph type="body" sz="quarter" idx="10"/>
          </p:nvPr>
        </p:nvSpPr>
        <p:spPr/>
        <p:txBody>
          <a:bodyPr/>
          <a:lstStyle/>
          <a:p>
            <a:r>
              <a:rPr lang="en-US" dirty="0" smtClean="0"/>
              <a:t>WCL316</a:t>
            </a:r>
            <a:endParaRPr lang="en-US" dirty="0"/>
          </a:p>
        </p:txBody>
      </p:sp>
    </p:spTree>
    <p:extLst>
      <p:ext uri="{BB962C8B-B14F-4D97-AF65-F5344CB8AC3E}">
        <p14:creationId xmlns:p14="http://schemas.microsoft.com/office/powerpoint/2010/main" val="2767221408"/>
      </p:ext>
    </p:extLst>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Performance Toolkit</a:t>
            </a:r>
            <a:endParaRPr lang="en-US" dirty="0"/>
          </a:p>
        </p:txBody>
      </p:sp>
      <p:sp>
        <p:nvSpPr>
          <p:cNvPr id="3" name="Content Placeholder 2"/>
          <p:cNvSpPr>
            <a:spLocks noGrp="1"/>
          </p:cNvSpPr>
          <p:nvPr>
            <p:ph type="body" sz="quarter" idx="10"/>
          </p:nvPr>
        </p:nvSpPr>
        <p:spPr/>
        <p:txBody>
          <a:bodyPr/>
          <a:lstStyle/>
          <a:p>
            <a:r>
              <a:rPr lang="en-US" smtClean="0"/>
              <a:t>Official kit</a:t>
            </a:r>
          </a:p>
          <a:p>
            <a:pPr lvl="1"/>
            <a:r>
              <a:rPr lang="en-US" smtClean="0"/>
              <a:t>Built and used by the Windows organization</a:t>
            </a:r>
          </a:p>
          <a:p>
            <a:r>
              <a:rPr lang="en-US" smtClean="0"/>
              <a:t>Contains Performance Analyzer (WPA) tool suite</a:t>
            </a:r>
          </a:p>
          <a:p>
            <a:pPr lvl="1"/>
            <a:r>
              <a:rPr lang="en-US" smtClean="0"/>
              <a:t>Built upon the ETW infrastructure</a:t>
            </a:r>
          </a:p>
          <a:p>
            <a:pPr lvl="1"/>
            <a:r>
              <a:rPr lang="en-US" smtClean="0"/>
              <a:t>Allows you to capture and analyze performance traces</a:t>
            </a:r>
          </a:p>
          <a:p>
            <a:r>
              <a:rPr lang="en-US" smtClean="0"/>
              <a:t>Freely available as part of the Windows 7 SDK </a:t>
            </a:r>
          </a:p>
          <a:p>
            <a:pPr lvl="1"/>
            <a:endParaRPr lang="en-US" dirty="0" smtClean="0"/>
          </a:p>
        </p:txBody>
      </p:sp>
    </p:spTree>
    <p:extLst>
      <p:ext uri="{BB962C8B-B14F-4D97-AF65-F5344CB8AC3E}">
        <p14:creationId xmlns:p14="http://schemas.microsoft.com/office/powerpoint/2010/main" val="3582651329"/>
      </p:ext>
    </p:extLst>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Performance Analyzer tool suite</a:t>
            </a:r>
            <a:endParaRPr lang="en-US" dirty="0"/>
          </a:p>
        </p:txBody>
      </p:sp>
      <p:sp>
        <p:nvSpPr>
          <p:cNvPr id="6" name="Text Placeholder 5"/>
          <p:cNvSpPr>
            <a:spLocks noGrp="1"/>
          </p:cNvSpPr>
          <p:nvPr>
            <p:ph type="body" sz="quarter" idx="10"/>
          </p:nvPr>
        </p:nvSpPr>
        <p:spPr/>
        <p:txBody>
          <a:bodyPr/>
          <a:lstStyle/>
          <a:p>
            <a:r>
              <a:rPr lang="en-US" smtClean="0"/>
              <a:t>xperf:  </a:t>
            </a:r>
          </a:p>
          <a:p>
            <a:pPr lvl="1"/>
            <a:r>
              <a:rPr lang="en-US" smtClean="0"/>
              <a:t>Trace capture, processing, and command-line analysis</a:t>
            </a:r>
          </a:p>
          <a:p>
            <a:r>
              <a:rPr lang="en-US" smtClean="0"/>
              <a:t>xperfview:</a:t>
            </a:r>
          </a:p>
          <a:p>
            <a:pPr lvl="1"/>
            <a:r>
              <a:rPr lang="en-US" smtClean="0"/>
              <a:t>Visual trace analysis</a:t>
            </a:r>
          </a:p>
          <a:p>
            <a:r>
              <a:rPr lang="en-US" smtClean="0"/>
              <a:t>Xbootmgr (and xbootmgrSleep):</a:t>
            </a:r>
          </a:p>
          <a:p>
            <a:pPr lvl="1"/>
            <a:r>
              <a:rPr lang="en-US" smtClean="0"/>
              <a:t>On/Off transition trace capture</a:t>
            </a:r>
          </a:p>
          <a:p>
            <a:r>
              <a:rPr lang="en-US" smtClean="0"/>
              <a:t>hwpower2etw:</a:t>
            </a:r>
          </a:p>
          <a:p>
            <a:pPr lvl="1"/>
            <a:r>
              <a:rPr lang="en-US" smtClean="0"/>
              <a:t>TDMS-to-ETL converter</a:t>
            </a:r>
          </a:p>
          <a:p>
            <a:r>
              <a:rPr lang="en-US" smtClean="0"/>
              <a:t>symcachegen:</a:t>
            </a:r>
          </a:p>
          <a:p>
            <a:pPr lvl="1"/>
            <a:r>
              <a:rPr lang="en-US" smtClean="0"/>
              <a:t>PDB-to-SymCache generator</a:t>
            </a:r>
          </a:p>
          <a:p>
            <a:pPr lvl="1"/>
            <a:endParaRPr lang="en-US" dirty="0"/>
          </a:p>
        </p:txBody>
      </p:sp>
    </p:spTree>
    <p:extLst>
      <p:ext uri="{BB962C8B-B14F-4D97-AF65-F5344CB8AC3E}">
        <p14:creationId xmlns:p14="http://schemas.microsoft.com/office/powerpoint/2010/main" val="2264173934"/>
      </p:ext>
    </p:extLst>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Performance Analyzer tool suite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2997304"/>
      </p:ext>
    </p:extLst>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1"/>
          <p:cNvSpPr>
            <a:spLocks noGrp="1"/>
          </p:cNvSpPr>
          <p:nvPr>
            <p:ph type="title"/>
          </p:nvPr>
        </p:nvSpPr>
        <p:spPr/>
        <p:txBody>
          <a:bodyPr/>
          <a:lstStyle/>
          <a:p>
            <a:r>
              <a:rPr lang="en-US" smtClean="0"/>
              <a:t>The Big Picture</a:t>
            </a:r>
            <a:endParaRPr lang="en-US" dirty="0"/>
          </a:p>
        </p:txBody>
      </p:sp>
      <p:sp>
        <p:nvSpPr>
          <p:cNvPr id="5" name="Can 4"/>
          <p:cNvSpPr/>
          <p:nvPr/>
        </p:nvSpPr>
        <p:spPr bwMode="auto">
          <a:xfrm>
            <a:off x="8125883" y="4343400"/>
            <a:ext cx="1218883"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solidFill>
                  <a:schemeClr val="tx1"/>
                </a:solidFill>
                <a:latin typeface="Trebuchet MS" pitchFamily="34" charset="0"/>
              </a:rPr>
              <a:t>ETL file</a:t>
            </a:r>
          </a:p>
        </p:txBody>
      </p:sp>
      <p:sp>
        <p:nvSpPr>
          <p:cNvPr id="6" name="Rounded Rectangle 5"/>
          <p:cNvSpPr/>
          <p:nvPr/>
        </p:nvSpPr>
        <p:spPr bwMode="auto">
          <a:xfrm>
            <a:off x="3351927" y="4343400"/>
            <a:ext cx="3859795" cy="1219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
            </a:r>
            <a:br>
              <a:rPr lang="en-US" sz="2000" dirty="0" smtClean="0">
                <a:gradFill>
                  <a:gsLst>
                    <a:gs pos="28000">
                      <a:schemeClr val="bg2"/>
                    </a:gs>
                    <a:gs pos="48000">
                      <a:schemeClr val="bg2"/>
                    </a:gs>
                  </a:gsLst>
                  <a:lin ang="5400000" scaled="1"/>
                </a:gradFill>
                <a:latin typeface="Trebuchet MS" pitchFamily="34" charset="0"/>
              </a:rPr>
            </a:br>
            <a:r>
              <a:rPr lang="en-US" sz="2000" dirty="0" smtClean="0">
                <a:gradFill>
                  <a:gsLst>
                    <a:gs pos="28000">
                      <a:schemeClr val="bg2"/>
                    </a:gs>
                    <a:gs pos="48000">
                      <a:schemeClr val="bg2"/>
                    </a:gs>
                  </a:gsLst>
                  <a:lin ang="5400000" scaled="1"/>
                </a:gradFill>
                <a:latin typeface="Trebuchet MS" pitchFamily="34" charset="0"/>
              </a:rPr>
              <a:t>ETW</a:t>
            </a:r>
          </a:p>
        </p:txBody>
      </p:sp>
      <p:sp>
        <p:nvSpPr>
          <p:cNvPr id="8" name="Pentagon 7"/>
          <p:cNvSpPr/>
          <p:nvPr/>
        </p:nvSpPr>
        <p:spPr bwMode="auto">
          <a:xfrm>
            <a:off x="711015" y="4615190"/>
            <a:ext cx="2031471"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solidFill>
                  <a:schemeClr val="tx1"/>
                </a:solidFill>
                <a:latin typeface="Trebuchet MS" pitchFamily="34" charset="0"/>
              </a:rPr>
              <a:t>Event Providers</a:t>
            </a:r>
          </a:p>
        </p:txBody>
      </p:sp>
      <p:sp>
        <p:nvSpPr>
          <p:cNvPr id="9" name="Pentagon 8"/>
          <p:cNvSpPr/>
          <p:nvPr/>
        </p:nvSpPr>
        <p:spPr bwMode="auto">
          <a:xfrm>
            <a:off x="711015" y="4919990"/>
            <a:ext cx="2031471" cy="152400"/>
          </a:xfrm>
          <a:prstGeom prst="homePlat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200" dirty="0" smtClean="0">
                <a:solidFill>
                  <a:schemeClr val="tx1"/>
                </a:solidFill>
                <a:latin typeface="Trebuchet MS" pitchFamily="34" charset="0"/>
              </a:rPr>
              <a:t>Event Providers</a:t>
            </a:r>
          </a:p>
        </p:txBody>
      </p:sp>
      <p:sp>
        <p:nvSpPr>
          <p:cNvPr id="10" name="TextBox 9"/>
          <p:cNvSpPr txBox="1"/>
          <p:nvPr/>
        </p:nvSpPr>
        <p:spPr>
          <a:xfrm>
            <a:off x="1751374" y="4176462"/>
            <a:ext cx="1625177"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11" name="TextBox 10"/>
          <p:cNvSpPr txBox="1"/>
          <p:nvPr/>
        </p:nvSpPr>
        <p:spPr>
          <a:xfrm>
            <a:off x="1749837" y="5243262"/>
            <a:ext cx="1628255"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12" name="Right Arrow 11"/>
          <p:cNvSpPr/>
          <p:nvPr/>
        </p:nvSpPr>
        <p:spPr bwMode="auto">
          <a:xfrm>
            <a:off x="6970484" y="4622800"/>
            <a:ext cx="1053825" cy="4572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3" name="Left-Up Arrow 12"/>
          <p:cNvSpPr/>
          <p:nvPr/>
        </p:nvSpPr>
        <p:spPr bwMode="auto">
          <a:xfrm flipH="1">
            <a:off x="1726750" y="5072390"/>
            <a:ext cx="1625177"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4" name="Rounded Rectangle 13"/>
          <p:cNvSpPr/>
          <p:nvPr/>
        </p:nvSpPr>
        <p:spPr bwMode="auto">
          <a:xfrm>
            <a:off x="3775150" y="4533900"/>
            <a:ext cx="314878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smtClean="0">
                <a:solidFill>
                  <a:schemeClr val="tx1"/>
                </a:solidFill>
                <a:latin typeface="Trebuchet MS" pitchFamily="34" charset="0"/>
              </a:rPr>
              <a:t>ETW Session</a:t>
            </a:r>
            <a:endParaRPr lang="en-US" sz="1600" dirty="0" smtClean="0">
              <a:solidFill>
                <a:schemeClr val="tx1"/>
              </a:solidFill>
              <a:latin typeface="Trebuchet MS" pitchFamily="34" charset="0"/>
            </a:endParaRPr>
          </a:p>
        </p:txBody>
      </p:sp>
      <p:sp>
        <p:nvSpPr>
          <p:cNvPr id="15" name="Line Callout 1 (Border and Accent Bar) 14"/>
          <p:cNvSpPr/>
          <p:nvPr/>
        </p:nvSpPr>
        <p:spPr bwMode="auto">
          <a:xfrm rot="5400000">
            <a:off x="1661121" y="4640324"/>
            <a:ext cx="674671" cy="2902541"/>
          </a:xfrm>
          <a:prstGeom prst="accentBorderCallout1">
            <a:avLst>
              <a:gd name="adj1" fmla="val 76014"/>
              <a:gd name="adj2" fmla="val -8333"/>
              <a:gd name="adj3" fmla="val 63941"/>
              <a:gd name="adj4" fmla="val -109746"/>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2. Any component that has been instrumented with Event Tracing API</a:t>
            </a:r>
          </a:p>
        </p:txBody>
      </p:sp>
      <p:sp>
        <p:nvSpPr>
          <p:cNvPr id="16" name="Line Callout 1 (Border and Accent Bar) 15"/>
          <p:cNvSpPr/>
          <p:nvPr/>
        </p:nvSpPr>
        <p:spPr bwMode="auto">
          <a:xfrm rot="5400000">
            <a:off x="7550985" y="4450039"/>
            <a:ext cx="669644" cy="3287302"/>
          </a:xfrm>
          <a:prstGeom prst="accentBorderCallout1">
            <a:avLst>
              <a:gd name="adj1" fmla="val 51493"/>
              <a:gd name="adj2" fmla="val -8333"/>
              <a:gd name="adj3" fmla="val 105915"/>
              <a:gd name="adj4" fmla="val -49990"/>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1. Collection of configurable in-memory buffers that is managed by the kernel </a:t>
            </a:r>
          </a:p>
        </p:txBody>
      </p:sp>
      <p:sp>
        <p:nvSpPr>
          <p:cNvPr id="17" name="Line Callout 1 (Border and Accent Bar) 16"/>
          <p:cNvSpPr/>
          <p:nvPr/>
        </p:nvSpPr>
        <p:spPr bwMode="auto">
          <a:xfrm rot="16200000">
            <a:off x="991071" y="1881425"/>
            <a:ext cx="914400" cy="2180751"/>
          </a:xfrm>
          <a:prstGeom prst="accentBorderCallout1">
            <a:avLst>
              <a:gd name="adj1" fmla="val 50123"/>
              <a:gd name="adj2" fmla="val -8333"/>
              <a:gd name="adj3" fmla="val 245540"/>
              <a:gd name="adj4" fmla="val -60241"/>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3. Controls logging sessions and enables/disables providers</a:t>
            </a:r>
          </a:p>
        </p:txBody>
      </p:sp>
      <p:sp>
        <p:nvSpPr>
          <p:cNvPr id="18" name="Line Callout 1 (Border and Accent Bar) 17"/>
          <p:cNvSpPr/>
          <p:nvPr/>
        </p:nvSpPr>
        <p:spPr bwMode="auto">
          <a:xfrm rot="5400000">
            <a:off x="10327635" y="1426823"/>
            <a:ext cx="878320" cy="1828324"/>
          </a:xfrm>
          <a:prstGeom prst="accentBorderCallout1">
            <a:avLst>
              <a:gd name="adj1" fmla="val 18750"/>
              <a:gd name="adj2" fmla="val -8333"/>
              <a:gd name="adj3" fmla="val 91973"/>
              <a:gd name="adj4" fmla="val -54068"/>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5. GUI trace analysis via graphs and summary tables</a:t>
            </a:r>
          </a:p>
        </p:txBody>
      </p:sp>
      <p:sp>
        <p:nvSpPr>
          <p:cNvPr id="19" name="Line Callout 1 (Border and Accent Bar) 18"/>
          <p:cNvSpPr/>
          <p:nvPr/>
        </p:nvSpPr>
        <p:spPr bwMode="auto">
          <a:xfrm rot="16200000">
            <a:off x="3148009" y="1444172"/>
            <a:ext cx="720437" cy="1619017"/>
          </a:xfrm>
          <a:prstGeom prst="accentBorderCallout1">
            <a:avLst>
              <a:gd name="adj1" fmla="val 49640"/>
              <a:gd name="adj2" fmla="val -10030"/>
              <a:gd name="adj3" fmla="val 145056"/>
              <a:gd name="adj4" fmla="val -53023"/>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6. CLI trace analysis via actions</a:t>
            </a:r>
          </a:p>
        </p:txBody>
      </p:sp>
      <p:sp>
        <p:nvSpPr>
          <p:cNvPr id="20" name="Rounded Rectangle 19"/>
          <p:cNvSpPr/>
          <p:nvPr/>
        </p:nvSpPr>
        <p:spPr bwMode="auto">
          <a:xfrm>
            <a:off x="10157354" y="5588001"/>
            <a:ext cx="1523603" cy="33250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solidFill>
                  <a:schemeClr val="tx1"/>
                </a:solidFill>
                <a:latin typeface="Trebuchet MS" pitchFamily="34" charset="0"/>
              </a:rPr>
              <a:t>Data</a:t>
            </a:r>
            <a:r>
              <a:rPr lang="en-US" sz="1600" dirty="0" smtClean="0">
                <a:gradFill>
                  <a:gsLst>
                    <a:gs pos="28000">
                      <a:schemeClr val="bg2"/>
                    </a:gs>
                    <a:gs pos="48000">
                      <a:schemeClr val="bg2"/>
                    </a:gs>
                  </a:gsLst>
                  <a:lin ang="5400000" scaled="1"/>
                </a:gradFill>
                <a:latin typeface="Trebuchet MS" pitchFamily="34" charset="0"/>
              </a:rPr>
              <a:t> </a:t>
            </a:r>
            <a:r>
              <a:rPr lang="en-US" sz="1600" dirty="0" smtClean="0">
                <a:solidFill>
                  <a:schemeClr val="tx1"/>
                </a:solidFill>
                <a:latin typeface="Trebuchet MS" pitchFamily="34" charset="0"/>
              </a:rPr>
              <a:t>flow</a:t>
            </a:r>
          </a:p>
        </p:txBody>
      </p:sp>
      <p:sp>
        <p:nvSpPr>
          <p:cNvPr id="21" name="Can 20"/>
          <p:cNvSpPr/>
          <p:nvPr/>
        </p:nvSpPr>
        <p:spPr bwMode="auto">
          <a:xfrm>
            <a:off x="4469236" y="1143000"/>
            <a:ext cx="1218883"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solidFill>
                  <a:schemeClr val="tx1"/>
                </a:solidFill>
                <a:latin typeface="Trebuchet MS" pitchFamily="34" charset="0"/>
              </a:rPr>
              <a:t>XML file</a:t>
            </a:r>
          </a:p>
        </p:txBody>
      </p:sp>
      <p:sp>
        <p:nvSpPr>
          <p:cNvPr id="22" name="Left-Up Arrow 21"/>
          <p:cNvSpPr/>
          <p:nvPr/>
        </p:nvSpPr>
        <p:spPr bwMode="auto">
          <a:xfrm flipH="1" flipV="1">
            <a:off x="1726750" y="4386590"/>
            <a:ext cx="1625177" cy="228600"/>
          </a:xfrm>
          <a:prstGeom prst="lef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3" name="Up-Down Arrow 22"/>
          <p:cNvSpPr/>
          <p:nvPr/>
        </p:nvSpPr>
        <p:spPr bwMode="auto">
          <a:xfrm>
            <a:off x="5180251" y="3657600"/>
            <a:ext cx="406294" cy="685800"/>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24" name="TextBox 23"/>
          <p:cNvSpPr txBox="1"/>
          <p:nvPr/>
        </p:nvSpPr>
        <p:spPr>
          <a:xfrm>
            <a:off x="4573891" y="3853190"/>
            <a:ext cx="1625177"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25" name="Right Arrow 24"/>
          <p:cNvSpPr/>
          <p:nvPr/>
        </p:nvSpPr>
        <p:spPr bwMode="auto">
          <a:xfrm>
            <a:off x="2742486" y="4616450"/>
            <a:ext cx="1007271" cy="4572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6" name="Rounded Rectangle 25"/>
          <p:cNvSpPr/>
          <p:nvPr/>
        </p:nvSpPr>
        <p:spPr bwMode="auto">
          <a:xfrm>
            <a:off x="7618016" y="1265752"/>
            <a:ext cx="2336191" cy="41064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solidFill>
                  <a:schemeClr val="tx1"/>
                </a:solidFill>
                <a:latin typeface="Trebuchet MS" pitchFamily="34" charset="0"/>
              </a:rPr>
              <a:t>XPerfView</a:t>
            </a:r>
            <a:endParaRPr lang="en-US" sz="2000" dirty="0" smtClean="0">
              <a:solidFill>
                <a:schemeClr val="tx1"/>
              </a:solidFill>
              <a:latin typeface="Trebuchet MS" pitchFamily="34" charset="0"/>
            </a:endParaRPr>
          </a:p>
        </p:txBody>
      </p:sp>
      <p:sp>
        <p:nvSpPr>
          <p:cNvPr id="27" name="Rounded Rectangle 26"/>
          <p:cNvSpPr/>
          <p:nvPr/>
        </p:nvSpPr>
        <p:spPr bwMode="auto">
          <a:xfrm>
            <a:off x="3656648" y="3200400"/>
            <a:ext cx="3250353" cy="4572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2000" dirty="0" err="1" smtClean="0">
                <a:gradFill>
                  <a:gsLst>
                    <a:gs pos="28000">
                      <a:schemeClr val="bg2"/>
                    </a:gs>
                    <a:gs pos="48000">
                      <a:schemeClr val="bg2"/>
                    </a:gs>
                  </a:gsLst>
                  <a:lin ang="5400000" scaled="1"/>
                </a:gradFill>
                <a:latin typeface="Trebuchet MS" pitchFamily="34" charset="0"/>
              </a:rPr>
              <a:t>XPerf</a:t>
            </a:r>
            <a:endParaRPr lang="en-US" sz="2000" dirty="0" smtClean="0">
              <a:gradFill>
                <a:gsLst>
                  <a:gs pos="28000">
                    <a:schemeClr val="bg2"/>
                  </a:gs>
                  <a:gs pos="48000">
                    <a:schemeClr val="bg2"/>
                  </a:gs>
                </a:gsLst>
                <a:lin ang="5400000" scaled="1"/>
              </a:gradFill>
              <a:latin typeface="Trebuchet MS" pitchFamily="34" charset="0"/>
            </a:endParaRPr>
          </a:p>
        </p:txBody>
      </p:sp>
      <p:sp>
        <p:nvSpPr>
          <p:cNvPr id="28" name="Rounded Rectangle 27"/>
          <p:cNvSpPr/>
          <p:nvPr/>
        </p:nvSpPr>
        <p:spPr bwMode="auto">
          <a:xfrm>
            <a:off x="9807955" y="3094912"/>
            <a:ext cx="1816996" cy="490347"/>
          </a:xfrm>
          <a:prstGeom prst="roundRect">
            <a:avLst/>
          </a:prstGeom>
          <a:ln>
            <a:headEnd type="oval" w="sm" len="sm"/>
            <a:tailEnd type="oval" w="sm" len="sm"/>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indent="0" algn="ctr" defTabSz="914099" fontAlgn="base">
              <a:lnSpc>
                <a:spcPct val="90000"/>
              </a:lnSpc>
              <a:spcAft>
                <a:spcPct val="0"/>
              </a:spcAft>
              <a:buClrTx/>
              <a:buSzTx/>
              <a:buFontTx/>
              <a:buNone/>
              <a:tabLst/>
            </a:pPr>
            <a:r>
              <a:rPr lang="en-US" sz="1600" dirty="0" smtClean="0">
                <a:latin typeface="Trebuchet MS" pitchFamily="34" charset="0"/>
              </a:rPr>
              <a:t>System and Symbol Information</a:t>
            </a:r>
          </a:p>
        </p:txBody>
      </p:sp>
      <p:sp>
        <p:nvSpPr>
          <p:cNvPr id="29" name="Right Arrow 28"/>
          <p:cNvSpPr/>
          <p:nvPr/>
        </p:nvSpPr>
        <p:spPr bwMode="auto">
          <a:xfrm rot="16200000">
            <a:off x="7989196" y="3413205"/>
            <a:ext cx="1517650" cy="6094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0" name="Up-Down Arrow 29"/>
          <p:cNvSpPr/>
          <p:nvPr/>
        </p:nvSpPr>
        <p:spPr bwMode="auto">
          <a:xfrm rot="5400000">
            <a:off x="7529089" y="2654512"/>
            <a:ext cx="381000" cy="1625177"/>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31" name="Can 30"/>
          <p:cNvSpPr/>
          <p:nvPr/>
        </p:nvSpPr>
        <p:spPr bwMode="auto">
          <a:xfrm>
            <a:off x="8125883" y="2060448"/>
            <a:ext cx="1218883" cy="911352"/>
          </a:xfrm>
          <a:prstGeom prst="ca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600" dirty="0" smtClean="0">
                <a:solidFill>
                  <a:schemeClr val="tx1"/>
                </a:solidFill>
                <a:latin typeface="Trebuchet MS" pitchFamily="34" charset="0"/>
              </a:rPr>
              <a:t>Merged</a:t>
            </a:r>
            <a:br>
              <a:rPr lang="en-US" sz="1600" dirty="0" smtClean="0">
                <a:solidFill>
                  <a:schemeClr val="tx1"/>
                </a:solidFill>
                <a:latin typeface="Trebuchet MS" pitchFamily="34" charset="0"/>
              </a:rPr>
            </a:br>
            <a:r>
              <a:rPr lang="en-US" sz="1600" dirty="0" smtClean="0">
                <a:solidFill>
                  <a:schemeClr val="tx1"/>
                </a:solidFill>
                <a:latin typeface="Trebuchet MS" pitchFamily="34" charset="0"/>
              </a:rPr>
              <a:t>ETL file</a:t>
            </a:r>
          </a:p>
        </p:txBody>
      </p:sp>
      <p:sp>
        <p:nvSpPr>
          <p:cNvPr id="32" name="TextBox 31"/>
          <p:cNvSpPr txBox="1"/>
          <p:nvPr/>
        </p:nvSpPr>
        <p:spPr>
          <a:xfrm>
            <a:off x="6894690" y="3333750"/>
            <a:ext cx="1650185"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Control/Status</a:t>
            </a:r>
            <a:endParaRPr lang="en-US" sz="1200" dirty="0">
              <a:effectLst>
                <a:outerShdw blurRad="38100" dist="38100" dir="2700000" algn="tl">
                  <a:srgbClr val="000000">
                    <a:alpha val="43137"/>
                  </a:srgbClr>
                </a:outerShdw>
              </a:effectLst>
              <a:latin typeface="Trebuchet MS" pitchFamily="34" charset="0"/>
            </a:endParaRPr>
          </a:p>
        </p:txBody>
      </p:sp>
      <p:sp>
        <p:nvSpPr>
          <p:cNvPr id="33" name="Right Arrow 32"/>
          <p:cNvSpPr/>
          <p:nvPr/>
        </p:nvSpPr>
        <p:spPr bwMode="auto">
          <a:xfrm rot="16200000">
            <a:off x="8468625" y="1638380"/>
            <a:ext cx="533400" cy="609441"/>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4" name="Right Arrow 33"/>
          <p:cNvSpPr/>
          <p:nvPr/>
        </p:nvSpPr>
        <p:spPr bwMode="auto">
          <a:xfrm rot="10800000">
            <a:off x="8978959" y="3271838"/>
            <a:ext cx="774498" cy="38100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Bent Arrow 34"/>
          <p:cNvSpPr/>
          <p:nvPr/>
        </p:nvSpPr>
        <p:spPr bwMode="auto">
          <a:xfrm rot="16200000">
            <a:off x="6195907" y="737024"/>
            <a:ext cx="609600" cy="3250353"/>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lnSpc>
                <a:spcPct val="90000"/>
              </a:lnSpc>
            </a:pP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latin typeface="Trebuchet MS" pitchFamily="34" charset="0"/>
            </a:endParaRPr>
          </a:p>
        </p:txBody>
      </p:sp>
      <p:sp>
        <p:nvSpPr>
          <p:cNvPr id="36" name="Down Arrow 35"/>
          <p:cNvSpPr/>
          <p:nvPr/>
        </p:nvSpPr>
        <p:spPr bwMode="auto">
          <a:xfrm rot="10800000">
            <a:off x="5180251" y="2666999"/>
            <a:ext cx="406294" cy="533400"/>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7" name="TextBox 36"/>
          <p:cNvSpPr txBox="1"/>
          <p:nvPr/>
        </p:nvSpPr>
        <p:spPr>
          <a:xfrm>
            <a:off x="7898113" y="3886200"/>
            <a:ext cx="1726750"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Post Processing</a:t>
            </a:r>
            <a:endParaRPr lang="en-US" sz="1200" dirty="0">
              <a:effectLst>
                <a:outerShdw blurRad="38100" dist="38100" dir="2700000" algn="tl">
                  <a:srgbClr val="000000">
                    <a:alpha val="43137"/>
                  </a:srgbClr>
                </a:outerShdw>
              </a:effectLst>
              <a:latin typeface="Trebuchet MS" pitchFamily="34" charset="0"/>
            </a:endParaRPr>
          </a:p>
        </p:txBody>
      </p:sp>
      <p:sp>
        <p:nvSpPr>
          <p:cNvPr id="38" name="TextBox 37"/>
          <p:cNvSpPr txBox="1"/>
          <p:nvPr/>
        </p:nvSpPr>
        <p:spPr>
          <a:xfrm>
            <a:off x="4863218" y="2862590"/>
            <a:ext cx="1028047" cy="258532"/>
          </a:xfrm>
          <a:prstGeom prst="rect">
            <a:avLst/>
          </a:prstGeom>
          <a:noFill/>
        </p:spPr>
        <p:txBody>
          <a:bodyPr wrap="square" rtlCol="0">
            <a:spAutoFit/>
          </a:bodyPr>
          <a:lstStyle/>
          <a:p>
            <a:pPr algn="ctr">
              <a:lnSpc>
                <a:spcPct val="90000"/>
              </a:lnSpc>
            </a:pPr>
            <a:r>
              <a:rPr lang="en-US" sz="1200" dirty="0" smtClean="0">
                <a:effectLst>
                  <a:outerShdw blurRad="38100" dist="38100" dir="2700000" algn="tl">
                    <a:srgbClr val="000000">
                      <a:alpha val="43137"/>
                    </a:srgbClr>
                  </a:outerShdw>
                </a:effectLst>
                <a:latin typeface="Trebuchet MS" pitchFamily="34" charset="0"/>
              </a:rPr>
              <a:t>Action</a:t>
            </a:r>
            <a:endParaRPr lang="en-US" sz="1200" dirty="0">
              <a:effectLst>
                <a:outerShdw blurRad="38100" dist="38100" dir="2700000" algn="tl">
                  <a:srgbClr val="000000">
                    <a:alpha val="43137"/>
                  </a:srgbClr>
                </a:outerShdw>
              </a:effectLst>
              <a:latin typeface="Trebuchet MS" pitchFamily="34" charset="0"/>
            </a:endParaRPr>
          </a:p>
        </p:txBody>
      </p:sp>
      <p:sp>
        <p:nvSpPr>
          <p:cNvPr id="39" name="Line Callout 1 (Border and Accent Bar) 38"/>
          <p:cNvSpPr/>
          <p:nvPr/>
        </p:nvSpPr>
        <p:spPr bwMode="auto">
          <a:xfrm rot="5400000">
            <a:off x="10208786" y="3921763"/>
            <a:ext cx="571214" cy="1560539"/>
          </a:xfrm>
          <a:prstGeom prst="accentBorderCallout1">
            <a:avLst>
              <a:gd name="adj1" fmla="val 18750"/>
              <a:gd name="adj2" fmla="val -8333"/>
              <a:gd name="adj3" fmla="val 156281"/>
              <a:gd name="adj4" fmla="val -44413"/>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lnSpc>
                <a:spcPct val="90000"/>
              </a:lnSpc>
              <a:spcAft>
                <a:spcPct val="0"/>
              </a:spcAft>
            </a:pPr>
            <a:r>
              <a:rPr lang="en-US" sz="1400" dirty="0" smtClean="0">
                <a:solidFill>
                  <a:schemeClr val="bg2">
                    <a:lumMod val="50000"/>
                  </a:schemeClr>
                </a:solidFill>
                <a:latin typeface="Trebuchet MS" pitchFamily="34" charset="0"/>
              </a:rPr>
              <a:t>4. Metadata injection</a:t>
            </a:r>
          </a:p>
        </p:txBody>
      </p:sp>
    </p:spTree>
    <p:custDataLst>
      <p:tags r:id="rId1"/>
    </p:custDataLst>
    <p:extLst>
      <p:ext uri="{BB962C8B-B14F-4D97-AF65-F5344CB8AC3E}">
        <p14:creationId xmlns:p14="http://schemas.microsoft.com/office/powerpoint/2010/main" val="35012811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How Performance Analyzer Pull This Off</a:t>
            </a:r>
            <a:endParaRPr lang="en-US" dirty="0"/>
          </a:p>
        </p:txBody>
      </p:sp>
      <p:sp>
        <p:nvSpPr>
          <p:cNvPr id="6" name="Content Placeholder 2"/>
          <p:cNvSpPr>
            <a:spLocks noGrp="1"/>
          </p:cNvSpPr>
          <p:nvPr>
            <p:ph type="body" sz="quarter" idx="10"/>
          </p:nvPr>
        </p:nvSpPr>
        <p:spPr/>
        <p:txBody>
          <a:bodyPr/>
          <a:lstStyle/>
          <a:p>
            <a:r>
              <a:rPr lang="en-US" smtClean="0"/>
              <a:t>ETW is the magic behind the curtains</a:t>
            </a:r>
          </a:p>
          <a:p>
            <a:pPr lvl="1"/>
            <a:r>
              <a:rPr lang="en-US" smtClean="0"/>
              <a:t>Event Tracing for Windows</a:t>
            </a:r>
          </a:p>
          <a:p>
            <a:pPr lvl="0"/>
            <a:r>
              <a:rPr lang="en-US" smtClean="0"/>
              <a:t>Core component since Windows 2000</a:t>
            </a:r>
          </a:p>
          <a:p>
            <a:pPr lvl="0"/>
            <a:r>
              <a:rPr lang="en-US" smtClean="0"/>
              <a:t>High performance, low overhead, highly scalable</a:t>
            </a:r>
          </a:p>
          <a:p>
            <a:pPr lvl="1"/>
            <a:r>
              <a:rPr lang="en-US" smtClean="0"/>
              <a:t>~2.5% CPU usage for sustained rate of </a:t>
            </a:r>
            <a:br>
              <a:rPr lang="en-US" smtClean="0"/>
            </a:br>
            <a:r>
              <a:rPr lang="en-US" smtClean="0"/>
              <a:t>10,000 events/sec on a 2GHz CPU</a:t>
            </a:r>
          </a:p>
          <a:p>
            <a:pPr lvl="0"/>
            <a:r>
              <a:rPr lang="en-US" smtClean="0"/>
              <a:t>For details, see “Event Tracing” on MSDN</a:t>
            </a:r>
          </a:p>
          <a:p>
            <a:endParaRPr lang="en-US" dirty="0" smtClean="0"/>
          </a:p>
        </p:txBody>
      </p:sp>
    </p:spTree>
    <p:extLst>
      <p:ext uri="{BB962C8B-B14F-4D97-AF65-F5344CB8AC3E}">
        <p14:creationId xmlns:p14="http://schemas.microsoft.com/office/powerpoint/2010/main" val="113813664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Case Study #1</a:t>
            </a:r>
            <a:endParaRPr lang="en-US" dirty="0"/>
          </a:p>
        </p:txBody>
      </p:sp>
      <p:sp>
        <p:nvSpPr>
          <p:cNvPr id="2" name="Title 1"/>
          <p:cNvSpPr>
            <a:spLocks noGrp="1"/>
          </p:cNvSpPr>
          <p:nvPr>
            <p:ph type="ctrTitle"/>
          </p:nvPr>
        </p:nvSpPr>
        <p:spPr/>
        <p:txBody>
          <a:bodyPr/>
          <a:lstStyle/>
          <a:p>
            <a:r>
              <a:rPr lang="en-US" smtClean="0"/>
              <a:t>Disk Usage</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863809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Disk Usage Study Summary</a:t>
            </a:r>
            <a:endParaRPr lang="en-US" dirty="0"/>
          </a:p>
        </p:txBody>
      </p:sp>
      <p:sp>
        <p:nvSpPr>
          <p:cNvPr id="8" name="Content Placeholder 2"/>
          <p:cNvSpPr>
            <a:spLocks noGrp="1"/>
          </p:cNvSpPr>
          <p:nvPr>
            <p:ph type="body" sz="quarter" idx="10"/>
          </p:nvPr>
        </p:nvSpPr>
        <p:spPr/>
        <p:txBody>
          <a:bodyPr/>
          <a:lstStyle/>
          <a:p>
            <a:r>
              <a:rPr lang="en-US" smtClean="0"/>
              <a:t>Multiple components working well in isolation could impact performance </a:t>
            </a:r>
            <a:br>
              <a:rPr lang="en-US" smtClean="0"/>
            </a:br>
            <a:r>
              <a:rPr lang="en-US" smtClean="0"/>
              <a:t>when executed in parallel</a:t>
            </a:r>
          </a:p>
          <a:p>
            <a:r>
              <a:rPr lang="en-US" smtClean="0"/>
              <a:t>Fighting over disk dramatically impacts performance for all involved</a:t>
            </a:r>
          </a:p>
          <a:p>
            <a:pPr lvl="1"/>
            <a:r>
              <a:rPr lang="en-US" smtClean="0"/>
              <a:t>Disk seeks can cut throughput by 90%</a:t>
            </a:r>
          </a:p>
          <a:p>
            <a:r>
              <a:rPr lang="en-US" smtClean="0"/>
              <a:t>Schedule all work that can wait </a:t>
            </a:r>
            <a:br>
              <a:rPr lang="en-US" smtClean="0"/>
            </a:br>
            <a:r>
              <a:rPr lang="en-US" smtClean="0"/>
              <a:t>as Idle tasks</a:t>
            </a:r>
          </a:p>
          <a:p>
            <a:pPr lvl="1"/>
            <a:r>
              <a:rPr lang="en-US" smtClean="0"/>
              <a:t>See Task Scheduler documentation on MSDN</a:t>
            </a:r>
            <a:endParaRPr lang="en-US" dirty="0"/>
          </a:p>
        </p:txBody>
      </p:sp>
    </p:spTree>
    <p:extLst>
      <p:ext uri="{BB962C8B-B14F-4D97-AF65-F5344CB8AC3E}">
        <p14:creationId xmlns:p14="http://schemas.microsoft.com/office/powerpoint/2010/main" val="3267316925"/>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Case Study #2</a:t>
            </a:r>
            <a:endParaRPr lang="en-US" dirty="0"/>
          </a:p>
        </p:txBody>
      </p:sp>
      <p:sp>
        <p:nvSpPr>
          <p:cNvPr id="2" name="Title 1"/>
          <p:cNvSpPr>
            <a:spLocks noGrp="1"/>
          </p:cNvSpPr>
          <p:nvPr>
            <p:ph type="ctrTitle"/>
          </p:nvPr>
        </p:nvSpPr>
        <p:spPr/>
        <p:txBody>
          <a:bodyPr/>
          <a:lstStyle/>
          <a:p>
            <a:r>
              <a:rPr lang="en-US" smtClean="0"/>
              <a:t>Hardware Device not performing</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060072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mtClean="0"/>
              <a:t>Hardware Device Case Study Summary</a:t>
            </a:r>
            <a:endParaRPr lang="en-US" dirty="0"/>
          </a:p>
        </p:txBody>
      </p:sp>
      <p:sp>
        <p:nvSpPr>
          <p:cNvPr id="12" name="Content Placeholder 2"/>
          <p:cNvSpPr>
            <a:spLocks noGrp="1"/>
          </p:cNvSpPr>
          <p:nvPr>
            <p:ph type="body" sz="quarter" idx="10"/>
          </p:nvPr>
        </p:nvSpPr>
        <p:spPr>
          <a:xfrm>
            <a:off x="519112" y="1447799"/>
            <a:ext cx="11149013" cy="2412968"/>
          </a:xfrm>
        </p:spPr>
        <p:txBody>
          <a:bodyPr/>
          <a:lstStyle/>
          <a:p>
            <a:r>
              <a:rPr lang="en-US" dirty="0" smtClean="0"/>
              <a:t>One bad component can disrupt numerous </a:t>
            </a:r>
            <a:br>
              <a:rPr lang="en-US" dirty="0" smtClean="0"/>
            </a:br>
            <a:r>
              <a:rPr lang="en-US" dirty="0" smtClean="0"/>
              <a:t>good components</a:t>
            </a:r>
          </a:p>
          <a:p>
            <a:r>
              <a:rPr lang="en-US" dirty="0" smtClean="0"/>
              <a:t>High usage of any single resource can cause </a:t>
            </a:r>
            <a:br>
              <a:rPr lang="en-US" dirty="0" smtClean="0"/>
            </a:br>
            <a:r>
              <a:rPr lang="en-US" dirty="0" smtClean="0"/>
              <a:t>performance issues</a:t>
            </a:r>
          </a:p>
          <a:p>
            <a:r>
              <a:rPr lang="en-US" dirty="0" smtClean="0"/>
              <a:t>Spending too much CPU at DPC impacts performance</a:t>
            </a:r>
          </a:p>
        </p:txBody>
      </p:sp>
    </p:spTree>
    <p:extLst>
      <p:ext uri="{BB962C8B-B14F-4D97-AF65-F5344CB8AC3E}">
        <p14:creationId xmlns:p14="http://schemas.microsoft.com/office/powerpoint/2010/main" val="113302898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p:txBody>
          <a:bodyPr/>
          <a:lstStyle/>
          <a:p>
            <a:r>
              <a:rPr lang="en-US" smtClean="0"/>
              <a:t>Summary</a:t>
            </a:r>
            <a:endParaRPr lang="en-US" dirty="0" smtClean="0"/>
          </a:p>
        </p:txBody>
      </p:sp>
      <p:sp>
        <p:nvSpPr>
          <p:cNvPr id="5" name="Content Placeholder 2"/>
          <p:cNvSpPr>
            <a:spLocks noGrp="1"/>
          </p:cNvSpPr>
          <p:nvPr>
            <p:ph type="body" sz="quarter" idx="10"/>
          </p:nvPr>
        </p:nvSpPr>
        <p:spPr/>
        <p:txBody>
          <a:bodyPr/>
          <a:lstStyle/>
          <a:p>
            <a:r>
              <a:rPr lang="en-US" smtClean="0"/>
              <a:t>Good performance </a:t>
            </a:r>
            <a:r>
              <a:rPr lang="en-US" smtClean="0">
                <a:sym typeface="Wingdings" pitchFamily="2" charset="2"/>
              </a:rPr>
              <a:t></a:t>
            </a:r>
            <a:r>
              <a:rPr lang="en-US" smtClean="0"/>
              <a:t> customer satisfaction</a:t>
            </a:r>
          </a:p>
          <a:p>
            <a:r>
              <a:rPr lang="en-US" smtClean="0"/>
              <a:t>WPT = official perf tools from/for Windows</a:t>
            </a:r>
          </a:p>
          <a:p>
            <a:r>
              <a:rPr lang="en-US" smtClean="0"/>
              <a:t>Performance Analyzer</a:t>
            </a:r>
          </a:p>
          <a:p>
            <a:pPr lvl="1"/>
            <a:r>
              <a:rPr lang="en-US" smtClean="0"/>
              <a:t>xperf:  </a:t>
            </a:r>
            <a:br>
              <a:rPr lang="en-US" smtClean="0"/>
            </a:br>
            <a:r>
              <a:rPr lang="en-US" smtClean="0"/>
              <a:t>Trace capture, processing, and command-line analysis</a:t>
            </a:r>
          </a:p>
          <a:p>
            <a:pPr lvl="1"/>
            <a:r>
              <a:rPr lang="en-US" smtClean="0"/>
              <a:t>xperfview:</a:t>
            </a:r>
            <a:br>
              <a:rPr lang="en-US" smtClean="0"/>
            </a:br>
            <a:r>
              <a:rPr lang="en-US" smtClean="0"/>
              <a:t>Visual trace analysis</a:t>
            </a:r>
          </a:p>
          <a:p>
            <a:pPr lvl="1"/>
            <a:r>
              <a:rPr lang="en-US" smtClean="0"/>
              <a:t>xbootmgr:</a:t>
            </a:r>
            <a:br>
              <a:rPr lang="en-US" smtClean="0"/>
            </a:br>
            <a:r>
              <a:rPr lang="en-US" smtClean="0"/>
              <a:t>On/Off transition trace capture</a:t>
            </a:r>
            <a:endParaRPr lang="en-US" dirty="0"/>
          </a:p>
        </p:txBody>
      </p:sp>
    </p:spTree>
    <p:extLst>
      <p:ext uri="{BB962C8B-B14F-4D97-AF65-F5344CB8AC3E}">
        <p14:creationId xmlns:p14="http://schemas.microsoft.com/office/powerpoint/2010/main" val="360349288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Objectives And Takeaways</a:t>
            </a:r>
            <a:endParaRPr lang="en-US" dirty="0"/>
          </a:p>
        </p:txBody>
      </p:sp>
      <p:sp>
        <p:nvSpPr>
          <p:cNvPr id="29698" name="Rectangle 9"/>
          <p:cNvSpPr>
            <a:spLocks noGrp="1" noChangeArrowheads="1"/>
          </p:cNvSpPr>
          <p:nvPr>
            <p:ph type="body" sz="quarter" idx="10"/>
          </p:nvPr>
        </p:nvSpPr>
        <p:spPr/>
        <p:txBody>
          <a:bodyPr/>
          <a:lstStyle/>
          <a:p>
            <a:r>
              <a:rPr lang="en-US" smtClean="0"/>
              <a:t>Performance is critical</a:t>
            </a:r>
          </a:p>
          <a:p>
            <a:r>
              <a:rPr lang="en-US" smtClean="0"/>
              <a:t>Live production system analysis</a:t>
            </a:r>
          </a:p>
          <a:p>
            <a:r>
              <a:rPr lang="en-US" smtClean="0"/>
              <a:t>Tools of the trade</a:t>
            </a:r>
          </a:p>
          <a:p>
            <a:pPr lvl="1"/>
            <a:r>
              <a:rPr lang="sv-SE" smtClean="0"/>
              <a:t>Inbox tools</a:t>
            </a:r>
          </a:p>
          <a:p>
            <a:pPr lvl="1"/>
            <a:r>
              <a:rPr lang="sv-SE" smtClean="0"/>
              <a:t>Windows Performance Toolkit</a:t>
            </a:r>
            <a:endParaRPr lang="en-US" dirty="0" smtClean="0"/>
          </a:p>
        </p:txBody>
      </p:sp>
    </p:spTree>
    <p:extLst>
      <p:ext uri="{BB962C8B-B14F-4D97-AF65-F5344CB8AC3E}">
        <p14:creationId xmlns:p14="http://schemas.microsoft.com/office/powerpoint/2010/main" val="1381740099"/>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126677129"/>
      </p:ext>
    </p:extLst>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112156488"/>
      </p:ext>
    </p:extLst>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891408"/>
      </p:ext>
    </p:extLst>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55437879"/>
      </p:ext>
    </p:extLst>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84726"/>
      </p:ext>
    </p:extLst>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Defining Performance</a:t>
            </a:r>
            <a:endParaRPr lang="en-US" dirty="0"/>
          </a:p>
        </p:txBody>
      </p:sp>
      <p:sp>
        <p:nvSpPr>
          <p:cNvPr id="6" name="Text Placeholder 5"/>
          <p:cNvSpPr>
            <a:spLocks noGrp="1"/>
          </p:cNvSpPr>
          <p:nvPr>
            <p:ph type="body" sz="quarter" idx="10"/>
          </p:nvPr>
        </p:nvSpPr>
        <p:spPr/>
        <p:txBody>
          <a:bodyPr/>
          <a:lstStyle/>
          <a:p>
            <a:r>
              <a:rPr lang="sv-SE" smtClean="0"/>
              <a:t>Responsiveness</a:t>
            </a:r>
          </a:p>
          <a:p>
            <a:pPr lvl="1"/>
            <a:r>
              <a:rPr lang="en-US" smtClean="0"/>
              <a:t>Unresponsive system </a:t>
            </a:r>
            <a:r>
              <a:rPr lang="en-US" smtClean="0">
                <a:sym typeface="Wingdings" pitchFamily="2" charset="2"/>
              </a:rPr>
              <a:t> Customer dissatisfaction</a:t>
            </a:r>
            <a:endParaRPr lang="en-US" smtClean="0"/>
          </a:p>
          <a:p>
            <a:r>
              <a:rPr lang="sv-SE" smtClean="0"/>
              <a:t>Resource utilization</a:t>
            </a:r>
          </a:p>
          <a:p>
            <a:pPr lvl="1"/>
            <a:r>
              <a:rPr lang="en-US" smtClean="0"/>
              <a:t>CPU, disk, memory, network, battery</a:t>
            </a:r>
          </a:p>
          <a:p>
            <a:pPr lvl="1"/>
            <a:r>
              <a:rPr lang="en-US" smtClean="0"/>
              <a:t>Resources are limited and shared</a:t>
            </a:r>
          </a:p>
          <a:p>
            <a:r>
              <a:rPr lang="sv-SE" smtClean="0"/>
              <a:t>Good Citizenship</a:t>
            </a:r>
          </a:p>
          <a:p>
            <a:pPr lvl="1"/>
            <a:r>
              <a:rPr lang="en-US" smtClean="0"/>
              <a:t>It takes one component to impact system performance</a:t>
            </a:r>
            <a:endParaRPr lang="en-US" dirty="0"/>
          </a:p>
        </p:txBody>
      </p:sp>
    </p:spTree>
    <p:extLst>
      <p:ext uri="{BB962C8B-B14F-4D97-AF65-F5344CB8AC3E}">
        <p14:creationId xmlns:p14="http://schemas.microsoft.com/office/powerpoint/2010/main" val="1932151100"/>
      </p:ext>
    </p:extLst>
  </p:cSld>
  <p:clrMapOvr>
    <a:masterClrMapping/>
  </p:clrMapOvr>
  <p:transition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Performance Enhancements</a:t>
            </a:r>
            <a:endParaRPr lang="en-US" dirty="0"/>
          </a:p>
        </p:txBody>
      </p:sp>
      <p:sp>
        <p:nvSpPr>
          <p:cNvPr id="3" name="Content Placeholder 2"/>
          <p:cNvSpPr>
            <a:spLocks noGrp="1"/>
          </p:cNvSpPr>
          <p:nvPr>
            <p:ph type="body" sz="quarter" idx="10"/>
          </p:nvPr>
        </p:nvSpPr>
        <p:spPr/>
        <p:txBody>
          <a:bodyPr/>
          <a:lstStyle/>
          <a:p>
            <a:r>
              <a:rPr lang="en-US" smtClean="0"/>
              <a:t>Performance work started with Windows Vista</a:t>
            </a:r>
          </a:p>
          <a:p>
            <a:pPr lvl="1"/>
            <a:r>
              <a:rPr lang="sv-SE" smtClean="0"/>
              <a:t>I/O Models – Caching – </a:t>
            </a:r>
            <a:r>
              <a:rPr lang="en-US" smtClean="0"/>
              <a:t>Network Protocols</a:t>
            </a:r>
          </a:p>
          <a:p>
            <a:pPr lvl="1"/>
            <a:r>
              <a:rPr lang="en-US" smtClean="0"/>
              <a:t>Startup / Shutdown / Resume</a:t>
            </a:r>
          </a:p>
          <a:p>
            <a:r>
              <a:rPr lang="sv-SE" smtClean="0"/>
              <a:t>Continued to improve in Windows 7</a:t>
            </a:r>
          </a:p>
          <a:p>
            <a:pPr lvl="1"/>
            <a:r>
              <a:rPr lang="sv-SE" smtClean="0"/>
              <a:t>All of the above...</a:t>
            </a:r>
          </a:p>
          <a:p>
            <a:pPr lvl="1"/>
            <a:r>
              <a:rPr lang="sv-SE" smtClean="0"/>
              <a:t>Superfetch and Readyboost</a:t>
            </a:r>
          </a:p>
          <a:p>
            <a:pPr lvl="1"/>
            <a:r>
              <a:rPr lang="sv-SE" smtClean="0"/>
              <a:t>Device Drivers (Industry / Parallelization)</a:t>
            </a:r>
          </a:p>
          <a:p>
            <a:pPr lvl="1"/>
            <a:r>
              <a:rPr lang="sv-SE" smtClean="0"/>
              <a:t>CPU / Memory Management</a:t>
            </a:r>
          </a:p>
          <a:p>
            <a:pPr lvl="1"/>
            <a:r>
              <a:rPr lang="sv-SE" smtClean="0"/>
              <a:t>Logon time (Redirected folders etc.)</a:t>
            </a:r>
            <a:endParaRPr lang="en-US" dirty="0"/>
          </a:p>
        </p:txBody>
      </p:sp>
    </p:spTree>
    <p:extLst>
      <p:ext uri="{BB962C8B-B14F-4D97-AF65-F5344CB8AC3E}">
        <p14:creationId xmlns:p14="http://schemas.microsoft.com/office/powerpoint/2010/main" val="2715964562"/>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 anyone ever heard this?</a:t>
            </a:r>
            <a:endParaRPr lang="en-US" dirty="0"/>
          </a:p>
        </p:txBody>
      </p:sp>
      <p:sp>
        <p:nvSpPr>
          <p:cNvPr id="4" name="Title 1"/>
          <p:cNvSpPr txBox="1">
            <a:spLocks/>
          </p:cNvSpPr>
          <p:nvPr/>
        </p:nvSpPr>
        <p:spPr>
          <a:xfrm>
            <a:off x="451786" y="2355779"/>
            <a:ext cx="11165020" cy="1994392"/>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Hello IT-Pro…</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My system is running really slow.</a:t>
            </a:r>
            <a:b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b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Fix it now!</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563150163"/>
      </p:ext>
    </p:extLst>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Tools</a:t>
            </a:r>
            <a:endParaRPr lang="en-US" dirty="0"/>
          </a:p>
        </p:txBody>
      </p:sp>
      <p:sp>
        <p:nvSpPr>
          <p:cNvPr id="3" name="Content Placeholder 2"/>
          <p:cNvSpPr>
            <a:spLocks noGrp="1"/>
          </p:cNvSpPr>
          <p:nvPr>
            <p:ph type="body" sz="quarter" idx="10"/>
          </p:nvPr>
        </p:nvSpPr>
        <p:spPr/>
        <p:txBody>
          <a:bodyPr/>
          <a:lstStyle/>
          <a:p>
            <a:r>
              <a:rPr lang="en-US" smtClean="0"/>
              <a:t>Windows Inbox Tools</a:t>
            </a:r>
          </a:p>
          <a:p>
            <a:pPr lvl="1"/>
            <a:r>
              <a:rPr lang="en-US" smtClean="0"/>
              <a:t>Task Manager, Resource Monitor, Perfmon</a:t>
            </a:r>
            <a:br>
              <a:rPr lang="en-US" smtClean="0"/>
            </a:br>
            <a:endParaRPr lang="en-US" smtClean="0"/>
          </a:p>
          <a:p>
            <a:r>
              <a:rPr lang="en-US" smtClean="0"/>
              <a:t>Write your own tools to gather data</a:t>
            </a:r>
          </a:p>
          <a:p>
            <a:pPr lvl="1"/>
            <a:r>
              <a:rPr lang="en-US" smtClean="0"/>
              <a:t>Event Tracing for Windows (ETW)</a:t>
            </a:r>
          </a:p>
          <a:p>
            <a:pPr lvl="1"/>
            <a:r>
              <a:rPr lang="en-US" smtClean="0"/>
              <a:t>Performance Counters</a:t>
            </a:r>
            <a:endParaRPr lang="en-US" dirty="0" smtClean="0"/>
          </a:p>
        </p:txBody>
      </p:sp>
    </p:spTree>
    <p:extLst>
      <p:ext uri="{BB962C8B-B14F-4D97-AF65-F5344CB8AC3E}">
        <p14:creationId xmlns:p14="http://schemas.microsoft.com/office/powerpoint/2010/main" val="675507292"/>
      </p:ext>
    </p:extLst>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Windows Inbox Tools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82838738"/>
      </p:ext>
    </p:extLst>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Tools, continued</a:t>
            </a:r>
            <a:endParaRPr lang="en-US" dirty="0"/>
          </a:p>
        </p:txBody>
      </p:sp>
      <p:sp>
        <p:nvSpPr>
          <p:cNvPr id="3" name="Content Placeholder 2"/>
          <p:cNvSpPr>
            <a:spLocks noGrp="1"/>
          </p:cNvSpPr>
          <p:nvPr>
            <p:ph type="body" sz="quarter" idx="10"/>
          </p:nvPr>
        </p:nvSpPr>
        <p:spPr/>
        <p:txBody>
          <a:bodyPr/>
          <a:lstStyle/>
          <a:p>
            <a:r>
              <a:rPr lang="en-US" smtClean="0"/>
              <a:t>Non-Inbox Tools</a:t>
            </a:r>
          </a:p>
          <a:p>
            <a:pPr lvl="1"/>
            <a:r>
              <a:rPr lang="en-US" smtClean="0"/>
              <a:t>Windows Performance Toolkit</a:t>
            </a:r>
          </a:p>
          <a:p>
            <a:pPr lvl="1"/>
            <a:r>
              <a:rPr lang="en-US" smtClean="0"/>
              <a:t>Sysinternals tools (</a:t>
            </a:r>
            <a:r>
              <a:rPr lang="en-US" smtClean="0">
                <a:hlinkClick r:id="rId3"/>
              </a:rPr>
              <a:t>http://www.sysinternals.com</a:t>
            </a:r>
            <a:r>
              <a:rPr lang="en-US" smtClean="0"/>
              <a:t>) </a:t>
            </a:r>
          </a:p>
          <a:p>
            <a:pPr lvl="1"/>
            <a:endParaRPr lang="en-US" dirty="0" smtClean="0"/>
          </a:p>
        </p:txBody>
      </p:sp>
    </p:spTree>
    <p:extLst>
      <p:ext uri="{BB962C8B-B14F-4D97-AF65-F5344CB8AC3E}">
        <p14:creationId xmlns:p14="http://schemas.microsoft.com/office/powerpoint/2010/main" val="453289898"/>
      </p:ext>
    </p:extLst>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Non-Inbox Tools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8707768"/>
      </p:ext>
    </p:extLst>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7|21.1|9.4|28.9|24.8|13.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1461</TotalTime>
  <Words>1681</Words>
  <Application>Microsoft Office PowerPoint</Application>
  <PresentationFormat>Custom</PresentationFormat>
  <Paragraphs>199</Paragraphs>
  <Slides>25</Slides>
  <Notes>23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TENA11_BreakoutSession_Template_16x9_Final_05132011</vt:lpstr>
      <vt:lpstr>1_White with Consolas font for code slides</vt:lpstr>
      <vt:lpstr>Maximizing Windows 7 Performance: Troubleshooting Tips</vt:lpstr>
      <vt:lpstr>Objectives And Takeaways</vt:lpstr>
      <vt:lpstr>Defining Performance</vt:lpstr>
      <vt:lpstr>Windows 7 Performance Enhancements</vt:lpstr>
      <vt:lpstr>Has anyone ever heard this?</vt:lpstr>
      <vt:lpstr>Performance Tools</vt:lpstr>
      <vt:lpstr>Windows Inbox Tools</vt:lpstr>
      <vt:lpstr>Performance Tools, continued</vt:lpstr>
      <vt:lpstr>Non-Inbox Tools</vt:lpstr>
      <vt:lpstr>Windows Performance Toolkit</vt:lpstr>
      <vt:lpstr>Performance Analyzer tool suite</vt:lpstr>
      <vt:lpstr>Performance Analyzer tool suite</vt:lpstr>
      <vt:lpstr>The Big Picture</vt:lpstr>
      <vt:lpstr>How Performance Analyzer Pull This Off</vt:lpstr>
      <vt:lpstr>Disk Usage</vt:lpstr>
      <vt:lpstr>Disk Usage Study Summary</vt:lpstr>
      <vt:lpstr>Hardware Device not performing</vt:lpstr>
      <vt:lpstr>Hardware Device Case Study Summary</vt:lpstr>
      <vt:lpstr>Summary</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Deployment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WCL316: Maximizing Windows 7 Performance: Troubleshooting Tips</dc:title>
  <dc:subject>Microsoft TechEd North America 2011</dc:subject>
  <dc:creator> Johan Arwidmark</dc:creator>
  <dc:description>Template: Jordan Cayabyab
Formatting: Brianna Hartmann, Silver Fox Productions, Inc.
Event Date: May 16-19, 2011
Event Location: Atlanta
Audience Type:</dc:description>
  <cp:lastModifiedBy>Shows</cp:lastModifiedBy>
  <cp:revision>21</cp:revision>
  <cp:lastPrinted>2010-05-11T05:02:34Z</cp:lastPrinted>
  <dcterms:created xsi:type="dcterms:W3CDTF">2011-04-07T11:06:10Z</dcterms:created>
  <dcterms:modified xsi:type="dcterms:W3CDTF">2011-05-18T00:04:46Z</dcterms:modified>
</cp:coreProperties>
</file>