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Lst>
  <p:notesMasterIdLst>
    <p:notesMasterId r:id="rId65"/>
  </p:notesMasterIdLst>
  <p:handoutMasterIdLst>
    <p:handoutMasterId r:id="rId66"/>
  </p:handoutMasterIdLst>
  <p:sldIdLst>
    <p:sldId id="322" r:id="rId3"/>
    <p:sldId id="335" r:id="rId4"/>
    <p:sldId id="336" r:id="rId5"/>
    <p:sldId id="339" r:id="rId6"/>
    <p:sldId id="342" r:id="rId7"/>
    <p:sldId id="401" r:id="rId8"/>
    <p:sldId id="399" r:id="rId9"/>
    <p:sldId id="388" r:id="rId10"/>
    <p:sldId id="389" r:id="rId11"/>
    <p:sldId id="390" r:id="rId12"/>
    <p:sldId id="391" r:id="rId13"/>
    <p:sldId id="392" r:id="rId14"/>
    <p:sldId id="393" r:id="rId15"/>
    <p:sldId id="395" r:id="rId16"/>
    <p:sldId id="407" r:id="rId17"/>
    <p:sldId id="406" r:id="rId18"/>
    <p:sldId id="394" r:id="rId19"/>
    <p:sldId id="403" r:id="rId20"/>
    <p:sldId id="416" r:id="rId21"/>
    <p:sldId id="408" r:id="rId22"/>
    <p:sldId id="409" r:id="rId23"/>
    <p:sldId id="410" r:id="rId24"/>
    <p:sldId id="411" r:id="rId25"/>
    <p:sldId id="417" r:id="rId26"/>
    <p:sldId id="418" r:id="rId27"/>
    <p:sldId id="419" r:id="rId28"/>
    <p:sldId id="420" r:id="rId29"/>
    <p:sldId id="412" r:id="rId30"/>
    <p:sldId id="413" r:id="rId31"/>
    <p:sldId id="414" r:id="rId32"/>
    <p:sldId id="415" r:id="rId33"/>
    <p:sldId id="396" r:id="rId34"/>
    <p:sldId id="397" r:id="rId35"/>
    <p:sldId id="386" r:id="rId36"/>
    <p:sldId id="387" r:id="rId37"/>
    <p:sldId id="343" r:id="rId38"/>
    <p:sldId id="398" r:id="rId39"/>
    <p:sldId id="404" r:id="rId40"/>
    <p:sldId id="405" r:id="rId41"/>
    <p:sldId id="344" r:id="rId42"/>
    <p:sldId id="346" r:id="rId43"/>
    <p:sldId id="347" r:id="rId44"/>
    <p:sldId id="348" r:id="rId45"/>
    <p:sldId id="349" r:id="rId46"/>
    <p:sldId id="350" r:id="rId47"/>
    <p:sldId id="352" r:id="rId48"/>
    <p:sldId id="353" r:id="rId49"/>
    <p:sldId id="355" r:id="rId50"/>
    <p:sldId id="356" r:id="rId51"/>
    <p:sldId id="357" r:id="rId52"/>
    <p:sldId id="359" r:id="rId53"/>
    <p:sldId id="363" r:id="rId54"/>
    <p:sldId id="421" r:id="rId55"/>
    <p:sldId id="364" r:id="rId56"/>
    <p:sldId id="423" r:id="rId57"/>
    <p:sldId id="422" r:id="rId58"/>
    <p:sldId id="426" r:id="rId59"/>
    <p:sldId id="381" r:id="rId60"/>
    <p:sldId id="382" r:id="rId61"/>
    <p:sldId id="330" r:id="rId62"/>
    <p:sldId id="271" r:id="rId63"/>
    <p:sldId id="319" r:id="rId6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73" autoAdjust="0"/>
    <p:restoredTop sz="97707"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148" d="100"/>
          <a:sy n="148" d="100"/>
        </p:scale>
        <p:origin x="-60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5/17/2011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11:05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endParaRPr lang="en-US" smtClean="0"/>
          </a:p>
        </p:txBody>
      </p:sp>
      <p:sp>
        <p:nvSpPr>
          <p:cNvPr id="67588" name="Slide Number Placeholder 3"/>
          <p:cNvSpPr>
            <a:spLocks noGrp="1"/>
          </p:cNvSpPr>
          <p:nvPr>
            <p:ph type="sldNum" sz="quarter" idx="5"/>
          </p:nvPr>
        </p:nvSpPr>
        <p:spPr>
          <a:noFill/>
        </p:spPr>
        <p:txBody>
          <a:bodyPr/>
          <a:lstStyle/>
          <a:p>
            <a:fld id="{3168D021-B5F0-4F8E-851E-BEFE6E1F3DA9}" type="slidenum">
              <a:rPr lang="en-US" smtClean="0"/>
              <a:pPr/>
              <a:t>23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pPr eaLnBrk="1" hangingPunct="1"/>
            <a:endParaRPr lang="en-US" smtClean="0"/>
          </a:p>
        </p:txBody>
      </p:sp>
      <p:sp>
        <p:nvSpPr>
          <p:cNvPr id="116740" name="Slide Number Placeholder 3"/>
          <p:cNvSpPr>
            <a:spLocks noGrp="1"/>
          </p:cNvSpPr>
          <p:nvPr>
            <p:ph type="sldNum" sz="quarter" idx="5"/>
          </p:nvPr>
        </p:nvSpPr>
        <p:spPr>
          <a:noFill/>
        </p:spPr>
        <p:txBody>
          <a:bodyPr/>
          <a:lstStyle/>
          <a:p>
            <a:fld id="{73497A01-685F-4BB1-8B92-615A68296DA6}" type="slidenum">
              <a:rPr lang="en-US"/>
              <a:pPr/>
              <a:t>24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pPr eaLnBrk="1" hangingPunct="1"/>
            <a:endParaRPr lang="en-US" smtClean="0"/>
          </a:p>
        </p:txBody>
      </p:sp>
      <p:sp>
        <p:nvSpPr>
          <p:cNvPr id="117764" name="Slide Number Placeholder 3"/>
          <p:cNvSpPr>
            <a:spLocks noGrp="1"/>
          </p:cNvSpPr>
          <p:nvPr>
            <p:ph type="sldNum" sz="quarter" idx="5"/>
          </p:nvPr>
        </p:nvSpPr>
        <p:spPr>
          <a:noFill/>
        </p:spPr>
        <p:txBody>
          <a:bodyPr/>
          <a:lstStyle/>
          <a:p>
            <a:fld id="{413577F8-50A6-4A7E-933F-E63169A8A245}" type="slidenum">
              <a:rPr lang="en-US"/>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endParaRPr lang="en-US" smtClean="0"/>
          </a:p>
        </p:txBody>
      </p:sp>
      <p:sp>
        <p:nvSpPr>
          <p:cNvPr id="118788" name="Slide Number Placeholder 3"/>
          <p:cNvSpPr>
            <a:spLocks noGrp="1"/>
          </p:cNvSpPr>
          <p:nvPr>
            <p:ph type="sldNum" sz="quarter" idx="5"/>
          </p:nvPr>
        </p:nvSpPr>
        <p:spPr>
          <a:noFill/>
        </p:spPr>
        <p:txBody>
          <a:bodyPr/>
          <a:lstStyle/>
          <a:p>
            <a:fld id="{3C6020C2-4827-484B-9938-B7E47E342AB8}" type="slidenum">
              <a:rPr lang="en-US"/>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endParaRPr lang="en-US" smtClean="0"/>
          </a:p>
        </p:txBody>
      </p:sp>
      <p:sp>
        <p:nvSpPr>
          <p:cNvPr id="71684" name="Slide Number Placeholder 3"/>
          <p:cNvSpPr>
            <a:spLocks noGrp="1"/>
          </p:cNvSpPr>
          <p:nvPr>
            <p:ph type="sldNum" sz="quarter" idx="5"/>
          </p:nvPr>
        </p:nvSpPr>
        <p:spPr>
          <a:noFill/>
        </p:spPr>
        <p:txBody>
          <a:bodyPr/>
          <a:lstStyle/>
          <a:p>
            <a:fld id="{5B04B8F2-1147-4B2C-8E5B-7A3735D6FAA6}" type="slidenum">
              <a:rPr lang="en-US" smtClean="0"/>
              <a:pPr/>
              <a:t>28</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smtClean="0"/>
          </a:p>
        </p:txBody>
      </p:sp>
      <p:sp>
        <p:nvSpPr>
          <p:cNvPr id="72708" name="Slide Number Placeholder 3"/>
          <p:cNvSpPr>
            <a:spLocks noGrp="1"/>
          </p:cNvSpPr>
          <p:nvPr>
            <p:ph type="sldNum" sz="quarter" idx="5"/>
          </p:nvPr>
        </p:nvSpPr>
        <p:spPr>
          <a:noFill/>
        </p:spPr>
        <p:txBody>
          <a:bodyPr/>
          <a:lstStyle/>
          <a:p>
            <a:fld id="{079C216D-DD52-48C9-A70D-1ACB5092A69B}" type="slidenum">
              <a:rPr lang="en-US" smtClean="0"/>
              <a:pPr/>
              <a:t>29</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Created by</a:t>
            </a:r>
            <a:r>
              <a:rPr lang="en-US" baseline="0" dirty="0" smtClean="0"/>
              <a:t> </a:t>
            </a:r>
            <a:r>
              <a:rPr lang="en-US" baseline="0" dirty="0" err="1" smtClean="0"/>
              <a:t>intel</a:t>
            </a:r>
            <a:r>
              <a:rPr lang="en-US" baseline="0" dirty="0" smtClean="0"/>
              <a:t> as a standard with a common and consistent set of pre-boot services that are stored in the boot firmware.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kern="1200" dirty="0" smtClean="0">
                <a:solidFill>
                  <a:schemeClr val="tx1"/>
                </a:solidFill>
                <a:latin typeface="Trebuchet MS" pitchFamily="34" charset="0"/>
                <a:ea typeface="+mn-ea"/>
                <a:cs typeface="+mn-cs"/>
              </a:rPr>
              <a:t>A user that has </a:t>
            </a:r>
            <a:r>
              <a:rPr lang="en-US" sz="900" b="1" kern="1200" dirty="0" smtClean="0">
                <a:solidFill>
                  <a:schemeClr val="tx1"/>
                </a:solidFill>
                <a:latin typeface="Trebuchet MS" pitchFamily="34" charset="0"/>
                <a:ea typeface="+mn-ea"/>
                <a:cs typeface="+mn-cs"/>
              </a:rPr>
              <a:t>Join only</a:t>
            </a:r>
            <a:r>
              <a:rPr lang="en-US" sz="900" kern="1200" dirty="0" smtClean="0">
                <a:solidFill>
                  <a:schemeClr val="tx1"/>
                </a:solidFill>
                <a:latin typeface="Trebuchet MS" pitchFamily="34" charset="0"/>
                <a:ea typeface="+mn-ea"/>
                <a:cs typeface="+mn-cs"/>
              </a:rPr>
              <a:t> rights cannot join the domain without administrator assistance (an administrator with proper permissions on the computer account object must reset the computer account before the client installation and domain join). A user that has </a:t>
            </a:r>
            <a:r>
              <a:rPr lang="en-US" sz="900" b="1" kern="1200" dirty="0" smtClean="0">
                <a:solidFill>
                  <a:schemeClr val="tx1"/>
                </a:solidFill>
                <a:latin typeface="Trebuchet MS" pitchFamily="34" charset="0"/>
                <a:ea typeface="+mn-ea"/>
                <a:cs typeface="+mn-cs"/>
              </a:rPr>
              <a:t>Full</a:t>
            </a:r>
            <a:r>
              <a:rPr lang="en-US" sz="900" kern="1200" dirty="0" smtClean="0">
                <a:solidFill>
                  <a:schemeClr val="tx1"/>
                </a:solidFill>
                <a:latin typeface="Trebuchet MS" pitchFamily="34" charset="0"/>
                <a:ea typeface="+mn-ea"/>
                <a:cs typeface="+mn-cs"/>
              </a:rPr>
              <a:t> rights can reset the account and join the domain without administrator assistance.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44</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86D31E9-5480-445E-8486-436F1AA3A6C1}" type="slidenum">
              <a:rPr lang="en-US" sz="1200"/>
              <a:pPr algn="r"/>
              <a:t>56</a:t>
            </a:fld>
            <a:endParaRPr lang="en-US" sz="1200"/>
          </a:p>
        </p:txBody>
      </p:sp>
      <p:sp>
        <p:nvSpPr>
          <p:cNvPr id="137219" name="Rectangle 2"/>
          <p:cNvSpPr>
            <a:spLocks noGrp="1" noRot="1" noChangeAspect="1" noChangeArrowheads="1" noTextEdit="1"/>
          </p:cNvSpPr>
          <p:nvPr>
            <p:ph type="sldImg"/>
          </p:nvPr>
        </p:nvSpPr>
        <p:spPr>
          <a:xfrm>
            <a:off x="382588" y="685800"/>
            <a:ext cx="6094412" cy="3429000"/>
          </a:xfrm>
          <a:ln/>
        </p:spPr>
      </p:sp>
      <p:sp>
        <p:nvSpPr>
          <p:cNvPr id="137220" name="Rectangle 3"/>
          <p:cNvSpPr>
            <a:spLocks noGrp="1" noChangeArrowheads="1"/>
          </p:cNvSpPr>
          <p:nvPr>
            <p:ph type="body" idx="1"/>
          </p:nvPr>
        </p:nvSpPr>
        <p:spPr>
          <a:noFill/>
          <a:ln/>
        </p:spPr>
        <p:txBody>
          <a:bodyPr/>
          <a:lstStyle/>
          <a:p>
            <a:pPr eaLnBrk="1" hangingPunct="1"/>
            <a:r>
              <a:rPr lang="en-US" smtClean="0">
                <a:latin typeface="Arial" pitchFamily="34" charset="0"/>
              </a:rPr>
              <a:t>IMAGING: Late 1990s</a:t>
            </a:r>
          </a:p>
          <a:p>
            <a:pPr eaLnBrk="1" hangingPunct="1"/>
            <a:r>
              <a:rPr lang="en-US" smtClean="0">
                <a:latin typeface="Arial" pitchFamily="34" charset="0"/>
              </a:rPr>
              <a:t>1. Install OS and applications, configure model computer.</a:t>
            </a:r>
          </a:p>
          <a:p>
            <a:pPr eaLnBrk="1" hangingPunct="1"/>
            <a:r>
              <a:rPr lang="en-US" smtClean="0">
                <a:latin typeface="Arial" pitchFamily="34" charset="0"/>
              </a:rPr>
              <a:t>2. Use imaging tool to create image of hard drive.</a:t>
            </a:r>
          </a:p>
          <a:p>
            <a:pPr eaLnBrk="1" hangingPunct="1"/>
            <a:r>
              <a:rPr lang="en-US" smtClean="0">
                <a:latin typeface="Arial" pitchFamily="34" charset="0"/>
              </a:rPr>
              <a:t>3. Image typically stored on an image distribution server.</a:t>
            </a:r>
          </a:p>
          <a:p>
            <a:pPr eaLnBrk="1" hangingPunct="1"/>
            <a:r>
              <a:rPr lang="en-US" smtClean="0">
                <a:latin typeface="Arial" pitchFamily="34" charset="0"/>
              </a:rPr>
              <a:t>4. Deploy image to target computers using image distribution tool.</a:t>
            </a:r>
          </a:p>
          <a:p>
            <a:pPr eaLnBrk="1" hangingPunct="1"/>
            <a:r>
              <a:rPr lang="en-US" smtClean="0">
                <a:latin typeface="Arial" pitchFamily="34" charset="0"/>
              </a:rPr>
              <a:t>5. Target computers are </a:t>
            </a:r>
            <a:r>
              <a:rPr lang="en-US" i="1" smtClean="0">
                <a:latin typeface="Arial" pitchFamily="34" charset="0"/>
              </a:rPr>
              <a:t>exact</a:t>
            </a:r>
            <a:r>
              <a:rPr lang="en-US" smtClean="0">
                <a:latin typeface="Arial" pitchFamily="34" charset="0"/>
              </a:rPr>
              <a:t> clones of the model, which is problematic because they have the same SID as the model. So a SID changing tool is required on the target computers to generate unique SIDs.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60</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5/17/2011 11:06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11:06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62</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smtClean="0"/>
          </a:p>
        </p:txBody>
      </p:sp>
      <p:sp>
        <p:nvSpPr>
          <p:cNvPr id="58372" name="Slide Number Placeholder 3"/>
          <p:cNvSpPr>
            <a:spLocks noGrp="1"/>
          </p:cNvSpPr>
          <p:nvPr>
            <p:ph type="sldNum" sz="quarter" idx="5"/>
          </p:nvPr>
        </p:nvSpPr>
        <p:spPr>
          <a:noFill/>
        </p:spPr>
        <p:txBody>
          <a:bodyPr/>
          <a:lstStyle/>
          <a:p>
            <a:fld id="{1AABC293-CF43-41A7-A46D-926631493E2A}" type="slidenum">
              <a:rPr lang="en-US" smtClean="0"/>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endParaRPr lang="en-US" smtClean="0"/>
          </a:p>
        </p:txBody>
      </p:sp>
      <p:sp>
        <p:nvSpPr>
          <p:cNvPr id="64516" name="Slide Number Placeholder 3"/>
          <p:cNvSpPr>
            <a:spLocks noGrp="1"/>
          </p:cNvSpPr>
          <p:nvPr>
            <p:ph type="sldNum" sz="quarter" idx="5"/>
          </p:nvPr>
        </p:nvSpPr>
        <p:spPr>
          <a:noFill/>
        </p:spPr>
        <p:txBody>
          <a:bodyPr/>
          <a:lstStyle/>
          <a:p>
            <a:fld id="{A8BAB77A-9F46-447E-8292-01B7C1B79F80}" type="slidenum">
              <a:rPr lang="en-US" smtClean="0"/>
              <a:pPr/>
              <a:t>10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p>
        </p:txBody>
      </p:sp>
      <p:sp>
        <p:nvSpPr>
          <p:cNvPr id="65540" name="Slide Number Placeholder 3"/>
          <p:cNvSpPr>
            <a:spLocks noGrp="1"/>
          </p:cNvSpPr>
          <p:nvPr>
            <p:ph type="sldNum" sz="quarter" idx="5"/>
          </p:nvPr>
        </p:nvSpPr>
        <p:spPr>
          <a:noFill/>
        </p:spPr>
        <p:txBody>
          <a:bodyPr/>
          <a:lstStyle/>
          <a:p>
            <a:fld id="{D3BBF6E2-B6A5-42F8-A3AD-4E171E3ED852}" type="slidenum">
              <a:rPr lang="en-US" smtClean="0"/>
              <a:pPr/>
              <a:t>11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smtClean="0"/>
          </a:p>
        </p:txBody>
      </p:sp>
      <p:sp>
        <p:nvSpPr>
          <p:cNvPr id="66564" name="Slide Number Placeholder 3"/>
          <p:cNvSpPr>
            <a:spLocks noGrp="1"/>
          </p:cNvSpPr>
          <p:nvPr>
            <p:ph type="sldNum" sz="quarter" idx="5"/>
          </p:nvPr>
        </p:nvSpPr>
        <p:spPr>
          <a:noFill/>
        </p:spPr>
        <p:txBody>
          <a:bodyPr/>
          <a:lstStyle/>
          <a:p>
            <a:fld id="{41EB6293-11ED-48E3-9BF6-E5FC1F790DA3}" type="slidenum">
              <a:rPr lang="en-US" smtClean="0"/>
              <a:pPr/>
              <a:t>12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Created by</a:t>
            </a:r>
            <a:r>
              <a:rPr lang="en-US" baseline="0" dirty="0" smtClean="0"/>
              <a:t> </a:t>
            </a:r>
            <a:r>
              <a:rPr lang="en-US" baseline="0" dirty="0" err="1" smtClean="0"/>
              <a:t>intel</a:t>
            </a:r>
            <a:r>
              <a:rPr lang="en-US" baseline="0" dirty="0" smtClean="0"/>
              <a:t> as a standard with a common and consistent set of pre-boot services that are stored in the boot firmware.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1896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07690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marL="0" indent="0">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029"/>
          <p:cNvSpPr>
            <a:spLocks noGrp="1" noChangeArrowheads="1"/>
          </p:cNvSpPr>
          <p:nvPr>
            <p:ph type="sldNum" sz="quarter" idx="10"/>
          </p:nvPr>
        </p:nvSpPr>
        <p:spPr>
          <a:xfrm>
            <a:off x="11477810" y="6477001"/>
            <a:ext cx="711015" cy="320675"/>
          </a:xfrm>
          <a:prstGeom prst="rect">
            <a:avLst/>
          </a:prstGeom>
        </p:spPr>
        <p:txBody>
          <a:bodyPr/>
          <a:lstStyle>
            <a:lvl1pPr>
              <a:defRPr/>
            </a:lvl1pPr>
          </a:lstStyle>
          <a:p>
            <a:pPr>
              <a:defRPr/>
            </a:pPr>
            <a:fld id="{342A4C8D-43CF-4E62-B9F7-A60EB5EE88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rack Resource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7868" y="228600"/>
            <a:ext cx="11165020" cy="609398"/>
          </a:xfrm>
        </p:spPr>
        <p:txBody>
          <a:bodyPr/>
          <a:lstStyle>
            <a:lvl1pPr>
              <a:defRPr baseline="0"/>
            </a:lvl1pPr>
          </a:lstStyle>
          <a:p>
            <a:r>
              <a:rPr lang="en-US" dirty="0" smtClean="0"/>
              <a:t>Track Resources</a:t>
            </a:r>
            <a:endParaRPr lang="en-US" dirty="0"/>
          </a:p>
        </p:txBody>
      </p:sp>
      <p:sp>
        <p:nvSpPr>
          <p:cNvPr id="11" name="Content Placeholder 10"/>
          <p:cNvSpPr>
            <a:spLocks noGrp="1"/>
          </p:cNvSpPr>
          <p:nvPr>
            <p:ph sz="quarter" idx="10" hasCustomPrompt="1"/>
          </p:nvPr>
        </p:nvSpPr>
        <p:spPr>
          <a:xfrm>
            <a:off x="507867" y="1611012"/>
            <a:ext cx="11177153" cy="292697"/>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1</a:t>
            </a:r>
            <a:endParaRPr lang="en-US" dirty="0"/>
          </a:p>
        </p:txBody>
      </p:sp>
      <p:sp>
        <p:nvSpPr>
          <p:cNvPr id="12" name="Content Placeholder 10"/>
          <p:cNvSpPr>
            <a:spLocks noGrp="1"/>
          </p:cNvSpPr>
          <p:nvPr>
            <p:ph sz="quarter" idx="11" hasCustomPrompt="1"/>
          </p:nvPr>
        </p:nvSpPr>
        <p:spPr>
          <a:xfrm>
            <a:off x="507867" y="2543973"/>
            <a:ext cx="11177153" cy="292697"/>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2</a:t>
            </a:r>
            <a:endParaRPr lang="en-US" dirty="0"/>
          </a:p>
        </p:txBody>
      </p:sp>
      <p:sp>
        <p:nvSpPr>
          <p:cNvPr id="13" name="Content Placeholder 10"/>
          <p:cNvSpPr>
            <a:spLocks noGrp="1"/>
          </p:cNvSpPr>
          <p:nvPr>
            <p:ph sz="quarter" idx="12" hasCustomPrompt="1"/>
          </p:nvPr>
        </p:nvSpPr>
        <p:spPr>
          <a:xfrm>
            <a:off x="507867" y="3476935"/>
            <a:ext cx="11177153" cy="292697"/>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3</a:t>
            </a:r>
            <a:endParaRPr lang="en-US" dirty="0"/>
          </a:p>
        </p:txBody>
      </p:sp>
      <p:sp>
        <p:nvSpPr>
          <p:cNvPr id="14" name="Content Placeholder 10"/>
          <p:cNvSpPr>
            <a:spLocks noGrp="1"/>
          </p:cNvSpPr>
          <p:nvPr>
            <p:ph sz="quarter" idx="13" hasCustomPrompt="1"/>
          </p:nvPr>
        </p:nvSpPr>
        <p:spPr>
          <a:xfrm>
            <a:off x="507867" y="4409897"/>
            <a:ext cx="11177153" cy="292697"/>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dirty="0" smtClean="0">
                <a:solidFill>
                  <a:srgbClr val="FFFFFF"/>
                </a:solidFill>
                <a:effectLst>
                  <a:outerShdw blurRad="38100" dist="38100" dir="2700000" algn="tl">
                    <a:srgbClr val="000000">
                      <a:alpha val="43137"/>
                    </a:srgbClr>
                  </a:outerShdw>
                </a:effectLst>
                <a:latin typeface="+mn-lt"/>
                <a:ea typeface="+mn-ea"/>
                <a:cs typeface="+mn-cs"/>
              </a:defRPr>
            </a:lvl1pPr>
          </a:lstStyle>
          <a:p>
            <a:pPr lvl="0"/>
            <a:r>
              <a:rPr lang="en-US" dirty="0" smtClean="0"/>
              <a:t>Resource 4</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5058986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2882157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911978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880300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1026695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23044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0" r:id="rId1"/>
    <p:sldLayoutId id="2147483695" r:id="rId2"/>
    <p:sldLayoutId id="2147483726" r:id="rId3"/>
    <p:sldLayoutId id="2147483722" r:id="rId4"/>
    <p:sldLayoutId id="2147483727" r:id="rId5"/>
    <p:sldLayoutId id="2147483733" r:id="rId6"/>
    <p:sldLayoutId id="2147483734" r:id="rId7"/>
    <p:sldLayoutId id="2147483696" r:id="rId8"/>
    <p:sldLayoutId id="2147483731" r:id="rId9"/>
    <p:sldLayoutId id="2147483697" r:id="rId10"/>
    <p:sldLayoutId id="2147483698" r:id="rId11"/>
    <p:sldLayoutId id="2147483699" r:id="rId12"/>
    <p:sldLayoutId id="2147483700" r:id="rId13"/>
    <p:sldLayoutId id="2147483701" r:id="rId14"/>
    <p:sldLayoutId id="2147483728" r:id="rId15"/>
    <p:sldLayoutId id="2147483735" r:id="rId16"/>
    <p:sldLayoutId id="2147483703" r:id="rId17"/>
    <p:sldLayoutId id="2147483704" r:id="rId18"/>
    <p:sldLayoutId id="2147483741" r:id="rId19"/>
    <p:sldLayoutId id="2147483742"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935165" cy="1822434"/>
          </a:xfrm>
        </p:spPr>
        <p:txBody>
          <a:bodyPr/>
          <a:lstStyle/>
          <a:p>
            <a:r>
              <a:rPr lang="en-US" sz="4400" dirty="0" smtClean="0"/>
              <a:t>Top 10 Windows Deployment Service Common Issues and How to Resolve Them</a:t>
            </a:r>
            <a:br>
              <a:rPr lang="en-US" sz="4400" dirty="0" smtClean="0"/>
            </a:br>
            <a:r>
              <a:rPr lang="en-US" sz="4400" dirty="0" smtClean="0"/>
              <a:t>WCL313</a:t>
            </a:r>
            <a:endParaRPr lang="en-US" sz="4400" dirty="0"/>
          </a:p>
        </p:txBody>
      </p:sp>
      <p:sp>
        <p:nvSpPr>
          <p:cNvPr id="3" name="Subtitle 2"/>
          <p:cNvSpPr>
            <a:spLocks noGrp="1"/>
          </p:cNvSpPr>
          <p:nvPr>
            <p:ph type="subTitle" idx="1"/>
          </p:nvPr>
        </p:nvSpPr>
        <p:spPr/>
        <p:txBody>
          <a:bodyPr/>
          <a:lstStyle/>
          <a:p>
            <a:r>
              <a:rPr lang="en-US" dirty="0" smtClean="0"/>
              <a:t>Rhonda J. Layfield</a:t>
            </a:r>
          </a:p>
          <a:p>
            <a:r>
              <a:rPr lang="en-US" dirty="0" smtClean="0"/>
              <a:t>Sr. Deployment Specialist</a:t>
            </a:r>
          </a:p>
          <a:p>
            <a:r>
              <a:rPr lang="en-US" dirty="0" smtClean="0"/>
              <a:t>Deployment Done Right</a:t>
            </a:r>
            <a:endParaRPr lang="en-US" dirty="0"/>
          </a:p>
        </p:txBody>
      </p:sp>
    </p:spTree>
    <p:extLst>
      <p:ext uri="{BB962C8B-B14F-4D97-AF65-F5344CB8AC3E}">
        <p14:creationId xmlns:p14="http://schemas.microsoft.com/office/powerpoint/2010/main" val="276722140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WDS &amp; DHCP Same Subnet</a:t>
            </a:r>
          </a:p>
        </p:txBody>
      </p:sp>
      <p:sp>
        <p:nvSpPr>
          <p:cNvPr id="30" name="Text Box 3"/>
          <p:cNvSpPr txBox="1">
            <a:spLocks noChangeArrowheads="1"/>
          </p:cNvSpPr>
          <p:nvPr/>
        </p:nvSpPr>
        <p:spPr bwMode="blackWhite">
          <a:xfrm>
            <a:off x="304721" y="2819400"/>
            <a:ext cx="1496094" cy="254000"/>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lIns="0" tIns="0" rIns="0" bIns="0">
            <a:spAutoFit/>
          </a:bodyPr>
          <a:lstStyle/>
          <a:p>
            <a:pPr algn="ctr" eaLnBrk="0" hangingPunct="0">
              <a:defRPr/>
            </a:pPr>
            <a:r>
              <a:rPr lang="en-US" sz="1600" dirty="0">
                <a:effectLst>
                  <a:outerShdw blurRad="38100" dist="38100" dir="2700000" algn="tl">
                    <a:srgbClr val="000000"/>
                  </a:outerShdw>
                </a:effectLst>
              </a:rPr>
              <a:t>Bare-Metal</a:t>
            </a:r>
          </a:p>
        </p:txBody>
      </p:sp>
      <p:grpSp>
        <p:nvGrpSpPr>
          <p:cNvPr id="2" name="Group 213"/>
          <p:cNvGrpSpPr>
            <a:grpSpLocks/>
          </p:cNvGrpSpPr>
          <p:nvPr/>
        </p:nvGrpSpPr>
        <p:grpSpPr bwMode="auto">
          <a:xfrm>
            <a:off x="812588" y="3276601"/>
            <a:ext cx="2234618" cy="1154113"/>
            <a:chOff x="838200" y="4495800"/>
            <a:chExt cx="2971800" cy="2057400"/>
          </a:xfrm>
        </p:grpSpPr>
        <p:grpSp>
          <p:nvGrpSpPr>
            <p:cNvPr id="3" name="Group 47"/>
            <p:cNvGrpSpPr>
              <a:grpSpLocks/>
            </p:cNvGrpSpPr>
            <p:nvPr/>
          </p:nvGrpSpPr>
          <p:grpSpPr bwMode="auto">
            <a:xfrm>
              <a:off x="2895600" y="4572000"/>
              <a:ext cx="914400" cy="1981200"/>
              <a:chOff x="2736" y="2880"/>
              <a:chExt cx="576" cy="1248"/>
            </a:xfrm>
          </p:grpSpPr>
          <p:sp>
            <p:nvSpPr>
              <p:cNvPr id="16470" name="AutoShape 48"/>
              <p:cNvSpPr>
                <a:spLocks noChangeArrowheads="1"/>
              </p:cNvSpPr>
              <p:nvPr/>
            </p:nvSpPr>
            <p:spPr bwMode="auto">
              <a:xfrm rot="5400000" flipH="1">
                <a:off x="2400" y="3216"/>
                <a:ext cx="1248" cy="576"/>
              </a:xfrm>
              <a:prstGeom prst="cube">
                <a:avLst>
                  <a:gd name="adj" fmla="val 44356"/>
                </a:avLst>
              </a:prstGeom>
              <a:solidFill>
                <a:srgbClr val="808080"/>
              </a:solidFill>
              <a:ln w="9525">
                <a:solidFill>
                  <a:schemeClr val="tx1"/>
                </a:solidFill>
                <a:miter lim="800000"/>
                <a:headEnd/>
                <a:tailEnd/>
              </a:ln>
            </p:spPr>
            <p:txBody>
              <a:bodyPr rot="10800000" vert="eaVert" wrap="none" anchor="ctr"/>
              <a:lstStyle/>
              <a:p>
                <a:endParaRPr lang="en-US"/>
              </a:p>
            </p:txBody>
          </p:sp>
          <p:grpSp>
            <p:nvGrpSpPr>
              <p:cNvPr id="4" name="Group 49"/>
              <p:cNvGrpSpPr>
                <a:grpSpLocks/>
              </p:cNvGrpSpPr>
              <p:nvPr/>
            </p:nvGrpSpPr>
            <p:grpSpPr bwMode="auto">
              <a:xfrm>
                <a:off x="2880" y="3360"/>
                <a:ext cx="134" cy="672"/>
                <a:chOff x="2688" y="1872"/>
                <a:chExt cx="96" cy="480"/>
              </a:xfrm>
            </p:grpSpPr>
            <p:sp>
              <p:nvSpPr>
                <p:cNvPr id="16473" name="Rectangle 50"/>
                <p:cNvSpPr>
                  <a:spLocks noChangeArrowheads="1"/>
                </p:cNvSpPr>
                <p:nvPr/>
              </p:nvSpPr>
              <p:spPr bwMode="auto">
                <a:xfrm>
                  <a:off x="2688" y="1872"/>
                  <a:ext cx="96" cy="48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6474" name="Rectangle 51"/>
                <p:cNvSpPr>
                  <a:spLocks noChangeArrowheads="1"/>
                </p:cNvSpPr>
                <p:nvPr/>
              </p:nvSpPr>
              <p:spPr bwMode="auto">
                <a:xfrm>
                  <a:off x="2708" y="1900"/>
                  <a:ext cx="48" cy="432"/>
                </a:xfrm>
                <a:prstGeom prst="rect">
                  <a:avLst/>
                </a:prstGeom>
                <a:solidFill>
                  <a:srgbClr val="4D4D4D"/>
                </a:solidFill>
                <a:ln w="9525">
                  <a:solidFill>
                    <a:schemeClr val="tx1"/>
                  </a:solidFill>
                  <a:miter lim="800000"/>
                  <a:headEnd/>
                  <a:tailEnd/>
                </a:ln>
              </p:spPr>
              <p:txBody>
                <a:bodyPr wrap="none" anchor="ctr"/>
                <a:lstStyle/>
                <a:p>
                  <a:endParaRPr lang="en-US"/>
                </a:p>
              </p:txBody>
            </p:sp>
          </p:grpSp>
          <p:sp>
            <p:nvSpPr>
              <p:cNvPr id="16472" name="Rectangle 52"/>
              <p:cNvSpPr>
                <a:spLocks noChangeArrowheads="1"/>
              </p:cNvSpPr>
              <p:nvPr/>
            </p:nvSpPr>
            <p:spPr bwMode="auto">
              <a:xfrm flipV="1">
                <a:off x="2938" y="3236"/>
                <a:ext cx="48" cy="96"/>
              </a:xfrm>
              <a:prstGeom prst="rect">
                <a:avLst/>
              </a:prstGeom>
              <a:solidFill>
                <a:srgbClr val="00FF00"/>
              </a:solidFill>
              <a:ln w="9525">
                <a:solidFill>
                  <a:schemeClr val="tx1"/>
                </a:solidFill>
                <a:miter lim="800000"/>
                <a:headEnd/>
                <a:tailEnd/>
              </a:ln>
            </p:spPr>
            <p:txBody>
              <a:bodyPr rot="10800000" wrap="none" anchor="ctr"/>
              <a:lstStyle/>
              <a:p>
                <a:endParaRPr lang="en-US"/>
              </a:p>
            </p:txBody>
          </p:sp>
        </p:grpSp>
        <p:grpSp>
          <p:nvGrpSpPr>
            <p:cNvPr id="5" name="Group 35"/>
            <p:cNvGrpSpPr>
              <a:grpSpLocks/>
            </p:cNvGrpSpPr>
            <p:nvPr/>
          </p:nvGrpSpPr>
          <p:grpSpPr bwMode="auto">
            <a:xfrm>
              <a:off x="838200" y="4495800"/>
              <a:ext cx="2024063" cy="2051050"/>
              <a:chOff x="864" y="672"/>
              <a:chExt cx="1275" cy="1292"/>
            </a:xfrm>
          </p:grpSpPr>
          <p:sp>
            <p:nvSpPr>
              <p:cNvPr id="16459" name="AutoShape 36"/>
              <p:cNvSpPr>
                <a:spLocks noChangeAspect="1" noChangeArrowheads="1" noTextEdit="1"/>
              </p:cNvSpPr>
              <p:nvPr/>
            </p:nvSpPr>
            <p:spPr bwMode="auto">
              <a:xfrm>
                <a:off x="864" y="672"/>
                <a:ext cx="1238" cy="1292"/>
              </a:xfrm>
              <a:prstGeom prst="rect">
                <a:avLst/>
              </a:prstGeom>
              <a:noFill/>
              <a:ln w="9525">
                <a:noFill/>
                <a:miter lim="800000"/>
                <a:headEnd/>
                <a:tailEnd/>
              </a:ln>
            </p:spPr>
            <p:txBody>
              <a:bodyPr/>
              <a:lstStyle/>
              <a:p>
                <a:endParaRPr lang="en-US"/>
              </a:p>
            </p:txBody>
          </p:sp>
          <p:sp>
            <p:nvSpPr>
              <p:cNvPr id="16460" name="Oval 37"/>
              <p:cNvSpPr>
                <a:spLocks noChangeArrowheads="1"/>
              </p:cNvSpPr>
              <p:nvPr/>
            </p:nvSpPr>
            <p:spPr bwMode="auto">
              <a:xfrm>
                <a:off x="1146" y="1872"/>
                <a:ext cx="918" cy="90"/>
              </a:xfrm>
              <a:prstGeom prst="ellipse">
                <a:avLst/>
              </a:prstGeom>
              <a:gradFill rotWithShape="1">
                <a:gsLst>
                  <a:gs pos="0">
                    <a:srgbClr val="808080"/>
                  </a:gs>
                  <a:gs pos="100000">
                    <a:srgbClr val="616161"/>
                  </a:gs>
                </a:gsLst>
                <a:path path="shape">
                  <a:fillToRect l="50000" t="50000" r="50000" b="50000"/>
                </a:path>
              </a:gradFill>
              <a:ln w="0">
                <a:solidFill>
                  <a:srgbClr val="000000"/>
                </a:solidFill>
                <a:round/>
                <a:headEnd/>
                <a:tailEnd/>
              </a:ln>
            </p:spPr>
            <p:txBody>
              <a:bodyPr/>
              <a:lstStyle/>
              <a:p>
                <a:endParaRPr lang="en-US"/>
              </a:p>
            </p:txBody>
          </p:sp>
          <p:sp>
            <p:nvSpPr>
              <p:cNvPr id="16461" name="Oval 38"/>
              <p:cNvSpPr>
                <a:spLocks noChangeArrowheads="1"/>
              </p:cNvSpPr>
              <p:nvPr/>
            </p:nvSpPr>
            <p:spPr bwMode="auto">
              <a:xfrm>
                <a:off x="1146" y="1872"/>
                <a:ext cx="918" cy="90"/>
              </a:xfrm>
              <a:prstGeom prst="ellipse">
                <a:avLst/>
              </a:prstGeom>
              <a:noFill/>
              <a:ln w="9525" cap="rnd">
                <a:solidFill>
                  <a:srgbClr val="000000"/>
                </a:solidFill>
                <a:round/>
                <a:headEnd/>
                <a:tailEnd/>
              </a:ln>
            </p:spPr>
            <p:txBody>
              <a:bodyPr/>
              <a:lstStyle/>
              <a:p>
                <a:endParaRPr lang="en-US"/>
              </a:p>
            </p:txBody>
          </p:sp>
          <p:sp>
            <p:nvSpPr>
              <p:cNvPr id="16462" name="Freeform 39"/>
              <p:cNvSpPr>
                <a:spLocks/>
              </p:cNvSpPr>
              <p:nvPr/>
            </p:nvSpPr>
            <p:spPr bwMode="auto">
              <a:xfrm>
                <a:off x="1536" y="1440"/>
                <a:ext cx="192" cy="432"/>
              </a:xfrm>
              <a:custGeom>
                <a:avLst/>
                <a:gdLst>
                  <a:gd name="T0" fmla="*/ 0 w 818"/>
                  <a:gd name="T1" fmla="*/ 0 h 982"/>
                  <a:gd name="T2" fmla="*/ 0 w 818"/>
                  <a:gd name="T3" fmla="*/ 0 h 982"/>
                  <a:gd name="T4" fmla="*/ 0 w 818"/>
                  <a:gd name="T5" fmla="*/ 0 h 982"/>
                  <a:gd name="T6" fmla="*/ 0 w 818"/>
                  <a:gd name="T7" fmla="*/ 0 h 982"/>
                  <a:gd name="T8" fmla="*/ 0 w 818"/>
                  <a:gd name="T9" fmla="*/ 0 h 982"/>
                  <a:gd name="T10" fmla="*/ 0 w 818"/>
                  <a:gd name="T11" fmla="*/ 0 h 982"/>
                  <a:gd name="T12" fmla="*/ 0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gradFill rotWithShape="1">
                <a:gsLst>
                  <a:gs pos="0">
                    <a:srgbClr val="3B3B3B"/>
                  </a:gs>
                  <a:gs pos="50000">
                    <a:srgbClr val="808080"/>
                  </a:gs>
                  <a:gs pos="100000">
                    <a:srgbClr val="3B3B3B"/>
                  </a:gs>
                </a:gsLst>
                <a:lin ang="0" scaled="1"/>
              </a:gradFill>
              <a:ln w="0">
                <a:solidFill>
                  <a:srgbClr val="000000"/>
                </a:solidFill>
                <a:round/>
                <a:headEnd/>
                <a:tailEnd/>
              </a:ln>
            </p:spPr>
            <p:txBody>
              <a:bodyPr/>
              <a:lstStyle/>
              <a:p>
                <a:endParaRPr lang="en-US"/>
              </a:p>
            </p:txBody>
          </p:sp>
          <p:sp>
            <p:nvSpPr>
              <p:cNvPr id="16463" name="Freeform 40"/>
              <p:cNvSpPr>
                <a:spLocks/>
              </p:cNvSpPr>
              <p:nvPr/>
            </p:nvSpPr>
            <p:spPr bwMode="auto">
              <a:xfrm>
                <a:off x="1536" y="1440"/>
                <a:ext cx="192" cy="432"/>
              </a:xfrm>
              <a:custGeom>
                <a:avLst/>
                <a:gdLst>
                  <a:gd name="T0" fmla="*/ 0 w 818"/>
                  <a:gd name="T1" fmla="*/ 0 h 982"/>
                  <a:gd name="T2" fmla="*/ 0 w 818"/>
                  <a:gd name="T3" fmla="*/ 0 h 982"/>
                  <a:gd name="T4" fmla="*/ 0 w 818"/>
                  <a:gd name="T5" fmla="*/ 0 h 982"/>
                  <a:gd name="T6" fmla="*/ 0 w 818"/>
                  <a:gd name="T7" fmla="*/ 0 h 982"/>
                  <a:gd name="T8" fmla="*/ 0 w 818"/>
                  <a:gd name="T9" fmla="*/ 0 h 982"/>
                  <a:gd name="T10" fmla="*/ 0 w 818"/>
                  <a:gd name="T11" fmla="*/ 0 h 982"/>
                  <a:gd name="T12" fmla="*/ 0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noFill/>
              <a:ln w="9525" cap="rnd">
                <a:solidFill>
                  <a:srgbClr val="000000"/>
                </a:solidFill>
                <a:round/>
                <a:headEnd/>
                <a:tailEnd/>
              </a:ln>
            </p:spPr>
            <p:txBody>
              <a:bodyPr/>
              <a:lstStyle/>
              <a:p>
                <a:endParaRPr lang="en-US"/>
              </a:p>
            </p:txBody>
          </p:sp>
          <p:sp>
            <p:nvSpPr>
              <p:cNvPr id="16464" name="Freeform 41"/>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solidFill>
                <a:srgbClr val="808080"/>
              </a:solidFill>
              <a:ln w="9525">
                <a:noFill/>
                <a:round/>
                <a:headEnd/>
                <a:tailEnd/>
              </a:ln>
            </p:spPr>
            <p:txBody>
              <a:bodyPr/>
              <a:lstStyle/>
              <a:p>
                <a:endParaRPr lang="en-US"/>
              </a:p>
            </p:txBody>
          </p:sp>
          <p:sp>
            <p:nvSpPr>
              <p:cNvPr id="16465" name="Freeform 42"/>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noFill/>
              <a:ln w="9525" cap="rnd">
                <a:solidFill>
                  <a:srgbClr val="000000"/>
                </a:solidFill>
                <a:round/>
                <a:headEnd/>
                <a:tailEnd/>
              </a:ln>
            </p:spPr>
            <p:txBody>
              <a:bodyPr/>
              <a:lstStyle/>
              <a:p>
                <a:endParaRPr lang="en-US"/>
              </a:p>
            </p:txBody>
          </p:sp>
          <p:sp>
            <p:nvSpPr>
              <p:cNvPr id="16466" name="Freeform 43"/>
              <p:cNvSpPr>
                <a:spLocks/>
              </p:cNvSpPr>
              <p:nvPr/>
            </p:nvSpPr>
            <p:spPr bwMode="auto">
              <a:xfrm>
                <a:off x="1078" y="748"/>
                <a:ext cx="1061" cy="788"/>
              </a:xfrm>
              <a:custGeom>
                <a:avLst/>
                <a:gdLst>
                  <a:gd name="T0" fmla="*/ 0 w 2830"/>
                  <a:gd name="T1" fmla="*/ 0 h 2103"/>
                  <a:gd name="T2" fmla="*/ 0 w 2830"/>
                  <a:gd name="T3" fmla="*/ 0 h 2103"/>
                  <a:gd name="T4" fmla="*/ 0 w 2830"/>
                  <a:gd name="T5" fmla="*/ 0 h 2103"/>
                  <a:gd name="T6" fmla="*/ 0 w 2830"/>
                  <a:gd name="T7" fmla="*/ 0 h 2103"/>
                  <a:gd name="T8" fmla="*/ 0 w 2830"/>
                  <a:gd name="T9" fmla="*/ 0 h 2103"/>
                  <a:gd name="T10" fmla="*/ 0 w 2830"/>
                  <a:gd name="T11" fmla="*/ 0 h 2103"/>
                  <a:gd name="T12" fmla="*/ 0 w 2830"/>
                  <a:gd name="T13" fmla="*/ 0 h 2103"/>
                  <a:gd name="T14" fmla="*/ 0 w 2830"/>
                  <a:gd name="T15" fmla="*/ 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solidFill>
                <a:srgbClr val="9A9A9A"/>
              </a:solidFill>
              <a:ln w="0">
                <a:solidFill>
                  <a:srgbClr val="000000"/>
                </a:solidFill>
                <a:round/>
                <a:headEnd/>
                <a:tailEnd/>
              </a:ln>
            </p:spPr>
            <p:txBody>
              <a:bodyPr/>
              <a:lstStyle/>
              <a:p>
                <a:endParaRPr lang="en-US"/>
              </a:p>
            </p:txBody>
          </p:sp>
          <p:sp>
            <p:nvSpPr>
              <p:cNvPr id="16467" name="Freeform 44"/>
              <p:cNvSpPr>
                <a:spLocks/>
              </p:cNvSpPr>
              <p:nvPr/>
            </p:nvSpPr>
            <p:spPr bwMode="auto">
              <a:xfrm>
                <a:off x="1078" y="748"/>
                <a:ext cx="1061" cy="788"/>
              </a:xfrm>
              <a:custGeom>
                <a:avLst/>
                <a:gdLst>
                  <a:gd name="T0" fmla="*/ 0 w 2830"/>
                  <a:gd name="T1" fmla="*/ 0 h 2103"/>
                  <a:gd name="T2" fmla="*/ 0 w 2830"/>
                  <a:gd name="T3" fmla="*/ 0 h 2103"/>
                  <a:gd name="T4" fmla="*/ 0 w 2830"/>
                  <a:gd name="T5" fmla="*/ 0 h 2103"/>
                  <a:gd name="T6" fmla="*/ 0 w 2830"/>
                  <a:gd name="T7" fmla="*/ 0 h 2103"/>
                  <a:gd name="T8" fmla="*/ 0 w 2830"/>
                  <a:gd name="T9" fmla="*/ 0 h 2103"/>
                  <a:gd name="T10" fmla="*/ 0 w 2830"/>
                  <a:gd name="T11" fmla="*/ 0 h 2103"/>
                  <a:gd name="T12" fmla="*/ 0 w 2830"/>
                  <a:gd name="T13" fmla="*/ 0 h 2103"/>
                  <a:gd name="T14" fmla="*/ 0 w 2830"/>
                  <a:gd name="T15" fmla="*/ 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noFill/>
              <a:ln w="9525" cap="rnd">
                <a:solidFill>
                  <a:srgbClr val="000000"/>
                </a:solidFill>
                <a:round/>
                <a:headEnd/>
                <a:tailEnd/>
              </a:ln>
            </p:spPr>
            <p:txBody>
              <a:bodyPr/>
              <a:lstStyle/>
              <a:p>
                <a:endParaRPr lang="en-US"/>
              </a:p>
            </p:txBody>
          </p:sp>
          <p:sp>
            <p:nvSpPr>
              <p:cNvPr id="16468" name="Freeform 45"/>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solidFill>
                <a:srgbClr val="00FFFF"/>
              </a:solidFill>
              <a:ln w="9525">
                <a:noFill/>
                <a:round/>
                <a:headEnd/>
                <a:tailEnd/>
              </a:ln>
            </p:spPr>
            <p:txBody>
              <a:bodyPr/>
              <a:lstStyle/>
              <a:p>
                <a:endParaRPr lang="en-US"/>
              </a:p>
            </p:txBody>
          </p:sp>
          <p:sp>
            <p:nvSpPr>
              <p:cNvPr id="16469" name="Freeform 46"/>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noFill/>
              <a:ln w="3175" cap="rnd">
                <a:solidFill>
                  <a:srgbClr val="000000"/>
                </a:solidFill>
                <a:round/>
                <a:headEnd/>
                <a:tailEnd/>
              </a:ln>
            </p:spPr>
            <p:txBody>
              <a:bodyPr/>
              <a:lstStyle/>
              <a:p>
                <a:endParaRPr lang="en-US"/>
              </a:p>
            </p:txBody>
          </p:sp>
        </p:grpSp>
      </p:grpSp>
      <p:grpSp>
        <p:nvGrpSpPr>
          <p:cNvPr id="6" name="Group 99"/>
          <p:cNvGrpSpPr>
            <a:grpSpLocks/>
          </p:cNvGrpSpPr>
          <p:nvPr/>
        </p:nvGrpSpPr>
        <p:grpSpPr bwMode="auto">
          <a:xfrm>
            <a:off x="9748944" y="1447801"/>
            <a:ext cx="1656918" cy="2005013"/>
            <a:chOff x="934" y="830"/>
            <a:chExt cx="626" cy="1012"/>
          </a:xfrm>
        </p:grpSpPr>
        <p:sp>
          <p:nvSpPr>
            <p:cNvPr id="16432" name="Freeform 100"/>
            <p:cNvSpPr>
              <a:spLocks/>
            </p:cNvSpPr>
            <p:nvPr/>
          </p:nvSpPr>
          <p:spPr bwMode="blackWhite">
            <a:xfrm>
              <a:off x="946" y="1583"/>
              <a:ext cx="604" cy="259"/>
            </a:xfrm>
            <a:custGeom>
              <a:avLst/>
              <a:gdLst>
                <a:gd name="T0" fmla="*/ 0 w 1252"/>
                <a:gd name="T1" fmla="*/ 0 h 536"/>
                <a:gd name="T2" fmla="*/ 0 w 1252"/>
                <a:gd name="T3" fmla="*/ 0 h 536"/>
                <a:gd name="T4" fmla="*/ 0 w 1252"/>
                <a:gd name="T5" fmla="*/ 0 h 536"/>
                <a:gd name="T6" fmla="*/ 2 w 1252"/>
                <a:gd name="T7" fmla="*/ 0 h 536"/>
                <a:gd name="T8" fmla="*/ 2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7" name="Group 101"/>
            <p:cNvGrpSpPr>
              <a:grpSpLocks/>
            </p:cNvGrpSpPr>
            <p:nvPr/>
          </p:nvGrpSpPr>
          <p:grpSpPr bwMode="auto">
            <a:xfrm>
              <a:off x="934" y="830"/>
              <a:ext cx="626" cy="987"/>
              <a:chOff x="934" y="830"/>
              <a:chExt cx="626" cy="987"/>
            </a:xfrm>
          </p:grpSpPr>
          <p:sp>
            <p:nvSpPr>
              <p:cNvPr id="16434" name="Freeform 102"/>
              <p:cNvSpPr>
                <a:spLocks/>
              </p:cNvSpPr>
              <p:nvPr/>
            </p:nvSpPr>
            <p:spPr bwMode="blackWhite">
              <a:xfrm>
                <a:off x="936" y="830"/>
                <a:ext cx="623" cy="217"/>
              </a:xfrm>
              <a:custGeom>
                <a:avLst/>
                <a:gdLst>
                  <a:gd name="T0" fmla="*/ 0 w 1291"/>
                  <a:gd name="T1" fmla="*/ 0 h 449"/>
                  <a:gd name="T2" fmla="*/ 0 w 1291"/>
                  <a:gd name="T3" fmla="*/ 0 h 449"/>
                  <a:gd name="T4" fmla="*/ 2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tx1">
                  <a:lumMod val="75000"/>
                </a:schemeClr>
              </a:solidFill>
              <a:ln w="3175" cap="rnd">
                <a:solidFill>
                  <a:schemeClr val="tx1"/>
                </a:solidFill>
                <a:round/>
                <a:headEnd/>
                <a:tailEnd/>
              </a:ln>
            </p:spPr>
            <p:txBody>
              <a:bodyPr/>
              <a:lstStyle/>
              <a:p>
                <a:endParaRPr lang="en-US"/>
              </a:p>
            </p:txBody>
          </p:sp>
          <p:sp>
            <p:nvSpPr>
              <p:cNvPr id="16435" name="Freeform 103"/>
              <p:cNvSpPr>
                <a:spLocks/>
              </p:cNvSpPr>
              <p:nvPr/>
            </p:nvSpPr>
            <p:spPr bwMode="blackWhite">
              <a:xfrm>
                <a:off x="1208" y="890"/>
                <a:ext cx="352" cy="927"/>
              </a:xfrm>
              <a:custGeom>
                <a:avLst/>
                <a:gdLst>
                  <a:gd name="T0" fmla="*/ 0 w 729"/>
                  <a:gd name="T1" fmla="*/ 0 h 1916"/>
                  <a:gd name="T2" fmla="*/ 0 w 729"/>
                  <a:gd name="T3" fmla="*/ 3 h 1916"/>
                  <a:gd name="T4" fmla="*/ 1 w 729"/>
                  <a:gd name="T5" fmla="*/ 2 h 1916"/>
                  <a:gd name="T6" fmla="*/ 1 w 729"/>
                  <a:gd name="T7" fmla="*/ 0 h 1916"/>
                  <a:gd name="T8" fmla="*/ 0 w 729"/>
                  <a:gd name="T9" fmla="*/ 0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16436" name="Freeform 104"/>
              <p:cNvSpPr>
                <a:spLocks/>
              </p:cNvSpPr>
              <p:nvPr/>
            </p:nvSpPr>
            <p:spPr bwMode="blackWhite">
              <a:xfrm>
                <a:off x="934" y="978"/>
                <a:ext cx="278" cy="834"/>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16437" name="Line 105"/>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16438" name="Oval 106"/>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16439" name="Line 107"/>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16440" name="Line 108"/>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16441" name="Line 109"/>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16442" name="Line 110"/>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16443" name="Freeform 111"/>
              <p:cNvSpPr>
                <a:spLocks/>
              </p:cNvSpPr>
              <p:nvPr/>
            </p:nvSpPr>
            <p:spPr bwMode="blackWhite">
              <a:xfrm>
                <a:off x="976" y="1164"/>
                <a:ext cx="190" cy="355"/>
              </a:xfrm>
              <a:custGeom>
                <a:avLst/>
                <a:gdLst>
                  <a:gd name="T0" fmla="*/ 0 w 397"/>
                  <a:gd name="T1" fmla="*/ 1 h 733"/>
                  <a:gd name="T2" fmla="*/ 0 w 397"/>
                  <a:gd name="T3" fmla="*/ 1 h 733"/>
                  <a:gd name="T4" fmla="*/ 0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16444" name="Freeform 112"/>
              <p:cNvSpPr>
                <a:spLocks/>
              </p:cNvSpPr>
              <p:nvPr/>
            </p:nvSpPr>
            <p:spPr bwMode="blackWhite">
              <a:xfrm>
                <a:off x="956" y="1094"/>
                <a:ext cx="218" cy="618"/>
              </a:xfrm>
              <a:custGeom>
                <a:avLst/>
                <a:gdLst>
                  <a:gd name="T0" fmla="*/ 0 w 453"/>
                  <a:gd name="T1" fmla="*/ 0 h 1278"/>
                  <a:gd name="T2" fmla="*/ 0 w 453"/>
                  <a:gd name="T3" fmla="*/ 0 h 1278"/>
                  <a:gd name="T4" fmla="*/ 0 w 453"/>
                  <a:gd name="T5" fmla="*/ 2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16445" name="Freeform 113"/>
              <p:cNvSpPr>
                <a:spLocks/>
              </p:cNvSpPr>
              <p:nvPr/>
            </p:nvSpPr>
            <p:spPr bwMode="blackWhite">
              <a:xfrm>
                <a:off x="970" y="1117"/>
                <a:ext cx="194" cy="352"/>
              </a:xfrm>
              <a:custGeom>
                <a:avLst/>
                <a:gdLst>
                  <a:gd name="T0" fmla="*/ 0 w 402"/>
                  <a:gd name="T1" fmla="*/ 0 h 726"/>
                  <a:gd name="T2" fmla="*/ 0 w 402"/>
                  <a:gd name="T3" fmla="*/ 0 h 726"/>
                  <a:gd name="T4" fmla="*/ 0 w 402"/>
                  <a:gd name="T5" fmla="*/ 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16446" name="Line 114"/>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16447" name="Line 115"/>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16448" name="Line 116"/>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16449" name="Freeform 117"/>
              <p:cNvSpPr>
                <a:spLocks/>
              </p:cNvSpPr>
              <p:nvPr/>
            </p:nvSpPr>
            <p:spPr bwMode="blackWhite">
              <a:xfrm>
                <a:off x="1027" y="1161"/>
                <a:ext cx="74" cy="40"/>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16450" name="Line 118"/>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16451" name="Freeform 119"/>
              <p:cNvSpPr>
                <a:spLocks/>
              </p:cNvSpPr>
              <p:nvPr/>
            </p:nvSpPr>
            <p:spPr bwMode="blackWhite">
              <a:xfrm>
                <a:off x="984" y="1304"/>
                <a:ext cx="167" cy="75"/>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16452" name="Freeform 120"/>
              <p:cNvSpPr>
                <a:spLocks/>
              </p:cNvSpPr>
              <p:nvPr/>
            </p:nvSpPr>
            <p:spPr bwMode="blackWhite">
              <a:xfrm>
                <a:off x="984" y="1397"/>
                <a:ext cx="167" cy="8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16453" name="Freeform 121"/>
              <p:cNvSpPr>
                <a:spLocks/>
              </p:cNvSpPr>
              <p:nvPr/>
            </p:nvSpPr>
            <p:spPr bwMode="blackWhite">
              <a:xfrm>
                <a:off x="981" y="1220"/>
                <a:ext cx="170" cy="7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16454" name="Line 122"/>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6455" name="Line 123"/>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6456" name="Line 124"/>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sp>
        <p:nvSpPr>
          <p:cNvPr id="60" name="Text Box 125"/>
          <p:cNvSpPr txBox="1">
            <a:spLocks noChangeArrowheads="1"/>
          </p:cNvSpPr>
          <p:nvPr/>
        </p:nvSpPr>
        <p:spPr bwMode="blackWhite">
          <a:xfrm>
            <a:off x="10688783" y="2057400"/>
            <a:ext cx="763351" cy="338554"/>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eaLnBrk="0" hangingPunct="0">
              <a:defRPr/>
            </a:pPr>
            <a:r>
              <a:rPr lang="en-US" sz="1600" dirty="0">
                <a:latin typeface="+mn-lt"/>
              </a:rPr>
              <a:t>DHCP</a:t>
            </a:r>
          </a:p>
        </p:txBody>
      </p:sp>
      <p:pic>
        <p:nvPicPr>
          <p:cNvPr id="221249" name="Picture 4" descr="cbi"/>
          <p:cNvPicPr>
            <a:picLocks noChangeAspect="1" noChangeArrowheads="1"/>
          </p:cNvPicPr>
          <p:nvPr/>
        </p:nvPicPr>
        <p:blipFill>
          <a:blip r:embed="rId3"/>
          <a:srcRect/>
          <a:stretch>
            <a:fillRect/>
          </a:stretch>
        </p:blipFill>
        <p:spPr bwMode="auto">
          <a:xfrm>
            <a:off x="7618016" y="5105401"/>
            <a:ext cx="2581661" cy="1452563"/>
          </a:xfrm>
          <a:prstGeom prst="rect">
            <a:avLst/>
          </a:prstGeom>
          <a:noFill/>
          <a:ln w="9525">
            <a:noFill/>
            <a:miter lim="800000"/>
            <a:headEnd/>
            <a:tailEnd/>
          </a:ln>
        </p:spPr>
      </p:pic>
      <p:pic>
        <p:nvPicPr>
          <p:cNvPr id="221250" name="Picture 66"/>
          <p:cNvPicPr>
            <a:picLocks noChangeAspect="1" noChangeArrowheads="1"/>
          </p:cNvPicPr>
          <p:nvPr/>
        </p:nvPicPr>
        <p:blipFill>
          <a:blip r:embed="rId4"/>
          <a:srcRect/>
          <a:stretch>
            <a:fillRect/>
          </a:stretch>
        </p:blipFill>
        <p:spPr bwMode="auto">
          <a:xfrm>
            <a:off x="7675152" y="5105401"/>
            <a:ext cx="2583776" cy="1452563"/>
          </a:xfrm>
          <a:prstGeom prst="rect">
            <a:avLst/>
          </a:prstGeom>
          <a:noFill/>
          <a:ln w="9525">
            <a:noFill/>
            <a:miter lim="800000"/>
            <a:headEnd/>
            <a:tailEnd/>
          </a:ln>
        </p:spPr>
      </p:pic>
      <p:grpSp>
        <p:nvGrpSpPr>
          <p:cNvPr id="8" name="Group 99"/>
          <p:cNvGrpSpPr>
            <a:grpSpLocks/>
          </p:cNvGrpSpPr>
          <p:nvPr/>
        </p:nvGrpSpPr>
        <p:grpSpPr bwMode="auto">
          <a:xfrm>
            <a:off x="9751061" y="4548188"/>
            <a:ext cx="1656919" cy="2005012"/>
            <a:chOff x="934" y="830"/>
            <a:chExt cx="626" cy="1012"/>
          </a:xfrm>
        </p:grpSpPr>
        <p:sp>
          <p:nvSpPr>
            <p:cNvPr id="16407" name="Freeform 100"/>
            <p:cNvSpPr>
              <a:spLocks/>
            </p:cNvSpPr>
            <p:nvPr/>
          </p:nvSpPr>
          <p:spPr bwMode="blackWhite">
            <a:xfrm>
              <a:off x="946" y="1583"/>
              <a:ext cx="604" cy="259"/>
            </a:xfrm>
            <a:custGeom>
              <a:avLst/>
              <a:gdLst>
                <a:gd name="T0" fmla="*/ 0 w 1252"/>
                <a:gd name="T1" fmla="*/ 0 h 536"/>
                <a:gd name="T2" fmla="*/ 0 w 1252"/>
                <a:gd name="T3" fmla="*/ 0 h 536"/>
                <a:gd name="T4" fmla="*/ 0 w 1252"/>
                <a:gd name="T5" fmla="*/ 0 h 536"/>
                <a:gd name="T6" fmla="*/ 2 w 1252"/>
                <a:gd name="T7" fmla="*/ 0 h 536"/>
                <a:gd name="T8" fmla="*/ 2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9" name="Group 101"/>
            <p:cNvGrpSpPr>
              <a:grpSpLocks/>
            </p:cNvGrpSpPr>
            <p:nvPr/>
          </p:nvGrpSpPr>
          <p:grpSpPr bwMode="auto">
            <a:xfrm>
              <a:off x="934" y="830"/>
              <a:ext cx="626" cy="987"/>
              <a:chOff x="934" y="830"/>
              <a:chExt cx="626" cy="987"/>
            </a:xfrm>
          </p:grpSpPr>
          <p:sp>
            <p:nvSpPr>
              <p:cNvPr id="16409" name="Freeform 102"/>
              <p:cNvSpPr>
                <a:spLocks/>
              </p:cNvSpPr>
              <p:nvPr/>
            </p:nvSpPr>
            <p:spPr bwMode="blackWhite">
              <a:xfrm>
                <a:off x="936" y="830"/>
                <a:ext cx="623" cy="217"/>
              </a:xfrm>
              <a:custGeom>
                <a:avLst/>
                <a:gdLst>
                  <a:gd name="T0" fmla="*/ 0 w 1291"/>
                  <a:gd name="T1" fmla="*/ 0 h 449"/>
                  <a:gd name="T2" fmla="*/ 0 w 1291"/>
                  <a:gd name="T3" fmla="*/ 0 h 449"/>
                  <a:gd name="T4" fmla="*/ 2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tx1">
                  <a:lumMod val="75000"/>
                </a:schemeClr>
              </a:solidFill>
              <a:ln w="3175" cap="rnd">
                <a:solidFill>
                  <a:schemeClr val="tx1"/>
                </a:solidFill>
                <a:round/>
                <a:headEnd/>
                <a:tailEnd/>
              </a:ln>
            </p:spPr>
            <p:txBody>
              <a:bodyPr/>
              <a:lstStyle/>
              <a:p>
                <a:endParaRPr lang="en-US"/>
              </a:p>
            </p:txBody>
          </p:sp>
          <p:sp>
            <p:nvSpPr>
              <p:cNvPr id="16410" name="Freeform 103"/>
              <p:cNvSpPr>
                <a:spLocks/>
              </p:cNvSpPr>
              <p:nvPr/>
            </p:nvSpPr>
            <p:spPr bwMode="blackWhite">
              <a:xfrm>
                <a:off x="1208" y="890"/>
                <a:ext cx="352" cy="927"/>
              </a:xfrm>
              <a:custGeom>
                <a:avLst/>
                <a:gdLst>
                  <a:gd name="T0" fmla="*/ 0 w 729"/>
                  <a:gd name="T1" fmla="*/ 0 h 1916"/>
                  <a:gd name="T2" fmla="*/ 0 w 729"/>
                  <a:gd name="T3" fmla="*/ 3 h 1916"/>
                  <a:gd name="T4" fmla="*/ 1 w 729"/>
                  <a:gd name="T5" fmla="*/ 2 h 1916"/>
                  <a:gd name="T6" fmla="*/ 1 w 729"/>
                  <a:gd name="T7" fmla="*/ 0 h 1916"/>
                  <a:gd name="T8" fmla="*/ 0 w 729"/>
                  <a:gd name="T9" fmla="*/ 0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16411" name="Freeform 104"/>
              <p:cNvSpPr>
                <a:spLocks/>
              </p:cNvSpPr>
              <p:nvPr/>
            </p:nvSpPr>
            <p:spPr bwMode="blackWhite">
              <a:xfrm>
                <a:off x="934" y="978"/>
                <a:ext cx="278" cy="834"/>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16412" name="Line 105"/>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16413" name="Oval 106"/>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16414" name="Line 107"/>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16415" name="Line 108"/>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16416" name="Line 109"/>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16417" name="Line 110"/>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16418" name="Freeform 111"/>
              <p:cNvSpPr>
                <a:spLocks/>
              </p:cNvSpPr>
              <p:nvPr/>
            </p:nvSpPr>
            <p:spPr bwMode="blackWhite">
              <a:xfrm>
                <a:off x="976" y="1164"/>
                <a:ext cx="190" cy="355"/>
              </a:xfrm>
              <a:custGeom>
                <a:avLst/>
                <a:gdLst>
                  <a:gd name="T0" fmla="*/ 0 w 397"/>
                  <a:gd name="T1" fmla="*/ 1 h 733"/>
                  <a:gd name="T2" fmla="*/ 0 w 397"/>
                  <a:gd name="T3" fmla="*/ 1 h 733"/>
                  <a:gd name="T4" fmla="*/ 0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16419" name="Freeform 112"/>
              <p:cNvSpPr>
                <a:spLocks/>
              </p:cNvSpPr>
              <p:nvPr/>
            </p:nvSpPr>
            <p:spPr bwMode="blackWhite">
              <a:xfrm>
                <a:off x="956" y="1094"/>
                <a:ext cx="218" cy="618"/>
              </a:xfrm>
              <a:custGeom>
                <a:avLst/>
                <a:gdLst>
                  <a:gd name="T0" fmla="*/ 0 w 453"/>
                  <a:gd name="T1" fmla="*/ 0 h 1278"/>
                  <a:gd name="T2" fmla="*/ 0 w 453"/>
                  <a:gd name="T3" fmla="*/ 0 h 1278"/>
                  <a:gd name="T4" fmla="*/ 0 w 453"/>
                  <a:gd name="T5" fmla="*/ 2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16420" name="Freeform 113"/>
              <p:cNvSpPr>
                <a:spLocks/>
              </p:cNvSpPr>
              <p:nvPr/>
            </p:nvSpPr>
            <p:spPr bwMode="blackWhite">
              <a:xfrm>
                <a:off x="970" y="1117"/>
                <a:ext cx="194" cy="352"/>
              </a:xfrm>
              <a:custGeom>
                <a:avLst/>
                <a:gdLst>
                  <a:gd name="T0" fmla="*/ 0 w 402"/>
                  <a:gd name="T1" fmla="*/ 0 h 726"/>
                  <a:gd name="T2" fmla="*/ 0 w 402"/>
                  <a:gd name="T3" fmla="*/ 0 h 726"/>
                  <a:gd name="T4" fmla="*/ 0 w 402"/>
                  <a:gd name="T5" fmla="*/ 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16421" name="Line 114"/>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16422" name="Line 115"/>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16423" name="Line 116"/>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16424" name="Freeform 117"/>
              <p:cNvSpPr>
                <a:spLocks/>
              </p:cNvSpPr>
              <p:nvPr/>
            </p:nvSpPr>
            <p:spPr bwMode="blackWhite">
              <a:xfrm>
                <a:off x="1027" y="1161"/>
                <a:ext cx="74" cy="40"/>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16425" name="Line 118"/>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16426" name="Freeform 119"/>
              <p:cNvSpPr>
                <a:spLocks/>
              </p:cNvSpPr>
              <p:nvPr/>
            </p:nvSpPr>
            <p:spPr bwMode="blackWhite">
              <a:xfrm>
                <a:off x="984" y="1304"/>
                <a:ext cx="167" cy="75"/>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16427" name="Freeform 120"/>
              <p:cNvSpPr>
                <a:spLocks/>
              </p:cNvSpPr>
              <p:nvPr/>
            </p:nvSpPr>
            <p:spPr bwMode="blackWhite">
              <a:xfrm>
                <a:off x="984" y="1397"/>
                <a:ext cx="167" cy="8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16428" name="Freeform 121"/>
              <p:cNvSpPr>
                <a:spLocks/>
              </p:cNvSpPr>
              <p:nvPr/>
            </p:nvSpPr>
            <p:spPr bwMode="blackWhite">
              <a:xfrm>
                <a:off x="981" y="1220"/>
                <a:ext cx="170" cy="7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16429" name="Line 122"/>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6430" name="Line 123"/>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6431" name="Line 124"/>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sp>
        <p:nvSpPr>
          <p:cNvPr id="88" name="Text Box 125"/>
          <p:cNvSpPr txBox="1">
            <a:spLocks noChangeArrowheads="1"/>
          </p:cNvSpPr>
          <p:nvPr/>
        </p:nvSpPr>
        <p:spPr bwMode="blackWhite">
          <a:xfrm>
            <a:off x="10905392" y="5292726"/>
            <a:ext cx="662361" cy="338554"/>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eaLnBrk="0" hangingPunct="0">
              <a:defRPr/>
            </a:pPr>
            <a:r>
              <a:rPr lang="en-US" sz="1600" dirty="0">
                <a:latin typeface="+mn-lt"/>
              </a:rPr>
              <a:t>WDS</a:t>
            </a:r>
          </a:p>
        </p:txBody>
      </p:sp>
      <p:sp>
        <p:nvSpPr>
          <p:cNvPr id="87" name="Freeform 106"/>
          <p:cNvSpPr>
            <a:spLocks/>
          </p:cNvSpPr>
          <p:nvPr/>
        </p:nvSpPr>
        <p:spPr bwMode="blackWhite">
          <a:xfrm rot="10373105" flipV="1">
            <a:off x="3288444" y="2870201"/>
            <a:ext cx="6052090" cy="333375"/>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tIns="27432" bIns="27432" anchor="ctr">
            <a:spAutoFit/>
          </a:bodyPr>
          <a:lstStyle/>
          <a:p>
            <a:pPr>
              <a:defRPr/>
            </a:pPr>
            <a:endParaRPr lang="en-US"/>
          </a:p>
        </p:txBody>
      </p:sp>
      <p:sp>
        <p:nvSpPr>
          <p:cNvPr id="89" name="Freeform 106"/>
          <p:cNvSpPr>
            <a:spLocks/>
          </p:cNvSpPr>
          <p:nvPr/>
        </p:nvSpPr>
        <p:spPr bwMode="blackWhite">
          <a:xfrm rot="11498152" flipV="1">
            <a:off x="3491591" y="4340226"/>
            <a:ext cx="6052090" cy="333375"/>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tIns="27432" bIns="27432" anchor="ctr">
            <a:spAutoFit/>
          </a:bodyPr>
          <a:lstStyle/>
          <a:p>
            <a:pPr>
              <a:defRPr/>
            </a:pPr>
            <a:endParaRPr lang="en-US"/>
          </a:p>
        </p:txBody>
      </p:sp>
      <p:sp>
        <p:nvSpPr>
          <p:cNvPr id="90" name="Text Box 6"/>
          <p:cNvSpPr txBox="1">
            <a:spLocks noChangeArrowheads="1"/>
          </p:cNvSpPr>
          <p:nvPr/>
        </p:nvSpPr>
        <p:spPr bwMode="auto">
          <a:xfrm>
            <a:off x="3148780" y="3505201"/>
            <a:ext cx="2742486" cy="369332"/>
          </a:xfrm>
          <a:prstGeom prst="rect">
            <a:avLst/>
          </a:prstGeom>
          <a:solidFill>
            <a:srgbClr val="421D5E"/>
          </a:solidFill>
          <a:ln w="9525">
            <a:solidFill>
              <a:srgbClr val="800080"/>
            </a:solidFill>
            <a:miter lim="800000"/>
            <a:headEnd/>
            <a:tailEnd/>
          </a:ln>
        </p:spPr>
        <p:txBody>
          <a:bodyPr>
            <a:spAutoFit/>
          </a:bodyPr>
          <a:lstStyle/>
          <a:p>
            <a:pPr marL="342900" indent="-342900">
              <a:spcBef>
                <a:spcPct val="50000"/>
              </a:spcBef>
            </a:pPr>
            <a:r>
              <a:rPr lang="en-US"/>
              <a:t>Discover IP/PXE Server</a:t>
            </a:r>
          </a:p>
        </p:txBody>
      </p:sp>
      <p:sp>
        <p:nvSpPr>
          <p:cNvPr id="91" name="Text Box 6"/>
          <p:cNvSpPr txBox="1">
            <a:spLocks noChangeArrowheads="1"/>
          </p:cNvSpPr>
          <p:nvPr/>
        </p:nvSpPr>
        <p:spPr bwMode="auto">
          <a:xfrm>
            <a:off x="3148780" y="3505201"/>
            <a:ext cx="2742486" cy="369332"/>
          </a:xfrm>
          <a:prstGeom prst="rect">
            <a:avLst/>
          </a:prstGeom>
          <a:solidFill>
            <a:srgbClr val="421D5E"/>
          </a:solidFill>
          <a:ln w="9525">
            <a:solidFill>
              <a:srgbClr val="800080"/>
            </a:solidFill>
            <a:miter lim="800000"/>
            <a:headEnd/>
            <a:tailEnd/>
          </a:ln>
        </p:spPr>
        <p:txBody>
          <a:bodyPr>
            <a:spAutoFit/>
          </a:bodyPr>
          <a:lstStyle/>
          <a:p>
            <a:pPr marL="342900" indent="-342900">
              <a:spcBef>
                <a:spcPct val="50000"/>
              </a:spcBef>
            </a:pPr>
            <a:r>
              <a:rPr lang="en-US" dirty="0"/>
              <a:t>Discover IP/PXE Server</a:t>
            </a:r>
          </a:p>
        </p:txBody>
      </p:sp>
      <p:sp>
        <p:nvSpPr>
          <p:cNvPr id="93" name="Freeform 106"/>
          <p:cNvSpPr>
            <a:spLocks/>
          </p:cNvSpPr>
          <p:nvPr/>
        </p:nvSpPr>
        <p:spPr bwMode="blackWhite">
          <a:xfrm rot="10473353" flipH="1">
            <a:off x="3250354" y="3519488"/>
            <a:ext cx="6854099" cy="334962"/>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rot="10800000" tIns="27432" bIns="27432" anchor="ctr">
            <a:spAutoFit/>
          </a:bodyPr>
          <a:lstStyle/>
          <a:p>
            <a:pPr>
              <a:defRPr/>
            </a:pPr>
            <a:endParaRPr lang="en-US" dirty="0"/>
          </a:p>
        </p:txBody>
      </p:sp>
      <p:sp>
        <p:nvSpPr>
          <p:cNvPr id="94" name="Freeform 106"/>
          <p:cNvSpPr>
            <a:spLocks/>
          </p:cNvSpPr>
          <p:nvPr/>
        </p:nvSpPr>
        <p:spPr bwMode="blackWhite">
          <a:xfrm rot="11306119" flipH="1">
            <a:off x="3042974" y="4946651"/>
            <a:ext cx="6854099" cy="334963"/>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rot="10800000" tIns="27432" bIns="27432" anchor="ctr">
            <a:spAutoFit/>
          </a:bodyPr>
          <a:lstStyle/>
          <a:p>
            <a:pPr>
              <a:defRPr/>
            </a:pPr>
            <a:endParaRPr lang="en-US"/>
          </a:p>
        </p:txBody>
      </p:sp>
      <p:sp>
        <p:nvSpPr>
          <p:cNvPr id="96" name="Text Box 6"/>
          <p:cNvSpPr txBox="1">
            <a:spLocks noChangeArrowheads="1"/>
          </p:cNvSpPr>
          <p:nvPr/>
        </p:nvSpPr>
        <p:spPr bwMode="auto">
          <a:xfrm rot="-393461">
            <a:off x="7603204" y="3421064"/>
            <a:ext cx="1614595" cy="369887"/>
          </a:xfrm>
          <a:prstGeom prst="rect">
            <a:avLst/>
          </a:prstGeom>
          <a:solidFill>
            <a:srgbClr val="421D5E"/>
          </a:solidFill>
          <a:ln w="9525">
            <a:solidFill>
              <a:srgbClr val="800080"/>
            </a:solidFill>
            <a:miter lim="800000"/>
            <a:headEnd/>
            <a:tailEnd/>
          </a:ln>
        </p:spPr>
        <p:txBody>
          <a:bodyPr>
            <a:spAutoFit/>
          </a:bodyPr>
          <a:lstStyle/>
          <a:p>
            <a:pPr marL="342900" indent="-342900">
              <a:spcBef>
                <a:spcPct val="50000"/>
              </a:spcBef>
            </a:pPr>
            <a:r>
              <a:rPr lang="en-US"/>
              <a:t>Offer IP</a:t>
            </a:r>
          </a:p>
        </p:txBody>
      </p:sp>
      <p:sp>
        <p:nvSpPr>
          <p:cNvPr id="97" name="Text Box 6"/>
          <p:cNvSpPr txBox="1">
            <a:spLocks noChangeArrowheads="1"/>
          </p:cNvSpPr>
          <p:nvPr/>
        </p:nvSpPr>
        <p:spPr bwMode="auto">
          <a:xfrm rot="167414">
            <a:off x="8011614" y="5514975"/>
            <a:ext cx="1614597" cy="369888"/>
          </a:xfrm>
          <a:prstGeom prst="rect">
            <a:avLst/>
          </a:prstGeom>
          <a:solidFill>
            <a:srgbClr val="421D5E"/>
          </a:solidFill>
          <a:ln w="9525">
            <a:solidFill>
              <a:srgbClr val="800080"/>
            </a:solidFill>
            <a:miter lim="800000"/>
            <a:headEnd/>
            <a:tailEnd/>
          </a:ln>
        </p:spPr>
        <p:txBody>
          <a:bodyPr>
            <a:spAutoFit/>
          </a:bodyPr>
          <a:lstStyle/>
          <a:p>
            <a:pPr marL="342900" indent="-342900">
              <a:spcBef>
                <a:spcPct val="50000"/>
              </a:spcBef>
            </a:pPr>
            <a:r>
              <a:rPr lang="en-US"/>
              <a:t>I’m WDS</a:t>
            </a:r>
          </a:p>
        </p:txBody>
      </p:sp>
      <p:sp>
        <p:nvSpPr>
          <p:cNvPr id="98" name="Freeform 106"/>
          <p:cNvSpPr>
            <a:spLocks/>
          </p:cNvSpPr>
          <p:nvPr/>
        </p:nvSpPr>
        <p:spPr bwMode="blackWhite">
          <a:xfrm rot="10373105" flipV="1">
            <a:off x="3254586" y="2870201"/>
            <a:ext cx="6052090" cy="333375"/>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tIns="27432" bIns="27432" anchor="ctr">
            <a:spAutoFit/>
          </a:bodyPr>
          <a:lstStyle/>
          <a:p>
            <a:pPr>
              <a:defRPr/>
            </a:pPr>
            <a:endParaRPr lang="en-US"/>
          </a:p>
        </p:txBody>
      </p:sp>
      <p:sp>
        <p:nvSpPr>
          <p:cNvPr id="99" name="Text Box 6"/>
          <p:cNvSpPr txBox="1">
            <a:spLocks noChangeArrowheads="1"/>
          </p:cNvSpPr>
          <p:nvPr/>
        </p:nvSpPr>
        <p:spPr bwMode="auto">
          <a:xfrm rot="-393461">
            <a:off x="3273631" y="2840038"/>
            <a:ext cx="1614595" cy="368300"/>
          </a:xfrm>
          <a:prstGeom prst="rect">
            <a:avLst/>
          </a:prstGeom>
          <a:solidFill>
            <a:srgbClr val="421D5E"/>
          </a:solidFill>
          <a:ln w="9525">
            <a:solidFill>
              <a:srgbClr val="800080"/>
            </a:solidFill>
            <a:miter lim="800000"/>
            <a:headEnd/>
            <a:tailEnd/>
          </a:ln>
        </p:spPr>
        <p:txBody>
          <a:bodyPr>
            <a:spAutoFit/>
          </a:bodyPr>
          <a:lstStyle/>
          <a:p>
            <a:pPr marL="342900" indent="-342900">
              <a:spcBef>
                <a:spcPct val="50000"/>
              </a:spcBef>
            </a:pPr>
            <a:r>
              <a:rPr lang="en-US"/>
              <a:t>Request</a:t>
            </a:r>
          </a:p>
        </p:txBody>
      </p:sp>
      <p:sp>
        <p:nvSpPr>
          <p:cNvPr id="100" name="Freeform 106"/>
          <p:cNvSpPr>
            <a:spLocks/>
          </p:cNvSpPr>
          <p:nvPr/>
        </p:nvSpPr>
        <p:spPr bwMode="blackWhite">
          <a:xfrm rot="10473353" flipH="1">
            <a:off x="3358276" y="3519488"/>
            <a:ext cx="6854097" cy="334962"/>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rot="10800000" tIns="27432" bIns="27432" anchor="ctr">
            <a:spAutoFit/>
          </a:bodyPr>
          <a:lstStyle/>
          <a:p>
            <a:pPr>
              <a:defRPr/>
            </a:pPr>
            <a:endParaRPr lang="en-US" dirty="0"/>
          </a:p>
        </p:txBody>
      </p:sp>
      <p:sp>
        <p:nvSpPr>
          <p:cNvPr id="101" name="Text Box 6"/>
          <p:cNvSpPr txBox="1">
            <a:spLocks noChangeArrowheads="1"/>
          </p:cNvSpPr>
          <p:nvPr/>
        </p:nvSpPr>
        <p:spPr bwMode="auto">
          <a:xfrm rot="-393461">
            <a:off x="7639177" y="3398839"/>
            <a:ext cx="2116115" cy="369887"/>
          </a:xfrm>
          <a:prstGeom prst="rect">
            <a:avLst/>
          </a:prstGeom>
          <a:solidFill>
            <a:srgbClr val="421D5E"/>
          </a:solidFill>
          <a:ln w="9525">
            <a:solidFill>
              <a:srgbClr val="800080"/>
            </a:solidFill>
            <a:miter lim="800000"/>
            <a:headEnd/>
            <a:tailEnd/>
          </a:ln>
        </p:spPr>
        <p:txBody>
          <a:bodyPr>
            <a:spAutoFit/>
          </a:bodyPr>
          <a:lstStyle/>
          <a:p>
            <a:pPr marL="342900" indent="-342900">
              <a:spcBef>
                <a:spcPct val="50000"/>
              </a:spcBef>
            </a:pPr>
            <a:r>
              <a:rPr lang="en-US" dirty="0"/>
              <a:t>Acknowledge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91"/>
                                        </p:tgtEl>
                                        <p:attrNameLst>
                                          <p:attrName>style.visibility</p:attrName>
                                        </p:attrNameLst>
                                      </p:cBhvr>
                                      <p:to>
                                        <p:strVal val="visible"/>
                                      </p:to>
                                    </p:set>
                                  </p:childTnLst>
                                </p:cTn>
                              </p:par>
                            </p:childTnLst>
                          </p:cTn>
                        </p:par>
                        <p:par>
                          <p:cTn id="13" fill="hold">
                            <p:stCondLst>
                              <p:cond delay="0"/>
                            </p:stCondLst>
                            <p:childTnLst>
                              <p:par>
                                <p:cTn id="14" presetID="56" presetClass="path" presetSubtype="0" accel="50000" decel="50000" fill="hold" grpId="0" nodeType="afterEffect">
                                  <p:stCondLst>
                                    <p:cond delay="0"/>
                                  </p:stCondLst>
                                  <p:childTnLst>
                                    <p:animMotion origin="layout" path="M -3.33333E-6 -4.81481E-6 L 0.32917 -0.24745 " pathEditMode="relative" rAng="0" ptsTypes="AA">
                                      <p:cBhvr>
                                        <p:cTn id="15" dur="2000" fill="hold"/>
                                        <p:tgtEl>
                                          <p:spTgt spid="90"/>
                                        </p:tgtEl>
                                        <p:attrNameLst>
                                          <p:attrName>ppt_x</p:attrName>
                                          <p:attrName>ppt_y</p:attrName>
                                        </p:attrNameLst>
                                      </p:cBhvr>
                                      <p:rCtr x="16500" y="-12400"/>
                                    </p:animMotion>
                                  </p:childTnLst>
                                </p:cTn>
                              </p:par>
                              <p:par>
                                <p:cTn id="16" presetID="49" presetClass="path" presetSubtype="0" accel="50000" decel="50000" fill="hold" grpId="0" nodeType="withEffect">
                                  <p:stCondLst>
                                    <p:cond delay="0"/>
                                  </p:stCondLst>
                                  <p:childTnLst>
                                    <p:animMotion origin="layout" path="M 5.55112E-17 3.33333E-6 L 0.33333 0.1 " pathEditMode="relative" rAng="0" ptsTypes="AA">
                                      <p:cBhvr>
                                        <p:cTn id="17" dur="2000" fill="hold"/>
                                        <p:tgtEl>
                                          <p:spTgt spid="91"/>
                                        </p:tgtEl>
                                        <p:attrNameLst>
                                          <p:attrName>ppt_x</p:attrName>
                                          <p:attrName>ppt_y</p:attrName>
                                        </p:attrNameLst>
                                      </p:cBhvr>
                                      <p:rCtr x="16700" y="5000"/>
                                    </p:animMotion>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87"/>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89"/>
                                        </p:tgtEl>
                                        <p:attrNameLst>
                                          <p:attrName>style.visibility</p:attrName>
                                        </p:attrNameLst>
                                      </p:cBhvr>
                                      <p:to>
                                        <p:strVal val="hidden"/>
                                      </p:to>
                                    </p:set>
                                  </p:childTnLst>
                                </p:cTn>
                              </p:par>
                              <p:par>
                                <p:cTn id="24" presetID="1" presetClass="exit" presetSubtype="0" fill="hold" grpId="2" nodeType="withEffect">
                                  <p:stCondLst>
                                    <p:cond delay="0"/>
                                  </p:stCondLst>
                                  <p:childTnLst>
                                    <p:set>
                                      <p:cBhvr>
                                        <p:cTn id="25" dur="1" fill="hold">
                                          <p:stCondLst>
                                            <p:cond delay="0"/>
                                          </p:stCondLst>
                                        </p:cTn>
                                        <p:tgtEl>
                                          <p:spTgt spid="90"/>
                                        </p:tgtEl>
                                        <p:attrNameLst>
                                          <p:attrName>style.visibility</p:attrName>
                                        </p:attrNameLst>
                                      </p:cBhvr>
                                      <p:to>
                                        <p:strVal val="hidden"/>
                                      </p:to>
                                    </p:set>
                                  </p:childTnLst>
                                </p:cTn>
                              </p:par>
                              <p:par>
                                <p:cTn id="26" presetID="1" presetClass="exit" presetSubtype="0" fill="hold" grpId="2" nodeType="withEffect">
                                  <p:stCondLst>
                                    <p:cond delay="0"/>
                                  </p:stCondLst>
                                  <p:childTnLst>
                                    <p:set>
                                      <p:cBhvr>
                                        <p:cTn id="27" dur="1" fill="hold">
                                          <p:stCondLst>
                                            <p:cond delay="0"/>
                                          </p:stCondLst>
                                        </p:cTn>
                                        <p:tgtEl>
                                          <p:spTgt spid="91"/>
                                        </p:tgtEl>
                                        <p:attrNameLst>
                                          <p:attrName>style.visibility</p:attrName>
                                        </p:attrNameLst>
                                      </p:cBhvr>
                                      <p:to>
                                        <p:strVal val="hidden"/>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childTnLst>
                          </p:cTn>
                        </p:par>
                        <p:par>
                          <p:cTn id="33" fill="hold">
                            <p:stCondLst>
                              <p:cond delay="0"/>
                            </p:stCondLst>
                            <p:childTnLst>
                              <p:par>
                                <p:cTn id="34" presetID="35" presetClass="path" presetSubtype="0" accel="50000" decel="50000" fill="hold" grpId="1" nodeType="afterEffect">
                                  <p:stCondLst>
                                    <p:cond delay="0"/>
                                  </p:stCondLst>
                                  <p:childTnLst>
                                    <p:animMotion origin="layout" path="M -0.04584 0.03634 L -0.3408 0.03819 " pathEditMode="relative" rAng="0" ptsTypes="AA">
                                      <p:cBhvr>
                                        <p:cTn id="35" dur="2000" fill="hold"/>
                                        <p:tgtEl>
                                          <p:spTgt spid="96"/>
                                        </p:tgtEl>
                                        <p:attrNameLst>
                                          <p:attrName>ppt_x</p:attrName>
                                          <p:attrName>ppt_y</p:attrName>
                                        </p:attrNameLst>
                                      </p:cBhvr>
                                      <p:rCtr x="-14800" y="100"/>
                                    </p:animMotion>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9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97"/>
                                        </p:tgtEl>
                                        <p:attrNameLst>
                                          <p:attrName>style.visibility</p:attrName>
                                        </p:attrNameLst>
                                      </p:cBhvr>
                                      <p:to>
                                        <p:strVal val="visible"/>
                                      </p:to>
                                    </p:set>
                                  </p:childTnLst>
                                </p:cTn>
                              </p:par>
                            </p:childTnLst>
                          </p:cTn>
                        </p:par>
                        <p:par>
                          <p:cTn id="42" fill="hold">
                            <p:stCondLst>
                              <p:cond delay="0"/>
                            </p:stCondLst>
                            <p:childTnLst>
                              <p:par>
                                <p:cTn id="43" presetID="35" presetClass="path" presetSubtype="0" accel="50000" decel="50000" fill="hold" grpId="1" nodeType="afterEffect">
                                  <p:stCondLst>
                                    <p:cond delay="0"/>
                                  </p:stCondLst>
                                  <p:childTnLst>
                                    <p:animMotion origin="layout" path="M 2.5E-6 1.48148E-6 L -0.37344 -0.13102 " pathEditMode="relative" rAng="0" ptsTypes="AA">
                                      <p:cBhvr>
                                        <p:cTn id="44" dur="2000" fill="hold"/>
                                        <p:tgtEl>
                                          <p:spTgt spid="97"/>
                                        </p:tgtEl>
                                        <p:attrNameLst>
                                          <p:attrName>ppt_x</p:attrName>
                                          <p:attrName>ppt_y</p:attrName>
                                        </p:attrNameLst>
                                      </p:cBhvr>
                                      <p:rCtr x="-18700" y="-6600"/>
                                    </p:animMotion>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94"/>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97"/>
                                        </p:tgtEl>
                                        <p:attrNameLst>
                                          <p:attrName>style.visibility</p:attrName>
                                        </p:attrNameLst>
                                      </p:cBhvr>
                                      <p:to>
                                        <p:strVal val="hidden"/>
                                      </p:to>
                                    </p:set>
                                  </p:childTnLst>
                                </p:cTn>
                              </p:par>
                              <p:par>
                                <p:cTn id="51" presetID="1" presetClass="exit" presetSubtype="0" fill="hold" grpId="2" nodeType="withEffect">
                                  <p:stCondLst>
                                    <p:cond delay="0"/>
                                  </p:stCondLst>
                                  <p:childTnLst>
                                    <p:set>
                                      <p:cBhvr>
                                        <p:cTn id="52" dur="1" fill="hold">
                                          <p:stCondLst>
                                            <p:cond delay="0"/>
                                          </p:stCondLst>
                                        </p:cTn>
                                        <p:tgtEl>
                                          <p:spTgt spid="96"/>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93"/>
                                        </p:tgtEl>
                                        <p:attrNameLst>
                                          <p:attrName>style.visibility</p:attrName>
                                        </p:attrNameLst>
                                      </p:cBhvr>
                                      <p:to>
                                        <p:strVal val="hidden"/>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98"/>
                                        </p:tgtEl>
                                        <p:attrNameLst>
                                          <p:attrName>style.visibility</p:attrName>
                                        </p:attrNameLst>
                                      </p:cBhvr>
                                      <p:to>
                                        <p:strVal val="visible"/>
                                      </p:to>
                                    </p:set>
                                  </p:childTnLst>
                                </p:cTn>
                              </p:par>
                              <p:par>
                                <p:cTn id="58" presetID="1" presetClass="entr" presetSubtype="0" fill="hold" grpId="1" nodeType="withEffect">
                                  <p:stCondLst>
                                    <p:cond delay="0"/>
                                  </p:stCondLst>
                                  <p:childTnLst>
                                    <p:set>
                                      <p:cBhvr>
                                        <p:cTn id="59" dur="1" fill="hold">
                                          <p:stCondLst>
                                            <p:cond delay="0"/>
                                          </p:stCondLst>
                                        </p:cTn>
                                        <p:tgtEl>
                                          <p:spTgt spid="99"/>
                                        </p:tgtEl>
                                        <p:attrNameLst>
                                          <p:attrName>style.visibility</p:attrName>
                                        </p:attrNameLst>
                                      </p:cBhvr>
                                      <p:to>
                                        <p:strVal val="visible"/>
                                      </p:to>
                                    </p:set>
                                  </p:childTnLst>
                                </p:cTn>
                              </p:par>
                            </p:childTnLst>
                          </p:cTn>
                        </p:par>
                        <p:par>
                          <p:cTn id="60" fill="hold">
                            <p:stCondLst>
                              <p:cond delay="0"/>
                            </p:stCondLst>
                            <p:childTnLst>
                              <p:par>
                                <p:cTn id="61" presetID="56" presetClass="path" presetSubtype="0" accel="50000" decel="50000" fill="hold" grpId="0" nodeType="afterEffect">
                                  <p:stCondLst>
                                    <p:cond delay="0"/>
                                  </p:stCondLst>
                                  <p:childTnLst>
                                    <p:animMotion origin="layout" path="M -2.22222E-6 -2.22222E-6 L 0.32361 -0.04097 " pathEditMode="relative" rAng="0" ptsTypes="AA">
                                      <p:cBhvr>
                                        <p:cTn id="62" dur="2000" fill="hold"/>
                                        <p:tgtEl>
                                          <p:spTgt spid="99"/>
                                        </p:tgtEl>
                                        <p:attrNameLst>
                                          <p:attrName>ppt_x</p:attrName>
                                          <p:attrName>ppt_y</p:attrName>
                                        </p:attrNameLst>
                                      </p:cBhvr>
                                      <p:rCtr x="16200" y="-2100"/>
                                    </p:animMotion>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2" nodeType="clickEffect">
                                  <p:stCondLst>
                                    <p:cond delay="0"/>
                                  </p:stCondLst>
                                  <p:childTnLst>
                                    <p:set>
                                      <p:cBhvr>
                                        <p:cTn id="66" dur="1" fill="hold">
                                          <p:stCondLst>
                                            <p:cond delay="0"/>
                                          </p:stCondLst>
                                        </p:cTn>
                                        <p:tgtEl>
                                          <p:spTgt spid="99"/>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98"/>
                                        </p:tgtEl>
                                        <p:attrNameLst>
                                          <p:attrName>style.visibility</p:attrName>
                                        </p:attrNameLst>
                                      </p:cBhvr>
                                      <p:to>
                                        <p:strVal val="hidden"/>
                                      </p:to>
                                    </p:set>
                                  </p:childTnLst>
                                </p:cTn>
                              </p:par>
                            </p:childTnLst>
                          </p:cTn>
                        </p:par>
                        <p:par>
                          <p:cTn id="69" fill="hold">
                            <p:stCondLst>
                              <p:cond delay="0"/>
                            </p:stCondLst>
                            <p:childTnLst>
                              <p:par>
                                <p:cTn id="70" presetID="1" presetClass="entr" presetSubtype="0" fill="hold" grpId="0" nodeType="afterEffect">
                                  <p:stCondLst>
                                    <p:cond delay="0"/>
                                  </p:stCondLst>
                                  <p:childTnLst>
                                    <p:set>
                                      <p:cBhvr>
                                        <p:cTn id="71" dur="1" fill="hold">
                                          <p:stCondLst>
                                            <p:cond delay="0"/>
                                          </p:stCondLst>
                                        </p:cTn>
                                        <p:tgtEl>
                                          <p:spTgt spid="100"/>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01"/>
                                        </p:tgtEl>
                                        <p:attrNameLst>
                                          <p:attrName>style.visibility</p:attrName>
                                        </p:attrNameLst>
                                      </p:cBhvr>
                                      <p:to>
                                        <p:strVal val="visible"/>
                                      </p:to>
                                    </p:set>
                                  </p:childTnLst>
                                </p:cTn>
                              </p:par>
                            </p:childTnLst>
                          </p:cTn>
                        </p:par>
                        <p:par>
                          <p:cTn id="74" fill="hold">
                            <p:stCondLst>
                              <p:cond delay="0"/>
                            </p:stCondLst>
                            <p:childTnLst>
                              <p:par>
                                <p:cTn id="75" presetID="35" presetClass="path" presetSubtype="0" accel="50000" decel="50000" fill="hold" grpId="1" nodeType="afterEffect">
                                  <p:stCondLst>
                                    <p:cond delay="0"/>
                                  </p:stCondLst>
                                  <p:childTnLst>
                                    <p:animMotion origin="layout" path="M -0.04584 0.03634 L -0.3408 0.03819 " pathEditMode="relative" rAng="0" ptsTypes="AA">
                                      <p:cBhvr>
                                        <p:cTn id="76" dur="2000" fill="hold"/>
                                        <p:tgtEl>
                                          <p:spTgt spid="101"/>
                                        </p:tgtEl>
                                        <p:attrNameLst>
                                          <p:attrName>ppt_x</p:attrName>
                                          <p:attrName>ppt_y</p:attrName>
                                        </p:attrNameLst>
                                      </p:cBhvr>
                                      <p:rCtr x="-14800" y="100"/>
                                    </p:animMotion>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2" nodeType="clickEffect">
                                  <p:stCondLst>
                                    <p:cond delay="0"/>
                                  </p:stCondLst>
                                  <p:childTnLst>
                                    <p:set>
                                      <p:cBhvr>
                                        <p:cTn id="80" dur="1" fill="hold">
                                          <p:stCondLst>
                                            <p:cond delay="0"/>
                                          </p:stCondLst>
                                        </p:cTn>
                                        <p:tgtEl>
                                          <p:spTgt spid="101"/>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00"/>
                                        </p:tgtEl>
                                        <p:attrNameLst>
                                          <p:attrName>style.visibility</p:attrName>
                                        </p:attrNameLst>
                                      </p:cBhvr>
                                      <p:to>
                                        <p:strVal val="hidden"/>
                                      </p:to>
                                    </p:set>
                                  </p:childTnLst>
                                </p:cTn>
                              </p:par>
                            </p:childTnLst>
                          </p:cTn>
                        </p:par>
                        <p:par>
                          <p:cTn id="83" fill="hold">
                            <p:stCondLst>
                              <p:cond delay="0"/>
                            </p:stCondLst>
                            <p:childTnLst>
                              <p:par>
                                <p:cTn id="84" presetID="1" presetClass="entr" presetSubtype="0" fill="hold" nodeType="afterEffect">
                                  <p:stCondLst>
                                    <p:cond delay="0"/>
                                  </p:stCondLst>
                                  <p:childTnLst>
                                    <p:set>
                                      <p:cBhvr>
                                        <p:cTn id="85" dur="1" fill="hold">
                                          <p:stCondLst>
                                            <p:cond delay="0"/>
                                          </p:stCondLst>
                                        </p:cTn>
                                        <p:tgtEl>
                                          <p:spTgt spid="221249"/>
                                        </p:tgtEl>
                                        <p:attrNameLst>
                                          <p:attrName>style.visibility</p:attrName>
                                        </p:attrNameLst>
                                      </p:cBhvr>
                                      <p:to>
                                        <p:strVal val="visible"/>
                                      </p:to>
                                    </p:set>
                                  </p:childTnLst>
                                </p:cTn>
                              </p:par>
                              <p:par>
                                <p:cTn id="86" presetID="35" presetClass="path" presetSubtype="0" accel="50000" decel="50000" fill="hold" nodeType="withEffect">
                                  <p:stCondLst>
                                    <p:cond delay="0"/>
                                  </p:stCondLst>
                                  <p:childTnLst>
                                    <p:animMotion origin="layout" path="M -2.77778E-6 -1.48148E-6 L -0.5309 -0.23912 " pathEditMode="relative" rAng="0" ptsTypes="AA">
                                      <p:cBhvr>
                                        <p:cTn id="87" dur="2000" fill="hold"/>
                                        <p:tgtEl>
                                          <p:spTgt spid="221249"/>
                                        </p:tgtEl>
                                        <p:attrNameLst>
                                          <p:attrName>ppt_x</p:attrName>
                                          <p:attrName>ppt_y</p:attrName>
                                        </p:attrNameLst>
                                      </p:cBhvr>
                                      <p:rCtr x="-26500" y="-12000"/>
                                    </p:animMotion>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221249"/>
                                        </p:tgtEl>
                                        <p:attrNameLst>
                                          <p:attrName>style.visibility</p:attrName>
                                        </p:attrNameLst>
                                      </p:cBhvr>
                                      <p:to>
                                        <p:strVal val="hidden"/>
                                      </p:to>
                                    </p:set>
                                  </p:childTnLst>
                                </p:cTn>
                              </p:par>
                            </p:childTnLst>
                          </p:cTn>
                        </p:par>
                        <p:par>
                          <p:cTn id="92" fill="hold">
                            <p:stCondLst>
                              <p:cond delay="0"/>
                            </p:stCondLst>
                            <p:childTnLst>
                              <p:par>
                                <p:cTn id="93" presetID="1" presetClass="entr" presetSubtype="0" fill="hold" nodeType="afterEffect">
                                  <p:stCondLst>
                                    <p:cond delay="0"/>
                                  </p:stCondLst>
                                  <p:childTnLst>
                                    <p:set>
                                      <p:cBhvr>
                                        <p:cTn id="94" dur="1" fill="hold">
                                          <p:stCondLst>
                                            <p:cond delay="0"/>
                                          </p:stCondLst>
                                        </p:cTn>
                                        <p:tgtEl>
                                          <p:spTgt spid="221250"/>
                                        </p:tgtEl>
                                        <p:attrNameLst>
                                          <p:attrName>style.visibility</p:attrName>
                                        </p:attrNameLst>
                                      </p:cBhvr>
                                      <p:to>
                                        <p:strVal val="visible"/>
                                      </p:to>
                                    </p:set>
                                  </p:childTnLst>
                                </p:cTn>
                              </p:par>
                              <p:par>
                                <p:cTn id="95" presetID="35" presetClass="path" presetSubtype="0" accel="50000" decel="50000" fill="hold" nodeType="withEffect">
                                  <p:stCondLst>
                                    <p:cond delay="0"/>
                                  </p:stCondLst>
                                  <p:childTnLst>
                                    <p:animMotion origin="layout" path="M -2.77778E-6 -1.48148E-6 L -0.5309 -0.22801 " pathEditMode="relative" rAng="0" ptsTypes="AA">
                                      <p:cBhvr>
                                        <p:cTn id="96" dur="2000" fill="hold"/>
                                        <p:tgtEl>
                                          <p:spTgt spid="221250"/>
                                        </p:tgtEl>
                                        <p:attrNameLst>
                                          <p:attrName>ppt_x</p:attrName>
                                          <p:attrName>ppt_y</p:attrName>
                                        </p:attrNameLst>
                                      </p:cBhvr>
                                      <p:rCtr x="-26500" y="-11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7" grpId="1" animBg="1"/>
      <p:bldP spid="89" grpId="0" animBg="1"/>
      <p:bldP spid="89" grpId="1" animBg="1"/>
      <p:bldP spid="90" grpId="0" animBg="1"/>
      <p:bldP spid="90" grpId="1" animBg="1"/>
      <p:bldP spid="90" grpId="2" animBg="1"/>
      <p:bldP spid="91" grpId="0" animBg="1"/>
      <p:bldP spid="91" grpId="1" animBg="1"/>
      <p:bldP spid="91" grpId="2" animBg="1"/>
      <p:bldP spid="93" grpId="0" animBg="1"/>
      <p:bldP spid="93" grpId="1" animBg="1"/>
      <p:bldP spid="94" grpId="0" animBg="1"/>
      <p:bldP spid="94" grpId="1" animBg="1"/>
      <p:bldP spid="96" grpId="0" animBg="1"/>
      <p:bldP spid="96" grpId="1" animBg="1"/>
      <p:bldP spid="96" grpId="2" animBg="1"/>
      <p:bldP spid="97" grpId="0" animBg="1"/>
      <p:bldP spid="97" grpId="1" animBg="1"/>
      <p:bldP spid="97" grpId="2" animBg="1"/>
      <p:bldP spid="98" grpId="0" animBg="1"/>
      <p:bldP spid="98" grpId="1" animBg="1"/>
      <p:bldP spid="99" grpId="0" animBg="1"/>
      <p:bldP spid="99" grpId="1" animBg="1"/>
      <p:bldP spid="99" grpId="2" animBg="1"/>
      <p:bldP spid="100" grpId="0" animBg="1"/>
      <p:bldP spid="100" grpId="1" animBg="1"/>
      <p:bldP spid="101" grpId="0" animBg="1"/>
      <p:bldP spid="101" grpId="1" animBg="1"/>
      <p:bldP spid="101"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WDS &amp; DHCP Different Subnets</a:t>
            </a:r>
          </a:p>
        </p:txBody>
      </p:sp>
      <p:sp>
        <p:nvSpPr>
          <p:cNvPr id="30" name="Text Box 3"/>
          <p:cNvSpPr txBox="1">
            <a:spLocks noChangeArrowheads="1"/>
          </p:cNvSpPr>
          <p:nvPr/>
        </p:nvSpPr>
        <p:spPr bwMode="blackWhite">
          <a:xfrm>
            <a:off x="304721" y="2819400"/>
            <a:ext cx="1496094" cy="254000"/>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lIns="0" tIns="0" rIns="0" bIns="0">
            <a:spAutoFit/>
          </a:bodyPr>
          <a:lstStyle/>
          <a:p>
            <a:pPr algn="ctr" eaLnBrk="0" hangingPunct="0">
              <a:defRPr/>
            </a:pPr>
            <a:r>
              <a:rPr lang="en-US" sz="1600">
                <a:effectLst>
                  <a:outerShdw blurRad="38100" dist="38100" dir="2700000" algn="tl">
                    <a:srgbClr val="000000"/>
                  </a:outerShdw>
                </a:effectLst>
              </a:rPr>
              <a:t>Bare-Metal</a:t>
            </a:r>
          </a:p>
        </p:txBody>
      </p:sp>
      <p:grpSp>
        <p:nvGrpSpPr>
          <p:cNvPr id="2" name="Group 213"/>
          <p:cNvGrpSpPr>
            <a:grpSpLocks/>
          </p:cNvGrpSpPr>
          <p:nvPr/>
        </p:nvGrpSpPr>
        <p:grpSpPr bwMode="auto">
          <a:xfrm>
            <a:off x="812588" y="3276601"/>
            <a:ext cx="2234618" cy="1154113"/>
            <a:chOff x="838200" y="4495800"/>
            <a:chExt cx="2971800" cy="2057400"/>
          </a:xfrm>
        </p:grpSpPr>
        <p:grpSp>
          <p:nvGrpSpPr>
            <p:cNvPr id="3" name="Group 47"/>
            <p:cNvGrpSpPr>
              <a:grpSpLocks/>
            </p:cNvGrpSpPr>
            <p:nvPr/>
          </p:nvGrpSpPr>
          <p:grpSpPr bwMode="auto">
            <a:xfrm>
              <a:off x="2895600" y="4572000"/>
              <a:ext cx="914400" cy="1981200"/>
              <a:chOff x="2736" y="2880"/>
              <a:chExt cx="576" cy="1248"/>
            </a:xfrm>
          </p:grpSpPr>
          <p:sp>
            <p:nvSpPr>
              <p:cNvPr id="17489" name="AutoShape 48"/>
              <p:cNvSpPr>
                <a:spLocks noChangeArrowheads="1"/>
              </p:cNvSpPr>
              <p:nvPr/>
            </p:nvSpPr>
            <p:spPr bwMode="auto">
              <a:xfrm rot="5400000" flipH="1">
                <a:off x="2400" y="3216"/>
                <a:ext cx="1248" cy="576"/>
              </a:xfrm>
              <a:prstGeom prst="cube">
                <a:avLst>
                  <a:gd name="adj" fmla="val 44356"/>
                </a:avLst>
              </a:prstGeom>
              <a:solidFill>
                <a:srgbClr val="808080"/>
              </a:solidFill>
              <a:ln w="9525">
                <a:solidFill>
                  <a:schemeClr val="tx1"/>
                </a:solidFill>
                <a:miter lim="800000"/>
                <a:headEnd/>
                <a:tailEnd/>
              </a:ln>
            </p:spPr>
            <p:txBody>
              <a:bodyPr rot="10800000" vert="eaVert" wrap="none" anchor="ctr"/>
              <a:lstStyle/>
              <a:p>
                <a:endParaRPr lang="en-US"/>
              </a:p>
            </p:txBody>
          </p:sp>
          <p:grpSp>
            <p:nvGrpSpPr>
              <p:cNvPr id="4" name="Group 49"/>
              <p:cNvGrpSpPr>
                <a:grpSpLocks/>
              </p:cNvGrpSpPr>
              <p:nvPr/>
            </p:nvGrpSpPr>
            <p:grpSpPr bwMode="auto">
              <a:xfrm>
                <a:off x="2880" y="3360"/>
                <a:ext cx="134" cy="672"/>
                <a:chOff x="2688" y="1872"/>
                <a:chExt cx="96" cy="480"/>
              </a:xfrm>
            </p:grpSpPr>
            <p:sp>
              <p:nvSpPr>
                <p:cNvPr id="17492" name="Rectangle 50"/>
                <p:cNvSpPr>
                  <a:spLocks noChangeArrowheads="1"/>
                </p:cNvSpPr>
                <p:nvPr/>
              </p:nvSpPr>
              <p:spPr bwMode="auto">
                <a:xfrm>
                  <a:off x="2688" y="1872"/>
                  <a:ext cx="96" cy="48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7493" name="Rectangle 51"/>
                <p:cNvSpPr>
                  <a:spLocks noChangeArrowheads="1"/>
                </p:cNvSpPr>
                <p:nvPr/>
              </p:nvSpPr>
              <p:spPr bwMode="auto">
                <a:xfrm>
                  <a:off x="2708" y="1900"/>
                  <a:ext cx="48" cy="432"/>
                </a:xfrm>
                <a:prstGeom prst="rect">
                  <a:avLst/>
                </a:prstGeom>
                <a:solidFill>
                  <a:srgbClr val="4D4D4D"/>
                </a:solidFill>
                <a:ln w="9525">
                  <a:solidFill>
                    <a:schemeClr val="tx1"/>
                  </a:solidFill>
                  <a:miter lim="800000"/>
                  <a:headEnd/>
                  <a:tailEnd/>
                </a:ln>
              </p:spPr>
              <p:txBody>
                <a:bodyPr wrap="none" anchor="ctr"/>
                <a:lstStyle/>
                <a:p>
                  <a:endParaRPr lang="en-US"/>
                </a:p>
              </p:txBody>
            </p:sp>
          </p:grpSp>
          <p:sp>
            <p:nvSpPr>
              <p:cNvPr id="17491" name="Rectangle 52"/>
              <p:cNvSpPr>
                <a:spLocks noChangeArrowheads="1"/>
              </p:cNvSpPr>
              <p:nvPr/>
            </p:nvSpPr>
            <p:spPr bwMode="auto">
              <a:xfrm flipV="1">
                <a:off x="2938" y="3236"/>
                <a:ext cx="48" cy="96"/>
              </a:xfrm>
              <a:prstGeom prst="rect">
                <a:avLst/>
              </a:prstGeom>
              <a:solidFill>
                <a:srgbClr val="00FF00"/>
              </a:solidFill>
              <a:ln w="9525">
                <a:solidFill>
                  <a:schemeClr val="tx1"/>
                </a:solidFill>
                <a:miter lim="800000"/>
                <a:headEnd/>
                <a:tailEnd/>
              </a:ln>
            </p:spPr>
            <p:txBody>
              <a:bodyPr rot="10800000" wrap="none" anchor="ctr"/>
              <a:lstStyle/>
              <a:p>
                <a:endParaRPr lang="en-US"/>
              </a:p>
            </p:txBody>
          </p:sp>
        </p:grpSp>
        <p:grpSp>
          <p:nvGrpSpPr>
            <p:cNvPr id="5" name="Group 35"/>
            <p:cNvGrpSpPr>
              <a:grpSpLocks/>
            </p:cNvGrpSpPr>
            <p:nvPr/>
          </p:nvGrpSpPr>
          <p:grpSpPr bwMode="auto">
            <a:xfrm>
              <a:off x="838200" y="4495800"/>
              <a:ext cx="2024063" cy="2051050"/>
              <a:chOff x="864" y="672"/>
              <a:chExt cx="1275" cy="1292"/>
            </a:xfrm>
          </p:grpSpPr>
          <p:sp>
            <p:nvSpPr>
              <p:cNvPr id="17478" name="AutoShape 36"/>
              <p:cNvSpPr>
                <a:spLocks noChangeAspect="1" noChangeArrowheads="1" noTextEdit="1"/>
              </p:cNvSpPr>
              <p:nvPr/>
            </p:nvSpPr>
            <p:spPr bwMode="auto">
              <a:xfrm>
                <a:off x="864" y="672"/>
                <a:ext cx="1238" cy="1292"/>
              </a:xfrm>
              <a:prstGeom prst="rect">
                <a:avLst/>
              </a:prstGeom>
              <a:noFill/>
              <a:ln w="9525">
                <a:noFill/>
                <a:miter lim="800000"/>
                <a:headEnd/>
                <a:tailEnd/>
              </a:ln>
            </p:spPr>
            <p:txBody>
              <a:bodyPr/>
              <a:lstStyle/>
              <a:p>
                <a:endParaRPr lang="en-US"/>
              </a:p>
            </p:txBody>
          </p:sp>
          <p:sp>
            <p:nvSpPr>
              <p:cNvPr id="17479" name="Oval 37"/>
              <p:cNvSpPr>
                <a:spLocks noChangeArrowheads="1"/>
              </p:cNvSpPr>
              <p:nvPr/>
            </p:nvSpPr>
            <p:spPr bwMode="auto">
              <a:xfrm>
                <a:off x="1146" y="1872"/>
                <a:ext cx="918" cy="90"/>
              </a:xfrm>
              <a:prstGeom prst="ellipse">
                <a:avLst/>
              </a:prstGeom>
              <a:gradFill rotWithShape="1">
                <a:gsLst>
                  <a:gs pos="0">
                    <a:srgbClr val="808080"/>
                  </a:gs>
                  <a:gs pos="100000">
                    <a:srgbClr val="616161"/>
                  </a:gs>
                </a:gsLst>
                <a:path path="shape">
                  <a:fillToRect l="50000" t="50000" r="50000" b="50000"/>
                </a:path>
              </a:gradFill>
              <a:ln w="0">
                <a:solidFill>
                  <a:srgbClr val="000000"/>
                </a:solidFill>
                <a:round/>
                <a:headEnd/>
                <a:tailEnd/>
              </a:ln>
            </p:spPr>
            <p:txBody>
              <a:bodyPr/>
              <a:lstStyle/>
              <a:p>
                <a:endParaRPr lang="en-US"/>
              </a:p>
            </p:txBody>
          </p:sp>
          <p:sp>
            <p:nvSpPr>
              <p:cNvPr id="17480" name="Oval 38"/>
              <p:cNvSpPr>
                <a:spLocks noChangeArrowheads="1"/>
              </p:cNvSpPr>
              <p:nvPr/>
            </p:nvSpPr>
            <p:spPr bwMode="auto">
              <a:xfrm>
                <a:off x="1146" y="1872"/>
                <a:ext cx="918" cy="90"/>
              </a:xfrm>
              <a:prstGeom prst="ellipse">
                <a:avLst/>
              </a:prstGeom>
              <a:noFill/>
              <a:ln w="9525" cap="rnd">
                <a:solidFill>
                  <a:srgbClr val="000000"/>
                </a:solidFill>
                <a:round/>
                <a:headEnd/>
                <a:tailEnd/>
              </a:ln>
            </p:spPr>
            <p:txBody>
              <a:bodyPr/>
              <a:lstStyle/>
              <a:p>
                <a:endParaRPr lang="en-US"/>
              </a:p>
            </p:txBody>
          </p:sp>
          <p:sp>
            <p:nvSpPr>
              <p:cNvPr id="17481" name="Freeform 39"/>
              <p:cNvSpPr>
                <a:spLocks/>
              </p:cNvSpPr>
              <p:nvPr/>
            </p:nvSpPr>
            <p:spPr bwMode="auto">
              <a:xfrm>
                <a:off x="1536" y="1440"/>
                <a:ext cx="192" cy="432"/>
              </a:xfrm>
              <a:custGeom>
                <a:avLst/>
                <a:gdLst>
                  <a:gd name="T0" fmla="*/ 0 w 818"/>
                  <a:gd name="T1" fmla="*/ 0 h 982"/>
                  <a:gd name="T2" fmla="*/ 0 w 818"/>
                  <a:gd name="T3" fmla="*/ 0 h 982"/>
                  <a:gd name="T4" fmla="*/ 0 w 818"/>
                  <a:gd name="T5" fmla="*/ 0 h 982"/>
                  <a:gd name="T6" fmla="*/ 0 w 818"/>
                  <a:gd name="T7" fmla="*/ 0 h 982"/>
                  <a:gd name="T8" fmla="*/ 0 w 818"/>
                  <a:gd name="T9" fmla="*/ 0 h 982"/>
                  <a:gd name="T10" fmla="*/ 0 w 818"/>
                  <a:gd name="T11" fmla="*/ 0 h 982"/>
                  <a:gd name="T12" fmla="*/ 0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gradFill rotWithShape="1">
                <a:gsLst>
                  <a:gs pos="0">
                    <a:srgbClr val="3B3B3B"/>
                  </a:gs>
                  <a:gs pos="50000">
                    <a:srgbClr val="808080"/>
                  </a:gs>
                  <a:gs pos="100000">
                    <a:srgbClr val="3B3B3B"/>
                  </a:gs>
                </a:gsLst>
                <a:lin ang="0" scaled="1"/>
              </a:gradFill>
              <a:ln w="0">
                <a:solidFill>
                  <a:srgbClr val="000000"/>
                </a:solidFill>
                <a:round/>
                <a:headEnd/>
                <a:tailEnd/>
              </a:ln>
            </p:spPr>
            <p:txBody>
              <a:bodyPr/>
              <a:lstStyle/>
              <a:p>
                <a:endParaRPr lang="en-US"/>
              </a:p>
            </p:txBody>
          </p:sp>
          <p:sp>
            <p:nvSpPr>
              <p:cNvPr id="17482" name="Freeform 40"/>
              <p:cNvSpPr>
                <a:spLocks/>
              </p:cNvSpPr>
              <p:nvPr/>
            </p:nvSpPr>
            <p:spPr bwMode="auto">
              <a:xfrm>
                <a:off x="1536" y="1440"/>
                <a:ext cx="192" cy="432"/>
              </a:xfrm>
              <a:custGeom>
                <a:avLst/>
                <a:gdLst>
                  <a:gd name="T0" fmla="*/ 0 w 818"/>
                  <a:gd name="T1" fmla="*/ 0 h 982"/>
                  <a:gd name="T2" fmla="*/ 0 w 818"/>
                  <a:gd name="T3" fmla="*/ 0 h 982"/>
                  <a:gd name="T4" fmla="*/ 0 w 818"/>
                  <a:gd name="T5" fmla="*/ 0 h 982"/>
                  <a:gd name="T6" fmla="*/ 0 w 818"/>
                  <a:gd name="T7" fmla="*/ 0 h 982"/>
                  <a:gd name="T8" fmla="*/ 0 w 818"/>
                  <a:gd name="T9" fmla="*/ 0 h 982"/>
                  <a:gd name="T10" fmla="*/ 0 w 818"/>
                  <a:gd name="T11" fmla="*/ 0 h 982"/>
                  <a:gd name="T12" fmla="*/ 0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noFill/>
              <a:ln w="9525" cap="rnd">
                <a:solidFill>
                  <a:srgbClr val="000000"/>
                </a:solidFill>
                <a:round/>
                <a:headEnd/>
                <a:tailEnd/>
              </a:ln>
            </p:spPr>
            <p:txBody>
              <a:bodyPr/>
              <a:lstStyle/>
              <a:p>
                <a:endParaRPr lang="en-US"/>
              </a:p>
            </p:txBody>
          </p:sp>
          <p:sp>
            <p:nvSpPr>
              <p:cNvPr id="17483" name="Freeform 41"/>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solidFill>
                <a:srgbClr val="808080"/>
              </a:solidFill>
              <a:ln w="9525">
                <a:noFill/>
                <a:round/>
                <a:headEnd/>
                <a:tailEnd/>
              </a:ln>
            </p:spPr>
            <p:txBody>
              <a:bodyPr/>
              <a:lstStyle/>
              <a:p>
                <a:endParaRPr lang="en-US"/>
              </a:p>
            </p:txBody>
          </p:sp>
          <p:sp>
            <p:nvSpPr>
              <p:cNvPr id="17484" name="Freeform 42"/>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noFill/>
              <a:ln w="9525" cap="rnd">
                <a:solidFill>
                  <a:srgbClr val="000000"/>
                </a:solidFill>
                <a:round/>
                <a:headEnd/>
                <a:tailEnd/>
              </a:ln>
            </p:spPr>
            <p:txBody>
              <a:bodyPr/>
              <a:lstStyle/>
              <a:p>
                <a:endParaRPr lang="en-US"/>
              </a:p>
            </p:txBody>
          </p:sp>
          <p:sp>
            <p:nvSpPr>
              <p:cNvPr id="17485" name="Freeform 43"/>
              <p:cNvSpPr>
                <a:spLocks/>
              </p:cNvSpPr>
              <p:nvPr/>
            </p:nvSpPr>
            <p:spPr bwMode="auto">
              <a:xfrm>
                <a:off x="1078" y="748"/>
                <a:ext cx="1061" cy="788"/>
              </a:xfrm>
              <a:custGeom>
                <a:avLst/>
                <a:gdLst>
                  <a:gd name="T0" fmla="*/ 0 w 2830"/>
                  <a:gd name="T1" fmla="*/ 0 h 2103"/>
                  <a:gd name="T2" fmla="*/ 0 w 2830"/>
                  <a:gd name="T3" fmla="*/ 0 h 2103"/>
                  <a:gd name="T4" fmla="*/ 0 w 2830"/>
                  <a:gd name="T5" fmla="*/ 0 h 2103"/>
                  <a:gd name="T6" fmla="*/ 0 w 2830"/>
                  <a:gd name="T7" fmla="*/ 0 h 2103"/>
                  <a:gd name="T8" fmla="*/ 0 w 2830"/>
                  <a:gd name="T9" fmla="*/ 0 h 2103"/>
                  <a:gd name="T10" fmla="*/ 0 w 2830"/>
                  <a:gd name="T11" fmla="*/ 0 h 2103"/>
                  <a:gd name="T12" fmla="*/ 0 w 2830"/>
                  <a:gd name="T13" fmla="*/ 0 h 2103"/>
                  <a:gd name="T14" fmla="*/ 0 w 2830"/>
                  <a:gd name="T15" fmla="*/ 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solidFill>
                <a:srgbClr val="9A9A9A"/>
              </a:solidFill>
              <a:ln w="0">
                <a:solidFill>
                  <a:srgbClr val="000000"/>
                </a:solidFill>
                <a:round/>
                <a:headEnd/>
                <a:tailEnd/>
              </a:ln>
            </p:spPr>
            <p:txBody>
              <a:bodyPr/>
              <a:lstStyle/>
              <a:p>
                <a:endParaRPr lang="en-US"/>
              </a:p>
            </p:txBody>
          </p:sp>
          <p:sp>
            <p:nvSpPr>
              <p:cNvPr id="17486" name="Freeform 44"/>
              <p:cNvSpPr>
                <a:spLocks/>
              </p:cNvSpPr>
              <p:nvPr/>
            </p:nvSpPr>
            <p:spPr bwMode="auto">
              <a:xfrm>
                <a:off x="1078" y="748"/>
                <a:ext cx="1061" cy="788"/>
              </a:xfrm>
              <a:custGeom>
                <a:avLst/>
                <a:gdLst>
                  <a:gd name="T0" fmla="*/ 0 w 2830"/>
                  <a:gd name="T1" fmla="*/ 0 h 2103"/>
                  <a:gd name="T2" fmla="*/ 0 w 2830"/>
                  <a:gd name="T3" fmla="*/ 0 h 2103"/>
                  <a:gd name="T4" fmla="*/ 0 w 2830"/>
                  <a:gd name="T5" fmla="*/ 0 h 2103"/>
                  <a:gd name="T6" fmla="*/ 0 w 2830"/>
                  <a:gd name="T7" fmla="*/ 0 h 2103"/>
                  <a:gd name="T8" fmla="*/ 0 w 2830"/>
                  <a:gd name="T9" fmla="*/ 0 h 2103"/>
                  <a:gd name="T10" fmla="*/ 0 w 2830"/>
                  <a:gd name="T11" fmla="*/ 0 h 2103"/>
                  <a:gd name="T12" fmla="*/ 0 w 2830"/>
                  <a:gd name="T13" fmla="*/ 0 h 2103"/>
                  <a:gd name="T14" fmla="*/ 0 w 2830"/>
                  <a:gd name="T15" fmla="*/ 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noFill/>
              <a:ln w="9525" cap="rnd">
                <a:solidFill>
                  <a:srgbClr val="000000"/>
                </a:solidFill>
                <a:round/>
                <a:headEnd/>
                <a:tailEnd/>
              </a:ln>
            </p:spPr>
            <p:txBody>
              <a:bodyPr/>
              <a:lstStyle/>
              <a:p>
                <a:endParaRPr lang="en-US"/>
              </a:p>
            </p:txBody>
          </p:sp>
          <p:sp>
            <p:nvSpPr>
              <p:cNvPr id="17487" name="Freeform 45"/>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solidFill>
                <a:srgbClr val="00FFFF"/>
              </a:solidFill>
              <a:ln w="9525">
                <a:noFill/>
                <a:round/>
                <a:headEnd/>
                <a:tailEnd/>
              </a:ln>
            </p:spPr>
            <p:txBody>
              <a:bodyPr/>
              <a:lstStyle/>
              <a:p>
                <a:endParaRPr lang="en-US"/>
              </a:p>
            </p:txBody>
          </p:sp>
          <p:sp>
            <p:nvSpPr>
              <p:cNvPr id="17488" name="Freeform 46"/>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noFill/>
              <a:ln w="3175" cap="rnd">
                <a:solidFill>
                  <a:srgbClr val="000000"/>
                </a:solidFill>
                <a:round/>
                <a:headEnd/>
                <a:tailEnd/>
              </a:ln>
            </p:spPr>
            <p:txBody>
              <a:bodyPr/>
              <a:lstStyle/>
              <a:p>
                <a:endParaRPr lang="en-US"/>
              </a:p>
            </p:txBody>
          </p:sp>
        </p:grpSp>
      </p:grpSp>
      <p:grpSp>
        <p:nvGrpSpPr>
          <p:cNvPr id="6" name="Group 99"/>
          <p:cNvGrpSpPr>
            <a:grpSpLocks/>
          </p:cNvGrpSpPr>
          <p:nvPr/>
        </p:nvGrpSpPr>
        <p:grpSpPr bwMode="auto">
          <a:xfrm>
            <a:off x="9748944" y="1447801"/>
            <a:ext cx="1656918" cy="2005013"/>
            <a:chOff x="934" y="830"/>
            <a:chExt cx="626" cy="1012"/>
          </a:xfrm>
        </p:grpSpPr>
        <p:sp>
          <p:nvSpPr>
            <p:cNvPr id="17451" name="Freeform 100"/>
            <p:cNvSpPr>
              <a:spLocks/>
            </p:cNvSpPr>
            <p:nvPr/>
          </p:nvSpPr>
          <p:spPr bwMode="blackWhite">
            <a:xfrm>
              <a:off x="946" y="1583"/>
              <a:ext cx="604" cy="259"/>
            </a:xfrm>
            <a:custGeom>
              <a:avLst/>
              <a:gdLst>
                <a:gd name="T0" fmla="*/ 0 w 1252"/>
                <a:gd name="T1" fmla="*/ 0 h 536"/>
                <a:gd name="T2" fmla="*/ 0 w 1252"/>
                <a:gd name="T3" fmla="*/ 0 h 536"/>
                <a:gd name="T4" fmla="*/ 0 w 1252"/>
                <a:gd name="T5" fmla="*/ 0 h 536"/>
                <a:gd name="T6" fmla="*/ 2 w 1252"/>
                <a:gd name="T7" fmla="*/ 0 h 536"/>
                <a:gd name="T8" fmla="*/ 2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7" name="Group 101"/>
            <p:cNvGrpSpPr>
              <a:grpSpLocks/>
            </p:cNvGrpSpPr>
            <p:nvPr/>
          </p:nvGrpSpPr>
          <p:grpSpPr bwMode="auto">
            <a:xfrm>
              <a:off x="934" y="830"/>
              <a:ext cx="626" cy="987"/>
              <a:chOff x="934" y="830"/>
              <a:chExt cx="626" cy="987"/>
            </a:xfrm>
          </p:grpSpPr>
          <p:sp>
            <p:nvSpPr>
              <p:cNvPr id="17453" name="Freeform 102"/>
              <p:cNvSpPr>
                <a:spLocks/>
              </p:cNvSpPr>
              <p:nvPr/>
            </p:nvSpPr>
            <p:spPr bwMode="blackWhite">
              <a:xfrm>
                <a:off x="936" y="830"/>
                <a:ext cx="623" cy="217"/>
              </a:xfrm>
              <a:custGeom>
                <a:avLst/>
                <a:gdLst>
                  <a:gd name="T0" fmla="*/ 0 w 1291"/>
                  <a:gd name="T1" fmla="*/ 0 h 449"/>
                  <a:gd name="T2" fmla="*/ 0 w 1291"/>
                  <a:gd name="T3" fmla="*/ 0 h 449"/>
                  <a:gd name="T4" fmla="*/ 2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tx1">
                  <a:lumMod val="75000"/>
                </a:schemeClr>
              </a:solidFill>
              <a:ln w="3175" cap="rnd">
                <a:solidFill>
                  <a:schemeClr val="tx1"/>
                </a:solidFill>
                <a:round/>
                <a:headEnd/>
                <a:tailEnd/>
              </a:ln>
            </p:spPr>
            <p:txBody>
              <a:bodyPr/>
              <a:lstStyle/>
              <a:p>
                <a:endParaRPr lang="en-US"/>
              </a:p>
            </p:txBody>
          </p:sp>
          <p:sp>
            <p:nvSpPr>
              <p:cNvPr id="17454" name="Freeform 103"/>
              <p:cNvSpPr>
                <a:spLocks/>
              </p:cNvSpPr>
              <p:nvPr/>
            </p:nvSpPr>
            <p:spPr bwMode="blackWhite">
              <a:xfrm>
                <a:off x="1208" y="890"/>
                <a:ext cx="352" cy="927"/>
              </a:xfrm>
              <a:custGeom>
                <a:avLst/>
                <a:gdLst>
                  <a:gd name="T0" fmla="*/ 0 w 729"/>
                  <a:gd name="T1" fmla="*/ 0 h 1916"/>
                  <a:gd name="T2" fmla="*/ 0 w 729"/>
                  <a:gd name="T3" fmla="*/ 3 h 1916"/>
                  <a:gd name="T4" fmla="*/ 1 w 729"/>
                  <a:gd name="T5" fmla="*/ 2 h 1916"/>
                  <a:gd name="T6" fmla="*/ 1 w 729"/>
                  <a:gd name="T7" fmla="*/ 0 h 1916"/>
                  <a:gd name="T8" fmla="*/ 0 w 729"/>
                  <a:gd name="T9" fmla="*/ 0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17455" name="Freeform 104"/>
              <p:cNvSpPr>
                <a:spLocks/>
              </p:cNvSpPr>
              <p:nvPr/>
            </p:nvSpPr>
            <p:spPr bwMode="blackWhite">
              <a:xfrm>
                <a:off x="934" y="978"/>
                <a:ext cx="278" cy="834"/>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17456" name="Line 105"/>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17457" name="Oval 106"/>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17458" name="Line 107"/>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17459" name="Line 108"/>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17460" name="Line 109"/>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17461" name="Line 110"/>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17462" name="Freeform 111"/>
              <p:cNvSpPr>
                <a:spLocks/>
              </p:cNvSpPr>
              <p:nvPr/>
            </p:nvSpPr>
            <p:spPr bwMode="blackWhite">
              <a:xfrm>
                <a:off x="976" y="1164"/>
                <a:ext cx="190" cy="355"/>
              </a:xfrm>
              <a:custGeom>
                <a:avLst/>
                <a:gdLst>
                  <a:gd name="T0" fmla="*/ 0 w 397"/>
                  <a:gd name="T1" fmla="*/ 1 h 733"/>
                  <a:gd name="T2" fmla="*/ 0 w 397"/>
                  <a:gd name="T3" fmla="*/ 1 h 733"/>
                  <a:gd name="T4" fmla="*/ 0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17463" name="Freeform 112"/>
              <p:cNvSpPr>
                <a:spLocks/>
              </p:cNvSpPr>
              <p:nvPr/>
            </p:nvSpPr>
            <p:spPr bwMode="blackWhite">
              <a:xfrm>
                <a:off x="956" y="1094"/>
                <a:ext cx="218" cy="618"/>
              </a:xfrm>
              <a:custGeom>
                <a:avLst/>
                <a:gdLst>
                  <a:gd name="T0" fmla="*/ 0 w 453"/>
                  <a:gd name="T1" fmla="*/ 0 h 1278"/>
                  <a:gd name="T2" fmla="*/ 0 w 453"/>
                  <a:gd name="T3" fmla="*/ 0 h 1278"/>
                  <a:gd name="T4" fmla="*/ 0 w 453"/>
                  <a:gd name="T5" fmla="*/ 2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17464" name="Freeform 113"/>
              <p:cNvSpPr>
                <a:spLocks/>
              </p:cNvSpPr>
              <p:nvPr/>
            </p:nvSpPr>
            <p:spPr bwMode="blackWhite">
              <a:xfrm>
                <a:off x="970" y="1117"/>
                <a:ext cx="194" cy="352"/>
              </a:xfrm>
              <a:custGeom>
                <a:avLst/>
                <a:gdLst>
                  <a:gd name="T0" fmla="*/ 0 w 402"/>
                  <a:gd name="T1" fmla="*/ 0 h 726"/>
                  <a:gd name="T2" fmla="*/ 0 w 402"/>
                  <a:gd name="T3" fmla="*/ 0 h 726"/>
                  <a:gd name="T4" fmla="*/ 0 w 402"/>
                  <a:gd name="T5" fmla="*/ 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17465" name="Line 114"/>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17466" name="Line 115"/>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17467" name="Line 116"/>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17468" name="Freeform 117"/>
              <p:cNvSpPr>
                <a:spLocks/>
              </p:cNvSpPr>
              <p:nvPr/>
            </p:nvSpPr>
            <p:spPr bwMode="blackWhite">
              <a:xfrm>
                <a:off x="1027" y="1161"/>
                <a:ext cx="74" cy="40"/>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17469" name="Line 118"/>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17470" name="Freeform 119"/>
              <p:cNvSpPr>
                <a:spLocks/>
              </p:cNvSpPr>
              <p:nvPr/>
            </p:nvSpPr>
            <p:spPr bwMode="blackWhite">
              <a:xfrm>
                <a:off x="984" y="1304"/>
                <a:ext cx="167" cy="75"/>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17471" name="Freeform 120"/>
              <p:cNvSpPr>
                <a:spLocks/>
              </p:cNvSpPr>
              <p:nvPr/>
            </p:nvSpPr>
            <p:spPr bwMode="blackWhite">
              <a:xfrm>
                <a:off x="984" y="1397"/>
                <a:ext cx="167" cy="8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17472" name="Freeform 121"/>
              <p:cNvSpPr>
                <a:spLocks/>
              </p:cNvSpPr>
              <p:nvPr/>
            </p:nvSpPr>
            <p:spPr bwMode="blackWhite">
              <a:xfrm>
                <a:off x="981" y="1220"/>
                <a:ext cx="170" cy="7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17473" name="Line 122"/>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7474" name="Line 123"/>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7475" name="Line 124"/>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sp>
        <p:nvSpPr>
          <p:cNvPr id="60" name="Text Box 125"/>
          <p:cNvSpPr txBox="1">
            <a:spLocks noChangeArrowheads="1"/>
          </p:cNvSpPr>
          <p:nvPr/>
        </p:nvSpPr>
        <p:spPr bwMode="blackWhite">
          <a:xfrm>
            <a:off x="10688783" y="2057400"/>
            <a:ext cx="763351" cy="338554"/>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eaLnBrk="0" hangingPunct="0">
              <a:defRPr/>
            </a:pPr>
            <a:r>
              <a:rPr lang="en-US" sz="1600" dirty="0">
                <a:latin typeface="+mn-lt"/>
              </a:rPr>
              <a:t>DHCP</a:t>
            </a:r>
          </a:p>
        </p:txBody>
      </p:sp>
      <p:grpSp>
        <p:nvGrpSpPr>
          <p:cNvPr id="8" name="Group 99"/>
          <p:cNvGrpSpPr>
            <a:grpSpLocks/>
          </p:cNvGrpSpPr>
          <p:nvPr/>
        </p:nvGrpSpPr>
        <p:grpSpPr bwMode="auto">
          <a:xfrm>
            <a:off x="9751061" y="4548188"/>
            <a:ext cx="1656919" cy="2005012"/>
            <a:chOff x="934" y="830"/>
            <a:chExt cx="626" cy="1012"/>
          </a:xfrm>
        </p:grpSpPr>
        <p:sp>
          <p:nvSpPr>
            <p:cNvPr id="17426" name="Freeform 100"/>
            <p:cNvSpPr>
              <a:spLocks/>
            </p:cNvSpPr>
            <p:nvPr/>
          </p:nvSpPr>
          <p:spPr bwMode="blackWhite">
            <a:xfrm>
              <a:off x="946" y="1583"/>
              <a:ext cx="604" cy="259"/>
            </a:xfrm>
            <a:custGeom>
              <a:avLst/>
              <a:gdLst>
                <a:gd name="T0" fmla="*/ 0 w 1252"/>
                <a:gd name="T1" fmla="*/ 0 h 536"/>
                <a:gd name="T2" fmla="*/ 0 w 1252"/>
                <a:gd name="T3" fmla="*/ 0 h 536"/>
                <a:gd name="T4" fmla="*/ 0 w 1252"/>
                <a:gd name="T5" fmla="*/ 0 h 536"/>
                <a:gd name="T6" fmla="*/ 2 w 1252"/>
                <a:gd name="T7" fmla="*/ 0 h 536"/>
                <a:gd name="T8" fmla="*/ 2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9" name="Group 101"/>
            <p:cNvGrpSpPr>
              <a:grpSpLocks/>
            </p:cNvGrpSpPr>
            <p:nvPr/>
          </p:nvGrpSpPr>
          <p:grpSpPr bwMode="auto">
            <a:xfrm>
              <a:off x="934" y="830"/>
              <a:ext cx="626" cy="987"/>
              <a:chOff x="934" y="830"/>
              <a:chExt cx="626" cy="987"/>
            </a:xfrm>
          </p:grpSpPr>
          <p:sp>
            <p:nvSpPr>
              <p:cNvPr id="17428" name="Freeform 102"/>
              <p:cNvSpPr>
                <a:spLocks/>
              </p:cNvSpPr>
              <p:nvPr/>
            </p:nvSpPr>
            <p:spPr bwMode="blackWhite">
              <a:xfrm>
                <a:off x="936" y="830"/>
                <a:ext cx="623" cy="217"/>
              </a:xfrm>
              <a:custGeom>
                <a:avLst/>
                <a:gdLst>
                  <a:gd name="T0" fmla="*/ 0 w 1291"/>
                  <a:gd name="T1" fmla="*/ 0 h 449"/>
                  <a:gd name="T2" fmla="*/ 0 w 1291"/>
                  <a:gd name="T3" fmla="*/ 0 h 449"/>
                  <a:gd name="T4" fmla="*/ 2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tx1">
                  <a:lumMod val="75000"/>
                </a:schemeClr>
              </a:solidFill>
              <a:ln w="3175" cap="rnd">
                <a:solidFill>
                  <a:schemeClr val="tx1"/>
                </a:solidFill>
                <a:round/>
                <a:headEnd/>
                <a:tailEnd/>
              </a:ln>
            </p:spPr>
            <p:txBody>
              <a:bodyPr/>
              <a:lstStyle/>
              <a:p>
                <a:endParaRPr lang="en-US"/>
              </a:p>
            </p:txBody>
          </p:sp>
          <p:sp>
            <p:nvSpPr>
              <p:cNvPr id="17429" name="Freeform 103"/>
              <p:cNvSpPr>
                <a:spLocks/>
              </p:cNvSpPr>
              <p:nvPr/>
            </p:nvSpPr>
            <p:spPr bwMode="blackWhite">
              <a:xfrm>
                <a:off x="1208" y="890"/>
                <a:ext cx="352" cy="927"/>
              </a:xfrm>
              <a:custGeom>
                <a:avLst/>
                <a:gdLst>
                  <a:gd name="T0" fmla="*/ 0 w 729"/>
                  <a:gd name="T1" fmla="*/ 0 h 1916"/>
                  <a:gd name="T2" fmla="*/ 0 w 729"/>
                  <a:gd name="T3" fmla="*/ 3 h 1916"/>
                  <a:gd name="T4" fmla="*/ 1 w 729"/>
                  <a:gd name="T5" fmla="*/ 2 h 1916"/>
                  <a:gd name="T6" fmla="*/ 1 w 729"/>
                  <a:gd name="T7" fmla="*/ 0 h 1916"/>
                  <a:gd name="T8" fmla="*/ 0 w 729"/>
                  <a:gd name="T9" fmla="*/ 0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17430" name="Freeform 104"/>
              <p:cNvSpPr>
                <a:spLocks/>
              </p:cNvSpPr>
              <p:nvPr/>
            </p:nvSpPr>
            <p:spPr bwMode="blackWhite">
              <a:xfrm>
                <a:off x="934" y="978"/>
                <a:ext cx="278" cy="834"/>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17431" name="Line 105"/>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17432" name="Oval 106"/>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17433" name="Line 107"/>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17434" name="Line 108"/>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17435" name="Line 109"/>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17436" name="Line 110"/>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17437" name="Freeform 111"/>
              <p:cNvSpPr>
                <a:spLocks/>
              </p:cNvSpPr>
              <p:nvPr/>
            </p:nvSpPr>
            <p:spPr bwMode="blackWhite">
              <a:xfrm>
                <a:off x="976" y="1164"/>
                <a:ext cx="190" cy="355"/>
              </a:xfrm>
              <a:custGeom>
                <a:avLst/>
                <a:gdLst>
                  <a:gd name="T0" fmla="*/ 0 w 397"/>
                  <a:gd name="T1" fmla="*/ 1 h 733"/>
                  <a:gd name="T2" fmla="*/ 0 w 397"/>
                  <a:gd name="T3" fmla="*/ 1 h 733"/>
                  <a:gd name="T4" fmla="*/ 0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17438" name="Freeform 112"/>
              <p:cNvSpPr>
                <a:spLocks/>
              </p:cNvSpPr>
              <p:nvPr/>
            </p:nvSpPr>
            <p:spPr bwMode="blackWhite">
              <a:xfrm>
                <a:off x="956" y="1094"/>
                <a:ext cx="218" cy="618"/>
              </a:xfrm>
              <a:custGeom>
                <a:avLst/>
                <a:gdLst>
                  <a:gd name="T0" fmla="*/ 0 w 453"/>
                  <a:gd name="T1" fmla="*/ 0 h 1278"/>
                  <a:gd name="T2" fmla="*/ 0 w 453"/>
                  <a:gd name="T3" fmla="*/ 0 h 1278"/>
                  <a:gd name="T4" fmla="*/ 0 w 453"/>
                  <a:gd name="T5" fmla="*/ 2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17439" name="Freeform 113"/>
              <p:cNvSpPr>
                <a:spLocks/>
              </p:cNvSpPr>
              <p:nvPr/>
            </p:nvSpPr>
            <p:spPr bwMode="blackWhite">
              <a:xfrm>
                <a:off x="970" y="1117"/>
                <a:ext cx="194" cy="352"/>
              </a:xfrm>
              <a:custGeom>
                <a:avLst/>
                <a:gdLst>
                  <a:gd name="T0" fmla="*/ 0 w 402"/>
                  <a:gd name="T1" fmla="*/ 0 h 726"/>
                  <a:gd name="T2" fmla="*/ 0 w 402"/>
                  <a:gd name="T3" fmla="*/ 0 h 726"/>
                  <a:gd name="T4" fmla="*/ 0 w 402"/>
                  <a:gd name="T5" fmla="*/ 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17440" name="Line 114"/>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17441" name="Line 115"/>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17442" name="Line 116"/>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17443" name="Freeform 117"/>
              <p:cNvSpPr>
                <a:spLocks/>
              </p:cNvSpPr>
              <p:nvPr/>
            </p:nvSpPr>
            <p:spPr bwMode="blackWhite">
              <a:xfrm>
                <a:off x="1027" y="1161"/>
                <a:ext cx="74" cy="40"/>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17444" name="Line 118"/>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17445" name="Freeform 119"/>
              <p:cNvSpPr>
                <a:spLocks/>
              </p:cNvSpPr>
              <p:nvPr/>
            </p:nvSpPr>
            <p:spPr bwMode="blackWhite">
              <a:xfrm>
                <a:off x="984" y="1304"/>
                <a:ext cx="167" cy="75"/>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17446" name="Freeform 120"/>
              <p:cNvSpPr>
                <a:spLocks/>
              </p:cNvSpPr>
              <p:nvPr/>
            </p:nvSpPr>
            <p:spPr bwMode="blackWhite">
              <a:xfrm>
                <a:off x="984" y="1397"/>
                <a:ext cx="167" cy="8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17447" name="Freeform 121"/>
              <p:cNvSpPr>
                <a:spLocks/>
              </p:cNvSpPr>
              <p:nvPr/>
            </p:nvSpPr>
            <p:spPr bwMode="blackWhite">
              <a:xfrm>
                <a:off x="981" y="1220"/>
                <a:ext cx="170" cy="7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17448" name="Line 122"/>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7449" name="Line 123"/>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7450" name="Line 124"/>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sp>
        <p:nvSpPr>
          <p:cNvPr id="88" name="Text Box 125"/>
          <p:cNvSpPr txBox="1">
            <a:spLocks noChangeArrowheads="1"/>
          </p:cNvSpPr>
          <p:nvPr/>
        </p:nvSpPr>
        <p:spPr bwMode="blackWhite">
          <a:xfrm>
            <a:off x="10905392" y="5292726"/>
            <a:ext cx="662361" cy="338554"/>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eaLnBrk="0" hangingPunct="0">
              <a:defRPr/>
            </a:pPr>
            <a:r>
              <a:rPr lang="en-US" sz="1600" dirty="0">
                <a:latin typeface="+mn-lt"/>
              </a:rPr>
              <a:t>WDS</a:t>
            </a:r>
          </a:p>
        </p:txBody>
      </p:sp>
      <p:sp>
        <p:nvSpPr>
          <p:cNvPr id="92" name="Freeform 106"/>
          <p:cNvSpPr>
            <a:spLocks/>
          </p:cNvSpPr>
          <p:nvPr/>
        </p:nvSpPr>
        <p:spPr bwMode="blackWhite">
          <a:xfrm rot="10373105" flipV="1">
            <a:off x="3254586" y="2870201"/>
            <a:ext cx="6052090" cy="333375"/>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tIns="27432" bIns="27432" anchor="ctr">
            <a:spAutoFit/>
          </a:bodyPr>
          <a:lstStyle/>
          <a:p>
            <a:pPr>
              <a:defRPr/>
            </a:pPr>
            <a:endParaRPr lang="en-US"/>
          </a:p>
        </p:txBody>
      </p:sp>
      <p:sp>
        <p:nvSpPr>
          <p:cNvPr id="90" name="Text Box 6"/>
          <p:cNvSpPr txBox="1">
            <a:spLocks noChangeArrowheads="1"/>
          </p:cNvSpPr>
          <p:nvPr/>
        </p:nvSpPr>
        <p:spPr bwMode="auto">
          <a:xfrm>
            <a:off x="3047206" y="2895601"/>
            <a:ext cx="2742486" cy="369332"/>
          </a:xfrm>
          <a:prstGeom prst="rect">
            <a:avLst/>
          </a:prstGeom>
          <a:solidFill>
            <a:srgbClr val="421D5E"/>
          </a:solidFill>
          <a:ln w="9525">
            <a:solidFill>
              <a:srgbClr val="800080"/>
            </a:solidFill>
            <a:miter lim="800000"/>
            <a:headEnd/>
            <a:tailEnd/>
          </a:ln>
        </p:spPr>
        <p:txBody>
          <a:bodyPr>
            <a:spAutoFit/>
          </a:bodyPr>
          <a:lstStyle/>
          <a:p>
            <a:pPr marL="342900" indent="-342900">
              <a:spcBef>
                <a:spcPct val="50000"/>
              </a:spcBef>
            </a:pPr>
            <a:r>
              <a:rPr lang="en-US"/>
              <a:t>Discover IP/PXE Server</a:t>
            </a:r>
          </a:p>
        </p:txBody>
      </p:sp>
      <p:sp>
        <p:nvSpPr>
          <p:cNvPr id="95" name="Freeform 106"/>
          <p:cNvSpPr>
            <a:spLocks/>
          </p:cNvSpPr>
          <p:nvPr/>
        </p:nvSpPr>
        <p:spPr bwMode="blackWhite">
          <a:xfrm rot="11026813" flipH="1" flipV="1">
            <a:off x="3047207" y="3505201"/>
            <a:ext cx="6854099" cy="334963"/>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tIns="27432" bIns="27432" anchor="ctr">
            <a:spAutoFit/>
          </a:bodyPr>
          <a:lstStyle/>
          <a:p>
            <a:pPr>
              <a:defRPr/>
            </a:pPr>
            <a:endParaRPr lang="en-US"/>
          </a:p>
        </p:txBody>
      </p:sp>
      <p:sp>
        <p:nvSpPr>
          <p:cNvPr id="102" name="Text Box 6"/>
          <p:cNvSpPr txBox="1">
            <a:spLocks noChangeArrowheads="1"/>
          </p:cNvSpPr>
          <p:nvPr/>
        </p:nvSpPr>
        <p:spPr bwMode="auto">
          <a:xfrm rot="230761">
            <a:off x="7598972" y="3245536"/>
            <a:ext cx="2152089" cy="646331"/>
          </a:xfrm>
          <a:prstGeom prst="rect">
            <a:avLst/>
          </a:prstGeom>
          <a:solidFill>
            <a:srgbClr val="421D5E"/>
          </a:solidFill>
          <a:ln w="9525">
            <a:solidFill>
              <a:srgbClr val="800080"/>
            </a:solidFill>
            <a:miter lim="800000"/>
            <a:headEnd/>
            <a:tailEnd/>
          </a:ln>
        </p:spPr>
        <p:txBody>
          <a:bodyPr>
            <a:spAutoFit/>
          </a:bodyPr>
          <a:lstStyle/>
          <a:p>
            <a:pPr marL="342900" indent="-342900">
              <a:spcBef>
                <a:spcPct val="50000"/>
              </a:spcBef>
            </a:pPr>
            <a:r>
              <a:rPr lang="en-US"/>
              <a:t>Offer IP Option 66 Option 67</a:t>
            </a:r>
          </a:p>
        </p:txBody>
      </p:sp>
      <p:sp>
        <p:nvSpPr>
          <p:cNvPr id="103" name="Freeform 106"/>
          <p:cNvSpPr>
            <a:spLocks/>
          </p:cNvSpPr>
          <p:nvPr/>
        </p:nvSpPr>
        <p:spPr bwMode="blackWhite">
          <a:xfrm rot="10800000">
            <a:off x="3047207" y="3886201"/>
            <a:ext cx="6854099" cy="334963"/>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rot="10800000" tIns="27432" bIns="27432" anchor="ctr">
            <a:spAutoFit/>
          </a:bodyPr>
          <a:lstStyle/>
          <a:p>
            <a:pPr>
              <a:defRPr/>
            </a:pPr>
            <a:endParaRPr lang="en-US"/>
          </a:p>
        </p:txBody>
      </p:sp>
      <p:sp>
        <p:nvSpPr>
          <p:cNvPr id="105" name="Text Box 6"/>
          <p:cNvSpPr txBox="1">
            <a:spLocks noChangeArrowheads="1"/>
          </p:cNvSpPr>
          <p:nvPr/>
        </p:nvSpPr>
        <p:spPr bwMode="auto">
          <a:xfrm>
            <a:off x="7501630" y="3261359"/>
            <a:ext cx="2147857" cy="376238"/>
          </a:xfrm>
          <a:prstGeom prst="rect">
            <a:avLst/>
          </a:prstGeom>
          <a:solidFill>
            <a:srgbClr val="421D5E"/>
          </a:solidFill>
          <a:ln w="9525">
            <a:solidFill>
              <a:srgbClr val="800080"/>
            </a:solidFill>
            <a:miter lim="800000"/>
            <a:headEnd/>
            <a:tailEnd/>
          </a:ln>
        </p:spPr>
        <p:txBody>
          <a:bodyPr>
            <a:spAutoFit/>
          </a:bodyPr>
          <a:lstStyle/>
          <a:p>
            <a:pPr marL="342900" indent="-342900">
              <a:spcBef>
                <a:spcPct val="50000"/>
              </a:spcBef>
            </a:pPr>
            <a:r>
              <a:rPr lang="en-US"/>
              <a:t>Acknowledge</a:t>
            </a:r>
          </a:p>
        </p:txBody>
      </p:sp>
      <p:sp>
        <p:nvSpPr>
          <p:cNvPr id="99" name="Text Box 6"/>
          <p:cNvSpPr txBox="1">
            <a:spLocks noChangeArrowheads="1"/>
          </p:cNvSpPr>
          <p:nvPr/>
        </p:nvSpPr>
        <p:spPr bwMode="auto">
          <a:xfrm>
            <a:off x="3047207" y="4114800"/>
            <a:ext cx="1614597" cy="369888"/>
          </a:xfrm>
          <a:prstGeom prst="rect">
            <a:avLst/>
          </a:prstGeom>
          <a:solidFill>
            <a:srgbClr val="421D5E"/>
          </a:solidFill>
          <a:ln w="9525">
            <a:solidFill>
              <a:srgbClr val="800080"/>
            </a:solidFill>
            <a:miter lim="800000"/>
            <a:headEnd/>
            <a:tailEnd/>
          </a:ln>
        </p:spPr>
        <p:txBody>
          <a:bodyPr>
            <a:spAutoFit/>
          </a:bodyPr>
          <a:lstStyle/>
          <a:p>
            <a:pPr marL="342900" indent="-342900">
              <a:spcBef>
                <a:spcPct val="50000"/>
              </a:spcBef>
            </a:pPr>
            <a:r>
              <a:rPr lang="en-US"/>
              <a:t>Request</a:t>
            </a:r>
          </a:p>
        </p:txBody>
      </p:sp>
      <p:pic>
        <p:nvPicPr>
          <p:cNvPr id="106" name="Picture 66"/>
          <p:cNvPicPr>
            <a:picLocks noChangeAspect="1" noChangeArrowheads="1"/>
          </p:cNvPicPr>
          <p:nvPr/>
        </p:nvPicPr>
        <p:blipFill>
          <a:blip r:embed="rId3"/>
          <a:srcRect/>
          <a:stretch>
            <a:fillRect/>
          </a:stretch>
        </p:blipFill>
        <p:spPr bwMode="auto">
          <a:xfrm>
            <a:off x="7618015" y="5105401"/>
            <a:ext cx="2583778" cy="1452563"/>
          </a:xfrm>
          <a:prstGeom prst="rect">
            <a:avLst/>
          </a:prstGeom>
          <a:noFill/>
          <a:ln w="9525">
            <a:noFill/>
            <a:miter lim="800000"/>
            <a:headEnd/>
            <a:tailEnd/>
          </a:ln>
        </p:spPr>
      </p:pic>
      <p:pic>
        <p:nvPicPr>
          <p:cNvPr id="107" name="Picture 4" descr="cbi"/>
          <p:cNvPicPr>
            <a:picLocks noChangeAspect="1" noChangeArrowheads="1"/>
          </p:cNvPicPr>
          <p:nvPr/>
        </p:nvPicPr>
        <p:blipFill>
          <a:blip r:embed="rId4"/>
          <a:srcRect/>
          <a:stretch>
            <a:fillRect/>
          </a:stretch>
        </p:blipFill>
        <p:spPr bwMode="auto">
          <a:xfrm>
            <a:off x="7618016" y="5105401"/>
            <a:ext cx="2581661" cy="145256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par>
                                <p:cTn id="9" presetID="63" presetClass="path" presetSubtype="0" accel="50000" decel="50000" fill="hold" grpId="1" nodeType="withEffect">
                                  <p:stCondLst>
                                    <p:cond delay="0"/>
                                  </p:stCondLst>
                                  <p:childTnLst>
                                    <p:animMotion origin="layout" path="M 5.55112E-17 4.07407E-6 L 0.34583 -0.05857 " pathEditMode="relative" rAng="0" ptsTypes="AA">
                                      <p:cBhvr>
                                        <p:cTn id="10" dur="2000" fill="hold"/>
                                        <p:tgtEl>
                                          <p:spTgt spid="90"/>
                                        </p:tgtEl>
                                        <p:attrNameLst>
                                          <p:attrName>ppt_x</p:attrName>
                                          <p:attrName>ppt_y</p:attrName>
                                        </p:attrNameLst>
                                      </p:cBhvr>
                                      <p:rCtr x="173" y="-29"/>
                                    </p:animMotion>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9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92"/>
                                        </p:tgtEl>
                                        <p:attrNameLst>
                                          <p:attrName>style.visibility</p:attrName>
                                        </p:attrNameLst>
                                      </p:cBhvr>
                                      <p:to>
                                        <p:strVal val="hidden"/>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9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2"/>
                                        </p:tgtEl>
                                        <p:attrNameLst>
                                          <p:attrName>style.visibility</p:attrName>
                                        </p:attrNameLst>
                                      </p:cBhvr>
                                      <p:to>
                                        <p:strVal val="visible"/>
                                      </p:to>
                                    </p:set>
                                  </p:childTnLst>
                                </p:cTn>
                              </p:par>
                              <p:par>
                                <p:cTn id="22" presetID="35" presetClass="path" presetSubtype="0" accel="50000" decel="50000" fill="hold" grpId="1" nodeType="withEffect">
                                  <p:stCondLst>
                                    <p:cond delay="0"/>
                                  </p:stCondLst>
                                  <p:childTnLst>
                                    <p:animMotion origin="layout" path="M 0.00416 -0.06366 L -0.34914 -0.0507 " pathEditMode="relative" rAng="0" ptsTypes="AA">
                                      <p:cBhvr>
                                        <p:cTn id="23" dur="2000" fill="hold"/>
                                        <p:tgtEl>
                                          <p:spTgt spid="102"/>
                                        </p:tgtEl>
                                        <p:attrNameLst>
                                          <p:attrName>ppt_x</p:attrName>
                                          <p:attrName>ppt_y</p:attrName>
                                        </p:attrNameLst>
                                      </p:cBhvr>
                                      <p:rCtr x="-177" y="6"/>
                                    </p:animMotion>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2" nodeType="clickEffect">
                                  <p:stCondLst>
                                    <p:cond delay="0"/>
                                  </p:stCondLst>
                                  <p:childTnLst>
                                    <p:set>
                                      <p:cBhvr>
                                        <p:cTn id="27" dur="1" fill="hold">
                                          <p:stCondLst>
                                            <p:cond delay="0"/>
                                          </p:stCondLst>
                                        </p:cTn>
                                        <p:tgtEl>
                                          <p:spTgt spid="102"/>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95"/>
                                        </p:tgtEl>
                                        <p:attrNameLst>
                                          <p:attrName>style.visibility</p:attrName>
                                        </p:attrNameLst>
                                      </p:cBhvr>
                                      <p:to>
                                        <p:strVal val="hidden"/>
                                      </p:to>
                                    </p:set>
                                  </p:childTnLst>
                                </p:cTn>
                              </p:par>
                              <p:par>
                                <p:cTn id="30" presetID="1" presetClass="entr" presetSubtype="0"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99"/>
                                        </p:tgtEl>
                                        <p:attrNameLst>
                                          <p:attrName>style.visibility</p:attrName>
                                        </p:attrNameLst>
                                      </p:cBhvr>
                                      <p:to>
                                        <p:strVal val="visible"/>
                                      </p:to>
                                    </p:set>
                                  </p:childTnLst>
                                </p:cTn>
                              </p:par>
                            </p:childTnLst>
                          </p:cTn>
                        </p:par>
                        <p:par>
                          <p:cTn id="34" fill="hold">
                            <p:stCondLst>
                              <p:cond delay="0"/>
                            </p:stCondLst>
                            <p:childTnLst>
                              <p:par>
                                <p:cTn id="35" presetID="63" presetClass="path" presetSubtype="0" accel="50000" decel="50000" fill="hold" grpId="1" nodeType="afterEffect">
                                  <p:stCondLst>
                                    <p:cond delay="0"/>
                                  </p:stCondLst>
                                  <p:childTnLst>
                                    <p:animMotion origin="layout" path="M 2.22222E-6 2.96296E-6 L 0.41805 -0.06135 " pathEditMode="relative" rAng="0" ptsTypes="AA">
                                      <p:cBhvr>
                                        <p:cTn id="36" dur="2000" fill="hold"/>
                                        <p:tgtEl>
                                          <p:spTgt spid="99"/>
                                        </p:tgtEl>
                                        <p:attrNameLst>
                                          <p:attrName>ppt_x</p:attrName>
                                          <p:attrName>ppt_y</p:attrName>
                                        </p:attrNameLst>
                                      </p:cBhvr>
                                      <p:rCtr x="209" y="-31"/>
                                    </p:animMotion>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2" nodeType="clickEffect">
                                  <p:stCondLst>
                                    <p:cond delay="0"/>
                                  </p:stCondLst>
                                  <p:childTnLst>
                                    <p:set>
                                      <p:cBhvr>
                                        <p:cTn id="40" dur="1" fill="hold">
                                          <p:stCondLst>
                                            <p:cond delay="0"/>
                                          </p:stCondLst>
                                        </p:cTn>
                                        <p:tgtEl>
                                          <p:spTgt spid="9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3"/>
                                        </p:tgtEl>
                                        <p:attrNameLst>
                                          <p:attrName>style.visibility</p:attrName>
                                        </p:attrNameLst>
                                      </p:cBhvr>
                                      <p:to>
                                        <p:strVal val="hidden"/>
                                      </p:to>
                                    </p:set>
                                  </p:childTnLst>
                                </p:cTn>
                              </p:par>
                              <p:par>
                                <p:cTn id="43" presetID="1" presetClass="entr" presetSubtype="0" fill="hold" grpId="2" nodeType="withEffect">
                                  <p:stCondLst>
                                    <p:cond delay="0"/>
                                  </p:stCondLst>
                                  <p:childTnLst>
                                    <p:set>
                                      <p:cBhvr>
                                        <p:cTn id="44" dur="1" fill="hold">
                                          <p:stCondLst>
                                            <p:cond delay="0"/>
                                          </p:stCondLst>
                                        </p:cTn>
                                        <p:tgtEl>
                                          <p:spTgt spid="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5"/>
                                        </p:tgtEl>
                                        <p:attrNameLst>
                                          <p:attrName>style.visibility</p:attrName>
                                        </p:attrNameLst>
                                      </p:cBhvr>
                                      <p:to>
                                        <p:strVal val="visible"/>
                                      </p:to>
                                    </p:set>
                                  </p:childTnLst>
                                </p:cTn>
                              </p:par>
                            </p:childTnLst>
                          </p:cTn>
                        </p:par>
                        <p:par>
                          <p:cTn id="47" fill="hold">
                            <p:stCondLst>
                              <p:cond delay="0"/>
                            </p:stCondLst>
                            <p:childTnLst>
                              <p:par>
                                <p:cTn id="48" presetID="35" presetClass="path" presetSubtype="0" accel="50000" decel="50000" fill="hold" grpId="1" nodeType="afterEffect">
                                  <p:stCondLst>
                                    <p:cond delay="0"/>
                                  </p:stCondLst>
                                  <p:childTnLst>
                                    <p:animMotion origin="layout" path="M -0.07968 -0.00509 L -0.32968 -0.00509 " pathEditMode="relative" rAng="0" ptsTypes="AA">
                                      <p:cBhvr>
                                        <p:cTn id="49" dur="2000" fill="hold"/>
                                        <p:tgtEl>
                                          <p:spTgt spid="105"/>
                                        </p:tgtEl>
                                        <p:attrNameLst>
                                          <p:attrName>ppt_x</p:attrName>
                                          <p:attrName>ppt_y</p:attrName>
                                        </p:attrNameLst>
                                      </p:cBhvr>
                                      <p:rCtr x="-125" y="0"/>
                                    </p:animMotion>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2" nodeType="clickEffect">
                                  <p:stCondLst>
                                    <p:cond delay="0"/>
                                  </p:stCondLst>
                                  <p:childTnLst>
                                    <p:set>
                                      <p:cBhvr>
                                        <p:cTn id="53" dur="1" fill="hold">
                                          <p:stCondLst>
                                            <p:cond delay="0"/>
                                          </p:stCondLst>
                                        </p:cTn>
                                        <p:tgtEl>
                                          <p:spTgt spid="105"/>
                                        </p:tgtEl>
                                        <p:attrNameLst>
                                          <p:attrName>style.visibility</p:attrName>
                                        </p:attrNameLst>
                                      </p:cBhvr>
                                      <p:to>
                                        <p:strVal val="hidden"/>
                                      </p:to>
                                    </p:set>
                                  </p:childTnLst>
                                </p:cTn>
                              </p:par>
                              <p:par>
                                <p:cTn id="54" presetID="1" presetClass="exit" presetSubtype="0" fill="hold" grpId="3" nodeType="withEffect">
                                  <p:stCondLst>
                                    <p:cond delay="0"/>
                                  </p:stCondLst>
                                  <p:childTnLst>
                                    <p:set>
                                      <p:cBhvr>
                                        <p:cTn id="55" dur="1" fill="hold">
                                          <p:stCondLst>
                                            <p:cond delay="0"/>
                                          </p:stCondLst>
                                        </p:cTn>
                                        <p:tgtEl>
                                          <p:spTgt spid="95"/>
                                        </p:tgtEl>
                                        <p:attrNameLst>
                                          <p:attrName>style.visibility</p:attrName>
                                        </p:attrNameLst>
                                      </p:cBhvr>
                                      <p:to>
                                        <p:strVal val="hidden"/>
                                      </p:to>
                                    </p:set>
                                  </p:childTnLst>
                                </p:cTn>
                              </p:par>
                            </p:childTnLst>
                          </p:cTn>
                        </p:par>
                        <p:par>
                          <p:cTn id="56" fill="hold">
                            <p:stCondLst>
                              <p:cond delay="0"/>
                            </p:stCondLst>
                            <p:childTnLst>
                              <p:par>
                                <p:cTn id="57" presetID="1" presetClass="entr" presetSubtype="0" fill="hold" nodeType="afterEffect">
                                  <p:stCondLst>
                                    <p:cond delay="0"/>
                                  </p:stCondLst>
                                  <p:childTnLst>
                                    <p:set>
                                      <p:cBhvr>
                                        <p:cTn id="58" dur="1" fill="hold">
                                          <p:stCondLst>
                                            <p:cond delay="0"/>
                                          </p:stCondLst>
                                        </p:cTn>
                                        <p:tgtEl>
                                          <p:spTgt spid="107"/>
                                        </p:tgtEl>
                                        <p:attrNameLst>
                                          <p:attrName>style.visibility</p:attrName>
                                        </p:attrNameLst>
                                      </p:cBhvr>
                                      <p:to>
                                        <p:strVal val="visible"/>
                                      </p:to>
                                    </p:set>
                                  </p:childTnLst>
                                </p:cTn>
                              </p:par>
                              <p:par>
                                <p:cTn id="59" presetID="35" presetClass="path" presetSubtype="0" accel="50000" decel="50000" fill="hold" nodeType="withEffect">
                                  <p:stCondLst>
                                    <p:cond delay="0"/>
                                  </p:stCondLst>
                                  <p:childTnLst>
                                    <p:animMotion origin="layout" path="M -2.77778E-6 -1.48148E-6 L -0.5309 -0.23912 " pathEditMode="relative" rAng="0" ptsTypes="AA">
                                      <p:cBhvr>
                                        <p:cTn id="60" dur="2000" fill="hold"/>
                                        <p:tgtEl>
                                          <p:spTgt spid="107"/>
                                        </p:tgtEl>
                                        <p:attrNameLst>
                                          <p:attrName>ppt_x</p:attrName>
                                          <p:attrName>ppt_y</p:attrName>
                                        </p:attrNameLst>
                                      </p:cBhvr>
                                      <p:rCtr x="-265" y="-120"/>
                                    </p:animMotion>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07"/>
                                        </p:tgtEl>
                                        <p:attrNameLst>
                                          <p:attrName>style.visibility</p:attrName>
                                        </p:attrNameLst>
                                      </p:cBhvr>
                                      <p:to>
                                        <p:strVal val="hidden"/>
                                      </p:to>
                                    </p:set>
                                  </p:childTnLst>
                                </p:cTn>
                              </p:par>
                            </p:childTnLst>
                          </p:cTn>
                        </p:par>
                        <p:par>
                          <p:cTn id="65" fill="hold">
                            <p:stCondLst>
                              <p:cond delay="0"/>
                            </p:stCondLst>
                            <p:childTnLst>
                              <p:par>
                                <p:cTn id="66" presetID="1" presetClass="entr" presetSubtype="0" fill="hold" nodeType="afterEffect">
                                  <p:stCondLst>
                                    <p:cond delay="0"/>
                                  </p:stCondLst>
                                  <p:childTnLst>
                                    <p:set>
                                      <p:cBhvr>
                                        <p:cTn id="67" dur="1" fill="hold">
                                          <p:stCondLst>
                                            <p:cond delay="0"/>
                                          </p:stCondLst>
                                        </p:cTn>
                                        <p:tgtEl>
                                          <p:spTgt spid="106"/>
                                        </p:tgtEl>
                                        <p:attrNameLst>
                                          <p:attrName>style.visibility</p:attrName>
                                        </p:attrNameLst>
                                      </p:cBhvr>
                                      <p:to>
                                        <p:strVal val="visible"/>
                                      </p:to>
                                    </p:set>
                                  </p:childTnLst>
                                </p:cTn>
                              </p:par>
                              <p:par>
                                <p:cTn id="68" presetID="35" presetClass="path" presetSubtype="0" accel="50000" decel="50000" fill="hold" nodeType="withEffect">
                                  <p:stCondLst>
                                    <p:cond delay="0"/>
                                  </p:stCondLst>
                                  <p:childTnLst>
                                    <p:animMotion origin="layout" path="M -2.77778E-6 -1.48148E-6 L -0.5309 -0.22801 " pathEditMode="relative" rAng="0" ptsTypes="AA">
                                      <p:cBhvr>
                                        <p:cTn id="69" dur="2000" fill="hold"/>
                                        <p:tgtEl>
                                          <p:spTgt spid="106"/>
                                        </p:tgtEl>
                                        <p:attrNameLst>
                                          <p:attrName>ppt_x</p:attrName>
                                          <p:attrName>ppt_y</p:attrName>
                                        </p:attrNameLst>
                                      </p:cBhvr>
                                      <p:rCtr x="-265" y="-1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2" grpId="1" animBg="1"/>
      <p:bldP spid="90" grpId="0" animBg="1"/>
      <p:bldP spid="90" grpId="1" animBg="1"/>
      <p:bldP spid="90" grpId="2" animBg="1"/>
      <p:bldP spid="95" grpId="0" animBg="1"/>
      <p:bldP spid="95" grpId="1" animBg="1"/>
      <p:bldP spid="95" grpId="2" animBg="1"/>
      <p:bldP spid="95" grpId="3" animBg="1"/>
      <p:bldP spid="102" grpId="0" animBg="1"/>
      <p:bldP spid="102" grpId="1" animBg="1"/>
      <p:bldP spid="102" grpId="2" animBg="1"/>
      <p:bldP spid="103" grpId="0" animBg="1"/>
      <p:bldP spid="103" grpId="1" animBg="1"/>
      <p:bldP spid="105" grpId="0" animBg="1"/>
      <p:bldP spid="105" grpId="1" animBg="1"/>
      <p:bldP spid="105" grpId="2" animBg="1"/>
      <p:bldP spid="99" grpId="0" animBg="1"/>
      <p:bldP spid="99" grpId="1" animBg="1"/>
      <p:bldP spid="99"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WDS &amp; DHCP </a:t>
            </a:r>
            <a:r>
              <a:rPr smtClean="0"/>
              <a:t>on The Same Server</a:t>
            </a:r>
            <a:endParaRPr lang="en-US" dirty="0" smtClean="0"/>
          </a:p>
        </p:txBody>
      </p:sp>
      <p:sp>
        <p:nvSpPr>
          <p:cNvPr id="30" name="Text Box 3"/>
          <p:cNvSpPr txBox="1">
            <a:spLocks noChangeArrowheads="1"/>
          </p:cNvSpPr>
          <p:nvPr/>
        </p:nvSpPr>
        <p:spPr bwMode="blackWhite">
          <a:xfrm>
            <a:off x="304721" y="2819400"/>
            <a:ext cx="1496094" cy="254000"/>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lIns="0" tIns="0" rIns="0" bIns="0">
            <a:spAutoFit/>
          </a:bodyPr>
          <a:lstStyle/>
          <a:p>
            <a:pPr algn="ctr" eaLnBrk="0" hangingPunct="0">
              <a:defRPr/>
            </a:pPr>
            <a:r>
              <a:rPr lang="en-US" sz="1600">
                <a:effectLst>
                  <a:outerShdw blurRad="38100" dist="38100" dir="2700000" algn="tl">
                    <a:srgbClr val="000000"/>
                  </a:outerShdw>
                </a:effectLst>
              </a:rPr>
              <a:t>Bare-Metal</a:t>
            </a:r>
          </a:p>
        </p:txBody>
      </p:sp>
      <p:grpSp>
        <p:nvGrpSpPr>
          <p:cNvPr id="8" name="Group 213"/>
          <p:cNvGrpSpPr>
            <a:grpSpLocks/>
          </p:cNvGrpSpPr>
          <p:nvPr/>
        </p:nvGrpSpPr>
        <p:grpSpPr bwMode="auto">
          <a:xfrm>
            <a:off x="812588" y="3276601"/>
            <a:ext cx="2234618" cy="1154113"/>
            <a:chOff x="838200" y="4495800"/>
            <a:chExt cx="2971800" cy="2057400"/>
          </a:xfrm>
        </p:grpSpPr>
        <p:grpSp>
          <p:nvGrpSpPr>
            <p:cNvPr id="9" name="Group 47"/>
            <p:cNvGrpSpPr>
              <a:grpSpLocks/>
            </p:cNvGrpSpPr>
            <p:nvPr/>
          </p:nvGrpSpPr>
          <p:grpSpPr bwMode="auto">
            <a:xfrm>
              <a:off x="2895600" y="4572000"/>
              <a:ext cx="914400" cy="1981200"/>
              <a:chOff x="2736" y="2880"/>
              <a:chExt cx="576" cy="1248"/>
            </a:xfrm>
          </p:grpSpPr>
          <p:sp>
            <p:nvSpPr>
              <p:cNvPr id="18487" name="AutoShape 48"/>
              <p:cNvSpPr>
                <a:spLocks noChangeArrowheads="1"/>
              </p:cNvSpPr>
              <p:nvPr/>
            </p:nvSpPr>
            <p:spPr bwMode="auto">
              <a:xfrm rot="5400000" flipH="1">
                <a:off x="2400" y="3216"/>
                <a:ext cx="1248" cy="576"/>
              </a:xfrm>
              <a:prstGeom prst="cube">
                <a:avLst>
                  <a:gd name="adj" fmla="val 44356"/>
                </a:avLst>
              </a:prstGeom>
              <a:solidFill>
                <a:srgbClr val="808080"/>
              </a:solidFill>
              <a:ln w="9525">
                <a:solidFill>
                  <a:schemeClr val="tx1"/>
                </a:solidFill>
                <a:miter lim="800000"/>
                <a:headEnd/>
                <a:tailEnd/>
              </a:ln>
            </p:spPr>
            <p:txBody>
              <a:bodyPr rot="10800000" vert="eaVert" wrap="none" anchor="ctr"/>
              <a:lstStyle/>
              <a:p>
                <a:endParaRPr lang="en-US"/>
              </a:p>
            </p:txBody>
          </p:sp>
          <p:grpSp>
            <p:nvGrpSpPr>
              <p:cNvPr id="10" name="Group 49"/>
              <p:cNvGrpSpPr>
                <a:grpSpLocks/>
              </p:cNvGrpSpPr>
              <p:nvPr/>
            </p:nvGrpSpPr>
            <p:grpSpPr bwMode="auto">
              <a:xfrm>
                <a:off x="2880" y="3360"/>
                <a:ext cx="134" cy="672"/>
                <a:chOff x="2688" y="1872"/>
                <a:chExt cx="96" cy="480"/>
              </a:xfrm>
            </p:grpSpPr>
            <p:sp>
              <p:nvSpPr>
                <p:cNvPr id="18490" name="Rectangle 50"/>
                <p:cNvSpPr>
                  <a:spLocks noChangeArrowheads="1"/>
                </p:cNvSpPr>
                <p:nvPr/>
              </p:nvSpPr>
              <p:spPr bwMode="auto">
                <a:xfrm>
                  <a:off x="2688" y="1872"/>
                  <a:ext cx="96" cy="48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18491" name="Rectangle 51"/>
                <p:cNvSpPr>
                  <a:spLocks noChangeArrowheads="1"/>
                </p:cNvSpPr>
                <p:nvPr/>
              </p:nvSpPr>
              <p:spPr bwMode="auto">
                <a:xfrm>
                  <a:off x="2708" y="1900"/>
                  <a:ext cx="48" cy="432"/>
                </a:xfrm>
                <a:prstGeom prst="rect">
                  <a:avLst/>
                </a:prstGeom>
                <a:solidFill>
                  <a:srgbClr val="4D4D4D"/>
                </a:solidFill>
                <a:ln w="9525">
                  <a:solidFill>
                    <a:schemeClr val="tx1"/>
                  </a:solidFill>
                  <a:miter lim="800000"/>
                  <a:headEnd/>
                  <a:tailEnd/>
                </a:ln>
              </p:spPr>
              <p:txBody>
                <a:bodyPr wrap="none" anchor="ctr"/>
                <a:lstStyle/>
                <a:p>
                  <a:endParaRPr lang="en-US"/>
                </a:p>
              </p:txBody>
            </p:sp>
          </p:grpSp>
          <p:sp>
            <p:nvSpPr>
              <p:cNvPr id="18489" name="Rectangle 52"/>
              <p:cNvSpPr>
                <a:spLocks noChangeArrowheads="1"/>
              </p:cNvSpPr>
              <p:nvPr/>
            </p:nvSpPr>
            <p:spPr bwMode="auto">
              <a:xfrm flipV="1">
                <a:off x="2938" y="3236"/>
                <a:ext cx="48" cy="96"/>
              </a:xfrm>
              <a:prstGeom prst="rect">
                <a:avLst/>
              </a:prstGeom>
              <a:solidFill>
                <a:srgbClr val="00FF00"/>
              </a:solidFill>
              <a:ln w="9525">
                <a:solidFill>
                  <a:schemeClr val="tx1"/>
                </a:solidFill>
                <a:miter lim="800000"/>
                <a:headEnd/>
                <a:tailEnd/>
              </a:ln>
            </p:spPr>
            <p:txBody>
              <a:bodyPr rot="10800000" wrap="none" anchor="ctr"/>
              <a:lstStyle/>
              <a:p>
                <a:endParaRPr lang="en-US"/>
              </a:p>
            </p:txBody>
          </p:sp>
        </p:grpSp>
        <p:grpSp>
          <p:nvGrpSpPr>
            <p:cNvPr id="11" name="Group 35"/>
            <p:cNvGrpSpPr>
              <a:grpSpLocks/>
            </p:cNvGrpSpPr>
            <p:nvPr/>
          </p:nvGrpSpPr>
          <p:grpSpPr bwMode="auto">
            <a:xfrm>
              <a:off x="838200" y="4495800"/>
              <a:ext cx="2024063" cy="2051050"/>
              <a:chOff x="864" y="672"/>
              <a:chExt cx="1275" cy="1292"/>
            </a:xfrm>
          </p:grpSpPr>
          <p:sp>
            <p:nvSpPr>
              <p:cNvPr id="18476" name="AutoShape 36"/>
              <p:cNvSpPr>
                <a:spLocks noChangeAspect="1" noChangeArrowheads="1" noTextEdit="1"/>
              </p:cNvSpPr>
              <p:nvPr/>
            </p:nvSpPr>
            <p:spPr bwMode="auto">
              <a:xfrm>
                <a:off x="864" y="672"/>
                <a:ext cx="1238" cy="1292"/>
              </a:xfrm>
              <a:prstGeom prst="rect">
                <a:avLst/>
              </a:prstGeom>
              <a:noFill/>
              <a:ln w="9525">
                <a:noFill/>
                <a:miter lim="800000"/>
                <a:headEnd/>
                <a:tailEnd/>
              </a:ln>
            </p:spPr>
            <p:txBody>
              <a:bodyPr/>
              <a:lstStyle/>
              <a:p>
                <a:endParaRPr lang="en-US"/>
              </a:p>
            </p:txBody>
          </p:sp>
          <p:sp>
            <p:nvSpPr>
              <p:cNvPr id="18477" name="Oval 37"/>
              <p:cNvSpPr>
                <a:spLocks noChangeArrowheads="1"/>
              </p:cNvSpPr>
              <p:nvPr/>
            </p:nvSpPr>
            <p:spPr bwMode="auto">
              <a:xfrm>
                <a:off x="1146" y="1872"/>
                <a:ext cx="918" cy="90"/>
              </a:xfrm>
              <a:prstGeom prst="ellipse">
                <a:avLst/>
              </a:prstGeom>
              <a:gradFill rotWithShape="1">
                <a:gsLst>
                  <a:gs pos="0">
                    <a:srgbClr val="808080"/>
                  </a:gs>
                  <a:gs pos="100000">
                    <a:srgbClr val="616161"/>
                  </a:gs>
                </a:gsLst>
                <a:path path="shape">
                  <a:fillToRect l="50000" t="50000" r="50000" b="50000"/>
                </a:path>
              </a:gradFill>
              <a:ln w="0">
                <a:solidFill>
                  <a:srgbClr val="000000"/>
                </a:solidFill>
                <a:round/>
                <a:headEnd/>
                <a:tailEnd/>
              </a:ln>
            </p:spPr>
            <p:txBody>
              <a:bodyPr/>
              <a:lstStyle/>
              <a:p>
                <a:endParaRPr lang="en-US"/>
              </a:p>
            </p:txBody>
          </p:sp>
          <p:sp>
            <p:nvSpPr>
              <p:cNvPr id="18478" name="Oval 38"/>
              <p:cNvSpPr>
                <a:spLocks noChangeArrowheads="1"/>
              </p:cNvSpPr>
              <p:nvPr/>
            </p:nvSpPr>
            <p:spPr bwMode="auto">
              <a:xfrm>
                <a:off x="1146" y="1872"/>
                <a:ext cx="918" cy="90"/>
              </a:xfrm>
              <a:prstGeom prst="ellipse">
                <a:avLst/>
              </a:prstGeom>
              <a:noFill/>
              <a:ln w="9525" cap="rnd">
                <a:solidFill>
                  <a:srgbClr val="000000"/>
                </a:solidFill>
                <a:round/>
                <a:headEnd/>
                <a:tailEnd/>
              </a:ln>
            </p:spPr>
            <p:txBody>
              <a:bodyPr/>
              <a:lstStyle/>
              <a:p>
                <a:endParaRPr lang="en-US"/>
              </a:p>
            </p:txBody>
          </p:sp>
          <p:sp>
            <p:nvSpPr>
              <p:cNvPr id="18479" name="Freeform 39"/>
              <p:cNvSpPr>
                <a:spLocks/>
              </p:cNvSpPr>
              <p:nvPr/>
            </p:nvSpPr>
            <p:spPr bwMode="auto">
              <a:xfrm>
                <a:off x="1536" y="1440"/>
                <a:ext cx="192" cy="432"/>
              </a:xfrm>
              <a:custGeom>
                <a:avLst/>
                <a:gdLst>
                  <a:gd name="T0" fmla="*/ 0 w 818"/>
                  <a:gd name="T1" fmla="*/ 0 h 982"/>
                  <a:gd name="T2" fmla="*/ 0 w 818"/>
                  <a:gd name="T3" fmla="*/ 0 h 982"/>
                  <a:gd name="T4" fmla="*/ 0 w 818"/>
                  <a:gd name="T5" fmla="*/ 0 h 982"/>
                  <a:gd name="T6" fmla="*/ 0 w 818"/>
                  <a:gd name="T7" fmla="*/ 0 h 982"/>
                  <a:gd name="T8" fmla="*/ 0 w 818"/>
                  <a:gd name="T9" fmla="*/ 0 h 982"/>
                  <a:gd name="T10" fmla="*/ 0 w 818"/>
                  <a:gd name="T11" fmla="*/ 0 h 982"/>
                  <a:gd name="T12" fmla="*/ 0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gradFill rotWithShape="1">
                <a:gsLst>
                  <a:gs pos="0">
                    <a:srgbClr val="3B3B3B"/>
                  </a:gs>
                  <a:gs pos="50000">
                    <a:srgbClr val="808080"/>
                  </a:gs>
                  <a:gs pos="100000">
                    <a:srgbClr val="3B3B3B"/>
                  </a:gs>
                </a:gsLst>
                <a:lin ang="0" scaled="1"/>
              </a:gradFill>
              <a:ln w="0">
                <a:solidFill>
                  <a:srgbClr val="000000"/>
                </a:solidFill>
                <a:round/>
                <a:headEnd/>
                <a:tailEnd/>
              </a:ln>
            </p:spPr>
            <p:txBody>
              <a:bodyPr/>
              <a:lstStyle/>
              <a:p>
                <a:endParaRPr lang="en-US"/>
              </a:p>
            </p:txBody>
          </p:sp>
          <p:sp>
            <p:nvSpPr>
              <p:cNvPr id="18480" name="Freeform 40"/>
              <p:cNvSpPr>
                <a:spLocks/>
              </p:cNvSpPr>
              <p:nvPr/>
            </p:nvSpPr>
            <p:spPr bwMode="auto">
              <a:xfrm>
                <a:off x="1536" y="1440"/>
                <a:ext cx="192" cy="432"/>
              </a:xfrm>
              <a:custGeom>
                <a:avLst/>
                <a:gdLst>
                  <a:gd name="T0" fmla="*/ 0 w 818"/>
                  <a:gd name="T1" fmla="*/ 0 h 982"/>
                  <a:gd name="T2" fmla="*/ 0 w 818"/>
                  <a:gd name="T3" fmla="*/ 0 h 982"/>
                  <a:gd name="T4" fmla="*/ 0 w 818"/>
                  <a:gd name="T5" fmla="*/ 0 h 982"/>
                  <a:gd name="T6" fmla="*/ 0 w 818"/>
                  <a:gd name="T7" fmla="*/ 0 h 982"/>
                  <a:gd name="T8" fmla="*/ 0 w 818"/>
                  <a:gd name="T9" fmla="*/ 0 h 982"/>
                  <a:gd name="T10" fmla="*/ 0 w 818"/>
                  <a:gd name="T11" fmla="*/ 0 h 982"/>
                  <a:gd name="T12" fmla="*/ 0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noFill/>
              <a:ln w="9525" cap="rnd">
                <a:solidFill>
                  <a:srgbClr val="000000"/>
                </a:solidFill>
                <a:round/>
                <a:headEnd/>
                <a:tailEnd/>
              </a:ln>
            </p:spPr>
            <p:txBody>
              <a:bodyPr/>
              <a:lstStyle/>
              <a:p>
                <a:endParaRPr lang="en-US"/>
              </a:p>
            </p:txBody>
          </p:sp>
          <p:sp>
            <p:nvSpPr>
              <p:cNvPr id="18481" name="Freeform 41"/>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solidFill>
                <a:srgbClr val="808080"/>
              </a:solidFill>
              <a:ln w="9525">
                <a:noFill/>
                <a:round/>
                <a:headEnd/>
                <a:tailEnd/>
              </a:ln>
            </p:spPr>
            <p:txBody>
              <a:bodyPr/>
              <a:lstStyle/>
              <a:p>
                <a:endParaRPr lang="en-US"/>
              </a:p>
            </p:txBody>
          </p:sp>
          <p:sp>
            <p:nvSpPr>
              <p:cNvPr id="18482" name="Freeform 42"/>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noFill/>
              <a:ln w="9525" cap="rnd">
                <a:solidFill>
                  <a:srgbClr val="000000"/>
                </a:solidFill>
                <a:round/>
                <a:headEnd/>
                <a:tailEnd/>
              </a:ln>
            </p:spPr>
            <p:txBody>
              <a:bodyPr/>
              <a:lstStyle/>
              <a:p>
                <a:endParaRPr lang="en-US"/>
              </a:p>
            </p:txBody>
          </p:sp>
          <p:sp>
            <p:nvSpPr>
              <p:cNvPr id="18483" name="Freeform 43"/>
              <p:cNvSpPr>
                <a:spLocks/>
              </p:cNvSpPr>
              <p:nvPr/>
            </p:nvSpPr>
            <p:spPr bwMode="auto">
              <a:xfrm>
                <a:off x="1078" y="748"/>
                <a:ext cx="1061" cy="788"/>
              </a:xfrm>
              <a:custGeom>
                <a:avLst/>
                <a:gdLst>
                  <a:gd name="T0" fmla="*/ 0 w 2830"/>
                  <a:gd name="T1" fmla="*/ 0 h 2103"/>
                  <a:gd name="T2" fmla="*/ 0 w 2830"/>
                  <a:gd name="T3" fmla="*/ 0 h 2103"/>
                  <a:gd name="T4" fmla="*/ 0 w 2830"/>
                  <a:gd name="T5" fmla="*/ 0 h 2103"/>
                  <a:gd name="T6" fmla="*/ 0 w 2830"/>
                  <a:gd name="T7" fmla="*/ 0 h 2103"/>
                  <a:gd name="T8" fmla="*/ 0 w 2830"/>
                  <a:gd name="T9" fmla="*/ 0 h 2103"/>
                  <a:gd name="T10" fmla="*/ 0 w 2830"/>
                  <a:gd name="T11" fmla="*/ 0 h 2103"/>
                  <a:gd name="T12" fmla="*/ 0 w 2830"/>
                  <a:gd name="T13" fmla="*/ 0 h 2103"/>
                  <a:gd name="T14" fmla="*/ 0 w 2830"/>
                  <a:gd name="T15" fmla="*/ 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solidFill>
                <a:srgbClr val="9A9A9A"/>
              </a:solidFill>
              <a:ln w="0">
                <a:solidFill>
                  <a:srgbClr val="000000"/>
                </a:solidFill>
                <a:round/>
                <a:headEnd/>
                <a:tailEnd/>
              </a:ln>
            </p:spPr>
            <p:txBody>
              <a:bodyPr/>
              <a:lstStyle/>
              <a:p>
                <a:endParaRPr lang="en-US"/>
              </a:p>
            </p:txBody>
          </p:sp>
          <p:sp>
            <p:nvSpPr>
              <p:cNvPr id="18484" name="Freeform 44"/>
              <p:cNvSpPr>
                <a:spLocks/>
              </p:cNvSpPr>
              <p:nvPr/>
            </p:nvSpPr>
            <p:spPr bwMode="auto">
              <a:xfrm>
                <a:off x="1078" y="748"/>
                <a:ext cx="1061" cy="788"/>
              </a:xfrm>
              <a:custGeom>
                <a:avLst/>
                <a:gdLst>
                  <a:gd name="T0" fmla="*/ 0 w 2830"/>
                  <a:gd name="T1" fmla="*/ 0 h 2103"/>
                  <a:gd name="T2" fmla="*/ 0 w 2830"/>
                  <a:gd name="T3" fmla="*/ 0 h 2103"/>
                  <a:gd name="T4" fmla="*/ 0 w 2830"/>
                  <a:gd name="T5" fmla="*/ 0 h 2103"/>
                  <a:gd name="T6" fmla="*/ 0 w 2830"/>
                  <a:gd name="T7" fmla="*/ 0 h 2103"/>
                  <a:gd name="T8" fmla="*/ 0 w 2830"/>
                  <a:gd name="T9" fmla="*/ 0 h 2103"/>
                  <a:gd name="T10" fmla="*/ 0 w 2830"/>
                  <a:gd name="T11" fmla="*/ 0 h 2103"/>
                  <a:gd name="T12" fmla="*/ 0 w 2830"/>
                  <a:gd name="T13" fmla="*/ 0 h 2103"/>
                  <a:gd name="T14" fmla="*/ 0 w 2830"/>
                  <a:gd name="T15" fmla="*/ 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noFill/>
              <a:ln w="9525" cap="rnd">
                <a:solidFill>
                  <a:srgbClr val="000000"/>
                </a:solidFill>
                <a:round/>
                <a:headEnd/>
                <a:tailEnd/>
              </a:ln>
            </p:spPr>
            <p:txBody>
              <a:bodyPr/>
              <a:lstStyle/>
              <a:p>
                <a:endParaRPr lang="en-US"/>
              </a:p>
            </p:txBody>
          </p:sp>
          <p:sp>
            <p:nvSpPr>
              <p:cNvPr id="18485" name="Freeform 45"/>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solidFill>
                <a:srgbClr val="00FFFF"/>
              </a:solidFill>
              <a:ln w="9525">
                <a:noFill/>
                <a:round/>
                <a:headEnd/>
                <a:tailEnd/>
              </a:ln>
            </p:spPr>
            <p:txBody>
              <a:bodyPr/>
              <a:lstStyle/>
              <a:p>
                <a:endParaRPr lang="en-US"/>
              </a:p>
            </p:txBody>
          </p:sp>
          <p:sp>
            <p:nvSpPr>
              <p:cNvPr id="18486" name="Freeform 46"/>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noFill/>
              <a:ln w="3175" cap="rnd">
                <a:solidFill>
                  <a:srgbClr val="000000"/>
                </a:solidFill>
                <a:round/>
                <a:headEnd/>
                <a:tailEnd/>
              </a:ln>
            </p:spPr>
            <p:txBody>
              <a:bodyPr/>
              <a:lstStyle/>
              <a:p>
                <a:endParaRPr lang="en-US"/>
              </a:p>
            </p:txBody>
          </p:sp>
        </p:grpSp>
      </p:grpSp>
      <p:grpSp>
        <p:nvGrpSpPr>
          <p:cNvPr id="12" name="Group 99"/>
          <p:cNvGrpSpPr>
            <a:grpSpLocks/>
          </p:cNvGrpSpPr>
          <p:nvPr/>
        </p:nvGrpSpPr>
        <p:grpSpPr bwMode="auto">
          <a:xfrm>
            <a:off x="9748944" y="2819401"/>
            <a:ext cx="1656918" cy="2005013"/>
            <a:chOff x="934" y="830"/>
            <a:chExt cx="626" cy="1012"/>
          </a:xfrm>
        </p:grpSpPr>
        <p:sp>
          <p:nvSpPr>
            <p:cNvPr id="18449" name="Freeform 100"/>
            <p:cNvSpPr>
              <a:spLocks/>
            </p:cNvSpPr>
            <p:nvPr/>
          </p:nvSpPr>
          <p:spPr bwMode="blackWhite">
            <a:xfrm>
              <a:off x="946" y="1583"/>
              <a:ext cx="604" cy="259"/>
            </a:xfrm>
            <a:custGeom>
              <a:avLst/>
              <a:gdLst>
                <a:gd name="T0" fmla="*/ 0 w 1252"/>
                <a:gd name="T1" fmla="*/ 0 h 536"/>
                <a:gd name="T2" fmla="*/ 0 w 1252"/>
                <a:gd name="T3" fmla="*/ 0 h 536"/>
                <a:gd name="T4" fmla="*/ 0 w 1252"/>
                <a:gd name="T5" fmla="*/ 0 h 536"/>
                <a:gd name="T6" fmla="*/ 2 w 1252"/>
                <a:gd name="T7" fmla="*/ 0 h 536"/>
                <a:gd name="T8" fmla="*/ 2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13" name="Group 101"/>
            <p:cNvGrpSpPr>
              <a:grpSpLocks/>
            </p:cNvGrpSpPr>
            <p:nvPr/>
          </p:nvGrpSpPr>
          <p:grpSpPr bwMode="auto">
            <a:xfrm>
              <a:off x="934" y="830"/>
              <a:ext cx="626" cy="987"/>
              <a:chOff x="934" y="830"/>
              <a:chExt cx="626" cy="987"/>
            </a:xfrm>
          </p:grpSpPr>
          <p:sp>
            <p:nvSpPr>
              <p:cNvPr id="18451" name="Freeform 102"/>
              <p:cNvSpPr>
                <a:spLocks/>
              </p:cNvSpPr>
              <p:nvPr/>
            </p:nvSpPr>
            <p:spPr bwMode="blackWhite">
              <a:xfrm>
                <a:off x="936" y="830"/>
                <a:ext cx="623" cy="217"/>
              </a:xfrm>
              <a:custGeom>
                <a:avLst/>
                <a:gdLst>
                  <a:gd name="T0" fmla="*/ 0 w 1291"/>
                  <a:gd name="T1" fmla="*/ 0 h 449"/>
                  <a:gd name="T2" fmla="*/ 0 w 1291"/>
                  <a:gd name="T3" fmla="*/ 0 h 449"/>
                  <a:gd name="T4" fmla="*/ 2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tx1">
                  <a:lumMod val="75000"/>
                </a:schemeClr>
              </a:solidFill>
              <a:ln w="3175" cap="rnd">
                <a:solidFill>
                  <a:schemeClr val="tx1"/>
                </a:solidFill>
                <a:round/>
                <a:headEnd/>
                <a:tailEnd/>
              </a:ln>
            </p:spPr>
            <p:txBody>
              <a:bodyPr/>
              <a:lstStyle/>
              <a:p>
                <a:endParaRPr lang="en-US"/>
              </a:p>
            </p:txBody>
          </p:sp>
          <p:sp>
            <p:nvSpPr>
              <p:cNvPr id="18452" name="Freeform 103"/>
              <p:cNvSpPr>
                <a:spLocks/>
              </p:cNvSpPr>
              <p:nvPr/>
            </p:nvSpPr>
            <p:spPr bwMode="blackWhite">
              <a:xfrm>
                <a:off x="1208" y="890"/>
                <a:ext cx="352" cy="927"/>
              </a:xfrm>
              <a:custGeom>
                <a:avLst/>
                <a:gdLst>
                  <a:gd name="T0" fmla="*/ 0 w 729"/>
                  <a:gd name="T1" fmla="*/ 0 h 1916"/>
                  <a:gd name="T2" fmla="*/ 0 w 729"/>
                  <a:gd name="T3" fmla="*/ 3 h 1916"/>
                  <a:gd name="T4" fmla="*/ 1 w 729"/>
                  <a:gd name="T5" fmla="*/ 2 h 1916"/>
                  <a:gd name="T6" fmla="*/ 1 w 729"/>
                  <a:gd name="T7" fmla="*/ 0 h 1916"/>
                  <a:gd name="T8" fmla="*/ 0 w 729"/>
                  <a:gd name="T9" fmla="*/ 0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18453" name="Freeform 104"/>
              <p:cNvSpPr>
                <a:spLocks/>
              </p:cNvSpPr>
              <p:nvPr/>
            </p:nvSpPr>
            <p:spPr bwMode="blackWhite">
              <a:xfrm>
                <a:off x="934" y="978"/>
                <a:ext cx="278" cy="834"/>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18454" name="Line 105"/>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18455" name="Oval 106"/>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18456" name="Line 107"/>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18457" name="Line 108"/>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18458" name="Line 109"/>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18459" name="Line 110"/>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18460" name="Freeform 111"/>
              <p:cNvSpPr>
                <a:spLocks/>
              </p:cNvSpPr>
              <p:nvPr/>
            </p:nvSpPr>
            <p:spPr bwMode="blackWhite">
              <a:xfrm>
                <a:off x="976" y="1164"/>
                <a:ext cx="190" cy="355"/>
              </a:xfrm>
              <a:custGeom>
                <a:avLst/>
                <a:gdLst>
                  <a:gd name="T0" fmla="*/ 0 w 397"/>
                  <a:gd name="T1" fmla="*/ 1 h 733"/>
                  <a:gd name="T2" fmla="*/ 0 w 397"/>
                  <a:gd name="T3" fmla="*/ 1 h 733"/>
                  <a:gd name="T4" fmla="*/ 0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18461" name="Freeform 112"/>
              <p:cNvSpPr>
                <a:spLocks/>
              </p:cNvSpPr>
              <p:nvPr/>
            </p:nvSpPr>
            <p:spPr bwMode="blackWhite">
              <a:xfrm>
                <a:off x="956" y="1094"/>
                <a:ext cx="218" cy="618"/>
              </a:xfrm>
              <a:custGeom>
                <a:avLst/>
                <a:gdLst>
                  <a:gd name="T0" fmla="*/ 0 w 453"/>
                  <a:gd name="T1" fmla="*/ 0 h 1278"/>
                  <a:gd name="T2" fmla="*/ 0 w 453"/>
                  <a:gd name="T3" fmla="*/ 0 h 1278"/>
                  <a:gd name="T4" fmla="*/ 0 w 453"/>
                  <a:gd name="T5" fmla="*/ 2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18462" name="Freeform 113"/>
              <p:cNvSpPr>
                <a:spLocks/>
              </p:cNvSpPr>
              <p:nvPr/>
            </p:nvSpPr>
            <p:spPr bwMode="blackWhite">
              <a:xfrm>
                <a:off x="970" y="1117"/>
                <a:ext cx="194" cy="352"/>
              </a:xfrm>
              <a:custGeom>
                <a:avLst/>
                <a:gdLst>
                  <a:gd name="T0" fmla="*/ 0 w 402"/>
                  <a:gd name="T1" fmla="*/ 0 h 726"/>
                  <a:gd name="T2" fmla="*/ 0 w 402"/>
                  <a:gd name="T3" fmla="*/ 0 h 726"/>
                  <a:gd name="T4" fmla="*/ 0 w 402"/>
                  <a:gd name="T5" fmla="*/ 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18463" name="Line 114"/>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18464" name="Line 115"/>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18465" name="Line 116"/>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18466" name="Freeform 117"/>
              <p:cNvSpPr>
                <a:spLocks/>
              </p:cNvSpPr>
              <p:nvPr/>
            </p:nvSpPr>
            <p:spPr bwMode="blackWhite">
              <a:xfrm>
                <a:off x="1027" y="1161"/>
                <a:ext cx="74" cy="40"/>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18467" name="Line 118"/>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18468" name="Freeform 119"/>
              <p:cNvSpPr>
                <a:spLocks/>
              </p:cNvSpPr>
              <p:nvPr/>
            </p:nvSpPr>
            <p:spPr bwMode="blackWhite">
              <a:xfrm>
                <a:off x="984" y="1304"/>
                <a:ext cx="167" cy="75"/>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18469" name="Freeform 120"/>
              <p:cNvSpPr>
                <a:spLocks/>
              </p:cNvSpPr>
              <p:nvPr/>
            </p:nvSpPr>
            <p:spPr bwMode="blackWhite">
              <a:xfrm>
                <a:off x="984" y="1397"/>
                <a:ext cx="167" cy="8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18470" name="Freeform 121"/>
              <p:cNvSpPr>
                <a:spLocks/>
              </p:cNvSpPr>
              <p:nvPr/>
            </p:nvSpPr>
            <p:spPr bwMode="blackWhite">
              <a:xfrm>
                <a:off x="981" y="1220"/>
                <a:ext cx="170" cy="7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18471" name="Line 122"/>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8472" name="Line 123"/>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8473" name="Line 124"/>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sp>
        <p:nvSpPr>
          <p:cNvPr id="60" name="Text Box 125"/>
          <p:cNvSpPr txBox="1">
            <a:spLocks noChangeArrowheads="1"/>
          </p:cNvSpPr>
          <p:nvPr/>
        </p:nvSpPr>
        <p:spPr bwMode="blackWhite">
          <a:xfrm>
            <a:off x="10188537" y="2557464"/>
            <a:ext cx="1410450" cy="338554"/>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eaLnBrk="0" hangingPunct="0">
              <a:defRPr/>
            </a:pPr>
            <a:r>
              <a:rPr lang="en-US" sz="1600" dirty="0">
                <a:latin typeface="+mn-lt"/>
              </a:rPr>
              <a:t>DHCP / WDS</a:t>
            </a:r>
          </a:p>
        </p:txBody>
      </p:sp>
      <p:sp>
        <p:nvSpPr>
          <p:cNvPr id="159" name="Freeform 106"/>
          <p:cNvSpPr>
            <a:spLocks/>
          </p:cNvSpPr>
          <p:nvPr/>
        </p:nvSpPr>
        <p:spPr bwMode="blackWhite">
          <a:xfrm rot="10618033" flipV="1">
            <a:off x="3047207" y="2789238"/>
            <a:ext cx="6953555" cy="334962"/>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tIns="27432" bIns="27432" anchor="ctr">
            <a:spAutoFit/>
          </a:bodyPr>
          <a:lstStyle/>
          <a:p>
            <a:pPr>
              <a:defRPr/>
            </a:pPr>
            <a:endParaRPr lang="en-US"/>
          </a:p>
        </p:txBody>
      </p:sp>
      <p:sp>
        <p:nvSpPr>
          <p:cNvPr id="143366" name="Text Box 6"/>
          <p:cNvSpPr txBox="1">
            <a:spLocks noChangeArrowheads="1"/>
          </p:cNvSpPr>
          <p:nvPr/>
        </p:nvSpPr>
        <p:spPr bwMode="auto">
          <a:xfrm>
            <a:off x="2291754" y="2438400"/>
            <a:ext cx="2742486" cy="369888"/>
          </a:xfrm>
          <a:prstGeom prst="rect">
            <a:avLst/>
          </a:prstGeom>
          <a:solidFill>
            <a:srgbClr val="421D5E"/>
          </a:solidFill>
          <a:ln w="9525">
            <a:solidFill>
              <a:srgbClr val="800080"/>
            </a:solidFill>
            <a:miter lim="800000"/>
            <a:headEnd/>
            <a:tailEnd/>
          </a:ln>
        </p:spPr>
        <p:txBody>
          <a:bodyPr>
            <a:spAutoFit/>
          </a:bodyPr>
          <a:lstStyle/>
          <a:p>
            <a:pPr marL="342900" indent="-342900">
              <a:spcBef>
                <a:spcPct val="50000"/>
              </a:spcBef>
            </a:pPr>
            <a:r>
              <a:rPr lang="en-US"/>
              <a:t>Discover IP</a:t>
            </a:r>
          </a:p>
        </p:txBody>
      </p:sp>
      <p:sp>
        <p:nvSpPr>
          <p:cNvPr id="2" name="Freeform 106"/>
          <p:cNvSpPr>
            <a:spLocks/>
          </p:cNvSpPr>
          <p:nvPr/>
        </p:nvSpPr>
        <p:spPr bwMode="blackWhite">
          <a:xfrm rot="11026813" flipH="1" flipV="1">
            <a:off x="3047207" y="3505201"/>
            <a:ext cx="6854099" cy="334963"/>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tIns="27432" bIns="27432" anchor="ctr">
            <a:spAutoFit/>
          </a:bodyPr>
          <a:lstStyle/>
          <a:p>
            <a:pPr>
              <a:defRPr/>
            </a:pPr>
            <a:endParaRPr lang="en-US"/>
          </a:p>
        </p:txBody>
      </p:sp>
      <p:sp>
        <p:nvSpPr>
          <p:cNvPr id="3" name="Text Box 6"/>
          <p:cNvSpPr txBox="1">
            <a:spLocks noChangeArrowheads="1"/>
          </p:cNvSpPr>
          <p:nvPr/>
        </p:nvSpPr>
        <p:spPr bwMode="auto">
          <a:xfrm rot="230761">
            <a:off x="7598972" y="3245534"/>
            <a:ext cx="2152089" cy="646331"/>
          </a:xfrm>
          <a:prstGeom prst="rect">
            <a:avLst/>
          </a:prstGeom>
          <a:solidFill>
            <a:srgbClr val="421D5E"/>
          </a:solidFill>
          <a:ln w="9525">
            <a:solidFill>
              <a:srgbClr val="800080"/>
            </a:solidFill>
            <a:miter lim="800000"/>
            <a:headEnd/>
            <a:tailEnd/>
          </a:ln>
        </p:spPr>
        <p:txBody>
          <a:bodyPr>
            <a:spAutoFit/>
          </a:bodyPr>
          <a:lstStyle/>
          <a:p>
            <a:pPr marL="342900" indent="-342900">
              <a:spcBef>
                <a:spcPct val="50000"/>
              </a:spcBef>
            </a:pPr>
            <a:r>
              <a:rPr lang="en-US"/>
              <a:t>Offer IP Option 60 I’m also WDS</a:t>
            </a:r>
          </a:p>
        </p:txBody>
      </p:sp>
      <p:sp>
        <p:nvSpPr>
          <p:cNvPr id="4" name="Freeform 106"/>
          <p:cNvSpPr>
            <a:spLocks/>
          </p:cNvSpPr>
          <p:nvPr/>
        </p:nvSpPr>
        <p:spPr bwMode="blackWhite">
          <a:xfrm rot="10800000">
            <a:off x="3047207" y="4191001"/>
            <a:ext cx="6854099" cy="334963"/>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rot="10800000" tIns="27432" bIns="27432" anchor="ctr">
            <a:spAutoFit/>
          </a:bodyPr>
          <a:lstStyle/>
          <a:p>
            <a:pPr>
              <a:defRPr/>
            </a:pPr>
            <a:endParaRPr lang="en-US"/>
          </a:p>
        </p:txBody>
      </p:sp>
      <p:sp>
        <p:nvSpPr>
          <p:cNvPr id="5" name="Text Box 6"/>
          <p:cNvSpPr txBox="1">
            <a:spLocks noChangeArrowheads="1"/>
          </p:cNvSpPr>
          <p:nvPr/>
        </p:nvSpPr>
        <p:spPr bwMode="auto">
          <a:xfrm rot="230761">
            <a:off x="3148780" y="3890964"/>
            <a:ext cx="1625177" cy="376237"/>
          </a:xfrm>
          <a:prstGeom prst="rect">
            <a:avLst/>
          </a:prstGeom>
          <a:solidFill>
            <a:srgbClr val="421D5E"/>
          </a:solidFill>
          <a:ln w="9525">
            <a:solidFill>
              <a:srgbClr val="800080"/>
            </a:solidFill>
            <a:miter lim="800000"/>
            <a:headEnd/>
            <a:tailEnd/>
          </a:ln>
        </p:spPr>
        <p:txBody>
          <a:bodyPr>
            <a:spAutoFit/>
          </a:bodyPr>
          <a:lstStyle/>
          <a:p>
            <a:pPr marL="342900" indent="-342900">
              <a:spcBef>
                <a:spcPct val="50000"/>
              </a:spcBef>
            </a:pPr>
            <a:r>
              <a:rPr lang="en-US"/>
              <a:t>Request</a:t>
            </a:r>
          </a:p>
        </p:txBody>
      </p:sp>
      <p:sp>
        <p:nvSpPr>
          <p:cNvPr id="6" name="Text Box 6"/>
          <p:cNvSpPr txBox="1">
            <a:spLocks noChangeArrowheads="1"/>
          </p:cNvSpPr>
          <p:nvPr/>
        </p:nvSpPr>
        <p:spPr bwMode="auto">
          <a:xfrm>
            <a:off x="7110149" y="4724400"/>
            <a:ext cx="2147858" cy="376238"/>
          </a:xfrm>
          <a:prstGeom prst="rect">
            <a:avLst/>
          </a:prstGeom>
          <a:solidFill>
            <a:srgbClr val="421D5E"/>
          </a:solidFill>
          <a:ln w="9525">
            <a:solidFill>
              <a:srgbClr val="800080"/>
            </a:solidFill>
            <a:miter lim="800000"/>
            <a:headEnd/>
            <a:tailEnd/>
          </a:ln>
        </p:spPr>
        <p:txBody>
          <a:bodyPr>
            <a:spAutoFit/>
          </a:bodyPr>
          <a:lstStyle/>
          <a:p>
            <a:pPr marL="342900" indent="-342900">
              <a:spcBef>
                <a:spcPct val="50000"/>
              </a:spcBef>
            </a:pPr>
            <a:r>
              <a:rPr lang="en-US"/>
              <a:t>Acknowledge</a:t>
            </a:r>
          </a:p>
        </p:txBody>
      </p:sp>
      <p:sp>
        <p:nvSpPr>
          <p:cNvPr id="7" name="Freeform 106"/>
          <p:cNvSpPr>
            <a:spLocks/>
          </p:cNvSpPr>
          <p:nvPr/>
        </p:nvSpPr>
        <p:spPr bwMode="blackWhite">
          <a:xfrm rot="10800000" flipH="1">
            <a:off x="3250354" y="4999038"/>
            <a:ext cx="6854099" cy="334962"/>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rot="10800000" tIns="27432" bIns="27432" anchor="ctr">
            <a:spAutoFit/>
          </a:bodyPr>
          <a:lstStyle/>
          <a:p>
            <a:pPr>
              <a:defRPr/>
            </a:pPr>
            <a:endParaRPr lang="en-US"/>
          </a:p>
        </p:txBody>
      </p:sp>
      <p:pic>
        <p:nvPicPr>
          <p:cNvPr id="58" name="Picture 4" descr="cbi"/>
          <p:cNvPicPr>
            <a:picLocks noChangeAspect="1" noChangeArrowheads="1"/>
          </p:cNvPicPr>
          <p:nvPr/>
        </p:nvPicPr>
        <p:blipFill>
          <a:blip r:embed="rId3"/>
          <a:srcRect/>
          <a:stretch>
            <a:fillRect/>
          </a:stretch>
        </p:blipFill>
        <p:spPr bwMode="auto">
          <a:xfrm>
            <a:off x="9040045" y="4343401"/>
            <a:ext cx="2581661" cy="1452563"/>
          </a:xfrm>
          <a:prstGeom prst="rect">
            <a:avLst/>
          </a:prstGeom>
          <a:noFill/>
          <a:ln w="9525">
            <a:noFill/>
            <a:miter lim="800000"/>
            <a:headEnd/>
            <a:tailEnd/>
          </a:ln>
        </p:spPr>
      </p:pic>
      <p:pic>
        <p:nvPicPr>
          <p:cNvPr id="59" name="Picture 66"/>
          <p:cNvPicPr>
            <a:picLocks noChangeAspect="1" noChangeArrowheads="1"/>
          </p:cNvPicPr>
          <p:nvPr/>
        </p:nvPicPr>
        <p:blipFill>
          <a:blip r:embed="rId4"/>
          <a:srcRect/>
          <a:stretch>
            <a:fillRect/>
          </a:stretch>
        </p:blipFill>
        <p:spPr bwMode="auto">
          <a:xfrm>
            <a:off x="9040045" y="4343401"/>
            <a:ext cx="2583778" cy="145256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6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66">
                                            <p:txEl>
                                              <p:pRg st="0" end="0"/>
                                            </p:txEl>
                                          </p:spTgt>
                                        </p:tgtEl>
                                        <p:attrNameLst>
                                          <p:attrName>style.visibility</p:attrName>
                                        </p:attrNameLst>
                                      </p:cBhvr>
                                      <p:to>
                                        <p:strVal val="visible"/>
                                      </p:to>
                                    </p:set>
                                  </p:childTnLst>
                                </p:cTn>
                              </p:par>
                            </p:childTnLst>
                          </p:cTn>
                        </p:par>
                        <p:par>
                          <p:cTn id="11" fill="hold">
                            <p:stCondLst>
                              <p:cond delay="0"/>
                            </p:stCondLst>
                            <p:childTnLst>
                              <p:par>
                                <p:cTn id="12" presetID="49" presetClass="path" presetSubtype="0" accel="50000" decel="50000" fill="hold" grpId="1" nodeType="afterEffect">
                                  <p:stCondLst>
                                    <p:cond delay="0"/>
                                  </p:stCondLst>
                                  <p:childTnLst>
                                    <p:animMotion origin="layout" path="M -5.55556E-7 2.96296E-6 L 0.41632 0.02754 " pathEditMode="relative" rAng="0" ptsTypes="AA">
                                      <p:cBhvr>
                                        <p:cTn id="13" dur="2000" fill="hold"/>
                                        <p:tgtEl>
                                          <p:spTgt spid="143366">
                                            <p:bg/>
                                          </p:spTgt>
                                        </p:tgtEl>
                                        <p:attrNameLst>
                                          <p:attrName>ppt_x</p:attrName>
                                          <p:attrName>ppt_y</p:attrName>
                                        </p:attrNameLst>
                                      </p:cBhvr>
                                      <p:rCtr x="208" y="14"/>
                                    </p:animMotion>
                                  </p:childTnLst>
                                </p:cTn>
                              </p:par>
                              <p:par>
                                <p:cTn id="14" presetID="49" presetClass="path" presetSubtype="0" accel="50000" decel="50000" fill="hold" grpId="1" nodeType="withEffect">
                                  <p:stCondLst>
                                    <p:cond delay="0"/>
                                  </p:stCondLst>
                                  <p:childTnLst>
                                    <p:animMotion origin="layout" path="M -4.16667E-6 -3.7037E-7 L 0.43907 0.02546 " pathEditMode="relative" rAng="0" ptsTypes="AA">
                                      <p:cBhvr>
                                        <p:cTn id="15" dur="2000" fill="hold"/>
                                        <p:tgtEl>
                                          <p:spTgt spid="143366">
                                            <p:txEl>
                                              <p:pRg st="0" end="0"/>
                                            </p:txEl>
                                          </p:spTgt>
                                        </p:tgtEl>
                                        <p:attrNameLst>
                                          <p:attrName>ppt_x</p:attrName>
                                          <p:attrName>ppt_y</p:attrName>
                                        </p:attrNameLst>
                                      </p:cBhvr>
                                      <p:rCtr x="219" y="13"/>
                                    </p:animMotion>
                                  </p:childTnLst>
                                </p:cTn>
                              </p:par>
                            </p:childTnLst>
                          </p:cTn>
                        </p:par>
                        <p:par>
                          <p:cTn id="16" fill="hold">
                            <p:stCondLst>
                              <p:cond delay="2000"/>
                            </p:stCondLst>
                            <p:childTnLst>
                              <p:par>
                                <p:cTn id="17" presetID="1" presetClass="exit" presetSubtype="0" fill="hold" grpId="2" nodeType="afterEffect">
                                  <p:stCondLst>
                                    <p:cond delay="0"/>
                                  </p:stCondLst>
                                  <p:childTnLst>
                                    <p:set>
                                      <p:cBhvr>
                                        <p:cTn id="18" dur="1" fill="hold">
                                          <p:stCondLst>
                                            <p:cond delay="0"/>
                                          </p:stCondLst>
                                        </p:cTn>
                                        <p:tgtEl>
                                          <p:spTgt spid="143366">
                                            <p:txEl>
                                              <p:pRg st="0" end="0"/>
                                            </p:txEl>
                                          </p:spTgt>
                                        </p:tgtEl>
                                        <p:attrNameLst>
                                          <p:attrName>style.visibility</p:attrName>
                                        </p:attrNameLst>
                                      </p:cBhvr>
                                      <p:to>
                                        <p:strVal val="hidden"/>
                                      </p:to>
                                    </p:set>
                                  </p:childTnLst>
                                </p:cTn>
                              </p:par>
                            </p:childTnLst>
                          </p:cTn>
                        </p:par>
                        <p:par>
                          <p:cTn id="19" fill="hold">
                            <p:stCondLst>
                              <p:cond delay="2000"/>
                            </p:stCondLst>
                            <p:childTnLst>
                              <p:par>
                                <p:cTn id="20" presetID="1" presetClass="exit" presetSubtype="0" fill="hold" grpId="2" nodeType="afterEffect">
                                  <p:stCondLst>
                                    <p:cond delay="0"/>
                                  </p:stCondLst>
                                  <p:childTnLst>
                                    <p:set>
                                      <p:cBhvr>
                                        <p:cTn id="21" dur="1" fill="hold">
                                          <p:stCondLst>
                                            <p:cond delay="0"/>
                                          </p:stCondLst>
                                        </p:cTn>
                                        <p:tgtEl>
                                          <p:spTgt spid="143366">
                                            <p:bg/>
                                          </p:spTgt>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5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0" presetClass="path" presetSubtype="0" accel="50000" decel="50000" fill="hold" grpId="1" nodeType="withEffect">
                                  <p:stCondLst>
                                    <p:cond delay="0"/>
                                  </p:stCondLst>
                                  <p:childTnLst>
                                    <p:animMotion origin="layout" path="M -1.94444E-6 -3.7037E-7 C -0.1684 -0.00463 -0.33663 -0.00926 -0.4033 -0.01088 " pathEditMode="relative" rAng="0" ptsTypes="aA">
                                      <p:cBhvr>
                                        <p:cTn id="31" dur="2000" fill="hold"/>
                                        <p:tgtEl>
                                          <p:spTgt spid="3"/>
                                        </p:tgtEl>
                                        <p:attrNameLst>
                                          <p:attrName>ppt_x</p:attrName>
                                          <p:attrName>ppt_y</p:attrName>
                                        </p:attrNameLst>
                                      </p:cBhvr>
                                      <p:rCtr x="-202" y="-6"/>
                                    </p:animMotion>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2"/>
                                        </p:tgtEl>
                                        <p:attrNameLst>
                                          <p:attrName>style.visibility</p:attrName>
                                        </p:attrNameLst>
                                      </p:cBhvr>
                                      <p:to>
                                        <p:strVal val="hidden"/>
                                      </p:to>
                                    </p:set>
                                  </p:childTnLst>
                                </p:cTn>
                              </p:par>
                              <p:par>
                                <p:cTn id="36" presetID="1" presetClass="exit" presetSubtype="0" fill="hold" grpId="2" nodeType="withEffect">
                                  <p:stCondLst>
                                    <p:cond delay="0"/>
                                  </p:stCondLst>
                                  <p:childTnLst>
                                    <p:set>
                                      <p:cBhvr>
                                        <p:cTn id="37" dur="1" fill="hold">
                                          <p:stCondLst>
                                            <p:cond delay="0"/>
                                          </p:stCondLst>
                                        </p:cTn>
                                        <p:tgtEl>
                                          <p:spTgt spid="3"/>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par>
                          <p:cTn id="42" fill="hold">
                            <p:stCondLst>
                              <p:cond delay="0"/>
                            </p:stCondLst>
                            <p:childTnLst>
                              <p:par>
                                <p:cTn id="43" presetID="56" presetClass="path" presetSubtype="0" accel="50000" decel="50000" fill="hold" grpId="1" nodeType="afterEffect">
                                  <p:stCondLst>
                                    <p:cond delay="0"/>
                                  </p:stCondLst>
                                  <p:childTnLst>
                                    <p:animMotion origin="layout" path="M 0.03212 -0.02847 L 0.44045 -0.01204 " pathEditMode="relative" rAng="0" ptsTypes="AA">
                                      <p:cBhvr>
                                        <p:cTn id="44" dur="2000" fill="hold"/>
                                        <p:tgtEl>
                                          <p:spTgt spid="5"/>
                                        </p:tgtEl>
                                        <p:attrNameLst>
                                          <p:attrName>ppt_x</p:attrName>
                                          <p:attrName>ppt_y</p:attrName>
                                        </p:attrNameLst>
                                      </p:cBhvr>
                                      <p:rCtr x="204" y="8"/>
                                    </p:animMotion>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
                                        </p:tgtEl>
                                        <p:attrNameLst>
                                          <p:attrName>style.visibility</p:attrName>
                                        </p:attrNameLst>
                                      </p:cBhvr>
                                      <p:to>
                                        <p:strVal val="hidden"/>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childTnLst>
                                </p:cTn>
                              </p:par>
                              <p:par>
                                <p:cTn id="56" presetID="35" presetClass="path" presetSubtype="0" accel="50000" decel="50000" fill="hold" grpId="1" nodeType="withEffect">
                                  <p:stCondLst>
                                    <p:cond delay="0"/>
                                  </p:stCondLst>
                                  <p:childTnLst>
                                    <p:animMotion origin="layout" path="M -0.07968 -0.00509 L -0.32968 -0.00509 " pathEditMode="relative" rAng="0" ptsTypes="AA">
                                      <p:cBhvr>
                                        <p:cTn id="57" dur="2000" fill="hold"/>
                                        <p:tgtEl>
                                          <p:spTgt spid="6"/>
                                        </p:tgtEl>
                                        <p:attrNameLst>
                                          <p:attrName>ppt_x</p:attrName>
                                          <p:attrName>ppt_y</p:attrName>
                                        </p:attrNameLst>
                                      </p:cBhvr>
                                      <p:rCtr x="-125" y="0"/>
                                    </p:animMotion>
                                  </p:childTnLst>
                                </p:cTn>
                              </p:par>
                            </p:childTnLst>
                          </p:cTn>
                        </p:par>
                        <p:par>
                          <p:cTn id="58" fill="hold">
                            <p:stCondLst>
                              <p:cond delay="2000"/>
                            </p:stCondLst>
                            <p:childTnLst>
                              <p:par>
                                <p:cTn id="59" presetID="1" presetClass="exit" presetSubtype="0" fill="hold" grpId="2" nodeType="afterEffect">
                                  <p:stCondLst>
                                    <p:cond delay="0"/>
                                  </p:stCondLst>
                                  <p:childTnLst>
                                    <p:set>
                                      <p:cBhvr>
                                        <p:cTn id="60" dur="1" fill="hold">
                                          <p:stCondLst>
                                            <p:cond delay="0"/>
                                          </p:stCondLst>
                                        </p:cTn>
                                        <p:tgtEl>
                                          <p:spTgt spid="6"/>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3" nodeType="clickEffect">
                                  <p:stCondLst>
                                    <p:cond delay="0"/>
                                  </p:stCondLst>
                                  <p:childTnLst>
                                    <p:set>
                                      <p:cBhvr>
                                        <p:cTn id="66" dur="1" fill="hold">
                                          <p:stCondLst>
                                            <p:cond delay="0"/>
                                          </p:stCondLst>
                                        </p:cTn>
                                        <p:tgtEl>
                                          <p:spTgt spid="143366">
                                            <p:bg/>
                                          </p:spTgt>
                                        </p:tgtEl>
                                        <p:attrNameLst>
                                          <p:attrName>style.visibility</p:attrName>
                                        </p:attrNameLst>
                                      </p:cBhvr>
                                      <p:to>
                                        <p:strVal val="visible"/>
                                      </p:to>
                                    </p:set>
                                  </p:childTnLst>
                                </p:cTn>
                              </p:par>
                              <p:par>
                                <p:cTn id="67" presetID="1" presetClass="entr" presetSubtype="0" fill="hold" grpId="3" nodeType="withEffect">
                                  <p:stCondLst>
                                    <p:cond delay="0"/>
                                  </p:stCondLst>
                                  <p:childTnLst>
                                    <p:set>
                                      <p:cBhvr>
                                        <p:cTn id="68" dur="1" fill="hold">
                                          <p:stCondLst>
                                            <p:cond delay="0"/>
                                          </p:stCondLst>
                                        </p:cTn>
                                        <p:tgtEl>
                                          <p:spTgt spid="143366">
                                            <p:txEl>
                                              <p:pRg st="0" end="0"/>
                                            </p:txEl>
                                          </p:spTgt>
                                        </p:tgtEl>
                                        <p:attrNameLst>
                                          <p:attrName>style.visibility</p:attrName>
                                        </p:attrNameLst>
                                      </p:cBhvr>
                                      <p:to>
                                        <p:strVal val="visible"/>
                                      </p:to>
                                    </p:set>
                                  </p:childTnLst>
                                </p:cTn>
                              </p:par>
                              <p:par>
                                <p:cTn id="69" presetID="1" presetClass="entr" presetSubtype="0" fill="hold" grpId="3" nodeType="withEffect">
                                  <p:stCondLst>
                                    <p:cond delay="0"/>
                                  </p:stCondLst>
                                  <p:childTnLst>
                                    <p:set>
                                      <p:cBhvr>
                                        <p:cTn id="70" dur="1" fill="hold">
                                          <p:stCondLst>
                                            <p:cond delay="0"/>
                                          </p:stCondLst>
                                        </p:cTn>
                                        <p:tgtEl>
                                          <p:spTgt spid="3"/>
                                        </p:tgtEl>
                                        <p:attrNameLst>
                                          <p:attrName>style.visibility</p:attrName>
                                        </p:attrNameLst>
                                      </p:cBhvr>
                                      <p:to>
                                        <p:strVal val="visible"/>
                                      </p:to>
                                    </p:set>
                                  </p:childTnLst>
                                </p:cTn>
                              </p:par>
                              <p:par>
                                <p:cTn id="71" presetID="1" presetClass="entr" presetSubtype="0" fill="hold" grpId="2" nodeType="withEffect">
                                  <p:stCondLst>
                                    <p:cond delay="0"/>
                                  </p:stCondLst>
                                  <p:childTnLst>
                                    <p:set>
                                      <p:cBhvr>
                                        <p:cTn id="72" dur="1" fill="hold">
                                          <p:stCondLst>
                                            <p:cond delay="0"/>
                                          </p:stCondLst>
                                        </p:cTn>
                                        <p:tgtEl>
                                          <p:spTgt spid="159"/>
                                        </p:tgtEl>
                                        <p:attrNameLst>
                                          <p:attrName>style.visibility</p:attrName>
                                        </p:attrNameLst>
                                      </p:cBhvr>
                                      <p:to>
                                        <p:strVal val="visible"/>
                                      </p:to>
                                    </p:set>
                                  </p:childTnLst>
                                </p:cTn>
                              </p:par>
                              <p:par>
                                <p:cTn id="73" presetID="1" presetClass="entr" presetSubtype="0" fill="hold" grpId="2" nodeType="withEffect">
                                  <p:stCondLst>
                                    <p:cond delay="0"/>
                                  </p:stCondLst>
                                  <p:childTnLst>
                                    <p:set>
                                      <p:cBhvr>
                                        <p:cTn id="74" dur="1" fill="hold">
                                          <p:stCondLst>
                                            <p:cond delay="0"/>
                                          </p:stCondLst>
                                        </p:cTn>
                                        <p:tgtEl>
                                          <p:spTgt spid="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3" nodeType="clickEffect">
                                  <p:stCondLst>
                                    <p:cond delay="0"/>
                                  </p:stCondLst>
                                  <p:childTnLst>
                                    <p:set>
                                      <p:cBhvr>
                                        <p:cTn id="78" dur="1" fill="hold">
                                          <p:stCondLst>
                                            <p:cond delay="0"/>
                                          </p:stCondLst>
                                        </p:cTn>
                                        <p:tgtEl>
                                          <p:spTgt spid="159"/>
                                        </p:tgtEl>
                                        <p:attrNameLst>
                                          <p:attrName>style.visibility</p:attrName>
                                        </p:attrNameLst>
                                      </p:cBhvr>
                                      <p:to>
                                        <p:strVal val="hidden"/>
                                      </p:to>
                                    </p:set>
                                  </p:childTnLst>
                                </p:cTn>
                              </p:par>
                              <p:par>
                                <p:cTn id="79" presetID="1" presetClass="exit" presetSubtype="0" fill="hold" grpId="4" nodeType="withEffect">
                                  <p:stCondLst>
                                    <p:cond delay="0"/>
                                  </p:stCondLst>
                                  <p:childTnLst>
                                    <p:set>
                                      <p:cBhvr>
                                        <p:cTn id="80" dur="1" fill="hold">
                                          <p:stCondLst>
                                            <p:cond delay="0"/>
                                          </p:stCondLst>
                                        </p:cTn>
                                        <p:tgtEl>
                                          <p:spTgt spid="3"/>
                                        </p:tgtEl>
                                        <p:attrNameLst>
                                          <p:attrName>style.visibility</p:attrName>
                                        </p:attrNameLst>
                                      </p:cBhvr>
                                      <p:to>
                                        <p:strVal val="hidden"/>
                                      </p:to>
                                    </p:set>
                                  </p:childTnLst>
                                </p:cTn>
                              </p:par>
                              <p:par>
                                <p:cTn id="81" presetID="1" presetClass="exit" presetSubtype="0" fill="hold" grpId="3" nodeType="withEffect">
                                  <p:stCondLst>
                                    <p:cond delay="0"/>
                                  </p:stCondLst>
                                  <p:childTnLst>
                                    <p:set>
                                      <p:cBhvr>
                                        <p:cTn id="82" dur="1" fill="hold">
                                          <p:stCondLst>
                                            <p:cond delay="0"/>
                                          </p:stCondLst>
                                        </p:cTn>
                                        <p:tgtEl>
                                          <p:spTgt spid="2"/>
                                        </p:tgtEl>
                                        <p:attrNameLst>
                                          <p:attrName>style.visibility</p:attrName>
                                        </p:attrNameLst>
                                      </p:cBhvr>
                                      <p:to>
                                        <p:strVal val="hidden"/>
                                      </p:to>
                                    </p:set>
                                  </p:childTnLst>
                                </p:cTn>
                              </p:par>
                              <p:par>
                                <p:cTn id="83" presetID="1" presetClass="exit" presetSubtype="0" fill="hold" grpId="4" nodeType="withEffect">
                                  <p:stCondLst>
                                    <p:cond delay="0"/>
                                  </p:stCondLst>
                                  <p:childTnLst>
                                    <p:set>
                                      <p:cBhvr>
                                        <p:cTn id="84" dur="1" fill="hold">
                                          <p:stCondLst>
                                            <p:cond delay="0"/>
                                          </p:stCondLst>
                                        </p:cTn>
                                        <p:tgtEl>
                                          <p:spTgt spid="143366">
                                            <p:txEl>
                                              <p:pRg st="0" end="0"/>
                                            </p:txEl>
                                          </p:spTgt>
                                        </p:tgtEl>
                                        <p:attrNameLst>
                                          <p:attrName>style.visibility</p:attrName>
                                        </p:attrNameLst>
                                      </p:cBhvr>
                                      <p:to>
                                        <p:strVal val="hidden"/>
                                      </p:to>
                                    </p:set>
                                  </p:childTnLst>
                                </p:cTn>
                              </p:par>
                              <p:par>
                                <p:cTn id="85" presetID="1" presetClass="exit" presetSubtype="0" fill="hold" grpId="4" nodeType="withEffect">
                                  <p:stCondLst>
                                    <p:cond delay="0"/>
                                  </p:stCondLst>
                                  <p:childTnLst>
                                    <p:set>
                                      <p:cBhvr>
                                        <p:cTn id="86" dur="1" fill="hold">
                                          <p:stCondLst>
                                            <p:cond delay="0"/>
                                          </p:stCondLst>
                                        </p:cTn>
                                        <p:tgtEl>
                                          <p:spTgt spid="143366">
                                            <p:bg/>
                                          </p:spTgt>
                                        </p:tgtEl>
                                        <p:attrNameLst>
                                          <p:attrName>style.visibility</p:attrName>
                                        </p:attrNameLst>
                                      </p:cBhvr>
                                      <p:to>
                                        <p:strVal val="hidden"/>
                                      </p:to>
                                    </p:set>
                                  </p:childTnLst>
                                </p:cTn>
                              </p:par>
                            </p:childTnLst>
                          </p:cTn>
                        </p:par>
                        <p:par>
                          <p:cTn id="87" fill="hold">
                            <p:stCondLst>
                              <p:cond delay="0"/>
                            </p:stCondLst>
                            <p:childTnLst>
                              <p:par>
                                <p:cTn id="88" presetID="1" presetClass="entr" presetSubtype="0" fill="hold" nodeType="afterEffect">
                                  <p:stCondLst>
                                    <p:cond delay="0"/>
                                  </p:stCondLst>
                                  <p:childTnLst>
                                    <p:set>
                                      <p:cBhvr>
                                        <p:cTn id="89" dur="1" fill="hold">
                                          <p:stCondLst>
                                            <p:cond delay="0"/>
                                          </p:stCondLst>
                                        </p:cTn>
                                        <p:tgtEl>
                                          <p:spTgt spid="58"/>
                                        </p:tgtEl>
                                        <p:attrNameLst>
                                          <p:attrName>style.visibility</p:attrName>
                                        </p:attrNameLst>
                                      </p:cBhvr>
                                      <p:to>
                                        <p:strVal val="visible"/>
                                      </p:to>
                                    </p:set>
                                  </p:childTnLst>
                                </p:cTn>
                              </p:par>
                              <p:par>
                                <p:cTn id="90" presetID="35" presetClass="path" presetSubtype="0" accel="50000" decel="50000" fill="hold" nodeType="withEffect">
                                  <p:stCondLst>
                                    <p:cond delay="0"/>
                                  </p:stCondLst>
                                  <p:childTnLst>
                                    <p:animMotion origin="layout" path="M -2.77778E-6 -1.48148E-6 L -0.5309 -0.23912 " pathEditMode="relative" rAng="0" ptsTypes="AA">
                                      <p:cBhvr>
                                        <p:cTn id="91" dur="2000" fill="hold"/>
                                        <p:tgtEl>
                                          <p:spTgt spid="58"/>
                                        </p:tgtEl>
                                        <p:attrNameLst>
                                          <p:attrName>ppt_x</p:attrName>
                                          <p:attrName>ppt_y</p:attrName>
                                        </p:attrNameLst>
                                      </p:cBhvr>
                                      <p:rCtr x="-265" y="-120"/>
                                    </p:animMotion>
                                  </p:childTnLst>
                                </p:cTn>
                              </p:par>
                            </p:childTnLst>
                          </p:cTn>
                        </p:par>
                      </p:childTnLst>
                    </p:cTn>
                  </p:par>
                  <p:par>
                    <p:cTn id="92" fill="hold">
                      <p:stCondLst>
                        <p:cond delay="indefinite"/>
                      </p:stCondLst>
                      <p:childTnLst>
                        <p:par>
                          <p:cTn id="93" fill="hold">
                            <p:stCondLst>
                              <p:cond delay="0"/>
                            </p:stCondLst>
                            <p:childTnLst>
                              <p:par>
                                <p:cTn id="94" presetID="1" presetClass="exit" presetSubtype="0" fill="hold" nodeType="clickEffect">
                                  <p:stCondLst>
                                    <p:cond delay="0"/>
                                  </p:stCondLst>
                                  <p:childTnLst>
                                    <p:set>
                                      <p:cBhvr>
                                        <p:cTn id="95" dur="1" fill="hold">
                                          <p:stCondLst>
                                            <p:cond delay="0"/>
                                          </p:stCondLst>
                                        </p:cTn>
                                        <p:tgtEl>
                                          <p:spTgt spid="58"/>
                                        </p:tgtEl>
                                        <p:attrNameLst>
                                          <p:attrName>style.visibility</p:attrName>
                                        </p:attrNameLst>
                                      </p:cBhvr>
                                      <p:to>
                                        <p:strVal val="hidden"/>
                                      </p:to>
                                    </p:set>
                                  </p:childTnLst>
                                </p:cTn>
                              </p:par>
                            </p:childTnLst>
                          </p:cTn>
                        </p:par>
                        <p:par>
                          <p:cTn id="96" fill="hold">
                            <p:stCondLst>
                              <p:cond delay="0"/>
                            </p:stCondLst>
                            <p:childTnLst>
                              <p:par>
                                <p:cTn id="97" presetID="1" presetClass="entr" presetSubtype="0" fill="hold" nodeType="afterEffect">
                                  <p:stCondLst>
                                    <p:cond delay="0"/>
                                  </p:stCondLst>
                                  <p:childTnLst>
                                    <p:set>
                                      <p:cBhvr>
                                        <p:cTn id="98" dur="1" fill="hold">
                                          <p:stCondLst>
                                            <p:cond delay="0"/>
                                          </p:stCondLst>
                                        </p:cTn>
                                        <p:tgtEl>
                                          <p:spTgt spid="59"/>
                                        </p:tgtEl>
                                        <p:attrNameLst>
                                          <p:attrName>style.visibility</p:attrName>
                                        </p:attrNameLst>
                                      </p:cBhvr>
                                      <p:to>
                                        <p:strVal val="visible"/>
                                      </p:to>
                                    </p:set>
                                  </p:childTnLst>
                                </p:cTn>
                              </p:par>
                              <p:par>
                                <p:cTn id="99" presetID="35" presetClass="path" presetSubtype="0" accel="50000" decel="50000" fill="hold" nodeType="withEffect">
                                  <p:stCondLst>
                                    <p:cond delay="0"/>
                                  </p:stCondLst>
                                  <p:childTnLst>
                                    <p:animMotion origin="layout" path="M -2.77778E-6 -1.48148E-6 L -0.5309 -0.22801 " pathEditMode="relative" rAng="0" ptsTypes="AA">
                                      <p:cBhvr>
                                        <p:cTn id="100" dur="2000" fill="hold"/>
                                        <p:tgtEl>
                                          <p:spTgt spid="59"/>
                                        </p:tgtEl>
                                        <p:attrNameLst>
                                          <p:attrName>ppt_x</p:attrName>
                                          <p:attrName>ppt_y</p:attrName>
                                        </p:attrNameLst>
                                      </p:cBhvr>
                                      <p:rCtr x="-265" y="-1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59" grpId="1" animBg="1"/>
      <p:bldP spid="159" grpId="2" animBg="1"/>
      <p:bldP spid="159" grpId="3" animBg="1"/>
      <p:bldP spid="143366" grpId="0" build="allAtOnce" animBg="1"/>
      <p:bldP spid="143366" grpId="1" build="allAtOnce" animBg="1"/>
      <p:bldP spid="143366" grpId="2" build="allAtOnce" animBg="1"/>
      <p:bldP spid="143366" grpId="3" build="allAtOnce" animBg="1"/>
      <p:bldP spid="143366" grpId="4" build="allAtOnce" animBg="1"/>
      <p:bldP spid="2" grpId="0" animBg="1"/>
      <p:bldP spid="2" grpId="1" animBg="1"/>
      <p:bldP spid="2" grpId="2" animBg="1"/>
      <p:bldP spid="2" grpId="3" animBg="1"/>
      <p:bldP spid="3" grpId="0" animBg="1"/>
      <p:bldP spid="3" grpId="1" animBg="1"/>
      <p:bldP spid="3" grpId="2" animBg="1"/>
      <p:bldP spid="3" grpId="3" animBg="1"/>
      <p:bldP spid="3" grpId="4" animBg="1"/>
      <p:bldP spid="4" grpId="0" animBg="1"/>
      <p:bldP spid="4" grpId="1" animBg="1"/>
      <p:bldP spid="5" grpId="0" animBg="1"/>
      <p:bldP spid="5" grpId="1" animBg="1"/>
      <p:bldP spid="5" grpId="2" animBg="1"/>
      <p:bldP spid="6" grpId="0" animBg="1"/>
      <p:bldP spid="6" grpId="1" animBg="1"/>
      <p:bldP spid="6" grpId="2" animBg="1"/>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WDS And DHCP  on The Same Server? </a:t>
            </a:r>
          </a:p>
        </p:txBody>
      </p:sp>
      <p:pic>
        <p:nvPicPr>
          <p:cNvPr id="5" name="Picture 4" descr="WDS4.png"/>
          <p:cNvPicPr>
            <a:picLocks noChangeAspect="1"/>
          </p:cNvPicPr>
          <p:nvPr/>
        </p:nvPicPr>
        <p:blipFill>
          <a:blip r:embed="rId2"/>
          <a:stretch>
            <a:fillRect/>
          </a:stretch>
        </p:blipFill>
        <p:spPr>
          <a:xfrm>
            <a:off x="1064873" y="951509"/>
            <a:ext cx="9771401" cy="5596240"/>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What I’ve seen…</a:t>
            </a:r>
            <a:endParaRPr lang="en-US" dirty="0"/>
          </a:p>
        </p:txBody>
      </p:sp>
      <p:sp>
        <p:nvSpPr>
          <p:cNvPr id="3" name="Text Placeholder 2"/>
          <p:cNvSpPr>
            <a:spLocks noGrp="1"/>
          </p:cNvSpPr>
          <p:nvPr>
            <p:ph type="body" sz="quarter" idx="10"/>
          </p:nvPr>
        </p:nvSpPr>
        <p:spPr>
          <a:xfrm>
            <a:off x="519112" y="1447799"/>
            <a:ext cx="11149013" cy="1526572"/>
          </a:xfrm>
        </p:spPr>
        <p:txBody>
          <a:bodyPr/>
          <a:lstStyle/>
          <a:p>
            <a:r>
              <a:rPr lang="en-US" dirty="0" smtClean="0"/>
              <a:t>Infrastructure team sets up a new DHCP server</a:t>
            </a:r>
          </a:p>
          <a:p>
            <a:r>
              <a:rPr lang="en-US" dirty="0" smtClean="0"/>
              <a:t>De-commission the old one</a:t>
            </a:r>
          </a:p>
          <a:p>
            <a:r>
              <a:rPr lang="en-US" dirty="0" smtClean="0"/>
              <a:t>AND they forget to set the options for WDS</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Demo</a:t>
            </a:r>
            <a:endParaRPr lang="en-US" dirty="0"/>
          </a:p>
        </p:txBody>
      </p:sp>
      <p:sp>
        <p:nvSpPr>
          <p:cNvPr id="4" name="Title 3"/>
          <p:cNvSpPr>
            <a:spLocks noGrp="1"/>
          </p:cNvSpPr>
          <p:nvPr>
            <p:ph type="ctrTitle"/>
          </p:nvPr>
        </p:nvSpPr>
        <p:spPr/>
        <p:txBody>
          <a:bodyPr/>
          <a:lstStyle/>
          <a:p>
            <a:r>
              <a:rPr lang="en-US" dirty="0" smtClean="0"/>
              <a:t>WDS and DHCP</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WDS and DNS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9) WDS and DNS</a:t>
            </a:r>
            <a:endParaRPr lang="en-US" dirty="0"/>
          </a:p>
        </p:txBody>
      </p:sp>
      <p:sp>
        <p:nvSpPr>
          <p:cNvPr id="8" name="Text Placeholder 7"/>
          <p:cNvSpPr>
            <a:spLocks noGrp="1"/>
          </p:cNvSpPr>
          <p:nvPr>
            <p:ph type="body" sz="quarter" idx="10"/>
          </p:nvPr>
        </p:nvSpPr>
        <p:spPr>
          <a:xfrm>
            <a:off x="519112" y="1042846"/>
            <a:ext cx="11149013" cy="3865674"/>
          </a:xfrm>
        </p:spPr>
        <p:txBody>
          <a:bodyPr/>
          <a:lstStyle/>
          <a:p>
            <a:r>
              <a:rPr lang="en-US" dirty="0" smtClean="0"/>
              <a:t>WDS and DNS running on the same server may introduce a problem</a:t>
            </a:r>
          </a:p>
          <a:p>
            <a:pPr lvl="1"/>
            <a:r>
              <a:rPr lang="en-US" dirty="0" smtClean="0"/>
              <a:t>The DNS service binds to all ports needed by WDS</a:t>
            </a:r>
          </a:p>
          <a:p>
            <a:pPr lvl="2"/>
            <a:r>
              <a:rPr lang="en-US" dirty="0" smtClean="0"/>
              <a:t>The default WDS port range is 64,000 to 65,000</a:t>
            </a:r>
          </a:p>
          <a:p>
            <a:r>
              <a:rPr lang="en-US" dirty="0" smtClean="0"/>
              <a:t>I’ve run into this when DNS is installed first</a:t>
            </a:r>
          </a:p>
          <a:p>
            <a:pPr lvl="1"/>
            <a:r>
              <a:rPr lang="en-US" dirty="0" smtClean="0"/>
              <a:t>Like on a DC running DNS</a:t>
            </a:r>
          </a:p>
          <a:p>
            <a:r>
              <a:rPr lang="en-US" dirty="0" smtClean="0"/>
              <a:t>Or after installing MS08-037</a:t>
            </a:r>
          </a:p>
          <a:p>
            <a:r>
              <a:rPr lang="en-US" dirty="0" smtClean="0"/>
              <a:t>To resolve the issue change the ports for WDS</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Demo</a:t>
            </a:r>
            <a:endParaRPr lang="en-US" dirty="0"/>
          </a:p>
        </p:txBody>
      </p:sp>
      <p:sp>
        <p:nvSpPr>
          <p:cNvPr id="4" name="Title 3"/>
          <p:cNvSpPr>
            <a:spLocks noGrp="1"/>
          </p:cNvSpPr>
          <p:nvPr>
            <p:ph type="ctrTitle"/>
          </p:nvPr>
        </p:nvSpPr>
        <p:spPr/>
        <p:txBody>
          <a:bodyPr/>
          <a:lstStyle/>
          <a:p>
            <a:r>
              <a:rPr lang="en-US" dirty="0" smtClean="0"/>
              <a:t>WDS Ports</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PXE Boot</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Rhonda Layfield</a:t>
            </a:r>
          </a:p>
        </p:txBody>
      </p:sp>
      <p:sp>
        <p:nvSpPr>
          <p:cNvPr id="4099" name="Rectangle 3"/>
          <p:cNvSpPr>
            <a:spLocks noGrp="1" noChangeArrowheads="1"/>
          </p:cNvSpPr>
          <p:nvPr>
            <p:ph type="body" idx="1"/>
          </p:nvPr>
        </p:nvSpPr>
        <p:spPr>
          <a:xfrm>
            <a:off x="519113" y="1447800"/>
            <a:ext cx="11149012" cy="2068259"/>
          </a:xfrm>
        </p:spPr>
        <p:txBody>
          <a:bodyPr/>
          <a:lstStyle/>
          <a:p>
            <a:pPr eaLnBrk="1" hangingPunct="1"/>
            <a:r>
              <a:rPr lang="en-US" dirty="0" smtClean="0"/>
              <a:t>IT industry 30 years</a:t>
            </a:r>
          </a:p>
          <a:p>
            <a:pPr eaLnBrk="1" hangingPunct="1"/>
            <a:r>
              <a:rPr lang="en-US" dirty="0" smtClean="0"/>
              <a:t>Contribute articles to Windows IT Pro </a:t>
            </a:r>
            <a:r>
              <a:rPr lang="en-US" dirty="0" err="1" smtClean="0"/>
              <a:t>mag</a:t>
            </a:r>
            <a:r>
              <a:rPr lang="en-US" dirty="0" smtClean="0"/>
              <a:t> </a:t>
            </a:r>
          </a:p>
          <a:p>
            <a:pPr eaLnBrk="1" hangingPunct="1"/>
            <a:r>
              <a:rPr lang="en-US" dirty="0" smtClean="0"/>
              <a:t>Setup and Deployment MVP</a:t>
            </a:r>
          </a:p>
          <a:p>
            <a:pPr eaLnBrk="1" hangingPunct="1"/>
            <a:r>
              <a:rPr lang="en-US" dirty="0" smtClean="0"/>
              <a:t>Desktop Deployment Product Specialist (DDPS)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19112" y="228600"/>
            <a:ext cx="11149013" cy="1218795"/>
          </a:xfrm>
        </p:spPr>
        <p:txBody>
          <a:bodyPr/>
          <a:lstStyle/>
          <a:p>
            <a:r>
              <a:rPr lang="en-US" dirty="0" smtClean="0"/>
              <a:t>8) Pre-Boot Execution Environment</a:t>
            </a:r>
            <a:br>
              <a:rPr lang="en-US" dirty="0" smtClean="0"/>
            </a:br>
            <a:r>
              <a:rPr lang="en-US" dirty="0" smtClean="0"/>
              <a:t>aka…PXE</a:t>
            </a:r>
          </a:p>
        </p:txBody>
      </p:sp>
      <p:sp>
        <p:nvSpPr>
          <p:cNvPr id="23555" name="Content Placeholder 2"/>
          <p:cNvSpPr>
            <a:spLocks noGrp="1"/>
          </p:cNvSpPr>
          <p:nvPr>
            <p:ph type="body" idx="1"/>
          </p:nvPr>
        </p:nvSpPr>
        <p:spPr>
          <a:xfrm>
            <a:off x="519113" y="1447800"/>
            <a:ext cx="11149012" cy="3305520"/>
          </a:xfrm>
        </p:spPr>
        <p:txBody>
          <a:bodyPr/>
          <a:lstStyle/>
          <a:p>
            <a:r>
              <a:rPr lang="en-US" dirty="0" smtClean="0"/>
              <a:t>PXE Protocol is an extension of DHCP</a:t>
            </a:r>
          </a:p>
          <a:p>
            <a:r>
              <a:rPr lang="en-US" dirty="0" smtClean="0"/>
              <a:t>Created by Intel as a standard with a set of pre-boot services stored in the boot firmware</a:t>
            </a:r>
          </a:p>
          <a:p>
            <a:r>
              <a:rPr lang="en-US" dirty="0" smtClean="0"/>
              <a:t>The goal:</a:t>
            </a:r>
          </a:p>
          <a:p>
            <a:pPr lvl="1"/>
            <a:r>
              <a:rPr lang="en-US" dirty="0" smtClean="0"/>
              <a:t>Perform a network boot</a:t>
            </a:r>
          </a:p>
          <a:p>
            <a:pPr lvl="1"/>
            <a:r>
              <a:rPr lang="en-US" dirty="0" smtClean="0"/>
              <a:t>Find and download a network boot program (NBP) from a Network Boot Server (NBS)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The PXE Process</a:t>
            </a:r>
          </a:p>
        </p:txBody>
      </p:sp>
      <p:sp>
        <p:nvSpPr>
          <p:cNvPr id="23555" name="Content Placeholder 2"/>
          <p:cNvSpPr>
            <a:spLocks noGrp="1"/>
          </p:cNvSpPr>
          <p:nvPr>
            <p:ph type="body" idx="1"/>
          </p:nvPr>
        </p:nvSpPr>
        <p:spPr>
          <a:xfrm>
            <a:off x="519113" y="1447800"/>
            <a:ext cx="11149012" cy="2252924"/>
          </a:xfrm>
        </p:spPr>
        <p:txBody>
          <a:bodyPr/>
          <a:lstStyle/>
          <a:p>
            <a:r>
              <a:rPr lang="en-US" dirty="0" smtClean="0"/>
              <a:t>From the client</a:t>
            </a:r>
          </a:p>
          <a:p>
            <a:pPr lvl="1"/>
            <a:r>
              <a:rPr lang="en-US" dirty="0" smtClean="0"/>
              <a:t>Client receives an IP address</a:t>
            </a:r>
          </a:p>
          <a:p>
            <a:pPr lvl="1"/>
            <a:r>
              <a:rPr lang="en-US" dirty="0" smtClean="0"/>
              <a:t>Discovers a Network Boot Server (NBS)</a:t>
            </a:r>
          </a:p>
          <a:p>
            <a:pPr lvl="1"/>
            <a:r>
              <a:rPr lang="en-US" dirty="0" smtClean="0"/>
              <a:t>Downloads the Network Boot Program (NBP) from the NBS (TFTP) and executes it</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Subnets, Routers and Switches OH NO!</a:t>
            </a:r>
            <a:endParaRPr lang="en-US" dirty="0"/>
          </a:p>
        </p:txBody>
      </p:sp>
      <p:sp>
        <p:nvSpPr>
          <p:cNvPr id="6" name="Text Placeholder 5"/>
          <p:cNvSpPr>
            <a:spLocks noGrp="1"/>
          </p:cNvSpPr>
          <p:nvPr>
            <p:ph type="body" sz="quarter" idx="10"/>
          </p:nvPr>
        </p:nvSpPr>
        <p:spPr/>
        <p:txBody>
          <a:bodyPr/>
          <a:lstStyle/>
          <a:p>
            <a:pPr lvl="0">
              <a:defRPr/>
            </a:pPr>
            <a:r>
              <a:rPr lang="en-US" dirty="0" smtClean="0"/>
              <a:t>All PXE / DHCP traffic is local traffic only</a:t>
            </a:r>
          </a:p>
          <a:p>
            <a:pPr lvl="1"/>
            <a:r>
              <a:rPr lang="en-US" dirty="0" smtClean="0"/>
              <a:t>DHCP – port UDP 67</a:t>
            </a:r>
          </a:p>
          <a:p>
            <a:pPr lvl="1"/>
            <a:r>
              <a:rPr lang="en-US" dirty="0" smtClean="0"/>
              <a:t>PXE traffic – port UDP 4011</a:t>
            </a:r>
          </a:p>
          <a:p>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PXE Server Settings</a:t>
            </a:r>
          </a:p>
        </p:txBody>
      </p:sp>
      <p:pic>
        <p:nvPicPr>
          <p:cNvPr id="2050" name="Picture 2" descr="C:\Users\Rhonda\AppData\Local\Temp\VMwareDnD\830bf65d\WDS5.png"/>
          <p:cNvPicPr>
            <a:picLocks noChangeAspect="1" noChangeArrowheads="1"/>
          </p:cNvPicPr>
          <p:nvPr/>
        </p:nvPicPr>
        <p:blipFill>
          <a:blip r:embed="rId3"/>
          <a:srcRect/>
          <a:stretch>
            <a:fillRect/>
          </a:stretch>
        </p:blipFill>
        <p:spPr bwMode="auto">
          <a:xfrm>
            <a:off x="706591" y="879659"/>
            <a:ext cx="10347342" cy="5926091"/>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02231" y="240355"/>
            <a:ext cx="11786594" cy="758952"/>
          </a:xfrm>
        </p:spPr>
        <p:txBody>
          <a:bodyPr>
            <a:noAutofit/>
          </a:bodyPr>
          <a:lstStyle/>
          <a:p>
            <a:pPr>
              <a:defRPr/>
            </a:pPr>
            <a:r>
              <a:rPr lang="en-US" dirty="0" smtClean="0"/>
              <a:t>Known clients are </a:t>
            </a:r>
            <a:r>
              <a:rPr lang="en-US" dirty="0" err="1" smtClean="0"/>
              <a:t>Prestaged</a:t>
            </a:r>
            <a:r>
              <a:rPr lang="en-US" dirty="0" smtClean="0"/>
              <a:t> in Active Directory</a:t>
            </a:r>
          </a:p>
        </p:txBody>
      </p:sp>
      <p:pic>
        <p:nvPicPr>
          <p:cNvPr id="68611" name="Picture 3" descr="GUID1"/>
          <p:cNvPicPr>
            <a:picLocks noChangeAspect="1" noChangeArrowheads="1"/>
          </p:cNvPicPr>
          <p:nvPr/>
        </p:nvPicPr>
        <p:blipFill>
          <a:blip r:embed="rId3" cstate="print"/>
          <a:srcRect/>
          <a:stretch>
            <a:fillRect/>
          </a:stretch>
        </p:blipFill>
        <p:spPr bwMode="auto">
          <a:xfrm>
            <a:off x="1003039" y="1058092"/>
            <a:ext cx="10269509" cy="573532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a:defRPr/>
            </a:pPr>
            <a:r>
              <a:rPr lang="en-US" dirty="0" err="1" smtClean="0"/>
              <a:t>Prestaging</a:t>
            </a:r>
            <a:r>
              <a:rPr lang="en-US" dirty="0" smtClean="0"/>
              <a:t> and The GUID</a:t>
            </a:r>
          </a:p>
        </p:txBody>
      </p:sp>
      <p:pic>
        <p:nvPicPr>
          <p:cNvPr id="69635" name="Picture 3" descr="GUID2"/>
          <p:cNvPicPr>
            <a:picLocks noChangeAspect="1" noChangeArrowheads="1"/>
          </p:cNvPicPr>
          <p:nvPr/>
        </p:nvPicPr>
        <p:blipFill>
          <a:blip r:embed="rId3" cstate="print"/>
          <a:srcRect/>
          <a:stretch>
            <a:fillRect/>
          </a:stretch>
        </p:blipFill>
        <p:spPr bwMode="auto">
          <a:xfrm>
            <a:off x="203148" y="1371600"/>
            <a:ext cx="5599241" cy="3600450"/>
          </a:xfrm>
          <a:prstGeom prst="rect">
            <a:avLst/>
          </a:prstGeom>
          <a:noFill/>
          <a:ln w="9525">
            <a:noFill/>
            <a:miter lim="800000"/>
            <a:headEnd/>
            <a:tailEnd/>
          </a:ln>
        </p:spPr>
      </p:pic>
      <p:sp>
        <p:nvSpPr>
          <p:cNvPr id="69637" name="Text Box 5"/>
          <p:cNvSpPr txBox="1">
            <a:spLocks noChangeArrowheads="1"/>
          </p:cNvSpPr>
          <p:nvPr/>
        </p:nvSpPr>
        <p:spPr bwMode="auto">
          <a:xfrm>
            <a:off x="6523983" y="4876801"/>
            <a:ext cx="4750680" cy="274637"/>
          </a:xfrm>
          <a:prstGeom prst="rect">
            <a:avLst/>
          </a:prstGeom>
          <a:noFill/>
          <a:ln w="9525">
            <a:noFill/>
            <a:miter lim="800000"/>
            <a:headEnd/>
            <a:tailEnd/>
          </a:ln>
        </p:spPr>
        <p:txBody>
          <a:bodyPr>
            <a:spAutoFit/>
          </a:bodyPr>
          <a:lstStyle/>
          <a:p>
            <a:pPr>
              <a:spcBef>
                <a:spcPct val="50000"/>
              </a:spcBef>
            </a:pPr>
            <a:r>
              <a:rPr lang="en-US" sz="1200" dirty="0">
                <a:effectLst/>
              </a:rPr>
              <a:t>564D49219C768546A956C310ED7D2BF6</a:t>
            </a:r>
          </a:p>
        </p:txBody>
      </p:sp>
      <p:grpSp>
        <p:nvGrpSpPr>
          <p:cNvPr id="7" name="Group 6"/>
          <p:cNvGrpSpPr/>
          <p:nvPr/>
        </p:nvGrpSpPr>
        <p:grpSpPr>
          <a:xfrm>
            <a:off x="5920892" y="2667000"/>
            <a:ext cx="6064787" cy="3900488"/>
            <a:chOff x="5920892" y="2667000"/>
            <a:chExt cx="6064787" cy="3900488"/>
          </a:xfrm>
        </p:grpSpPr>
        <p:pic>
          <p:nvPicPr>
            <p:cNvPr id="69636" name="Picture 4" descr="GUID3"/>
            <p:cNvPicPr>
              <a:picLocks noChangeAspect="1" noChangeArrowheads="1"/>
            </p:cNvPicPr>
            <p:nvPr/>
          </p:nvPicPr>
          <p:blipFill>
            <a:blip r:embed="rId4" cstate="print"/>
            <a:srcRect/>
            <a:stretch>
              <a:fillRect/>
            </a:stretch>
          </p:blipFill>
          <p:spPr bwMode="auto">
            <a:xfrm>
              <a:off x="5920892" y="2667000"/>
              <a:ext cx="6064787" cy="3900488"/>
            </a:xfrm>
            <a:prstGeom prst="rect">
              <a:avLst/>
            </a:prstGeom>
            <a:noFill/>
            <a:ln w="9525">
              <a:noFill/>
              <a:miter lim="800000"/>
              <a:headEnd/>
              <a:tailEnd/>
            </a:ln>
          </p:spPr>
        </p:pic>
        <p:sp>
          <p:nvSpPr>
            <p:cNvPr id="6" name="TextBox 5"/>
            <p:cNvSpPr txBox="1"/>
            <p:nvPr/>
          </p:nvSpPr>
          <p:spPr>
            <a:xfrm>
              <a:off x="6567002" y="4883259"/>
              <a:ext cx="4162097" cy="276999"/>
            </a:xfrm>
            <a:prstGeom prst="rect">
              <a:avLst/>
            </a:prstGeom>
            <a:noFill/>
          </p:spPr>
          <p:txBody>
            <a:bodyPr wrap="square" lIns="0" tIns="0" rIns="0" bIns="0" rtlCol="0">
              <a:spAutoFit/>
            </a:bodyPr>
            <a:lstStyle/>
            <a:p>
              <a:r>
                <a:rPr lang="en-US" dirty="0" smtClean="0">
                  <a:solidFill>
                    <a:schemeClr val="bg1"/>
                  </a:solidFill>
                </a:rPr>
                <a:t>00000000000000000000005056C00008</a:t>
              </a:r>
            </a:p>
          </p:txBody>
        </p:sp>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a:defRPr/>
            </a:pPr>
            <a:r>
              <a:rPr lang="en-US" dirty="0" smtClean="0"/>
              <a:t>Use a Specific WDS Server </a:t>
            </a:r>
          </a:p>
        </p:txBody>
      </p:sp>
      <p:pic>
        <p:nvPicPr>
          <p:cNvPr id="70659" name="Picture 3" descr="Direct WDS server"/>
          <p:cNvPicPr>
            <a:picLocks noChangeAspect="1" noChangeArrowheads="1"/>
          </p:cNvPicPr>
          <p:nvPr/>
        </p:nvPicPr>
        <p:blipFill>
          <a:blip r:embed="rId3" cstate="print"/>
          <a:srcRect/>
          <a:stretch>
            <a:fillRect/>
          </a:stretch>
        </p:blipFill>
        <p:spPr bwMode="auto">
          <a:xfrm>
            <a:off x="1117309" y="1282700"/>
            <a:ext cx="8735325" cy="55133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From The Client</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Known Client PXE boot</a:t>
            </a:r>
          </a:p>
        </p:txBody>
      </p:sp>
      <p:sp>
        <p:nvSpPr>
          <p:cNvPr id="4" name="Text Placeholder 3"/>
          <p:cNvSpPr>
            <a:spLocks noGrp="1"/>
          </p:cNvSpPr>
          <p:nvPr>
            <p:ph type="body" idx="1"/>
          </p:nvPr>
        </p:nvSpPr>
        <p:spPr/>
        <p:txBody>
          <a:bodyPr/>
          <a:lstStyle/>
          <a:p>
            <a:endParaRPr lang="en-US"/>
          </a:p>
        </p:txBody>
      </p:sp>
      <p:pic>
        <p:nvPicPr>
          <p:cNvPr id="24579" name="Picture 5" descr="pxecapnext2"/>
          <p:cNvPicPr>
            <a:picLocks noChangeAspect="1" noChangeArrowheads="1"/>
          </p:cNvPicPr>
          <p:nvPr/>
        </p:nvPicPr>
        <p:blipFill>
          <a:blip r:embed="rId3"/>
          <a:srcRect/>
          <a:stretch>
            <a:fillRect/>
          </a:stretch>
        </p:blipFill>
        <p:spPr bwMode="auto">
          <a:xfrm>
            <a:off x="304721" y="990600"/>
            <a:ext cx="11443952" cy="47704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Unknown Clients</a:t>
            </a:r>
          </a:p>
        </p:txBody>
      </p:sp>
      <p:sp>
        <p:nvSpPr>
          <p:cNvPr id="6" name="Text Placeholder 5"/>
          <p:cNvSpPr>
            <a:spLocks noGrp="1"/>
          </p:cNvSpPr>
          <p:nvPr>
            <p:ph type="body" idx="1"/>
          </p:nvPr>
        </p:nvSpPr>
        <p:spPr/>
        <p:txBody>
          <a:bodyPr/>
          <a:lstStyle/>
          <a:p>
            <a:endParaRPr lang="en-US"/>
          </a:p>
        </p:txBody>
      </p:sp>
      <p:pic>
        <p:nvPicPr>
          <p:cNvPr id="25603" name="Picture 4" descr="VSI1"/>
          <p:cNvPicPr>
            <a:picLocks noChangeAspect="1" noChangeArrowheads="1"/>
          </p:cNvPicPr>
          <p:nvPr/>
        </p:nvPicPr>
        <p:blipFill>
          <a:blip r:embed="rId3"/>
          <a:srcRect/>
          <a:stretch>
            <a:fillRect/>
          </a:stretch>
        </p:blipFill>
        <p:spPr bwMode="auto">
          <a:xfrm>
            <a:off x="304721" y="939800"/>
            <a:ext cx="11579384" cy="4826000"/>
          </a:xfrm>
          <a:prstGeom prst="rect">
            <a:avLst/>
          </a:prstGeom>
          <a:noFill/>
          <a:ln w="9525">
            <a:noFill/>
            <a:miter lim="800000"/>
            <a:headEnd/>
            <a:tailEnd/>
          </a:ln>
        </p:spPr>
      </p:pic>
      <p:sp>
        <p:nvSpPr>
          <p:cNvPr id="25604" name="Rectangle 5"/>
          <p:cNvSpPr>
            <a:spLocks noChangeArrowheads="1"/>
          </p:cNvSpPr>
          <p:nvPr/>
        </p:nvSpPr>
        <p:spPr bwMode="auto">
          <a:xfrm>
            <a:off x="292024" y="2774950"/>
            <a:ext cx="2653609" cy="349250"/>
          </a:xfrm>
          <a:prstGeom prst="rect">
            <a:avLst/>
          </a:prstGeom>
          <a:noFill/>
          <a:ln w="25400">
            <a:solidFill>
              <a:srgbClr val="FF0000"/>
            </a:solidFill>
            <a:miter lim="800000"/>
            <a:headEnd/>
            <a:tailEnd/>
          </a:ln>
        </p:spPr>
        <p:txBody>
          <a:bodyPr wrap="none" anchor="ctr"/>
          <a:lstStyle/>
          <a:p>
            <a:endParaRPr lang="en-US"/>
          </a:p>
        </p:txBody>
      </p:sp>
      <p:sp>
        <p:nvSpPr>
          <p:cNvPr id="25605" name="Rectangle 6"/>
          <p:cNvSpPr>
            <a:spLocks noChangeArrowheads="1"/>
          </p:cNvSpPr>
          <p:nvPr/>
        </p:nvSpPr>
        <p:spPr bwMode="auto">
          <a:xfrm>
            <a:off x="251726" y="3200401"/>
            <a:ext cx="11579384" cy="2125663"/>
          </a:xfrm>
          <a:prstGeom prst="rect">
            <a:avLst/>
          </a:prstGeom>
          <a:noFill/>
          <a:ln w="25400">
            <a:solidFill>
              <a:srgbClr val="FF0000"/>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What </a:t>
            </a:r>
            <a:r>
              <a:rPr lang="en-US" dirty="0" smtClean="0"/>
              <a:t>We’ll Cover</a:t>
            </a:r>
          </a:p>
        </p:txBody>
      </p:sp>
      <p:sp>
        <p:nvSpPr>
          <p:cNvPr id="4099" name="Rectangle 3"/>
          <p:cNvSpPr>
            <a:spLocks noGrp="1" noChangeArrowheads="1"/>
          </p:cNvSpPr>
          <p:nvPr>
            <p:ph type="body" idx="1"/>
          </p:nvPr>
        </p:nvSpPr>
        <p:spPr>
          <a:xfrm>
            <a:off x="519113" y="1447800"/>
            <a:ext cx="11149012" cy="5792355"/>
          </a:xfrm>
        </p:spPr>
        <p:txBody>
          <a:bodyPr/>
          <a:lstStyle/>
          <a:p>
            <a:pPr eaLnBrk="1" hangingPunct="1"/>
            <a:r>
              <a:rPr lang="en-US" dirty="0" smtClean="0"/>
              <a:t>Installation and configuration issues</a:t>
            </a:r>
          </a:p>
          <a:p>
            <a:pPr lvl="1"/>
            <a:r>
              <a:rPr lang="en-US" dirty="0" smtClean="0"/>
              <a:t>WDS and other services</a:t>
            </a:r>
          </a:p>
          <a:p>
            <a:pPr lvl="2"/>
            <a:r>
              <a:rPr lang="en-US" dirty="0" smtClean="0"/>
              <a:t>DNS and DHCP</a:t>
            </a:r>
          </a:p>
          <a:p>
            <a:pPr lvl="1"/>
            <a:r>
              <a:rPr lang="en-US" dirty="0" err="1" smtClean="0"/>
              <a:t>WinPE</a:t>
            </a:r>
            <a:r>
              <a:rPr lang="en-US" dirty="0" smtClean="0"/>
              <a:t> problems</a:t>
            </a:r>
          </a:p>
          <a:p>
            <a:pPr lvl="1"/>
            <a:r>
              <a:rPr lang="en-US" dirty="0" smtClean="0"/>
              <a:t>PXE Boot </a:t>
            </a:r>
          </a:p>
          <a:p>
            <a:r>
              <a:rPr lang="en-US" dirty="0" smtClean="0"/>
              <a:t>Create an Image to Deploy</a:t>
            </a:r>
          </a:p>
          <a:p>
            <a:r>
              <a:rPr lang="en-US" dirty="0" smtClean="0"/>
              <a:t>Deploy an Image</a:t>
            </a:r>
          </a:p>
          <a:p>
            <a:pPr lvl="1"/>
            <a:r>
              <a:rPr lang="en-US" dirty="0" smtClean="0"/>
              <a:t>Known client settings not recognized</a:t>
            </a:r>
          </a:p>
          <a:p>
            <a:pPr lvl="1"/>
            <a:r>
              <a:rPr lang="en-US" dirty="0" smtClean="0"/>
              <a:t>Multicast issues</a:t>
            </a:r>
          </a:p>
          <a:p>
            <a:pPr marL="514350" indent="-514350">
              <a:buNone/>
            </a:pPr>
            <a:endParaRPr lang="en-US" dirty="0" smtClean="0"/>
          </a:p>
          <a:p>
            <a:pPr lvl="1"/>
            <a:endParaRPr lang="en-US" dirty="0" smtClean="0"/>
          </a:p>
          <a:p>
            <a:pPr lvl="1"/>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NBS or NBP </a:t>
            </a:r>
            <a:endParaRPr lang="en-US" dirty="0"/>
          </a:p>
        </p:txBody>
      </p:sp>
      <p:sp>
        <p:nvSpPr>
          <p:cNvPr id="6" name="Text Placeholder 5"/>
          <p:cNvSpPr>
            <a:spLocks noGrp="1"/>
          </p:cNvSpPr>
          <p:nvPr>
            <p:ph type="body" idx="1"/>
          </p:nvPr>
        </p:nvSpPr>
        <p:spPr/>
        <p:txBody>
          <a:bodyPr/>
          <a:lstStyle/>
          <a:p>
            <a:endParaRPr lang="en-US"/>
          </a:p>
        </p:txBody>
      </p:sp>
      <p:pic>
        <p:nvPicPr>
          <p:cNvPr id="40962" name="Picture 2"/>
          <p:cNvPicPr>
            <a:picLocks noChangeAspect="1" noChangeArrowheads="1"/>
          </p:cNvPicPr>
          <p:nvPr/>
        </p:nvPicPr>
        <p:blipFill>
          <a:blip r:embed="rId2"/>
          <a:srcRect/>
          <a:stretch>
            <a:fillRect/>
          </a:stretch>
        </p:blipFill>
        <p:spPr bwMode="auto">
          <a:xfrm>
            <a:off x="562223" y="1227787"/>
            <a:ext cx="10897839" cy="4541949"/>
          </a:xfrm>
          <a:prstGeom prst="rect">
            <a:avLst/>
          </a:prstGeom>
          <a:noFill/>
          <a:ln w="9525">
            <a:solidFill>
              <a:schemeClr val="tx1"/>
            </a:solidFill>
            <a:miter lim="800000"/>
            <a:headEnd/>
            <a:tailEnd/>
          </a:ln>
        </p:spPr>
      </p:pic>
      <p:sp>
        <p:nvSpPr>
          <p:cNvPr id="4" name="Rectangle 3"/>
          <p:cNvSpPr/>
          <p:nvPr/>
        </p:nvSpPr>
        <p:spPr bwMode="auto">
          <a:xfrm>
            <a:off x="566523" y="2073499"/>
            <a:ext cx="10815436" cy="631064"/>
          </a:xfrm>
          <a:prstGeom prst="rect">
            <a:avLst/>
          </a:prstGeom>
          <a:noFill/>
          <a:ln w="50800" cap="rnd">
            <a:solidFill>
              <a:schemeClr val="accent6"/>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TextBox 4"/>
          <p:cNvSpPr txBox="1"/>
          <p:nvPr/>
        </p:nvSpPr>
        <p:spPr>
          <a:xfrm>
            <a:off x="1854074" y="3902299"/>
            <a:ext cx="6918446" cy="461665"/>
          </a:xfrm>
          <a:prstGeom prst="rect">
            <a:avLst/>
          </a:prstGeom>
          <a:noFill/>
        </p:spPr>
        <p:txBody>
          <a:bodyPr wrap="square" rtlCol="0">
            <a:spAutoFit/>
          </a:bodyPr>
          <a:lstStyle/>
          <a:p>
            <a:r>
              <a:rPr lang="en-US" sz="2400" b="1" dirty="0" err="1" smtClean="0">
                <a:solidFill>
                  <a:srgbClr val="FF0000"/>
                </a:solidFill>
              </a:rPr>
              <a:t>Mis</a:t>
            </a:r>
            <a:r>
              <a:rPr lang="en-US" sz="2400" b="1" dirty="0" smtClean="0">
                <a:solidFill>
                  <a:srgbClr val="FF0000"/>
                </a:solidFill>
              </a:rPr>
              <a:t>-configured Switch or Router</a:t>
            </a:r>
            <a:endParaRPr lang="en-US" sz="2400"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PXE Issues</a:t>
            </a:r>
          </a:p>
        </p:txBody>
      </p:sp>
      <p:sp>
        <p:nvSpPr>
          <p:cNvPr id="23555" name="Content Placeholder 2"/>
          <p:cNvSpPr>
            <a:spLocks noGrp="1"/>
          </p:cNvSpPr>
          <p:nvPr>
            <p:ph type="body" idx="1"/>
          </p:nvPr>
        </p:nvSpPr>
        <p:spPr>
          <a:xfrm>
            <a:off x="519113" y="1447800"/>
            <a:ext cx="11149012" cy="2289858"/>
          </a:xfrm>
        </p:spPr>
        <p:txBody>
          <a:bodyPr/>
          <a:lstStyle/>
          <a:p>
            <a:r>
              <a:rPr lang="en-US" dirty="0" smtClean="0"/>
              <a:t>IP helpers configured properly on your switches and routers are more reliable</a:t>
            </a:r>
          </a:p>
          <a:p>
            <a:r>
              <a:rPr lang="en-US" dirty="0" smtClean="0"/>
              <a:t>Older PXE ROMs have issues with DHCP options 60,66,67 </a:t>
            </a:r>
          </a:p>
          <a:p>
            <a:pPr lvl="1"/>
            <a:r>
              <a:rPr lang="en-US" dirty="0" smtClean="0"/>
              <a:t>Options 66 &amp; 67 are referred to as a Network Boot Referral (NBR)</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Windows Pre Installation Environment:</a:t>
            </a:r>
            <a:br>
              <a:rPr lang="en-US" dirty="0" smtClean="0"/>
            </a:br>
            <a:r>
              <a:rPr lang="en-US" dirty="0" err="1" smtClean="0"/>
              <a:t>WinPE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7) </a:t>
            </a:r>
            <a:r>
              <a:rPr lang="en-US" dirty="0" err="1" smtClean="0"/>
              <a:t>WinPE</a:t>
            </a:r>
            <a:endParaRPr lang="en-US" dirty="0"/>
          </a:p>
        </p:txBody>
      </p:sp>
      <p:sp>
        <p:nvSpPr>
          <p:cNvPr id="4" name="Text Placeholder 3"/>
          <p:cNvSpPr>
            <a:spLocks noGrp="1"/>
          </p:cNvSpPr>
          <p:nvPr>
            <p:ph type="body" sz="quarter" idx="10"/>
          </p:nvPr>
        </p:nvSpPr>
        <p:spPr>
          <a:xfrm>
            <a:off x="519112" y="1447799"/>
            <a:ext cx="11149013" cy="3865674"/>
          </a:xfrm>
        </p:spPr>
        <p:txBody>
          <a:bodyPr/>
          <a:lstStyle/>
          <a:p>
            <a:r>
              <a:rPr lang="en-US" dirty="0" smtClean="0"/>
              <a:t>You can create your own custom </a:t>
            </a:r>
            <a:r>
              <a:rPr lang="en-US" dirty="0" err="1" smtClean="0"/>
              <a:t>WinPE</a:t>
            </a:r>
            <a:endParaRPr lang="en-US" dirty="0" smtClean="0"/>
          </a:p>
          <a:p>
            <a:pPr lvl="1"/>
            <a:r>
              <a:rPr lang="en-US" dirty="0" smtClean="0"/>
              <a:t>Using the Windows Automated Installation Kit (WAIK)</a:t>
            </a:r>
          </a:p>
          <a:p>
            <a:pPr lvl="2"/>
            <a:r>
              <a:rPr lang="en-US" dirty="0" err="1" smtClean="0"/>
              <a:t>Copype</a:t>
            </a:r>
            <a:r>
              <a:rPr lang="en-US" dirty="0" smtClean="0"/>
              <a:t> utility</a:t>
            </a:r>
          </a:p>
          <a:p>
            <a:r>
              <a:rPr lang="en-US" dirty="0" err="1" smtClean="0"/>
              <a:t>WinPE</a:t>
            </a:r>
            <a:r>
              <a:rPr lang="en-US" dirty="0" smtClean="0"/>
              <a:t> found on a Windows 7 or Server 2008 R2 DVD (or .ISO)</a:t>
            </a:r>
          </a:p>
          <a:p>
            <a:pPr lvl="1"/>
            <a:r>
              <a:rPr lang="en-US" dirty="0" smtClean="0"/>
              <a:t>\Sources folder</a:t>
            </a:r>
          </a:p>
          <a:p>
            <a:pPr lvl="1"/>
            <a:r>
              <a:rPr lang="en-US" dirty="0" smtClean="0"/>
              <a:t>Named Boot.wim</a:t>
            </a:r>
          </a:p>
          <a:p>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a:t>
            </a:r>
            <a:r>
              <a:rPr lang="en-US" dirty="0" err="1" smtClean="0"/>
              <a:t>WinPE</a:t>
            </a:r>
            <a:r>
              <a:rPr lang="en-US" dirty="0" smtClean="0"/>
              <a:t> To Use…</a:t>
            </a:r>
            <a:endParaRPr lang="en-US" dirty="0"/>
          </a:p>
        </p:txBody>
      </p:sp>
      <p:sp>
        <p:nvSpPr>
          <p:cNvPr id="3" name="Text Placeholder 2"/>
          <p:cNvSpPr>
            <a:spLocks noGrp="1"/>
          </p:cNvSpPr>
          <p:nvPr>
            <p:ph type="body" idx="1"/>
          </p:nvPr>
        </p:nvSpPr>
        <p:spPr>
          <a:xfrm>
            <a:off x="519113" y="1029784"/>
            <a:ext cx="11149012" cy="5232202"/>
          </a:xfrm>
        </p:spPr>
        <p:txBody>
          <a:bodyPr/>
          <a:lstStyle/>
          <a:p>
            <a:r>
              <a:rPr lang="en-US" dirty="0" smtClean="0"/>
              <a:t>The most current is always best</a:t>
            </a:r>
          </a:p>
          <a:p>
            <a:r>
              <a:rPr lang="en-US" dirty="0" smtClean="0"/>
              <a:t>Windows 7 SP1 Boot.wim can deploy</a:t>
            </a:r>
          </a:p>
          <a:p>
            <a:pPr lvl="1"/>
            <a:r>
              <a:rPr lang="en-US" dirty="0" smtClean="0"/>
              <a:t>Vista SP1</a:t>
            </a:r>
          </a:p>
          <a:p>
            <a:pPr lvl="1"/>
            <a:r>
              <a:rPr lang="en-US" dirty="0" smtClean="0"/>
              <a:t>Windows Server 2003 R2</a:t>
            </a:r>
          </a:p>
          <a:p>
            <a:pPr lvl="1"/>
            <a:r>
              <a:rPr lang="en-US" dirty="0" smtClean="0"/>
              <a:t>Windows 7 &amp; SP1</a:t>
            </a:r>
          </a:p>
          <a:p>
            <a:pPr lvl="1"/>
            <a:r>
              <a:rPr lang="en-US" dirty="0" smtClean="0"/>
              <a:t>Server 2008 &amp; R2 &amp; SP1</a:t>
            </a:r>
          </a:p>
          <a:p>
            <a:r>
              <a:rPr lang="en-US" dirty="0" smtClean="0"/>
              <a:t>Accidently use a Vista or Vista SP1 boot.wim?</a:t>
            </a:r>
          </a:p>
          <a:p>
            <a:pPr lvl="1"/>
            <a:r>
              <a:rPr lang="en-US" dirty="0" smtClean="0"/>
              <a:t>Vista boot.wim cannot deploy W7 or 2K8 R2</a:t>
            </a:r>
          </a:p>
          <a:p>
            <a:pPr lvl="1"/>
            <a:r>
              <a:rPr lang="en-US" dirty="0" smtClean="0"/>
              <a:t>Failure on the Offline servicing pass even if it’s not configured to install patches</a:t>
            </a:r>
          </a:p>
          <a:p>
            <a:pPr lvl="1"/>
            <a:r>
              <a:rPr lang="en-US" dirty="0" smtClean="0"/>
              <a:t>The error looks like this: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an Old Boot.wim</a:t>
            </a:r>
            <a:endParaRPr lang="en-US" dirty="0"/>
          </a:p>
        </p:txBody>
      </p:sp>
      <p:pic>
        <p:nvPicPr>
          <p:cNvPr id="39938" name="Picture 2"/>
          <p:cNvPicPr>
            <a:picLocks noChangeAspect="1" noChangeArrowheads="1"/>
          </p:cNvPicPr>
          <p:nvPr/>
        </p:nvPicPr>
        <p:blipFill>
          <a:blip r:embed="rId2"/>
          <a:srcRect/>
          <a:stretch>
            <a:fillRect/>
          </a:stretch>
        </p:blipFill>
        <p:spPr bwMode="auto">
          <a:xfrm>
            <a:off x="748501" y="966651"/>
            <a:ext cx="10115573" cy="583909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Demo</a:t>
            </a:r>
            <a:endParaRPr lang="en-US" dirty="0"/>
          </a:p>
        </p:txBody>
      </p:sp>
      <p:sp>
        <p:nvSpPr>
          <p:cNvPr id="4" name="Title 3"/>
          <p:cNvSpPr>
            <a:spLocks noGrp="1"/>
          </p:cNvSpPr>
          <p:nvPr>
            <p:ph type="ctrTitle"/>
          </p:nvPr>
        </p:nvSpPr>
        <p:spPr/>
        <p:txBody>
          <a:bodyPr/>
          <a:lstStyle/>
          <a:p>
            <a:r>
              <a:rPr lang="en-US" dirty="0" err="1" smtClean="0"/>
              <a:t>WinPE</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WinPE</a:t>
            </a:r>
            <a:r>
              <a:rPr lang="en-US" dirty="0" smtClean="0"/>
              <a:t> and </a:t>
            </a:r>
            <a:r>
              <a:rPr lang="en-US" dirty="0" err="1" smtClean="0"/>
              <a:t>Archictectures</a:t>
            </a:r>
            <a:endParaRPr lang="en-US" dirty="0"/>
          </a:p>
        </p:txBody>
      </p:sp>
      <p:sp>
        <p:nvSpPr>
          <p:cNvPr id="6" name="Text Placeholder 5"/>
          <p:cNvSpPr>
            <a:spLocks noGrp="1"/>
          </p:cNvSpPr>
          <p:nvPr>
            <p:ph type="body" idx="1"/>
          </p:nvPr>
        </p:nvSpPr>
        <p:spPr>
          <a:xfrm>
            <a:off x="519113" y="1447800"/>
            <a:ext cx="11149012" cy="2000548"/>
          </a:xfrm>
        </p:spPr>
        <p:txBody>
          <a:bodyPr/>
          <a:lstStyle/>
          <a:p>
            <a:r>
              <a:rPr lang="en-US" dirty="0" smtClean="0"/>
              <a:t>Boot a x86 </a:t>
            </a:r>
            <a:r>
              <a:rPr lang="en-US" dirty="0" err="1" smtClean="0"/>
              <a:t>WinPE</a:t>
            </a:r>
            <a:endParaRPr lang="en-US" dirty="0" smtClean="0"/>
          </a:p>
          <a:p>
            <a:pPr lvl="1"/>
            <a:r>
              <a:rPr lang="en-US" dirty="0" smtClean="0"/>
              <a:t>Both x86 and x64 install images</a:t>
            </a:r>
          </a:p>
          <a:p>
            <a:r>
              <a:rPr lang="en-US" dirty="0" smtClean="0"/>
              <a:t>Boot a x64 </a:t>
            </a:r>
            <a:r>
              <a:rPr lang="en-US" dirty="0" err="1" smtClean="0"/>
              <a:t>WinPE</a:t>
            </a:r>
            <a:endParaRPr lang="en-US" dirty="0" smtClean="0"/>
          </a:p>
          <a:p>
            <a:pPr lvl="1"/>
            <a:r>
              <a:rPr lang="en-US" dirty="0" smtClean="0"/>
              <a:t>Only x64 install images</a:t>
            </a:r>
            <a:endParaRPr 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WDS Permissions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I’ve seen…</a:t>
            </a:r>
            <a:endParaRPr lang="en-US" dirty="0"/>
          </a:p>
        </p:txBody>
      </p:sp>
      <p:sp>
        <p:nvSpPr>
          <p:cNvPr id="6" name="Text Placeholder 5"/>
          <p:cNvSpPr>
            <a:spLocks noGrp="1"/>
          </p:cNvSpPr>
          <p:nvPr>
            <p:ph type="body" sz="quarter" idx="10"/>
          </p:nvPr>
        </p:nvSpPr>
        <p:spPr>
          <a:xfrm>
            <a:off x="519112" y="1447799"/>
            <a:ext cx="11149013" cy="1428083"/>
          </a:xfrm>
        </p:spPr>
        <p:txBody>
          <a:bodyPr/>
          <a:lstStyle/>
          <a:p>
            <a:r>
              <a:rPr lang="en-US" dirty="0" smtClean="0"/>
              <a:t>The Domain Administrator account being used for deploying images</a:t>
            </a:r>
          </a:p>
          <a:p>
            <a:r>
              <a:rPr lang="en-US" dirty="0" smtClean="0"/>
              <a:t>Not necessary</a:t>
            </a:r>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WDS Requirements</a:t>
            </a:r>
            <a:endParaRPr lang="en-US" dirty="0"/>
          </a:p>
        </p:txBody>
      </p:sp>
      <p:grpSp>
        <p:nvGrpSpPr>
          <p:cNvPr id="3" name="Group 213"/>
          <p:cNvGrpSpPr>
            <a:grpSpLocks/>
          </p:cNvGrpSpPr>
          <p:nvPr/>
        </p:nvGrpSpPr>
        <p:grpSpPr bwMode="auto">
          <a:xfrm>
            <a:off x="932760" y="2980388"/>
            <a:ext cx="2234618" cy="1154113"/>
            <a:chOff x="838200" y="4495800"/>
            <a:chExt cx="2971800" cy="2057400"/>
          </a:xfrm>
        </p:grpSpPr>
        <p:grpSp>
          <p:nvGrpSpPr>
            <p:cNvPr id="4" name="Group 47"/>
            <p:cNvGrpSpPr>
              <a:grpSpLocks/>
            </p:cNvGrpSpPr>
            <p:nvPr/>
          </p:nvGrpSpPr>
          <p:grpSpPr bwMode="auto">
            <a:xfrm>
              <a:off x="2895600" y="4572000"/>
              <a:ext cx="914400" cy="1981200"/>
              <a:chOff x="2736" y="2880"/>
              <a:chExt cx="576" cy="1248"/>
            </a:xfrm>
          </p:grpSpPr>
          <p:sp>
            <p:nvSpPr>
              <p:cNvPr id="18" name="AutoShape 48"/>
              <p:cNvSpPr>
                <a:spLocks noChangeArrowheads="1"/>
              </p:cNvSpPr>
              <p:nvPr/>
            </p:nvSpPr>
            <p:spPr bwMode="auto">
              <a:xfrm rot="5400000" flipH="1">
                <a:off x="2400" y="3216"/>
                <a:ext cx="1248" cy="576"/>
              </a:xfrm>
              <a:prstGeom prst="cube">
                <a:avLst>
                  <a:gd name="adj" fmla="val 44356"/>
                </a:avLst>
              </a:prstGeom>
              <a:solidFill>
                <a:srgbClr val="808080"/>
              </a:solidFill>
              <a:ln w="9525">
                <a:solidFill>
                  <a:schemeClr val="tx1"/>
                </a:solidFill>
                <a:miter lim="800000"/>
                <a:headEnd/>
                <a:tailEnd/>
              </a:ln>
            </p:spPr>
            <p:txBody>
              <a:bodyPr rot="10800000" vert="eaVert" wrap="none" anchor="ctr"/>
              <a:lstStyle/>
              <a:p>
                <a:endParaRPr lang="en-US"/>
              </a:p>
            </p:txBody>
          </p:sp>
          <p:grpSp>
            <p:nvGrpSpPr>
              <p:cNvPr id="5" name="Group 49"/>
              <p:cNvGrpSpPr>
                <a:grpSpLocks/>
              </p:cNvGrpSpPr>
              <p:nvPr/>
            </p:nvGrpSpPr>
            <p:grpSpPr bwMode="auto">
              <a:xfrm>
                <a:off x="2880" y="3360"/>
                <a:ext cx="134" cy="672"/>
                <a:chOff x="2688" y="1872"/>
                <a:chExt cx="96" cy="480"/>
              </a:xfrm>
            </p:grpSpPr>
            <p:sp>
              <p:nvSpPr>
                <p:cNvPr id="21" name="Rectangle 50"/>
                <p:cNvSpPr>
                  <a:spLocks noChangeArrowheads="1"/>
                </p:cNvSpPr>
                <p:nvPr/>
              </p:nvSpPr>
              <p:spPr bwMode="auto">
                <a:xfrm>
                  <a:off x="2688" y="1872"/>
                  <a:ext cx="96" cy="48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2" name="Rectangle 51"/>
                <p:cNvSpPr>
                  <a:spLocks noChangeArrowheads="1"/>
                </p:cNvSpPr>
                <p:nvPr/>
              </p:nvSpPr>
              <p:spPr bwMode="auto">
                <a:xfrm>
                  <a:off x="2708" y="1900"/>
                  <a:ext cx="48" cy="432"/>
                </a:xfrm>
                <a:prstGeom prst="rect">
                  <a:avLst/>
                </a:prstGeom>
                <a:solidFill>
                  <a:srgbClr val="4D4D4D"/>
                </a:solidFill>
                <a:ln w="9525">
                  <a:solidFill>
                    <a:schemeClr val="tx1"/>
                  </a:solidFill>
                  <a:miter lim="800000"/>
                  <a:headEnd/>
                  <a:tailEnd/>
                </a:ln>
              </p:spPr>
              <p:txBody>
                <a:bodyPr wrap="none" anchor="ctr"/>
                <a:lstStyle/>
                <a:p>
                  <a:endParaRPr lang="en-US"/>
                </a:p>
              </p:txBody>
            </p:sp>
          </p:grpSp>
          <p:sp>
            <p:nvSpPr>
              <p:cNvPr id="20" name="Rectangle 52"/>
              <p:cNvSpPr>
                <a:spLocks noChangeArrowheads="1"/>
              </p:cNvSpPr>
              <p:nvPr/>
            </p:nvSpPr>
            <p:spPr bwMode="auto">
              <a:xfrm flipV="1">
                <a:off x="2938" y="3236"/>
                <a:ext cx="48" cy="96"/>
              </a:xfrm>
              <a:prstGeom prst="rect">
                <a:avLst/>
              </a:prstGeom>
              <a:solidFill>
                <a:srgbClr val="00FF00"/>
              </a:solidFill>
              <a:ln w="9525">
                <a:solidFill>
                  <a:schemeClr val="tx1"/>
                </a:solidFill>
                <a:miter lim="800000"/>
                <a:headEnd/>
                <a:tailEnd/>
              </a:ln>
            </p:spPr>
            <p:txBody>
              <a:bodyPr rot="10800000" wrap="none" anchor="ctr"/>
              <a:lstStyle/>
              <a:p>
                <a:endParaRPr lang="en-US"/>
              </a:p>
            </p:txBody>
          </p:sp>
        </p:grpSp>
        <p:grpSp>
          <p:nvGrpSpPr>
            <p:cNvPr id="6" name="Group 35"/>
            <p:cNvGrpSpPr>
              <a:grpSpLocks/>
            </p:cNvGrpSpPr>
            <p:nvPr/>
          </p:nvGrpSpPr>
          <p:grpSpPr bwMode="auto">
            <a:xfrm>
              <a:off x="838200" y="4495800"/>
              <a:ext cx="2024063" cy="2051050"/>
              <a:chOff x="864" y="672"/>
              <a:chExt cx="1275" cy="1292"/>
            </a:xfrm>
          </p:grpSpPr>
          <p:sp>
            <p:nvSpPr>
              <p:cNvPr id="7" name="AutoShape 36"/>
              <p:cNvSpPr>
                <a:spLocks noChangeAspect="1" noChangeArrowheads="1" noTextEdit="1"/>
              </p:cNvSpPr>
              <p:nvPr/>
            </p:nvSpPr>
            <p:spPr bwMode="auto">
              <a:xfrm>
                <a:off x="864" y="672"/>
                <a:ext cx="1238" cy="1292"/>
              </a:xfrm>
              <a:prstGeom prst="rect">
                <a:avLst/>
              </a:prstGeom>
              <a:noFill/>
              <a:ln w="9525">
                <a:noFill/>
                <a:miter lim="800000"/>
                <a:headEnd/>
                <a:tailEnd/>
              </a:ln>
            </p:spPr>
            <p:txBody>
              <a:bodyPr/>
              <a:lstStyle/>
              <a:p>
                <a:endParaRPr lang="en-US"/>
              </a:p>
            </p:txBody>
          </p:sp>
          <p:sp>
            <p:nvSpPr>
              <p:cNvPr id="8" name="Oval 37"/>
              <p:cNvSpPr>
                <a:spLocks noChangeArrowheads="1"/>
              </p:cNvSpPr>
              <p:nvPr/>
            </p:nvSpPr>
            <p:spPr bwMode="auto">
              <a:xfrm>
                <a:off x="1146" y="1872"/>
                <a:ext cx="918" cy="90"/>
              </a:xfrm>
              <a:prstGeom prst="ellipse">
                <a:avLst/>
              </a:prstGeom>
              <a:gradFill rotWithShape="1">
                <a:gsLst>
                  <a:gs pos="0">
                    <a:srgbClr val="808080"/>
                  </a:gs>
                  <a:gs pos="100000">
                    <a:srgbClr val="616161"/>
                  </a:gs>
                </a:gsLst>
                <a:path path="shape">
                  <a:fillToRect l="50000" t="50000" r="50000" b="50000"/>
                </a:path>
              </a:gradFill>
              <a:ln w="0">
                <a:solidFill>
                  <a:srgbClr val="000000"/>
                </a:solidFill>
                <a:round/>
                <a:headEnd/>
                <a:tailEnd/>
              </a:ln>
            </p:spPr>
            <p:txBody>
              <a:bodyPr/>
              <a:lstStyle/>
              <a:p>
                <a:endParaRPr lang="en-US"/>
              </a:p>
            </p:txBody>
          </p:sp>
          <p:sp>
            <p:nvSpPr>
              <p:cNvPr id="9" name="Oval 38"/>
              <p:cNvSpPr>
                <a:spLocks noChangeArrowheads="1"/>
              </p:cNvSpPr>
              <p:nvPr/>
            </p:nvSpPr>
            <p:spPr bwMode="auto">
              <a:xfrm>
                <a:off x="1146" y="1872"/>
                <a:ext cx="918" cy="90"/>
              </a:xfrm>
              <a:prstGeom prst="ellipse">
                <a:avLst/>
              </a:prstGeom>
              <a:noFill/>
              <a:ln w="9525" cap="rnd">
                <a:solidFill>
                  <a:srgbClr val="000000"/>
                </a:solidFill>
                <a:round/>
                <a:headEnd/>
                <a:tailEnd/>
              </a:ln>
            </p:spPr>
            <p:txBody>
              <a:bodyPr/>
              <a:lstStyle/>
              <a:p>
                <a:endParaRPr lang="en-US"/>
              </a:p>
            </p:txBody>
          </p:sp>
          <p:sp>
            <p:nvSpPr>
              <p:cNvPr id="10" name="Freeform 39"/>
              <p:cNvSpPr>
                <a:spLocks/>
              </p:cNvSpPr>
              <p:nvPr/>
            </p:nvSpPr>
            <p:spPr bwMode="auto">
              <a:xfrm>
                <a:off x="1536" y="1440"/>
                <a:ext cx="192" cy="432"/>
              </a:xfrm>
              <a:custGeom>
                <a:avLst/>
                <a:gdLst>
                  <a:gd name="T0" fmla="*/ 0 w 818"/>
                  <a:gd name="T1" fmla="*/ 0 h 982"/>
                  <a:gd name="T2" fmla="*/ 0 w 818"/>
                  <a:gd name="T3" fmla="*/ 0 h 982"/>
                  <a:gd name="T4" fmla="*/ 0 w 818"/>
                  <a:gd name="T5" fmla="*/ 0 h 982"/>
                  <a:gd name="T6" fmla="*/ 0 w 818"/>
                  <a:gd name="T7" fmla="*/ 0 h 982"/>
                  <a:gd name="T8" fmla="*/ 0 w 818"/>
                  <a:gd name="T9" fmla="*/ 0 h 982"/>
                  <a:gd name="T10" fmla="*/ 0 w 818"/>
                  <a:gd name="T11" fmla="*/ 0 h 982"/>
                  <a:gd name="T12" fmla="*/ 0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gradFill rotWithShape="1">
                <a:gsLst>
                  <a:gs pos="0">
                    <a:srgbClr val="3B3B3B"/>
                  </a:gs>
                  <a:gs pos="50000">
                    <a:srgbClr val="808080"/>
                  </a:gs>
                  <a:gs pos="100000">
                    <a:srgbClr val="3B3B3B"/>
                  </a:gs>
                </a:gsLst>
                <a:lin ang="0" scaled="1"/>
              </a:gradFill>
              <a:ln w="0">
                <a:solidFill>
                  <a:srgbClr val="000000"/>
                </a:solidFill>
                <a:round/>
                <a:headEnd/>
                <a:tailEnd/>
              </a:ln>
            </p:spPr>
            <p:txBody>
              <a:bodyPr/>
              <a:lstStyle/>
              <a:p>
                <a:endParaRPr lang="en-US"/>
              </a:p>
            </p:txBody>
          </p:sp>
          <p:sp>
            <p:nvSpPr>
              <p:cNvPr id="11" name="Freeform 40"/>
              <p:cNvSpPr>
                <a:spLocks/>
              </p:cNvSpPr>
              <p:nvPr/>
            </p:nvSpPr>
            <p:spPr bwMode="auto">
              <a:xfrm>
                <a:off x="1536" y="1440"/>
                <a:ext cx="192" cy="432"/>
              </a:xfrm>
              <a:custGeom>
                <a:avLst/>
                <a:gdLst>
                  <a:gd name="T0" fmla="*/ 0 w 818"/>
                  <a:gd name="T1" fmla="*/ 0 h 982"/>
                  <a:gd name="T2" fmla="*/ 0 w 818"/>
                  <a:gd name="T3" fmla="*/ 0 h 982"/>
                  <a:gd name="T4" fmla="*/ 0 w 818"/>
                  <a:gd name="T5" fmla="*/ 0 h 982"/>
                  <a:gd name="T6" fmla="*/ 0 w 818"/>
                  <a:gd name="T7" fmla="*/ 0 h 982"/>
                  <a:gd name="T8" fmla="*/ 0 w 818"/>
                  <a:gd name="T9" fmla="*/ 0 h 982"/>
                  <a:gd name="T10" fmla="*/ 0 w 818"/>
                  <a:gd name="T11" fmla="*/ 0 h 982"/>
                  <a:gd name="T12" fmla="*/ 0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noFill/>
              <a:ln w="9525" cap="rnd">
                <a:solidFill>
                  <a:srgbClr val="000000"/>
                </a:solidFill>
                <a:round/>
                <a:headEnd/>
                <a:tailEnd/>
              </a:ln>
            </p:spPr>
            <p:txBody>
              <a:bodyPr/>
              <a:lstStyle/>
              <a:p>
                <a:endParaRPr lang="en-US"/>
              </a:p>
            </p:txBody>
          </p:sp>
          <p:sp>
            <p:nvSpPr>
              <p:cNvPr id="12" name="Freeform 41"/>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solidFill>
                <a:srgbClr val="808080"/>
              </a:solidFill>
              <a:ln w="9525">
                <a:noFill/>
                <a:round/>
                <a:headEnd/>
                <a:tailEnd/>
              </a:ln>
            </p:spPr>
            <p:txBody>
              <a:bodyPr/>
              <a:lstStyle/>
              <a:p>
                <a:endParaRPr lang="en-US"/>
              </a:p>
            </p:txBody>
          </p:sp>
          <p:sp>
            <p:nvSpPr>
              <p:cNvPr id="13" name="Freeform 42"/>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noFill/>
              <a:ln w="9525" cap="rnd">
                <a:solidFill>
                  <a:srgbClr val="000000"/>
                </a:solidFill>
                <a:round/>
                <a:headEnd/>
                <a:tailEnd/>
              </a:ln>
            </p:spPr>
            <p:txBody>
              <a:bodyPr/>
              <a:lstStyle/>
              <a:p>
                <a:endParaRPr lang="en-US"/>
              </a:p>
            </p:txBody>
          </p:sp>
          <p:sp>
            <p:nvSpPr>
              <p:cNvPr id="14" name="Freeform 43"/>
              <p:cNvSpPr>
                <a:spLocks/>
              </p:cNvSpPr>
              <p:nvPr/>
            </p:nvSpPr>
            <p:spPr bwMode="auto">
              <a:xfrm>
                <a:off x="1078" y="748"/>
                <a:ext cx="1061" cy="788"/>
              </a:xfrm>
              <a:custGeom>
                <a:avLst/>
                <a:gdLst>
                  <a:gd name="T0" fmla="*/ 0 w 2830"/>
                  <a:gd name="T1" fmla="*/ 0 h 2103"/>
                  <a:gd name="T2" fmla="*/ 0 w 2830"/>
                  <a:gd name="T3" fmla="*/ 0 h 2103"/>
                  <a:gd name="T4" fmla="*/ 0 w 2830"/>
                  <a:gd name="T5" fmla="*/ 0 h 2103"/>
                  <a:gd name="T6" fmla="*/ 0 w 2830"/>
                  <a:gd name="T7" fmla="*/ 0 h 2103"/>
                  <a:gd name="T8" fmla="*/ 0 w 2830"/>
                  <a:gd name="T9" fmla="*/ 0 h 2103"/>
                  <a:gd name="T10" fmla="*/ 0 w 2830"/>
                  <a:gd name="T11" fmla="*/ 0 h 2103"/>
                  <a:gd name="T12" fmla="*/ 0 w 2830"/>
                  <a:gd name="T13" fmla="*/ 0 h 2103"/>
                  <a:gd name="T14" fmla="*/ 0 w 2830"/>
                  <a:gd name="T15" fmla="*/ 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solidFill>
                <a:srgbClr val="9A9A9A"/>
              </a:solidFill>
              <a:ln w="0">
                <a:solidFill>
                  <a:srgbClr val="000000"/>
                </a:solidFill>
                <a:round/>
                <a:headEnd/>
                <a:tailEnd/>
              </a:ln>
            </p:spPr>
            <p:txBody>
              <a:bodyPr/>
              <a:lstStyle/>
              <a:p>
                <a:endParaRPr lang="en-US"/>
              </a:p>
            </p:txBody>
          </p:sp>
          <p:sp>
            <p:nvSpPr>
              <p:cNvPr id="15" name="Freeform 44"/>
              <p:cNvSpPr>
                <a:spLocks/>
              </p:cNvSpPr>
              <p:nvPr/>
            </p:nvSpPr>
            <p:spPr bwMode="auto">
              <a:xfrm>
                <a:off x="1078" y="748"/>
                <a:ext cx="1061" cy="788"/>
              </a:xfrm>
              <a:custGeom>
                <a:avLst/>
                <a:gdLst>
                  <a:gd name="T0" fmla="*/ 0 w 2830"/>
                  <a:gd name="T1" fmla="*/ 0 h 2103"/>
                  <a:gd name="T2" fmla="*/ 0 w 2830"/>
                  <a:gd name="T3" fmla="*/ 0 h 2103"/>
                  <a:gd name="T4" fmla="*/ 0 w 2830"/>
                  <a:gd name="T5" fmla="*/ 0 h 2103"/>
                  <a:gd name="T6" fmla="*/ 0 w 2830"/>
                  <a:gd name="T7" fmla="*/ 0 h 2103"/>
                  <a:gd name="T8" fmla="*/ 0 w 2830"/>
                  <a:gd name="T9" fmla="*/ 0 h 2103"/>
                  <a:gd name="T10" fmla="*/ 0 w 2830"/>
                  <a:gd name="T11" fmla="*/ 0 h 2103"/>
                  <a:gd name="T12" fmla="*/ 0 w 2830"/>
                  <a:gd name="T13" fmla="*/ 0 h 2103"/>
                  <a:gd name="T14" fmla="*/ 0 w 2830"/>
                  <a:gd name="T15" fmla="*/ 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noFill/>
              <a:ln w="9525" cap="rnd">
                <a:solidFill>
                  <a:srgbClr val="000000"/>
                </a:solidFill>
                <a:round/>
                <a:headEnd/>
                <a:tailEnd/>
              </a:ln>
            </p:spPr>
            <p:txBody>
              <a:bodyPr/>
              <a:lstStyle/>
              <a:p>
                <a:endParaRPr lang="en-US"/>
              </a:p>
            </p:txBody>
          </p:sp>
          <p:sp>
            <p:nvSpPr>
              <p:cNvPr id="16" name="Freeform 45"/>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solidFill>
                <a:srgbClr val="00FFFF"/>
              </a:solidFill>
              <a:ln w="9525">
                <a:noFill/>
                <a:round/>
                <a:headEnd/>
                <a:tailEnd/>
              </a:ln>
            </p:spPr>
            <p:txBody>
              <a:bodyPr/>
              <a:lstStyle/>
              <a:p>
                <a:endParaRPr lang="en-US"/>
              </a:p>
            </p:txBody>
          </p:sp>
          <p:sp>
            <p:nvSpPr>
              <p:cNvPr id="17" name="Freeform 46"/>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noFill/>
              <a:ln w="3175" cap="rnd">
                <a:solidFill>
                  <a:srgbClr val="000000"/>
                </a:solidFill>
                <a:round/>
                <a:headEnd/>
                <a:tailEnd/>
              </a:ln>
            </p:spPr>
            <p:txBody>
              <a:bodyPr/>
              <a:lstStyle/>
              <a:p>
                <a:endParaRPr lang="en-US"/>
              </a:p>
            </p:txBody>
          </p:sp>
        </p:grpSp>
      </p:grpSp>
      <p:grpSp>
        <p:nvGrpSpPr>
          <p:cNvPr id="19" name="Group 99"/>
          <p:cNvGrpSpPr>
            <a:grpSpLocks/>
          </p:cNvGrpSpPr>
          <p:nvPr/>
        </p:nvGrpSpPr>
        <p:grpSpPr bwMode="auto">
          <a:xfrm>
            <a:off x="7774723" y="1087192"/>
            <a:ext cx="1656918" cy="2005013"/>
            <a:chOff x="934" y="830"/>
            <a:chExt cx="626" cy="1012"/>
          </a:xfrm>
        </p:grpSpPr>
        <p:sp>
          <p:nvSpPr>
            <p:cNvPr id="24" name="Freeform 100"/>
            <p:cNvSpPr>
              <a:spLocks/>
            </p:cNvSpPr>
            <p:nvPr/>
          </p:nvSpPr>
          <p:spPr bwMode="blackWhite">
            <a:xfrm>
              <a:off x="946" y="1583"/>
              <a:ext cx="604" cy="259"/>
            </a:xfrm>
            <a:custGeom>
              <a:avLst/>
              <a:gdLst>
                <a:gd name="T0" fmla="*/ 0 w 1252"/>
                <a:gd name="T1" fmla="*/ 0 h 536"/>
                <a:gd name="T2" fmla="*/ 0 w 1252"/>
                <a:gd name="T3" fmla="*/ 0 h 536"/>
                <a:gd name="T4" fmla="*/ 0 w 1252"/>
                <a:gd name="T5" fmla="*/ 0 h 536"/>
                <a:gd name="T6" fmla="*/ 2 w 1252"/>
                <a:gd name="T7" fmla="*/ 0 h 536"/>
                <a:gd name="T8" fmla="*/ 2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23" name="Group 101"/>
            <p:cNvGrpSpPr>
              <a:grpSpLocks/>
            </p:cNvGrpSpPr>
            <p:nvPr/>
          </p:nvGrpSpPr>
          <p:grpSpPr bwMode="auto">
            <a:xfrm>
              <a:off x="934" y="830"/>
              <a:ext cx="626" cy="987"/>
              <a:chOff x="934" y="830"/>
              <a:chExt cx="626" cy="987"/>
            </a:xfrm>
          </p:grpSpPr>
          <p:sp>
            <p:nvSpPr>
              <p:cNvPr id="26" name="Freeform 102"/>
              <p:cNvSpPr>
                <a:spLocks/>
              </p:cNvSpPr>
              <p:nvPr/>
            </p:nvSpPr>
            <p:spPr bwMode="blackWhite">
              <a:xfrm>
                <a:off x="936" y="830"/>
                <a:ext cx="623" cy="217"/>
              </a:xfrm>
              <a:custGeom>
                <a:avLst/>
                <a:gdLst>
                  <a:gd name="T0" fmla="*/ 0 w 1291"/>
                  <a:gd name="T1" fmla="*/ 0 h 449"/>
                  <a:gd name="T2" fmla="*/ 0 w 1291"/>
                  <a:gd name="T3" fmla="*/ 0 h 449"/>
                  <a:gd name="T4" fmla="*/ 2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tx1">
                  <a:lumMod val="75000"/>
                </a:schemeClr>
              </a:solidFill>
              <a:ln w="3175" cap="rnd">
                <a:solidFill>
                  <a:schemeClr val="tx1"/>
                </a:solidFill>
                <a:round/>
                <a:headEnd/>
                <a:tailEnd/>
              </a:ln>
            </p:spPr>
            <p:txBody>
              <a:bodyPr/>
              <a:lstStyle/>
              <a:p>
                <a:endParaRPr lang="en-US"/>
              </a:p>
            </p:txBody>
          </p:sp>
          <p:sp>
            <p:nvSpPr>
              <p:cNvPr id="27" name="Freeform 103"/>
              <p:cNvSpPr>
                <a:spLocks/>
              </p:cNvSpPr>
              <p:nvPr/>
            </p:nvSpPr>
            <p:spPr bwMode="blackWhite">
              <a:xfrm>
                <a:off x="1208" y="890"/>
                <a:ext cx="352" cy="927"/>
              </a:xfrm>
              <a:custGeom>
                <a:avLst/>
                <a:gdLst>
                  <a:gd name="T0" fmla="*/ 0 w 729"/>
                  <a:gd name="T1" fmla="*/ 0 h 1916"/>
                  <a:gd name="T2" fmla="*/ 0 w 729"/>
                  <a:gd name="T3" fmla="*/ 3 h 1916"/>
                  <a:gd name="T4" fmla="*/ 1 w 729"/>
                  <a:gd name="T5" fmla="*/ 2 h 1916"/>
                  <a:gd name="T6" fmla="*/ 1 w 729"/>
                  <a:gd name="T7" fmla="*/ 0 h 1916"/>
                  <a:gd name="T8" fmla="*/ 0 w 729"/>
                  <a:gd name="T9" fmla="*/ 0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28" name="Freeform 104"/>
              <p:cNvSpPr>
                <a:spLocks/>
              </p:cNvSpPr>
              <p:nvPr/>
            </p:nvSpPr>
            <p:spPr bwMode="blackWhite">
              <a:xfrm>
                <a:off x="934" y="978"/>
                <a:ext cx="278" cy="834"/>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29" name="Line 105"/>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30" name="Oval 106"/>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31" name="Line 107"/>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32" name="Line 108"/>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33" name="Line 109"/>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34" name="Line 110"/>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35" name="Freeform 111"/>
              <p:cNvSpPr>
                <a:spLocks/>
              </p:cNvSpPr>
              <p:nvPr/>
            </p:nvSpPr>
            <p:spPr bwMode="blackWhite">
              <a:xfrm>
                <a:off x="976" y="1164"/>
                <a:ext cx="190" cy="355"/>
              </a:xfrm>
              <a:custGeom>
                <a:avLst/>
                <a:gdLst>
                  <a:gd name="T0" fmla="*/ 0 w 397"/>
                  <a:gd name="T1" fmla="*/ 1 h 733"/>
                  <a:gd name="T2" fmla="*/ 0 w 397"/>
                  <a:gd name="T3" fmla="*/ 1 h 733"/>
                  <a:gd name="T4" fmla="*/ 0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36" name="Freeform 112"/>
              <p:cNvSpPr>
                <a:spLocks/>
              </p:cNvSpPr>
              <p:nvPr/>
            </p:nvSpPr>
            <p:spPr bwMode="blackWhite">
              <a:xfrm>
                <a:off x="956" y="1094"/>
                <a:ext cx="218" cy="618"/>
              </a:xfrm>
              <a:custGeom>
                <a:avLst/>
                <a:gdLst>
                  <a:gd name="T0" fmla="*/ 0 w 453"/>
                  <a:gd name="T1" fmla="*/ 0 h 1278"/>
                  <a:gd name="T2" fmla="*/ 0 w 453"/>
                  <a:gd name="T3" fmla="*/ 0 h 1278"/>
                  <a:gd name="T4" fmla="*/ 0 w 453"/>
                  <a:gd name="T5" fmla="*/ 2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37" name="Freeform 113"/>
              <p:cNvSpPr>
                <a:spLocks/>
              </p:cNvSpPr>
              <p:nvPr/>
            </p:nvSpPr>
            <p:spPr bwMode="blackWhite">
              <a:xfrm>
                <a:off x="970" y="1117"/>
                <a:ext cx="194" cy="352"/>
              </a:xfrm>
              <a:custGeom>
                <a:avLst/>
                <a:gdLst>
                  <a:gd name="T0" fmla="*/ 0 w 402"/>
                  <a:gd name="T1" fmla="*/ 0 h 726"/>
                  <a:gd name="T2" fmla="*/ 0 w 402"/>
                  <a:gd name="T3" fmla="*/ 0 h 726"/>
                  <a:gd name="T4" fmla="*/ 0 w 402"/>
                  <a:gd name="T5" fmla="*/ 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38" name="Line 114"/>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39" name="Line 115"/>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40" name="Line 116"/>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41" name="Freeform 117"/>
              <p:cNvSpPr>
                <a:spLocks/>
              </p:cNvSpPr>
              <p:nvPr/>
            </p:nvSpPr>
            <p:spPr bwMode="blackWhite">
              <a:xfrm>
                <a:off x="1027" y="1161"/>
                <a:ext cx="74" cy="40"/>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42" name="Line 118"/>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43" name="Freeform 119"/>
              <p:cNvSpPr>
                <a:spLocks/>
              </p:cNvSpPr>
              <p:nvPr/>
            </p:nvSpPr>
            <p:spPr bwMode="blackWhite">
              <a:xfrm>
                <a:off x="984" y="1304"/>
                <a:ext cx="167" cy="75"/>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44" name="Freeform 120"/>
              <p:cNvSpPr>
                <a:spLocks/>
              </p:cNvSpPr>
              <p:nvPr/>
            </p:nvSpPr>
            <p:spPr bwMode="blackWhite">
              <a:xfrm>
                <a:off x="984" y="1397"/>
                <a:ext cx="167" cy="8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45" name="Freeform 121"/>
              <p:cNvSpPr>
                <a:spLocks/>
              </p:cNvSpPr>
              <p:nvPr/>
            </p:nvSpPr>
            <p:spPr bwMode="blackWhite">
              <a:xfrm>
                <a:off x="981" y="1220"/>
                <a:ext cx="170" cy="7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46" name="Line 122"/>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47" name="Line 123"/>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48" name="Line 124"/>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grpSp>
        <p:nvGrpSpPr>
          <p:cNvPr id="25" name="Group 99"/>
          <p:cNvGrpSpPr>
            <a:grpSpLocks/>
          </p:cNvGrpSpPr>
          <p:nvPr/>
        </p:nvGrpSpPr>
        <p:grpSpPr bwMode="auto">
          <a:xfrm>
            <a:off x="9402739" y="3119906"/>
            <a:ext cx="1656918" cy="2005013"/>
            <a:chOff x="934" y="830"/>
            <a:chExt cx="626" cy="1012"/>
          </a:xfrm>
        </p:grpSpPr>
        <p:sp>
          <p:nvSpPr>
            <p:cNvPr id="50" name="Freeform 100"/>
            <p:cNvSpPr>
              <a:spLocks/>
            </p:cNvSpPr>
            <p:nvPr/>
          </p:nvSpPr>
          <p:spPr bwMode="blackWhite">
            <a:xfrm>
              <a:off x="946" y="1583"/>
              <a:ext cx="604" cy="259"/>
            </a:xfrm>
            <a:custGeom>
              <a:avLst/>
              <a:gdLst>
                <a:gd name="T0" fmla="*/ 0 w 1252"/>
                <a:gd name="T1" fmla="*/ 0 h 536"/>
                <a:gd name="T2" fmla="*/ 0 w 1252"/>
                <a:gd name="T3" fmla="*/ 0 h 536"/>
                <a:gd name="T4" fmla="*/ 0 w 1252"/>
                <a:gd name="T5" fmla="*/ 0 h 536"/>
                <a:gd name="T6" fmla="*/ 2 w 1252"/>
                <a:gd name="T7" fmla="*/ 0 h 536"/>
                <a:gd name="T8" fmla="*/ 2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49" name="Group 101"/>
            <p:cNvGrpSpPr>
              <a:grpSpLocks/>
            </p:cNvGrpSpPr>
            <p:nvPr/>
          </p:nvGrpSpPr>
          <p:grpSpPr bwMode="auto">
            <a:xfrm>
              <a:off x="934" y="830"/>
              <a:ext cx="626" cy="987"/>
              <a:chOff x="934" y="830"/>
              <a:chExt cx="626" cy="987"/>
            </a:xfrm>
          </p:grpSpPr>
          <p:sp>
            <p:nvSpPr>
              <p:cNvPr id="52" name="Freeform 102"/>
              <p:cNvSpPr>
                <a:spLocks/>
              </p:cNvSpPr>
              <p:nvPr/>
            </p:nvSpPr>
            <p:spPr bwMode="blackWhite">
              <a:xfrm>
                <a:off x="936" y="830"/>
                <a:ext cx="623" cy="217"/>
              </a:xfrm>
              <a:custGeom>
                <a:avLst/>
                <a:gdLst>
                  <a:gd name="T0" fmla="*/ 0 w 1291"/>
                  <a:gd name="T1" fmla="*/ 0 h 449"/>
                  <a:gd name="T2" fmla="*/ 0 w 1291"/>
                  <a:gd name="T3" fmla="*/ 0 h 449"/>
                  <a:gd name="T4" fmla="*/ 2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tx1">
                  <a:lumMod val="75000"/>
                </a:schemeClr>
              </a:solidFill>
              <a:ln w="3175" cap="rnd">
                <a:solidFill>
                  <a:schemeClr val="tx1"/>
                </a:solidFill>
                <a:round/>
                <a:headEnd/>
                <a:tailEnd/>
              </a:ln>
            </p:spPr>
            <p:txBody>
              <a:bodyPr/>
              <a:lstStyle/>
              <a:p>
                <a:endParaRPr lang="en-US"/>
              </a:p>
            </p:txBody>
          </p:sp>
          <p:sp>
            <p:nvSpPr>
              <p:cNvPr id="53" name="Freeform 103"/>
              <p:cNvSpPr>
                <a:spLocks/>
              </p:cNvSpPr>
              <p:nvPr/>
            </p:nvSpPr>
            <p:spPr bwMode="blackWhite">
              <a:xfrm>
                <a:off x="1208" y="890"/>
                <a:ext cx="352" cy="927"/>
              </a:xfrm>
              <a:custGeom>
                <a:avLst/>
                <a:gdLst>
                  <a:gd name="T0" fmla="*/ 0 w 729"/>
                  <a:gd name="T1" fmla="*/ 0 h 1916"/>
                  <a:gd name="T2" fmla="*/ 0 w 729"/>
                  <a:gd name="T3" fmla="*/ 3 h 1916"/>
                  <a:gd name="T4" fmla="*/ 1 w 729"/>
                  <a:gd name="T5" fmla="*/ 2 h 1916"/>
                  <a:gd name="T6" fmla="*/ 1 w 729"/>
                  <a:gd name="T7" fmla="*/ 0 h 1916"/>
                  <a:gd name="T8" fmla="*/ 0 w 729"/>
                  <a:gd name="T9" fmla="*/ 0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54" name="Freeform 104"/>
              <p:cNvSpPr>
                <a:spLocks/>
              </p:cNvSpPr>
              <p:nvPr/>
            </p:nvSpPr>
            <p:spPr bwMode="blackWhite">
              <a:xfrm>
                <a:off x="934" y="978"/>
                <a:ext cx="278" cy="834"/>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55" name="Line 105"/>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56" name="Oval 106"/>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57" name="Line 107"/>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58" name="Line 108"/>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59" name="Line 109"/>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60" name="Line 110"/>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61" name="Freeform 111"/>
              <p:cNvSpPr>
                <a:spLocks/>
              </p:cNvSpPr>
              <p:nvPr/>
            </p:nvSpPr>
            <p:spPr bwMode="blackWhite">
              <a:xfrm>
                <a:off x="976" y="1164"/>
                <a:ext cx="190" cy="355"/>
              </a:xfrm>
              <a:custGeom>
                <a:avLst/>
                <a:gdLst>
                  <a:gd name="T0" fmla="*/ 0 w 397"/>
                  <a:gd name="T1" fmla="*/ 1 h 733"/>
                  <a:gd name="T2" fmla="*/ 0 w 397"/>
                  <a:gd name="T3" fmla="*/ 1 h 733"/>
                  <a:gd name="T4" fmla="*/ 0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62" name="Freeform 112"/>
              <p:cNvSpPr>
                <a:spLocks/>
              </p:cNvSpPr>
              <p:nvPr/>
            </p:nvSpPr>
            <p:spPr bwMode="blackWhite">
              <a:xfrm>
                <a:off x="956" y="1094"/>
                <a:ext cx="218" cy="618"/>
              </a:xfrm>
              <a:custGeom>
                <a:avLst/>
                <a:gdLst>
                  <a:gd name="T0" fmla="*/ 0 w 453"/>
                  <a:gd name="T1" fmla="*/ 0 h 1278"/>
                  <a:gd name="T2" fmla="*/ 0 w 453"/>
                  <a:gd name="T3" fmla="*/ 0 h 1278"/>
                  <a:gd name="T4" fmla="*/ 0 w 453"/>
                  <a:gd name="T5" fmla="*/ 2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63" name="Freeform 113"/>
              <p:cNvSpPr>
                <a:spLocks/>
              </p:cNvSpPr>
              <p:nvPr/>
            </p:nvSpPr>
            <p:spPr bwMode="blackWhite">
              <a:xfrm>
                <a:off x="970" y="1117"/>
                <a:ext cx="194" cy="352"/>
              </a:xfrm>
              <a:custGeom>
                <a:avLst/>
                <a:gdLst>
                  <a:gd name="T0" fmla="*/ 0 w 402"/>
                  <a:gd name="T1" fmla="*/ 0 h 726"/>
                  <a:gd name="T2" fmla="*/ 0 w 402"/>
                  <a:gd name="T3" fmla="*/ 0 h 726"/>
                  <a:gd name="T4" fmla="*/ 0 w 402"/>
                  <a:gd name="T5" fmla="*/ 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64" name="Line 114"/>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65" name="Line 115"/>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66" name="Line 116"/>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67" name="Freeform 117"/>
              <p:cNvSpPr>
                <a:spLocks/>
              </p:cNvSpPr>
              <p:nvPr/>
            </p:nvSpPr>
            <p:spPr bwMode="blackWhite">
              <a:xfrm>
                <a:off x="1027" y="1161"/>
                <a:ext cx="74" cy="40"/>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68" name="Line 118"/>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69" name="Freeform 119"/>
              <p:cNvSpPr>
                <a:spLocks/>
              </p:cNvSpPr>
              <p:nvPr/>
            </p:nvSpPr>
            <p:spPr bwMode="blackWhite">
              <a:xfrm>
                <a:off x="984" y="1304"/>
                <a:ext cx="167" cy="75"/>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70" name="Freeform 120"/>
              <p:cNvSpPr>
                <a:spLocks/>
              </p:cNvSpPr>
              <p:nvPr/>
            </p:nvSpPr>
            <p:spPr bwMode="blackWhite">
              <a:xfrm>
                <a:off x="984" y="1397"/>
                <a:ext cx="167" cy="8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71" name="Freeform 121"/>
              <p:cNvSpPr>
                <a:spLocks/>
              </p:cNvSpPr>
              <p:nvPr/>
            </p:nvSpPr>
            <p:spPr bwMode="blackWhite">
              <a:xfrm>
                <a:off x="981" y="1220"/>
                <a:ext cx="170" cy="7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72" name="Line 122"/>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73" name="Line 123"/>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74" name="Line 124"/>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grpSp>
        <p:nvGrpSpPr>
          <p:cNvPr id="51" name="Group 99"/>
          <p:cNvGrpSpPr>
            <a:grpSpLocks/>
          </p:cNvGrpSpPr>
          <p:nvPr/>
        </p:nvGrpSpPr>
        <p:grpSpPr bwMode="auto">
          <a:xfrm>
            <a:off x="6773269" y="4676105"/>
            <a:ext cx="1656918" cy="2005013"/>
            <a:chOff x="934" y="830"/>
            <a:chExt cx="626" cy="1012"/>
          </a:xfrm>
        </p:grpSpPr>
        <p:sp>
          <p:nvSpPr>
            <p:cNvPr id="76" name="Freeform 100"/>
            <p:cNvSpPr>
              <a:spLocks/>
            </p:cNvSpPr>
            <p:nvPr/>
          </p:nvSpPr>
          <p:spPr bwMode="blackWhite">
            <a:xfrm>
              <a:off x="946" y="1583"/>
              <a:ext cx="604" cy="259"/>
            </a:xfrm>
            <a:custGeom>
              <a:avLst/>
              <a:gdLst>
                <a:gd name="T0" fmla="*/ 0 w 1252"/>
                <a:gd name="T1" fmla="*/ 0 h 536"/>
                <a:gd name="T2" fmla="*/ 0 w 1252"/>
                <a:gd name="T3" fmla="*/ 0 h 536"/>
                <a:gd name="T4" fmla="*/ 0 w 1252"/>
                <a:gd name="T5" fmla="*/ 0 h 536"/>
                <a:gd name="T6" fmla="*/ 2 w 1252"/>
                <a:gd name="T7" fmla="*/ 0 h 536"/>
                <a:gd name="T8" fmla="*/ 2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75" name="Group 101"/>
            <p:cNvGrpSpPr>
              <a:grpSpLocks/>
            </p:cNvGrpSpPr>
            <p:nvPr/>
          </p:nvGrpSpPr>
          <p:grpSpPr bwMode="auto">
            <a:xfrm>
              <a:off x="934" y="830"/>
              <a:ext cx="626" cy="987"/>
              <a:chOff x="934" y="830"/>
              <a:chExt cx="626" cy="987"/>
            </a:xfrm>
          </p:grpSpPr>
          <p:sp>
            <p:nvSpPr>
              <p:cNvPr id="78" name="Freeform 102"/>
              <p:cNvSpPr>
                <a:spLocks/>
              </p:cNvSpPr>
              <p:nvPr/>
            </p:nvSpPr>
            <p:spPr bwMode="blackWhite">
              <a:xfrm>
                <a:off x="936" y="830"/>
                <a:ext cx="623" cy="217"/>
              </a:xfrm>
              <a:custGeom>
                <a:avLst/>
                <a:gdLst>
                  <a:gd name="T0" fmla="*/ 0 w 1291"/>
                  <a:gd name="T1" fmla="*/ 0 h 449"/>
                  <a:gd name="T2" fmla="*/ 0 w 1291"/>
                  <a:gd name="T3" fmla="*/ 0 h 449"/>
                  <a:gd name="T4" fmla="*/ 2 w 1291"/>
                  <a:gd name="T5" fmla="*/ 0 h 449"/>
                  <a:gd name="T6" fmla="*/ 1 w 1291"/>
                  <a:gd name="T7" fmla="*/ 0 h 449"/>
                  <a:gd name="T8" fmla="*/ 0 w 1291"/>
                  <a:gd name="T9" fmla="*/ 0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tx1">
                  <a:lumMod val="75000"/>
                </a:schemeClr>
              </a:solidFill>
              <a:ln w="3175" cap="rnd">
                <a:solidFill>
                  <a:schemeClr val="tx1"/>
                </a:solidFill>
                <a:round/>
                <a:headEnd/>
                <a:tailEnd/>
              </a:ln>
            </p:spPr>
            <p:txBody>
              <a:bodyPr/>
              <a:lstStyle/>
              <a:p>
                <a:endParaRPr lang="en-US"/>
              </a:p>
            </p:txBody>
          </p:sp>
          <p:sp>
            <p:nvSpPr>
              <p:cNvPr id="79" name="Freeform 103"/>
              <p:cNvSpPr>
                <a:spLocks/>
              </p:cNvSpPr>
              <p:nvPr/>
            </p:nvSpPr>
            <p:spPr bwMode="blackWhite">
              <a:xfrm>
                <a:off x="1208" y="890"/>
                <a:ext cx="352" cy="927"/>
              </a:xfrm>
              <a:custGeom>
                <a:avLst/>
                <a:gdLst>
                  <a:gd name="T0" fmla="*/ 0 w 729"/>
                  <a:gd name="T1" fmla="*/ 0 h 1916"/>
                  <a:gd name="T2" fmla="*/ 0 w 729"/>
                  <a:gd name="T3" fmla="*/ 3 h 1916"/>
                  <a:gd name="T4" fmla="*/ 1 w 729"/>
                  <a:gd name="T5" fmla="*/ 2 h 1916"/>
                  <a:gd name="T6" fmla="*/ 1 w 729"/>
                  <a:gd name="T7" fmla="*/ 0 h 1916"/>
                  <a:gd name="T8" fmla="*/ 0 w 729"/>
                  <a:gd name="T9" fmla="*/ 0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80" name="Freeform 104"/>
              <p:cNvSpPr>
                <a:spLocks/>
              </p:cNvSpPr>
              <p:nvPr/>
            </p:nvSpPr>
            <p:spPr bwMode="blackWhite">
              <a:xfrm>
                <a:off x="934" y="978"/>
                <a:ext cx="278" cy="834"/>
              </a:xfrm>
              <a:custGeom>
                <a:avLst/>
                <a:gdLst>
                  <a:gd name="T0" fmla="*/ 0 w 577"/>
                  <a:gd name="T1" fmla="*/ 0 h 1728"/>
                  <a:gd name="T2" fmla="*/ 0 w 577"/>
                  <a:gd name="T3" fmla="*/ 2 h 1728"/>
                  <a:gd name="T4" fmla="*/ 0 w 577"/>
                  <a:gd name="T5" fmla="*/ 2 h 1728"/>
                  <a:gd name="T6" fmla="*/ 0 w 577"/>
                  <a:gd name="T7" fmla="*/ 0 h 1728"/>
                  <a:gd name="T8" fmla="*/ 0 w 577"/>
                  <a:gd name="T9" fmla="*/ 0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81" name="Line 105"/>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82" name="Oval 106"/>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83" name="Line 107"/>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84" name="Line 108"/>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85" name="Line 109"/>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86" name="Line 110"/>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87" name="Freeform 111"/>
              <p:cNvSpPr>
                <a:spLocks/>
              </p:cNvSpPr>
              <p:nvPr/>
            </p:nvSpPr>
            <p:spPr bwMode="blackWhite">
              <a:xfrm>
                <a:off x="976" y="1164"/>
                <a:ext cx="190" cy="355"/>
              </a:xfrm>
              <a:custGeom>
                <a:avLst/>
                <a:gdLst>
                  <a:gd name="T0" fmla="*/ 0 w 397"/>
                  <a:gd name="T1" fmla="*/ 1 h 733"/>
                  <a:gd name="T2" fmla="*/ 0 w 397"/>
                  <a:gd name="T3" fmla="*/ 1 h 733"/>
                  <a:gd name="T4" fmla="*/ 0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88" name="Freeform 112"/>
              <p:cNvSpPr>
                <a:spLocks/>
              </p:cNvSpPr>
              <p:nvPr/>
            </p:nvSpPr>
            <p:spPr bwMode="blackWhite">
              <a:xfrm>
                <a:off x="956" y="1094"/>
                <a:ext cx="218" cy="618"/>
              </a:xfrm>
              <a:custGeom>
                <a:avLst/>
                <a:gdLst>
                  <a:gd name="T0" fmla="*/ 0 w 453"/>
                  <a:gd name="T1" fmla="*/ 0 h 1278"/>
                  <a:gd name="T2" fmla="*/ 0 w 453"/>
                  <a:gd name="T3" fmla="*/ 0 h 1278"/>
                  <a:gd name="T4" fmla="*/ 0 w 453"/>
                  <a:gd name="T5" fmla="*/ 2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89" name="Freeform 113"/>
              <p:cNvSpPr>
                <a:spLocks/>
              </p:cNvSpPr>
              <p:nvPr/>
            </p:nvSpPr>
            <p:spPr bwMode="blackWhite">
              <a:xfrm>
                <a:off x="970" y="1117"/>
                <a:ext cx="194" cy="352"/>
              </a:xfrm>
              <a:custGeom>
                <a:avLst/>
                <a:gdLst>
                  <a:gd name="T0" fmla="*/ 0 w 402"/>
                  <a:gd name="T1" fmla="*/ 0 h 726"/>
                  <a:gd name="T2" fmla="*/ 0 w 402"/>
                  <a:gd name="T3" fmla="*/ 0 h 726"/>
                  <a:gd name="T4" fmla="*/ 0 w 402"/>
                  <a:gd name="T5" fmla="*/ 1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90" name="Line 114"/>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91" name="Line 115"/>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92" name="Line 116"/>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93" name="Freeform 117"/>
              <p:cNvSpPr>
                <a:spLocks/>
              </p:cNvSpPr>
              <p:nvPr/>
            </p:nvSpPr>
            <p:spPr bwMode="blackWhite">
              <a:xfrm>
                <a:off x="1027" y="1161"/>
                <a:ext cx="74" cy="40"/>
              </a:xfrm>
              <a:custGeom>
                <a:avLst/>
                <a:gdLst>
                  <a:gd name="T0" fmla="*/ 0 w 152"/>
                  <a:gd name="T1" fmla="*/ 0 h 82"/>
                  <a:gd name="T2" fmla="*/ 0 w 152"/>
                  <a:gd name="T3" fmla="*/ 0 h 82"/>
                  <a:gd name="T4" fmla="*/ 0 w 152"/>
                  <a:gd name="T5" fmla="*/ 0 h 82"/>
                  <a:gd name="T6" fmla="*/ 0 w 152"/>
                  <a:gd name="T7" fmla="*/ 0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94" name="Line 118"/>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95" name="Freeform 119"/>
              <p:cNvSpPr>
                <a:spLocks/>
              </p:cNvSpPr>
              <p:nvPr/>
            </p:nvSpPr>
            <p:spPr bwMode="blackWhite">
              <a:xfrm>
                <a:off x="984" y="1304"/>
                <a:ext cx="167" cy="75"/>
              </a:xfrm>
              <a:custGeom>
                <a:avLst/>
                <a:gdLst>
                  <a:gd name="T0" fmla="*/ 0 w 351"/>
                  <a:gd name="T1" fmla="*/ 0 h 183"/>
                  <a:gd name="T2" fmla="*/ 0 w 351"/>
                  <a:gd name="T3" fmla="*/ 0 h 183"/>
                  <a:gd name="T4" fmla="*/ 0 w 351"/>
                  <a:gd name="T5" fmla="*/ 0 h 183"/>
                  <a:gd name="T6" fmla="*/ 0 w 351"/>
                  <a:gd name="T7" fmla="*/ 0 h 183"/>
                  <a:gd name="T8" fmla="*/ 0 w 351"/>
                  <a:gd name="T9" fmla="*/ 0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96" name="Freeform 120"/>
              <p:cNvSpPr>
                <a:spLocks/>
              </p:cNvSpPr>
              <p:nvPr/>
            </p:nvSpPr>
            <p:spPr bwMode="blackWhite">
              <a:xfrm>
                <a:off x="984" y="1397"/>
                <a:ext cx="167" cy="83"/>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97" name="Freeform 121"/>
              <p:cNvSpPr>
                <a:spLocks/>
              </p:cNvSpPr>
              <p:nvPr/>
            </p:nvSpPr>
            <p:spPr bwMode="blackWhite">
              <a:xfrm>
                <a:off x="981" y="1220"/>
                <a:ext cx="170" cy="77"/>
              </a:xfrm>
              <a:custGeom>
                <a:avLst/>
                <a:gdLst>
                  <a:gd name="T0" fmla="*/ 0 w 351"/>
                  <a:gd name="T1" fmla="*/ 0 h 182"/>
                  <a:gd name="T2" fmla="*/ 0 w 351"/>
                  <a:gd name="T3" fmla="*/ 0 h 182"/>
                  <a:gd name="T4" fmla="*/ 0 w 351"/>
                  <a:gd name="T5" fmla="*/ 0 h 182"/>
                  <a:gd name="T6" fmla="*/ 0 w 351"/>
                  <a:gd name="T7" fmla="*/ 0 h 182"/>
                  <a:gd name="T8" fmla="*/ 0 w 351"/>
                  <a:gd name="T9" fmla="*/ 0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98" name="Line 122"/>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99" name="Line 123"/>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100" name="Line 124"/>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sp>
        <p:nvSpPr>
          <p:cNvPr id="101" name="Text Box 125"/>
          <p:cNvSpPr txBox="1">
            <a:spLocks noChangeArrowheads="1"/>
          </p:cNvSpPr>
          <p:nvPr/>
        </p:nvSpPr>
        <p:spPr bwMode="blackWhite">
          <a:xfrm>
            <a:off x="8000533" y="988445"/>
            <a:ext cx="1058303" cy="461665"/>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eaLnBrk="0" hangingPunct="0">
              <a:defRPr/>
            </a:pPr>
            <a:r>
              <a:rPr lang="en-US" sz="2400" dirty="0">
                <a:latin typeface="+mn-lt"/>
              </a:rPr>
              <a:t>DHCP</a:t>
            </a:r>
          </a:p>
        </p:txBody>
      </p:sp>
      <p:sp>
        <p:nvSpPr>
          <p:cNvPr id="102" name="Text Box 125"/>
          <p:cNvSpPr txBox="1">
            <a:spLocks noChangeArrowheads="1"/>
          </p:cNvSpPr>
          <p:nvPr/>
        </p:nvSpPr>
        <p:spPr bwMode="blackWhite">
          <a:xfrm>
            <a:off x="7076981" y="4584381"/>
            <a:ext cx="902812" cy="461665"/>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eaLnBrk="0" hangingPunct="0">
              <a:defRPr/>
            </a:pPr>
            <a:r>
              <a:rPr lang="en-US" sz="2400" dirty="0">
                <a:latin typeface="+mn-lt"/>
              </a:rPr>
              <a:t>WDS</a:t>
            </a:r>
          </a:p>
        </p:txBody>
      </p:sp>
      <p:sp>
        <p:nvSpPr>
          <p:cNvPr id="103" name="Text Box 125"/>
          <p:cNvSpPr txBox="1">
            <a:spLocks noChangeArrowheads="1"/>
          </p:cNvSpPr>
          <p:nvPr/>
        </p:nvSpPr>
        <p:spPr bwMode="blackWhite">
          <a:xfrm>
            <a:off x="9449178" y="2995421"/>
            <a:ext cx="1348447" cy="461665"/>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eaLnBrk="0" hangingPunct="0">
              <a:defRPr/>
            </a:pPr>
            <a:r>
              <a:rPr lang="en-US" sz="2400" dirty="0" smtClean="0">
                <a:latin typeface="+mn-lt"/>
              </a:rPr>
              <a:t>AD/DNS</a:t>
            </a:r>
            <a:endParaRPr lang="en-US" sz="2400" dirty="0">
              <a:latin typeface="+mn-lt"/>
            </a:endParaRPr>
          </a:p>
        </p:txBody>
      </p:sp>
      <p:sp>
        <p:nvSpPr>
          <p:cNvPr id="104" name="Text Box 3"/>
          <p:cNvSpPr txBox="1">
            <a:spLocks noChangeArrowheads="1"/>
          </p:cNvSpPr>
          <p:nvPr/>
        </p:nvSpPr>
        <p:spPr bwMode="blackWhite">
          <a:xfrm>
            <a:off x="1334773" y="4197453"/>
            <a:ext cx="1496094" cy="369332"/>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lIns="0" tIns="0" rIns="0" bIns="0">
            <a:spAutoFit/>
          </a:bodyPr>
          <a:lstStyle/>
          <a:p>
            <a:pPr algn="ctr" eaLnBrk="0" hangingPunct="0">
              <a:defRPr/>
            </a:pPr>
            <a:r>
              <a:rPr lang="en-US" sz="2400" dirty="0">
                <a:effectLst>
                  <a:outerShdw blurRad="38100" dist="38100" dir="2700000" algn="tl">
                    <a:srgbClr val="000000"/>
                  </a:outerShdw>
                </a:effectLst>
              </a:rPr>
              <a:t>Bare-Metal</a:t>
            </a:r>
          </a:p>
        </p:txBody>
      </p:sp>
      <p:grpSp>
        <p:nvGrpSpPr>
          <p:cNvPr id="77" name="Group 116"/>
          <p:cNvGrpSpPr/>
          <p:nvPr/>
        </p:nvGrpSpPr>
        <p:grpSpPr>
          <a:xfrm>
            <a:off x="3364802" y="2324605"/>
            <a:ext cx="4178071" cy="793373"/>
            <a:chOff x="2524259" y="2324604"/>
            <a:chExt cx="3134369" cy="793373"/>
          </a:xfrm>
        </p:grpSpPr>
        <p:grpSp>
          <p:nvGrpSpPr>
            <p:cNvPr id="107" name="Group 106"/>
            <p:cNvGrpSpPr/>
            <p:nvPr/>
          </p:nvGrpSpPr>
          <p:grpSpPr>
            <a:xfrm>
              <a:off x="2524259" y="2692610"/>
              <a:ext cx="499748" cy="425367"/>
              <a:chOff x="2524259" y="2563820"/>
              <a:chExt cx="499748" cy="425367"/>
            </a:xfrm>
          </p:grpSpPr>
          <p:sp>
            <p:nvSpPr>
              <p:cNvPr id="105" name="Oval 104"/>
              <p:cNvSpPr/>
              <p:nvPr/>
            </p:nvSpPr>
            <p:spPr bwMode="auto">
              <a:xfrm>
                <a:off x="2524259" y="2589942"/>
                <a:ext cx="321972" cy="399245"/>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06" name="TextBox 105"/>
              <p:cNvSpPr txBox="1"/>
              <p:nvPr/>
            </p:nvSpPr>
            <p:spPr>
              <a:xfrm>
                <a:off x="2560368" y="2563820"/>
                <a:ext cx="463639" cy="400110"/>
              </a:xfrm>
              <a:prstGeom prst="rect">
                <a:avLst/>
              </a:prstGeom>
              <a:noFill/>
            </p:spPr>
            <p:txBody>
              <a:bodyPr wrap="square" rtlCol="0">
                <a:spAutoFit/>
              </a:bodyPr>
              <a:lstStyle/>
              <a:p>
                <a:r>
                  <a:rPr lang="en-US" sz="2000" b="1" dirty="0" smtClean="0">
                    <a:solidFill>
                      <a:schemeClr val="bg1"/>
                    </a:solidFill>
                  </a:rPr>
                  <a:t>1</a:t>
                </a:r>
                <a:endParaRPr lang="en-US" sz="2000" b="1" dirty="0">
                  <a:solidFill>
                    <a:schemeClr val="bg1"/>
                  </a:solidFill>
                </a:endParaRPr>
              </a:p>
            </p:txBody>
          </p:sp>
        </p:grpSp>
        <p:sp>
          <p:nvSpPr>
            <p:cNvPr id="114" name="Right Arrow 113"/>
            <p:cNvSpPr/>
            <p:nvPr/>
          </p:nvSpPr>
          <p:spPr bwMode="auto">
            <a:xfrm rot="20878331">
              <a:off x="2907855" y="2324604"/>
              <a:ext cx="2750773" cy="354819"/>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08" name="Group 117"/>
          <p:cNvGrpSpPr/>
          <p:nvPr/>
        </p:nvGrpSpPr>
        <p:grpSpPr>
          <a:xfrm rot="21410868">
            <a:off x="3365615" y="3077944"/>
            <a:ext cx="5799685" cy="590439"/>
            <a:chOff x="2526422" y="3078519"/>
            <a:chExt cx="4350896" cy="590439"/>
          </a:xfrm>
        </p:grpSpPr>
        <p:grpSp>
          <p:nvGrpSpPr>
            <p:cNvPr id="111" name="Group 107"/>
            <p:cNvGrpSpPr/>
            <p:nvPr/>
          </p:nvGrpSpPr>
          <p:grpSpPr>
            <a:xfrm>
              <a:off x="2526422" y="3078519"/>
              <a:ext cx="498595" cy="408568"/>
              <a:chOff x="2528570" y="2410959"/>
              <a:chExt cx="498595" cy="408568"/>
            </a:xfrm>
          </p:grpSpPr>
          <p:sp>
            <p:nvSpPr>
              <p:cNvPr id="109" name="Oval 108"/>
              <p:cNvSpPr/>
              <p:nvPr/>
            </p:nvSpPr>
            <p:spPr bwMode="auto">
              <a:xfrm>
                <a:off x="2528570" y="2420282"/>
                <a:ext cx="321972" cy="399245"/>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0" name="TextBox 109"/>
              <p:cNvSpPr txBox="1"/>
              <p:nvPr/>
            </p:nvSpPr>
            <p:spPr>
              <a:xfrm>
                <a:off x="2563527" y="2410959"/>
                <a:ext cx="463638" cy="400110"/>
              </a:xfrm>
              <a:prstGeom prst="rect">
                <a:avLst/>
              </a:prstGeom>
              <a:noFill/>
            </p:spPr>
            <p:txBody>
              <a:bodyPr wrap="square" rtlCol="0">
                <a:spAutoFit/>
              </a:bodyPr>
              <a:lstStyle/>
              <a:p>
                <a:r>
                  <a:rPr lang="en-US" sz="2000" b="1" dirty="0" smtClean="0">
                    <a:solidFill>
                      <a:schemeClr val="bg1"/>
                    </a:solidFill>
                  </a:rPr>
                  <a:t>2</a:t>
                </a:r>
                <a:endParaRPr lang="en-US" sz="2000" b="1" dirty="0">
                  <a:solidFill>
                    <a:schemeClr val="bg1"/>
                  </a:solidFill>
                </a:endParaRPr>
              </a:p>
            </p:txBody>
          </p:sp>
        </p:grpSp>
        <p:sp>
          <p:nvSpPr>
            <p:cNvPr id="115" name="Right Arrow 114"/>
            <p:cNvSpPr/>
            <p:nvPr/>
          </p:nvSpPr>
          <p:spPr bwMode="auto">
            <a:xfrm rot="275723">
              <a:off x="2944344" y="3314139"/>
              <a:ext cx="3932974" cy="354819"/>
            </a:xfrm>
            <a:prstGeom prst="rightArrow">
              <a:avLst>
                <a:gd name="adj1" fmla="val 50000"/>
                <a:gd name="adj2" fmla="val 39111"/>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grpSp>
        <p:nvGrpSpPr>
          <p:cNvPr id="117" name="Group 118"/>
          <p:cNvGrpSpPr/>
          <p:nvPr/>
        </p:nvGrpSpPr>
        <p:grpSpPr>
          <a:xfrm>
            <a:off x="3306823" y="3717714"/>
            <a:ext cx="3533884" cy="930650"/>
            <a:chOff x="2480764" y="3717714"/>
            <a:chExt cx="2651102" cy="930650"/>
          </a:xfrm>
        </p:grpSpPr>
        <p:grpSp>
          <p:nvGrpSpPr>
            <p:cNvPr id="118" name="Group 110"/>
            <p:cNvGrpSpPr/>
            <p:nvPr/>
          </p:nvGrpSpPr>
          <p:grpSpPr>
            <a:xfrm>
              <a:off x="2480764" y="3717714"/>
              <a:ext cx="489948" cy="412120"/>
              <a:chOff x="2485060" y="2485626"/>
              <a:chExt cx="489948" cy="412120"/>
            </a:xfrm>
          </p:grpSpPr>
          <p:sp>
            <p:nvSpPr>
              <p:cNvPr id="112" name="Oval 111"/>
              <p:cNvSpPr/>
              <p:nvPr/>
            </p:nvSpPr>
            <p:spPr bwMode="auto">
              <a:xfrm>
                <a:off x="2485060" y="2498501"/>
                <a:ext cx="321972" cy="399245"/>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113" name="TextBox 112"/>
              <p:cNvSpPr txBox="1"/>
              <p:nvPr/>
            </p:nvSpPr>
            <p:spPr>
              <a:xfrm>
                <a:off x="2511369" y="2485626"/>
                <a:ext cx="463639" cy="400110"/>
              </a:xfrm>
              <a:prstGeom prst="rect">
                <a:avLst/>
              </a:prstGeom>
              <a:noFill/>
            </p:spPr>
            <p:txBody>
              <a:bodyPr wrap="square" rtlCol="0">
                <a:spAutoFit/>
              </a:bodyPr>
              <a:lstStyle/>
              <a:p>
                <a:r>
                  <a:rPr lang="en-US" sz="2000" b="1" dirty="0" smtClean="0">
                    <a:solidFill>
                      <a:schemeClr val="bg1"/>
                    </a:solidFill>
                  </a:rPr>
                  <a:t>3</a:t>
                </a:r>
                <a:endParaRPr lang="en-US" sz="2000" b="1" dirty="0">
                  <a:solidFill>
                    <a:schemeClr val="bg1"/>
                  </a:solidFill>
                </a:endParaRPr>
              </a:p>
            </p:txBody>
          </p:sp>
        </p:grpSp>
        <p:sp>
          <p:nvSpPr>
            <p:cNvPr id="116" name="Right Arrow 115"/>
            <p:cNvSpPr/>
            <p:nvPr/>
          </p:nvSpPr>
          <p:spPr bwMode="auto">
            <a:xfrm rot="1079164">
              <a:off x="2789790" y="4293545"/>
              <a:ext cx="2342076" cy="354819"/>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smtClean="0">
                <a:solidFill>
                  <a:srgbClr val="FFFFFF"/>
                </a:solidFill>
                <a:effectLst>
                  <a:outerShdw blurRad="38100" dist="38100" dir="2700000" algn="tl">
                    <a:srgbClr val="000000">
                      <a:alpha val="43137"/>
                    </a:srgbClr>
                  </a:outerShdw>
                </a:effectLst>
                <a:latin typeface="Calibri" pitchFamily="34" charset="0"/>
              </a:endParaRPr>
            </a:p>
          </p:txBody>
        </p:sp>
      </p:grpSp>
      <p:sp>
        <p:nvSpPr>
          <p:cNvPr id="120" name="Text Box 3"/>
          <p:cNvSpPr txBox="1">
            <a:spLocks noChangeArrowheads="1"/>
          </p:cNvSpPr>
          <p:nvPr/>
        </p:nvSpPr>
        <p:spPr bwMode="blackWhite">
          <a:xfrm>
            <a:off x="7578483" y="5573743"/>
            <a:ext cx="2240766" cy="677108"/>
          </a:xfrm>
          <a:prstGeom prst="rect">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9144" rIns="91436" bIns="9144" numCol="1" rtlCol="0" anchor="ctr" anchorCtr="0" compatLnSpc="1">
            <a:prstTxWarp prst="textNoShape">
              <a:avLst/>
            </a:prstTxWarp>
          </a:bodyPr>
          <a:lstStyle/>
          <a:p>
            <a:pPr algn="ctr" defTabSz="914099">
              <a:defRPr/>
            </a:pPr>
            <a:r>
              <a:rPr lang="en-US" sz="2200" dirty="0" smtClean="0">
                <a:solidFill>
                  <a:schemeClr val="tx1">
                    <a:alpha val="99000"/>
                  </a:schemeClr>
                </a:solidFill>
              </a:rPr>
              <a:t>NTFS Partition</a:t>
            </a:r>
            <a:endParaRPr lang="en-US" sz="2200" dirty="0">
              <a:solidFill>
                <a:schemeClr val="tx1">
                  <a:alpha val="99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wipe(left)">
                                      <p:cBhvr>
                                        <p:cTn id="12" dur="500"/>
                                        <p:tgtEl>
                                          <p:spTgt spid="1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wipe(up)">
                                      <p:cBhvr>
                                        <p:cTn id="17" dur="500"/>
                                        <p:tgtEl>
                                          <p:spTgt spid="1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0"/>
                                        </p:tgtEl>
                                        <p:attrNameLst>
                                          <p:attrName>style.visibility</p:attrName>
                                        </p:attrNameLst>
                                      </p:cBhvr>
                                      <p:to>
                                        <p:strVal val="visible"/>
                                      </p:to>
                                    </p:set>
                                    <p:animEffect transition="in" filter="dissolve">
                                      <p:cBhvr>
                                        <p:cTn id="2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Locking Down Permissions</a:t>
            </a:r>
            <a:endParaRPr lang="en-US" dirty="0"/>
          </a:p>
        </p:txBody>
      </p:sp>
      <p:sp>
        <p:nvSpPr>
          <p:cNvPr id="3" name="Content Placeholder 2"/>
          <p:cNvSpPr>
            <a:spLocks noGrp="1"/>
          </p:cNvSpPr>
          <p:nvPr>
            <p:ph type="body" idx="1"/>
          </p:nvPr>
        </p:nvSpPr>
        <p:spPr/>
        <p:txBody>
          <a:bodyPr/>
          <a:lstStyle/>
          <a:p>
            <a:pPr lvl="0" fontAlgn="t"/>
            <a:r>
              <a:rPr lang="en-US" b="1" dirty="0" smtClean="0"/>
              <a:t>Default Permissions</a:t>
            </a:r>
          </a:p>
          <a:p>
            <a:pPr lvl="0" fontAlgn="t"/>
            <a:r>
              <a:rPr lang="en-US" b="1" dirty="0" smtClean="0"/>
              <a:t>Local administrator on the WDS server</a:t>
            </a:r>
            <a:endParaRPr lang="en-US" sz="4800" dirty="0" smtClean="0"/>
          </a:p>
          <a:p>
            <a:pPr lvl="1" fontAlgn="t"/>
            <a:r>
              <a:rPr lang="en-US" dirty="0" smtClean="0"/>
              <a:t>Full Control of the </a:t>
            </a:r>
            <a:r>
              <a:rPr lang="en-US" dirty="0" err="1" smtClean="0"/>
              <a:t>RemoteInstall</a:t>
            </a:r>
            <a:r>
              <a:rPr lang="en-US" dirty="0" smtClean="0"/>
              <a:t> folder</a:t>
            </a:r>
            <a:endParaRPr lang="en-US" sz="4400" dirty="0" smtClean="0"/>
          </a:p>
          <a:p>
            <a:pPr lvl="1" fontAlgn="t"/>
            <a:r>
              <a:rPr lang="en-US" dirty="0" smtClean="0"/>
              <a:t>Full Control permissions on HKEY_LOCAL_MACHINE\System</a:t>
            </a:r>
            <a:endParaRPr lang="en-US" sz="4400" dirty="0" smtClean="0"/>
          </a:p>
          <a:p>
            <a:pPr lvl="0" fontAlgn="t"/>
            <a:r>
              <a:rPr lang="en-US" b="1" dirty="0" smtClean="0"/>
              <a:t>Domain administrator (domain where the WDS server resides)</a:t>
            </a:r>
            <a:endParaRPr lang="en-US" sz="4800" dirty="0" smtClean="0"/>
          </a:p>
          <a:p>
            <a:pPr lvl="1" fontAlgn="t"/>
            <a:r>
              <a:rPr lang="en-US" dirty="0" smtClean="0"/>
              <a:t> Full Control permissions on the Service Control Point (SCP) in AD DS for the WDS server. </a:t>
            </a:r>
          </a:p>
          <a:p>
            <a:pPr>
              <a:buNone/>
            </a:pPr>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Permissions Continued</a:t>
            </a:r>
            <a:endParaRPr lang="en-US" dirty="0"/>
          </a:p>
        </p:txBody>
      </p:sp>
      <p:sp>
        <p:nvSpPr>
          <p:cNvPr id="3" name="Content Placeholder 2"/>
          <p:cNvSpPr>
            <a:spLocks noGrp="1"/>
          </p:cNvSpPr>
          <p:nvPr>
            <p:ph type="body" idx="1"/>
          </p:nvPr>
        </p:nvSpPr>
        <p:spPr/>
        <p:txBody>
          <a:bodyPr/>
          <a:lstStyle/>
          <a:p>
            <a:pPr lvl="0" fontAlgn="t"/>
            <a:r>
              <a:rPr lang="en-US" b="1" dirty="0" smtClean="0"/>
              <a:t>Enterprise administrator</a:t>
            </a:r>
            <a:endParaRPr lang="en-US" sz="4800" dirty="0" smtClean="0"/>
          </a:p>
          <a:p>
            <a:pPr lvl="1" fontAlgn="t"/>
            <a:r>
              <a:rPr lang="en-US" dirty="0" smtClean="0"/>
              <a:t>Dynamic Host Configuration Protocol (DHCP) authorization permissions</a:t>
            </a:r>
          </a:p>
          <a:p>
            <a:pPr fontAlgn="t"/>
            <a:r>
              <a:rPr lang="en-US" dirty="0" smtClean="0"/>
              <a:t>Admin Approval</a:t>
            </a:r>
          </a:p>
          <a:p>
            <a:pPr lvl="1"/>
            <a:r>
              <a:rPr lang="en-US" dirty="0" smtClean="0"/>
              <a:t>The computer account is created using the server’s authentication token (not the </a:t>
            </a:r>
            <a:r>
              <a:rPr lang="en-US" dirty="0" err="1" smtClean="0"/>
              <a:t>admins</a:t>
            </a:r>
            <a:r>
              <a:rPr lang="en-US" dirty="0" smtClean="0"/>
              <a:t> token performing the approval)</a:t>
            </a:r>
          </a:p>
          <a:p>
            <a:pPr lvl="1"/>
            <a:r>
              <a:rPr lang="en-US" dirty="0" smtClean="0"/>
              <a:t>WDSSERVER$  must have “create computer account objects” on the containers / OUs where the approved pending computers will be created</a:t>
            </a:r>
          </a:p>
          <a:p>
            <a:pPr lvl="1" fontAlgn="t"/>
            <a:endParaRPr lang="en-US" dirty="0" smtClean="0"/>
          </a:p>
          <a:p>
            <a:pPr fontAlgn="t"/>
            <a:endParaRPr lang="en-US" sz="4800" dirty="0" smtClean="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 Approval Continued</a:t>
            </a:r>
            <a:endParaRPr lang="en-US" dirty="0"/>
          </a:p>
        </p:txBody>
      </p:sp>
      <p:sp>
        <p:nvSpPr>
          <p:cNvPr id="3" name="Content Placeholder 2"/>
          <p:cNvSpPr>
            <a:spLocks noGrp="1"/>
          </p:cNvSpPr>
          <p:nvPr>
            <p:ph type="body" idx="1"/>
          </p:nvPr>
        </p:nvSpPr>
        <p:spPr/>
        <p:txBody>
          <a:bodyPr/>
          <a:lstStyle/>
          <a:p>
            <a:r>
              <a:rPr lang="en-US" dirty="0" smtClean="0"/>
              <a:t>Admin Approval of Pending Computers</a:t>
            </a:r>
          </a:p>
          <a:p>
            <a:pPr lvl="1"/>
            <a:r>
              <a:rPr lang="en-US" dirty="0" smtClean="0"/>
              <a:t>R/W to the F:\RemoteInstall\MGMT 	</a:t>
            </a:r>
            <a:endParaRPr lang="en-US" sz="4000" dirty="0" smtClean="0"/>
          </a:p>
          <a:p>
            <a:pPr lvl="1"/>
            <a:r>
              <a:rPr lang="en-US" dirty="0" smtClean="0"/>
              <a:t>contains Binlsvcdb.mdb</a:t>
            </a:r>
            <a:endParaRPr lang="en-US" sz="4000" dirty="0" smtClean="0"/>
          </a:p>
          <a:p>
            <a:r>
              <a:rPr lang="en-US" dirty="0" smtClean="0"/>
              <a:t> Active Directory Users and Computers</a:t>
            </a:r>
          </a:p>
          <a:p>
            <a:pPr lvl="1"/>
            <a:r>
              <a:rPr lang="en-US" dirty="0" smtClean="0"/>
              <a:t>Create a custom task to delegate on OU where the  computer account will be created -&gt; Write all properties on Computer Objects</a:t>
            </a:r>
            <a:endParaRPr lang="en-US" sz="4000" dirty="0" smtClean="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Joining a Machine To a Domain</a:t>
            </a:r>
            <a:endParaRPr lang="en-US" dirty="0"/>
          </a:p>
        </p:txBody>
      </p:sp>
      <p:sp>
        <p:nvSpPr>
          <p:cNvPr id="3" name="Content Placeholder 2"/>
          <p:cNvSpPr>
            <a:spLocks noGrp="1"/>
          </p:cNvSpPr>
          <p:nvPr>
            <p:ph type="body" idx="1"/>
          </p:nvPr>
        </p:nvSpPr>
        <p:spPr/>
        <p:txBody>
          <a:bodyPr/>
          <a:lstStyle/>
          <a:p>
            <a:r>
              <a:rPr lang="en-US" dirty="0" smtClean="0"/>
              <a:t>ADUC </a:t>
            </a:r>
          </a:p>
          <a:p>
            <a:pPr lvl="1"/>
            <a:r>
              <a:rPr lang="en-US" dirty="0" smtClean="0"/>
              <a:t>R-click the container or OU and go to Properties</a:t>
            </a:r>
          </a:p>
          <a:p>
            <a:pPr lvl="1"/>
            <a:r>
              <a:rPr lang="en-US" dirty="0" smtClean="0"/>
              <a:t>Click the Advanced button and add a user or group then click the Edit button</a:t>
            </a:r>
          </a:p>
          <a:p>
            <a:pPr lvl="1"/>
            <a:r>
              <a:rPr lang="en-US" dirty="0" smtClean="0"/>
              <a:t>Under Apply to: This object and all descendant objects</a:t>
            </a:r>
          </a:p>
          <a:p>
            <a:pPr lvl="1"/>
            <a:r>
              <a:rPr lang="en-US" dirty="0" smtClean="0"/>
              <a:t>Allow “Create Computer objects” Ok (3x)</a:t>
            </a:r>
          </a:p>
          <a:p>
            <a:r>
              <a:rPr lang="en-US" dirty="0" smtClean="0"/>
              <a:t>BUT now that user can create computer objects and join machines to the domain</a:t>
            </a:r>
          </a:p>
          <a:p>
            <a:r>
              <a:rPr lang="en-US" dirty="0" smtClean="0"/>
              <a:t>What if you only want someone to be able to join a machine to the domain?</a:t>
            </a:r>
            <a:endParaRPr 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JoinRights</a:t>
            </a:r>
            <a:r>
              <a:rPr lang="en-US" dirty="0"/>
              <a:t> </a:t>
            </a:r>
            <a:r>
              <a:rPr lang="en-US" dirty="0" smtClean="0"/>
              <a:t>Setting Part 1</a:t>
            </a:r>
            <a:endParaRPr lang="en-US" dirty="0"/>
          </a:p>
        </p:txBody>
      </p:sp>
      <p:sp>
        <p:nvSpPr>
          <p:cNvPr id="3" name="Content Placeholder 2"/>
          <p:cNvSpPr>
            <a:spLocks noGrp="1"/>
          </p:cNvSpPr>
          <p:nvPr>
            <p:ph type="body" idx="1"/>
          </p:nvPr>
        </p:nvSpPr>
        <p:spPr/>
        <p:txBody>
          <a:bodyPr/>
          <a:lstStyle/>
          <a:p>
            <a:r>
              <a:rPr lang="en-US" b="1" dirty="0" err="1" smtClean="0"/>
              <a:t>JoinRights</a:t>
            </a:r>
            <a:r>
              <a:rPr lang="en-US" b="1" dirty="0" smtClean="0"/>
              <a:t> </a:t>
            </a:r>
            <a:r>
              <a:rPr lang="en-US" dirty="0" smtClean="0"/>
              <a:t>registry setting determines the set of security privileges</a:t>
            </a:r>
          </a:p>
          <a:p>
            <a:r>
              <a:rPr lang="en-US" dirty="0" smtClean="0"/>
              <a:t>located at: </a:t>
            </a:r>
            <a:r>
              <a:rPr lang="en-US" b="1" dirty="0" smtClean="0"/>
              <a:t>HKEY_LOCAL_MACHINE\SYSTEM\</a:t>
            </a:r>
            <a:r>
              <a:rPr lang="en-US" b="1" dirty="0" err="1" smtClean="0"/>
              <a:t>CurrentControlSet</a:t>
            </a:r>
            <a:r>
              <a:rPr lang="en-US" b="1" dirty="0" smtClean="0"/>
              <a:t>\Services\</a:t>
            </a:r>
            <a:r>
              <a:rPr lang="en-US" b="1" dirty="0" err="1" smtClean="0"/>
              <a:t>WDSServer</a:t>
            </a:r>
            <a:r>
              <a:rPr lang="en-US" b="1" dirty="0" smtClean="0"/>
              <a:t>\Providers\WDSPXE\Providers\BINLSVC\</a:t>
            </a:r>
            <a:r>
              <a:rPr lang="en-US" b="1" dirty="0" err="1" smtClean="0"/>
              <a:t>AutoApprove</a:t>
            </a:r>
            <a:r>
              <a:rPr lang="en-US" b="1" dirty="0" smtClean="0"/>
              <a:t>\&lt;arch&gt;</a:t>
            </a:r>
            <a:r>
              <a:rPr lang="en-US" dirty="0" smtClean="0"/>
              <a:t/>
            </a:r>
            <a:br>
              <a:rPr lang="en-US" dirty="0" smtClean="0"/>
            </a:br>
            <a:r>
              <a:rPr lang="en-US" dirty="0" smtClean="0"/>
              <a:t/>
            </a:r>
            <a:br>
              <a:rPr lang="en-US" dirty="0" smtClean="0"/>
            </a:br>
            <a:r>
              <a:rPr lang="en-US" dirty="0" smtClean="0"/>
              <a:t>		Name: </a:t>
            </a:r>
            <a:r>
              <a:rPr lang="en-US" dirty="0" err="1" smtClean="0"/>
              <a:t>JoinRights</a:t>
            </a:r>
            <a:r>
              <a:rPr lang="en-US" dirty="0" smtClean="0"/>
              <a:t/>
            </a:r>
            <a:br>
              <a:rPr lang="en-US" dirty="0" smtClean="0"/>
            </a:br>
            <a:r>
              <a:rPr lang="en-US" dirty="0" smtClean="0"/>
              <a:t>		Type: DWORD</a:t>
            </a:r>
            <a:br>
              <a:rPr lang="en-US" dirty="0" smtClean="0"/>
            </a:br>
            <a:r>
              <a:rPr lang="en-US" dirty="0" smtClean="0"/>
              <a:t>		Value: </a:t>
            </a:r>
            <a:r>
              <a:rPr lang="en-US" b="1" dirty="0" smtClean="0"/>
              <a:t>0 = </a:t>
            </a:r>
            <a:r>
              <a:rPr lang="en-US" dirty="0" err="1" smtClean="0"/>
              <a:t>JoinOnly</a:t>
            </a:r>
            <a:r>
              <a:rPr lang="en-US" dirty="0" smtClean="0"/>
              <a:t>.; </a:t>
            </a:r>
            <a:r>
              <a:rPr lang="en-US" b="1" dirty="0" smtClean="0"/>
              <a:t>1 = </a:t>
            </a:r>
            <a:r>
              <a:rPr lang="en-US" dirty="0" smtClean="0"/>
              <a:t>Full</a:t>
            </a:r>
            <a:br>
              <a:rPr lang="en-US" dirty="0" smtClean="0"/>
            </a:br>
            <a:endParaRPr 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JoinRights</a:t>
            </a:r>
            <a:r>
              <a:rPr lang="en-US" dirty="0"/>
              <a:t> Setting Part </a:t>
            </a:r>
            <a:r>
              <a:rPr lang="en-US" dirty="0" smtClean="0"/>
              <a:t>2</a:t>
            </a:r>
            <a:endParaRPr lang="en-US" dirty="0"/>
          </a:p>
        </p:txBody>
      </p:sp>
      <p:sp>
        <p:nvSpPr>
          <p:cNvPr id="3" name="Content Placeholder 2"/>
          <p:cNvSpPr>
            <a:spLocks noGrp="1"/>
          </p:cNvSpPr>
          <p:nvPr>
            <p:ph type="body" idx="1"/>
          </p:nvPr>
        </p:nvSpPr>
        <p:spPr/>
        <p:txBody>
          <a:bodyPr/>
          <a:lstStyle/>
          <a:p>
            <a:r>
              <a:rPr lang="en-US" dirty="0" smtClean="0"/>
              <a:t>The </a:t>
            </a:r>
            <a:r>
              <a:rPr lang="en-US" b="1" dirty="0" smtClean="0"/>
              <a:t>User</a:t>
            </a:r>
            <a:r>
              <a:rPr lang="en-US" dirty="0" smtClean="0"/>
              <a:t> registry setting determines which users have the right to join the domain</a:t>
            </a:r>
          </a:p>
          <a:p>
            <a:pPr lvl="0"/>
            <a:r>
              <a:rPr lang="en-US" dirty="0" smtClean="0"/>
              <a:t>User setting located at: </a:t>
            </a:r>
            <a:r>
              <a:rPr lang="en-US" b="1" dirty="0" smtClean="0"/>
              <a:t>HKEY_LOCAL_MACHINE\SYSTEM\</a:t>
            </a:r>
            <a:r>
              <a:rPr lang="en-US" b="1" dirty="0" err="1" smtClean="0"/>
              <a:t>CurrentControlSet</a:t>
            </a:r>
            <a:r>
              <a:rPr lang="en-US" b="1" dirty="0" smtClean="0"/>
              <a:t>\Services\</a:t>
            </a:r>
            <a:r>
              <a:rPr lang="en-US" b="1" dirty="0" err="1" smtClean="0"/>
              <a:t>WDSServer</a:t>
            </a:r>
            <a:r>
              <a:rPr lang="en-US" b="1" dirty="0" smtClean="0"/>
              <a:t>\Providers\WDSPXE\Providers\BINLSVC\</a:t>
            </a:r>
            <a:r>
              <a:rPr lang="en-US" b="1" dirty="0" err="1" smtClean="0"/>
              <a:t>AutoApprove</a:t>
            </a:r>
            <a:r>
              <a:rPr lang="en-US" b="1" dirty="0" smtClean="0"/>
              <a:t>\&lt;arch&gt;</a:t>
            </a:r>
            <a:r>
              <a:rPr lang="en-US" dirty="0" smtClean="0"/>
              <a:t/>
            </a:r>
            <a:br>
              <a:rPr lang="en-US" dirty="0" smtClean="0"/>
            </a:br>
            <a:r>
              <a:rPr lang="en-US" dirty="0" smtClean="0"/>
              <a:t/>
            </a:r>
            <a:br>
              <a:rPr lang="en-US" dirty="0" smtClean="0"/>
            </a:br>
            <a:r>
              <a:rPr lang="en-US" dirty="0" smtClean="0"/>
              <a:t>		Name: User</a:t>
            </a:r>
            <a:br>
              <a:rPr lang="en-US" dirty="0" smtClean="0"/>
            </a:br>
            <a:r>
              <a:rPr lang="en-US" dirty="0" smtClean="0"/>
              <a:t>		Type: REG_SZ</a:t>
            </a:r>
            <a:br>
              <a:rPr lang="en-US" dirty="0" smtClean="0"/>
            </a:br>
            <a:r>
              <a:rPr lang="en-US" dirty="0" smtClean="0"/>
              <a:t>		Value: group or user.</a:t>
            </a:r>
          </a:p>
          <a:p>
            <a:endParaRPr lang="en-US"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Permissions</a:t>
            </a:r>
            <a:endParaRPr lang="en-US" dirty="0"/>
          </a:p>
        </p:txBody>
      </p:sp>
      <p:sp>
        <p:nvSpPr>
          <p:cNvPr id="5" name="Text Placeholder 4"/>
          <p:cNvSpPr>
            <a:spLocks noGrp="1"/>
          </p:cNvSpPr>
          <p:nvPr>
            <p:ph type="body" idx="1"/>
          </p:nvPr>
        </p:nvSpPr>
        <p:spPr/>
        <p:txBody>
          <a:bodyPr/>
          <a:lstStyle/>
          <a:p>
            <a:endParaRPr lang="en-US"/>
          </a:p>
        </p:txBody>
      </p:sp>
      <p:graphicFrame>
        <p:nvGraphicFramePr>
          <p:cNvPr id="4" name="Content Placeholder 3"/>
          <p:cNvGraphicFramePr>
            <a:graphicFrameLocks noGrp="1"/>
          </p:cNvGraphicFramePr>
          <p:nvPr>
            <p:ph idx="4294967295"/>
          </p:nvPr>
        </p:nvGraphicFramePr>
        <p:xfrm>
          <a:off x="535583" y="1322388"/>
          <a:ext cx="11173090" cy="4730347"/>
        </p:xfrm>
        <a:graphic>
          <a:graphicData uri="http://schemas.openxmlformats.org/drawingml/2006/table">
            <a:tbl>
              <a:tblPr firstRow="1" bandRow="1">
                <a:tableStyleId>{5C22544A-7EE6-4342-B048-85BDC9FD1C3A}</a:tableStyleId>
              </a:tblPr>
              <a:tblGrid>
                <a:gridCol w="5586545"/>
                <a:gridCol w="5586545"/>
              </a:tblGrid>
              <a:tr h="454961">
                <a:tc>
                  <a:txBody>
                    <a:bodyPr/>
                    <a:lstStyle/>
                    <a:p>
                      <a:pPr algn="ctr"/>
                      <a:r>
                        <a:rPr lang="en-US" dirty="0" smtClean="0"/>
                        <a:t>TASK</a:t>
                      </a:r>
                      <a:endParaRPr lang="en-US" dirty="0"/>
                    </a:p>
                  </a:txBody>
                  <a:tcPr marL="121888" marR="121888"/>
                </a:tc>
                <a:tc>
                  <a:txBody>
                    <a:bodyPr/>
                    <a:lstStyle/>
                    <a:p>
                      <a:pPr algn="ctr"/>
                      <a:r>
                        <a:rPr lang="en-US" dirty="0" smtClean="0"/>
                        <a:t>Permission</a:t>
                      </a:r>
                      <a:endParaRPr lang="en-US" dirty="0"/>
                    </a:p>
                  </a:txBody>
                  <a:tcPr marL="121888" marR="121888"/>
                </a:tc>
              </a:tr>
              <a:tr h="1458368">
                <a:tc>
                  <a:txBody>
                    <a:bodyPr/>
                    <a:lstStyle/>
                    <a:p>
                      <a:r>
                        <a:rPr lang="en-US" dirty="0" err="1" smtClean="0"/>
                        <a:t>Prestage</a:t>
                      </a:r>
                      <a:r>
                        <a:rPr lang="en-US" dirty="0" smtClean="0"/>
                        <a:t> a computer</a:t>
                      </a:r>
                      <a:endParaRPr lang="en-US" dirty="0"/>
                    </a:p>
                  </a:txBody>
                  <a:tcPr marL="121888" marR="121888"/>
                </a:tc>
                <a:tc>
                  <a:txBody>
                    <a:bodyPr/>
                    <a:lstStyle/>
                    <a:p>
                      <a:r>
                        <a:rPr lang="en-US" dirty="0" smtClean="0"/>
                        <a:t>ADUC -&gt; Create a custom task to delegate on OU where you are putting the computer account -&gt; </a:t>
                      </a:r>
                      <a:r>
                        <a:rPr lang="en-US" dirty="0" smtClean="0">
                          <a:solidFill>
                            <a:srgbClr val="FF0000"/>
                          </a:solidFill>
                        </a:rPr>
                        <a:t>Write all properties </a:t>
                      </a:r>
                      <a:r>
                        <a:rPr lang="en-US" dirty="0" smtClean="0"/>
                        <a:t>on Computer Objects</a:t>
                      </a:r>
                      <a:endParaRPr lang="en-US" dirty="0"/>
                    </a:p>
                  </a:txBody>
                  <a:tcPr marL="121888" marR="121888"/>
                </a:tc>
              </a:tr>
              <a:tr h="454961">
                <a:tc>
                  <a:txBody>
                    <a:bodyPr/>
                    <a:lstStyle/>
                    <a:p>
                      <a:r>
                        <a:rPr lang="en-US" dirty="0" smtClean="0"/>
                        <a:t>Add/Remove Image or Image Group</a:t>
                      </a:r>
                      <a:endParaRPr lang="en-US" dirty="0"/>
                    </a:p>
                  </a:txBody>
                  <a:tcPr marL="121888" marR="121888"/>
                </a:tc>
                <a:tc>
                  <a:txBody>
                    <a:bodyPr/>
                    <a:lstStyle/>
                    <a:p>
                      <a:r>
                        <a:rPr lang="en-US" dirty="0" smtClean="0">
                          <a:solidFill>
                            <a:srgbClr val="FF0000"/>
                          </a:solidFill>
                        </a:rPr>
                        <a:t>FC</a:t>
                      </a:r>
                      <a:r>
                        <a:rPr lang="en-US" baseline="0" dirty="0" smtClean="0"/>
                        <a:t> F:\RemoteInstall\Images\ImageGroup</a:t>
                      </a:r>
                      <a:endParaRPr lang="en-US" dirty="0"/>
                    </a:p>
                  </a:txBody>
                  <a:tcPr marL="121888" marR="121888"/>
                </a:tc>
              </a:tr>
              <a:tr h="785275">
                <a:tc>
                  <a:txBody>
                    <a:bodyPr/>
                    <a:lstStyle/>
                    <a:p>
                      <a:r>
                        <a:rPr lang="en-US" dirty="0" smtClean="0"/>
                        <a:t>Disable an image</a:t>
                      </a:r>
                      <a:endParaRPr lang="en-US" dirty="0"/>
                    </a:p>
                  </a:txBody>
                  <a:tcPr marL="121888" marR="121888"/>
                </a:tc>
                <a:tc>
                  <a:txBody>
                    <a:bodyPr/>
                    <a:lstStyle/>
                    <a:p>
                      <a:r>
                        <a:rPr lang="en-US" dirty="0" smtClean="0">
                          <a:solidFill>
                            <a:srgbClr val="FF0000"/>
                          </a:solidFill>
                        </a:rPr>
                        <a:t>R/W</a:t>
                      </a:r>
                      <a:r>
                        <a:rPr lang="en-US" dirty="0" smtClean="0"/>
                        <a:t> for the image (on image properties in WDS)</a:t>
                      </a:r>
                      <a:endParaRPr lang="en-US" dirty="0"/>
                    </a:p>
                  </a:txBody>
                  <a:tcPr marL="121888" marR="121888"/>
                </a:tc>
              </a:tr>
              <a:tr h="1121821">
                <a:tc>
                  <a:txBody>
                    <a:bodyPr/>
                    <a:lstStyle/>
                    <a:p>
                      <a:r>
                        <a:rPr lang="en-US" dirty="0" smtClean="0"/>
                        <a:t>ADD boot image</a:t>
                      </a:r>
                      <a:endParaRPr lang="en-US" dirty="0"/>
                    </a:p>
                  </a:txBody>
                  <a:tcPr marL="121888" marR="121888"/>
                </a:tc>
                <a:tc>
                  <a:txBody>
                    <a:bodyPr/>
                    <a:lstStyle/>
                    <a:p>
                      <a:r>
                        <a:rPr lang="en-US" baseline="0" dirty="0" smtClean="0">
                          <a:solidFill>
                            <a:srgbClr val="FF0000"/>
                          </a:solidFill>
                        </a:rPr>
                        <a:t>R/W</a:t>
                      </a:r>
                      <a:r>
                        <a:rPr lang="en-US" baseline="0" dirty="0" smtClean="0"/>
                        <a:t> F:\RemoteInstall\Boot</a:t>
                      </a:r>
                    </a:p>
                    <a:p>
                      <a:pPr marL="0" marR="0" indent="0" algn="l" defTabSz="914363"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R/W</a:t>
                      </a:r>
                      <a:r>
                        <a:rPr lang="en-US" baseline="0" dirty="0" smtClean="0"/>
                        <a:t> F:\RemoteInstall\Admin (if upgrading from 2K3 server)</a:t>
                      </a:r>
                    </a:p>
                  </a:txBody>
                  <a:tcPr marL="121888" marR="121888"/>
                </a:tc>
              </a:tr>
              <a:tr h="454961">
                <a:tc>
                  <a:txBody>
                    <a:bodyPr/>
                    <a:lstStyle/>
                    <a:p>
                      <a:r>
                        <a:rPr lang="en-US" dirty="0" smtClean="0"/>
                        <a:t>Remove boot image</a:t>
                      </a:r>
                      <a:endParaRPr lang="en-US" dirty="0"/>
                    </a:p>
                  </a:txBody>
                  <a:tcPr marL="121888" marR="121888"/>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R/W</a:t>
                      </a:r>
                      <a:r>
                        <a:rPr lang="en-US" baseline="0" dirty="0" smtClean="0"/>
                        <a:t> F:\RemoteInstall\Boot</a:t>
                      </a:r>
                    </a:p>
                  </a:txBody>
                  <a:tcPr marL="121888" marR="121888"/>
                </a:tc>
              </a:tr>
            </a:tbl>
          </a:graphicData>
        </a:graphic>
      </p:graphicFrame>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Permissions</a:t>
            </a:r>
          </a:p>
        </p:txBody>
      </p:sp>
      <p:sp>
        <p:nvSpPr>
          <p:cNvPr id="5" name="Text Placeholder 4"/>
          <p:cNvSpPr>
            <a:spLocks noGrp="1"/>
          </p:cNvSpPr>
          <p:nvPr>
            <p:ph type="body" idx="1"/>
          </p:nvPr>
        </p:nvSpPr>
        <p:spPr/>
        <p:txBody>
          <a:bodyPr/>
          <a:lstStyle/>
          <a:p>
            <a:endParaRPr lang="en-US"/>
          </a:p>
        </p:txBody>
      </p:sp>
      <p:graphicFrame>
        <p:nvGraphicFramePr>
          <p:cNvPr id="4" name="Content Placeholder 3"/>
          <p:cNvGraphicFramePr>
            <a:graphicFrameLocks/>
          </p:cNvGraphicFramePr>
          <p:nvPr/>
        </p:nvGraphicFramePr>
        <p:xfrm>
          <a:off x="507868" y="1258327"/>
          <a:ext cx="11173090" cy="4601560"/>
        </p:xfrm>
        <a:graphic>
          <a:graphicData uri="http://schemas.openxmlformats.org/drawingml/2006/table">
            <a:tbl>
              <a:tblPr firstRow="1" bandRow="1">
                <a:tableStyleId>{5C22544A-7EE6-4342-B048-85BDC9FD1C3A}</a:tableStyleId>
              </a:tblPr>
              <a:tblGrid>
                <a:gridCol w="5586545"/>
                <a:gridCol w="5586545"/>
              </a:tblGrid>
              <a:tr h="454552">
                <a:tc>
                  <a:txBody>
                    <a:bodyPr/>
                    <a:lstStyle/>
                    <a:p>
                      <a:pPr algn="ctr"/>
                      <a:r>
                        <a:rPr lang="en-US" dirty="0" smtClean="0"/>
                        <a:t>TASK</a:t>
                      </a:r>
                      <a:endParaRPr lang="en-US" dirty="0"/>
                    </a:p>
                  </a:txBody>
                  <a:tcPr marL="121888" marR="121888"/>
                </a:tc>
                <a:tc>
                  <a:txBody>
                    <a:bodyPr/>
                    <a:lstStyle/>
                    <a:p>
                      <a:pPr algn="ctr"/>
                      <a:r>
                        <a:rPr lang="en-US" dirty="0" smtClean="0"/>
                        <a:t>Permission</a:t>
                      </a:r>
                      <a:endParaRPr lang="en-US" dirty="0"/>
                    </a:p>
                  </a:txBody>
                  <a:tcPr marL="121888" marR="121888"/>
                </a:tc>
              </a:tr>
              <a:tr h="784569">
                <a:tc>
                  <a:txBody>
                    <a:bodyPr/>
                    <a:lstStyle/>
                    <a:p>
                      <a:r>
                        <a:rPr lang="en-US" dirty="0" smtClean="0"/>
                        <a:t>Manage properties on an OS image</a:t>
                      </a:r>
                      <a:endParaRPr lang="en-US" dirty="0"/>
                    </a:p>
                  </a:txBody>
                  <a:tcPr marL="121888" marR="121888"/>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R/W</a:t>
                      </a:r>
                      <a:r>
                        <a:rPr lang="en-US" baseline="0" dirty="0" smtClean="0"/>
                        <a:t> on image Res.rwm file found:</a:t>
                      </a:r>
                    </a:p>
                    <a:p>
                      <a:pPr marL="0" marR="0" indent="0" algn="l" defTabSz="914363" rtl="0" eaLnBrk="1" fontAlgn="auto" latinLnBrk="0" hangingPunct="1">
                        <a:lnSpc>
                          <a:spcPct val="100000"/>
                        </a:lnSpc>
                        <a:spcBef>
                          <a:spcPts val="0"/>
                        </a:spcBef>
                        <a:spcAft>
                          <a:spcPts val="0"/>
                        </a:spcAft>
                        <a:buClrTx/>
                        <a:buSzTx/>
                        <a:buFontTx/>
                        <a:buNone/>
                        <a:tabLst/>
                        <a:defRPr/>
                      </a:pPr>
                      <a:r>
                        <a:rPr lang="en-US" dirty="0" smtClean="0"/>
                        <a:t>F:RemoteInstall\Images\&lt;</a:t>
                      </a:r>
                      <a:r>
                        <a:rPr lang="en-US" dirty="0" err="1" smtClean="0"/>
                        <a:t>ImageGroup</a:t>
                      </a:r>
                      <a:r>
                        <a:rPr lang="en-US" dirty="0" smtClean="0"/>
                        <a:t>&gt;</a:t>
                      </a:r>
                      <a:endParaRPr lang="en-US" baseline="0" dirty="0" smtClean="0"/>
                    </a:p>
                  </a:txBody>
                  <a:tcPr marL="121888" marR="121888"/>
                </a:tc>
              </a:tr>
              <a:tr h="784569">
                <a:tc>
                  <a:txBody>
                    <a:bodyPr/>
                    <a:lstStyle/>
                    <a:p>
                      <a:r>
                        <a:rPr lang="en-US" dirty="0" smtClean="0"/>
                        <a:t>Convert a RIPREP image</a:t>
                      </a:r>
                      <a:endParaRPr lang="en-US" dirty="0"/>
                    </a:p>
                  </a:txBody>
                  <a:tcPr marL="121888" marR="121888"/>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R</a:t>
                      </a:r>
                      <a:r>
                        <a:rPr lang="en-US" baseline="0" dirty="0" smtClean="0"/>
                        <a:t> original RIPREP image</a:t>
                      </a:r>
                    </a:p>
                    <a:p>
                      <a:pPr marL="0" marR="0" indent="0" algn="l" defTabSz="914363"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R/W</a:t>
                      </a:r>
                      <a:r>
                        <a:rPr lang="en-US" baseline="0" dirty="0" smtClean="0"/>
                        <a:t> %TEMP% and destination folder</a:t>
                      </a:r>
                    </a:p>
                  </a:txBody>
                  <a:tcPr marL="121888" marR="121888"/>
                </a:tc>
              </a:tr>
              <a:tr h="784569">
                <a:tc>
                  <a:txBody>
                    <a:bodyPr/>
                    <a:lstStyle/>
                    <a:p>
                      <a:r>
                        <a:rPr lang="en-US" dirty="0" smtClean="0"/>
                        <a:t>Create </a:t>
                      </a:r>
                      <a:r>
                        <a:rPr lang="en-US" i="1" dirty="0" smtClean="0"/>
                        <a:t>Discover / Capture</a:t>
                      </a:r>
                      <a:r>
                        <a:rPr lang="en-US" dirty="0" smtClean="0"/>
                        <a:t> image</a:t>
                      </a:r>
                      <a:endParaRPr lang="en-US" dirty="0"/>
                    </a:p>
                  </a:txBody>
                  <a:tcPr marL="121888" marR="121888"/>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R</a:t>
                      </a:r>
                      <a:r>
                        <a:rPr lang="en-US" baseline="0" dirty="0" smtClean="0"/>
                        <a:t> original boot image</a:t>
                      </a:r>
                    </a:p>
                    <a:p>
                      <a:pPr marL="0" marR="0" indent="0" algn="l" defTabSz="914363"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R/W</a:t>
                      </a:r>
                      <a:r>
                        <a:rPr lang="en-US" baseline="0" dirty="0" smtClean="0"/>
                        <a:t> %TEMP% and destination folder</a:t>
                      </a:r>
                    </a:p>
                  </a:txBody>
                  <a:tcPr marL="121888" marR="121888"/>
                </a:tc>
              </a:tr>
              <a:tr h="1793301">
                <a:tc>
                  <a:txBody>
                    <a:bodyPr/>
                    <a:lstStyle/>
                    <a:p>
                      <a:r>
                        <a:rPr lang="en-US" dirty="0" smtClean="0"/>
                        <a:t>Create a multicast transmission</a:t>
                      </a:r>
                      <a:endParaRPr lang="en-US" dirty="0"/>
                    </a:p>
                  </a:txBody>
                  <a:tcPr marL="121888" marR="121888"/>
                </a:tc>
                <a:tc>
                  <a:txBody>
                    <a:bodyPr/>
                    <a:lstStyle/>
                    <a:p>
                      <a:pPr rtl="0"/>
                      <a:r>
                        <a:rPr lang="en-US" dirty="0" smtClean="0">
                          <a:solidFill>
                            <a:srgbClr val="FF0000"/>
                          </a:solidFill>
                        </a:rPr>
                        <a:t>FC</a:t>
                      </a:r>
                      <a:r>
                        <a:rPr lang="en-US" dirty="0" smtClean="0"/>
                        <a:t> on: </a:t>
                      </a:r>
                      <a:r>
                        <a:rPr lang="en-US" b="1" dirty="0" smtClean="0"/>
                        <a:t>HKEY_LOCAL_MACHINE\SYSTEM\</a:t>
                      </a:r>
                      <a:r>
                        <a:rPr lang="en-US" b="1" dirty="0" err="1" smtClean="0"/>
                        <a:t>CurrentControlSet</a:t>
                      </a:r>
                      <a:r>
                        <a:rPr lang="en-US" b="1" dirty="0" smtClean="0"/>
                        <a:t>\Services\</a:t>
                      </a:r>
                      <a:r>
                        <a:rPr lang="en-US" b="1" dirty="0" err="1" smtClean="0"/>
                        <a:t>WDSServer</a:t>
                      </a:r>
                      <a:r>
                        <a:rPr lang="en-US" b="1" dirty="0" smtClean="0"/>
                        <a:t>\Providers\Multicast</a:t>
                      </a:r>
                      <a:endParaRPr lang="en-US" dirty="0" smtClean="0"/>
                    </a:p>
                    <a:p>
                      <a:pPr rtl="0"/>
                      <a:r>
                        <a:rPr lang="en-US" dirty="0" smtClean="0">
                          <a:solidFill>
                            <a:srgbClr val="FF0000"/>
                          </a:solidFill>
                        </a:rPr>
                        <a:t>R</a:t>
                      </a:r>
                      <a:r>
                        <a:rPr lang="en-US" dirty="0" smtClean="0"/>
                        <a:t> F:\RemoteInstall\Images\&lt;</a:t>
                      </a:r>
                      <a:r>
                        <a:rPr lang="en-US" dirty="0" err="1" smtClean="0"/>
                        <a:t>ImageGroup</a:t>
                      </a:r>
                      <a:r>
                        <a:rPr lang="en-US" dirty="0" smtClean="0"/>
                        <a:t>&gt;</a:t>
                      </a:r>
                    </a:p>
                  </a:txBody>
                  <a:tcPr marL="121888" marR="121888"/>
                </a:tc>
              </a:tr>
            </a:tbl>
          </a:graphicData>
        </a:graphic>
      </p:graphicFrame>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Renaming/Moving WDS Server </a:t>
            </a:r>
            <a:endParaRPr lang="en-US" dirty="0"/>
          </a:p>
        </p:txBody>
      </p:sp>
      <p:sp>
        <p:nvSpPr>
          <p:cNvPr id="3" name="Content Placeholder 2"/>
          <p:cNvSpPr>
            <a:spLocks noGrp="1"/>
          </p:cNvSpPr>
          <p:nvPr>
            <p:ph type="body" idx="1"/>
          </p:nvPr>
        </p:nvSpPr>
        <p:spPr/>
        <p:txBody>
          <a:bodyPr/>
          <a:lstStyle/>
          <a:p>
            <a:r>
              <a:rPr lang="en-US" dirty="0" smtClean="0"/>
              <a:t>Renaming a machine</a:t>
            </a:r>
          </a:p>
          <a:p>
            <a:r>
              <a:rPr lang="en-US" dirty="0" smtClean="0"/>
              <a:t>Moving a machine from one domain to another</a:t>
            </a:r>
          </a:p>
          <a:p>
            <a:r>
              <a:rPr lang="en-US" dirty="0" smtClean="0"/>
              <a:t>You’ll need to </a:t>
            </a:r>
            <a:r>
              <a:rPr lang="en-US" dirty="0" err="1" smtClean="0"/>
              <a:t>uninitialize</a:t>
            </a:r>
            <a:r>
              <a:rPr lang="en-US" dirty="0" smtClean="0"/>
              <a:t> &amp; reinitialize WDS server</a:t>
            </a:r>
          </a:p>
          <a:p>
            <a:pPr lvl="1"/>
            <a:r>
              <a:rPr lang="en-US" dirty="0" smtClean="0"/>
              <a:t>From a </a:t>
            </a:r>
            <a:r>
              <a:rPr lang="en-US" dirty="0" err="1" smtClean="0"/>
              <a:t>cmd</a:t>
            </a:r>
            <a:r>
              <a:rPr lang="en-US" dirty="0" smtClean="0"/>
              <a:t> on the WDS server</a:t>
            </a:r>
          </a:p>
          <a:p>
            <a:pPr lvl="1"/>
            <a:r>
              <a:rPr lang="en-US" dirty="0" err="1" smtClean="0"/>
              <a:t>Wdsutil</a:t>
            </a:r>
            <a:r>
              <a:rPr lang="en-US" dirty="0" smtClean="0"/>
              <a:t> /</a:t>
            </a:r>
            <a:r>
              <a:rPr lang="en-US" dirty="0" err="1" smtClean="0"/>
              <a:t>uninitialize</a:t>
            </a:r>
            <a:r>
              <a:rPr lang="en-US" dirty="0" smtClean="0"/>
              <a:t>-server</a:t>
            </a:r>
          </a:p>
          <a:p>
            <a:pPr lvl="1"/>
            <a:r>
              <a:rPr lang="en-US" dirty="0" err="1" smtClean="0"/>
              <a:t>Wdsutil</a:t>
            </a:r>
            <a:r>
              <a:rPr lang="en-US" dirty="0" smtClean="0"/>
              <a:t> /initialize-server /</a:t>
            </a:r>
            <a:r>
              <a:rPr lang="en-US" dirty="0" err="1" smtClean="0"/>
              <a:t>reminst:E</a:t>
            </a:r>
            <a:r>
              <a:rPr lang="en-US" dirty="0" smtClean="0"/>
              <a:t>:\</a:t>
            </a:r>
            <a:r>
              <a:rPr lang="en-US" dirty="0" err="1" smtClean="0"/>
              <a:t>RemoteInstall</a:t>
            </a:r>
            <a:endParaRPr lang="en-US" dirty="0"/>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Create </a:t>
            </a:r>
            <a:r>
              <a:rPr lang="en-US" dirty="0"/>
              <a:t>an Image to </a:t>
            </a:r>
            <a:r>
              <a:rPr lang="en-US" dirty="0" smtClean="0"/>
              <a:t>Deploy</a:t>
            </a:r>
            <a:endParaRPr lang="en-US" dirty="0"/>
          </a:p>
        </p:txBody>
      </p:sp>
      <p:sp>
        <p:nvSpPr>
          <p:cNvPr id="3" name="Content Placeholder 2"/>
          <p:cNvSpPr>
            <a:spLocks noGrp="1"/>
          </p:cNvSpPr>
          <p:nvPr>
            <p:ph type="body" idx="1"/>
          </p:nvPr>
        </p:nvSpPr>
        <p:spPr/>
        <p:txBody>
          <a:bodyPr/>
          <a:lstStyle/>
          <a:p>
            <a:r>
              <a:rPr lang="en-US" dirty="0" err="1" smtClean="0"/>
              <a:t>WDSCapture</a:t>
            </a:r>
            <a:r>
              <a:rPr lang="en-US" dirty="0" smtClean="0"/>
              <a:t> </a:t>
            </a:r>
            <a:r>
              <a:rPr lang="en-US" dirty="0" err="1" smtClean="0"/>
              <a:t>WinPE</a:t>
            </a:r>
            <a:endParaRPr lang="en-US" dirty="0" smtClean="0"/>
          </a:p>
          <a:p>
            <a:pPr lvl="1"/>
            <a:r>
              <a:rPr lang="en-US" dirty="0" smtClean="0"/>
              <a:t>Add boot.wim from a 2K8 Server .</a:t>
            </a:r>
            <a:r>
              <a:rPr lang="en-US" dirty="0" err="1" smtClean="0"/>
              <a:t>iso</a:t>
            </a:r>
            <a:endParaRPr lang="en-US" dirty="0" smtClean="0"/>
          </a:p>
          <a:p>
            <a:pPr lvl="1"/>
            <a:r>
              <a:rPr lang="en-US" dirty="0" smtClean="0"/>
              <a:t>Right-click the  boot.wim and choose  “Create capture image…”</a:t>
            </a:r>
          </a:p>
          <a:p>
            <a:pPr lvl="1"/>
            <a:r>
              <a:rPr lang="en-US" dirty="0" smtClean="0"/>
              <a:t>Add the new .</a:t>
            </a:r>
            <a:r>
              <a:rPr lang="en-US" dirty="0" err="1" smtClean="0"/>
              <a:t>wim</a:t>
            </a:r>
            <a:r>
              <a:rPr lang="en-US" dirty="0" smtClean="0"/>
              <a:t> file that you just created</a:t>
            </a:r>
          </a:p>
          <a:p>
            <a:r>
              <a:rPr lang="en-US" dirty="0" err="1" smtClean="0"/>
              <a:t>Sysprep</a:t>
            </a:r>
            <a:endParaRPr lang="en-US" dirty="0" smtClean="0"/>
          </a:p>
          <a:p>
            <a:pPr lvl="1"/>
            <a:r>
              <a:rPr lang="en-US" dirty="0" smtClean="0"/>
              <a:t>-reseal</a:t>
            </a:r>
          </a:p>
          <a:p>
            <a:pPr lvl="1"/>
            <a:r>
              <a:rPr lang="en-US" dirty="0" smtClean="0"/>
              <a:t>generalize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FF006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Configure WDS</a:t>
            </a:r>
            <a:endParaRPr lang="en-US" dirty="0"/>
          </a:p>
        </p:txBody>
      </p:sp>
      <p:sp>
        <p:nvSpPr>
          <p:cNvPr id="3" name="Text Placeholder 2"/>
          <p:cNvSpPr>
            <a:spLocks noGrp="1"/>
          </p:cNvSpPr>
          <p:nvPr>
            <p:ph type="body" idx="1"/>
          </p:nvPr>
        </p:nvSpPr>
        <p:spPr>
          <a:xfrm>
            <a:off x="519113" y="1447800"/>
            <a:ext cx="11149012" cy="1526572"/>
          </a:xfrm>
        </p:spPr>
        <p:txBody>
          <a:bodyPr/>
          <a:lstStyle/>
          <a:p>
            <a:r>
              <a:rPr lang="en-US" dirty="0" smtClean="0"/>
              <a:t>Choose where to store your images</a:t>
            </a:r>
          </a:p>
          <a:p>
            <a:r>
              <a:rPr lang="en-US" dirty="0" smtClean="0"/>
              <a:t>DHCP Options</a:t>
            </a:r>
          </a:p>
          <a:p>
            <a:r>
              <a:rPr lang="en-US" dirty="0" smtClean="0"/>
              <a:t>PXE Server Settings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Boot WDS Capture</a:t>
            </a:r>
            <a:endParaRPr lang="en-US" dirty="0"/>
          </a:p>
        </p:txBody>
      </p:sp>
      <p:pic>
        <p:nvPicPr>
          <p:cNvPr id="1026" name="Picture 2"/>
          <p:cNvPicPr>
            <a:picLocks noGrp="1" noChangeAspect="1" noChangeArrowheads="1"/>
          </p:cNvPicPr>
          <p:nvPr>
            <p:ph idx="4294967295"/>
          </p:nvPr>
        </p:nvPicPr>
        <p:blipFill>
          <a:blip r:embed="rId2"/>
          <a:srcRect/>
          <a:stretch>
            <a:fillRect/>
          </a:stretch>
        </p:blipFill>
        <p:spPr bwMode="auto">
          <a:xfrm>
            <a:off x="2895686" y="1045029"/>
            <a:ext cx="9214761" cy="5551714"/>
          </a:xfrm>
          <a:prstGeom prst="rect">
            <a:avLst/>
          </a:prstGeom>
          <a:noFill/>
          <a:ln w="9525">
            <a:noFill/>
            <a:miter lim="800000"/>
            <a:headEnd/>
            <a:tailEnd/>
          </a:ln>
        </p:spPr>
      </p:pic>
      <p:sp>
        <p:nvSpPr>
          <p:cNvPr id="5" name="TextBox 4"/>
          <p:cNvSpPr txBox="1"/>
          <p:nvPr/>
        </p:nvSpPr>
        <p:spPr>
          <a:xfrm>
            <a:off x="360516" y="3052308"/>
            <a:ext cx="2626606" cy="954107"/>
          </a:xfrm>
          <a:prstGeom prst="rect">
            <a:avLst/>
          </a:prstGeom>
          <a:noFill/>
        </p:spPr>
        <p:txBody>
          <a:bodyPr wrap="square" rtlCol="0">
            <a:spAutoFit/>
          </a:bodyPr>
          <a:lstStyle/>
          <a:p>
            <a:r>
              <a:rPr lang="en-US" sz="2800" b="1" dirty="0" smtClean="0"/>
              <a:t>No Volume to capture?</a:t>
            </a:r>
            <a:endParaRPr lang="en-US" sz="2800" b="1"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Known Client Settings Ignored</a:t>
            </a:r>
            <a:endParaRPr lang="en-US" dirty="0"/>
          </a:p>
        </p:txBody>
      </p:sp>
      <p:sp>
        <p:nvSpPr>
          <p:cNvPr id="3" name="Text Placeholder 2"/>
          <p:cNvSpPr>
            <a:spLocks noGrp="1"/>
          </p:cNvSpPr>
          <p:nvPr>
            <p:ph type="body" idx="1"/>
          </p:nvPr>
        </p:nvSpPr>
        <p:spPr/>
        <p:txBody>
          <a:bodyPr/>
          <a:lstStyle/>
          <a:p>
            <a:r>
              <a:rPr lang="en-US" dirty="0" smtClean="0"/>
              <a:t>Ensure there are not duplicate machine accounts pre-staged for the same machine</a:t>
            </a:r>
          </a:p>
          <a:p>
            <a:pPr lvl="1"/>
            <a:r>
              <a:rPr lang="en-US" dirty="0" smtClean="0"/>
              <a:t>Pre-stage using the MAC address</a:t>
            </a:r>
          </a:p>
          <a:p>
            <a:pPr lvl="1"/>
            <a:r>
              <a:rPr lang="en-US" dirty="0" smtClean="0"/>
              <a:t>Swap the NIC to another machine</a:t>
            </a:r>
          </a:p>
          <a:p>
            <a:pPr lvl="1"/>
            <a:r>
              <a:rPr lang="en-US" dirty="0" smtClean="0"/>
              <a:t>Dual  </a:t>
            </a:r>
            <a:r>
              <a:rPr lang="en-US" dirty="0" err="1" smtClean="0"/>
              <a:t>Admins</a:t>
            </a:r>
            <a:r>
              <a:rPr lang="en-US" dirty="0" smtClean="0"/>
              <a:t> </a:t>
            </a:r>
          </a:p>
          <a:p>
            <a:pPr lvl="2"/>
            <a:r>
              <a:rPr lang="en-US" dirty="0" smtClean="0"/>
              <a:t>1</a:t>
            </a:r>
            <a:r>
              <a:rPr lang="en-US" baseline="30000" dirty="0" smtClean="0"/>
              <a:t>st</a:t>
            </a:r>
            <a:r>
              <a:rPr lang="en-US" dirty="0" smtClean="0"/>
              <a:t> admin creates a computer object in ADUC</a:t>
            </a:r>
          </a:p>
          <a:p>
            <a:pPr lvl="2"/>
            <a:r>
              <a:rPr lang="en-US" dirty="0" smtClean="0"/>
              <a:t>2</a:t>
            </a:r>
            <a:r>
              <a:rPr lang="en-US" baseline="30000" dirty="0" smtClean="0"/>
              <a:t>nd</a:t>
            </a:r>
            <a:r>
              <a:rPr lang="en-US" dirty="0" smtClean="0"/>
              <a:t> admin pre-stages a computer object with the NIC or GUID</a:t>
            </a:r>
          </a:p>
          <a:p>
            <a:r>
              <a:rPr lang="en-US" dirty="0" smtClean="0"/>
              <a:t>The first one found is used</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Multicast Issues</a:t>
            </a:r>
            <a:endParaRPr lang="en-US" dirty="0"/>
          </a:p>
        </p:txBody>
      </p:sp>
      <p:sp>
        <p:nvSpPr>
          <p:cNvPr id="3" name="Content Placeholder 2"/>
          <p:cNvSpPr>
            <a:spLocks noGrp="1"/>
          </p:cNvSpPr>
          <p:nvPr>
            <p:ph type="body" idx="1"/>
          </p:nvPr>
        </p:nvSpPr>
        <p:spPr/>
        <p:txBody>
          <a:bodyPr/>
          <a:lstStyle/>
          <a:p>
            <a:r>
              <a:rPr lang="en-US" dirty="0" smtClean="0"/>
              <a:t>Multicast traffic running really slow</a:t>
            </a:r>
          </a:p>
          <a:p>
            <a:r>
              <a:rPr lang="en-US" dirty="0" smtClean="0"/>
              <a:t>Which version of IGMP is being used?</a:t>
            </a:r>
          </a:p>
          <a:p>
            <a:pPr lvl="1"/>
            <a:r>
              <a:rPr lang="en-US" dirty="0" smtClean="0"/>
              <a:t>V3 or v2?</a:t>
            </a:r>
          </a:p>
          <a:p>
            <a:r>
              <a:rPr lang="en-US" dirty="0" smtClean="0"/>
              <a:t>Multiple WDS servers multicast traffic</a:t>
            </a:r>
          </a:p>
          <a:p>
            <a:pPr lvl="1"/>
            <a:r>
              <a:rPr lang="en-US" dirty="0" smtClean="0"/>
              <a:t>Overlapping IP addresses</a:t>
            </a:r>
          </a:p>
          <a:p>
            <a:pPr lvl="1"/>
            <a:r>
              <a:rPr lang="en-US" dirty="0" smtClean="0">
                <a:solidFill>
                  <a:srgbClr val="FF0000"/>
                </a:solidFill>
              </a:rPr>
              <a:t>WDS snap-in -&gt; Properties of Server -&gt; Multicast tab -&gt; change the IP addresses</a:t>
            </a:r>
            <a:endParaRPr lang="en-US"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66641" y="313510"/>
            <a:ext cx="10202099" cy="6381210"/>
          </a:xfrm>
          <a:prstGeom prst="rect">
            <a:avLst/>
          </a:prstGeom>
          <a:noFill/>
          <a:ln w="9525">
            <a:noFill/>
            <a:miter lim="800000"/>
            <a:headEnd/>
            <a:tailEnd/>
          </a:ln>
        </p:spPr>
      </p:pic>
      <p:sp>
        <p:nvSpPr>
          <p:cNvPr id="5" name="TextBox 4"/>
          <p:cNvSpPr txBox="1"/>
          <p:nvPr/>
        </p:nvSpPr>
        <p:spPr>
          <a:xfrm>
            <a:off x="6544491" y="1946366"/>
            <a:ext cx="3605349" cy="553998"/>
          </a:xfrm>
          <a:prstGeom prst="rect">
            <a:avLst/>
          </a:prstGeom>
          <a:noFill/>
          <a:ln w="25400">
            <a:solidFill>
              <a:schemeClr val="bg1"/>
            </a:solidFill>
          </a:ln>
        </p:spPr>
        <p:txBody>
          <a:bodyPr wrap="square" lIns="0" tIns="0" rIns="0" bIns="0" rtlCol="0">
            <a:spAutoFit/>
          </a:bodyPr>
          <a:lstStyle/>
          <a:p>
            <a:r>
              <a:rPr lang="en-US" dirty="0" smtClean="0">
                <a:solidFill>
                  <a:schemeClr val="bg1"/>
                </a:solidFill>
              </a:rPr>
              <a:t>Bypass multicast = </a:t>
            </a:r>
            <a:r>
              <a:rPr lang="en-US" dirty="0" err="1" smtClean="0">
                <a:solidFill>
                  <a:schemeClr val="bg1"/>
                </a:solidFill>
              </a:rPr>
              <a:t>unicast</a:t>
            </a:r>
            <a:endParaRPr lang="en-US" dirty="0" smtClean="0">
              <a:solidFill>
                <a:schemeClr val="bg1"/>
              </a:solidFill>
            </a:endParaRPr>
          </a:p>
          <a:p>
            <a:r>
              <a:rPr lang="en-US" dirty="0" smtClean="0">
                <a:solidFill>
                  <a:schemeClr val="bg1"/>
                </a:solidFill>
              </a:rPr>
              <a:t>Disconnect = ends the deployment</a:t>
            </a:r>
          </a:p>
        </p:txBody>
      </p:sp>
      <p:cxnSp>
        <p:nvCxnSpPr>
          <p:cNvPr id="7" name="Straight Arrow Connector 6"/>
          <p:cNvCxnSpPr/>
          <p:nvPr/>
        </p:nvCxnSpPr>
        <p:spPr>
          <a:xfrm rot="10800000">
            <a:off x="5577841" y="1763487"/>
            <a:ext cx="862149" cy="444137"/>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IMHO: Not Integrating With MDT 2010 U1</a:t>
            </a:r>
            <a:endParaRPr lang="en-US" dirty="0"/>
          </a:p>
        </p:txBody>
      </p:sp>
      <p:sp>
        <p:nvSpPr>
          <p:cNvPr id="3" name="Text Placeholder 2"/>
          <p:cNvSpPr>
            <a:spLocks noGrp="1"/>
          </p:cNvSpPr>
          <p:nvPr>
            <p:ph type="body" idx="1"/>
          </p:nvPr>
        </p:nvSpPr>
        <p:spPr>
          <a:xfrm>
            <a:off x="519113" y="1447800"/>
            <a:ext cx="11149012" cy="2954655"/>
          </a:xfrm>
        </p:spPr>
        <p:txBody>
          <a:bodyPr/>
          <a:lstStyle/>
          <a:p>
            <a:r>
              <a:rPr lang="en-US" dirty="0" smtClean="0"/>
              <a:t>Microsoft Deployment Toolkit 2010 Update 1 is a free download</a:t>
            </a:r>
          </a:p>
          <a:p>
            <a:r>
              <a:rPr lang="en-US" dirty="0" smtClean="0"/>
              <a:t>Gives you so much more flexibility</a:t>
            </a:r>
          </a:p>
          <a:p>
            <a:r>
              <a:rPr lang="en-US" dirty="0" smtClean="0"/>
              <a:t>Management of your images is much simpler</a:t>
            </a:r>
          </a:p>
          <a:p>
            <a:r>
              <a:rPr lang="en-US" dirty="0" smtClean="0"/>
              <a:t>To get the most out of your deployments integrate WDS and MDT</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48646" y="268735"/>
            <a:ext cx="10881360" cy="646080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2"/>
          <p:cNvGrpSpPr>
            <a:grpSpLocks/>
          </p:cNvGrpSpPr>
          <p:nvPr/>
        </p:nvGrpSpPr>
        <p:grpSpPr bwMode="auto">
          <a:xfrm>
            <a:off x="5123116" y="1000125"/>
            <a:ext cx="5813900" cy="2006600"/>
            <a:chOff x="3843184" y="1000395"/>
            <a:chExt cx="4362330" cy="2005653"/>
          </a:xfrm>
        </p:grpSpPr>
        <p:grpSp>
          <p:nvGrpSpPr>
            <p:cNvPr id="3" name="Group 91"/>
            <p:cNvGrpSpPr>
              <a:grpSpLocks/>
            </p:cNvGrpSpPr>
            <p:nvPr/>
          </p:nvGrpSpPr>
          <p:grpSpPr bwMode="auto">
            <a:xfrm>
              <a:off x="5972594" y="1000395"/>
              <a:ext cx="1242503" cy="2005653"/>
              <a:chOff x="934" y="830"/>
              <a:chExt cx="626" cy="1012"/>
            </a:xfrm>
          </p:grpSpPr>
          <p:sp>
            <p:nvSpPr>
              <p:cNvPr id="89245" name="Freeform 92"/>
              <p:cNvSpPr>
                <a:spLocks/>
              </p:cNvSpPr>
              <p:nvPr/>
            </p:nvSpPr>
            <p:spPr bwMode="blackWhite">
              <a:xfrm>
                <a:off x="946" y="1583"/>
                <a:ext cx="604" cy="259"/>
              </a:xfrm>
              <a:custGeom>
                <a:avLst/>
                <a:gdLst>
                  <a:gd name="T0" fmla="*/ 0 w 1252"/>
                  <a:gd name="T1" fmla="*/ 16 h 536"/>
                  <a:gd name="T2" fmla="*/ 0 w 1252"/>
                  <a:gd name="T3" fmla="*/ 20 h 536"/>
                  <a:gd name="T4" fmla="*/ 31 w 1252"/>
                  <a:gd name="T5" fmla="*/ 29 h 536"/>
                  <a:gd name="T6" fmla="*/ 68 w 1252"/>
                  <a:gd name="T7" fmla="*/ 5 h 536"/>
                  <a:gd name="T8" fmla="*/ 68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4" name="Group 93"/>
              <p:cNvGrpSpPr>
                <a:grpSpLocks/>
              </p:cNvGrpSpPr>
              <p:nvPr/>
            </p:nvGrpSpPr>
            <p:grpSpPr bwMode="auto">
              <a:xfrm>
                <a:off x="934" y="830"/>
                <a:ext cx="626" cy="987"/>
                <a:chOff x="934" y="830"/>
                <a:chExt cx="626" cy="987"/>
              </a:xfrm>
            </p:grpSpPr>
            <p:sp>
              <p:nvSpPr>
                <p:cNvPr id="89247" name="Line 110"/>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89248" name="Freeform 95"/>
                <p:cNvSpPr>
                  <a:spLocks/>
                </p:cNvSpPr>
                <p:nvPr/>
              </p:nvSpPr>
              <p:spPr bwMode="blackWhite">
                <a:xfrm>
                  <a:off x="1208" y="890"/>
                  <a:ext cx="352" cy="927"/>
                </a:xfrm>
                <a:custGeom>
                  <a:avLst/>
                  <a:gdLst>
                    <a:gd name="T0" fmla="*/ 0 w 729"/>
                    <a:gd name="T1" fmla="*/ 18 h 1916"/>
                    <a:gd name="T2" fmla="*/ 0 w 729"/>
                    <a:gd name="T3" fmla="*/ 105 h 1916"/>
                    <a:gd name="T4" fmla="*/ 40 w 729"/>
                    <a:gd name="T5" fmla="*/ 80 h 1916"/>
                    <a:gd name="T6" fmla="*/ 40 w 729"/>
                    <a:gd name="T7" fmla="*/ 0 h 1916"/>
                    <a:gd name="T8" fmla="*/ 0 w 729"/>
                    <a:gd name="T9" fmla="*/ 18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89249" name="Freeform 94"/>
                <p:cNvSpPr>
                  <a:spLocks/>
                </p:cNvSpPr>
                <p:nvPr/>
              </p:nvSpPr>
              <p:spPr bwMode="blackWhite">
                <a:xfrm>
                  <a:off x="936" y="830"/>
                  <a:ext cx="623" cy="217"/>
                </a:xfrm>
                <a:custGeom>
                  <a:avLst/>
                  <a:gdLst>
                    <a:gd name="T0" fmla="*/ 0 w 1291"/>
                    <a:gd name="T1" fmla="*/ 17 h 449"/>
                    <a:gd name="T2" fmla="*/ 31 w 1291"/>
                    <a:gd name="T3" fmla="*/ 25 h 449"/>
                    <a:gd name="T4" fmla="*/ 70 w 1291"/>
                    <a:gd name="T5" fmla="*/ 7 h 449"/>
                    <a:gd name="T6" fmla="*/ 40 w 1291"/>
                    <a:gd name="T7" fmla="*/ 0 h 449"/>
                    <a:gd name="T8" fmla="*/ 0 w 1291"/>
                    <a:gd name="T9" fmla="*/ 17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a:solidFill>
                    <a:schemeClr val="tx1"/>
                  </a:solidFill>
                  <a:round/>
                  <a:headEnd/>
                  <a:tailEnd/>
                </a:ln>
              </p:spPr>
              <p:txBody>
                <a:bodyPr/>
                <a:lstStyle/>
                <a:p>
                  <a:endParaRPr lang="en-US"/>
                </a:p>
              </p:txBody>
            </p:sp>
            <p:sp>
              <p:nvSpPr>
                <p:cNvPr id="89250" name="Freeform 96"/>
                <p:cNvSpPr>
                  <a:spLocks/>
                </p:cNvSpPr>
                <p:nvPr/>
              </p:nvSpPr>
              <p:spPr bwMode="blackWhite">
                <a:xfrm>
                  <a:off x="934" y="978"/>
                  <a:ext cx="278" cy="834"/>
                </a:xfrm>
                <a:custGeom>
                  <a:avLst/>
                  <a:gdLst>
                    <a:gd name="T0" fmla="*/ 31 w 577"/>
                    <a:gd name="T1" fmla="*/ 8 h 1728"/>
                    <a:gd name="T2" fmla="*/ 31 w 577"/>
                    <a:gd name="T3" fmla="*/ 94 h 1728"/>
                    <a:gd name="T4" fmla="*/ 0 w 577"/>
                    <a:gd name="T5" fmla="*/ 85 h 1728"/>
                    <a:gd name="T6" fmla="*/ 0 w 577"/>
                    <a:gd name="T7" fmla="*/ 0 h 1728"/>
                    <a:gd name="T8" fmla="*/ 31 w 577"/>
                    <a:gd name="T9" fmla="*/ 8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89251" name="Line 97"/>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89252" name="Oval 98"/>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89253" name="Line 99"/>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89254" name="Line 100"/>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89255" name="Line 101"/>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89256" name="Line 102"/>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89257" name="Freeform 103"/>
                <p:cNvSpPr>
                  <a:spLocks/>
                </p:cNvSpPr>
                <p:nvPr/>
              </p:nvSpPr>
              <p:spPr bwMode="blackWhite">
                <a:xfrm>
                  <a:off x="976" y="1164"/>
                  <a:ext cx="190" cy="355"/>
                </a:xfrm>
                <a:custGeom>
                  <a:avLst/>
                  <a:gdLst>
                    <a:gd name="T0" fmla="*/ 0 w 397"/>
                    <a:gd name="T1" fmla="*/ 34 h 733"/>
                    <a:gd name="T2" fmla="*/ 21 w 397"/>
                    <a:gd name="T3" fmla="*/ 40 h 733"/>
                    <a:gd name="T4" fmla="*/ 21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89258" name="Freeform 104"/>
                <p:cNvSpPr>
                  <a:spLocks/>
                </p:cNvSpPr>
                <p:nvPr/>
              </p:nvSpPr>
              <p:spPr bwMode="blackWhite">
                <a:xfrm>
                  <a:off x="956" y="1094"/>
                  <a:ext cx="218" cy="618"/>
                </a:xfrm>
                <a:custGeom>
                  <a:avLst/>
                  <a:gdLst>
                    <a:gd name="T0" fmla="*/ 25 w 453"/>
                    <a:gd name="T1" fmla="*/ 6 h 1278"/>
                    <a:gd name="T2" fmla="*/ 0 w 453"/>
                    <a:gd name="T3" fmla="*/ 0 h 1278"/>
                    <a:gd name="T4" fmla="*/ 0 w 453"/>
                    <a:gd name="T5" fmla="*/ 70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89259" name="Freeform 105"/>
                <p:cNvSpPr>
                  <a:spLocks/>
                </p:cNvSpPr>
                <p:nvPr/>
              </p:nvSpPr>
              <p:spPr bwMode="blackWhite">
                <a:xfrm>
                  <a:off x="970" y="1117"/>
                  <a:ext cx="194" cy="352"/>
                </a:xfrm>
                <a:custGeom>
                  <a:avLst/>
                  <a:gdLst>
                    <a:gd name="T0" fmla="*/ 22 w 402"/>
                    <a:gd name="T1" fmla="*/ 5 h 726"/>
                    <a:gd name="T2" fmla="*/ 0 w 402"/>
                    <a:gd name="T3" fmla="*/ 0 h 726"/>
                    <a:gd name="T4" fmla="*/ 0 w 402"/>
                    <a:gd name="T5" fmla="*/ 40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89260" name="Line 106"/>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89261" name="Line 107"/>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89262" name="Line 108"/>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89263" name="Freeform 109"/>
                <p:cNvSpPr>
                  <a:spLocks/>
                </p:cNvSpPr>
                <p:nvPr/>
              </p:nvSpPr>
              <p:spPr bwMode="blackWhite">
                <a:xfrm>
                  <a:off x="1027" y="1161"/>
                  <a:ext cx="74" cy="40"/>
                </a:xfrm>
                <a:custGeom>
                  <a:avLst/>
                  <a:gdLst>
                    <a:gd name="T0" fmla="*/ 0 w 152"/>
                    <a:gd name="T1" fmla="*/ 0 h 82"/>
                    <a:gd name="T2" fmla="*/ 0 w 152"/>
                    <a:gd name="T3" fmla="*/ 2 h 82"/>
                    <a:gd name="T4" fmla="*/ 9 w 152"/>
                    <a:gd name="T5" fmla="*/ 5 h 82"/>
                    <a:gd name="T6" fmla="*/ 9 w 152"/>
                    <a:gd name="T7" fmla="*/ 2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89264" name="Freeform 111"/>
                <p:cNvSpPr>
                  <a:spLocks/>
                </p:cNvSpPr>
                <p:nvPr/>
              </p:nvSpPr>
              <p:spPr bwMode="blackWhite">
                <a:xfrm>
                  <a:off x="984" y="1304"/>
                  <a:ext cx="167" cy="75"/>
                </a:xfrm>
                <a:custGeom>
                  <a:avLst/>
                  <a:gdLst>
                    <a:gd name="T0" fmla="*/ 0 w 351"/>
                    <a:gd name="T1" fmla="*/ 2 h 183"/>
                    <a:gd name="T2" fmla="*/ 0 w 351"/>
                    <a:gd name="T3" fmla="*/ 0 h 183"/>
                    <a:gd name="T4" fmla="*/ 18 w 351"/>
                    <a:gd name="T5" fmla="*/ 3 h 183"/>
                    <a:gd name="T6" fmla="*/ 18 w 351"/>
                    <a:gd name="T7" fmla="*/ 5 h 183"/>
                    <a:gd name="T8" fmla="*/ 0 w 351"/>
                    <a:gd name="T9" fmla="*/ 2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89265" name="Freeform 112"/>
                <p:cNvSpPr>
                  <a:spLocks/>
                </p:cNvSpPr>
                <p:nvPr/>
              </p:nvSpPr>
              <p:spPr bwMode="blackWhite">
                <a:xfrm>
                  <a:off x="984" y="1397"/>
                  <a:ext cx="167" cy="83"/>
                </a:xfrm>
                <a:custGeom>
                  <a:avLst/>
                  <a:gdLst>
                    <a:gd name="T0" fmla="*/ 0 w 351"/>
                    <a:gd name="T1" fmla="*/ 4 h 182"/>
                    <a:gd name="T2" fmla="*/ 0 w 351"/>
                    <a:gd name="T3" fmla="*/ 0 h 182"/>
                    <a:gd name="T4" fmla="*/ 18 w 351"/>
                    <a:gd name="T5" fmla="*/ 4 h 182"/>
                    <a:gd name="T6" fmla="*/ 18 w 351"/>
                    <a:gd name="T7" fmla="*/ 8 h 182"/>
                    <a:gd name="T8" fmla="*/ 0 w 351"/>
                    <a:gd name="T9" fmla="*/ 4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89266" name="Freeform 113"/>
                <p:cNvSpPr>
                  <a:spLocks/>
                </p:cNvSpPr>
                <p:nvPr/>
              </p:nvSpPr>
              <p:spPr bwMode="blackWhite">
                <a:xfrm>
                  <a:off x="981" y="1220"/>
                  <a:ext cx="170" cy="77"/>
                </a:xfrm>
                <a:custGeom>
                  <a:avLst/>
                  <a:gdLst>
                    <a:gd name="T0" fmla="*/ 0 w 351"/>
                    <a:gd name="T1" fmla="*/ 3 h 182"/>
                    <a:gd name="T2" fmla="*/ 0 w 351"/>
                    <a:gd name="T3" fmla="*/ 0 h 182"/>
                    <a:gd name="T4" fmla="*/ 19 w 351"/>
                    <a:gd name="T5" fmla="*/ 3 h 182"/>
                    <a:gd name="T6" fmla="*/ 19 w 351"/>
                    <a:gd name="T7" fmla="*/ 6 h 182"/>
                    <a:gd name="T8" fmla="*/ 0 w 351"/>
                    <a:gd name="T9" fmla="*/ 3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89267" name="Line 114"/>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89268" name="Line 115"/>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89269" name="Line 116"/>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sp>
          <p:nvSpPr>
            <p:cNvPr id="162" name="Text Box 117"/>
            <p:cNvSpPr txBox="1">
              <a:spLocks noChangeArrowheads="1"/>
            </p:cNvSpPr>
            <p:nvPr/>
          </p:nvSpPr>
          <p:spPr bwMode="blackWhite">
            <a:xfrm>
              <a:off x="6849743" y="1405017"/>
              <a:ext cx="1355771" cy="646026"/>
            </a:xfrm>
            <a:prstGeom prst="rect">
              <a:avLst/>
            </a:prstGeom>
            <a:solidFill>
              <a:srgbClr val="F27F00"/>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a:defRPr/>
              </a:pPr>
              <a:r>
                <a:rPr lang="en-US" sz="1800" dirty="0" smtClean="0">
                  <a:solidFill>
                    <a:schemeClr val="accent1">
                      <a:lumMod val="20000"/>
                      <a:lumOff val="80000"/>
                    </a:schemeClr>
                  </a:solidFill>
                  <a:latin typeface="Arial Narrow" pitchFamily="34" charset="0"/>
                </a:rPr>
                <a:t>MDT</a:t>
              </a:r>
            </a:p>
            <a:p>
              <a:pPr algn="ctr">
                <a:defRPr/>
              </a:pPr>
              <a:r>
                <a:rPr lang="en-US" sz="1800" dirty="0" smtClean="0">
                  <a:solidFill>
                    <a:schemeClr val="accent1">
                      <a:lumMod val="20000"/>
                      <a:lumOff val="80000"/>
                    </a:schemeClr>
                  </a:solidFill>
                  <a:latin typeface="Arial Narrow" pitchFamily="34" charset="0"/>
                </a:rPr>
                <a:t>Deployment Server</a:t>
              </a:r>
              <a:endParaRPr lang="en-US" sz="1800" dirty="0">
                <a:solidFill>
                  <a:schemeClr val="accent1">
                    <a:lumMod val="20000"/>
                    <a:lumOff val="80000"/>
                  </a:schemeClr>
                </a:solidFill>
                <a:latin typeface="Arial Narrow" pitchFamily="34" charset="0"/>
              </a:endParaRPr>
            </a:p>
          </p:txBody>
        </p:sp>
        <p:sp>
          <p:nvSpPr>
            <p:cNvPr id="189" name="Text Box 3"/>
            <p:cNvSpPr txBox="1">
              <a:spLocks noChangeArrowheads="1"/>
            </p:cNvSpPr>
            <p:nvPr/>
          </p:nvSpPr>
          <p:spPr bwMode="blackWhite">
            <a:xfrm>
              <a:off x="4013076" y="2531610"/>
              <a:ext cx="1487751" cy="369158"/>
            </a:xfrm>
            <a:prstGeom prst="rect">
              <a:avLst/>
            </a:prstGeom>
            <a:solidFill>
              <a:srgbClr val="F27F00"/>
            </a:solidFill>
            <a:ln w="9525">
              <a:solidFill>
                <a:srgbClr val="333399"/>
              </a:solidFill>
              <a:miter lim="800000"/>
              <a:headEnd/>
              <a:tailEnd/>
            </a:ln>
            <a:effectLst>
              <a:outerShdw dist="35921" dir="2700000" algn="ctr" rotWithShape="0">
                <a:srgbClr val="C0C0C0"/>
              </a:outerShdw>
            </a:effectLst>
          </p:spPr>
          <p:txBody>
            <a:bodyPr>
              <a:spAutoFit/>
            </a:bodyPr>
            <a:lstStyle/>
            <a:p>
              <a:pPr algn="ctr">
                <a:defRPr/>
              </a:pPr>
              <a:r>
                <a:rPr lang="en-US" dirty="0">
                  <a:solidFill>
                    <a:schemeClr val="accent1">
                      <a:lumMod val="20000"/>
                      <a:lumOff val="80000"/>
                    </a:schemeClr>
                  </a:solidFill>
                  <a:latin typeface="+mn-lt"/>
                </a:rPr>
                <a:t>Store Image</a:t>
              </a:r>
            </a:p>
          </p:txBody>
        </p:sp>
        <p:sp>
          <p:nvSpPr>
            <p:cNvPr id="190" name="AutoShape 86"/>
            <p:cNvSpPr>
              <a:spLocks noChangeArrowheads="1"/>
            </p:cNvSpPr>
            <p:nvPr/>
          </p:nvSpPr>
          <p:spPr bwMode="blackWhite">
            <a:xfrm>
              <a:off x="3843184" y="1628800"/>
              <a:ext cx="1841825" cy="659985"/>
            </a:xfrm>
            <a:prstGeom prst="rightArrow">
              <a:avLst>
                <a:gd name="adj1" fmla="val 50000"/>
                <a:gd name="adj2" fmla="val 76465"/>
              </a:avLst>
            </a:prstGeom>
            <a:gradFill rotWithShape="0">
              <a:gsLst>
                <a:gs pos="0">
                  <a:schemeClr val="accent2">
                    <a:gamma/>
                    <a:tint val="47451"/>
                    <a:invGamma/>
                  </a:schemeClr>
                </a:gs>
                <a:gs pos="100000">
                  <a:schemeClr val="accent2"/>
                </a:gs>
              </a:gsLst>
              <a:lin ang="2700000" scaled="1"/>
            </a:gradFill>
            <a:ln w="6350">
              <a:solidFill>
                <a:srgbClr val="800080"/>
              </a:solidFill>
              <a:miter lim="800000"/>
              <a:headEnd/>
              <a:tailEnd/>
            </a:ln>
            <a:effectLst>
              <a:outerShdw dist="52363" dir="4557825" algn="ctr" rotWithShape="0">
                <a:srgbClr val="C0C0C0"/>
              </a:outerShdw>
            </a:effectLst>
          </p:spPr>
          <p:txBody>
            <a:bodyPr tIns="27432" bIns="27432" anchor="ctr">
              <a:spAutoFit/>
            </a:bodyPr>
            <a:lstStyle/>
            <a:p>
              <a:pPr>
                <a:defRPr/>
              </a:pPr>
              <a:endParaRPr lang="en-US"/>
            </a:p>
          </p:txBody>
        </p:sp>
      </p:grpSp>
      <p:grpSp>
        <p:nvGrpSpPr>
          <p:cNvPr id="5" name="Group 237"/>
          <p:cNvGrpSpPr>
            <a:grpSpLocks/>
          </p:cNvGrpSpPr>
          <p:nvPr/>
        </p:nvGrpSpPr>
        <p:grpSpPr bwMode="auto">
          <a:xfrm>
            <a:off x="361856" y="1308100"/>
            <a:ext cx="4469236" cy="1588532"/>
            <a:chOff x="76200" y="685800"/>
            <a:chExt cx="3352800" cy="1588956"/>
          </a:xfrm>
        </p:grpSpPr>
        <p:grpSp>
          <p:nvGrpSpPr>
            <p:cNvPr id="6" name="Group 235"/>
            <p:cNvGrpSpPr>
              <a:grpSpLocks/>
            </p:cNvGrpSpPr>
            <p:nvPr/>
          </p:nvGrpSpPr>
          <p:grpSpPr bwMode="auto">
            <a:xfrm>
              <a:off x="76200" y="685800"/>
              <a:ext cx="3352800" cy="1588956"/>
              <a:chOff x="76200" y="685800"/>
              <a:chExt cx="3352800" cy="1588956"/>
            </a:xfrm>
          </p:grpSpPr>
          <p:grpSp>
            <p:nvGrpSpPr>
              <p:cNvPr id="7" name="Group 258"/>
              <p:cNvGrpSpPr>
                <a:grpSpLocks/>
              </p:cNvGrpSpPr>
              <p:nvPr/>
            </p:nvGrpSpPr>
            <p:grpSpPr bwMode="auto">
              <a:xfrm>
                <a:off x="1828800" y="685800"/>
                <a:ext cx="1600200" cy="1588956"/>
                <a:chOff x="1600200" y="1143000"/>
                <a:chExt cx="1600199" cy="1589380"/>
              </a:xfrm>
            </p:grpSpPr>
            <p:sp>
              <p:nvSpPr>
                <p:cNvPr id="260" name="Text Box 3"/>
                <p:cNvSpPr txBox="1">
                  <a:spLocks noChangeArrowheads="1"/>
                </p:cNvSpPr>
                <p:nvPr/>
              </p:nvSpPr>
              <p:spPr bwMode="blackWhite">
                <a:xfrm>
                  <a:off x="2076450" y="2362851"/>
                  <a:ext cx="819149" cy="369529"/>
                </a:xfrm>
                <a:prstGeom prst="rect">
                  <a:avLst/>
                </a:prstGeom>
                <a:solidFill>
                  <a:srgbClr val="F27F00"/>
                </a:solidFill>
                <a:ln w="9525">
                  <a:solidFill>
                    <a:srgbClr val="333399"/>
                  </a:solidFill>
                  <a:miter lim="800000"/>
                  <a:headEnd/>
                  <a:tailEnd/>
                </a:ln>
                <a:effectLst>
                  <a:outerShdw dist="35921" dir="2700000" algn="ctr" rotWithShape="0">
                    <a:srgbClr val="C0C0C0"/>
                  </a:outerShdw>
                </a:effectLst>
              </p:spPr>
              <p:txBody>
                <a:bodyPr>
                  <a:spAutoFit/>
                </a:bodyPr>
                <a:lstStyle/>
                <a:p>
                  <a:pPr algn="ctr">
                    <a:defRPr/>
                  </a:pPr>
                  <a:r>
                    <a:rPr lang="en-US" dirty="0">
                      <a:solidFill>
                        <a:schemeClr val="accent1">
                          <a:lumMod val="20000"/>
                          <a:lumOff val="80000"/>
                        </a:schemeClr>
                      </a:solidFill>
                      <a:latin typeface="+mn-lt"/>
                    </a:rPr>
                    <a:t>Model</a:t>
                  </a:r>
                </a:p>
              </p:txBody>
            </p:sp>
            <p:grpSp>
              <p:nvGrpSpPr>
                <p:cNvPr id="8" name="Group 213"/>
                <p:cNvGrpSpPr>
                  <a:grpSpLocks/>
                </p:cNvGrpSpPr>
                <p:nvPr/>
              </p:nvGrpSpPr>
              <p:grpSpPr bwMode="auto">
                <a:xfrm>
                  <a:off x="1600200" y="1143000"/>
                  <a:ext cx="1600199" cy="1143000"/>
                  <a:chOff x="838200" y="4495800"/>
                  <a:chExt cx="2971800" cy="2057400"/>
                </a:xfrm>
              </p:grpSpPr>
              <p:grpSp>
                <p:nvGrpSpPr>
                  <p:cNvPr id="9" name="Group 47"/>
                  <p:cNvGrpSpPr>
                    <a:grpSpLocks/>
                  </p:cNvGrpSpPr>
                  <p:nvPr/>
                </p:nvGrpSpPr>
                <p:grpSpPr bwMode="auto">
                  <a:xfrm>
                    <a:off x="2895600" y="4572000"/>
                    <a:ext cx="914400" cy="1981200"/>
                    <a:chOff x="2736" y="2880"/>
                    <a:chExt cx="576" cy="1248"/>
                  </a:xfrm>
                </p:grpSpPr>
                <p:sp>
                  <p:nvSpPr>
                    <p:cNvPr id="89236" name="AutoShape 48"/>
                    <p:cNvSpPr>
                      <a:spLocks noChangeArrowheads="1"/>
                    </p:cNvSpPr>
                    <p:nvPr/>
                  </p:nvSpPr>
                  <p:spPr bwMode="auto">
                    <a:xfrm rot="5400000" flipH="1">
                      <a:off x="2400" y="3216"/>
                      <a:ext cx="1248" cy="576"/>
                    </a:xfrm>
                    <a:prstGeom prst="cube">
                      <a:avLst>
                        <a:gd name="adj" fmla="val 44356"/>
                      </a:avLst>
                    </a:prstGeom>
                    <a:solidFill>
                      <a:srgbClr val="808080"/>
                    </a:solidFill>
                    <a:ln w="9525">
                      <a:solidFill>
                        <a:schemeClr val="tx1"/>
                      </a:solidFill>
                      <a:miter lim="800000"/>
                      <a:headEnd/>
                      <a:tailEnd/>
                    </a:ln>
                  </p:spPr>
                  <p:txBody>
                    <a:bodyPr wrap="none" anchor="ctr"/>
                    <a:lstStyle/>
                    <a:p>
                      <a:endParaRPr lang="en-US"/>
                    </a:p>
                  </p:txBody>
                </p:sp>
                <p:grpSp>
                  <p:nvGrpSpPr>
                    <p:cNvPr id="10" name="Group 49"/>
                    <p:cNvGrpSpPr>
                      <a:grpSpLocks/>
                    </p:cNvGrpSpPr>
                    <p:nvPr/>
                  </p:nvGrpSpPr>
                  <p:grpSpPr bwMode="auto">
                    <a:xfrm>
                      <a:off x="2880" y="3360"/>
                      <a:ext cx="134" cy="672"/>
                      <a:chOff x="2688" y="1872"/>
                      <a:chExt cx="96" cy="480"/>
                    </a:xfrm>
                  </p:grpSpPr>
                  <p:sp>
                    <p:nvSpPr>
                      <p:cNvPr id="89239" name="Rectangle 50"/>
                      <p:cNvSpPr>
                        <a:spLocks noChangeArrowheads="1"/>
                      </p:cNvSpPr>
                      <p:nvPr/>
                    </p:nvSpPr>
                    <p:spPr bwMode="auto">
                      <a:xfrm>
                        <a:off x="2688" y="1872"/>
                        <a:ext cx="96" cy="48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9240" name="Rectangle 51"/>
                      <p:cNvSpPr>
                        <a:spLocks noChangeArrowheads="1"/>
                      </p:cNvSpPr>
                      <p:nvPr/>
                    </p:nvSpPr>
                    <p:spPr bwMode="auto">
                      <a:xfrm>
                        <a:off x="2708" y="1900"/>
                        <a:ext cx="48" cy="432"/>
                      </a:xfrm>
                      <a:prstGeom prst="rect">
                        <a:avLst/>
                      </a:prstGeom>
                      <a:solidFill>
                        <a:srgbClr val="4D4D4D"/>
                      </a:solidFill>
                      <a:ln w="9525">
                        <a:solidFill>
                          <a:schemeClr val="tx1"/>
                        </a:solidFill>
                        <a:miter lim="800000"/>
                        <a:headEnd/>
                        <a:tailEnd/>
                      </a:ln>
                    </p:spPr>
                    <p:txBody>
                      <a:bodyPr wrap="none" anchor="ctr"/>
                      <a:lstStyle/>
                      <a:p>
                        <a:endParaRPr lang="en-US"/>
                      </a:p>
                    </p:txBody>
                  </p:sp>
                </p:grpSp>
                <p:sp>
                  <p:nvSpPr>
                    <p:cNvPr id="89238" name="Rectangle 52"/>
                    <p:cNvSpPr>
                      <a:spLocks noChangeArrowheads="1"/>
                    </p:cNvSpPr>
                    <p:nvPr/>
                  </p:nvSpPr>
                  <p:spPr bwMode="auto">
                    <a:xfrm flipV="1">
                      <a:off x="2938" y="3236"/>
                      <a:ext cx="48" cy="96"/>
                    </a:xfrm>
                    <a:prstGeom prst="rect">
                      <a:avLst/>
                    </a:prstGeom>
                    <a:solidFill>
                      <a:srgbClr val="00FF00"/>
                    </a:solidFill>
                    <a:ln w="9525">
                      <a:solidFill>
                        <a:schemeClr val="tx1"/>
                      </a:solidFill>
                      <a:miter lim="800000"/>
                      <a:headEnd/>
                      <a:tailEnd/>
                    </a:ln>
                  </p:spPr>
                  <p:txBody>
                    <a:bodyPr wrap="none" anchor="ctr"/>
                    <a:lstStyle/>
                    <a:p>
                      <a:endParaRPr lang="en-US"/>
                    </a:p>
                  </p:txBody>
                </p:sp>
              </p:grpSp>
              <p:grpSp>
                <p:nvGrpSpPr>
                  <p:cNvPr id="11" name="Group 35"/>
                  <p:cNvGrpSpPr>
                    <a:grpSpLocks/>
                  </p:cNvGrpSpPr>
                  <p:nvPr/>
                </p:nvGrpSpPr>
                <p:grpSpPr bwMode="auto">
                  <a:xfrm>
                    <a:off x="838200" y="4495800"/>
                    <a:ext cx="2024063" cy="2051050"/>
                    <a:chOff x="864" y="672"/>
                    <a:chExt cx="1275" cy="1292"/>
                  </a:xfrm>
                </p:grpSpPr>
                <p:sp>
                  <p:nvSpPr>
                    <p:cNvPr id="89225" name="AutoShape 36"/>
                    <p:cNvSpPr>
                      <a:spLocks noChangeAspect="1" noChangeArrowheads="1" noTextEdit="1"/>
                    </p:cNvSpPr>
                    <p:nvPr/>
                  </p:nvSpPr>
                  <p:spPr bwMode="auto">
                    <a:xfrm>
                      <a:off x="864" y="672"/>
                      <a:ext cx="1238" cy="1292"/>
                    </a:xfrm>
                    <a:prstGeom prst="rect">
                      <a:avLst/>
                    </a:prstGeom>
                    <a:noFill/>
                    <a:ln w="9525">
                      <a:noFill/>
                      <a:miter lim="800000"/>
                      <a:headEnd/>
                      <a:tailEnd/>
                    </a:ln>
                  </p:spPr>
                  <p:txBody>
                    <a:bodyPr/>
                    <a:lstStyle/>
                    <a:p>
                      <a:endParaRPr lang="en-US"/>
                    </a:p>
                  </p:txBody>
                </p:sp>
                <p:sp>
                  <p:nvSpPr>
                    <p:cNvPr id="89226" name="Oval 37"/>
                    <p:cNvSpPr>
                      <a:spLocks noChangeArrowheads="1"/>
                    </p:cNvSpPr>
                    <p:nvPr/>
                  </p:nvSpPr>
                  <p:spPr bwMode="auto">
                    <a:xfrm>
                      <a:off x="1146" y="1872"/>
                      <a:ext cx="918" cy="90"/>
                    </a:xfrm>
                    <a:prstGeom prst="ellipse">
                      <a:avLst/>
                    </a:prstGeom>
                    <a:gradFill rotWithShape="1">
                      <a:gsLst>
                        <a:gs pos="0">
                          <a:srgbClr val="808080"/>
                        </a:gs>
                        <a:gs pos="100000">
                          <a:srgbClr val="616161"/>
                        </a:gs>
                      </a:gsLst>
                      <a:path path="shape">
                        <a:fillToRect l="50000" t="50000" r="50000" b="50000"/>
                      </a:path>
                    </a:gradFill>
                    <a:ln w="0">
                      <a:solidFill>
                        <a:srgbClr val="000000"/>
                      </a:solidFill>
                      <a:round/>
                      <a:headEnd/>
                      <a:tailEnd/>
                    </a:ln>
                  </p:spPr>
                  <p:txBody>
                    <a:bodyPr/>
                    <a:lstStyle/>
                    <a:p>
                      <a:endParaRPr lang="en-US"/>
                    </a:p>
                  </p:txBody>
                </p:sp>
                <p:sp>
                  <p:nvSpPr>
                    <p:cNvPr id="89227" name="Oval 38"/>
                    <p:cNvSpPr>
                      <a:spLocks noChangeArrowheads="1"/>
                    </p:cNvSpPr>
                    <p:nvPr/>
                  </p:nvSpPr>
                  <p:spPr bwMode="auto">
                    <a:xfrm>
                      <a:off x="1146" y="1872"/>
                      <a:ext cx="918" cy="90"/>
                    </a:xfrm>
                    <a:prstGeom prst="ellipse">
                      <a:avLst/>
                    </a:prstGeom>
                    <a:noFill/>
                    <a:ln w="9525" cap="rnd">
                      <a:solidFill>
                        <a:srgbClr val="000000"/>
                      </a:solidFill>
                      <a:round/>
                      <a:headEnd/>
                      <a:tailEnd/>
                    </a:ln>
                  </p:spPr>
                  <p:txBody>
                    <a:bodyPr/>
                    <a:lstStyle/>
                    <a:p>
                      <a:endParaRPr lang="en-US"/>
                    </a:p>
                  </p:txBody>
                </p:sp>
                <p:sp>
                  <p:nvSpPr>
                    <p:cNvPr id="89228" name="Freeform 39"/>
                    <p:cNvSpPr>
                      <a:spLocks/>
                    </p:cNvSpPr>
                    <p:nvPr/>
                  </p:nvSpPr>
                  <p:spPr bwMode="auto">
                    <a:xfrm>
                      <a:off x="1536" y="1440"/>
                      <a:ext cx="192" cy="432"/>
                    </a:xfrm>
                    <a:custGeom>
                      <a:avLst/>
                      <a:gdLst>
                        <a:gd name="T0" fmla="*/ 2 w 818"/>
                        <a:gd name="T1" fmla="*/ 0 h 982"/>
                        <a:gd name="T2" fmla="*/ 3 w 818"/>
                        <a:gd name="T3" fmla="*/ 37 h 982"/>
                        <a:gd name="T4" fmla="*/ 3 w 818"/>
                        <a:gd name="T5" fmla="*/ 37 h 982"/>
                        <a:gd name="T6" fmla="*/ 0 w 818"/>
                        <a:gd name="T7" fmla="*/ 37 h 982"/>
                        <a:gd name="T8" fmla="*/ 0 w 818"/>
                        <a:gd name="T9" fmla="*/ 37 h 982"/>
                        <a:gd name="T10" fmla="*/ 0 w 818"/>
                        <a:gd name="T11" fmla="*/ 0 h 982"/>
                        <a:gd name="T12" fmla="*/ 2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gradFill rotWithShape="1">
                      <a:gsLst>
                        <a:gs pos="0">
                          <a:srgbClr val="3B3B3B"/>
                        </a:gs>
                        <a:gs pos="50000">
                          <a:srgbClr val="808080"/>
                        </a:gs>
                        <a:gs pos="100000">
                          <a:srgbClr val="3B3B3B"/>
                        </a:gs>
                      </a:gsLst>
                      <a:lin ang="0" scaled="1"/>
                    </a:gradFill>
                    <a:ln w="0">
                      <a:solidFill>
                        <a:srgbClr val="000000"/>
                      </a:solidFill>
                      <a:round/>
                      <a:headEnd/>
                      <a:tailEnd/>
                    </a:ln>
                  </p:spPr>
                  <p:txBody>
                    <a:bodyPr/>
                    <a:lstStyle/>
                    <a:p>
                      <a:endParaRPr lang="en-US"/>
                    </a:p>
                  </p:txBody>
                </p:sp>
                <p:sp>
                  <p:nvSpPr>
                    <p:cNvPr id="89229" name="Freeform 40"/>
                    <p:cNvSpPr>
                      <a:spLocks/>
                    </p:cNvSpPr>
                    <p:nvPr/>
                  </p:nvSpPr>
                  <p:spPr bwMode="auto">
                    <a:xfrm>
                      <a:off x="1536" y="1440"/>
                      <a:ext cx="192" cy="432"/>
                    </a:xfrm>
                    <a:custGeom>
                      <a:avLst/>
                      <a:gdLst>
                        <a:gd name="T0" fmla="*/ 2 w 818"/>
                        <a:gd name="T1" fmla="*/ 0 h 982"/>
                        <a:gd name="T2" fmla="*/ 3 w 818"/>
                        <a:gd name="T3" fmla="*/ 37 h 982"/>
                        <a:gd name="T4" fmla="*/ 3 w 818"/>
                        <a:gd name="T5" fmla="*/ 37 h 982"/>
                        <a:gd name="T6" fmla="*/ 0 w 818"/>
                        <a:gd name="T7" fmla="*/ 37 h 982"/>
                        <a:gd name="T8" fmla="*/ 0 w 818"/>
                        <a:gd name="T9" fmla="*/ 37 h 982"/>
                        <a:gd name="T10" fmla="*/ 0 w 818"/>
                        <a:gd name="T11" fmla="*/ 0 h 982"/>
                        <a:gd name="T12" fmla="*/ 2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noFill/>
                    <a:ln w="9525" cap="rnd">
                      <a:solidFill>
                        <a:srgbClr val="000000"/>
                      </a:solidFill>
                      <a:round/>
                      <a:headEnd/>
                      <a:tailEnd/>
                    </a:ln>
                  </p:spPr>
                  <p:txBody>
                    <a:bodyPr/>
                    <a:lstStyle/>
                    <a:p>
                      <a:endParaRPr lang="en-US"/>
                    </a:p>
                  </p:txBody>
                </p:sp>
                <p:sp>
                  <p:nvSpPr>
                    <p:cNvPr id="89230" name="Freeform 41"/>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solidFill>
                      <a:srgbClr val="808080"/>
                    </a:solidFill>
                    <a:ln w="9525">
                      <a:noFill/>
                      <a:round/>
                      <a:headEnd/>
                      <a:tailEnd/>
                    </a:ln>
                  </p:spPr>
                  <p:txBody>
                    <a:bodyPr/>
                    <a:lstStyle/>
                    <a:p>
                      <a:endParaRPr lang="en-US"/>
                    </a:p>
                  </p:txBody>
                </p:sp>
                <p:sp>
                  <p:nvSpPr>
                    <p:cNvPr id="89231" name="Freeform 42"/>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noFill/>
                    <a:ln w="9525" cap="rnd">
                      <a:solidFill>
                        <a:srgbClr val="000000"/>
                      </a:solidFill>
                      <a:round/>
                      <a:headEnd/>
                      <a:tailEnd/>
                    </a:ln>
                  </p:spPr>
                  <p:txBody>
                    <a:bodyPr/>
                    <a:lstStyle/>
                    <a:p>
                      <a:endParaRPr lang="en-US"/>
                    </a:p>
                  </p:txBody>
                </p:sp>
                <p:sp>
                  <p:nvSpPr>
                    <p:cNvPr id="89232" name="Freeform 43"/>
                    <p:cNvSpPr>
                      <a:spLocks/>
                    </p:cNvSpPr>
                    <p:nvPr/>
                  </p:nvSpPr>
                  <p:spPr bwMode="auto">
                    <a:xfrm>
                      <a:off x="1078" y="748"/>
                      <a:ext cx="1061" cy="788"/>
                    </a:xfrm>
                    <a:custGeom>
                      <a:avLst/>
                      <a:gdLst>
                        <a:gd name="T0" fmla="*/ 0 w 2830"/>
                        <a:gd name="T1" fmla="*/ 40 h 2103"/>
                        <a:gd name="T2" fmla="*/ 0 w 2830"/>
                        <a:gd name="T3" fmla="*/ 42 h 2103"/>
                        <a:gd name="T4" fmla="*/ 0 w 2830"/>
                        <a:gd name="T5" fmla="*/ 42 h 2103"/>
                        <a:gd name="T6" fmla="*/ 51 w 2830"/>
                        <a:gd name="T7" fmla="*/ 42 h 2103"/>
                        <a:gd name="T8" fmla="*/ 56 w 2830"/>
                        <a:gd name="T9" fmla="*/ 0 h 2103"/>
                        <a:gd name="T10" fmla="*/ 54 w 2830"/>
                        <a:gd name="T11" fmla="*/ 0 h 2103"/>
                        <a:gd name="T12" fmla="*/ 49 w 2830"/>
                        <a:gd name="T13" fmla="*/ 40 h 2103"/>
                        <a:gd name="T14" fmla="*/ 0 w 2830"/>
                        <a:gd name="T15" fmla="*/ 4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solidFill>
                      <a:srgbClr val="9A9A9A"/>
                    </a:solidFill>
                    <a:ln w="0">
                      <a:solidFill>
                        <a:srgbClr val="000000"/>
                      </a:solidFill>
                      <a:round/>
                      <a:headEnd/>
                      <a:tailEnd/>
                    </a:ln>
                  </p:spPr>
                  <p:txBody>
                    <a:bodyPr/>
                    <a:lstStyle/>
                    <a:p>
                      <a:endParaRPr lang="en-US"/>
                    </a:p>
                  </p:txBody>
                </p:sp>
                <p:sp>
                  <p:nvSpPr>
                    <p:cNvPr id="89233" name="Freeform 44"/>
                    <p:cNvSpPr>
                      <a:spLocks/>
                    </p:cNvSpPr>
                    <p:nvPr/>
                  </p:nvSpPr>
                  <p:spPr bwMode="auto">
                    <a:xfrm>
                      <a:off x="1078" y="748"/>
                      <a:ext cx="1061" cy="788"/>
                    </a:xfrm>
                    <a:custGeom>
                      <a:avLst/>
                      <a:gdLst>
                        <a:gd name="T0" fmla="*/ 0 w 2830"/>
                        <a:gd name="T1" fmla="*/ 40 h 2103"/>
                        <a:gd name="T2" fmla="*/ 0 w 2830"/>
                        <a:gd name="T3" fmla="*/ 42 h 2103"/>
                        <a:gd name="T4" fmla="*/ 0 w 2830"/>
                        <a:gd name="T5" fmla="*/ 42 h 2103"/>
                        <a:gd name="T6" fmla="*/ 51 w 2830"/>
                        <a:gd name="T7" fmla="*/ 42 h 2103"/>
                        <a:gd name="T8" fmla="*/ 56 w 2830"/>
                        <a:gd name="T9" fmla="*/ 0 h 2103"/>
                        <a:gd name="T10" fmla="*/ 54 w 2830"/>
                        <a:gd name="T11" fmla="*/ 0 h 2103"/>
                        <a:gd name="T12" fmla="*/ 49 w 2830"/>
                        <a:gd name="T13" fmla="*/ 40 h 2103"/>
                        <a:gd name="T14" fmla="*/ 0 w 2830"/>
                        <a:gd name="T15" fmla="*/ 4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noFill/>
                    <a:ln w="9525" cap="rnd">
                      <a:solidFill>
                        <a:srgbClr val="000000"/>
                      </a:solidFill>
                      <a:round/>
                      <a:headEnd/>
                      <a:tailEnd/>
                    </a:ln>
                  </p:spPr>
                  <p:txBody>
                    <a:bodyPr/>
                    <a:lstStyle/>
                    <a:p>
                      <a:endParaRPr lang="en-US"/>
                    </a:p>
                  </p:txBody>
                </p:sp>
                <p:sp>
                  <p:nvSpPr>
                    <p:cNvPr id="89234" name="Freeform 45"/>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solidFill>
                      <a:srgbClr val="00FFFF"/>
                    </a:solidFill>
                    <a:ln w="9525">
                      <a:noFill/>
                      <a:round/>
                      <a:headEnd/>
                      <a:tailEnd/>
                    </a:ln>
                  </p:spPr>
                  <p:txBody>
                    <a:bodyPr/>
                    <a:lstStyle/>
                    <a:p>
                      <a:endParaRPr lang="en-US"/>
                    </a:p>
                  </p:txBody>
                </p:sp>
                <p:sp>
                  <p:nvSpPr>
                    <p:cNvPr id="89235" name="Freeform 46"/>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noFill/>
                    <a:ln w="3175" cap="rnd">
                      <a:solidFill>
                        <a:srgbClr val="000000"/>
                      </a:solidFill>
                      <a:round/>
                      <a:headEnd/>
                      <a:tailEnd/>
                    </a:ln>
                  </p:spPr>
                  <p:txBody>
                    <a:bodyPr/>
                    <a:lstStyle/>
                    <a:p>
                      <a:endParaRPr lang="en-US"/>
                    </a:p>
                  </p:txBody>
                </p:sp>
              </p:grpSp>
            </p:grpSp>
          </p:grpSp>
          <p:grpSp>
            <p:nvGrpSpPr>
              <p:cNvPr id="12" name="Group 34"/>
              <p:cNvGrpSpPr>
                <a:grpSpLocks/>
              </p:cNvGrpSpPr>
              <p:nvPr/>
            </p:nvGrpSpPr>
            <p:grpSpPr bwMode="auto">
              <a:xfrm>
                <a:off x="76200" y="766763"/>
                <a:ext cx="822325" cy="823912"/>
                <a:chOff x="2256" y="3168"/>
                <a:chExt cx="651" cy="651"/>
              </a:xfrm>
            </p:grpSpPr>
            <p:sp>
              <p:nvSpPr>
                <p:cNvPr id="89179" name="Oval 35"/>
                <p:cNvSpPr>
                  <a:spLocks noChangeArrowheads="1"/>
                </p:cNvSpPr>
                <p:nvPr/>
              </p:nvSpPr>
              <p:spPr bwMode="blackWhite">
                <a:xfrm>
                  <a:off x="2261" y="3173"/>
                  <a:ext cx="646" cy="646"/>
                </a:xfrm>
                <a:prstGeom prst="ellipse">
                  <a:avLst/>
                </a:prstGeom>
                <a:solidFill>
                  <a:srgbClr val="676767"/>
                </a:solidFill>
                <a:ln w="9525">
                  <a:noFill/>
                  <a:round/>
                  <a:headEnd/>
                  <a:tailEnd/>
                </a:ln>
              </p:spPr>
              <p:txBody>
                <a:bodyPr/>
                <a:lstStyle/>
                <a:p>
                  <a:endParaRPr lang="en-US"/>
                </a:p>
              </p:txBody>
            </p:sp>
            <p:sp>
              <p:nvSpPr>
                <p:cNvPr id="89180" name="Oval 36"/>
                <p:cNvSpPr>
                  <a:spLocks noChangeArrowheads="1"/>
                </p:cNvSpPr>
                <p:nvPr/>
              </p:nvSpPr>
              <p:spPr bwMode="blackWhite">
                <a:xfrm>
                  <a:off x="2256" y="3168"/>
                  <a:ext cx="642" cy="642"/>
                </a:xfrm>
                <a:prstGeom prst="ellipse">
                  <a:avLst/>
                </a:prstGeom>
                <a:gradFill rotWithShape="0">
                  <a:gsLst>
                    <a:gs pos="0">
                      <a:srgbClr val="5F5F5F"/>
                    </a:gs>
                    <a:gs pos="100000">
                      <a:srgbClr val="EAEAEA"/>
                    </a:gs>
                  </a:gsLst>
                  <a:path path="shape">
                    <a:fillToRect l="50000" t="50000" r="50000" b="50000"/>
                  </a:path>
                </a:gradFill>
                <a:ln w="12700">
                  <a:solidFill>
                    <a:srgbClr val="000000"/>
                  </a:solidFill>
                  <a:round/>
                  <a:headEnd/>
                  <a:tailEnd/>
                </a:ln>
              </p:spPr>
              <p:txBody>
                <a:bodyPr/>
                <a:lstStyle/>
                <a:p>
                  <a:endParaRPr lang="en-US"/>
                </a:p>
              </p:txBody>
            </p:sp>
            <p:grpSp>
              <p:nvGrpSpPr>
                <p:cNvPr id="13" name="Group 37"/>
                <p:cNvGrpSpPr>
                  <a:grpSpLocks/>
                </p:cNvGrpSpPr>
                <p:nvPr/>
              </p:nvGrpSpPr>
              <p:grpSpPr bwMode="auto">
                <a:xfrm>
                  <a:off x="2466" y="3168"/>
                  <a:ext cx="282" cy="321"/>
                  <a:chOff x="3371" y="2473"/>
                  <a:chExt cx="630" cy="716"/>
                </a:xfrm>
              </p:grpSpPr>
              <p:grpSp>
                <p:nvGrpSpPr>
                  <p:cNvPr id="14" name="Group 38"/>
                  <p:cNvGrpSpPr>
                    <a:grpSpLocks/>
                  </p:cNvGrpSpPr>
                  <p:nvPr/>
                </p:nvGrpSpPr>
                <p:grpSpPr bwMode="auto">
                  <a:xfrm>
                    <a:off x="3371" y="2473"/>
                    <a:ext cx="332" cy="716"/>
                    <a:chOff x="3371" y="2473"/>
                    <a:chExt cx="332" cy="716"/>
                  </a:xfrm>
                </p:grpSpPr>
                <p:sp>
                  <p:nvSpPr>
                    <p:cNvPr id="89219" name="Freeform 39"/>
                    <p:cNvSpPr>
                      <a:spLocks/>
                    </p:cNvSpPr>
                    <p:nvPr/>
                  </p:nvSpPr>
                  <p:spPr bwMode="blackWhite">
                    <a:xfrm>
                      <a:off x="3371" y="2473"/>
                      <a:ext cx="332" cy="716"/>
                    </a:xfrm>
                    <a:custGeom>
                      <a:avLst/>
                      <a:gdLst>
                        <a:gd name="T0" fmla="*/ 0 w 332"/>
                        <a:gd name="T1" fmla="*/ 44 h 716"/>
                        <a:gd name="T2" fmla="*/ 30 w 332"/>
                        <a:gd name="T3" fmla="*/ 34 h 716"/>
                        <a:gd name="T4" fmla="*/ 60 w 332"/>
                        <a:gd name="T5" fmla="*/ 25 h 716"/>
                        <a:gd name="T6" fmla="*/ 91 w 332"/>
                        <a:gd name="T7" fmla="*/ 17 h 716"/>
                        <a:gd name="T8" fmla="*/ 122 w 332"/>
                        <a:gd name="T9" fmla="*/ 11 h 716"/>
                        <a:gd name="T10" fmla="*/ 153 w 332"/>
                        <a:gd name="T11" fmla="*/ 6 h 716"/>
                        <a:gd name="T12" fmla="*/ 185 w 332"/>
                        <a:gd name="T13" fmla="*/ 3 h 716"/>
                        <a:gd name="T14" fmla="*/ 216 w 332"/>
                        <a:gd name="T15" fmla="*/ 1 h 716"/>
                        <a:gd name="T16" fmla="*/ 248 w 332"/>
                        <a:gd name="T17" fmla="*/ 0 h 716"/>
                        <a:gd name="T18" fmla="*/ 290 w 332"/>
                        <a:gd name="T19" fmla="*/ 1 h 716"/>
                        <a:gd name="T20" fmla="*/ 332 w 332"/>
                        <a:gd name="T21" fmla="*/ 5 h 716"/>
                        <a:gd name="T22" fmla="*/ 248 w 332"/>
                        <a:gd name="T23" fmla="*/ 716 h 716"/>
                        <a:gd name="T24" fmla="*/ 0 w 332"/>
                        <a:gd name="T25" fmla="*/ 44 h 7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2"/>
                        <a:gd name="T40" fmla="*/ 0 h 716"/>
                        <a:gd name="T41" fmla="*/ 332 w 332"/>
                        <a:gd name="T42" fmla="*/ 716 h 7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2" h="716">
                          <a:moveTo>
                            <a:pt x="0" y="44"/>
                          </a:moveTo>
                          <a:lnTo>
                            <a:pt x="30" y="34"/>
                          </a:lnTo>
                          <a:lnTo>
                            <a:pt x="60" y="25"/>
                          </a:lnTo>
                          <a:lnTo>
                            <a:pt x="91" y="17"/>
                          </a:lnTo>
                          <a:lnTo>
                            <a:pt x="122" y="11"/>
                          </a:lnTo>
                          <a:lnTo>
                            <a:pt x="153" y="6"/>
                          </a:lnTo>
                          <a:lnTo>
                            <a:pt x="185" y="3"/>
                          </a:lnTo>
                          <a:lnTo>
                            <a:pt x="216" y="1"/>
                          </a:lnTo>
                          <a:lnTo>
                            <a:pt x="248" y="0"/>
                          </a:lnTo>
                          <a:lnTo>
                            <a:pt x="290" y="1"/>
                          </a:lnTo>
                          <a:lnTo>
                            <a:pt x="332" y="5"/>
                          </a:lnTo>
                          <a:lnTo>
                            <a:pt x="248" y="716"/>
                          </a:lnTo>
                          <a:lnTo>
                            <a:pt x="0" y="44"/>
                          </a:lnTo>
                          <a:close/>
                        </a:path>
                      </a:pathLst>
                    </a:custGeom>
                    <a:solidFill>
                      <a:srgbClr val="FF5008"/>
                    </a:solidFill>
                    <a:ln w="9525">
                      <a:noFill/>
                      <a:round/>
                      <a:headEnd/>
                      <a:tailEnd/>
                    </a:ln>
                  </p:spPr>
                  <p:txBody>
                    <a:bodyPr/>
                    <a:lstStyle/>
                    <a:p>
                      <a:endParaRPr lang="en-US"/>
                    </a:p>
                  </p:txBody>
                </p:sp>
                <p:sp>
                  <p:nvSpPr>
                    <p:cNvPr id="89220" name="Freeform 40"/>
                    <p:cNvSpPr>
                      <a:spLocks/>
                    </p:cNvSpPr>
                    <p:nvPr/>
                  </p:nvSpPr>
                  <p:spPr bwMode="blackWhite">
                    <a:xfrm>
                      <a:off x="3371" y="2473"/>
                      <a:ext cx="332" cy="44"/>
                    </a:xfrm>
                    <a:custGeom>
                      <a:avLst/>
                      <a:gdLst>
                        <a:gd name="T0" fmla="*/ 0 w 332"/>
                        <a:gd name="T1" fmla="*/ 44 h 44"/>
                        <a:gd name="T2" fmla="*/ 30 w 332"/>
                        <a:gd name="T3" fmla="*/ 34 h 44"/>
                        <a:gd name="T4" fmla="*/ 60 w 332"/>
                        <a:gd name="T5" fmla="*/ 25 h 44"/>
                        <a:gd name="T6" fmla="*/ 91 w 332"/>
                        <a:gd name="T7" fmla="*/ 17 h 44"/>
                        <a:gd name="T8" fmla="*/ 122 w 332"/>
                        <a:gd name="T9" fmla="*/ 11 h 44"/>
                        <a:gd name="T10" fmla="*/ 153 w 332"/>
                        <a:gd name="T11" fmla="*/ 6 h 44"/>
                        <a:gd name="T12" fmla="*/ 185 w 332"/>
                        <a:gd name="T13" fmla="*/ 3 h 44"/>
                        <a:gd name="T14" fmla="*/ 216 w 332"/>
                        <a:gd name="T15" fmla="*/ 1 h 44"/>
                        <a:gd name="T16" fmla="*/ 248 w 332"/>
                        <a:gd name="T17" fmla="*/ 0 h 44"/>
                        <a:gd name="T18" fmla="*/ 290 w 332"/>
                        <a:gd name="T19" fmla="*/ 1 h 44"/>
                        <a:gd name="T20" fmla="*/ 332 w 332"/>
                        <a:gd name="T21" fmla="*/ 5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2"/>
                        <a:gd name="T34" fmla="*/ 0 h 44"/>
                        <a:gd name="T35" fmla="*/ 332 w 332"/>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2" h="44">
                          <a:moveTo>
                            <a:pt x="0" y="44"/>
                          </a:moveTo>
                          <a:lnTo>
                            <a:pt x="30" y="34"/>
                          </a:lnTo>
                          <a:lnTo>
                            <a:pt x="60" y="25"/>
                          </a:lnTo>
                          <a:lnTo>
                            <a:pt x="91" y="17"/>
                          </a:lnTo>
                          <a:lnTo>
                            <a:pt x="122" y="11"/>
                          </a:lnTo>
                          <a:lnTo>
                            <a:pt x="153" y="6"/>
                          </a:lnTo>
                          <a:lnTo>
                            <a:pt x="185" y="3"/>
                          </a:lnTo>
                          <a:lnTo>
                            <a:pt x="216" y="1"/>
                          </a:lnTo>
                          <a:lnTo>
                            <a:pt x="248" y="0"/>
                          </a:lnTo>
                          <a:lnTo>
                            <a:pt x="290" y="1"/>
                          </a:lnTo>
                          <a:lnTo>
                            <a:pt x="332" y="5"/>
                          </a:lnTo>
                        </a:path>
                      </a:pathLst>
                    </a:custGeom>
                    <a:noFill/>
                    <a:ln w="12700">
                      <a:solidFill>
                        <a:srgbClr val="000000"/>
                      </a:solidFill>
                      <a:round/>
                      <a:headEnd/>
                      <a:tailEnd/>
                    </a:ln>
                  </p:spPr>
                  <p:txBody>
                    <a:bodyPr/>
                    <a:lstStyle/>
                    <a:p>
                      <a:endParaRPr lang="en-US"/>
                    </a:p>
                  </p:txBody>
                </p:sp>
              </p:grpSp>
              <p:grpSp>
                <p:nvGrpSpPr>
                  <p:cNvPr id="15" name="Group 41"/>
                  <p:cNvGrpSpPr>
                    <a:grpSpLocks/>
                  </p:cNvGrpSpPr>
                  <p:nvPr/>
                </p:nvGrpSpPr>
                <p:grpSpPr bwMode="auto">
                  <a:xfrm>
                    <a:off x="3618" y="2473"/>
                    <a:ext cx="383" cy="716"/>
                    <a:chOff x="3618" y="2473"/>
                    <a:chExt cx="383" cy="716"/>
                  </a:xfrm>
                </p:grpSpPr>
                <p:sp>
                  <p:nvSpPr>
                    <p:cNvPr id="89217" name="Freeform 42"/>
                    <p:cNvSpPr>
                      <a:spLocks/>
                    </p:cNvSpPr>
                    <p:nvPr/>
                  </p:nvSpPr>
                  <p:spPr bwMode="blackWhite">
                    <a:xfrm>
                      <a:off x="3618" y="2473"/>
                      <a:ext cx="383" cy="716"/>
                    </a:xfrm>
                    <a:custGeom>
                      <a:avLst/>
                      <a:gdLst>
                        <a:gd name="T0" fmla="*/ 0 w 383"/>
                        <a:gd name="T1" fmla="*/ 0 h 716"/>
                        <a:gd name="T2" fmla="*/ 1 w 383"/>
                        <a:gd name="T3" fmla="*/ 0 h 716"/>
                        <a:gd name="T4" fmla="*/ 1 w 383"/>
                        <a:gd name="T5" fmla="*/ 0 h 716"/>
                        <a:gd name="T6" fmla="*/ 52 w 383"/>
                        <a:gd name="T7" fmla="*/ 2 h 716"/>
                        <a:gd name="T8" fmla="*/ 102 w 383"/>
                        <a:gd name="T9" fmla="*/ 7 h 716"/>
                        <a:gd name="T10" fmla="*/ 151 w 383"/>
                        <a:gd name="T11" fmla="*/ 16 h 716"/>
                        <a:gd name="T12" fmla="*/ 200 w 383"/>
                        <a:gd name="T13" fmla="*/ 28 h 716"/>
                        <a:gd name="T14" fmla="*/ 248 w 383"/>
                        <a:gd name="T15" fmla="*/ 44 h 716"/>
                        <a:gd name="T16" fmla="*/ 294 w 383"/>
                        <a:gd name="T17" fmla="*/ 62 h 716"/>
                        <a:gd name="T18" fmla="*/ 339 w 383"/>
                        <a:gd name="T19" fmla="*/ 85 h 716"/>
                        <a:gd name="T20" fmla="*/ 383 w 383"/>
                        <a:gd name="T21" fmla="*/ 110 h 716"/>
                        <a:gd name="T22" fmla="*/ 1 w 383"/>
                        <a:gd name="T23" fmla="*/ 716 h 716"/>
                        <a:gd name="T24" fmla="*/ 0 w 383"/>
                        <a:gd name="T25" fmla="*/ 0 h 7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3"/>
                        <a:gd name="T40" fmla="*/ 0 h 716"/>
                        <a:gd name="T41" fmla="*/ 383 w 383"/>
                        <a:gd name="T42" fmla="*/ 716 h 7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3" h="716">
                          <a:moveTo>
                            <a:pt x="0" y="0"/>
                          </a:moveTo>
                          <a:lnTo>
                            <a:pt x="1" y="0"/>
                          </a:lnTo>
                          <a:lnTo>
                            <a:pt x="52" y="2"/>
                          </a:lnTo>
                          <a:lnTo>
                            <a:pt x="102" y="7"/>
                          </a:lnTo>
                          <a:lnTo>
                            <a:pt x="151" y="16"/>
                          </a:lnTo>
                          <a:lnTo>
                            <a:pt x="200" y="28"/>
                          </a:lnTo>
                          <a:lnTo>
                            <a:pt x="248" y="44"/>
                          </a:lnTo>
                          <a:lnTo>
                            <a:pt x="294" y="62"/>
                          </a:lnTo>
                          <a:lnTo>
                            <a:pt x="339" y="85"/>
                          </a:lnTo>
                          <a:lnTo>
                            <a:pt x="383" y="110"/>
                          </a:lnTo>
                          <a:lnTo>
                            <a:pt x="1" y="716"/>
                          </a:lnTo>
                          <a:lnTo>
                            <a:pt x="0" y="0"/>
                          </a:lnTo>
                          <a:close/>
                        </a:path>
                      </a:pathLst>
                    </a:custGeom>
                    <a:solidFill>
                      <a:srgbClr val="FAFD00"/>
                    </a:solidFill>
                    <a:ln w="9525">
                      <a:noFill/>
                      <a:round/>
                      <a:headEnd/>
                      <a:tailEnd/>
                    </a:ln>
                  </p:spPr>
                  <p:txBody>
                    <a:bodyPr/>
                    <a:lstStyle/>
                    <a:p>
                      <a:endParaRPr lang="en-US"/>
                    </a:p>
                  </p:txBody>
                </p:sp>
                <p:sp>
                  <p:nvSpPr>
                    <p:cNvPr id="89218" name="Freeform 43"/>
                    <p:cNvSpPr>
                      <a:spLocks/>
                    </p:cNvSpPr>
                    <p:nvPr/>
                  </p:nvSpPr>
                  <p:spPr bwMode="blackWhite">
                    <a:xfrm>
                      <a:off x="3618" y="2473"/>
                      <a:ext cx="383" cy="110"/>
                    </a:xfrm>
                    <a:custGeom>
                      <a:avLst/>
                      <a:gdLst>
                        <a:gd name="T0" fmla="*/ 0 w 383"/>
                        <a:gd name="T1" fmla="*/ 0 h 110"/>
                        <a:gd name="T2" fmla="*/ 1 w 383"/>
                        <a:gd name="T3" fmla="*/ 0 h 110"/>
                        <a:gd name="T4" fmla="*/ 1 w 383"/>
                        <a:gd name="T5" fmla="*/ 0 h 110"/>
                        <a:gd name="T6" fmla="*/ 52 w 383"/>
                        <a:gd name="T7" fmla="*/ 2 h 110"/>
                        <a:gd name="T8" fmla="*/ 102 w 383"/>
                        <a:gd name="T9" fmla="*/ 7 h 110"/>
                        <a:gd name="T10" fmla="*/ 151 w 383"/>
                        <a:gd name="T11" fmla="*/ 16 h 110"/>
                        <a:gd name="T12" fmla="*/ 200 w 383"/>
                        <a:gd name="T13" fmla="*/ 28 h 110"/>
                        <a:gd name="T14" fmla="*/ 248 w 383"/>
                        <a:gd name="T15" fmla="*/ 44 h 110"/>
                        <a:gd name="T16" fmla="*/ 294 w 383"/>
                        <a:gd name="T17" fmla="*/ 62 h 110"/>
                        <a:gd name="T18" fmla="*/ 339 w 383"/>
                        <a:gd name="T19" fmla="*/ 85 h 110"/>
                        <a:gd name="T20" fmla="*/ 383 w 383"/>
                        <a:gd name="T21" fmla="*/ 110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3"/>
                        <a:gd name="T34" fmla="*/ 0 h 110"/>
                        <a:gd name="T35" fmla="*/ 383 w 383"/>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3" h="110">
                          <a:moveTo>
                            <a:pt x="0" y="0"/>
                          </a:moveTo>
                          <a:lnTo>
                            <a:pt x="1" y="0"/>
                          </a:lnTo>
                          <a:lnTo>
                            <a:pt x="52" y="2"/>
                          </a:lnTo>
                          <a:lnTo>
                            <a:pt x="102" y="7"/>
                          </a:lnTo>
                          <a:lnTo>
                            <a:pt x="151" y="16"/>
                          </a:lnTo>
                          <a:lnTo>
                            <a:pt x="200" y="28"/>
                          </a:lnTo>
                          <a:lnTo>
                            <a:pt x="248" y="44"/>
                          </a:lnTo>
                          <a:lnTo>
                            <a:pt x="294" y="62"/>
                          </a:lnTo>
                          <a:lnTo>
                            <a:pt x="339" y="85"/>
                          </a:lnTo>
                          <a:lnTo>
                            <a:pt x="383" y="110"/>
                          </a:lnTo>
                        </a:path>
                      </a:pathLst>
                    </a:custGeom>
                    <a:noFill/>
                    <a:ln w="12700">
                      <a:solidFill>
                        <a:srgbClr val="000000"/>
                      </a:solidFill>
                      <a:round/>
                      <a:headEnd/>
                      <a:tailEnd/>
                    </a:ln>
                  </p:spPr>
                  <p:txBody>
                    <a:bodyPr/>
                    <a:lstStyle/>
                    <a:p>
                      <a:endParaRPr lang="en-US"/>
                    </a:p>
                  </p:txBody>
                </p:sp>
              </p:grpSp>
              <p:grpSp>
                <p:nvGrpSpPr>
                  <p:cNvPr id="16" name="Group 44"/>
                  <p:cNvGrpSpPr>
                    <a:grpSpLocks/>
                  </p:cNvGrpSpPr>
                  <p:nvPr/>
                </p:nvGrpSpPr>
                <p:grpSpPr bwMode="auto">
                  <a:xfrm>
                    <a:off x="3471" y="2473"/>
                    <a:ext cx="232" cy="716"/>
                    <a:chOff x="3471" y="2473"/>
                    <a:chExt cx="232" cy="716"/>
                  </a:xfrm>
                </p:grpSpPr>
                <p:sp>
                  <p:nvSpPr>
                    <p:cNvPr id="89215" name="Freeform 45"/>
                    <p:cNvSpPr>
                      <a:spLocks/>
                    </p:cNvSpPr>
                    <p:nvPr/>
                  </p:nvSpPr>
                  <p:spPr bwMode="blackWhite">
                    <a:xfrm>
                      <a:off x="3471" y="2473"/>
                      <a:ext cx="232" cy="716"/>
                    </a:xfrm>
                    <a:custGeom>
                      <a:avLst/>
                      <a:gdLst>
                        <a:gd name="T0" fmla="*/ 0 w 232"/>
                        <a:gd name="T1" fmla="*/ 15 h 716"/>
                        <a:gd name="T2" fmla="*/ 37 w 232"/>
                        <a:gd name="T3" fmla="*/ 8 h 716"/>
                        <a:gd name="T4" fmla="*/ 74 w 232"/>
                        <a:gd name="T5" fmla="*/ 4 h 716"/>
                        <a:gd name="T6" fmla="*/ 111 w 232"/>
                        <a:gd name="T7" fmla="*/ 1 h 716"/>
                        <a:gd name="T8" fmla="*/ 148 w 232"/>
                        <a:gd name="T9" fmla="*/ 0 h 716"/>
                        <a:gd name="T10" fmla="*/ 190 w 232"/>
                        <a:gd name="T11" fmla="*/ 1 h 716"/>
                        <a:gd name="T12" fmla="*/ 232 w 232"/>
                        <a:gd name="T13" fmla="*/ 5 h 716"/>
                        <a:gd name="T14" fmla="*/ 148 w 232"/>
                        <a:gd name="T15" fmla="*/ 716 h 716"/>
                        <a:gd name="T16" fmla="*/ 0 w 232"/>
                        <a:gd name="T17" fmla="*/ 15 h 7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716"/>
                        <a:gd name="T29" fmla="*/ 232 w 232"/>
                        <a:gd name="T30" fmla="*/ 716 h 7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716">
                          <a:moveTo>
                            <a:pt x="0" y="15"/>
                          </a:moveTo>
                          <a:lnTo>
                            <a:pt x="37" y="8"/>
                          </a:lnTo>
                          <a:lnTo>
                            <a:pt x="74" y="4"/>
                          </a:lnTo>
                          <a:lnTo>
                            <a:pt x="111" y="1"/>
                          </a:lnTo>
                          <a:lnTo>
                            <a:pt x="148" y="0"/>
                          </a:lnTo>
                          <a:lnTo>
                            <a:pt x="190" y="1"/>
                          </a:lnTo>
                          <a:lnTo>
                            <a:pt x="232" y="5"/>
                          </a:lnTo>
                          <a:lnTo>
                            <a:pt x="148" y="716"/>
                          </a:lnTo>
                          <a:lnTo>
                            <a:pt x="0" y="15"/>
                          </a:lnTo>
                          <a:close/>
                        </a:path>
                      </a:pathLst>
                    </a:custGeom>
                    <a:solidFill>
                      <a:srgbClr val="FC0128"/>
                    </a:solidFill>
                    <a:ln w="9525">
                      <a:noFill/>
                      <a:round/>
                      <a:headEnd/>
                      <a:tailEnd/>
                    </a:ln>
                  </p:spPr>
                  <p:txBody>
                    <a:bodyPr/>
                    <a:lstStyle/>
                    <a:p>
                      <a:endParaRPr lang="en-US"/>
                    </a:p>
                  </p:txBody>
                </p:sp>
                <p:sp>
                  <p:nvSpPr>
                    <p:cNvPr id="89216" name="Freeform 46"/>
                    <p:cNvSpPr>
                      <a:spLocks/>
                    </p:cNvSpPr>
                    <p:nvPr/>
                  </p:nvSpPr>
                  <p:spPr bwMode="blackWhite">
                    <a:xfrm>
                      <a:off x="3471" y="2473"/>
                      <a:ext cx="232" cy="15"/>
                    </a:xfrm>
                    <a:custGeom>
                      <a:avLst/>
                      <a:gdLst>
                        <a:gd name="T0" fmla="*/ 0 w 232"/>
                        <a:gd name="T1" fmla="*/ 15 h 15"/>
                        <a:gd name="T2" fmla="*/ 37 w 232"/>
                        <a:gd name="T3" fmla="*/ 8 h 15"/>
                        <a:gd name="T4" fmla="*/ 74 w 232"/>
                        <a:gd name="T5" fmla="*/ 4 h 15"/>
                        <a:gd name="T6" fmla="*/ 111 w 232"/>
                        <a:gd name="T7" fmla="*/ 1 h 15"/>
                        <a:gd name="T8" fmla="*/ 148 w 232"/>
                        <a:gd name="T9" fmla="*/ 0 h 15"/>
                        <a:gd name="T10" fmla="*/ 190 w 232"/>
                        <a:gd name="T11" fmla="*/ 1 h 15"/>
                        <a:gd name="T12" fmla="*/ 232 w 232"/>
                        <a:gd name="T13" fmla="*/ 5 h 15"/>
                        <a:gd name="T14" fmla="*/ 0 60000 65536"/>
                        <a:gd name="T15" fmla="*/ 0 60000 65536"/>
                        <a:gd name="T16" fmla="*/ 0 60000 65536"/>
                        <a:gd name="T17" fmla="*/ 0 60000 65536"/>
                        <a:gd name="T18" fmla="*/ 0 60000 65536"/>
                        <a:gd name="T19" fmla="*/ 0 60000 65536"/>
                        <a:gd name="T20" fmla="*/ 0 60000 65536"/>
                        <a:gd name="T21" fmla="*/ 0 w 232"/>
                        <a:gd name="T22" fmla="*/ 0 h 15"/>
                        <a:gd name="T23" fmla="*/ 232 w 232"/>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 h="15">
                          <a:moveTo>
                            <a:pt x="0" y="15"/>
                          </a:moveTo>
                          <a:lnTo>
                            <a:pt x="37" y="8"/>
                          </a:lnTo>
                          <a:lnTo>
                            <a:pt x="74" y="4"/>
                          </a:lnTo>
                          <a:lnTo>
                            <a:pt x="111" y="1"/>
                          </a:lnTo>
                          <a:lnTo>
                            <a:pt x="148" y="0"/>
                          </a:lnTo>
                          <a:lnTo>
                            <a:pt x="190" y="1"/>
                          </a:lnTo>
                          <a:lnTo>
                            <a:pt x="232" y="5"/>
                          </a:lnTo>
                        </a:path>
                      </a:pathLst>
                    </a:custGeom>
                    <a:noFill/>
                    <a:ln w="12700">
                      <a:solidFill>
                        <a:srgbClr val="000000"/>
                      </a:solidFill>
                      <a:round/>
                      <a:headEnd/>
                      <a:tailEnd/>
                    </a:ln>
                  </p:spPr>
                  <p:txBody>
                    <a:bodyPr/>
                    <a:lstStyle/>
                    <a:p>
                      <a:endParaRPr lang="en-US"/>
                    </a:p>
                  </p:txBody>
                </p:sp>
              </p:grpSp>
              <p:grpSp>
                <p:nvGrpSpPr>
                  <p:cNvPr id="17" name="Group 47"/>
                  <p:cNvGrpSpPr>
                    <a:grpSpLocks/>
                  </p:cNvGrpSpPr>
                  <p:nvPr/>
                </p:nvGrpSpPr>
                <p:grpSpPr bwMode="auto">
                  <a:xfrm>
                    <a:off x="3513" y="2473"/>
                    <a:ext cx="183" cy="716"/>
                    <a:chOff x="3513" y="2473"/>
                    <a:chExt cx="183" cy="716"/>
                  </a:xfrm>
                </p:grpSpPr>
                <p:sp>
                  <p:nvSpPr>
                    <p:cNvPr id="89213" name="Freeform 48"/>
                    <p:cNvSpPr>
                      <a:spLocks/>
                    </p:cNvSpPr>
                    <p:nvPr/>
                  </p:nvSpPr>
                  <p:spPr bwMode="blackWhite">
                    <a:xfrm>
                      <a:off x="3513" y="2473"/>
                      <a:ext cx="183" cy="716"/>
                    </a:xfrm>
                    <a:custGeom>
                      <a:avLst/>
                      <a:gdLst>
                        <a:gd name="T0" fmla="*/ 0 w 183"/>
                        <a:gd name="T1" fmla="*/ 8 h 716"/>
                        <a:gd name="T2" fmla="*/ 53 w 183"/>
                        <a:gd name="T3" fmla="*/ 2 h 716"/>
                        <a:gd name="T4" fmla="*/ 79 w 183"/>
                        <a:gd name="T5" fmla="*/ 1 h 716"/>
                        <a:gd name="T6" fmla="*/ 106 w 183"/>
                        <a:gd name="T7" fmla="*/ 0 h 716"/>
                        <a:gd name="T8" fmla="*/ 145 w 183"/>
                        <a:gd name="T9" fmla="*/ 1 h 716"/>
                        <a:gd name="T10" fmla="*/ 183 w 183"/>
                        <a:gd name="T11" fmla="*/ 4 h 716"/>
                        <a:gd name="T12" fmla="*/ 106 w 183"/>
                        <a:gd name="T13" fmla="*/ 716 h 716"/>
                        <a:gd name="T14" fmla="*/ 0 w 183"/>
                        <a:gd name="T15" fmla="*/ 8 h 716"/>
                        <a:gd name="T16" fmla="*/ 0 60000 65536"/>
                        <a:gd name="T17" fmla="*/ 0 60000 65536"/>
                        <a:gd name="T18" fmla="*/ 0 60000 65536"/>
                        <a:gd name="T19" fmla="*/ 0 60000 65536"/>
                        <a:gd name="T20" fmla="*/ 0 60000 65536"/>
                        <a:gd name="T21" fmla="*/ 0 60000 65536"/>
                        <a:gd name="T22" fmla="*/ 0 60000 65536"/>
                        <a:gd name="T23" fmla="*/ 0 60000 65536"/>
                        <a:gd name="T24" fmla="*/ 0 w 183"/>
                        <a:gd name="T25" fmla="*/ 0 h 716"/>
                        <a:gd name="T26" fmla="*/ 183 w 183"/>
                        <a:gd name="T27" fmla="*/ 716 h 7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 h="716">
                          <a:moveTo>
                            <a:pt x="0" y="8"/>
                          </a:moveTo>
                          <a:lnTo>
                            <a:pt x="53" y="2"/>
                          </a:lnTo>
                          <a:lnTo>
                            <a:pt x="79" y="1"/>
                          </a:lnTo>
                          <a:lnTo>
                            <a:pt x="106" y="0"/>
                          </a:lnTo>
                          <a:lnTo>
                            <a:pt x="145" y="1"/>
                          </a:lnTo>
                          <a:lnTo>
                            <a:pt x="183" y="4"/>
                          </a:lnTo>
                          <a:lnTo>
                            <a:pt x="106" y="716"/>
                          </a:lnTo>
                          <a:lnTo>
                            <a:pt x="0" y="8"/>
                          </a:lnTo>
                          <a:close/>
                        </a:path>
                      </a:pathLst>
                    </a:custGeom>
                    <a:solidFill>
                      <a:srgbClr val="DC0081"/>
                    </a:solidFill>
                    <a:ln w="9525">
                      <a:noFill/>
                      <a:round/>
                      <a:headEnd/>
                      <a:tailEnd/>
                    </a:ln>
                  </p:spPr>
                  <p:txBody>
                    <a:bodyPr/>
                    <a:lstStyle/>
                    <a:p>
                      <a:endParaRPr lang="en-US"/>
                    </a:p>
                  </p:txBody>
                </p:sp>
                <p:sp>
                  <p:nvSpPr>
                    <p:cNvPr id="89214" name="Freeform 49"/>
                    <p:cNvSpPr>
                      <a:spLocks/>
                    </p:cNvSpPr>
                    <p:nvPr/>
                  </p:nvSpPr>
                  <p:spPr bwMode="blackWhite">
                    <a:xfrm>
                      <a:off x="3513" y="2473"/>
                      <a:ext cx="183" cy="8"/>
                    </a:xfrm>
                    <a:custGeom>
                      <a:avLst/>
                      <a:gdLst>
                        <a:gd name="T0" fmla="*/ 0 w 183"/>
                        <a:gd name="T1" fmla="*/ 8 h 8"/>
                        <a:gd name="T2" fmla="*/ 53 w 183"/>
                        <a:gd name="T3" fmla="*/ 2 h 8"/>
                        <a:gd name="T4" fmla="*/ 79 w 183"/>
                        <a:gd name="T5" fmla="*/ 1 h 8"/>
                        <a:gd name="T6" fmla="*/ 106 w 183"/>
                        <a:gd name="T7" fmla="*/ 0 h 8"/>
                        <a:gd name="T8" fmla="*/ 145 w 183"/>
                        <a:gd name="T9" fmla="*/ 1 h 8"/>
                        <a:gd name="T10" fmla="*/ 183 w 183"/>
                        <a:gd name="T11" fmla="*/ 4 h 8"/>
                        <a:gd name="T12" fmla="*/ 0 60000 65536"/>
                        <a:gd name="T13" fmla="*/ 0 60000 65536"/>
                        <a:gd name="T14" fmla="*/ 0 60000 65536"/>
                        <a:gd name="T15" fmla="*/ 0 60000 65536"/>
                        <a:gd name="T16" fmla="*/ 0 60000 65536"/>
                        <a:gd name="T17" fmla="*/ 0 60000 65536"/>
                        <a:gd name="T18" fmla="*/ 0 w 183"/>
                        <a:gd name="T19" fmla="*/ 0 h 8"/>
                        <a:gd name="T20" fmla="*/ 183 w 183"/>
                        <a:gd name="T21" fmla="*/ 8 h 8"/>
                      </a:gdLst>
                      <a:ahLst/>
                      <a:cxnLst>
                        <a:cxn ang="T12">
                          <a:pos x="T0" y="T1"/>
                        </a:cxn>
                        <a:cxn ang="T13">
                          <a:pos x="T2" y="T3"/>
                        </a:cxn>
                        <a:cxn ang="T14">
                          <a:pos x="T4" y="T5"/>
                        </a:cxn>
                        <a:cxn ang="T15">
                          <a:pos x="T6" y="T7"/>
                        </a:cxn>
                        <a:cxn ang="T16">
                          <a:pos x="T8" y="T9"/>
                        </a:cxn>
                        <a:cxn ang="T17">
                          <a:pos x="T10" y="T11"/>
                        </a:cxn>
                      </a:cxnLst>
                      <a:rect l="T18" t="T19" r="T20" b="T21"/>
                      <a:pathLst>
                        <a:path w="183" h="8">
                          <a:moveTo>
                            <a:pt x="0" y="8"/>
                          </a:moveTo>
                          <a:lnTo>
                            <a:pt x="53" y="2"/>
                          </a:lnTo>
                          <a:lnTo>
                            <a:pt x="79" y="1"/>
                          </a:lnTo>
                          <a:lnTo>
                            <a:pt x="106" y="0"/>
                          </a:lnTo>
                          <a:lnTo>
                            <a:pt x="145" y="1"/>
                          </a:lnTo>
                          <a:lnTo>
                            <a:pt x="183" y="4"/>
                          </a:lnTo>
                        </a:path>
                      </a:pathLst>
                    </a:custGeom>
                    <a:noFill/>
                    <a:ln w="12700">
                      <a:solidFill>
                        <a:srgbClr val="000000"/>
                      </a:solidFill>
                      <a:round/>
                      <a:headEnd/>
                      <a:tailEnd/>
                    </a:ln>
                  </p:spPr>
                  <p:txBody>
                    <a:bodyPr/>
                    <a:lstStyle/>
                    <a:p>
                      <a:endParaRPr lang="en-US"/>
                    </a:p>
                  </p:txBody>
                </p:sp>
              </p:grpSp>
              <p:grpSp>
                <p:nvGrpSpPr>
                  <p:cNvPr id="18" name="Group 50"/>
                  <p:cNvGrpSpPr>
                    <a:grpSpLocks/>
                  </p:cNvGrpSpPr>
                  <p:nvPr/>
                </p:nvGrpSpPr>
                <p:grpSpPr bwMode="auto">
                  <a:xfrm>
                    <a:off x="3618" y="2473"/>
                    <a:ext cx="293" cy="716"/>
                    <a:chOff x="3618" y="2473"/>
                    <a:chExt cx="293" cy="716"/>
                  </a:xfrm>
                </p:grpSpPr>
                <p:sp>
                  <p:nvSpPr>
                    <p:cNvPr id="89211" name="Freeform 51"/>
                    <p:cNvSpPr>
                      <a:spLocks/>
                    </p:cNvSpPr>
                    <p:nvPr/>
                  </p:nvSpPr>
                  <p:spPr bwMode="blackWhite">
                    <a:xfrm>
                      <a:off x="3618" y="2473"/>
                      <a:ext cx="293" cy="716"/>
                    </a:xfrm>
                    <a:custGeom>
                      <a:avLst/>
                      <a:gdLst>
                        <a:gd name="T0" fmla="*/ 0 w 293"/>
                        <a:gd name="T1" fmla="*/ 0 h 716"/>
                        <a:gd name="T2" fmla="*/ 1 w 293"/>
                        <a:gd name="T3" fmla="*/ 0 h 716"/>
                        <a:gd name="T4" fmla="*/ 1 w 293"/>
                        <a:gd name="T5" fmla="*/ 0 h 716"/>
                        <a:gd name="T6" fmla="*/ 39 w 293"/>
                        <a:gd name="T7" fmla="*/ 1 h 716"/>
                        <a:gd name="T8" fmla="*/ 76 w 293"/>
                        <a:gd name="T9" fmla="*/ 4 h 716"/>
                        <a:gd name="T10" fmla="*/ 114 w 293"/>
                        <a:gd name="T11" fmla="*/ 9 h 716"/>
                        <a:gd name="T12" fmla="*/ 150 w 293"/>
                        <a:gd name="T13" fmla="*/ 16 h 716"/>
                        <a:gd name="T14" fmla="*/ 187 w 293"/>
                        <a:gd name="T15" fmla="*/ 24 h 716"/>
                        <a:gd name="T16" fmla="*/ 223 w 293"/>
                        <a:gd name="T17" fmla="*/ 35 h 716"/>
                        <a:gd name="T18" fmla="*/ 258 w 293"/>
                        <a:gd name="T19" fmla="*/ 48 h 716"/>
                        <a:gd name="T20" fmla="*/ 293 w 293"/>
                        <a:gd name="T21" fmla="*/ 62 h 716"/>
                        <a:gd name="T22" fmla="*/ 1 w 293"/>
                        <a:gd name="T23" fmla="*/ 716 h 716"/>
                        <a:gd name="T24" fmla="*/ 0 w 293"/>
                        <a:gd name="T25" fmla="*/ 0 h 7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3"/>
                        <a:gd name="T40" fmla="*/ 0 h 716"/>
                        <a:gd name="T41" fmla="*/ 293 w 293"/>
                        <a:gd name="T42" fmla="*/ 716 h 7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3" h="716">
                          <a:moveTo>
                            <a:pt x="0" y="0"/>
                          </a:moveTo>
                          <a:lnTo>
                            <a:pt x="1" y="0"/>
                          </a:lnTo>
                          <a:lnTo>
                            <a:pt x="39" y="1"/>
                          </a:lnTo>
                          <a:lnTo>
                            <a:pt x="76" y="4"/>
                          </a:lnTo>
                          <a:lnTo>
                            <a:pt x="114" y="9"/>
                          </a:lnTo>
                          <a:lnTo>
                            <a:pt x="150" y="16"/>
                          </a:lnTo>
                          <a:lnTo>
                            <a:pt x="187" y="24"/>
                          </a:lnTo>
                          <a:lnTo>
                            <a:pt x="223" y="35"/>
                          </a:lnTo>
                          <a:lnTo>
                            <a:pt x="258" y="48"/>
                          </a:lnTo>
                          <a:lnTo>
                            <a:pt x="293" y="62"/>
                          </a:lnTo>
                          <a:lnTo>
                            <a:pt x="1" y="716"/>
                          </a:lnTo>
                          <a:lnTo>
                            <a:pt x="0" y="0"/>
                          </a:lnTo>
                          <a:close/>
                        </a:path>
                      </a:pathLst>
                    </a:custGeom>
                    <a:solidFill>
                      <a:srgbClr val="00FF00"/>
                    </a:solidFill>
                    <a:ln w="9525">
                      <a:noFill/>
                      <a:round/>
                      <a:headEnd/>
                      <a:tailEnd/>
                    </a:ln>
                  </p:spPr>
                  <p:txBody>
                    <a:bodyPr/>
                    <a:lstStyle/>
                    <a:p>
                      <a:endParaRPr lang="en-US"/>
                    </a:p>
                  </p:txBody>
                </p:sp>
                <p:sp>
                  <p:nvSpPr>
                    <p:cNvPr id="89212" name="Freeform 52"/>
                    <p:cNvSpPr>
                      <a:spLocks/>
                    </p:cNvSpPr>
                    <p:nvPr/>
                  </p:nvSpPr>
                  <p:spPr bwMode="blackWhite">
                    <a:xfrm>
                      <a:off x="3618" y="2473"/>
                      <a:ext cx="293" cy="62"/>
                    </a:xfrm>
                    <a:custGeom>
                      <a:avLst/>
                      <a:gdLst>
                        <a:gd name="T0" fmla="*/ 0 w 293"/>
                        <a:gd name="T1" fmla="*/ 0 h 62"/>
                        <a:gd name="T2" fmla="*/ 1 w 293"/>
                        <a:gd name="T3" fmla="*/ 0 h 62"/>
                        <a:gd name="T4" fmla="*/ 1 w 293"/>
                        <a:gd name="T5" fmla="*/ 0 h 62"/>
                        <a:gd name="T6" fmla="*/ 39 w 293"/>
                        <a:gd name="T7" fmla="*/ 1 h 62"/>
                        <a:gd name="T8" fmla="*/ 76 w 293"/>
                        <a:gd name="T9" fmla="*/ 4 h 62"/>
                        <a:gd name="T10" fmla="*/ 114 w 293"/>
                        <a:gd name="T11" fmla="*/ 9 h 62"/>
                        <a:gd name="T12" fmla="*/ 150 w 293"/>
                        <a:gd name="T13" fmla="*/ 16 h 62"/>
                        <a:gd name="T14" fmla="*/ 187 w 293"/>
                        <a:gd name="T15" fmla="*/ 24 h 62"/>
                        <a:gd name="T16" fmla="*/ 223 w 293"/>
                        <a:gd name="T17" fmla="*/ 35 h 62"/>
                        <a:gd name="T18" fmla="*/ 258 w 293"/>
                        <a:gd name="T19" fmla="*/ 48 h 62"/>
                        <a:gd name="T20" fmla="*/ 293 w 293"/>
                        <a:gd name="T21" fmla="*/ 62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3"/>
                        <a:gd name="T34" fmla="*/ 0 h 62"/>
                        <a:gd name="T35" fmla="*/ 293 w 293"/>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3" h="62">
                          <a:moveTo>
                            <a:pt x="0" y="0"/>
                          </a:moveTo>
                          <a:lnTo>
                            <a:pt x="1" y="0"/>
                          </a:lnTo>
                          <a:lnTo>
                            <a:pt x="39" y="1"/>
                          </a:lnTo>
                          <a:lnTo>
                            <a:pt x="76" y="4"/>
                          </a:lnTo>
                          <a:lnTo>
                            <a:pt x="114" y="9"/>
                          </a:lnTo>
                          <a:lnTo>
                            <a:pt x="150" y="16"/>
                          </a:lnTo>
                          <a:lnTo>
                            <a:pt x="187" y="24"/>
                          </a:lnTo>
                          <a:lnTo>
                            <a:pt x="223" y="35"/>
                          </a:lnTo>
                          <a:lnTo>
                            <a:pt x="258" y="48"/>
                          </a:lnTo>
                          <a:lnTo>
                            <a:pt x="293" y="62"/>
                          </a:lnTo>
                        </a:path>
                      </a:pathLst>
                    </a:custGeom>
                    <a:noFill/>
                    <a:ln w="12700">
                      <a:solidFill>
                        <a:srgbClr val="000000"/>
                      </a:solidFill>
                      <a:round/>
                      <a:headEnd/>
                      <a:tailEnd/>
                    </a:ln>
                  </p:spPr>
                  <p:txBody>
                    <a:bodyPr/>
                    <a:lstStyle/>
                    <a:p>
                      <a:endParaRPr lang="en-US"/>
                    </a:p>
                  </p:txBody>
                </p:sp>
              </p:grpSp>
              <p:grpSp>
                <p:nvGrpSpPr>
                  <p:cNvPr id="19" name="Group 53"/>
                  <p:cNvGrpSpPr>
                    <a:grpSpLocks/>
                  </p:cNvGrpSpPr>
                  <p:nvPr/>
                </p:nvGrpSpPr>
                <p:grpSpPr bwMode="auto">
                  <a:xfrm>
                    <a:off x="3618" y="2473"/>
                    <a:ext cx="200" cy="716"/>
                    <a:chOff x="3618" y="2473"/>
                    <a:chExt cx="200" cy="716"/>
                  </a:xfrm>
                </p:grpSpPr>
                <p:sp>
                  <p:nvSpPr>
                    <p:cNvPr id="89209" name="Freeform 54"/>
                    <p:cNvSpPr>
                      <a:spLocks/>
                    </p:cNvSpPr>
                    <p:nvPr/>
                  </p:nvSpPr>
                  <p:spPr bwMode="blackWhite">
                    <a:xfrm>
                      <a:off x="3618" y="2473"/>
                      <a:ext cx="200" cy="716"/>
                    </a:xfrm>
                    <a:custGeom>
                      <a:avLst/>
                      <a:gdLst>
                        <a:gd name="T0" fmla="*/ 0 w 200"/>
                        <a:gd name="T1" fmla="*/ 0 h 716"/>
                        <a:gd name="T2" fmla="*/ 1 w 200"/>
                        <a:gd name="T3" fmla="*/ 0 h 716"/>
                        <a:gd name="T4" fmla="*/ 1 w 200"/>
                        <a:gd name="T5" fmla="*/ 0 h 716"/>
                        <a:gd name="T6" fmla="*/ 51 w 200"/>
                        <a:gd name="T7" fmla="*/ 2 h 716"/>
                        <a:gd name="T8" fmla="*/ 101 w 200"/>
                        <a:gd name="T9" fmla="*/ 7 h 716"/>
                        <a:gd name="T10" fmla="*/ 151 w 200"/>
                        <a:gd name="T11" fmla="*/ 16 h 716"/>
                        <a:gd name="T12" fmla="*/ 200 w 200"/>
                        <a:gd name="T13" fmla="*/ 28 h 716"/>
                        <a:gd name="T14" fmla="*/ 1 w 200"/>
                        <a:gd name="T15" fmla="*/ 716 h 716"/>
                        <a:gd name="T16" fmla="*/ 0 w 200"/>
                        <a:gd name="T17" fmla="*/ 0 h 7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
                        <a:gd name="T28" fmla="*/ 0 h 716"/>
                        <a:gd name="T29" fmla="*/ 200 w 200"/>
                        <a:gd name="T30" fmla="*/ 716 h 7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 h="716">
                          <a:moveTo>
                            <a:pt x="0" y="0"/>
                          </a:moveTo>
                          <a:lnTo>
                            <a:pt x="1" y="0"/>
                          </a:lnTo>
                          <a:lnTo>
                            <a:pt x="51" y="2"/>
                          </a:lnTo>
                          <a:lnTo>
                            <a:pt x="101" y="7"/>
                          </a:lnTo>
                          <a:lnTo>
                            <a:pt x="151" y="16"/>
                          </a:lnTo>
                          <a:lnTo>
                            <a:pt x="200" y="28"/>
                          </a:lnTo>
                          <a:lnTo>
                            <a:pt x="1" y="716"/>
                          </a:lnTo>
                          <a:lnTo>
                            <a:pt x="0" y="0"/>
                          </a:lnTo>
                          <a:close/>
                        </a:path>
                      </a:pathLst>
                    </a:custGeom>
                    <a:solidFill>
                      <a:srgbClr val="114FFB"/>
                    </a:solidFill>
                    <a:ln w="9525">
                      <a:noFill/>
                      <a:round/>
                      <a:headEnd/>
                      <a:tailEnd/>
                    </a:ln>
                  </p:spPr>
                  <p:txBody>
                    <a:bodyPr/>
                    <a:lstStyle/>
                    <a:p>
                      <a:endParaRPr lang="en-US"/>
                    </a:p>
                  </p:txBody>
                </p:sp>
                <p:sp>
                  <p:nvSpPr>
                    <p:cNvPr id="89210" name="Freeform 55"/>
                    <p:cNvSpPr>
                      <a:spLocks/>
                    </p:cNvSpPr>
                    <p:nvPr/>
                  </p:nvSpPr>
                  <p:spPr bwMode="blackWhite">
                    <a:xfrm>
                      <a:off x="3618" y="2473"/>
                      <a:ext cx="200" cy="28"/>
                    </a:xfrm>
                    <a:custGeom>
                      <a:avLst/>
                      <a:gdLst>
                        <a:gd name="T0" fmla="*/ 0 w 200"/>
                        <a:gd name="T1" fmla="*/ 0 h 28"/>
                        <a:gd name="T2" fmla="*/ 1 w 200"/>
                        <a:gd name="T3" fmla="*/ 0 h 28"/>
                        <a:gd name="T4" fmla="*/ 1 w 200"/>
                        <a:gd name="T5" fmla="*/ 0 h 28"/>
                        <a:gd name="T6" fmla="*/ 51 w 200"/>
                        <a:gd name="T7" fmla="*/ 2 h 28"/>
                        <a:gd name="T8" fmla="*/ 101 w 200"/>
                        <a:gd name="T9" fmla="*/ 7 h 28"/>
                        <a:gd name="T10" fmla="*/ 151 w 200"/>
                        <a:gd name="T11" fmla="*/ 16 h 28"/>
                        <a:gd name="T12" fmla="*/ 200 w 200"/>
                        <a:gd name="T13" fmla="*/ 28 h 28"/>
                        <a:gd name="T14" fmla="*/ 0 60000 65536"/>
                        <a:gd name="T15" fmla="*/ 0 60000 65536"/>
                        <a:gd name="T16" fmla="*/ 0 60000 65536"/>
                        <a:gd name="T17" fmla="*/ 0 60000 65536"/>
                        <a:gd name="T18" fmla="*/ 0 60000 65536"/>
                        <a:gd name="T19" fmla="*/ 0 60000 65536"/>
                        <a:gd name="T20" fmla="*/ 0 60000 65536"/>
                        <a:gd name="T21" fmla="*/ 0 w 200"/>
                        <a:gd name="T22" fmla="*/ 0 h 28"/>
                        <a:gd name="T23" fmla="*/ 200 w 200"/>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28">
                          <a:moveTo>
                            <a:pt x="0" y="0"/>
                          </a:moveTo>
                          <a:lnTo>
                            <a:pt x="1" y="0"/>
                          </a:lnTo>
                          <a:lnTo>
                            <a:pt x="51" y="2"/>
                          </a:lnTo>
                          <a:lnTo>
                            <a:pt x="101" y="7"/>
                          </a:lnTo>
                          <a:lnTo>
                            <a:pt x="151" y="16"/>
                          </a:lnTo>
                          <a:lnTo>
                            <a:pt x="200" y="28"/>
                          </a:lnTo>
                        </a:path>
                      </a:pathLst>
                    </a:custGeom>
                    <a:noFill/>
                    <a:ln w="12700">
                      <a:solidFill>
                        <a:srgbClr val="000000"/>
                      </a:solidFill>
                      <a:round/>
                      <a:headEnd/>
                      <a:tailEnd/>
                    </a:ln>
                  </p:spPr>
                  <p:txBody>
                    <a:bodyPr/>
                    <a:lstStyle/>
                    <a:p>
                      <a:endParaRPr lang="en-US"/>
                    </a:p>
                  </p:txBody>
                </p:sp>
              </p:grpSp>
            </p:grpSp>
            <p:grpSp>
              <p:nvGrpSpPr>
                <p:cNvPr id="20" name="Group 56"/>
                <p:cNvGrpSpPr>
                  <a:grpSpLocks/>
                </p:cNvGrpSpPr>
                <p:nvPr/>
              </p:nvGrpSpPr>
              <p:grpSpPr bwMode="auto">
                <a:xfrm>
                  <a:off x="2466" y="3489"/>
                  <a:ext cx="282" cy="321"/>
                  <a:chOff x="3371" y="3188"/>
                  <a:chExt cx="629" cy="716"/>
                </a:xfrm>
              </p:grpSpPr>
              <p:grpSp>
                <p:nvGrpSpPr>
                  <p:cNvPr id="21" name="Group 57"/>
                  <p:cNvGrpSpPr>
                    <a:grpSpLocks/>
                  </p:cNvGrpSpPr>
                  <p:nvPr/>
                </p:nvGrpSpPr>
                <p:grpSpPr bwMode="auto">
                  <a:xfrm>
                    <a:off x="3371" y="3188"/>
                    <a:ext cx="332" cy="716"/>
                    <a:chOff x="3371" y="3188"/>
                    <a:chExt cx="332" cy="716"/>
                  </a:xfrm>
                </p:grpSpPr>
                <p:sp>
                  <p:nvSpPr>
                    <p:cNvPr id="89201" name="Freeform 58"/>
                    <p:cNvSpPr>
                      <a:spLocks/>
                    </p:cNvSpPr>
                    <p:nvPr/>
                  </p:nvSpPr>
                  <p:spPr bwMode="blackWhite">
                    <a:xfrm>
                      <a:off x="3371" y="3188"/>
                      <a:ext cx="332" cy="716"/>
                    </a:xfrm>
                    <a:custGeom>
                      <a:avLst/>
                      <a:gdLst>
                        <a:gd name="T0" fmla="*/ 332 w 332"/>
                        <a:gd name="T1" fmla="*/ 711 h 716"/>
                        <a:gd name="T2" fmla="*/ 290 w 332"/>
                        <a:gd name="T3" fmla="*/ 715 h 716"/>
                        <a:gd name="T4" fmla="*/ 248 w 332"/>
                        <a:gd name="T5" fmla="*/ 716 h 716"/>
                        <a:gd name="T6" fmla="*/ 216 w 332"/>
                        <a:gd name="T7" fmla="*/ 715 h 716"/>
                        <a:gd name="T8" fmla="*/ 185 w 332"/>
                        <a:gd name="T9" fmla="*/ 713 h 716"/>
                        <a:gd name="T10" fmla="*/ 153 w 332"/>
                        <a:gd name="T11" fmla="*/ 710 h 716"/>
                        <a:gd name="T12" fmla="*/ 122 w 332"/>
                        <a:gd name="T13" fmla="*/ 705 h 716"/>
                        <a:gd name="T14" fmla="*/ 91 w 332"/>
                        <a:gd name="T15" fmla="*/ 699 h 716"/>
                        <a:gd name="T16" fmla="*/ 60 w 332"/>
                        <a:gd name="T17" fmla="*/ 691 h 716"/>
                        <a:gd name="T18" fmla="*/ 30 w 332"/>
                        <a:gd name="T19" fmla="*/ 682 h 716"/>
                        <a:gd name="T20" fmla="*/ 0 w 332"/>
                        <a:gd name="T21" fmla="*/ 672 h 716"/>
                        <a:gd name="T22" fmla="*/ 248 w 332"/>
                        <a:gd name="T23" fmla="*/ 0 h 716"/>
                        <a:gd name="T24" fmla="*/ 332 w 332"/>
                        <a:gd name="T25" fmla="*/ 711 h 7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2"/>
                        <a:gd name="T40" fmla="*/ 0 h 716"/>
                        <a:gd name="T41" fmla="*/ 332 w 332"/>
                        <a:gd name="T42" fmla="*/ 716 h 7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2" h="716">
                          <a:moveTo>
                            <a:pt x="332" y="711"/>
                          </a:moveTo>
                          <a:lnTo>
                            <a:pt x="290" y="715"/>
                          </a:lnTo>
                          <a:lnTo>
                            <a:pt x="248" y="716"/>
                          </a:lnTo>
                          <a:lnTo>
                            <a:pt x="216" y="715"/>
                          </a:lnTo>
                          <a:lnTo>
                            <a:pt x="185" y="713"/>
                          </a:lnTo>
                          <a:lnTo>
                            <a:pt x="153" y="710"/>
                          </a:lnTo>
                          <a:lnTo>
                            <a:pt x="122" y="705"/>
                          </a:lnTo>
                          <a:lnTo>
                            <a:pt x="91" y="699"/>
                          </a:lnTo>
                          <a:lnTo>
                            <a:pt x="60" y="691"/>
                          </a:lnTo>
                          <a:lnTo>
                            <a:pt x="30" y="682"/>
                          </a:lnTo>
                          <a:lnTo>
                            <a:pt x="0" y="672"/>
                          </a:lnTo>
                          <a:lnTo>
                            <a:pt x="248" y="0"/>
                          </a:lnTo>
                          <a:lnTo>
                            <a:pt x="332" y="711"/>
                          </a:lnTo>
                          <a:close/>
                        </a:path>
                      </a:pathLst>
                    </a:custGeom>
                    <a:solidFill>
                      <a:srgbClr val="FF5008"/>
                    </a:solidFill>
                    <a:ln w="9525">
                      <a:noFill/>
                      <a:round/>
                      <a:headEnd/>
                      <a:tailEnd/>
                    </a:ln>
                  </p:spPr>
                  <p:txBody>
                    <a:bodyPr/>
                    <a:lstStyle/>
                    <a:p>
                      <a:endParaRPr lang="en-US"/>
                    </a:p>
                  </p:txBody>
                </p:sp>
                <p:sp>
                  <p:nvSpPr>
                    <p:cNvPr id="89202" name="Freeform 59"/>
                    <p:cNvSpPr>
                      <a:spLocks/>
                    </p:cNvSpPr>
                    <p:nvPr/>
                  </p:nvSpPr>
                  <p:spPr bwMode="blackWhite">
                    <a:xfrm>
                      <a:off x="3371" y="3860"/>
                      <a:ext cx="332" cy="44"/>
                    </a:xfrm>
                    <a:custGeom>
                      <a:avLst/>
                      <a:gdLst>
                        <a:gd name="T0" fmla="*/ 332 w 332"/>
                        <a:gd name="T1" fmla="*/ 39 h 44"/>
                        <a:gd name="T2" fmla="*/ 290 w 332"/>
                        <a:gd name="T3" fmla="*/ 43 h 44"/>
                        <a:gd name="T4" fmla="*/ 248 w 332"/>
                        <a:gd name="T5" fmla="*/ 44 h 44"/>
                        <a:gd name="T6" fmla="*/ 216 w 332"/>
                        <a:gd name="T7" fmla="*/ 43 h 44"/>
                        <a:gd name="T8" fmla="*/ 185 w 332"/>
                        <a:gd name="T9" fmla="*/ 41 h 44"/>
                        <a:gd name="T10" fmla="*/ 153 w 332"/>
                        <a:gd name="T11" fmla="*/ 38 h 44"/>
                        <a:gd name="T12" fmla="*/ 122 w 332"/>
                        <a:gd name="T13" fmla="*/ 33 h 44"/>
                        <a:gd name="T14" fmla="*/ 91 w 332"/>
                        <a:gd name="T15" fmla="*/ 27 h 44"/>
                        <a:gd name="T16" fmla="*/ 60 w 332"/>
                        <a:gd name="T17" fmla="*/ 19 h 44"/>
                        <a:gd name="T18" fmla="*/ 30 w 332"/>
                        <a:gd name="T19" fmla="*/ 10 h 44"/>
                        <a:gd name="T20" fmla="*/ 0 w 332"/>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2"/>
                        <a:gd name="T34" fmla="*/ 0 h 44"/>
                        <a:gd name="T35" fmla="*/ 332 w 332"/>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2" h="44">
                          <a:moveTo>
                            <a:pt x="332" y="39"/>
                          </a:moveTo>
                          <a:lnTo>
                            <a:pt x="290" y="43"/>
                          </a:lnTo>
                          <a:lnTo>
                            <a:pt x="248" y="44"/>
                          </a:lnTo>
                          <a:lnTo>
                            <a:pt x="216" y="43"/>
                          </a:lnTo>
                          <a:lnTo>
                            <a:pt x="185" y="41"/>
                          </a:lnTo>
                          <a:lnTo>
                            <a:pt x="153" y="38"/>
                          </a:lnTo>
                          <a:lnTo>
                            <a:pt x="122" y="33"/>
                          </a:lnTo>
                          <a:lnTo>
                            <a:pt x="91" y="27"/>
                          </a:lnTo>
                          <a:lnTo>
                            <a:pt x="60" y="19"/>
                          </a:lnTo>
                          <a:lnTo>
                            <a:pt x="30" y="10"/>
                          </a:lnTo>
                          <a:lnTo>
                            <a:pt x="0" y="0"/>
                          </a:lnTo>
                        </a:path>
                      </a:pathLst>
                    </a:custGeom>
                    <a:noFill/>
                    <a:ln w="12700">
                      <a:solidFill>
                        <a:srgbClr val="000000"/>
                      </a:solidFill>
                      <a:round/>
                      <a:headEnd/>
                      <a:tailEnd/>
                    </a:ln>
                  </p:spPr>
                  <p:txBody>
                    <a:bodyPr/>
                    <a:lstStyle/>
                    <a:p>
                      <a:endParaRPr lang="en-US"/>
                    </a:p>
                  </p:txBody>
                </p:sp>
              </p:grpSp>
              <p:grpSp>
                <p:nvGrpSpPr>
                  <p:cNvPr id="22" name="Group 60"/>
                  <p:cNvGrpSpPr>
                    <a:grpSpLocks/>
                  </p:cNvGrpSpPr>
                  <p:nvPr/>
                </p:nvGrpSpPr>
                <p:grpSpPr bwMode="auto">
                  <a:xfrm>
                    <a:off x="3618" y="3188"/>
                    <a:ext cx="382" cy="716"/>
                    <a:chOff x="3618" y="3188"/>
                    <a:chExt cx="382" cy="716"/>
                  </a:xfrm>
                </p:grpSpPr>
                <p:sp>
                  <p:nvSpPr>
                    <p:cNvPr id="89199" name="Freeform 61"/>
                    <p:cNvSpPr>
                      <a:spLocks/>
                    </p:cNvSpPr>
                    <p:nvPr/>
                  </p:nvSpPr>
                  <p:spPr bwMode="blackWhite">
                    <a:xfrm>
                      <a:off x="3618" y="3188"/>
                      <a:ext cx="382" cy="716"/>
                    </a:xfrm>
                    <a:custGeom>
                      <a:avLst/>
                      <a:gdLst>
                        <a:gd name="T0" fmla="*/ 382 w 382"/>
                        <a:gd name="T1" fmla="*/ 605 h 716"/>
                        <a:gd name="T2" fmla="*/ 338 w 382"/>
                        <a:gd name="T3" fmla="*/ 631 h 716"/>
                        <a:gd name="T4" fmla="*/ 293 w 382"/>
                        <a:gd name="T5" fmla="*/ 653 h 716"/>
                        <a:gd name="T6" fmla="*/ 247 w 382"/>
                        <a:gd name="T7" fmla="*/ 672 h 716"/>
                        <a:gd name="T8" fmla="*/ 199 w 382"/>
                        <a:gd name="T9" fmla="*/ 688 h 716"/>
                        <a:gd name="T10" fmla="*/ 150 w 382"/>
                        <a:gd name="T11" fmla="*/ 700 h 716"/>
                        <a:gd name="T12" fmla="*/ 101 w 382"/>
                        <a:gd name="T13" fmla="*/ 709 h 716"/>
                        <a:gd name="T14" fmla="*/ 51 w 382"/>
                        <a:gd name="T15" fmla="*/ 714 h 716"/>
                        <a:gd name="T16" fmla="*/ 0 w 382"/>
                        <a:gd name="T17" fmla="*/ 716 h 716"/>
                        <a:gd name="T18" fmla="*/ 0 w 382"/>
                        <a:gd name="T19" fmla="*/ 0 h 716"/>
                        <a:gd name="T20" fmla="*/ 382 w 382"/>
                        <a:gd name="T21" fmla="*/ 605 h 7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2"/>
                        <a:gd name="T34" fmla="*/ 0 h 716"/>
                        <a:gd name="T35" fmla="*/ 382 w 382"/>
                        <a:gd name="T36" fmla="*/ 716 h 7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2" h="716">
                          <a:moveTo>
                            <a:pt x="382" y="605"/>
                          </a:moveTo>
                          <a:lnTo>
                            <a:pt x="338" y="631"/>
                          </a:lnTo>
                          <a:lnTo>
                            <a:pt x="293" y="653"/>
                          </a:lnTo>
                          <a:lnTo>
                            <a:pt x="247" y="672"/>
                          </a:lnTo>
                          <a:lnTo>
                            <a:pt x="199" y="688"/>
                          </a:lnTo>
                          <a:lnTo>
                            <a:pt x="150" y="700"/>
                          </a:lnTo>
                          <a:lnTo>
                            <a:pt x="101" y="709"/>
                          </a:lnTo>
                          <a:lnTo>
                            <a:pt x="51" y="714"/>
                          </a:lnTo>
                          <a:lnTo>
                            <a:pt x="0" y="716"/>
                          </a:lnTo>
                          <a:lnTo>
                            <a:pt x="0" y="0"/>
                          </a:lnTo>
                          <a:lnTo>
                            <a:pt x="382" y="605"/>
                          </a:lnTo>
                          <a:close/>
                        </a:path>
                      </a:pathLst>
                    </a:custGeom>
                    <a:solidFill>
                      <a:srgbClr val="FAFD00"/>
                    </a:solidFill>
                    <a:ln w="9525">
                      <a:noFill/>
                      <a:round/>
                      <a:headEnd/>
                      <a:tailEnd/>
                    </a:ln>
                  </p:spPr>
                  <p:txBody>
                    <a:bodyPr/>
                    <a:lstStyle/>
                    <a:p>
                      <a:endParaRPr lang="en-US"/>
                    </a:p>
                  </p:txBody>
                </p:sp>
                <p:sp>
                  <p:nvSpPr>
                    <p:cNvPr id="89200" name="Freeform 62"/>
                    <p:cNvSpPr>
                      <a:spLocks/>
                    </p:cNvSpPr>
                    <p:nvPr/>
                  </p:nvSpPr>
                  <p:spPr bwMode="blackWhite">
                    <a:xfrm>
                      <a:off x="3618" y="3793"/>
                      <a:ext cx="382" cy="111"/>
                    </a:xfrm>
                    <a:custGeom>
                      <a:avLst/>
                      <a:gdLst>
                        <a:gd name="T0" fmla="*/ 382 w 382"/>
                        <a:gd name="T1" fmla="*/ 0 h 111"/>
                        <a:gd name="T2" fmla="*/ 338 w 382"/>
                        <a:gd name="T3" fmla="*/ 26 h 111"/>
                        <a:gd name="T4" fmla="*/ 293 w 382"/>
                        <a:gd name="T5" fmla="*/ 48 h 111"/>
                        <a:gd name="T6" fmla="*/ 247 w 382"/>
                        <a:gd name="T7" fmla="*/ 67 h 111"/>
                        <a:gd name="T8" fmla="*/ 199 w 382"/>
                        <a:gd name="T9" fmla="*/ 83 h 111"/>
                        <a:gd name="T10" fmla="*/ 150 w 382"/>
                        <a:gd name="T11" fmla="*/ 95 h 111"/>
                        <a:gd name="T12" fmla="*/ 101 w 382"/>
                        <a:gd name="T13" fmla="*/ 104 h 111"/>
                        <a:gd name="T14" fmla="*/ 51 w 382"/>
                        <a:gd name="T15" fmla="*/ 109 h 111"/>
                        <a:gd name="T16" fmla="*/ 0 w 382"/>
                        <a:gd name="T17" fmla="*/ 111 h 1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2"/>
                        <a:gd name="T28" fmla="*/ 0 h 111"/>
                        <a:gd name="T29" fmla="*/ 382 w 382"/>
                        <a:gd name="T30" fmla="*/ 111 h 1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2" h="111">
                          <a:moveTo>
                            <a:pt x="382" y="0"/>
                          </a:moveTo>
                          <a:lnTo>
                            <a:pt x="338" y="26"/>
                          </a:lnTo>
                          <a:lnTo>
                            <a:pt x="293" y="48"/>
                          </a:lnTo>
                          <a:lnTo>
                            <a:pt x="247" y="67"/>
                          </a:lnTo>
                          <a:lnTo>
                            <a:pt x="199" y="83"/>
                          </a:lnTo>
                          <a:lnTo>
                            <a:pt x="150" y="95"/>
                          </a:lnTo>
                          <a:lnTo>
                            <a:pt x="101" y="104"/>
                          </a:lnTo>
                          <a:lnTo>
                            <a:pt x="51" y="109"/>
                          </a:lnTo>
                          <a:lnTo>
                            <a:pt x="0" y="111"/>
                          </a:lnTo>
                        </a:path>
                      </a:pathLst>
                    </a:custGeom>
                    <a:noFill/>
                    <a:ln w="12700">
                      <a:solidFill>
                        <a:srgbClr val="000000"/>
                      </a:solidFill>
                      <a:round/>
                      <a:headEnd/>
                      <a:tailEnd/>
                    </a:ln>
                  </p:spPr>
                  <p:txBody>
                    <a:bodyPr/>
                    <a:lstStyle/>
                    <a:p>
                      <a:endParaRPr lang="en-US"/>
                    </a:p>
                  </p:txBody>
                </p:sp>
              </p:grpSp>
              <p:grpSp>
                <p:nvGrpSpPr>
                  <p:cNvPr id="23" name="Group 63"/>
                  <p:cNvGrpSpPr>
                    <a:grpSpLocks/>
                  </p:cNvGrpSpPr>
                  <p:nvPr/>
                </p:nvGrpSpPr>
                <p:grpSpPr bwMode="auto">
                  <a:xfrm>
                    <a:off x="3471" y="3188"/>
                    <a:ext cx="232" cy="716"/>
                    <a:chOff x="3471" y="3188"/>
                    <a:chExt cx="232" cy="716"/>
                  </a:xfrm>
                </p:grpSpPr>
                <p:sp>
                  <p:nvSpPr>
                    <p:cNvPr id="89197" name="Freeform 64"/>
                    <p:cNvSpPr>
                      <a:spLocks/>
                    </p:cNvSpPr>
                    <p:nvPr/>
                  </p:nvSpPr>
                  <p:spPr bwMode="blackWhite">
                    <a:xfrm>
                      <a:off x="3471" y="3188"/>
                      <a:ext cx="232" cy="716"/>
                    </a:xfrm>
                    <a:custGeom>
                      <a:avLst/>
                      <a:gdLst>
                        <a:gd name="T0" fmla="*/ 232 w 232"/>
                        <a:gd name="T1" fmla="*/ 711 h 716"/>
                        <a:gd name="T2" fmla="*/ 190 w 232"/>
                        <a:gd name="T3" fmla="*/ 715 h 716"/>
                        <a:gd name="T4" fmla="*/ 148 w 232"/>
                        <a:gd name="T5" fmla="*/ 716 h 716"/>
                        <a:gd name="T6" fmla="*/ 111 w 232"/>
                        <a:gd name="T7" fmla="*/ 715 h 716"/>
                        <a:gd name="T8" fmla="*/ 74 w 232"/>
                        <a:gd name="T9" fmla="*/ 712 h 716"/>
                        <a:gd name="T10" fmla="*/ 37 w 232"/>
                        <a:gd name="T11" fmla="*/ 707 h 716"/>
                        <a:gd name="T12" fmla="*/ 0 w 232"/>
                        <a:gd name="T13" fmla="*/ 700 h 716"/>
                        <a:gd name="T14" fmla="*/ 148 w 232"/>
                        <a:gd name="T15" fmla="*/ 0 h 716"/>
                        <a:gd name="T16" fmla="*/ 232 w 232"/>
                        <a:gd name="T17" fmla="*/ 711 h 7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2"/>
                        <a:gd name="T28" fmla="*/ 0 h 716"/>
                        <a:gd name="T29" fmla="*/ 232 w 232"/>
                        <a:gd name="T30" fmla="*/ 716 h 7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2" h="716">
                          <a:moveTo>
                            <a:pt x="232" y="711"/>
                          </a:moveTo>
                          <a:lnTo>
                            <a:pt x="190" y="715"/>
                          </a:lnTo>
                          <a:lnTo>
                            <a:pt x="148" y="716"/>
                          </a:lnTo>
                          <a:lnTo>
                            <a:pt x="111" y="715"/>
                          </a:lnTo>
                          <a:lnTo>
                            <a:pt x="74" y="712"/>
                          </a:lnTo>
                          <a:lnTo>
                            <a:pt x="37" y="707"/>
                          </a:lnTo>
                          <a:lnTo>
                            <a:pt x="0" y="700"/>
                          </a:lnTo>
                          <a:lnTo>
                            <a:pt x="148" y="0"/>
                          </a:lnTo>
                          <a:lnTo>
                            <a:pt x="232" y="711"/>
                          </a:lnTo>
                          <a:close/>
                        </a:path>
                      </a:pathLst>
                    </a:custGeom>
                    <a:solidFill>
                      <a:srgbClr val="FC0128"/>
                    </a:solidFill>
                    <a:ln w="9525">
                      <a:noFill/>
                      <a:round/>
                      <a:headEnd/>
                      <a:tailEnd/>
                    </a:ln>
                  </p:spPr>
                  <p:txBody>
                    <a:bodyPr/>
                    <a:lstStyle/>
                    <a:p>
                      <a:endParaRPr lang="en-US"/>
                    </a:p>
                  </p:txBody>
                </p:sp>
                <p:sp>
                  <p:nvSpPr>
                    <p:cNvPr id="89198" name="Freeform 65"/>
                    <p:cNvSpPr>
                      <a:spLocks/>
                    </p:cNvSpPr>
                    <p:nvPr/>
                  </p:nvSpPr>
                  <p:spPr bwMode="blackWhite">
                    <a:xfrm>
                      <a:off x="3471" y="3888"/>
                      <a:ext cx="232" cy="16"/>
                    </a:xfrm>
                    <a:custGeom>
                      <a:avLst/>
                      <a:gdLst>
                        <a:gd name="T0" fmla="*/ 232 w 232"/>
                        <a:gd name="T1" fmla="*/ 11 h 16"/>
                        <a:gd name="T2" fmla="*/ 190 w 232"/>
                        <a:gd name="T3" fmla="*/ 15 h 16"/>
                        <a:gd name="T4" fmla="*/ 148 w 232"/>
                        <a:gd name="T5" fmla="*/ 16 h 16"/>
                        <a:gd name="T6" fmla="*/ 111 w 232"/>
                        <a:gd name="T7" fmla="*/ 15 h 16"/>
                        <a:gd name="T8" fmla="*/ 74 w 232"/>
                        <a:gd name="T9" fmla="*/ 12 h 16"/>
                        <a:gd name="T10" fmla="*/ 37 w 232"/>
                        <a:gd name="T11" fmla="*/ 7 h 16"/>
                        <a:gd name="T12" fmla="*/ 0 w 232"/>
                        <a:gd name="T13" fmla="*/ 0 h 16"/>
                        <a:gd name="T14" fmla="*/ 0 60000 65536"/>
                        <a:gd name="T15" fmla="*/ 0 60000 65536"/>
                        <a:gd name="T16" fmla="*/ 0 60000 65536"/>
                        <a:gd name="T17" fmla="*/ 0 60000 65536"/>
                        <a:gd name="T18" fmla="*/ 0 60000 65536"/>
                        <a:gd name="T19" fmla="*/ 0 60000 65536"/>
                        <a:gd name="T20" fmla="*/ 0 60000 65536"/>
                        <a:gd name="T21" fmla="*/ 0 w 232"/>
                        <a:gd name="T22" fmla="*/ 0 h 16"/>
                        <a:gd name="T23" fmla="*/ 232 w 232"/>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 h="16">
                          <a:moveTo>
                            <a:pt x="232" y="11"/>
                          </a:moveTo>
                          <a:lnTo>
                            <a:pt x="190" y="15"/>
                          </a:lnTo>
                          <a:lnTo>
                            <a:pt x="148" y="16"/>
                          </a:lnTo>
                          <a:lnTo>
                            <a:pt x="111" y="15"/>
                          </a:lnTo>
                          <a:lnTo>
                            <a:pt x="74" y="12"/>
                          </a:lnTo>
                          <a:lnTo>
                            <a:pt x="37" y="7"/>
                          </a:lnTo>
                          <a:lnTo>
                            <a:pt x="0" y="0"/>
                          </a:lnTo>
                        </a:path>
                      </a:pathLst>
                    </a:custGeom>
                    <a:noFill/>
                    <a:ln w="12700">
                      <a:solidFill>
                        <a:srgbClr val="000000"/>
                      </a:solidFill>
                      <a:round/>
                      <a:headEnd/>
                      <a:tailEnd/>
                    </a:ln>
                  </p:spPr>
                  <p:txBody>
                    <a:bodyPr/>
                    <a:lstStyle/>
                    <a:p>
                      <a:endParaRPr lang="en-US"/>
                    </a:p>
                  </p:txBody>
                </p:sp>
              </p:grpSp>
              <p:grpSp>
                <p:nvGrpSpPr>
                  <p:cNvPr id="24" name="Group 66"/>
                  <p:cNvGrpSpPr>
                    <a:grpSpLocks/>
                  </p:cNvGrpSpPr>
                  <p:nvPr/>
                </p:nvGrpSpPr>
                <p:grpSpPr bwMode="auto">
                  <a:xfrm>
                    <a:off x="3513" y="3188"/>
                    <a:ext cx="183" cy="716"/>
                    <a:chOff x="3513" y="3188"/>
                    <a:chExt cx="183" cy="716"/>
                  </a:xfrm>
                </p:grpSpPr>
                <p:sp>
                  <p:nvSpPr>
                    <p:cNvPr id="89195" name="Freeform 67"/>
                    <p:cNvSpPr>
                      <a:spLocks/>
                    </p:cNvSpPr>
                    <p:nvPr/>
                  </p:nvSpPr>
                  <p:spPr bwMode="blackWhite">
                    <a:xfrm>
                      <a:off x="3513" y="3188"/>
                      <a:ext cx="183" cy="716"/>
                    </a:xfrm>
                    <a:custGeom>
                      <a:avLst/>
                      <a:gdLst>
                        <a:gd name="T0" fmla="*/ 183 w 183"/>
                        <a:gd name="T1" fmla="*/ 712 h 716"/>
                        <a:gd name="T2" fmla="*/ 145 w 183"/>
                        <a:gd name="T3" fmla="*/ 715 h 716"/>
                        <a:gd name="T4" fmla="*/ 106 w 183"/>
                        <a:gd name="T5" fmla="*/ 716 h 716"/>
                        <a:gd name="T6" fmla="*/ 79 w 183"/>
                        <a:gd name="T7" fmla="*/ 715 h 716"/>
                        <a:gd name="T8" fmla="*/ 53 w 183"/>
                        <a:gd name="T9" fmla="*/ 714 h 716"/>
                        <a:gd name="T10" fmla="*/ 0 w 183"/>
                        <a:gd name="T11" fmla="*/ 708 h 716"/>
                        <a:gd name="T12" fmla="*/ 106 w 183"/>
                        <a:gd name="T13" fmla="*/ 0 h 716"/>
                        <a:gd name="T14" fmla="*/ 183 w 183"/>
                        <a:gd name="T15" fmla="*/ 712 h 716"/>
                        <a:gd name="T16" fmla="*/ 0 60000 65536"/>
                        <a:gd name="T17" fmla="*/ 0 60000 65536"/>
                        <a:gd name="T18" fmla="*/ 0 60000 65536"/>
                        <a:gd name="T19" fmla="*/ 0 60000 65536"/>
                        <a:gd name="T20" fmla="*/ 0 60000 65536"/>
                        <a:gd name="T21" fmla="*/ 0 60000 65536"/>
                        <a:gd name="T22" fmla="*/ 0 60000 65536"/>
                        <a:gd name="T23" fmla="*/ 0 60000 65536"/>
                        <a:gd name="T24" fmla="*/ 0 w 183"/>
                        <a:gd name="T25" fmla="*/ 0 h 716"/>
                        <a:gd name="T26" fmla="*/ 183 w 183"/>
                        <a:gd name="T27" fmla="*/ 716 h 7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 h="716">
                          <a:moveTo>
                            <a:pt x="183" y="712"/>
                          </a:moveTo>
                          <a:lnTo>
                            <a:pt x="145" y="715"/>
                          </a:lnTo>
                          <a:lnTo>
                            <a:pt x="106" y="716"/>
                          </a:lnTo>
                          <a:lnTo>
                            <a:pt x="79" y="715"/>
                          </a:lnTo>
                          <a:lnTo>
                            <a:pt x="53" y="714"/>
                          </a:lnTo>
                          <a:lnTo>
                            <a:pt x="0" y="708"/>
                          </a:lnTo>
                          <a:lnTo>
                            <a:pt x="106" y="0"/>
                          </a:lnTo>
                          <a:lnTo>
                            <a:pt x="183" y="712"/>
                          </a:lnTo>
                          <a:close/>
                        </a:path>
                      </a:pathLst>
                    </a:custGeom>
                    <a:solidFill>
                      <a:srgbClr val="DC0081"/>
                    </a:solidFill>
                    <a:ln w="9525">
                      <a:noFill/>
                      <a:round/>
                      <a:headEnd/>
                      <a:tailEnd/>
                    </a:ln>
                  </p:spPr>
                  <p:txBody>
                    <a:bodyPr/>
                    <a:lstStyle/>
                    <a:p>
                      <a:endParaRPr lang="en-US"/>
                    </a:p>
                  </p:txBody>
                </p:sp>
                <p:sp>
                  <p:nvSpPr>
                    <p:cNvPr id="89196" name="Freeform 68"/>
                    <p:cNvSpPr>
                      <a:spLocks/>
                    </p:cNvSpPr>
                    <p:nvPr/>
                  </p:nvSpPr>
                  <p:spPr bwMode="blackWhite">
                    <a:xfrm>
                      <a:off x="3513" y="3896"/>
                      <a:ext cx="183" cy="8"/>
                    </a:xfrm>
                    <a:custGeom>
                      <a:avLst/>
                      <a:gdLst>
                        <a:gd name="T0" fmla="*/ 183 w 183"/>
                        <a:gd name="T1" fmla="*/ 4 h 8"/>
                        <a:gd name="T2" fmla="*/ 145 w 183"/>
                        <a:gd name="T3" fmla="*/ 7 h 8"/>
                        <a:gd name="T4" fmla="*/ 106 w 183"/>
                        <a:gd name="T5" fmla="*/ 8 h 8"/>
                        <a:gd name="T6" fmla="*/ 79 w 183"/>
                        <a:gd name="T7" fmla="*/ 7 h 8"/>
                        <a:gd name="T8" fmla="*/ 53 w 183"/>
                        <a:gd name="T9" fmla="*/ 6 h 8"/>
                        <a:gd name="T10" fmla="*/ 0 w 183"/>
                        <a:gd name="T11" fmla="*/ 0 h 8"/>
                        <a:gd name="T12" fmla="*/ 0 60000 65536"/>
                        <a:gd name="T13" fmla="*/ 0 60000 65536"/>
                        <a:gd name="T14" fmla="*/ 0 60000 65536"/>
                        <a:gd name="T15" fmla="*/ 0 60000 65536"/>
                        <a:gd name="T16" fmla="*/ 0 60000 65536"/>
                        <a:gd name="T17" fmla="*/ 0 60000 65536"/>
                        <a:gd name="T18" fmla="*/ 0 w 183"/>
                        <a:gd name="T19" fmla="*/ 0 h 8"/>
                        <a:gd name="T20" fmla="*/ 183 w 183"/>
                        <a:gd name="T21" fmla="*/ 8 h 8"/>
                      </a:gdLst>
                      <a:ahLst/>
                      <a:cxnLst>
                        <a:cxn ang="T12">
                          <a:pos x="T0" y="T1"/>
                        </a:cxn>
                        <a:cxn ang="T13">
                          <a:pos x="T2" y="T3"/>
                        </a:cxn>
                        <a:cxn ang="T14">
                          <a:pos x="T4" y="T5"/>
                        </a:cxn>
                        <a:cxn ang="T15">
                          <a:pos x="T6" y="T7"/>
                        </a:cxn>
                        <a:cxn ang="T16">
                          <a:pos x="T8" y="T9"/>
                        </a:cxn>
                        <a:cxn ang="T17">
                          <a:pos x="T10" y="T11"/>
                        </a:cxn>
                      </a:cxnLst>
                      <a:rect l="T18" t="T19" r="T20" b="T21"/>
                      <a:pathLst>
                        <a:path w="183" h="8">
                          <a:moveTo>
                            <a:pt x="183" y="4"/>
                          </a:moveTo>
                          <a:lnTo>
                            <a:pt x="145" y="7"/>
                          </a:lnTo>
                          <a:lnTo>
                            <a:pt x="106" y="8"/>
                          </a:lnTo>
                          <a:lnTo>
                            <a:pt x="79" y="7"/>
                          </a:lnTo>
                          <a:lnTo>
                            <a:pt x="53" y="6"/>
                          </a:lnTo>
                          <a:lnTo>
                            <a:pt x="0" y="0"/>
                          </a:lnTo>
                        </a:path>
                      </a:pathLst>
                    </a:custGeom>
                    <a:noFill/>
                    <a:ln w="12700">
                      <a:solidFill>
                        <a:srgbClr val="000000"/>
                      </a:solidFill>
                      <a:round/>
                      <a:headEnd/>
                      <a:tailEnd/>
                    </a:ln>
                  </p:spPr>
                  <p:txBody>
                    <a:bodyPr/>
                    <a:lstStyle/>
                    <a:p>
                      <a:endParaRPr lang="en-US"/>
                    </a:p>
                  </p:txBody>
                </p:sp>
              </p:grpSp>
              <p:grpSp>
                <p:nvGrpSpPr>
                  <p:cNvPr id="25" name="Group 69"/>
                  <p:cNvGrpSpPr>
                    <a:grpSpLocks/>
                  </p:cNvGrpSpPr>
                  <p:nvPr/>
                </p:nvGrpSpPr>
                <p:grpSpPr bwMode="auto">
                  <a:xfrm>
                    <a:off x="3618" y="3188"/>
                    <a:ext cx="292" cy="716"/>
                    <a:chOff x="3618" y="3188"/>
                    <a:chExt cx="292" cy="716"/>
                  </a:xfrm>
                </p:grpSpPr>
                <p:sp>
                  <p:nvSpPr>
                    <p:cNvPr id="89193" name="Freeform 70"/>
                    <p:cNvSpPr>
                      <a:spLocks/>
                    </p:cNvSpPr>
                    <p:nvPr/>
                  </p:nvSpPr>
                  <p:spPr bwMode="blackWhite">
                    <a:xfrm>
                      <a:off x="3618" y="3188"/>
                      <a:ext cx="292" cy="716"/>
                    </a:xfrm>
                    <a:custGeom>
                      <a:avLst/>
                      <a:gdLst>
                        <a:gd name="T0" fmla="*/ 292 w 292"/>
                        <a:gd name="T1" fmla="*/ 654 h 716"/>
                        <a:gd name="T2" fmla="*/ 257 w 292"/>
                        <a:gd name="T3" fmla="*/ 668 h 716"/>
                        <a:gd name="T4" fmla="*/ 222 w 292"/>
                        <a:gd name="T5" fmla="*/ 681 h 716"/>
                        <a:gd name="T6" fmla="*/ 186 w 292"/>
                        <a:gd name="T7" fmla="*/ 692 h 716"/>
                        <a:gd name="T8" fmla="*/ 149 w 292"/>
                        <a:gd name="T9" fmla="*/ 700 h 716"/>
                        <a:gd name="T10" fmla="*/ 113 w 292"/>
                        <a:gd name="T11" fmla="*/ 707 h 716"/>
                        <a:gd name="T12" fmla="*/ 75 w 292"/>
                        <a:gd name="T13" fmla="*/ 712 h 716"/>
                        <a:gd name="T14" fmla="*/ 38 w 292"/>
                        <a:gd name="T15" fmla="*/ 715 h 716"/>
                        <a:gd name="T16" fmla="*/ 0 w 292"/>
                        <a:gd name="T17" fmla="*/ 716 h 716"/>
                        <a:gd name="T18" fmla="*/ 0 w 292"/>
                        <a:gd name="T19" fmla="*/ 0 h 716"/>
                        <a:gd name="T20" fmla="*/ 292 w 292"/>
                        <a:gd name="T21" fmla="*/ 654 h 7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2"/>
                        <a:gd name="T34" fmla="*/ 0 h 716"/>
                        <a:gd name="T35" fmla="*/ 292 w 292"/>
                        <a:gd name="T36" fmla="*/ 716 h 7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2" h="716">
                          <a:moveTo>
                            <a:pt x="292" y="654"/>
                          </a:moveTo>
                          <a:lnTo>
                            <a:pt x="257" y="668"/>
                          </a:lnTo>
                          <a:lnTo>
                            <a:pt x="222" y="681"/>
                          </a:lnTo>
                          <a:lnTo>
                            <a:pt x="186" y="692"/>
                          </a:lnTo>
                          <a:lnTo>
                            <a:pt x="149" y="700"/>
                          </a:lnTo>
                          <a:lnTo>
                            <a:pt x="113" y="707"/>
                          </a:lnTo>
                          <a:lnTo>
                            <a:pt x="75" y="712"/>
                          </a:lnTo>
                          <a:lnTo>
                            <a:pt x="38" y="715"/>
                          </a:lnTo>
                          <a:lnTo>
                            <a:pt x="0" y="716"/>
                          </a:lnTo>
                          <a:lnTo>
                            <a:pt x="0" y="0"/>
                          </a:lnTo>
                          <a:lnTo>
                            <a:pt x="292" y="654"/>
                          </a:lnTo>
                          <a:close/>
                        </a:path>
                      </a:pathLst>
                    </a:custGeom>
                    <a:solidFill>
                      <a:srgbClr val="00FF00"/>
                    </a:solidFill>
                    <a:ln w="9525">
                      <a:noFill/>
                      <a:round/>
                      <a:headEnd/>
                      <a:tailEnd/>
                    </a:ln>
                  </p:spPr>
                  <p:txBody>
                    <a:bodyPr/>
                    <a:lstStyle/>
                    <a:p>
                      <a:endParaRPr lang="en-US"/>
                    </a:p>
                  </p:txBody>
                </p:sp>
                <p:sp>
                  <p:nvSpPr>
                    <p:cNvPr id="89194" name="Freeform 71"/>
                    <p:cNvSpPr>
                      <a:spLocks/>
                    </p:cNvSpPr>
                    <p:nvPr/>
                  </p:nvSpPr>
                  <p:spPr bwMode="blackWhite">
                    <a:xfrm>
                      <a:off x="3618" y="3842"/>
                      <a:ext cx="292" cy="62"/>
                    </a:xfrm>
                    <a:custGeom>
                      <a:avLst/>
                      <a:gdLst>
                        <a:gd name="T0" fmla="*/ 292 w 292"/>
                        <a:gd name="T1" fmla="*/ 0 h 62"/>
                        <a:gd name="T2" fmla="*/ 257 w 292"/>
                        <a:gd name="T3" fmla="*/ 14 h 62"/>
                        <a:gd name="T4" fmla="*/ 222 w 292"/>
                        <a:gd name="T5" fmla="*/ 27 h 62"/>
                        <a:gd name="T6" fmla="*/ 186 w 292"/>
                        <a:gd name="T7" fmla="*/ 38 h 62"/>
                        <a:gd name="T8" fmla="*/ 149 w 292"/>
                        <a:gd name="T9" fmla="*/ 46 h 62"/>
                        <a:gd name="T10" fmla="*/ 113 w 292"/>
                        <a:gd name="T11" fmla="*/ 53 h 62"/>
                        <a:gd name="T12" fmla="*/ 75 w 292"/>
                        <a:gd name="T13" fmla="*/ 58 h 62"/>
                        <a:gd name="T14" fmla="*/ 38 w 292"/>
                        <a:gd name="T15" fmla="*/ 61 h 62"/>
                        <a:gd name="T16" fmla="*/ 0 w 292"/>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2"/>
                        <a:gd name="T28" fmla="*/ 0 h 62"/>
                        <a:gd name="T29" fmla="*/ 292 w 292"/>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2" h="62">
                          <a:moveTo>
                            <a:pt x="292" y="0"/>
                          </a:moveTo>
                          <a:lnTo>
                            <a:pt x="257" y="14"/>
                          </a:lnTo>
                          <a:lnTo>
                            <a:pt x="222" y="27"/>
                          </a:lnTo>
                          <a:lnTo>
                            <a:pt x="186" y="38"/>
                          </a:lnTo>
                          <a:lnTo>
                            <a:pt x="149" y="46"/>
                          </a:lnTo>
                          <a:lnTo>
                            <a:pt x="113" y="53"/>
                          </a:lnTo>
                          <a:lnTo>
                            <a:pt x="75" y="58"/>
                          </a:lnTo>
                          <a:lnTo>
                            <a:pt x="38" y="61"/>
                          </a:lnTo>
                          <a:lnTo>
                            <a:pt x="0" y="62"/>
                          </a:lnTo>
                        </a:path>
                      </a:pathLst>
                    </a:custGeom>
                    <a:noFill/>
                    <a:ln w="12700">
                      <a:solidFill>
                        <a:srgbClr val="000000"/>
                      </a:solidFill>
                      <a:round/>
                      <a:headEnd/>
                      <a:tailEnd/>
                    </a:ln>
                  </p:spPr>
                  <p:txBody>
                    <a:bodyPr/>
                    <a:lstStyle/>
                    <a:p>
                      <a:endParaRPr lang="en-US"/>
                    </a:p>
                  </p:txBody>
                </p:sp>
              </p:grpSp>
              <p:grpSp>
                <p:nvGrpSpPr>
                  <p:cNvPr id="26" name="Group 72"/>
                  <p:cNvGrpSpPr>
                    <a:grpSpLocks/>
                  </p:cNvGrpSpPr>
                  <p:nvPr/>
                </p:nvGrpSpPr>
                <p:grpSpPr bwMode="auto">
                  <a:xfrm>
                    <a:off x="3618" y="3188"/>
                    <a:ext cx="199" cy="716"/>
                    <a:chOff x="3618" y="3188"/>
                    <a:chExt cx="199" cy="716"/>
                  </a:xfrm>
                </p:grpSpPr>
                <p:sp>
                  <p:nvSpPr>
                    <p:cNvPr id="89191" name="Freeform 73"/>
                    <p:cNvSpPr>
                      <a:spLocks/>
                    </p:cNvSpPr>
                    <p:nvPr/>
                  </p:nvSpPr>
                  <p:spPr bwMode="blackWhite">
                    <a:xfrm>
                      <a:off x="3618" y="3188"/>
                      <a:ext cx="199" cy="716"/>
                    </a:xfrm>
                    <a:custGeom>
                      <a:avLst/>
                      <a:gdLst>
                        <a:gd name="T0" fmla="*/ 199 w 199"/>
                        <a:gd name="T1" fmla="*/ 688 h 716"/>
                        <a:gd name="T2" fmla="*/ 150 w 199"/>
                        <a:gd name="T3" fmla="*/ 700 h 716"/>
                        <a:gd name="T4" fmla="*/ 100 w 199"/>
                        <a:gd name="T5" fmla="*/ 709 h 716"/>
                        <a:gd name="T6" fmla="*/ 50 w 199"/>
                        <a:gd name="T7" fmla="*/ 714 h 716"/>
                        <a:gd name="T8" fmla="*/ 0 w 199"/>
                        <a:gd name="T9" fmla="*/ 716 h 716"/>
                        <a:gd name="T10" fmla="*/ 0 w 199"/>
                        <a:gd name="T11" fmla="*/ 0 h 716"/>
                        <a:gd name="T12" fmla="*/ 199 w 199"/>
                        <a:gd name="T13" fmla="*/ 688 h 716"/>
                        <a:gd name="T14" fmla="*/ 0 60000 65536"/>
                        <a:gd name="T15" fmla="*/ 0 60000 65536"/>
                        <a:gd name="T16" fmla="*/ 0 60000 65536"/>
                        <a:gd name="T17" fmla="*/ 0 60000 65536"/>
                        <a:gd name="T18" fmla="*/ 0 60000 65536"/>
                        <a:gd name="T19" fmla="*/ 0 60000 65536"/>
                        <a:gd name="T20" fmla="*/ 0 60000 65536"/>
                        <a:gd name="T21" fmla="*/ 0 w 199"/>
                        <a:gd name="T22" fmla="*/ 0 h 716"/>
                        <a:gd name="T23" fmla="*/ 199 w 199"/>
                        <a:gd name="T24" fmla="*/ 716 h 7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9" h="716">
                          <a:moveTo>
                            <a:pt x="199" y="688"/>
                          </a:moveTo>
                          <a:lnTo>
                            <a:pt x="150" y="700"/>
                          </a:lnTo>
                          <a:lnTo>
                            <a:pt x="100" y="709"/>
                          </a:lnTo>
                          <a:lnTo>
                            <a:pt x="50" y="714"/>
                          </a:lnTo>
                          <a:lnTo>
                            <a:pt x="0" y="716"/>
                          </a:lnTo>
                          <a:lnTo>
                            <a:pt x="0" y="0"/>
                          </a:lnTo>
                          <a:lnTo>
                            <a:pt x="199" y="688"/>
                          </a:lnTo>
                          <a:close/>
                        </a:path>
                      </a:pathLst>
                    </a:custGeom>
                    <a:solidFill>
                      <a:srgbClr val="114FFB"/>
                    </a:solidFill>
                    <a:ln w="9525">
                      <a:noFill/>
                      <a:round/>
                      <a:headEnd/>
                      <a:tailEnd/>
                    </a:ln>
                  </p:spPr>
                  <p:txBody>
                    <a:bodyPr/>
                    <a:lstStyle/>
                    <a:p>
                      <a:endParaRPr lang="en-US"/>
                    </a:p>
                  </p:txBody>
                </p:sp>
                <p:sp>
                  <p:nvSpPr>
                    <p:cNvPr id="89192" name="Freeform 74"/>
                    <p:cNvSpPr>
                      <a:spLocks/>
                    </p:cNvSpPr>
                    <p:nvPr/>
                  </p:nvSpPr>
                  <p:spPr bwMode="blackWhite">
                    <a:xfrm>
                      <a:off x="3618" y="3876"/>
                      <a:ext cx="199" cy="28"/>
                    </a:xfrm>
                    <a:custGeom>
                      <a:avLst/>
                      <a:gdLst>
                        <a:gd name="T0" fmla="*/ 199 w 199"/>
                        <a:gd name="T1" fmla="*/ 0 h 28"/>
                        <a:gd name="T2" fmla="*/ 150 w 199"/>
                        <a:gd name="T3" fmla="*/ 12 h 28"/>
                        <a:gd name="T4" fmla="*/ 100 w 199"/>
                        <a:gd name="T5" fmla="*/ 21 h 28"/>
                        <a:gd name="T6" fmla="*/ 50 w 199"/>
                        <a:gd name="T7" fmla="*/ 26 h 28"/>
                        <a:gd name="T8" fmla="*/ 0 w 199"/>
                        <a:gd name="T9" fmla="*/ 28 h 28"/>
                        <a:gd name="T10" fmla="*/ 0 60000 65536"/>
                        <a:gd name="T11" fmla="*/ 0 60000 65536"/>
                        <a:gd name="T12" fmla="*/ 0 60000 65536"/>
                        <a:gd name="T13" fmla="*/ 0 60000 65536"/>
                        <a:gd name="T14" fmla="*/ 0 60000 65536"/>
                        <a:gd name="T15" fmla="*/ 0 w 199"/>
                        <a:gd name="T16" fmla="*/ 0 h 28"/>
                        <a:gd name="T17" fmla="*/ 199 w 199"/>
                        <a:gd name="T18" fmla="*/ 28 h 28"/>
                      </a:gdLst>
                      <a:ahLst/>
                      <a:cxnLst>
                        <a:cxn ang="T10">
                          <a:pos x="T0" y="T1"/>
                        </a:cxn>
                        <a:cxn ang="T11">
                          <a:pos x="T2" y="T3"/>
                        </a:cxn>
                        <a:cxn ang="T12">
                          <a:pos x="T4" y="T5"/>
                        </a:cxn>
                        <a:cxn ang="T13">
                          <a:pos x="T6" y="T7"/>
                        </a:cxn>
                        <a:cxn ang="T14">
                          <a:pos x="T8" y="T9"/>
                        </a:cxn>
                      </a:cxnLst>
                      <a:rect l="T15" t="T16" r="T17" b="T18"/>
                      <a:pathLst>
                        <a:path w="199" h="28">
                          <a:moveTo>
                            <a:pt x="199" y="0"/>
                          </a:moveTo>
                          <a:lnTo>
                            <a:pt x="150" y="12"/>
                          </a:lnTo>
                          <a:lnTo>
                            <a:pt x="100" y="21"/>
                          </a:lnTo>
                          <a:lnTo>
                            <a:pt x="50" y="26"/>
                          </a:lnTo>
                          <a:lnTo>
                            <a:pt x="0" y="28"/>
                          </a:lnTo>
                        </a:path>
                      </a:pathLst>
                    </a:custGeom>
                    <a:noFill/>
                    <a:ln w="12700">
                      <a:solidFill>
                        <a:srgbClr val="000000"/>
                      </a:solidFill>
                      <a:round/>
                      <a:headEnd/>
                      <a:tailEnd/>
                    </a:ln>
                  </p:spPr>
                  <p:txBody>
                    <a:bodyPr/>
                    <a:lstStyle/>
                    <a:p>
                      <a:endParaRPr lang="en-US"/>
                    </a:p>
                  </p:txBody>
                </p:sp>
              </p:grpSp>
            </p:grpSp>
            <p:sp>
              <p:nvSpPr>
                <p:cNvPr id="89183" name="Oval 75"/>
                <p:cNvSpPr>
                  <a:spLocks noChangeArrowheads="1"/>
                </p:cNvSpPr>
                <p:nvPr/>
              </p:nvSpPr>
              <p:spPr bwMode="blackWhite">
                <a:xfrm>
                  <a:off x="2441" y="3354"/>
                  <a:ext cx="272" cy="270"/>
                </a:xfrm>
                <a:prstGeom prst="ellipse">
                  <a:avLst/>
                </a:prstGeom>
                <a:noFill/>
                <a:ln w="12700">
                  <a:solidFill>
                    <a:srgbClr val="919191"/>
                  </a:solidFill>
                  <a:round/>
                  <a:headEnd/>
                  <a:tailEnd/>
                </a:ln>
              </p:spPr>
              <p:txBody>
                <a:bodyPr/>
                <a:lstStyle/>
                <a:p>
                  <a:endParaRPr lang="en-US"/>
                </a:p>
              </p:txBody>
            </p:sp>
            <p:sp>
              <p:nvSpPr>
                <p:cNvPr id="89184" name="Oval 76"/>
                <p:cNvSpPr>
                  <a:spLocks noChangeArrowheads="1"/>
                </p:cNvSpPr>
                <p:nvPr/>
              </p:nvSpPr>
              <p:spPr bwMode="blackWhite">
                <a:xfrm>
                  <a:off x="2515" y="3428"/>
                  <a:ext cx="124" cy="123"/>
                </a:xfrm>
                <a:prstGeom prst="ellipse">
                  <a:avLst/>
                </a:prstGeom>
                <a:solidFill>
                  <a:schemeClr val="bg1"/>
                </a:solidFill>
                <a:ln w="12700">
                  <a:solidFill>
                    <a:schemeClr val="tx1"/>
                  </a:solidFill>
                  <a:round/>
                  <a:headEnd/>
                  <a:tailEnd/>
                </a:ln>
              </p:spPr>
              <p:txBody>
                <a:bodyPr/>
                <a:lstStyle/>
                <a:p>
                  <a:endParaRPr lang="en-US"/>
                </a:p>
              </p:txBody>
            </p:sp>
          </p:grpSp>
          <p:sp>
            <p:nvSpPr>
              <p:cNvPr id="50253" name="AutoShape 77"/>
              <p:cNvSpPr>
                <a:spLocks noChangeArrowheads="1"/>
              </p:cNvSpPr>
              <p:nvPr/>
            </p:nvSpPr>
            <p:spPr bwMode="blackWhite">
              <a:xfrm>
                <a:off x="947737" y="940972"/>
                <a:ext cx="1238250" cy="747292"/>
              </a:xfrm>
              <a:prstGeom prst="rightArrow">
                <a:avLst>
                  <a:gd name="adj1" fmla="val 44120"/>
                  <a:gd name="adj2" fmla="val 69121"/>
                </a:avLst>
              </a:prstGeom>
              <a:gradFill rotWithShape="0">
                <a:gsLst>
                  <a:gs pos="0">
                    <a:schemeClr val="accent2">
                      <a:gamma/>
                      <a:tint val="47451"/>
                      <a:invGamma/>
                    </a:schemeClr>
                  </a:gs>
                  <a:gs pos="100000">
                    <a:schemeClr val="accent2"/>
                  </a:gs>
                </a:gsLst>
                <a:lin ang="2700000" scaled="1"/>
              </a:gradFill>
              <a:ln w="6350">
                <a:solidFill>
                  <a:srgbClr val="800080"/>
                </a:solidFill>
                <a:miter lim="800000"/>
                <a:headEnd/>
                <a:tailEnd/>
              </a:ln>
              <a:effectLst>
                <a:outerShdw dist="52363" dir="4557825" algn="ctr" rotWithShape="0">
                  <a:srgbClr val="C0C0C0"/>
                </a:outerShdw>
              </a:effectLst>
            </p:spPr>
            <p:txBody>
              <a:bodyPr tIns="27432" bIns="27432" anchor="ctr">
                <a:spAutoFit/>
              </a:bodyPr>
              <a:lstStyle/>
              <a:p>
                <a:pPr>
                  <a:defRPr/>
                </a:pPr>
                <a:endParaRPr lang="en-US"/>
              </a:p>
            </p:txBody>
          </p:sp>
        </p:grpSp>
        <p:sp>
          <p:nvSpPr>
            <p:cNvPr id="237" name="Text Box 3"/>
            <p:cNvSpPr txBox="1">
              <a:spLocks noChangeArrowheads="1"/>
            </p:cNvSpPr>
            <p:nvPr/>
          </p:nvSpPr>
          <p:spPr bwMode="blackWhite">
            <a:xfrm>
              <a:off x="236537" y="1730654"/>
              <a:ext cx="1144588" cy="369431"/>
            </a:xfrm>
            <a:prstGeom prst="rect">
              <a:avLst/>
            </a:prstGeom>
            <a:solidFill>
              <a:srgbClr val="F27F00"/>
            </a:solidFill>
            <a:ln w="9525">
              <a:solidFill>
                <a:srgbClr val="333399"/>
              </a:solidFill>
              <a:miter lim="800000"/>
              <a:headEnd/>
              <a:tailEnd/>
            </a:ln>
            <a:effectLst>
              <a:outerShdw dist="35921" dir="2700000" algn="ctr" rotWithShape="0">
                <a:srgbClr val="C0C0C0"/>
              </a:outerShdw>
            </a:effectLst>
          </p:spPr>
          <p:txBody>
            <a:bodyPr>
              <a:spAutoFit/>
            </a:bodyPr>
            <a:lstStyle/>
            <a:p>
              <a:pPr algn="ctr">
                <a:defRPr/>
              </a:pPr>
              <a:r>
                <a:rPr lang="en-US" dirty="0">
                  <a:solidFill>
                    <a:schemeClr val="accent1">
                      <a:lumMod val="20000"/>
                      <a:lumOff val="80000"/>
                    </a:schemeClr>
                  </a:solidFill>
                  <a:latin typeface="+mn-lt"/>
                </a:rPr>
                <a:t>W7 DVD</a:t>
              </a:r>
            </a:p>
          </p:txBody>
        </p:sp>
      </p:grpSp>
      <p:grpSp>
        <p:nvGrpSpPr>
          <p:cNvPr id="27" name="Group 223"/>
          <p:cNvGrpSpPr>
            <a:grpSpLocks/>
          </p:cNvGrpSpPr>
          <p:nvPr/>
        </p:nvGrpSpPr>
        <p:grpSpPr bwMode="auto">
          <a:xfrm>
            <a:off x="9444142" y="2651124"/>
            <a:ext cx="2545786" cy="3405189"/>
            <a:chOff x="7084797" y="2650396"/>
            <a:chExt cx="1910569" cy="3405240"/>
          </a:xfrm>
        </p:grpSpPr>
        <p:sp>
          <p:nvSpPr>
            <p:cNvPr id="246" name="Freeform 120"/>
            <p:cNvSpPr>
              <a:spLocks/>
            </p:cNvSpPr>
            <p:nvPr/>
          </p:nvSpPr>
          <p:spPr bwMode="blackWhite">
            <a:xfrm rot="3028326" flipH="1">
              <a:off x="6358614" y="3376579"/>
              <a:ext cx="1701825" cy="249460"/>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chemeClr val="accent2">
                    <a:gamma/>
                    <a:tint val="47451"/>
                    <a:invGamma/>
                  </a:schemeClr>
                </a:gs>
                <a:gs pos="100000">
                  <a:schemeClr val="accent2"/>
                </a:gs>
              </a:gsLst>
              <a:lin ang="2700000" scaled="1"/>
            </a:gradFill>
            <a:ln w="6350" cap="flat" cmpd="sng">
              <a:solidFill>
                <a:srgbClr val="800080"/>
              </a:solidFill>
              <a:prstDash val="solid"/>
              <a:round/>
              <a:headEnd type="none" w="med" len="med"/>
              <a:tailEnd type="none" w="med" len="med"/>
            </a:ln>
            <a:effectLst>
              <a:outerShdw dist="52363" dir="6242175" algn="ctr" rotWithShape="0">
                <a:srgbClr val="C0C0C0"/>
              </a:outerShdw>
            </a:effectLst>
          </p:spPr>
          <p:txBody>
            <a:bodyPr tIns="27432" bIns="27432" anchor="ctr">
              <a:spAutoFit/>
            </a:bodyPr>
            <a:lstStyle/>
            <a:p>
              <a:pPr>
                <a:defRPr/>
              </a:pPr>
              <a:endParaRPr lang="en-US"/>
            </a:p>
          </p:txBody>
        </p:sp>
        <p:grpSp>
          <p:nvGrpSpPr>
            <p:cNvPr id="28" name="Group 91"/>
            <p:cNvGrpSpPr>
              <a:grpSpLocks/>
            </p:cNvGrpSpPr>
            <p:nvPr/>
          </p:nvGrpSpPr>
          <p:grpSpPr bwMode="auto">
            <a:xfrm>
              <a:off x="7337302" y="4049983"/>
              <a:ext cx="1242503" cy="2005653"/>
              <a:chOff x="934" y="830"/>
              <a:chExt cx="626" cy="1012"/>
            </a:xfrm>
          </p:grpSpPr>
          <p:sp>
            <p:nvSpPr>
              <p:cNvPr id="89149" name="Freeform 92"/>
              <p:cNvSpPr>
                <a:spLocks/>
              </p:cNvSpPr>
              <p:nvPr/>
            </p:nvSpPr>
            <p:spPr bwMode="blackWhite">
              <a:xfrm>
                <a:off x="946" y="1583"/>
                <a:ext cx="604" cy="259"/>
              </a:xfrm>
              <a:custGeom>
                <a:avLst/>
                <a:gdLst>
                  <a:gd name="T0" fmla="*/ 0 w 1252"/>
                  <a:gd name="T1" fmla="*/ 16 h 536"/>
                  <a:gd name="T2" fmla="*/ 0 w 1252"/>
                  <a:gd name="T3" fmla="*/ 20 h 536"/>
                  <a:gd name="T4" fmla="*/ 31 w 1252"/>
                  <a:gd name="T5" fmla="*/ 29 h 536"/>
                  <a:gd name="T6" fmla="*/ 68 w 1252"/>
                  <a:gd name="T7" fmla="*/ 5 h 536"/>
                  <a:gd name="T8" fmla="*/ 68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29" name="Group 93"/>
              <p:cNvGrpSpPr>
                <a:grpSpLocks/>
              </p:cNvGrpSpPr>
              <p:nvPr/>
            </p:nvGrpSpPr>
            <p:grpSpPr bwMode="auto">
              <a:xfrm>
                <a:off x="934" y="830"/>
                <a:ext cx="626" cy="987"/>
                <a:chOff x="934" y="830"/>
                <a:chExt cx="626" cy="987"/>
              </a:xfrm>
            </p:grpSpPr>
            <p:sp>
              <p:nvSpPr>
                <p:cNvPr id="89151" name="Freeform 94"/>
                <p:cNvSpPr>
                  <a:spLocks/>
                </p:cNvSpPr>
                <p:nvPr/>
              </p:nvSpPr>
              <p:spPr bwMode="blackWhite">
                <a:xfrm>
                  <a:off x="936" y="830"/>
                  <a:ext cx="623" cy="217"/>
                </a:xfrm>
                <a:custGeom>
                  <a:avLst/>
                  <a:gdLst>
                    <a:gd name="T0" fmla="*/ 0 w 1291"/>
                    <a:gd name="T1" fmla="*/ 17 h 449"/>
                    <a:gd name="T2" fmla="*/ 31 w 1291"/>
                    <a:gd name="T3" fmla="*/ 25 h 449"/>
                    <a:gd name="T4" fmla="*/ 70 w 1291"/>
                    <a:gd name="T5" fmla="*/ 7 h 449"/>
                    <a:gd name="T6" fmla="*/ 40 w 1291"/>
                    <a:gd name="T7" fmla="*/ 0 h 449"/>
                    <a:gd name="T8" fmla="*/ 0 w 1291"/>
                    <a:gd name="T9" fmla="*/ 17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bg1"/>
                </a:solidFill>
                <a:ln w="3175" cap="rnd">
                  <a:solidFill>
                    <a:schemeClr val="tx1"/>
                  </a:solidFill>
                  <a:round/>
                  <a:headEnd/>
                  <a:tailEnd/>
                </a:ln>
              </p:spPr>
              <p:txBody>
                <a:bodyPr/>
                <a:lstStyle/>
                <a:p>
                  <a:endParaRPr lang="en-US"/>
                </a:p>
              </p:txBody>
            </p:sp>
            <p:sp>
              <p:nvSpPr>
                <p:cNvPr id="89152" name="Freeform 95"/>
                <p:cNvSpPr>
                  <a:spLocks/>
                </p:cNvSpPr>
                <p:nvPr/>
              </p:nvSpPr>
              <p:spPr bwMode="blackWhite">
                <a:xfrm>
                  <a:off x="1208" y="890"/>
                  <a:ext cx="352" cy="927"/>
                </a:xfrm>
                <a:custGeom>
                  <a:avLst/>
                  <a:gdLst>
                    <a:gd name="T0" fmla="*/ 0 w 729"/>
                    <a:gd name="T1" fmla="*/ 18 h 1916"/>
                    <a:gd name="T2" fmla="*/ 0 w 729"/>
                    <a:gd name="T3" fmla="*/ 105 h 1916"/>
                    <a:gd name="T4" fmla="*/ 40 w 729"/>
                    <a:gd name="T5" fmla="*/ 80 h 1916"/>
                    <a:gd name="T6" fmla="*/ 40 w 729"/>
                    <a:gd name="T7" fmla="*/ 0 h 1916"/>
                    <a:gd name="T8" fmla="*/ 0 w 729"/>
                    <a:gd name="T9" fmla="*/ 18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89153" name="Freeform 96"/>
                <p:cNvSpPr>
                  <a:spLocks/>
                </p:cNvSpPr>
                <p:nvPr/>
              </p:nvSpPr>
              <p:spPr bwMode="blackWhite">
                <a:xfrm>
                  <a:off x="934" y="978"/>
                  <a:ext cx="278" cy="834"/>
                </a:xfrm>
                <a:custGeom>
                  <a:avLst/>
                  <a:gdLst>
                    <a:gd name="T0" fmla="*/ 31 w 577"/>
                    <a:gd name="T1" fmla="*/ 8 h 1728"/>
                    <a:gd name="T2" fmla="*/ 31 w 577"/>
                    <a:gd name="T3" fmla="*/ 94 h 1728"/>
                    <a:gd name="T4" fmla="*/ 0 w 577"/>
                    <a:gd name="T5" fmla="*/ 85 h 1728"/>
                    <a:gd name="T6" fmla="*/ 0 w 577"/>
                    <a:gd name="T7" fmla="*/ 0 h 1728"/>
                    <a:gd name="T8" fmla="*/ 31 w 577"/>
                    <a:gd name="T9" fmla="*/ 8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89154" name="Line 97"/>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89155" name="Oval 98"/>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89156" name="Line 99"/>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89157" name="Line 100"/>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89158" name="Line 101"/>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89159" name="Line 102"/>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89160" name="Freeform 103"/>
                <p:cNvSpPr>
                  <a:spLocks/>
                </p:cNvSpPr>
                <p:nvPr/>
              </p:nvSpPr>
              <p:spPr bwMode="blackWhite">
                <a:xfrm>
                  <a:off x="976" y="1164"/>
                  <a:ext cx="190" cy="355"/>
                </a:xfrm>
                <a:custGeom>
                  <a:avLst/>
                  <a:gdLst>
                    <a:gd name="T0" fmla="*/ 0 w 397"/>
                    <a:gd name="T1" fmla="*/ 34 h 733"/>
                    <a:gd name="T2" fmla="*/ 21 w 397"/>
                    <a:gd name="T3" fmla="*/ 40 h 733"/>
                    <a:gd name="T4" fmla="*/ 21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89161" name="Freeform 104"/>
                <p:cNvSpPr>
                  <a:spLocks/>
                </p:cNvSpPr>
                <p:nvPr/>
              </p:nvSpPr>
              <p:spPr bwMode="blackWhite">
                <a:xfrm>
                  <a:off x="956" y="1094"/>
                  <a:ext cx="218" cy="618"/>
                </a:xfrm>
                <a:custGeom>
                  <a:avLst/>
                  <a:gdLst>
                    <a:gd name="T0" fmla="*/ 25 w 453"/>
                    <a:gd name="T1" fmla="*/ 6 h 1278"/>
                    <a:gd name="T2" fmla="*/ 0 w 453"/>
                    <a:gd name="T3" fmla="*/ 0 h 1278"/>
                    <a:gd name="T4" fmla="*/ 0 w 453"/>
                    <a:gd name="T5" fmla="*/ 70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89162" name="Freeform 105"/>
                <p:cNvSpPr>
                  <a:spLocks/>
                </p:cNvSpPr>
                <p:nvPr/>
              </p:nvSpPr>
              <p:spPr bwMode="blackWhite">
                <a:xfrm>
                  <a:off x="970" y="1117"/>
                  <a:ext cx="194" cy="352"/>
                </a:xfrm>
                <a:custGeom>
                  <a:avLst/>
                  <a:gdLst>
                    <a:gd name="T0" fmla="*/ 22 w 402"/>
                    <a:gd name="T1" fmla="*/ 5 h 726"/>
                    <a:gd name="T2" fmla="*/ 0 w 402"/>
                    <a:gd name="T3" fmla="*/ 0 h 726"/>
                    <a:gd name="T4" fmla="*/ 0 w 402"/>
                    <a:gd name="T5" fmla="*/ 40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89163" name="Line 106"/>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89164" name="Line 107"/>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89165" name="Line 108"/>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89166" name="Freeform 109"/>
                <p:cNvSpPr>
                  <a:spLocks/>
                </p:cNvSpPr>
                <p:nvPr/>
              </p:nvSpPr>
              <p:spPr bwMode="blackWhite">
                <a:xfrm>
                  <a:off x="1027" y="1161"/>
                  <a:ext cx="74" cy="40"/>
                </a:xfrm>
                <a:custGeom>
                  <a:avLst/>
                  <a:gdLst>
                    <a:gd name="T0" fmla="*/ 0 w 152"/>
                    <a:gd name="T1" fmla="*/ 0 h 82"/>
                    <a:gd name="T2" fmla="*/ 0 w 152"/>
                    <a:gd name="T3" fmla="*/ 2 h 82"/>
                    <a:gd name="T4" fmla="*/ 9 w 152"/>
                    <a:gd name="T5" fmla="*/ 5 h 82"/>
                    <a:gd name="T6" fmla="*/ 9 w 152"/>
                    <a:gd name="T7" fmla="*/ 2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89167" name="Line 110"/>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89168" name="Freeform 111"/>
                <p:cNvSpPr>
                  <a:spLocks/>
                </p:cNvSpPr>
                <p:nvPr/>
              </p:nvSpPr>
              <p:spPr bwMode="blackWhite">
                <a:xfrm>
                  <a:off x="984" y="1304"/>
                  <a:ext cx="167" cy="75"/>
                </a:xfrm>
                <a:custGeom>
                  <a:avLst/>
                  <a:gdLst>
                    <a:gd name="T0" fmla="*/ 0 w 351"/>
                    <a:gd name="T1" fmla="*/ 2 h 183"/>
                    <a:gd name="T2" fmla="*/ 0 w 351"/>
                    <a:gd name="T3" fmla="*/ 0 h 183"/>
                    <a:gd name="T4" fmla="*/ 18 w 351"/>
                    <a:gd name="T5" fmla="*/ 3 h 183"/>
                    <a:gd name="T6" fmla="*/ 18 w 351"/>
                    <a:gd name="T7" fmla="*/ 5 h 183"/>
                    <a:gd name="T8" fmla="*/ 0 w 351"/>
                    <a:gd name="T9" fmla="*/ 2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89169" name="Freeform 112"/>
                <p:cNvSpPr>
                  <a:spLocks/>
                </p:cNvSpPr>
                <p:nvPr/>
              </p:nvSpPr>
              <p:spPr bwMode="blackWhite">
                <a:xfrm>
                  <a:off x="984" y="1397"/>
                  <a:ext cx="167" cy="83"/>
                </a:xfrm>
                <a:custGeom>
                  <a:avLst/>
                  <a:gdLst>
                    <a:gd name="T0" fmla="*/ 0 w 351"/>
                    <a:gd name="T1" fmla="*/ 4 h 182"/>
                    <a:gd name="T2" fmla="*/ 0 w 351"/>
                    <a:gd name="T3" fmla="*/ 0 h 182"/>
                    <a:gd name="T4" fmla="*/ 18 w 351"/>
                    <a:gd name="T5" fmla="*/ 4 h 182"/>
                    <a:gd name="T6" fmla="*/ 18 w 351"/>
                    <a:gd name="T7" fmla="*/ 8 h 182"/>
                    <a:gd name="T8" fmla="*/ 0 w 351"/>
                    <a:gd name="T9" fmla="*/ 4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89170" name="Freeform 113"/>
                <p:cNvSpPr>
                  <a:spLocks/>
                </p:cNvSpPr>
                <p:nvPr/>
              </p:nvSpPr>
              <p:spPr bwMode="blackWhite">
                <a:xfrm>
                  <a:off x="981" y="1220"/>
                  <a:ext cx="170" cy="77"/>
                </a:xfrm>
                <a:custGeom>
                  <a:avLst/>
                  <a:gdLst>
                    <a:gd name="T0" fmla="*/ 0 w 351"/>
                    <a:gd name="T1" fmla="*/ 3 h 182"/>
                    <a:gd name="T2" fmla="*/ 0 w 351"/>
                    <a:gd name="T3" fmla="*/ 0 h 182"/>
                    <a:gd name="T4" fmla="*/ 19 w 351"/>
                    <a:gd name="T5" fmla="*/ 3 h 182"/>
                    <a:gd name="T6" fmla="*/ 19 w 351"/>
                    <a:gd name="T7" fmla="*/ 6 h 182"/>
                    <a:gd name="T8" fmla="*/ 0 w 351"/>
                    <a:gd name="T9" fmla="*/ 3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89171" name="Line 114"/>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89172" name="Line 115"/>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89173" name="Line 116"/>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sp>
          <p:nvSpPr>
            <p:cNvPr id="280" name="Text Box 117"/>
            <p:cNvSpPr txBox="1">
              <a:spLocks noChangeArrowheads="1"/>
            </p:cNvSpPr>
            <p:nvPr/>
          </p:nvSpPr>
          <p:spPr bwMode="blackWhite">
            <a:xfrm>
              <a:off x="7977364" y="3947404"/>
              <a:ext cx="1018002" cy="400116"/>
            </a:xfrm>
            <a:prstGeom prst="rect">
              <a:avLst/>
            </a:prstGeom>
            <a:solidFill>
              <a:srgbClr val="F27F00"/>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a:defRPr/>
              </a:pPr>
              <a:r>
                <a:rPr lang="en-US" sz="2000" dirty="0">
                  <a:solidFill>
                    <a:schemeClr val="accent1">
                      <a:lumMod val="20000"/>
                      <a:lumOff val="80000"/>
                    </a:schemeClr>
                  </a:solidFill>
                  <a:latin typeface="Arial Narrow" pitchFamily="34" charset="0"/>
                </a:rPr>
                <a:t>WDS Server</a:t>
              </a:r>
            </a:p>
          </p:txBody>
        </p:sp>
      </p:grpSp>
      <p:sp>
        <p:nvSpPr>
          <p:cNvPr id="188" name="Rectangle 2"/>
          <p:cNvSpPr txBox="1">
            <a:spLocks noChangeArrowheads="1"/>
          </p:cNvSpPr>
          <p:nvPr/>
        </p:nvSpPr>
        <p:spPr>
          <a:xfrm>
            <a:off x="609442" y="71438"/>
            <a:ext cx="11103258" cy="868362"/>
          </a:xfrm>
          <a:prstGeom prst="rect">
            <a:avLst/>
          </a:prstGeom>
        </p:spPr>
        <p:txBody>
          <a:bodyPr anchor="ctr"/>
          <a:lstStyle/>
          <a:p>
            <a:pPr fontAlgn="auto">
              <a:lnSpc>
                <a:spcPct val="90000"/>
              </a:lnSpc>
              <a:spcBef>
                <a:spcPct val="0"/>
              </a:spcBef>
              <a:spcAft>
                <a:spcPts val="0"/>
              </a:spcAft>
              <a:defRPr/>
            </a:pPr>
            <a:r>
              <a:rPr lang="en-US" sz="4400" spc="-100" dirty="0">
                <a:ln w="3175">
                  <a:noFill/>
                </a:ln>
                <a:gradFill flip="none" rotWithShape="1">
                  <a:gsLst>
                    <a:gs pos="0">
                      <a:schemeClr val="tx1"/>
                    </a:gs>
                    <a:gs pos="86000">
                      <a:schemeClr val="tx1"/>
                    </a:gs>
                  </a:gsLst>
                  <a:lin ang="5400000" scaled="0"/>
                  <a:tileRect/>
                </a:gradFill>
                <a:latin typeface="+mj-lt"/>
                <a:cs typeface="Arial" charset="0"/>
              </a:rPr>
              <a:t>MDT &amp; </a:t>
            </a:r>
            <a:r>
              <a:rPr lang="en-US" sz="4400" spc="-100" dirty="0" smtClean="0">
                <a:ln w="3175">
                  <a:noFill/>
                </a:ln>
                <a:gradFill flip="none" rotWithShape="1">
                  <a:gsLst>
                    <a:gs pos="0">
                      <a:schemeClr val="tx1"/>
                    </a:gs>
                    <a:gs pos="86000">
                      <a:schemeClr val="tx1"/>
                    </a:gs>
                  </a:gsLst>
                  <a:lin ang="5400000" scaled="0"/>
                  <a:tileRect/>
                </a:gradFill>
                <a:latin typeface="+mj-lt"/>
                <a:cs typeface="Arial" charset="0"/>
              </a:rPr>
              <a:t>WDS</a:t>
            </a:r>
            <a:r>
              <a:rPr lang="en-US" sz="4400" spc="-100" dirty="0">
                <a:ln w="3175">
                  <a:noFill/>
                </a:ln>
                <a:gradFill flip="none" rotWithShape="1">
                  <a:gsLst>
                    <a:gs pos="0">
                      <a:schemeClr val="tx1"/>
                    </a:gs>
                    <a:gs pos="86000">
                      <a:schemeClr val="tx1"/>
                    </a:gs>
                  </a:gsLst>
                  <a:lin ang="5400000" scaled="0"/>
                  <a:tileRect/>
                </a:gradFill>
                <a:latin typeface="+mj-lt"/>
                <a:cs typeface="Arial" charset="0"/>
              </a:rPr>
              <a:t> Together</a:t>
            </a:r>
          </a:p>
        </p:txBody>
      </p:sp>
      <p:grpSp>
        <p:nvGrpSpPr>
          <p:cNvPr id="30" name="Group 225"/>
          <p:cNvGrpSpPr>
            <a:grpSpLocks/>
          </p:cNvGrpSpPr>
          <p:nvPr/>
        </p:nvGrpSpPr>
        <p:grpSpPr bwMode="auto">
          <a:xfrm>
            <a:off x="9446340" y="2143126"/>
            <a:ext cx="1428379" cy="627063"/>
            <a:chOff x="7086600" y="2143116"/>
            <a:chExt cx="1071570" cy="627062"/>
          </a:xfrm>
        </p:grpSpPr>
        <p:sp>
          <p:nvSpPr>
            <p:cNvPr id="160" name="AutoShape 118"/>
            <p:cNvSpPr>
              <a:spLocks noChangeArrowheads="1"/>
            </p:cNvSpPr>
            <p:nvPr/>
          </p:nvSpPr>
          <p:spPr bwMode="blackWhite">
            <a:xfrm>
              <a:off x="7143750" y="2143116"/>
              <a:ext cx="928694" cy="627062"/>
            </a:xfrm>
            <a:prstGeom prst="can">
              <a:avLst>
                <a:gd name="adj" fmla="val 37500"/>
              </a:avLst>
            </a:prstGeom>
            <a:gradFill rotWithShape="0">
              <a:gsLst>
                <a:gs pos="0">
                  <a:srgbClr val="6590FD">
                    <a:gamma/>
                    <a:shade val="66275"/>
                    <a:invGamma/>
                  </a:srgbClr>
                </a:gs>
                <a:gs pos="50000">
                  <a:srgbClr val="6590FD"/>
                </a:gs>
                <a:gs pos="100000">
                  <a:srgbClr val="6590FD">
                    <a:gamma/>
                    <a:shade val="66275"/>
                    <a:invGamma/>
                  </a:srgbClr>
                </a:gs>
              </a:gsLst>
              <a:lin ang="0" scaled="1"/>
            </a:gradFill>
            <a:ln w="12700">
              <a:solidFill>
                <a:srgbClr val="000000"/>
              </a:solidFill>
              <a:prstDash val="dash"/>
              <a:round/>
              <a:headEnd/>
              <a:tailEnd/>
            </a:ln>
            <a:effectLst/>
          </p:spPr>
          <p:txBody>
            <a:bodyPr tIns="0"/>
            <a:lstStyle/>
            <a:p>
              <a:pPr algn="ctr">
                <a:defRPr/>
              </a:pPr>
              <a:endParaRPr lang="en-US">
                <a:solidFill>
                  <a:schemeClr val="bg1"/>
                </a:solidFill>
                <a:effectLst>
                  <a:outerShdw blurRad="38100" dist="38100" dir="2700000" algn="tl">
                    <a:srgbClr val="000000"/>
                  </a:outerShdw>
                </a:effectLst>
                <a:latin typeface="Arial Narrow" pitchFamily="34" charset="0"/>
              </a:endParaRPr>
            </a:p>
          </p:txBody>
        </p:sp>
        <p:sp>
          <p:nvSpPr>
            <p:cNvPr id="225" name="TextBox 224"/>
            <p:cNvSpPr txBox="1"/>
            <p:nvPr/>
          </p:nvSpPr>
          <p:spPr>
            <a:xfrm>
              <a:off x="7086600" y="2366954"/>
              <a:ext cx="1071570" cy="276225"/>
            </a:xfrm>
            <a:prstGeom prst="rect">
              <a:avLst/>
            </a:prstGeom>
            <a:noFill/>
          </p:spPr>
          <p:txBody>
            <a:bodyPr>
              <a:spAutoFit/>
            </a:bodyPr>
            <a:lstStyle/>
            <a:p>
              <a:pPr algn="ctr">
                <a:defRPr/>
              </a:pPr>
              <a:r>
                <a:rPr lang="en-US" sz="1200" dirty="0">
                  <a:solidFill>
                    <a:schemeClr val="accent1">
                      <a:lumMod val="20000"/>
                      <a:lumOff val="80000"/>
                    </a:schemeClr>
                  </a:solidFill>
                </a:rPr>
                <a:t>MDT </a:t>
              </a:r>
              <a:r>
                <a:rPr lang="en-US" sz="1200" dirty="0" err="1">
                  <a:solidFill>
                    <a:schemeClr val="accent1">
                      <a:lumMod val="20000"/>
                      <a:lumOff val="80000"/>
                    </a:schemeClr>
                  </a:solidFill>
                </a:rPr>
                <a:t>WinPE</a:t>
              </a:r>
              <a:endParaRPr lang="en-US" sz="1200" dirty="0">
                <a:solidFill>
                  <a:schemeClr val="accent1">
                    <a:lumMod val="20000"/>
                    <a:lumOff val="80000"/>
                  </a:schemeClr>
                </a:solidFill>
              </a:endParaRPr>
            </a:p>
          </p:txBody>
        </p:sp>
      </p:grpSp>
      <p:grpSp>
        <p:nvGrpSpPr>
          <p:cNvPr id="31" name="Group 285"/>
          <p:cNvGrpSpPr>
            <a:grpSpLocks/>
          </p:cNvGrpSpPr>
          <p:nvPr/>
        </p:nvGrpSpPr>
        <p:grpSpPr bwMode="auto">
          <a:xfrm>
            <a:off x="4668151" y="4962525"/>
            <a:ext cx="5592894" cy="1600200"/>
            <a:chOff x="4065656" y="4962705"/>
            <a:chExt cx="4195973" cy="1600200"/>
          </a:xfrm>
        </p:grpSpPr>
        <p:sp>
          <p:nvSpPr>
            <p:cNvPr id="50357" name="Text Box 181"/>
            <p:cNvSpPr txBox="1">
              <a:spLocks noChangeArrowheads="1"/>
            </p:cNvSpPr>
            <p:nvPr/>
          </p:nvSpPr>
          <p:spPr bwMode="blackWhite">
            <a:xfrm>
              <a:off x="4222827" y="6188255"/>
              <a:ext cx="1020439" cy="369332"/>
            </a:xfrm>
            <a:prstGeom prst="rect">
              <a:avLst/>
            </a:prstGeom>
            <a:solidFill>
              <a:srgbClr val="F27F00"/>
            </a:solidFill>
            <a:ln w="9525">
              <a:solidFill>
                <a:srgbClr val="333399"/>
              </a:solidFill>
              <a:miter lim="800000"/>
              <a:headEnd/>
              <a:tailEnd/>
            </a:ln>
            <a:effectLst>
              <a:outerShdw dist="35921" dir="2700000" algn="ctr" rotWithShape="0">
                <a:srgbClr val="C0C0C0"/>
              </a:outerShdw>
            </a:effectLst>
          </p:spPr>
          <p:txBody>
            <a:bodyPr wrap="square">
              <a:spAutoFit/>
            </a:bodyPr>
            <a:lstStyle/>
            <a:p>
              <a:pPr algn="ctr">
                <a:defRPr/>
              </a:pPr>
              <a:r>
                <a:rPr lang="en-US" dirty="0">
                  <a:solidFill>
                    <a:schemeClr val="accent1">
                      <a:lumMod val="20000"/>
                      <a:lumOff val="80000"/>
                    </a:schemeClr>
                  </a:solidFill>
                  <a:latin typeface="+mn-lt"/>
                </a:rPr>
                <a:t>Targets</a:t>
              </a:r>
            </a:p>
          </p:txBody>
        </p:sp>
        <p:grpSp>
          <p:nvGrpSpPr>
            <p:cNvPr id="89088" name="Group 213"/>
            <p:cNvGrpSpPr>
              <a:grpSpLocks/>
            </p:cNvGrpSpPr>
            <p:nvPr/>
          </p:nvGrpSpPr>
          <p:grpSpPr bwMode="auto">
            <a:xfrm>
              <a:off x="4065656" y="4962705"/>
              <a:ext cx="1600200" cy="1143000"/>
              <a:chOff x="838200" y="4495800"/>
              <a:chExt cx="2971800" cy="2057400"/>
            </a:xfrm>
          </p:grpSpPr>
          <p:grpSp>
            <p:nvGrpSpPr>
              <p:cNvPr id="89089" name="Group 47"/>
              <p:cNvGrpSpPr>
                <a:grpSpLocks/>
              </p:cNvGrpSpPr>
              <p:nvPr/>
            </p:nvGrpSpPr>
            <p:grpSpPr bwMode="auto">
              <a:xfrm>
                <a:off x="2895600" y="4572000"/>
                <a:ext cx="914400" cy="1981200"/>
                <a:chOff x="2736" y="2880"/>
                <a:chExt cx="576" cy="1248"/>
              </a:xfrm>
            </p:grpSpPr>
            <p:sp>
              <p:nvSpPr>
                <p:cNvPr id="89139" name="AutoShape 48"/>
                <p:cNvSpPr>
                  <a:spLocks noChangeArrowheads="1"/>
                </p:cNvSpPr>
                <p:nvPr/>
              </p:nvSpPr>
              <p:spPr bwMode="auto">
                <a:xfrm rot="5400000" flipH="1">
                  <a:off x="2400" y="3216"/>
                  <a:ext cx="1248" cy="576"/>
                </a:xfrm>
                <a:prstGeom prst="cube">
                  <a:avLst>
                    <a:gd name="adj" fmla="val 44356"/>
                  </a:avLst>
                </a:prstGeom>
                <a:solidFill>
                  <a:srgbClr val="808080"/>
                </a:solidFill>
                <a:ln w="9525">
                  <a:solidFill>
                    <a:schemeClr val="tx1"/>
                  </a:solidFill>
                  <a:miter lim="800000"/>
                  <a:headEnd/>
                  <a:tailEnd/>
                </a:ln>
              </p:spPr>
              <p:txBody>
                <a:bodyPr wrap="none" anchor="ctr"/>
                <a:lstStyle/>
                <a:p>
                  <a:endParaRPr lang="en-US"/>
                </a:p>
              </p:txBody>
            </p:sp>
            <p:grpSp>
              <p:nvGrpSpPr>
                <p:cNvPr id="89090" name="Group 49"/>
                <p:cNvGrpSpPr>
                  <a:grpSpLocks/>
                </p:cNvGrpSpPr>
                <p:nvPr/>
              </p:nvGrpSpPr>
              <p:grpSpPr bwMode="auto">
                <a:xfrm>
                  <a:off x="2880" y="3360"/>
                  <a:ext cx="134" cy="672"/>
                  <a:chOff x="2688" y="1872"/>
                  <a:chExt cx="96" cy="480"/>
                </a:xfrm>
              </p:grpSpPr>
              <p:sp>
                <p:nvSpPr>
                  <p:cNvPr id="89142" name="Rectangle 50"/>
                  <p:cNvSpPr>
                    <a:spLocks noChangeArrowheads="1"/>
                  </p:cNvSpPr>
                  <p:nvPr/>
                </p:nvSpPr>
                <p:spPr bwMode="auto">
                  <a:xfrm>
                    <a:off x="2688" y="1872"/>
                    <a:ext cx="96" cy="48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9143" name="Rectangle 51"/>
                  <p:cNvSpPr>
                    <a:spLocks noChangeArrowheads="1"/>
                  </p:cNvSpPr>
                  <p:nvPr/>
                </p:nvSpPr>
                <p:spPr bwMode="auto">
                  <a:xfrm>
                    <a:off x="2708" y="1900"/>
                    <a:ext cx="48" cy="432"/>
                  </a:xfrm>
                  <a:prstGeom prst="rect">
                    <a:avLst/>
                  </a:prstGeom>
                  <a:solidFill>
                    <a:srgbClr val="4D4D4D"/>
                  </a:solidFill>
                  <a:ln w="9525">
                    <a:solidFill>
                      <a:schemeClr val="tx1"/>
                    </a:solidFill>
                    <a:miter lim="800000"/>
                    <a:headEnd/>
                    <a:tailEnd/>
                  </a:ln>
                </p:spPr>
                <p:txBody>
                  <a:bodyPr wrap="none" anchor="ctr"/>
                  <a:lstStyle/>
                  <a:p>
                    <a:endParaRPr lang="en-US"/>
                  </a:p>
                </p:txBody>
              </p:sp>
            </p:grpSp>
            <p:sp>
              <p:nvSpPr>
                <p:cNvPr id="89141" name="Rectangle 52"/>
                <p:cNvSpPr>
                  <a:spLocks noChangeArrowheads="1"/>
                </p:cNvSpPr>
                <p:nvPr/>
              </p:nvSpPr>
              <p:spPr bwMode="auto">
                <a:xfrm flipV="1">
                  <a:off x="2938" y="3236"/>
                  <a:ext cx="48" cy="96"/>
                </a:xfrm>
                <a:prstGeom prst="rect">
                  <a:avLst/>
                </a:prstGeom>
                <a:solidFill>
                  <a:srgbClr val="00FF00"/>
                </a:solidFill>
                <a:ln w="9525">
                  <a:solidFill>
                    <a:schemeClr val="tx1"/>
                  </a:solidFill>
                  <a:miter lim="800000"/>
                  <a:headEnd/>
                  <a:tailEnd/>
                </a:ln>
              </p:spPr>
              <p:txBody>
                <a:bodyPr wrap="none" anchor="ctr"/>
                <a:lstStyle/>
                <a:p>
                  <a:endParaRPr lang="en-US"/>
                </a:p>
              </p:txBody>
            </p:sp>
          </p:grpSp>
          <p:grpSp>
            <p:nvGrpSpPr>
              <p:cNvPr id="89091" name="Group 35"/>
              <p:cNvGrpSpPr>
                <a:grpSpLocks/>
              </p:cNvGrpSpPr>
              <p:nvPr/>
            </p:nvGrpSpPr>
            <p:grpSpPr bwMode="auto">
              <a:xfrm>
                <a:off x="838200" y="4495800"/>
                <a:ext cx="2024063" cy="2051050"/>
                <a:chOff x="864" y="672"/>
                <a:chExt cx="1275" cy="1292"/>
              </a:xfrm>
            </p:grpSpPr>
            <p:sp>
              <p:nvSpPr>
                <p:cNvPr id="89128" name="AutoShape 36"/>
                <p:cNvSpPr>
                  <a:spLocks noChangeAspect="1" noChangeArrowheads="1" noTextEdit="1"/>
                </p:cNvSpPr>
                <p:nvPr/>
              </p:nvSpPr>
              <p:spPr bwMode="auto">
                <a:xfrm>
                  <a:off x="864" y="672"/>
                  <a:ext cx="1238" cy="1292"/>
                </a:xfrm>
                <a:prstGeom prst="rect">
                  <a:avLst/>
                </a:prstGeom>
                <a:noFill/>
                <a:ln w="9525">
                  <a:noFill/>
                  <a:miter lim="800000"/>
                  <a:headEnd/>
                  <a:tailEnd/>
                </a:ln>
              </p:spPr>
              <p:txBody>
                <a:bodyPr/>
                <a:lstStyle/>
                <a:p>
                  <a:endParaRPr lang="en-US"/>
                </a:p>
              </p:txBody>
            </p:sp>
            <p:sp>
              <p:nvSpPr>
                <p:cNvPr id="89129" name="Oval 37"/>
                <p:cNvSpPr>
                  <a:spLocks noChangeArrowheads="1"/>
                </p:cNvSpPr>
                <p:nvPr/>
              </p:nvSpPr>
              <p:spPr bwMode="auto">
                <a:xfrm>
                  <a:off x="1146" y="1872"/>
                  <a:ext cx="918" cy="90"/>
                </a:xfrm>
                <a:prstGeom prst="ellipse">
                  <a:avLst/>
                </a:prstGeom>
                <a:gradFill rotWithShape="1">
                  <a:gsLst>
                    <a:gs pos="0">
                      <a:srgbClr val="808080"/>
                    </a:gs>
                    <a:gs pos="100000">
                      <a:srgbClr val="616161"/>
                    </a:gs>
                  </a:gsLst>
                  <a:path path="shape">
                    <a:fillToRect l="50000" t="50000" r="50000" b="50000"/>
                  </a:path>
                </a:gradFill>
                <a:ln w="0">
                  <a:solidFill>
                    <a:srgbClr val="000000"/>
                  </a:solidFill>
                  <a:round/>
                  <a:headEnd/>
                  <a:tailEnd/>
                </a:ln>
              </p:spPr>
              <p:txBody>
                <a:bodyPr/>
                <a:lstStyle/>
                <a:p>
                  <a:endParaRPr lang="en-US"/>
                </a:p>
              </p:txBody>
            </p:sp>
            <p:sp>
              <p:nvSpPr>
                <p:cNvPr id="89130" name="Oval 38"/>
                <p:cNvSpPr>
                  <a:spLocks noChangeArrowheads="1"/>
                </p:cNvSpPr>
                <p:nvPr/>
              </p:nvSpPr>
              <p:spPr bwMode="auto">
                <a:xfrm>
                  <a:off x="1146" y="1872"/>
                  <a:ext cx="918" cy="90"/>
                </a:xfrm>
                <a:prstGeom prst="ellipse">
                  <a:avLst/>
                </a:prstGeom>
                <a:noFill/>
                <a:ln w="9525" cap="rnd">
                  <a:solidFill>
                    <a:srgbClr val="000000"/>
                  </a:solidFill>
                  <a:round/>
                  <a:headEnd/>
                  <a:tailEnd/>
                </a:ln>
              </p:spPr>
              <p:txBody>
                <a:bodyPr/>
                <a:lstStyle/>
                <a:p>
                  <a:endParaRPr lang="en-US"/>
                </a:p>
              </p:txBody>
            </p:sp>
            <p:sp>
              <p:nvSpPr>
                <p:cNvPr id="89131" name="Freeform 39"/>
                <p:cNvSpPr>
                  <a:spLocks/>
                </p:cNvSpPr>
                <p:nvPr/>
              </p:nvSpPr>
              <p:spPr bwMode="auto">
                <a:xfrm>
                  <a:off x="1536" y="1440"/>
                  <a:ext cx="192" cy="432"/>
                </a:xfrm>
                <a:custGeom>
                  <a:avLst/>
                  <a:gdLst>
                    <a:gd name="T0" fmla="*/ 2 w 818"/>
                    <a:gd name="T1" fmla="*/ 0 h 982"/>
                    <a:gd name="T2" fmla="*/ 3 w 818"/>
                    <a:gd name="T3" fmla="*/ 37 h 982"/>
                    <a:gd name="T4" fmla="*/ 3 w 818"/>
                    <a:gd name="T5" fmla="*/ 37 h 982"/>
                    <a:gd name="T6" fmla="*/ 0 w 818"/>
                    <a:gd name="T7" fmla="*/ 37 h 982"/>
                    <a:gd name="T8" fmla="*/ 0 w 818"/>
                    <a:gd name="T9" fmla="*/ 37 h 982"/>
                    <a:gd name="T10" fmla="*/ 0 w 818"/>
                    <a:gd name="T11" fmla="*/ 0 h 982"/>
                    <a:gd name="T12" fmla="*/ 2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gradFill rotWithShape="1">
                  <a:gsLst>
                    <a:gs pos="0">
                      <a:srgbClr val="3B3B3B"/>
                    </a:gs>
                    <a:gs pos="50000">
                      <a:srgbClr val="808080"/>
                    </a:gs>
                    <a:gs pos="100000">
                      <a:srgbClr val="3B3B3B"/>
                    </a:gs>
                  </a:gsLst>
                  <a:lin ang="0" scaled="1"/>
                </a:gradFill>
                <a:ln w="0">
                  <a:solidFill>
                    <a:srgbClr val="000000"/>
                  </a:solidFill>
                  <a:round/>
                  <a:headEnd/>
                  <a:tailEnd/>
                </a:ln>
              </p:spPr>
              <p:txBody>
                <a:bodyPr/>
                <a:lstStyle/>
                <a:p>
                  <a:endParaRPr lang="en-US"/>
                </a:p>
              </p:txBody>
            </p:sp>
            <p:sp>
              <p:nvSpPr>
                <p:cNvPr id="89132" name="Freeform 40"/>
                <p:cNvSpPr>
                  <a:spLocks/>
                </p:cNvSpPr>
                <p:nvPr/>
              </p:nvSpPr>
              <p:spPr bwMode="auto">
                <a:xfrm>
                  <a:off x="1536" y="1440"/>
                  <a:ext cx="192" cy="432"/>
                </a:xfrm>
                <a:custGeom>
                  <a:avLst/>
                  <a:gdLst>
                    <a:gd name="T0" fmla="*/ 2 w 818"/>
                    <a:gd name="T1" fmla="*/ 0 h 982"/>
                    <a:gd name="T2" fmla="*/ 3 w 818"/>
                    <a:gd name="T3" fmla="*/ 37 h 982"/>
                    <a:gd name="T4" fmla="*/ 3 w 818"/>
                    <a:gd name="T5" fmla="*/ 37 h 982"/>
                    <a:gd name="T6" fmla="*/ 0 w 818"/>
                    <a:gd name="T7" fmla="*/ 37 h 982"/>
                    <a:gd name="T8" fmla="*/ 0 w 818"/>
                    <a:gd name="T9" fmla="*/ 37 h 982"/>
                    <a:gd name="T10" fmla="*/ 0 w 818"/>
                    <a:gd name="T11" fmla="*/ 0 h 982"/>
                    <a:gd name="T12" fmla="*/ 2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noFill/>
                <a:ln w="9525" cap="rnd">
                  <a:solidFill>
                    <a:srgbClr val="000000"/>
                  </a:solidFill>
                  <a:round/>
                  <a:headEnd/>
                  <a:tailEnd/>
                </a:ln>
              </p:spPr>
              <p:txBody>
                <a:bodyPr/>
                <a:lstStyle/>
                <a:p>
                  <a:endParaRPr lang="en-US"/>
                </a:p>
              </p:txBody>
            </p:sp>
            <p:sp>
              <p:nvSpPr>
                <p:cNvPr id="89133" name="Freeform 41"/>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solidFill>
                  <a:srgbClr val="808080"/>
                </a:solidFill>
                <a:ln w="9525">
                  <a:noFill/>
                  <a:round/>
                  <a:headEnd/>
                  <a:tailEnd/>
                </a:ln>
              </p:spPr>
              <p:txBody>
                <a:bodyPr/>
                <a:lstStyle/>
                <a:p>
                  <a:endParaRPr lang="en-US"/>
                </a:p>
              </p:txBody>
            </p:sp>
            <p:sp>
              <p:nvSpPr>
                <p:cNvPr id="89134" name="Freeform 42"/>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noFill/>
                <a:ln w="9525" cap="rnd">
                  <a:solidFill>
                    <a:srgbClr val="000000"/>
                  </a:solidFill>
                  <a:round/>
                  <a:headEnd/>
                  <a:tailEnd/>
                </a:ln>
              </p:spPr>
              <p:txBody>
                <a:bodyPr/>
                <a:lstStyle/>
                <a:p>
                  <a:endParaRPr lang="en-US"/>
                </a:p>
              </p:txBody>
            </p:sp>
            <p:sp>
              <p:nvSpPr>
                <p:cNvPr id="89135" name="Freeform 43"/>
                <p:cNvSpPr>
                  <a:spLocks/>
                </p:cNvSpPr>
                <p:nvPr/>
              </p:nvSpPr>
              <p:spPr bwMode="auto">
                <a:xfrm>
                  <a:off x="1078" y="748"/>
                  <a:ext cx="1061" cy="788"/>
                </a:xfrm>
                <a:custGeom>
                  <a:avLst/>
                  <a:gdLst>
                    <a:gd name="T0" fmla="*/ 0 w 2830"/>
                    <a:gd name="T1" fmla="*/ 40 h 2103"/>
                    <a:gd name="T2" fmla="*/ 0 w 2830"/>
                    <a:gd name="T3" fmla="*/ 42 h 2103"/>
                    <a:gd name="T4" fmla="*/ 0 w 2830"/>
                    <a:gd name="T5" fmla="*/ 42 h 2103"/>
                    <a:gd name="T6" fmla="*/ 51 w 2830"/>
                    <a:gd name="T7" fmla="*/ 42 h 2103"/>
                    <a:gd name="T8" fmla="*/ 56 w 2830"/>
                    <a:gd name="T9" fmla="*/ 0 h 2103"/>
                    <a:gd name="T10" fmla="*/ 54 w 2830"/>
                    <a:gd name="T11" fmla="*/ 0 h 2103"/>
                    <a:gd name="T12" fmla="*/ 49 w 2830"/>
                    <a:gd name="T13" fmla="*/ 40 h 2103"/>
                    <a:gd name="T14" fmla="*/ 0 w 2830"/>
                    <a:gd name="T15" fmla="*/ 4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solidFill>
                  <a:srgbClr val="9A9A9A"/>
                </a:solidFill>
                <a:ln w="0">
                  <a:solidFill>
                    <a:srgbClr val="000000"/>
                  </a:solidFill>
                  <a:round/>
                  <a:headEnd/>
                  <a:tailEnd/>
                </a:ln>
              </p:spPr>
              <p:txBody>
                <a:bodyPr/>
                <a:lstStyle/>
                <a:p>
                  <a:endParaRPr lang="en-US"/>
                </a:p>
              </p:txBody>
            </p:sp>
            <p:sp>
              <p:nvSpPr>
                <p:cNvPr id="89136" name="Freeform 44"/>
                <p:cNvSpPr>
                  <a:spLocks/>
                </p:cNvSpPr>
                <p:nvPr/>
              </p:nvSpPr>
              <p:spPr bwMode="auto">
                <a:xfrm>
                  <a:off x="1078" y="748"/>
                  <a:ext cx="1061" cy="788"/>
                </a:xfrm>
                <a:custGeom>
                  <a:avLst/>
                  <a:gdLst>
                    <a:gd name="T0" fmla="*/ 0 w 2830"/>
                    <a:gd name="T1" fmla="*/ 40 h 2103"/>
                    <a:gd name="T2" fmla="*/ 0 w 2830"/>
                    <a:gd name="T3" fmla="*/ 42 h 2103"/>
                    <a:gd name="T4" fmla="*/ 0 w 2830"/>
                    <a:gd name="T5" fmla="*/ 42 h 2103"/>
                    <a:gd name="T6" fmla="*/ 51 w 2830"/>
                    <a:gd name="T7" fmla="*/ 42 h 2103"/>
                    <a:gd name="T8" fmla="*/ 56 w 2830"/>
                    <a:gd name="T9" fmla="*/ 0 h 2103"/>
                    <a:gd name="T10" fmla="*/ 54 w 2830"/>
                    <a:gd name="T11" fmla="*/ 0 h 2103"/>
                    <a:gd name="T12" fmla="*/ 49 w 2830"/>
                    <a:gd name="T13" fmla="*/ 40 h 2103"/>
                    <a:gd name="T14" fmla="*/ 0 w 2830"/>
                    <a:gd name="T15" fmla="*/ 4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noFill/>
                <a:ln w="9525" cap="rnd">
                  <a:solidFill>
                    <a:srgbClr val="000000"/>
                  </a:solidFill>
                  <a:round/>
                  <a:headEnd/>
                  <a:tailEnd/>
                </a:ln>
              </p:spPr>
              <p:txBody>
                <a:bodyPr/>
                <a:lstStyle/>
                <a:p>
                  <a:endParaRPr lang="en-US"/>
                </a:p>
              </p:txBody>
            </p:sp>
            <p:sp>
              <p:nvSpPr>
                <p:cNvPr id="89137" name="Freeform 45"/>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solidFill>
                  <a:srgbClr val="00FFFF"/>
                </a:solidFill>
                <a:ln w="9525">
                  <a:noFill/>
                  <a:round/>
                  <a:headEnd/>
                  <a:tailEnd/>
                </a:ln>
              </p:spPr>
              <p:txBody>
                <a:bodyPr/>
                <a:lstStyle/>
                <a:p>
                  <a:endParaRPr lang="en-US"/>
                </a:p>
              </p:txBody>
            </p:sp>
            <p:sp>
              <p:nvSpPr>
                <p:cNvPr id="89138" name="Freeform 46"/>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noFill/>
                <a:ln w="3175" cap="rnd">
                  <a:solidFill>
                    <a:srgbClr val="000000"/>
                  </a:solidFill>
                  <a:round/>
                  <a:headEnd/>
                  <a:tailEnd/>
                </a:ln>
              </p:spPr>
              <p:txBody>
                <a:bodyPr/>
                <a:lstStyle/>
                <a:p>
                  <a:endParaRPr lang="en-US"/>
                </a:p>
              </p:txBody>
            </p:sp>
          </p:grpSp>
        </p:grpSp>
        <p:grpSp>
          <p:nvGrpSpPr>
            <p:cNvPr id="89092" name="Group 213"/>
            <p:cNvGrpSpPr>
              <a:grpSpLocks/>
            </p:cNvGrpSpPr>
            <p:nvPr/>
          </p:nvGrpSpPr>
          <p:grpSpPr bwMode="auto">
            <a:xfrm>
              <a:off x="5208656" y="5419905"/>
              <a:ext cx="1600200" cy="1143000"/>
              <a:chOff x="838200" y="4495800"/>
              <a:chExt cx="2971800" cy="2057400"/>
            </a:xfrm>
          </p:grpSpPr>
          <p:grpSp>
            <p:nvGrpSpPr>
              <p:cNvPr id="89093" name="Group 47"/>
              <p:cNvGrpSpPr>
                <a:grpSpLocks/>
              </p:cNvGrpSpPr>
              <p:nvPr/>
            </p:nvGrpSpPr>
            <p:grpSpPr bwMode="auto">
              <a:xfrm>
                <a:off x="2895600" y="4572000"/>
                <a:ext cx="914400" cy="1981200"/>
                <a:chOff x="2736" y="2880"/>
                <a:chExt cx="576" cy="1248"/>
              </a:xfrm>
            </p:grpSpPr>
            <p:sp>
              <p:nvSpPr>
                <p:cNvPr id="89121" name="AutoShape 48"/>
                <p:cNvSpPr>
                  <a:spLocks noChangeArrowheads="1"/>
                </p:cNvSpPr>
                <p:nvPr/>
              </p:nvSpPr>
              <p:spPr bwMode="auto">
                <a:xfrm rot="5400000" flipH="1">
                  <a:off x="2400" y="3216"/>
                  <a:ext cx="1248" cy="576"/>
                </a:xfrm>
                <a:prstGeom prst="cube">
                  <a:avLst>
                    <a:gd name="adj" fmla="val 44356"/>
                  </a:avLst>
                </a:prstGeom>
                <a:solidFill>
                  <a:srgbClr val="808080"/>
                </a:solidFill>
                <a:ln w="9525">
                  <a:solidFill>
                    <a:schemeClr val="tx1"/>
                  </a:solidFill>
                  <a:miter lim="800000"/>
                  <a:headEnd/>
                  <a:tailEnd/>
                </a:ln>
              </p:spPr>
              <p:txBody>
                <a:bodyPr wrap="none" anchor="ctr"/>
                <a:lstStyle/>
                <a:p>
                  <a:endParaRPr lang="en-US"/>
                </a:p>
              </p:txBody>
            </p:sp>
            <p:grpSp>
              <p:nvGrpSpPr>
                <p:cNvPr id="89094" name="Group 49"/>
                <p:cNvGrpSpPr>
                  <a:grpSpLocks/>
                </p:cNvGrpSpPr>
                <p:nvPr/>
              </p:nvGrpSpPr>
              <p:grpSpPr bwMode="auto">
                <a:xfrm>
                  <a:off x="2880" y="3360"/>
                  <a:ext cx="134" cy="672"/>
                  <a:chOff x="2688" y="1872"/>
                  <a:chExt cx="96" cy="480"/>
                </a:xfrm>
              </p:grpSpPr>
              <p:sp>
                <p:nvSpPr>
                  <p:cNvPr id="89124" name="Rectangle 50"/>
                  <p:cNvSpPr>
                    <a:spLocks noChangeArrowheads="1"/>
                  </p:cNvSpPr>
                  <p:nvPr/>
                </p:nvSpPr>
                <p:spPr bwMode="auto">
                  <a:xfrm>
                    <a:off x="2688" y="1872"/>
                    <a:ext cx="96" cy="48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89125" name="Rectangle 51"/>
                  <p:cNvSpPr>
                    <a:spLocks noChangeArrowheads="1"/>
                  </p:cNvSpPr>
                  <p:nvPr/>
                </p:nvSpPr>
                <p:spPr bwMode="auto">
                  <a:xfrm>
                    <a:off x="2708" y="1900"/>
                    <a:ext cx="48" cy="432"/>
                  </a:xfrm>
                  <a:prstGeom prst="rect">
                    <a:avLst/>
                  </a:prstGeom>
                  <a:solidFill>
                    <a:srgbClr val="4D4D4D"/>
                  </a:solidFill>
                  <a:ln w="9525">
                    <a:solidFill>
                      <a:schemeClr val="tx1"/>
                    </a:solidFill>
                    <a:miter lim="800000"/>
                    <a:headEnd/>
                    <a:tailEnd/>
                  </a:ln>
                </p:spPr>
                <p:txBody>
                  <a:bodyPr wrap="none" anchor="ctr"/>
                  <a:lstStyle/>
                  <a:p>
                    <a:endParaRPr lang="en-US"/>
                  </a:p>
                </p:txBody>
              </p:sp>
            </p:grpSp>
            <p:sp>
              <p:nvSpPr>
                <p:cNvPr id="89123" name="Rectangle 52"/>
                <p:cNvSpPr>
                  <a:spLocks noChangeArrowheads="1"/>
                </p:cNvSpPr>
                <p:nvPr/>
              </p:nvSpPr>
              <p:spPr bwMode="auto">
                <a:xfrm flipV="1">
                  <a:off x="2938" y="3236"/>
                  <a:ext cx="48" cy="96"/>
                </a:xfrm>
                <a:prstGeom prst="rect">
                  <a:avLst/>
                </a:prstGeom>
                <a:solidFill>
                  <a:srgbClr val="00FF00"/>
                </a:solidFill>
                <a:ln w="9525">
                  <a:solidFill>
                    <a:schemeClr val="tx1"/>
                  </a:solidFill>
                  <a:miter lim="800000"/>
                  <a:headEnd/>
                  <a:tailEnd/>
                </a:ln>
              </p:spPr>
              <p:txBody>
                <a:bodyPr wrap="none" anchor="ctr"/>
                <a:lstStyle/>
                <a:p>
                  <a:endParaRPr lang="en-US"/>
                </a:p>
              </p:txBody>
            </p:sp>
          </p:grpSp>
          <p:grpSp>
            <p:nvGrpSpPr>
              <p:cNvPr id="89095" name="Group 35"/>
              <p:cNvGrpSpPr>
                <a:grpSpLocks/>
              </p:cNvGrpSpPr>
              <p:nvPr/>
            </p:nvGrpSpPr>
            <p:grpSpPr bwMode="auto">
              <a:xfrm>
                <a:off x="838200" y="4495800"/>
                <a:ext cx="2024063" cy="2051050"/>
                <a:chOff x="864" y="672"/>
                <a:chExt cx="1275" cy="1292"/>
              </a:xfrm>
            </p:grpSpPr>
            <p:sp>
              <p:nvSpPr>
                <p:cNvPr id="89110" name="AutoShape 36"/>
                <p:cNvSpPr>
                  <a:spLocks noChangeAspect="1" noChangeArrowheads="1" noTextEdit="1"/>
                </p:cNvSpPr>
                <p:nvPr/>
              </p:nvSpPr>
              <p:spPr bwMode="auto">
                <a:xfrm>
                  <a:off x="864" y="672"/>
                  <a:ext cx="1238" cy="1292"/>
                </a:xfrm>
                <a:prstGeom prst="rect">
                  <a:avLst/>
                </a:prstGeom>
                <a:noFill/>
                <a:ln w="9525">
                  <a:noFill/>
                  <a:miter lim="800000"/>
                  <a:headEnd/>
                  <a:tailEnd/>
                </a:ln>
              </p:spPr>
              <p:txBody>
                <a:bodyPr/>
                <a:lstStyle/>
                <a:p>
                  <a:endParaRPr lang="en-US"/>
                </a:p>
              </p:txBody>
            </p:sp>
            <p:sp>
              <p:nvSpPr>
                <p:cNvPr id="89111" name="Oval 37"/>
                <p:cNvSpPr>
                  <a:spLocks noChangeArrowheads="1"/>
                </p:cNvSpPr>
                <p:nvPr/>
              </p:nvSpPr>
              <p:spPr bwMode="auto">
                <a:xfrm>
                  <a:off x="1146" y="1872"/>
                  <a:ext cx="918" cy="90"/>
                </a:xfrm>
                <a:prstGeom prst="ellipse">
                  <a:avLst/>
                </a:prstGeom>
                <a:gradFill rotWithShape="1">
                  <a:gsLst>
                    <a:gs pos="0">
                      <a:srgbClr val="808080"/>
                    </a:gs>
                    <a:gs pos="100000">
                      <a:srgbClr val="616161"/>
                    </a:gs>
                  </a:gsLst>
                  <a:path path="shape">
                    <a:fillToRect l="50000" t="50000" r="50000" b="50000"/>
                  </a:path>
                </a:gradFill>
                <a:ln w="0">
                  <a:solidFill>
                    <a:srgbClr val="000000"/>
                  </a:solidFill>
                  <a:round/>
                  <a:headEnd/>
                  <a:tailEnd/>
                </a:ln>
              </p:spPr>
              <p:txBody>
                <a:bodyPr/>
                <a:lstStyle/>
                <a:p>
                  <a:endParaRPr lang="en-US"/>
                </a:p>
              </p:txBody>
            </p:sp>
            <p:sp>
              <p:nvSpPr>
                <p:cNvPr id="89112" name="Oval 38"/>
                <p:cNvSpPr>
                  <a:spLocks noChangeArrowheads="1"/>
                </p:cNvSpPr>
                <p:nvPr/>
              </p:nvSpPr>
              <p:spPr bwMode="auto">
                <a:xfrm>
                  <a:off x="1146" y="1872"/>
                  <a:ext cx="918" cy="90"/>
                </a:xfrm>
                <a:prstGeom prst="ellipse">
                  <a:avLst/>
                </a:prstGeom>
                <a:noFill/>
                <a:ln w="9525" cap="rnd">
                  <a:solidFill>
                    <a:srgbClr val="000000"/>
                  </a:solidFill>
                  <a:round/>
                  <a:headEnd/>
                  <a:tailEnd/>
                </a:ln>
              </p:spPr>
              <p:txBody>
                <a:bodyPr/>
                <a:lstStyle/>
                <a:p>
                  <a:endParaRPr lang="en-US"/>
                </a:p>
              </p:txBody>
            </p:sp>
            <p:sp>
              <p:nvSpPr>
                <p:cNvPr id="89113" name="Freeform 39"/>
                <p:cNvSpPr>
                  <a:spLocks/>
                </p:cNvSpPr>
                <p:nvPr/>
              </p:nvSpPr>
              <p:spPr bwMode="auto">
                <a:xfrm>
                  <a:off x="1536" y="1440"/>
                  <a:ext cx="192" cy="432"/>
                </a:xfrm>
                <a:custGeom>
                  <a:avLst/>
                  <a:gdLst>
                    <a:gd name="T0" fmla="*/ 2 w 818"/>
                    <a:gd name="T1" fmla="*/ 0 h 982"/>
                    <a:gd name="T2" fmla="*/ 3 w 818"/>
                    <a:gd name="T3" fmla="*/ 37 h 982"/>
                    <a:gd name="T4" fmla="*/ 3 w 818"/>
                    <a:gd name="T5" fmla="*/ 37 h 982"/>
                    <a:gd name="T6" fmla="*/ 0 w 818"/>
                    <a:gd name="T7" fmla="*/ 37 h 982"/>
                    <a:gd name="T8" fmla="*/ 0 w 818"/>
                    <a:gd name="T9" fmla="*/ 37 h 982"/>
                    <a:gd name="T10" fmla="*/ 0 w 818"/>
                    <a:gd name="T11" fmla="*/ 0 h 982"/>
                    <a:gd name="T12" fmla="*/ 2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gradFill rotWithShape="1">
                  <a:gsLst>
                    <a:gs pos="0">
                      <a:srgbClr val="3B3B3B"/>
                    </a:gs>
                    <a:gs pos="50000">
                      <a:srgbClr val="808080"/>
                    </a:gs>
                    <a:gs pos="100000">
                      <a:srgbClr val="3B3B3B"/>
                    </a:gs>
                  </a:gsLst>
                  <a:lin ang="0" scaled="1"/>
                </a:gradFill>
                <a:ln w="0">
                  <a:solidFill>
                    <a:srgbClr val="000000"/>
                  </a:solidFill>
                  <a:round/>
                  <a:headEnd/>
                  <a:tailEnd/>
                </a:ln>
              </p:spPr>
              <p:txBody>
                <a:bodyPr/>
                <a:lstStyle/>
                <a:p>
                  <a:endParaRPr lang="en-US"/>
                </a:p>
              </p:txBody>
            </p:sp>
            <p:sp>
              <p:nvSpPr>
                <p:cNvPr id="89114" name="Freeform 40"/>
                <p:cNvSpPr>
                  <a:spLocks/>
                </p:cNvSpPr>
                <p:nvPr/>
              </p:nvSpPr>
              <p:spPr bwMode="auto">
                <a:xfrm>
                  <a:off x="1536" y="1440"/>
                  <a:ext cx="192" cy="432"/>
                </a:xfrm>
                <a:custGeom>
                  <a:avLst/>
                  <a:gdLst>
                    <a:gd name="T0" fmla="*/ 2 w 818"/>
                    <a:gd name="T1" fmla="*/ 0 h 982"/>
                    <a:gd name="T2" fmla="*/ 3 w 818"/>
                    <a:gd name="T3" fmla="*/ 37 h 982"/>
                    <a:gd name="T4" fmla="*/ 3 w 818"/>
                    <a:gd name="T5" fmla="*/ 37 h 982"/>
                    <a:gd name="T6" fmla="*/ 0 w 818"/>
                    <a:gd name="T7" fmla="*/ 37 h 982"/>
                    <a:gd name="T8" fmla="*/ 0 w 818"/>
                    <a:gd name="T9" fmla="*/ 37 h 982"/>
                    <a:gd name="T10" fmla="*/ 0 w 818"/>
                    <a:gd name="T11" fmla="*/ 0 h 982"/>
                    <a:gd name="T12" fmla="*/ 2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noFill/>
                <a:ln w="9525" cap="rnd">
                  <a:solidFill>
                    <a:srgbClr val="000000"/>
                  </a:solidFill>
                  <a:round/>
                  <a:headEnd/>
                  <a:tailEnd/>
                </a:ln>
              </p:spPr>
              <p:txBody>
                <a:bodyPr/>
                <a:lstStyle/>
                <a:p>
                  <a:endParaRPr lang="en-US"/>
                </a:p>
              </p:txBody>
            </p:sp>
            <p:sp>
              <p:nvSpPr>
                <p:cNvPr id="89115" name="Freeform 41"/>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solidFill>
                  <a:srgbClr val="808080"/>
                </a:solidFill>
                <a:ln w="9525">
                  <a:noFill/>
                  <a:round/>
                  <a:headEnd/>
                  <a:tailEnd/>
                </a:ln>
              </p:spPr>
              <p:txBody>
                <a:bodyPr/>
                <a:lstStyle/>
                <a:p>
                  <a:endParaRPr lang="en-US"/>
                </a:p>
              </p:txBody>
            </p:sp>
            <p:sp>
              <p:nvSpPr>
                <p:cNvPr id="89116" name="Freeform 42"/>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noFill/>
                <a:ln w="9525" cap="rnd">
                  <a:solidFill>
                    <a:srgbClr val="000000"/>
                  </a:solidFill>
                  <a:round/>
                  <a:headEnd/>
                  <a:tailEnd/>
                </a:ln>
              </p:spPr>
              <p:txBody>
                <a:bodyPr/>
                <a:lstStyle/>
                <a:p>
                  <a:endParaRPr lang="en-US"/>
                </a:p>
              </p:txBody>
            </p:sp>
            <p:sp>
              <p:nvSpPr>
                <p:cNvPr id="89117" name="Freeform 43"/>
                <p:cNvSpPr>
                  <a:spLocks/>
                </p:cNvSpPr>
                <p:nvPr/>
              </p:nvSpPr>
              <p:spPr bwMode="auto">
                <a:xfrm>
                  <a:off x="1078" y="748"/>
                  <a:ext cx="1061" cy="788"/>
                </a:xfrm>
                <a:custGeom>
                  <a:avLst/>
                  <a:gdLst>
                    <a:gd name="T0" fmla="*/ 0 w 2830"/>
                    <a:gd name="T1" fmla="*/ 40 h 2103"/>
                    <a:gd name="T2" fmla="*/ 0 w 2830"/>
                    <a:gd name="T3" fmla="*/ 42 h 2103"/>
                    <a:gd name="T4" fmla="*/ 0 w 2830"/>
                    <a:gd name="T5" fmla="*/ 42 h 2103"/>
                    <a:gd name="T6" fmla="*/ 51 w 2830"/>
                    <a:gd name="T7" fmla="*/ 42 h 2103"/>
                    <a:gd name="T8" fmla="*/ 56 w 2830"/>
                    <a:gd name="T9" fmla="*/ 0 h 2103"/>
                    <a:gd name="T10" fmla="*/ 54 w 2830"/>
                    <a:gd name="T11" fmla="*/ 0 h 2103"/>
                    <a:gd name="T12" fmla="*/ 49 w 2830"/>
                    <a:gd name="T13" fmla="*/ 40 h 2103"/>
                    <a:gd name="T14" fmla="*/ 0 w 2830"/>
                    <a:gd name="T15" fmla="*/ 4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solidFill>
                  <a:srgbClr val="9A9A9A"/>
                </a:solidFill>
                <a:ln w="0">
                  <a:solidFill>
                    <a:srgbClr val="000000"/>
                  </a:solidFill>
                  <a:round/>
                  <a:headEnd/>
                  <a:tailEnd/>
                </a:ln>
              </p:spPr>
              <p:txBody>
                <a:bodyPr/>
                <a:lstStyle/>
                <a:p>
                  <a:endParaRPr lang="en-US"/>
                </a:p>
              </p:txBody>
            </p:sp>
            <p:sp>
              <p:nvSpPr>
                <p:cNvPr id="89118" name="Freeform 44"/>
                <p:cNvSpPr>
                  <a:spLocks/>
                </p:cNvSpPr>
                <p:nvPr/>
              </p:nvSpPr>
              <p:spPr bwMode="auto">
                <a:xfrm>
                  <a:off x="1078" y="748"/>
                  <a:ext cx="1061" cy="788"/>
                </a:xfrm>
                <a:custGeom>
                  <a:avLst/>
                  <a:gdLst>
                    <a:gd name="T0" fmla="*/ 0 w 2830"/>
                    <a:gd name="T1" fmla="*/ 40 h 2103"/>
                    <a:gd name="T2" fmla="*/ 0 w 2830"/>
                    <a:gd name="T3" fmla="*/ 42 h 2103"/>
                    <a:gd name="T4" fmla="*/ 0 w 2830"/>
                    <a:gd name="T5" fmla="*/ 42 h 2103"/>
                    <a:gd name="T6" fmla="*/ 51 w 2830"/>
                    <a:gd name="T7" fmla="*/ 42 h 2103"/>
                    <a:gd name="T8" fmla="*/ 56 w 2830"/>
                    <a:gd name="T9" fmla="*/ 0 h 2103"/>
                    <a:gd name="T10" fmla="*/ 54 w 2830"/>
                    <a:gd name="T11" fmla="*/ 0 h 2103"/>
                    <a:gd name="T12" fmla="*/ 49 w 2830"/>
                    <a:gd name="T13" fmla="*/ 40 h 2103"/>
                    <a:gd name="T14" fmla="*/ 0 w 2830"/>
                    <a:gd name="T15" fmla="*/ 40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noFill/>
                <a:ln w="9525" cap="rnd">
                  <a:solidFill>
                    <a:srgbClr val="000000"/>
                  </a:solidFill>
                  <a:round/>
                  <a:headEnd/>
                  <a:tailEnd/>
                </a:ln>
              </p:spPr>
              <p:txBody>
                <a:bodyPr/>
                <a:lstStyle/>
                <a:p>
                  <a:endParaRPr lang="en-US"/>
                </a:p>
              </p:txBody>
            </p:sp>
            <p:sp>
              <p:nvSpPr>
                <p:cNvPr id="89119" name="Freeform 45"/>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solidFill>
                  <a:srgbClr val="00FFFF"/>
                </a:solidFill>
                <a:ln w="9525">
                  <a:noFill/>
                  <a:round/>
                  <a:headEnd/>
                  <a:tailEnd/>
                </a:ln>
              </p:spPr>
              <p:txBody>
                <a:bodyPr/>
                <a:lstStyle/>
                <a:p>
                  <a:endParaRPr lang="en-US"/>
                </a:p>
              </p:txBody>
            </p:sp>
            <p:sp>
              <p:nvSpPr>
                <p:cNvPr id="89120" name="Freeform 46"/>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noFill/>
                <a:ln w="3175" cap="rnd">
                  <a:solidFill>
                    <a:srgbClr val="000000"/>
                  </a:solidFill>
                  <a:round/>
                  <a:headEnd/>
                  <a:tailEnd/>
                </a:ln>
              </p:spPr>
              <p:txBody>
                <a:bodyPr/>
                <a:lstStyle/>
                <a:p>
                  <a:endParaRPr lang="en-US"/>
                </a:p>
              </p:txBody>
            </p:sp>
          </p:grpSp>
        </p:grpSp>
        <p:sp>
          <p:nvSpPr>
            <p:cNvPr id="281" name="Text Box 3"/>
            <p:cNvSpPr txBox="1">
              <a:spLocks noChangeArrowheads="1"/>
            </p:cNvSpPr>
            <p:nvPr/>
          </p:nvSpPr>
          <p:spPr bwMode="blackWhite">
            <a:xfrm>
              <a:off x="6885197" y="5565955"/>
              <a:ext cx="800140" cy="369332"/>
            </a:xfrm>
            <a:prstGeom prst="rect">
              <a:avLst/>
            </a:prstGeom>
            <a:solidFill>
              <a:srgbClr val="D62E00"/>
            </a:solidFill>
            <a:ln w="9525">
              <a:solidFill>
                <a:srgbClr val="333399"/>
              </a:solidFill>
              <a:miter lim="800000"/>
              <a:headEnd/>
              <a:tailEnd/>
            </a:ln>
            <a:effectLst>
              <a:outerShdw dist="35921" dir="2700000" algn="ctr" rotWithShape="0">
                <a:srgbClr val="C0C0C0"/>
              </a:outerShdw>
            </a:effectLst>
          </p:spPr>
          <p:txBody>
            <a:bodyPr>
              <a:spAutoFit/>
            </a:bodyPr>
            <a:lstStyle/>
            <a:p>
              <a:pPr algn="ctr">
                <a:defRPr/>
              </a:pPr>
              <a:r>
                <a:rPr lang="en-US" dirty="0">
                  <a:solidFill>
                    <a:schemeClr val="accent1">
                      <a:lumMod val="20000"/>
                      <a:lumOff val="80000"/>
                    </a:schemeClr>
                  </a:solidFill>
                  <a:latin typeface="+mn-lt"/>
                </a:rPr>
                <a:t>F12</a:t>
              </a:r>
            </a:p>
          </p:txBody>
        </p:sp>
        <p:sp>
          <p:nvSpPr>
            <p:cNvPr id="284" name="Freeform 120"/>
            <p:cNvSpPr>
              <a:spLocks/>
            </p:cNvSpPr>
            <p:nvPr/>
          </p:nvSpPr>
          <p:spPr bwMode="blackWhite">
            <a:xfrm rot="20181011" flipH="1" flipV="1">
              <a:off x="6813757" y="5794555"/>
              <a:ext cx="1447872" cy="331788"/>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chemeClr val="accent2">
                    <a:gamma/>
                    <a:tint val="47451"/>
                    <a:invGamma/>
                  </a:schemeClr>
                </a:gs>
                <a:gs pos="100000">
                  <a:schemeClr val="accent2"/>
                </a:gs>
              </a:gsLst>
              <a:lin ang="2700000" scaled="1"/>
            </a:gradFill>
            <a:ln w="6350" cap="flat" cmpd="sng">
              <a:solidFill>
                <a:srgbClr val="800080"/>
              </a:solidFill>
              <a:prstDash val="solid"/>
              <a:round/>
              <a:headEnd type="none" w="med" len="med"/>
              <a:tailEnd type="none" w="med" len="med"/>
            </a:ln>
            <a:effectLst>
              <a:outerShdw dist="52363" dir="6242175" algn="ctr" rotWithShape="0">
                <a:srgbClr val="C0C0C0"/>
              </a:outerShdw>
            </a:effectLst>
          </p:spPr>
          <p:txBody>
            <a:bodyPr tIns="27432" bIns="27432" anchor="ctr">
              <a:spAutoFit/>
            </a:bodyPr>
            <a:lstStyle/>
            <a:p>
              <a:pPr>
                <a:defRPr/>
              </a:pPr>
              <a:endParaRPr lang="en-US"/>
            </a:p>
          </p:txBody>
        </p:sp>
      </p:grpSp>
      <p:grpSp>
        <p:nvGrpSpPr>
          <p:cNvPr id="89096" name="Group 225"/>
          <p:cNvGrpSpPr>
            <a:grpSpLocks/>
          </p:cNvGrpSpPr>
          <p:nvPr/>
        </p:nvGrpSpPr>
        <p:grpSpPr bwMode="auto">
          <a:xfrm>
            <a:off x="10491701" y="4619626"/>
            <a:ext cx="1428379" cy="627063"/>
            <a:chOff x="7085777" y="2143116"/>
            <a:chExt cx="1071570" cy="627062"/>
          </a:xfrm>
        </p:grpSpPr>
        <p:sp>
          <p:nvSpPr>
            <p:cNvPr id="230" name="AutoShape 118"/>
            <p:cNvSpPr>
              <a:spLocks noChangeArrowheads="1"/>
            </p:cNvSpPr>
            <p:nvPr/>
          </p:nvSpPr>
          <p:spPr bwMode="blackWhite">
            <a:xfrm>
              <a:off x="7144515" y="2143116"/>
              <a:ext cx="928693" cy="627062"/>
            </a:xfrm>
            <a:prstGeom prst="can">
              <a:avLst>
                <a:gd name="adj" fmla="val 37500"/>
              </a:avLst>
            </a:prstGeom>
            <a:gradFill rotWithShape="0">
              <a:gsLst>
                <a:gs pos="0">
                  <a:srgbClr val="6590FD">
                    <a:gamma/>
                    <a:shade val="66275"/>
                    <a:invGamma/>
                  </a:srgbClr>
                </a:gs>
                <a:gs pos="50000">
                  <a:srgbClr val="6590FD"/>
                </a:gs>
                <a:gs pos="100000">
                  <a:srgbClr val="6590FD">
                    <a:gamma/>
                    <a:shade val="66275"/>
                    <a:invGamma/>
                  </a:srgbClr>
                </a:gs>
              </a:gsLst>
              <a:lin ang="0" scaled="1"/>
            </a:gradFill>
            <a:ln w="12700">
              <a:solidFill>
                <a:srgbClr val="000000"/>
              </a:solidFill>
              <a:prstDash val="dash"/>
              <a:round/>
              <a:headEnd/>
              <a:tailEnd/>
            </a:ln>
            <a:effectLst/>
          </p:spPr>
          <p:txBody>
            <a:bodyPr tIns="0"/>
            <a:lstStyle/>
            <a:p>
              <a:pPr algn="ctr">
                <a:defRPr/>
              </a:pPr>
              <a:endParaRPr lang="en-US">
                <a:solidFill>
                  <a:schemeClr val="bg1"/>
                </a:solidFill>
                <a:effectLst>
                  <a:outerShdw blurRad="38100" dist="38100" dir="2700000" algn="tl">
                    <a:srgbClr val="000000"/>
                  </a:outerShdw>
                </a:effectLst>
                <a:latin typeface="Arial Narrow" pitchFamily="34" charset="0"/>
              </a:endParaRPr>
            </a:p>
          </p:txBody>
        </p:sp>
        <p:sp>
          <p:nvSpPr>
            <p:cNvPr id="231" name="TextBox 230"/>
            <p:cNvSpPr txBox="1"/>
            <p:nvPr/>
          </p:nvSpPr>
          <p:spPr>
            <a:xfrm>
              <a:off x="7085777" y="2379654"/>
              <a:ext cx="1071570" cy="277812"/>
            </a:xfrm>
            <a:prstGeom prst="rect">
              <a:avLst/>
            </a:prstGeom>
            <a:noFill/>
          </p:spPr>
          <p:txBody>
            <a:bodyPr>
              <a:spAutoFit/>
            </a:bodyPr>
            <a:lstStyle/>
            <a:p>
              <a:pPr algn="ctr">
                <a:defRPr/>
              </a:pPr>
              <a:r>
                <a:rPr lang="en-US" sz="1200" dirty="0">
                  <a:solidFill>
                    <a:schemeClr val="accent1">
                      <a:lumMod val="20000"/>
                      <a:lumOff val="80000"/>
                    </a:schemeClr>
                  </a:solidFill>
                </a:rPr>
                <a:t>MDT </a:t>
              </a:r>
              <a:r>
                <a:rPr lang="en-US" sz="1200" dirty="0" err="1">
                  <a:solidFill>
                    <a:schemeClr val="accent1">
                      <a:lumMod val="20000"/>
                      <a:lumOff val="80000"/>
                    </a:schemeClr>
                  </a:solidFill>
                </a:rPr>
                <a:t>WinPE</a:t>
              </a:r>
              <a:endParaRPr lang="en-US" sz="1200" dirty="0">
                <a:solidFill>
                  <a:schemeClr val="accent1">
                    <a:lumMod val="20000"/>
                    <a:lumOff val="80000"/>
                  </a:schemeClr>
                </a:solidFill>
              </a:endParaRPr>
            </a:p>
          </p:txBody>
        </p:sp>
      </p:grpSp>
      <p:grpSp>
        <p:nvGrpSpPr>
          <p:cNvPr id="89097" name="Group 231"/>
          <p:cNvGrpSpPr>
            <a:grpSpLocks/>
          </p:cNvGrpSpPr>
          <p:nvPr/>
        </p:nvGrpSpPr>
        <p:grpSpPr bwMode="auto">
          <a:xfrm>
            <a:off x="4887226" y="2603500"/>
            <a:ext cx="2294956" cy="2293938"/>
            <a:chOff x="3666420" y="2602891"/>
            <a:chExt cx="1721339" cy="2294757"/>
          </a:xfrm>
        </p:grpSpPr>
        <p:sp>
          <p:nvSpPr>
            <p:cNvPr id="233" name="Freeform 120"/>
            <p:cNvSpPr>
              <a:spLocks/>
            </p:cNvSpPr>
            <p:nvPr/>
          </p:nvSpPr>
          <p:spPr bwMode="blackWhite">
            <a:xfrm rot="7766397" flipH="1" flipV="1">
              <a:off x="4115722" y="3625611"/>
              <a:ext cx="2294757" cy="249317"/>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chemeClr val="accent2">
                    <a:gamma/>
                    <a:tint val="47451"/>
                    <a:invGamma/>
                  </a:schemeClr>
                </a:gs>
                <a:gs pos="100000">
                  <a:schemeClr val="accent2"/>
                </a:gs>
              </a:gsLst>
              <a:lin ang="2700000" scaled="1"/>
            </a:gradFill>
            <a:ln w="6350" cap="flat" cmpd="sng">
              <a:solidFill>
                <a:srgbClr val="800080"/>
              </a:solidFill>
              <a:prstDash val="solid"/>
              <a:round/>
              <a:headEnd type="none" w="med" len="med"/>
              <a:tailEnd type="none" w="med" len="med"/>
            </a:ln>
            <a:effectLst>
              <a:outerShdw dist="52363" dir="6242175" algn="ctr" rotWithShape="0">
                <a:srgbClr val="C0C0C0"/>
              </a:outerShdw>
            </a:effectLst>
          </p:spPr>
          <p:txBody>
            <a:bodyPr tIns="27432" bIns="27432" anchor="ctr">
              <a:spAutoFit/>
            </a:bodyPr>
            <a:lstStyle/>
            <a:p>
              <a:pPr>
                <a:defRPr/>
              </a:pPr>
              <a:endParaRPr lang="en-US"/>
            </a:p>
          </p:txBody>
        </p:sp>
        <p:sp>
          <p:nvSpPr>
            <p:cNvPr id="236" name="Text Box 117"/>
            <p:cNvSpPr txBox="1">
              <a:spLocks noChangeArrowheads="1"/>
            </p:cNvSpPr>
            <p:nvPr/>
          </p:nvSpPr>
          <p:spPr bwMode="blackWhite">
            <a:xfrm>
              <a:off x="3666420" y="3344519"/>
              <a:ext cx="1206185" cy="369464"/>
            </a:xfrm>
            <a:prstGeom prst="rect">
              <a:avLst/>
            </a:prstGeom>
            <a:solidFill>
              <a:srgbClr val="F27F00"/>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a:defRPr/>
              </a:pPr>
              <a:r>
                <a:rPr lang="en-US" sz="1800" dirty="0">
                  <a:solidFill>
                    <a:schemeClr val="accent1">
                      <a:lumMod val="20000"/>
                      <a:lumOff val="80000"/>
                    </a:schemeClr>
                  </a:solidFill>
                  <a:latin typeface="Arial Narrow" pitchFamily="34" charset="0"/>
                </a:rPr>
                <a:t>Download Image</a:t>
              </a:r>
            </a:p>
          </p:txBody>
        </p:sp>
      </p:grpSp>
      <p:sp>
        <p:nvSpPr>
          <p:cNvPr id="238" name="Freeform 120"/>
          <p:cNvSpPr>
            <a:spLocks/>
          </p:cNvSpPr>
          <p:nvPr/>
        </p:nvSpPr>
        <p:spPr bwMode="blackWhite">
          <a:xfrm rot="6309349">
            <a:off x="6656453" y="4199426"/>
            <a:ext cx="2441575" cy="332399"/>
          </a:xfrm>
          <a:custGeom>
            <a:avLst/>
            <a:gdLst/>
            <a:ahLst/>
            <a:cxnLst>
              <a:cxn ang="0">
                <a:pos x="115" y="20"/>
              </a:cxn>
              <a:cxn ang="0">
                <a:pos x="0" y="428"/>
              </a:cxn>
              <a:cxn ang="0">
                <a:pos x="384" y="449"/>
              </a:cxn>
              <a:cxn ang="0">
                <a:pos x="299" y="314"/>
              </a:cxn>
              <a:cxn ang="0">
                <a:pos x="700" y="177"/>
              </a:cxn>
              <a:cxn ang="0">
                <a:pos x="1498" y="374"/>
              </a:cxn>
              <a:cxn ang="0">
                <a:pos x="750" y="28"/>
              </a:cxn>
              <a:cxn ang="0">
                <a:pos x="181" y="140"/>
              </a:cxn>
              <a:cxn ang="0">
                <a:pos x="115" y="20"/>
              </a:cxn>
            </a:cxnLst>
            <a:rect l="0" t="0" r="r" b="b"/>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chemeClr val="accent2">
                  <a:gamma/>
                  <a:tint val="47451"/>
                  <a:invGamma/>
                </a:schemeClr>
              </a:gs>
              <a:gs pos="100000">
                <a:schemeClr val="accent2"/>
              </a:gs>
            </a:gsLst>
            <a:lin ang="2700000" scaled="1"/>
          </a:gradFill>
          <a:ln w="6350" cap="flat" cmpd="sng">
            <a:solidFill>
              <a:srgbClr val="800080"/>
            </a:solidFill>
            <a:prstDash val="solid"/>
            <a:round/>
            <a:headEnd type="none" w="med" len="med"/>
            <a:tailEnd type="none" w="med" len="med"/>
          </a:ln>
          <a:effectLst>
            <a:outerShdw dist="52363" dir="6242175" algn="ctr" rotWithShape="0">
              <a:srgbClr val="C0C0C0"/>
            </a:outerShdw>
          </a:effectLst>
        </p:spPr>
        <p:txBody>
          <a:bodyPr tIns="27432" bIns="27432" anchor="ctr">
            <a:spAutoFit/>
          </a:bodyPr>
          <a:lstStyle/>
          <a:p>
            <a:pPr>
              <a:defRPr/>
            </a:pPr>
            <a:endParaRPr lang="en-US"/>
          </a:p>
        </p:txBody>
      </p:sp>
      <p:sp>
        <p:nvSpPr>
          <p:cNvPr id="182" name="TextBox 181"/>
          <p:cNvSpPr txBox="1"/>
          <p:nvPr/>
        </p:nvSpPr>
        <p:spPr>
          <a:xfrm>
            <a:off x="627364" y="5472955"/>
            <a:ext cx="3800046" cy="646331"/>
          </a:xfrm>
          <a:prstGeom prst="rect">
            <a:avLst/>
          </a:prstGeom>
          <a:noFill/>
        </p:spPr>
        <p:txBody>
          <a:bodyPr wrap="square" rtlCol="0">
            <a:spAutoFit/>
          </a:bodyPr>
          <a:lstStyle/>
          <a:p>
            <a:r>
              <a:rPr lang="en-US" b="1" dirty="0" smtClean="0">
                <a:effectLst/>
              </a:rPr>
              <a:t>MDT can use WDS Multicast feature</a:t>
            </a:r>
            <a:endParaRPr lang="en-US" b="1" dirty="0">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9" presetClass="entr" presetSubtype="0"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dissolve">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par>
                          <p:cTn id="19" fill="hold">
                            <p:stCondLst>
                              <p:cond delay="0"/>
                            </p:stCondLst>
                            <p:childTnLst>
                              <p:par>
                                <p:cTn id="20" presetID="42" presetClass="path" presetSubtype="0" accel="50000" decel="50000" fill="hold" nodeType="afterEffect">
                                  <p:stCondLst>
                                    <p:cond delay="0"/>
                                  </p:stCondLst>
                                  <p:childTnLst>
                                    <p:animMotion origin="layout" path="M 0.0033 0.00231 L 0.08733 0.36162 " pathEditMode="relative" rAng="0" ptsTypes="AA">
                                      <p:cBhvr>
                                        <p:cTn id="21" dur="2000" fill="hold"/>
                                        <p:tgtEl>
                                          <p:spTgt spid="30"/>
                                        </p:tgtEl>
                                        <p:attrNameLst>
                                          <p:attrName>ppt_x</p:attrName>
                                          <p:attrName>ppt_y</p:attrName>
                                        </p:attrNameLst>
                                      </p:cBhvr>
                                      <p:rCtr x="4200" y="18000"/>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childTnLst>
                                </p:cTn>
                              </p:par>
                            </p:childTnLst>
                          </p:cTn>
                        </p:par>
                        <p:par>
                          <p:cTn id="26" fill="hold">
                            <p:stCondLst>
                              <p:cond delay="0"/>
                            </p:stCondLst>
                            <p:childTnLst>
                              <p:par>
                                <p:cTn id="27" presetID="1" presetClass="exit" presetSubtype="0" fill="hold" nodeType="afterEffect">
                                  <p:stCondLst>
                                    <p:cond delay="0"/>
                                  </p:stCondLst>
                                  <p:childTnLst>
                                    <p:set>
                                      <p:cBhvr>
                                        <p:cTn id="28" dur="1" fill="hold">
                                          <p:stCondLst>
                                            <p:cond delay="0"/>
                                          </p:stCondLst>
                                        </p:cTn>
                                        <p:tgtEl>
                                          <p:spTgt spid="3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890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nodeType="clickEffect">
                                  <p:stCondLst>
                                    <p:cond delay="0"/>
                                  </p:stCondLst>
                                  <p:childTnLst>
                                    <p:animMotion origin="layout" path="M 5.55556E-7 -8.67052E-7 L -0.3625 0.1415 " pathEditMode="relative" rAng="0" ptsTypes="AA">
                                      <p:cBhvr>
                                        <p:cTn id="34" dur="2000" fill="hold"/>
                                        <p:tgtEl>
                                          <p:spTgt spid="89096"/>
                                        </p:tgtEl>
                                        <p:attrNameLst>
                                          <p:attrName>ppt_x</p:attrName>
                                          <p:attrName>ppt_y</p:attrName>
                                        </p:attrNameLst>
                                      </p:cBhvr>
                                      <p:rCtr x="-18100" y="7100"/>
                                    </p:animMotion>
                                  </p:childTnLst>
                                </p:cTn>
                              </p:par>
                            </p:childTnLst>
                          </p:cTn>
                        </p:par>
                        <p:par>
                          <p:cTn id="35" fill="hold">
                            <p:stCondLst>
                              <p:cond delay="2000"/>
                            </p:stCondLst>
                            <p:childTnLst>
                              <p:par>
                                <p:cTn id="36" presetID="1" presetClass="entr" presetSubtype="0" fill="hold" nodeType="afterEffect">
                                  <p:stCondLst>
                                    <p:cond delay="0"/>
                                  </p:stCondLst>
                                  <p:childTnLst>
                                    <p:set>
                                      <p:cBhvr>
                                        <p:cTn id="37" dur="1" fill="hold">
                                          <p:stCondLst>
                                            <p:cond delay="0"/>
                                          </p:stCondLst>
                                        </p:cTn>
                                        <p:tgtEl>
                                          <p:spTgt spid="238"/>
                                        </p:tgtEl>
                                        <p:attrNameLst>
                                          <p:attrName>style.visibility</p:attrName>
                                        </p:attrNameLst>
                                      </p:cBhvr>
                                      <p:to>
                                        <p:strVal val="visible"/>
                                      </p:to>
                                    </p:set>
                                  </p:childTnLst>
                                </p:cTn>
                              </p:par>
                            </p:childTnLst>
                          </p:cTn>
                        </p:par>
                        <p:par>
                          <p:cTn id="38" fill="hold">
                            <p:stCondLst>
                              <p:cond delay="2000"/>
                            </p:stCondLst>
                            <p:childTnLst>
                              <p:par>
                                <p:cTn id="39" presetID="1" presetClass="entr" presetSubtype="0" fill="hold" nodeType="afterEffect">
                                  <p:stCondLst>
                                    <p:cond delay="1500"/>
                                  </p:stCondLst>
                                  <p:childTnLst>
                                    <p:set>
                                      <p:cBhvr>
                                        <p:cTn id="40" dur="1" fill="hold">
                                          <p:stCondLst>
                                            <p:cond delay="0"/>
                                          </p:stCondLst>
                                        </p:cTn>
                                        <p:tgtEl>
                                          <p:spTgt spid="8909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82"/>
                                        </p:tgtEl>
                                        <p:attrNameLst>
                                          <p:attrName>style.visibility</p:attrName>
                                        </p:attrNameLst>
                                      </p:cBhvr>
                                      <p:to>
                                        <p:strVal val="visible"/>
                                      </p:to>
                                    </p:set>
                                    <p:animEffect transition="in" filter="dissolve">
                                      <p:cBhvr>
                                        <p:cTn id="45"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dirty="0"/>
              <a:t>What </a:t>
            </a:r>
            <a:r>
              <a:rPr lang="en-US" dirty="0" smtClean="0"/>
              <a:t>We Covered</a:t>
            </a:r>
          </a:p>
        </p:txBody>
      </p:sp>
      <p:sp>
        <p:nvSpPr>
          <p:cNvPr id="4099" name="Rectangle 3"/>
          <p:cNvSpPr>
            <a:spLocks noGrp="1" noChangeArrowheads="1"/>
          </p:cNvSpPr>
          <p:nvPr>
            <p:ph type="body" idx="1"/>
          </p:nvPr>
        </p:nvSpPr>
        <p:spPr>
          <a:xfrm>
            <a:off x="519113" y="1447800"/>
            <a:ext cx="11149012" cy="5792355"/>
          </a:xfrm>
        </p:spPr>
        <p:txBody>
          <a:bodyPr/>
          <a:lstStyle/>
          <a:p>
            <a:pPr eaLnBrk="1" hangingPunct="1"/>
            <a:r>
              <a:rPr lang="en-US" dirty="0" smtClean="0"/>
              <a:t>Installation and configuration issues</a:t>
            </a:r>
          </a:p>
          <a:p>
            <a:pPr lvl="1"/>
            <a:r>
              <a:rPr lang="en-US" dirty="0" smtClean="0"/>
              <a:t>WDS and other services</a:t>
            </a:r>
          </a:p>
          <a:p>
            <a:pPr lvl="2"/>
            <a:r>
              <a:rPr lang="en-US" dirty="0" smtClean="0"/>
              <a:t>DNS and DHCP</a:t>
            </a:r>
          </a:p>
          <a:p>
            <a:pPr lvl="1"/>
            <a:r>
              <a:rPr lang="en-US" dirty="0" err="1" smtClean="0"/>
              <a:t>WinPE</a:t>
            </a:r>
            <a:r>
              <a:rPr lang="en-US" dirty="0" smtClean="0"/>
              <a:t> problems</a:t>
            </a:r>
          </a:p>
          <a:p>
            <a:pPr lvl="1"/>
            <a:r>
              <a:rPr lang="en-US" dirty="0" smtClean="0"/>
              <a:t>PXE Boot </a:t>
            </a:r>
          </a:p>
          <a:p>
            <a:r>
              <a:rPr lang="en-US" dirty="0" smtClean="0"/>
              <a:t>Create an Image to Deploy</a:t>
            </a:r>
          </a:p>
          <a:p>
            <a:r>
              <a:rPr lang="en-US" dirty="0" smtClean="0"/>
              <a:t>Deploy an Image</a:t>
            </a:r>
          </a:p>
          <a:p>
            <a:pPr lvl="1"/>
            <a:r>
              <a:rPr lang="en-US" dirty="0" smtClean="0"/>
              <a:t>Known client settings not recognized</a:t>
            </a:r>
          </a:p>
          <a:p>
            <a:pPr lvl="1"/>
            <a:r>
              <a:rPr lang="en-US" dirty="0" smtClean="0"/>
              <a:t>Multicast issues</a:t>
            </a:r>
          </a:p>
          <a:p>
            <a:pPr marL="514350" indent="-514350">
              <a:buNone/>
            </a:pPr>
            <a:endParaRPr lang="en-US" dirty="0" smtClean="0"/>
          </a:p>
          <a:p>
            <a:pPr lvl="1"/>
            <a:endParaRPr lang="en-US" dirty="0" smtClean="0"/>
          </a:p>
          <a:p>
            <a:pPr lvl="1"/>
            <a:endParaRPr lang="en-US" dirty="0" smtClean="0"/>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Wrapping IT </a:t>
            </a:r>
            <a:r>
              <a:rPr lang="en-US" dirty="0" smtClean="0"/>
              <a:t>UP..</a:t>
            </a:r>
            <a:endParaRPr lang="en-US" dirty="0"/>
          </a:p>
        </p:txBody>
      </p:sp>
      <p:sp>
        <p:nvSpPr>
          <p:cNvPr id="3" name="Content Placeholder 2"/>
          <p:cNvSpPr>
            <a:spLocks noGrp="1"/>
          </p:cNvSpPr>
          <p:nvPr>
            <p:ph type="body" idx="1"/>
          </p:nvPr>
        </p:nvSpPr>
        <p:spPr>
          <a:xfrm>
            <a:off x="519113" y="1447800"/>
            <a:ext cx="11149012" cy="4438138"/>
          </a:xfrm>
        </p:spPr>
        <p:txBody>
          <a:bodyPr/>
          <a:lstStyle/>
          <a:p>
            <a:r>
              <a:rPr lang="en-US" dirty="0" smtClean="0"/>
              <a:t>Look for upcoming articles from Windows </a:t>
            </a:r>
            <a:r>
              <a:rPr lang="en-US" dirty="0" err="1" smtClean="0"/>
              <a:t>ITPro</a:t>
            </a:r>
            <a:r>
              <a:rPr lang="en-US" dirty="0" smtClean="0"/>
              <a:t> magazine</a:t>
            </a:r>
          </a:p>
          <a:p>
            <a:pPr lvl="1"/>
            <a:r>
              <a:rPr lang="en-US" dirty="0" smtClean="0"/>
              <a:t>.</a:t>
            </a:r>
            <a:r>
              <a:rPr lang="en-US" dirty="0" err="1" smtClean="0"/>
              <a:t>vhd</a:t>
            </a:r>
            <a:r>
              <a:rPr lang="en-US" dirty="0" smtClean="0"/>
              <a:t> </a:t>
            </a:r>
            <a:r>
              <a:rPr lang="en-US" dirty="0" err="1" smtClean="0"/>
              <a:t>vs</a:t>
            </a:r>
            <a:r>
              <a:rPr lang="en-US" dirty="0" smtClean="0"/>
              <a:t> .</a:t>
            </a:r>
            <a:r>
              <a:rPr lang="en-US" dirty="0" err="1" smtClean="0"/>
              <a:t>wim</a:t>
            </a:r>
            <a:r>
              <a:rPr lang="en-US" dirty="0" smtClean="0"/>
              <a:t> image formats</a:t>
            </a:r>
          </a:p>
          <a:p>
            <a:r>
              <a:rPr lang="en-US" dirty="0" err="1" smtClean="0"/>
              <a:t>TrainSignal</a:t>
            </a:r>
            <a:r>
              <a:rPr lang="en-US" dirty="0" smtClean="0"/>
              <a:t> Video</a:t>
            </a:r>
          </a:p>
          <a:p>
            <a:pPr lvl="1"/>
            <a:r>
              <a:rPr lang="en-US" dirty="0" smtClean="0"/>
              <a:t>Promo sessions – taste of their authors</a:t>
            </a:r>
          </a:p>
          <a:p>
            <a:pPr lvl="1"/>
            <a:r>
              <a:rPr lang="en-US" dirty="0" smtClean="0"/>
              <a:t>$1000 daily gift card give away at the booth</a:t>
            </a:r>
          </a:p>
          <a:p>
            <a:pPr lvl="2"/>
            <a:r>
              <a:rPr lang="en-US" dirty="0" smtClean="0"/>
              <a:t>$5,000 on Thursday</a:t>
            </a:r>
          </a:p>
          <a:p>
            <a:pPr lvl="2"/>
            <a:r>
              <a:rPr lang="en-US" dirty="0" smtClean="0"/>
              <a:t>Visit booth for details</a:t>
            </a:r>
          </a:p>
          <a:p>
            <a:r>
              <a:rPr lang="en-US" dirty="0" smtClean="0"/>
              <a:t>Available for training and consulting (short term)</a:t>
            </a:r>
          </a:p>
          <a:p>
            <a:r>
              <a:rPr lang="en-US" dirty="0" smtClean="0"/>
              <a:t>www.DeploymentDr.Com</a:t>
            </a:r>
            <a:endParaRPr lang="en-US" dirty="0"/>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p:txBody>
          <a:bodyPr/>
          <a:lstStyle/>
          <a:p>
            <a:r>
              <a:rPr dirty="0" smtClean="0"/>
              <a:t>Troubleshooting Resources</a:t>
            </a:r>
            <a:endParaRPr lang="en-US" dirty="0"/>
          </a:p>
        </p:txBody>
      </p:sp>
      <p:sp>
        <p:nvSpPr>
          <p:cNvPr id="26" name="Content Placeholder 25"/>
          <p:cNvSpPr>
            <a:spLocks noGrp="1"/>
          </p:cNvSpPr>
          <p:nvPr>
            <p:ph type="body" idx="1"/>
          </p:nvPr>
        </p:nvSpPr>
        <p:spPr/>
        <p:txBody>
          <a:bodyPr/>
          <a:lstStyle/>
          <a:p>
            <a:r>
              <a:rPr lang="en-US" dirty="0" smtClean="0"/>
              <a:t>Error codes for WDS &amp; AD Integration (BINLSVC)</a:t>
            </a:r>
          </a:p>
          <a:p>
            <a:r>
              <a:rPr lang="en-US" dirty="0" smtClean="0"/>
              <a:t>http</a:t>
            </a:r>
            <a:r>
              <a:rPr lang="en-US" dirty="0"/>
              <a:t>://technet.microsoft.com/en-us/library/dd299753(WS.10).aspx</a:t>
            </a:r>
          </a:p>
        </p:txBody>
      </p:sp>
      <p:sp>
        <p:nvSpPr>
          <p:cNvPr id="27" name="Content Placeholder 26"/>
          <p:cNvSpPr>
            <a:spLocks noGrp="1"/>
          </p:cNvSpPr>
          <p:nvPr>
            <p:ph sz="quarter" idx="4294967295"/>
          </p:nvPr>
        </p:nvSpPr>
        <p:spPr>
          <a:xfrm>
            <a:off x="1011238" y="2902101"/>
            <a:ext cx="11177587" cy="585788"/>
          </a:xfrm>
        </p:spPr>
        <p:txBody>
          <a:bodyPr/>
          <a:lstStyle/>
          <a:p>
            <a:r>
              <a:rPr dirty="0" smtClean="0"/>
              <a:t>Permissions for Server &amp; Client</a:t>
            </a:r>
          </a:p>
          <a:p>
            <a:r>
              <a:rPr lang="en-US" dirty="0"/>
              <a:t>http://technet.microsoft.com/en-us/library/cc754005(WS.10,printer).aspx</a:t>
            </a:r>
            <a:endParaRPr dirty="0"/>
          </a:p>
        </p:txBody>
      </p:sp>
      <p:sp>
        <p:nvSpPr>
          <p:cNvPr id="8" name="Rectangle 7"/>
          <p:cNvSpPr/>
          <p:nvPr/>
        </p:nvSpPr>
        <p:spPr bwMode="auto">
          <a:xfrm>
            <a:off x="-3063244" y="-1"/>
            <a:ext cx="2854754" cy="2587752"/>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spcBef>
                <a:spcPct val="0"/>
              </a:spcBef>
              <a:spcAft>
                <a:spcPct val="0"/>
              </a:spcAft>
            </a:pPr>
            <a:r>
              <a:rPr lang="en-US" sz="2400" b="1" dirty="0" smtClean="0"/>
              <a:t>Required Slide</a:t>
            </a:r>
            <a:endParaRPr lang="en-US" sz="2400" b="1" dirty="0" smtClean="0">
              <a:solidFill>
                <a:schemeClr val="accent5"/>
              </a:solidFill>
            </a:endParaRPr>
          </a:p>
          <a:p>
            <a:pPr defTabSz="914099" fontAlgn="base">
              <a:spcBef>
                <a:spcPct val="0"/>
              </a:spcBef>
              <a:spcAft>
                <a:spcPct val="0"/>
              </a:spcAft>
            </a:pPr>
            <a:r>
              <a:rPr lang="en-US" sz="2000" b="1" dirty="0" smtClean="0">
                <a:solidFill>
                  <a:schemeClr val="accent5"/>
                </a:solidFill>
              </a:rPr>
              <a:t>Track PMs </a:t>
            </a:r>
            <a:r>
              <a:rPr lang="en-US" dirty="0" smtClean="0"/>
              <a:t>will supply the content for this slide, </a:t>
            </a:r>
            <a:br>
              <a:rPr lang="en-US" dirty="0" smtClean="0"/>
            </a:br>
            <a:r>
              <a:rPr lang="en-US" dirty="0" smtClean="0"/>
              <a:t>which will be inserted during </a:t>
            </a:r>
            <a:br>
              <a:rPr lang="en-US" dirty="0" smtClean="0"/>
            </a:br>
            <a:r>
              <a:rPr lang="en-US" dirty="0" smtClean="0"/>
              <a:t>the final scrub.</a:t>
            </a:r>
            <a:endParaRPr lang="en-US" sz="16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dirty="0" smtClean="0"/>
              <a:t>Demo</a:t>
            </a:r>
            <a:endParaRPr lang="en-US" dirty="0"/>
          </a:p>
        </p:txBody>
      </p:sp>
      <p:sp>
        <p:nvSpPr>
          <p:cNvPr id="4" name="Title 3"/>
          <p:cNvSpPr>
            <a:spLocks noGrp="1"/>
          </p:cNvSpPr>
          <p:nvPr>
            <p:ph type="ctrTitle"/>
          </p:nvPr>
        </p:nvSpPr>
        <p:spPr/>
        <p:txBody>
          <a:bodyPr/>
          <a:lstStyle/>
          <a:p>
            <a:r>
              <a:rPr lang="en-US" dirty="0" smtClean="0"/>
              <a:t>Configure WDS</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4" y="138499"/>
            <a:ext cx="2854754" cy="553998"/>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0950431"/>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Dynamic Host Configuration Protocol</a:t>
            </a:r>
            <a:br>
              <a:rPr lang="en-US" dirty="0" smtClean="0"/>
            </a:br>
            <a:r>
              <a:rPr lang="en-US" dirty="0" smtClean="0"/>
              <a:t>DHCP</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DHCP And WDS</a:t>
            </a:r>
            <a:endParaRPr lang="en-US" dirty="0" smtClean="0"/>
          </a:p>
        </p:txBody>
      </p:sp>
      <p:sp>
        <p:nvSpPr>
          <p:cNvPr id="30" name="Text Box 3"/>
          <p:cNvSpPr txBox="1">
            <a:spLocks noChangeArrowheads="1"/>
          </p:cNvSpPr>
          <p:nvPr/>
        </p:nvSpPr>
        <p:spPr bwMode="blackWhite">
          <a:xfrm>
            <a:off x="1088501" y="4543716"/>
            <a:ext cx="1496094" cy="254000"/>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lIns="0" tIns="0" rIns="0" bIns="0">
            <a:spAutoFit/>
          </a:bodyPr>
          <a:lstStyle/>
          <a:p>
            <a:pPr algn="ctr" eaLnBrk="0" hangingPunct="0">
              <a:defRPr/>
            </a:pPr>
            <a:r>
              <a:rPr lang="en-US" sz="1600" dirty="0">
                <a:effectLst>
                  <a:outerShdw blurRad="38100" dist="38100" dir="2700000" algn="tl">
                    <a:srgbClr val="000000"/>
                  </a:outerShdw>
                </a:effectLst>
              </a:rPr>
              <a:t>Bare-Metal</a:t>
            </a:r>
          </a:p>
        </p:txBody>
      </p:sp>
      <p:grpSp>
        <p:nvGrpSpPr>
          <p:cNvPr id="8" name="Group 213"/>
          <p:cNvGrpSpPr>
            <a:grpSpLocks/>
          </p:cNvGrpSpPr>
          <p:nvPr/>
        </p:nvGrpSpPr>
        <p:grpSpPr bwMode="auto">
          <a:xfrm>
            <a:off x="812588" y="3276601"/>
            <a:ext cx="2234618" cy="1154113"/>
            <a:chOff x="838200" y="4495800"/>
            <a:chExt cx="2971800" cy="2057400"/>
          </a:xfrm>
        </p:grpSpPr>
        <p:grpSp>
          <p:nvGrpSpPr>
            <p:cNvPr id="9" name="Group 47"/>
            <p:cNvGrpSpPr>
              <a:grpSpLocks/>
            </p:cNvGrpSpPr>
            <p:nvPr/>
          </p:nvGrpSpPr>
          <p:grpSpPr bwMode="auto">
            <a:xfrm>
              <a:off x="2895600" y="4572000"/>
              <a:ext cx="914400" cy="1981200"/>
              <a:chOff x="2736" y="2880"/>
              <a:chExt cx="576" cy="1248"/>
            </a:xfrm>
          </p:grpSpPr>
          <p:sp>
            <p:nvSpPr>
              <p:cNvPr id="6199" name="AutoShape 48"/>
              <p:cNvSpPr>
                <a:spLocks noChangeArrowheads="1"/>
              </p:cNvSpPr>
              <p:nvPr/>
            </p:nvSpPr>
            <p:spPr bwMode="auto">
              <a:xfrm rot="5400000" flipH="1">
                <a:off x="2400" y="3216"/>
                <a:ext cx="1248" cy="576"/>
              </a:xfrm>
              <a:prstGeom prst="cube">
                <a:avLst>
                  <a:gd name="adj" fmla="val 44356"/>
                </a:avLst>
              </a:prstGeom>
              <a:solidFill>
                <a:srgbClr val="808080"/>
              </a:solidFill>
              <a:ln w="9525">
                <a:solidFill>
                  <a:schemeClr val="tx1"/>
                </a:solidFill>
                <a:miter lim="800000"/>
                <a:headEnd/>
                <a:tailEnd/>
              </a:ln>
            </p:spPr>
            <p:txBody>
              <a:bodyPr rot="10800000" vert="eaVert" wrap="none" anchor="ctr"/>
              <a:lstStyle/>
              <a:p>
                <a:endParaRPr lang="en-US"/>
              </a:p>
            </p:txBody>
          </p:sp>
          <p:grpSp>
            <p:nvGrpSpPr>
              <p:cNvPr id="10" name="Group 49"/>
              <p:cNvGrpSpPr>
                <a:grpSpLocks/>
              </p:cNvGrpSpPr>
              <p:nvPr/>
            </p:nvGrpSpPr>
            <p:grpSpPr bwMode="auto">
              <a:xfrm>
                <a:off x="2880" y="3360"/>
                <a:ext cx="134" cy="672"/>
                <a:chOff x="2688" y="1872"/>
                <a:chExt cx="96" cy="480"/>
              </a:xfrm>
            </p:grpSpPr>
            <p:sp>
              <p:nvSpPr>
                <p:cNvPr id="6202" name="Rectangle 50"/>
                <p:cNvSpPr>
                  <a:spLocks noChangeArrowheads="1"/>
                </p:cNvSpPr>
                <p:nvPr/>
              </p:nvSpPr>
              <p:spPr bwMode="auto">
                <a:xfrm>
                  <a:off x="2688" y="1872"/>
                  <a:ext cx="96" cy="480"/>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6203" name="Rectangle 51"/>
                <p:cNvSpPr>
                  <a:spLocks noChangeArrowheads="1"/>
                </p:cNvSpPr>
                <p:nvPr/>
              </p:nvSpPr>
              <p:spPr bwMode="auto">
                <a:xfrm>
                  <a:off x="2708" y="1900"/>
                  <a:ext cx="48" cy="432"/>
                </a:xfrm>
                <a:prstGeom prst="rect">
                  <a:avLst/>
                </a:prstGeom>
                <a:solidFill>
                  <a:srgbClr val="4D4D4D"/>
                </a:solidFill>
                <a:ln w="9525">
                  <a:solidFill>
                    <a:schemeClr val="tx1"/>
                  </a:solidFill>
                  <a:miter lim="800000"/>
                  <a:headEnd/>
                  <a:tailEnd/>
                </a:ln>
              </p:spPr>
              <p:txBody>
                <a:bodyPr wrap="none" anchor="ctr"/>
                <a:lstStyle/>
                <a:p>
                  <a:endParaRPr lang="en-US"/>
                </a:p>
              </p:txBody>
            </p:sp>
          </p:grpSp>
          <p:sp>
            <p:nvSpPr>
              <p:cNvPr id="6201" name="Rectangle 52"/>
              <p:cNvSpPr>
                <a:spLocks noChangeArrowheads="1"/>
              </p:cNvSpPr>
              <p:nvPr/>
            </p:nvSpPr>
            <p:spPr bwMode="auto">
              <a:xfrm flipV="1">
                <a:off x="2938" y="3236"/>
                <a:ext cx="48" cy="96"/>
              </a:xfrm>
              <a:prstGeom prst="rect">
                <a:avLst/>
              </a:prstGeom>
              <a:solidFill>
                <a:srgbClr val="00FF00"/>
              </a:solidFill>
              <a:ln w="9525">
                <a:solidFill>
                  <a:schemeClr val="tx1"/>
                </a:solidFill>
                <a:miter lim="800000"/>
                <a:headEnd/>
                <a:tailEnd/>
              </a:ln>
            </p:spPr>
            <p:txBody>
              <a:bodyPr rot="10800000" wrap="none" anchor="ctr"/>
              <a:lstStyle/>
              <a:p>
                <a:endParaRPr lang="en-US"/>
              </a:p>
            </p:txBody>
          </p:sp>
        </p:grpSp>
        <p:grpSp>
          <p:nvGrpSpPr>
            <p:cNvPr id="11" name="Group 35"/>
            <p:cNvGrpSpPr>
              <a:grpSpLocks/>
            </p:cNvGrpSpPr>
            <p:nvPr/>
          </p:nvGrpSpPr>
          <p:grpSpPr bwMode="auto">
            <a:xfrm>
              <a:off x="838200" y="4495800"/>
              <a:ext cx="2024063" cy="2051050"/>
              <a:chOff x="864" y="672"/>
              <a:chExt cx="1275" cy="1292"/>
            </a:xfrm>
          </p:grpSpPr>
          <p:sp>
            <p:nvSpPr>
              <p:cNvPr id="6188" name="AutoShape 36"/>
              <p:cNvSpPr>
                <a:spLocks noChangeAspect="1" noChangeArrowheads="1" noTextEdit="1"/>
              </p:cNvSpPr>
              <p:nvPr/>
            </p:nvSpPr>
            <p:spPr bwMode="auto">
              <a:xfrm>
                <a:off x="864" y="672"/>
                <a:ext cx="1238" cy="1292"/>
              </a:xfrm>
              <a:prstGeom prst="rect">
                <a:avLst/>
              </a:prstGeom>
              <a:noFill/>
              <a:ln w="9525">
                <a:noFill/>
                <a:miter lim="800000"/>
                <a:headEnd/>
                <a:tailEnd/>
              </a:ln>
            </p:spPr>
            <p:txBody>
              <a:bodyPr/>
              <a:lstStyle/>
              <a:p>
                <a:endParaRPr lang="en-US"/>
              </a:p>
            </p:txBody>
          </p:sp>
          <p:sp>
            <p:nvSpPr>
              <p:cNvPr id="6189" name="Oval 37"/>
              <p:cNvSpPr>
                <a:spLocks noChangeArrowheads="1"/>
              </p:cNvSpPr>
              <p:nvPr/>
            </p:nvSpPr>
            <p:spPr bwMode="auto">
              <a:xfrm>
                <a:off x="1146" y="1872"/>
                <a:ext cx="918" cy="90"/>
              </a:xfrm>
              <a:prstGeom prst="ellipse">
                <a:avLst/>
              </a:prstGeom>
              <a:gradFill rotWithShape="1">
                <a:gsLst>
                  <a:gs pos="0">
                    <a:srgbClr val="808080"/>
                  </a:gs>
                  <a:gs pos="100000">
                    <a:srgbClr val="616161"/>
                  </a:gs>
                </a:gsLst>
                <a:path path="shape">
                  <a:fillToRect l="50000" t="50000" r="50000" b="50000"/>
                </a:path>
              </a:gradFill>
              <a:ln w="0">
                <a:solidFill>
                  <a:srgbClr val="000000"/>
                </a:solidFill>
                <a:round/>
                <a:headEnd/>
                <a:tailEnd/>
              </a:ln>
            </p:spPr>
            <p:txBody>
              <a:bodyPr/>
              <a:lstStyle/>
              <a:p>
                <a:endParaRPr lang="en-US"/>
              </a:p>
            </p:txBody>
          </p:sp>
          <p:sp>
            <p:nvSpPr>
              <p:cNvPr id="6190" name="Oval 38"/>
              <p:cNvSpPr>
                <a:spLocks noChangeArrowheads="1"/>
              </p:cNvSpPr>
              <p:nvPr/>
            </p:nvSpPr>
            <p:spPr bwMode="auto">
              <a:xfrm>
                <a:off x="1146" y="1872"/>
                <a:ext cx="918" cy="90"/>
              </a:xfrm>
              <a:prstGeom prst="ellipse">
                <a:avLst/>
              </a:prstGeom>
              <a:noFill/>
              <a:ln w="9525" cap="rnd">
                <a:solidFill>
                  <a:srgbClr val="000000"/>
                </a:solidFill>
                <a:round/>
                <a:headEnd/>
                <a:tailEnd/>
              </a:ln>
            </p:spPr>
            <p:txBody>
              <a:bodyPr/>
              <a:lstStyle/>
              <a:p>
                <a:endParaRPr lang="en-US"/>
              </a:p>
            </p:txBody>
          </p:sp>
          <p:sp>
            <p:nvSpPr>
              <p:cNvPr id="6191" name="Freeform 39"/>
              <p:cNvSpPr>
                <a:spLocks/>
              </p:cNvSpPr>
              <p:nvPr/>
            </p:nvSpPr>
            <p:spPr bwMode="auto">
              <a:xfrm>
                <a:off x="1536" y="1440"/>
                <a:ext cx="192" cy="432"/>
              </a:xfrm>
              <a:custGeom>
                <a:avLst/>
                <a:gdLst>
                  <a:gd name="T0" fmla="*/ 9 w 818"/>
                  <a:gd name="T1" fmla="*/ 0 h 982"/>
                  <a:gd name="T2" fmla="*/ 11 w 818"/>
                  <a:gd name="T3" fmla="*/ 84 h 982"/>
                  <a:gd name="T4" fmla="*/ 11 w 818"/>
                  <a:gd name="T5" fmla="*/ 84 h 982"/>
                  <a:gd name="T6" fmla="*/ 0 w 818"/>
                  <a:gd name="T7" fmla="*/ 83 h 982"/>
                  <a:gd name="T8" fmla="*/ 0 w 818"/>
                  <a:gd name="T9" fmla="*/ 83 h 982"/>
                  <a:gd name="T10" fmla="*/ 0 w 818"/>
                  <a:gd name="T11" fmla="*/ 1 h 982"/>
                  <a:gd name="T12" fmla="*/ 9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gradFill rotWithShape="1">
                <a:gsLst>
                  <a:gs pos="0">
                    <a:srgbClr val="3B3B3B"/>
                  </a:gs>
                  <a:gs pos="50000">
                    <a:srgbClr val="808080"/>
                  </a:gs>
                  <a:gs pos="100000">
                    <a:srgbClr val="3B3B3B"/>
                  </a:gs>
                </a:gsLst>
                <a:lin ang="0" scaled="1"/>
              </a:gradFill>
              <a:ln w="0">
                <a:solidFill>
                  <a:srgbClr val="000000"/>
                </a:solidFill>
                <a:round/>
                <a:headEnd/>
                <a:tailEnd/>
              </a:ln>
            </p:spPr>
            <p:txBody>
              <a:bodyPr/>
              <a:lstStyle/>
              <a:p>
                <a:endParaRPr lang="en-US"/>
              </a:p>
            </p:txBody>
          </p:sp>
          <p:sp>
            <p:nvSpPr>
              <p:cNvPr id="6192" name="Freeform 40"/>
              <p:cNvSpPr>
                <a:spLocks/>
              </p:cNvSpPr>
              <p:nvPr/>
            </p:nvSpPr>
            <p:spPr bwMode="auto">
              <a:xfrm>
                <a:off x="1536" y="1440"/>
                <a:ext cx="192" cy="432"/>
              </a:xfrm>
              <a:custGeom>
                <a:avLst/>
                <a:gdLst>
                  <a:gd name="T0" fmla="*/ 9 w 818"/>
                  <a:gd name="T1" fmla="*/ 0 h 982"/>
                  <a:gd name="T2" fmla="*/ 11 w 818"/>
                  <a:gd name="T3" fmla="*/ 84 h 982"/>
                  <a:gd name="T4" fmla="*/ 11 w 818"/>
                  <a:gd name="T5" fmla="*/ 84 h 982"/>
                  <a:gd name="T6" fmla="*/ 0 w 818"/>
                  <a:gd name="T7" fmla="*/ 83 h 982"/>
                  <a:gd name="T8" fmla="*/ 0 w 818"/>
                  <a:gd name="T9" fmla="*/ 83 h 982"/>
                  <a:gd name="T10" fmla="*/ 0 w 818"/>
                  <a:gd name="T11" fmla="*/ 1 h 982"/>
                  <a:gd name="T12" fmla="*/ 9 w 818"/>
                  <a:gd name="T13" fmla="*/ 0 h 982"/>
                  <a:gd name="T14" fmla="*/ 0 60000 65536"/>
                  <a:gd name="T15" fmla="*/ 0 60000 65536"/>
                  <a:gd name="T16" fmla="*/ 0 60000 65536"/>
                  <a:gd name="T17" fmla="*/ 0 60000 65536"/>
                  <a:gd name="T18" fmla="*/ 0 60000 65536"/>
                  <a:gd name="T19" fmla="*/ 0 60000 65536"/>
                  <a:gd name="T20" fmla="*/ 0 60000 65536"/>
                  <a:gd name="T21" fmla="*/ 0 w 818"/>
                  <a:gd name="T22" fmla="*/ 0 h 982"/>
                  <a:gd name="T23" fmla="*/ 818 w 818"/>
                  <a:gd name="T24" fmla="*/ 982 h 98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18" h="982">
                    <a:moveTo>
                      <a:pt x="690" y="0"/>
                    </a:moveTo>
                    <a:lnTo>
                      <a:pt x="818" y="982"/>
                    </a:lnTo>
                    <a:cubicBezTo>
                      <a:pt x="546" y="976"/>
                      <a:pt x="273" y="974"/>
                      <a:pt x="0" y="976"/>
                    </a:cubicBezTo>
                    <a:lnTo>
                      <a:pt x="11" y="9"/>
                    </a:lnTo>
                    <a:lnTo>
                      <a:pt x="690" y="0"/>
                    </a:lnTo>
                    <a:close/>
                  </a:path>
                </a:pathLst>
              </a:custGeom>
              <a:noFill/>
              <a:ln w="9525" cap="rnd">
                <a:solidFill>
                  <a:srgbClr val="000000"/>
                </a:solidFill>
                <a:round/>
                <a:headEnd/>
                <a:tailEnd/>
              </a:ln>
            </p:spPr>
            <p:txBody>
              <a:bodyPr/>
              <a:lstStyle/>
              <a:p>
                <a:endParaRPr lang="en-US"/>
              </a:p>
            </p:txBody>
          </p:sp>
          <p:sp>
            <p:nvSpPr>
              <p:cNvPr id="6193" name="Freeform 41"/>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solidFill>
                <a:srgbClr val="808080"/>
              </a:solidFill>
              <a:ln w="9525">
                <a:noFill/>
                <a:round/>
                <a:headEnd/>
                <a:tailEnd/>
              </a:ln>
            </p:spPr>
            <p:txBody>
              <a:bodyPr/>
              <a:lstStyle/>
              <a:p>
                <a:endParaRPr lang="en-US"/>
              </a:p>
            </p:txBody>
          </p:sp>
          <p:sp>
            <p:nvSpPr>
              <p:cNvPr id="6194" name="Freeform 42"/>
              <p:cNvSpPr>
                <a:spLocks/>
              </p:cNvSpPr>
              <p:nvPr/>
            </p:nvSpPr>
            <p:spPr bwMode="auto">
              <a:xfrm>
                <a:off x="1056" y="730"/>
                <a:ext cx="1051" cy="779"/>
              </a:xfrm>
              <a:custGeom>
                <a:avLst/>
                <a:gdLst>
                  <a:gd name="T0" fmla="*/ 0 w 1051"/>
                  <a:gd name="T1" fmla="*/ 779 h 779"/>
                  <a:gd name="T2" fmla="*/ 958 w 1051"/>
                  <a:gd name="T3" fmla="*/ 775 h 779"/>
                  <a:gd name="T4" fmla="*/ 1051 w 1051"/>
                  <a:gd name="T5" fmla="*/ 0 h 779"/>
                  <a:gd name="T6" fmla="*/ 130 w 1051"/>
                  <a:gd name="T7" fmla="*/ 33 h 779"/>
                  <a:gd name="T8" fmla="*/ 0 w 1051"/>
                  <a:gd name="T9" fmla="*/ 779 h 779"/>
                  <a:gd name="T10" fmla="*/ 0 60000 65536"/>
                  <a:gd name="T11" fmla="*/ 0 60000 65536"/>
                  <a:gd name="T12" fmla="*/ 0 60000 65536"/>
                  <a:gd name="T13" fmla="*/ 0 60000 65536"/>
                  <a:gd name="T14" fmla="*/ 0 60000 65536"/>
                  <a:gd name="T15" fmla="*/ 0 w 1051"/>
                  <a:gd name="T16" fmla="*/ 0 h 779"/>
                  <a:gd name="T17" fmla="*/ 1051 w 1051"/>
                  <a:gd name="T18" fmla="*/ 779 h 779"/>
                </a:gdLst>
                <a:ahLst/>
                <a:cxnLst>
                  <a:cxn ang="T10">
                    <a:pos x="T0" y="T1"/>
                  </a:cxn>
                  <a:cxn ang="T11">
                    <a:pos x="T2" y="T3"/>
                  </a:cxn>
                  <a:cxn ang="T12">
                    <a:pos x="T4" y="T5"/>
                  </a:cxn>
                  <a:cxn ang="T13">
                    <a:pos x="T6" y="T7"/>
                  </a:cxn>
                  <a:cxn ang="T14">
                    <a:pos x="T8" y="T9"/>
                  </a:cxn>
                </a:cxnLst>
                <a:rect l="T15" t="T16" r="T17" b="T18"/>
                <a:pathLst>
                  <a:path w="1051" h="779">
                    <a:moveTo>
                      <a:pt x="0" y="779"/>
                    </a:moveTo>
                    <a:lnTo>
                      <a:pt x="958" y="775"/>
                    </a:lnTo>
                    <a:lnTo>
                      <a:pt x="1051" y="0"/>
                    </a:lnTo>
                    <a:lnTo>
                      <a:pt x="130" y="33"/>
                    </a:lnTo>
                    <a:lnTo>
                      <a:pt x="0" y="779"/>
                    </a:lnTo>
                    <a:close/>
                  </a:path>
                </a:pathLst>
              </a:custGeom>
              <a:noFill/>
              <a:ln w="9525" cap="rnd">
                <a:solidFill>
                  <a:srgbClr val="000000"/>
                </a:solidFill>
                <a:round/>
                <a:headEnd/>
                <a:tailEnd/>
              </a:ln>
            </p:spPr>
            <p:txBody>
              <a:bodyPr/>
              <a:lstStyle/>
              <a:p>
                <a:endParaRPr lang="en-US"/>
              </a:p>
            </p:txBody>
          </p:sp>
          <p:sp>
            <p:nvSpPr>
              <p:cNvPr id="6195" name="Freeform 43"/>
              <p:cNvSpPr>
                <a:spLocks/>
              </p:cNvSpPr>
              <p:nvPr/>
            </p:nvSpPr>
            <p:spPr bwMode="auto">
              <a:xfrm>
                <a:off x="1078" y="748"/>
                <a:ext cx="1061" cy="788"/>
              </a:xfrm>
              <a:custGeom>
                <a:avLst/>
                <a:gdLst>
                  <a:gd name="T0" fmla="*/ 0 w 2830"/>
                  <a:gd name="T1" fmla="*/ 107 h 2103"/>
                  <a:gd name="T2" fmla="*/ 1 w 2830"/>
                  <a:gd name="T3" fmla="*/ 111 h 2103"/>
                  <a:gd name="T4" fmla="*/ 1 w 2830"/>
                  <a:gd name="T5" fmla="*/ 111 h 2103"/>
                  <a:gd name="T6" fmla="*/ 135 w 2830"/>
                  <a:gd name="T7" fmla="*/ 111 h 2103"/>
                  <a:gd name="T8" fmla="*/ 149 w 2830"/>
                  <a:gd name="T9" fmla="*/ 0 h 2103"/>
                  <a:gd name="T10" fmla="*/ 145 w 2830"/>
                  <a:gd name="T11" fmla="*/ 0 h 2103"/>
                  <a:gd name="T12" fmla="*/ 132 w 2830"/>
                  <a:gd name="T13" fmla="*/ 106 h 2103"/>
                  <a:gd name="T14" fmla="*/ 0 w 2830"/>
                  <a:gd name="T15" fmla="*/ 107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solidFill>
                <a:srgbClr val="9A9A9A"/>
              </a:solidFill>
              <a:ln w="0">
                <a:solidFill>
                  <a:srgbClr val="000000"/>
                </a:solidFill>
                <a:round/>
                <a:headEnd/>
                <a:tailEnd/>
              </a:ln>
            </p:spPr>
            <p:txBody>
              <a:bodyPr/>
              <a:lstStyle/>
              <a:p>
                <a:endParaRPr lang="en-US"/>
              </a:p>
            </p:txBody>
          </p:sp>
          <p:sp>
            <p:nvSpPr>
              <p:cNvPr id="6196" name="Freeform 44"/>
              <p:cNvSpPr>
                <a:spLocks/>
              </p:cNvSpPr>
              <p:nvPr/>
            </p:nvSpPr>
            <p:spPr bwMode="auto">
              <a:xfrm>
                <a:off x="1078" y="748"/>
                <a:ext cx="1061" cy="788"/>
              </a:xfrm>
              <a:custGeom>
                <a:avLst/>
                <a:gdLst>
                  <a:gd name="T0" fmla="*/ 0 w 2830"/>
                  <a:gd name="T1" fmla="*/ 107 h 2103"/>
                  <a:gd name="T2" fmla="*/ 1 w 2830"/>
                  <a:gd name="T3" fmla="*/ 111 h 2103"/>
                  <a:gd name="T4" fmla="*/ 1 w 2830"/>
                  <a:gd name="T5" fmla="*/ 111 h 2103"/>
                  <a:gd name="T6" fmla="*/ 135 w 2830"/>
                  <a:gd name="T7" fmla="*/ 111 h 2103"/>
                  <a:gd name="T8" fmla="*/ 149 w 2830"/>
                  <a:gd name="T9" fmla="*/ 0 h 2103"/>
                  <a:gd name="T10" fmla="*/ 145 w 2830"/>
                  <a:gd name="T11" fmla="*/ 0 h 2103"/>
                  <a:gd name="T12" fmla="*/ 132 w 2830"/>
                  <a:gd name="T13" fmla="*/ 106 h 2103"/>
                  <a:gd name="T14" fmla="*/ 0 w 2830"/>
                  <a:gd name="T15" fmla="*/ 107 h 2103"/>
                  <a:gd name="T16" fmla="*/ 0 60000 65536"/>
                  <a:gd name="T17" fmla="*/ 0 60000 65536"/>
                  <a:gd name="T18" fmla="*/ 0 60000 65536"/>
                  <a:gd name="T19" fmla="*/ 0 60000 65536"/>
                  <a:gd name="T20" fmla="*/ 0 60000 65536"/>
                  <a:gd name="T21" fmla="*/ 0 60000 65536"/>
                  <a:gd name="T22" fmla="*/ 0 60000 65536"/>
                  <a:gd name="T23" fmla="*/ 0 60000 65536"/>
                  <a:gd name="T24" fmla="*/ 0 w 2830"/>
                  <a:gd name="T25" fmla="*/ 0 h 2103"/>
                  <a:gd name="T26" fmla="*/ 2830 w 2830"/>
                  <a:gd name="T27" fmla="*/ 2103 h 2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30" h="2103">
                    <a:moveTo>
                      <a:pt x="0" y="2032"/>
                    </a:moveTo>
                    <a:cubicBezTo>
                      <a:pt x="11" y="2054"/>
                      <a:pt x="18" y="2078"/>
                      <a:pt x="18" y="2103"/>
                    </a:cubicBezTo>
                    <a:lnTo>
                      <a:pt x="2558" y="2101"/>
                    </a:lnTo>
                    <a:lnTo>
                      <a:pt x="2830" y="0"/>
                    </a:lnTo>
                    <a:lnTo>
                      <a:pt x="2746" y="1"/>
                    </a:lnTo>
                    <a:lnTo>
                      <a:pt x="2498" y="2006"/>
                    </a:lnTo>
                    <a:lnTo>
                      <a:pt x="0" y="2032"/>
                    </a:lnTo>
                    <a:close/>
                  </a:path>
                </a:pathLst>
              </a:custGeom>
              <a:noFill/>
              <a:ln w="9525" cap="rnd">
                <a:solidFill>
                  <a:srgbClr val="000000"/>
                </a:solidFill>
                <a:round/>
                <a:headEnd/>
                <a:tailEnd/>
              </a:ln>
            </p:spPr>
            <p:txBody>
              <a:bodyPr/>
              <a:lstStyle/>
              <a:p>
                <a:endParaRPr lang="en-US"/>
              </a:p>
            </p:txBody>
          </p:sp>
          <p:sp>
            <p:nvSpPr>
              <p:cNvPr id="6197" name="Freeform 45"/>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solidFill>
                <a:srgbClr val="00FFFF"/>
              </a:solidFill>
              <a:ln w="9525">
                <a:noFill/>
                <a:round/>
                <a:headEnd/>
                <a:tailEnd/>
              </a:ln>
            </p:spPr>
            <p:txBody>
              <a:bodyPr/>
              <a:lstStyle/>
              <a:p>
                <a:endParaRPr lang="en-US"/>
              </a:p>
            </p:txBody>
          </p:sp>
          <p:sp>
            <p:nvSpPr>
              <p:cNvPr id="6198" name="Freeform 46"/>
              <p:cNvSpPr>
                <a:spLocks/>
              </p:cNvSpPr>
              <p:nvPr/>
            </p:nvSpPr>
            <p:spPr bwMode="auto">
              <a:xfrm>
                <a:off x="1178" y="831"/>
                <a:ext cx="800" cy="591"/>
              </a:xfrm>
              <a:custGeom>
                <a:avLst/>
                <a:gdLst>
                  <a:gd name="T0" fmla="*/ 85 w 800"/>
                  <a:gd name="T1" fmla="*/ 18 h 591"/>
                  <a:gd name="T2" fmla="*/ 0 w 800"/>
                  <a:gd name="T3" fmla="*/ 591 h 591"/>
                  <a:gd name="T4" fmla="*/ 734 w 800"/>
                  <a:gd name="T5" fmla="*/ 591 h 591"/>
                  <a:gd name="T6" fmla="*/ 800 w 800"/>
                  <a:gd name="T7" fmla="*/ 0 h 591"/>
                  <a:gd name="T8" fmla="*/ 85 w 800"/>
                  <a:gd name="T9" fmla="*/ 18 h 591"/>
                  <a:gd name="T10" fmla="*/ 0 60000 65536"/>
                  <a:gd name="T11" fmla="*/ 0 60000 65536"/>
                  <a:gd name="T12" fmla="*/ 0 60000 65536"/>
                  <a:gd name="T13" fmla="*/ 0 60000 65536"/>
                  <a:gd name="T14" fmla="*/ 0 60000 65536"/>
                  <a:gd name="T15" fmla="*/ 0 w 800"/>
                  <a:gd name="T16" fmla="*/ 0 h 591"/>
                  <a:gd name="T17" fmla="*/ 800 w 800"/>
                  <a:gd name="T18" fmla="*/ 591 h 591"/>
                </a:gdLst>
                <a:ahLst/>
                <a:cxnLst>
                  <a:cxn ang="T10">
                    <a:pos x="T0" y="T1"/>
                  </a:cxn>
                  <a:cxn ang="T11">
                    <a:pos x="T2" y="T3"/>
                  </a:cxn>
                  <a:cxn ang="T12">
                    <a:pos x="T4" y="T5"/>
                  </a:cxn>
                  <a:cxn ang="T13">
                    <a:pos x="T6" y="T7"/>
                  </a:cxn>
                  <a:cxn ang="T14">
                    <a:pos x="T8" y="T9"/>
                  </a:cxn>
                </a:cxnLst>
                <a:rect l="T15" t="T16" r="T17" b="T18"/>
                <a:pathLst>
                  <a:path w="800" h="591">
                    <a:moveTo>
                      <a:pt x="85" y="18"/>
                    </a:moveTo>
                    <a:lnTo>
                      <a:pt x="0" y="591"/>
                    </a:lnTo>
                    <a:lnTo>
                      <a:pt x="734" y="591"/>
                    </a:lnTo>
                    <a:lnTo>
                      <a:pt x="800" y="0"/>
                    </a:lnTo>
                    <a:lnTo>
                      <a:pt x="85" y="18"/>
                    </a:lnTo>
                    <a:close/>
                  </a:path>
                </a:pathLst>
              </a:custGeom>
              <a:noFill/>
              <a:ln w="3175" cap="rnd">
                <a:solidFill>
                  <a:srgbClr val="000000"/>
                </a:solidFill>
                <a:round/>
                <a:headEnd/>
                <a:tailEnd/>
              </a:ln>
            </p:spPr>
            <p:txBody>
              <a:bodyPr/>
              <a:lstStyle/>
              <a:p>
                <a:endParaRPr lang="en-US"/>
              </a:p>
            </p:txBody>
          </p:sp>
        </p:grpSp>
      </p:grpSp>
      <p:grpSp>
        <p:nvGrpSpPr>
          <p:cNvPr id="12" name="Group 99"/>
          <p:cNvGrpSpPr>
            <a:grpSpLocks/>
          </p:cNvGrpSpPr>
          <p:nvPr/>
        </p:nvGrpSpPr>
        <p:grpSpPr bwMode="auto">
          <a:xfrm>
            <a:off x="9748944" y="2819401"/>
            <a:ext cx="1656918" cy="2005013"/>
            <a:chOff x="934" y="830"/>
            <a:chExt cx="626" cy="1012"/>
          </a:xfrm>
        </p:grpSpPr>
        <p:sp>
          <p:nvSpPr>
            <p:cNvPr id="6161" name="Freeform 100"/>
            <p:cNvSpPr>
              <a:spLocks/>
            </p:cNvSpPr>
            <p:nvPr/>
          </p:nvSpPr>
          <p:spPr bwMode="blackWhite">
            <a:xfrm>
              <a:off x="946" y="1583"/>
              <a:ext cx="604" cy="259"/>
            </a:xfrm>
            <a:custGeom>
              <a:avLst/>
              <a:gdLst>
                <a:gd name="T0" fmla="*/ 0 w 1252"/>
                <a:gd name="T1" fmla="*/ 33 h 536"/>
                <a:gd name="T2" fmla="*/ 0 w 1252"/>
                <a:gd name="T3" fmla="*/ 42 h 536"/>
                <a:gd name="T4" fmla="*/ 64 w 1252"/>
                <a:gd name="T5" fmla="*/ 60 h 536"/>
                <a:gd name="T6" fmla="*/ 140 w 1252"/>
                <a:gd name="T7" fmla="*/ 10 h 536"/>
                <a:gd name="T8" fmla="*/ 140 w 1252"/>
                <a:gd name="T9" fmla="*/ 0 h 536"/>
                <a:gd name="T10" fmla="*/ 0 60000 65536"/>
                <a:gd name="T11" fmla="*/ 0 60000 65536"/>
                <a:gd name="T12" fmla="*/ 0 60000 65536"/>
                <a:gd name="T13" fmla="*/ 0 60000 65536"/>
                <a:gd name="T14" fmla="*/ 0 60000 65536"/>
                <a:gd name="T15" fmla="*/ 0 w 1252"/>
                <a:gd name="T16" fmla="*/ 0 h 536"/>
                <a:gd name="T17" fmla="*/ 1252 w 1252"/>
                <a:gd name="T18" fmla="*/ 536 h 536"/>
              </a:gdLst>
              <a:ahLst/>
              <a:cxnLst>
                <a:cxn ang="T10">
                  <a:pos x="T0" y="T1"/>
                </a:cxn>
                <a:cxn ang="T11">
                  <a:pos x="T2" y="T3"/>
                </a:cxn>
                <a:cxn ang="T12">
                  <a:pos x="T4" y="T5"/>
                </a:cxn>
                <a:cxn ang="T13">
                  <a:pos x="T6" y="T7"/>
                </a:cxn>
                <a:cxn ang="T14">
                  <a:pos x="T8" y="T9"/>
                </a:cxn>
              </a:cxnLst>
              <a:rect l="T15" t="T16" r="T17" b="T18"/>
              <a:pathLst>
                <a:path w="1252" h="536">
                  <a:moveTo>
                    <a:pt x="0" y="292"/>
                  </a:moveTo>
                  <a:lnTo>
                    <a:pt x="0" y="370"/>
                  </a:lnTo>
                  <a:lnTo>
                    <a:pt x="567" y="535"/>
                  </a:lnTo>
                  <a:lnTo>
                    <a:pt x="1251" y="92"/>
                  </a:lnTo>
                  <a:lnTo>
                    <a:pt x="1251" y="0"/>
                  </a:lnTo>
                </a:path>
              </a:pathLst>
            </a:custGeom>
            <a:solidFill>
              <a:srgbClr val="969696"/>
            </a:solidFill>
            <a:ln w="3175" cap="rnd">
              <a:solidFill>
                <a:schemeClr val="tx1"/>
              </a:solidFill>
              <a:round/>
              <a:headEnd/>
              <a:tailEnd/>
            </a:ln>
          </p:spPr>
          <p:txBody>
            <a:bodyPr/>
            <a:lstStyle/>
            <a:p>
              <a:endParaRPr lang="en-US"/>
            </a:p>
          </p:txBody>
        </p:sp>
        <p:grpSp>
          <p:nvGrpSpPr>
            <p:cNvPr id="13" name="Group 101"/>
            <p:cNvGrpSpPr>
              <a:grpSpLocks/>
            </p:cNvGrpSpPr>
            <p:nvPr/>
          </p:nvGrpSpPr>
          <p:grpSpPr bwMode="auto">
            <a:xfrm>
              <a:off x="934" y="830"/>
              <a:ext cx="626" cy="987"/>
              <a:chOff x="934" y="830"/>
              <a:chExt cx="626" cy="987"/>
            </a:xfrm>
          </p:grpSpPr>
          <p:sp>
            <p:nvSpPr>
              <p:cNvPr id="6163" name="Freeform 102"/>
              <p:cNvSpPr>
                <a:spLocks/>
              </p:cNvSpPr>
              <p:nvPr/>
            </p:nvSpPr>
            <p:spPr bwMode="blackWhite">
              <a:xfrm>
                <a:off x="936" y="830"/>
                <a:ext cx="623" cy="217"/>
              </a:xfrm>
              <a:custGeom>
                <a:avLst/>
                <a:gdLst>
                  <a:gd name="T0" fmla="*/ 0 w 1291"/>
                  <a:gd name="T1" fmla="*/ 35 h 449"/>
                  <a:gd name="T2" fmla="*/ 65 w 1291"/>
                  <a:gd name="T3" fmla="*/ 51 h 449"/>
                  <a:gd name="T4" fmla="*/ 145 w 1291"/>
                  <a:gd name="T5" fmla="*/ 14 h 449"/>
                  <a:gd name="T6" fmla="*/ 82 w 1291"/>
                  <a:gd name="T7" fmla="*/ 0 h 449"/>
                  <a:gd name="T8" fmla="*/ 0 w 1291"/>
                  <a:gd name="T9" fmla="*/ 35 h 449"/>
                  <a:gd name="T10" fmla="*/ 0 60000 65536"/>
                  <a:gd name="T11" fmla="*/ 0 60000 65536"/>
                  <a:gd name="T12" fmla="*/ 0 60000 65536"/>
                  <a:gd name="T13" fmla="*/ 0 60000 65536"/>
                  <a:gd name="T14" fmla="*/ 0 60000 65536"/>
                  <a:gd name="T15" fmla="*/ 0 w 1291"/>
                  <a:gd name="T16" fmla="*/ 0 h 449"/>
                  <a:gd name="T17" fmla="*/ 1291 w 1291"/>
                  <a:gd name="T18" fmla="*/ 449 h 449"/>
                </a:gdLst>
                <a:ahLst/>
                <a:cxnLst>
                  <a:cxn ang="T10">
                    <a:pos x="T0" y="T1"/>
                  </a:cxn>
                  <a:cxn ang="T11">
                    <a:pos x="T2" y="T3"/>
                  </a:cxn>
                  <a:cxn ang="T12">
                    <a:pos x="T4" y="T5"/>
                  </a:cxn>
                  <a:cxn ang="T13">
                    <a:pos x="T6" y="T7"/>
                  </a:cxn>
                  <a:cxn ang="T14">
                    <a:pos x="T8" y="T9"/>
                  </a:cxn>
                </a:cxnLst>
                <a:rect l="T15" t="T16" r="T17" b="T18"/>
                <a:pathLst>
                  <a:path w="1291" h="449">
                    <a:moveTo>
                      <a:pt x="0" y="307"/>
                    </a:moveTo>
                    <a:lnTo>
                      <a:pt x="577" y="448"/>
                    </a:lnTo>
                    <a:lnTo>
                      <a:pt x="1290" y="127"/>
                    </a:lnTo>
                    <a:lnTo>
                      <a:pt x="727" y="0"/>
                    </a:lnTo>
                    <a:lnTo>
                      <a:pt x="0" y="307"/>
                    </a:lnTo>
                  </a:path>
                </a:pathLst>
              </a:custGeom>
              <a:solidFill>
                <a:schemeClr val="tx1">
                  <a:lumMod val="75000"/>
                </a:schemeClr>
              </a:solidFill>
              <a:ln w="3175" cap="rnd">
                <a:solidFill>
                  <a:schemeClr val="tx1"/>
                </a:solidFill>
                <a:round/>
                <a:headEnd/>
                <a:tailEnd/>
              </a:ln>
            </p:spPr>
            <p:txBody>
              <a:bodyPr/>
              <a:lstStyle/>
              <a:p>
                <a:endParaRPr lang="en-US"/>
              </a:p>
            </p:txBody>
          </p:sp>
          <p:sp>
            <p:nvSpPr>
              <p:cNvPr id="6164" name="Freeform 103"/>
              <p:cNvSpPr>
                <a:spLocks/>
              </p:cNvSpPr>
              <p:nvPr/>
            </p:nvSpPr>
            <p:spPr bwMode="blackWhite">
              <a:xfrm>
                <a:off x="1208" y="890"/>
                <a:ext cx="352" cy="927"/>
              </a:xfrm>
              <a:custGeom>
                <a:avLst/>
                <a:gdLst>
                  <a:gd name="T0" fmla="*/ 0 w 729"/>
                  <a:gd name="T1" fmla="*/ 37 h 1916"/>
                  <a:gd name="T2" fmla="*/ 0 w 729"/>
                  <a:gd name="T3" fmla="*/ 217 h 1916"/>
                  <a:gd name="T4" fmla="*/ 82 w 729"/>
                  <a:gd name="T5" fmla="*/ 165 h 1916"/>
                  <a:gd name="T6" fmla="*/ 82 w 729"/>
                  <a:gd name="T7" fmla="*/ 0 h 1916"/>
                  <a:gd name="T8" fmla="*/ 0 w 729"/>
                  <a:gd name="T9" fmla="*/ 37 h 1916"/>
                  <a:gd name="T10" fmla="*/ 0 60000 65536"/>
                  <a:gd name="T11" fmla="*/ 0 60000 65536"/>
                  <a:gd name="T12" fmla="*/ 0 60000 65536"/>
                  <a:gd name="T13" fmla="*/ 0 60000 65536"/>
                  <a:gd name="T14" fmla="*/ 0 60000 65536"/>
                  <a:gd name="T15" fmla="*/ 0 w 729"/>
                  <a:gd name="T16" fmla="*/ 0 h 1916"/>
                  <a:gd name="T17" fmla="*/ 729 w 729"/>
                  <a:gd name="T18" fmla="*/ 1916 h 1916"/>
                </a:gdLst>
                <a:ahLst/>
                <a:cxnLst>
                  <a:cxn ang="T10">
                    <a:pos x="T0" y="T1"/>
                  </a:cxn>
                  <a:cxn ang="T11">
                    <a:pos x="T2" y="T3"/>
                  </a:cxn>
                  <a:cxn ang="T12">
                    <a:pos x="T4" y="T5"/>
                  </a:cxn>
                  <a:cxn ang="T13">
                    <a:pos x="T6" y="T7"/>
                  </a:cxn>
                  <a:cxn ang="T14">
                    <a:pos x="T8" y="T9"/>
                  </a:cxn>
                </a:cxnLst>
                <a:rect l="T15" t="T16" r="T17" b="T18"/>
                <a:pathLst>
                  <a:path w="729" h="1916">
                    <a:moveTo>
                      <a:pt x="0" y="328"/>
                    </a:moveTo>
                    <a:lnTo>
                      <a:pt x="4" y="1915"/>
                    </a:lnTo>
                    <a:lnTo>
                      <a:pt x="728" y="1456"/>
                    </a:lnTo>
                    <a:lnTo>
                      <a:pt x="728" y="0"/>
                    </a:lnTo>
                    <a:lnTo>
                      <a:pt x="0" y="328"/>
                    </a:lnTo>
                  </a:path>
                </a:pathLst>
              </a:custGeom>
              <a:gradFill rotWithShape="0">
                <a:gsLst>
                  <a:gs pos="0">
                    <a:srgbClr val="B2B2B2"/>
                  </a:gs>
                  <a:gs pos="100000">
                    <a:srgbClr val="E5E5E5"/>
                  </a:gs>
                </a:gsLst>
                <a:path path="rect">
                  <a:fillToRect l="100000" t="100000"/>
                </a:path>
              </a:gradFill>
              <a:ln w="3175" cap="rnd">
                <a:solidFill>
                  <a:schemeClr val="tx1"/>
                </a:solidFill>
                <a:round/>
                <a:headEnd/>
                <a:tailEnd/>
              </a:ln>
            </p:spPr>
            <p:txBody>
              <a:bodyPr/>
              <a:lstStyle/>
              <a:p>
                <a:endParaRPr lang="en-US"/>
              </a:p>
            </p:txBody>
          </p:sp>
          <p:sp>
            <p:nvSpPr>
              <p:cNvPr id="6165" name="Freeform 104"/>
              <p:cNvSpPr>
                <a:spLocks/>
              </p:cNvSpPr>
              <p:nvPr/>
            </p:nvSpPr>
            <p:spPr bwMode="blackWhite">
              <a:xfrm>
                <a:off x="934" y="978"/>
                <a:ext cx="278" cy="834"/>
              </a:xfrm>
              <a:custGeom>
                <a:avLst/>
                <a:gdLst>
                  <a:gd name="T0" fmla="*/ 65 w 577"/>
                  <a:gd name="T1" fmla="*/ 16 h 1728"/>
                  <a:gd name="T2" fmla="*/ 65 w 577"/>
                  <a:gd name="T3" fmla="*/ 195 h 1728"/>
                  <a:gd name="T4" fmla="*/ 0 w 577"/>
                  <a:gd name="T5" fmla="*/ 176 h 1728"/>
                  <a:gd name="T6" fmla="*/ 0 w 577"/>
                  <a:gd name="T7" fmla="*/ 0 h 1728"/>
                  <a:gd name="T8" fmla="*/ 65 w 577"/>
                  <a:gd name="T9" fmla="*/ 16 h 1728"/>
                  <a:gd name="T10" fmla="*/ 0 60000 65536"/>
                  <a:gd name="T11" fmla="*/ 0 60000 65536"/>
                  <a:gd name="T12" fmla="*/ 0 60000 65536"/>
                  <a:gd name="T13" fmla="*/ 0 60000 65536"/>
                  <a:gd name="T14" fmla="*/ 0 60000 65536"/>
                  <a:gd name="T15" fmla="*/ 0 w 577"/>
                  <a:gd name="T16" fmla="*/ 0 h 1728"/>
                  <a:gd name="T17" fmla="*/ 577 w 577"/>
                  <a:gd name="T18" fmla="*/ 1728 h 1728"/>
                </a:gdLst>
                <a:ahLst/>
                <a:cxnLst>
                  <a:cxn ang="T10">
                    <a:pos x="T0" y="T1"/>
                  </a:cxn>
                  <a:cxn ang="T11">
                    <a:pos x="T2" y="T3"/>
                  </a:cxn>
                  <a:cxn ang="T12">
                    <a:pos x="T4" y="T5"/>
                  </a:cxn>
                  <a:cxn ang="T13">
                    <a:pos x="T6" y="T7"/>
                  </a:cxn>
                  <a:cxn ang="T14">
                    <a:pos x="T8" y="T9"/>
                  </a:cxn>
                </a:cxnLst>
                <a:rect l="T15" t="T16" r="T17" b="T18"/>
                <a:pathLst>
                  <a:path w="577" h="1728">
                    <a:moveTo>
                      <a:pt x="576" y="140"/>
                    </a:moveTo>
                    <a:lnTo>
                      <a:pt x="576" y="1727"/>
                    </a:lnTo>
                    <a:lnTo>
                      <a:pt x="0" y="1568"/>
                    </a:lnTo>
                    <a:lnTo>
                      <a:pt x="0" y="0"/>
                    </a:lnTo>
                    <a:lnTo>
                      <a:pt x="576" y="140"/>
                    </a:lnTo>
                  </a:path>
                </a:pathLst>
              </a:custGeom>
              <a:gradFill rotWithShape="0">
                <a:gsLst>
                  <a:gs pos="0">
                    <a:srgbClr val="EDEDED"/>
                  </a:gs>
                  <a:gs pos="100000">
                    <a:srgbClr val="B2B2B2"/>
                  </a:gs>
                </a:gsLst>
                <a:lin ang="5400000" scaled="1"/>
              </a:gradFill>
              <a:ln w="3175" cap="rnd">
                <a:solidFill>
                  <a:schemeClr val="tx1"/>
                </a:solidFill>
                <a:round/>
                <a:headEnd/>
                <a:tailEnd/>
              </a:ln>
            </p:spPr>
            <p:txBody>
              <a:bodyPr/>
              <a:lstStyle/>
              <a:p>
                <a:endParaRPr lang="en-US"/>
              </a:p>
            </p:txBody>
          </p:sp>
          <p:sp>
            <p:nvSpPr>
              <p:cNvPr id="6166" name="Line 105"/>
              <p:cNvSpPr>
                <a:spLocks noChangeShapeType="1"/>
              </p:cNvSpPr>
              <p:nvPr/>
            </p:nvSpPr>
            <p:spPr bwMode="blackWhite">
              <a:xfrm>
                <a:off x="973" y="1680"/>
                <a:ext cx="192" cy="51"/>
              </a:xfrm>
              <a:prstGeom prst="line">
                <a:avLst/>
              </a:prstGeom>
              <a:noFill/>
              <a:ln w="6350">
                <a:solidFill>
                  <a:srgbClr val="676767"/>
                </a:solidFill>
                <a:round/>
                <a:headEnd/>
                <a:tailEnd/>
              </a:ln>
            </p:spPr>
            <p:txBody>
              <a:bodyPr wrap="none" anchor="ctr"/>
              <a:lstStyle/>
              <a:p>
                <a:endParaRPr lang="en-US"/>
              </a:p>
            </p:txBody>
          </p:sp>
          <p:sp>
            <p:nvSpPr>
              <p:cNvPr id="6167" name="Oval 106"/>
              <p:cNvSpPr>
                <a:spLocks noChangeArrowheads="1"/>
              </p:cNvSpPr>
              <p:nvPr/>
            </p:nvSpPr>
            <p:spPr bwMode="blackWhite">
              <a:xfrm>
                <a:off x="966" y="1019"/>
                <a:ext cx="31" cy="17"/>
              </a:xfrm>
              <a:prstGeom prst="ellipse">
                <a:avLst/>
              </a:prstGeom>
              <a:solidFill>
                <a:srgbClr val="D60093"/>
              </a:solidFill>
              <a:ln w="12700">
                <a:noFill/>
                <a:round/>
                <a:headEnd/>
                <a:tailEnd/>
              </a:ln>
            </p:spPr>
            <p:txBody>
              <a:bodyPr wrap="none" anchor="ctr"/>
              <a:lstStyle/>
              <a:p>
                <a:endParaRPr lang="en-US"/>
              </a:p>
            </p:txBody>
          </p:sp>
          <p:sp>
            <p:nvSpPr>
              <p:cNvPr id="6168" name="Line 107"/>
              <p:cNvSpPr>
                <a:spLocks noChangeShapeType="1"/>
              </p:cNvSpPr>
              <p:nvPr/>
            </p:nvSpPr>
            <p:spPr bwMode="blackWhite">
              <a:xfrm>
                <a:off x="973" y="1642"/>
                <a:ext cx="192" cy="51"/>
              </a:xfrm>
              <a:prstGeom prst="line">
                <a:avLst/>
              </a:prstGeom>
              <a:noFill/>
              <a:ln w="6350">
                <a:solidFill>
                  <a:srgbClr val="676767"/>
                </a:solidFill>
                <a:round/>
                <a:headEnd/>
                <a:tailEnd/>
              </a:ln>
            </p:spPr>
            <p:txBody>
              <a:bodyPr wrap="none" anchor="ctr"/>
              <a:lstStyle/>
              <a:p>
                <a:endParaRPr lang="en-US"/>
              </a:p>
            </p:txBody>
          </p:sp>
          <p:sp>
            <p:nvSpPr>
              <p:cNvPr id="6169" name="Line 108"/>
              <p:cNvSpPr>
                <a:spLocks noChangeShapeType="1"/>
              </p:cNvSpPr>
              <p:nvPr/>
            </p:nvSpPr>
            <p:spPr bwMode="blackWhite">
              <a:xfrm>
                <a:off x="973" y="1604"/>
                <a:ext cx="192" cy="52"/>
              </a:xfrm>
              <a:prstGeom prst="line">
                <a:avLst/>
              </a:prstGeom>
              <a:noFill/>
              <a:ln w="6350">
                <a:solidFill>
                  <a:srgbClr val="676767"/>
                </a:solidFill>
                <a:round/>
                <a:headEnd/>
                <a:tailEnd/>
              </a:ln>
            </p:spPr>
            <p:txBody>
              <a:bodyPr wrap="none" anchor="ctr"/>
              <a:lstStyle/>
              <a:p>
                <a:endParaRPr lang="en-US"/>
              </a:p>
            </p:txBody>
          </p:sp>
          <p:sp>
            <p:nvSpPr>
              <p:cNvPr id="6170" name="Line 109"/>
              <p:cNvSpPr>
                <a:spLocks noChangeShapeType="1"/>
              </p:cNvSpPr>
              <p:nvPr/>
            </p:nvSpPr>
            <p:spPr bwMode="blackWhite">
              <a:xfrm>
                <a:off x="973" y="1567"/>
                <a:ext cx="192" cy="51"/>
              </a:xfrm>
              <a:prstGeom prst="line">
                <a:avLst/>
              </a:prstGeom>
              <a:noFill/>
              <a:ln w="6350">
                <a:solidFill>
                  <a:srgbClr val="676767"/>
                </a:solidFill>
                <a:round/>
                <a:headEnd/>
                <a:tailEnd/>
              </a:ln>
            </p:spPr>
            <p:txBody>
              <a:bodyPr wrap="none" anchor="ctr"/>
              <a:lstStyle/>
              <a:p>
                <a:endParaRPr lang="en-US"/>
              </a:p>
            </p:txBody>
          </p:sp>
          <p:sp>
            <p:nvSpPr>
              <p:cNvPr id="6171" name="Line 110"/>
              <p:cNvSpPr>
                <a:spLocks noChangeShapeType="1"/>
              </p:cNvSpPr>
              <p:nvPr/>
            </p:nvSpPr>
            <p:spPr bwMode="blackWhite">
              <a:xfrm>
                <a:off x="973" y="1528"/>
                <a:ext cx="192" cy="51"/>
              </a:xfrm>
              <a:prstGeom prst="line">
                <a:avLst/>
              </a:prstGeom>
              <a:noFill/>
              <a:ln w="6350">
                <a:solidFill>
                  <a:srgbClr val="676767"/>
                </a:solidFill>
                <a:round/>
                <a:headEnd/>
                <a:tailEnd/>
              </a:ln>
            </p:spPr>
            <p:txBody>
              <a:bodyPr wrap="none" anchor="ctr"/>
              <a:lstStyle/>
              <a:p>
                <a:endParaRPr lang="en-US"/>
              </a:p>
            </p:txBody>
          </p:sp>
          <p:sp>
            <p:nvSpPr>
              <p:cNvPr id="6172" name="Freeform 111"/>
              <p:cNvSpPr>
                <a:spLocks/>
              </p:cNvSpPr>
              <p:nvPr/>
            </p:nvSpPr>
            <p:spPr bwMode="blackWhite">
              <a:xfrm>
                <a:off x="976" y="1164"/>
                <a:ext cx="190" cy="355"/>
              </a:xfrm>
              <a:custGeom>
                <a:avLst/>
                <a:gdLst>
                  <a:gd name="T0" fmla="*/ 0 w 397"/>
                  <a:gd name="T1" fmla="*/ 71 h 733"/>
                  <a:gd name="T2" fmla="*/ 44 w 397"/>
                  <a:gd name="T3" fmla="*/ 83 h 733"/>
                  <a:gd name="T4" fmla="*/ 44 w 397"/>
                  <a:gd name="T5" fmla="*/ 0 h 733"/>
                  <a:gd name="T6" fmla="*/ 0 60000 65536"/>
                  <a:gd name="T7" fmla="*/ 0 60000 65536"/>
                  <a:gd name="T8" fmla="*/ 0 60000 65536"/>
                  <a:gd name="T9" fmla="*/ 0 w 397"/>
                  <a:gd name="T10" fmla="*/ 0 h 733"/>
                  <a:gd name="T11" fmla="*/ 397 w 397"/>
                  <a:gd name="T12" fmla="*/ 733 h 733"/>
                </a:gdLst>
                <a:ahLst/>
                <a:cxnLst>
                  <a:cxn ang="T6">
                    <a:pos x="T0" y="T1"/>
                  </a:cxn>
                  <a:cxn ang="T7">
                    <a:pos x="T2" y="T3"/>
                  </a:cxn>
                  <a:cxn ang="T8">
                    <a:pos x="T4" y="T5"/>
                  </a:cxn>
                </a:cxnLst>
                <a:rect l="T9" t="T10" r="T11" b="T12"/>
                <a:pathLst>
                  <a:path w="397" h="733">
                    <a:moveTo>
                      <a:pt x="0" y="628"/>
                    </a:moveTo>
                    <a:lnTo>
                      <a:pt x="396" y="732"/>
                    </a:lnTo>
                    <a:lnTo>
                      <a:pt x="396" y="0"/>
                    </a:lnTo>
                  </a:path>
                </a:pathLst>
              </a:custGeom>
              <a:noFill/>
              <a:ln w="3175" cap="rnd">
                <a:solidFill>
                  <a:srgbClr val="676767"/>
                </a:solidFill>
                <a:round/>
                <a:headEnd/>
                <a:tailEnd/>
              </a:ln>
            </p:spPr>
            <p:txBody>
              <a:bodyPr/>
              <a:lstStyle/>
              <a:p>
                <a:endParaRPr lang="en-US"/>
              </a:p>
            </p:txBody>
          </p:sp>
          <p:sp>
            <p:nvSpPr>
              <p:cNvPr id="6173" name="Freeform 112"/>
              <p:cNvSpPr>
                <a:spLocks/>
              </p:cNvSpPr>
              <p:nvPr/>
            </p:nvSpPr>
            <p:spPr bwMode="blackWhite">
              <a:xfrm>
                <a:off x="956" y="1094"/>
                <a:ext cx="218" cy="618"/>
              </a:xfrm>
              <a:custGeom>
                <a:avLst/>
                <a:gdLst>
                  <a:gd name="T0" fmla="*/ 51 w 453"/>
                  <a:gd name="T1" fmla="*/ 12 h 1278"/>
                  <a:gd name="T2" fmla="*/ 0 w 453"/>
                  <a:gd name="T3" fmla="*/ 0 h 1278"/>
                  <a:gd name="T4" fmla="*/ 0 w 453"/>
                  <a:gd name="T5" fmla="*/ 145 h 1278"/>
                  <a:gd name="T6" fmla="*/ 0 60000 65536"/>
                  <a:gd name="T7" fmla="*/ 0 60000 65536"/>
                  <a:gd name="T8" fmla="*/ 0 60000 65536"/>
                  <a:gd name="T9" fmla="*/ 0 w 453"/>
                  <a:gd name="T10" fmla="*/ 0 h 1278"/>
                  <a:gd name="T11" fmla="*/ 453 w 453"/>
                  <a:gd name="T12" fmla="*/ 1278 h 1278"/>
                </a:gdLst>
                <a:ahLst/>
                <a:cxnLst>
                  <a:cxn ang="T6">
                    <a:pos x="T0" y="T1"/>
                  </a:cxn>
                  <a:cxn ang="T7">
                    <a:pos x="T2" y="T3"/>
                  </a:cxn>
                  <a:cxn ang="T8">
                    <a:pos x="T4" y="T5"/>
                  </a:cxn>
                </a:cxnLst>
                <a:rect l="T9" t="T10" r="T11" b="T12"/>
                <a:pathLst>
                  <a:path w="453" h="1278">
                    <a:moveTo>
                      <a:pt x="452" y="105"/>
                    </a:moveTo>
                    <a:lnTo>
                      <a:pt x="0" y="0"/>
                    </a:lnTo>
                    <a:lnTo>
                      <a:pt x="0" y="1277"/>
                    </a:lnTo>
                  </a:path>
                </a:pathLst>
              </a:custGeom>
              <a:noFill/>
              <a:ln w="6350" cap="rnd">
                <a:solidFill>
                  <a:schemeClr val="tx1"/>
                </a:solidFill>
                <a:round/>
                <a:headEnd/>
                <a:tailEnd/>
              </a:ln>
            </p:spPr>
            <p:txBody>
              <a:bodyPr/>
              <a:lstStyle/>
              <a:p>
                <a:endParaRPr lang="en-US"/>
              </a:p>
            </p:txBody>
          </p:sp>
          <p:sp>
            <p:nvSpPr>
              <p:cNvPr id="6174" name="Freeform 113"/>
              <p:cNvSpPr>
                <a:spLocks/>
              </p:cNvSpPr>
              <p:nvPr/>
            </p:nvSpPr>
            <p:spPr bwMode="blackWhite">
              <a:xfrm>
                <a:off x="970" y="1117"/>
                <a:ext cx="194" cy="352"/>
              </a:xfrm>
              <a:custGeom>
                <a:avLst/>
                <a:gdLst>
                  <a:gd name="T0" fmla="*/ 45 w 402"/>
                  <a:gd name="T1" fmla="*/ 11 h 726"/>
                  <a:gd name="T2" fmla="*/ 0 w 402"/>
                  <a:gd name="T3" fmla="*/ 0 h 726"/>
                  <a:gd name="T4" fmla="*/ 0 w 402"/>
                  <a:gd name="T5" fmla="*/ 83 h 726"/>
                  <a:gd name="T6" fmla="*/ 0 60000 65536"/>
                  <a:gd name="T7" fmla="*/ 0 60000 65536"/>
                  <a:gd name="T8" fmla="*/ 0 60000 65536"/>
                  <a:gd name="T9" fmla="*/ 0 w 402"/>
                  <a:gd name="T10" fmla="*/ 0 h 726"/>
                  <a:gd name="T11" fmla="*/ 402 w 402"/>
                  <a:gd name="T12" fmla="*/ 726 h 726"/>
                </a:gdLst>
                <a:ahLst/>
                <a:cxnLst>
                  <a:cxn ang="T6">
                    <a:pos x="T0" y="T1"/>
                  </a:cxn>
                  <a:cxn ang="T7">
                    <a:pos x="T2" y="T3"/>
                  </a:cxn>
                  <a:cxn ang="T8">
                    <a:pos x="T4" y="T5"/>
                  </a:cxn>
                </a:cxnLst>
                <a:rect l="T9" t="T10" r="T11" b="T12"/>
                <a:pathLst>
                  <a:path w="402" h="726">
                    <a:moveTo>
                      <a:pt x="401" y="96"/>
                    </a:moveTo>
                    <a:lnTo>
                      <a:pt x="0" y="0"/>
                    </a:lnTo>
                    <a:lnTo>
                      <a:pt x="0" y="725"/>
                    </a:lnTo>
                  </a:path>
                </a:pathLst>
              </a:custGeom>
              <a:noFill/>
              <a:ln w="3175" cap="rnd">
                <a:solidFill>
                  <a:schemeClr val="tx1"/>
                </a:solidFill>
                <a:round/>
                <a:headEnd/>
                <a:tailEnd/>
              </a:ln>
            </p:spPr>
            <p:txBody>
              <a:bodyPr/>
              <a:lstStyle/>
              <a:p>
                <a:endParaRPr lang="en-US"/>
              </a:p>
            </p:txBody>
          </p:sp>
          <p:sp>
            <p:nvSpPr>
              <p:cNvPr id="6175" name="Line 114"/>
              <p:cNvSpPr>
                <a:spLocks noChangeShapeType="1"/>
              </p:cNvSpPr>
              <p:nvPr/>
            </p:nvSpPr>
            <p:spPr bwMode="blackWhite">
              <a:xfrm>
                <a:off x="971" y="1198"/>
                <a:ext cx="187" cy="43"/>
              </a:xfrm>
              <a:prstGeom prst="line">
                <a:avLst/>
              </a:prstGeom>
              <a:noFill/>
              <a:ln w="3175">
                <a:solidFill>
                  <a:srgbClr val="676767"/>
                </a:solidFill>
                <a:round/>
                <a:headEnd/>
                <a:tailEnd/>
              </a:ln>
            </p:spPr>
            <p:txBody>
              <a:bodyPr wrap="none" anchor="ctr"/>
              <a:lstStyle/>
              <a:p>
                <a:endParaRPr lang="en-US"/>
              </a:p>
            </p:txBody>
          </p:sp>
          <p:sp>
            <p:nvSpPr>
              <p:cNvPr id="6176" name="Line 115"/>
              <p:cNvSpPr>
                <a:spLocks noChangeShapeType="1"/>
              </p:cNvSpPr>
              <p:nvPr/>
            </p:nvSpPr>
            <p:spPr bwMode="blackWhite">
              <a:xfrm>
                <a:off x="971" y="1273"/>
                <a:ext cx="189" cy="43"/>
              </a:xfrm>
              <a:prstGeom prst="line">
                <a:avLst/>
              </a:prstGeom>
              <a:noFill/>
              <a:ln w="3175">
                <a:solidFill>
                  <a:srgbClr val="676767"/>
                </a:solidFill>
                <a:round/>
                <a:headEnd/>
                <a:tailEnd/>
              </a:ln>
            </p:spPr>
            <p:txBody>
              <a:bodyPr wrap="none" anchor="ctr"/>
              <a:lstStyle/>
              <a:p>
                <a:endParaRPr lang="en-US"/>
              </a:p>
            </p:txBody>
          </p:sp>
          <p:sp>
            <p:nvSpPr>
              <p:cNvPr id="6177" name="Line 116"/>
              <p:cNvSpPr>
                <a:spLocks noChangeShapeType="1"/>
              </p:cNvSpPr>
              <p:nvPr/>
            </p:nvSpPr>
            <p:spPr bwMode="blackWhite">
              <a:xfrm>
                <a:off x="971" y="1366"/>
                <a:ext cx="180" cy="43"/>
              </a:xfrm>
              <a:prstGeom prst="line">
                <a:avLst/>
              </a:prstGeom>
              <a:noFill/>
              <a:ln w="3175">
                <a:solidFill>
                  <a:srgbClr val="676767"/>
                </a:solidFill>
                <a:round/>
                <a:headEnd/>
                <a:tailEnd/>
              </a:ln>
            </p:spPr>
            <p:txBody>
              <a:bodyPr wrap="none" anchor="ctr"/>
              <a:lstStyle/>
              <a:p>
                <a:endParaRPr lang="en-US"/>
              </a:p>
            </p:txBody>
          </p:sp>
          <p:sp>
            <p:nvSpPr>
              <p:cNvPr id="6178" name="Freeform 117"/>
              <p:cNvSpPr>
                <a:spLocks/>
              </p:cNvSpPr>
              <p:nvPr/>
            </p:nvSpPr>
            <p:spPr bwMode="blackWhite">
              <a:xfrm>
                <a:off x="1027" y="1161"/>
                <a:ext cx="74" cy="40"/>
              </a:xfrm>
              <a:custGeom>
                <a:avLst/>
                <a:gdLst>
                  <a:gd name="T0" fmla="*/ 0 w 152"/>
                  <a:gd name="T1" fmla="*/ 0 h 82"/>
                  <a:gd name="T2" fmla="*/ 0 w 152"/>
                  <a:gd name="T3" fmla="*/ 5 h 82"/>
                  <a:gd name="T4" fmla="*/ 18 w 152"/>
                  <a:gd name="T5" fmla="*/ 10 h 82"/>
                  <a:gd name="T6" fmla="*/ 18 w 152"/>
                  <a:gd name="T7" fmla="*/ 4 h 82"/>
                  <a:gd name="T8" fmla="*/ 0 w 152"/>
                  <a:gd name="T9" fmla="*/ 0 h 82"/>
                  <a:gd name="T10" fmla="*/ 0 60000 65536"/>
                  <a:gd name="T11" fmla="*/ 0 60000 65536"/>
                  <a:gd name="T12" fmla="*/ 0 60000 65536"/>
                  <a:gd name="T13" fmla="*/ 0 60000 65536"/>
                  <a:gd name="T14" fmla="*/ 0 60000 65536"/>
                  <a:gd name="T15" fmla="*/ 0 w 152"/>
                  <a:gd name="T16" fmla="*/ 0 h 82"/>
                  <a:gd name="T17" fmla="*/ 152 w 152"/>
                  <a:gd name="T18" fmla="*/ 82 h 82"/>
                </a:gdLst>
                <a:ahLst/>
                <a:cxnLst>
                  <a:cxn ang="T10">
                    <a:pos x="T0" y="T1"/>
                  </a:cxn>
                  <a:cxn ang="T11">
                    <a:pos x="T2" y="T3"/>
                  </a:cxn>
                  <a:cxn ang="T12">
                    <a:pos x="T4" y="T5"/>
                  </a:cxn>
                  <a:cxn ang="T13">
                    <a:pos x="T6" y="T7"/>
                  </a:cxn>
                  <a:cxn ang="T14">
                    <a:pos x="T8" y="T9"/>
                  </a:cxn>
                </a:cxnLst>
                <a:rect l="T15" t="T16" r="T17" b="T18"/>
                <a:pathLst>
                  <a:path w="152" h="82">
                    <a:moveTo>
                      <a:pt x="0" y="0"/>
                    </a:moveTo>
                    <a:lnTo>
                      <a:pt x="0" y="48"/>
                    </a:lnTo>
                    <a:lnTo>
                      <a:pt x="151" y="81"/>
                    </a:lnTo>
                    <a:lnTo>
                      <a:pt x="151" y="33"/>
                    </a:lnTo>
                    <a:lnTo>
                      <a:pt x="0" y="0"/>
                    </a:lnTo>
                  </a:path>
                </a:pathLst>
              </a:custGeom>
              <a:solidFill>
                <a:srgbClr val="A9A9A9"/>
              </a:solidFill>
              <a:ln w="12700" cap="rnd">
                <a:noFill/>
                <a:round/>
                <a:headEnd/>
                <a:tailEnd/>
              </a:ln>
            </p:spPr>
            <p:txBody>
              <a:bodyPr/>
              <a:lstStyle/>
              <a:p>
                <a:endParaRPr lang="en-US"/>
              </a:p>
            </p:txBody>
          </p:sp>
          <p:sp>
            <p:nvSpPr>
              <p:cNvPr id="6179" name="Line 118"/>
              <p:cNvSpPr>
                <a:spLocks noChangeShapeType="1"/>
              </p:cNvSpPr>
              <p:nvPr/>
            </p:nvSpPr>
            <p:spPr bwMode="blackWhite">
              <a:xfrm>
                <a:off x="998" y="1167"/>
                <a:ext cx="138" cy="30"/>
              </a:xfrm>
              <a:prstGeom prst="line">
                <a:avLst/>
              </a:prstGeom>
              <a:noFill/>
              <a:ln w="6350">
                <a:solidFill>
                  <a:srgbClr val="919191"/>
                </a:solidFill>
                <a:round/>
                <a:headEnd/>
                <a:tailEnd/>
              </a:ln>
            </p:spPr>
            <p:txBody>
              <a:bodyPr wrap="none" anchor="ctr"/>
              <a:lstStyle/>
              <a:p>
                <a:endParaRPr lang="en-US"/>
              </a:p>
            </p:txBody>
          </p:sp>
          <p:sp>
            <p:nvSpPr>
              <p:cNvPr id="6180" name="Freeform 119"/>
              <p:cNvSpPr>
                <a:spLocks/>
              </p:cNvSpPr>
              <p:nvPr/>
            </p:nvSpPr>
            <p:spPr bwMode="blackWhite">
              <a:xfrm>
                <a:off x="984" y="1304"/>
                <a:ext cx="167" cy="75"/>
              </a:xfrm>
              <a:custGeom>
                <a:avLst/>
                <a:gdLst>
                  <a:gd name="T0" fmla="*/ 0 w 351"/>
                  <a:gd name="T1" fmla="*/ 6 h 183"/>
                  <a:gd name="T2" fmla="*/ 0 w 351"/>
                  <a:gd name="T3" fmla="*/ 0 h 183"/>
                  <a:gd name="T4" fmla="*/ 38 w 351"/>
                  <a:gd name="T5" fmla="*/ 7 h 183"/>
                  <a:gd name="T6" fmla="*/ 38 w 351"/>
                  <a:gd name="T7" fmla="*/ 13 h 183"/>
                  <a:gd name="T8" fmla="*/ 0 w 351"/>
                  <a:gd name="T9" fmla="*/ 6 h 183"/>
                  <a:gd name="T10" fmla="*/ 0 60000 65536"/>
                  <a:gd name="T11" fmla="*/ 0 60000 65536"/>
                  <a:gd name="T12" fmla="*/ 0 60000 65536"/>
                  <a:gd name="T13" fmla="*/ 0 60000 65536"/>
                  <a:gd name="T14" fmla="*/ 0 60000 65536"/>
                  <a:gd name="T15" fmla="*/ 0 w 351"/>
                  <a:gd name="T16" fmla="*/ 0 h 183"/>
                  <a:gd name="T17" fmla="*/ 351 w 351"/>
                  <a:gd name="T18" fmla="*/ 183 h 183"/>
                </a:gdLst>
                <a:ahLst/>
                <a:cxnLst>
                  <a:cxn ang="T10">
                    <a:pos x="T0" y="T1"/>
                  </a:cxn>
                  <a:cxn ang="T11">
                    <a:pos x="T2" y="T3"/>
                  </a:cxn>
                  <a:cxn ang="T12">
                    <a:pos x="T4" y="T5"/>
                  </a:cxn>
                  <a:cxn ang="T13">
                    <a:pos x="T6" y="T7"/>
                  </a:cxn>
                  <a:cxn ang="T14">
                    <a:pos x="T8" y="T9"/>
                  </a:cxn>
                </a:cxnLst>
                <a:rect l="T15" t="T16" r="T17" b="T18"/>
                <a:pathLst>
                  <a:path w="351" h="183">
                    <a:moveTo>
                      <a:pt x="0" y="85"/>
                    </a:moveTo>
                    <a:lnTo>
                      <a:pt x="0" y="0"/>
                    </a:lnTo>
                    <a:lnTo>
                      <a:pt x="350" y="93"/>
                    </a:lnTo>
                    <a:lnTo>
                      <a:pt x="350" y="182"/>
                    </a:lnTo>
                    <a:lnTo>
                      <a:pt x="0" y="85"/>
                    </a:lnTo>
                  </a:path>
                </a:pathLst>
              </a:custGeom>
              <a:solidFill>
                <a:srgbClr val="B2B2B2"/>
              </a:solidFill>
              <a:ln w="3175" cap="rnd">
                <a:solidFill>
                  <a:srgbClr val="676767"/>
                </a:solidFill>
                <a:round/>
                <a:headEnd/>
                <a:tailEnd/>
              </a:ln>
            </p:spPr>
            <p:txBody>
              <a:bodyPr/>
              <a:lstStyle/>
              <a:p>
                <a:endParaRPr lang="en-US"/>
              </a:p>
            </p:txBody>
          </p:sp>
          <p:sp>
            <p:nvSpPr>
              <p:cNvPr id="6181" name="Freeform 120"/>
              <p:cNvSpPr>
                <a:spLocks/>
              </p:cNvSpPr>
              <p:nvPr/>
            </p:nvSpPr>
            <p:spPr bwMode="blackWhite">
              <a:xfrm>
                <a:off x="984" y="1397"/>
                <a:ext cx="167" cy="83"/>
              </a:xfrm>
              <a:custGeom>
                <a:avLst/>
                <a:gdLst>
                  <a:gd name="T0" fmla="*/ 0 w 351"/>
                  <a:gd name="T1" fmla="*/ 8 h 182"/>
                  <a:gd name="T2" fmla="*/ 0 w 351"/>
                  <a:gd name="T3" fmla="*/ 0 h 182"/>
                  <a:gd name="T4" fmla="*/ 38 w 351"/>
                  <a:gd name="T5" fmla="*/ 9 h 182"/>
                  <a:gd name="T6" fmla="*/ 38 w 351"/>
                  <a:gd name="T7" fmla="*/ 17 h 182"/>
                  <a:gd name="T8" fmla="*/ 0 w 351"/>
                  <a:gd name="T9" fmla="*/ 8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6182" name="Freeform 121"/>
              <p:cNvSpPr>
                <a:spLocks/>
              </p:cNvSpPr>
              <p:nvPr/>
            </p:nvSpPr>
            <p:spPr bwMode="blackWhite">
              <a:xfrm>
                <a:off x="981" y="1220"/>
                <a:ext cx="170" cy="77"/>
              </a:xfrm>
              <a:custGeom>
                <a:avLst/>
                <a:gdLst>
                  <a:gd name="T0" fmla="*/ 0 w 351"/>
                  <a:gd name="T1" fmla="*/ 6 h 182"/>
                  <a:gd name="T2" fmla="*/ 0 w 351"/>
                  <a:gd name="T3" fmla="*/ 0 h 182"/>
                  <a:gd name="T4" fmla="*/ 40 w 351"/>
                  <a:gd name="T5" fmla="*/ 7 h 182"/>
                  <a:gd name="T6" fmla="*/ 40 w 351"/>
                  <a:gd name="T7" fmla="*/ 14 h 182"/>
                  <a:gd name="T8" fmla="*/ 0 w 351"/>
                  <a:gd name="T9" fmla="*/ 6 h 182"/>
                  <a:gd name="T10" fmla="*/ 0 60000 65536"/>
                  <a:gd name="T11" fmla="*/ 0 60000 65536"/>
                  <a:gd name="T12" fmla="*/ 0 60000 65536"/>
                  <a:gd name="T13" fmla="*/ 0 60000 65536"/>
                  <a:gd name="T14" fmla="*/ 0 60000 65536"/>
                  <a:gd name="T15" fmla="*/ 0 w 351"/>
                  <a:gd name="T16" fmla="*/ 0 h 182"/>
                  <a:gd name="T17" fmla="*/ 351 w 351"/>
                  <a:gd name="T18" fmla="*/ 182 h 182"/>
                </a:gdLst>
                <a:ahLst/>
                <a:cxnLst>
                  <a:cxn ang="T10">
                    <a:pos x="T0" y="T1"/>
                  </a:cxn>
                  <a:cxn ang="T11">
                    <a:pos x="T2" y="T3"/>
                  </a:cxn>
                  <a:cxn ang="T12">
                    <a:pos x="T4" y="T5"/>
                  </a:cxn>
                  <a:cxn ang="T13">
                    <a:pos x="T6" y="T7"/>
                  </a:cxn>
                  <a:cxn ang="T14">
                    <a:pos x="T8" y="T9"/>
                  </a:cxn>
                </a:cxnLst>
                <a:rect l="T15" t="T16" r="T17" b="T18"/>
                <a:pathLst>
                  <a:path w="351" h="182">
                    <a:moveTo>
                      <a:pt x="0" y="85"/>
                    </a:moveTo>
                    <a:lnTo>
                      <a:pt x="0" y="0"/>
                    </a:lnTo>
                    <a:lnTo>
                      <a:pt x="350" y="93"/>
                    </a:lnTo>
                    <a:lnTo>
                      <a:pt x="350" y="181"/>
                    </a:lnTo>
                    <a:lnTo>
                      <a:pt x="0" y="85"/>
                    </a:lnTo>
                  </a:path>
                </a:pathLst>
              </a:custGeom>
              <a:solidFill>
                <a:srgbClr val="B2B2B2"/>
              </a:solidFill>
              <a:ln w="3175" cap="rnd">
                <a:solidFill>
                  <a:srgbClr val="676767"/>
                </a:solidFill>
                <a:round/>
                <a:headEnd/>
                <a:tailEnd/>
              </a:ln>
            </p:spPr>
            <p:txBody>
              <a:bodyPr/>
              <a:lstStyle/>
              <a:p>
                <a:endParaRPr lang="en-US"/>
              </a:p>
            </p:txBody>
          </p:sp>
          <p:sp>
            <p:nvSpPr>
              <p:cNvPr id="6183" name="Line 122"/>
              <p:cNvSpPr>
                <a:spLocks noChangeShapeType="1"/>
              </p:cNvSpPr>
              <p:nvPr/>
            </p:nvSpPr>
            <p:spPr bwMode="blackWhite">
              <a:xfrm flipH="1" flipV="1">
                <a:off x="1103" y="1267"/>
                <a:ext cx="33" cy="8"/>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6184" name="Line 123"/>
              <p:cNvSpPr>
                <a:spLocks noChangeShapeType="1"/>
              </p:cNvSpPr>
              <p:nvPr/>
            </p:nvSpPr>
            <p:spPr bwMode="blackWhite">
              <a:xfrm flipH="1" flipV="1">
                <a:off x="1103" y="1349"/>
                <a:ext cx="33" cy="7"/>
              </a:xfrm>
              <a:prstGeom prst="line">
                <a:avLst/>
              </a:prstGeom>
              <a:noFill/>
              <a:ln w="9525">
                <a:solidFill>
                  <a:srgbClr val="D60093"/>
                </a:solidFill>
                <a:round/>
                <a:headEnd/>
                <a:tailEnd/>
              </a:ln>
            </p:spPr>
            <p:txBody>
              <a:bodyPr wrap="none" tIns="27432" bIns="27432" anchor="ctr">
                <a:spAutoFit/>
              </a:bodyPr>
              <a:lstStyle/>
              <a:p>
                <a:endParaRPr lang="en-US"/>
              </a:p>
            </p:txBody>
          </p:sp>
          <p:sp>
            <p:nvSpPr>
              <p:cNvPr id="6185" name="Line 124"/>
              <p:cNvSpPr>
                <a:spLocks noChangeShapeType="1"/>
              </p:cNvSpPr>
              <p:nvPr/>
            </p:nvSpPr>
            <p:spPr bwMode="blackWhite">
              <a:xfrm flipH="1" flipV="1">
                <a:off x="1103" y="1448"/>
                <a:ext cx="33" cy="8"/>
              </a:xfrm>
              <a:prstGeom prst="line">
                <a:avLst/>
              </a:prstGeom>
              <a:noFill/>
              <a:ln w="9525">
                <a:solidFill>
                  <a:srgbClr val="D60093"/>
                </a:solidFill>
                <a:round/>
                <a:headEnd/>
                <a:tailEnd/>
              </a:ln>
            </p:spPr>
            <p:txBody>
              <a:bodyPr wrap="none" tIns="27432" bIns="27432" anchor="ctr">
                <a:spAutoFit/>
              </a:bodyPr>
              <a:lstStyle/>
              <a:p>
                <a:endParaRPr lang="en-US"/>
              </a:p>
            </p:txBody>
          </p:sp>
        </p:grpSp>
      </p:grpSp>
      <p:sp>
        <p:nvSpPr>
          <p:cNvPr id="60" name="Text Box 125"/>
          <p:cNvSpPr txBox="1">
            <a:spLocks noChangeArrowheads="1"/>
          </p:cNvSpPr>
          <p:nvPr/>
        </p:nvSpPr>
        <p:spPr bwMode="blackWhite">
          <a:xfrm>
            <a:off x="10602010" y="2590800"/>
            <a:ext cx="1298753" cy="338554"/>
          </a:xfrm>
          <a:prstGeom prst="rect">
            <a:avLst/>
          </a:prstGeom>
          <a:solidFill>
            <a:srgbClr val="005A9A"/>
          </a:solidFill>
          <a:ln w="9525">
            <a:solidFill>
              <a:srgbClr val="333399"/>
            </a:solidFill>
            <a:miter lim="800000"/>
            <a:headEnd/>
            <a:tailEnd/>
          </a:ln>
          <a:effectLst>
            <a:outerShdw dist="35921" dir="2700000" algn="ctr" rotWithShape="0">
              <a:srgbClr val="C0C0C0"/>
            </a:outerShdw>
          </a:effectLst>
        </p:spPr>
        <p:txBody>
          <a:bodyPr wrap="none">
            <a:spAutoFit/>
          </a:bodyPr>
          <a:lstStyle/>
          <a:p>
            <a:pPr algn="ctr" eaLnBrk="0" hangingPunct="0">
              <a:defRPr/>
            </a:pPr>
            <a:r>
              <a:rPr lang="en-US" sz="1600" dirty="0">
                <a:latin typeface="+mn-lt"/>
              </a:rPr>
              <a:t>DHCP/WDS</a:t>
            </a:r>
          </a:p>
        </p:txBody>
      </p:sp>
      <p:sp>
        <p:nvSpPr>
          <p:cNvPr id="159" name="Freeform 106"/>
          <p:cNvSpPr>
            <a:spLocks/>
          </p:cNvSpPr>
          <p:nvPr/>
        </p:nvSpPr>
        <p:spPr bwMode="blackWhite">
          <a:xfrm rot="10618033" flipV="1">
            <a:off x="3047207" y="2789238"/>
            <a:ext cx="6953555" cy="334962"/>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tIns="27432" bIns="27432" anchor="ctr">
            <a:spAutoFit/>
          </a:bodyPr>
          <a:lstStyle/>
          <a:p>
            <a:pPr>
              <a:defRPr/>
            </a:pPr>
            <a:endParaRPr lang="en-US"/>
          </a:p>
        </p:txBody>
      </p:sp>
      <p:sp>
        <p:nvSpPr>
          <p:cNvPr id="143366" name="Text Box 6"/>
          <p:cNvSpPr txBox="1">
            <a:spLocks noChangeArrowheads="1"/>
          </p:cNvSpPr>
          <p:nvPr/>
        </p:nvSpPr>
        <p:spPr bwMode="auto">
          <a:xfrm>
            <a:off x="2291753" y="2438400"/>
            <a:ext cx="1910852" cy="369888"/>
          </a:xfrm>
          <a:prstGeom prst="rect">
            <a:avLst/>
          </a:prstGeom>
          <a:solidFill>
            <a:srgbClr val="421D5E"/>
          </a:solidFill>
          <a:ln w="9525">
            <a:solidFill>
              <a:srgbClr val="800080"/>
            </a:solidFill>
            <a:miter lim="800000"/>
            <a:headEnd/>
            <a:tailEnd/>
          </a:ln>
        </p:spPr>
        <p:txBody>
          <a:bodyPr>
            <a:spAutoFit/>
          </a:bodyPr>
          <a:lstStyle/>
          <a:p>
            <a:pPr marL="342900" indent="-342900">
              <a:spcBef>
                <a:spcPct val="50000"/>
              </a:spcBef>
            </a:pPr>
            <a:r>
              <a:rPr lang="en-US" dirty="0"/>
              <a:t>Discover IP</a:t>
            </a:r>
          </a:p>
        </p:txBody>
      </p:sp>
      <p:sp>
        <p:nvSpPr>
          <p:cNvPr id="2" name="Freeform 106"/>
          <p:cNvSpPr>
            <a:spLocks/>
          </p:cNvSpPr>
          <p:nvPr/>
        </p:nvSpPr>
        <p:spPr bwMode="blackWhite">
          <a:xfrm rot="11026813" flipH="1" flipV="1">
            <a:off x="3047207" y="3505201"/>
            <a:ext cx="6854099" cy="334963"/>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tIns="27432" bIns="27432" anchor="ctr">
            <a:spAutoFit/>
          </a:bodyPr>
          <a:lstStyle/>
          <a:p>
            <a:pPr>
              <a:defRPr/>
            </a:pPr>
            <a:endParaRPr lang="en-US"/>
          </a:p>
        </p:txBody>
      </p:sp>
      <p:sp>
        <p:nvSpPr>
          <p:cNvPr id="3" name="Text Box 6"/>
          <p:cNvSpPr txBox="1">
            <a:spLocks noChangeArrowheads="1"/>
          </p:cNvSpPr>
          <p:nvPr/>
        </p:nvSpPr>
        <p:spPr bwMode="auto">
          <a:xfrm rot="230761">
            <a:off x="7598972" y="3243264"/>
            <a:ext cx="2152089" cy="650875"/>
          </a:xfrm>
          <a:prstGeom prst="rect">
            <a:avLst/>
          </a:prstGeom>
          <a:solidFill>
            <a:srgbClr val="421D5E"/>
          </a:solidFill>
          <a:ln w="9525">
            <a:solidFill>
              <a:srgbClr val="800080"/>
            </a:solidFill>
            <a:miter lim="800000"/>
            <a:headEnd/>
            <a:tailEnd/>
          </a:ln>
        </p:spPr>
        <p:txBody>
          <a:bodyPr>
            <a:spAutoFit/>
          </a:bodyPr>
          <a:lstStyle/>
          <a:p>
            <a:pPr marL="342900" indent="-342900">
              <a:spcBef>
                <a:spcPct val="50000"/>
              </a:spcBef>
            </a:pPr>
            <a:r>
              <a:rPr lang="en-US" dirty="0"/>
              <a:t>Offer IP/PXE Server</a:t>
            </a:r>
          </a:p>
        </p:txBody>
      </p:sp>
      <p:sp>
        <p:nvSpPr>
          <p:cNvPr id="4" name="Freeform 106"/>
          <p:cNvSpPr>
            <a:spLocks/>
          </p:cNvSpPr>
          <p:nvPr/>
        </p:nvSpPr>
        <p:spPr bwMode="blackWhite">
          <a:xfrm rot="10800000">
            <a:off x="3047207" y="4191001"/>
            <a:ext cx="6854099" cy="334963"/>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rot="10800000" tIns="27432" bIns="27432" anchor="ctr">
            <a:spAutoFit/>
          </a:bodyPr>
          <a:lstStyle/>
          <a:p>
            <a:pPr>
              <a:defRPr/>
            </a:pPr>
            <a:endParaRPr lang="en-US"/>
          </a:p>
        </p:txBody>
      </p:sp>
      <p:sp>
        <p:nvSpPr>
          <p:cNvPr id="5" name="Text Box 6"/>
          <p:cNvSpPr txBox="1">
            <a:spLocks noChangeArrowheads="1"/>
          </p:cNvSpPr>
          <p:nvPr/>
        </p:nvSpPr>
        <p:spPr bwMode="auto">
          <a:xfrm rot="230761">
            <a:off x="3148780" y="3890964"/>
            <a:ext cx="1625177" cy="376237"/>
          </a:xfrm>
          <a:prstGeom prst="rect">
            <a:avLst/>
          </a:prstGeom>
          <a:solidFill>
            <a:srgbClr val="421D5E"/>
          </a:solidFill>
          <a:ln w="9525">
            <a:solidFill>
              <a:srgbClr val="800080"/>
            </a:solidFill>
            <a:miter lim="800000"/>
            <a:headEnd/>
            <a:tailEnd/>
          </a:ln>
        </p:spPr>
        <p:txBody>
          <a:bodyPr>
            <a:spAutoFit/>
          </a:bodyPr>
          <a:lstStyle/>
          <a:p>
            <a:pPr marL="342900" indent="-342900">
              <a:spcBef>
                <a:spcPct val="50000"/>
              </a:spcBef>
            </a:pPr>
            <a:r>
              <a:rPr lang="en-US"/>
              <a:t>Request</a:t>
            </a:r>
          </a:p>
        </p:txBody>
      </p:sp>
      <p:sp>
        <p:nvSpPr>
          <p:cNvPr id="6" name="Text Box 6"/>
          <p:cNvSpPr txBox="1">
            <a:spLocks noChangeArrowheads="1"/>
          </p:cNvSpPr>
          <p:nvPr/>
        </p:nvSpPr>
        <p:spPr bwMode="auto">
          <a:xfrm>
            <a:off x="7110149" y="4724400"/>
            <a:ext cx="2147858" cy="376238"/>
          </a:xfrm>
          <a:prstGeom prst="rect">
            <a:avLst/>
          </a:prstGeom>
          <a:solidFill>
            <a:srgbClr val="421D5E"/>
          </a:solidFill>
          <a:ln w="9525">
            <a:solidFill>
              <a:srgbClr val="800080"/>
            </a:solidFill>
            <a:miter lim="800000"/>
            <a:headEnd/>
            <a:tailEnd/>
          </a:ln>
        </p:spPr>
        <p:txBody>
          <a:bodyPr>
            <a:spAutoFit/>
          </a:bodyPr>
          <a:lstStyle/>
          <a:p>
            <a:pPr marL="342900" indent="-342900">
              <a:spcBef>
                <a:spcPct val="50000"/>
              </a:spcBef>
            </a:pPr>
            <a:r>
              <a:rPr lang="en-US" dirty="0"/>
              <a:t>Acknowledge</a:t>
            </a:r>
          </a:p>
        </p:txBody>
      </p:sp>
      <p:sp>
        <p:nvSpPr>
          <p:cNvPr id="7" name="Freeform 106"/>
          <p:cNvSpPr>
            <a:spLocks/>
          </p:cNvSpPr>
          <p:nvPr/>
        </p:nvSpPr>
        <p:spPr bwMode="blackWhite">
          <a:xfrm rot="10800000" flipH="1">
            <a:off x="3250354" y="4999038"/>
            <a:ext cx="6854099" cy="334962"/>
          </a:xfrm>
          <a:custGeom>
            <a:avLst/>
            <a:gdLst>
              <a:gd name="T0" fmla="*/ 115 w 1498"/>
              <a:gd name="T1" fmla="*/ 20 h 449"/>
              <a:gd name="T2" fmla="*/ 0 w 1498"/>
              <a:gd name="T3" fmla="*/ 428 h 449"/>
              <a:gd name="T4" fmla="*/ 384 w 1498"/>
              <a:gd name="T5" fmla="*/ 449 h 449"/>
              <a:gd name="T6" fmla="*/ 299 w 1498"/>
              <a:gd name="T7" fmla="*/ 314 h 449"/>
              <a:gd name="T8" fmla="*/ 700 w 1498"/>
              <a:gd name="T9" fmla="*/ 177 h 449"/>
              <a:gd name="T10" fmla="*/ 1498 w 1498"/>
              <a:gd name="T11" fmla="*/ 374 h 449"/>
              <a:gd name="T12" fmla="*/ 750 w 1498"/>
              <a:gd name="T13" fmla="*/ 28 h 449"/>
              <a:gd name="T14" fmla="*/ 181 w 1498"/>
              <a:gd name="T15" fmla="*/ 140 h 449"/>
              <a:gd name="T16" fmla="*/ 115 w 1498"/>
              <a:gd name="T17" fmla="*/ 20 h 4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98"/>
              <a:gd name="T28" fmla="*/ 0 h 449"/>
              <a:gd name="T29" fmla="*/ 1498 w 1498"/>
              <a:gd name="T30" fmla="*/ 449 h 4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98" h="449">
                <a:moveTo>
                  <a:pt x="115" y="20"/>
                </a:moveTo>
                <a:cubicBezTo>
                  <a:pt x="60" y="168"/>
                  <a:pt x="24" y="254"/>
                  <a:pt x="0" y="428"/>
                </a:cubicBezTo>
                <a:cubicBezTo>
                  <a:pt x="144" y="432"/>
                  <a:pt x="292" y="434"/>
                  <a:pt x="384" y="449"/>
                </a:cubicBezTo>
                <a:cubicBezTo>
                  <a:pt x="319" y="351"/>
                  <a:pt x="324" y="365"/>
                  <a:pt x="299" y="314"/>
                </a:cubicBezTo>
                <a:cubicBezTo>
                  <a:pt x="353" y="290"/>
                  <a:pt x="517" y="191"/>
                  <a:pt x="700" y="177"/>
                </a:cubicBezTo>
                <a:cubicBezTo>
                  <a:pt x="1004" y="191"/>
                  <a:pt x="1210" y="272"/>
                  <a:pt x="1498" y="374"/>
                </a:cubicBezTo>
                <a:cubicBezTo>
                  <a:pt x="1188" y="156"/>
                  <a:pt x="990" y="64"/>
                  <a:pt x="750" y="28"/>
                </a:cubicBezTo>
                <a:cubicBezTo>
                  <a:pt x="460" y="0"/>
                  <a:pt x="296" y="92"/>
                  <a:pt x="181" y="140"/>
                </a:cubicBezTo>
                <a:cubicBezTo>
                  <a:pt x="146" y="72"/>
                  <a:pt x="168" y="114"/>
                  <a:pt x="115" y="20"/>
                </a:cubicBezTo>
                <a:close/>
              </a:path>
            </a:pathLst>
          </a:custGeom>
          <a:gradFill rotWithShape="0">
            <a:gsLst>
              <a:gs pos="0">
                <a:srgbClr val="9E9ECF"/>
              </a:gs>
              <a:gs pos="100000">
                <a:schemeClr val="accent2"/>
              </a:gs>
            </a:gsLst>
            <a:lin ang="2700000" scaled="1"/>
          </a:gradFill>
          <a:ln w="6350">
            <a:solidFill>
              <a:srgbClr val="800080"/>
            </a:solidFill>
            <a:round/>
            <a:headEnd/>
            <a:tailEnd/>
          </a:ln>
          <a:effectLst>
            <a:outerShdw dist="52363" dir="6242175" algn="ctr" rotWithShape="0">
              <a:srgbClr val="C0C0C0"/>
            </a:outerShdw>
          </a:effectLst>
        </p:spPr>
        <p:txBody>
          <a:bodyPr rot="10800000" tIns="27432" bIns="27432" anchor="ctr">
            <a:spAutoFit/>
          </a:bodyPr>
          <a:lstStyle/>
          <a:p>
            <a:pPr>
              <a:defRPr/>
            </a:pPr>
            <a:endParaRPr lang="en-US"/>
          </a:p>
        </p:txBody>
      </p:sp>
      <p:pic>
        <p:nvPicPr>
          <p:cNvPr id="221249" name="Picture 4" descr="cbi"/>
          <p:cNvPicPr>
            <a:picLocks noChangeAspect="1" noChangeArrowheads="1"/>
          </p:cNvPicPr>
          <p:nvPr/>
        </p:nvPicPr>
        <p:blipFill>
          <a:blip r:embed="rId3"/>
          <a:srcRect/>
          <a:stretch>
            <a:fillRect/>
          </a:stretch>
        </p:blipFill>
        <p:spPr bwMode="auto">
          <a:xfrm>
            <a:off x="9547913" y="4419601"/>
            <a:ext cx="2581661" cy="1452563"/>
          </a:xfrm>
          <a:prstGeom prst="rect">
            <a:avLst/>
          </a:prstGeom>
          <a:noFill/>
          <a:ln w="9525">
            <a:noFill/>
            <a:miter lim="800000"/>
            <a:headEnd/>
            <a:tailEnd/>
          </a:ln>
        </p:spPr>
      </p:pic>
      <p:pic>
        <p:nvPicPr>
          <p:cNvPr id="221250" name="Picture 66"/>
          <p:cNvPicPr>
            <a:picLocks noChangeAspect="1" noChangeArrowheads="1"/>
          </p:cNvPicPr>
          <p:nvPr/>
        </p:nvPicPr>
        <p:blipFill>
          <a:blip r:embed="rId4"/>
          <a:srcRect/>
          <a:stretch>
            <a:fillRect/>
          </a:stretch>
        </p:blipFill>
        <p:spPr bwMode="auto">
          <a:xfrm>
            <a:off x="9547913" y="4403291"/>
            <a:ext cx="2583778" cy="1452563"/>
          </a:xfrm>
          <a:prstGeom prst="rect">
            <a:avLst/>
          </a:prstGeom>
          <a:noFill/>
          <a:ln w="9525">
            <a:noFill/>
            <a:miter lim="800000"/>
            <a:headEnd/>
            <a:tailEnd/>
          </a:ln>
        </p:spPr>
      </p:pic>
      <p:pic>
        <p:nvPicPr>
          <p:cNvPr id="61" name="Picture 4" descr="cbi"/>
          <p:cNvPicPr>
            <a:picLocks noChangeAspect="1" noChangeArrowheads="1"/>
          </p:cNvPicPr>
          <p:nvPr/>
        </p:nvPicPr>
        <p:blipFill>
          <a:blip r:embed="rId3"/>
          <a:srcRect/>
          <a:stretch>
            <a:fillRect/>
          </a:stretch>
        </p:blipFill>
        <p:spPr bwMode="auto">
          <a:xfrm>
            <a:off x="1218874" y="3412673"/>
            <a:ext cx="1058058" cy="595313"/>
          </a:xfrm>
          <a:prstGeom prst="rect">
            <a:avLst/>
          </a:prstGeom>
          <a:noFill/>
          <a:ln w="9525">
            <a:noFill/>
            <a:miter lim="800000"/>
            <a:headEnd/>
            <a:tailEnd/>
          </a:ln>
        </p:spPr>
      </p:pic>
      <p:pic>
        <p:nvPicPr>
          <p:cNvPr id="62" name="Picture 66"/>
          <p:cNvPicPr>
            <a:picLocks noChangeAspect="1" noChangeArrowheads="1"/>
          </p:cNvPicPr>
          <p:nvPr/>
        </p:nvPicPr>
        <p:blipFill>
          <a:blip r:embed="rId4"/>
          <a:srcRect/>
          <a:stretch>
            <a:fillRect/>
          </a:stretch>
        </p:blipFill>
        <p:spPr bwMode="auto">
          <a:xfrm>
            <a:off x="1218961" y="3383281"/>
            <a:ext cx="1079504" cy="60688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66">
                                            <p:bg/>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66">
                                            <p:txEl>
                                              <p:pRg st="0" end="0"/>
                                            </p:txEl>
                                          </p:spTgt>
                                        </p:tgtEl>
                                        <p:attrNameLst>
                                          <p:attrName>style.visibility</p:attrName>
                                        </p:attrNameLst>
                                      </p:cBhvr>
                                      <p:to>
                                        <p:strVal val="visible"/>
                                      </p:to>
                                    </p:set>
                                  </p:childTnLst>
                                </p:cTn>
                              </p:par>
                            </p:childTnLst>
                          </p:cTn>
                        </p:par>
                        <p:par>
                          <p:cTn id="11" fill="hold">
                            <p:stCondLst>
                              <p:cond delay="0"/>
                            </p:stCondLst>
                            <p:childTnLst>
                              <p:par>
                                <p:cTn id="12" presetID="49" presetClass="path" presetSubtype="0" accel="50000" decel="50000" fill="hold" grpId="1" nodeType="afterEffect">
                                  <p:stCondLst>
                                    <p:cond delay="0"/>
                                  </p:stCondLst>
                                  <p:childTnLst>
                                    <p:animMotion origin="layout" path="M -5.55556E-7 2.96296E-6 L 0.41632 0.02754 " pathEditMode="relative" rAng="0" ptsTypes="AA">
                                      <p:cBhvr>
                                        <p:cTn id="13" dur="2000" fill="hold"/>
                                        <p:tgtEl>
                                          <p:spTgt spid="143366">
                                            <p:bg/>
                                          </p:spTgt>
                                        </p:tgtEl>
                                        <p:attrNameLst>
                                          <p:attrName>ppt_x</p:attrName>
                                          <p:attrName>ppt_y</p:attrName>
                                        </p:attrNameLst>
                                      </p:cBhvr>
                                      <p:rCtr x="208" y="14"/>
                                    </p:animMotion>
                                  </p:childTnLst>
                                </p:cTn>
                              </p:par>
                              <p:par>
                                <p:cTn id="14" presetID="49" presetClass="path" presetSubtype="0" accel="50000" decel="50000" fill="hold" grpId="1" nodeType="withEffect">
                                  <p:stCondLst>
                                    <p:cond delay="0"/>
                                  </p:stCondLst>
                                  <p:childTnLst>
                                    <p:animMotion origin="layout" path="M -4.16667E-6 -3.7037E-7 L 0.43907 0.02546 " pathEditMode="relative" rAng="0" ptsTypes="AA">
                                      <p:cBhvr>
                                        <p:cTn id="15" dur="2000" fill="hold"/>
                                        <p:tgtEl>
                                          <p:spTgt spid="143366">
                                            <p:txEl>
                                              <p:pRg st="0" end="0"/>
                                            </p:txEl>
                                          </p:spTgt>
                                        </p:tgtEl>
                                        <p:attrNameLst>
                                          <p:attrName>ppt_x</p:attrName>
                                          <p:attrName>ppt_y</p:attrName>
                                        </p:attrNameLst>
                                      </p:cBhvr>
                                      <p:rCtr x="219" y="13"/>
                                    </p:animMotion>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2" nodeType="clickEffect">
                                  <p:stCondLst>
                                    <p:cond delay="0"/>
                                  </p:stCondLst>
                                  <p:childTnLst>
                                    <p:set>
                                      <p:cBhvr>
                                        <p:cTn id="19" dur="1" fill="hold">
                                          <p:stCondLst>
                                            <p:cond delay="0"/>
                                          </p:stCondLst>
                                        </p:cTn>
                                        <p:tgtEl>
                                          <p:spTgt spid="143366">
                                            <p:txEl>
                                              <p:pRg st="0" end="0"/>
                                            </p:txEl>
                                          </p:spTgt>
                                        </p:tgtEl>
                                        <p:attrNameLst>
                                          <p:attrName>style.visibility</p:attrName>
                                        </p:attrNameLst>
                                      </p:cBhvr>
                                      <p:to>
                                        <p:strVal val="hidden"/>
                                      </p:to>
                                    </p:set>
                                  </p:childTnLst>
                                </p:cTn>
                              </p:par>
                              <p:par>
                                <p:cTn id="20" presetID="1" presetClass="exit" presetSubtype="0" fill="hold" grpId="2" nodeType="withEffect">
                                  <p:stCondLst>
                                    <p:cond delay="0"/>
                                  </p:stCondLst>
                                  <p:childTnLst>
                                    <p:set>
                                      <p:cBhvr>
                                        <p:cTn id="21" dur="1" fill="hold">
                                          <p:stCondLst>
                                            <p:cond delay="0"/>
                                          </p:stCondLst>
                                        </p:cTn>
                                        <p:tgtEl>
                                          <p:spTgt spid="143366">
                                            <p:bg/>
                                          </p:spTgt>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59"/>
                                        </p:tgtEl>
                                        <p:attrNameLst>
                                          <p:attrName>style.visibility</p:attrName>
                                        </p:attrNameLst>
                                      </p:cBhvr>
                                      <p:to>
                                        <p:strVal val="hidden"/>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0" presetClass="path" presetSubtype="0" accel="50000" decel="50000" fill="hold" grpId="1" nodeType="withEffect">
                                  <p:stCondLst>
                                    <p:cond delay="0"/>
                                  </p:stCondLst>
                                  <p:childTnLst>
                                    <p:animMotion origin="layout" path="M -1.94444E-6 -3.7037E-7 C -0.1684 -0.00463 -0.33663 -0.00926 -0.4033 -0.01088 " pathEditMode="relative" rAng="0" ptsTypes="aA">
                                      <p:cBhvr>
                                        <p:cTn id="30" dur="2000" fill="hold"/>
                                        <p:tgtEl>
                                          <p:spTgt spid="3"/>
                                        </p:tgtEl>
                                        <p:attrNameLst>
                                          <p:attrName>ppt_x</p:attrName>
                                          <p:attrName>ppt_y</p:attrName>
                                        </p:attrNameLst>
                                      </p:cBhvr>
                                      <p:rCtr x="-202" y="-6"/>
                                    </p:animMotion>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3"/>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par>
                          <p:cTn id="41" fill="hold">
                            <p:stCondLst>
                              <p:cond delay="0"/>
                            </p:stCondLst>
                            <p:childTnLst>
                              <p:par>
                                <p:cTn id="42" presetID="56" presetClass="path" presetSubtype="0" accel="50000" decel="50000" fill="hold" grpId="1" nodeType="afterEffect">
                                  <p:stCondLst>
                                    <p:cond delay="0"/>
                                  </p:stCondLst>
                                  <p:childTnLst>
                                    <p:animMotion origin="layout" path="M 0.03212 -0.02847 L 0.44045 -0.01204 " pathEditMode="relative" rAng="0" ptsTypes="AA">
                                      <p:cBhvr>
                                        <p:cTn id="43" dur="2000" fill="hold"/>
                                        <p:tgtEl>
                                          <p:spTgt spid="5"/>
                                        </p:tgtEl>
                                        <p:attrNameLst>
                                          <p:attrName>ppt_x</p:attrName>
                                          <p:attrName>ppt_y</p:attrName>
                                        </p:attrNameLst>
                                      </p:cBhvr>
                                      <p:rCtr x="204" y="8"/>
                                    </p:animMotion>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2" nodeType="clickEffect">
                                  <p:stCondLst>
                                    <p:cond delay="0"/>
                                  </p:stCondLst>
                                  <p:childTnLst>
                                    <p:set>
                                      <p:cBhvr>
                                        <p:cTn id="47" dur="1" fill="hold">
                                          <p:stCondLst>
                                            <p:cond delay="0"/>
                                          </p:stCondLst>
                                        </p:cTn>
                                        <p:tgtEl>
                                          <p:spTgt spid="5"/>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4"/>
                                        </p:tgtEl>
                                        <p:attrNameLst>
                                          <p:attrName>style.visibility</p:attrName>
                                        </p:attrNameLst>
                                      </p:cBhvr>
                                      <p:to>
                                        <p:strVal val="hidden"/>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35" presetClass="path" presetSubtype="0" accel="50000" decel="50000" fill="hold" grpId="1" nodeType="withEffect">
                                  <p:stCondLst>
                                    <p:cond delay="0"/>
                                  </p:stCondLst>
                                  <p:childTnLst>
                                    <p:animMotion origin="layout" path="M -0.07968 -0.00509 L -0.32968 -0.00509 " pathEditMode="relative" rAng="0" ptsTypes="AA">
                                      <p:cBhvr>
                                        <p:cTn id="56" dur="2000" fill="hold"/>
                                        <p:tgtEl>
                                          <p:spTgt spid="6"/>
                                        </p:tgtEl>
                                        <p:attrNameLst>
                                          <p:attrName>ppt_x</p:attrName>
                                          <p:attrName>ppt_y</p:attrName>
                                        </p:attrNameLst>
                                      </p:cBhvr>
                                      <p:rCtr x="-125" y="0"/>
                                    </p:animMotion>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2" nodeType="clickEffect">
                                  <p:stCondLst>
                                    <p:cond delay="0"/>
                                  </p:stCondLst>
                                  <p:childTnLst>
                                    <p:set>
                                      <p:cBhvr>
                                        <p:cTn id="60" dur="1" fill="hold">
                                          <p:stCondLst>
                                            <p:cond delay="0"/>
                                          </p:stCondLst>
                                        </p:cTn>
                                        <p:tgtEl>
                                          <p:spTgt spid="6"/>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7"/>
                                        </p:tgtEl>
                                        <p:attrNameLst>
                                          <p:attrName>style.visibility</p:attrName>
                                        </p:attrNameLst>
                                      </p:cBhvr>
                                      <p:to>
                                        <p:strVal val="hidden"/>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221249"/>
                                        </p:tgtEl>
                                        <p:attrNameLst>
                                          <p:attrName>style.visibility</p:attrName>
                                        </p:attrNameLst>
                                      </p:cBhvr>
                                      <p:to>
                                        <p:strVal val="visible"/>
                                      </p:to>
                                    </p:set>
                                  </p:childTnLst>
                                </p:cTn>
                              </p:par>
                            </p:childTnLst>
                          </p:cTn>
                        </p:par>
                        <p:par>
                          <p:cTn id="66" fill="hold">
                            <p:stCondLst>
                              <p:cond delay="0"/>
                            </p:stCondLst>
                            <p:childTnLst>
                              <p:par>
                                <p:cTn id="67" presetID="35" presetClass="path" presetSubtype="0" accel="50000" decel="50000" fill="hold" nodeType="afterEffect">
                                  <p:stCondLst>
                                    <p:cond delay="0"/>
                                  </p:stCondLst>
                                  <p:childTnLst>
                                    <p:animMotion origin="layout" path="M 3.88889E-6 -1.48148E-6 L -0.74757 -0.07245 " pathEditMode="relative" rAng="0" ptsTypes="AA">
                                      <p:cBhvr>
                                        <p:cTn id="68" dur="2000" fill="hold"/>
                                        <p:tgtEl>
                                          <p:spTgt spid="221249"/>
                                        </p:tgtEl>
                                        <p:attrNameLst>
                                          <p:attrName>ppt_x</p:attrName>
                                          <p:attrName>ppt_y</p:attrName>
                                        </p:attrNameLst>
                                      </p:cBhvr>
                                      <p:rCtr x="-374" y="-36"/>
                                    </p:animMotion>
                                  </p:childTnLst>
                                </p:cTn>
                              </p:par>
                            </p:childTnLst>
                          </p:cTn>
                        </p:par>
                        <p:par>
                          <p:cTn id="69" fill="hold">
                            <p:stCondLst>
                              <p:cond delay="2000"/>
                            </p:stCondLst>
                            <p:childTnLst>
                              <p:par>
                                <p:cTn id="70" presetID="1" presetClass="exit" presetSubtype="0" fill="hold" nodeType="afterEffect">
                                  <p:stCondLst>
                                    <p:cond delay="0"/>
                                  </p:stCondLst>
                                  <p:childTnLst>
                                    <p:set>
                                      <p:cBhvr>
                                        <p:cTn id="71" dur="1" fill="hold">
                                          <p:stCondLst>
                                            <p:cond delay="0"/>
                                          </p:stCondLst>
                                        </p:cTn>
                                        <p:tgtEl>
                                          <p:spTgt spid="221249"/>
                                        </p:tgtEl>
                                        <p:attrNameLst>
                                          <p:attrName>style.visibility</p:attrName>
                                        </p:attrNameLst>
                                      </p:cBhvr>
                                      <p:to>
                                        <p:strVal val="hidden"/>
                                      </p:to>
                                    </p:set>
                                  </p:childTnLst>
                                </p:cTn>
                              </p:par>
                            </p:childTnLst>
                          </p:cTn>
                        </p:par>
                        <p:par>
                          <p:cTn id="72" fill="hold">
                            <p:stCondLst>
                              <p:cond delay="2000"/>
                            </p:stCondLst>
                            <p:childTnLst>
                              <p:par>
                                <p:cTn id="73" presetID="1" presetClass="entr" presetSubtype="0" fill="hold" nodeType="after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21250"/>
                                        </p:tgtEl>
                                        <p:attrNameLst>
                                          <p:attrName>style.visibility</p:attrName>
                                        </p:attrNameLst>
                                      </p:cBhvr>
                                      <p:to>
                                        <p:strVal val="visible"/>
                                      </p:to>
                                    </p:set>
                                  </p:childTnLst>
                                </p:cTn>
                              </p:par>
                            </p:childTnLst>
                          </p:cTn>
                        </p:par>
                        <p:par>
                          <p:cTn id="79" fill="hold">
                            <p:stCondLst>
                              <p:cond delay="0"/>
                            </p:stCondLst>
                            <p:childTnLst>
                              <p:par>
                                <p:cTn id="80" presetID="35" presetClass="path" presetSubtype="0" accel="50000" decel="50000" fill="hold" nodeType="afterEffect">
                                  <p:stCondLst>
                                    <p:cond delay="0"/>
                                  </p:stCondLst>
                                  <p:childTnLst>
                                    <p:animMotion origin="layout" path="M 3.88889E-6 3.33333E-6 L -0.72466 -0.18102 " pathEditMode="relative" rAng="0" ptsTypes="AA">
                                      <p:cBhvr>
                                        <p:cTn id="81" dur="2000" fill="hold"/>
                                        <p:tgtEl>
                                          <p:spTgt spid="221250"/>
                                        </p:tgtEl>
                                        <p:attrNameLst>
                                          <p:attrName>ppt_x</p:attrName>
                                          <p:attrName>ppt_y</p:attrName>
                                        </p:attrNameLst>
                                      </p:cBhvr>
                                      <p:rCtr x="-362" y="-91"/>
                                    </p:animMotion>
                                  </p:childTnLst>
                                </p:cTn>
                              </p:par>
                            </p:childTnLst>
                          </p:cTn>
                        </p:par>
                        <p:par>
                          <p:cTn id="82" fill="hold">
                            <p:stCondLst>
                              <p:cond delay="2000"/>
                            </p:stCondLst>
                            <p:childTnLst>
                              <p:par>
                                <p:cTn id="83" presetID="1" presetClass="exit" presetSubtype="0" fill="hold" nodeType="afterEffect">
                                  <p:stCondLst>
                                    <p:cond delay="0"/>
                                  </p:stCondLst>
                                  <p:childTnLst>
                                    <p:set>
                                      <p:cBhvr>
                                        <p:cTn id="84" dur="1" fill="hold">
                                          <p:stCondLst>
                                            <p:cond delay="0"/>
                                          </p:stCondLst>
                                        </p:cTn>
                                        <p:tgtEl>
                                          <p:spTgt spid="221250"/>
                                        </p:tgtEl>
                                        <p:attrNameLst>
                                          <p:attrName>style.visibility</p:attrName>
                                        </p:attrNameLst>
                                      </p:cBhvr>
                                      <p:to>
                                        <p:strVal val="hidden"/>
                                      </p:to>
                                    </p:set>
                                  </p:childTnLst>
                                </p:cTn>
                              </p:par>
                            </p:childTnLst>
                          </p:cTn>
                        </p:par>
                        <p:par>
                          <p:cTn id="85" fill="hold">
                            <p:stCondLst>
                              <p:cond delay="2000"/>
                            </p:stCondLst>
                            <p:childTnLst>
                              <p:par>
                                <p:cTn id="86" presetID="1" presetClass="entr" presetSubtype="0"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59" grpId="1" animBg="1"/>
      <p:bldP spid="143366" grpId="0" build="allAtOnce" animBg="1"/>
      <p:bldP spid="143366" grpId="1" build="allAtOnce" animBg="1"/>
      <p:bldP spid="143366" grpId="2" build="allAtOnce" animBg="1"/>
      <p:bldP spid="2" grpId="0" animBg="1"/>
      <p:bldP spid="2" grpId="1" animBg="1"/>
      <p:bldP spid="3" grpId="0" animBg="1"/>
      <p:bldP spid="3" grpId="1" animBg="1"/>
      <p:bldP spid="3" grpId="2" animBg="1"/>
      <p:bldP spid="4" grpId="0" animBg="1"/>
      <p:bldP spid="4" grpId="1" animBg="1"/>
      <p:bldP spid="5" grpId="0" animBg="1"/>
      <p:bldP spid="5" grpId="1" animBg="1"/>
      <p:bldP spid="5" grpId="2" animBg="1"/>
      <p:bldP spid="6" grpId="0" animBg="1"/>
      <p:bldP spid="6" grpId="1" animBg="1"/>
      <p:bldP spid="6" grpId="2" animBg="1"/>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WDS &amp; DHCP</a:t>
            </a:r>
          </a:p>
        </p:txBody>
      </p:sp>
      <p:sp>
        <p:nvSpPr>
          <p:cNvPr id="15363" name="Content Placeholder 2"/>
          <p:cNvSpPr>
            <a:spLocks noGrp="1"/>
          </p:cNvSpPr>
          <p:nvPr>
            <p:ph type="body" idx="1"/>
          </p:nvPr>
        </p:nvSpPr>
        <p:spPr/>
        <p:txBody>
          <a:bodyPr/>
          <a:lstStyle/>
          <a:p>
            <a:r>
              <a:rPr lang="en-US" smtClean="0"/>
              <a:t>3 Scenarios</a:t>
            </a:r>
          </a:p>
          <a:p>
            <a:pPr marL="971550" lvl="1" indent="-514350">
              <a:buFontTx/>
              <a:buAutoNum type="arabicPeriod"/>
            </a:pPr>
            <a:r>
              <a:rPr lang="en-US" smtClean="0"/>
              <a:t>WDS and DHCP on the same subnet/ different servers</a:t>
            </a:r>
          </a:p>
          <a:p>
            <a:pPr marL="1371600" lvl="2" indent="-514350">
              <a:buFont typeface="Wingdings" pitchFamily="2" charset="2"/>
              <a:buChar char="v"/>
            </a:pPr>
            <a:r>
              <a:rPr lang="en-US" smtClean="0"/>
              <a:t>Client will find WDS by broadcasting</a:t>
            </a:r>
          </a:p>
          <a:p>
            <a:pPr marL="971550" lvl="1" indent="-514350">
              <a:buFontTx/>
              <a:buAutoNum type="arabicPeriod"/>
            </a:pPr>
            <a:r>
              <a:rPr lang="en-US" smtClean="0"/>
              <a:t>WDS and DHCP on different subnets</a:t>
            </a:r>
          </a:p>
          <a:p>
            <a:pPr marL="1371600" lvl="2" indent="-514350">
              <a:buFont typeface="Wingdings" pitchFamily="2" charset="2"/>
              <a:buChar char="v"/>
            </a:pPr>
            <a:r>
              <a:rPr lang="en-US" smtClean="0"/>
              <a:t>Client must find WDS through options 66 and 67 set in DHCP</a:t>
            </a:r>
          </a:p>
          <a:p>
            <a:pPr marL="971550" lvl="1" indent="-514350">
              <a:buFontTx/>
              <a:buAutoNum type="arabicPeriod"/>
            </a:pPr>
            <a:r>
              <a:rPr lang="en-US" smtClean="0"/>
              <a:t>WDS &amp; DHCP on </a:t>
            </a:r>
            <a:r>
              <a:rPr lang="en-US" i="1" smtClean="0"/>
              <a:t>same </a:t>
            </a:r>
            <a:r>
              <a:rPr lang="en-US" smtClean="0"/>
              <a:t>server</a:t>
            </a:r>
          </a:p>
          <a:p>
            <a:pPr marL="1371600" lvl="2" indent="-514350">
              <a:buFont typeface="Wingdings" pitchFamily="2" charset="2"/>
              <a:buChar char="v"/>
            </a:pPr>
            <a:r>
              <a:rPr lang="en-US" smtClean="0"/>
              <a:t>Client must find WDS through Option 60 in DHCP</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themeOverride>
</file>

<file path=docProps/app.xml><?xml version="1.0" encoding="utf-8"?>
<Properties xmlns="http://schemas.openxmlformats.org/officeDocument/2006/extended-properties" xmlns:vt="http://schemas.openxmlformats.org/officeDocument/2006/docPropsVTypes">
  <Template>TENA11_BreakoutSession_Template_16x9_Final</Template>
  <TotalTime>793</TotalTime>
  <Words>2112</Words>
  <Application>Microsoft Office PowerPoint</Application>
  <PresentationFormat>Custom</PresentationFormat>
  <Paragraphs>343</Paragraphs>
  <Slides>62</Slides>
  <Notes>22</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TENA11_BreakoutSession_Template_16x9_Final</vt:lpstr>
      <vt:lpstr>White with Consolas font for code slides</vt:lpstr>
      <vt:lpstr>Top 10 Windows Deployment Service Common Issues and How to Resolve Them WCL313</vt:lpstr>
      <vt:lpstr>Rhonda Layfield</vt:lpstr>
      <vt:lpstr>What We’ll Cover</vt:lpstr>
      <vt:lpstr>WDS Requirements</vt:lpstr>
      <vt:lpstr>Configure WDS</vt:lpstr>
      <vt:lpstr>Configure WDS</vt:lpstr>
      <vt:lpstr>Dynamic Host Configuration Protocol DHCP</vt:lpstr>
      <vt:lpstr>DHCP And WDS</vt:lpstr>
      <vt:lpstr>WDS &amp; DHCP</vt:lpstr>
      <vt:lpstr>WDS &amp; DHCP Same Subnet</vt:lpstr>
      <vt:lpstr>WDS &amp; DHCP Different Subnets</vt:lpstr>
      <vt:lpstr>WDS &amp; DHCP on The Same Server</vt:lpstr>
      <vt:lpstr>WDS And DHCP  on The Same Server? </vt:lpstr>
      <vt:lpstr>10) What I’ve seen…</vt:lpstr>
      <vt:lpstr>WDS and DHCP</vt:lpstr>
      <vt:lpstr>WDS and DNS</vt:lpstr>
      <vt:lpstr>9) WDS and DNS</vt:lpstr>
      <vt:lpstr>WDS Ports</vt:lpstr>
      <vt:lpstr>PXE Boot</vt:lpstr>
      <vt:lpstr>8) Pre-Boot Execution Environment aka…PXE</vt:lpstr>
      <vt:lpstr>The PXE Process</vt:lpstr>
      <vt:lpstr>Subnets, Routers and Switches OH NO!</vt:lpstr>
      <vt:lpstr>PXE Server Settings</vt:lpstr>
      <vt:lpstr>Known clients are Prestaged in Active Directory</vt:lpstr>
      <vt:lpstr>Prestaging and The GUID</vt:lpstr>
      <vt:lpstr>Use a Specific WDS Server </vt:lpstr>
      <vt:lpstr>From The Client</vt:lpstr>
      <vt:lpstr>Known Client PXE boot</vt:lpstr>
      <vt:lpstr>Unknown Clients</vt:lpstr>
      <vt:lpstr>No NBS or NBP </vt:lpstr>
      <vt:lpstr>PXE Issues</vt:lpstr>
      <vt:lpstr>Windows Pre Installation Environment: WinPE</vt:lpstr>
      <vt:lpstr>7) WinPE</vt:lpstr>
      <vt:lpstr>Which WinPE To Use…</vt:lpstr>
      <vt:lpstr>Using an Old Boot.wim</vt:lpstr>
      <vt:lpstr>WinPE</vt:lpstr>
      <vt:lpstr>WinPE and Archictectures</vt:lpstr>
      <vt:lpstr>WDS Permissions</vt:lpstr>
      <vt:lpstr>What I’ve seen…</vt:lpstr>
      <vt:lpstr>6) Locking Down Permissions</vt:lpstr>
      <vt:lpstr>Permissions Continued</vt:lpstr>
      <vt:lpstr>Admin Approval Continued</vt:lpstr>
      <vt:lpstr>Joining a Machine To a Domain</vt:lpstr>
      <vt:lpstr>The JoinRights Setting Part 1</vt:lpstr>
      <vt:lpstr>The JoinRights Setting Part 2</vt:lpstr>
      <vt:lpstr>Common Permissions</vt:lpstr>
      <vt:lpstr>Common Permissions</vt:lpstr>
      <vt:lpstr>5) Renaming/Moving WDS Server </vt:lpstr>
      <vt:lpstr>4) Create an Image to Deploy</vt:lpstr>
      <vt:lpstr>Boot WDS Capture</vt:lpstr>
      <vt:lpstr>3) Known Client Settings Ignored</vt:lpstr>
      <vt:lpstr>2) Multicast Issues</vt:lpstr>
      <vt:lpstr>PowerPoint Presentation</vt:lpstr>
      <vt:lpstr>1) IMHO: Not Integrating With MDT 2010 U1</vt:lpstr>
      <vt:lpstr>PowerPoint Presentation</vt:lpstr>
      <vt:lpstr>PowerPoint Presentation</vt:lpstr>
      <vt:lpstr>What We Covered</vt:lpstr>
      <vt:lpstr>Wrapping IT UP..</vt:lpstr>
      <vt:lpstr>Troubleshooting Resources</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WCL313: Top 10 Windows Deployment Service Common Issues and How to Resolve Them</dc:title>
  <dc:subject>Microsoft TechEd North America 2011</dc:subject>
  <dc:creator>Rhonda Layfield</dc:creator>
  <dc:description>Template: Jordan Cayabyab
Formatting:
Event Date: May 16-19, 2011
Event Location: Atlanta
Audience Type:</dc:description>
  <cp:lastModifiedBy>Shows</cp:lastModifiedBy>
  <cp:revision>75</cp:revision>
  <cp:lastPrinted>2010-05-11T05:02:34Z</cp:lastPrinted>
  <dcterms:created xsi:type="dcterms:W3CDTF">2011-05-07T02:05:28Z</dcterms:created>
  <dcterms:modified xsi:type="dcterms:W3CDTF">2011-05-17T15:06:54Z</dcterms:modified>
</cp:coreProperties>
</file>