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1"/>
    <p:sldMasterId id="2147483761" r:id="rId2"/>
  </p:sldMasterIdLst>
  <p:notesMasterIdLst>
    <p:notesMasterId r:id="rId43"/>
  </p:notesMasterIdLst>
  <p:handoutMasterIdLst>
    <p:handoutMasterId r:id="rId44"/>
  </p:handoutMasterIdLst>
  <p:sldIdLst>
    <p:sldId id="322" r:id="rId3"/>
    <p:sldId id="376" r:id="rId4"/>
    <p:sldId id="338" r:id="rId5"/>
    <p:sldId id="378" r:id="rId6"/>
    <p:sldId id="377" r:id="rId7"/>
    <p:sldId id="374" r:id="rId8"/>
    <p:sldId id="340" r:id="rId9"/>
    <p:sldId id="373" r:id="rId10"/>
    <p:sldId id="379" r:id="rId11"/>
    <p:sldId id="354" r:id="rId12"/>
    <p:sldId id="383" r:id="rId13"/>
    <p:sldId id="385" r:id="rId14"/>
    <p:sldId id="344" r:id="rId15"/>
    <p:sldId id="387" r:id="rId16"/>
    <p:sldId id="345" r:id="rId17"/>
    <p:sldId id="346" r:id="rId18"/>
    <p:sldId id="371" r:id="rId19"/>
    <p:sldId id="351" r:id="rId20"/>
    <p:sldId id="352" r:id="rId21"/>
    <p:sldId id="375" r:id="rId22"/>
    <p:sldId id="349" r:id="rId23"/>
    <p:sldId id="355" r:id="rId24"/>
    <p:sldId id="356" r:id="rId25"/>
    <p:sldId id="357" r:id="rId26"/>
    <p:sldId id="382" r:id="rId27"/>
    <p:sldId id="358" r:id="rId28"/>
    <p:sldId id="364" r:id="rId29"/>
    <p:sldId id="386" r:id="rId30"/>
    <p:sldId id="365" r:id="rId31"/>
    <p:sldId id="369" r:id="rId32"/>
    <p:sldId id="380" r:id="rId33"/>
    <p:sldId id="367" r:id="rId34"/>
    <p:sldId id="370" r:id="rId35"/>
    <p:sldId id="384" r:id="rId36"/>
    <p:sldId id="331" r:id="rId37"/>
    <p:sldId id="388" r:id="rId38"/>
    <p:sldId id="389" r:id="rId39"/>
    <p:sldId id="390" r:id="rId40"/>
    <p:sldId id="391" r:id="rId41"/>
    <p:sldId id="319"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3C2F1"/>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09" autoAdjust="0"/>
    <p:restoredTop sz="94878" autoAdjust="0"/>
  </p:normalViewPr>
  <p:slideViewPr>
    <p:cSldViewPr snapToGrid="0">
      <p:cViewPr varScale="1">
        <p:scale>
          <a:sx n="42" d="100"/>
          <a:sy n="42" d="100"/>
        </p:scale>
        <p:origin x="-2196" y="-96"/>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30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99A5051-F937-4112-AA39-B8B354F93B7A}" type="slidenum">
              <a:rPr lang="nl-NL" smtClean="0"/>
              <a:pPr/>
              <a:t>29</a:t>
            </a:fld>
            <a:endParaRPr lang="nl-NL"/>
          </a:p>
        </p:txBody>
      </p:sp>
    </p:spTree>
    <p:extLst>
      <p:ext uri="{BB962C8B-B14F-4D97-AF65-F5344CB8AC3E}">
        <p14:creationId xmlns:p14="http://schemas.microsoft.com/office/powerpoint/2010/main" val="6568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40543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8:22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8:22 AM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8:22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8:22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8:22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520870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329503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8:22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99A5051-F937-4112-AA39-B8B354F93B7A}" type="slidenum">
              <a:rPr lang="nl-NL" smtClean="0"/>
              <a:pPr/>
              <a:t>21</a:t>
            </a:fld>
            <a:endParaRPr lang="nl-NL"/>
          </a:p>
        </p:txBody>
      </p:sp>
    </p:spTree>
    <p:extLst>
      <p:ext uri="{BB962C8B-B14F-4D97-AF65-F5344CB8AC3E}">
        <p14:creationId xmlns:p14="http://schemas.microsoft.com/office/powerpoint/2010/main" val="34418657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389626621"/>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6132511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903168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81152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7336932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9789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7572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6314610"/>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78777089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16124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24524698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3475642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055008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063913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08135596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3409250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4020534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2734620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986403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59259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1024030"/>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602592"/>
      </p:ext>
    </p:extLst>
  </p:cSld>
  <p:clrMap bg1="dk1" tx1="lt1" bg2="dk2" tx2="lt2" accent1="accent1" accent2="accent2" accent3="accent3" accent4="accent4" accent5="accent5" accent6="accent6" hlink="hlink" folHlink="folHlink"/>
  <p:sldLayoutIdLst>
    <p:sldLayoutId id="214748376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wmf"/><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51.png"/><Relationship Id="rId5" Type="http://schemas.openxmlformats.org/officeDocument/2006/relationships/hyperlink" Target="http://www.microsoft.com/learning" TargetMode="External"/><Relationship Id="rId10" Type="http://schemas.openxmlformats.org/officeDocument/2006/relationships/image" Target="../media/image50.emf"/><Relationship Id="rId4" Type="http://schemas.openxmlformats.org/officeDocument/2006/relationships/image" Target="../media/image47.png"/><Relationship Id="rId9" Type="http://schemas.openxmlformats.org/officeDocument/2006/relationships/image" Target="../media/image49.png"/><Relationship Id="rId14" Type="http://schemas.microsoft.com/office/2007/relationships/hdphoto" Target="../media/hdphoto1.wdp"/></Relationships>
</file>

<file path=ppt/slides/_rels/slide3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Raiders of the Elevated Token: Understanding </a:t>
            </a:r>
            <a:r>
              <a:rPr lang="en-US" sz="3200" dirty="0" smtClean="0"/>
              <a:t/>
            </a:r>
            <a:br>
              <a:rPr lang="en-US" sz="3200" dirty="0" smtClean="0"/>
            </a:br>
            <a:r>
              <a:rPr lang="en-US" sz="3200" dirty="0" smtClean="0"/>
              <a:t>User </a:t>
            </a:r>
            <a:r>
              <a:rPr lang="en-US" sz="3200" dirty="0"/>
              <a:t>Account Control and Session Isolation </a:t>
            </a:r>
            <a:r>
              <a:rPr lang="en-US" sz="3200" dirty="0" smtClean="0"/>
              <a:t/>
            </a:r>
            <a:br>
              <a:rPr lang="en-US" sz="3200" dirty="0" smtClean="0"/>
            </a:br>
            <a:r>
              <a:rPr lang="en-US" sz="3200" dirty="0" smtClean="0"/>
              <a:t>(</a:t>
            </a:r>
            <a:r>
              <a:rPr lang="en-US" sz="3200" dirty="0"/>
              <a:t>repeats on May 19 at 1pm)</a:t>
            </a:r>
          </a:p>
        </p:txBody>
      </p:sp>
      <p:sp>
        <p:nvSpPr>
          <p:cNvPr id="3" name="Subtitle 2"/>
          <p:cNvSpPr>
            <a:spLocks noGrp="1"/>
          </p:cNvSpPr>
          <p:nvPr>
            <p:ph type="subTitle" idx="1"/>
          </p:nvPr>
        </p:nvSpPr>
        <p:spPr/>
        <p:txBody>
          <a:bodyPr/>
          <a:lstStyle/>
          <a:p>
            <a:r>
              <a:rPr lang="en-US" noProof="0" dirty="0" smtClean="0"/>
              <a:t>Raymond P.L. </a:t>
            </a:r>
            <a:r>
              <a:rPr lang="en-US" noProof="0" dirty="0" err="1" smtClean="0"/>
              <a:t>Comvalius</a:t>
            </a:r>
            <a:r>
              <a:rPr lang="en-US" noProof="0" dirty="0" smtClean="0"/>
              <a:t> MCT, MVP</a:t>
            </a:r>
          </a:p>
          <a:p>
            <a:r>
              <a:rPr lang="en-US" noProof="0" dirty="0" smtClean="0"/>
              <a:t>Independent IT Infrastructure Specialist</a:t>
            </a:r>
          </a:p>
          <a:p>
            <a:r>
              <a:rPr lang="en-US" noProof="0" dirty="0" smtClean="0"/>
              <a:t>The Netherlands</a:t>
            </a:r>
            <a:endParaRPr lang="en-US" noProof="0" dirty="0"/>
          </a:p>
        </p:txBody>
      </p:sp>
      <p:sp>
        <p:nvSpPr>
          <p:cNvPr id="7" name="Text Placeholder 6"/>
          <p:cNvSpPr>
            <a:spLocks noGrp="1"/>
          </p:cNvSpPr>
          <p:nvPr>
            <p:ph type="body" sz="quarter" idx="10"/>
          </p:nvPr>
        </p:nvSpPr>
        <p:spPr/>
        <p:txBody>
          <a:bodyPr/>
          <a:lstStyle/>
          <a:p>
            <a:r>
              <a:rPr lang="en-US" dirty="0" smtClean="0"/>
              <a:t>WCL310</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noProof="0" smtClean="0"/>
              <a:t>demo</a:t>
            </a:r>
            <a:endParaRPr lang="en-US" noProof="0"/>
          </a:p>
        </p:txBody>
      </p:sp>
      <p:sp>
        <p:nvSpPr>
          <p:cNvPr id="2" name="Title 1"/>
          <p:cNvSpPr>
            <a:spLocks noGrp="1"/>
          </p:cNvSpPr>
          <p:nvPr>
            <p:ph type="ctrTitle"/>
          </p:nvPr>
        </p:nvSpPr>
        <p:spPr/>
        <p:txBody>
          <a:bodyPr/>
          <a:lstStyle/>
          <a:p>
            <a:r>
              <a:rPr lang="en-US" noProof="0" smtClean="0"/>
              <a:t>Configuring UAC</a:t>
            </a:r>
            <a:endParaRPr lang="en-US" noProof="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49067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UIAccess Applications</a:t>
            </a:r>
            <a:endParaRPr lang="en-US" noProof="0"/>
          </a:p>
        </p:txBody>
      </p:sp>
      <p:sp>
        <p:nvSpPr>
          <p:cNvPr id="3" name="Tijdelijke aanduiding voor inhoud 2"/>
          <p:cNvSpPr>
            <a:spLocks noGrp="1"/>
          </p:cNvSpPr>
          <p:nvPr>
            <p:ph idx="1"/>
          </p:nvPr>
        </p:nvSpPr>
        <p:spPr/>
        <p:txBody>
          <a:bodyPr/>
          <a:lstStyle/>
          <a:p>
            <a:r>
              <a:rPr lang="en-US" noProof="0" smtClean="0"/>
              <a:t>Software  alternatives for the mouse and keyboard</a:t>
            </a:r>
          </a:p>
          <a:p>
            <a:pPr lvl="1"/>
            <a:r>
              <a:rPr lang="en-US" noProof="0" smtClean="0"/>
              <a:t>For example Remote Assistance</a:t>
            </a:r>
          </a:p>
          <a:p>
            <a:r>
              <a:rPr lang="en-US" noProof="0" smtClean="0"/>
              <a:t>User Interface Accessibility integrity level</a:t>
            </a:r>
          </a:p>
          <a:p>
            <a:r>
              <a:rPr lang="en-US" noProof="0" smtClean="0"/>
              <a:t>Windows always checks signature on UIAccess Applications</a:t>
            </a:r>
          </a:p>
          <a:p>
            <a:r>
              <a:rPr lang="en-US" noProof="0" smtClean="0"/>
              <a:t>UIAccess applications must be installed in secure locations</a:t>
            </a:r>
          </a:p>
          <a:p>
            <a:r>
              <a:rPr lang="en-US" noProof="0" smtClean="0"/>
              <a:t>Optionally these applications can disable the secure desktop (used with Remote Assistance)</a:t>
            </a:r>
          </a:p>
          <a:p>
            <a:endParaRPr lang="en-US" noProof="0"/>
          </a:p>
        </p:txBody>
      </p:sp>
    </p:spTree>
    <p:extLst>
      <p:ext uri="{BB962C8B-B14F-4D97-AF65-F5344CB8AC3E}">
        <p14:creationId xmlns:p14="http://schemas.microsoft.com/office/powerpoint/2010/main" val="2035345776"/>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Remote Assistance and the Secure Desktop</a:t>
            </a:r>
            <a:endParaRPr lang="en-US" noProof="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2939" y="1828800"/>
            <a:ext cx="4747407" cy="2931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612" y="930648"/>
            <a:ext cx="8001187" cy="573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3612" y="930648"/>
            <a:ext cx="8001187" cy="573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19886" y="1634237"/>
            <a:ext cx="7396642" cy="3320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3612" y="930648"/>
            <a:ext cx="8038680" cy="576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7045" y="930648"/>
            <a:ext cx="8038681" cy="5766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C:\Users\Raymond.Terry7\AppData\Local\Microsoft\Windows\Temporary Internet Files\Content.IE5\EOONQH3I\MC900436121[1].wm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9928" y="1212850"/>
            <a:ext cx="2006600" cy="1231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7045" y="935844"/>
            <a:ext cx="8038680" cy="5774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descr="C:\Users\Raymond.Terry7\AppData\Local\Microsoft\Windows\Temporary Internet Files\Content.IE5\SBKMOKU2\MC900078739[1].wm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500" y="1989830"/>
            <a:ext cx="1717675" cy="35941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p:cNvSpPr/>
          <p:nvPr/>
        </p:nvSpPr>
        <p:spPr>
          <a:xfrm>
            <a:off x="3491595" y="3034570"/>
            <a:ext cx="5716630"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nl-NL" sz="3200" b="1" cap="none" spc="0" dirty="0" err="1" smtClean="0">
                <a:ln w="50800"/>
                <a:solidFill>
                  <a:schemeClr val="tx2"/>
                </a:solidFill>
                <a:effectLst/>
              </a:rPr>
              <a:t>for</a:t>
            </a:r>
            <a:r>
              <a:rPr lang="nl-NL" sz="3200" b="1" cap="none" spc="0" dirty="0" smtClean="0">
                <a:ln w="50800"/>
                <a:solidFill>
                  <a:schemeClr val="tx2"/>
                </a:solidFill>
                <a:effectLst/>
              </a:rPr>
              <a:t> non-</a:t>
            </a:r>
            <a:r>
              <a:rPr lang="nl-NL" sz="3200" b="1" cap="none" spc="0" dirty="0" err="1" smtClean="0">
                <a:ln w="50800"/>
                <a:solidFill>
                  <a:schemeClr val="tx2"/>
                </a:solidFill>
                <a:effectLst/>
              </a:rPr>
              <a:t>administrative</a:t>
            </a:r>
            <a:r>
              <a:rPr lang="nl-NL" sz="3200" b="1" cap="none" spc="0" dirty="0" smtClean="0">
                <a:ln w="50800"/>
                <a:solidFill>
                  <a:schemeClr val="tx2"/>
                </a:solidFill>
                <a:effectLst/>
              </a:rPr>
              <a:t> users</a:t>
            </a:r>
            <a:endParaRPr lang="nl-NL" sz="3200" b="1" cap="none" spc="0" dirty="0">
              <a:ln w="50800"/>
              <a:solidFill>
                <a:schemeClr val="tx2"/>
              </a:solidFill>
              <a:effectLst/>
            </a:endParaRPr>
          </a:p>
        </p:txBody>
      </p:sp>
    </p:spTree>
    <p:extLst>
      <p:ext uri="{BB962C8B-B14F-4D97-AF65-F5344CB8AC3E}">
        <p14:creationId xmlns:p14="http://schemas.microsoft.com/office/powerpoint/2010/main" val="38848927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1"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6"/>
                                        </p:tgtEl>
                                        <p:attrNameLst>
                                          <p:attrName>style.visibility</p:attrName>
                                        </p:attrNameLst>
                                      </p:cBhvr>
                                      <p:to>
                                        <p:strVal val="hidden"/>
                                      </p:to>
                                    </p:set>
                                  </p:childTnLst>
                                </p:cTn>
                              </p:par>
                              <p:par>
                                <p:cTn id="26" presetID="42" presetClass="exit" presetSubtype="0" fill="hold" nodeType="withEffect">
                                  <p:stCondLst>
                                    <p:cond delay="0"/>
                                  </p:stCondLst>
                                  <p:childTnLst>
                                    <p:animEffect transition="out" filter="fade">
                                      <p:cBhvr>
                                        <p:cTn id="27" dur="1000"/>
                                        <p:tgtEl>
                                          <p:spTgt spid="1026"/>
                                        </p:tgtEl>
                                      </p:cBhvr>
                                    </p:animEffect>
                                    <p:anim calcmode="lin" valueType="num">
                                      <p:cBhvr>
                                        <p:cTn id="28" dur="1000"/>
                                        <p:tgtEl>
                                          <p:spTgt spid="1026"/>
                                        </p:tgtEl>
                                        <p:attrNameLst>
                                          <p:attrName>ppt_x</p:attrName>
                                        </p:attrNameLst>
                                      </p:cBhvr>
                                      <p:tavLst>
                                        <p:tav tm="0">
                                          <p:val>
                                            <p:strVal val="ppt_x"/>
                                          </p:val>
                                        </p:tav>
                                        <p:tav tm="100000">
                                          <p:val>
                                            <p:strVal val="ppt_x"/>
                                          </p:val>
                                        </p:tav>
                                      </p:tavLst>
                                    </p:anim>
                                    <p:anim calcmode="lin" valueType="num">
                                      <p:cBhvr>
                                        <p:cTn id="29" dur="1000"/>
                                        <p:tgtEl>
                                          <p:spTgt spid="1026"/>
                                        </p:tgtEl>
                                        <p:attrNameLst>
                                          <p:attrName>ppt_y</p:attrName>
                                        </p:attrNameLst>
                                      </p:cBhvr>
                                      <p:tavLst>
                                        <p:tav tm="0">
                                          <p:val>
                                            <p:strVal val="ppt_y"/>
                                          </p:val>
                                        </p:tav>
                                        <p:tav tm="100000">
                                          <p:val>
                                            <p:strVal val="ppt_y+.1"/>
                                          </p:val>
                                        </p:tav>
                                      </p:tavLst>
                                    </p:anim>
                                    <p:set>
                                      <p:cBhvr>
                                        <p:cTn id="30" dur="1" fill="hold">
                                          <p:stCondLst>
                                            <p:cond delay="999"/>
                                          </p:stCondLst>
                                        </p:cTn>
                                        <p:tgtEl>
                                          <p:spTgt spid="1026"/>
                                        </p:tgtEl>
                                        <p:attrNameLst>
                                          <p:attrName>style.visibility</p:attrName>
                                        </p:attrNameLst>
                                      </p:cBhvr>
                                      <p:to>
                                        <p:strVal val="hidden"/>
                                      </p:to>
                                    </p:set>
                                  </p:childTnLst>
                                </p:cTn>
                              </p:par>
                            </p:childTnLst>
                          </p:cTn>
                        </p:par>
                        <p:par>
                          <p:cTn id="31" fill="hold">
                            <p:stCondLst>
                              <p:cond delay="1000"/>
                            </p:stCondLst>
                            <p:childTnLst>
                              <p:par>
                                <p:cTn id="32" presetID="53" presetClass="exit" presetSubtype="32" fill="hold" nodeType="afterEffect">
                                  <p:stCondLst>
                                    <p:cond delay="0"/>
                                  </p:stCondLst>
                                  <p:childTnLst>
                                    <p:anim calcmode="lin" valueType="num">
                                      <p:cBhvr>
                                        <p:cTn id="33" dur="500"/>
                                        <p:tgtEl>
                                          <p:spTgt spid="1028"/>
                                        </p:tgtEl>
                                        <p:attrNameLst>
                                          <p:attrName>ppt_w</p:attrName>
                                        </p:attrNameLst>
                                      </p:cBhvr>
                                      <p:tavLst>
                                        <p:tav tm="0">
                                          <p:val>
                                            <p:strVal val="ppt_w"/>
                                          </p:val>
                                        </p:tav>
                                        <p:tav tm="100000">
                                          <p:val>
                                            <p:fltVal val="0"/>
                                          </p:val>
                                        </p:tav>
                                      </p:tavLst>
                                    </p:anim>
                                    <p:anim calcmode="lin" valueType="num">
                                      <p:cBhvr>
                                        <p:cTn id="34" dur="500"/>
                                        <p:tgtEl>
                                          <p:spTgt spid="1028"/>
                                        </p:tgtEl>
                                        <p:attrNameLst>
                                          <p:attrName>ppt_h</p:attrName>
                                        </p:attrNameLst>
                                      </p:cBhvr>
                                      <p:tavLst>
                                        <p:tav tm="0">
                                          <p:val>
                                            <p:strVal val="ppt_h"/>
                                          </p:val>
                                        </p:tav>
                                        <p:tav tm="100000">
                                          <p:val>
                                            <p:fltVal val="0"/>
                                          </p:val>
                                        </p:tav>
                                      </p:tavLst>
                                    </p:anim>
                                    <p:animEffect transition="out" filter="fade">
                                      <p:cBhvr>
                                        <p:cTn id="35" dur="500"/>
                                        <p:tgtEl>
                                          <p:spTgt spid="1028"/>
                                        </p:tgtEl>
                                      </p:cBhvr>
                                    </p:animEffect>
                                    <p:set>
                                      <p:cBhvr>
                                        <p:cTn id="36" dur="1" fill="hold">
                                          <p:stCondLst>
                                            <p:cond delay="499"/>
                                          </p:stCondLst>
                                        </p:cTn>
                                        <p:tgtEl>
                                          <p:spTgt spid="102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1031"/>
                                        </p:tgtEl>
                                        <p:attrNameLst>
                                          <p:attrName>style.visibility</p:attrName>
                                        </p:attrNameLst>
                                      </p:cBhvr>
                                      <p:to>
                                        <p:strVal val="visible"/>
                                      </p:to>
                                    </p:set>
                                    <p:animEffect transition="in" filter="wipe(down)">
                                      <p:cBhvr>
                                        <p:cTn id="49" dur="580">
                                          <p:stCondLst>
                                            <p:cond delay="0"/>
                                          </p:stCondLst>
                                        </p:cTn>
                                        <p:tgtEl>
                                          <p:spTgt spid="1031"/>
                                        </p:tgtEl>
                                      </p:cBhvr>
                                    </p:animEffect>
                                    <p:anim calcmode="lin" valueType="num">
                                      <p:cBhvr>
                                        <p:cTn id="50" dur="1822" tmFilter="0,0; 0.14,0.36; 0.43,0.73; 0.71,0.91; 1.0,1.0">
                                          <p:stCondLst>
                                            <p:cond delay="0"/>
                                          </p:stCondLst>
                                        </p:cTn>
                                        <p:tgtEl>
                                          <p:spTgt spid="1031"/>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1031"/>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1031"/>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1031"/>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1031"/>
                                        </p:tgtEl>
                                        <p:attrNameLst>
                                          <p:attrName>ppt_y</p:attrName>
                                        </p:attrNameLst>
                                      </p:cBhvr>
                                      <p:tavLst>
                                        <p:tav tm="0" fmla="#ppt_y-sin(pi*$)/81">
                                          <p:val>
                                            <p:fltVal val="0"/>
                                          </p:val>
                                        </p:tav>
                                        <p:tav tm="100000">
                                          <p:val>
                                            <p:fltVal val="1"/>
                                          </p:val>
                                        </p:tav>
                                      </p:tavLst>
                                    </p:anim>
                                    <p:animScale>
                                      <p:cBhvr>
                                        <p:cTn id="55" dur="26">
                                          <p:stCondLst>
                                            <p:cond delay="650"/>
                                          </p:stCondLst>
                                        </p:cTn>
                                        <p:tgtEl>
                                          <p:spTgt spid="1031"/>
                                        </p:tgtEl>
                                      </p:cBhvr>
                                      <p:to x="100000" y="60000"/>
                                    </p:animScale>
                                    <p:animScale>
                                      <p:cBhvr>
                                        <p:cTn id="56" dur="166" decel="50000">
                                          <p:stCondLst>
                                            <p:cond delay="676"/>
                                          </p:stCondLst>
                                        </p:cTn>
                                        <p:tgtEl>
                                          <p:spTgt spid="1031"/>
                                        </p:tgtEl>
                                      </p:cBhvr>
                                      <p:to x="100000" y="100000"/>
                                    </p:animScale>
                                    <p:animScale>
                                      <p:cBhvr>
                                        <p:cTn id="57" dur="26">
                                          <p:stCondLst>
                                            <p:cond delay="1312"/>
                                          </p:stCondLst>
                                        </p:cTn>
                                        <p:tgtEl>
                                          <p:spTgt spid="1031"/>
                                        </p:tgtEl>
                                      </p:cBhvr>
                                      <p:to x="100000" y="80000"/>
                                    </p:animScale>
                                    <p:animScale>
                                      <p:cBhvr>
                                        <p:cTn id="58" dur="166" decel="50000">
                                          <p:stCondLst>
                                            <p:cond delay="1338"/>
                                          </p:stCondLst>
                                        </p:cTn>
                                        <p:tgtEl>
                                          <p:spTgt spid="1031"/>
                                        </p:tgtEl>
                                      </p:cBhvr>
                                      <p:to x="100000" y="100000"/>
                                    </p:animScale>
                                    <p:animScale>
                                      <p:cBhvr>
                                        <p:cTn id="59" dur="26">
                                          <p:stCondLst>
                                            <p:cond delay="1642"/>
                                          </p:stCondLst>
                                        </p:cTn>
                                        <p:tgtEl>
                                          <p:spTgt spid="1031"/>
                                        </p:tgtEl>
                                      </p:cBhvr>
                                      <p:to x="100000" y="90000"/>
                                    </p:animScale>
                                    <p:animScale>
                                      <p:cBhvr>
                                        <p:cTn id="60" dur="166" decel="50000">
                                          <p:stCondLst>
                                            <p:cond delay="1668"/>
                                          </p:stCondLst>
                                        </p:cTn>
                                        <p:tgtEl>
                                          <p:spTgt spid="1031"/>
                                        </p:tgtEl>
                                      </p:cBhvr>
                                      <p:to x="100000" y="100000"/>
                                    </p:animScale>
                                    <p:animScale>
                                      <p:cBhvr>
                                        <p:cTn id="61" dur="26">
                                          <p:stCondLst>
                                            <p:cond delay="1808"/>
                                          </p:stCondLst>
                                        </p:cTn>
                                        <p:tgtEl>
                                          <p:spTgt spid="1031"/>
                                        </p:tgtEl>
                                      </p:cBhvr>
                                      <p:to x="100000" y="95000"/>
                                    </p:animScale>
                                    <p:animScale>
                                      <p:cBhvr>
                                        <p:cTn id="62" dur="166" decel="50000">
                                          <p:stCondLst>
                                            <p:cond delay="1834"/>
                                          </p:stCondLst>
                                        </p:cTn>
                                        <p:tgtEl>
                                          <p:spTgt spid="1031"/>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32"/>
                                        </p:tgtEl>
                                        <p:attrNameLst>
                                          <p:attrName>style.visibility</p:attrName>
                                        </p:attrNameLst>
                                      </p:cBhvr>
                                      <p:to>
                                        <p:strVal val="visible"/>
                                      </p:to>
                                    </p:set>
                                    <p:animEffect transition="in" filter="fade">
                                      <p:cBhvr>
                                        <p:cTn id="67" dur="500"/>
                                        <p:tgtEl>
                                          <p:spTgt spid="1032"/>
                                        </p:tgtEl>
                                      </p:cBhvr>
                                    </p:animEffect>
                                  </p:childTnLst>
                                </p:cTn>
                              </p:par>
                            </p:childTnLst>
                          </p:cTn>
                        </p:par>
                        <p:par>
                          <p:cTn id="68" fill="hold">
                            <p:stCondLst>
                              <p:cond delay="500"/>
                            </p:stCondLst>
                            <p:childTnLst>
                              <p:par>
                                <p:cTn id="69" presetID="26" presetClass="entr" presetSubtype="0" fill="hold" nodeType="afterEffect">
                                  <p:stCondLst>
                                    <p:cond delay="2000"/>
                                  </p:stCondLst>
                                  <p:childTnLst>
                                    <p:set>
                                      <p:cBhvr>
                                        <p:cTn id="70" dur="1" fill="hold">
                                          <p:stCondLst>
                                            <p:cond delay="0"/>
                                          </p:stCondLst>
                                        </p:cTn>
                                        <p:tgtEl>
                                          <p:spTgt spid="1034"/>
                                        </p:tgtEl>
                                        <p:attrNameLst>
                                          <p:attrName>style.visibility</p:attrName>
                                        </p:attrNameLst>
                                      </p:cBhvr>
                                      <p:to>
                                        <p:strVal val="visible"/>
                                      </p:to>
                                    </p:set>
                                    <p:animEffect transition="in" filter="wipe(down)">
                                      <p:cBhvr>
                                        <p:cTn id="71" dur="580">
                                          <p:stCondLst>
                                            <p:cond delay="0"/>
                                          </p:stCondLst>
                                        </p:cTn>
                                        <p:tgtEl>
                                          <p:spTgt spid="1034"/>
                                        </p:tgtEl>
                                      </p:cBhvr>
                                    </p:animEffect>
                                    <p:anim calcmode="lin" valueType="num">
                                      <p:cBhvr>
                                        <p:cTn id="72"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77" dur="26">
                                          <p:stCondLst>
                                            <p:cond delay="650"/>
                                          </p:stCondLst>
                                        </p:cTn>
                                        <p:tgtEl>
                                          <p:spTgt spid="1034"/>
                                        </p:tgtEl>
                                      </p:cBhvr>
                                      <p:to x="100000" y="60000"/>
                                    </p:animScale>
                                    <p:animScale>
                                      <p:cBhvr>
                                        <p:cTn id="78" dur="166" decel="50000">
                                          <p:stCondLst>
                                            <p:cond delay="676"/>
                                          </p:stCondLst>
                                        </p:cTn>
                                        <p:tgtEl>
                                          <p:spTgt spid="1034"/>
                                        </p:tgtEl>
                                      </p:cBhvr>
                                      <p:to x="100000" y="100000"/>
                                    </p:animScale>
                                    <p:animScale>
                                      <p:cBhvr>
                                        <p:cTn id="79" dur="26">
                                          <p:stCondLst>
                                            <p:cond delay="1312"/>
                                          </p:stCondLst>
                                        </p:cTn>
                                        <p:tgtEl>
                                          <p:spTgt spid="1034"/>
                                        </p:tgtEl>
                                      </p:cBhvr>
                                      <p:to x="100000" y="80000"/>
                                    </p:animScale>
                                    <p:animScale>
                                      <p:cBhvr>
                                        <p:cTn id="80" dur="166" decel="50000">
                                          <p:stCondLst>
                                            <p:cond delay="1338"/>
                                          </p:stCondLst>
                                        </p:cTn>
                                        <p:tgtEl>
                                          <p:spTgt spid="1034"/>
                                        </p:tgtEl>
                                      </p:cBhvr>
                                      <p:to x="100000" y="100000"/>
                                    </p:animScale>
                                    <p:animScale>
                                      <p:cBhvr>
                                        <p:cTn id="81" dur="26">
                                          <p:stCondLst>
                                            <p:cond delay="1642"/>
                                          </p:stCondLst>
                                        </p:cTn>
                                        <p:tgtEl>
                                          <p:spTgt spid="1034"/>
                                        </p:tgtEl>
                                      </p:cBhvr>
                                      <p:to x="100000" y="90000"/>
                                    </p:animScale>
                                    <p:animScale>
                                      <p:cBhvr>
                                        <p:cTn id="82" dur="166" decel="50000">
                                          <p:stCondLst>
                                            <p:cond delay="1668"/>
                                          </p:stCondLst>
                                        </p:cTn>
                                        <p:tgtEl>
                                          <p:spTgt spid="1034"/>
                                        </p:tgtEl>
                                      </p:cBhvr>
                                      <p:to x="100000" y="100000"/>
                                    </p:animScale>
                                    <p:animScale>
                                      <p:cBhvr>
                                        <p:cTn id="83" dur="26">
                                          <p:stCondLst>
                                            <p:cond delay="1808"/>
                                          </p:stCondLst>
                                        </p:cTn>
                                        <p:tgtEl>
                                          <p:spTgt spid="1034"/>
                                        </p:tgtEl>
                                      </p:cBhvr>
                                      <p:to x="100000" y="95000"/>
                                    </p:animScale>
                                    <p:animScale>
                                      <p:cBhvr>
                                        <p:cTn id="84" dur="166" decel="50000">
                                          <p:stCondLst>
                                            <p:cond delay="1834"/>
                                          </p:stCondLst>
                                        </p:cTn>
                                        <p:tgtEl>
                                          <p:spTgt spid="10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noProof="0" smtClean="0"/>
              <a:t>Integrity Levels</a:t>
            </a:r>
            <a:endParaRPr lang="en-US" noProof="0"/>
          </a:p>
        </p:txBody>
      </p:sp>
      <p:sp>
        <p:nvSpPr>
          <p:cNvPr id="4" name="Tijdelijke aanduiding voor inhoud 3"/>
          <p:cNvSpPr>
            <a:spLocks noGrp="1"/>
          </p:cNvSpPr>
          <p:nvPr>
            <p:ph type="body" sz="quarter" idx="10"/>
          </p:nvPr>
        </p:nvSpPr>
        <p:spPr>
          <a:xfrm>
            <a:off x="519112" y="1447799"/>
            <a:ext cx="11149013" cy="1809726"/>
          </a:xfrm>
        </p:spPr>
        <p:txBody>
          <a:bodyPr/>
          <a:lstStyle/>
          <a:p>
            <a:r>
              <a:rPr lang="en-US" sz="2800" noProof="0" dirty="0" smtClean="0"/>
              <a:t>Mandatory Access Control</a:t>
            </a:r>
          </a:p>
          <a:p>
            <a:r>
              <a:rPr lang="en-US" sz="2800" noProof="0" dirty="0" smtClean="0"/>
              <a:t>Levels are part of the ACLs and Tokens</a:t>
            </a:r>
          </a:p>
          <a:p>
            <a:r>
              <a:rPr lang="en-US" sz="2800" noProof="0" dirty="0" smtClean="0"/>
              <a:t>Lower level object has limited access to higher level objects</a:t>
            </a:r>
          </a:p>
          <a:p>
            <a:r>
              <a:rPr lang="en-US" sz="2800" noProof="0" dirty="0" smtClean="0"/>
              <a:t>Used to protect the OS and for Internet Explorer Protected Mode</a:t>
            </a:r>
            <a:endParaRPr lang="en-US" sz="2800" noProof="0" dirty="0"/>
          </a:p>
        </p:txBody>
      </p:sp>
      <p:grpSp>
        <p:nvGrpSpPr>
          <p:cNvPr id="5" name="Group 21"/>
          <p:cNvGrpSpPr/>
          <p:nvPr/>
        </p:nvGrpSpPr>
        <p:grpSpPr>
          <a:xfrm>
            <a:off x="206150" y="4641078"/>
            <a:ext cx="11784730" cy="1883924"/>
            <a:chOff x="2294789" y="2362200"/>
            <a:chExt cx="7228623" cy="2531438"/>
          </a:xfrm>
        </p:grpSpPr>
        <p:sp>
          <p:nvSpPr>
            <p:cNvPr id="6" name="Freeform 8"/>
            <p:cNvSpPr>
              <a:spLocks/>
            </p:cNvSpPr>
            <p:nvPr/>
          </p:nvSpPr>
          <p:spPr bwMode="auto">
            <a:xfrm>
              <a:off x="6600793" y="2362200"/>
              <a:ext cx="2922619" cy="2531438"/>
            </a:xfrm>
            <a:custGeom>
              <a:avLst/>
              <a:gdLst/>
              <a:ahLst/>
              <a:cxnLst>
                <a:cxn ang="0">
                  <a:pos x="717" y="1126"/>
                </a:cxn>
                <a:cxn ang="0">
                  <a:pos x="1300" y="563"/>
                </a:cxn>
                <a:cxn ang="0">
                  <a:pos x="717" y="0"/>
                </a:cxn>
                <a:cxn ang="0">
                  <a:pos x="0" y="0"/>
                </a:cxn>
                <a:cxn ang="0">
                  <a:pos x="582" y="563"/>
                </a:cxn>
                <a:cxn ang="0">
                  <a:pos x="0" y="1126"/>
                </a:cxn>
                <a:cxn ang="0">
                  <a:pos x="717" y="1126"/>
                </a:cxn>
              </a:cxnLst>
              <a:rect l="0" t="0" r="r" b="b"/>
              <a:pathLst>
                <a:path w="1300" h="1126">
                  <a:moveTo>
                    <a:pt x="717" y="1126"/>
                  </a:moveTo>
                  <a:lnTo>
                    <a:pt x="1300" y="563"/>
                  </a:lnTo>
                  <a:lnTo>
                    <a:pt x="717" y="0"/>
                  </a:lnTo>
                  <a:lnTo>
                    <a:pt x="0" y="0"/>
                  </a:lnTo>
                  <a:lnTo>
                    <a:pt x="582" y="563"/>
                  </a:lnTo>
                  <a:lnTo>
                    <a:pt x="0" y="1126"/>
                  </a:lnTo>
                  <a:lnTo>
                    <a:pt x="717" y="1126"/>
                  </a:lnTo>
                  <a:close/>
                </a:path>
              </a:pathLst>
            </a:custGeom>
            <a:gradFill flip="none" rotWithShape="1">
              <a:gsLst>
                <a:gs pos="0">
                  <a:srgbClr val="7F17A9"/>
                </a:gs>
                <a:gs pos="39999">
                  <a:srgbClr val="9F1DD1"/>
                </a:gs>
                <a:gs pos="70000">
                  <a:srgbClr val="D590F0"/>
                </a:gs>
                <a:gs pos="100000">
                  <a:srgbClr val="FFFFFF"/>
                </a:gs>
              </a:gsLst>
              <a:lin ang="27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963" fontAlgn="base">
                <a:lnSpc>
                  <a:spcPct val="90000"/>
                </a:lnSpc>
                <a:spcBef>
                  <a:spcPct val="0"/>
                </a:spcBef>
                <a:spcAft>
                  <a:spcPct val="0"/>
                </a:spcAft>
                <a:defRPr/>
              </a:pPr>
              <a:endParaRPr lang="en-US" altLang="zh-CN" sz="2000" dirty="0" smtClean="0">
                <a:solidFill>
                  <a:schemeClr val="bg1"/>
                </a:solidFill>
                <a:cs typeface="Segoe UI" pitchFamily="34" charset="0"/>
              </a:endParaRPr>
            </a:p>
          </p:txBody>
        </p:sp>
        <p:sp>
          <p:nvSpPr>
            <p:cNvPr id="7" name="Freeform 7"/>
            <p:cNvSpPr>
              <a:spLocks/>
            </p:cNvSpPr>
            <p:nvPr/>
          </p:nvSpPr>
          <p:spPr bwMode="auto">
            <a:xfrm>
              <a:off x="4979817" y="2362200"/>
              <a:ext cx="2936108" cy="2531438"/>
            </a:xfrm>
            <a:custGeom>
              <a:avLst/>
              <a:gdLst/>
              <a:ahLst/>
              <a:cxnLst>
                <a:cxn ang="0">
                  <a:pos x="724" y="1126"/>
                </a:cxn>
                <a:cxn ang="0">
                  <a:pos x="1306" y="563"/>
                </a:cxn>
                <a:cxn ang="0">
                  <a:pos x="724" y="0"/>
                </a:cxn>
                <a:cxn ang="0">
                  <a:pos x="0" y="0"/>
                </a:cxn>
                <a:cxn ang="0">
                  <a:pos x="589" y="563"/>
                </a:cxn>
                <a:cxn ang="0">
                  <a:pos x="0" y="1126"/>
                </a:cxn>
                <a:cxn ang="0">
                  <a:pos x="724" y="1126"/>
                </a:cxn>
              </a:cxnLst>
              <a:rect l="0" t="0" r="r" b="b"/>
              <a:pathLst>
                <a:path w="1306" h="1126">
                  <a:moveTo>
                    <a:pt x="724" y="1126"/>
                  </a:moveTo>
                  <a:lnTo>
                    <a:pt x="1306" y="563"/>
                  </a:lnTo>
                  <a:lnTo>
                    <a:pt x="724" y="0"/>
                  </a:lnTo>
                  <a:lnTo>
                    <a:pt x="0" y="0"/>
                  </a:lnTo>
                  <a:lnTo>
                    <a:pt x="589" y="563"/>
                  </a:lnTo>
                  <a:lnTo>
                    <a:pt x="0" y="1126"/>
                  </a:lnTo>
                  <a:lnTo>
                    <a:pt x="724" y="1126"/>
                  </a:lnTo>
                  <a:close/>
                </a:path>
              </a:pathLst>
            </a:custGeom>
            <a:gradFill flip="none" rotWithShape="1">
              <a:gsLst>
                <a:gs pos="0">
                  <a:srgbClr val="803802"/>
                </a:gs>
                <a:gs pos="39999">
                  <a:srgbClr val="F0720A"/>
                </a:gs>
                <a:gs pos="70000">
                  <a:srgbClr val="F8BF20"/>
                </a:gs>
                <a:gs pos="100000">
                  <a:srgbClr val="FFFFFF"/>
                </a:gs>
              </a:gsLst>
              <a:lin ang="27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963" fontAlgn="base">
                <a:lnSpc>
                  <a:spcPct val="90000"/>
                </a:lnSpc>
                <a:spcBef>
                  <a:spcPct val="0"/>
                </a:spcBef>
                <a:spcAft>
                  <a:spcPct val="0"/>
                </a:spcAft>
                <a:defRPr/>
              </a:pPr>
              <a:endParaRPr lang="en-US" altLang="zh-CN" sz="2000" dirty="0" smtClean="0">
                <a:solidFill>
                  <a:schemeClr val="bg1"/>
                </a:solidFill>
                <a:cs typeface="Segoe UI" pitchFamily="34" charset="0"/>
              </a:endParaRPr>
            </a:p>
          </p:txBody>
        </p:sp>
        <p:sp>
          <p:nvSpPr>
            <p:cNvPr id="8" name="Freeform 5"/>
            <p:cNvSpPr>
              <a:spLocks/>
            </p:cNvSpPr>
            <p:nvPr/>
          </p:nvSpPr>
          <p:spPr bwMode="auto">
            <a:xfrm>
              <a:off x="3355108" y="2362200"/>
              <a:ext cx="2938357" cy="2531438"/>
            </a:xfrm>
            <a:custGeom>
              <a:avLst/>
              <a:gdLst/>
              <a:ahLst/>
              <a:cxnLst>
                <a:cxn ang="0">
                  <a:pos x="718" y="1126"/>
                </a:cxn>
                <a:cxn ang="0">
                  <a:pos x="1307" y="563"/>
                </a:cxn>
                <a:cxn ang="0">
                  <a:pos x="718" y="0"/>
                </a:cxn>
                <a:cxn ang="0">
                  <a:pos x="0" y="0"/>
                </a:cxn>
                <a:cxn ang="0">
                  <a:pos x="583" y="563"/>
                </a:cxn>
                <a:cxn ang="0">
                  <a:pos x="0" y="1126"/>
                </a:cxn>
                <a:cxn ang="0">
                  <a:pos x="718" y="1126"/>
                </a:cxn>
              </a:cxnLst>
              <a:rect l="0" t="0" r="r" b="b"/>
              <a:pathLst>
                <a:path w="1307" h="1126">
                  <a:moveTo>
                    <a:pt x="718" y="1126"/>
                  </a:moveTo>
                  <a:lnTo>
                    <a:pt x="1307" y="563"/>
                  </a:lnTo>
                  <a:lnTo>
                    <a:pt x="718" y="0"/>
                  </a:lnTo>
                  <a:lnTo>
                    <a:pt x="0" y="0"/>
                  </a:lnTo>
                  <a:lnTo>
                    <a:pt x="583" y="563"/>
                  </a:lnTo>
                  <a:lnTo>
                    <a:pt x="0" y="1126"/>
                  </a:lnTo>
                  <a:lnTo>
                    <a:pt x="718" y="1126"/>
                  </a:lnTo>
                  <a:close/>
                </a:path>
              </a:pathLst>
            </a:custGeom>
            <a:gradFill flip="none" rotWithShape="1">
              <a:gsLst>
                <a:gs pos="0">
                  <a:srgbClr val="1A6E06"/>
                </a:gs>
                <a:gs pos="39999">
                  <a:srgbClr val="73F810"/>
                </a:gs>
                <a:gs pos="70000">
                  <a:srgbClr val="BEF856"/>
                </a:gs>
                <a:gs pos="100000">
                  <a:srgbClr val="FFEBFA"/>
                </a:gs>
              </a:gsLst>
              <a:lin ang="27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963" fontAlgn="base">
                <a:lnSpc>
                  <a:spcPct val="90000"/>
                </a:lnSpc>
                <a:spcBef>
                  <a:spcPct val="0"/>
                </a:spcBef>
                <a:spcAft>
                  <a:spcPct val="0"/>
                </a:spcAft>
                <a:defRPr/>
              </a:pPr>
              <a:endParaRPr lang="en-US" altLang="zh-CN" sz="2000" dirty="0" smtClean="0">
                <a:solidFill>
                  <a:schemeClr val="bg1"/>
                </a:solidFill>
                <a:cs typeface="Segoe UI" pitchFamily="34" charset="0"/>
              </a:endParaRPr>
            </a:p>
          </p:txBody>
        </p:sp>
        <p:sp>
          <p:nvSpPr>
            <p:cNvPr id="9" name="Freeform 6"/>
            <p:cNvSpPr>
              <a:spLocks/>
            </p:cNvSpPr>
            <p:nvPr/>
          </p:nvSpPr>
          <p:spPr bwMode="auto">
            <a:xfrm>
              <a:off x="2362885" y="2362200"/>
              <a:ext cx="2299877" cy="2531438"/>
            </a:xfrm>
            <a:custGeom>
              <a:avLst/>
              <a:gdLst/>
              <a:ahLst/>
              <a:cxnLst>
                <a:cxn ang="0">
                  <a:pos x="0" y="214"/>
                </a:cxn>
                <a:cxn ang="0">
                  <a:pos x="433" y="214"/>
                </a:cxn>
                <a:cxn ang="0">
                  <a:pos x="433" y="0"/>
                </a:cxn>
                <a:cxn ang="0">
                  <a:pos x="1023" y="563"/>
                </a:cxn>
                <a:cxn ang="0">
                  <a:pos x="433" y="1126"/>
                </a:cxn>
                <a:cxn ang="0">
                  <a:pos x="433" y="905"/>
                </a:cxn>
                <a:cxn ang="0">
                  <a:pos x="0" y="905"/>
                </a:cxn>
                <a:cxn ang="0">
                  <a:pos x="0" y="214"/>
                </a:cxn>
              </a:cxnLst>
              <a:rect l="0" t="0" r="r" b="b"/>
              <a:pathLst>
                <a:path w="1023" h="1126">
                  <a:moveTo>
                    <a:pt x="0" y="214"/>
                  </a:moveTo>
                  <a:lnTo>
                    <a:pt x="433" y="214"/>
                  </a:lnTo>
                  <a:lnTo>
                    <a:pt x="433" y="0"/>
                  </a:lnTo>
                  <a:lnTo>
                    <a:pt x="1023" y="563"/>
                  </a:lnTo>
                  <a:lnTo>
                    <a:pt x="433" y="1126"/>
                  </a:lnTo>
                  <a:lnTo>
                    <a:pt x="433" y="905"/>
                  </a:lnTo>
                  <a:lnTo>
                    <a:pt x="0" y="905"/>
                  </a:lnTo>
                  <a:lnTo>
                    <a:pt x="0" y="214"/>
                  </a:lnTo>
                  <a:close/>
                </a:path>
              </a:pathLst>
            </a:custGeom>
            <a:gradFill flip="none" rotWithShape="1">
              <a:gsLst>
                <a:gs pos="0">
                  <a:srgbClr val="021B84"/>
                </a:gs>
                <a:gs pos="39999">
                  <a:srgbClr val="0070C0"/>
                </a:gs>
                <a:gs pos="70000">
                  <a:srgbClr val="00B0F0"/>
                </a:gs>
                <a:gs pos="100000">
                  <a:srgbClr val="FFFFFF"/>
                </a:gs>
              </a:gsLst>
              <a:lin ang="27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1096963" fontAlgn="base">
                <a:lnSpc>
                  <a:spcPct val="90000"/>
                </a:lnSpc>
                <a:spcBef>
                  <a:spcPct val="0"/>
                </a:spcBef>
                <a:spcAft>
                  <a:spcPct val="0"/>
                </a:spcAft>
                <a:defRPr/>
              </a:pPr>
              <a:endParaRPr lang="en-US" altLang="zh-CN" sz="2000" dirty="0" smtClean="0">
                <a:solidFill>
                  <a:schemeClr val="bg1"/>
                </a:solidFill>
                <a:cs typeface="Segoe UI" pitchFamily="34" charset="0"/>
              </a:endParaRPr>
            </a:p>
          </p:txBody>
        </p:sp>
        <p:sp>
          <p:nvSpPr>
            <p:cNvPr id="10" name="AutoShape 3"/>
            <p:cNvSpPr>
              <a:spLocks noChangeAspect="1" noChangeArrowheads="1" noTextEdit="1"/>
            </p:cNvSpPr>
            <p:nvPr/>
          </p:nvSpPr>
          <p:spPr bwMode="auto">
            <a:xfrm>
              <a:off x="2294789" y="2362200"/>
              <a:ext cx="7153673" cy="25314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sp>
          <p:nvSpPr>
            <p:cNvPr id="11" name="TextBox 17"/>
            <p:cNvSpPr txBox="1"/>
            <p:nvPr/>
          </p:nvSpPr>
          <p:spPr>
            <a:xfrm>
              <a:off x="2480100" y="3291090"/>
              <a:ext cx="1447800" cy="703053"/>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800" dirty="0" smtClean="0">
                  <a:solidFill>
                    <a:schemeClr val="bg1"/>
                  </a:solidFill>
                </a:rPr>
                <a:t>System</a:t>
              </a:r>
              <a:endParaRPr lang="en-US" sz="2800" dirty="0">
                <a:solidFill>
                  <a:schemeClr val="bg1"/>
                </a:solidFill>
              </a:endParaRPr>
            </a:p>
          </p:txBody>
        </p:sp>
        <p:sp>
          <p:nvSpPr>
            <p:cNvPr id="12" name="TextBox 18"/>
            <p:cNvSpPr txBox="1"/>
            <p:nvPr/>
          </p:nvSpPr>
          <p:spPr>
            <a:xfrm>
              <a:off x="4613700" y="3291090"/>
              <a:ext cx="1447800" cy="703053"/>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800" dirty="0" smtClean="0">
                  <a:solidFill>
                    <a:schemeClr val="bg1"/>
                  </a:solidFill>
                </a:rPr>
                <a:t>High</a:t>
              </a:r>
              <a:endParaRPr lang="en-US" sz="2800" dirty="0">
                <a:solidFill>
                  <a:schemeClr val="bg1"/>
                </a:solidFill>
              </a:endParaRPr>
            </a:p>
          </p:txBody>
        </p:sp>
        <p:sp>
          <p:nvSpPr>
            <p:cNvPr id="13" name="TextBox 19"/>
            <p:cNvSpPr txBox="1"/>
            <p:nvPr/>
          </p:nvSpPr>
          <p:spPr>
            <a:xfrm>
              <a:off x="6108573" y="3055245"/>
              <a:ext cx="1447800" cy="1282038"/>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800" dirty="0" smtClean="0">
                  <a:solidFill>
                    <a:schemeClr val="bg1"/>
                  </a:solidFill>
                </a:rPr>
                <a:t>Medium</a:t>
              </a:r>
            </a:p>
            <a:p>
              <a:pPr algn="ctr"/>
              <a:r>
                <a:rPr lang="en-US" sz="2800" dirty="0" smtClean="0">
                  <a:solidFill>
                    <a:schemeClr val="bg1"/>
                  </a:solidFill>
                </a:rPr>
                <a:t>(Default)</a:t>
              </a:r>
              <a:endParaRPr lang="en-US" sz="2800" dirty="0">
                <a:solidFill>
                  <a:schemeClr val="bg1"/>
                </a:solidFill>
              </a:endParaRPr>
            </a:p>
          </p:txBody>
        </p:sp>
        <p:sp>
          <p:nvSpPr>
            <p:cNvPr id="14" name="TextBox 20"/>
            <p:cNvSpPr txBox="1"/>
            <p:nvPr/>
          </p:nvSpPr>
          <p:spPr>
            <a:xfrm>
              <a:off x="7998977" y="3303692"/>
              <a:ext cx="1447800" cy="703053"/>
            </a:xfrm>
            <a:prstGeom prst="rect">
              <a:avLst/>
            </a:prstGeom>
            <a:noFill/>
          </p:spPr>
          <p:txBody>
            <a:bodyPr wrap="square"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2800" dirty="0" smtClean="0">
                  <a:solidFill>
                    <a:schemeClr val="bg1"/>
                  </a:solidFill>
                </a:rPr>
                <a:t>Low</a:t>
              </a:r>
              <a:endParaRPr lang="en-US" sz="2800" dirty="0">
                <a:solidFill>
                  <a:schemeClr val="bg1"/>
                </a:solidFill>
              </a:endParaRPr>
            </a:p>
          </p:txBody>
        </p:sp>
      </p:grpSp>
      <p:sp>
        <p:nvSpPr>
          <p:cNvPr id="2" name="Rechthoekige toelichting 1"/>
          <p:cNvSpPr/>
          <p:nvPr/>
        </p:nvSpPr>
        <p:spPr bwMode="auto">
          <a:xfrm>
            <a:off x="266213" y="3740125"/>
            <a:ext cx="1668561" cy="699085"/>
          </a:xfrm>
          <a:prstGeom prst="wedgeRectCallout">
            <a:avLst>
              <a:gd name="adj1" fmla="val -2922"/>
              <a:gd name="adj2" fmla="val 125649"/>
            </a:avLst>
          </a:prstGeom>
          <a:gradFill flip="none" rotWithShape="1">
            <a:gsLst>
              <a:gs pos="0">
                <a:srgbClr val="021B84"/>
              </a:gs>
              <a:gs pos="39999">
                <a:srgbClr val="0070C0"/>
              </a:gs>
              <a:gs pos="70000">
                <a:srgbClr val="00B0F0"/>
              </a:gs>
              <a:gs pos="100000">
                <a:srgbClr val="FFFFFF"/>
              </a:gs>
            </a:gsLst>
            <a:lin ang="27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1096963" fontAlgn="base">
              <a:lnSpc>
                <a:spcPct val="90000"/>
              </a:lnSpc>
              <a:spcBef>
                <a:spcPct val="0"/>
              </a:spcBef>
              <a:spcAft>
                <a:spcPct val="0"/>
              </a:spcAft>
            </a:pPr>
            <a:r>
              <a:rPr lang="nl-NL" sz="2000" dirty="0">
                <a:solidFill>
                  <a:schemeClr val="bg1"/>
                </a:solidFill>
                <a:cs typeface="Segoe UI" pitchFamily="34" charset="0"/>
              </a:rPr>
              <a:t>Services</a:t>
            </a:r>
          </a:p>
        </p:txBody>
      </p:sp>
      <p:sp>
        <p:nvSpPr>
          <p:cNvPr id="15" name="Rechthoekige toelichting 14"/>
          <p:cNvSpPr/>
          <p:nvPr/>
        </p:nvSpPr>
        <p:spPr bwMode="auto">
          <a:xfrm>
            <a:off x="2191895" y="3740124"/>
            <a:ext cx="2017033" cy="699085"/>
          </a:xfrm>
          <a:prstGeom prst="wedgeRectCallout">
            <a:avLst>
              <a:gd name="adj1" fmla="val -4534"/>
              <a:gd name="adj2" fmla="val 75637"/>
            </a:avLst>
          </a:prstGeom>
          <a:gradFill flip="none" rotWithShape="1">
            <a:gsLst>
              <a:gs pos="0">
                <a:srgbClr val="1A6E06"/>
              </a:gs>
              <a:gs pos="39999">
                <a:srgbClr val="73F810"/>
              </a:gs>
              <a:gs pos="70000">
                <a:srgbClr val="BEF856"/>
              </a:gs>
              <a:gs pos="100000">
                <a:srgbClr val="FFEBFA"/>
              </a:gs>
            </a:gsLst>
            <a:lin ang="27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1096963" fontAlgn="base">
              <a:lnSpc>
                <a:spcPct val="90000"/>
              </a:lnSpc>
              <a:spcBef>
                <a:spcPct val="0"/>
              </a:spcBef>
              <a:spcAft>
                <a:spcPct val="0"/>
              </a:spcAft>
            </a:pPr>
            <a:r>
              <a:rPr lang="nl-NL" sz="2000" dirty="0">
                <a:solidFill>
                  <a:schemeClr val="bg1"/>
                </a:solidFill>
                <a:cs typeface="Segoe UI" pitchFamily="34" charset="0"/>
              </a:rPr>
              <a:t>Administrators</a:t>
            </a:r>
          </a:p>
        </p:txBody>
      </p:sp>
      <p:sp>
        <p:nvSpPr>
          <p:cNvPr id="16" name="Rechthoekige toelichting 15"/>
          <p:cNvSpPr/>
          <p:nvPr/>
        </p:nvSpPr>
        <p:spPr bwMode="auto">
          <a:xfrm>
            <a:off x="4779227" y="3740123"/>
            <a:ext cx="1874730" cy="699085"/>
          </a:xfrm>
          <a:prstGeom prst="wedgeRectCallout">
            <a:avLst>
              <a:gd name="adj1" fmla="val -4534"/>
              <a:gd name="adj2" fmla="val 75637"/>
            </a:avLst>
          </a:prstGeom>
          <a:gradFill flip="none" rotWithShape="1">
            <a:gsLst>
              <a:gs pos="0">
                <a:srgbClr val="803802"/>
              </a:gs>
              <a:gs pos="39999">
                <a:srgbClr val="F0720A"/>
              </a:gs>
              <a:gs pos="70000">
                <a:srgbClr val="F8BF20"/>
              </a:gs>
              <a:gs pos="100000">
                <a:srgbClr val="FFFFFF"/>
              </a:gs>
            </a:gsLst>
            <a:lin ang="27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1096963" fontAlgn="base">
              <a:lnSpc>
                <a:spcPct val="90000"/>
              </a:lnSpc>
              <a:spcBef>
                <a:spcPct val="0"/>
              </a:spcBef>
              <a:spcAft>
                <a:spcPct val="0"/>
              </a:spcAft>
            </a:pPr>
            <a:r>
              <a:rPr lang="nl-NL" sz="2000" dirty="0">
                <a:solidFill>
                  <a:schemeClr val="bg1"/>
                </a:solidFill>
                <a:cs typeface="Segoe UI" pitchFamily="34" charset="0"/>
              </a:rPr>
              <a:t>Standard Users</a:t>
            </a:r>
          </a:p>
        </p:txBody>
      </p:sp>
      <p:sp>
        <p:nvSpPr>
          <p:cNvPr id="17" name="Rechthoekige toelichting 16"/>
          <p:cNvSpPr/>
          <p:nvPr/>
        </p:nvSpPr>
        <p:spPr bwMode="auto">
          <a:xfrm>
            <a:off x="7366558" y="3740122"/>
            <a:ext cx="1874730" cy="699085"/>
          </a:xfrm>
          <a:prstGeom prst="wedgeRectCallout">
            <a:avLst>
              <a:gd name="adj1" fmla="val -4534"/>
              <a:gd name="adj2" fmla="val 75637"/>
            </a:avLst>
          </a:prstGeom>
          <a:gradFill flip="none" rotWithShape="1">
            <a:gsLst>
              <a:gs pos="0">
                <a:srgbClr val="7F17A9"/>
              </a:gs>
              <a:gs pos="39999">
                <a:srgbClr val="9F1DD1"/>
              </a:gs>
              <a:gs pos="70000">
                <a:srgbClr val="D590F0"/>
              </a:gs>
              <a:gs pos="100000">
                <a:srgbClr val="FFFFFF"/>
              </a:gs>
            </a:gsLst>
            <a:lin ang="27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defTabSz="1096963" fontAlgn="base">
              <a:lnSpc>
                <a:spcPct val="90000"/>
              </a:lnSpc>
              <a:spcBef>
                <a:spcPct val="0"/>
              </a:spcBef>
              <a:spcAft>
                <a:spcPct val="0"/>
              </a:spcAft>
            </a:pPr>
            <a:r>
              <a:rPr lang="nl-NL" sz="2000" dirty="0">
                <a:solidFill>
                  <a:schemeClr val="bg1"/>
                </a:solidFill>
                <a:cs typeface="Segoe UI" pitchFamily="34" charset="0"/>
              </a:rPr>
              <a:t>IE Protected Mode</a:t>
            </a:r>
          </a:p>
        </p:txBody>
      </p:sp>
    </p:spTree>
    <p:extLst>
      <p:ext uri="{BB962C8B-B14F-4D97-AF65-F5344CB8AC3E}">
        <p14:creationId xmlns:p14="http://schemas.microsoft.com/office/powerpoint/2010/main" val="3103803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Standardizing the User Token</a:t>
            </a:r>
            <a:endParaRPr lang="en-US" noProof="0"/>
          </a:p>
        </p:txBody>
      </p:sp>
      <p:sp>
        <p:nvSpPr>
          <p:cNvPr id="6" name="Afgeronde rechthoek 5"/>
          <p:cNvSpPr/>
          <p:nvPr/>
        </p:nvSpPr>
        <p:spPr bwMode="auto">
          <a:xfrm>
            <a:off x="726142" y="1490102"/>
            <a:ext cx="3334870" cy="871536"/>
          </a:xfrm>
          <a:prstGeom prst="roundRect">
            <a:avLst/>
          </a:prstGeom>
          <a:ln>
            <a:headEnd type="none" w="med" len="med"/>
            <a:tailEnd type="none" w="med" len="med"/>
          </a:ln>
        </p:spPr>
        <p:style>
          <a:lnRef idx="0">
            <a:schemeClr val="dk1"/>
          </a:lnRef>
          <a:fillRef idx="1001">
            <a:schemeClr val="lt2"/>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User-SID</a:t>
            </a:r>
            <a:endParaRPr lang="nl-NL" sz="2200" dirty="0" smtClean="0">
              <a:solidFill>
                <a:schemeClr val="tx1">
                  <a:alpha val="99000"/>
                </a:schemeClr>
              </a:solidFill>
            </a:endParaRPr>
          </a:p>
        </p:txBody>
      </p:sp>
      <p:sp>
        <p:nvSpPr>
          <p:cNvPr id="7" name="Afgeronde rechthoek 6"/>
          <p:cNvSpPr/>
          <p:nvPr/>
        </p:nvSpPr>
        <p:spPr bwMode="auto">
          <a:xfrm>
            <a:off x="726142" y="2409719"/>
            <a:ext cx="3334870" cy="871536"/>
          </a:xfrm>
          <a:prstGeom prst="roundRect">
            <a:avLst/>
          </a:prstGeom>
          <a:ln>
            <a:headEnd type="none" w="med" len="med"/>
            <a:tailEnd type="none" w="med" len="med"/>
          </a:ln>
        </p:spPr>
        <p:style>
          <a:lnRef idx="0">
            <a:schemeClr val="dk1"/>
          </a:lnRef>
          <a:fillRef idx="1001">
            <a:schemeClr val="lt2"/>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Local/</a:t>
            </a:r>
            <a:r>
              <a:rPr lang="en-US" sz="2200" dirty="0" err="1">
                <a:solidFill>
                  <a:schemeClr val="tx1">
                    <a:alpha val="99000"/>
                  </a:schemeClr>
                </a:solidFill>
              </a:rPr>
              <a:t>Builtin</a:t>
            </a:r>
            <a:r>
              <a:rPr lang="en-US" sz="2200" dirty="0">
                <a:solidFill>
                  <a:schemeClr val="tx1">
                    <a:alpha val="99000"/>
                  </a:schemeClr>
                </a:solidFill>
              </a:rPr>
              <a:t> Group SIDs</a:t>
            </a:r>
            <a:endParaRPr lang="nl-NL" sz="2200" dirty="0">
              <a:solidFill>
                <a:schemeClr val="tx1">
                  <a:alpha val="99000"/>
                </a:schemeClr>
              </a:solidFill>
            </a:endParaRPr>
          </a:p>
        </p:txBody>
      </p:sp>
      <p:sp>
        <p:nvSpPr>
          <p:cNvPr id="8" name="Afgeronde rechthoek 7"/>
          <p:cNvSpPr/>
          <p:nvPr/>
        </p:nvSpPr>
        <p:spPr bwMode="auto">
          <a:xfrm>
            <a:off x="726142" y="3329336"/>
            <a:ext cx="3334870" cy="871536"/>
          </a:xfrm>
          <a:prstGeom prst="roundRect">
            <a:avLst/>
          </a:prstGeom>
          <a:ln>
            <a:headEnd type="none" w="med" len="med"/>
            <a:tailEnd type="none" w="med" len="med"/>
          </a:ln>
        </p:spPr>
        <p:style>
          <a:lnRef idx="0">
            <a:schemeClr val="dk1"/>
          </a:lnRef>
          <a:fillRef idx="1001">
            <a:schemeClr val="lt2"/>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Domain Group SIDs</a:t>
            </a:r>
            <a:endParaRPr lang="nl-NL" sz="2200" dirty="0">
              <a:solidFill>
                <a:schemeClr val="tx1">
                  <a:alpha val="99000"/>
                </a:schemeClr>
              </a:solidFill>
            </a:endParaRPr>
          </a:p>
        </p:txBody>
      </p:sp>
      <p:sp>
        <p:nvSpPr>
          <p:cNvPr id="9" name="Afgeronde rechthoek 8"/>
          <p:cNvSpPr/>
          <p:nvPr/>
        </p:nvSpPr>
        <p:spPr bwMode="auto">
          <a:xfrm>
            <a:off x="726142" y="4248953"/>
            <a:ext cx="3334870" cy="87153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Mandatory Label</a:t>
            </a:r>
            <a:endParaRPr lang="nl-NL" sz="2200" dirty="0">
              <a:solidFill>
                <a:schemeClr val="tx1">
                  <a:alpha val="99000"/>
                </a:schemeClr>
              </a:solidFill>
            </a:endParaRPr>
          </a:p>
        </p:txBody>
      </p:sp>
      <p:sp>
        <p:nvSpPr>
          <p:cNvPr id="12" name="Afgeronde rechthoek 11"/>
          <p:cNvSpPr/>
          <p:nvPr/>
        </p:nvSpPr>
        <p:spPr bwMode="auto">
          <a:xfrm>
            <a:off x="726142" y="5168571"/>
            <a:ext cx="3334870" cy="871536"/>
          </a:xfrm>
          <a:prstGeom prst="roundRect">
            <a:avLst/>
          </a:prstGeom>
          <a:ln>
            <a:headEnd type="none" w="med" len="med"/>
            <a:tailEnd type="none" w="med" len="med"/>
          </a:ln>
        </p:spPr>
        <p:style>
          <a:lnRef idx="0">
            <a:schemeClr val="dk1"/>
          </a:lnRef>
          <a:fillRef idx="1001">
            <a:schemeClr val="lt2"/>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Rights/Privileges</a:t>
            </a:r>
            <a:endParaRPr lang="nl-NL" sz="2200" dirty="0">
              <a:solidFill>
                <a:schemeClr val="tx1">
                  <a:alpha val="99000"/>
                </a:schemeClr>
              </a:solidFill>
            </a:endParaRPr>
          </a:p>
        </p:txBody>
      </p:sp>
      <p:sp>
        <p:nvSpPr>
          <p:cNvPr id="14" name="Toelichting met afgeronde rechthoek 13"/>
          <p:cNvSpPr/>
          <p:nvPr/>
        </p:nvSpPr>
        <p:spPr bwMode="auto">
          <a:xfrm>
            <a:off x="5318310" y="3605384"/>
            <a:ext cx="3892925" cy="1079337"/>
          </a:xfrm>
          <a:prstGeom prst="wedgeRoundRectCallout">
            <a:avLst>
              <a:gd name="adj1" fmla="val -82972"/>
              <a:gd name="adj2" fmla="val 55093"/>
              <a:gd name="adj3" fmla="val 16667"/>
            </a:avLst>
          </a:prstGeom>
          <a:gradFill flip="none" rotWithShape="1">
            <a:gsLst>
              <a:gs pos="0">
                <a:srgbClr val="1A6E06"/>
              </a:gs>
              <a:gs pos="39999">
                <a:srgbClr val="73F810"/>
              </a:gs>
              <a:gs pos="70000">
                <a:srgbClr val="BEF856"/>
              </a:gs>
              <a:gs pos="100000">
                <a:srgbClr val="FFEBFA"/>
              </a:gs>
            </a:gsLst>
            <a:lin ang="27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lvl="1"/>
            <a:r>
              <a:rPr lang="nl-NL" sz="2200" dirty="0" err="1">
                <a:solidFill>
                  <a:schemeClr val="bg1"/>
                </a:solidFill>
              </a:rPr>
              <a:t>Integrity</a:t>
            </a:r>
            <a:r>
              <a:rPr lang="nl-NL" sz="2200" dirty="0">
                <a:solidFill>
                  <a:schemeClr val="bg1"/>
                </a:solidFill>
              </a:rPr>
              <a:t> level: </a:t>
            </a:r>
            <a:r>
              <a:rPr lang="nl-NL" sz="2200" dirty="0" smtClean="0">
                <a:solidFill>
                  <a:schemeClr val="bg1"/>
                </a:solidFill>
              </a:rPr>
              <a:t>High (</a:t>
            </a:r>
            <a:r>
              <a:rPr lang="nl-NL" sz="2200" dirty="0" err="1" smtClean="0">
                <a:solidFill>
                  <a:schemeClr val="bg1"/>
                </a:solidFill>
              </a:rPr>
              <a:t>Elevated</a:t>
            </a:r>
            <a:r>
              <a:rPr lang="nl-NL" sz="2200" dirty="0" smtClean="0">
                <a:solidFill>
                  <a:schemeClr val="bg1"/>
                </a:solidFill>
              </a:rPr>
              <a:t> Token)</a:t>
            </a:r>
            <a:endParaRPr lang="nl-NL" sz="2200" dirty="0">
              <a:solidFill>
                <a:schemeClr val="bg1"/>
              </a:solidFill>
            </a:endParaRPr>
          </a:p>
        </p:txBody>
      </p:sp>
      <p:sp>
        <p:nvSpPr>
          <p:cNvPr id="17" name="Toelichting met afgeronde rechthoek 16"/>
          <p:cNvSpPr/>
          <p:nvPr/>
        </p:nvSpPr>
        <p:spPr bwMode="auto">
          <a:xfrm>
            <a:off x="5318309" y="4690927"/>
            <a:ext cx="3892925" cy="1062864"/>
          </a:xfrm>
          <a:prstGeom prst="wedgeRoundRectCallout">
            <a:avLst>
              <a:gd name="adj1" fmla="val -84388"/>
              <a:gd name="adj2" fmla="val -45317"/>
              <a:gd name="adj3" fmla="val 16667"/>
            </a:avLst>
          </a:prstGeom>
          <a:gradFill flip="none" rotWithShape="1">
            <a:gsLst>
              <a:gs pos="0">
                <a:srgbClr val="803802"/>
              </a:gs>
              <a:gs pos="39999">
                <a:srgbClr val="F0720A"/>
              </a:gs>
              <a:gs pos="70000">
                <a:srgbClr val="F8BF20"/>
              </a:gs>
              <a:gs pos="100000">
                <a:srgbClr val="FFFFFF"/>
              </a:gs>
            </a:gsLst>
            <a:lin ang="2700000" scaled="0"/>
            <a:tileRect/>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lvl="1"/>
            <a:r>
              <a:rPr lang="nl-NL" sz="2200" dirty="0" err="1">
                <a:solidFill>
                  <a:schemeClr val="bg1"/>
                </a:solidFill>
              </a:rPr>
              <a:t>Integrity</a:t>
            </a:r>
            <a:r>
              <a:rPr lang="nl-NL" sz="2200" dirty="0">
                <a:solidFill>
                  <a:schemeClr val="bg1"/>
                </a:solidFill>
              </a:rPr>
              <a:t> level: Medium</a:t>
            </a:r>
          </a:p>
        </p:txBody>
      </p:sp>
      <p:pic>
        <p:nvPicPr>
          <p:cNvPr id="18" name="Picture 2" descr="\\sly\Users\Raymond\Products\Windows7\Book Edit\Figures\ConsentU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6827" y="1262527"/>
            <a:ext cx="4438096" cy="23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538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iterate type="lt">
                                    <p:tmAbs val="0"/>
                                  </p:iterate>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iterate type="lt">
                                    <p:tmAbs val="0"/>
                                  </p:iterate>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iterate type="lt">
                                    <p:tmAbs val="0"/>
                                  </p:iterate>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iterate type="lt">
                                    <p:tmAbs val="0"/>
                                  </p:iterate>
                                  <p:childTnLst>
                                    <p:set>
                                      <p:cBhvr>
                                        <p:cTn id="18" dur="1" fill="hold">
                                          <p:stCondLst>
                                            <p:cond delay="0"/>
                                          </p:stCondLst>
                                        </p:cTn>
                                        <p:tgtEl>
                                          <p:spTgt spid="12"/>
                                        </p:tgtEl>
                                        <p:attrNameLst>
                                          <p:attrName>style.visibility</p:attrName>
                                        </p:attrNameLst>
                                      </p:cBhvr>
                                      <p:to>
                                        <p:strVal val="visible"/>
                                      </p:to>
                                    </p:set>
                                  </p:childTnLst>
                                </p:cTn>
                              </p:par>
                            </p:childTnLst>
                          </p:cTn>
                        </p:par>
                        <p:par>
                          <p:cTn id="19" fill="hold">
                            <p:stCondLst>
                              <p:cond delay="2000"/>
                            </p:stCondLst>
                            <p:childTnLst>
                              <p:par>
                                <p:cTn id="20" presetID="34" presetClass="emph" presetSubtype="0" fill="hold" grpId="1" nodeType="afterEffect">
                                  <p:stCondLst>
                                    <p:cond delay="500"/>
                                  </p:stCondLst>
                                  <p:iterate type="lt">
                                    <p:tmPct val="10000"/>
                                  </p:iterate>
                                  <p:childTnLst>
                                    <p:animMotion origin="layout" path="M 0.0 0.0 L 0.0 -0.07213" pathEditMode="relative" ptsTypes="">
                                      <p:cBhvr>
                                        <p:cTn id="21" dur="250" accel="50000" decel="50000" autoRev="1" fill="hold">
                                          <p:stCondLst>
                                            <p:cond delay="0"/>
                                          </p:stCondLst>
                                        </p:cTn>
                                        <p:tgtEl>
                                          <p:spTgt spid="9"/>
                                        </p:tgtEl>
                                        <p:attrNameLst>
                                          <p:attrName>ppt_x</p:attrName>
                                          <p:attrName>ppt_y</p:attrName>
                                        </p:attrNameLst>
                                      </p:cBhvr>
                                    </p:animMotion>
                                    <p:animRot by="1500000">
                                      <p:cBhvr>
                                        <p:cTn id="22" dur="125" fill="hold">
                                          <p:stCondLst>
                                            <p:cond delay="0"/>
                                          </p:stCondLst>
                                        </p:cTn>
                                        <p:tgtEl>
                                          <p:spTgt spid="9"/>
                                        </p:tgtEl>
                                        <p:attrNameLst>
                                          <p:attrName>r</p:attrName>
                                        </p:attrNameLst>
                                      </p:cBhvr>
                                    </p:animRot>
                                    <p:animRot by="-1500000">
                                      <p:cBhvr>
                                        <p:cTn id="23" dur="125" fill="hold">
                                          <p:stCondLst>
                                            <p:cond delay="125"/>
                                          </p:stCondLst>
                                        </p:cTn>
                                        <p:tgtEl>
                                          <p:spTgt spid="9"/>
                                        </p:tgtEl>
                                        <p:attrNameLst>
                                          <p:attrName>r</p:attrName>
                                        </p:attrNameLst>
                                      </p:cBhvr>
                                    </p:animRot>
                                    <p:animRot by="-1500000">
                                      <p:cBhvr>
                                        <p:cTn id="24" dur="125" fill="hold">
                                          <p:stCondLst>
                                            <p:cond delay="250"/>
                                          </p:stCondLst>
                                        </p:cTn>
                                        <p:tgtEl>
                                          <p:spTgt spid="9"/>
                                        </p:tgtEl>
                                        <p:attrNameLst>
                                          <p:attrName>r</p:attrName>
                                        </p:attrNameLst>
                                      </p:cBhvr>
                                    </p:animRot>
                                    <p:animRot by="1500000">
                                      <p:cBhvr>
                                        <p:cTn id="25" dur="125" fill="hold">
                                          <p:stCondLst>
                                            <p:cond delay="375"/>
                                          </p:stCondLst>
                                        </p:cTn>
                                        <p:tgtEl>
                                          <p:spTgt spid="9"/>
                                        </p:tgtEl>
                                        <p:attrNameLst>
                                          <p:attrName>r</p:attrName>
                                        </p:attrNameLst>
                                      </p:cBhvr>
                                    </p:animRot>
                                  </p:childTnLst>
                                </p:cTn>
                              </p:par>
                            </p:childTnLst>
                          </p:cTn>
                        </p:par>
                        <p:par>
                          <p:cTn id="26" fill="hold">
                            <p:stCondLst>
                              <p:cond delay="365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randombar(horizontal)">
                                      <p:cBhvr>
                                        <p:cTn id="36" dur="500"/>
                                        <p:tgtEl>
                                          <p:spTgt spid="18"/>
                                        </p:tgtEl>
                                      </p:cBhvr>
                                    </p:animEffect>
                                  </p:childTnLst>
                                </p:cTn>
                              </p:par>
                            </p:childTnLst>
                          </p:cTn>
                        </p:par>
                        <p:par>
                          <p:cTn id="37" fill="hold">
                            <p:stCondLst>
                              <p:cond delay="500"/>
                            </p:stCondLst>
                            <p:childTnLst>
                              <p:par>
                                <p:cTn id="38" presetID="10" presetClass="exit" presetSubtype="0" fill="hold" grpId="1" nodeType="afterEffect">
                                  <p:stCondLst>
                                    <p:cond delay="200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childTnLst>
                          </p:cTn>
                        </p:par>
                        <p:par>
                          <p:cTn id="41" fill="hold">
                            <p:stCondLst>
                              <p:cond delay="3000"/>
                            </p:stCondLst>
                            <p:childTnLst>
                              <p:par>
                                <p:cTn id="42" presetID="14" presetClass="entr" presetSubtype="1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randombar(horizontal)">
                                      <p:cBhvr>
                                        <p:cTn id="44" dur="500"/>
                                        <p:tgtEl>
                                          <p:spTgt spid="14"/>
                                        </p:tgtEl>
                                      </p:cBhvr>
                                    </p:animEffect>
                                  </p:childTnLst>
                                </p:cTn>
                              </p:par>
                            </p:childTnLst>
                          </p:cTn>
                        </p:par>
                        <p:par>
                          <p:cTn id="45" fill="hold">
                            <p:stCondLst>
                              <p:cond delay="3500"/>
                            </p:stCondLst>
                            <p:childTnLst>
                              <p:par>
                                <p:cTn id="46" presetID="10" presetClass="exit" presetSubtype="0" fill="hold" nodeType="after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P spid="12" grpId="0" animBg="1"/>
      <p:bldP spid="14" grpId="0" animBg="1"/>
      <p:bldP spid="17" grpId="0" animBg="1"/>
      <p:bldP spid="1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IE protected mode</a:t>
            </a:r>
            <a:endParaRPr lang="en-US" noProof="0"/>
          </a:p>
        </p:txBody>
      </p:sp>
      <p:sp>
        <p:nvSpPr>
          <p:cNvPr id="3" name="Tijdelijke aanduiding voor inhoud 2"/>
          <p:cNvSpPr>
            <a:spLocks noGrp="1"/>
          </p:cNvSpPr>
          <p:nvPr>
            <p:ph type="body" sz="quarter" idx="10"/>
          </p:nvPr>
        </p:nvSpPr>
        <p:spPr/>
        <p:txBody>
          <a:bodyPr/>
          <a:lstStyle/>
          <a:p>
            <a:r>
              <a:rPr lang="en-US" noProof="0" smtClean="0"/>
              <a:t>Only with User Account Control enabled</a:t>
            </a:r>
          </a:p>
          <a:p>
            <a:r>
              <a:rPr lang="en-US" noProof="0" smtClean="0"/>
              <a:t>iexplore.exe runs with Low Integrity Level</a:t>
            </a:r>
          </a:p>
          <a:p>
            <a:r>
              <a:rPr lang="en-US" noProof="0" smtClean="0"/>
              <a:t>User Interface Privilege Isolation (UIPI)</a:t>
            </a:r>
            <a:endParaRPr lang="en-US" noProof="0" dirty="0"/>
          </a:p>
        </p:txBody>
      </p:sp>
      <p:pic>
        <p:nvPicPr>
          <p:cNvPr id="5" name="Picture 2" descr="D:\Pennie's documents\MS Image\NEWFeb15\Windows_Vista_Icons_ for_Marketing_use\IE.png"/>
          <p:cNvPicPr>
            <a:picLocks noChangeAspect="1" noChangeArrowheads="1"/>
          </p:cNvPicPr>
          <p:nvPr/>
        </p:nvPicPr>
        <p:blipFill>
          <a:blip r:embed="rId2"/>
          <a:srcRect/>
          <a:stretch>
            <a:fillRect/>
          </a:stretch>
        </p:blipFill>
        <p:spPr bwMode="auto">
          <a:xfrm>
            <a:off x="8619565" y="1370787"/>
            <a:ext cx="2946030" cy="2210098"/>
          </a:xfrm>
          <a:prstGeom prst="rect">
            <a:avLst/>
          </a:prstGeom>
          <a:noFill/>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480" y="4374146"/>
            <a:ext cx="4245792" cy="230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546" y="4972608"/>
            <a:ext cx="3196874" cy="110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hthoekige toelichting 5"/>
          <p:cNvSpPr/>
          <p:nvPr/>
        </p:nvSpPr>
        <p:spPr bwMode="auto">
          <a:xfrm>
            <a:off x="707546" y="4034118"/>
            <a:ext cx="2560089" cy="510988"/>
          </a:xfrm>
          <a:prstGeom prst="wedgeRectCallout">
            <a:avLst>
              <a:gd name="adj1" fmla="val -7870"/>
              <a:gd name="adj2" fmla="val 120395"/>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nl-NL" sz="2200" dirty="0" smtClean="0">
                <a:solidFill>
                  <a:schemeClr val="tx1">
                    <a:alpha val="99000"/>
                  </a:schemeClr>
                </a:solidFill>
              </a:rPr>
              <a:t>Internet Explorer 8</a:t>
            </a:r>
          </a:p>
        </p:txBody>
      </p:sp>
      <p:sp>
        <p:nvSpPr>
          <p:cNvPr id="7" name="Rechthoekige toelichting 6"/>
          <p:cNvSpPr/>
          <p:nvPr/>
        </p:nvSpPr>
        <p:spPr bwMode="auto">
          <a:xfrm>
            <a:off x="5715001" y="3644154"/>
            <a:ext cx="2716306" cy="484094"/>
          </a:xfrm>
          <a:prstGeom prst="wedgeRectCallout">
            <a:avLst>
              <a:gd name="adj1" fmla="val -5486"/>
              <a:gd name="adj2" fmla="val 95833"/>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nl-NL" sz="2200" dirty="0" smtClean="0">
                <a:solidFill>
                  <a:schemeClr val="tx1">
                    <a:alpha val="99000"/>
                  </a:schemeClr>
                </a:solidFill>
              </a:rPr>
              <a:t>Internet Explorer 9</a:t>
            </a:r>
          </a:p>
        </p:txBody>
      </p:sp>
    </p:spTree>
    <p:extLst>
      <p:ext uri="{BB962C8B-B14F-4D97-AF65-F5344CB8AC3E}">
        <p14:creationId xmlns:p14="http://schemas.microsoft.com/office/powerpoint/2010/main" val="1356626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IE Broker mechanism</a:t>
            </a:r>
            <a:endParaRPr lang="en-US" noProof="0"/>
          </a:p>
        </p:txBody>
      </p:sp>
      <p:sp>
        <p:nvSpPr>
          <p:cNvPr id="166914"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3" name="Rechthoek 2"/>
          <p:cNvSpPr/>
          <p:nvPr/>
        </p:nvSpPr>
        <p:spPr bwMode="auto">
          <a:xfrm>
            <a:off x="2597524" y="874060"/>
            <a:ext cx="7059705" cy="1680884"/>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iexplore.exe</a:t>
            </a:r>
            <a:endParaRPr lang="nl-NL" sz="2200" dirty="0" smtClean="0">
              <a:solidFill>
                <a:schemeClr val="tx1">
                  <a:alpha val="99000"/>
                </a:schemeClr>
              </a:solidFill>
            </a:endParaRPr>
          </a:p>
        </p:txBody>
      </p:sp>
      <p:sp>
        <p:nvSpPr>
          <p:cNvPr id="4" name="Afgeronde rechthoek 3"/>
          <p:cNvSpPr/>
          <p:nvPr/>
        </p:nvSpPr>
        <p:spPr bwMode="auto">
          <a:xfrm>
            <a:off x="2812676" y="1250578"/>
            <a:ext cx="6642848" cy="551329"/>
          </a:xfrm>
          <a:prstGeom prst="roundRect">
            <a:avLst/>
          </a:prstGeom>
          <a:ln>
            <a:solidFill>
              <a:schemeClr val="tx2"/>
            </a:solidFill>
            <a:headEnd type="none" w="med" len="med"/>
            <a:tailEnd type="none" w="med" len="med"/>
          </a:ln>
        </p:spPr>
        <p:style>
          <a:lnRef idx="1">
            <a:schemeClr val="accent1"/>
          </a:lnRef>
          <a:fillRef idx="1001">
            <a:schemeClr val="dk2"/>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Protected-mode Broker Object</a:t>
            </a:r>
            <a:endParaRPr lang="nl-NL" sz="2200" dirty="0" smtClean="0">
              <a:solidFill>
                <a:schemeClr val="tx1">
                  <a:alpha val="99000"/>
                </a:schemeClr>
              </a:solidFill>
            </a:endParaRPr>
          </a:p>
        </p:txBody>
      </p:sp>
      <p:sp>
        <p:nvSpPr>
          <p:cNvPr id="5" name="Afgeronde rechthoek 4"/>
          <p:cNvSpPr/>
          <p:nvPr/>
        </p:nvSpPr>
        <p:spPr bwMode="auto">
          <a:xfrm>
            <a:off x="2812676" y="1936379"/>
            <a:ext cx="2124636" cy="48409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UI frame</a:t>
            </a:r>
            <a:endParaRPr lang="nl-NL" sz="2200" dirty="0" smtClean="0">
              <a:solidFill>
                <a:schemeClr val="tx1">
                  <a:alpha val="99000"/>
                </a:schemeClr>
              </a:solidFill>
            </a:endParaRPr>
          </a:p>
        </p:txBody>
      </p:sp>
      <p:sp>
        <p:nvSpPr>
          <p:cNvPr id="10" name="Afgeronde rechthoek 9"/>
          <p:cNvSpPr/>
          <p:nvPr/>
        </p:nvSpPr>
        <p:spPr bwMode="auto">
          <a:xfrm>
            <a:off x="5065058" y="1940862"/>
            <a:ext cx="2124636" cy="484094"/>
          </a:xfrm>
          <a:prstGeom prst="round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Favorites Bar</a:t>
            </a:r>
            <a:endParaRPr lang="nl-NL" sz="2200" dirty="0" smtClean="0">
              <a:solidFill>
                <a:schemeClr val="tx1">
                  <a:alpha val="99000"/>
                </a:schemeClr>
              </a:solidFill>
            </a:endParaRPr>
          </a:p>
        </p:txBody>
      </p:sp>
      <p:sp>
        <p:nvSpPr>
          <p:cNvPr id="11" name="Afgeronde rechthoek 10"/>
          <p:cNvSpPr/>
          <p:nvPr/>
        </p:nvSpPr>
        <p:spPr bwMode="auto">
          <a:xfrm>
            <a:off x="7330888" y="1936379"/>
            <a:ext cx="2124636" cy="484094"/>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Command Bar</a:t>
            </a:r>
            <a:endParaRPr lang="nl-NL" sz="2200" dirty="0" smtClean="0">
              <a:solidFill>
                <a:schemeClr val="tx1">
                  <a:alpha val="99000"/>
                </a:schemeClr>
              </a:solidFill>
            </a:endParaRPr>
          </a:p>
        </p:txBody>
      </p:sp>
      <p:sp>
        <p:nvSpPr>
          <p:cNvPr id="6" name="Rechthoek 5"/>
          <p:cNvSpPr/>
          <p:nvPr/>
        </p:nvSpPr>
        <p:spPr bwMode="auto">
          <a:xfrm>
            <a:off x="1051112" y="3404999"/>
            <a:ext cx="3886200" cy="3358871"/>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iexplore.exe (tab process 1)</a:t>
            </a:r>
            <a:endParaRPr lang="nl-NL" sz="2200" dirty="0" smtClean="0">
              <a:solidFill>
                <a:schemeClr val="tx1">
                  <a:alpha val="99000"/>
                </a:schemeClr>
              </a:solidFill>
            </a:endParaRPr>
          </a:p>
        </p:txBody>
      </p:sp>
      <p:sp>
        <p:nvSpPr>
          <p:cNvPr id="7" name="Afgeronde rechthoek 6"/>
          <p:cNvSpPr/>
          <p:nvPr/>
        </p:nvSpPr>
        <p:spPr bwMode="auto">
          <a:xfrm>
            <a:off x="1804147" y="5997388"/>
            <a:ext cx="2622177" cy="578224"/>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Browser Helper Objects</a:t>
            </a:r>
            <a:endParaRPr lang="nl-NL" sz="2000" dirty="0" smtClean="0">
              <a:solidFill>
                <a:schemeClr val="tx1">
                  <a:alpha val="99000"/>
                </a:schemeClr>
              </a:solidFill>
            </a:endParaRPr>
          </a:p>
        </p:txBody>
      </p:sp>
      <p:sp>
        <p:nvSpPr>
          <p:cNvPr id="14" name="Afgeronde rechthoek 13"/>
          <p:cNvSpPr/>
          <p:nvPr/>
        </p:nvSpPr>
        <p:spPr bwMode="auto">
          <a:xfrm>
            <a:off x="1763805" y="4573445"/>
            <a:ext cx="2662519" cy="578224"/>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Toolbar Extensions</a:t>
            </a:r>
            <a:endParaRPr lang="nl-NL" sz="2000" dirty="0" smtClean="0">
              <a:solidFill>
                <a:schemeClr val="tx1">
                  <a:alpha val="99000"/>
                </a:schemeClr>
              </a:solidFill>
            </a:endParaRPr>
          </a:p>
        </p:txBody>
      </p:sp>
      <p:sp>
        <p:nvSpPr>
          <p:cNvPr id="15" name="Afgeronde rechthoek 14"/>
          <p:cNvSpPr/>
          <p:nvPr/>
        </p:nvSpPr>
        <p:spPr bwMode="auto">
          <a:xfrm>
            <a:off x="1804146" y="5293750"/>
            <a:ext cx="2622178" cy="578224"/>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ActiveX Controls</a:t>
            </a:r>
            <a:endParaRPr lang="nl-NL" sz="2000" dirty="0" smtClean="0">
              <a:solidFill>
                <a:schemeClr val="tx1">
                  <a:alpha val="99000"/>
                </a:schemeClr>
              </a:solidFill>
            </a:endParaRPr>
          </a:p>
        </p:txBody>
      </p:sp>
      <p:sp>
        <p:nvSpPr>
          <p:cNvPr id="16" name="Afgeronde rechthoek 15"/>
          <p:cNvSpPr/>
          <p:nvPr/>
        </p:nvSpPr>
        <p:spPr bwMode="auto">
          <a:xfrm>
            <a:off x="1230405" y="3819056"/>
            <a:ext cx="1367119" cy="578224"/>
          </a:xfrm>
          <a:prstGeom prst="roundRect">
            <a:avLst/>
          </a:prstGeom>
          <a:ln>
            <a:solidFill>
              <a:schemeClr val="tx2"/>
            </a:solidFill>
            <a:headEnd type="none" w="med" len="med"/>
            <a:tailEnd type="none" w="med" len="med"/>
          </a:ln>
        </p:spPr>
        <p:style>
          <a:lnRef idx="1">
            <a:schemeClr val="accent1"/>
          </a:lnRef>
          <a:fillRef idx="1003">
            <a:schemeClr val="lt2"/>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Tab 1</a:t>
            </a:r>
            <a:endParaRPr lang="nl-NL" sz="2200" dirty="0" smtClean="0">
              <a:solidFill>
                <a:schemeClr val="tx1">
                  <a:alpha val="99000"/>
                </a:schemeClr>
              </a:solidFill>
            </a:endParaRPr>
          </a:p>
        </p:txBody>
      </p:sp>
      <p:sp>
        <p:nvSpPr>
          <p:cNvPr id="17" name="Afgeronde rechthoek 16"/>
          <p:cNvSpPr/>
          <p:nvPr/>
        </p:nvSpPr>
        <p:spPr bwMode="auto">
          <a:xfrm>
            <a:off x="3372970" y="3816908"/>
            <a:ext cx="1367119" cy="578224"/>
          </a:xfrm>
          <a:prstGeom prst="roundRect">
            <a:avLst/>
          </a:prstGeom>
          <a:ln>
            <a:solidFill>
              <a:schemeClr val="tx2"/>
            </a:solidFill>
            <a:headEnd type="none" w="med" len="med"/>
            <a:tailEnd type="none" w="med" len="med"/>
          </a:ln>
        </p:spPr>
        <p:style>
          <a:lnRef idx="1">
            <a:schemeClr val="accent1"/>
          </a:lnRef>
          <a:fillRef idx="1003">
            <a:schemeClr val="lt2"/>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Tab </a:t>
            </a:r>
            <a:r>
              <a:rPr lang="en-US" sz="2200" i="1" dirty="0" smtClean="0">
                <a:solidFill>
                  <a:schemeClr val="tx1">
                    <a:alpha val="99000"/>
                  </a:schemeClr>
                </a:solidFill>
              </a:rPr>
              <a:t>n</a:t>
            </a:r>
            <a:endParaRPr lang="nl-NL" sz="2200" i="1" dirty="0" smtClean="0">
              <a:solidFill>
                <a:schemeClr val="tx1">
                  <a:alpha val="99000"/>
                </a:schemeClr>
              </a:solidFill>
            </a:endParaRPr>
          </a:p>
        </p:txBody>
      </p:sp>
      <p:cxnSp>
        <p:nvCxnSpPr>
          <p:cNvPr id="13" name="Rechte verbindingslijn 12"/>
          <p:cNvCxnSpPr>
            <a:stCxn id="16" idx="3"/>
            <a:endCxn id="17" idx="1"/>
          </p:cNvCxnSpPr>
          <p:nvPr/>
        </p:nvCxnSpPr>
        <p:spPr>
          <a:xfrm flipV="1">
            <a:off x="2597524" y="4106020"/>
            <a:ext cx="775446" cy="214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1053480" y="2709792"/>
            <a:ext cx="4248472" cy="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flipV="1">
            <a:off x="5301952" y="2709792"/>
            <a:ext cx="0" cy="403157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hthoek 27"/>
          <p:cNvSpPr/>
          <p:nvPr/>
        </p:nvSpPr>
        <p:spPr bwMode="auto">
          <a:xfrm>
            <a:off x="5771029" y="3404998"/>
            <a:ext cx="3886200" cy="3358871"/>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iexplore.exe (tab process </a:t>
            </a:r>
            <a:r>
              <a:rPr lang="en-US" sz="2200" i="1" dirty="0" smtClean="0">
                <a:solidFill>
                  <a:schemeClr val="tx1">
                    <a:alpha val="99000"/>
                  </a:schemeClr>
                </a:solidFill>
              </a:rPr>
              <a:t>n</a:t>
            </a:r>
            <a:r>
              <a:rPr lang="en-US" sz="2200" dirty="0" smtClean="0">
                <a:solidFill>
                  <a:schemeClr val="tx1">
                    <a:alpha val="99000"/>
                  </a:schemeClr>
                </a:solidFill>
              </a:rPr>
              <a:t>)</a:t>
            </a:r>
            <a:endParaRPr lang="nl-NL" sz="2200" dirty="0" smtClean="0">
              <a:solidFill>
                <a:schemeClr val="tx1">
                  <a:alpha val="99000"/>
                </a:schemeClr>
              </a:solidFill>
            </a:endParaRPr>
          </a:p>
        </p:txBody>
      </p:sp>
      <p:sp>
        <p:nvSpPr>
          <p:cNvPr id="29" name="Afgeronde rechthoek 28"/>
          <p:cNvSpPr/>
          <p:nvPr/>
        </p:nvSpPr>
        <p:spPr bwMode="auto">
          <a:xfrm>
            <a:off x="6322359" y="5997387"/>
            <a:ext cx="2622177" cy="578224"/>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Browser Helper Objects</a:t>
            </a:r>
            <a:endParaRPr lang="nl-NL" sz="2000" dirty="0" smtClean="0">
              <a:solidFill>
                <a:schemeClr val="tx1">
                  <a:alpha val="99000"/>
                </a:schemeClr>
              </a:solidFill>
            </a:endParaRPr>
          </a:p>
        </p:txBody>
      </p:sp>
      <p:sp>
        <p:nvSpPr>
          <p:cNvPr id="30" name="Afgeronde rechthoek 29"/>
          <p:cNvSpPr/>
          <p:nvPr/>
        </p:nvSpPr>
        <p:spPr bwMode="auto">
          <a:xfrm>
            <a:off x="6282017" y="4573444"/>
            <a:ext cx="2662519" cy="578224"/>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Toolbar Extensions</a:t>
            </a:r>
            <a:endParaRPr lang="nl-NL" sz="2000" dirty="0" smtClean="0">
              <a:solidFill>
                <a:schemeClr val="tx1">
                  <a:alpha val="99000"/>
                </a:schemeClr>
              </a:solidFill>
            </a:endParaRPr>
          </a:p>
        </p:txBody>
      </p:sp>
      <p:sp>
        <p:nvSpPr>
          <p:cNvPr id="31" name="Afgeronde rechthoek 30"/>
          <p:cNvSpPr/>
          <p:nvPr/>
        </p:nvSpPr>
        <p:spPr bwMode="auto">
          <a:xfrm>
            <a:off x="6322358" y="5293749"/>
            <a:ext cx="2622178" cy="578224"/>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1">
                    <a:alpha val="99000"/>
                  </a:schemeClr>
                </a:solidFill>
              </a:rPr>
              <a:t>ActiveX Controls</a:t>
            </a:r>
            <a:endParaRPr lang="nl-NL" sz="2000" dirty="0" smtClean="0">
              <a:solidFill>
                <a:schemeClr val="tx1">
                  <a:alpha val="99000"/>
                </a:schemeClr>
              </a:solidFill>
            </a:endParaRPr>
          </a:p>
        </p:txBody>
      </p:sp>
      <p:sp>
        <p:nvSpPr>
          <p:cNvPr id="32" name="Afgeronde rechthoek 31"/>
          <p:cNvSpPr/>
          <p:nvPr/>
        </p:nvSpPr>
        <p:spPr bwMode="auto">
          <a:xfrm>
            <a:off x="5950322" y="3819055"/>
            <a:ext cx="1367119" cy="578224"/>
          </a:xfrm>
          <a:prstGeom prst="roundRect">
            <a:avLst/>
          </a:prstGeom>
          <a:ln>
            <a:solidFill>
              <a:schemeClr val="tx2"/>
            </a:solidFill>
            <a:headEnd type="none" w="med" len="med"/>
            <a:tailEnd type="none" w="med" len="med"/>
          </a:ln>
        </p:spPr>
        <p:style>
          <a:lnRef idx="1">
            <a:schemeClr val="accent1"/>
          </a:lnRef>
          <a:fillRef idx="1003">
            <a:schemeClr val="lt2"/>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Tab 1</a:t>
            </a:r>
            <a:endParaRPr lang="nl-NL" sz="2200" dirty="0" smtClean="0">
              <a:solidFill>
                <a:schemeClr val="tx1">
                  <a:alpha val="99000"/>
                </a:schemeClr>
              </a:solidFill>
            </a:endParaRPr>
          </a:p>
        </p:txBody>
      </p:sp>
      <p:sp>
        <p:nvSpPr>
          <p:cNvPr id="33" name="Afgeronde rechthoek 32"/>
          <p:cNvSpPr/>
          <p:nvPr/>
        </p:nvSpPr>
        <p:spPr bwMode="auto">
          <a:xfrm>
            <a:off x="8092887" y="3816907"/>
            <a:ext cx="1367119" cy="578224"/>
          </a:xfrm>
          <a:prstGeom prst="roundRect">
            <a:avLst/>
          </a:prstGeom>
          <a:ln>
            <a:solidFill>
              <a:schemeClr val="tx2"/>
            </a:solidFill>
            <a:headEnd type="none" w="med" len="med"/>
            <a:tailEnd type="none" w="med" len="med"/>
          </a:ln>
        </p:spPr>
        <p:style>
          <a:lnRef idx="1">
            <a:schemeClr val="accent1"/>
          </a:lnRef>
          <a:fillRef idx="1003">
            <a:schemeClr val="lt2"/>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Tab </a:t>
            </a:r>
            <a:r>
              <a:rPr lang="en-US" sz="2200" i="1" dirty="0" smtClean="0">
                <a:solidFill>
                  <a:schemeClr val="tx1">
                    <a:alpha val="99000"/>
                  </a:schemeClr>
                </a:solidFill>
              </a:rPr>
              <a:t>n</a:t>
            </a:r>
            <a:endParaRPr lang="nl-NL" sz="2200" i="1" dirty="0" smtClean="0">
              <a:solidFill>
                <a:schemeClr val="tx1">
                  <a:alpha val="99000"/>
                </a:schemeClr>
              </a:solidFill>
            </a:endParaRPr>
          </a:p>
        </p:txBody>
      </p:sp>
      <p:cxnSp>
        <p:nvCxnSpPr>
          <p:cNvPr id="34" name="Rechte verbindingslijn 33"/>
          <p:cNvCxnSpPr>
            <a:stCxn id="32" idx="3"/>
            <a:endCxn id="33" idx="1"/>
          </p:cNvCxnSpPr>
          <p:nvPr/>
        </p:nvCxnSpPr>
        <p:spPr>
          <a:xfrm flipV="1">
            <a:off x="7317441" y="4106019"/>
            <a:ext cx="775446" cy="2148"/>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6" name="Tekstvak 25"/>
          <p:cNvSpPr txBox="1"/>
          <p:nvPr/>
        </p:nvSpPr>
        <p:spPr>
          <a:xfrm>
            <a:off x="1053480" y="2743200"/>
            <a:ext cx="2821514" cy="677108"/>
          </a:xfrm>
          <a:prstGeom prst="rect">
            <a:avLst/>
          </a:prstGeom>
          <a:noFill/>
        </p:spPr>
        <p:txBody>
          <a:bodyPr wrap="square" lIns="0" tIns="0" rIns="0" bIns="0" rtlCol="0">
            <a:spAutoFit/>
          </a:bodyPr>
          <a:lstStyle/>
          <a:p>
            <a:r>
              <a:rPr lang="en-US" sz="2200" dirty="0" smtClean="0">
                <a:gradFill>
                  <a:gsLst>
                    <a:gs pos="0">
                      <a:schemeClr val="tx1"/>
                    </a:gs>
                    <a:gs pos="86000">
                      <a:schemeClr val="tx1"/>
                    </a:gs>
                  </a:gsLst>
                  <a:lin ang="5400000" scaled="0"/>
                </a:gradFill>
              </a:rPr>
              <a:t>Low Integrity Level</a:t>
            </a:r>
          </a:p>
          <a:p>
            <a:r>
              <a:rPr lang="en-US" sz="2200" dirty="0" smtClean="0">
                <a:gradFill>
                  <a:gsLst>
                    <a:gs pos="0">
                      <a:schemeClr val="tx1"/>
                    </a:gs>
                    <a:gs pos="86000">
                      <a:schemeClr val="tx1"/>
                    </a:gs>
                  </a:gsLst>
                  <a:lin ang="5400000" scaled="0"/>
                </a:gradFill>
              </a:rPr>
              <a:t>Protected Mode = On</a:t>
            </a:r>
            <a:endParaRPr lang="nl-NL" sz="2200" dirty="0" err="1" smtClean="0">
              <a:gradFill>
                <a:gsLst>
                  <a:gs pos="0">
                    <a:schemeClr val="tx1"/>
                  </a:gs>
                  <a:gs pos="86000">
                    <a:schemeClr val="tx1"/>
                  </a:gs>
                </a:gsLst>
                <a:lin ang="5400000" scaled="0"/>
              </a:gradFill>
            </a:endParaRPr>
          </a:p>
        </p:txBody>
      </p:sp>
      <p:sp>
        <p:nvSpPr>
          <p:cNvPr id="37" name="Tekstvak 36"/>
          <p:cNvSpPr txBox="1"/>
          <p:nvPr/>
        </p:nvSpPr>
        <p:spPr>
          <a:xfrm>
            <a:off x="6767297" y="2715622"/>
            <a:ext cx="3495051" cy="677108"/>
          </a:xfrm>
          <a:prstGeom prst="rect">
            <a:avLst/>
          </a:prstGeom>
          <a:noFill/>
        </p:spPr>
        <p:txBody>
          <a:bodyPr wrap="square" lIns="0" tIns="0" rIns="0" bIns="0" rtlCol="0">
            <a:spAutoFit/>
          </a:bodyPr>
          <a:lstStyle/>
          <a:p>
            <a:r>
              <a:rPr lang="en-US" sz="2200" dirty="0" smtClean="0">
                <a:gradFill>
                  <a:gsLst>
                    <a:gs pos="0">
                      <a:schemeClr val="tx1"/>
                    </a:gs>
                    <a:gs pos="86000">
                      <a:schemeClr val="tx1"/>
                    </a:gs>
                  </a:gsLst>
                  <a:lin ang="5400000" scaled="0"/>
                </a:gradFill>
              </a:rPr>
              <a:t>Medium Integrity Level</a:t>
            </a:r>
          </a:p>
          <a:p>
            <a:r>
              <a:rPr lang="en-US" sz="2200" dirty="0" smtClean="0">
                <a:gradFill>
                  <a:gsLst>
                    <a:gs pos="0">
                      <a:schemeClr val="tx1"/>
                    </a:gs>
                    <a:gs pos="86000">
                      <a:schemeClr val="tx1"/>
                    </a:gs>
                  </a:gsLst>
                  <a:lin ang="5400000" scaled="0"/>
                </a:gradFill>
              </a:rPr>
              <a:t>Protected Mode = Off</a:t>
            </a:r>
            <a:endParaRPr lang="nl-NL" sz="2200" dirty="0" err="1" smtClean="0">
              <a:gradFill>
                <a:gsLst>
                  <a:gs pos="0">
                    <a:schemeClr val="tx1"/>
                  </a:gs>
                  <a:gs pos="86000">
                    <a:schemeClr val="tx1"/>
                  </a:gs>
                </a:gsLst>
                <a:lin ang="5400000" scaled="0"/>
              </a:gradFill>
            </a:endParaRPr>
          </a:p>
        </p:txBody>
      </p:sp>
      <p:sp>
        <p:nvSpPr>
          <p:cNvPr id="8" name="Tekstvak 7"/>
          <p:cNvSpPr txBox="1"/>
          <p:nvPr/>
        </p:nvSpPr>
        <p:spPr>
          <a:xfrm rot="5400000">
            <a:off x="-495009" y="4936224"/>
            <a:ext cx="2716305"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Internet/Intranet</a:t>
            </a:r>
            <a:endParaRPr lang="nl-NL" sz="2800" dirty="0" err="1" smtClean="0">
              <a:gradFill>
                <a:gsLst>
                  <a:gs pos="0">
                    <a:schemeClr val="tx1"/>
                  </a:gs>
                  <a:gs pos="86000">
                    <a:schemeClr val="tx1"/>
                  </a:gs>
                </a:gsLst>
                <a:lin ang="5400000" scaled="0"/>
              </a:gradFill>
            </a:endParaRPr>
          </a:p>
        </p:txBody>
      </p:sp>
      <p:sp>
        <p:nvSpPr>
          <p:cNvPr id="35" name="Tekstvak 34"/>
          <p:cNvSpPr txBox="1"/>
          <p:nvPr/>
        </p:nvSpPr>
        <p:spPr>
          <a:xfrm rot="5400000">
            <a:off x="8571606" y="4761412"/>
            <a:ext cx="2716305"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rPr>
              <a:t>Trusted Sites</a:t>
            </a:r>
            <a:endParaRPr lang="nl-NL" sz="2800" dirty="0" err="1" smtClean="0">
              <a:gradFill>
                <a:gsLst>
                  <a:gs pos="0">
                    <a:schemeClr val="tx1"/>
                  </a:gs>
                  <a:gs pos="86000">
                    <a:schemeClr val="tx1"/>
                  </a:gs>
                </a:gsLst>
                <a:lin ang="5400000" scaled="0"/>
              </a:gradFill>
            </a:endParaRPr>
          </a:p>
        </p:txBody>
      </p:sp>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487" y="5997387"/>
            <a:ext cx="759384" cy="766482"/>
          </a:xfrm>
          <a:prstGeom prst="rect">
            <a:avLst/>
          </a:prstGeom>
        </p:spPr>
      </p:pic>
      <p:pic>
        <p:nvPicPr>
          <p:cNvPr id="36" name="Picture 13" descr="D:\Pennie's documents\MS Image\NEWFeb15\Windows_Vista_Icons_ for_Marketing_use\Complete.png"/>
          <p:cNvPicPr>
            <a:picLocks noChangeAspect="1" noChangeArrowheads="1"/>
          </p:cNvPicPr>
          <p:nvPr/>
        </p:nvPicPr>
        <p:blipFill>
          <a:blip r:embed="rId3"/>
          <a:srcRect/>
          <a:stretch>
            <a:fillRect/>
          </a:stretch>
        </p:blipFill>
        <p:spPr bwMode="auto">
          <a:xfrm>
            <a:off x="8961624" y="6056002"/>
            <a:ext cx="707868" cy="707868"/>
          </a:xfrm>
          <a:prstGeom prst="rect">
            <a:avLst/>
          </a:prstGeom>
          <a:noFill/>
        </p:spPr>
      </p:pic>
    </p:spTree>
    <p:extLst>
      <p:ext uri="{BB962C8B-B14F-4D97-AF65-F5344CB8AC3E}">
        <p14:creationId xmlns:p14="http://schemas.microsoft.com/office/powerpoint/2010/main" val="3214204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par>
                          <p:cTn id="17" fill="hold">
                            <p:stCondLst>
                              <p:cond delay="0"/>
                            </p:stCondLst>
                            <p:childTnLst>
                              <p:par>
                                <p:cTn id="18" presetID="14" presetClass="entr" presetSubtype="10"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par>
                                <p:cTn id="21" presetID="14" presetClass="entr" presetSubtype="10" fill="hold" grpId="0" nodeType="withEffect">
                                  <p:stCondLst>
                                    <p:cond delay="100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100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14" presetClass="entr" presetSubtype="10" fill="hold" grpId="0" nodeType="withEffect">
                                  <p:stCondLst>
                                    <p:cond delay="1000"/>
                                  </p:stCondLst>
                                  <p:childTnLst>
                                    <p:set>
                                      <p:cBhvr>
                                        <p:cTn id="28" dur="1" fill="hold">
                                          <p:stCondLst>
                                            <p:cond delay="0"/>
                                          </p:stCondLst>
                                        </p:cTn>
                                        <p:tgtEl>
                                          <p:spTgt spid="14"/>
                                        </p:tgtEl>
                                        <p:attrNameLst>
                                          <p:attrName>style.visibility</p:attrName>
                                        </p:attrNameLst>
                                      </p:cBhvr>
                                      <p:to>
                                        <p:strVal val="visible"/>
                                      </p:to>
                                    </p:set>
                                    <p:animEffect transition="in" filter="randombar(horizontal)">
                                      <p:cBhvr>
                                        <p:cTn id="29" dur="500"/>
                                        <p:tgtEl>
                                          <p:spTgt spid="14"/>
                                        </p:tgtEl>
                                      </p:cBhvr>
                                    </p:animEffect>
                                  </p:childTnLst>
                                </p:cTn>
                              </p:par>
                              <p:par>
                                <p:cTn id="30" presetID="14" presetClass="entr" presetSubtype="10" fill="hold" grpId="0"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100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par>
                                <p:cTn id="36" presetID="14" presetClass="entr" presetSubtype="10" fill="hold" grpId="0" nodeType="withEffect">
                                  <p:stCondLst>
                                    <p:cond delay="100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par>
                                <p:cTn id="39" presetID="14" presetClass="entr" presetSubtype="10" fill="hold" nodeType="withEffect">
                                  <p:stCondLst>
                                    <p:cond delay="100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par>
                                <p:cTn id="42" presetID="14" presetClass="entr" presetSubtype="10" fill="hold" nodeType="withEffect">
                                  <p:stCondLst>
                                    <p:cond delay="1000"/>
                                  </p:stCondLst>
                                  <p:childTnLst>
                                    <p:set>
                                      <p:cBhvr>
                                        <p:cTn id="43" dur="1" fill="hold">
                                          <p:stCondLst>
                                            <p:cond delay="0"/>
                                          </p:stCondLst>
                                        </p:cTn>
                                        <p:tgtEl>
                                          <p:spTgt spid="21"/>
                                        </p:tgtEl>
                                        <p:attrNameLst>
                                          <p:attrName>style.visibility</p:attrName>
                                        </p:attrNameLst>
                                      </p:cBhvr>
                                      <p:to>
                                        <p:strVal val="visible"/>
                                      </p:to>
                                    </p:set>
                                    <p:animEffect transition="in" filter="randombar(horizontal)">
                                      <p:cBhvr>
                                        <p:cTn id="44" dur="500"/>
                                        <p:tgtEl>
                                          <p:spTgt spid="21"/>
                                        </p:tgtEl>
                                      </p:cBhvr>
                                    </p:animEffect>
                                  </p:childTnLst>
                                </p:cTn>
                              </p:par>
                              <p:par>
                                <p:cTn id="45" presetID="14" presetClass="entr" presetSubtype="10" fill="hold" nodeType="withEffect">
                                  <p:stCondLst>
                                    <p:cond delay="1000"/>
                                  </p:stCondLst>
                                  <p:childTnLst>
                                    <p:set>
                                      <p:cBhvr>
                                        <p:cTn id="46" dur="1" fill="hold">
                                          <p:stCondLst>
                                            <p:cond delay="0"/>
                                          </p:stCondLst>
                                        </p:cTn>
                                        <p:tgtEl>
                                          <p:spTgt spid="25"/>
                                        </p:tgtEl>
                                        <p:attrNameLst>
                                          <p:attrName>style.visibility</p:attrName>
                                        </p:attrNameLst>
                                      </p:cBhvr>
                                      <p:to>
                                        <p:strVal val="visible"/>
                                      </p:to>
                                    </p:set>
                                    <p:animEffect transition="in" filter="randombar(horizontal)">
                                      <p:cBhvr>
                                        <p:cTn id="47" dur="500"/>
                                        <p:tgtEl>
                                          <p:spTgt spid="25"/>
                                        </p:tgtEl>
                                      </p:cBhvr>
                                    </p:animEffect>
                                  </p:childTnLst>
                                </p:cTn>
                              </p:par>
                              <p:par>
                                <p:cTn id="48" presetID="14" presetClass="entr" presetSubtype="10" fill="hold" grpId="0" nodeType="withEffect">
                                  <p:stCondLst>
                                    <p:cond delay="1000"/>
                                  </p:stCondLst>
                                  <p:childTnLst>
                                    <p:set>
                                      <p:cBhvr>
                                        <p:cTn id="49" dur="1" fill="hold">
                                          <p:stCondLst>
                                            <p:cond delay="0"/>
                                          </p:stCondLst>
                                        </p:cTn>
                                        <p:tgtEl>
                                          <p:spTgt spid="26"/>
                                        </p:tgtEl>
                                        <p:attrNameLst>
                                          <p:attrName>style.visibility</p:attrName>
                                        </p:attrNameLst>
                                      </p:cBhvr>
                                      <p:to>
                                        <p:strVal val="visible"/>
                                      </p:to>
                                    </p:set>
                                    <p:animEffect transition="in" filter="randombar(horizontal)">
                                      <p:cBhvr>
                                        <p:cTn id="50" dur="500"/>
                                        <p:tgtEl>
                                          <p:spTgt spid="26"/>
                                        </p:tgtEl>
                                      </p:cBhvr>
                                    </p:animEffect>
                                  </p:childTnLst>
                                </p:cTn>
                              </p:par>
                              <p:par>
                                <p:cTn id="51" presetID="14" presetClass="entr" presetSubtype="10" fill="hold" nodeType="withEffect">
                                  <p:stCondLst>
                                    <p:cond delay="1000"/>
                                  </p:stCondLst>
                                  <p:childTnLst>
                                    <p:set>
                                      <p:cBhvr>
                                        <p:cTn id="52" dur="1" fill="hold">
                                          <p:stCondLst>
                                            <p:cond delay="0"/>
                                          </p:stCondLst>
                                        </p:cTn>
                                        <p:tgtEl>
                                          <p:spTgt spid="9"/>
                                        </p:tgtEl>
                                        <p:attrNameLst>
                                          <p:attrName>style.visibility</p:attrName>
                                        </p:attrNameLst>
                                      </p:cBhvr>
                                      <p:to>
                                        <p:strVal val="visible"/>
                                      </p:to>
                                    </p:set>
                                    <p:animEffect transition="in" filter="randombar(horizontal)">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randombar(horizontal)">
                                      <p:cBhvr>
                                        <p:cTn id="58" dur="500"/>
                                        <p:tgtEl>
                                          <p:spTgt spid="28"/>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randombar(horizontal)">
                                      <p:cBhvr>
                                        <p:cTn id="61" dur="500"/>
                                        <p:tgtEl>
                                          <p:spTgt spid="29"/>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randombar(horizontal)">
                                      <p:cBhvr>
                                        <p:cTn id="64" dur="500"/>
                                        <p:tgtEl>
                                          <p:spTgt spid="30"/>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randombar(horizontal)">
                                      <p:cBhvr>
                                        <p:cTn id="67" dur="500"/>
                                        <p:tgtEl>
                                          <p:spTgt spid="3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randombar(horizontal)">
                                      <p:cBhvr>
                                        <p:cTn id="70" dur="500"/>
                                        <p:tgtEl>
                                          <p:spTgt spid="3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randombar(horizontal)">
                                      <p:cBhvr>
                                        <p:cTn id="73" dur="500"/>
                                        <p:tgtEl>
                                          <p:spTgt spid="33"/>
                                        </p:tgtEl>
                                      </p:cBhvr>
                                    </p:animEffect>
                                  </p:childTnLst>
                                </p:cTn>
                              </p:par>
                              <p:par>
                                <p:cTn id="74" presetID="14" presetClass="entr" presetSubtype="10" fill="hold" nodeType="with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randombar(horizontal)">
                                      <p:cBhvr>
                                        <p:cTn id="76" dur="500"/>
                                        <p:tgtEl>
                                          <p:spTgt spid="34"/>
                                        </p:tgtEl>
                                      </p:cBhvr>
                                    </p:animEffect>
                                  </p:childTnLst>
                                </p:cTn>
                              </p:par>
                              <p:par>
                                <p:cTn id="77" presetID="14" presetClass="entr" presetSubtype="10"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randombar(horizontal)">
                                      <p:cBhvr>
                                        <p:cTn id="79" dur="500"/>
                                        <p:tgtEl>
                                          <p:spTgt spid="36"/>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randombar(horizontal)">
                                      <p:cBhvr>
                                        <p:cTn id="8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6" grpId="0" animBg="1"/>
      <p:bldP spid="7" grpId="0" animBg="1"/>
      <p:bldP spid="14" grpId="0" animBg="1"/>
      <p:bldP spid="15" grpId="0" animBg="1"/>
      <p:bldP spid="16" grpId="0" animBg="1"/>
      <p:bldP spid="17" grpId="0" animBg="1"/>
      <p:bldP spid="28" grpId="0" animBg="1"/>
      <p:bldP spid="29" grpId="0" animBg="1"/>
      <p:bldP spid="30" grpId="0" animBg="1"/>
      <p:bldP spid="31" grpId="0" animBg="1"/>
      <p:bldP spid="32" grpId="0" animBg="1"/>
      <p:bldP spid="33" grpId="0" animBg="1"/>
      <p:bldP spid="26" grpId="0"/>
      <p:bldP spid="37" grpId="0"/>
      <p:bldP spid="8"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noProof="0" smtClean="0"/>
              <a:t>demo</a:t>
            </a:r>
            <a:endParaRPr lang="en-US" noProof="0"/>
          </a:p>
        </p:txBody>
      </p:sp>
      <p:sp>
        <p:nvSpPr>
          <p:cNvPr id="2" name="Title 1"/>
          <p:cNvSpPr>
            <a:spLocks noGrp="1"/>
          </p:cNvSpPr>
          <p:nvPr>
            <p:ph type="ctrTitle"/>
          </p:nvPr>
        </p:nvSpPr>
        <p:spPr/>
        <p:txBody>
          <a:bodyPr/>
          <a:lstStyle/>
          <a:p>
            <a:r>
              <a:rPr lang="en-US" noProof="0" smtClean="0"/>
              <a:t>Integrity Levels</a:t>
            </a:r>
            <a:endParaRPr lang="en-US" noProof="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951752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noProof="0" smtClean="0"/>
              <a:t>File Virtualization</a:t>
            </a:r>
            <a:endParaRPr lang="en-US" noProof="0"/>
          </a:p>
        </p:txBody>
      </p:sp>
      <p:sp>
        <p:nvSpPr>
          <p:cNvPr id="6" name="Content Placeholder 5"/>
          <p:cNvSpPr>
            <a:spLocks noGrp="1"/>
          </p:cNvSpPr>
          <p:nvPr>
            <p:ph idx="1"/>
          </p:nvPr>
        </p:nvSpPr>
        <p:spPr>
          <a:xfrm>
            <a:off x="519112" y="1447799"/>
            <a:ext cx="11149013" cy="4056495"/>
          </a:xfrm>
        </p:spPr>
        <p:txBody>
          <a:bodyPr/>
          <a:lstStyle/>
          <a:p>
            <a:r>
              <a:rPr lang="en-US" sz="2400" noProof="0" dirty="0" smtClean="0"/>
              <a:t>File Virtualization is a compatibility feature</a:t>
            </a:r>
          </a:p>
          <a:p>
            <a:r>
              <a:rPr lang="en-US" sz="2400" noProof="0" dirty="0" smtClean="0"/>
              <a:t>The following folders and subfolders are virtualized:</a:t>
            </a:r>
          </a:p>
          <a:p>
            <a:pPr lvl="1"/>
            <a:r>
              <a:rPr lang="en-US" sz="2000" noProof="0" dirty="0" smtClean="0"/>
              <a:t>%</a:t>
            </a:r>
            <a:r>
              <a:rPr lang="en-US" sz="2000" noProof="0" dirty="0" err="1" smtClean="0"/>
              <a:t>WinDir</a:t>
            </a:r>
            <a:r>
              <a:rPr lang="en-US" sz="2000" noProof="0" dirty="0" smtClean="0"/>
              <a:t>% </a:t>
            </a:r>
          </a:p>
          <a:p>
            <a:pPr lvl="1"/>
            <a:r>
              <a:rPr lang="en-US" sz="2000" noProof="0" dirty="0" smtClean="0"/>
              <a:t>\Program Files </a:t>
            </a:r>
          </a:p>
          <a:p>
            <a:pPr lvl="1"/>
            <a:r>
              <a:rPr lang="en-US" sz="2000" noProof="0" dirty="0" smtClean="0"/>
              <a:t>\Program Files (x86)</a:t>
            </a:r>
          </a:p>
          <a:p>
            <a:r>
              <a:rPr lang="en-US" sz="2400" noProof="0" dirty="0" smtClean="0"/>
              <a:t>Virtual Store:</a:t>
            </a:r>
          </a:p>
          <a:p>
            <a:pPr lvl="1"/>
            <a:r>
              <a:rPr lang="en-US" sz="2000" noProof="0" dirty="0" smtClean="0"/>
              <a:t>%</a:t>
            </a:r>
            <a:r>
              <a:rPr lang="en-US" sz="2000" noProof="0" dirty="0" err="1" smtClean="0"/>
              <a:t>UserProfile</a:t>
            </a:r>
            <a:r>
              <a:rPr lang="en-US" sz="2000" noProof="0" dirty="0" smtClean="0"/>
              <a:t>%\</a:t>
            </a:r>
            <a:r>
              <a:rPr lang="en-US" sz="2000" noProof="0" dirty="0" err="1" smtClean="0"/>
              <a:t>AppData</a:t>
            </a:r>
            <a:r>
              <a:rPr lang="en-US" sz="2000" noProof="0" dirty="0" smtClean="0"/>
              <a:t>\Local\</a:t>
            </a:r>
            <a:r>
              <a:rPr lang="en-US" sz="2000" noProof="0" dirty="0" err="1" smtClean="0"/>
              <a:t>VirtualStore</a:t>
            </a:r>
            <a:endParaRPr lang="en-US" sz="2000" noProof="0" dirty="0" smtClean="0"/>
          </a:p>
          <a:p>
            <a:r>
              <a:rPr lang="en-US" sz="2400" noProof="0" dirty="0" smtClean="0"/>
              <a:t>Troubleshooting file virtualization</a:t>
            </a:r>
          </a:p>
          <a:p>
            <a:pPr lvl="1"/>
            <a:r>
              <a:rPr lang="en-US" sz="2000" noProof="0" dirty="0" smtClean="0"/>
              <a:t>Event Log: UAC-</a:t>
            </a:r>
            <a:r>
              <a:rPr lang="en-US" sz="2000" noProof="0" dirty="0" err="1" smtClean="0"/>
              <a:t>FileVirtualization</a:t>
            </a:r>
            <a:r>
              <a:rPr lang="en-US" sz="2000" noProof="0" dirty="0" smtClean="0"/>
              <a:t> </a:t>
            </a:r>
          </a:p>
          <a:p>
            <a:r>
              <a:rPr lang="en-US" sz="2400" noProof="0" dirty="0" smtClean="0"/>
              <a:t>Disabling file virtualization</a:t>
            </a:r>
          </a:p>
          <a:p>
            <a:endParaRPr lang="en-US" sz="2400" noProof="0" dirty="0"/>
          </a:p>
        </p:txBody>
      </p:sp>
      <p:pic>
        <p:nvPicPr>
          <p:cNvPr id="2050" name="Picture 2" descr="\\sly\Users\Raymond\Products\Windows7\Book Edit\Figures\UACVirtualiz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4300" y="2250459"/>
            <a:ext cx="3933825" cy="4382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23134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Registry Virtualization</a:t>
            </a:r>
            <a:endParaRPr lang="en-US" noProof="0"/>
          </a:p>
        </p:txBody>
      </p:sp>
      <p:sp>
        <p:nvSpPr>
          <p:cNvPr id="3" name="Tijdelijke aanduiding voor inhoud 2"/>
          <p:cNvSpPr>
            <a:spLocks noGrp="1"/>
          </p:cNvSpPr>
          <p:nvPr>
            <p:ph type="body" sz="quarter" idx="10"/>
          </p:nvPr>
        </p:nvSpPr>
        <p:spPr/>
        <p:txBody>
          <a:bodyPr/>
          <a:lstStyle/>
          <a:p>
            <a:r>
              <a:rPr lang="en-US" noProof="0" smtClean="0"/>
              <a:t>Virtualizes most locations under HKLM\Software</a:t>
            </a:r>
          </a:p>
          <a:p>
            <a:r>
              <a:rPr lang="en-US" noProof="0" smtClean="0"/>
              <a:t>Keys that are not virtualized:	</a:t>
            </a:r>
          </a:p>
          <a:p>
            <a:pPr lvl="1"/>
            <a:r>
              <a:rPr lang="en-US" noProof="0" smtClean="0"/>
              <a:t>HKLM\Software\Microsoft\Windows</a:t>
            </a:r>
          </a:p>
          <a:p>
            <a:pPr lvl="1"/>
            <a:r>
              <a:rPr lang="en-US" noProof="0" smtClean="0"/>
              <a:t>HKLM\Software\Microsoft\Windows NT\</a:t>
            </a:r>
          </a:p>
          <a:p>
            <a:pPr lvl="1"/>
            <a:r>
              <a:rPr lang="en-US" noProof="0" smtClean="0"/>
              <a:t>HKLM\Software\Classes</a:t>
            </a:r>
          </a:p>
          <a:p>
            <a:r>
              <a:rPr lang="en-US" noProof="0" smtClean="0"/>
              <a:t>Per user location: HKCU\Software\Classes\VirtualStore</a:t>
            </a:r>
          </a:p>
          <a:p>
            <a:r>
              <a:rPr lang="en-US" noProof="0" smtClean="0"/>
              <a:t>Flag on a registry key defines if it can be virtualized</a:t>
            </a:r>
          </a:p>
          <a:p>
            <a:pPr lvl="1"/>
            <a:r>
              <a:rPr lang="en-US" noProof="0" smtClean="0"/>
              <a:t>“Reg flags HKLM\Software” shows flags for HKLM\Software</a:t>
            </a:r>
          </a:p>
          <a:p>
            <a:r>
              <a:rPr lang="en-US" noProof="0" smtClean="0"/>
              <a:t>Registry Virtualization is NOT logged in the EventLog</a:t>
            </a:r>
            <a:endParaRPr lang="en-US" noProof="0"/>
          </a:p>
        </p:txBody>
      </p:sp>
    </p:spTree>
    <p:extLst>
      <p:ext uri="{BB962C8B-B14F-4D97-AF65-F5344CB8AC3E}">
        <p14:creationId xmlns:p14="http://schemas.microsoft.com/office/powerpoint/2010/main" val="37051443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orris\users\Raymond\Products\Windows7\Book Edit\Artwork\windows7_front.jpg"/>
          <p:cNvPicPr>
            <a:picLocks noChangeAspect="1" noChangeArrowheads="1"/>
          </p:cNvPicPr>
          <p:nvPr/>
        </p:nvPicPr>
        <p:blipFill>
          <a:blip r:embed="rId2" cstate="print"/>
          <a:srcRect/>
          <a:stretch>
            <a:fillRect/>
          </a:stretch>
        </p:blipFill>
        <p:spPr bwMode="auto">
          <a:xfrm>
            <a:off x="6573456" y="1754189"/>
            <a:ext cx="2883385" cy="3247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058" name="Rectangle 2"/>
          <p:cNvSpPr>
            <a:spLocks noGrp="1" noChangeArrowheads="1"/>
          </p:cNvSpPr>
          <p:nvPr>
            <p:ph type="title"/>
          </p:nvPr>
        </p:nvSpPr>
        <p:spPr/>
        <p:txBody>
          <a:bodyPr/>
          <a:lstStyle/>
          <a:p>
            <a:r>
              <a:rPr lang="en-US" noProof="0" smtClean="0"/>
              <a:t>Introducing Raymond Comvalius</a:t>
            </a:r>
            <a:endParaRPr lang="en-US" noProof="0"/>
          </a:p>
        </p:txBody>
      </p:sp>
      <p:sp>
        <p:nvSpPr>
          <p:cNvPr id="22" name="Content Placeholder 21"/>
          <p:cNvSpPr>
            <a:spLocks noGrp="1"/>
          </p:cNvSpPr>
          <p:nvPr>
            <p:ph type="body" sz="quarter" idx="10"/>
          </p:nvPr>
        </p:nvSpPr>
        <p:spPr>
          <a:xfrm>
            <a:off x="519112" y="1447799"/>
            <a:ext cx="11149013" cy="2769989"/>
          </a:xfrm>
        </p:spPr>
        <p:txBody>
          <a:bodyPr/>
          <a:lstStyle/>
          <a:p>
            <a:r>
              <a:rPr lang="en-US" sz="2400" noProof="0" dirty="0" smtClean="0"/>
              <a:t>Independent Consultant, Trainer, and Author</a:t>
            </a:r>
          </a:p>
          <a:p>
            <a:r>
              <a:rPr lang="en-US" sz="2400" noProof="0" dirty="0" smtClean="0"/>
              <a:t>MVP: Expert Windows IT Pro</a:t>
            </a:r>
          </a:p>
          <a:p>
            <a:r>
              <a:rPr lang="en-US" sz="2400" noProof="0" dirty="0" smtClean="0"/>
              <a:t>Blog: www.xpworld.com</a:t>
            </a:r>
          </a:p>
          <a:p>
            <a:r>
              <a:rPr lang="en-US" sz="2400" noProof="0" dirty="0" smtClean="0"/>
              <a:t>Twitter: @</a:t>
            </a:r>
            <a:r>
              <a:rPr lang="en-US" sz="2400" noProof="0" dirty="0" err="1" smtClean="0"/>
              <a:t>xpworld</a:t>
            </a:r>
            <a:endParaRPr lang="en-US" sz="2400" noProof="0" dirty="0" smtClean="0"/>
          </a:p>
          <a:p>
            <a:r>
              <a:rPr lang="en-US" sz="2400" noProof="0" dirty="0" smtClean="0"/>
              <a:t>Editor for bink.nu</a:t>
            </a:r>
          </a:p>
          <a:p>
            <a:r>
              <a:rPr lang="en-US" sz="2400" noProof="0" dirty="0" smtClean="0"/>
              <a:t>www.books4brains.com</a:t>
            </a:r>
          </a:p>
          <a:p>
            <a:r>
              <a:rPr lang="en-US" sz="2400" noProof="0" dirty="0" smtClean="0"/>
              <a:t>www.mvp-press.com</a:t>
            </a:r>
            <a:endParaRPr lang="en-US" sz="2400" noProof="0" dirty="0"/>
          </a:p>
        </p:txBody>
      </p:sp>
      <p:pic>
        <p:nvPicPr>
          <p:cNvPr id="1026" name="Picture 2" descr="\\sly\Users\Raymond\Products\Windows7\MVP Press\Front Cover - WIN07-UPD - Hi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338" y="2538247"/>
            <a:ext cx="2886959" cy="37118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2" descr="http://joel.neubeck.net/wp-content/uploads/2008/07/microsoft_mvp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81" y="4815515"/>
            <a:ext cx="950764" cy="14777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96739865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noProof="0" smtClean="0"/>
              <a:t>demo</a:t>
            </a:r>
            <a:endParaRPr lang="en-US" noProof="0"/>
          </a:p>
        </p:txBody>
      </p:sp>
      <p:sp>
        <p:nvSpPr>
          <p:cNvPr id="2" name="Title 1"/>
          <p:cNvSpPr>
            <a:spLocks noGrp="1"/>
          </p:cNvSpPr>
          <p:nvPr>
            <p:ph type="ctrTitle"/>
          </p:nvPr>
        </p:nvSpPr>
        <p:spPr/>
        <p:txBody>
          <a:bodyPr/>
          <a:lstStyle/>
          <a:p>
            <a:r>
              <a:rPr lang="en-US" noProof="0" smtClean="0"/>
              <a:t>File &amp; Registry Virtualization</a:t>
            </a:r>
            <a:endParaRPr lang="en-US" noProof="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431346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What defines a UAC state change</a:t>
            </a:r>
            <a:endParaRPr lang="en-US" noProof="0"/>
          </a:p>
        </p:txBody>
      </p:sp>
      <p:sp>
        <p:nvSpPr>
          <p:cNvPr id="3" name="Tijdelijke aanduiding voor inhoud 2"/>
          <p:cNvSpPr>
            <a:spLocks noGrp="1"/>
          </p:cNvSpPr>
          <p:nvPr>
            <p:ph type="body" sz="quarter" idx="10"/>
          </p:nvPr>
        </p:nvSpPr>
        <p:spPr/>
        <p:txBody>
          <a:bodyPr/>
          <a:lstStyle/>
          <a:p>
            <a:r>
              <a:rPr lang="en-US" noProof="0" smtClean="0"/>
              <a:t>Executables that are part of the Windows OS</a:t>
            </a:r>
          </a:p>
          <a:p>
            <a:r>
              <a:rPr lang="en-US" noProof="0" smtClean="0"/>
              <a:t>File Name</a:t>
            </a:r>
          </a:p>
          <a:p>
            <a:r>
              <a:rPr lang="en-US" noProof="0" smtClean="0"/>
              <a:t>Manifest</a:t>
            </a:r>
          </a:p>
          <a:p>
            <a:r>
              <a:rPr lang="en-US" noProof="0" smtClean="0"/>
              <a:t>Compatibility Settings</a:t>
            </a:r>
          </a:p>
          <a:p>
            <a:r>
              <a:rPr lang="en-US" noProof="0" smtClean="0"/>
              <a:t>Shims</a:t>
            </a:r>
            <a:endParaRPr lang="en-US" noProof="0" dirty="0" smtClean="0"/>
          </a:p>
        </p:txBody>
      </p:sp>
    </p:spTree>
    <p:extLst>
      <p:ext uri="{BB962C8B-B14F-4D97-AF65-F5344CB8AC3E}">
        <p14:creationId xmlns:p14="http://schemas.microsoft.com/office/powerpoint/2010/main" val="905289628"/>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UAC for the Windows OS</a:t>
            </a:r>
            <a:endParaRPr lang="en-US" noProof="0"/>
          </a:p>
        </p:txBody>
      </p:sp>
      <p:sp>
        <p:nvSpPr>
          <p:cNvPr id="3" name="Tijdelijke aanduiding voor inhoud 2"/>
          <p:cNvSpPr>
            <a:spLocks noGrp="1"/>
          </p:cNvSpPr>
          <p:nvPr>
            <p:ph type="body" sz="quarter" idx="10"/>
          </p:nvPr>
        </p:nvSpPr>
        <p:spPr/>
        <p:txBody>
          <a:bodyPr/>
          <a:lstStyle/>
          <a:p>
            <a:r>
              <a:rPr lang="en-US" noProof="0" smtClean="0"/>
              <a:t>Default no warning when elevating Windows OS programs</a:t>
            </a:r>
          </a:p>
          <a:p>
            <a:r>
              <a:rPr lang="en-US" noProof="0" smtClean="0"/>
              <a:t>Except for:</a:t>
            </a:r>
          </a:p>
          <a:p>
            <a:pPr lvl="1"/>
            <a:r>
              <a:rPr lang="en-US" noProof="0" smtClean="0"/>
              <a:t>CMD.exe</a:t>
            </a:r>
          </a:p>
          <a:p>
            <a:pPr lvl="1"/>
            <a:r>
              <a:rPr lang="en-US" noProof="0" smtClean="0"/>
              <a:t>Regedit.exe</a:t>
            </a:r>
          </a:p>
        </p:txBody>
      </p:sp>
      <p:pic>
        <p:nvPicPr>
          <p:cNvPr id="4" name="Picture 2" descr="\\sly\Users\Raymond\Products\Windows7\Book Edit\Figures\ConsentU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8504" y="2028970"/>
            <a:ext cx="7950448" cy="41970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9514471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What’s in a name?</a:t>
            </a:r>
            <a:endParaRPr lang="en-US" noProof="0"/>
          </a:p>
        </p:txBody>
      </p:sp>
      <p:sp>
        <p:nvSpPr>
          <p:cNvPr id="3" name="Tijdelijke aanduiding voor inhoud 2"/>
          <p:cNvSpPr>
            <a:spLocks noGrp="1"/>
          </p:cNvSpPr>
          <p:nvPr>
            <p:ph type="body" sz="quarter" idx="10"/>
          </p:nvPr>
        </p:nvSpPr>
        <p:spPr/>
        <p:txBody>
          <a:bodyPr/>
          <a:lstStyle/>
          <a:p>
            <a:r>
              <a:rPr lang="en-US" noProof="0" smtClean="0"/>
              <a:t>Evaluation of the file name determines need for elevation</a:t>
            </a:r>
          </a:p>
          <a:p>
            <a:pPr lvl="1"/>
            <a:r>
              <a:rPr lang="en-US" noProof="0" smtClean="0"/>
              <a:t>Setup</a:t>
            </a:r>
          </a:p>
          <a:p>
            <a:pPr lvl="1"/>
            <a:r>
              <a:rPr lang="en-US" noProof="0" smtClean="0"/>
              <a:t>Instal</a:t>
            </a:r>
          </a:p>
          <a:p>
            <a:pPr lvl="1"/>
            <a:r>
              <a:rPr lang="en-US" noProof="0" smtClean="0"/>
              <a:t>Update</a:t>
            </a:r>
          </a:p>
          <a:p>
            <a:r>
              <a:rPr lang="en-US" noProof="0" smtClean="0"/>
              <a:t>Disable this feature in Group Policy when needed</a:t>
            </a:r>
            <a:endParaRPr lang="en-US" noProof="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8388" y="3978570"/>
            <a:ext cx="6084089" cy="2650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99673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UAC and Manifests</a:t>
            </a:r>
            <a:endParaRPr lang="en-US" noProof="0"/>
          </a:p>
        </p:txBody>
      </p:sp>
      <p:sp>
        <p:nvSpPr>
          <p:cNvPr id="3" name="Tijdelijke aanduiding voor inhoud 2"/>
          <p:cNvSpPr>
            <a:spLocks noGrp="1"/>
          </p:cNvSpPr>
          <p:nvPr>
            <p:ph type="body" sz="quarter" idx="10"/>
          </p:nvPr>
        </p:nvSpPr>
        <p:spPr/>
        <p:txBody>
          <a:bodyPr/>
          <a:lstStyle/>
          <a:p>
            <a:r>
              <a:rPr lang="en-US" noProof="0" smtClean="0"/>
              <a:t>Configure the need for elevation per file:</a:t>
            </a:r>
          </a:p>
          <a:p>
            <a:pPr lvl="1"/>
            <a:r>
              <a:rPr lang="en-US" noProof="0" smtClean="0"/>
              <a:t>asInvoker</a:t>
            </a:r>
          </a:p>
          <a:p>
            <a:pPr lvl="1"/>
            <a:r>
              <a:rPr lang="en-US" noProof="0" smtClean="0"/>
              <a:t>highestAvailable</a:t>
            </a:r>
          </a:p>
          <a:p>
            <a:pPr lvl="1"/>
            <a:r>
              <a:rPr lang="en-US" noProof="0" smtClean="0"/>
              <a:t>requireAdministrator</a:t>
            </a:r>
          </a:p>
          <a:p>
            <a:r>
              <a:rPr lang="en-US" noProof="0" smtClean="0"/>
              <a:t>External or Internal</a:t>
            </a:r>
          </a:p>
          <a:p>
            <a:r>
              <a:rPr lang="en-US" noProof="0" smtClean="0"/>
              <a:t>Use mt.exe from the SDK to inject a manifest</a:t>
            </a:r>
          </a:p>
          <a:p>
            <a:r>
              <a:rPr lang="en-US" noProof="0" smtClean="0"/>
              <a:t>Use SigCheck.exe from SysInternals to view the manifest</a:t>
            </a:r>
            <a:endParaRPr lang="en-US" noProof="0"/>
          </a:p>
        </p:txBody>
      </p:sp>
    </p:spTree>
    <p:extLst>
      <p:ext uri="{BB962C8B-B14F-4D97-AF65-F5344CB8AC3E}">
        <p14:creationId xmlns:p14="http://schemas.microsoft.com/office/powerpoint/2010/main" val="3710208703"/>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noProof="0" smtClean="0"/>
              <a:t>demo</a:t>
            </a:r>
            <a:endParaRPr lang="en-US" noProof="0"/>
          </a:p>
        </p:txBody>
      </p:sp>
      <p:sp>
        <p:nvSpPr>
          <p:cNvPr id="2" name="Title 1"/>
          <p:cNvSpPr>
            <a:spLocks noGrp="1"/>
          </p:cNvSpPr>
          <p:nvPr>
            <p:ph type="ctrTitle"/>
          </p:nvPr>
        </p:nvSpPr>
        <p:spPr/>
        <p:txBody>
          <a:bodyPr/>
          <a:lstStyle/>
          <a:p>
            <a:r>
              <a:rPr lang="en-US" noProof="0" smtClean="0"/>
              <a:t>File names and manifests</a:t>
            </a:r>
            <a:endParaRPr lang="en-US" noProof="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258316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UAC and compatibility settings</a:t>
            </a:r>
            <a:endParaRPr lang="en-US" noProof="0"/>
          </a:p>
        </p:txBody>
      </p:sp>
      <p:sp>
        <p:nvSpPr>
          <p:cNvPr id="3" name="Tijdelijke aanduiding voor inhoud 2"/>
          <p:cNvSpPr>
            <a:spLocks noGrp="1"/>
          </p:cNvSpPr>
          <p:nvPr>
            <p:ph idx="1"/>
          </p:nvPr>
        </p:nvSpPr>
        <p:spPr/>
        <p:txBody>
          <a:bodyPr/>
          <a:lstStyle/>
          <a:p>
            <a:r>
              <a:rPr lang="en-US" noProof="0" smtClean="0"/>
              <a:t>Configure the shortcut</a:t>
            </a:r>
          </a:p>
          <a:p>
            <a:pPr lvl="1"/>
            <a:r>
              <a:rPr lang="en-US" noProof="0" smtClean="0"/>
              <a:t>RequireAdministrator</a:t>
            </a:r>
          </a:p>
          <a:p>
            <a:pPr lvl="1"/>
            <a:r>
              <a:rPr lang="en-US" noProof="0" smtClean="0"/>
              <a:t>RunAsInvoker</a:t>
            </a:r>
          </a:p>
          <a:p>
            <a:r>
              <a:rPr lang="en-US" noProof="0" smtClean="0"/>
              <a:t>Create a Shim</a:t>
            </a:r>
          </a:p>
          <a:p>
            <a:pPr lvl="1"/>
            <a:r>
              <a:rPr lang="en-US" noProof="0" smtClean="0"/>
              <a:t>Need the Application Compatibility Toolkit </a:t>
            </a:r>
          </a:p>
          <a:p>
            <a:pPr lvl="1"/>
            <a:r>
              <a:rPr lang="en-US" noProof="0" smtClean="0"/>
              <a:t>Compatibility Administrator</a:t>
            </a:r>
          </a:p>
          <a:p>
            <a:pPr lvl="1"/>
            <a:r>
              <a:rPr lang="en-US" noProof="0" smtClean="0"/>
              <a:t>Compatibility Modes</a:t>
            </a:r>
          </a:p>
          <a:p>
            <a:pPr lvl="1"/>
            <a:r>
              <a:rPr lang="en-US" noProof="0" smtClean="0"/>
              <a:t>Compatibility Fixes</a:t>
            </a:r>
          </a:p>
          <a:p>
            <a:endParaRPr lang="en-US" noProof="0"/>
          </a:p>
        </p:txBody>
      </p:sp>
    </p:spTree>
    <p:extLst>
      <p:ext uri="{BB962C8B-B14F-4D97-AF65-F5344CB8AC3E}">
        <p14:creationId xmlns:p14="http://schemas.microsoft.com/office/powerpoint/2010/main" val="421288154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noProof="0" smtClean="0"/>
              <a:t>demo</a:t>
            </a:r>
            <a:endParaRPr lang="en-US" noProof="0"/>
          </a:p>
        </p:txBody>
      </p:sp>
      <p:sp>
        <p:nvSpPr>
          <p:cNvPr id="2" name="Title 1"/>
          <p:cNvSpPr>
            <a:spLocks noGrp="1"/>
          </p:cNvSpPr>
          <p:nvPr>
            <p:ph type="ctrTitle"/>
          </p:nvPr>
        </p:nvSpPr>
        <p:spPr/>
        <p:txBody>
          <a:bodyPr/>
          <a:lstStyle/>
          <a:p>
            <a:r>
              <a:rPr lang="en-US" noProof="0" smtClean="0"/>
              <a:t>Compatibility Settings</a:t>
            </a:r>
            <a:endParaRPr lang="en-US" noProof="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909209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Does this look familiar?</a:t>
            </a:r>
            <a:endParaRPr lang="en-US" noProof="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406" y="1411940"/>
            <a:ext cx="9988927" cy="467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191128"/>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Session 0 isolation</a:t>
            </a:r>
            <a:endParaRPr lang="en-US" noProof="0"/>
          </a:p>
        </p:txBody>
      </p:sp>
      <p:sp>
        <p:nvSpPr>
          <p:cNvPr id="3" name="Tijdelijke aanduiding voor inhoud 2"/>
          <p:cNvSpPr>
            <a:spLocks noGrp="1"/>
          </p:cNvSpPr>
          <p:nvPr>
            <p:ph idx="1"/>
          </p:nvPr>
        </p:nvSpPr>
        <p:spPr/>
        <p:txBody>
          <a:bodyPr/>
          <a:lstStyle/>
          <a:p>
            <a:r>
              <a:rPr lang="en-US" noProof="0" smtClean="0"/>
              <a:t>Services run in session 0</a:t>
            </a:r>
          </a:p>
          <a:p>
            <a:r>
              <a:rPr lang="en-US" noProof="0" smtClean="0"/>
              <a:t>Before Vista, session 0 belonged to the console</a:t>
            </a:r>
          </a:p>
          <a:p>
            <a:r>
              <a:rPr lang="en-US" noProof="0" smtClean="0"/>
              <a:t>Users logon to session 1 and higher</a:t>
            </a:r>
          </a:p>
          <a:p>
            <a:r>
              <a:rPr lang="en-US" noProof="0" smtClean="0"/>
              <a:t>If a service interacts in session 0 you see this message</a:t>
            </a:r>
          </a:p>
          <a:p>
            <a:endParaRPr lang="en-US" noProof="0" smtClean="0"/>
          </a:p>
          <a:p>
            <a:endParaRPr lang="en-US" noProof="0"/>
          </a:p>
        </p:txBody>
      </p:sp>
    </p:spTree>
    <p:extLst>
      <p:ext uri="{BB962C8B-B14F-4D97-AF65-F5344CB8AC3E}">
        <p14:creationId xmlns:p14="http://schemas.microsoft.com/office/powerpoint/2010/main" val="315339924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Agenda</a:t>
            </a:r>
            <a:endParaRPr lang="en-US" noProof="0"/>
          </a:p>
        </p:txBody>
      </p:sp>
      <p:sp>
        <p:nvSpPr>
          <p:cNvPr id="3" name="Tijdelijke aanduiding voor inhoud 2"/>
          <p:cNvSpPr>
            <a:spLocks noGrp="1"/>
          </p:cNvSpPr>
          <p:nvPr>
            <p:ph idx="1"/>
          </p:nvPr>
        </p:nvSpPr>
        <p:spPr/>
        <p:txBody>
          <a:bodyPr/>
          <a:lstStyle/>
          <a:p>
            <a:r>
              <a:rPr lang="en-US" noProof="0" smtClean="0"/>
              <a:t>User Account Control</a:t>
            </a:r>
          </a:p>
          <a:p>
            <a:pPr lvl="1"/>
            <a:r>
              <a:rPr lang="en-US" noProof="0" smtClean="0"/>
              <a:t>What is UAC?</a:t>
            </a:r>
          </a:p>
          <a:p>
            <a:pPr lvl="1"/>
            <a:r>
              <a:rPr lang="en-US" noProof="0" smtClean="0"/>
              <a:t>Configuring User Account Control</a:t>
            </a:r>
          </a:p>
          <a:p>
            <a:pPr lvl="1"/>
            <a:r>
              <a:rPr lang="en-US" noProof="0" smtClean="0"/>
              <a:t>Integrity Levels</a:t>
            </a:r>
          </a:p>
          <a:p>
            <a:pPr lvl="1"/>
            <a:r>
              <a:rPr lang="en-US" noProof="0" smtClean="0"/>
              <a:t>File &amp; Registry Virtualization</a:t>
            </a:r>
          </a:p>
          <a:p>
            <a:pPr lvl="1"/>
            <a:r>
              <a:rPr lang="en-US" noProof="0" smtClean="0"/>
              <a:t>How to Control Elevation</a:t>
            </a:r>
          </a:p>
          <a:p>
            <a:r>
              <a:rPr lang="en-US" noProof="0" smtClean="0"/>
              <a:t>Session 0 Isolation</a:t>
            </a:r>
          </a:p>
          <a:p>
            <a:r>
              <a:rPr lang="en-US" noProof="0" smtClean="0"/>
              <a:t>Service ID</a:t>
            </a:r>
          </a:p>
        </p:txBody>
      </p:sp>
    </p:spTree>
    <p:extLst>
      <p:ext uri="{BB962C8B-B14F-4D97-AF65-F5344CB8AC3E}">
        <p14:creationId xmlns:p14="http://schemas.microsoft.com/office/powerpoint/2010/main" val="820924904"/>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noProof="0" smtClean="0"/>
              <a:t>demo</a:t>
            </a:r>
            <a:endParaRPr lang="en-US" noProof="0"/>
          </a:p>
        </p:txBody>
      </p:sp>
      <p:sp>
        <p:nvSpPr>
          <p:cNvPr id="2" name="Title 1"/>
          <p:cNvSpPr>
            <a:spLocks noGrp="1"/>
          </p:cNvSpPr>
          <p:nvPr>
            <p:ph type="ctrTitle"/>
          </p:nvPr>
        </p:nvSpPr>
        <p:spPr/>
        <p:txBody>
          <a:bodyPr/>
          <a:lstStyle/>
          <a:p>
            <a:r>
              <a:rPr lang="en-US" noProof="0" smtClean="0"/>
              <a:t>Session 0 isolation</a:t>
            </a:r>
            <a:endParaRPr lang="en-US" noProof="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951752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Why is this?</a:t>
            </a:r>
            <a:endParaRPr lang="en-US" noProof="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5913" y="363072"/>
            <a:ext cx="4661953" cy="63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5913" y="363072"/>
            <a:ext cx="4661953" cy="63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95100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Services SID</a:t>
            </a:r>
            <a:endParaRPr lang="en-US" noProof="0"/>
          </a:p>
        </p:txBody>
      </p:sp>
      <p:sp>
        <p:nvSpPr>
          <p:cNvPr id="3" name="Tijdelijke aanduiding voor inhoud 2"/>
          <p:cNvSpPr>
            <a:spLocks noGrp="1"/>
          </p:cNvSpPr>
          <p:nvPr>
            <p:ph idx="1"/>
          </p:nvPr>
        </p:nvSpPr>
        <p:spPr/>
        <p:txBody>
          <a:bodyPr/>
          <a:lstStyle/>
          <a:p>
            <a:r>
              <a:rPr lang="en-US" noProof="0" smtClean="0"/>
              <a:t>A service can be a security entity</a:t>
            </a:r>
          </a:p>
          <a:p>
            <a:r>
              <a:rPr lang="en-US" noProof="0" smtClean="0"/>
              <a:t>Windows uses TrustedInstaller  (Windows Installer Service)</a:t>
            </a:r>
          </a:p>
          <a:p>
            <a:r>
              <a:rPr lang="en-US" noProof="0" smtClean="0"/>
              <a:t>Only TrustedInstaller has Full Control access</a:t>
            </a:r>
          </a:p>
          <a:p>
            <a:r>
              <a:rPr lang="en-US" noProof="0" smtClean="0"/>
              <a:t>TrustedInstaller = “NT Service\TrustedInstaller”</a:t>
            </a:r>
          </a:p>
          <a:p>
            <a:r>
              <a:rPr lang="en-US" noProof="0" smtClean="0"/>
              <a:t>TrustedInstaller installs:</a:t>
            </a:r>
          </a:p>
          <a:p>
            <a:pPr lvl="1"/>
            <a:r>
              <a:rPr lang="en-US" noProof="0" smtClean="0"/>
              <a:t>Windows Service Packs</a:t>
            </a:r>
          </a:p>
          <a:p>
            <a:pPr lvl="1"/>
            <a:r>
              <a:rPr lang="en-US" noProof="0" smtClean="0"/>
              <a:t>Hotfixes</a:t>
            </a:r>
          </a:p>
          <a:p>
            <a:pPr lvl="1"/>
            <a:r>
              <a:rPr lang="en-US" noProof="0" smtClean="0"/>
              <a:t>Operating System Upgrades</a:t>
            </a:r>
          </a:p>
          <a:p>
            <a:pPr lvl="1"/>
            <a:r>
              <a:rPr lang="en-US" noProof="0" smtClean="0"/>
              <a:t>Patches and installations by Windows Update</a:t>
            </a:r>
            <a:endParaRPr lang="en-US" noProof="0"/>
          </a:p>
        </p:txBody>
      </p:sp>
    </p:spTree>
    <p:extLst>
      <p:ext uri="{BB962C8B-B14F-4D97-AF65-F5344CB8AC3E}">
        <p14:creationId xmlns:p14="http://schemas.microsoft.com/office/powerpoint/2010/main" val="231439119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noProof="0" smtClean="0"/>
              <a:t>demo</a:t>
            </a:r>
            <a:endParaRPr lang="en-US" noProof="0"/>
          </a:p>
        </p:txBody>
      </p:sp>
      <p:sp>
        <p:nvSpPr>
          <p:cNvPr id="2" name="Title 1"/>
          <p:cNvSpPr>
            <a:spLocks noGrp="1"/>
          </p:cNvSpPr>
          <p:nvPr>
            <p:ph type="ctrTitle"/>
          </p:nvPr>
        </p:nvSpPr>
        <p:spPr/>
        <p:txBody>
          <a:bodyPr/>
          <a:lstStyle/>
          <a:p>
            <a:r>
              <a:rPr lang="en-US" noProof="0" smtClean="0"/>
              <a:t>TrustedInstaller</a:t>
            </a:r>
            <a:endParaRPr lang="en-US" noProof="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951752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noProof="0" smtClean="0"/>
              <a:t>Yes you can!</a:t>
            </a:r>
            <a:endParaRPr lang="en-US" noProof="0"/>
          </a:p>
        </p:txBody>
      </p:sp>
      <p:sp>
        <p:nvSpPr>
          <p:cNvPr id="6" name="Tijdelijke aanduiding voor tekst 5"/>
          <p:cNvSpPr>
            <a:spLocks noGrp="1"/>
          </p:cNvSpPr>
          <p:nvPr>
            <p:ph type="body" sz="quarter" idx="10"/>
          </p:nvPr>
        </p:nvSpPr>
        <p:spPr>
          <a:xfrm>
            <a:off x="519112" y="1447799"/>
            <a:ext cx="11149013" cy="4776692"/>
          </a:xfrm>
        </p:spPr>
        <p:txBody>
          <a:bodyPr/>
          <a:lstStyle/>
          <a:p>
            <a:pPr marL="0" indent="0">
              <a:buNone/>
            </a:pPr>
            <a:r>
              <a:rPr lang="en-US" noProof="0" dirty="0" smtClean="0"/>
              <a:t>User Account Control is no black magic</a:t>
            </a:r>
          </a:p>
          <a:p>
            <a:pPr marL="0" indent="0">
              <a:buNone/>
            </a:pPr>
            <a:r>
              <a:rPr lang="en-US" noProof="0" dirty="0" smtClean="0"/>
              <a:t>UAC makes Internet Explorer a safer browser</a:t>
            </a:r>
          </a:p>
          <a:p>
            <a:pPr marL="0" indent="0">
              <a:buNone/>
            </a:pPr>
            <a:r>
              <a:rPr lang="en-US" noProof="0" dirty="0" smtClean="0"/>
              <a:t>Analyze your applications</a:t>
            </a:r>
          </a:p>
          <a:p>
            <a:pPr marL="0" indent="0">
              <a:buNone/>
            </a:pPr>
            <a:r>
              <a:rPr lang="en-US" noProof="0" dirty="0" smtClean="0"/>
              <a:t>Get to know the tools</a:t>
            </a:r>
          </a:p>
          <a:p>
            <a:r>
              <a:rPr lang="en-US" noProof="0" dirty="0" smtClean="0"/>
              <a:t>Whoami.exe</a:t>
            </a:r>
          </a:p>
          <a:p>
            <a:r>
              <a:rPr lang="en-US" noProof="0" dirty="0" smtClean="0"/>
              <a:t>icacls.exe</a:t>
            </a:r>
          </a:p>
          <a:p>
            <a:r>
              <a:rPr lang="en-US" noProof="0" dirty="0" err="1" smtClean="0"/>
              <a:t>SysInternals</a:t>
            </a:r>
            <a:endParaRPr lang="en-US" noProof="0" dirty="0" smtClean="0"/>
          </a:p>
          <a:p>
            <a:r>
              <a:rPr lang="en-US" noProof="0" dirty="0" smtClean="0"/>
              <a:t>Application Compatibility Toolkit (ACT)</a:t>
            </a:r>
          </a:p>
          <a:p>
            <a:r>
              <a:rPr lang="en-US" noProof="0" dirty="0" smtClean="0"/>
              <a:t>Windows SDK</a:t>
            </a:r>
          </a:p>
        </p:txBody>
      </p:sp>
    </p:spTree>
    <p:extLst>
      <p:ext uri="{BB962C8B-B14F-4D97-AF65-F5344CB8AC3E}">
        <p14:creationId xmlns:p14="http://schemas.microsoft.com/office/powerpoint/2010/main" val="1765655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noProof="0" smtClean="0"/>
              <a:t>Related Content</a:t>
            </a:r>
            <a:endParaRPr lang="en-US" noProof="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1754326"/>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WCL312:  </a:t>
            </a:r>
            <a:r>
              <a:rPr lang="en-US" sz="2400" dirty="0" err="1">
                <a:gradFill>
                  <a:gsLst>
                    <a:gs pos="0">
                      <a:schemeClr val="tx1"/>
                    </a:gs>
                    <a:gs pos="100000">
                      <a:schemeClr val="tx1"/>
                    </a:gs>
                  </a:gsLst>
                  <a:lin ang="5400000" scaled="0"/>
                </a:gradFill>
              </a:rPr>
              <a:t>Sysinternals</a:t>
            </a:r>
            <a:r>
              <a:rPr lang="en-US" sz="2400" dirty="0">
                <a:gradFill>
                  <a:gsLst>
                    <a:gs pos="0">
                      <a:schemeClr val="tx1"/>
                    </a:gs>
                    <a:gs pos="100000">
                      <a:schemeClr val="tx1"/>
                    </a:gs>
                  </a:gsLst>
                  <a:lin ang="5400000" scaled="0"/>
                </a:gradFill>
              </a:rPr>
              <a:t> Primer:  </a:t>
            </a:r>
            <a:r>
              <a:rPr lang="en-US" sz="2400" dirty="0" err="1">
                <a:gradFill>
                  <a:gsLst>
                    <a:gs pos="0">
                      <a:schemeClr val="tx1"/>
                    </a:gs>
                    <a:gs pos="100000">
                      <a:schemeClr val="tx1"/>
                    </a:gs>
                  </a:gsLst>
                  <a:lin ang="5400000" scaled="0"/>
                </a:gradFill>
              </a:rPr>
              <a:t>Autoruns</a:t>
            </a:r>
            <a:r>
              <a:rPr lang="en-US" sz="2400" dirty="0">
                <a:gradFill>
                  <a:gsLst>
                    <a:gs pos="0">
                      <a:schemeClr val="tx1"/>
                    </a:gs>
                    <a:gs pos="100000">
                      <a:schemeClr val="tx1"/>
                    </a:gs>
                  </a:gsLst>
                  <a:lin ang="5400000" scaled="0"/>
                </a:gradFill>
              </a:rPr>
              <a:t>, Disk2vhd, </a:t>
            </a:r>
            <a:r>
              <a:rPr lang="en-US" sz="2400" dirty="0" err="1">
                <a:gradFill>
                  <a:gsLst>
                    <a:gs pos="0">
                      <a:schemeClr val="tx1"/>
                    </a:gs>
                    <a:gs pos="100000">
                      <a:schemeClr val="tx1"/>
                    </a:gs>
                  </a:gsLst>
                  <a:lin ang="5400000" scaled="0"/>
                </a:gradFill>
              </a:rPr>
              <a:t>ProcDump</a:t>
            </a:r>
            <a:r>
              <a:rPr lang="en-US" sz="2400" dirty="0">
                <a:gradFill>
                  <a:gsLst>
                    <a:gs pos="0">
                      <a:schemeClr val="tx1"/>
                    </a:gs>
                    <a:gs pos="100000">
                      <a:schemeClr val="tx1"/>
                    </a:gs>
                  </a:gsLst>
                  <a:lin ang="5400000" scaled="0"/>
                </a:gradFill>
              </a:rPr>
              <a:t>, </a:t>
            </a:r>
            <a:r>
              <a:rPr lang="en-US" sz="2400" dirty="0" err="1">
                <a:gradFill>
                  <a:gsLst>
                    <a:gs pos="0">
                      <a:schemeClr val="tx1"/>
                    </a:gs>
                    <a:gs pos="100000">
                      <a:schemeClr val="tx1"/>
                    </a:gs>
                  </a:gsLst>
                  <a:lin ang="5400000" scaled="0"/>
                </a:gradFill>
              </a:rPr>
              <a:t>BgInfo</a:t>
            </a:r>
            <a:r>
              <a:rPr lang="en-US" sz="2400" dirty="0">
                <a:gradFill>
                  <a:gsLst>
                    <a:gs pos="0">
                      <a:schemeClr val="tx1"/>
                    </a:gs>
                    <a:gs pos="100000">
                      <a:schemeClr val="tx1"/>
                    </a:gs>
                  </a:gsLst>
                  <a:lin ang="5400000" scaled="0"/>
                </a:gradFill>
              </a:rPr>
              <a:t> and </a:t>
            </a:r>
            <a:r>
              <a:rPr lang="en-US" sz="2400" dirty="0" err="1" smtClean="0">
                <a:gradFill>
                  <a:gsLst>
                    <a:gs pos="0">
                      <a:schemeClr val="tx1"/>
                    </a:gs>
                    <a:gs pos="100000">
                      <a:schemeClr val="tx1"/>
                    </a:gs>
                  </a:gsLst>
                  <a:lin ang="5400000" scaled="0"/>
                </a:gradFill>
              </a:rPr>
              <a:t>AccessChk</a:t>
            </a: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WCL402:  Troubleshooting Application Compatibility Issues with Windows </a:t>
            </a:r>
            <a:r>
              <a:rPr lang="en-US" sz="2400" dirty="0" smtClean="0">
                <a:gradFill>
                  <a:gsLst>
                    <a:gs pos="0">
                      <a:schemeClr val="tx1"/>
                    </a:gs>
                    <a:gs pos="100000">
                      <a:schemeClr val="tx1"/>
                    </a:gs>
                  </a:gsLst>
                  <a:lin ang="5400000" scaled="0"/>
                </a:gradFill>
              </a:rPr>
              <a:t>7</a:t>
            </a:r>
          </a:p>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a:t>
            </a:r>
            <a:r>
              <a:rPr lang="en-US" sz="2400" dirty="0" smtClean="0">
                <a:gradFill>
                  <a:gsLst>
                    <a:gs pos="0">
                      <a:schemeClr val="tx1"/>
                    </a:gs>
                    <a:gs pos="100000">
                      <a:schemeClr val="tx1"/>
                    </a:gs>
                  </a:gsLst>
                  <a:lin ang="5400000" scaled="0"/>
                </a:gradFill>
              </a:rPr>
              <a:t>At The Springboard booth</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313693142"/>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325194293"/>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194465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284648409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952253" y="1417279"/>
            <a:ext cx="10449378" cy="112395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Disabled by Default in Windows 7 and Vista</a:t>
            </a:r>
          </a:p>
        </p:txBody>
      </p:sp>
      <p:sp>
        <p:nvSpPr>
          <p:cNvPr id="7" name="Rounded Rectangle 6"/>
          <p:cNvSpPr/>
          <p:nvPr/>
        </p:nvSpPr>
        <p:spPr bwMode="auto">
          <a:xfrm>
            <a:off x="952253" y="5220965"/>
            <a:ext cx="10449378" cy="112395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Most Secure – Best Choice for IT</a:t>
            </a:r>
          </a:p>
        </p:txBody>
      </p:sp>
      <p:sp>
        <p:nvSpPr>
          <p:cNvPr id="6" name="Rounded Rectangle 5"/>
          <p:cNvSpPr/>
          <p:nvPr/>
        </p:nvSpPr>
        <p:spPr bwMode="auto">
          <a:xfrm>
            <a:off x="952253" y="3953567"/>
            <a:ext cx="10449378" cy="1123950"/>
          </a:xfrm>
          <a:prstGeom prst="roundRect">
            <a:avLst/>
          </a:prstGeom>
          <a:ln>
            <a:headEnd type="none" w="med" len="med"/>
            <a:tailEnd type="none" w="med" len="med"/>
          </a:ln>
        </p:spPr>
        <p:style>
          <a:lnRef idx="0">
            <a:schemeClr val="accent3"/>
          </a:lnRef>
          <a:fillRef idx="1001">
            <a:schemeClr val="lt2"/>
          </a:fillRef>
          <a:effectRef idx="3">
            <a:schemeClr val="accent3"/>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Windows 7 and Vista - Default</a:t>
            </a:r>
          </a:p>
        </p:txBody>
      </p:sp>
      <p:sp>
        <p:nvSpPr>
          <p:cNvPr id="5" name="Rounded Rectangle 4"/>
          <p:cNvSpPr/>
          <p:nvPr/>
        </p:nvSpPr>
        <p:spPr bwMode="auto">
          <a:xfrm>
            <a:off x="952253" y="2690645"/>
            <a:ext cx="10449378" cy="112395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r" defTabSz="914099"/>
            <a:r>
              <a:rPr lang="en-US" sz="2000" dirty="0" smtClean="0">
                <a:solidFill>
                  <a:srgbClr val="FFFFFF"/>
                </a:solidFill>
                <a:effectLst>
                  <a:outerShdw blurRad="38100" dist="38100" dir="2700000" algn="tl">
                    <a:srgbClr val="000000">
                      <a:alpha val="43137"/>
                    </a:srgbClr>
                  </a:outerShdw>
                </a:effectLst>
                <a:latin typeface="Calibri" pitchFamily="34" charset="0"/>
              </a:rPr>
              <a:t>XP Default</a:t>
            </a:r>
          </a:p>
        </p:txBody>
      </p:sp>
      <p:sp>
        <p:nvSpPr>
          <p:cNvPr id="2" name="Title 1"/>
          <p:cNvSpPr>
            <a:spLocks noGrp="1"/>
          </p:cNvSpPr>
          <p:nvPr>
            <p:ph type="title"/>
          </p:nvPr>
        </p:nvSpPr>
        <p:spPr/>
        <p:txBody>
          <a:bodyPr/>
          <a:lstStyle/>
          <a:p>
            <a:r>
              <a:rPr lang="en-US" noProof="0" smtClean="0"/>
              <a:t>Windows User Types</a:t>
            </a:r>
            <a:endParaRPr lang="en-US" noProof="0"/>
          </a:p>
        </p:txBody>
      </p:sp>
      <p:sp>
        <p:nvSpPr>
          <p:cNvPr id="11" name="Content Placeholder 2"/>
          <p:cNvSpPr>
            <a:spLocks noGrp="1"/>
          </p:cNvSpPr>
          <p:nvPr>
            <p:ph idx="4294967295"/>
          </p:nvPr>
        </p:nvSpPr>
        <p:spPr bwMode="white">
          <a:xfrm>
            <a:off x="1943100" y="1600200"/>
            <a:ext cx="10245725" cy="4686300"/>
          </a:xfrm>
          <a:prstGeom prst="rect">
            <a:avLst/>
          </a:prstGeom>
        </p:spPr>
        <p:txBody>
          <a:bodyPr/>
          <a:lstStyle/>
          <a:p>
            <a:r>
              <a:rPr lang="en-US" noProof="0" dirty="0" smtClean="0">
                <a:solidFill>
                  <a:schemeClr val="tx1"/>
                </a:solidFill>
                <a:effectLst>
                  <a:outerShdw blurRad="38100" dist="38100" dir="2700000" algn="tl">
                    <a:srgbClr val="000000">
                      <a:alpha val="43137"/>
                    </a:srgbClr>
                  </a:outerShdw>
                </a:effectLst>
              </a:rPr>
              <a:t>The Administrator</a:t>
            </a:r>
          </a:p>
          <a:p>
            <a:pPr lvl="1"/>
            <a:r>
              <a:rPr lang="en-US" sz="2400" noProof="0" dirty="0" smtClean="0">
                <a:solidFill>
                  <a:schemeClr val="tx1"/>
                </a:solidFill>
                <a:effectLst>
                  <a:outerShdw blurRad="38100" dist="38100" dir="2700000" algn="tl">
                    <a:srgbClr val="000000">
                      <a:alpha val="43137"/>
                    </a:srgbClr>
                  </a:outerShdw>
                </a:effectLst>
              </a:rPr>
              <a:t>The account named ‘administrator’</a:t>
            </a:r>
            <a:br>
              <a:rPr lang="en-US" sz="2400" noProof="0" dirty="0" smtClean="0">
                <a:solidFill>
                  <a:schemeClr val="tx1"/>
                </a:solidFill>
                <a:effectLst>
                  <a:outerShdw blurRad="38100" dist="38100" dir="2700000" algn="tl">
                    <a:srgbClr val="000000">
                      <a:alpha val="43137"/>
                    </a:srgbClr>
                  </a:outerShdw>
                </a:effectLst>
              </a:rPr>
            </a:br>
            <a:endParaRPr lang="en-US" sz="2400" noProof="0" dirty="0" smtClean="0">
              <a:solidFill>
                <a:schemeClr val="tx1"/>
              </a:solidFill>
              <a:effectLst>
                <a:outerShdw blurRad="38100" dist="38100" dir="2700000" algn="tl">
                  <a:srgbClr val="000000">
                    <a:alpha val="43137"/>
                  </a:srgbClr>
                </a:outerShdw>
              </a:effectLst>
            </a:endParaRPr>
          </a:p>
          <a:p>
            <a:r>
              <a:rPr lang="en-US" noProof="0" dirty="0" smtClean="0">
                <a:solidFill>
                  <a:schemeClr val="tx1"/>
                </a:solidFill>
                <a:effectLst>
                  <a:outerShdw blurRad="38100" dist="38100" dir="2700000" algn="tl">
                    <a:srgbClr val="000000">
                      <a:alpha val="43137"/>
                    </a:srgbClr>
                  </a:outerShdw>
                </a:effectLst>
              </a:rPr>
              <a:t>An Administrator</a:t>
            </a:r>
          </a:p>
          <a:p>
            <a:pPr lvl="1"/>
            <a:r>
              <a:rPr lang="en-US" sz="2400" noProof="0" dirty="0" smtClean="0">
                <a:solidFill>
                  <a:schemeClr val="tx1"/>
                </a:solidFill>
                <a:effectLst>
                  <a:outerShdw blurRad="38100" dist="38100" dir="2700000" algn="tl">
                    <a:srgbClr val="000000">
                      <a:alpha val="43137"/>
                    </a:srgbClr>
                  </a:outerShdw>
                </a:effectLst>
              </a:rPr>
              <a:t>Your name with administrator privileges</a:t>
            </a:r>
            <a:br>
              <a:rPr lang="en-US" sz="2400" noProof="0" dirty="0" smtClean="0">
                <a:solidFill>
                  <a:schemeClr val="tx1"/>
                </a:solidFill>
                <a:effectLst>
                  <a:outerShdw blurRad="38100" dist="38100" dir="2700000" algn="tl">
                    <a:srgbClr val="000000">
                      <a:alpha val="43137"/>
                    </a:srgbClr>
                  </a:outerShdw>
                </a:effectLst>
              </a:rPr>
            </a:br>
            <a:endParaRPr lang="en-US" sz="2400" noProof="0" dirty="0" smtClean="0">
              <a:solidFill>
                <a:schemeClr val="tx1"/>
              </a:solidFill>
              <a:effectLst>
                <a:outerShdw blurRad="38100" dist="38100" dir="2700000" algn="tl">
                  <a:srgbClr val="000000">
                    <a:alpha val="43137"/>
                  </a:srgbClr>
                </a:outerShdw>
              </a:effectLst>
            </a:endParaRPr>
          </a:p>
          <a:p>
            <a:r>
              <a:rPr lang="en-US" noProof="0" dirty="0" smtClean="0">
                <a:solidFill>
                  <a:schemeClr val="tx1"/>
                </a:solidFill>
                <a:effectLst>
                  <a:outerShdw blurRad="38100" dist="38100" dir="2700000" algn="tl">
                    <a:srgbClr val="000000">
                      <a:alpha val="43137"/>
                    </a:srgbClr>
                  </a:outerShdw>
                </a:effectLst>
              </a:rPr>
              <a:t>Protected Administrator</a:t>
            </a:r>
          </a:p>
          <a:p>
            <a:pPr lvl="1"/>
            <a:r>
              <a:rPr lang="en-US" sz="2400" noProof="0" dirty="0" smtClean="0">
                <a:solidFill>
                  <a:schemeClr val="tx1"/>
                </a:solidFill>
                <a:effectLst>
                  <a:outerShdw blurRad="38100" dist="38100" dir="2700000" algn="tl">
                    <a:srgbClr val="000000">
                      <a:alpha val="43137"/>
                    </a:srgbClr>
                  </a:outerShdw>
                </a:effectLst>
              </a:rPr>
              <a:t>AKA: ‘Administrator </a:t>
            </a:r>
            <a:r>
              <a:rPr lang="en-US" sz="2400" noProof="0" dirty="0">
                <a:solidFill>
                  <a:schemeClr val="tx1"/>
                </a:solidFill>
                <a:effectLst>
                  <a:outerShdw blurRad="38100" dist="38100" dir="2700000" algn="tl">
                    <a:srgbClr val="000000">
                      <a:alpha val="43137"/>
                    </a:srgbClr>
                  </a:outerShdw>
                </a:effectLst>
              </a:rPr>
              <a:t>in Admin Approval </a:t>
            </a:r>
            <a:r>
              <a:rPr lang="en-US" sz="2400" noProof="0" dirty="0" smtClean="0">
                <a:solidFill>
                  <a:schemeClr val="tx1"/>
                </a:solidFill>
                <a:effectLst>
                  <a:outerShdw blurRad="38100" dist="38100" dir="2700000" algn="tl">
                    <a:srgbClr val="000000">
                      <a:alpha val="43137"/>
                    </a:srgbClr>
                  </a:outerShdw>
                </a:effectLst>
              </a:rPr>
              <a:t>Mode’</a:t>
            </a:r>
            <a:br>
              <a:rPr lang="en-US" sz="2400" noProof="0" dirty="0" smtClean="0">
                <a:solidFill>
                  <a:schemeClr val="tx1"/>
                </a:solidFill>
                <a:effectLst>
                  <a:outerShdw blurRad="38100" dist="38100" dir="2700000" algn="tl">
                    <a:srgbClr val="000000">
                      <a:alpha val="43137"/>
                    </a:srgbClr>
                  </a:outerShdw>
                </a:effectLst>
              </a:rPr>
            </a:br>
            <a:endParaRPr lang="en-US" sz="2400" noProof="0" dirty="0" smtClean="0">
              <a:solidFill>
                <a:schemeClr val="tx1"/>
              </a:solidFill>
              <a:effectLst>
                <a:outerShdw blurRad="38100" dist="38100" dir="2700000" algn="tl">
                  <a:srgbClr val="000000">
                    <a:alpha val="43137"/>
                  </a:srgbClr>
                </a:outerShdw>
              </a:effectLst>
            </a:endParaRPr>
          </a:p>
          <a:p>
            <a:r>
              <a:rPr lang="en-US" noProof="0" dirty="0" smtClean="0">
                <a:solidFill>
                  <a:schemeClr val="tx1"/>
                </a:solidFill>
                <a:effectLst>
                  <a:outerShdw blurRad="38100" dist="38100" dir="2700000" algn="tl">
                    <a:srgbClr val="000000">
                      <a:alpha val="43137"/>
                    </a:srgbClr>
                  </a:outerShdw>
                </a:effectLst>
              </a:rPr>
              <a:t>Standard User</a:t>
            </a:r>
          </a:p>
          <a:p>
            <a:pPr lvl="1"/>
            <a:r>
              <a:rPr lang="en-US" sz="2400" noProof="0" dirty="0" smtClean="0">
                <a:solidFill>
                  <a:schemeClr val="tx1"/>
                </a:solidFill>
                <a:effectLst>
                  <a:outerShdw blurRad="38100" dist="38100" dir="2700000" algn="tl">
                    <a:srgbClr val="000000">
                      <a:alpha val="43137"/>
                    </a:srgbClr>
                  </a:outerShdw>
                </a:effectLst>
              </a:rPr>
              <a:t>Your name without administrator privileges</a:t>
            </a:r>
            <a:endParaRPr lang="en-US" sz="2400" noProof="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367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11">
                                            <p:txEl>
                                              <p:pRg st="2" end="2"/>
                                            </p:txEl>
                                          </p:spTgt>
                                        </p:tgtEl>
                                        <p:attrNameLst>
                                          <p:attrName>style.visibility</p:attrName>
                                        </p:attrNameLst>
                                      </p:cBhvr>
                                      <p:to>
                                        <p:strVal val="visible"/>
                                      </p:to>
                                    </p:set>
                                    <p:animEffect transition="in" filter="wipe(down)">
                                      <p:cBhvr>
                                        <p:cTn id="10" dur="500"/>
                                        <p:tgtEl>
                                          <p:spTgt spid="11">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Effect transition="in" filter="wipe(down)">
                                      <p:cBhvr>
                                        <p:cTn id="13" dur="500"/>
                                        <p:tgtEl>
                                          <p:spTgt spid="1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20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wipe(down)">
                                      <p:cBhvr>
                                        <p:cTn id="21" dur="500"/>
                                        <p:tgtEl>
                                          <p:spTgt spid="11">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1">
                                            <p:txEl>
                                              <p:pRg st="5" end="5"/>
                                            </p:txEl>
                                          </p:spTgt>
                                        </p:tgtEl>
                                        <p:attrNameLst>
                                          <p:attrName>style.visibility</p:attrName>
                                        </p:attrNameLst>
                                      </p:cBhvr>
                                      <p:to>
                                        <p:strVal val="visible"/>
                                      </p:to>
                                    </p:set>
                                    <p:animEffect transition="in" filter="wipe(down)">
                                      <p:cBhvr>
                                        <p:cTn id="24" dur="500"/>
                                        <p:tgtEl>
                                          <p:spTgt spid="1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childTnLst>
                                </p:cTn>
                              </p:par>
                              <p:par>
                                <p:cTn id="30" presetID="22" presetClass="entr" presetSubtype="4" fill="hold" nodeType="with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ipe(down)">
                                      <p:cBhvr>
                                        <p:cTn id="32" dur="500"/>
                                        <p:tgtEl>
                                          <p:spTgt spid="11">
                                            <p:txEl>
                                              <p:pRg st="0" end="0"/>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wipe(down)">
                                      <p:cBhvr>
                                        <p:cTn id="35" dur="500"/>
                                        <p:tgtEl>
                                          <p:spTgt spid="11">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2000"/>
                                        <p:tgtEl>
                                          <p:spTgt spid="7"/>
                                        </p:tgtEl>
                                      </p:cBhvr>
                                    </p:animEffect>
                                  </p:childTnLst>
                                </p:cTn>
                              </p:par>
                              <p:par>
                                <p:cTn id="41" presetID="22" presetClass="entr" presetSubtype="4" fill="hold" nodeType="withEffect">
                                  <p:stCondLst>
                                    <p:cond delay="0"/>
                                  </p:stCondLst>
                                  <p:childTnLst>
                                    <p:set>
                                      <p:cBhvr>
                                        <p:cTn id="42" dur="1" fill="hold">
                                          <p:stCondLst>
                                            <p:cond delay="0"/>
                                          </p:stCondLst>
                                        </p:cTn>
                                        <p:tgtEl>
                                          <p:spTgt spid="11">
                                            <p:txEl>
                                              <p:pRg st="6" end="6"/>
                                            </p:txEl>
                                          </p:spTgt>
                                        </p:tgtEl>
                                        <p:attrNameLst>
                                          <p:attrName>style.visibility</p:attrName>
                                        </p:attrNameLst>
                                      </p:cBhvr>
                                      <p:to>
                                        <p:strVal val="visible"/>
                                      </p:to>
                                    </p:set>
                                    <p:animEffect transition="in" filter="wipe(down)">
                                      <p:cBhvr>
                                        <p:cTn id="43" dur="500"/>
                                        <p:tgtEl>
                                          <p:spTgt spid="11">
                                            <p:txEl>
                                              <p:pRg st="6" end="6"/>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11">
                                            <p:txEl>
                                              <p:pRg st="7" end="7"/>
                                            </p:txEl>
                                          </p:spTgt>
                                        </p:tgtEl>
                                        <p:attrNameLst>
                                          <p:attrName>style.visibility</p:attrName>
                                        </p:attrNameLst>
                                      </p:cBhvr>
                                      <p:to>
                                        <p:strVal val="visible"/>
                                      </p:to>
                                    </p:set>
                                    <p:animEffect transition="in" filter="wipe(down)">
                                      <p:cBhvr>
                                        <p:cTn id="46"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6"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Standardizing the User Token</a:t>
            </a:r>
            <a:endParaRPr lang="en-US" noProof="0"/>
          </a:p>
        </p:txBody>
      </p:sp>
      <p:sp>
        <p:nvSpPr>
          <p:cNvPr id="6" name="Afgeronde rechthoek 5"/>
          <p:cNvSpPr/>
          <p:nvPr/>
        </p:nvSpPr>
        <p:spPr bwMode="auto">
          <a:xfrm>
            <a:off x="726142" y="1490102"/>
            <a:ext cx="3334870" cy="871536"/>
          </a:xfrm>
          <a:prstGeom prst="roundRect">
            <a:avLst/>
          </a:prstGeom>
          <a:ln>
            <a:headEnd type="none" w="med" len="med"/>
            <a:tailEnd type="none" w="med" len="med"/>
          </a:ln>
        </p:spPr>
        <p:style>
          <a:lnRef idx="0">
            <a:schemeClr val="dk1"/>
          </a:lnRef>
          <a:fillRef idx="1001">
            <a:schemeClr val="lt2"/>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User-SID</a:t>
            </a:r>
            <a:endParaRPr lang="nl-NL" sz="2200" dirty="0" smtClean="0">
              <a:solidFill>
                <a:schemeClr val="tx1">
                  <a:alpha val="99000"/>
                </a:schemeClr>
              </a:solidFill>
            </a:endParaRPr>
          </a:p>
        </p:txBody>
      </p:sp>
      <p:sp>
        <p:nvSpPr>
          <p:cNvPr id="7" name="Afgeronde rechthoek 6"/>
          <p:cNvSpPr/>
          <p:nvPr/>
        </p:nvSpPr>
        <p:spPr bwMode="auto">
          <a:xfrm>
            <a:off x="726142" y="2409719"/>
            <a:ext cx="3334870" cy="87153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Local/</a:t>
            </a:r>
            <a:r>
              <a:rPr lang="en-US" sz="2200" dirty="0" err="1" smtClean="0">
                <a:solidFill>
                  <a:schemeClr val="tx1">
                    <a:alpha val="99000"/>
                  </a:schemeClr>
                </a:solidFill>
              </a:rPr>
              <a:t>Builtin</a:t>
            </a:r>
            <a:r>
              <a:rPr lang="en-US" sz="2200" dirty="0" smtClean="0">
                <a:solidFill>
                  <a:schemeClr val="tx1">
                    <a:alpha val="99000"/>
                  </a:schemeClr>
                </a:solidFill>
              </a:rPr>
              <a:t> Group SIDs</a:t>
            </a:r>
            <a:endParaRPr lang="nl-NL" sz="2200" dirty="0" smtClean="0">
              <a:solidFill>
                <a:schemeClr val="tx1">
                  <a:alpha val="99000"/>
                </a:schemeClr>
              </a:solidFill>
            </a:endParaRPr>
          </a:p>
        </p:txBody>
      </p:sp>
      <p:sp>
        <p:nvSpPr>
          <p:cNvPr id="8" name="Afgeronde rechthoek 7"/>
          <p:cNvSpPr/>
          <p:nvPr/>
        </p:nvSpPr>
        <p:spPr bwMode="auto">
          <a:xfrm>
            <a:off x="726142" y="3329336"/>
            <a:ext cx="3334870" cy="87153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a:solidFill>
                  <a:schemeClr val="tx1">
                    <a:alpha val="99000"/>
                  </a:schemeClr>
                </a:solidFill>
              </a:rPr>
              <a:t>Domain Group SIDs</a:t>
            </a:r>
            <a:endParaRPr lang="nl-NL" sz="2200" dirty="0">
              <a:solidFill>
                <a:schemeClr val="tx1">
                  <a:alpha val="99000"/>
                </a:schemeClr>
              </a:solidFill>
            </a:endParaRPr>
          </a:p>
        </p:txBody>
      </p:sp>
      <p:sp>
        <p:nvSpPr>
          <p:cNvPr id="9" name="Afgeronde rechthoek 8"/>
          <p:cNvSpPr/>
          <p:nvPr/>
        </p:nvSpPr>
        <p:spPr bwMode="auto">
          <a:xfrm>
            <a:off x="726142" y="4248953"/>
            <a:ext cx="3334870" cy="871536"/>
          </a:xfrm>
          <a:prstGeom prst="round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Mandatory Label</a:t>
            </a:r>
            <a:endParaRPr lang="nl-NL" sz="2200" dirty="0" smtClean="0">
              <a:solidFill>
                <a:schemeClr val="tx1">
                  <a:alpha val="99000"/>
                </a:schemeClr>
              </a:solidFill>
            </a:endParaRPr>
          </a:p>
        </p:txBody>
      </p:sp>
      <p:sp>
        <p:nvSpPr>
          <p:cNvPr id="12" name="Afgeronde rechthoek 11"/>
          <p:cNvSpPr/>
          <p:nvPr/>
        </p:nvSpPr>
        <p:spPr bwMode="auto">
          <a:xfrm>
            <a:off x="726142" y="5168571"/>
            <a:ext cx="3334870" cy="87153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chemeClr val="tx1">
                    <a:alpha val="99000"/>
                  </a:schemeClr>
                </a:solidFill>
              </a:rPr>
              <a:t>Rights/Privileges</a:t>
            </a:r>
            <a:endParaRPr lang="nl-NL" sz="2200" dirty="0" smtClean="0">
              <a:solidFill>
                <a:schemeClr val="tx1">
                  <a:alpha val="99000"/>
                </a:schemeClr>
              </a:solidFill>
            </a:endParaRPr>
          </a:p>
        </p:txBody>
      </p:sp>
      <p:sp>
        <p:nvSpPr>
          <p:cNvPr id="13" name="Toelichting met afgeronde rechthoek 12"/>
          <p:cNvSpPr/>
          <p:nvPr/>
        </p:nvSpPr>
        <p:spPr bwMode="auto">
          <a:xfrm>
            <a:off x="5916705" y="3887887"/>
            <a:ext cx="5782235" cy="2954988"/>
          </a:xfrm>
          <a:prstGeom prst="wedgeRoundRectCallout">
            <a:avLst>
              <a:gd name="adj1" fmla="val -81847"/>
              <a:gd name="adj2" fmla="val 7928"/>
              <a:gd name="adj3" fmla="val 1666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a:r>
              <a:rPr lang="en-US" sz="2000" dirty="0"/>
              <a:t>Create a token object</a:t>
            </a:r>
          </a:p>
          <a:p>
            <a:pPr lvl="1"/>
            <a:r>
              <a:rPr lang="en-US" sz="2000" dirty="0"/>
              <a:t>Act as part of the operating system </a:t>
            </a:r>
          </a:p>
          <a:p>
            <a:pPr lvl="1"/>
            <a:r>
              <a:rPr lang="en-US" sz="2000" dirty="0"/>
              <a:t>Take ownership of files and other objects </a:t>
            </a:r>
          </a:p>
          <a:p>
            <a:pPr lvl="1"/>
            <a:r>
              <a:rPr lang="en-US" sz="2000" dirty="0"/>
              <a:t>Load and unload device drivers</a:t>
            </a:r>
          </a:p>
          <a:p>
            <a:pPr lvl="1"/>
            <a:r>
              <a:rPr lang="en-US" sz="2000" dirty="0"/>
              <a:t>Back up files and directories</a:t>
            </a:r>
          </a:p>
          <a:p>
            <a:pPr lvl="1"/>
            <a:r>
              <a:rPr lang="en-US" sz="2000" dirty="0"/>
              <a:t>Restore files and directories</a:t>
            </a:r>
          </a:p>
          <a:p>
            <a:pPr lvl="1"/>
            <a:r>
              <a:rPr lang="en-US" sz="2000" dirty="0"/>
              <a:t>Impersonate a client after authentication </a:t>
            </a:r>
          </a:p>
          <a:p>
            <a:pPr lvl="1"/>
            <a:r>
              <a:rPr lang="en-US" sz="2000" dirty="0"/>
              <a:t>Modify an object label</a:t>
            </a:r>
          </a:p>
          <a:p>
            <a:pPr lvl="1"/>
            <a:r>
              <a:rPr lang="en-US" sz="2000" dirty="0"/>
              <a:t>Debug programs</a:t>
            </a:r>
            <a:endParaRPr lang="nl-NL" sz="2000" dirty="0"/>
          </a:p>
        </p:txBody>
      </p:sp>
      <p:sp>
        <p:nvSpPr>
          <p:cNvPr id="14" name="Toelichting met afgeronde rechthoek 13"/>
          <p:cNvSpPr/>
          <p:nvPr/>
        </p:nvSpPr>
        <p:spPr bwMode="auto">
          <a:xfrm>
            <a:off x="5916705" y="931210"/>
            <a:ext cx="5782234" cy="1573308"/>
          </a:xfrm>
          <a:prstGeom prst="wedgeRoundRectCallout">
            <a:avLst>
              <a:gd name="adj1" fmla="val -82507"/>
              <a:gd name="adj2" fmla="val 73896"/>
              <a:gd name="adj3" fmla="val 1666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lvl="1"/>
            <a:r>
              <a:rPr lang="nl-NL" sz="2000" dirty="0"/>
              <a:t>Administrators</a:t>
            </a:r>
          </a:p>
          <a:p>
            <a:pPr lvl="1"/>
            <a:r>
              <a:rPr lang="nl-NL" sz="2000" dirty="0" err="1"/>
              <a:t>Backup</a:t>
            </a:r>
            <a:r>
              <a:rPr lang="nl-NL" sz="2000" dirty="0"/>
              <a:t> Operators</a:t>
            </a:r>
          </a:p>
          <a:p>
            <a:pPr lvl="1"/>
            <a:r>
              <a:rPr lang="nl-NL" sz="2000" dirty="0"/>
              <a:t>Power Users</a:t>
            </a:r>
          </a:p>
          <a:p>
            <a:pPr lvl="1"/>
            <a:r>
              <a:rPr lang="nl-NL" sz="2000" dirty="0"/>
              <a:t>Network </a:t>
            </a:r>
            <a:r>
              <a:rPr lang="nl-NL" sz="2000" dirty="0" err="1"/>
              <a:t>Configuration</a:t>
            </a:r>
            <a:r>
              <a:rPr lang="nl-NL" sz="2000" dirty="0"/>
              <a:t> Operators</a:t>
            </a:r>
          </a:p>
        </p:txBody>
      </p:sp>
      <p:pic>
        <p:nvPicPr>
          <p:cNvPr id="10" name="Picture 21" descr="stop No"/>
          <p:cNvPicPr>
            <a:picLocks noChangeAspect="1" noChangeArrowheads="1"/>
          </p:cNvPicPr>
          <p:nvPr/>
        </p:nvPicPr>
        <p:blipFill>
          <a:blip r:embed="rId2"/>
          <a:srcRect/>
          <a:stretch>
            <a:fillRect/>
          </a:stretch>
        </p:blipFill>
        <p:spPr bwMode="auto">
          <a:xfrm>
            <a:off x="6629396" y="837081"/>
            <a:ext cx="1849809" cy="1760190"/>
          </a:xfrm>
          <a:prstGeom prst="rect">
            <a:avLst/>
          </a:prstGeom>
          <a:noFill/>
        </p:spPr>
      </p:pic>
      <p:pic>
        <p:nvPicPr>
          <p:cNvPr id="11" name="Picture 21" descr="stop No"/>
          <p:cNvPicPr>
            <a:picLocks noChangeAspect="1" noChangeArrowheads="1"/>
          </p:cNvPicPr>
          <p:nvPr/>
        </p:nvPicPr>
        <p:blipFill>
          <a:blip r:embed="rId2"/>
          <a:srcRect/>
          <a:stretch>
            <a:fillRect/>
          </a:stretch>
        </p:blipFill>
        <p:spPr bwMode="auto">
          <a:xfrm>
            <a:off x="6629396" y="3746553"/>
            <a:ext cx="3183867" cy="3183867"/>
          </a:xfrm>
          <a:prstGeom prst="rect">
            <a:avLst/>
          </a:prstGeom>
          <a:noFill/>
        </p:spPr>
      </p:pic>
      <p:grpSp>
        <p:nvGrpSpPr>
          <p:cNvPr id="16" name="Groep 15"/>
          <p:cNvGrpSpPr/>
          <p:nvPr/>
        </p:nvGrpSpPr>
        <p:grpSpPr>
          <a:xfrm>
            <a:off x="5970493" y="2528048"/>
            <a:ext cx="5768787" cy="1565777"/>
            <a:chOff x="5970493" y="2528048"/>
            <a:chExt cx="5768787" cy="1565777"/>
          </a:xfrm>
        </p:grpSpPr>
        <p:sp>
          <p:nvSpPr>
            <p:cNvPr id="3" name="Toelichting met afgeronde rechthoek 2"/>
            <p:cNvSpPr/>
            <p:nvPr/>
          </p:nvSpPr>
          <p:spPr bwMode="auto">
            <a:xfrm>
              <a:off x="5970493" y="2528048"/>
              <a:ext cx="5728446" cy="1320617"/>
            </a:xfrm>
            <a:prstGeom prst="wedgeRoundRectCallout">
              <a:avLst>
                <a:gd name="adj1" fmla="val -83547"/>
                <a:gd name="adj2" fmla="val 43941"/>
                <a:gd name="adj3" fmla="val 16667"/>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defTabSz="914099"/>
              <a:endParaRPr lang="nl-NL" sz="2200" dirty="0" smtClean="0">
                <a:solidFill>
                  <a:schemeClr val="tx1">
                    <a:alpha val="99000"/>
                  </a:schemeClr>
                </a:solidFill>
              </a:endParaRPr>
            </a:p>
          </p:txBody>
        </p:sp>
        <p:sp>
          <p:nvSpPr>
            <p:cNvPr id="4" name="Tekstvak 3"/>
            <p:cNvSpPr txBox="1"/>
            <p:nvPr/>
          </p:nvSpPr>
          <p:spPr>
            <a:xfrm>
              <a:off x="6535269" y="2554942"/>
              <a:ext cx="5204011" cy="1538883"/>
            </a:xfrm>
            <a:prstGeom prst="rect">
              <a:avLst/>
            </a:prstGeom>
            <a:noFill/>
          </p:spPr>
          <p:txBody>
            <a:bodyPr wrap="square" lIns="0" tIns="0" rIns="0" bIns="0" rtlCol="0">
              <a:spAutoFit/>
            </a:bodyPr>
            <a:lstStyle/>
            <a:p>
              <a:pPr defTabSz="914099"/>
              <a:r>
                <a:rPr lang="nl-NL" sz="2000" dirty="0">
                  <a:solidFill>
                    <a:schemeClr val="tx1">
                      <a:alpha val="99000"/>
                    </a:schemeClr>
                  </a:solidFill>
                </a:rPr>
                <a:t>Group Policy </a:t>
              </a:r>
              <a:r>
                <a:rPr lang="nl-NL" sz="2000" dirty="0" err="1">
                  <a:solidFill>
                    <a:schemeClr val="tx1">
                      <a:alpha val="99000"/>
                    </a:schemeClr>
                  </a:solidFill>
                </a:rPr>
                <a:t>Creator</a:t>
              </a:r>
              <a:r>
                <a:rPr lang="nl-NL" sz="2000" dirty="0">
                  <a:solidFill>
                    <a:schemeClr val="tx1">
                      <a:alpha val="99000"/>
                    </a:schemeClr>
                  </a:solidFill>
                </a:rPr>
                <a:t> </a:t>
              </a:r>
              <a:r>
                <a:rPr lang="nl-NL" sz="2000" dirty="0" err="1">
                  <a:solidFill>
                    <a:schemeClr val="tx1">
                      <a:alpha val="99000"/>
                    </a:schemeClr>
                  </a:solidFill>
                </a:rPr>
                <a:t>Owners</a:t>
              </a:r>
              <a:endParaRPr lang="nl-NL" sz="2000" dirty="0">
                <a:solidFill>
                  <a:schemeClr val="tx1">
                    <a:alpha val="99000"/>
                  </a:schemeClr>
                </a:solidFill>
              </a:endParaRPr>
            </a:p>
            <a:p>
              <a:pPr defTabSz="914099"/>
              <a:r>
                <a:rPr lang="nl-NL" sz="2000" dirty="0">
                  <a:solidFill>
                    <a:schemeClr val="tx1">
                      <a:alpha val="99000"/>
                    </a:schemeClr>
                  </a:solidFill>
                </a:rPr>
                <a:t>Schema </a:t>
              </a:r>
              <a:r>
                <a:rPr lang="nl-NL" sz="2000" dirty="0" err="1">
                  <a:solidFill>
                    <a:schemeClr val="tx1">
                      <a:alpha val="99000"/>
                    </a:schemeClr>
                  </a:solidFill>
                </a:rPr>
                <a:t>Admins</a:t>
              </a:r>
              <a:endParaRPr lang="nl-NL" sz="2000" dirty="0">
                <a:solidFill>
                  <a:schemeClr val="tx1">
                    <a:alpha val="99000"/>
                  </a:schemeClr>
                </a:solidFill>
              </a:endParaRPr>
            </a:p>
            <a:p>
              <a:pPr defTabSz="914099"/>
              <a:r>
                <a:rPr lang="nl-NL" sz="2000" dirty="0">
                  <a:solidFill>
                    <a:schemeClr val="tx1">
                      <a:alpha val="99000"/>
                    </a:schemeClr>
                  </a:solidFill>
                </a:rPr>
                <a:t>Enterprise </a:t>
              </a:r>
              <a:r>
                <a:rPr lang="nl-NL" sz="2000" dirty="0" err="1" smtClean="0">
                  <a:solidFill>
                    <a:schemeClr val="tx1">
                      <a:alpha val="99000"/>
                    </a:schemeClr>
                  </a:solidFill>
                </a:rPr>
                <a:t>Admins</a:t>
              </a:r>
              <a:endParaRPr lang="nl-NL" sz="2000" dirty="0" smtClean="0">
                <a:solidFill>
                  <a:schemeClr val="tx1">
                    <a:alpha val="99000"/>
                  </a:schemeClr>
                </a:solidFill>
              </a:endParaRPr>
            </a:p>
            <a:p>
              <a:pPr defTabSz="914099"/>
              <a:r>
                <a:rPr lang="nl-NL" sz="2000" dirty="0" err="1" smtClean="0">
                  <a:solidFill>
                    <a:schemeClr val="tx1">
                      <a:alpha val="99000"/>
                    </a:schemeClr>
                  </a:solidFill>
                </a:rPr>
                <a:t>Denied</a:t>
              </a:r>
              <a:r>
                <a:rPr lang="nl-NL" sz="2000" dirty="0" smtClean="0">
                  <a:solidFill>
                    <a:schemeClr val="tx1">
                      <a:alpha val="99000"/>
                    </a:schemeClr>
                  </a:solidFill>
                </a:rPr>
                <a:t> RODC Password Replication Group</a:t>
              </a:r>
              <a:endParaRPr lang="nl-NL" sz="2000" dirty="0">
                <a:solidFill>
                  <a:schemeClr val="tx1">
                    <a:alpha val="99000"/>
                  </a:schemeClr>
                </a:solidFill>
              </a:endParaRPr>
            </a:p>
            <a:p>
              <a:endParaRPr lang="nl-NL" sz="2000" dirty="0" err="1" smtClean="0">
                <a:gradFill>
                  <a:gsLst>
                    <a:gs pos="0">
                      <a:schemeClr val="tx1"/>
                    </a:gs>
                    <a:gs pos="86000">
                      <a:schemeClr val="tx1"/>
                    </a:gs>
                  </a:gsLst>
                  <a:lin ang="5400000" scaled="0"/>
                </a:gradFill>
              </a:endParaRPr>
            </a:p>
          </p:txBody>
        </p:sp>
      </p:grpSp>
      <p:pic>
        <p:nvPicPr>
          <p:cNvPr id="15" name="Picture 21" descr="stop No"/>
          <p:cNvPicPr>
            <a:picLocks noChangeAspect="1" noChangeArrowheads="1"/>
          </p:cNvPicPr>
          <p:nvPr/>
        </p:nvPicPr>
        <p:blipFill>
          <a:blip r:embed="rId2"/>
          <a:srcRect/>
          <a:stretch>
            <a:fillRect/>
          </a:stretch>
        </p:blipFill>
        <p:spPr bwMode="auto">
          <a:xfrm>
            <a:off x="6811843" y="2520558"/>
            <a:ext cx="1403597" cy="1335596"/>
          </a:xfrm>
          <a:prstGeom prst="rect">
            <a:avLst/>
          </a:prstGeom>
          <a:noFill/>
        </p:spPr>
      </p:pic>
    </p:spTree>
    <p:extLst>
      <p:ext uri="{BB962C8B-B14F-4D97-AF65-F5344CB8AC3E}">
        <p14:creationId xmlns:p14="http://schemas.microsoft.com/office/powerpoint/2010/main" val="41920524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iterate type="lt">
                                    <p:tmAbs val="0"/>
                                  </p:iterate>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iterate type="lt">
                                    <p:tmAbs val="0"/>
                                  </p:iterate>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500"/>
                                  </p:stCondLst>
                                  <p:iterate type="lt">
                                    <p:tmAbs val="0"/>
                                  </p:iterate>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1"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7"/>
                                        </p:tgtEl>
                                        <p:attrNameLst>
                                          <p:attrName>ppt_x</p:attrName>
                                          <p:attrName>ppt_y</p:attrName>
                                        </p:attrNameLst>
                                      </p:cBhvr>
                                    </p:animMotion>
                                    <p:animRot by="1500000">
                                      <p:cBhvr>
                                        <p:cTn id="23" dur="125" fill="hold">
                                          <p:stCondLst>
                                            <p:cond delay="0"/>
                                          </p:stCondLst>
                                        </p:cTn>
                                        <p:tgtEl>
                                          <p:spTgt spid="7"/>
                                        </p:tgtEl>
                                        <p:attrNameLst>
                                          <p:attrName>r</p:attrName>
                                        </p:attrNameLst>
                                      </p:cBhvr>
                                    </p:animRot>
                                    <p:animRot by="-1500000">
                                      <p:cBhvr>
                                        <p:cTn id="24" dur="125" fill="hold">
                                          <p:stCondLst>
                                            <p:cond delay="125"/>
                                          </p:stCondLst>
                                        </p:cTn>
                                        <p:tgtEl>
                                          <p:spTgt spid="7"/>
                                        </p:tgtEl>
                                        <p:attrNameLst>
                                          <p:attrName>r</p:attrName>
                                        </p:attrNameLst>
                                      </p:cBhvr>
                                    </p:animRot>
                                    <p:animRot by="-1500000">
                                      <p:cBhvr>
                                        <p:cTn id="25" dur="125" fill="hold">
                                          <p:stCondLst>
                                            <p:cond delay="250"/>
                                          </p:stCondLst>
                                        </p:cTn>
                                        <p:tgtEl>
                                          <p:spTgt spid="7"/>
                                        </p:tgtEl>
                                        <p:attrNameLst>
                                          <p:attrName>r</p:attrName>
                                        </p:attrNameLst>
                                      </p:cBhvr>
                                    </p:animRot>
                                    <p:animRot by="1500000">
                                      <p:cBhvr>
                                        <p:cTn id="26" dur="125" fill="hold">
                                          <p:stCondLst>
                                            <p:cond delay="375"/>
                                          </p:stCondLst>
                                        </p:cTn>
                                        <p:tgtEl>
                                          <p:spTgt spid="7"/>
                                        </p:tgtEl>
                                        <p:attrNameLst>
                                          <p:attrName>r</p:attrName>
                                        </p:attrNameLst>
                                      </p:cBhvr>
                                    </p:animRot>
                                  </p:childTnLst>
                                </p:cTn>
                              </p:par>
                            </p:childTnLst>
                          </p:cTn>
                        </p:par>
                        <p:par>
                          <p:cTn id="27" fill="hold">
                            <p:stCondLst>
                              <p:cond delay="1550"/>
                            </p:stCondLst>
                            <p:childTnLst>
                              <p:par>
                                <p:cTn id="28" presetID="14" presetClass="entr" presetSubtype="1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randombar(horizont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circle(in)">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4" presetClass="emph" presetSubtype="0" fill="hold" grpId="1" nodeType="clickEffect">
                                  <p:stCondLst>
                                    <p:cond delay="0"/>
                                  </p:stCondLst>
                                  <p:iterate type="lt">
                                    <p:tmPct val="10000"/>
                                  </p:iterate>
                                  <p:childTnLst>
                                    <p:animMotion origin="layout" path="M 0.0 0.0 L 0.0 -0.07213" pathEditMode="relative" ptsTypes="">
                                      <p:cBhvr>
                                        <p:cTn id="39" dur="250" accel="50000" decel="50000" autoRev="1" fill="hold">
                                          <p:stCondLst>
                                            <p:cond delay="0"/>
                                          </p:stCondLst>
                                        </p:cTn>
                                        <p:tgtEl>
                                          <p:spTgt spid="8"/>
                                        </p:tgtEl>
                                        <p:attrNameLst>
                                          <p:attrName>ppt_x</p:attrName>
                                          <p:attrName>ppt_y</p:attrName>
                                        </p:attrNameLst>
                                      </p:cBhvr>
                                    </p:animMotion>
                                    <p:animRot by="1500000">
                                      <p:cBhvr>
                                        <p:cTn id="40" dur="125" fill="hold">
                                          <p:stCondLst>
                                            <p:cond delay="0"/>
                                          </p:stCondLst>
                                        </p:cTn>
                                        <p:tgtEl>
                                          <p:spTgt spid="8"/>
                                        </p:tgtEl>
                                        <p:attrNameLst>
                                          <p:attrName>r</p:attrName>
                                        </p:attrNameLst>
                                      </p:cBhvr>
                                    </p:animRot>
                                    <p:animRot by="-1500000">
                                      <p:cBhvr>
                                        <p:cTn id="41" dur="125" fill="hold">
                                          <p:stCondLst>
                                            <p:cond delay="125"/>
                                          </p:stCondLst>
                                        </p:cTn>
                                        <p:tgtEl>
                                          <p:spTgt spid="8"/>
                                        </p:tgtEl>
                                        <p:attrNameLst>
                                          <p:attrName>r</p:attrName>
                                        </p:attrNameLst>
                                      </p:cBhvr>
                                    </p:animRot>
                                    <p:animRot by="-1500000">
                                      <p:cBhvr>
                                        <p:cTn id="42" dur="125" fill="hold">
                                          <p:stCondLst>
                                            <p:cond delay="250"/>
                                          </p:stCondLst>
                                        </p:cTn>
                                        <p:tgtEl>
                                          <p:spTgt spid="8"/>
                                        </p:tgtEl>
                                        <p:attrNameLst>
                                          <p:attrName>r</p:attrName>
                                        </p:attrNameLst>
                                      </p:cBhvr>
                                    </p:animRot>
                                    <p:animRot by="1500000">
                                      <p:cBhvr>
                                        <p:cTn id="43" dur="125" fill="hold">
                                          <p:stCondLst>
                                            <p:cond delay="375"/>
                                          </p:stCondLst>
                                        </p:cTn>
                                        <p:tgtEl>
                                          <p:spTgt spid="8"/>
                                        </p:tgtEl>
                                        <p:attrNameLst>
                                          <p:attrName>r</p:attrName>
                                        </p:attrNameLst>
                                      </p:cBhvr>
                                    </p:animRot>
                                  </p:childTnLst>
                                </p:cTn>
                              </p:par>
                            </p:childTnLst>
                          </p:cTn>
                        </p:par>
                        <p:par>
                          <p:cTn id="44" fill="hold">
                            <p:stCondLst>
                              <p:cond delay="1200"/>
                            </p:stCondLst>
                            <p:childTnLst>
                              <p:par>
                                <p:cTn id="45" presetID="14" presetClass="entr" presetSubtype="1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randombar(horizont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4" presetClass="emph" presetSubtype="0" fill="hold" grpId="1" nodeType="clickEffect">
                                  <p:stCondLst>
                                    <p:cond delay="0"/>
                                  </p:stCondLst>
                                  <p:iterate type="lt">
                                    <p:tmPct val="10000"/>
                                  </p:iterate>
                                  <p:childTnLst>
                                    <p:animMotion origin="layout" path="M 0.0 0.0 L 0.0 -0.07213" pathEditMode="relative" ptsTypes="">
                                      <p:cBhvr>
                                        <p:cTn id="56" dur="250" accel="50000" decel="50000" autoRev="1" fill="hold">
                                          <p:stCondLst>
                                            <p:cond delay="0"/>
                                          </p:stCondLst>
                                        </p:cTn>
                                        <p:tgtEl>
                                          <p:spTgt spid="12"/>
                                        </p:tgtEl>
                                        <p:attrNameLst>
                                          <p:attrName>ppt_x</p:attrName>
                                          <p:attrName>ppt_y</p:attrName>
                                        </p:attrNameLst>
                                      </p:cBhvr>
                                    </p:animMotion>
                                    <p:animRot by="1500000">
                                      <p:cBhvr>
                                        <p:cTn id="57" dur="125" fill="hold">
                                          <p:stCondLst>
                                            <p:cond delay="0"/>
                                          </p:stCondLst>
                                        </p:cTn>
                                        <p:tgtEl>
                                          <p:spTgt spid="12"/>
                                        </p:tgtEl>
                                        <p:attrNameLst>
                                          <p:attrName>r</p:attrName>
                                        </p:attrNameLst>
                                      </p:cBhvr>
                                    </p:animRot>
                                    <p:animRot by="-1500000">
                                      <p:cBhvr>
                                        <p:cTn id="58" dur="125" fill="hold">
                                          <p:stCondLst>
                                            <p:cond delay="125"/>
                                          </p:stCondLst>
                                        </p:cTn>
                                        <p:tgtEl>
                                          <p:spTgt spid="12"/>
                                        </p:tgtEl>
                                        <p:attrNameLst>
                                          <p:attrName>r</p:attrName>
                                        </p:attrNameLst>
                                      </p:cBhvr>
                                    </p:animRot>
                                    <p:animRot by="-1500000">
                                      <p:cBhvr>
                                        <p:cTn id="59" dur="125" fill="hold">
                                          <p:stCondLst>
                                            <p:cond delay="250"/>
                                          </p:stCondLst>
                                        </p:cTn>
                                        <p:tgtEl>
                                          <p:spTgt spid="12"/>
                                        </p:tgtEl>
                                        <p:attrNameLst>
                                          <p:attrName>r</p:attrName>
                                        </p:attrNameLst>
                                      </p:cBhvr>
                                    </p:animRot>
                                    <p:animRot by="1500000">
                                      <p:cBhvr>
                                        <p:cTn id="60" dur="125" fill="hold">
                                          <p:stCondLst>
                                            <p:cond delay="375"/>
                                          </p:stCondLst>
                                        </p:cTn>
                                        <p:tgtEl>
                                          <p:spTgt spid="12"/>
                                        </p:tgtEl>
                                        <p:attrNameLst>
                                          <p:attrName>r</p:attrName>
                                        </p:attrNameLst>
                                      </p:cBhvr>
                                    </p:animRot>
                                  </p:childTnLst>
                                </p:cTn>
                              </p:par>
                            </p:childTnLst>
                          </p:cTn>
                        </p:par>
                        <p:par>
                          <p:cTn id="61" fill="hold">
                            <p:stCondLst>
                              <p:cond delay="1300"/>
                            </p:stCondLst>
                            <p:childTnLst>
                              <p:par>
                                <p:cTn id="62" presetID="14" presetClass="entr" presetSubtype="10"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randombar(horizontal)">
                                      <p:cBhvr>
                                        <p:cTn id="64" dur="500"/>
                                        <p:tgtEl>
                                          <p:spTgt spid="13"/>
                                        </p:tgtEl>
                                      </p:cBhvr>
                                    </p:animEffec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circle(in)">
                                      <p:cBhvr>
                                        <p:cTn id="6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P spid="12" grpId="0" animBg="1"/>
      <p:bldP spid="12" grpId="1"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noProof="0" smtClean="0"/>
              <a:t>demo</a:t>
            </a:r>
            <a:endParaRPr lang="en-US" noProof="0"/>
          </a:p>
        </p:txBody>
      </p:sp>
      <p:sp>
        <p:nvSpPr>
          <p:cNvPr id="2" name="Title 1"/>
          <p:cNvSpPr>
            <a:spLocks noGrp="1"/>
          </p:cNvSpPr>
          <p:nvPr>
            <p:ph type="ctrTitle"/>
          </p:nvPr>
        </p:nvSpPr>
        <p:spPr/>
        <p:txBody>
          <a:bodyPr/>
          <a:lstStyle/>
          <a:p>
            <a:r>
              <a:rPr lang="en-US" noProof="0" smtClean="0"/>
              <a:t>Examining the Access Token</a:t>
            </a:r>
            <a:endParaRPr lang="en-US" noProof="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005520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Consent UI</a:t>
            </a:r>
            <a:endParaRPr lang="en-US" noProof="0"/>
          </a:p>
        </p:txBody>
      </p:sp>
      <p:sp>
        <p:nvSpPr>
          <p:cNvPr id="3" name="Tijdelijke aanduiding voor inhoud 2"/>
          <p:cNvSpPr>
            <a:spLocks noGrp="1"/>
          </p:cNvSpPr>
          <p:nvPr>
            <p:ph type="body" sz="quarter" idx="10"/>
          </p:nvPr>
        </p:nvSpPr>
        <p:spPr/>
        <p:txBody>
          <a:bodyPr/>
          <a:lstStyle/>
          <a:p>
            <a:r>
              <a:rPr lang="en-US" noProof="0" dirty="0" smtClean="0"/>
              <a:t>The ‘face’ of UAC</a:t>
            </a:r>
          </a:p>
          <a:p>
            <a:r>
              <a:rPr lang="en-US" noProof="0" dirty="0" smtClean="0"/>
              <a:t>Warns you for a User State change </a:t>
            </a:r>
            <a:br>
              <a:rPr lang="en-US" noProof="0" dirty="0" smtClean="0"/>
            </a:br>
            <a:r>
              <a:rPr lang="en-US" noProof="0" dirty="0" smtClean="0"/>
              <a:t>(AKA new token creation)</a:t>
            </a:r>
          </a:p>
          <a:p>
            <a:r>
              <a:rPr lang="en-US" noProof="0" dirty="0" smtClean="0"/>
              <a:t>Secure Desktop</a:t>
            </a:r>
          </a:p>
          <a:p>
            <a:pPr lvl="1"/>
            <a:r>
              <a:rPr lang="en-US" noProof="0" dirty="0" smtClean="0"/>
              <a:t>Screen mode like pressing Ctrl-Alt-Del</a:t>
            </a:r>
          </a:p>
          <a:p>
            <a:pPr lvl="1"/>
            <a:r>
              <a:rPr lang="en-US" noProof="0" dirty="0" smtClean="0"/>
              <a:t>Creates screenshot of the desktop (programs keep running in the background)</a:t>
            </a:r>
          </a:p>
          <a:p>
            <a:pPr lvl="1"/>
            <a:r>
              <a:rPr lang="en-US" noProof="0" dirty="0" smtClean="0"/>
              <a:t>Keeps scripts etc. from pressing keys or clicking the mouse</a:t>
            </a:r>
          </a:p>
          <a:p>
            <a:pPr lvl="1"/>
            <a:endParaRPr lang="en-US" noProof="0" dirty="0" smtClean="0"/>
          </a:p>
          <a:p>
            <a:endParaRPr lang="en-US" noProof="0" dirty="0"/>
          </a:p>
        </p:txBody>
      </p:sp>
      <p:pic>
        <p:nvPicPr>
          <p:cNvPr id="1026" name="Picture 2" descr="\\sly\Users\Raymond\Products\Windows7\Book Edit\Figures\ConsentU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493" y="912865"/>
            <a:ext cx="4438096" cy="2342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714554"/>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Configuring UAC in the Control Panel</a:t>
            </a:r>
            <a:endParaRPr lang="en-US" noProof="0"/>
          </a:p>
        </p:txBody>
      </p:sp>
      <p:sp>
        <p:nvSpPr>
          <p:cNvPr id="3" name="Tijdelijke aanduiding voor inhoud 2"/>
          <p:cNvSpPr>
            <a:spLocks noGrp="1"/>
          </p:cNvSpPr>
          <p:nvPr>
            <p:ph idx="1"/>
          </p:nvPr>
        </p:nvSpPr>
        <p:spPr/>
        <p:txBody>
          <a:bodyPr/>
          <a:lstStyle/>
          <a:p>
            <a:r>
              <a:rPr lang="en-US" noProof="0" smtClean="0"/>
              <a:t>From the Control Panel</a:t>
            </a:r>
          </a:p>
          <a:p>
            <a:pPr lvl="1"/>
            <a:r>
              <a:rPr lang="en-US" noProof="0" smtClean="0"/>
              <a:t>Always notify</a:t>
            </a:r>
          </a:p>
          <a:p>
            <a:pPr lvl="1"/>
            <a:r>
              <a:rPr lang="en-US" noProof="0" smtClean="0"/>
              <a:t>Default</a:t>
            </a:r>
          </a:p>
          <a:p>
            <a:pPr lvl="1"/>
            <a:r>
              <a:rPr lang="en-US" noProof="0" smtClean="0"/>
              <a:t>Do not dim the display</a:t>
            </a:r>
          </a:p>
          <a:p>
            <a:pPr lvl="1"/>
            <a:r>
              <a:rPr lang="en-US" noProof="0" smtClean="0"/>
              <a:t>Never notify</a:t>
            </a:r>
          </a:p>
          <a:p>
            <a:r>
              <a:rPr lang="en-US" noProof="0" smtClean="0"/>
              <a:t>With Group Policy</a:t>
            </a:r>
          </a:p>
          <a:p>
            <a:pPr lvl="1"/>
            <a:r>
              <a:rPr lang="en-US" noProof="0" smtClean="0"/>
              <a:t>More granular controls</a:t>
            </a:r>
            <a:endParaRPr lang="en-US" noProof="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513" y="1546376"/>
            <a:ext cx="5967446"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56337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Configuring UAC in Group Policy</a:t>
            </a:r>
            <a:endParaRPr lang="en-US" noProof="0"/>
          </a:p>
        </p:txBody>
      </p:sp>
      <p:sp>
        <p:nvSpPr>
          <p:cNvPr id="3" name="Tijdelijke aanduiding voor inhoud 2"/>
          <p:cNvSpPr>
            <a:spLocks noGrp="1"/>
          </p:cNvSpPr>
          <p:nvPr>
            <p:ph type="body" sz="quarter" idx="10"/>
          </p:nvPr>
        </p:nvSpPr>
        <p:spPr/>
        <p:txBody>
          <a:bodyPr/>
          <a:lstStyle/>
          <a:p>
            <a:r>
              <a:rPr lang="en-US" noProof="0" smtClean="0"/>
              <a:t>Behaviour for Standard Users</a:t>
            </a:r>
          </a:p>
          <a:p>
            <a:pPr lvl="1"/>
            <a:r>
              <a:rPr lang="en-US" noProof="0" smtClean="0"/>
              <a:t>Deny Access</a:t>
            </a:r>
          </a:p>
          <a:p>
            <a:pPr lvl="1"/>
            <a:r>
              <a:rPr lang="en-US" noProof="0" smtClean="0"/>
              <a:t>Prompt for Credentials</a:t>
            </a:r>
          </a:p>
          <a:p>
            <a:r>
              <a:rPr lang="en-US" noProof="0" smtClean="0"/>
              <a:t>Admin Approval Mode for the built-in Administrator account</a:t>
            </a:r>
          </a:p>
          <a:p>
            <a:r>
              <a:rPr lang="en-US" noProof="0" smtClean="0"/>
              <a:t>For Administrators in Admin Approval Mode</a:t>
            </a:r>
          </a:p>
          <a:p>
            <a:pPr lvl="1"/>
            <a:r>
              <a:rPr lang="en-US" noProof="0" smtClean="0"/>
              <a:t>Prompt for Consent</a:t>
            </a:r>
          </a:p>
          <a:p>
            <a:pPr lvl="1"/>
            <a:r>
              <a:rPr lang="en-US" noProof="0" smtClean="0"/>
              <a:t>Prompt for Credentials</a:t>
            </a:r>
          </a:p>
          <a:p>
            <a:pPr lvl="1"/>
            <a:r>
              <a:rPr lang="en-US" noProof="0" smtClean="0"/>
              <a:t>Elevate without prompting</a:t>
            </a:r>
          </a:p>
          <a:p>
            <a:pPr lvl="2"/>
            <a:r>
              <a:rPr lang="en-US" noProof="0" smtClean="0"/>
              <a:t>Not same as disable UAC!</a:t>
            </a:r>
          </a:p>
          <a:p>
            <a:endParaRPr lang="en-US" noProof="0" smtClean="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9322" y="3984319"/>
            <a:ext cx="6337533" cy="240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5790" y="883584"/>
            <a:ext cx="5154892" cy="20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55654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TENA11_BreakoutSession_Template_16x9_Final</Template>
  <TotalTime>11183</TotalTime>
  <Words>2495</Words>
  <Application>Microsoft Office PowerPoint</Application>
  <PresentationFormat>Custom</PresentationFormat>
  <Paragraphs>339</Paragraphs>
  <Slides>40</Slides>
  <Notes>21</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TENA11_BreakoutSession_Template_16x9_Final_05132011</vt:lpstr>
      <vt:lpstr>1_White with Consolas font for code slides</vt:lpstr>
      <vt:lpstr>Raiders of the Elevated Token: Understanding  User Account Control and Session Isolation  (repeats on May 19 at 1pm)</vt:lpstr>
      <vt:lpstr>Introducing Raymond Comvalius</vt:lpstr>
      <vt:lpstr>Agenda</vt:lpstr>
      <vt:lpstr>Windows User Types</vt:lpstr>
      <vt:lpstr>Standardizing the User Token</vt:lpstr>
      <vt:lpstr>Examining the Access Token</vt:lpstr>
      <vt:lpstr>Consent UI</vt:lpstr>
      <vt:lpstr>Configuring UAC in the Control Panel</vt:lpstr>
      <vt:lpstr>Configuring UAC in Group Policy</vt:lpstr>
      <vt:lpstr>Configuring UAC</vt:lpstr>
      <vt:lpstr>UIAccess Applications</vt:lpstr>
      <vt:lpstr>Remote Assistance and the Secure Desktop</vt:lpstr>
      <vt:lpstr>Integrity Levels</vt:lpstr>
      <vt:lpstr>Standardizing the User Token</vt:lpstr>
      <vt:lpstr>IE protected mode</vt:lpstr>
      <vt:lpstr>IE Broker mechanism</vt:lpstr>
      <vt:lpstr>Integrity Levels</vt:lpstr>
      <vt:lpstr>File Virtualization</vt:lpstr>
      <vt:lpstr>Registry Virtualization</vt:lpstr>
      <vt:lpstr>File &amp; Registry Virtualization</vt:lpstr>
      <vt:lpstr>What defines a UAC state change</vt:lpstr>
      <vt:lpstr>UAC for the Windows OS</vt:lpstr>
      <vt:lpstr>What’s in a name?</vt:lpstr>
      <vt:lpstr>UAC and Manifests</vt:lpstr>
      <vt:lpstr>File names and manifests</vt:lpstr>
      <vt:lpstr>UAC and compatibility settings</vt:lpstr>
      <vt:lpstr>Compatibility Settings</vt:lpstr>
      <vt:lpstr>Does this look familiar?</vt:lpstr>
      <vt:lpstr>Session 0 isolation</vt:lpstr>
      <vt:lpstr>Session 0 isolation</vt:lpstr>
      <vt:lpstr>Why is this?</vt:lpstr>
      <vt:lpstr>Services SID</vt:lpstr>
      <vt:lpstr>TrustedInstaller</vt:lpstr>
      <vt:lpstr>Yes you can!</vt:lpstr>
      <vt:lpstr>Related Content</vt:lpstr>
      <vt:lpstr>Track Resources</vt:lpstr>
      <vt:lpstr>Resources</vt:lpstr>
      <vt:lpstr>PowerPoint Presentation</vt:lpstr>
      <vt:lpstr>PowerPoint Presentation</vt:lpstr>
      <vt:lpstr>PowerPoint Presentation</vt:lpstr>
    </vt:vector>
  </TitlesOfParts>
  <Manager>&lt;Content Manager Name Here&gt;</Manager>
  <Company>Invendows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WCL310: Raiders of the Elevated Token: Understanding User Account Control and Session Isolation (repeats on May 19 at 1pm)</dc:title>
  <dc:subject>Microsoft TechEd North America 2011</dc:subject>
  <dc:creator>Raymond P.L. Comvalius</dc:creator>
  <dc:description>Template: Jordan Cayabyab
Formatting: Sylvia Tedjo, Silver Fox Productions
Event Date: May 16-19, 2011
Event Location: Atlanta
Audience Type:</dc:description>
  <cp:lastModifiedBy>Shows</cp:lastModifiedBy>
  <cp:revision>97</cp:revision>
  <cp:lastPrinted>2010-05-11T05:02:34Z</cp:lastPrinted>
  <dcterms:created xsi:type="dcterms:W3CDTF">2011-03-13T20:47:16Z</dcterms:created>
  <dcterms:modified xsi:type="dcterms:W3CDTF">2011-05-19T12:23:16Z</dcterms:modified>
</cp:coreProperties>
</file>