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54"/>
  </p:notesMasterIdLst>
  <p:handoutMasterIdLst>
    <p:handoutMasterId r:id="rId55"/>
  </p:handoutMasterIdLst>
  <p:sldIdLst>
    <p:sldId id="322" r:id="rId6"/>
    <p:sldId id="335" r:id="rId7"/>
    <p:sldId id="336" r:id="rId8"/>
    <p:sldId id="337" r:id="rId9"/>
    <p:sldId id="339" r:id="rId10"/>
    <p:sldId id="338" r:id="rId11"/>
    <p:sldId id="340" r:id="rId12"/>
    <p:sldId id="343" r:id="rId13"/>
    <p:sldId id="344" r:id="rId14"/>
    <p:sldId id="365" r:id="rId15"/>
    <p:sldId id="341" r:id="rId16"/>
    <p:sldId id="345" r:id="rId17"/>
    <p:sldId id="346" r:id="rId18"/>
    <p:sldId id="342" r:id="rId19"/>
    <p:sldId id="358" r:id="rId20"/>
    <p:sldId id="357" r:id="rId21"/>
    <p:sldId id="366" r:id="rId22"/>
    <p:sldId id="352" r:id="rId23"/>
    <p:sldId id="351" r:id="rId24"/>
    <p:sldId id="348" r:id="rId25"/>
    <p:sldId id="349" r:id="rId26"/>
    <p:sldId id="367" r:id="rId27"/>
    <p:sldId id="347" r:id="rId28"/>
    <p:sldId id="350" r:id="rId29"/>
    <p:sldId id="353" r:id="rId30"/>
    <p:sldId id="354" r:id="rId31"/>
    <p:sldId id="356" r:id="rId32"/>
    <p:sldId id="360" r:id="rId33"/>
    <p:sldId id="361" r:id="rId34"/>
    <p:sldId id="362" r:id="rId35"/>
    <p:sldId id="363" r:id="rId36"/>
    <p:sldId id="368" r:id="rId37"/>
    <p:sldId id="369" r:id="rId38"/>
    <p:sldId id="370" r:id="rId39"/>
    <p:sldId id="371" r:id="rId40"/>
    <p:sldId id="372" r:id="rId41"/>
    <p:sldId id="373" r:id="rId42"/>
    <p:sldId id="374" r:id="rId43"/>
    <p:sldId id="375" r:id="rId44"/>
    <p:sldId id="376" r:id="rId45"/>
    <p:sldId id="377" r:id="rId46"/>
    <p:sldId id="364" r:id="rId47"/>
    <p:sldId id="331" r:id="rId48"/>
    <p:sldId id="379" r:id="rId49"/>
    <p:sldId id="329" r:id="rId50"/>
    <p:sldId id="330" r:id="rId51"/>
    <p:sldId id="334" r:id="rId52"/>
    <p:sldId id="378" r:id="rId5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8123" autoAdjust="0"/>
  </p:normalViewPr>
  <p:slideViewPr>
    <p:cSldViewPr snapToGrid="0">
      <p:cViewPr varScale="1">
        <p:scale>
          <a:sx n="92" d="100"/>
          <a:sy n="92" d="100"/>
        </p:scale>
        <p:origin x="-810"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5:41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5:41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5:41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44011576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00647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5278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557209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27157294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71225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71521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8588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9659258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33365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73204183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313917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622922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508846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9924432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9077037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619481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651713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451796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2514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3582303"/>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72"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1086307"/>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app.eventpoint.com/topic/details/C4E263#showdetail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app.eventpoint.com/topic/details/WCL311#showdetails" TargetMode="External"/><Relationship Id="rId5" Type="http://schemas.openxmlformats.org/officeDocument/2006/relationships/hyperlink" Target="http://app.eventpoint.com/topic/details/VIR311#showdetails" TargetMode="External"/><Relationship Id="rId4" Type="http://schemas.openxmlformats.org/officeDocument/2006/relationships/hyperlink" Target="http://app.eventpoint.com/topic/details/VIR202#showdetails"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0.png"/><Relationship Id="rId5" Type="http://schemas.openxmlformats.org/officeDocument/2006/relationships/hyperlink" Target="http://www.microsoft.com/learning" TargetMode="External"/><Relationship Id="rId10" Type="http://schemas.openxmlformats.org/officeDocument/2006/relationships/image" Target="../media/image29.emf"/><Relationship Id="rId4" Type="http://schemas.openxmlformats.org/officeDocument/2006/relationships/image" Target="../media/image26.png"/><Relationship Id="rId9" Type="http://schemas.openxmlformats.org/officeDocument/2006/relationships/image" Target="../media/image28.png"/><Relationship Id="rId14" Type="http://schemas.microsoft.com/office/2007/relationships/hdphoto" Target="../media/hdphoto1.wdp"/></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Optimizing Group Policy in Virtual Desktop (VDI) Environments</a:t>
            </a:r>
            <a:endParaRPr lang="en-US" sz="3600" dirty="0"/>
          </a:p>
        </p:txBody>
      </p:sp>
      <p:sp>
        <p:nvSpPr>
          <p:cNvPr id="3" name="Subtitle 2"/>
          <p:cNvSpPr>
            <a:spLocks noGrp="1"/>
          </p:cNvSpPr>
          <p:nvPr>
            <p:ph type="subTitle" idx="1"/>
          </p:nvPr>
        </p:nvSpPr>
        <p:spPr/>
        <p:txBody>
          <a:bodyPr/>
          <a:lstStyle/>
          <a:p>
            <a:r>
              <a:rPr lang="en-US" dirty="0" smtClean="0"/>
              <a:t>Darren Mar-Elia</a:t>
            </a:r>
          </a:p>
          <a:p>
            <a:r>
              <a:rPr lang="en-US" dirty="0" smtClean="0"/>
              <a:t>CTO</a:t>
            </a:r>
          </a:p>
          <a:p>
            <a:r>
              <a:rPr lang="en-US" dirty="0" smtClean="0"/>
              <a:t>SDM Software &amp; GPOGUY.COM</a:t>
            </a:r>
            <a:endParaRPr lang="en-US" dirty="0"/>
          </a:p>
        </p:txBody>
      </p:sp>
      <p:sp>
        <p:nvSpPr>
          <p:cNvPr id="4" name="Text Placeholder 3"/>
          <p:cNvSpPr>
            <a:spLocks noGrp="1"/>
          </p:cNvSpPr>
          <p:nvPr>
            <p:ph type="body" sz="quarter" idx="10"/>
          </p:nvPr>
        </p:nvSpPr>
        <p:spPr/>
        <p:txBody>
          <a:bodyPr/>
          <a:lstStyle/>
          <a:p>
            <a:r>
              <a:rPr lang="en-US" dirty="0" smtClean="0"/>
              <a:t>WCL309</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Concerns -- Video</a:t>
            </a:r>
            <a:endParaRPr lang="en-US" dirty="0"/>
          </a:p>
        </p:txBody>
      </p:sp>
      <p:sp>
        <p:nvSpPr>
          <p:cNvPr id="3" name="Text Placeholder 2"/>
          <p:cNvSpPr>
            <a:spLocks noGrp="1"/>
          </p:cNvSpPr>
          <p:nvPr>
            <p:ph type="body" sz="quarter" idx="10"/>
          </p:nvPr>
        </p:nvSpPr>
        <p:spPr/>
        <p:txBody>
          <a:bodyPr/>
          <a:lstStyle/>
          <a:p>
            <a:r>
              <a:rPr lang="en-US" smtClean="0"/>
              <a:t>Access Device you are using (e.g. Thin Client, Windows PC) to connect to VDI instance receives screen, keyboard, mouse, etc. updates</a:t>
            </a:r>
          </a:p>
          <a:p>
            <a:r>
              <a:rPr lang="en-US" smtClean="0"/>
              <a:t>Depending upon what is going on with the VDI instance, and your protocol, this traffic can be very sensitive to network latency</a:t>
            </a:r>
          </a:p>
          <a:p>
            <a:r>
              <a:rPr lang="en-US" smtClean="0"/>
              <a:t>Applications with a lot of graphical activity and multi-media can perform poorly on slow or high-latency links</a:t>
            </a:r>
          </a:p>
          <a:p>
            <a:r>
              <a:rPr lang="en-US" smtClean="0"/>
              <a:t>RDP provides good performance over high-latency links for basic applications. RemoteFX—good for multi-media rich applications on high-speed, low latency links</a:t>
            </a:r>
            <a:endParaRPr lang="en-US" dirty="0"/>
          </a:p>
        </p:txBody>
      </p:sp>
    </p:spTree>
    <p:extLst>
      <p:ext uri="{BB962C8B-B14F-4D97-AF65-F5344CB8AC3E}">
        <p14:creationId xmlns:p14="http://schemas.microsoft.com/office/powerpoint/2010/main" val="149308487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Measuring Disk IOPS for Windows Search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159" y="1151906"/>
            <a:ext cx="8449686" cy="552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0979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Services &amp; Components To Disable for VDI</a:t>
            </a:r>
            <a:endParaRPr lang="en-US" dirty="0"/>
          </a:p>
        </p:txBody>
      </p:sp>
      <p:sp>
        <p:nvSpPr>
          <p:cNvPr id="3" name="Text Placeholder 2"/>
          <p:cNvSpPr>
            <a:spLocks noGrp="1"/>
          </p:cNvSpPr>
          <p:nvPr>
            <p:ph type="body" sz="quarter" idx="10"/>
          </p:nvPr>
        </p:nvSpPr>
        <p:spPr>
          <a:xfrm>
            <a:off x="519112" y="1447799"/>
            <a:ext cx="11149013" cy="4727448"/>
          </a:xfrm>
        </p:spPr>
        <p:txBody>
          <a:bodyPr/>
          <a:lstStyle/>
          <a:p>
            <a:r>
              <a:rPr lang="en-US" b="1" dirty="0" smtClean="0"/>
              <a:t>Defrag</a:t>
            </a:r>
            <a:r>
              <a:rPr lang="en-US" dirty="0" smtClean="0"/>
              <a:t> –this is a scheduled task on Windows 7. Should disable on shared storage, which usually does its own optimizations</a:t>
            </a:r>
          </a:p>
          <a:p>
            <a:r>
              <a:rPr lang="en-US" b="1" dirty="0" smtClean="0"/>
              <a:t>Windows Search</a:t>
            </a:r>
            <a:r>
              <a:rPr lang="en-US" dirty="0" smtClean="0"/>
              <a:t> –depends upon your needs here for indexing disk content</a:t>
            </a:r>
          </a:p>
          <a:p>
            <a:r>
              <a:rPr lang="en-US" b="1" dirty="0" smtClean="0"/>
              <a:t>Windows Update</a:t>
            </a:r>
            <a:r>
              <a:rPr lang="en-US" dirty="0" smtClean="0"/>
              <a:t> – do you need it if you are using non-persistent desktops or managing patching using 3rd party tools</a:t>
            </a:r>
          </a:p>
          <a:p>
            <a:r>
              <a:rPr lang="en-US" b="1" dirty="0" smtClean="0"/>
              <a:t>Windows Defender</a:t>
            </a:r>
            <a:r>
              <a:rPr lang="en-US" dirty="0" smtClean="0"/>
              <a:t> – may not be needed if using 3rd party anti-malware solutions</a:t>
            </a:r>
          </a:p>
        </p:txBody>
      </p:sp>
    </p:spTree>
    <p:extLst>
      <p:ext uri="{BB962C8B-B14F-4D97-AF65-F5344CB8AC3E}">
        <p14:creationId xmlns:p14="http://schemas.microsoft.com/office/powerpoint/2010/main" val="13839350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Services &amp; Components to Disable</a:t>
            </a:r>
            <a:endParaRPr lang="en-US" dirty="0"/>
          </a:p>
        </p:txBody>
      </p:sp>
      <p:sp>
        <p:nvSpPr>
          <p:cNvPr id="3" name="Text Placeholder 2"/>
          <p:cNvSpPr>
            <a:spLocks noGrp="1"/>
          </p:cNvSpPr>
          <p:nvPr>
            <p:ph type="body" sz="quarter" idx="10"/>
          </p:nvPr>
        </p:nvSpPr>
        <p:spPr>
          <a:xfrm>
            <a:off x="519112" y="1447799"/>
            <a:ext cx="11149013" cy="3939540"/>
          </a:xfrm>
        </p:spPr>
        <p:txBody>
          <a:bodyPr/>
          <a:lstStyle/>
          <a:p>
            <a:r>
              <a:rPr lang="en-US" b="1" dirty="0" smtClean="0"/>
              <a:t>System Restore</a:t>
            </a:r>
            <a:r>
              <a:rPr lang="en-US" dirty="0" smtClean="0"/>
              <a:t> – may not be needed, depending upon how you maintain your VDI images</a:t>
            </a:r>
          </a:p>
          <a:p>
            <a:r>
              <a:rPr lang="en-US" b="1" dirty="0" smtClean="0"/>
              <a:t>Offline Files</a:t>
            </a:r>
            <a:r>
              <a:rPr lang="en-US" dirty="0" smtClean="0"/>
              <a:t> – another service where you probably don’t need this for systems running in the data center</a:t>
            </a:r>
          </a:p>
          <a:p>
            <a:r>
              <a:rPr lang="en-US" b="1" dirty="0" err="1" smtClean="0"/>
              <a:t>BitLocker</a:t>
            </a:r>
            <a:r>
              <a:rPr lang="en-US" dirty="0" smtClean="0"/>
              <a:t> – same as Offline Files—probably not needed for data center-based VDI </a:t>
            </a:r>
          </a:p>
          <a:p>
            <a:endParaRPr lang="en-US" dirty="0" smtClean="0"/>
          </a:p>
          <a:p>
            <a:endParaRPr lang="en-US" dirty="0"/>
          </a:p>
        </p:txBody>
      </p:sp>
    </p:spTree>
    <p:extLst>
      <p:ext uri="{BB962C8B-B14F-4D97-AF65-F5344CB8AC3E}">
        <p14:creationId xmlns:p14="http://schemas.microsoft.com/office/powerpoint/2010/main" val="3960269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Group Policy Do for Performance</a:t>
            </a:r>
            <a:endParaRPr lang="en-US" dirty="0"/>
          </a:p>
        </p:txBody>
      </p:sp>
      <p:sp>
        <p:nvSpPr>
          <p:cNvPr id="3" name="Content Placeholder 2"/>
          <p:cNvSpPr>
            <a:spLocks noGrp="1"/>
          </p:cNvSpPr>
          <p:nvPr>
            <p:ph idx="1"/>
          </p:nvPr>
        </p:nvSpPr>
        <p:spPr/>
        <p:txBody>
          <a:bodyPr/>
          <a:lstStyle/>
          <a:p>
            <a:r>
              <a:rPr lang="en-US" smtClean="0"/>
              <a:t>Look to Group Policy for turning off un-needed services</a:t>
            </a:r>
          </a:p>
          <a:p>
            <a:pPr lvl="1"/>
            <a:r>
              <a:rPr lang="en-US" smtClean="0"/>
              <a:t>Either Using Computer Configuration\Policies\Windows Settings\Security Settings\System Services</a:t>
            </a:r>
          </a:p>
          <a:p>
            <a:pPr lvl="1"/>
            <a:r>
              <a:rPr lang="en-US" smtClean="0"/>
              <a:t>Or, GP Preferences, under Computer Configuration\Preferences\Control Panel Settings\Services</a:t>
            </a:r>
          </a:p>
          <a:p>
            <a:r>
              <a:rPr lang="en-US" smtClean="0"/>
              <a:t>GP can also help with disabling components:</a:t>
            </a:r>
          </a:p>
          <a:p>
            <a:pPr lvl="1"/>
            <a:r>
              <a:rPr lang="en-US" smtClean="0"/>
              <a:t>Computer Configuration\Policies\Administrative Templates\System\System Restore\Turn off System Restore</a:t>
            </a:r>
          </a:p>
          <a:p>
            <a:pPr lvl="1"/>
            <a:r>
              <a:rPr lang="en-US" smtClean="0"/>
              <a:t>Computer Configuration\Policies\Administrative Templates\Network\Offline Files\Allow or Disallow use of Offline files feature</a:t>
            </a:r>
          </a:p>
          <a:p>
            <a:pPr lvl="1"/>
            <a:endParaRPr lang="en-US" dirty="0"/>
          </a:p>
        </p:txBody>
      </p:sp>
    </p:spTree>
    <p:extLst>
      <p:ext uri="{BB962C8B-B14F-4D97-AF65-F5344CB8AC3E}">
        <p14:creationId xmlns:p14="http://schemas.microsoft.com/office/powerpoint/2010/main" val="26320069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Disabling Services using Group Policy</a:t>
            </a:r>
            <a:endParaRPr lang="en-US" dirty="0"/>
          </a:p>
        </p:txBody>
      </p:sp>
      <p:sp>
        <p:nvSpPr>
          <p:cNvPr id="7" name="Subtitle 6"/>
          <p:cNvSpPr>
            <a:spLocks noGrp="1"/>
          </p:cNvSpPr>
          <p:nvPr>
            <p:ph type="subTitle" idx="1"/>
          </p:nvPr>
        </p:nvSpPr>
        <p:spPr/>
        <p:txBody>
          <a:bodyPr/>
          <a:lstStyle/>
          <a:p>
            <a:endParaRPr lang="en-US"/>
          </a:p>
        </p:txBody>
      </p:sp>
      <p:sp>
        <p:nvSpPr>
          <p:cNvPr id="4" name="Text Placeholder 3"/>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26120944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Group Policy Performance Tweaks for Video</a:t>
            </a:r>
            <a:endParaRPr lang="en-US" dirty="0"/>
          </a:p>
        </p:txBody>
      </p:sp>
      <p:sp>
        <p:nvSpPr>
          <p:cNvPr id="3" name="Content Placeholder 2"/>
          <p:cNvSpPr>
            <a:spLocks noGrp="1"/>
          </p:cNvSpPr>
          <p:nvPr>
            <p:ph idx="1"/>
          </p:nvPr>
        </p:nvSpPr>
        <p:spPr>
          <a:xfrm>
            <a:off x="519112" y="1447799"/>
            <a:ext cx="11149013" cy="4382738"/>
          </a:xfrm>
        </p:spPr>
        <p:txBody>
          <a:bodyPr/>
          <a:lstStyle/>
          <a:p>
            <a:r>
              <a:rPr lang="en-US" dirty="0" smtClean="0"/>
              <a:t>Lots of knobs you can turn in GP for RDP and </a:t>
            </a:r>
            <a:r>
              <a:rPr lang="en-US" dirty="0" err="1" smtClean="0"/>
              <a:t>RemoteFX</a:t>
            </a:r>
            <a:r>
              <a:rPr lang="en-US" dirty="0" smtClean="0"/>
              <a:t> performance</a:t>
            </a:r>
          </a:p>
          <a:p>
            <a:r>
              <a:rPr lang="en-US" dirty="0" smtClean="0"/>
              <a:t>Look under Computer Configuration\Administrative Templates\Windows Components\Remote </a:t>
            </a:r>
            <a:br>
              <a:rPr lang="en-US" dirty="0" smtClean="0"/>
            </a:br>
            <a:r>
              <a:rPr lang="en-US" dirty="0" smtClean="0"/>
              <a:t>Desktop Services</a:t>
            </a:r>
          </a:p>
          <a:p>
            <a:r>
              <a:rPr lang="en-US" dirty="0" smtClean="0"/>
              <a:t>Particularly within the Remote Session Environment folder</a:t>
            </a:r>
          </a:p>
          <a:p>
            <a:r>
              <a:rPr lang="en-US" dirty="0" smtClean="0"/>
              <a:t>Target these at your VDI VM machines accounts in AD to control behavior.</a:t>
            </a:r>
          </a:p>
          <a:p>
            <a:endParaRPr lang="en-US" dirty="0"/>
          </a:p>
        </p:txBody>
      </p:sp>
    </p:spTree>
    <p:extLst>
      <p:ext uri="{BB962C8B-B14F-4D97-AF65-F5344CB8AC3E}">
        <p14:creationId xmlns:p14="http://schemas.microsoft.com/office/powerpoint/2010/main" val="314231649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Modifying Remote Session Behavior</a:t>
            </a:r>
            <a:endParaRPr lang="en-US" dirty="0"/>
          </a:p>
        </p:txBody>
      </p:sp>
      <p:pic>
        <p:nvPicPr>
          <p:cNvPr id="102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276" y="1229710"/>
            <a:ext cx="10344150"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03269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Settings to Consider</a:t>
            </a:r>
            <a:endParaRPr lang="en-US" dirty="0"/>
          </a:p>
        </p:txBody>
      </p:sp>
      <p:sp>
        <p:nvSpPr>
          <p:cNvPr id="3" name="Content Placeholder 2"/>
          <p:cNvSpPr>
            <a:spLocks noGrp="1"/>
          </p:cNvSpPr>
          <p:nvPr>
            <p:ph idx="1"/>
          </p:nvPr>
        </p:nvSpPr>
        <p:spPr>
          <a:xfrm>
            <a:off x="519112" y="1447799"/>
            <a:ext cx="11149013" cy="4727448"/>
          </a:xfrm>
        </p:spPr>
        <p:txBody>
          <a:bodyPr/>
          <a:lstStyle/>
          <a:p>
            <a:r>
              <a:rPr lang="en-US" dirty="0" smtClean="0"/>
              <a:t>If your users are using Outlook &amp; Exchange, consider turning off Exchange Cached Mode, which is likely not needed on VDI and can cause unneeded disk writes</a:t>
            </a:r>
          </a:p>
          <a:p>
            <a:r>
              <a:rPr lang="en-US" dirty="0" smtClean="0"/>
              <a:t>Can be turned off using GP &amp; Administrative Templates </a:t>
            </a:r>
            <a:br>
              <a:rPr lang="en-US" dirty="0" smtClean="0"/>
            </a:br>
            <a:r>
              <a:rPr lang="en-US" dirty="0" smtClean="0"/>
              <a:t>for Office</a:t>
            </a:r>
          </a:p>
          <a:p>
            <a:pPr lvl="1"/>
            <a:r>
              <a:rPr lang="en-US" dirty="0" smtClean="0"/>
              <a:t>For example, in Office 2010, It’s under User Configuration\Policies\Administrative Templates\Microsoft Outlook 2010\Account Settings\Exchange\Cached Exchange Mode\Use Cached Exchange Mode for new and existing </a:t>
            </a:r>
            <a:br>
              <a:rPr lang="en-US" dirty="0" smtClean="0"/>
            </a:br>
            <a:r>
              <a:rPr lang="en-US" dirty="0" smtClean="0"/>
              <a:t>Outlook profiles – you can DISABLE this policy to disable Outlook caching.</a:t>
            </a:r>
            <a:endParaRPr lang="en-US" dirty="0"/>
          </a:p>
        </p:txBody>
      </p:sp>
    </p:spTree>
    <p:extLst>
      <p:ext uri="{BB962C8B-B14F-4D97-AF65-F5344CB8AC3E}">
        <p14:creationId xmlns:p14="http://schemas.microsoft.com/office/powerpoint/2010/main" val="41118570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Group Policy Settings to Avoid</a:t>
            </a:r>
            <a:endParaRPr lang="en-US" dirty="0"/>
          </a:p>
        </p:txBody>
      </p:sp>
      <p:sp>
        <p:nvSpPr>
          <p:cNvPr id="3" name="Content Placeholder 2"/>
          <p:cNvSpPr>
            <a:spLocks noGrp="1"/>
          </p:cNvSpPr>
          <p:nvPr>
            <p:ph idx="1"/>
          </p:nvPr>
        </p:nvSpPr>
        <p:spPr/>
        <p:txBody>
          <a:bodyPr/>
          <a:lstStyle/>
          <a:p>
            <a:r>
              <a:rPr lang="en-US" smtClean="0"/>
              <a:t>Avoid settings that cause a lot of unnecessary disk activity</a:t>
            </a:r>
          </a:p>
          <a:p>
            <a:pPr lvl="1"/>
            <a:r>
              <a:rPr lang="en-US" smtClean="0"/>
              <a:t>Computer Configuration\Policies\Windows Settings\Security Settings\File System or Registry </a:t>
            </a:r>
          </a:p>
          <a:p>
            <a:pPr lvl="1"/>
            <a:r>
              <a:rPr lang="en-US" smtClean="0"/>
              <a:t>These policies let you re-permission file folders or registry keys</a:t>
            </a:r>
          </a:p>
          <a:p>
            <a:pPr lvl="1"/>
            <a:r>
              <a:rPr lang="en-US" smtClean="0"/>
              <a:t>Run every 16 hours regardless of what has changed in the GP environment</a:t>
            </a:r>
          </a:p>
          <a:p>
            <a:pPr lvl="1"/>
            <a:r>
              <a:rPr lang="en-US" smtClean="0"/>
              <a:t>If you’re trying to permission large trees of file or registry resources, can be very disk-write-intensive</a:t>
            </a:r>
          </a:p>
          <a:p>
            <a:pPr lvl="1"/>
            <a:r>
              <a:rPr lang="en-US" smtClean="0"/>
              <a:t>Probably better to do this using a one time utility such as Secedit.exe, within your base image</a:t>
            </a:r>
            <a:endParaRPr lang="en-US" dirty="0"/>
          </a:p>
        </p:txBody>
      </p:sp>
    </p:spTree>
    <p:extLst>
      <p:ext uri="{BB962C8B-B14F-4D97-AF65-F5344CB8AC3E}">
        <p14:creationId xmlns:p14="http://schemas.microsoft.com/office/powerpoint/2010/main" val="24792912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What’s so special about Virtual Desktops?</a:t>
            </a:r>
          </a:p>
          <a:p>
            <a:r>
              <a:rPr lang="en-US" smtClean="0"/>
              <a:t>GPO design considerations for VDI</a:t>
            </a:r>
          </a:p>
          <a:p>
            <a:r>
              <a:rPr lang="en-US" smtClean="0"/>
              <a:t>GPO Settings that impact VDI performance</a:t>
            </a:r>
          </a:p>
          <a:p>
            <a:r>
              <a:rPr lang="en-US" smtClean="0"/>
              <a:t>Use of Loopback (when does it make sense)</a:t>
            </a:r>
          </a:p>
          <a:p>
            <a:r>
              <a:rPr lang="en-US" smtClean="0"/>
              <a:t>Image considerations with GPOs</a:t>
            </a:r>
          </a:p>
          <a:p>
            <a:r>
              <a:rPr lang="en-US" smtClean="0"/>
              <a:t>User State Virtualization and VDI</a:t>
            </a:r>
          </a:p>
          <a:p>
            <a:endParaRPr lang="en-US" dirty="0"/>
          </a:p>
        </p:txBody>
      </p:sp>
    </p:spTree>
    <p:extLst>
      <p:ext uri="{BB962C8B-B14F-4D97-AF65-F5344CB8AC3E}">
        <p14:creationId xmlns:p14="http://schemas.microsoft.com/office/powerpoint/2010/main" val="194015303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Other Settings That Impact Performance</a:t>
            </a:r>
            <a:endParaRPr lang="en-US" dirty="0"/>
          </a:p>
        </p:txBody>
      </p:sp>
      <p:sp>
        <p:nvSpPr>
          <p:cNvPr id="6" name="Text Placeholder 5"/>
          <p:cNvSpPr>
            <a:spLocks noGrp="1"/>
          </p:cNvSpPr>
          <p:nvPr>
            <p:ph type="body" sz="quarter" idx="10"/>
          </p:nvPr>
        </p:nvSpPr>
        <p:spPr/>
        <p:txBody>
          <a:bodyPr/>
          <a:lstStyle/>
          <a:p>
            <a:r>
              <a:rPr lang="en-US" smtClean="0"/>
              <a:t>Be mindful of per-user settings that could cause bad behavior in VDI systems</a:t>
            </a:r>
          </a:p>
          <a:p>
            <a:pPr lvl="1"/>
            <a:r>
              <a:rPr lang="en-US" smtClean="0"/>
              <a:t>Some screensavers can burn a lot of CPU cycles; you can force a blank screensaver using User Configuration\Policies\Administrative Templates\Control Panel\Personalization\Force Specific Screen Saver</a:t>
            </a:r>
          </a:p>
          <a:p>
            <a:pPr lvl="1"/>
            <a:r>
              <a:rPr lang="en-US" smtClean="0"/>
              <a:t>Visual effects that can impact client access device performance…</a:t>
            </a:r>
          </a:p>
          <a:p>
            <a:pPr lvl="2"/>
            <a:r>
              <a:rPr lang="en-US" smtClean="0"/>
              <a:t>The more things that are going on visually, the more bandwidth RDP or whatever client access protocol you are using has to handle</a:t>
            </a:r>
            <a:endParaRPr lang="en-US" dirty="0" smtClean="0"/>
          </a:p>
        </p:txBody>
      </p:sp>
    </p:spTree>
    <p:extLst>
      <p:ext uri="{BB962C8B-B14F-4D97-AF65-F5344CB8AC3E}">
        <p14:creationId xmlns:p14="http://schemas.microsoft.com/office/powerpoint/2010/main" val="328374360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Visual Effects Adjustments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033" y="1183564"/>
            <a:ext cx="359092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9804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Granting Access to VDI Systems Using GP</a:t>
            </a:r>
            <a:endParaRPr lang="en-US" dirty="0"/>
          </a:p>
        </p:txBody>
      </p:sp>
      <p:sp>
        <p:nvSpPr>
          <p:cNvPr id="3" name="Text Placeholder 2"/>
          <p:cNvSpPr>
            <a:spLocks noGrp="1"/>
          </p:cNvSpPr>
          <p:nvPr>
            <p:ph type="body" sz="quarter" idx="10"/>
          </p:nvPr>
        </p:nvSpPr>
        <p:spPr/>
        <p:txBody>
          <a:bodyPr/>
          <a:lstStyle/>
          <a:p>
            <a:r>
              <a:rPr lang="en-US" smtClean="0"/>
              <a:t>If you’re using RDP, you’ll need allow your users the ability to remote desktop to your VDI instances</a:t>
            </a:r>
          </a:p>
          <a:p>
            <a:r>
              <a:rPr lang="en-US" smtClean="0"/>
              <a:t>Group Policy can help, using either Restricted Groups policy or Group Policy Preferences to add users to the local “Remote Desktop Users” group</a:t>
            </a:r>
          </a:p>
          <a:p>
            <a:pPr lvl="1"/>
            <a:r>
              <a:rPr lang="en-US" smtClean="0"/>
              <a:t>Computer Configuration\Policies\Windows Settings\Security Settings\Restricted Groups</a:t>
            </a:r>
          </a:p>
          <a:p>
            <a:pPr lvl="1"/>
            <a:r>
              <a:rPr lang="en-US" smtClean="0"/>
              <a:t>Computer Configuration\Preferences\Control Panel Settings\Local Users and Groups</a:t>
            </a:r>
            <a:endParaRPr lang="en-US" dirty="0"/>
          </a:p>
        </p:txBody>
      </p:sp>
    </p:spTree>
    <p:extLst>
      <p:ext uri="{BB962C8B-B14F-4D97-AF65-F5344CB8AC3E}">
        <p14:creationId xmlns:p14="http://schemas.microsoft.com/office/powerpoint/2010/main" val="396092486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smtClean="0"/>
              <a:t>Using Group Policy to Manage VDI Performance &amp; Experience</a:t>
            </a:r>
            <a:br>
              <a:rPr lang="en-US" smtClean="0"/>
            </a:br>
            <a:endParaRPr lang="en-US" dirty="0"/>
          </a:p>
        </p:txBody>
      </p:sp>
      <p:sp>
        <p:nvSpPr>
          <p:cNvPr id="4" name="Subtitle 3"/>
          <p:cNvSpPr>
            <a:spLocks noGrp="1"/>
          </p:cNvSpPr>
          <p:nvPr>
            <p:ph type="subTitle" idx="1"/>
          </p:nvPr>
        </p:nvSpPr>
        <p:spPr/>
        <p:txBody>
          <a:bodyPr/>
          <a:lstStyle/>
          <a:p>
            <a:endParaRPr lang="en-US"/>
          </a:p>
        </p:txBody>
      </p:sp>
      <p:sp>
        <p:nvSpPr>
          <p:cNvPr id="16" name="Text Placeholder 15"/>
          <p:cNvSpPr>
            <a:spLocks noGrp="1"/>
          </p:cNvSpPr>
          <p:nvPr>
            <p:ph type="body" sz="quarter" idx="10"/>
          </p:nvPr>
        </p:nvSpPr>
        <p:spPr/>
        <p:txBody>
          <a:bodyPr/>
          <a:lstStyle/>
          <a:p>
            <a:r>
              <a:rPr lang="en-US" smtClean="0"/>
              <a:t>Demo</a:t>
            </a:r>
            <a:endParaRPr lang="en-US" dirty="0"/>
          </a:p>
        </p:txBody>
      </p:sp>
    </p:spTree>
    <p:extLst>
      <p:ext uri="{BB962C8B-B14F-4D97-AF65-F5344CB8AC3E}">
        <p14:creationId xmlns:p14="http://schemas.microsoft.com/office/powerpoint/2010/main" val="5270017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Using Loopback for VDI</a:t>
            </a:r>
            <a:endParaRPr lang="en-US" dirty="0"/>
          </a:p>
        </p:txBody>
      </p:sp>
      <p:sp>
        <p:nvSpPr>
          <p:cNvPr id="6" name="Text Placeholder 5"/>
          <p:cNvSpPr>
            <a:spLocks noGrp="1"/>
          </p:cNvSpPr>
          <p:nvPr>
            <p:ph type="body" sz="quarter" idx="10"/>
          </p:nvPr>
        </p:nvSpPr>
        <p:spPr/>
        <p:txBody>
          <a:bodyPr/>
          <a:lstStyle/>
          <a:p>
            <a:r>
              <a:rPr lang="en-US" smtClean="0"/>
              <a:t>What is Loopback?</a:t>
            </a:r>
          </a:p>
          <a:p>
            <a:pPr lvl="1"/>
            <a:r>
              <a:rPr lang="en-US" smtClean="0"/>
              <a:t>Lets you configure Group Policy for particular computers such that any use that logs into those computers get a specific, non-standard set of user policies applied to them.</a:t>
            </a:r>
          </a:p>
          <a:p>
            <a:pPr lvl="1"/>
            <a:r>
              <a:rPr lang="en-US" smtClean="0"/>
              <a:t>Enabled under Computer Configuration\Policies\Administrative Templates\System\Group Policy\User Group Policy Loopback Processing Mode</a:t>
            </a:r>
          </a:p>
          <a:p>
            <a:pPr lvl="1"/>
            <a:r>
              <a:rPr lang="en-US" smtClean="0"/>
              <a:t>Comes in two flavors—merge &amp; replace ; replace is probably good for most situations</a:t>
            </a:r>
            <a:endParaRPr lang="en-US" dirty="0"/>
          </a:p>
        </p:txBody>
      </p:sp>
    </p:spTree>
    <p:extLst>
      <p:ext uri="{BB962C8B-B14F-4D97-AF65-F5344CB8AC3E}">
        <p14:creationId xmlns:p14="http://schemas.microsoft.com/office/powerpoint/2010/main" val="297208608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Using Loopback for VDI</a:t>
            </a:r>
            <a:endParaRPr lang="en-US" dirty="0"/>
          </a:p>
        </p:txBody>
      </p:sp>
      <p:sp>
        <p:nvSpPr>
          <p:cNvPr id="7" name="Text Placeholder 6"/>
          <p:cNvSpPr>
            <a:spLocks noGrp="1"/>
          </p:cNvSpPr>
          <p:nvPr>
            <p:ph type="body" sz="quarter" idx="10"/>
          </p:nvPr>
        </p:nvSpPr>
        <p:spPr>
          <a:xfrm>
            <a:off x="519112" y="1447799"/>
            <a:ext cx="11149013" cy="3557897"/>
          </a:xfrm>
        </p:spPr>
        <p:txBody>
          <a:bodyPr/>
          <a:lstStyle/>
          <a:p>
            <a:r>
              <a:rPr lang="en-US" dirty="0" smtClean="0"/>
              <a:t>When Does it Make Sense?</a:t>
            </a:r>
          </a:p>
          <a:p>
            <a:pPr lvl="1"/>
            <a:r>
              <a:rPr lang="en-US" dirty="0" smtClean="0"/>
              <a:t>If your users who use VDI switch between physical and </a:t>
            </a:r>
            <a:br>
              <a:rPr lang="en-US" dirty="0" smtClean="0"/>
            </a:br>
            <a:r>
              <a:rPr lang="en-US" dirty="0" smtClean="0"/>
              <a:t>virtual desktops</a:t>
            </a:r>
          </a:p>
          <a:p>
            <a:pPr lvl="1"/>
            <a:r>
              <a:rPr lang="en-US" dirty="0" smtClean="0"/>
              <a:t>To ensure that certain per-user policies are always in place </a:t>
            </a:r>
            <a:br>
              <a:rPr lang="en-US" dirty="0" smtClean="0"/>
            </a:br>
            <a:r>
              <a:rPr lang="en-US" dirty="0" smtClean="0"/>
              <a:t>for VDI systems </a:t>
            </a:r>
          </a:p>
          <a:p>
            <a:pPr lvl="2"/>
            <a:r>
              <a:rPr lang="en-US" dirty="0" smtClean="0"/>
              <a:t>(e.g. screen savers, Exchange cached-mode, etc.)</a:t>
            </a:r>
          </a:p>
          <a:p>
            <a:r>
              <a:rPr lang="en-US" dirty="0" smtClean="0"/>
              <a:t>Easy to manage if all of your VDI systems are in their </a:t>
            </a:r>
            <a:br>
              <a:rPr lang="en-US" dirty="0" smtClean="0"/>
            </a:br>
            <a:r>
              <a:rPr lang="en-US" dirty="0" smtClean="0"/>
              <a:t>own OU.</a:t>
            </a:r>
            <a:endParaRPr lang="en-US" dirty="0"/>
          </a:p>
        </p:txBody>
      </p:sp>
    </p:spTree>
    <p:extLst>
      <p:ext uri="{BB962C8B-B14F-4D97-AF65-F5344CB8AC3E}">
        <p14:creationId xmlns:p14="http://schemas.microsoft.com/office/powerpoint/2010/main" val="23360229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Implementing Loopback for VDI</a:t>
            </a:r>
            <a:endParaRPr lang="en-US" dirty="0"/>
          </a:p>
        </p:txBody>
      </p:sp>
      <p:sp>
        <p:nvSpPr>
          <p:cNvPr id="3" name="Text Placeholder 2"/>
          <p:cNvSpPr>
            <a:spLocks noGrp="1"/>
          </p:cNvSpPr>
          <p:nvPr>
            <p:ph type="body" sz="quarter" idx="10"/>
          </p:nvPr>
        </p:nvSpPr>
        <p:spPr/>
        <p:txBody>
          <a:bodyPr/>
          <a:lstStyle/>
          <a:p>
            <a:r>
              <a:rPr lang="en-US" smtClean="0"/>
              <a:t>Step 1: Create “Loopback GPO” that enables loopback processing (Merge or Replace)</a:t>
            </a:r>
          </a:p>
          <a:p>
            <a:r>
              <a:rPr lang="en-US" smtClean="0"/>
              <a:t>Step 2: Define per-user optimizations within Loopback GPO</a:t>
            </a:r>
          </a:p>
          <a:p>
            <a:r>
              <a:rPr lang="en-US" smtClean="0"/>
              <a:t>Step 3: Link Loopback GPO to the “VDI” OU—users log on and get per-user optimizations </a:t>
            </a:r>
            <a:endParaRPr lang="en-US" dirty="0"/>
          </a:p>
        </p:txBody>
      </p:sp>
    </p:spTree>
    <p:extLst>
      <p:ext uri="{BB962C8B-B14F-4D97-AF65-F5344CB8AC3E}">
        <p14:creationId xmlns:p14="http://schemas.microsoft.com/office/powerpoint/2010/main" val="42869460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mtClean="0"/>
              <a:t>Demo</a:t>
            </a:r>
            <a:endParaRPr lang="en-US" dirty="0"/>
          </a:p>
        </p:txBody>
      </p:sp>
      <p:sp>
        <p:nvSpPr>
          <p:cNvPr id="3" name="Title 2"/>
          <p:cNvSpPr>
            <a:spLocks noGrp="1"/>
          </p:cNvSpPr>
          <p:nvPr>
            <p:ph type="ctrTitle"/>
          </p:nvPr>
        </p:nvSpPr>
        <p:spPr/>
        <p:txBody>
          <a:bodyPr/>
          <a:lstStyle/>
          <a:p>
            <a:r>
              <a:rPr lang="en-US" smtClean="0"/>
              <a:t>Implementing GP Loopback for VDI</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025236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VDI Imaging and Group Policy</a:t>
            </a:r>
            <a:endParaRPr lang="en-US" dirty="0"/>
          </a:p>
        </p:txBody>
      </p:sp>
      <p:sp>
        <p:nvSpPr>
          <p:cNvPr id="3" name="Text Placeholder 2"/>
          <p:cNvSpPr>
            <a:spLocks noGrp="1"/>
          </p:cNvSpPr>
          <p:nvPr>
            <p:ph type="body" sz="quarter" idx="10"/>
          </p:nvPr>
        </p:nvSpPr>
        <p:spPr/>
        <p:txBody>
          <a:bodyPr/>
          <a:lstStyle/>
          <a:p>
            <a:r>
              <a:rPr lang="en-US" smtClean="0"/>
              <a:t>When creating your VDI templates—you have a couple considerations related to GP</a:t>
            </a:r>
          </a:p>
          <a:p>
            <a:pPr lvl="1"/>
            <a:r>
              <a:rPr lang="en-US" smtClean="0"/>
              <a:t>Are you creating your “golden images” on domain-joined machines? If so, are they getting Group Policy?</a:t>
            </a:r>
          </a:p>
          <a:p>
            <a:pPr lvl="1"/>
            <a:r>
              <a:rPr lang="en-US" smtClean="0"/>
              <a:t>Some policies (e.g. Security Policy) tattoo a system’s configuration. If that happens, is it desirable for all of your VDI systems based on that template?</a:t>
            </a:r>
          </a:p>
          <a:p>
            <a:pPr lvl="1"/>
            <a:r>
              <a:rPr lang="en-US" smtClean="0"/>
              <a:t>In Windows 7, there is no 100% method for reverting a system’s security configuration back to the default in-the-box state</a:t>
            </a:r>
          </a:p>
          <a:p>
            <a:pPr lvl="1"/>
            <a:r>
              <a:rPr lang="en-US" smtClean="0"/>
              <a:t>Persistent vs. non-persistent desktops may have different requirements</a:t>
            </a:r>
          </a:p>
          <a:p>
            <a:pPr lvl="1"/>
            <a:endParaRPr lang="en-US" dirty="0"/>
          </a:p>
        </p:txBody>
      </p:sp>
    </p:spTree>
    <p:extLst>
      <p:ext uri="{BB962C8B-B14F-4D97-AF65-F5344CB8AC3E}">
        <p14:creationId xmlns:p14="http://schemas.microsoft.com/office/powerpoint/2010/main" val="383324149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 for non-Persistent VDI and GP</a:t>
            </a:r>
            <a:endParaRPr lang="en-US" dirty="0"/>
          </a:p>
        </p:txBody>
      </p:sp>
      <p:sp>
        <p:nvSpPr>
          <p:cNvPr id="3" name="Text Placeholder 2"/>
          <p:cNvSpPr>
            <a:spLocks noGrp="1"/>
          </p:cNvSpPr>
          <p:nvPr>
            <p:ph type="body" sz="quarter" idx="10"/>
          </p:nvPr>
        </p:nvSpPr>
        <p:spPr/>
        <p:txBody>
          <a:bodyPr/>
          <a:lstStyle/>
          <a:p>
            <a:r>
              <a:rPr lang="en-US" smtClean="0"/>
              <a:t>If you’re creating non-persistent virtual desktops, then having GP setting “pre-baked” into your template is probably a good thing. </a:t>
            </a:r>
          </a:p>
          <a:p>
            <a:pPr lvl="1"/>
            <a:r>
              <a:rPr lang="en-US" smtClean="0"/>
              <a:t>Create the image in the domain, let it process policy as normal and then prepare your image as your template with GP settings</a:t>
            </a:r>
          </a:p>
          <a:p>
            <a:pPr lvl="1"/>
            <a:r>
              <a:rPr lang="en-US" smtClean="0"/>
              <a:t>Each time a new VM is created it will have the correct  “starting” settings and will get new ones through the normal GP processes</a:t>
            </a:r>
            <a:endParaRPr lang="en-US" dirty="0" smtClean="0"/>
          </a:p>
        </p:txBody>
      </p:sp>
    </p:spTree>
    <p:extLst>
      <p:ext uri="{BB962C8B-B14F-4D97-AF65-F5344CB8AC3E}">
        <p14:creationId xmlns:p14="http://schemas.microsoft.com/office/powerpoint/2010/main" val="93895465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 Desktop Infrastructure (VDI) Defined</a:t>
            </a:r>
            <a:endParaRPr lang="en-US" dirty="0"/>
          </a:p>
        </p:txBody>
      </p:sp>
      <p:sp>
        <p:nvSpPr>
          <p:cNvPr id="3" name="Content Placeholder 2"/>
          <p:cNvSpPr>
            <a:spLocks noGrp="1"/>
          </p:cNvSpPr>
          <p:nvPr>
            <p:ph idx="1"/>
          </p:nvPr>
        </p:nvSpPr>
        <p:spPr/>
        <p:txBody>
          <a:bodyPr/>
          <a:lstStyle/>
          <a:p>
            <a:r>
              <a:rPr lang="en-US" smtClean="0"/>
              <a:t>Desktop PC (e.g. Windows 7 PC) running in a VM on a Hypervisor (e.g. Hyper-V Host)</a:t>
            </a:r>
          </a:p>
          <a:p>
            <a:r>
              <a:rPr lang="en-US" smtClean="0"/>
              <a:t>Remote “access device” accessing that virtual PC using a remoting protocol (RDP/RemoteFX, Citrix HDX, etc.)</a:t>
            </a:r>
          </a:p>
          <a:p>
            <a:r>
              <a:rPr lang="en-US" smtClean="0"/>
              <a:t>Connection Broker (directs user requests for virtual desktop resources to the appropriate “pool” of VMs)</a:t>
            </a:r>
            <a:endParaRPr lang="en-US" dirty="0" smtClean="0"/>
          </a:p>
        </p:txBody>
      </p:sp>
    </p:spTree>
    <p:extLst>
      <p:ext uri="{BB962C8B-B14F-4D97-AF65-F5344CB8AC3E}">
        <p14:creationId xmlns:p14="http://schemas.microsoft.com/office/powerpoint/2010/main" val="255171437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 for Persistent VDI &amp; GP</a:t>
            </a:r>
            <a:endParaRPr lang="en-US" dirty="0"/>
          </a:p>
        </p:txBody>
      </p:sp>
      <p:sp>
        <p:nvSpPr>
          <p:cNvPr id="3" name="Text Placeholder 2"/>
          <p:cNvSpPr>
            <a:spLocks noGrp="1"/>
          </p:cNvSpPr>
          <p:nvPr>
            <p:ph type="body" sz="quarter" idx="10"/>
          </p:nvPr>
        </p:nvSpPr>
        <p:spPr>
          <a:xfrm>
            <a:off x="519112" y="1447799"/>
            <a:ext cx="11149013" cy="1748171"/>
          </a:xfrm>
        </p:spPr>
        <p:txBody>
          <a:bodyPr/>
          <a:lstStyle/>
          <a:p>
            <a:r>
              <a:rPr lang="en-US" dirty="0" smtClean="0"/>
              <a:t>Different user populations (with different GP requirements) sharing an image should get an image clear of GP settings</a:t>
            </a:r>
          </a:p>
          <a:p>
            <a:pPr lvl="1"/>
            <a:r>
              <a:rPr lang="en-US" dirty="0" smtClean="0"/>
              <a:t>Let them receive GP settings normally after their </a:t>
            </a:r>
            <a:br>
              <a:rPr lang="en-US" dirty="0" smtClean="0"/>
            </a:br>
            <a:r>
              <a:rPr lang="en-US" dirty="0" smtClean="0"/>
              <a:t>VM is provisioned</a:t>
            </a:r>
          </a:p>
        </p:txBody>
      </p:sp>
    </p:spTree>
    <p:extLst>
      <p:ext uri="{BB962C8B-B14F-4D97-AF65-F5344CB8AC3E}">
        <p14:creationId xmlns:p14="http://schemas.microsoft.com/office/powerpoint/2010/main" val="375909837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Path to Creating a GP-Free Persistent Image</a:t>
            </a:r>
            <a:endParaRPr lang="en-US" dirty="0"/>
          </a:p>
        </p:txBody>
      </p:sp>
      <p:sp>
        <p:nvSpPr>
          <p:cNvPr id="3" name="Text Placeholder 2"/>
          <p:cNvSpPr>
            <a:spLocks noGrp="1"/>
          </p:cNvSpPr>
          <p:nvPr>
            <p:ph type="body" sz="quarter" idx="10"/>
          </p:nvPr>
        </p:nvSpPr>
        <p:spPr/>
        <p:txBody>
          <a:bodyPr/>
          <a:lstStyle/>
          <a:p>
            <a:r>
              <a:rPr lang="en-US" smtClean="0"/>
              <a:t>Create a “staging” OU, with the “Block Inheritance” flag set. </a:t>
            </a:r>
          </a:p>
          <a:p>
            <a:r>
              <a:rPr lang="en-US" smtClean="0"/>
              <a:t>If you can, build your image in the staging OU to prevent any per-computer policies from being applied.</a:t>
            </a:r>
          </a:p>
          <a:p>
            <a:r>
              <a:rPr lang="en-US" smtClean="0"/>
              <a:t>If you need to build your image in another OU, then move your image master machine to the staging OU and do a gpupdate /force to ensure that any policies that don’t tattoo, are removed</a:t>
            </a:r>
          </a:p>
          <a:p>
            <a:r>
              <a:rPr lang="en-US" smtClean="0"/>
              <a:t>Tattooed policies will remain but can be overwritten through normal GP processing</a:t>
            </a:r>
            <a:endParaRPr lang="en-US" dirty="0"/>
          </a:p>
        </p:txBody>
      </p:sp>
    </p:spTree>
    <p:extLst>
      <p:ext uri="{BB962C8B-B14F-4D97-AF65-F5344CB8AC3E}">
        <p14:creationId xmlns:p14="http://schemas.microsoft.com/office/powerpoint/2010/main" val="132050757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State Virtualization &amp; VDI</a:t>
            </a:r>
            <a:endParaRPr lang="en-US" dirty="0"/>
          </a:p>
        </p:txBody>
      </p:sp>
      <p:sp>
        <p:nvSpPr>
          <p:cNvPr id="3" name="Text Placeholder 2"/>
          <p:cNvSpPr>
            <a:spLocks noGrp="1"/>
          </p:cNvSpPr>
          <p:nvPr>
            <p:ph type="body" sz="quarter" idx="10"/>
          </p:nvPr>
        </p:nvSpPr>
        <p:spPr/>
        <p:txBody>
          <a:bodyPr/>
          <a:lstStyle/>
          <a:p>
            <a:r>
              <a:rPr lang="en-US" smtClean="0"/>
              <a:t>User State Virtualization—the process of separating user settings and data from a particular OS image</a:t>
            </a:r>
          </a:p>
          <a:p>
            <a:r>
              <a:rPr lang="en-US" smtClean="0"/>
              <a:t>Especially useful in VDI with non-persistent desktops</a:t>
            </a:r>
          </a:p>
          <a:p>
            <a:r>
              <a:rPr lang="en-US" smtClean="0"/>
              <a:t>Composed two key Windows 7 technologies:</a:t>
            </a:r>
          </a:p>
          <a:p>
            <a:pPr lvl="1"/>
            <a:r>
              <a:rPr lang="en-US" smtClean="0"/>
              <a:t>Roaming User Profiles</a:t>
            </a:r>
          </a:p>
          <a:p>
            <a:pPr lvl="1"/>
            <a:r>
              <a:rPr lang="en-US" smtClean="0"/>
              <a:t>Folder Redirection</a:t>
            </a:r>
          </a:p>
          <a:p>
            <a:r>
              <a:rPr lang="en-US" smtClean="0"/>
              <a:t>Group Policy is the key management tool for enabling these technologies</a:t>
            </a:r>
            <a:endParaRPr lang="en-US" dirty="0" smtClean="0"/>
          </a:p>
        </p:txBody>
      </p:sp>
    </p:spTree>
    <p:extLst>
      <p:ext uri="{BB962C8B-B14F-4D97-AF65-F5344CB8AC3E}">
        <p14:creationId xmlns:p14="http://schemas.microsoft.com/office/powerpoint/2010/main" val="223301263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User State Virtualization and Group Policy</a:t>
            </a:r>
            <a:endParaRPr lang="en-US" dirty="0"/>
          </a:p>
        </p:txBody>
      </p:sp>
      <p:sp>
        <p:nvSpPr>
          <p:cNvPr id="3" name="Text Placeholder 2"/>
          <p:cNvSpPr>
            <a:spLocks noGrp="1"/>
          </p:cNvSpPr>
          <p:nvPr>
            <p:ph type="body" sz="quarter" idx="10"/>
          </p:nvPr>
        </p:nvSpPr>
        <p:spPr/>
        <p:txBody>
          <a:bodyPr/>
          <a:lstStyle/>
          <a:p>
            <a:r>
              <a:rPr lang="en-US" smtClean="0"/>
              <a:t>The goal is to de-couple as much of the user’s settings and data from a single machine as possible</a:t>
            </a:r>
          </a:p>
          <a:p>
            <a:r>
              <a:rPr lang="en-US" smtClean="0"/>
              <a:t>Roaming Profiles are enabled by setting a profile path on the user’s AD user object</a:t>
            </a:r>
            <a:endParaRPr lang="en-US" dirty="0"/>
          </a:p>
        </p:txBody>
      </p:sp>
    </p:spTree>
    <p:extLst>
      <p:ext uri="{BB962C8B-B14F-4D97-AF65-F5344CB8AC3E}">
        <p14:creationId xmlns:p14="http://schemas.microsoft.com/office/powerpoint/2010/main" val="53455687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Defining a Roaming Profile Path</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822" y="1287955"/>
            <a:ext cx="4269992" cy="506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07656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Roaming Profiles and Group Policy</a:t>
            </a:r>
            <a:endParaRPr lang="en-US" dirty="0"/>
          </a:p>
        </p:txBody>
      </p:sp>
      <p:sp>
        <p:nvSpPr>
          <p:cNvPr id="4" name="Text Placeholder 3"/>
          <p:cNvSpPr>
            <a:spLocks noGrp="1"/>
          </p:cNvSpPr>
          <p:nvPr>
            <p:ph type="body" sz="quarter" idx="10"/>
          </p:nvPr>
        </p:nvSpPr>
        <p:spPr/>
        <p:txBody>
          <a:bodyPr/>
          <a:lstStyle/>
          <a:p>
            <a:r>
              <a:rPr lang="en-US" smtClean="0"/>
              <a:t>Roaming Profile behavior can be controlled via Group Policy at Computer (and User) Configuration\Administrative Templates\System\User Profiles</a:t>
            </a:r>
          </a:p>
          <a:p>
            <a:r>
              <a:rPr lang="en-US" smtClean="0"/>
              <a:t>You can control elements such as:</a:t>
            </a:r>
          </a:p>
          <a:p>
            <a:pPr lvl="1"/>
            <a:r>
              <a:rPr lang="en-US" smtClean="0"/>
              <a:t>Slow network behavior</a:t>
            </a:r>
          </a:p>
          <a:p>
            <a:pPr lvl="1"/>
            <a:r>
              <a:rPr lang="en-US" smtClean="0"/>
              <a:t>Background upload of ntuser.dat</a:t>
            </a:r>
          </a:p>
          <a:p>
            <a:pPr lvl="1"/>
            <a:r>
              <a:rPr lang="en-US" smtClean="0"/>
              <a:t>Profile unload retries</a:t>
            </a:r>
          </a:p>
          <a:p>
            <a:pPr lvl="1"/>
            <a:r>
              <a:rPr lang="en-US" smtClean="0"/>
              <a:t>Excluding directories from roaming</a:t>
            </a:r>
            <a:endParaRPr lang="en-US" dirty="0" smtClean="0"/>
          </a:p>
        </p:txBody>
      </p:sp>
    </p:spTree>
    <p:extLst>
      <p:ext uri="{BB962C8B-B14F-4D97-AF65-F5344CB8AC3E}">
        <p14:creationId xmlns:p14="http://schemas.microsoft.com/office/powerpoint/2010/main" val="384367844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Folder Redirection and Roaming Profiles</a:t>
            </a:r>
            <a:endParaRPr lang="en-US" dirty="0"/>
          </a:p>
        </p:txBody>
      </p:sp>
      <p:sp>
        <p:nvSpPr>
          <p:cNvPr id="3" name="Text Placeholder 2"/>
          <p:cNvSpPr>
            <a:spLocks noGrp="1"/>
          </p:cNvSpPr>
          <p:nvPr>
            <p:ph type="body" sz="quarter" idx="10"/>
          </p:nvPr>
        </p:nvSpPr>
        <p:spPr>
          <a:xfrm>
            <a:off x="519112" y="1447799"/>
            <a:ext cx="11149013" cy="4382738"/>
          </a:xfrm>
        </p:spPr>
        <p:txBody>
          <a:bodyPr/>
          <a:lstStyle/>
          <a:p>
            <a:r>
              <a:rPr lang="en-US" dirty="0" smtClean="0"/>
              <a:t>Folder Redirection let’s you redirect user data to </a:t>
            </a:r>
            <a:br>
              <a:rPr lang="en-US" dirty="0" smtClean="0"/>
            </a:br>
            <a:r>
              <a:rPr lang="en-US" dirty="0" smtClean="0"/>
              <a:t>server shares</a:t>
            </a:r>
          </a:p>
          <a:p>
            <a:r>
              <a:rPr lang="en-US" dirty="0" smtClean="0"/>
              <a:t>The goal is to redirect as much of the user’s persistent </a:t>
            </a:r>
            <a:br>
              <a:rPr lang="en-US" dirty="0" smtClean="0"/>
            </a:br>
            <a:r>
              <a:rPr lang="en-US" dirty="0" smtClean="0"/>
              <a:t>data that resides in their profile as possible</a:t>
            </a:r>
          </a:p>
          <a:p>
            <a:r>
              <a:rPr lang="en-US" dirty="0" smtClean="0"/>
              <a:t>When used in conjunction with roaming profiles, it’s possible to redirect most of the user’s settings and data</a:t>
            </a:r>
          </a:p>
          <a:p>
            <a:r>
              <a:rPr lang="en-US" dirty="0" smtClean="0"/>
              <a:t>So, whichever Virtual or Physical desktop they sit at, they will get the same user experience</a:t>
            </a:r>
          </a:p>
          <a:p>
            <a:endParaRPr lang="en-US" dirty="0"/>
          </a:p>
        </p:txBody>
      </p:sp>
    </p:spTree>
    <p:extLst>
      <p:ext uri="{BB962C8B-B14F-4D97-AF65-F5344CB8AC3E}">
        <p14:creationId xmlns:p14="http://schemas.microsoft.com/office/powerpoint/2010/main" val="120389043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Folder Redirection and Group Policy</a:t>
            </a:r>
            <a:endParaRPr lang="en-US" dirty="0"/>
          </a:p>
        </p:txBody>
      </p:sp>
      <p:sp>
        <p:nvSpPr>
          <p:cNvPr id="3" name="Text Placeholder 2"/>
          <p:cNvSpPr>
            <a:spLocks noGrp="1"/>
          </p:cNvSpPr>
          <p:nvPr>
            <p:ph type="body" sz="quarter" idx="10"/>
          </p:nvPr>
        </p:nvSpPr>
        <p:spPr/>
        <p:txBody>
          <a:bodyPr/>
          <a:lstStyle/>
          <a:p>
            <a:r>
              <a:rPr lang="en-US" smtClean="0"/>
              <a:t>Folder Redirection is controlled through Group Policy</a:t>
            </a:r>
          </a:p>
          <a:p>
            <a:r>
              <a:rPr lang="en-US" smtClean="0"/>
              <a:t>Much more capable and robust in Windows 7</a:t>
            </a:r>
          </a:p>
          <a:p>
            <a:r>
              <a:rPr lang="en-US" smtClean="0"/>
              <a:t>Let’s you redirect most of the user’s data folders:</a:t>
            </a:r>
          </a:p>
          <a:p>
            <a:pPr lvl="1"/>
            <a:r>
              <a:rPr lang="en-US" smtClean="0"/>
              <a:t>Documents</a:t>
            </a:r>
          </a:p>
          <a:p>
            <a:pPr lvl="1"/>
            <a:r>
              <a:rPr lang="en-US" smtClean="0"/>
              <a:t>Desktop</a:t>
            </a:r>
          </a:p>
          <a:p>
            <a:pPr lvl="1"/>
            <a:r>
              <a:rPr lang="en-US" smtClean="0"/>
              <a:t>Start Menu</a:t>
            </a:r>
          </a:p>
          <a:p>
            <a:pPr lvl="1"/>
            <a:r>
              <a:rPr lang="en-US" smtClean="0"/>
              <a:t>AppData</a:t>
            </a:r>
          </a:p>
          <a:p>
            <a:pPr lvl="1"/>
            <a:r>
              <a:rPr lang="en-US" smtClean="0"/>
              <a:t>Music</a:t>
            </a:r>
          </a:p>
          <a:p>
            <a:pPr lvl="1"/>
            <a:r>
              <a:rPr lang="en-US" smtClean="0"/>
              <a:t>Pictures</a:t>
            </a:r>
          </a:p>
          <a:p>
            <a:pPr lvl="1"/>
            <a:r>
              <a:rPr lang="en-US" smtClean="0"/>
              <a:t>And more…</a:t>
            </a:r>
            <a:endParaRPr lang="en-US" dirty="0"/>
          </a:p>
        </p:txBody>
      </p:sp>
    </p:spTree>
    <p:extLst>
      <p:ext uri="{BB962C8B-B14F-4D97-AF65-F5344CB8AC3E}">
        <p14:creationId xmlns:p14="http://schemas.microsoft.com/office/powerpoint/2010/main" val="385316119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Folder Redirection Policy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67" y="1177816"/>
            <a:ext cx="7629525"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11854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Folder Redirection Options</a:t>
            </a:r>
            <a:endParaRPr lang="en-US" dirty="0"/>
          </a:p>
        </p:txBody>
      </p:sp>
      <p:sp>
        <p:nvSpPr>
          <p:cNvPr id="4" name="Text Placeholder 3"/>
          <p:cNvSpPr>
            <a:spLocks noGrp="1"/>
          </p:cNvSpPr>
          <p:nvPr>
            <p:ph type="body" sz="quarter" idx="10"/>
          </p:nvPr>
        </p:nvSpPr>
        <p:spPr/>
        <p:txBody>
          <a:bodyPr/>
          <a:lstStyle/>
          <a:p>
            <a:r>
              <a:rPr lang="en-US" smtClean="0"/>
              <a:t>Let’s you redirect to the same location for everyone processing the policy or to different locations based on user group membership</a:t>
            </a:r>
          </a:p>
          <a:p>
            <a:r>
              <a:rPr lang="en-US" smtClean="0"/>
              <a:t>The first time through, it will do the work to copy data to the server share before the user logs in</a:t>
            </a:r>
          </a:p>
          <a:p>
            <a:r>
              <a:rPr lang="en-US" smtClean="0"/>
              <a:t>You can also specify the data movement behavior when Folder Redirection no longer applies</a:t>
            </a:r>
            <a:endParaRPr lang="en-US" dirty="0" smtClean="0"/>
          </a:p>
        </p:txBody>
      </p:sp>
    </p:spTree>
    <p:extLst>
      <p:ext uri="{BB962C8B-B14F-4D97-AF65-F5344CB8AC3E}">
        <p14:creationId xmlns:p14="http://schemas.microsoft.com/office/powerpoint/2010/main" val="27734998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Design Considerations for VDI</a:t>
            </a:r>
            <a:endParaRPr lang="en-US" dirty="0"/>
          </a:p>
        </p:txBody>
      </p:sp>
      <p:sp>
        <p:nvSpPr>
          <p:cNvPr id="3" name="Content Placeholder 2"/>
          <p:cNvSpPr>
            <a:spLocks noGrp="1"/>
          </p:cNvSpPr>
          <p:nvPr>
            <p:ph idx="1"/>
          </p:nvPr>
        </p:nvSpPr>
        <p:spPr/>
        <p:txBody>
          <a:bodyPr/>
          <a:lstStyle/>
          <a:p>
            <a:r>
              <a:rPr lang="en-US" smtClean="0"/>
              <a:t>All desktops run in the data center, usually on shared or centralized storage</a:t>
            </a:r>
          </a:p>
          <a:p>
            <a:r>
              <a:rPr lang="en-US" smtClean="0"/>
              <a:t>Host resources are shared across hypervisor guests</a:t>
            </a:r>
          </a:p>
          <a:p>
            <a:r>
              <a:rPr lang="en-US" smtClean="0"/>
              <a:t>If you are implementing “non-persistent” desktops, then additional considerations arise around configuration of desktops “on-the-fly”</a:t>
            </a:r>
          </a:p>
          <a:p>
            <a:pPr lvl="1"/>
            <a:endParaRPr lang="en-US" dirty="0"/>
          </a:p>
        </p:txBody>
      </p:sp>
    </p:spTree>
    <p:extLst>
      <p:ext uri="{BB962C8B-B14F-4D97-AF65-F5344CB8AC3E}">
        <p14:creationId xmlns:p14="http://schemas.microsoft.com/office/powerpoint/2010/main" val="264088507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Folder Redirection Best Practices</a:t>
            </a:r>
            <a:endParaRPr lang="en-US" dirty="0"/>
          </a:p>
        </p:txBody>
      </p:sp>
      <p:sp>
        <p:nvSpPr>
          <p:cNvPr id="3" name="Text Placeholder 2"/>
          <p:cNvSpPr>
            <a:spLocks noGrp="1"/>
          </p:cNvSpPr>
          <p:nvPr>
            <p:ph type="body" sz="quarter" idx="10"/>
          </p:nvPr>
        </p:nvSpPr>
        <p:spPr>
          <a:xfrm>
            <a:off x="519112" y="1447799"/>
            <a:ext cx="11149013" cy="4185761"/>
          </a:xfrm>
        </p:spPr>
        <p:txBody>
          <a:bodyPr/>
          <a:lstStyle/>
          <a:p>
            <a:r>
              <a:rPr lang="en-US" dirty="0" smtClean="0"/>
              <a:t>Set Folder Redirection on the user’s AD object—not as </a:t>
            </a:r>
            <a:br>
              <a:rPr lang="en-US" dirty="0" smtClean="0"/>
            </a:br>
            <a:r>
              <a:rPr lang="en-US" dirty="0" smtClean="0"/>
              <a:t>part of loopback policy (this ensures that the user’s data </a:t>
            </a:r>
            <a:br>
              <a:rPr lang="en-US" dirty="0" smtClean="0"/>
            </a:br>
            <a:r>
              <a:rPr lang="en-US" dirty="0" smtClean="0"/>
              <a:t>is always redirected)</a:t>
            </a:r>
          </a:p>
          <a:p>
            <a:r>
              <a:rPr lang="en-US" dirty="0" smtClean="0"/>
              <a:t>Think about the removal behavior before you set the policy—ensure that if you need the data to move back locally when redirection no longer applies, that you set </a:t>
            </a:r>
            <a:br>
              <a:rPr lang="en-US" dirty="0" smtClean="0"/>
            </a:br>
            <a:r>
              <a:rPr lang="en-US" dirty="0" smtClean="0"/>
              <a:t>it that way</a:t>
            </a:r>
          </a:p>
          <a:p>
            <a:r>
              <a:rPr lang="en-US" dirty="0" smtClean="0"/>
              <a:t>For VDI, consider NOT using Offline Files with Folder Redirection (for reasons stated earlier) </a:t>
            </a:r>
            <a:endParaRPr lang="en-US" dirty="0"/>
          </a:p>
        </p:txBody>
      </p:sp>
    </p:spTree>
    <p:extLst>
      <p:ext uri="{BB962C8B-B14F-4D97-AF65-F5344CB8AC3E}">
        <p14:creationId xmlns:p14="http://schemas.microsoft.com/office/powerpoint/2010/main" val="214037365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mtClean="0"/>
              <a:t>Demo</a:t>
            </a:r>
            <a:endParaRPr lang="en-US" dirty="0"/>
          </a:p>
        </p:txBody>
      </p:sp>
      <p:sp>
        <p:nvSpPr>
          <p:cNvPr id="4" name="Title 3"/>
          <p:cNvSpPr>
            <a:spLocks noGrp="1"/>
          </p:cNvSpPr>
          <p:nvPr>
            <p:ph type="ctrTitle"/>
          </p:nvPr>
        </p:nvSpPr>
        <p:spPr/>
        <p:txBody>
          <a:bodyPr/>
          <a:lstStyle/>
          <a:p>
            <a:r>
              <a:rPr lang="en-US" smtClean="0"/>
              <a:t>Implementing User State Virtualization</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3263555"/>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3" name="Text Placeholder 2"/>
          <p:cNvSpPr>
            <a:spLocks noGrp="1"/>
          </p:cNvSpPr>
          <p:nvPr>
            <p:ph type="body" sz="quarter" idx="10"/>
          </p:nvPr>
        </p:nvSpPr>
        <p:spPr/>
        <p:txBody>
          <a:bodyPr/>
          <a:lstStyle/>
          <a:p>
            <a:r>
              <a:rPr lang="en-US" smtClean="0"/>
              <a:t>VDI Presents some unique challenges compared to physical desktops</a:t>
            </a:r>
          </a:p>
          <a:p>
            <a:pPr lvl="1"/>
            <a:r>
              <a:rPr lang="en-US" smtClean="0"/>
              <a:t>Shared Resources required different approaches for configuring Windows desktops</a:t>
            </a:r>
          </a:p>
          <a:p>
            <a:r>
              <a:rPr lang="en-US" smtClean="0"/>
              <a:t>Group Policy can provide the mechanism for improving VDI performance and user experience</a:t>
            </a:r>
          </a:p>
          <a:p>
            <a:r>
              <a:rPr lang="en-US" smtClean="0"/>
              <a:t>Because of how VDI images differ from physical desktops, ensure that you make the right choice around GP configuration when creating your master template</a:t>
            </a:r>
          </a:p>
          <a:p>
            <a:r>
              <a:rPr lang="en-US" smtClean="0"/>
              <a:t>Use User State Virtualization to separate user data from the OS</a:t>
            </a:r>
            <a:endParaRPr lang="en-US" dirty="0"/>
          </a:p>
        </p:txBody>
      </p:sp>
    </p:spTree>
    <p:extLst>
      <p:ext uri="{BB962C8B-B14F-4D97-AF65-F5344CB8AC3E}">
        <p14:creationId xmlns:p14="http://schemas.microsoft.com/office/powerpoint/2010/main" val="374065966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9" name="Rectangle 8"/>
          <p:cNvSpPr/>
          <p:nvPr/>
        </p:nvSpPr>
        <p:spPr bwMode="auto">
          <a:xfrm>
            <a:off x="507868" y="1375674"/>
            <a:ext cx="11173090" cy="2825389"/>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p>
          <a:p>
            <a:pPr marL="460375" lvl="0" indent="-460375">
              <a:lnSpc>
                <a:spcPct val="90000"/>
              </a:lnSpc>
              <a:spcBef>
                <a:spcPct val="20000"/>
              </a:spcBef>
              <a:buSzPct val="90000"/>
              <a:buBlip>
                <a:blip r:embed="rId3"/>
              </a:buBlip>
            </a:pPr>
            <a:r>
              <a:rPr lang="en-US" sz="2400" dirty="0">
                <a:hlinkClick r:id="rId4"/>
              </a:rPr>
              <a:t>VIR202 | Creating “One Consistent Experience” across Your PC, Laptop and Tablet </a:t>
            </a:r>
            <a:r>
              <a:rPr lang="en-US" sz="2400" dirty="0" smtClean="0">
                <a:hlinkClick r:id="rId4"/>
              </a:rPr>
              <a:t>Desktops</a:t>
            </a:r>
            <a:endParaRPr lang="en-US" sz="2400" dirty="0" smtClean="0"/>
          </a:p>
          <a:p>
            <a:pPr marL="460375" lvl="0" indent="-460375">
              <a:lnSpc>
                <a:spcPct val="90000"/>
              </a:lnSpc>
              <a:spcBef>
                <a:spcPct val="20000"/>
              </a:spcBef>
              <a:buSzPct val="90000"/>
              <a:buBlip>
                <a:blip r:embed="rId3"/>
              </a:buBlip>
            </a:pPr>
            <a:r>
              <a:rPr lang="en-US" sz="2400" dirty="0">
                <a:hlinkClick r:id="rId5"/>
              </a:rPr>
              <a:t>VIR311 | Planning and Deploying VDI and Remote Desktop Services (Repeats on 5/19 at 3:15pm</a:t>
            </a:r>
            <a:r>
              <a:rPr lang="en-US" sz="2400" dirty="0" smtClean="0">
                <a:hlinkClick r:id="rId5"/>
              </a:rPr>
              <a:t>)</a:t>
            </a:r>
            <a:endParaRPr lang="en-US" sz="2400" dirty="0" smtClean="0"/>
          </a:p>
          <a:p>
            <a:pPr marL="460375" lvl="0" indent="-460375">
              <a:lnSpc>
                <a:spcPct val="90000"/>
              </a:lnSpc>
              <a:spcBef>
                <a:spcPct val="20000"/>
              </a:spcBef>
              <a:buSzPct val="90000"/>
              <a:buBlip>
                <a:blip r:embed="rId3"/>
              </a:buBlip>
            </a:pPr>
            <a:r>
              <a:rPr lang="en-US" sz="2400" dirty="0">
                <a:hlinkClick r:id="rId6"/>
              </a:rPr>
              <a:t>WCL311 | Solving Common IT Pro Pain Points with the Microsoft Desktop Optimization Pack (MDOP)</a:t>
            </a:r>
            <a:r>
              <a:rPr lang="en-US" sz="2400" dirty="0"/>
              <a:t> </a:t>
            </a:r>
            <a:r>
              <a:rPr lang="en-US" sz="2400" dirty="0" smtClean="0"/>
              <a:t>  </a:t>
            </a:r>
            <a:endParaRPr lang="en-US" sz="2400" dirty="0">
              <a:gradFill>
                <a:gsLst>
                  <a:gs pos="0">
                    <a:schemeClr val="tx1"/>
                  </a:gs>
                  <a:gs pos="100000">
                    <a:schemeClr val="tx1"/>
                  </a:gs>
                </a:gsLst>
                <a:lin ang="5400000" scaled="0"/>
              </a:gradFill>
            </a:endParaRPr>
          </a:p>
        </p:txBody>
      </p:sp>
      <p:sp>
        <p:nvSpPr>
          <p:cNvPr id="12" name="Rectangle 11"/>
          <p:cNvSpPr/>
          <p:nvPr/>
        </p:nvSpPr>
        <p:spPr bwMode="auto">
          <a:xfrm>
            <a:off x="507868" y="434681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Product Demo </a:t>
            </a:r>
            <a:r>
              <a:rPr lang="en-US" sz="2400" dirty="0" smtClean="0">
                <a:gradFill>
                  <a:gsLst>
                    <a:gs pos="0">
                      <a:schemeClr val="tx1"/>
                    </a:gs>
                    <a:gs pos="100000">
                      <a:schemeClr val="tx1"/>
                    </a:gs>
                  </a:gsLst>
                  <a:lin ang="5400000" scaled="0"/>
                </a:gradFill>
              </a:rPr>
              <a:t>Stations: Microsoft Windows 7 &amp; MDOP Station</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5084934"/>
            <a:ext cx="11173090" cy="941796"/>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Related Certification </a:t>
            </a:r>
            <a:r>
              <a:rPr lang="en-US" sz="2400" dirty="0" smtClean="0">
                <a:gradFill>
                  <a:gsLst>
                    <a:gs pos="0">
                      <a:schemeClr val="tx1"/>
                    </a:gs>
                    <a:gs pos="100000">
                      <a:schemeClr val="tx1"/>
                    </a:gs>
                  </a:gsLst>
                  <a:lin ang="5400000" scaled="0"/>
                </a:gradFill>
              </a:rPr>
              <a:t>Exam: </a:t>
            </a:r>
            <a:r>
              <a:rPr lang="en-US" sz="2400" dirty="0" smtClean="0">
                <a:hlinkClick r:id="rId7"/>
              </a:rPr>
              <a:t>C4E263 </a:t>
            </a:r>
            <a:r>
              <a:rPr lang="en-US" sz="2400" dirty="0">
                <a:hlinkClick r:id="rId7"/>
              </a:rPr>
              <a:t>| Cram4Exam on Windows Server 2008 R2 Desktop Virtualization Technology Specialist Series: Exam 70-669</a:t>
            </a:r>
            <a:r>
              <a:rPr lang="en-US" sz="2400" dirty="0"/>
              <a:t> </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0347876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706507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8114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is VDI Different?</a:t>
            </a:r>
            <a:endParaRPr lang="en-US" dirty="0"/>
          </a:p>
        </p:txBody>
      </p:sp>
      <p:sp>
        <p:nvSpPr>
          <p:cNvPr id="3" name="Content Placeholder 2"/>
          <p:cNvSpPr>
            <a:spLocks noGrp="1"/>
          </p:cNvSpPr>
          <p:nvPr>
            <p:ph idx="1"/>
          </p:nvPr>
        </p:nvSpPr>
        <p:spPr/>
        <p:txBody>
          <a:bodyPr/>
          <a:lstStyle/>
          <a:p>
            <a:r>
              <a:rPr lang="en-US" smtClean="0"/>
              <a:t>Why do you have to be concerned about VDI systems? Aren’t they really just the same as physical systems?</a:t>
            </a:r>
          </a:p>
          <a:p>
            <a:r>
              <a:rPr lang="en-US" smtClean="0"/>
              <a:t>Much more sensitive to performance concerns—bad behavior by one or a few virtual machines can impact a whole host</a:t>
            </a:r>
          </a:p>
          <a:p>
            <a:pPr lvl="1"/>
            <a:r>
              <a:rPr lang="en-US" smtClean="0"/>
              <a:t>Disk performance (IOPS I/O Operations per second) and memory usage can be critical in VDI environments</a:t>
            </a:r>
          </a:p>
          <a:p>
            <a:r>
              <a:rPr lang="en-US" smtClean="0"/>
              <a:t>User experience issues—controlling the user differently on VDI systems than regular desktops</a:t>
            </a:r>
          </a:p>
          <a:p>
            <a:r>
              <a:rPr lang="en-US" smtClean="0"/>
              <a:t>Must be sensitive to “access device” performance, especially on high-latency links</a:t>
            </a:r>
            <a:endParaRPr lang="en-US" dirty="0" smtClean="0"/>
          </a:p>
        </p:txBody>
      </p:sp>
    </p:spTree>
    <p:extLst>
      <p:ext uri="{BB962C8B-B14F-4D97-AF65-F5344CB8AC3E}">
        <p14:creationId xmlns:p14="http://schemas.microsoft.com/office/powerpoint/2010/main" val="270572362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to Put VDI?</a:t>
            </a:r>
            <a:endParaRPr lang="en-US" dirty="0"/>
          </a:p>
        </p:txBody>
      </p:sp>
      <p:sp>
        <p:nvSpPr>
          <p:cNvPr id="3" name="Content Placeholder 2"/>
          <p:cNvSpPr>
            <a:spLocks noGrp="1"/>
          </p:cNvSpPr>
          <p:nvPr>
            <p:ph idx="1"/>
          </p:nvPr>
        </p:nvSpPr>
        <p:spPr/>
        <p:txBody>
          <a:bodyPr/>
          <a:lstStyle/>
          <a:p>
            <a:r>
              <a:rPr lang="en-US" smtClean="0"/>
              <a:t>Consider a separate OU for virtual desktops in Active Directory</a:t>
            </a:r>
          </a:p>
          <a:p>
            <a:pPr lvl="1"/>
            <a:r>
              <a:rPr lang="en-US" smtClean="0"/>
              <a:t>Provides easy separate for Group Policy targeting</a:t>
            </a:r>
          </a:p>
          <a:p>
            <a:pPr lvl="1"/>
            <a:r>
              <a:rPr lang="en-US" smtClean="0"/>
              <a:t>Allows you to manage these systems separately and in an obvious way</a:t>
            </a:r>
          </a:p>
          <a:p>
            <a:pPr lvl="1"/>
            <a:r>
              <a:rPr lang="en-US" smtClean="0"/>
              <a:t>If you decide to use GP Loopback processing (more on this later) it becomes much easier to implement</a:t>
            </a:r>
            <a:endParaRPr lang="en-US" dirty="0"/>
          </a:p>
        </p:txBody>
      </p:sp>
    </p:spTree>
    <p:extLst>
      <p:ext uri="{BB962C8B-B14F-4D97-AF65-F5344CB8AC3E}">
        <p14:creationId xmlns:p14="http://schemas.microsoft.com/office/powerpoint/2010/main" val="28853452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Concerns - Disk</a:t>
            </a:r>
            <a:endParaRPr lang="en-US" dirty="0"/>
          </a:p>
        </p:txBody>
      </p:sp>
      <p:sp>
        <p:nvSpPr>
          <p:cNvPr id="3" name="Content Placeholder 2"/>
          <p:cNvSpPr>
            <a:spLocks noGrp="1"/>
          </p:cNvSpPr>
          <p:nvPr>
            <p:ph idx="1"/>
          </p:nvPr>
        </p:nvSpPr>
        <p:spPr/>
        <p:txBody>
          <a:bodyPr/>
          <a:lstStyle/>
          <a:p>
            <a:r>
              <a:rPr lang="en-US" smtClean="0"/>
              <a:t>Because use of shared hypervisor resources can have a critical impact on end-user experience, Group Policy can help optimize VDI desktops for performance</a:t>
            </a:r>
          </a:p>
          <a:p>
            <a:r>
              <a:rPr lang="en-US" smtClean="0"/>
              <a:t>Disk IOPS are always a major concern with VDI</a:t>
            </a:r>
          </a:p>
          <a:p>
            <a:r>
              <a:rPr lang="en-US" smtClean="0"/>
              <a:t>Some desktop operations are naturally disk intensive</a:t>
            </a:r>
          </a:p>
          <a:p>
            <a:pPr lvl="1"/>
            <a:r>
              <a:rPr lang="en-US" smtClean="0"/>
              <a:t>Startup and shutdown of VMs</a:t>
            </a:r>
          </a:p>
          <a:p>
            <a:pPr lvl="1"/>
            <a:r>
              <a:rPr lang="en-US" smtClean="0"/>
              <a:t>Anti-virus scans</a:t>
            </a:r>
          </a:p>
          <a:p>
            <a:pPr lvl="1"/>
            <a:r>
              <a:rPr lang="en-US" smtClean="0"/>
              <a:t>Windows Search (indexing), Defrag, etc.</a:t>
            </a:r>
          </a:p>
          <a:p>
            <a:r>
              <a:rPr lang="en-US" smtClean="0"/>
              <a:t>Can be exacerbated by insufficient memory (paging)</a:t>
            </a:r>
          </a:p>
          <a:p>
            <a:endParaRPr lang="en-US" dirty="0"/>
          </a:p>
        </p:txBody>
      </p:sp>
    </p:spTree>
    <p:extLst>
      <p:ext uri="{BB962C8B-B14F-4D97-AF65-F5344CB8AC3E}">
        <p14:creationId xmlns:p14="http://schemas.microsoft.com/office/powerpoint/2010/main" val="21814432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Concerns - Memory</a:t>
            </a:r>
            <a:endParaRPr lang="en-US" dirty="0"/>
          </a:p>
        </p:txBody>
      </p:sp>
      <p:sp>
        <p:nvSpPr>
          <p:cNvPr id="3" name="Content Placeholder 2"/>
          <p:cNvSpPr>
            <a:spLocks noGrp="1"/>
          </p:cNvSpPr>
          <p:nvPr>
            <p:ph idx="1"/>
          </p:nvPr>
        </p:nvSpPr>
        <p:spPr/>
        <p:txBody>
          <a:bodyPr/>
          <a:lstStyle/>
          <a:p>
            <a:r>
              <a:rPr lang="en-US" smtClean="0"/>
              <a:t>Memory pressures on VMs can have cascading impact on disk (paging)</a:t>
            </a:r>
          </a:p>
          <a:p>
            <a:r>
              <a:rPr lang="en-US" smtClean="0"/>
              <a:t>Pay attention to memory allocation and usage on your  VMs </a:t>
            </a:r>
          </a:p>
          <a:p>
            <a:r>
              <a:rPr lang="en-US" smtClean="0"/>
              <a:t>Use Group Policy to turn off unneeded services  (more on this)</a:t>
            </a:r>
          </a:p>
          <a:p>
            <a:r>
              <a:rPr lang="en-US" smtClean="0"/>
              <a:t>Dynamic Memory feature in Hyper-V Server 2008-R2, SP1 can help here by dynamically allocating memory based on demand.</a:t>
            </a:r>
            <a:endParaRPr lang="en-US" dirty="0"/>
          </a:p>
        </p:txBody>
      </p:sp>
    </p:spTree>
    <p:extLst>
      <p:ext uri="{BB962C8B-B14F-4D97-AF65-F5344CB8AC3E}">
        <p14:creationId xmlns:p14="http://schemas.microsoft.com/office/powerpoint/2010/main" val="35927845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Measuring Performance</a:t>
            </a:r>
            <a:endParaRPr lang="en-US" dirty="0"/>
          </a:p>
        </p:txBody>
      </p:sp>
      <p:sp>
        <p:nvSpPr>
          <p:cNvPr id="3" name="Content Placeholder 2"/>
          <p:cNvSpPr>
            <a:spLocks noGrp="1"/>
          </p:cNvSpPr>
          <p:nvPr>
            <p:ph idx="1"/>
          </p:nvPr>
        </p:nvSpPr>
        <p:spPr/>
        <p:txBody>
          <a:bodyPr/>
          <a:lstStyle/>
          <a:p>
            <a:r>
              <a:rPr lang="en-US" smtClean="0"/>
              <a:t>Before you move to VDI, it’s a good idea to baseline performance (esp. disk &amp; memory) for your physical population.</a:t>
            </a:r>
          </a:p>
          <a:p>
            <a:r>
              <a:rPr lang="en-US" smtClean="0"/>
              <a:t>Perfmon is a good starting point here, for tracking system resource usage over time.</a:t>
            </a:r>
            <a:endParaRPr lang="en-US" dirty="0"/>
          </a:p>
        </p:txBody>
      </p:sp>
    </p:spTree>
    <p:extLst>
      <p:ext uri="{BB962C8B-B14F-4D97-AF65-F5344CB8AC3E}">
        <p14:creationId xmlns:p14="http://schemas.microsoft.com/office/powerpoint/2010/main" val="415270019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2011-05-19T00:00:00-07:00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Darren Mar-Elia</External_x0020_Speaker>
    <Session_x0020_Code xmlns="2295e2e7-0eeb-498e-8716-217bb2ee6ee3">WCL309</Session_x0020_Code>
    <ProductTaxHTField0 xmlns="2295e2e7-0eeb-498e-8716-217bb2ee6ee3">
      <Terms xmlns="http://schemas.microsoft.com/office/infopath/2007/PartnerControls"/>
    </ProductTaxHTField0>
    <Presentation_x0020_Date xmlns="2295e2e7-0eeb-498e-8716-217bb2ee6ee3">2011-05-19T00:00:00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terms/"/>
    <ds:schemaRef ds:uri="8b529f77-48ab-4581-b468-93f09345b8aa"/>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2295e2e7-0eeb-498e-8716-217bb2ee6ee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6443</TotalTime>
  <Words>2732</Words>
  <Application>Microsoft Office PowerPoint</Application>
  <PresentationFormat>Custom</PresentationFormat>
  <Paragraphs>247</Paragraphs>
  <Slides>48</Slides>
  <Notes>7</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TENA11_BreakoutSession_Template_16x9_Final_05132011</vt:lpstr>
      <vt:lpstr>1_White with Consolas font for code slides</vt:lpstr>
      <vt:lpstr>Optimizing Group Policy in Virtual Desktop (VDI) Environments</vt:lpstr>
      <vt:lpstr>Agenda</vt:lpstr>
      <vt:lpstr>Virtual Desktop Infrastructure (VDI) Defined</vt:lpstr>
      <vt:lpstr>Design Considerations for VDI</vt:lpstr>
      <vt:lpstr>How is VDI Different?</vt:lpstr>
      <vt:lpstr>Where to Put VDI?</vt:lpstr>
      <vt:lpstr>Performance Concerns - Disk</vt:lpstr>
      <vt:lpstr>Performance Concerns - Memory</vt:lpstr>
      <vt:lpstr>Measuring Performance</vt:lpstr>
      <vt:lpstr>Performance Concerns -- Video</vt:lpstr>
      <vt:lpstr>Measuring Disk IOPS for Windows Search </vt:lpstr>
      <vt:lpstr>Services &amp; Components To Disable for VDI</vt:lpstr>
      <vt:lpstr>More Services &amp; Components to Disable</vt:lpstr>
      <vt:lpstr>What Can Group Policy Do for Performance</vt:lpstr>
      <vt:lpstr>Disabling Services using Group Policy</vt:lpstr>
      <vt:lpstr>Group Policy Performance Tweaks for Video</vt:lpstr>
      <vt:lpstr>Modifying Remote Session Behavior</vt:lpstr>
      <vt:lpstr>Other Settings to Consider</vt:lpstr>
      <vt:lpstr>Group Policy Settings to Avoid</vt:lpstr>
      <vt:lpstr>Other Settings That Impact Performance</vt:lpstr>
      <vt:lpstr>Visual Effects Adjustments</vt:lpstr>
      <vt:lpstr>Granting Access to VDI Systems Using GP</vt:lpstr>
      <vt:lpstr>Using Group Policy to Manage VDI Performance &amp; Experience </vt:lpstr>
      <vt:lpstr>Using Loopback for VDI</vt:lpstr>
      <vt:lpstr>Using Loopback for VDI</vt:lpstr>
      <vt:lpstr>Implementing Loopback for VDI</vt:lpstr>
      <vt:lpstr>Implementing GP Loopback for VDI</vt:lpstr>
      <vt:lpstr>VDI Imaging and Group Policy</vt:lpstr>
      <vt:lpstr>Best Practices for non-Persistent VDI and GP</vt:lpstr>
      <vt:lpstr>Best Practices for Persistent VDI &amp; GP</vt:lpstr>
      <vt:lpstr>Path to Creating a GP-Free Persistent Image</vt:lpstr>
      <vt:lpstr>User State Virtualization &amp; VDI</vt:lpstr>
      <vt:lpstr>User State Virtualization and Group Policy</vt:lpstr>
      <vt:lpstr>Defining a Roaming Profile Path</vt:lpstr>
      <vt:lpstr>Roaming Profiles and Group Policy</vt:lpstr>
      <vt:lpstr>Folder Redirection and Roaming Profiles</vt:lpstr>
      <vt:lpstr>Folder Redirection and Group Policy</vt:lpstr>
      <vt:lpstr>Folder Redirection Policy</vt:lpstr>
      <vt:lpstr>Folder Redirection Options</vt:lpstr>
      <vt:lpstr>Folder Redirection Best Practices</vt:lpstr>
      <vt:lpstr>Implementing User State Virtualization</vt:lpstr>
      <vt:lpstr>Summary</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SDM Software,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WCL309: Optimizing Group Policy in Virtual Desktop (VDI) Environments</dc:title>
  <dc:subject>Microsoft TechEd North America 2011</dc:subject>
  <dc:creator>Darren Mar-Elia</dc:creator>
  <dc:description>Template Design: Jordan Cayabyab
Formatter: Brianna Hartmann, Silver Fox Productions, Inc.
Event Date: May 16-19, 2011
Event Location: Atlanta
Audience Type: Developers, IT Pros</dc:description>
  <cp:lastModifiedBy>Shows</cp:lastModifiedBy>
  <cp:revision>68</cp:revision>
  <cp:lastPrinted>2010-05-11T05:02:34Z</cp:lastPrinted>
  <dcterms:created xsi:type="dcterms:W3CDTF">2011-04-08T17:13:48Z</dcterms:created>
  <dcterms:modified xsi:type="dcterms:W3CDTF">2011-05-19T21:42:28Z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