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2" r:id="rId2"/>
  </p:sldMasterIdLst>
  <p:notesMasterIdLst>
    <p:notesMasterId r:id="rId47"/>
  </p:notesMasterIdLst>
  <p:handoutMasterIdLst>
    <p:handoutMasterId r:id="rId48"/>
  </p:handoutMasterIdLst>
  <p:sldIdLst>
    <p:sldId id="322" r:id="rId3"/>
    <p:sldId id="371" r:id="rId4"/>
    <p:sldId id="335" r:id="rId5"/>
    <p:sldId id="336" r:id="rId6"/>
    <p:sldId id="337" r:id="rId7"/>
    <p:sldId id="338" r:id="rId8"/>
    <p:sldId id="377"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70" r:id="rId39"/>
    <p:sldId id="331" r:id="rId40"/>
    <p:sldId id="373" r:id="rId41"/>
    <p:sldId id="374" r:id="rId42"/>
    <p:sldId id="375" r:id="rId43"/>
    <p:sldId id="376" r:id="rId44"/>
    <p:sldId id="372" r:id="rId45"/>
    <p:sldId id="319"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7:42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7:42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7:42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Header Placeholder 3"/>
          <p:cNvSpPr>
            <a:spLocks noGrp="1"/>
          </p:cNvSpPr>
          <p:nvPr>
            <p:ph type="hdr" sz="quarter"/>
          </p:nvPr>
        </p:nvSpPr>
        <p:spPr>
          <a:noFill/>
        </p:spPr>
        <p:txBody>
          <a:bodyPr/>
          <a:lstStyle/>
          <a:p>
            <a:endParaRPr lang="en-US" smtClean="0"/>
          </a:p>
        </p:txBody>
      </p:sp>
      <p:sp>
        <p:nvSpPr>
          <p:cNvPr id="94213" name="Date Placeholder 4"/>
          <p:cNvSpPr>
            <a:spLocks noGrp="1"/>
          </p:cNvSpPr>
          <p:nvPr>
            <p:ph type="dt" sz="quarter" idx="1"/>
          </p:nvPr>
        </p:nvSpPr>
        <p:spPr>
          <a:noFill/>
        </p:spPr>
        <p:txBody>
          <a:bodyPr/>
          <a:lstStyle/>
          <a:p>
            <a:fld id="{22CC07C4-852B-4194-B77C-F39D69FFCB01}" type="datetime8">
              <a:rPr lang="en-US" smtClean="0"/>
              <a:pPr/>
              <a:t>5/17/2011 7:42 PM</a:t>
            </a:fld>
            <a:endParaRPr lang="en-US" smtClean="0"/>
          </a:p>
        </p:txBody>
      </p:sp>
      <p:sp>
        <p:nvSpPr>
          <p:cNvPr id="94214" name="Footer Placeholder 5"/>
          <p:cNvSpPr>
            <a:spLocks noGrp="1"/>
          </p:cNvSpPr>
          <p:nvPr>
            <p:ph type="ftr" sz="quarter" idx="4"/>
          </p:nvPr>
        </p:nvSpPr>
        <p:spPr>
          <a:xfrm>
            <a:off x="0" y="8685213"/>
            <a:ext cx="6172200" cy="457200"/>
          </a:xfrm>
          <a:noFill/>
        </p:spPr>
        <p:txBody>
          <a:bodyPr/>
          <a:lstStyle/>
          <a:p>
            <a:r>
              <a:rPr lang="en-US" sz="500" dirty="0" smtClean="0"/>
              <a:t>© 2007 Microsoft Corporation. All rights reserved. Microsoft, Windows, Windows 7 and other product names are or may be registered trademarks and/or trademarks in the U.S. and/or other countries.</a:t>
            </a:r>
          </a:p>
          <a:p>
            <a:r>
              <a:rPr lang="en-US" sz="500"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br>
            <a:r>
              <a:rPr lang="en-US" sz="500" dirty="0" smtClean="0"/>
              <a:t>MICROSOFT MAKES NO WARRANTIES, EXPRESS, IMPLIED OR STATUTORY, AS TO THE INFORMATION IN THIS PRESENTATION.</a:t>
            </a:r>
          </a:p>
          <a:p>
            <a:endParaRPr lang="en-US" sz="500" dirty="0" smtClean="0"/>
          </a:p>
        </p:txBody>
      </p:sp>
      <p:sp>
        <p:nvSpPr>
          <p:cNvPr id="94215" name="Slide Number Placeholder 6"/>
          <p:cNvSpPr>
            <a:spLocks noGrp="1"/>
          </p:cNvSpPr>
          <p:nvPr>
            <p:ph type="sldNum" sz="quarter" idx="5"/>
          </p:nvPr>
        </p:nvSpPr>
        <p:spPr>
          <a:noFill/>
        </p:spPr>
        <p:txBody>
          <a:bodyPr/>
          <a:lstStyle/>
          <a:p>
            <a:fld id="{369D3E7F-155D-472D-9B8E-73BEF459AEDF}"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Header Placeholder 3"/>
          <p:cNvSpPr>
            <a:spLocks noGrp="1"/>
          </p:cNvSpPr>
          <p:nvPr>
            <p:ph type="hdr" sz="quarter"/>
          </p:nvPr>
        </p:nvSpPr>
        <p:spPr>
          <a:noFill/>
        </p:spPr>
        <p:txBody>
          <a:bodyPr/>
          <a:lstStyle/>
          <a:p>
            <a:endParaRPr lang="en-US" smtClean="0"/>
          </a:p>
        </p:txBody>
      </p:sp>
      <p:sp>
        <p:nvSpPr>
          <p:cNvPr id="94213" name="Date Placeholder 4"/>
          <p:cNvSpPr>
            <a:spLocks noGrp="1"/>
          </p:cNvSpPr>
          <p:nvPr>
            <p:ph type="dt" sz="quarter" idx="1"/>
          </p:nvPr>
        </p:nvSpPr>
        <p:spPr>
          <a:noFill/>
        </p:spPr>
        <p:txBody>
          <a:bodyPr/>
          <a:lstStyle/>
          <a:p>
            <a:fld id="{22CC07C4-852B-4194-B77C-F39D69FFCB01}" type="datetime8">
              <a:rPr lang="en-US" smtClean="0"/>
              <a:pPr/>
              <a:t>5/17/2011 7:42 PM</a:t>
            </a:fld>
            <a:endParaRPr lang="en-US" smtClean="0"/>
          </a:p>
        </p:txBody>
      </p:sp>
      <p:sp>
        <p:nvSpPr>
          <p:cNvPr id="94214" name="Footer Placeholder 5"/>
          <p:cNvSpPr>
            <a:spLocks noGrp="1"/>
          </p:cNvSpPr>
          <p:nvPr>
            <p:ph type="ftr" sz="quarter" idx="4"/>
          </p:nvPr>
        </p:nvSpPr>
        <p:spPr>
          <a:xfrm>
            <a:off x="0" y="8685213"/>
            <a:ext cx="6172200" cy="457200"/>
          </a:xfrm>
          <a:noFill/>
        </p:spPr>
        <p:txBody>
          <a:bodyPr/>
          <a:lstStyle/>
          <a:p>
            <a:r>
              <a:rPr lang="en-US" sz="500" dirty="0" smtClean="0"/>
              <a:t>© 2007 Microsoft Corporation. All rights reserved. Microsoft, Windows, Windows 7 and other product names are or may be registered trademarks and/or trademarks in the U.S. and/or other countries.</a:t>
            </a:r>
          </a:p>
          <a:p>
            <a:r>
              <a:rPr lang="en-US" sz="500"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br>
            <a:r>
              <a:rPr lang="en-US" sz="500" dirty="0" smtClean="0"/>
              <a:t>MICROSOFT MAKES NO WARRANTIES, EXPRESS, IMPLIED OR STATUTORY, AS TO THE INFORMATION IN THIS PRESENTATION.</a:t>
            </a:r>
          </a:p>
          <a:p>
            <a:endParaRPr lang="en-US" sz="500" dirty="0" smtClean="0"/>
          </a:p>
        </p:txBody>
      </p:sp>
      <p:sp>
        <p:nvSpPr>
          <p:cNvPr id="94215" name="Slide Number Placeholder 6"/>
          <p:cNvSpPr>
            <a:spLocks noGrp="1"/>
          </p:cNvSpPr>
          <p:nvPr>
            <p:ph type="sldNum" sz="quarter" idx="5"/>
          </p:nvPr>
        </p:nvSpPr>
        <p:spPr>
          <a:noFill/>
        </p:spPr>
        <p:txBody>
          <a:bodyPr/>
          <a:lstStyle/>
          <a:p>
            <a:fld id="{369D3E7F-155D-472D-9B8E-73BEF459AEDF}" type="slidenum">
              <a:rPr lang="en-US" smtClean="0"/>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Header Placeholder 3"/>
          <p:cNvSpPr>
            <a:spLocks noGrp="1"/>
          </p:cNvSpPr>
          <p:nvPr>
            <p:ph type="hdr" sz="quarter"/>
          </p:nvPr>
        </p:nvSpPr>
        <p:spPr>
          <a:noFill/>
        </p:spPr>
        <p:txBody>
          <a:bodyPr/>
          <a:lstStyle/>
          <a:p>
            <a:endParaRPr lang="en-US" smtClean="0"/>
          </a:p>
        </p:txBody>
      </p:sp>
      <p:sp>
        <p:nvSpPr>
          <p:cNvPr id="94213" name="Date Placeholder 4"/>
          <p:cNvSpPr>
            <a:spLocks noGrp="1"/>
          </p:cNvSpPr>
          <p:nvPr>
            <p:ph type="dt" sz="quarter" idx="1"/>
          </p:nvPr>
        </p:nvSpPr>
        <p:spPr>
          <a:noFill/>
        </p:spPr>
        <p:txBody>
          <a:bodyPr/>
          <a:lstStyle/>
          <a:p>
            <a:fld id="{22CC07C4-852B-4194-B77C-F39D69FFCB01}" type="datetime8">
              <a:rPr lang="en-US" smtClean="0"/>
              <a:pPr/>
              <a:t>5/17/2011 7:42 PM</a:t>
            </a:fld>
            <a:endParaRPr lang="en-US" smtClean="0"/>
          </a:p>
        </p:txBody>
      </p:sp>
      <p:sp>
        <p:nvSpPr>
          <p:cNvPr id="94214" name="Footer Placeholder 5"/>
          <p:cNvSpPr>
            <a:spLocks noGrp="1"/>
          </p:cNvSpPr>
          <p:nvPr>
            <p:ph type="ftr" sz="quarter" idx="4"/>
          </p:nvPr>
        </p:nvSpPr>
        <p:spPr>
          <a:xfrm>
            <a:off x="0" y="8685213"/>
            <a:ext cx="6172200" cy="457200"/>
          </a:xfrm>
          <a:noFill/>
        </p:spPr>
        <p:txBody>
          <a:bodyPr/>
          <a:lstStyle/>
          <a:p>
            <a:r>
              <a:rPr lang="en-US" sz="500" dirty="0" smtClean="0"/>
              <a:t>© 2007 Microsoft Corporation. All rights reserved. Microsoft, Windows, Windows 7 and other product names are or may be registered trademarks and/or trademarks in the U.S. and/or other countries.</a:t>
            </a:r>
          </a:p>
          <a:p>
            <a:r>
              <a:rPr lang="en-US" sz="500"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br>
            <a:r>
              <a:rPr lang="en-US" sz="500" dirty="0" smtClean="0"/>
              <a:t>MICROSOFT MAKES NO WARRANTIES, EXPRESS, IMPLIED OR STATUTORY, AS TO THE INFORMATION IN THIS PRESENTATION.</a:t>
            </a:r>
          </a:p>
          <a:p>
            <a:endParaRPr lang="en-US" sz="500" dirty="0" smtClean="0"/>
          </a:p>
        </p:txBody>
      </p:sp>
      <p:sp>
        <p:nvSpPr>
          <p:cNvPr id="94215" name="Slide Number Placeholder 6"/>
          <p:cNvSpPr>
            <a:spLocks noGrp="1"/>
          </p:cNvSpPr>
          <p:nvPr>
            <p:ph type="sldNum" sz="quarter" idx="5"/>
          </p:nvPr>
        </p:nvSpPr>
        <p:spPr>
          <a:noFill/>
        </p:spPr>
        <p:txBody>
          <a:bodyPr/>
          <a:lstStyle/>
          <a:p>
            <a:fld id="{369D3E7F-155D-472D-9B8E-73BEF459AEDF}" type="slidenum">
              <a:rPr lang="en-US" smtClean="0"/>
              <a:pPr/>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Header Placeholder 3"/>
          <p:cNvSpPr>
            <a:spLocks noGrp="1"/>
          </p:cNvSpPr>
          <p:nvPr>
            <p:ph type="hdr" sz="quarter"/>
          </p:nvPr>
        </p:nvSpPr>
        <p:spPr>
          <a:noFill/>
        </p:spPr>
        <p:txBody>
          <a:bodyPr/>
          <a:lstStyle/>
          <a:p>
            <a:endParaRPr lang="en-US" smtClean="0"/>
          </a:p>
        </p:txBody>
      </p:sp>
      <p:sp>
        <p:nvSpPr>
          <p:cNvPr id="94213" name="Date Placeholder 4"/>
          <p:cNvSpPr>
            <a:spLocks noGrp="1"/>
          </p:cNvSpPr>
          <p:nvPr>
            <p:ph type="dt" sz="quarter" idx="1"/>
          </p:nvPr>
        </p:nvSpPr>
        <p:spPr>
          <a:noFill/>
        </p:spPr>
        <p:txBody>
          <a:bodyPr/>
          <a:lstStyle/>
          <a:p>
            <a:fld id="{22CC07C4-852B-4194-B77C-F39D69FFCB01}" type="datetime8">
              <a:rPr lang="en-US" smtClean="0"/>
              <a:pPr/>
              <a:t>5/17/2011 7:42 PM</a:t>
            </a:fld>
            <a:endParaRPr lang="en-US" smtClean="0"/>
          </a:p>
        </p:txBody>
      </p:sp>
      <p:sp>
        <p:nvSpPr>
          <p:cNvPr id="94214" name="Footer Placeholder 5"/>
          <p:cNvSpPr>
            <a:spLocks noGrp="1"/>
          </p:cNvSpPr>
          <p:nvPr>
            <p:ph type="ftr" sz="quarter" idx="4"/>
          </p:nvPr>
        </p:nvSpPr>
        <p:spPr>
          <a:xfrm>
            <a:off x="0" y="8685213"/>
            <a:ext cx="6172200" cy="457200"/>
          </a:xfrm>
          <a:noFill/>
        </p:spPr>
        <p:txBody>
          <a:bodyPr/>
          <a:lstStyle/>
          <a:p>
            <a:r>
              <a:rPr lang="en-US" sz="500" dirty="0" smtClean="0"/>
              <a:t>© 2007 Microsoft Corporation. All rights reserved. Microsoft, Windows, Windows 7 and other product names are or may be registered trademarks and/or trademarks in the U.S. and/or other countries.</a:t>
            </a:r>
          </a:p>
          <a:p>
            <a:r>
              <a:rPr lang="en-US" sz="500"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br>
            <a:r>
              <a:rPr lang="en-US" sz="500" dirty="0" smtClean="0"/>
              <a:t>MICROSOFT MAKES NO WARRANTIES, EXPRESS, IMPLIED OR STATUTORY, AS TO THE INFORMATION IN THIS PRESENTATION.</a:t>
            </a:r>
          </a:p>
          <a:p>
            <a:endParaRPr lang="en-US" sz="500" dirty="0" smtClean="0"/>
          </a:p>
        </p:txBody>
      </p:sp>
      <p:sp>
        <p:nvSpPr>
          <p:cNvPr id="94215" name="Slide Number Placeholder 6"/>
          <p:cNvSpPr>
            <a:spLocks noGrp="1"/>
          </p:cNvSpPr>
          <p:nvPr>
            <p:ph type="sldNum" sz="quarter" idx="5"/>
          </p:nvPr>
        </p:nvSpPr>
        <p:spPr>
          <a:noFill/>
        </p:spPr>
        <p:txBody>
          <a:bodyPr/>
          <a:lstStyle/>
          <a:p>
            <a:fld id="{369D3E7F-155D-472D-9B8E-73BEF459AEDF}" type="slidenum">
              <a:rPr lang="en-US" smtClean="0"/>
              <a:pPr/>
              <a:t>17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Header Placeholder 3"/>
          <p:cNvSpPr>
            <a:spLocks noGrp="1"/>
          </p:cNvSpPr>
          <p:nvPr>
            <p:ph type="hdr" sz="quarter"/>
          </p:nvPr>
        </p:nvSpPr>
        <p:spPr>
          <a:noFill/>
        </p:spPr>
        <p:txBody>
          <a:bodyPr/>
          <a:lstStyle/>
          <a:p>
            <a:endParaRPr lang="en-US" smtClean="0"/>
          </a:p>
        </p:txBody>
      </p:sp>
      <p:sp>
        <p:nvSpPr>
          <p:cNvPr id="94213" name="Date Placeholder 4"/>
          <p:cNvSpPr>
            <a:spLocks noGrp="1"/>
          </p:cNvSpPr>
          <p:nvPr>
            <p:ph type="dt" sz="quarter" idx="1"/>
          </p:nvPr>
        </p:nvSpPr>
        <p:spPr>
          <a:noFill/>
        </p:spPr>
        <p:txBody>
          <a:bodyPr/>
          <a:lstStyle/>
          <a:p>
            <a:fld id="{22CC07C4-852B-4194-B77C-F39D69FFCB01}" type="datetime8">
              <a:rPr lang="en-US" smtClean="0"/>
              <a:pPr/>
              <a:t>5/17/2011 7:42 PM</a:t>
            </a:fld>
            <a:endParaRPr lang="en-US" smtClean="0"/>
          </a:p>
        </p:txBody>
      </p:sp>
      <p:sp>
        <p:nvSpPr>
          <p:cNvPr id="94214" name="Footer Placeholder 5"/>
          <p:cNvSpPr>
            <a:spLocks noGrp="1"/>
          </p:cNvSpPr>
          <p:nvPr>
            <p:ph type="ftr" sz="quarter" idx="4"/>
          </p:nvPr>
        </p:nvSpPr>
        <p:spPr>
          <a:xfrm>
            <a:off x="0" y="8685213"/>
            <a:ext cx="6172200" cy="457200"/>
          </a:xfrm>
          <a:noFill/>
        </p:spPr>
        <p:txBody>
          <a:bodyPr/>
          <a:lstStyle/>
          <a:p>
            <a:r>
              <a:rPr lang="en-US" sz="500" dirty="0" smtClean="0"/>
              <a:t>© 2007 Microsoft Corporation. All rights reserved. Microsoft, Windows, Windows 7 and other product names are or may be registered trademarks and/or trademarks in the U.S. and/or other countries.</a:t>
            </a:r>
          </a:p>
          <a:p>
            <a:r>
              <a:rPr lang="en-US" sz="500"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br>
            <a:r>
              <a:rPr lang="en-US" sz="500" dirty="0" smtClean="0"/>
              <a:t>MICROSOFT MAKES NO WARRANTIES, EXPRESS, IMPLIED OR STATUTORY, AS TO THE INFORMATION IN THIS PRESENTATION.</a:t>
            </a:r>
          </a:p>
          <a:p>
            <a:endParaRPr lang="en-US" sz="500" dirty="0" smtClean="0"/>
          </a:p>
        </p:txBody>
      </p:sp>
      <p:sp>
        <p:nvSpPr>
          <p:cNvPr id="94215" name="Slide Number Placeholder 6"/>
          <p:cNvSpPr>
            <a:spLocks noGrp="1"/>
          </p:cNvSpPr>
          <p:nvPr>
            <p:ph type="sldNum" sz="quarter" idx="5"/>
          </p:nvPr>
        </p:nvSpPr>
        <p:spPr>
          <a:noFill/>
        </p:spPr>
        <p:txBody>
          <a:bodyPr/>
          <a:lstStyle/>
          <a:p>
            <a:fld id="{369D3E7F-155D-472D-9B8E-73BEF459AEDF}" type="slidenum">
              <a:rPr lang="en-US" smtClean="0"/>
              <a:pPr/>
              <a:t>26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7:42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7:42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7:42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13221892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93770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54493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45978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1713808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4630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9940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2536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754042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8262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316951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264073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03897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050360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192458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163574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874646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259768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61084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43522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755473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7616932"/>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northamerica.msteched.com/topic/details/WCL376-HOL#showdetail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0.png"/><Relationship Id="rId5" Type="http://schemas.openxmlformats.org/officeDocument/2006/relationships/hyperlink" Target="http://www.microsoft.com/learning" TargetMode="External"/><Relationship Id="rId10" Type="http://schemas.openxmlformats.org/officeDocument/2006/relationships/image" Target="../media/image49.emf"/><Relationship Id="rId4" Type="http://schemas.openxmlformats.org/officeDocument/2006/relationships/image" Target="../media/image46.png"/><Relationship Id="rId9" Type="http://schemas.openxmlformats.org/officeDocument/2006/relationships/image" Target="../media/image48.png"/><Relationship Id="rId1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33096"/>
            <a:ext cx="10242549" cy="1523497"/>
          </a:xfrm>
        </p:spPr>
        <p:txBody>
          <a:bodyPr/>
          <a:lstStyle/>
          <a:p>
            <a:r>
              <a:rPr lang="en-US" dirty="0"/>
              <a:t>Manage Group Policy with Microsoft Advanced Group Policy Management (AGPM) 4.0</a:t>
            </a:r>
          </a:p>
        </p:txBody>
      </p:sp>
      <p:sp>
        <p:nvSpPr>
          <p:cNvPr id="3" name="Subtitle 2"/>
          <p:cNvSpPr>
            <a:spLocks noGrp="1"/>
          </p:cNvSpPr>
          <p:nvPr>
            <p:ph type="subTitle" idx="1"/>
          </p:nvPr>
        </p:nvSpPr>
        <p:spPr/>
        <p:txBody>
          <a:bodyPr/>
          <a:lstStyle/>
          <a:p>
            <a:r>
              <a:rPr lang="en-US" smtClean="0"/>
              <a:t>Jeremy Moskowitz, Group Policy MVP</a:t>
            </a:r>
          </a:p>
          <a:p>
            <a:r>
              <a:rPr lang="en-US" smtClean="0"/>
              <a:t>Chief Propeller-Head</a:t>
            </a:r>
          </a:p>
          <a:p>
            <a:r>
              <a:rPr lang="en-US" smtClean="0"/>
              <a:t>GPanswers.com</a:t>
            </a:r>
          </a:p>
          <a:p>
            <a:r>
              <a:rPr lang="en-US" smtClean="0"/>
              <a:t>@jeremymoskowitz</a:t>
            </a:r>
            <a:endParaRPr lang="en-US" dirty="0"/>
          </a:p>
        </p:txBody>
      </p:sp>
      <p:sp>
        <p:nvSpPr>
          <p:cNvPr id="7" name="Text Placeholder 6"/>
          <p:cNvSpPr>
            <a:spLocks noGrp="1"/>
          </p:cNvSpPr>
          <p:nvPr>
            <p:ph type="body" sz="quarter" idx="10"/>
          </p:nvPr>
        </p:nvSpPr>
        <p:spPr/>
        <p:txBody>
          <a:bodyPr/>
          <a:lstStyle/>
          <a:p>
            <a:r>
              <a:rPr lang="en-US" dirty="0" smtClean="0"/>
              <a:t>WCL308</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Architecture</a:t>
            </a:r>
          </a:p>
        </p:txBody>
      </p:sp>
      <p:sp>
        <p:nvSpPr>
          <p:cNvPr id="14339" name="Content Placeholder 2"/>
          <p:cNvSpPr>
            <a:spLocks noGrp="1"/>
          </p:cNvSpPr>
          <p:nvPr>
            <p:ph type="body" sz="quarter" idx="10"/>
          </p:nvPr>
        </p:nvSpPr>
        <p:spPr>
          <a:xfrm>
            <a:off x="519112" y="1447799"/>
            <a:ext cx="11149013" cy="4171911"/>
          </a:xfrm>
        </p:spPr>
        <p:txBody>
          <a:bodyPr/>
          <a:lstStyle/>
          <a:p>
            <a:r>
              <a:rPr lang="en-US" sz="2500" dirty="0" smtClean="0"/>
              <a:t>AGPM Service</a:t>
            </a:r>
          </a:p>
          <a:p>
            <a:pPr lvl="1"/>
            <a:r>
              <a:rPr lang="en-US" sz="2100" dirty="0" smtClean="0"/>
              <a:t>DC, Member Server</a:t>
            </a:r>
          </a:p>
          <a:p>
            <a:pPr lvl="1"/>
            <a:r>
              <a:rPr lang="en-US" sz="2100" dirty="0" smtClean="0"/>
              <a:t>Acts as “proxy” to live GPOs</a:t>
            </a:r>
          </a:p>
          <a:p>
            <a:r>
              <a:rPr lang="en-US" sz="2500" dirty="0" smtClean="0"/>
              <a:t>AGPM “client” run on your (</a:t>
            </a:r>
            <a:r>
              <a:rPr lang="en-US" sz="2500" dirty="0" err="1" smtClean="0"/>
              <a:t>ie</a:t>
            </a:r>
            <a:r>
              <a:rPr lang="en-US" sz="2500" dirty="0" smtClean="0"/>
              <a:t>: Mr. and Ms. Admin’s) management stations</a:t>
            </a:r>
          </a:p>
          <a:p>
            <a:pPr lvl="1"/>
            <a:r>
              <a:rPr lang="en-US" sz="2100" dirty="0" smtClean="0"/>
              <a:t>Not your client systems (</a:t>
            </a:r>
            <a:r>
              <a:rPr lang="en-US" sz="2100" dirty="0" err="1" smtClean="0"/>
              <a:t>ie</a:t>
            </a:r>
            <a:r>
              <a:rPr lang="en-US" sz="2100" dirty="0" smtClean="0"/>
              <a:t>: The Boss, or the worker-bee.</a:t>
            </a:r>
            <a:endParaRPr lang="en-US" sz="2500" dirty="0" smtClean="0"/>
          </a:p>
          <a:p>
            <a:r>
              <a:rPr lang="en-US" sz="2500" dirty="0" smtClean="0"/>
              <a:t>Big Need: AGPM 4.0 requires</a:t>
            </a:r>
          </a:p>
          <a:p>
            <a:pPr lvl="1"/>
            <a:r>
              <a:rPr lang="en-US" sz="2100" dirty="0" smtClean="0"/>
              <a:t>Windows Server 2008 R2 (Server) </a:t>
            </a:r>
          </a:p>
          <a:p>
            <a:pPr lvl="1"/>
            <a:r>
              <a:rPr lang="en-US" sz="2100" dirty="0" smtClean="0"/>
              <a:t>Windows 7 (clients)</a:t>
            </a:r>
            <a:endParaRPr lang="en-US" sz="2100" dirty="0"/>
          </a:p>
          <a:p>
            <a:r>
              <a:rPr lang="en-US" sz="2500" dirty="0" smtClean="0"/>
              <a:t>Neat Fact: </a:t>
            </a:r>
          </a:p>
          <a:p>
            <a:pPr lvl="1"/>
            <a:r>
              <a:rPr lang="en-US" sz="2100" dirty="0" smtClean="0"/>
              <a:t>AGPM </a:t>
            </a:r>
            <a:r>
              <a:rPr lang="en-US" sz="2100" dirty="0"/>
              <a:t>built upon GPMC APIs</a:t>
            </a:r>
          </a:p>
          <a:p>
            <a:endParaRPr lang="en-US" sz="2500" dirty="0" smtClean="0"/>
          </a:p>
        </p:txBody>
      </p:sp>
      <p:sp>
        <p:nvSpPr>
          <p:cNvPr id="14340"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23D99EC8-159A-4089-9FB7-BEF4C367B245}" type="slidenum">
              <a:rPr lang="en-US" sz="1200" b="0"/>
              <a:pPr algn="r" eaLnBrk="1" hangingPunct="1"/>
              <a:t>10</a:t>
            </a:fld>
            <a:endParaRPr lang="en-US" sz="1200" b="0"/>
          </a:p>
        </p:txBody>
      </p:sp>
    </p:spTree>
    <p:extLst>
      <p:ext uri="{BB962C8B-B14F-4D97-AF65-F5344CB8AC3E}">
        <p14:creationId xmlns:p14="http://schemas.microsoft.com/office/powerpoint/2010/main" val="15430355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Server Installation – Not hard. Some tips:</a:t>
            </a:r>
            <a:endParaRPr lang="en-US" dirty="0" smtClean="0"/>
          </a:p>
        </p:txBody>
      </p:sp>
      <p:sp>
        <p:nvSpPr>
          <p:cNvPr id="15363" name="Rectangle 3"/>
          <p:cNvSpPr>
            <a:spLocks noGrp="1" noChangeArrowheads="1"/>
          </p:cNvSpPr>
          <p:nvPr>
            <p:ph type="body" sz="quarter" idx="10"/>
          </p:nvPr>
        </p:nvSpPr>
        <p:spPr>
          <a:xfrm>
            <a:off x="519112" y="1447792"/>
            <a:ext cx="11149013" cy="3354765"/>
          </a:xfrm>
        </p:spPr>
        <p:txBody>
          <a:bodyPr/>
          <a:lstStyle/>
          <a:p>
            <a:r>
              <a:rPr lang="en-US" dirty="0"/>
              <a:t>Service account</a:t>
            </a:r>
          </a:p>
          <a:p>
            <a:pPr lvl="1"/>
            <a:r>
              <a:rPr lang="en-US" dirty="0" smtClean="0"/>
              <a:t>“Broker” for all actions</a:t>
            </a:r>
          </a:p>
          <a:p>
            <a:pPr lvl="1"/>
            <a:r>
              <a:rPr lang="en-US" dirty="0" err="1" smtClean="0"/>
              <a:t>LocalSystem</a:t>
            </a:r>
            <a:r>
              <a:rPr lang="en-US" dirty="0" smtClean="0"/>
              <a:t> for DCs</a:t>
            </a:r>
          </a:p>
          <a:p>
            <a:pPr lvl="1"/>
            <a:r>
              <a:rPr lang="en-US" dirty="0" smtClean="0"/>
              <a:t>Domain Admin account if not on Domain Controller</a:t>
            </a:r>
          </a:p>
          <a:p>
            <a:r>
              <a:rPr lang="en-US" dirty="0" smtClean="0"/>
              <a:t>Archive owner</a:t>
            </a:r>
          </a:p>
          <a:p>
            <a:pPr lvl="1"/>
            <a:r>
              <a:rPr lang="en-US" dirty="0" smtClean="0"/>
              <a:t>NT or single group</a:t>
            </a:r>
          </a:p>
          <a:p>
            <a:pPr lvl="1"/>
            <a:r>
              <a:rPr lang="en-US" dirty="0" smtClean="0"/>
              <a:t>suggest: AGPM-OWNERS group</a:t>
            </a:r>
          </a:p>
        </p:txBody>
      </p:sp>
    </p:spTree>
    <p:extLst>
      <p:ext uri="{BB962C8B-B14F-4D97-AF65-F5344CB8AC3E}">
        <p14:creationId xmlns:p14="http://schemas.microsoft.com/office/powerpoint/2010/main" val="15018870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Client Installation – Not hard. Some tips:</a:t>
            </a:r>
          </a:p>
        </p:txBody>
      </p:sp>
      <p:sp>
        <p:nvSpPr>
          <p:cNvPr id="16387" name="Rectangle 3"/>
          <p:cNvSpPr>
            <a:spLocks noGrp="1" noChangeArrowheads="1"/>
          </p:cNvSpPr>
          <p:nvPr>
            <p:ph type="body" sz="quarter" idx="10"/>
          </p:nvPr>
        </p:nvSpPr>
        <p:spPr/>
        <p:txBody>
          <a:bodyPr/>
          <a:lstStyle/>
          <a:p>
            <a:r>
              <a:rPr lang="en-US" smtClean="0"/>
              <a:t>Open up firewall port 4600</a:t>
            </a:r>
          </a:p>
          <a:p>
            <a:pPr lvl="1"/>
            <a:r>
              <a:rPr lang="en-US" smtClean="0"/>
              <a:t>Use Group Policy to do it globally for your admins</a:t>
            </a:r>
          </a:p>
          <a:p>
            <a:r>
              <a:rPr lang="en-US" smtClean="0"/>
              <a:t>Common mistake #1:</a:t>
            </a:r>
          </a:p>
          <a:p>
            <a:pPr lvl="1"/>
            <a:r>
              <a:rPr lang="en-US" smtClean="0"/>
              <a:t>Not installing the client on all your management stations</a:t>
            </a:r>
          </a:p>
          <a:p>
            <a:r>
              <a:rPr lang="en-US" smtClean="0"/>
              <a:t>Common mistake #2:</a:t>
            </a:r>
          </a:p>
          <a:p>
            <a:pPr lvl="1"/>
            <a:r>
              <a:rPr lang="en-US" smtClean="0"/>
              <a:t>Installing it anywhere except your management station (and maybe your DCs if you use them for admin.)</a:t>
            </a:r>
            <a:endParaRPr lang="en-US" dirty="0" smtClean="0"/>
          </a:p>
        </p:txBody>
      </p:sp>
    </p:spTree>
    <p:extLst>
      <p:ext uri="{BB962C8B-B14F-4D97-AF65-F5344CB8AC3E}">
        <p14:creationId xmlns:p14="http://schemas.microsoft.com/office/powerpoint/2010/main" val="28916066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smtClean="0"/>
              <a:t>AGPM Installation Demo</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890596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Right after loading server – Don’t panic !</a:t>
            </a:r>
          </a:p>
        </p:txBody>
      </p:sp>
      <p:sp>
        <p:nvSpPr>
          <p:cNvPr id="17411" name="Rectangle 3"/>
          <p:cNvSpPr>
            <a:spLocks noGrp="1" noChangeArrowheads="1"/>
          </p:cNvSpPr>
          <p:nvPr>
            <p:ph type="body" sz="quarter" idx="10"/>
          </p:nvPr>
        </p:nvSpPr>
        <p:spPr>
          <a:xfrm>
            <a:off x="6490010" y="1447799"/>
            <a:ext cx="5178115" cy="2499146"/>
          </a:xfrm>
        </p:spPr>
        <p:txBody>
          <a:bodyPr/>
          <a:lstStyle/>
          <a:p>
            <a:r>
              <a:rPr lang="en-US" sz="2800" dirty="0" smtClean="0"/>
              <a:t>Clicking in AGPM = this</a:t>
            </a:r>
          </a:p>
          <a:p>
            <a:r>
              <a:rPr lang="en-US" sz="2800" dirty="0" smtClean="0"/>
              <a:t>But, you still have direct edit rights on GPOs you own</a:t>
            </a:r>
          </a:p>
          <a:p>
            <a:r>
              <a:rPr lang="en-US" sz="2800" dirty="0" smtClean="0"/>
              <a:t>Use the AGPM-OWNER account to grant right to admins</a:t>
            </a:r>
          </a:p>
        </p:txBody>
      </p:sp>
      <p:pic>
        <p:nvPicPr>
          <p:cNvPr id="17412" name="Picture 4" descr="f1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03" y="3533776"/>
            <a:ext cx="5281824"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f1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1"/>
            <a:ext cx="629756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6970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Act II: General Features</a:t>
            </a:r>
          </a:p>
        </p:txBody>
      </p:sp>
      <p:sp>
        <p:nvSpPr>
          <p:cNvPr id="19459" name="Rectangle 3"/>
          <p:cNvSpPr>
            <a:spLocks noGrp="1" noChangeArrowheads="1"/>
          </p:cNvSpPr>
          <p:nvPr>
            <p:ph type="body" sz="quarter" idx="10"/>
          </p:nvPr>
        </p:nvSpPr>
        <p:spPr/>
        <p:txBody>
          <a:bodyPr/>
          <a:lstStyle/>
          <a:p>
            <a:r>
              <a:rPr lang="en-US" smtClean="0"/>
              <a:t>“Go with the flow”…</a:t>
            </a:r>
          </a:p>
          <a:p>
            <a:pPr lvl="1"/>
            <a:r>
              <a:rPr lang="en-US" smtClean="0"/>
              <a:t>Controlling of uncontrolled GPOs</a:t>
            </a:r>
          </a:p>
          <a:p>
            <a:pPr lvl="1"/>
            <a:r>
              <a:rPr lang="en-US" smtClean="0"/>
              <a:t>Creating new controlled GPOs (live and in offline)</a:t>
            </a:r>
          </a:p>
          <a:p>
            <a:pPr lvl="1"/>
            <a:r>
              <a:rPr lang="en-US" smtClean="0"/>
              <a:t>Check-out of a GPO</a:t>
            </a:r>
          </a:p>
          <a:p>
            <a:pPr lvl="1"/>
            <a:r>
              <a:rPr lang="en-US" smtClean="0"/>
              <a:t>Offline edit a Checked-out GPO</a:t>
            </a:r>
          </a:p>
          <a:p>
            <a:pPr lvl="1"/>
            <a:r>
              <a:rPr lang="en-US" smtClean="0"/>
              <a:t>See reports of Checked-out GPO</a:t>
            </a:r>
          </a:p>
          <a:p>
            <a:pPr lvl="1"/>
            <a:r>
              <a:rPr lang="en-US" smtClean="0"/>
              <a:t>Check-in a GPO</a:t>
            </a:r>
          </a:p>
          <a:p>
            <a:pPr lvl="1"/>
            <a:r>
              <a:rPr lang="en-US" smtClean="0"/>
              <a:t>Deploy a checked-in GPO</a:t>
            </a:r>
            <a:endParaRPr lang="en-US" dirty="0" smtClean="0"/>
          </a:p>
        </p:txBody>
      </p:sp>
    </p:spTree>
    <p:extLst>
      <p:ext uri="{BB962C8B-B14F-4D97-AF65-F5344CB8AC3E}">
        <p14:creationId xmlns:p14="http://schemas.microsoft.com/office/powerpoint/2010/main" val="29900372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History, Differences and Rollback</a:t>
            </a:r>
          </a:p>
        </p:txBody>
      </p:sp>
      <p:sp>
        <p:nvSpPr>
          <p:cNvPr id="20483" name="Rectangle 3"/>
          <p:cNvSpPr>
            <a:spLocks noGrp="1" noChangeArrowheads="1"/>
          </p:cNvSpPr>
          <p:nvPr>
            <p:ph type="body" sz="quarter" idx="10"/>
          </p:nvPr>
        </p:nvSpPr>
        <p:spPr/>
        <p:txBody>
          <a:bodyPr/>
          <a:lstStyle/>
          <a:p>
            <a:r>
              <a:rPr lang="en-US" smtClean="0"/>
              <a:t>History report on any (controlled) GPO over time </a:t>
            </a:r>
          </a:p>
          <a:p>
            <a:r>
              <a:rPr lang="en-US" smtClean="0"/>
              <a:t>Differences between ANY GPO and anything else:</a:t>
            </a:r>
          </a:p>
          <a:p>
            <a:pPr lvl="1"/>
            <a:r>
              <a:rPr lang="en-US" smtClean="0"/>
              <a:t>Live GPO, controlled GPO, old history</a:t>
            </a:r>
          </a:p>
          <a:p>
            <a:r>
              <a:rPr lang="en-US" smtClean="0"/>
              <a:t>Can choose a history item and deploy (to recover)</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89" y="4252105"/>
            <a:ext cx="9382856"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67492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smtClean="0"/>
              <a:t>AGPM Features Demo</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7390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19112" y="1431073"/>
            <a:ext cx="11149013" cy="609398"/>
          </a:xfrm>
        </p:spPr>
        <p:txBody>
          <a:bodyPr/>
          <a:lstStyle/>
          <a:p>
            <a:r>
              <a:rPr lang="en-US" sz="3200" dirty="0" smtClean="0"/>
              <a:t>Act III: Working with others</a:t>
            </a:r>
          </a:p>
        </p:txBody>
      </p:sp>
    </p:spTree>
    <p:extLst>
      <p:ext uri="{BB962C8B-B14F-4D97-AF65-F5344CB8AC3E}">
        <p14:creationId xmlns:p14="http://schemas.microsoft.com/office/powerpoint/2010/main" val="182199582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Roles</a:t>
            </a:r>
          </a:p>
        </p:txBody>
      </p:sp>
      <p:sp>
        <p:nvSpPr>
          <p:cNvPr id="11267" name="Content Placeholder 2"/>
          <p:cNvSpPr>
            <a:spLocks noGrp="1"/>
          </p:cNvSpPr>
          <p:nvPr>
            <p:ph type="body" sz="quarter" idx="10"/>
          </p:nvPr>
        </p:nvSpPr>
        <p:spPr>
          <a:xfrm>
            <a:off x="519112" y="1447799"/>
            <a:ext cx="11149013" cy="4712059"/>
          </a:xfrm>
        </p:spPr>
        <p:txBody>
          <a:bodyPr/>
          <a:lstStyle/>
          <a:p>
            <a:r>
              <a:rPr lang="en-US" sz="2000" smtClean="0"/>
              <a:t>Full Control: </a:t>
            </a:r>
          </a:p>
          <a:p>
            <a:pPr lvl="1"/>
            <a:r>
              <a:rPr lang="en-US" sz="1800" smtClean="0"/>
              <a:t>Whatever they want. Can affect live environment.</a:t>
            </a:r>
          </a:p>
          <a:p>
            <a:pPr lvl="1"/>
            <a:r>
              <a:rPr lang="en-US" sz="1800" smtClean="0"/>
              <a:t>Assigns who gets other roles</a:t>
            </a:r>
          </a:p>
          <a:p>
            <a:pPr lvl="1"/>
            <a:r>
              <a:rPr lang="en-US" sz="1800" smtClean="0"/>
              <a:t>Default account set at installation time</a:t>
            </a:r>
          </a:p>
          <a:p>
            <a:r>
              <a:rPr lang="en-US" sz="2000" smtClean="0"/>
              <a:t>Reviewer</a:t>
            </a:r>
          </a:p>
          <a:p>
            <a:pPr lvl="1"/>
            <a:r>
              <a:rPr lang="en-US" sz="1800" smtClean="0"/>
              <a:t>“Read only” copy to GPO (and history)</a:t>
            </a:r>
          </a:p>
          <a:p>
            <a:r>
              <a:rPr lang="en-US" sz="2000" smtClean="0"/>
              <a:t>Approver:</a:t>
            </a:r>
          </a:p>
          <a:p>
            <a:pPr lvl="1"/>
            <a:r>
              <a:rPr lang="en-US" sz="1800" smtClean="0"/>
              <a:t>Ability to make GPOs go “live.”</a:t>
            </a:r>
          </a:p>
          <a:p>
            <a:pPr lvl="1"/>
            <a:r>
              <a:rPr lang="en-US" sz="1800" smtClean="0"/>
              <a:t>Think “Approver / Reviewer”, because you also get Reviewer permissions</a:t>
            </a:r>
          </a:p>
          <a:p>
            <a:r>
              <a:rPr lang="en-US" sz="2000" smtClean="0"/>
              <a:t>Editor</a:t>
            </a:r>
          </a:p>
          <a:p>
            <a:pPr lvl="1"/>
            <a:r>
              <a:rPr lang="en-US" sz="1800" smtClean="0"/>
              <a:t>“Requests stuff”</a:t>
            </a:r>
          </a:p>
          <a:p>
            <a:pPr lvl="1"/>
            <a:r>
              <a:rPr lang="en-US" sz="1800" smtClean="0"/>
              <a:t>Makes offline changes</a:t>
            </a:r>
          </a:p>
          <a:p>
            <a:pPr lvl="1"/>
            <a:r>
              <a:rPr lang="en-US" sz="1800" smtClean="0"/>
              <a:t>Requests changes for live environment change</a:t>
            </a:r>
          </a:p>
          <a:p>
            <a:r>
              <a:rPr lang="en-US" sz="2000" smtClean="0"/>
              <a:t>Special Permissions</a:t>
            </a:r>
          </a:p>
          <a:p>
            <a:pPr lvl="1"/>
            <a:r>
              <a:rPr lang="en-US" sz="1800" smtClean="0"/>
              <a:t>Some blend (see next page)</a:t>
            </a:r>
          </a:p>
        </p:txBody>
      </p:sp>
      <p:sp>
        <p:nvSpPr>
          <p:cNvPr id="11268"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9AFE416B-1622-48BB-A635-C7E6E6E30E58}" type="slidenum">
              <a:rPr lang="en-US" sz="1200" b="0"/>
              <a:pPr algn="r" eaLnBrk="1" hangingPunct="1"/>
              <a:t>19</a:t>
            </a:fld>
            <a:endParaRPr lang="en-US" sz="1200" b="0"/>
          </a:p>
        </p:txBody>
      </p:sp>
    </p:spTree>
    <p:extLst>
      <p:ext uri="{BB962C8B-B14F-4D97-AF65-F5344CB8AC3E}">
        <p14:creationId xmlns:p14="http://schemas.microsoft.com/office/powerpoint/2010/main" val="28616594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solidFill>
                  <a:schemeClr val="tx1"/>
                </a:solidFill>
              </a:rPr>
              <a:t>(While you’re sitting there,   sign up for the </a:t>
            </a:r>
            <a:r>
              <a:rPr lang="en-US" b="1" dirty="0" smtClean="0">
                <a:solidFill>
                  <a:schemeClr val="tx1"/>
                </a:solidFill>
              </a:rPr>
              <a:t>GPanswers.com Tip </a:t>
            </a:r>
            <a:r>
              <a:rPr lang="en-US" b="1" dirty="0">
                <a:solidFill>
                  <a:schemeClr val="tx1"/>
                </a:solidFill>
              </a:rPr>
              <a:t>of the Week </a:t>
            </a:r>
            <a:r>
              <a:rPr lang="en-US" b="1" dirty="0" smtClean="0">
                <a:solidFill>
                  <a:schemeClr val="tx1"/>
                </a:solidFill>
              </a:rPr>
              <a:t>… </a:t>
            </a:r>
          </a:p>
          <a:p>
            <a:r>
              <a:rPr lang="en-US" b="1" dirty="0" smtClean="0">
                <a:solidFill>
                  <a:schemeClr val="tx1"/>
                </a:solidFill>
              </a:rPr>
              <a:t>(Scan a tag .. Fill out the little form…)</a:t>
            </a:r>
          </a:p>
          <a:p>
            <a:r>
              <a:rPr lang="en-US" b="1" dirty="0" smtClean="0">
                <a:solidFill>
                  <a:schemeClr val="tx1"/>
                </a:solidFill>
              </a:rPr>
              <a:t>and </a:t>
            </a:r>
            <a:r>
              <a:rPr lang="en-US" b="1" dirty="0">
                <a:solidFill>
                  <a:schemeClr val="tx1"/>
                </a:solidFill>
              </a:rPr>
              <a:t>enter to win </a:t>
            </a:r>
            <a:r>
              <a:rPr lang="en-US" b="1" dirty="0" smtClean="0">
                <a:solidFill>
                  <a:schemeClr val="tx1"/>
                </a:solidFill>
              </a:rPr>
              <a:t>a copy my (Jeremy’s) book </a:t>
            </a:r>
            <a:r>
              <a:rPr lang="en-US" b="1" dirty="0">
                <a:solidFill>
                  <a:schemeClr val="tx1"/>
                </a:solidFill>
              </a:rPr>
              <a:t>!)</a:t>
            </a:r>
          </a:p>
          <a:p>
            <a:endParaRPr lang="en-US" dirty="0">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898" y="228600"/>
            <a:ext cx="3574782" cy="35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010" y="228600"/>
            <a:ext cx="3645460" cy="3645460"/>
          </a:xfrm>
          <a:prstGeom prst="rect">
            <a:avLst/>
          </a:prstGeom>
        </p:spPr>
      </p:pic>
    </p:spTree>
    <p:extLst>
      <p:ext uri="{BB962C8B-B14F-4D97-AF65-F5344CB8AC3E}">
        <p14:creationId xmlns:p14="http://schemas.microsoft.com/office/powerpoint/2010/main" val="17227213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Roles vs. Permissions</a:t>
            </a:r>
          </a:p>
        </p:txBody>
      </p:sp>
      <p:sp>
        <p:nvSpPr>
          <p:cNvPr id="12291" name="Content Placeholder 2"/>
          <p:cNvSpPr>
            <a:spLocks noGrp="1"/>
          </p:cNvSpPr>
          <p:nvPr>
            <p:ph type="body" sz="quarter" idx="10"/>
          </p:nvPr>
        </p:nvSpPr>
        <p:spPr/>
        <p:txBody>
          <a:bodyPr/>
          <a:lstStyle/>
          <a:p>
            <a:r>
              <a:rPr lang="en-US" smtClean="0"/>
              <a:t>Roles are really wrapped up “permissions”</a:t>
            </a:r>
          </a:p>
          <a:p>
            <a:r>
              <a:rPr lang="en-US" smtClean="0"/>
              <a:t>Basics listed here</a:t>
            </a:r>
          </a:p>
          <a:p>
            <a:r>
              <a:rPr lang="en-US" smtClean="0"/>
              <a:t>More in downloadable eChapter</a:t>
            </a:r>
          </a:p>
        </p:txBody>
      </p:sp>
      <p:sp>
        <p:nvSpPr>
          <p:cNvPr id="12292"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DE013B25-69BF-4AED-AA1E-FBC7A85E329D}" type="slidenum">
              <a:rPr lang="en-US" sz="1200" b="0"/>
              <a:pPr algn="r" eaLnBrk="1" hangingPunct="1"/>
              <a:t>20</a:t>
            </a:fld>
            <a:endParaRPr lang="en-US" sz="1200" b="0"/>
          </a:p>
        </p:txBody>
      </p:sp>
      <p:pic>
        <p:nvPicPr>
          <p:cNvPr id="122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457" y="3185305"/>
            <a:ext cx="905274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8895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The story at Company.com</a:t>
            </a:r>
          </a:p>
        </p:txBody>
      </p:sp>
      <p:sp>
        <p:nvSpPr>
          <p:cNvPr id="25603" name="Rectangle 3"/>
          <p:cNvSpPr>
            <a:spLocks noGrp="1" noChangeArrowheads="1"/>
          </p:cNvSpPr>
          <p:nvPr>
            <p:ph type="body" sz="quarter" idx="10"/>
          </p:nvPr>
        </p:nvSpPr>
        <p:spPr/>
        <p:txBody>
          <a:bodyPr/>
          <a:lstStyle/>
          <a:p>
            <a:r>
              <a:rPr lang="en-US" smtClean="0"/>
              <a:t>Three admins, with different levels of ability</a:t>
            </a:r>
          </a:p>
          <a:p>
            <a:r>
              <a:rPr lang="en-US" smtClean="0"/>
              <a:t>Eddie: </a:t>
            </a:r>
          </a:p>
          <a:p>
            <a:pPr lvl="1"/>
            <a:r>
              <a:rPr lang="en-US" smtClean="0"/>
              <a:t>Branch Office Admin. New-ish to GPOs. </a:t>
            </a:r>
          </a:p>
          <a:p>
            <a:r>
              <a:rPr lang="en-US" smtClean="0"/>
              <a:t>Regis:</a:t>
            </a:r>
          </a:p>
          <a:p>
            <a:pPr lvl="1"/>
            <a:r>
              <a:rPr lang="en-US" smtClean="0"/>
              <a:t>The IT Manager. Knows about GPOs enough to be dangerous. If there’s a problem, it’s his butt on the line.</a:t>
            </a:r>
          </a:p>
          <a:p>
            <a:r>
              <a:rPr lang="en-US" smtClean="0"/>
              <a:t>April:</a:t>
            </a:r>
          </a:p>
          <a:p>
            <a:pPr lvl="1"/>
            <a:r>
              <a:rPr lang="en-US" smtClean="0"/>
              <a:t>IT Goddess. Knows the company inside and out. Really knows Group Policy too.</a:t>
            </a:r>
          </a:p>
          <a:p>
            <a:endParaRPr lang="en-US" dirty="0" smtClean="0"/>
          </a:p>
        </p:txBody>
      </p:sp>
    </p:spTree>
    <p:extLst>
      <p:ext uri="{BB962C8B-B14F-4D97-AF65-F5344CB8AC3E}">
        <p14:creationId xmlns:p14="http://schemas.microsoft.com/office/powerpoint/2010/main" val="370782862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Reviewing Roles</a:t>
            </a:r>
          </a:p>
        </p:txBody>
      </p:sp>
      <p:sp>
        <p:nvSpPr>
          <p:cNvPr id="26627" name="Content Placeholder 2"/>
          <p:cNvSpPr>
            <a:spLocks noGrp="1"/>
          </p:cNvSpPr>
          <p:nvPr>
            <p:ph type="body" sz="quarter" idx="10"/>
          </p:nvPr>
        </p:nvSpPr>
        <p:spPr>
          <a:xfrm>
            <a:off x="519112" y="1447799"/>
            <a:ext cx="11149013" cy="5059847"/>
          </a:xfrm>
        </p:spPr>
        <p:txBody>
          <a:bodyPr/>
          <a:lstStyle/>
          <a:p>
            <a:r>
              <a:rPr lang="en-US" sz="2800" smtClean="0"/>
              <a:t>Full Control (AGPM-OWNER): </a:t>
            </a:r>
          </a:p>
          <a:p>
            <a:pPr lvl="1"/>
            <a:r>
              <a:rPr lang="en-US" sz="2400" smtClean="0"/>
              <a:t>Whatever they want. Can affect live environment.</a:t>
            </a:r>
          </a:p>
          <a:p>
            <a:pPr lvl="1"/>
            <a:r>
              <a:rPr lang="en-US" sz="2400" smtClean="0"/>
              <a:t>Assigns who gets other roles</a:t>
            </a:r>
          </a:p>
          <a:p>
            <a:pPr lvl="1"/>
            <a:r>
              <a:rPr lang="en-US" sz="2400" smtClean="0"/>
              <a:t>Default account set at installation time</a:t>
            </a:r>
          </a:p>
          <a:p>
            <a:r>
              <a:rPr lang="en-US" sz="2800" smtClean="0"/>
              <a:t>Editor (Eddie)</a:t>
            </a:r>
          </a:p>
          <a:p>
            <a:pPr lvl="1"/>
            <a:r>
              <a:rPr lang="en-US" sz="2400" smtClean="0"/>
              <a:t>Requests new GPOS </a:t>
            </a:r>
          </a:p>
          <a:p>
            <a:pPr lvl="1"/>
            <a:r>
              <a:rPr lang="en-US" sz="2400" smtClean="0"/>
              <a:t>Makes offline changes</a:t>
            </a:r>
          </a:p>
          <a:p>
            <a:pPr lvl="1"/>
            <a:r>
              <a:rPr lang="en-US" sz="2400" smtClean="0"/>
              <a:t>Request for live deploy</a:t>
            </a:r>
          </a:p>
          <a:p>
            <a:r>
              <a:rPr lang="en-US" sz="2800" smtClean="0"/>
              <a:t>Approver (April):</a:t>
            </a:r>
          </a:p>
          <a:p>
            <a:pPr lvl="1"/>
            <a:r>
              <a:rPr lang="en-US" sz="2400" smtClean="0"/>
              <a:t>Ability to make GPOs go “live.”</a:t>
            </a:r>
          </a:p>
          <a:p>
            <a:r>
              <a:rPr lang="en-US" sz="2800" smtClean="0"/>
              <a:t>Reviewer (Regis)</a:t>
            </a:r>
          </a:p>
          <a:p>
            <a:pPr lvl="1"/>
            <a:r>
              <a:rPr lang="en-US" sz="2400" smtClean="0"/>
              <a:t>“Read only” copy to GPO (and history)</a:t>
            </a:r>
          </a:p>
        </p:txBody>
      </p:sp>
      <p:sp>
        <p:nvSpPr>
          <p:cNvPr id="26628"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E17EE150-45CA-440E-801C-CAF2ED219D29}" type="slidenum">
              <a:rPr lang="en-US" sz="1200" b="0"/>
              <a:pPr algn="r" eaLnBrk="1" hangingPunct="1"/>
              <a:t>22</a:t>
            </a:fld>
            <a:endParaRPr lang="en-US" sz="1200" b="0"/>
          </a:p>
        </p:txBody>
      </p:sp>
    </p:spTree>
    <p:extLst>
      <p:ext uri="{BB962C8B-B14F-4D97-AF65-F5344CB8AC3E}">
        <p14:creationId xmlns:p14="http://schemas.microsoft.com/office/powerpoint/2010/main" val="371099353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AGPM is all about Workflow via Email </a:t>
            </a:r>
          </a:p>
        </p:txBody>
      </p:sp>
      <p:sp>
        <p:nvSpPr>
          <p:cNvPr id="27651" name="Rectangle 3"/>
          <p:cNvSpPr>
            <a:spLocks noGrp="1" noChangeArrowheads="1"/>
          </p:cNvSpPr>
          <p:nvPr>
            <p:ph type="body" sz="quarter" idx="10"/>
          </p:nvPr>
        </p:nvSpPr>
        <p:spPr/>
        <p:txBody>
          <a:bodyPr/>
          <a:lstStyle/>
          <a:p>
            <a:r>
              <a:rPr lang="en-US" smtClean="0"/>
              <a:t>If you use Exchange:</a:t>
            </a:r>
          </a:p>
          <a:p>
            <a:pPr lvl="1"/>
            <a:r>
              <a:rPr lang="en-US" smtClean="0"/>
              <a:t>Must make Exchange talk “SMTP”</a:t>
            </a:r>
          </a:p>
          <a:p>
            <a:r>
              <a:rPr lang="en-US" smtClean="0"/>
              <a:t>Else, use 3rd party SMTP tool</a:t>
            </a:r>
          </a:p>
          <a:p>
            <a:r>
              <a:rPr lang="en-US" smtClean="0"/>
              <a:t>Everyone gets emailed during “requests”</a:t>
            </a:r>
          </a:p>
          <a:p>
            <a:endParaRPr lang="en-US" dirty="0" smtClean="0"/>
          </a:p>
        </p:txBody>
      </p:sp>
      <p:pic>
        <p:nvPicPr>
          <p:cNvPr id="27652" name="Picture 4" descr="f1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317" y="4419600"/>
            <a:ext cx="656419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70602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When do Requests occur?</a:t>
            </a:r>
          </a:p>
        </p:txBody>
      </p:sp>
      <p:sp>
        <p:nvSpPr>
          <p:cNvPr id="28675" name="Rectangle 3"/>
          <p:cNvSpPr>
            <a:spLocks noGrp="1" noChangeArrowheads="1"/>
          </p:cNvSpPr>
          <p:nvPr>
            <p:ph type="body" sz="quarter" idx="10"/>
          </p:nvPr>
        </p:nvSpPr>
        <p:spPr>
          <a:xfrm>
            <a:off x="519112" y="1447799"/>
            <a:ext cx="11149013" cy="5072158"/>
          </a:xfrm>
        </p:spPr>
        <p:txBody>
          <a:bodyPr/>
          <a:lstStyle/>
          <a:p>
            <a:r>
              <a:rPr lang="en-US" sz="2400" dirty="0" smtClean="0"/>
              <a:t>Request occur upon:</a:t>
            </a:r>
          </a:p>
          <a:p>
            <a:pPr lvl="1"/>
            <a:r>
              <a:rPr lang="en-US" sz="2000" dirty="0" smtClean="0"/>
              <a:t>Control / Creation</a:t>
            </a:r>
          </a:p>
          <a:p>
            <a:pPr lvl="1"/>
            <a:r>
              <a:rPr lang="en-US" sz="2000" dirty="0" smtClean="0"/>
              <a:t>Deploy</a:t>
            </a:r>
          </a:p>
          <a:p>
            <a:pPr lvl="1"/>
            <a:r>
              <a:rPr lang="en-US" sz="2000" dirty="0" smtClean="0"/>
              <a:t>Delete</a:t>
            </a:r>
          </a:p>
          <a:p>
            <a:pPr lvl="1"/>
            <a:r>
              <a:rPr lang="en-US" sz="2000" dirty="0" smtClean="0"/>
              <a:t>Restore</a:t>
            </a:r>
          </a:p>
          <a:p>
            <a:r>
              <a:rPr lang="en-US" sz="2400" dirty="0" smtClean="0"/>
              <a:t>Approvers get:</a:t>
            </a:r>
          </a:p>
          <a:p>
            <a:pPr lvl="1"/>
            <a:r>
              <a:rPr lang="en-US" sz="2000" dirty="0" smtClean="0"/>
              <a:t>Emails</a:t>
            </a:r>
          </a:p>
          <a:p>
            <a:pPr lvl="1"/>
            <a:r>
              <a:rPr lang="en-US" sz="2000" dirty="0" smtClean="0"/>
              <a:t>“Pending” tab item</a:t>
            </a:r>
          </a:p>
          <a:p>
            <a:r>
              <a:rPr lang="en-US" sz="2400" dirty="0" smtClean="0"/>
              <a:t>Approver must:</a:t>
            </a:r>
          </a:p>
          <a:p>
            <a:pPr lvl="1"/>
            <a:r>
              <a:rPr lang="en-US" sz="2000" dirty="0" smtClean="0"/>
              <a:t>Accept or Reject</a:t>
            </a:r>
          </a:p>
          <a:p>
            <a:r>
              <a:rPr lang="en-US" sz="2400" dirty="0" smtClean="0"/>
              <a:t>Requester can:</a:t>
            </a:r>
          </a:p>
          <a:p>
            <a:pPr lvl="1"/>
            <a:r>
              <a:rPr lang="en-US" sz="2000" dirty="0" smtClean="0"/>
              <a:t>Withdraw request</a:t>
            </a:r>
          </a:p>
          <a:p>
            <a:pPr lvl="1"/>
            <a:r>
              <a:rPr lang="en-US" sz="2000" dirty="0" smtClean="0"/>
              <a:t>Email doesn’t magically get recalled ! </a:t>
            </a:r>
            <a:r>
              <a:rPr lang="en-US" sz="2000" dirty="0" smtClean="0">
                <a:sym typeface="Wingdings" pitchFamily="2" charset="2"/>
              </a:rPr>
              <a:t></a:t>
            </a:r>
            <a:endParaRPr lang="en-US" sz="2000" dirty="0" smtClean="0"/>
          </a:p>
          <a:p>
            <a:endParaRPr lang="en-US" sz="2400" dirty="0" smtClean="0"/>
          </a:p>
        </p:txBody>
      </p:sp>
    </p:spTree>
    <p:extLst>
      <p:ext uri="{BB962C8B-B14F-4D97-AF65-F5344CB8AC3E}">
        <p14:creationId xmlns:p14="http://schemas.microsoft.com/office/powerpoint/2010/main" val="40529752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A decent story</a:t>
            </a:r>
          </a:p>
        </p:txBody>
      </p:sp>
      <p:sp>
        <p:nvSpPr>
          <p:cNvPr id="30723" name="Rectangle 3"/>
          <p:cNvSpPr>
            <a:spLocks noGrp="1" noChangeArrowheads="1"/>
          </p:cNvSpPr>
          <p:nvPr>
            <p:ph type="body" sz="quarter" idx="10"/>
          </p:nvPr>
        </p:nvSpPr>
        <p:spPr>
          <a:xfrm>
            <a:off x="519112" y="1447799"/>
            <a:ext cx="11149013" cy="5127558"/>
          </a:xfrm>
        </p:spPr>
        <p:txBody>
          <a:bodyPr/>
          <a:lstStyle/>
          <a:p>
            <a:r>
              <a:rPr lang="en-US" sz="2800" smtClean="0"/>
              <a:t>Eddie:</a:t>
            </a:r>
          </a:p>
          <a:p>
            <a:pPr lvl="1"/>
            <a:r>
              <a:rPr lang="en-US" sz="2400" smtClean="0"/>
              <a:t>Requests a live GPO</a:t>
            </a:r>
          </a:p>
          <a:p>
            <a:pPr lvl="1"/>
            <a:r>
              <a:rPr lang="en-US" sz="2400" smtClean="0"/>
              <a:t>Doesn’t get it</a:t>
            </a:r>
          </a:p>
          <a:p>
            <a:r>
              <a:rPr lang="en-US" sz="2800" smtClean="0"/>
              <a:t>April:</a:t>
            </a:r>
          </a:p>
          <a:p>
            <a:pPr lvl="1"/>
            <a:r>
              <a:rPr lang="en-US" sz="2400" smtClean="0"/>
              <a:t>Approves his offline GPO request</a:t>
            </a:r>
          </a:p>
          <a:p>
            <a:r>
              <a:rPr lang="en-US" sz="2800" smtClean="0"/>
              <a:t>Eddie:</a:t>
            </a:r>
          </a:p>
          <a:p>
            <a:pPr lvl="1"/>
            <a:r>
              <a:rPr lang="en-US" sz="2400" smtClean="0"/>
              <a:t>Edits the GPO.</a:t>
            </a:r>
          </a:p>
          <a:p>
            <a:pPr lvl="1"/>
            <a:r>
              <a:rPr lang="en-US" sz="2400" smtClean="0"/>
              <a:t>Checks it in. Requests deployment by selecting “Deploy.” (He can’t deploy.)</a:t>
            </a:r>
          </a:p>
          <a:p>
            <a:r>
              <a:rPr lang="en-US" sz="2800" smtClean="0"/>
              <a:t>Regis:</a:t>
            </a:r>
          </a:p>
          <a:p>
            <a:pPr lvl="1"/>
            <a:r>
              <a:rPr lang="en-US" sz="2400" smtClean="0"/>
              <a:t>Reviews the GPO. Comments.</a:t>
            </a:r>
          </a:p>
          <a:p>
            <a:r>
              <a:rPr lang="en-US" sz="2800" smtClean="0"/>
              <a:t>April:</a:t>
            </a:r>
          </a:p>
          <a:p>
            <a:pPr lvl="1"/>
            <a:r>
              <a:rPr lang="en-US" sz="2400" smtClean="0"/>
              <a:t>Approves or rejects the deployment</a:t>
            </a:r>
          </a:p>
        </p:txBody>
      </p:sp>
    </p:spTree>
    <p:extLst>
      <p:ext uri="{BB962C8B-B14F-4D97-AF65-F5344CB8AC3E}">
        <p14:creationId xmlns:p14="http://schemas.microsoft.com/office/powerpoint/2010/main" val="3747723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smtClean="0"/>
              <a:t>AGPM Workflow Demo</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3417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Bonus: AGPM Templates</a:t>
            </a:r>
          </a:p>
        </p:txBody>
      </p:sp>
      <p:sp>
        <p:nvSpPr>
          <p:cNvPr id="29699" name="Rectangle 3"/>
          <p:cNvSpPr>
            <a:spLocks noGrp="1" noChangeArrowheads="1"/>
          </p:cNvSpPr>
          <p:nvPr>
            <p:ph type="body" idx="4294967295"/>
          </p:nvPr>
        </p:nvSpPr>
        <p:spPr>
          <a:xfrm>
            <a:off x="6996113" y="1447800"/>
            <a:ext cx="4672012" cy="1428750"/>
          </a:xfrm>
        </p:spPr>
        <p:txBody>
          <a:bodyPr/>
          <a:lstStyle/>
          <a:p>
            <a:r>
              <a:rPr lang="en-US" dirty="0" smtClean="0"/>
              <a:t>Any controlled GPO can be a template</a:t>
            </a:r>
          </a:p>
          <a:p>
            <a:endParaRPr lang="en-US" dirty="0" smtClean="0"/>
          </a:p>
        </p:txBody>
      </p:sp>
      <p:pic>
        <p:nvPicPr>
          <p:cNvPr id="29700" name="Picture 4" descr="f1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447800"/>
            <a:ext cx="510407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6"/>
          <p:cNvSpPr>
            <a:spLocks noChangeArrowheads="1"/>
          </p:cNvSpPr>
          <p:nvPr/>
        </p:nvSpPr>
        <p:spPr bwMode="auto">
          <a:xfrm>
            <a:off x="519113" y="5320990"/>
            <a:ext cx="467238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
            </a:pPr>
            <a:r>
              <a:rPr lang="en-US" sz="2900" b="0" dirty="0"/>
              <a:t>Then create new live / offline GPO from template</a:t>
            </a:r>
          </a:p>
          <a:p>
            <a:pPr marL="342900" indent="-342900">
              <a:spcBef>
                <a:spcPct val="20000"/>
              </a:spcBef>
              <a:buClr>
                <a:schemeClr val="tx2"/>
              </a:buClr>
              <a:buSzPct val="70000"/>
              <a:buFont typeface="Wingdings" pitchFamily="2" charset="2"/>
              <a:buChar char="¡"/>
            </a:pPr>
            <a:endParaRPr lang="en-US" sz="2900" b="0" dirty="0"/>
          </a:p>
        </p:txBody>
      </p:sp>
      <p:pic>
        <p:nvPicPr>
          <p:cNvPr id="297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595" y="2667000"/>
            <a:ext cx="4875530"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72150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Misc Stuff: Recycling + Deleting GPOs</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26" y="1881188"/>
            <a:ext cx="343445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104" y="1447800"/>
            <a:ext cx="4469236" cy="193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517" y="3963987"/>
            <a:ext cx="438882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867" y="1447800"/>
            <a:ext cx="2975258"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79053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Misc Stuff: Searching on GPOs</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447800"/>
            <a:ext cx="1129370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442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AGPM: A Play in Three (plus 1) Acts</a:t>
            </a:r>
          </a:p>
        </p:txBody>
      </p:sp>
      <p:sp>
        <p:nvSpPr>
          <p:cNvPr id="6147" name="Content Placeholder 2"/>
          <p:cNvSpPr>
            <a:spLocks noGrp="1"/>
          </p:cNvSpPr>
          <p:nvPr>
            <p:ph type="body" sz="quarter" idx="10"/>
          </p:nvPr>
        </p:nvSpPr>
        <p:spPr>
          <a:xfrm>
            <a:off x="519112" y="1447799"/>
            <a:ext cx="11149013" cy="3490186"/>
          </a:xfrm>
        </p:spPr>
        <p:txBody>
          <a:bodyPr/>
          <a:lstStyle/>
          <a:p>
            <a:r>
              <a:rPr lang="en-US" dirty="0" smtClean="0"/>
              <a:t>Act 0: The built-in delegation model</a:t>
            </a:r>
          </a:p>
          <a:p>
            <a:pPr lvl="1"/>
            <a:r>
              <a:rPr lang="en-US" dirty="0" smtClean="0"/>
              <a:t>And definition of the problem</a:t>
            </a:r>
            <a:endParaRPr lang="en-US" dirty="0"/>
          </a:p>
          <a:p>
            <a:r>
              <a:rPr lang="en-US" dirty="0" smtClean="0"/>
              <a:t>Act I: Why you care, architecture and installation</a:t>
            </a:r>
          </a:p>
          <a:p>
            <a:r>
              <a:rPr lang="en-US" dirty="0" smtClean="0"/>
              <a:t>Act II: You’re an island</a:t>
            </a:r>
          </a:p>
          <a:p>
            <a:pPr lvl="1"/>
            <a:r>
              <a:rPr lang="en-US" dirty="0" err="1" smtClean="0"/>
              <a:t>ie</a:t>
            </a:r>
            <a:r>
              <a:rPr lang="en-US" dirty="0" smtClean="0"/>
              <a:t>: Get to know the features</a:t>
            </a:r>
          </a:p>
          <a:p>
            <a:r>
              <a:rPr lang="en-US" dirty="0" smtClean="0"/>
              <a:t>Act III: You are not alone.</a:t>
            </a:r>
          </a:p>
          <a:p>
            <a:pPr lvl="1"/>
            <a:r>
              <a:rPr lang="en-US" dirty="0" smtClean="0"/>
              <a:t>Work with “other” admins</a:t>
            </a:r>
          </a:p>
        </p:txBody>
      </p:sp>
      <p:sp>
        <p:nvSpPr>
          <p:cNvPr id="6148"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BABEDD52-F350-4E0F-B864-65DFDA0B5006}" type="slidenum">
              <a:rPr lang="en-US" sz="1200" b="0"/>
              <a:pPr algn="r" eaLnBrk="1" hangingPunct="1"/>
              <a:t>3</a:t>
            </a:fld>
            <a:endParaRPr lang="en-US" sz="1200" b="0"/>
          </a:p>
        </p:txBody>
      </p:sp>
    </p:spTree>
    <p:extLst>
      <p:ext uri="{BB962C8B-B14F-4D97-AF65-F5344CB8AC3E}">
        <p14:creationId xmlns:p14="http://schemas.microsoft.com/office/powerpoint/2010/main" val="132846907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Advanced Stuff: Auto-delete versions</a:t>
            </a:r>
          </a:p>
        </p:txBody>
      </p:sp>
      <p:sp>
        <p:nvSpPr>
          <p:cNvPr id="34819" name="Rectangle 3"/>
          <p:cNvSpPr>
            <a:spLocks noGrp="1" noChangeArrowheads="1"/>
          </p:cNvSpPr>
          <p:nvPr>
            <p:ph type="body" sz="quarter" idx="10"/>
          </p:nvPr>
        </p:nvSpPr>
        <p:spPr>
          <a:xfrm>
            <a:off x="519112" y="1447799"/>
            <a:ext cx="11149013" cy="443198"/>
          </a:xfrm>
        </p:spPr>
        <p:txBody>
          <a:bodyPr/>
          <a:lstStyle/>
          <a:p>
            <a:pPr marL="0" indent="0">
              <a:buNone/>
            </a:pPr>
            <a:r>
              <a:rPr lang="en-US" dirty="0" smtClean="0"/>
              <a:t>Keep X copies in the archive</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324" y="2417763"/>
            <a:ext cx="8896149"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43689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Advanced Stuff: Permissions on a GPO itself</a:t>
            </a: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04" y="1447800"/>
            <a:ext cx="5474391"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079" y="1447800"/>
            <a:ext cx="370743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5727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Advanced Stuff: Production Delegation</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45" y="1066800"/>
            <a:ext cx="1029913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4414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Advanced Stuff: “Import / Production” </a:t>
            </a:r>
            <a:br>
              <a:rPr lang="en-US" smtClean="0"/>
            </a:br>
            <a:r>
              <a:rPr lang="en-US" smtClean="0"/>
              <a:t>aka Catching up”</a:t>
            </a:r>
          </a:p>
        </p:txBody>
      </p:sp>
      <p:sp>
        <p:nvSpPr>
          <p:cNvPr id="37891" name="Rectangle 3"/>
          <p:cNvSpPr>
            <a:spLocks noGrp="1" noChangeArrowheads="1"/>
          </p:cNvSpPr>
          <p:nvPr>
            <p:ph type="body" sz="quarter" idx="10"/>
          </p:nvPr>
        </p:nvSpPr>
        <p:spPr>
          <a:xfrm>
            <a:off x="519906" y="1903142"/>
            <a:ext cx="11149013" cy="738664"/>
          </a:xfrm>
        </p:spPr>
        <p:txBody>
          <a:bodyPr/>
          <a:lstStyle/>
          <a:p>
            <a:r>
              <a:rPr lang="en-US" sz="2400" dirty="0" smtClean="0"/>
              <a:t>Catch-up / Import from production when…</a:t>
            </a:r>
          </a:p>
          <a:p>
            <a:r>
              <a:rPr lang="en-US" sz="2400" dirty="0" smtClean="0"/>
              <a:t>AGPM goes offline and you know you made a “live edit.”</a:t>
            </a:r>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501" y="2819400"/>
            <a:ext cx="4754912"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91724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Advanced Stuff: “Importing / File”</a:t>
            </a:r>
          </a:p>
        </p:txBody>
      </p:sp>
      <p:sp>
        <p:nvSpPr>
          <p:cNvPr id="38915" name="Rectangle 3"/>
          <p:cNvSpPr>
            <a:spLocks noGrp="1" noChangeArrowheads="1"/>
          </p:cNvSpPr>
          <p:nvPr>
            <p:ph type="body" sz="quarter" idx="10"/>
          </p:nvPr>
        </p:nvSpPr>
        <p:spPr/>
        <p:txBody>
          <a:bodyPr/>
          <a:lstStyle/>
          <a:p>
            <a:r>
              <a:rPr lang="en-US" smtClean="0"/>
              <a:t>Backup and Import between domains scenario</a:t>
            </a:r>
          </a:p>
          <a:p>
            <a:r>
              <a:rPr lang="en-US" smtClean="0"/>
              <a:t>Overwrites archive GPO</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69" y="2743201"/>
            <a:ext cx="5161206"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428" y="2819401"/>
            <a:ext cx="5150625"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76159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Advanced Stuff: “Importing File”</a:t>
            </a:r>
          </a:p>
        </p:txBody>
      </p:sp>
      <p:sp>
        <p:nvSpPr>
          <p:cNvPr id="39939" name="Rectangle 3"/>
          <p:cNvSpPr>
            <a:spLocks noGrp="1" noChangeArrowheads="1"/>
          </p:cNvSpPr>
          <p:nvPr>
            <p:ph type="body" sz="quarter" idx="10"/>
          </p:nvPr>
        </p:nvSpPr>
        <p:spPr>
          <a:xfrm>
            <a:off x="519112" y="1447799"/>
            <a:ext cx="11149013" cy="1144929"/>
          </a:xfrm>
        </p:spPr>
        <p:txBody>
          <a:bodyPr/>
          <a:lstStyle/>
          <a:p>
            <a:r>
              <a:rPr lang="en-US" sz="2400" smtClean="0"/>
              <a:t>Alternate way to do same thing</a:t>
            </a:r>
          </a:p>
          <a:p>
            <a:r>
              <a:rPr lang="en-US" sz="2400" smtClean="0"/>
              <a:t>But with new GPOs</a:t>
            </a:r>
          </a:p>
          <a:p>
            <a:endParaRPr lang="en-US" sz="2400" smtClean="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324" y="2209800"/>
            <a:ext cx="864433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90893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Parting Thoughts…</a:t>
            </a:r>
            <a:br>
              <a:rPr lang="en-US" smtClean="0"/>
            </a:br>
            <a:endParaRPr lang="en-US" dirty="0" smtClean="0"/>
          </a:p>
        </p:txBody>
      </p:sp>
      <p:sp>
        <p:nvSpPr>
          <p:cNvPr id="39939" name="Rectangle 3"/>
          <p:cNvSpPr>
            <a:spLocks noGrp="1" noChangeArrowheads="1"/>
          </p:cNvSpPr>
          <p:nvPr>
            <p:ph type="body" sz="quarter" idx="10"/>
          </p:nvPr>
        </p:nvSpPr>
        <p:spPr>
          <a:xfrm>
            <a:off x="519112" y="1447799"/>
            <a:ext cx="11149013" cy="2000548"/>
          </a:xfrm>
        </p:spPr>
        <p:txBody>
          <a:bodyPr/>
          <a:lstStyle/>
          <a:p>
            <a:r>
              <a:rPr lang="en-US" dirty="0" smtClean="0"/>
              <a:t>AGPM is not hard to deploy</a:t>
            </a:r>
          </a:p>
          <a:p>
            <a:r>
              <a:rPr lang="en-US" dirty="0" smtClean="0"/>
              <a:t>Have a big “group hug”</a:t>
            </a:r>
          </a:p>
          <a:p>
            <a:r>
              <a:rPr lang="en-US" dirty="0" smtClean="0"/>
              <a:t>Biggest issue:</a:t>
            </a:r>
          </a:p>
          <a:p>
            <a:pPr lvl="1"/>
            <a:r>
              <a:rPr lang="en-US" dirty="0" smtClean="0"/>
              <a:t>Not having everyone on board.</a:t>
            </a:r>
            <a:endParaRPr lang="en-US" dirty="0"/>
          </a:p>
        </p:txBody>
      </p:sp>
    </p:spTree>
    <p:extLst>
      <p:ext uri="{BB962C8B-B14F-4D97-AF65-F5344CB8AC3E}">
        <p14:creationId xmlns:p14="http://schemas.microsoft.com/office/powerpoint/2010/main" val="250774500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396" y="633319"/>
            <a:ext cx="3574782" cy="35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190" y="525742"/>
            <a:ext cx="3645460" cy="3645460"/>
          </a:xfrm>
          <a:prstGeom prst="rect">
            <a:avLst/>
          </a:prstGeom>
        </p:spPr>
      </p:pic>
      <p:sp>
        <p:nvSpPr>
          <p:cNvPr id="4" name="Title 1"/>
          <p:cNvSpPr txBox="1">
            <a:spLocks/>
          </p:cNvSpPr>
          <p:nvPr/>
        </p:nvSpPr>
        <p:spPr>
          <a:xfrm>
            <a:off x="548275" y="55381"/>
            <a:ext cx="10969943" cy="452432"/>
          </a:xfrm>
          <a:prstGeom prst="rect">
            <a:avLst/>
          </a:prstGeom>
        </p:spPr>
        <p:txBody>
          <a:bodyPr vert="horz" wrap="square" lIns="91440" tIns="45720" rIns="91440" bIns="4572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defRPr/>
            </a:pPr>
            <a:r>
              <a:rPr lang="en-US" sz="2600" dirty="0" smtClean="0">
                <a:ea typeface="+mj-ea"/>
                <a:cs typeface="+mj-cs"/>
              </a:rPr>
              <a:t>Everyone who scans will get emailed the PDF chapter from my book !</a:t>
            </a:r>
            <a:endParaRPr lang="en-US" sz="2600" dirty="0">
              <a:ea typeface="+mj-ea"/>
              <a:cs typeface="+mj-cs"/>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147" y="4296708"/>
            <a:ext cx="7454425" cy="229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9746931" y="4174047"/>
            <a:ext cx="2242707"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342900" indent="-342900">
              <a:lnSpc>
                <a:spcPct val="90000"/>
              </a:lnSpc>
              <a:spcBef>
                <a:spcPct val="20000"/>
              </a:spcBef>
              <a:buSzPct val="90000"/>
              <a:buBlip>
                <a:blip r:embed="rId5"/>
              </a:buBlip>
            </a:pPr>
            <a:r>
              <a:rPr lang="en-US" sz="1800" dirty="0">
                <a:gradFill>
                  <a:gsLst>
                    <a:gs pos="0">
                      <a:schemeClr val="tx1"/>
                    </a:gs>
                    <a:gs pos="86000">
                      <a:schemeClr val="tx1"/>
                    </a:gs>
                  </a:gsLst>
                  <a:lin ang="5400000" scaled="0"/>
                </a:gradFill>
                <a:latin typeface="+mn-lt"/>
              </a:rPr>
              <a:t>Instantly lock down your OS and applications’ settings using Group Policy </a:t>
            </a:r>
          </a:p>
          <a:p>
            <a:pPr marL="342900" indent="-342900">
              <a:lnSpc>
                <a:spcPct val="90000"/>
              </a:lnSpc>
              <a:spcBef>
                <a:spcPct val="20000"/>
              </a:spcBef>
              <a:buSzPct val="90000"/>
              <a:buBlip>
                <a:blip r:embed="rId5"/>
              </a:buBlip>
            </a:pPr>
            <a:r>
              <a:rPr lang="en-US" sz="1800" dirty="0">
                <a:gradFill>
                  <a:gsLst>
                    <a:gs pos="0">
                      <a:schemeClr val="tx1"/>
                    </a:gs>
                    <a:gs pos="86000">
                      <a:schemeClr val="tx1"/>
                    </a:gs>
                  </a:gsLst>
                  <a:lin ang="5400000" scaled="0"/>
                </a:gradFill>
                <a:latin typeface="+mn-lt"/>
              </a:rPr>
              <a:t>Fully AGPM compatible !</a:t>
            </a:r>
          </a:p>
          <a:p>
            <a:pPr marL="342900" indent="-342900">
              <a:lnSpc>
                <a:spcPct val="90000"/>
              </a:lnSpc>
              <a:spcBef>
                <a:spcPct val="20000"/>
              </a:spcBef>
              <a:buSzPct val="90000"/>
              <a:buBlip>
                <a:blip r:embed="rId5"/>
              </a:buBlip>
            </a:pPr>
            <a:r>
              <a:rPr lang="en-US" sz="1800" dirty="0">
                <a:gradFill>
                  <a:gsLst>
                    <a:gs pos="0">
                      <a:schemeClr val="tx1"/>
                    </a:gs>
                    <a:gs pos="86000">
                      <a:schemeClr val="tx1"/>
                    </a:gs>
                  </a:gsLst>
                  <a:lin ang="5400000" scaled="0"/>
                </a:gradFill>
                <a:latin typeface="+mn-lt"/>
              </a:rPr>
              <a:t>…and </a:t>
            </a:r>
            <a:r>
              <a:rPr lang="en-US" sz="1800" dirty="0" err="1">
                <a:gradFill>
                  <a:gsLst>
                    <a:gs pos="0">
                      <a:schemeClr val="tx1"/>
                    </a:gs>
                    <a:gs pos="86000">
                      <a:schemeClr val="tx1"/>
                    </a:gs>
                  </a:gsLst>
                  <a:lin ang="5400000" scaled="0"/>
                </a:gradFill>
                <a:latin typeface="+mn-lt"/>
              </a:rPr>
              <a:t>AppV</a:t>
            </a:r>
            <a:r>
              <a:rPr lang="en-US" sz="1800" dirty="0">
                <a:gradFill>
                  <a:gsLst>
                    <a:gs pos="0">
                      <a:schemeClr val="tx1"/>
                    </a:gs>
                    <a:gs pos="86000">
                      <a:schemeClr val="tx1"/>
                    </a:gs>
                  </a:gsLst>
                  <a:lin ang="5400000" scaled="0"/>
                </a:gradFill>
                <a:latin typeface="+mn-lt"/>
              </a:rPr>
              <a:t> compatible!</a:t>
            </a:r>
          </a:p>
        </p:txBody>
      </p:sp>
      <p:sp>
        <p:nvSpPr>
          <p:cNvPr id="7" name="Text Box 4"/>
          <p:cNvSpPr txBox="1">
            <a:spLocks noChangeArrowheads="1"/>
          </p:cNvSpPr>
          <p:nvPr/>
        </p:nvSpPr>
        <p:spPr bwMode="auto">
          <a:xfrm>
            <a:off x="519113" y="5429071"/>
            <a:ext cx="22074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342900" indent="-342900">
              <a:lnSpc>
                <a:spcPct val="90000"/>
              </a:lnSpc>
              <a:spcBef>
                <a:spcPct val="20000"/>
              </a:spcBef>
              <a:buSzPct val="90000"/>
              <a:buBlip>
                <a:blip r:embed="rId5"/>
              </a:buBlip>
            </a:pPr>
            <a:r>
              <a:rPr lang="en-US" sz="1800" dirty="0">
                <a:gradFill>
                  <a:gsLst>
                    <a:gs pos="0">
                      <a:schemeClr val="tx1"/>
                    </a:gs>
                    <a:gs pos="86000">
                      <a:schemeClr val="tx1"/>
                    </a:gs>
                  </a:gsLst>
                  <a:lin ang="5400000" scaled="0"/>
                </a:gradFill>
                <a:latin typeface="+mn-lt"/>
              </a:rPr>
              <a:t>Group </a:t>
            </a:r>
            <a:r>
              <a:rPr lang="en-US" sz="1800" dirty="0" smtClean="0">
                <a:gradFill>
                  <a:gsLst>
                    <a:gs pos="0">
                      <a:schemeClr val="tx1"/>
                    </a:gs>
                    <a:gs pos="86000">
                      <a:schemeClr val="tx1"/>
                    </a:gs>
                  </a:gsLst>
                  <a:lin ang="5400000" scaled="0"/>
                </a:gradFill>
                <a:latin typeface="+mn-lt"/>
              </a:rPr>
              <a:t/>
            </a:r>
            <a:br>
              <a:rPr lang="en-US" sz="1800" dirty="0" smtClean="0">
                <a:gradFill>
                  <a:gsLst>
                    <a:gs pos="0">
                      <a:schemeClr val="tx1"/>
                    </a:gs>
                    <a:gs pos="86000">
                      <a:schemeClr val="tx1"/>
                    </a:gs>
                  </a:gsLst>
                  <a:lin ang="5400000" scaled="0"/>
                </a:gradFill>
                <a:latin typeface="+mn-lt"/>
              </a:rPr>
            </a:br>
            <a:r>
              <a:rPr lang="en-US" sz="1800" dirty="0" smtClean="0">
                <a:gradFill>
                  <a:gsLst>
                    <a:gs pos="0">
                      <a:schemeClr val="tx1"/>
                    </a:gs>
                    <a:gs pos="86000">
                      <a:schemeClr val="tx1"/>
                    </a:gs>
                  </a:gsLst>
                  <a:lin ang="5400000" scaled="0"/>
                </a:gradFill>
                <a:latin typeface="+mn-lt"/>
              </a:rPr>
              <a:t>Policy </a:t>
            </a:r>
            <a:r>
              <a:rPr lang="en-US" sz="1800" dirty="0">
                <a:gradFill>
                  <a:gsLst>
                    <a:gs pos="0">
                      <a:schemeClr val="tx1"/>
                    </a:gs>
                    <a:gs pos="86000">
                      <a:schemeClr val="tx1"/>
                    </a:gs>
                  </a:gsLst>
                  <a:lin ang="5400000" scaled="0"/>
                </a:gradFill>
                <a:latin typeface="+mn-lt"/>
              </a:rPr>
              <a:t>Tips!</a:t>
            </a:r>
          </a:p>
          <a:p>
            <a:pPr marL="342900" indent="-342900">
              <a:lnSpc>
                <a:spcPct val="90000"/>
              </a:lnSpc>
              <a:spcBef>
                <a:spcPct val="20000"/>
              </a:spcBef>
              <a:buSzPct val="90000"/>
              <a:buBlip>
                <a:blip r:embed="rId5"/>
              </a:buBlip>
            </a:pPr>
            <a:r>
              <a:rPr lang="en-US" sz="1800" dirty="0">
                <a:gradFill>
                  <a:gsLst>
                    <a:gs pos="0">
                      <a:schemeClr val="tx1"/>
                    </a:gs>
                    <a:gs pos="86000">
                      <a:schemeClr val="tx1"/>
                    </a:gs>
                  </a:gsLst>
                  <a:lin ang="5400000" scaled="0"/>
                </a:gradFill>
                <a:latin typeface="+mn-lt"/>
              </a:rPr>
              <a:t>Live Training</a:t>
            </a:r>
          </a:p>
          <a:p>
            <a:pPr marL="342900" indent="-342900">
              <a:lnSpc>
                <a:spcPct val="90000"/>
              </a:lnSpc>
              <a:spcBef>
                <a:spcPct val="20000"/>
              </a:spcBef>
              <a:buSzPct val="90000"/>
              <a:buBlip>
                <a:blip r:embed="rId5"/>
              </a:buBlip>
            </a:pPr>
            <a:r>
              <a:rPr lang="en-US" sz="1800" dirty="0">
                <a:gradFill>
                  <a:gsLst>
                    <a:gs pos="0">
                      <a:schemeClr val="tx1"/>
                    </a:gs>
                    <a:gs pos="86000">
                      <a:schemeClr val="tx1"/>
                    </a:gs>
                  </a:gsLst>
                  <a:lin ang="5400000" scaled="0"/>
                </a:gradFill>
                <a:latin typeface="+mn-lt"/>
              </a:rPr>
              <a:t>Online Training</a:t>
            </a:r>
          </a:p>
        </p:txBody>
      </p:sp>
    </p:spTree>
    <p:extLst>
      <p:ext uri="{BB962C8B-B14F-4D97-AF65-F5344CB8AC3E}">
        <p14:creationId xmlns:p14="http://schemas.microsoft.com/office/powerpoint/2010/main" val="302989026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b="1" u="sng" dirty="0">
                <a:hlinkClick r:id="rId4"/>
              </a:rPr>
              <a:t>WCL376-HOL | Managing a Domain Environment More Effectively</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b="1" dirty="0" smtClean="0"/>
              <a:t>WCL311 </a:t>
            </a:r>
            <a:r>
              <a:rPr lang="en-US" sz="2400" b="1" dirty="0"/>
              <a:t>| Solving Common IT Pro Pain Points with the Microsoft Desktop Optimization Pack (MDOP)</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871835"/>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r>
              <a:rPr lang="en-US" sz="2400" dirty="0" smtClean="0">
                <a:gradFill>
                  <a:gsLst>
                    <a:gs pos="0">
                      <a:schemeClr val="tx1"/>
                    </a:gs>
                    <a:gs pos="100000">
                      <a:schemeClr val="tx1"/>
                    </a:gs>
                  </a:gsLst>
                  <a:lin ang="5400000" scaled="0"/>
                </a:gradFill>
              </a:rPr>
              <a:t>… “Secret GPanswers.com Tweet-Up” @</a:t>
            </a:r>
            <a:r>
              <a:rPr lang="en-US" sz="2400" dirty="0" err="1" smtClean="0">
                <a:gradFill>
                  <a:gsLst>
                    <a:gs pos="0">
                      <a:schemeClr val="tx1"/>
                    </a:gs>
                    <a:gs pos="100000">
                      <a:schemeClr val="tx1"/>
                    </a:gs>
                  </a:gsLst>
                  <a:lin ang="5400000" scaled="0"/>
                </a:gradFill>
              </a:rPr>
              <a:t>jeremymoskowitz</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9144538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Life Without AGPM</a:t>
            </a:r>
          </a:p>
        </p:txBody>
      </p:sp>
      <p:sp>
        <p:nvSpPr>
          <p:cNvPr id="7171" name="Content Placeholder 2"/>
          <p:cNvSpPr>
            <a:spLocks noGrp="1"/>
          </p:cNvSpPr>
          <p:nvPr>
            <p:ph type="body" sz="quarter" idx="10"/>
          </p:nvPr>
        </p:nvSpPr>
        <p:spPr/>
        <p:txBody>
          <a:bodyPr/>
          <a:lstStyle/>
          <a:p>
            <a:r>
              <a:rPr lang="en-US" dirty="0" smtClean="0"/>
              <a:t>No “Are you sure”</a:t>
            </a:r>
          </a:p>
          <a:p>
            <a:pPr lvl="1"/>
            <a:r>
              <a:rPr lang="en-US" dirty="0" smtClean="0"/>
              <a:t>Not when creating GPO</a:t>
            </a:r>
          </a:p>
          <a:p>
            <a:pPr lvl="1"/>
            <a:r>
              <a:rPr lang="en-US" dirty="0" smtClean="0"/>
              <a:t>Not when editing GPO</a:t>
            </a:r>
          </a:p>
          <a:p>
            <a:pPr lvl="1"/>
            <a:r>
              <a:rPr lang="en-US" dirty="0" smtClean="0"/>
              <a:t>Not when linking GPO</a:t>
            </a:r>
          </a:p>
          <a:p>
            <a:r>
              <a:rPr lang="en-US" dirty="0" smtClean="0"/>
              <a:t>Not “awesome” granular management</a:t>
            </a:r>
          </a:p>
          <a:p>
            <a:r>
              <a:rPr lang="en-US" dirty="0" smtClean="0"/>
              <a:t>No way to “roll back” if problems detected</a:t>
            </a:r>
          </a:p>
          <a:p>
            <a:r>
              <a:rPr lang="en-US" dirty="0" smtClean="0"/>
              <a:t>No history of changes to GPOs</a:t>
            </a:r>
          </a:p>
          <a:p>
            <a:endParaRPr lang="en-US" dirty="0" smtClean="0"/>
          </a:p>
        </p:txBody>
      </p:sp>
      <p:sp>
        <p:nvSpPr>
          <p:cNvPr id="7172"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67035E92-5A21-4BB4-B08D-E29D81C1C037}" type="slidenum">
              <a:rPr lang="en-US" sz="1200" b="0"/>
              <a:pPr algn="r" eaLnBrk="1" hangingPunct="1"/>
              <a:t>4</a:t>
            </a:fld>
            <a:endParaRPr lang="en-US" sz="1200" b="0"/>
          </a:p>
        </p:txBody>
      </p:sp>
    </p:spTree>
    <p:extLst>
      <p:ext uri="{BB962C8B-B14F-4D97-AF65-F5344CB8AC3E}">
        <p14:creationId xmlns:p14="http://schemas.microsoft.com/office/powerpoint/2010/main" val="171049334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56416688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99425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43188791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00177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smtClean="0"/>
              <a:t>Built-in Delegation Model</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47384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Life with AGPM (…or “Why you should care”)</a:t>
            </a:r>
          </a:p>
        </p:txBody>
      </p:sp>
      <p:sp>
        <p:nvSpPr>
          <p:cNvPr id="8195" name="Content Placeholder 2"/>
          <p:cNvSpPr>
            <a:spLocks noGrp="1"/>
          </p:cNvSpPr>
          <p:nvPr>
            <p:ph type="body" sz="quarter" idx="10"/>
          </p:nvPr>
        </p:nvSpPr>
        <p:spPr>
          <a:xfrm>
            <a:off x="519112" y="1447799"/>
            <a:ext cx="11149013" cy="3151632"/>
          </a:xfrm>
        </p:spPr>
        <p:txBody>
          <a:bodyPr/>
          <a:lstStyle/>
          <a:p>
            <a:r>
              <a:rPr lang="en-US" dirty="0" smtClean="0"/>
              <a:t>Check-out/ Check-in Workflow management</a:t>
            </a:r>
          </a:p>
          <a:p>
            <a:r>
              <a:rPr lang="en-US" dirty="0" smtClean="0"/>
              <a:t>Version control (</a:t>
            </a:r>
            <a:r>
              <a:rPr lang="en-US" dirty="0" err="1" smtClean="0"/>
              <a:t>ie</a:t>
            </a:r>
            <a:r>
              <a:rPr lang="en-US" dirty="0" smtClean="0"/>
              <a:t>: Rollback)</a:t>
            </a:r>
          </a:p>
          <a:p>
            <a:r>
              <a:rPr lang="en-US" dirty="0" smtClean="0"/>
              <a:t>Difference reporting and history</a:t>
            </a:r>
          </a:p>
          <a:p>
            <a:r>
              <a:rPr lang="en-US" dirty="0" smtClean="0"/>
              <a:t>Role based delegation</a:t>
            </a:r>
          </a:p>
          <a:p>
            <a:r>
              <a:rPr lang="en-US" dirty="0" smtClean="0"/>
              <a:t>Offline Editing</a:t>
            </a:r>
          </a:p>
          <a:p>
            <a:r>
              <a:rPr lang="en-US" dirty="0" smtClean="0"/>
              <a:t>Extra bonus: “Templates”</a:t>
            </a:r>
          </a:p>
        </p:txBody>
      </p:sp>
      <p:sp>
        <p:nvSpPr>
          <p:cNvPr id="8196"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4D293C1E-545D-44BD-B2DF-A6399589908C}" type="slidenum">
              <a:rPr lang="en-US" sz="1200" b="0"/>
              <a:pPr algn="r" eaLnBrk="1" hangingPunct="1"/>
              <a:t>6</a:t>
            </a:fld>
            <a:endParaRPr lang="en-US" sz="1200" b="0"/>
          </a:p>
        </p:txBody>
      </p:sp>
    </p:spTree>
    <p:extLst>
      <p:ext uri="{BB962C8B-B14F-4D97-AF65-F5344CB8AC3E}">
        <p14:creationId xmlns:p14="http://schemas.microsoft.com/office/powerpoint/2010/main" val="41232708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The General Philosophy</a:t>
            </a:r>
          </a:p>
        </p:txBody>
      </p:sp>
      <p:sp>
        <p:nvSpPr>
          <p:cNvPr id="9219" name="Content Placeholder 2"/>
          <p:cNvSpPr>
            <a:spLocks noGrp="1"/>
          </p:cNvSpPr>
          <p:nvPr>
            <p:ph type="body" sz="quarter" idx="10"/>
          </p:nvPr>
        </p:nvSpPr>
        <p:spPr/>
        <p:txBody>
          <a:bodyPr/>
          <a:lstStyle/>
          <a:p>
            <a:r>
              <a:rPr lang="en-US" sz="2400" dirty="0" smtClean="0"/>
              <a:t>Create new GPOs – offline</a:t>
            </a:r>
          </a:p>
          <a:p>
            <a:pPr lvl="1"/>
            <a:r>
              <a:rPr lang="en-US" sz="2000" dirty="0" smtClean="0"/>
              <a:t>Possible to create them online too</a:t>
            </a:r>
          </a:p>
          <a:p>
            <a:pPr lvl="1"/>
            <a:endParaRPr lang="en-US" sz="2000" dirty="0" smtClean="0"/>
          </a:p>
          <a:p>
            <a:r>
              <a:rPr lang="en-US" sz="2400" dirty="0" smtClean="0"/>
              <a:t>Newly created GPOs are “controlled”</a:t>
            </a:r>
          </a:p>
          <a:p>
            <a:pPr lvl="1"/>
            <a:r>
              <a:rPr lang="en-US" sz="2000" dirty="0" smtClean="0"/>
              <a:t>Can also control “existing” GPOS</a:t>
            </a:r>
          </a:p>
          <a:p>
            <a:endParaRPr lang="en-US" sz="2400" dirty="0" smtClean="0"/>
          </a:p>
          <a:p>
            <a:r>
              <a:rPr lang="en-US" sz="2400" dirty="0" smtClean="0"/>
              <a:t>Check out GPO</a:t>
            </a:r>
          </a:p>
          <a:p>
            <a:pPr lvl="1"/>
            <a:r>
              <a:rPr lang="en-US" sz="2000" dirty="0" smtClean="0"/>
              <a:t>Can’t be edited by anyone else</a:t>
            </a:r>
          </a:p>
          <a:p>
            <a:endParaRPr lang="en-US" sz="2400" dirty="0" smtClean="0"/>
          </a:p>
          <a:p>
            <a:r>
              <a:rPr lang="en-US" sz="2400" dirty="0" smtClean="0"/>
              <a:t>Edit the GPO</a:t>
            </a:r>
          </a:p>
          <a:p>
            <a:pPr lvl="1"/>
            <a:r>
              <a:rPr lang="en-US" sz="2000" dirty="0" smtClean="0"/>
              <a:t>It’s offline still, remember?</a:t>
            </a:r>
          </a:p>
        </p:txBody>
      </p:sp>
      <p:sp>
        <p:nvSpPr>
          <p:cNvPr id="9220"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16B1F9A4-DA4D-4552-BAC4-01620AA790F0}" type="slidenum">
              <a:rPr lang="en-US" sz="1200" b="0"/>
              <a:pPr algn="r" eaLnBrk="1" hangingPunct="1"/>
              <a:t>7</a:t>
            </a:fld>
            <a:endParaRPr lang="en-US" sz="1200" b="0"/>
          </a:p>
        </p:txBody>
      </p:sp>
      <p:sp>
        <p:nvSpPr>
          <p:cNvPr id="5" name="Content Placeholder 2"/>
          <p:cNvSpPr txBox="1">
            <a:spLocks/>
          </p:cNvSpPr>
          <p:nvPr/>
        </p:nvSpPr>
        <p:spPr>
          <a:xfrm>
            <a:off x="6231938" y="1447800"/>
            <a:ext cx="5434303" cy="331783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Check in GPO</a:t>
            </a:r>
          </a:p>
          <a:p>
            <a:pPr lvl="1"/>
            <a:r>
              <a:rPr lang="en-US" sz="2000" dirty="0"/>
              <a:t>Others could now edit, but it’s still not </a:t>
            </a:r>
            <a:r>
              <a:rPr lang="en-US" sz="2000" dirty="0" smtClean="0"/>
              <a:t>live</a:t>
            </a:r>
          </a:p>
          <a:p>
            <a:pPr lvl="1"/>
            <a:endParaRPr lang="en-US" sz="2000" dirty="0"/>
          </a:p>
          <a:p>
            <a:r>
              <a:rPr lang="en-US" sz="2400" dirty="0"/>
              <a:t>Review the changes</a:t>
            </a:r>
          </a:p>
          <a:p>
            <a:endParaRPr lang="en-US" sz="2400" dirty="0" smtClean="0"/>
          </a:p>
          <a:p>
            <a:r>
              <a:rPr lang="en-US" sz="2400" dirty="0" smtClean="0"/>
              <a:t>Approve </a:t>
            </a:r>
            <a:r>
              <a:rPr lang="en-US" sz="2400" dirty="0"/>
              <a:t>changes</a:t>
            </a:r>
          </a:p>
          <a:p>
            <a:endParaRPr lang="en-US" sz="2400" dirty="0" smtClean="0"/>
          </a:p>
          <a:p>
            <a:r>
              <a:rPr lang="en-US" sz="2400" dirty="0" smtClean="0"/>
              <a:t>Deploy </a:t>
            </a:r>
            <a:r>
              <a:rPr lang="en-US" sz="2400" dirty="0"/>
              <a:t>GPO</a:t>
            </a:r>
          </a:p>
        </p:txBody>
      </p:sp>
    </p:spTree>
    <p:extLst>
      <p:ext uri="{BB962C8B-B14F-4D97-AF65-F5344CB8AC3E}">
        <p14:creationId xmlns:p14="http://schemas.microsoft.com/office/powerpoint/2010/main" val="116492536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What about existing GPOs?</a:t>
            </a:r>
          </a:p>
        </p:txBody>
      </p:sp>
      <p:sp>
        <p:nvSpPr>
          <p:cNvPr id="10243" name="Content Placeholder 2"/>
          <p:cNvSpPr>
            <a:spLocks noGrp="1"/>
          </p:cNvSpPr>
          <p:nvPr>
            <p:ph type="body" sz="quarter" idx="10"/>
          </p:nvPr>
        </p:nvSpPr>
        <p:spPr>
          <a:xfrm>
            <a:off x="519112" y="1447799"/>
            <a:ext cx="11149013" cy="2412968"/>
          </a:xfrm>
        </p:spPr>
        <p:txBody>
          <a:bodyPr/>
          <a:lstStyle/>
          <a:p>
            <a:r>
              <a:rPr lang="en-US" dirty="0" smtClean="0"/>
              <a:t>No problem. Like “wild horses” they need to be “Controlled.”</a:t>
            </a:r>
          </a:p>
          <a:p>
            <a:r>
              <a:rPr lang="en-US" dirty="0" smtClean="0"/>
              <a:t>Find original GPOs in “Uncontrolled” tab then right-click over all of them and select “Control.”</a:t>
            </a:r>
          </a:p>
          <a:p>
            <a:pPr marL="0" indent="0">
              <a:buNone/>
            </a:pPr>
            <a:endParaRPr lang="en-US" dirty="0" smtClean="0"/>
          </a:p>
        </p:txBody>
      </p:sp>
      <p:sp>
        <p:nvSpPr>
          <p:cNvPr id="10244" name="Slide Number Placeholder 3"/>
          <p:cNvSpPr txBox="1">
            <a:spLocks noGrp="1"/>
          </p:cNvSpPr>
          <p:nvPr/>
        </p:nvSpPr>
        <p:spPr bwMode="auto">
          <a:xfrm>
            <a:off x="9344766" y="0"/>
            <a:ext cx="2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E672647D-18C7-488C-BE21-D12CCC79451E}" type="slidenum">
              <a:rPr lang="en-US" sz="1200" b="0"/>
              <a:pPr algn="r" eaLnBrk="1" hangingPunct="1"/>
              <a:t>8</a:t>
            </a:fld>
            <a:endParaRPr lang="en-US" sz="1200" b="0"/>
          </a:p>
        </p:txBody>
      </p:sp>
    </p:spTree>
    <p:extLst>
      <p:ext uri="{BB962C8B-B14F-4D97-AF65-F5344CB8AC3E}">
        <p14:creationId xmlns:p14="http://schemas.microsoft.com/office/powerpoint/2010/main" val="40683224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smtClean="0"/>
              <a:t>Quick AGPM Control and Creation Demo</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63651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155</TotalTime>
  <Words>2552</Words>
  <Application>Microsoft Office PowerPoint</Application>
  <PresentationFormat>Custom</PresentationFormat>
  <Paragraphs>302</Paragraphs>
  <Slides>44</Slides>
  <Notes>13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TENA11_BreakoutSession_Template_16x9_Final_05132011</vt:lpstr>
      <vt:lpstr>1_White with Consolas font for code slides</vt:lpstr>
      <vt:lpstr>Manage Group Policy with Microsoft Advanced Group Policy Management (AGPM) 4.0</vt:lpstr>
      <vt:lpstr>PowerPoint Presentation</vt:lpstr>
      <vt:lpstr>AGPM: A Play in Three (plus 1) Acts</vt:lpstr>
      <vt:lpstr>Life Without AGPM</vt:lpstr>
      <vt:lpstr>Built-in Delegation Model</vt:lpstr>
      <vt:lpstr>Life with AGPM (…or “Why you should care”)</vt:lpstr>
      <vt:lpstr>The General Philosophy</vt:lpstr>
      <vt:lpstr>What about existing GPOs?</vt:lpstr>
      <vt:lpstr>Quick AGPM Control and Creation Demo</vt:lpstr>
      <vt:lpstr>Architecture</vt:lpstr>
      <vt:lpstr>Server Installation – Not hard. Some tips:</vt:lpstr>
      <vt:lpstr>Client Installation – Not hard. Some tips:</vt:lpstr>
      <vt:lpstr>AGPM Installation Demo</vt:lpstr>
      <vt:lpstr>Right after loading server – Don’t panic !</vt:lpstr>
      <vt:lpstr>Act II: General Features</vt:lpstr>
      <vt:lpstr>History, Differences and Rollback</vt:lpstr>
      <vt:lpstr>AGPM Features Demo</vt:lpstr>
      <vt:lpstr>Act III: Working with others</vt:lpstr>
      <vt:lpstr>Roles</vt:lpstr>
      <vt:lpstr>Roles vs. Permissions</vt:lpstr>
      <vt:lpstr>The story at Company.com</vt:lpstr>
      <vt:lpstr>Reviewing Roles</vt:lpstr>
      <vt:lpstr>AGPM is all about Workflow via Email </vt:lpstr>
      <vt:lpstr>When do Requests occur?</vt:lpstr>
      <vt:lpstr>A decent story</vt:lpstr>
      <vt:lpstr>AGPM Workflow Demo</vt:lpstr>
      <vt:lpstr>Bonus: AGPM Templates</vt:lpstr>
      <vt:lpstr>Misc Stuff: Recycling + Deleting GPOs</vt:lpstr>
      <vt:lpstr>Misc Stuff: Searching on GPOs</vt:lpstr>
      <vt:lpstr>Advanced Stuff: Auto-delete versions</vt:lpstr>
      <vt:lpstr>Advanced Stuff: Permissions on a GPO itself</vt:lpstr>
      <vt:lpstr>Advanced Stuff: Production Delegation</vt:lpstr>
      <vt:lpstr>Advanced Stuff: “Import / Production”  aka Catching up”</vt:lpstr>
      <vt:lpstr>Advanced Stuff: “Importing / File”</vt:lpstr>
      <vt:lpstr>Advanced Stuff: “Importing File”</vt:lpstr>
      <vt:lpstr>Parting Thoughts… </vt:lpstr>
      <vt:lpstr>PowerPoint Presentation</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Group Policy with Microsoft Advanced Group Policy Management (AGPM) 4.0</dc:title>
  <dc:subject>Microsoft TechEd North America 2011</dc:subject>
  <dc:creator>Jeremy Moskowitz</dc:creator>
  <dc:description>Template: Jordan Cayabyab
Formatting: John Lee, Silver Fox Productions
Event Date: May 16-19, 2011
Event Location: Atlanta
Audience Type:</dc:description>
  <cp:lastModifiedBy>Shows</cp:lastModifiedBy>
  <cp:revision>11</cp:revision>
  <cp:lastPrinted>2010-05-11T05:02:34Z</cp:lastPrinted>
  <dcterms:created xsi:type="dcterms:W3CDTF">2011-04-06T00:11:24Z</dcterms:created>
  <dcterms:modified xsi:type="dcterms:W3CDTF">2011-05-17T23:42:25Z</dcterms:modified>
</cp:coreProperties>
</file>